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5.xml" ContentType="application/vnd.openxmlformats-officedocument.theme+xml"/>
  <Override PartName="/ppt/tags/tag1.xml" ContentType="application/vnd.openxmlformats-officedocument.presentationml.tags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6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7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trictFirstAndLastChars="0" saveSubsetFonts="1">
  <p:sldMasterIdLst>
    <p:sldMasterId id="2147483989" r:id="rId1"/>
    <p:sldMasterId id="2147484018" r:id="rId2"/>
    <p:sldMasterId id="2147484022" r:id="rId3"/>
    <p:sldMasterId id="2147484035" r:id="rId4"/>
    <p:sldMasterId id="2147484038" r:id="rId5"/>
    <p:sldMasterId id="2147484051" r:id="rId6"/>
    <p:sldMasterId id="2147484057" r:id="rId7"/>
    <p:sldMasterId id="2147484063" r:id="rId8"/>
  </p:sldMasterIdLst>
  <p:notesMasterIdLst>
    <p:notesMasterId r:id="rId36"/>
  </p:notesMasterIdLst>
  <p:handoutMasterIdLst>
    <p:handoutMasterId r:id="rId37"/>
  </p:handoutMasterIdLst>
  <p:sldIdLst>
    <p:sldId id="788" r:id="rId9"/>
    <p:sldId id="793" r:id="rId10"/>
    <p:sldId id="791" r:id="rId11"/>
    <p:sldId id="792" r:id="rId12"/>
    <p:sldId id="789" r:id="rId13"/>
    <p:sldId id="689" r:id="rId14"/>
    <p:sldId id="754" r:id="rId15"/>
    <p:sldId id="763" r:id="rId16"/>
    <p:sldId id="756" r:id="rId17"/>
    <p:sldId id="783" r:id="rId18"/>
    <p:sldId id="730" r:id="rId19"/>
    <p:sldId id="750" r:id="rId20"/>
    <p:sldId id="696" r:id="rId21"/>
    <p:sldId id="741" r:id="rId22"/>
    <p:sldId id="777" r:id="rId23"/>
    <p:sldId id="786" r:id="rId24"/>
    <p:sldId id="775" r:id="rId25"/>
    <p:sldId id="732" r:id="rId26"/>
    <p:sldId id="738" r:id="rId27"/>
    <p:sldId id="739" r:id="rId28"/>
    <p:sldId id="742" r:id="rId29"/>
    <p:sldId id="759" r:id="rId30"/>
    <p:sldId id="760" r:id="rId31"/>
    <p:sldId id="781" r:id="rId32"/>
    <p:sldId id="714" r:id="rId33"/>
    <p:sldId id="785" r:id="rId34"/>
    <p:sldId id="794" r:id="rId35"/>
  </p:sldIdLst>
  <p:sldSz cx="9144000" cy="6858000" type="screen4x3"/>
  <p:notesSz cx="6799263" cy="9929813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 baseline="-25000">
        <a:solidFill>
          <a:schemeClr val="tx1"/>
        </a:solidFill>
        <a:latin typeface="Arial" charset="0"/>
        <a:ea typeface="MS PGothic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 baseline="-25000">
        <a:solidFill>
          <a:schemeClr val="tx1"/>
        </a:solidFill>
        <a:latin typeface="Arial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 baseline="-25000">
        <a:solidFill>
          <a:schemeClr val="tx1"/>
        </a:solidFill>
        <a:latin typeface="Arial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 baseline="-25000">
        <a:solidFill>
          <a:schemeClr val="tx1"/>
        </a:solidFill>
        <a:latin typeface="Arial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 baseline="-25000">
        <a:solidFill>
          <a:schemeClr val="tx1"/>
        </a:solidFill>
        <a:latin typeface="Arial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2400" kern="1200" baseline="-25000">
        <a:solidFill>
          <a:schemeClr val="tx1"/>
        </a:solidFill>
        <a:latin typeface="Arial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2400" kern="1200" baseline="-25000">
        <a:solidFill>
          <a:schemeClr val="tx1"/>
        </a:solidFill>
        <a:latin typeface="Arial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2400" kern="1200" baseline="-25000">
        <a:solidFill>
          <a:schemeClr val="tx1"/>
        </a:solidFill>
        <a:latin typeface="Arial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2400" kern="1200" baseline="-25000">
        <a:solidFill>
          <a:schemeClr val="tx1"/>
        </a:solidFill>
        <a:latin typeface="Arial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6" userDrawn="1">
          <p15:clr>
            <a:srgbClr val="A4A3A4"/>
          </p15:clr>
        </p15:guide>
        <p15:guide id="2" pos="2241" userDrawn="1">
          <p15:clr>
            <a:srgbClr val="A4A3A4"/>
          </p15:clr>
        </p15:guide>
        <p15:guide id="3" orient="horz" pos="3224" userDrawn="1">
          <p15:clr>
            <a:srgbClr val="A4A3A4"/>
          </p15:clr>
        </p15:guide>
        <p15:guide id="4" pos="2238" userDrawn="1">
          <p15:clr>
            <a:srgbClr val="A4A3A4"/>
          </p15:clr>
        </p15:guide>
        <p15:guide id="5" orient="horz" pos="3129">
          <p15:clr>
            <a:srgbClr val="A4A3A4"/>
          </p15:clr>
        </p15:guide>
        <p15:guide id="6" orient="horz" pos="3127">
          <p15:clr>
            <a:srgbClr val="A4A3A4"/>
          </p15:clr>
        </p15:guide>
        <p15:guide id="7" pos="2144">
          <p15:clr>
            <a:srgbClr val="A4A3A4"/>
          </p15:clr>
        </p15:guide>
        <p15:guide id="8" pos="2141">
          <p15:clr>
            <a:srgbClr val="A4A3A4"/>
          </p15:clr>
        </p15:guide>
        <p15:guide id="9" orient="horz" pos="3227">
          <p15:clr>
            <a:srgbClr val="A4A3A4"/>
          </p15:clr>
        </p15:guide>
        <p15:guide id="10" orient="horz" pos="3225">
          <p15:clr>
            <a:srgbClr val="A4A3A4"/>
          </p15:clr>
        </p15:guide>
        <p15:guide id="11" orient="horz" pos="3130">
          <p15:clr>
            <a:srgbClr val="A4A3A4"/>
          </p15:clr>
        </p15:guide>
        <p15:guide id="12" orient="horz" pos="3128">
          <p15:clr>
            <a:srgbClr val="A4A3A4"/>
          </p15:clr>
        </p15:guide>
        <p15:guide id="13" pos="2242">
          <p15:clr>
            <a:srgbClr val="A4A3A4"/>
          </p15:clr>
        </p15:guide>
        <p15:guide id="14" pos="2239">
          <p15:clr>
            <a:srgbClr val="A4A3A4"/>
          </p15:clr>
        </p15:guide>
        <p15:guide id="15" pos="2145">
          <p15:clr>
            <a:srgbClr val="A4A3A4"/>
          </p15:clr>
        </p15:guide>
        <p15:guide id="16" pos="214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3700"/>
    <a:srgbClr val="FF0000"/>
    <a:srgbClr val="CC9900"/>
    <a:srgbClr val="3D5461"/>
    <a:srgbClr val="333333"/>
    <a:srgbClr val="5F5F5F"/>
    <a:srgbClr val="F8FFFF"/>
    <a:srgbClr val="292929"/>
    <a:srgbClr val="F0C8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Estilo Médio 2 - Ênfas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152" autoAdjust="0"/>
    <p:restoredTop sz="99290" autoAdjust="0"/>
  </p:normalViewPr>
  <p:slideViewPr>
    <p:cSldViewPr snapToGrid="0">
      <p:cViewPr varScale="1">
        <p:scale>
          <a:sx n="89" d="100"/>
          <a:sy n="89" d="100"/>
        </p:scale>
        <p:origin x="1118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-2202" y="-96"/>
      </p:cViewPr>
      <p:guideLst>
        <p:guide orient="horz" pos="3226"/>
        <p:guide pos="2241"/>
        <p:guide orient="horz" pos="3224"/>
        <p:guide pos="2238"/>
        <p:guide orient="horz" pos="3129"/>
        <p:guide orient="horz" pos="3127"/>
        <p:guide pos="2144"/>
        <p:guide pos="2141"/>
        <p:guide orient="horz" pos="3227"/>
        <p:guide orient="horz" pos="3225"/>
        <p:guide orient="horz" pos="3130"/>
        <p:guide orient="horz" pos="3128"/>
        <p:guide pos="2242"/>
        <p:guide pos="2239"/>
        <p:guide pos="2145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1"/>
            <a:ext cx="2946823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048" tIns="44524" rIns="89048" bIns="44524" numCol="1" anchor="t" anchorCtr="0" compatLnSpc="1">
            <a:prstTxWarp prst="textNoShape">
              <a:avLst/>
            </a:prstTxWarp>
          </a:bodyPr>
          <a:lstStyle>
            <a:lvl1pPr>
              <a:defRPr sz="1100" baseline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855" y="1"/>
            <a:ext cx="2946823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048" tIns="44524" rIns="89048" bIns="44524" numCol="1" anchor="t" anchorCtr="0" compatLnSpc="1">
            <a:prstTxWarp prst="textNoShape">
              <a:avLst/>
            </a:prstTxWarp>
          </a:bodyPr>
          <a:lstStyle>
            <a:lvl1pPr algn="r">
              <a:defRPr sz="1100" baseline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" y="9431817"/>
            <a:ext cx="2946823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048" tIns="44524" rIns="89048" bIns="44524" numCol="1" anchor="b" anchorCtr="0" compatLnSpc="1">
            <a:prstTxWarp prst="textNoShape">
              <a:avLst/>
            </a:prstTxWarp>
          </a:bodyPr>
          <a:lstStyle>
            <a:lvl1pPr>
              <a:defRPr sz="1100" baseline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855" y="9431817"/>
            <a:ext cx="2946823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048" tIns="44524" rIns="89048" bIns="44524" numCol="1" anchor="b" anchorCtr="0" compatLnSpc="1">
            <a:prstTxWarp prst="textNoShape">
              <a:avLst/>
            </a:prstTxWarp>
          </a:bodyPr>
          <a:lstStyle>
            <a:lvl1pPr algn="r">
              <a:defRPr sz="1100" baseline="0"/>
            </a:lvl1pPr>
          </a:lstStyle>
          <a:p>
            <a:pPr>
              <a:defRPr/>
            </a:pPr>
            <a:fld id="{BB4F2BA1-D078-446C-9E75-2D104AEA9F6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16121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1"/>
            <a:ext cx="2946823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048" tIns="44524" rIns="89048" bIns="44524" numCol="1" anchor="t" anchorCtr="0" compatLnSpc="1">
            <a:prstTxWarp prst="textNoShape">
              <a:avLst/>
            </a:prstTxWarp>
          </a:bodyPr>
          <a:lstStyle>
            <a:lvl1pPr>
              <a:defRPr sz="1100" baseline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2442" y="1"/>
            <a:ext cx="2946823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048" tIns="44524" rIns="89048" bIns="44524" numCol="1" anchor="t" anchorCtr="0" compatLnSpc="1">
            <a:prstTxWarp prst="textNoShape">
              <a:avLst/>
            </a:prstTxWarp>
          </a:bodyPr>
          <a:lstStyle>
            <a:lvl1pPr algn="r">
              <a:defRPr sz="1100" baseline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6125"/>
            <a:ext cx="4962525" cy="37226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7204" y="4716700"/>
            <a:ext cx="4984857" cy="4467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048" tIns="44524" rIns="89048" bIns="44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" y="9433403"/>
            <a:ext cx="2946823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048" tIns="44524" rIns="89048" bIns="44524" numCol="1" anchor="b" anchorCtr="0" compatLnSpc="1">
            <a:prstTxWarp prst="textNoShape">
              <a:avLst/>
            </a:prstTxWarp>
          </a:bodyPr>
          <a:lstStyle>
            <a:lvl1pPr>
              <a:defRPr sz="1100" baseline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2442" y="9433403"/>
            <a:ext cx="2946823" cy="49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048" tIns="44524" rIns="89048" bIns="44524" numCol="1" anchor="b" anchorCtr="0" compatLnSpc="1">
            <a:prstTxWarp prst="textNoShape">
              <a:avLst/>
            </a:prstTxWarp>
          </a:bodyPr>
          <a:lstStyle>
            <a:lvl1pPr algn="r">
              <a:defRPr sz="1100" baseline="0"/>
            </a:lvl1pPr>
          </a:lstStyle>
          <a:p>
            <a:pPr>
              <a:defRPr/>
            </a:pPr>
            <a:fld id="{02F1C803-2211-4DF2-A8A6-948B1315793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82222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 smtClean="0"/>
          </a:p>
        </p:txBody>
      </p:sp>
      <p:sp>
        <p:nvSpPr>
          <p:cNvPr id="29700" name="Espaço Reservado para Número de Slide 3"/>
          <p:cNvSpPr txBox="1">
            <a:spLocks noGrp="1"/>
          </p:cNvSpPr>
          <p:nvPr/>
        </p:nvSpPr>
        <p:spPr bwMode="auto">
          <a:xfrm>
            <a:off x="3850588" y="9431180"/>
            <a:ext cx="2947088" cy="497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52" tIns="45726" rIns="91452" bIns="45726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ABAC171-A5DC-460A-83A7-F795FECA115A}" type="slidenum">
              <a:rPr lang="pt-BR" altLang="pt-BR" baseline="0" smtClean="0">
                <a:solidFill>
                  <a:srgbClr val="000000"/>
                </a:solidFill>
                <a:cs typeface="Arial" charset="0"/>
              </a:rPr>
              <a:pPr algn="r" eaLnBrk="1" hangingPunct="1">
                <a:spcBef>
                  <a:spcPct val="0"/>
                </a:spcBef>
              </a:pPr>
              <a:t>5</a:t>
            </a:fld>
            <a:endParaRPr lang="pt-BR" altLang="pt-BR" baseline="0" smtClean="0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56719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 smtClean="0"/>
          </a:p>
        </p:txBody>
      </p:sp>
      <p:sp>
        <p:nvSpPr>
          <p:cNvPr id="29700" name="Espaço Reservado para Número de Slide 3"/>
          <p:cNvSpPr txBox="1">
            <a:spLocks noGrp="1"/>
          </p:cNvSpPr>
          <p:nvPr/>
        </p:nvSpPr>
        <p:spPr bwMode="auto">
          <a:xfrm>
            <a:off x="3850588" y="9431180"/>
            <a:ext cx="2947088" cy="497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52" tIns="45726" rIns="91452" bIns="45726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ABAC171-A5DC-460A-83A7-F795FECA115A}" type="slidenum">
              <a:rPr lang="pt-BR" altLang="pt-BR" baseline="0" smtClean="0">
                <a:solidFill>
                  <a:srgbClr val="000000"/>
                </a:solidFill>
                <a:cs typeface="Arial" charset="0"/>
              </a:rPr>
              <a:pPr algn="r" eaLnBrk="1" hangingPunct="1">
                <a:spcBef>
                  <a:spcPct val="0"/>
                </a:spcBef>
              </a:pPr>
              <a:t>14</a:t>
            </a:fld>
            <a:endParaRPr lang="pt-BR" altLang="pt-BR" baseline="0" smtClean="0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12823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 smtClean="0"/>
          </a:p>
        </p:txBody>
      </p:sp>
      <p:sp>
        <p:nvSpPr>
          <p:cNvPr id="29700" name="Espaço Reservado para Número de Slide 3"/>
          <p:cNvSpPr txBox="1">
            <a:spLocks noGrp="1"/>
          </p:cNvSpPr>
          <p:nvPr/>
        </p:nvSpPr>
        <p:spPr bwMode="auto">
          <a:xfrm>
            <a:off x="3850588" y="9431180"/>
            <a:ext cx="2947088" cy="497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52" tIns="45726" rIns="91452" bIns="45726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ABAC171-A5DC-460A-83A7-F795FECA115A}" type="slidenum">
              <a:rPr lang="pt-BR" altLang="pt-BR" baseline="0" smtClean="0">
                <a:solidFill>
                  <a:srgbClr val="000000"/>
                </a:solidFill>
                <a:ea typeface="+mn-ea"/>
                <a:cs typeface="Arial" charset="0"/>
              </a:rPr>
              <a:pPr algn="r" eaLnBrk="1" hangingPunct="1">
                <a:spcBef>
                  <a:spcPct val="0"/>
                </a:spcBef>
              </a:pPr>
              <a:t>15</a:t>
            </a:fld>
            <a:endParaRPr lang="pt-BR" altLang="pt-BR" baseline="0" smtClean="0">
              <a:solidFill>
                <a:srgbClr val="000000"/>
              </a:solidFill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78528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/>
          </a:p>
        </p:txBody>
      </p:sp>
      <p:sp>
        <p:nvSpPr>
          <p:cNvPr id="29700" name="Espaço Reservado para Número de Slide 3"/>
          <p:cNvSpPr txBox="1">
            <a:spLocks noGrp="1"/>
          </p:cNvSpPr>
          <p:nvPr/>
        </p:nvSpPr>
        <p:spPr bwMode="auto">
          <a:xfrm>
            <a:off x="3850588" y="9431180"/>
            <a:ext cx="2947088" cy="497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52" tIns="45726" rIns="91452" bIns="45726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ABAC171-A5DC-460A-83A7-F795FECA115A}" type="slidenum">
              <a:rPr lang="pt-BR" altLang="pt-BR" baseline="0" smtClean="0">
                <a:solidFill>
                  <a:srgbClr val="000000"/>
                </a:solidFill>
                <a:cs typeface="Arial" charset="0"/>
              </a:rPr>
              <a:pPr algn="r" eaLnBrk="1" hangingPunct="1">
                <a:spcBef>
                  <a:spcPct val="0"/>
                </a:spcBef>
              </a:pPr>
              <a:t>16</a:t>
            </a:fld>
            <a:endParaRPr lang="pt-BR" altLang="pt-BR" baseline="0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71275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/>
          </a:p>
        </p:txBody>
      </p:sp>
      <p:sp>
        <p:nvSpPr>
          <p:cNvPr id="29700" name="Espaço Reservado para Número de Slide 3"/>
          <p:cNvSpPr txBox="1">
            <a:spLocks noGrp="1"/>
          </p:cNvSpPr>
          <p:nvPr/>
        </p:nvSpPr>
        <p:spPr bwMode="auto">
          <a:xfrm>
            <a:off x="3850588" y="9431180"/>
            <a:ext cx="2947088" cy="497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52" tIns="45726" rIns="91452" bIns="45726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ABAC171-A5DC-460A-83A7-F795FECA115A}" type="slidenum">
              <a:rPr lang="pt-BR" altLang="pt-BR" baseline="0" smtClean="0">
                <a:solidFill>
                  <a:srgbClr val="000000"/>
                </a:solidFill>
                <a:cs typeface="Arial" charset="0"/>
              </a:rPr>
              <a:pPr algn="r" eaLnBrk="1" hangingPunct="1">
                <a:spcBef>
                  <a:spcPct val="0"/>
                </a:spcBef>
              </a:pPr>
              <a:t>17</a:t>
            </a:fld>
            <a:endParaRPr lang="pt-BR" altLang="pt-BR" baseline="0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74016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 smtClean="0"/>
          </a:p>
        </p:txBody>
      </p:sp>
      <p:sp>
        <p:nvSpPr>
          <p:cNvPr id="29700" name="Espaço Reservado para Número de Slide 3"/>
          <p:cNvSpPr txBox="1">
            <a:spLocks noGrp="1"/>
          </p:cNvSpPr>
          <p:nvPr/>
        </p:nvSpPr>
        <p:spPr bwMode="auto">
          <a:xfrm>
            <a:off x="3850588" y="9431180"/>
            <a:ext cx="2947088" cy="497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52" tIns="45726" rIns="91452" bIns="45726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ABAC171-A5DC-460A-83A7-F795FECA115A}" type="slidenum">
              <a:rPr lang="pt-BR" altLang="pt-BR" baseline="0" smtClean="0">
                <a:solidFill>
                  <a:srgbClr val="000000"/>
                </a:solidFill>
                <a:cs typeface="Arial" charset="0"/>
              </a:rPr>
              <a:pPr algn="r" eaLnBrk="1" hangingPunct="1">
                <a:spcBef>
                  <a:spcPct val="0"/>
                </a:spcBef>
              </a:pPr>
              <a:t>18</a:t>
            </a:fld>
            <a:endParaRPr lang="pt-BR" altLang="pt-BR" baseline="0" smtClean="0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39415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 smtClean="0"/>
          </a:p>
        </p:txBody>
      </p:sp>
      <p:sp>
        <p:nvSpPr>
          <p:cNvPr id="29700" name="Espaço Reservado para Número de Slide 3"/>
          <p:cNvSpPr txBox="1">
            <a:spLocks noGrp="1"/>
          </p:cNvSpPr>
          <p:nvPr/>
        </p:nvSpPr>
        <p:spPr bwMode="auto">
          <a:xfrm>
            <a:off x="3850588" y="9431180"/>
            <a:ext cx="2947088" cy="497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52" tIns="45726" rIns="91452" bIns="45726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ABAC171-A5DC-460A-83A7-F795FECA115A}" type="slidenum">
              <a:rPr lang="pt-BR" altLang="pt-BR" baseline="0" smtClean="0">
                <a:solidFill>
                  <a:srgbClr val="000000"/>
                </a:solidFill>
                <a:cs typeface="Arial" charset="0"/>
              </a:rPr>
              <a:pPr algn="r" eaLnBrk="1" hangingPunct="1">
                <a:spcBef>
                  <a:spcPct val="0"/>
                </a:spcBef>
              </a:pPr>
              <a:t>19</a:t>
            </a:fld>
            <a:endParaRPr lang="pt-BR" altLang="pt-BR" baseline="0" smtClean="0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50290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 smtClean="0"/>
          </a:p>
        </p:txBody>
      </p:sp>
      <p:sp>
        <p:nvSpPr>
          <p:cNvPr id="29700" name="Espaço Reservado para Número de Slide 3"/>
          <p:cNvSpPr txBox="1">
            <a:spLocks noGrp="1"/>
          </p:cNvSpPr>
          <p:nvPr/>
        </p:nvSpPr>
        <p:spPr bwMode="auto">
          <a:xfrm>
            <a:off x="3850588" y="9431180"/>
            <a:ext cx="2947088" cy="497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52" tIns="45726" rIns="91452" bIns="45726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ABAC171-A5DC-460A-83A7-F795FECA115A}" type="slidenum">
              <a:rPr lang="pt-BR" altLang="pt-BR" baseline="0" smtClean="0">
                <a:solidFill>
                  <a:srgbClr val="000000"/>
                </a:solidFill>
                <a:cs typeface="Arial" charset="0"/>
              </a:rPr>
              <a:pPr algn="r" eaLnBrk="1" hangingPunct="1">
                <a:spcBef>
                  <a:spcPct val="0"/>
                </a:spcBef>
              </a:pPr>
              <a:t>20</a:t>
            </a:fld>
            <a:endParaRPr lang="pt-BR" altLang="pt-BR" baseline="0" smtClean="0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19204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 smtClean="0"/>
          </a:p>
        </p:txBody>
      </p:sp>
      <p:sp>
        <p:nvSpPr>
          <p:cNvPr id="29700" name="Espaço Reservado para Número de Slide 3"/>
          <p:cNvSpPr txBox="1">
            <a:spLocks noGrp="1"/>
          </p:cNvSpPr>
          <p:nvPr/>
        </p:nvSpPr>
        <p:spPr bwMode="auto">
          <a:xfrm>
            <a:off x="3850588" y="9431180"/>
            <a:ext cx="2947088" cy="497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52" tIns="45726" rIns="91452" bIns="45726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ABAC171-A5DC-460A-83A7-F795FECA115A}" type="slidenum">
              <a:rPr lang="pt-BR" altLang="pt-BR" baseline="0" smtClean="0">
                <a:solidFill>
                  <a:srgbClr val="000000"/>
                </a:solidFill>
                <a:cs typeface="Arial" charset="0"/>
              </a:rPr>
              <a:pPr algn="r" eaLnBrk="1" hangingPunct="1">
                <a:spcBef>
                  <a:spcPct val="0"/>
                </a:spcBef>
              </a:pPr>
              <a:t>21</a:t>
            </a:fld>
            <a:endParaRPr lang="pt-BR" altLang="pt-BR" baseline="0" smtClean="0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15776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 smtClean="0"/>
          </a:p>
        </p:txBody>
      </p:sp>
      <p:sp>
        <p:nvSpPr>
          <p:cNvPr id="29700" name="Espaço Reservado para Número de Slide 3"/>
          <p:cNvSpPr txBox="1">
            <a:spLocks noGrp="1"/>
          </p:cNvSpPr>
          <p:nvPr/>
        </p:nvSpPr>
        <p:spPr bwMode="auto">
          <a:xfrm>
            <a:off x="3850588" y="9431180"/>
            <a:ext cx="2947088" cy="497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52" tIns="45726" rIns="91452" bIns="45726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ABAC171-A5DC-460A-83A7-F795FECA115A}" type="slidenum">
              <a:rPr lang="pt-BR" altLang="pt-BR" baseline="0" smtClean="0">
                <a:solidFill>
                  <a:srgbClr val="000000"/>
                </a:solidFill>
                <a:cs typeface="Arial" charset="0"/>
              </a:rPr>
              <a:pPr algn="r" eaLnBrk="1" hangingPunct="1">
                <a:spcBef>
                  <a:spcPct val="0"/>
                </a:spcBef>
              </a:pPr>
              <a:t>22</a:t>
            </a:fld>
            <a:endParaRPr lang="pt-BR" altLang="pt-BR" baseline="0" smtClean="0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73074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 smtClean="0"/>
          </a:p>
        </p:txBody>
      </p:sp>
      <p:sp>
        <p:nvSpPr>
          <p:cNvPr id="29700" name="Espaço Reservado para Número de Slide 3"/>
          <p:cNvSpPr txBox="1">
            <a:spLocks noGrp="1"/>
          </p:cNvSpPr>
          <p:nvPr/>
        </p:nvSpPr>
        <p:spPr bwMode="auto">
          <a:xfrm>
            <a:off x="3850588" y="9431180"/>
            <a:ext cx="2947088" cy="497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52" tIns="45726" rIns="91452" bIns="45726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ABAC171-A5DC-460A-83A7-F795FECA115A}" type="slidenum">
              <a:rPr lang="pt-BR" altLang="pt-BR" baseline="0" smtClean="0">
                <a:solidFill>
                  <a:srgbClr val="000000"/>
                </a:solidFill>
                <a:cs typeface="Arial" charset="0"/>
              </a:rPr>
              <a:pPr algn="r" eaLnBrk="1" hangingPunct="1">
                <a:spcBef>
                  <a:spcPct val="0"/>
                </a:spcBef>
              </a:pPr>
              <a:t>23</a:t>
            </a:fld>
            <a:endParaRPr lang="pt-BR" altLang="pt-BR" baseline="0" smtClean="0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66815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 smtClean="0"/>
          </a:p>
        </p:txBody>
      </p:sp>
      <p:sp>
        <p:nvSpPr>
          <p:cNvPr id="29700" name="Espaço Reservado para Número de Slide 3"/>
          <p:cNvSpPr txBox="1">
            <a:spLocks noGrp="1"/>
          </p:cNvSpPr>
          <p:nvPr/>
        </p:nvSpPr>
        <p:spPr bwMode="auto">
          <a:xfrm>
            <a:off x="3850588" y="9431180"/>
            <a:ext cx="2947088" cy="497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52" tIns="45726" rIns="91452" bIns="45726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ABAC171-A5DC-460A-83A7-F795FECA115A}" type="slidenum">
              <a:rPr lang="pt-BR" altLang="pt-BR" baseline="0" smtClean="0">
                <a:solidFill>
                  <a:srgbClr val="000000"/>
                </a:solidFill>
                <a:cs typeface="Arial" charset="0"/>
              </a:rPr>
              <a:pPr algn="r" eaLnBrk="1" hangingPunct="1">
                <a:spcBef>
                  <a:spcPct val="0"/>
                </a:spcBef>
              </a:pPr>
              <a:t>6</a:t>
            </a:fld>
            <a:endParaRPr lang="pt-BR" altLang="pt-BR" baseline="0" smtClean="0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60002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 smtClean="0"/>
          </a:p>
        </p:txBody>
      </p:sp>
      <p:sp>
        <p:nvSpPr>
          <p:cNvPr id="29700" name="Espaço Reservado para Número de Slide 3"/>
          <p:cNvSpPr txBox="1">
            <a:spLocks noGrp="1"/>
          </p:cNvSpPr>
          <p:nvPr/>
        </p:nvSpPr>
        <p:spPr bwMode="auto">
          <a:xfrm>
            <a:off x="3850588" y="9431180"/>
            <a:ext cx="2947088" cy="497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52" tIns="45726" rIns="91452" bIns="45726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ABAC171-A5DC-460A-83A7-F795FECA115A}" type="slidenum">
              <a:rPr lang="pt-BR" altLang="pt-BR" baseline="0" smtClean="0">
                <a:solidFill>
                  <a:srgbClr val="000000"/>
                </a:solidFill>
                <a:cs typeface="Arial" charset="0"/>
              </a:rPr>
              <a:pPr algn="r" eaLnBrk="1" hangingPunct="1">
                <a:spcBef>
                  <a:spcPct val="0"/>
                </a:spcBef>
              </a:pPr>
              <a:t>24</a:t>
            </a:fld>
            <a:endParaRPr lang="pt-BR" altLang="pt-BR" baseline="0" smtClean="0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07047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 smtClean="0"/>
          </a:p>
        </p:txBody>
      </p:sp>
      <p:sp>
        <p:nvSpPr>
          <p:cNvPr id="29700" name="Espaço Reservado para Número de Slide 3"/>
          <p:cNvSpPr txBox="1">
            <a:spLocks noGrp="1"/>
          </p:cNvSpPr>
          <p:nvPr/>
        </p:nvSpPr>
        <p:spPr bwMode="auto">
          <a:xfrm>
            <a:off x="3850588" y="9431180"/>
            <a:ext cx="2947088" cy="497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52" tIns="45726" rIns="91452" bIns="45726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ABAC171-A5DC-460A-83A7-F795FECA115A}" type="slidenum">
              <a:rPr lang="pt-BR" altLang="pt-BR" baseline="0" smtClean="0">
                <a:solidFill>
                  <a:srgbClr val="000000"/>
                </a:solidFill>
                <a:cs typeface="Arial" charset="0"/>
              </a:rPr>
              <a:pPr algn="r" eaLnBrk="1" hangingPunct="1">
                <a:spcBef>
                  <a:spcPct val="0"/>
                </a:spcBef>
              </a:pPr>
              <a:t>25</a:t>
            </a:fld>
            <a:endParaRPr lang="pt-BR" altLang="pt-BR" baseline="0" smtClean="0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6758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 smtClean="0"/>
          </a:p>
        </p:txBody>
      </p:sp>
      <p:sp>
        <p:nvSpPr>
          <p:cNvPr id="29700" name="Espaço Reservado para Número de Slide 3"/>
          <p:cNvSpPr txBox="1">
            <a:spLocks noGrp="1"/>
          </p:cNvSpPr>
          <p:nvPr/>
        </p:nvSpPr>
        <p:spPr bwMode="auto">
          <a:xfrm>
            <a:off x="3850588" y="9431180"/>
            <a:ext cx="2947088" cy="497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52" tIns="45726" rIns="91452" bIns="45726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ABAC171-A5DC-460A-83A7-F795FECA115A}" type="slidenum">
              <a:rPr lang="pt-BR" altLang="pt-BR" baseline="0" smtClean="0">
                <a:solidFill>
                  <a:srgbClr val="000000"/>
                </a:solidFill>
                <a:cs typeface="Arial" charset="0"/>
              </a:rPr>
              <a:pPr algn="r" eaLnBrk="1" hangingPunct="1">
                <a:spcBef>
                  <a:spcPct val="0"/>
                </a:spcBef>
              </a:pPr>
              <a:t>7</a:t>
            </a:fld>
            <a:endParaRPr lang="pt-BR" altLang="pt-BR" baseline="0" smtClean="0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46156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 smtClean="0"/>
          </a:p>
        </p:txBody>
      </p:sp>
      <p:sp>
        <p:nvSpPr>
          <p:cNvPr id="29700" name="Espaço Reservado para Número de Slide 3"/>
          <p:cNvSpPr txBox="1">
            <a:spLocks noGrp="1"/>
          </p:cNvSpPr>
          <p:nvPr/>
        </p:nvSpPr>
        <p:spPr bwMode="auto">
          <a:xfrm>
            <a:off x="3850588" y="9431180"/>
            <a:ext cx="2947088" cy="497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52" tIns="45726" rIns="91452" bIns="45726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ABAC171-A5DC-460A-83A7-F795FECA115A}" type="slidenum">
              <a:rPr lang="pt-BR" altLang="pt-BR" baseline="0" smtClean="0">
                <a:solidFill>
                  <a:srgbClr val="000000"/>
                </a:solidFill>
                <a:cs typeface="Arial" charset="0"/>
              </a:rPr>
              <a:pPr algn="r" eaLnBrk="1" hangingPunct="1">
                <a:spcBef>
                  <a:spcPct val="0"/>
                </a:spcBef>
              </a:pPr>
              <a:t>8</a:t>
            </a:fld>
            <a:endParaRPr lang="pt-BR" altLang="pt-BR" baseline="0" smtClean="0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37242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 smtClean="0"/>
          </a:p>
        </p:txBody>
      </p:sp>
      <p:sp>
        <p:nvSpPr>
          <p:cNvPr id="29700" name="Espaço Reservado para Número de Slide 3"/>
          <p:cNvSpPr txBox="1">
            <a:spLocks noGrp="1"/>
          </p:cNvSpPr>
          <p:nvPr/>
        </p:nvSpPr>
        <p:spPr bwMode="auto">
          <a:xfrm>
            <a:off x="3850588" y="9431180"/>
            <a:ext cx="2947088" cy="497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52" tIns="45726" rIns="91452" bIns="45726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ABAC171-A5DC-460A-83A7-F795FECA115A}" type="slidenum">
              <a:rPr lang="pt-BR" altLang="pt-BR" baseline="0" smtClean="0">
                <a:solidFill>
                  <a:srgbClr val="000000"/>
                </a:solidFill>
                <a:cs typeface="Arial" charset="0"/>
              </a:rPr>
              <a:pPr algn="r" eaLnBrk="1" hangingPunct="1">
                <a:spcBef>
                  <a:spcPct val="0"/>
                </a:spcBef>
              </a:pPr>
              <a:t>9</a:t>
            </a:fld>
            <a:endParaRPr lang="pt-BR" altLang="pt-BR" baseline="0" smtClean="0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08720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 smtClean="0"/>
          </a:p>
        </p:txBody>
      </p:sp>
      <p:sp>
        <p:nvSpPr>
          <p:cNvPr id="29700" name="Espaço Reservado para Número de Slide 3"/>
          <p:cNvSpPr txBox="1">
            <a:spLocks noGrp="1"/>
          </p:cNvSpPr>
          <p:nvPr/>
        </p:nvSpPr>
        <p:spPr bwMode="auto">
          <a:xfrm>
            <a:off x="3850588" y="9431180"/>
            <a:ext cx="2947088" cy="497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52" tIns="45726" rIns="91452" bIns="45726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ABAC171-A5DC-460A-83A7-F795FECA115A}" type="slidenum">
              <a:rPr lang="pt-BR" altLang="pt-BR" baseline="0" smtClean="0">
                <a:solidFill>
                  <a:srgbClr val="000000"/>
                </a:solidFill>
                <a:cs typeface="Arial" charset="0"/>
              </a:rPr>
              <a:pPr algn="r" eaLnBrk="1" hangingPunct="1">
                <a:spcBef>
                  <a:spcPct val="0"/>
                </a:spcBef>
              </a:pPr>
              <a:t>10</a:t>
            </a:fld>
            <a:endParaRPr lang="pt-BR" altLang="pt-BR" baseline="0" smtClean="0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86685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 smtClean="0"/>
          </a:p>
        </p:txBody>
      </p:sp>
      <p:sp>
        <p:nvSpPr>
          <p:cNvPr id="29700" name="Espaço Reservado para Número de Slide 3"/>
          <p:cNvSpPr txBox="1">
            <a:spLocks noGrp="1"/>
          </p:cNvSpPr>
          <p:nvPr/>
        </p:nvSpPr>
        <p:spPr bwMode="auto">
          <a:xfrm>
            <a:off x="3850588" y="9431180"/>
            <a:ext cx="2947088" cy="497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52" tIns="45726" rIns="91452" bIns="45726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ABAC171-A5DC-460A-83A7-F795FECA115A}" type="slidenum">
              <a:rPr lang="pt-BR" altLang="pt-BR" baseline="0" smtClean="0">
                <a:solidFill>
                  <a:srgbClr val="000000"/>
                </a:solidFill>
                <a:cs typeface="Arial" charset="0"/>
              </a:rPr>
              <a:pPr algn="r" eaLnBrk="1" hangingPunct="1">
                <a:spcBef>
                  <a:spcPct val="0"/>
                </a:spcBef>
              </a:pPr>
              <a:t>11</a:t>
            </a:fld>
            <a:endParaRPr lang="pt-BR" altLang="pt-BR" baseline="0" smtClean="0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00821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 smtClean="0"/>
          </a:p>
        </p:txBody>
      </p:sp>
      <p:sp>
        <p:nvSpPr>
          <p:cNvPr id="29700" name="Espaço Reservado para Número de Slide 3"/>
          <p:cNvSpPr txBox="1">
            <a:spLocks noGrp="1"/>
          </p:cNvSpPr>
          <p:nvPr/>
        </p:nvSpPr>
        <p:spPr bwMode="auto">
          <a:xfrm>
            <a:off x="3850588" y="9431180"/>
            <a:ext cx="2947088" cy="497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52" tIns="45726" rIns="91452" bIns="45726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ABAC171-A5DC-460A-83A7-F795FECA115A}" type="slidenum">
              <a:rPr lang="pt-BR" altLang="pt-BR" baseline="0" smtClean="0">
                <a:solidFill>
                  <a:srgbClr val="000000"/>
                </a:solidFill>
                <a:cs typeface="Arial" charset="0"/>
              </a:rPr>
              <a:pPr algn="r" eaLnBrk="1" hangingPunct="1">
                <a:spcBef>
                  <a:spcPct val="0"/>
                </a:spcBef>
              </a:pPr>
              <a:t>12</a:t>
            </a:fld>
            <a:endParaRPr lang="pt-BR" altLang="pt-BR" baseline="0" smtClean="0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9089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 smtClean="0"/>
          </a:p>
        </p:txBody>
      </p:sp>
      <p:sp>
        <p:nvSpPr>
          <p:cNvPr id="29700" name="Espaço Reservado para Número de Slide 3"/>
          <p:cNvSpPr txBox="1">
            <a:spLocks noGrp="1"/>
          </p:cNvSpPr>
          <p:nvPr/>
        </p:nvSpPr>
        <p:spPr bwMode="auto">
          <a:xfrm>
            <a:off x="3850588" y="9431180"/>
            <a:ext cx="2947088" cy="497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52" tIns="45726" rIns="91452" bIns="45726"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ABAC171-A5DC-460A-83A7-F795FECA115A}" type="slidenum">
              <a:rPr lang="pt-BR" altLang="pt-BR" baseline="0" smtClean="0">
                <a:solidFill>
                  <a:srgbClr val="000000"/>
                </a:solidFill>
                <a:cs typeface="Arial" charset="0"/>
              </a:rPr>
              <a:pPr algn="r" eaLnBrk="1" hangingPunct="1">
                <a:spcBef>
                  <a:spcPct val="0"/>
                </a:spcBef>
              </a:pPr>
              <a:t>13</a:t>
            </a:fld>
            <a:endParaRPr lang="pt-BR" altLang="pt-BR" baseline="0" smtClean="0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65358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tags" Target="../tags/tag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434977" y="5418138"/>
            <a:ext cx="8253413" cy="315912"/>
          </a:xfrm>
        </p:spPr>
        <p:txBody>
          <a:bodyPr/>
          <a:lstStyle>
            <a:lvl1pPr marL="0" indent="0"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/>
              <a:t>Cliquez pour modifier le style des sous-titres du masque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41327" y="4003679"/>
            <a:ext cx="8247063" cy="735013"/>
          </a:xfrm>
        </p:spPr>
        <p:txBody>
          <a:bodyPr anchor="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Cliquez pour modifier le style du titre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xfrm>
            <a:off x="3228975" y="6324600"/>
            <a:ext cx="2895600" cy="269875"/>
          </a:xfrm>
        </p:spPr>
        <p:txBody>
          <a:bodyPr lIns="0" tIns="0" rIns="0" bIns="0"/>
          <a:lstStyle>
            <a:lvl1pPr algn="l" eaLnBrk="0" hangingPunct="0">
              <a:defRPr sz="1100" b="0">
                <a:solidFill>
                  <a:schemeClr val="bg1"/>
                </a:solidFill>
                <a:ea typeface="+mn-ea"/>
              </a:defRPr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 bwMode="auto">
          <a:xfrm>
            <a:off x="6453188" y="6324600"/>
            <a:ext cx="1905000" cy="26987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000">
                <a:solidFill>
                  <a:schemeClr val="bg1"/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fld id="{087A7361-9807-4C0F-9DC6-FE6819E22435}" type="slidenum">
              <a:rPr lang="en-US" baseline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baseline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9445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69696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90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16700" y="549275"/>
            <a:ext cx="2058988" cy="5526088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38152" y="549275"/>
            <a:ext cx="6026150" cy="5526088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69696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286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8506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43910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6016855"/>
      </p:ext>
    </p:extLst>
  </p:cSld>
  <p:clrMapOvr>
    <a:masterClrMapping/>
  </p:clrMapOvr>
  <p:transition spd="med">
    <p:cut thruBlk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Clique para editar os estilos do texto mestre</a:t>
            </a:r>
          </a:p>
          <a:p>
            <a:pPr lvl="1"/>
            <a:r>
              <a:rPr lang="en-US"/>
              <a:t>Segundo nível</a:t>
            </a:r>
          </a:p>
          <a:p>
            <a:pPr lvl="2"/>
            <a:r>
              <a:rPr lang="en-US"/>
              <a:t>Terceiro nível</a:t>
            </a:r>
          </a:p>
          <a:p>
            <a:pPr lvl="3"/>
            <a:r>
              <a:rPr lang="en-US"/>
              <a:t>Quarto nível</a:t>
            </a:r>
          </a:p>
          <a:p>
            <a:pPr lvl="4"/>
            <a:r>
              <a:rPr lang="en-US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95EDD0-342E-4CCB-B210-E7F12067B256}" type="slidenum">
              <a:rPr lang="pt-BR" altLang="pt-BR">
                <a:solidFill>
                  <a:srgbClr val="696969"/>
                </a:solidFill>
              </a:rPr>
              <a:pPr>
                <a:defRPr/>
              </a:pPr>
              <a:t>‹#›</a:t>
            </a:fld>
            <a:endParaRPr lang="pt-BR" altLang="pt-BR">
              <a:solidFill>
                <a:srgbClr val="69696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83856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435222" y="5418139"/>
            <a:ext cx="8253047" cy="315912"/>
          </a:xfrm>
        </p:spPr>
        <p:txBody>
          <a:bodyPr/>
          <a:lstStyle>
            <a:lvl1pPr marL="0" indent="0">
              <a:buFontTx/>
              <a:buNone/>
              <a:defRPr sz="1800"/>
            </a:lvl1pPr>
          </a:lstStyle>
          <a:p>
            <a:r>
              <a:rPr lang="en-GB"/>
              <a:t>Clique para editar o estilo do subtítulo mestre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41082" y="4003678"/>
            <a:ext cx="8247184" cy="73501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Clique para editar o estilo do título mestre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38152" y="6324603"/>
            <a:ext cx="2281604" cy="2698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100" b="0">
                <a:ea typeface="+mn-ea"/>
              </a:defRPr>
            </a:lvl1pPr>
          </a:lstStyle>
          <a:p>
            <a:endParaRPr lang="en-GB" baseline="0" dirty="0">
              <a:solidFill>
                <a:srgbClr val="696969"/>
              </a:solidFill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02977" y="6324603"/>
            <a:ext cx="2895600" cy="2698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100" b="0">
                <a:ea typeface="+mn-ea"/>
              </a:defRPr>
            </a:lvl1pPr>
          </a:lstStyle>
          <a:p>
            <a:r>
              <a:rPr lang="en-GB" baseline="0" dirty="0">
                <a:solidFill>
                  <a:srgbClr val="696969"/>
                </a:solidFill>
              </a:rPr>
              <a:t>ArcelorMittal Confidential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783265" y="6324603"/>
            <a:ext cx="1905000" cy="269875"/>
          </a:xfrm>
        </p:spPr>
        <p:txBody>
          <a:bodyPr/>
          <a:lstStyle>
            <a:lvl1pPr>
              <a:defRPr b="0"/>
            </a:lvl1pPr>
          </a:lstStyle>
          <a:p>
            <a:fld id="{EEEC4E74-4442-4412-81A6-612F8DC139CD}" type="slidenum">
              <a:rPr lang="en-GB">
                <a:solidFill>
                  <a:srgbClr val="696969"/>
                </a:solidFill>
              </a:rPr>
              <a:pPr/>
              <a:t>‹#›</a:t>
            </a:fld>
            <a:endParaRPr lang="en-GB" dirty="0">
              <a:solidFill>
                <a:srgbClr val="69696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3875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31351" y="6525347"/>
            <a:ext cx="1905000" cy="269875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smtClean="0">
                <a:solidFill>
                  <a:srgbClr val="696969"/>
                </a:solidFill>
              </a:rPr>
              <a:t>Ideraldo Cruz Feb 2013</a:t>
            </a:r>
            <a:endParaRPr lang="en-GB" dirty="0">
              <a:solidFill>
                <a:srgbClr val="69696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1479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435" y="4406902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435" y="2906716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57FBFC6-4849-43D3-B860-AB8A286E17B7}" type="slidenum">
              <a:rPr lang="en-GB">
                <a:solidFill>
                  <a:srgbClr val="696969"/>
                </a:solidFill>
              </a:rPr>
              <a:pPr/>
              <a:t>‹#›</a:t>
            </a:fld>
            <a:endParaRPr lang="en-GB" dirty="0">
              <a:solidFill>
                <a:srgbClr val="69696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51010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3078" y="1960563"/>
            <a:ext cx="41089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42693" y="1960563"/>
            <a:ext cx="41089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26BE5A5-F34E-4307-95E6-0AC3894FEA49}" type="slidenum">
              <a:rPr lang="en-GB">
                <a:solidFill>
                  <a:srgbClr val="696969"/>
                </a:solidFill>
              </a:rPr>
              <a:pPr/>
              <a:t>‹#›</a:t>
            </a:fld>
            <a:endParaRPr lang="en-GB" dirty="0">
              <a:solidFill>
                <a:srgbClr val="69696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7050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69696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498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06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06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270" y="1535113"/>
            <a:ext cx="404153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270" y="2174875"/>
            <a:ext cx="404153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BC16C97-3B64-4AE5-927D-6D1EF8AF71FE}" type="slidenum">
              <a:rPr lang="en-GB">
                <a:solidFill>
                  <a:srgbClr val="696969"/>
                </a:solidFill>
              </a:rPr>
              <a:pPr/>
              <a:t>‹#›</a:t>
            </a:fld>
            <a:endParaRPr lang="en-GB" dirty="0">
              <a:solidFill>
                <a:srgbClr val="69696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2825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DD5DC52-23AF-44D3-8018-990FC4C68F72}" type="slidenum">
              <a:rPr lang="en-GB">
                <a:solidFill>
                  <a:srgbClr val="696969"/>
                </a:solidFill>
              </a:rPr>
              <a:pPr/>
              <a:t>‹#›</a:t>
            </a:fld>
            <a:endParaRPr lang="en-GB" dirty="0">
              <a:solidFill>
                <a:srgbClr val="69696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14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6EC05E6-828E-4D07-AE8C-883F96458CC3}" type="slidenum">
              <a:rPr lang="en-GB">
                <a:solidFill>
                  <a:srgbClr val="696969"/>
                </a:solidFill>
              </a:rPr>
              <a:pPr/>
              <a:t>‹#›</a:t>
            </a:fld>
            <a:endParaRPr lang="en-GB" dirty="0">
              <a:solidFill>
                <a:srgbClr val="69696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0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43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538" y="273052"/>
            <a:ext cx="511126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43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69C7533-E8CF-4EA0-89F1-DAEEFBB24CA1}" type="slidenum">
              <a:rPr lang="en-GB">
                <a:solidFill>
                  <a:srgbClr val="696969"/>
                </a:solidFill>
              </a:rPr>
              <a:pPr/>
              <a:t>‹#›</a:t>
            </a:fld>
            <a:endParaRPr lang="en-GB" dirty="0">
              <a:solidFill>
                <a:srgbClr val="69696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5791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165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165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165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6FDC9E3-A41D-4939-A760-8731B59BD5AE}" type="slidenum">
              <a:rPr lang="en-GB">
                <a:solidFill>
                  <a:srgbClr val="696969"/>
                </a:solidFill>
              </a:rPr>
              <a:pPr/>
              <a:t>‹#›</a:t>
            </a:fld>
            <a:endParaRPr lang="en-GB" dirty="0">
              <a:solidFill>
                <a:srgbClr val="69696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438491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DF5EA4B-1E62-4911-B45C-CE42C55C5AB8}" type="slidenum">
              <a:rPr lang="en-GB">
                <a:solidFill>
                  <a:srgbClr val="696969"/>
                </a:solidFill>
              </a:rPr>
              <a:pPr/>
              <a:t>‹#›</a:t>
            </a:fld>
            <a:endParaRPr lang="en-GB" dirty="0">
              <a:solidFill>
                <a:srgbClr val="69696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1936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1996" y="230191"/>
            <a:ext cx="2089638" cy="58451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080" y="230191"/>
            <a:ext cx="6128238" cy="58451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D22B5C3-D2B2-4F69-9D7C-AA7250C61812}" type="slidenum">
              <a:rPr lang="en-GB">
                <a:solidFill>
                  <a:srgbClr val="696969"/>
                </a:solidFill>
              </a:rPr>
              <a:pPr/>
              <a:t>‹#›</a:t>
            </a:fld>
            <a:endParaRPr lang="en-GB" dirty="0">
              <a:solidFill>
                <a:srgbClr val="69696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6583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293080" y="230191"/>
            <a:ext cx="8358553" cy="58451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7098323" y="6664328"/>
            <a:ext cx="1905000" cy="269875"/>
          </a:xfrm>
        </p:spPr>
        <p:txBody>
          <a:bodyPr/>
          <a:lstStyle>
            <a:lvl1pPr>
              <a:defRPr/>
            </a:lvl1pPr>
          </a:lstStyle>
          <a:p>
            <a:fld id="{902B5BE7-7F6A-4F89-8F67-B47BF42B3D4E}" type="slidenum">
              <a:rPr lang="en-GB">
                <a:solidFill>
                  <a:srgbClr val="696969"/>
                </a:solidFill>
              </a:rPr>
              <a:pPr/>
              <a:t>‹#›</a:t>
            </a:fld>
            <a:endParaRPr lang="en-GB" dirty="0">
              <a:solidFill>
                <a:srgbClr val="69696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79965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8855120"/>
      </p:ext>
    </p:extLst>
  </p:cSld>
  <p:clrMapOvr>
    <a:masterClrMapping/>
  </p:clrMapOvr>
  <p:transition spd="med">
    <p:cut thruBlk="1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Clique para editar os estilos do texto mestre</a:t>
            </a:r>
          </a:p>
          <a:p>
            <a:pPr lvl="1"/>
            <a:r>
              <a:rPr lang="en-US"/>
              <a:t>Segundo nível</a:t>
            </a:r>
          </a:p>
          <a:p>
            <a:pPr lvl="2"/>
            <a:r>
              <a:rPr lang="en-US"/>
              <a:t>Terceiro nível</a:t>
            </a:r>
          </a:p>
          <a:p>
            <a:pPr lvl="3"/>
            <a:r>
              <a:rPr lang="en-US"/>
              <a:t>Quarto nível</a:t>
            </a:r>
          </a:p>
          <a:p>
            <a:pPr lvl="4"/>
            <a:r>
              <a:rPr lang="en-US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95EDD0-342E-4CCB-B210-E7F12067B256}" type="slidenum">
              <a:rPr lang="pt-BR" altLang="pt-BR">
                <a:solidFill>
                  <a:srgbClr val="696969"/>
                </a:solidFill>
              </a:rPr>
              <a:pPr>
                <a:defRPr/>
              </a:pPr>
              <a:t>‹#›</a:t>
            </a:fld>
            <a:endParaRPr lang="pt-BR" altLang="pt-BR">
              <a:solidFill>
                <a:srgbClr val="69696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4054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69696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697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38"/>
            </a:lvl1pPr>
            <a:lvl2pPr marL="456986" indent="0" algn="ctr">
              <a:buNone/>
              <a:defRPr sz="1969"/>
            </a:lvl2pPr>
            <a:lvl3pPr marL="913973" indent="0" algn="ctr">
              <a:buNone/>
              <a:defRPr sz="1781"/>
            </a:lvl3pPr>
            <a:lvl4pPr marL="1370957" indent="0" algn="ctr">
              <a:buNone/>
              <a:defRPr sz="1594"/>
            </a:lvl4pPr>
            <a:lvl5pPr marL="1827942" indent="0" algn="ctr">
              <a:buNone/>
              <a:defRPr sz="1594"/>
            </a:lvl5pPr>
            <a:lvl6pPr marL="2284929" indent="0" algn="ctr">
              <a:buNone/>
              <a:defRPr sz="1594"/>
            </a:lvl6pPr>
            <a:lvl7pPr marL="2741915" indent="0" algn="ctr">
              <a:buNone/>
              <a:defRPr sz="1594"/>
            </a:lvl7pPr>
            <a:lvl8pPr marL="3198900" indent="0" algn="ctr">
              <a:buNone/>
              <a:defRPr sz="1594"/>
            </a:lvl8pPr>
            <a:lvl9pPr marL="3655884" indent="0" algn="ctr">
              <a:buNone/>
              <a:defRPr sz="1594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4/3/2019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88296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4/3/2019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364554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2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7"/>
            <a:ext cx="7886700" cy="1500187"/>
          </a:xfrm>
        </p:spPr>
        <p:txBody>
          <a:bodyPr/>
          <a:lstStyle>
            <a:lvl1pPr marL="0" indent="0">
              <a:buNone/>
              <a:defRPr sz="2438">
                <a:solidFill>
                  <a:schemeClr val="tx1"/>
                </a:solidFill>
              </a:defRPr>
            </a:lvl1pPr>
            <a:lvl2pPr marL="456986" indent="0">
              <a:buNone/>
              <a:defRPr sz="1969">
                <a:solidFill>
                  <a:schemeClr val="tx1">
                    <a:tint val="75000"/>
                  </a:schemeClr>
                </a:solidFill>
              </a:defRPr>
            </a:lvl2pPr>
            <a:lvl3pPr marL="913973" indent="0">
              <a:buNone/>
              <a:defRPr sz="1781">
                <a:solidFill>
                  <a:schemeClr val="tx1">
                    <a:tint val="75000"/>
                  </a:schemeClr>
                </a:solidFill>
              </a:defRPr>
            </a:lvl3pPr>
            <a:lvl4pPr marL="1370957" indent="0">
              <a:buNone/>
              <a:defRPr sz="1594">
                <a:solidFill>
                  <a:schemeClr val="tx1">
                    <a:tint val="75000"/>
                  </a:schemeClr>
                </a:solidFill>
              </a:defRPr>
            </a:lvl4pPr>
            <a:lvl5pPr marL="1827942" indent="0">
              <a:buNone/>
              <a:defRPr sz="1594">
                <a:solidFill>
                  <a:schemeClr val="tx1">
                    <a:tint val="75000"/>
                  </a:schemeClr>
                </a:solidFill>
              </a:defRPr>
            </a:lvl5pPr>
            <a:lvl6pPr marL="2284929" indent="0">
              <a:buNone/>
              <a:defRPr sz="1594">
                <a:solidFill>
                  <a:schemeClr val="tx1">
                    <a:tint val="75000"/>
                  </a:schemeClr>
                </a:solidFill>
              </a:defRPr>
            </a:lvl6pPr>
            <a:lvl7pPr marL="2741915" indent="0">
              <a:buNone/>
              <a:defRPr sz="1594">
                <a:solidFill>
                  <a:schemeClr val="tx1">
                    <a:tint val="75000"/>
                  </a:schemeClr>
                </a:solidFill>
              </a:defRPr>
            </a:lvl7pPr>
            <a:lvl8pPr marL="3198900" indent="0">
              <a:buNone/>
              <a:defRPr sz="1594">
                <a:solidFill>
                  <a:schemeClr val="tx1">
                    <a:tint val="75000"/>
                  </a:schemeClr>
                </a:solidFill>
              </a:defRPr>
            </a:lvl8pPr>
            <a:lvl9pPr marL="3655884" indent="0">
              <a:buNone/>
              <a:defRPr sz="159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4/3/2019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513721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4/3/2019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737983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6"/>
            <a:ext cx="3868340" cy="823912"/>
          </a:xfrm>
        </p:spPr>
        <p:txBody>
          <a:bodyPr anchor="b"/>
          <a:lstStyle>
            <a:lvl1pPr marL="0" indent="0">
              <a:buNone/>
              <a:defRPr sz="2438" b="1"/>
            </a:lvl1pPr>
            <a:lvl2pPr marL="456986" indent="0">
              <a:buNone/>
              <a:defRPr sz="1969" b="1"/>
            </a:lvl2pPr>
            <a:lvl3pPr marL="913973" indent="0">
              <a:buNone/>
              <a:defRPr sz="1781" b="1"/>
            </a:lvl3pPr>
            <a:lvl4pPr marL="1370957" indent="0">
              <a:buNone/>
              <a:defRPr sz="1594" b="1"/>
            </a:lvl4pPr>
            <a:lvl5pPr marL="1827942" indent="0">
              <a:buNone/>
              <a:defRPr sz="1594" b="1"/>
            </a:lvl5pPr>
            <a:lvl6pPr marL="2284929" indent="0">
              <a:buNone/>
              <a:defRPr sz="1594" b="1"/>
            </a:lvl6pPr>
            <a:lvl7pPr marL="2741915" indent="0">
              <a:buNone/>
              <a:defRPr sz="1594" b="1"/>
            </a:lvl7pPr>
            <a:lvl8pPr marL="3198900" indent="0">
              <a:buNone/>
              <a:defRPr sz="1594" b="1"/>
            </a:lvl8pPr>
            <a:lvl9pPr marL="3655884" indent="0">
              <a:buNone/>
              <a:defRPr sz="1594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6"/>
            <a:ext cx="3887391" cy="823912"/>
          </a:xfrm>
        </p:spPr>
        <p:txBody>
          <a:bodyPr anchor="b"/>
          <a:lstStyle>
            <a:lvl1pPr marL="0" indent="0">
              <a:buNone/>
              <a:defRPr sz="2438" b="1"/>
            </a:lvl1pPr>
            <a:lvl2pPr marL="456986" indent="0">
              <a:buNone/>
              <a:defRPr sz="1969" b="1"/>
            </a:lvl2pPr>
            <a:lvl3pPr marL="913973" indent="0">
              <a:buNone/>
              <a:defRPr sz="1781" b="1"/>
            </a:lvl3pPr>
            <a:lvl4pPr marL="1370957" indent="0">
              <a:buNone/>
              <a:defRPr sz="1594" b="1"/>
            </a:lvl4pPr>
            <a:lvl5pPr marL="1827942" indent="0">
              <a:buNone/>
              <a:defRPr sz="1594" b="1"/>
            </a:lvl5pPr>
            <a:lvl6pPr marL="2284929" indent="0">
              <a:buNone/>
              <a:defRPr sz="1594" b="1"/>
            </a:lvl6pPr>
            <a:lvl7pPr marL="2741915" indent="0">
              <a:buNone/>
              <a:defRPr sz="1594" b="1"/>
            </a:lvl7pPr>
            <a:lvl8pPr marL="3198900" indent="0">
              <a:buNone/>
              <a:defRPr sz="1594" b="1"/>
            </a:lvl8pPr>
            <a:lvl9pPr marL="3655884" indent="0">
              <a:buNone/>
              <a:defRPr sz="1594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4/3/2019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846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4/3/2019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1337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4/3/2019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84771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188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4" y="987429"/>
            <a:ext cx="4629150" cy="4873625"/>
          </a:xfrm>
        </p:spPr>
        <p:txBody>
          <a:bodyPr/>
          <a:lstStyle>
            <a:lvl1pPr>
              <a:defRPr sz="3188"/>
            </a:lvl1pPr>
            <a:lvl2pPr>
              <a:defRPr sz="2813"/>
            </a:lvl2pPr>
            <a:lvl3pPr>
              <a:defRPr sz="2438"/>
            </a:lvl3pPr>
            <a:lvl4pPr>
              <a:defRPr sz="1969"/>
            </a:lvl4pPr>
            <a:lvl5pPr>
              <a:defRPr sz="1969"/>
            </a:lvl5pPr>
            <a:lvl6pPr>
              <a:defRPr sz="1969"/>
            </a:lvl6pPr>
            <a:lvl7pPr>
              <a:defRPr sz="1969"/>
            </a:lvl7pPr>
            <a:lvl8pPr>
              <a:defRPr sz="1969"/>
            </a:lvl8pPr>
            <a:lvl9pPr>
              <a:defRPr sz="1969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594"/>
            </a:lvl1pPr>
            <a:lvl2pPr marL="456986" indent="0">
              <a:buNone/>
              <a:defRPr sz="1406"/>
            </a:lvl2pPr>
            <a:lvl3pPr marL="913973" indent="0">
              <a:buNone/>
              <a:defRPr sz="1219"/>
            </a:lvl3pPr>
            <a:lvl4pPr marL="1370957" indent="0">
              <a:buNone/>
              <a:defRPr sz="1031"/>
            </a:lvl4pPr>
            <a:lvl5pPr marL="1827942" indent="0">
              <a:buNone/>
              <a:defRPr sz="1031"/>
            </a:lvl5pPr>
            <a:lvl6pPr marL="2284929" indent="0">
              <a:buNone/>
              <a:defRPr sz="1031"/>
            </a:lvl6pPr>
            <a:lvl7pPr marL="2741915" indent="0">
              <a:buNone/>
              <a:defRPr sz="1031"/>
            </a:lvl7pPr>
            <a:lvl8pPr marL="3198900" indent="0">
              <a:buNone/>
              <a:defRPr sz="1031"/>
            </a:lvl8pPr>
            <a:lvl9pPr marL="3655884" indent="0">
              <a:buNone/>
              <a:defRPr sz="103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4/3/2019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633815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188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4" y="987429"/>
            <a:ext cx="4629150" cy="4873625"/>
          </a:xfrm>
        </p:spPr>
        <p:txBody>
          <a:bodyPr anchor="t"/>
          <a:lstStyle>
            <a:lvl1pPr marL="0" indent="0">
              <a:buNone/>
              <a:defRPr sz="3188"/>
            </a:lvl1pPr>
            <a:lvl2pPr marL="456986" indent="0">
              <a:buNone/>
              <a:defRPr sz="2813"/>
            </a:lvl2pPr>
            <a:lvl3pPr marL="913973" indent="0">
              <a:buNone/>
              <a:defRPr sz="2438"/>
            </a:lvl3pPr>
            <a:lvl4pPr marL="1370957" indent="0">
              <a:buNone/>
              <a:defRPr sz="1969"/>
            </a:lvl4pPr>
            <a:lvl5pPr marL="1827942" indent="0">
              <a:buNone/>
              <a:defRPr sz="1969"/>
            </a:lvl5pPr>
            <a:lvl6pPr marL="2284929" indent="0">
              <a:buNone/>
              <a:defRPr sz="1969"/>
            </a:lvl6pPr>
            <a:lvl7pPr marL="2741915" indent="0">
              <a:buNone/>
              <a:defRPr sz="1969"/>
            </a:lvl7pPr>
            <a:lvl8pPr marL="3198900" indent="0">
              <a:buNone/>
              <a:defRPr sz="1969"/>
            </a:lvl8pPr>
            <a:lvl9pPr marL="3655884" indent="0">
              <a:buNone/>
              <a:defRPr sz="1969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594"/>
            </a:lvl1pPr>
            <a:lvl2pPr marL="456986" indent="0">
              <a:buNone/>
              <a:defRPr sz="1406"/>
            </a:lvl2pPr>
            <a:lvl3pPr marL="913973" indent="0">
              <a:buNone/>
              <a:defRPr sz="1219"/>
            </a:lvl3pPr>
            <a:lvl4pPr marL="1370957" indent="0">
              <a:buNone/>
              <a:defRPr sz="1031"/>
            </a:lvl4pPr>
            <a:lvl5pPr marL="1827942" indent="0">
              <a:buNone/>
              <a:defRPr sz="1031"/>
            </a:lvl5pPr>
            <a:lvl6pPr marL="2284929" indent="0">
              <a:buNone/>
              <a:defRPr sz="1031"/>
            </a:lvl6pPr>
            <a:lvl7pPr marL="2741915" indent="0">
              <a:buNone/>
              <a:defRPr sz="1031"/>
            </a:lvl7pPr>
            <a:lvl8pPr marL="3198900" indent="0">
              <a:buNone/>
              <a:defRPr sz="1031"/>
            </a:lvl8pPr>
            <a:lvl9pPr marL="3655884" indent="0">
              <a:buNone/>
              <a:defRPr sz="103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4/3/2019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531343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4/3/2019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59878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39738" y="1960563"/>
            <a:ext cx="4041775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33915" y="1960563"/>
            <a:ext cx="4041775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69696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8094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8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3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4/3/2019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547144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86318461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99040" y="835580"/>
            <a:ext cx="7745920" cy="4001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246221"/>
          </a:xfr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246221"/>
          </a:xfr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246221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191396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92466" y="829390"/>
            <a:ext cx="2799754" cy="375167"/>
          </a:xfrm>
        </p:spPr>
        <p:txBody>
          <a:bodyPr lIns="0" tIns="0" rIns="0" bIns="0"/>
          <a:lstStyle>
            <a:lvl1pPr>
              <a:defRPr sz="2438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18065" y="2287785"/>
            <a:ext cx="3735586" cy="230832"/>
          </a:xfrm>
        </p:spPr>
        <p:txBody>
          <a:bodyPr lIns="0" tIns="0" rIns="0" bIns="0"/>
          <a:lstStyle>
            <a:lvl1pPr>
              <a:defRPr sz="15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246221"/>
          </a:xfr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246221"/>
          </a:xfr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246221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85818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92466" y="829390"/>
            <a:ext cx="2799754" cy="375167"/>
          </a:xfrm>
        </p:spPr>
        <p:txBody>
          <a:bodyPr lIns="0" tIns="0" rIns="0" bIns="0"/>
          <a:lstStyle>
            <a:lvl1pPr>
              <a:defRPr sz="2438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246221"/>
          </a:xfr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246221"/>
          </a:xfr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246221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528383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92466" y="829390"/>
            <a:ext cx="2799754" cy="375167"/>
          </a:xfrm>
        </p:spPr>
        <p:txBody>
          <a:bodyPr lIns="0" tIns="0" rIns="0" bIns="0"/>
          <a:lstStyle>
            <a:lvl1pPr>
              <a:defRPr sz="2438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246221"/>
          </a:xfr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246221"/>
          </a:xfr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246221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8966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246221"/>
          </a:xfr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246221"/>
          </a:xfr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246221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74104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99040" y="835580"/>
            <a:ext cx="7745920" cy="4001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246221"/>
          </a:xfr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246221"/>
          </a:xfr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246221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350008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92466" y="829390"/>
            <a:ext cx="2799754" cy="375167"/>
          </a:xfrm>
        </p:spPr>
        <p:txBody>
          <a:bodyPr lIns="0" tIns="0" rIns="0" bIns="0"/>
          <a:lstStyle>
            <a:lvl1pPr>
              <a:defRPr sz="2438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18065" y="2287785"/>
            <a:ext cx="3735586" cy="230832"/>
          </a:xfrm>
        </p:spPr>
        <p:txBody>
          <a:bodyPr lIns="0" tIns="0" rIns="0" bIns="0"/>
          <a:lstStyle>
            <a:lvl1pPr>
              <a:defRPr sz="15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246221"/>
          </a:xfr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246221"/>
          </a:xfr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246221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44905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92466" y="829390"/>
            <a:ext cx="2799754" cy="375167"/>
          </a:xfrm>
        </p:spPr>
        <p:txBody>
          <a:bodyPr lIns="0" tIns="0" rIns="0" bIns="0"/>
          <a:lstStyle>
            <a:lvl1pPr>
              <a:defRPr sz="2438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246221"/>
          </a:xfr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246221"/>
          </a:xfr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246221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938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69696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9822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92466" y="829390"/>
            <a:ext cx="2799754" cy="375167"/>
          </a:xfrm>
        </p:spPr>
        <p:txBody>
          <a:bodyPr lIns="0" tIns="0" rIns="0" bIns="0"/>
          <a:lstStyle>
            <a:lvl1pPr>
              <a:defRPr sz="2438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246221"/>
          </a:xfr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246221"/>
          </a:xfr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246221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54920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246221"/>
          </a:xfr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246221"/>
          </a:xfr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246221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239412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99040" y="835580"/>
            <a:ext cx="7745920" cy="4001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246221"/>
          </a:xfr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246221"/>
          </a:xfr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246221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65093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92466" y="829390"/>
            <a:ext cx="2799754" cy="375167"/>
          </a:xfrm>
        </p:spPr>
        <p:txBody>
          <a:bodyPr lIns="0" tIns="0" rIns="0" bIns="0"/>
          <a:lstStyle>
            <a:lvl1pPr>
              <a:defRPr sz="2438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18065" y="2287785"/>
            <a:ext cx="3735586" cy="230832"/>
          </a:xfrm>
        </p:spPr>
        <p:txBody>
          <a:bodyPr lIns="0" tIns="0" rIns="0" bIns="0"/>
          <a:lstStyle>
            <a:lvl1pPr>
              <a:defRPr sz="15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246221"/>
          </a:xfr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246221"/>
          </a:xfr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246221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95404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92466" y="829390"/>
            <a:ext cx="2799754" cy="375167"/>
          </a:xfrm>
        </p:spPr>
        <p:txBody>
          <a:bodyPr lIns="0" tIns="0" rIns="0" bIns="0"/>
          <a:lstStyle>
            <a:lvl1pPr>
              <a:defRPr sz="2438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246221"/>
          </a:xfr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246221"/>
          </a:xfr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246221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127793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92466" y="829390"/>
            <a:ext cx="2799754" cy="375167"/>
          </a:xfrm>
        </p:spPr>
        <p:txBody>
          <a:bodyPr lIns="0" tIns="0" rIns="0" bIns="0"/>
          <a:lstStyle>
            <a:lvl1pPr>
              <a:defRPr sz="2438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246221"/>
          </a:xfr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246221"/>
          </a:xfr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246221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436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246221"/>
          </a:xfr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246221"/>
          </a:xfr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246221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56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514" y="188644"/>
            <a:ext cx="8234363" cy="792163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0"/>
          </p:nvPr>
        </p:nvSpPr>
        <p:spPr>
          <a:xfrm>
            <a:off x="1908175" y="6518275"/>
            <a:ext cx="5119688" cy="339725"/>
          </a:xfrm>
        </p:spPr>
        <p:txBody>
          <a:bodyPr/>
          <a:lstStyle>
            <a:lvl1pPr>
              <a:defRPr sz="1050"/>
            </a:lvl1pPr>
          </a:lstStyle>
          <a:p>
            <a:pPr>
              <a:defRPr/>
            </a:pPr>
            <a:endParaRPr lang="en-GB">
              <a:solidFill>
                <a:srgbClr val="69696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3817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69696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037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1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69696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189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69696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17.xml"/><Relationship Id="rId16" Type="http://schemas.openxmlformats.org/officeDocument/2006/relationships/oleObject" Target="../embeddings/oleObject1.bin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vmlDrawing" Target="../drawings/vmlDrawing1.v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4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5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theme" Target="../theme/theme7.xml"/><Relationship Id="rId5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0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4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theme" Target="../theme/theme8.xml"/><Relationship Id="rId5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38150" y="549275"/>
            <a:ext cx="8234363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err="1"/>
              <a:t>Cliquez</a:t>
            </a:r>
            <a:r>
              <a:rPr lang="en-US" dirty="0"/>
              <a:t> pour modifier le style du </a:t>
            </a:r>
            <a:r>
              <a:rPr lang="en-US" dirty="0" err="1"/>
              <a:t>titre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9738" y="1960563"/>
            <a:ext cx="823595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Cliquez pour modifier les styles du texte du masque</a:t>
            </a:r>
          </a:p>
          <a:p>
            <a:pPr lvl="1"/>
            <a:r>
              <a:rPr lang="en-US"/>
              <a:t>Deuxième niveau</a:t>
            </a:r>
          </a:p>
          <a:p>
            <a:pPr lvl="2"/>
            <a:r>
              <a:rPr lang="en-US"/>
              <a:t>Troisième niveau</a:t>
            </a:r>
          </a:p>
          <a:p>
            <a:pPr lvl="3"/>
            <a:r>
              <a:rPr lang="en-US"/>
              <a:t>Quatrième niveau</a:t>
            </a:r>
          </a:p>
          <a:p>
            <a:pPr lvl="4"/>
            <a:r>
              <a:rPr lang="en-US"/>
              <a:t>Cinquième niveau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 b="1">
                <a:latin typeface="Arial" charset="0"/>
                <a:ea typeface="+mn-ea"/>
              </a:defRPr>
            </a:lvl1pPr>
          </a:lstStyle>
          <a:p>
            <a:pPr eaLnBrk="1" hangingPunct="1">
              <a:defRPr/>
            </a:pPr>
            <a:endParaRPr lang="en-GB" baseline="0">
              <a:solidFill>
                <a:srgbClr val="696969"/>
              </a:solidFill>
            </a:endParaRPr>
          </a:p>
        </p:txBody>
      </p:sp>
      <p:sp>
        <p:nvSpPr>
          <p:cNvPr id="11" name="Rectangle 5"/>
          <p:cNvSpPr>
            <a:spLocks noChangeArrowheads="1"/>
          </p:cNvSpPr>
          <p:nvPr userDrawn="1"/>
        </p:nvSpPr>
        <p:spPr bwMode="auto">
          <a:xfrm>
            <a:off x="107504" y="6543501"/>
            <a:ext cx="1800225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fld id="{4F693CB7-E935-4644-A056-6D26F805EEC3}" type="slidenum">
              <a:rPr lang="en-GB" sz="1000" b="1" baseline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 sz="1000" b="1" baseline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4037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0" r:id="rId1"/>
    <p:sldLayoutId id="2147483991" r:id="rId2"/>
    <p:sldLayoutId id="2147483992" r:id="rId3"/>
    <p:sldLayoutId id="2147483993" r:id="rId4"/>
    <p:sldLayoutId id="2147483994" r:id="rId5"/>
    <p:sldLayoutId id="2147483995" r:id="rId6"/>
    <p:sldLayoutId id="2147483996" r:id="rId7"/>
    <p:sldLayoutId id="2147483997" r:id="rId8"/>
    <p:sldLayoutId id="2147483998" r:id="rId9"/>
    <p:sldLayoutId id="2147483999" r:id="rId10"/>
    <p:sldLayoutId id="2147484000" r:id="rId11"/>
    <p:sldLayoutId id="2147484001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+mj-lt"/>
          <a:ea typeface="MS PGothic" pitchFamily="34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MS PGothic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MS PGothic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MS PGothic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MS PGothic" pitchFamily="3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MS PGothic" pitchFamily="34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MS PGothic" pitchFamily="34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MS PGothic" pitchFamily="34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  <a:ea typeface="MS PGothic" pitchFamily="34" charset="-128"/>
        </a:defRPr>
      </a:lvl9pPr>
    </p:titleStyle>
    <p:bodyStyle>
      <a:lvl1pPr marL="247650" indent="-2476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2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542925" indent="-293688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2200">
          <a:solidFill>
            <a:schemeClr val="tx1"/>
          </a:solidFill>
          <a:latin typeface="+mn-lt"/>
          <a:ea typeface="MS PGothic" pitchFamily="34" charset="-128"/>
        </a:defRPr>
      </a:lvl2pPr>
      <a:lvl3pPr marL="809625" indent="-265113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>
          <a:solidFill>
            <a:schemeClr val="tx1"/>
          </a:solidFill>
          <a:latin typeface="+mn-lt"/>
          <a:ea typeface="MS PGothic" pitchFamily="34" charset="-128"/>
        </a:defRPr>
      </a:lvl3pPr>
      <a:lvl4pPr marL="1081088" indent="-26987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>
          <a:solidFill>
            <a:schemeClr val="tx1"/>
          </a:solidFill>
          <a:latin typeface="+mn-lt"/>
          <a:ea typeface="MS PGothic" pitchFamily="34" charset="-128"/>
        </a:defRPr>
      </a:lvl4pPr>
      <a:lvl5pPr marL="1352550" indent="-26987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»"/>
        <a:defRPr>
          <a:solidFill>
            <a:schemeClr val="tx1"/>
          </a:solidFill>
          <a:latin typeface="+mn-lt"/>
          <a:ea typeface="MS PGothic" pitchFamily="34" charset="-128"/>
        </a:defRPr>
      </a:lvl5pPr>
      <a:lvl6pPr marL="1809750" indent="-269875" algn="l" rtl="0" fontAlgn="base">
        <a:spcBef>
          <a:spcPct val="20000"/>
        </a:spcBef>
        <a:spcAft>
          <a:spcPct val="0"/>
        </a:spcAft>
        <a:buClr>
          <a:schemeClr val="tx2"/>
        </a:buClr>
        <a:buChar char="»"/>
        <a:defRPr>
          <a:solidFill>
            <a:schemeClr val="tx1"/>
          </a:solidFill>
          <a:latin typeface="+mn-lt"/>
          <a:ea typeface="+mn-ea"/>
        </a:defRPr>
      </a:lvl6pPr>
      <a:lvl7pPr marL="2266950" indent="-269875" algn="l" rtl="0" fontAlgn="base">
        <a:spcBef>
          <a:spcPct val="20000"/>
        </a:spcBef>
        <a:spcAft>
          <a:spcPct val="0"/>
        </a:spcAft>
        <a:buClr>
          <a:schemeClr val="tx2"/>
        </a:buClr>
        <a:buChar char="»"/>
        <a:defRPr>
          <a:solidFill>
            <a:schemeClr val="tx1"/>
          </a:solidFill>
          <a:latin typeface="+mn-lt"/>
          <a:ea typeface="+mn-ea"/>
        </a:defRPr>
      </a:lvl7pPr>
      <a:lvl8pPr marL="2724150" indent="-269875" algn="l" rtl="0" fontAlgn="base">
        <a:spcBef>
          <a:spcPct val="20000"/>
        </a:spcBef>
        <a:spcAft>
          <a:spcPct val="0"/>
        </a:spcAft>
        <a:buClr>
          <a:schemeClr val="tx2"/>
        </a:buClr>
        <a:buChar char="»"/>
        <a:defRPr>
          <a:solidFill>
            <a:schemeClr val="tx1"/>
          </a:solidFill>
          <a:latin typeface="+mn-lt"/>
          <a:ea typeface="+mn-ea"/>
        </a:defRPr>
      </a:lvl8pPr>
      <a:lvl9pPr marL="3181350" indent="-269875" algn="l" rtl="0" fontAlgn="base">
        <a:spcBef>
          <a:spcPct val="20000"/>
        </a:spcBef>
        <a:spcAft>
          <a:spcPct val="0"/>
        </a:spcAft>
        <a:buClr>
          <a:schemeClr val="tx2"/>
        </a:buClr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Espaço Reservado para Títu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 smtClean="0"/>
              <a:t>Clique para editar o título mestre</a:t>
            </a:r>
          </a:p>
        </p:txBody>
      </p:sp>
      <p:sp>
        <p:nvSpPr>
          <p:cNvPr id="2051" name="Espaço Reservado para Tex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 smtClean="0"/>
              <a:t>Clique para editar o texto mestre</a:t>
            </a:r>
          </a:p>
          <a:p>
            <a:pPr lvl="1"/>
            <a:r>
              <a:rPr lang="pt-BR" altLang="pt-BR" smtClean="0"/>
              <a:t>Segundo nível</a:t>
            </a:r>
          </a:p>
          <a:p>
            <a:pPr lvl="2"/>
            <a:r>
              <a:rPr lang="pt-BR" altLang="pt-BR" smtClean="0"/>
              <a:t>Terceiro nível</a:t>
            </a:r>
          </a:p>
          <a:p>
            <a:pPr lvl="3"/>
            <a:r>
              <a:rPr lang="pt-BR" altLang="pt-BR" smtClean="0"/>
              <a:t>Quarto nível</a:t>
            </a:r>
          </a:p>
          <a:p>
            <a:pPr lvl="4"/>
            <a:r>
              <a:rPr lang="pt-BR" altLang="pt-BR" smtClean="0"/>
              <a:t>Quinto nível</a:t>
            </a:r>
          </a:p>
        </p:txBody>
      </p:sp>
    </p:spTree>
    <p:extLst>
      <p:ext uri="{BB962C8B-B14F-4D97-AF65-F5344CB8AC3E}">
        <p14:creationId xmlns:p14="http://schemas.microsoft.com/office/powerpoint/2010/main" val="367726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9" r:id="rId1"/>
    <p:sldLayoutId id="2147484021" r:id="rId2"/>
    <p:sldLayoutId id="2147484069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93079" y="230191"/>
            <a:ext cx="6265984" cy="102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Clique para editar o estilo do título mestre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3080" y="1960563"/>
            <a:ext cx="8358553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Clique para editar os estilos do texto mestre</a:t>
            </a:r>
          </a:p>
          <a:p>
            <a:pPr lvl="1"/>
            <a:r>
              <a:rPr lang="en-GB" smtClean="0"/>
              <a:t>Segundo nível</a:t>
            </a:r>
          </a:p>
          <a:p>
            <a:pPr lvl="2"/>
            <a:r>
              <a:rPr lang="en-GB" smtClean="0"/>
              <a:t>Terceiro nível</a:t>
            </a:r>
          </a:p>
          <a:p>
            <a:pPr lvl="3"/>
            <a:r>
              <a:rPr lang="en-GB" smtClean="0"/>
              <a:t>Quarto nível</a:t>
            </a:r>
          </a:p>
          <a:p>
            <a:pPr lvl="4"/>
            <a:r>
              <a:rPr lang="en-GB" smtClean="0"/>
              <a:t>Quinto nível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8323" y="6664328"/>
            <a:ext cx="1905000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100">
                <a:ea typeface="+mn-ea"/>
              </a:defRPr>
            </a:lvl1pPr>
          </a:lstStyle>
          <a:p>
            <a:fld id="{78403302-0BFB-4EF8-9D78-2D8CEC6BDBB1}" type="slidenum">
              <a:rPr lang="en-GB" b="1" baseline="0">
                <a:solidFill>
                  <a:srgbClr val="696969"/>
                </a:solidFill>
              </a:rPr>
              <a:pPr/>
              <a:t>‹#›</a:t>
            </a:fld>
            <a:endParaRPr lang="en-GB" b="1" baseline="0" dirty="0">
              <a:solidFill>
                <a:srgbClr val="696969"/>
              </a:solidFill>
            </a:endParaRP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6605955" y="222250"/>
            <a:ext cx="2181959" cy="1250950"/>
          </a:xfrm>
          <a:prstGeom prst="rect">
            <a:avLst/>
          </a:prstGeom>
          <a:solidFill>
            <a:srgbClr val="F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/>
            <a:endParaRPr lang="en-US" sz="1800" b="1" baseline="0" dirty="0">
              <a:solidFill>
                <a:srgbClr val="696969"/>
              </a:solidFill>
              <a:ea typeface="MS PGothic"/>
            </a:endParaRPr>
          </a:p>
        </p:txBody>
      </p:sp>
      <p:graphicFrame>
        <p:nvGraphicFramePr>
          <p:cNvPr id="3080" name="Object 8"/>
          <p:cNvGraphicFramePr>
            <a:graphicFrameLocks noChangeAspect="1"/>
          </p:cNvGraphicFramePr>
          <p:nvPr/>
        </p:nvGraphicFramePr>
        <p:xfrm>
          <a:off x="7729906" y="128591"/>
          <a:ext cx="1223596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0" name="Foto do Photo Editor" r:id="rId16" imgW="1737511" imgH="784762" progId="">
                  <p:embed/>
                </p:oleObj>
              </mc:Choice>
              <mc:Fallback>
                <p:oleObj name="Foto do Photo Editor" r:id="rId16" imgW="1737511" imgH="784762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29906" y="128591"/>
                        <a:ext cx="1223596" cy="598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DCD4C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696969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BAC48C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70342" y="6686550"/>
            <a:ext cx="35755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en-GB" sz="1000" b="1" baseline="0" dirty="0">
                <a:solidFill>
                  <a:srgbClr val="696969"/>
                </a:solidFill>
              </a:rPr>
              <a:t>PAP</a:t>
            </a:r>
          </a:p>
        </p:txBody>
      </p:sp>
    </p:spTree>
    <p:extLst>
      <p:ext uri="{BB962C8B-B14F-4D97-AF65-F5344CB8AC3E}">
        <p14:creationId xmlns:p14="http://schemas.microsoft.com/office/powerpoint/2010/main" val="3548852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3" r:id="rId1"/>
    <p:sldLayoutId id="2147484024" r:id="rId2"/>
    <p:sldLayoutId id="2147484025" r:id="rId3"/>
    <p:sldLayoutId id="2147484026" r:id="rId4"/>
    <p:sldLayoutId id="2147484027" r:id="rId5"/>
    <p:sldLayoutId id="2147484028" r:id="rId6"/>
    <p:sldLayoutId id="2147484029" r:id="rId7"/>
    <p:sldLayoutId id="2147484030" r:id="rId8"/>
    <p:sldLayoutId id="2147484031" r:id="rId9"/>
    <p:sldLayoutId id="2147484032" r:id="rId10"/>
    <p:sldLayoutId id="2147484033" r:id="rId11"/>
    <p:sldLayoutId id="2147484034" r:id="rId12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ea typeface="MS PGothic" pitchFamily="34" charset="-128"/>
        </a:defRPr>
      </a:lvl2pPr>
      <a:lvl3pPr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ea typeface="MS PGothic" pitchFamily="34" charset="-128"/>
        </a:defRPr>
      </a:lvl3pPr>
      <a:lvl4pPr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ea typeface="MS PGothic" pitchFamily="34" charset="-128"/>
        </a:defRPr>
      </a:lvl4pPr>
      <a:lvl5pPr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ea typeface="MS PGothic" pitchFamily="3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ea typeface="MS PGothic" pitchFamily="34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ea typeface="MS PGothic" pitchFamily="34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ea typeface="MS PGothic" pitchFamily="34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ea typeface="MS PGothic" pitchFamily="34" charset="-128"/>
        </a:defRPr>
      </a:lvl9pPr>
    </p:titleStyle>
    <p:bodyStyle>
      <a:lvl1pPr marL="247650" indent="-24765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542925" indent="-293688" algn="l" rtl="0" fontAlgn="base">
        <a:spcBef>
          <a:spcPct val="20000"/>
        </a:spcBef>
        <a:spcAft>
          <a:spcPct val="0"/>
        </a:spcAft>
        <a:buClr>
          <a:schemeClr val="tx2"/>
        </a:buClr>
        <a:buChar char="–"/>
        <a:defRPr>
          <a:solidFill>
            <a:schemeClr val="tx1"/>
          </a:solidFill>
          <a:latin typeface="+mn-lt"/>
          <a:ea typeface="+mn-ea"/>
        </a:defRPr>
      </a:lvl2pPr>
      <a:lvl3pPr marL="809625" indent="-265113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1400">
          <a:solidFill>
            <a:schemeClr val="tx1"/>
          </a:solidFill>
          <a:latin typeface="+mn-lt"/>
          <a:ea typeface="+mn-ea"/>
        </a:defRPr>
      </a:lvl3pPr>
      <a:lvl4pPr marL="1081088" indent="-269875" algn="l" rtl="0" fontAlgn="base">
        <a:spcBef>
          <a:spcPct val="20000"/>
        </a:spcBef>
        <a:spcAft>
          <a:spcPct val="0"/>
        </a:spcAft>
        <a:buClr>
          <a:schemeClr val="tx2"/>
        </a:buClr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1352550" indent="-269875" algn="l" rtl="0" fontAlgn="base">
        <a:spcBef>
          <a:spcPct val="20000"/>
        </a:spcBef>
        <a:spcAft>
          <a:spcPct val="0"/>
        </a:spcAft>
        <a:buClr>
          <a:schemeClr val="tx2"/>
        </a:buClr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1809750" indent="-269875" algn="l" rtl="0" fontAlgn="base">
        <a:spcBef>
          <a:spcPct val="20000"/>
        </a:spcBef>
        <a:spcAft>
          <a:spcPct val="0"/>
        </a:spcAft>
        <a:buClr>
          <a:schemeClr val="tx2"/>
        </a:buClr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266950" indent="-269875" algn="l" rtl="0" fontAlgn="base">
        <a:spcBef>
          <a:spcPct val="20000"/>
        </a:spcBef>
        <a:spcAft>
          <a:spcPct val="0"/>
        </a:spcAft>
        <a:buClr>
          <a:schemeClr val="tx2"/>
        </a:buClr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2724150" indent="-269875" algn="l" rtl="0" fontAlgn="base">
        <a:spcBef>
          <a:spcPct val="20000"/>
        </a:spcBef>
        <a:spcAft>
          <a:spcPct val="0"/>
        </a:spcAft>
        <a:buClr>
          <a:schemeClr val="tx2"/>
        </a:buClr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181350" indent="-269875" algn="l" rtl="0" fontAlgn="base">
        <a:spcBef>
          <a:spcPct val="20000"/>
        </a:spcBef>
        <a:spcAft>
          <a:spcPct val="0"/>
        </a:spcAft>
        <a:buClr>
          <a:schemeClr val="tx2"/>
        </a:buClr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Espaço Reservado para Títu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 smtClean="0"/>
              <a:t>Clique para editar o título mestre</a:t>
            </a:r>
          </a:p>
        </p:txBody>
      </p:sp>
      <p:sp>
        <p:nvSpPr>
          <p:cNvPr id="2051" name="Espaço Reservado para Tex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 smtClean="0"/>
              <a:t>Clique para editar o texto mestre</a:t>
            </a:r>
          </a:p>
          <a:p>
            <a:pPr lvl="1"/>
            <a:r>
              <a:rPr lang="pt-BR" altLang="pt-BR" smtClean="0"/>
              <a:t>Segundo nível</a:t>
            </a:r>
          </a:p>
          <a:p>
            <a:pPr lvl="2"/>
            <a:r>
              <a:rPr lang="pt-BR" altLang="pt-BR" smtClean="0"/>
              <a:t>Terceiro nível</a:t>
            </a:r>
          </a:p>
          <a:p>
            <a:pPr lvl="3"/>
            <a:r>
              <a:rPr lang="pt-BR" altLang="pt-BR" smtClean="0"/>
              <a:t>Quarto nível</a:t>
            </a:r>
          </a:p>
          <a:p>
            <a:pPr lvl="4"/>
            <a:r>
              <a:rPr lang="pt-BR" altLang="pt-BR" smtClean="0"/>
              <a:t>Quinto nível</a:t>
            </a:r>
          </a:p>
        </p:txBody>
      </p:sp>
    </p:spTree>
    <p:extLst>
      <p:ext uri="{BB962C8B-B14F-4D97-AF65-F5344CB8AC3E}">
        <p14:creationId xmlns:p14="http://schemas.microsoft.com/office/powerpoint/2010/main" val="2822314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6" r:id="rId1"/>
    <p:sldLayoutId id="2147484037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12" tIns="45706" rIns="91412" bIns="4570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12" tIns="45706" rIns="91412" bIns="4570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2" y="6356354"/>
            <a:ext cx="2057400" cy="365125"/>
          </a:xfrm>
          <a:prstGeom prst="rect">
            <a:avLst/>
          </a:prstGeom>
        </p:spPr>
        <p:txBody>
          <a:bodyPr vert="horz" lIns="91412" tIns="45706" rIns="91412" bIns="45706" rtlCol="0" anchor="ctr"/>
          <a:lstStyle>
            <a:lvl1pPr algn="l">
              <a:defRPr sz="121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973" eaLnBrk="1" fontAlgn="auto" hangingPunct="1">
              <a:spcBef>
                <a:spcPts val="0"/>
              </a:spcBef>
              <a:spcAft>
                <a:spcPts val="0"/>
              </a:spcAft>
            </a:pPr>
            <a:fld id="{C764DE79-268F-4C1A-8933-263129D2AF90}" type="datetimeFigureOut">
              <a:rPr lang="en-US" baseline="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</a:rPr>
              <a:pPr defTabSz="913973" eaLnBrk="1" fontAlgn="auto" hangingPunct="1">
                <a:spcBef>
                  <a:spcPts val="0"/>
                </a:spcBef>
                <a:spcAft>
                  <a:spcPts val="0"/>
                </a:spcAft>
              </a:pPr>
              <a:t>4/3/2019</a:t>
            </a:fld>
            <a:endParaRPr lang="en-US" baseline="0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4"/>
            <a:ext cx="3086100" cy="365125"/>
          </a:xfrm>
          <a:prstGeom prst="rect">
            <a:avLst/>
          </a:prstGeom>
        </p:spPr>
        <p:txBody>
          <a:bodyPr vert="horz" lIns="91412" tIns="45706" rIns="91412" bIns="45706" rtlCol="0" anchor="ctr"/>
          <a:lstStyle>
            <a:lvl1pPr algn="ctr">
              <a:defRPr sz="121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973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baseline="0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4"/>
            <a:ext cx="2057400" cy="365125"/>
          </a:xfrm>
          <a:prstGeom prst="rect">
            <a:avLst/>
          </a:prstGeom>
        </p:spPr>
        <p:txBody>
          <a:bodyPr vert="horz" lIns="91412" tIns="45706" rIns="91412" bIns="45706" rtlCol="0" anchor="ctr"/>
          <a:lstStyle>
            <a:lvl1pPr algn="r">
              <a:defRPr sz="121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3973" eaLnBrk="1" fontAlgn="auto" hangingPunct="1">
              <a:spcBef>
                <a:spcPts val="0"/>
              </a:spcBef>
              <a:spcAft>
                <a:spcPts val="0"/>
              </a:spcAft>
            </a:pPr>
            <a:fld id="{48F63A3B-78C7-47BE-AE5E-E10140E04643}" type="slidenum">
              <a:rPr lang="en-US" baseline="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</a:rPr>
              <a:pPr defTabSz="913973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baseline="0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71997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9" r:id="rId1"/>
    <p:sldLayoutId id="2147484040" r:id="rId2"/>
    <p:sldLayoutId id="2147484041" r:id="rId3"/>
    <p:sldLayoutId id="2147484042" r:id="rId4"/>
    <p:sldLayoutId id="2147484043" r:id="rId5"/>
    <p:sldLayoutId id="2147484044" r:id="rId6"/>
    <p:sldLayoutId id="2147484045" r:id="rId7"/>
    <p:sldLayoutId id="2147484046" r:id="rId8"/>
    <p:sldLayoutId id="2147484047" r:id="rId9"/>
    <p:sldLayoutId id="2147484048" r:id="rId10"/>
    <p:sldLayoutId id="2147484049" r:id="rId11"/>
    <p:sldLayoutId id="2147484050" r:id="rId12"/>
  </p:sldLayoutIdLst>
  <p:txStyles>
    <p:titleStyle>
      <a:lvl1pPr algn="l" defTabSz="913973" rtl="0" eaLnBrk="1" latinLnBrk="0" hangingPunct="1">
        <a:lnSpc>
          <a:spcPct val="90000"/>
        </a:lnSpc>
        <a:spcBef>
          <a:spcPct val="0"/>
        </a:spcBef>
        <a:buNone/>
        <a:defRPr sz="440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493" indent="-228493" algn="l" defTabSz="91397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13" kern="1200">
          <a:solidFill>
            <a:schemeClr val="tx1"/>
          </a:solidFill>
          <a:latin typeface="+mn-lt"/>
          <a:ea typeface="+mn-ea"/>
          <a:cs typeface="+mn-cs"/>
        </a:defRPr>
      </a:lvl1pPr>
      <a:lvl2pPr marL="685478" indent="-228493" algn="l" defTabSz="9139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38" kern="1200">
          <a:solidFill>
            <a:schemeClr val="tx1"/>
          </a:solidFill>
          <a:latin typeface="+mn-lt"/>
          <a:ea typeface="+mn-ea"/>
          <a:cs typeface="+mn-cs"/>
        </a:defRPr>
      </a:lvl2pPr>
      <a:lvl3pPr marL="1142466" indent="-228493" algn="l" defTabSz="9139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69" kern="1200">
          <a:solidFill>
            <a:schemeClr val="tx1"/>
          </a:solidFill>
          <a:latin typeface="+mn-lt"/>
          <a:ea typeface="+mn-ea"/>
          <a:cs typeface="+mn-cs"/>
        </a:defRPr>
      </a:lvl3pPr>
      <a:lvl4pPr marL="1599450" indent="-228493" algn="l" defTabSz="9139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81" kern="1200">
          <a:solidFill>
            <a:schemeClr val="tx1"/>
          </a:solidFill>
          <a:latin typeface="+mn-lt"/>
          <a:ea typeface="+mn-ea"/>
          <a:cs typeface="+mn-cs"/>
        </a:defRPr>
      </a:lvl4pPr>
      <a:lvl5pPr marL="2056435" indent="-228493" algn="l" defTabSz="9139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81" kern="1200">
          <a:solidFill>
            <a:schemeClr val="tx1"/>
          </a:solidFill>
          <a:latin typeface="+mn-lt"/>
          <a:ea typeface="+mn-ea"/>
          <a:cs typeface="+mn-cs"/>
        </a:defRPr>
      </a:lvl5pPr>
      <a:lvl6pPr marL="2513422" indent="-228493" algn="l" defTabSz="9139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81" kern="1200">
          <a:solidFill>
            <a:schemeClr val="tx1"/>
          </a:solidFill>
          <a:latin typeface="+mn-lt"/>
          <a:ea typeface="+mn-ea"/>
          <a:cs typeface="+mn-cs"/>
        </a:defRPr>
      </a:lvl6pPr>
      <a:lvl7pPr marL="2970408" indent="-228493" algn="l" defTabSz="9139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81" kern="1200">
          <a:solidFill>
            <a:schemeClr val="tx1"/>
          </a:solidFill>
          <a:latin typeface="+mn-lt"/>
          <a:ea typeface="+mn-ea"/>
          <a:cs typeface="+mn-cs"/>
        </a:defRPr>
      </a:lvl7pPr>
      <a:lvl8pPr marL="3427393" indent="-228493" algn="l" defTabSz="9139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81" kern="1200">
          <a:solidFill>
            <a:schemeClr val="tx1"/>
          </a:solidFill>
          <a:latin typeface="+mn-lt"/>
          <a:ea typeface="+mn-ea"/>
          <a:cs typeface="+mn-cs"/>
        </a:defRPr>
      </a:lvl8pPr>
      <a:lvl9pPr marL="3884379" indent="-228493" algn="l" defTabSz="9139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8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973" rtl="0" eaLnBrk="1" latinLnBrk="0" hangingPunct="1">
        <a:defRPr sz="1781" kern="1200">
          <a:solidFill>
            <a:schemeClr val="tx1"/>
          </a:solidFill>
          <a:latin typeface="+mn-lt"/>
          <a:ea typeface="+mn-ea"/>
          <a:cs typeface="+mn-cs"/>
        </a:defRPr>
      </a:lvl1pPr>
      <a:lvl2pPr marL="456986" algn="l" defTabSz="913973" rtl="0" eaLnBrk="1" latinLnBrk="0" hangingPunct="1">
        <a:defRPr sz="1781" kern="1200">
          <a:solidFill>
            <a:schemeClr val="tx1"/>
          </a:solidFill>
          <a:latin typeface="+mn-lt"/>
          <a:ea typeface="+mn-ea"/>
          <a:cs typeface="+mn-cs"/>
        </a:defRPr>
      </a:lvl2pPr>
      <a:lvl3pPr marL="913973" algn="l" defTabSz="913973" rtl="0" eaLnBrk="1" latinLnBrk="0" hangingPunct="1">
        <a:defRPr sz="1781" kern="1200">
          <a:solidFill>
            <a:schemeClr val="tx1"/>
          </a:solidFill>
          <a:latin typeface="+mn-lt"/>
          <a:ea typeface="+mn-ea"/>
          <a:cs typeface="+mn-cs"/>
        </a:defRPr>
      </a:lvl3pPr>
      <a:lvl4pPr marL="1370957" algn="l" defTabSz="913973" rtl="0" eaLnBrk="1" latinLnBrk="0" hangingPunct="1">
        <a:defRPr sz="1781" kern="1200">
          <a:solidFill>
            <a:schemeClr val="tx1"/>
          </a:solidFill>
          <a:latin typeface="+mn-lt"/>
          <a:ea typeface="+mn-ea"/>
          <a:cs typeface="+mn-cs"/>
        </a:defRPr>
      </a:lvl4pPr>
      <a:lvl5pPr marL="1827942" algn="l" defTabSz="913973" rtl="0" eaLnBrk="1" latinLnBrk="0" hangingPunct="1">
        <a:defRPr sz="1781" kern="1200">
          <a:solidFill>
            <a:schemeClr val="tx1"/>
          </a:solidFill>
          <a:latin typeface="+mn-lt"/>
          <a:ea typeface="+mn-ea"/>
          <a:cs typeface="+mn-cs"/>
        </a:defRPr>
      </a:lvl5pPr>
      <a:lvl6pPr marL="2284929" algn="l" defTabSz="913973" rtl="0" eaLnBrk="1" latinLnBrk="0" hangingPunct="1">
        <a:defRPr sz="1781" kern="1200">
          <a:solidFill>
            <a:schemeClr val="tx1"/>
          </a:solidFill>
          <a:latin typeface="+mn-lt"/>
          <a:ea typeface="+mn-ea"/>
          <a:cs typeface="+mn-cs"/>
        </a:defRPr>
      </a:lvl6pPr>
      <a:lvl7pPr marL="2741915" algn="l" defTabSz="913973" rtl="0" eaLnBrk="1" latinLnBrk="0" hangingPunct="1">
        <a:defRPr sz="1781" kern="1200">
          <a:solidFill>
            <a:schemeClr val="tx1"/>
          </a:solidFill>
          <a:latin typeface="+mn-lt"/>
          <a:ea typeface="+mn-ea"/>
          <a:cs typeface="+mn-cs"/>
        </a:defRPr>
      </a:lvl7pPr>
      <a:lvl8pPr marL="3198900" algn="l" defTabSz="913973" rtl="0" eaLnBrk="1" latinLnBrk="0" hangingPunct="1">
        <a:defRPr sz="1781" kern="1200">
          <a:solidFill>
            <a:schemeClr val="tx1"/>
          </a:solidFill>
          <a:latin typeface="+mn-lt"/>
          <a:ea typeface="+mn-ea"/>
          <a:cs typeface="+mn-cs"/>
        </a:defRPr>
      </a:lvl8pPr>
      <a:lvl9pPr marL="3655884" algn="l" defTabSz="913973" rtl="0" eaLnBrk="1" latinLnBrk="0" hangingPunct="1">
        <a:defRPr sz="178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92466" y="829390"/>
            <a:ext cx="2799754" cy="4001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18065" y="2287785"/>
            <a:ext cx="373558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25975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pt-BR" sz="1688" baseline="0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25975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z="1688" baseline="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4/3/2019</a:t>
            </a:fld>
            <a:endParaRPr lang="en-US" sz="1688" baseline="0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25975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pt-BR" sz="1688" baseline="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pt-BR" sz="1688" baseline="0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22662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2" r:id="rId1"/>
    <p:sldLayoutId id="2147484053" r:id="rId2"/>
    <p:sldLayoutId id="2147484054" r:id="rId3"/>
    <p:sldLayoutId id="2147484055" r:id="rId4"/>
    <p:sldLayoutId id="2147484056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28625">
        <a:defRPr>
          <a:latin typeface="+mn-lt"/>
          <a:ea typeface="+mn-ea"/>
          <a:cs typeface="+mn-cs"/>
        </a:defRPr>
      </a:lvl2pPr>
      <a:lvl3pPr marL="857250">
        <a:defRPr>
          <a:latin typeface="+mn-lt"/>
          <a:ea typeface="+mn-ea"/>
          <a:cs typeface="+mn-cs"/>
        </a:defRPr>
      </a:lvl3pPr>
      <a:lvl4pPr marL="1285875">
        <a:defRPr>
          <a:latin typeface="+mn-lt"/>
          <a:ea typeface="+mn-ea"/>
          <a:cs typeface="+mn-cs"/>
        </a:defRPr>
      </a:lvl4pPr>
      <a:lvl5pPr marL="1714500">
        <a:defRPr>
          <a:latin typeface="+mn-lt"/>
          <a:ea typeface="+mn-ea"/>
          <a:cs typeface="+mn-cs"/>
        </a:defRPr>
      </a:lvl5pPr>
      <a:lvl6pPr marL="2143125">
        <a:defRPr>
          <a:latin typeface="+mn-lt"/>
          <a:ea typeface="+mn-ea"/>
          <a:cs typeface="+mn-cs"/>
        </a:defRPr>
      </a:lvl6pPr>
      <a:lvl7pPr marL="2571750">
        <a:defRPr>
          <a:latin typeface="+mn-lt"/>
          <a:ea typeface="+mn-ea"/>
          <a:cs typeface="+mn-cs"/>
        </a:defRPr>
      </a:lvl7pPr>
      <a:lvl8pPr marL="3000375">
        <a:defRPr>
          <a:latin typeface="+mn-lt"/>
          <a:ea typeface="+mn-ea"/>
          <a:cs typeface="+mn-cs"/>
        </a:defRPr>
      </a:lvl8pPr>
      <a:lvl9pPr marL="34290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28625">
        <a:defRPr>
          <a:latin typeface="+mn-lt"/>
          <a:ea typeface="+mn-ea"/>
          <a:cs typeface="+mn-cs"/>
        </a:defRPr>
      </a:lvl2pPr>
      <a:lvl3pPr marL="857250">
        <a:defRPr>
          <a:latin typeface="+mn-lt"/>
          <a:ea typeface="+mn-ea"/>
          <a:cs typeface="+mn-cs"/>
        </a:defRPr>
      </a:lvl3pPr>
      <a:lvl4pPr marL="1285875">
        <a:defRPr>
          <a:latin typeface="+mn-lt"/>
          <a:ea typeface="+mn-ea"/>
          <a:cs typeface="+mn-cs"/>
        </a:defRPr>
      </a:lvl4pPr>
      <a:lvl5pPr marL="1714500">
        <a:defRPr>
          <a:latin typeface="+mn-lt"/>
          <a:ea typeface="+mn-ea"/>
          <a:cs typeface="+mn-cs"/>
        </a:defRPr>
      </a:lvl5pPr>
      <a:lvl6pPr marL="2143125">
        <a:defRPr>
          <a:latin typeface="+mn-lt"/>
          <a:ea typeface="+mn-ea"/>
          <a:cs typeface="+mn-cs"/>
        </a:defRPr>
      </a:lvl6pPr>
      <a:lvl7pPr marL="2571750">
        <a:defRPr>
          <a:latin typeface="+mn-lt"/>
          <a:ea typeface="+mn-ea"/>
          <a:cs typeface="+mn-cs"/>
        </a:defRPr>
      </a:lvl7pPr>
      <a:lvl8pPr marL="3000375">
        <a:defRPr>
          <a:latin typeface="+mn-lt"/>
          <a:ea typeface="+mn-ea"/>
          <a:cs typeface="+mn-cs"/>
        </a:defRPr>
      </a:lvl8pPr>
      <a:lvl9pPr marL="3429000">
        <a:defRPr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92466" y="829390"/>
            <a:ext cx="2799754" cy="4001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18065" y="2287785"/>
            <a:ext cx="373558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25975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pt-BR" sz="1688" baseline="0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25975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z="1688" baseline="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4/3/2019</a:t>
            </a:fld>
            <a:endParaRPr lang="en-US" sz="1688" baseline="0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25975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pt-BR" sz="1688" baseline="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pt-BR" sz="1688" baseline="0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80426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8" r:id="rId1"/>
    <p:sldLayoutId id="2147484059" r:id="rId2"/>
    <p:sldLayoutId id="2147484060" r:id="rId3"/>
    <p:sldLayoutId id="2147484061" r:id="rId4"/>
    <p:sldLayoutId id="2147484062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28625">
        <a:defRPr>
          <a:latin typeface="+mn-lt"/>
          <a:ea typeface="+mn-ea"/>
          <a:cs typeface="+mn-cs"/>
        </a:defRPr>
      </a:lvl2pPr>
      <a:lvl3pPr marL="857250">
        <a:defRPr>
          <a:latin typeface="+mn-lt"/>
          <a:ea typeface="+mn-ea"/>
          <a:cs typeface="+mn-cs"/>
        </a:defRPr>
      </a:lvl3pPr>
      <a:lvl4pPr marL="1285875">
        <a:defRPr>
          <a:latin typeface="+mn-lt"/>
          <a:ea typeface="+mn-ea"/>
          <a:cs typeface="+mn-cs"/>
        </a:defRPr>
      </a:lvl4pPr>
      <a:lvl5pPr marL="1714500">
        <a:defRPr>
          <a:latin typeface="+mn-lt"/>
          <a:ea typeface="+mn-ea"/>
          <a:cs typeface="+mn-cs"/>
        </a:defRPr>
      </a:lvl5pPr>
      <a:lvl6pPr marL="2143125">
        <a:defRPr>
          <a:latin typeface="+mn-lt"/>
          <a:ea typeface="+mn-ea"/>
          <a:cs typeface="+mn-cs"/>
        </a:defRPr>
      </a:lvl6pPr>
      <a:lvl7pPr marL="2571750">
        <a:defRPr>
          <a:latin typeface="+mn-lt"/>
          <a:ea typeface="+mn-ea"/>
          <a:cs typeface="+mn-cs"/>
        </a:defRPr>
      </a:lvl7pPr>
      <a:lvl8pPr marL="3000375">
        <a:defRPr>
          <a:latin typeface="+mn-lt"/>
          <a:ea typeface="+mn-ea"/>
          <a:cs typeface="+mn-cs"/>
        </a:defRPr>
      </a:lvl8pPr>
      <a:lvl9pPr marL="34290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28625">
        <a:defRPr>
          <a:latin typeface="+mn-lt"/>
          <a:ea typeface="+mn-ea"/>
          <a:cs typeface="+mn-cs"/>
        </a:defRPr>
      </a:lvl2pPr>
      <a:lvl3pPr marL="857250">
        <a:defRPr>
          <a:latin typeface="+mn-lt"/>
          <a:ea typeface="+mn-ea"/>
          <a:cs typeface="+mn-cs"/>
        </a:defRPr>
      </a:lvl3pPr>
      <a:lvl4pPr marL="1285875">
        <a:defRPr>
          <a:latin typeface="+mn-lt"/>
          <a:ea typeface="+mn-ea"/>
          <a:cs typeface="+mn-cs"/>
        </a:defRPr>
      </a:lvl4pPr>
      <a:lvl5pPr marL="1714500">
        <a:defRPr>
          <a:latin typeface="+mn-lt"/>
          <a:ea typeface="+mn-ea"/>
          <a:cs typeface="+mn-cs"/>
        </a:defRPr>
      </a:lvl5pPr>
      <a:lvl6pPr marL="2143125">
        <a:defRPr>
          <a:latin typeface="+mn-lt"/>
          <a:ea typeface="+mn-ea"/>
          <a:cs typeface="+mn-cs"/>
        </a:defRPr>
      </a:lvl6pPr>
      <a:lvl7pPr marL="2571750">
        <a:defRPr>
          <a:latin typeface="+mn-lt"/>
          <a:ea typeface="+mn-ea"/>
          <a:cs typeface="+mn-cs"/>
        </a:defRPr>
      </a:lvl7pPr>
      <a:lvl8pPr marL="3000375">
        <a:defRPr>
          <a:latin typeface="+mn-lt"/>
          <a:ea typeface="+mn-ea"/>
          <a:cs typeface="+mn-cs"/>
        </a:defRPr>
      </a:lvl8pPr>
      <a:lvl9pPr marL="3429000">
        <a:defRPr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92466" y="829390"/>
            <a:ext cx="2799754" cy="4001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18065" y="2287785"/>
            <a:ext cx="373558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25975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pt-BR" sz="1688" baseline="0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25975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z="1688" baseline="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4/3/2019</a:t>
            </a:fld>
            <a:endParaRPr lang="en-US" sz="1688" baseline="0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25975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pt-BR" sz="1688" baseline="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pt-BR" sz="1688" baseline="0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00250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4" r:id="rId1"/>
    <p:sldLayoutId id="2147484065" r:id="rId2"/>
    <p:sldLayoutId id="2147484066" r:id="rId3"/>
    <p:sldLayoutId id="2147484067" r:id="rId4"/>
    <p:sldLayoutId id="2147484068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28625">
        <a:defRPr>
          <a:latin typeface="+mn-lt"/>
          <a:ea typeface="+mn-ea"/>
          <a:cs typeface="+mn-cs"/>
        </a:defRPr>
      </a:lvl2pPr>
      <a:lvl3pPr marL="857250">
        <a:defRPr>
          <a:latin typeface="+mn-lt"/>
          <a:ea typeface="+mn-ea"/>
          <a:cs typeface="+mn-cs"/>
        </a:defRPr>
      </a:lvl3pPr>
      <a:lvl4pPr marL="1285875">
        <a:defRPr>
          <a:latin typeface="+mn-lt"/>
          <a:ea typeface="+mn-ea"/>
          <a:cs typeface="+mn-cs"/>
        </a:defRPr>
      </a:lvl4pPr>
      <a:lvl5pPr marL="1714500">
        <a:defRPr>
          <a:latin typeface="+mn-lt"/>
          <a:ea typeface="+mn-ea"/>
          <a:cs typeface="+mn-cs"/>
        </a:defRPr>
      </a:lvl5pPr>
      <a:lvl6pPr marL="2143125">
        <a:defRPr>
          <a:latin typeface="+mn-lt"/>
          <a:ea typeface="+mn-ea"/>
          <a:cs typeface="+mn-cs"/>
        </a:defRPr>
      </a:lvl6pPr>
      <a:lvl7pPr marL="2571750">
        <a:defRPr>
          <a:latin typeface="+mn-lt"/>
          <a:ea typeface="+mn-ea"/>
          <a:cs typeface="+mn-cs"/>
        </a:defRPr>
      </a:lvl7pPr>
      <a:lvl8pPr marL="3000375">
        <a:defRPr>
          <a:latin typeface="+mn-lt"/>
          <a:ea typeface="+mn-ea"/>
          <a:cs typeface="+mn-cs"/>
        </a:defRPr>
      </a:lvl8pPr>
      <a:lvl9pPr marL="34290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28625">
        <a:defRPr>
          <a:latin typeface="+mn-lt"/>
          <a:ea typeface="+mn-ea"/>
          <a:cs typeface="+mn-cs"/>
        </a:defRPr>
      </a:lvl2pPr>
      <a:lvl3pPr marL="857250">
        <a:defRPr>
          <a:latin typeface="+mn-lt"/>
          <a:ea typeface="+mn-ea"/>
          <a:cs typeface="+mn-cs"/>
        </a:defRPr>
      </a:lvl3pPr>
      <a:lvl4pPr marL="1285875">
        <a:defRPr>
          <a:latin typeface="+mn-lt"/>
          <a:ea typeface="+mn-ea"/>
          <a:cs typeface="+mn-cs"/>
        </a:defRPr>
      </a:lvl4pPr>
      <a:lvl5pPr marL="1714500">
        <a:defRPr>
          <a:latin typeface="+mn-lt"/>
          <a:ea typeface="+mn-ea"/>
          <a:cs typeface="+mn-cs"/>
        </a:defRPr>
      </a:lvl5pPr>
      <a:lvl6pPr marL="2143125">
        <a:defRPr>
          <a:latin typeface="+mn-lt"/>
          <a:ea typeface="+mn-ea"/>
          <a:cs typeface="+mn-cs"/>
        </a:defRPr>
      </a:lvl6pPr>
      <a:lvl7pPr marL="2571750">
        <a:defRPr>
          <a:latin typeface="+mn-lt"/>
          <a:ea typeface="+mn-ea"/>
          <a:cs typeface="+mn-cs"/>
        </a:defRPr>
      </a:lvl7pPr>
      <a:lvl8pPr marL="3000375">
        <a:defRPr>
          <a:latin typeface="+mn-lt"/>
          <a:ea typeface="+mn-ea"/>
          <a:cs typeface="+mn-cs"/>
        </a:defRPr>
      </a:lvl8pPr>
      <a:lvl9pPr marL="34290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2.xml"/><Relationship Id="rId5" Type="http://schemas.openxmlformats.org/officeDocument/2006/relationships/image" Target="../media/image6.png"/><Relationship Id="rId4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3.png"/><Relationship Id="rId4" Type="http://schemas.openxmlformats.org/officeDocument/2006/relationships/image" Target="../media/image4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4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7.png"/><Relationship Id="rId5" Type="http://schemas.openxmlformats.org/officeDocument/2006/relationships/image" Target="../media/image56.wmf"/><Relationship Id="rId4" Type="http://schemas.openxmlformats.org/officeDocument/2006/relationships/image" Target="../media/image4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8.png"/><Relationship Id="rId4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image" Target="../media/image48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4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4.png"/><Relationship Id="rId4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4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6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image" Target="../media/image7.png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53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7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4.jpeg"/><Relationship Id="rId5" Type="http://schemas.openxmlformats.org/officeDocument/2006/relationships/image" Target="../media/image73.png"/><Relationship Id="rId4" Type="http://schemas.openxmlformats.org/officeDocument/2006/relationships/image" Target="../media/image4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4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jpeg"/><Relationship Id="rId3" Type="http://schemas.openxmlformats.org/officeDocument/2006/relationships/image" Target="../media/image48.png"/><Relationship Id="rId7" Type="http://schemas.openxmlformats.org/officeDocument/2006/relationships/image" Target="../media/image7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image" Target="../media/image4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1.png"/><Relationship Id="rId4" Type="http://schemas.openxmlformats.org/officeDocument/2006/relationships/image" Target="../media/image4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2.jpeg"/><Relationship Id="rId4" Type="http://schemas.openxmlformats.org/officeDocument/2006/relationships/image" Target="../media/image4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1.xml"/><Relationship Id="rId5" Type="http://schemas.openxmlformats.org/officeDocument/2006/relationships/image" Target="../media/image6.png"/><Relationship Id="rId4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4.png"/><Relationship Id="rId7" Type="http://schemas.openxmlformats.org/officeDocument/2006/relationships/image" Target="../media/image2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16.png"/><Relationship Id="rId9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21.xml"/><Relationship Id="rId18" Type="http://schemas.openxmlformats.org/officeDocument/2006/relationships/slide" Target="slide26.xml"/><Relationship Id="rId26" Type="http://schemas.openxmlformats.org/officeDocument/2006/relationships/image" Target="../media/image40.png"/><Relationship Id="rId3" Type="http://schemas.openxmlformats.org/officeDocument/2006/relationships/image" Target="../media/image31.png"/><Relationship Id="rId21" Type="http://schemas.openxmlformats.org/officeDocument/2006/relationships/slide" Target="slide18.xml"/><Relationship Id="rId7" Type="http://schemas.openxmlformats.org/officeDocument/2006/relationships/slide" Target="slide16.xml"/><Relationship Id="rId12" Type="http://schemas.openxmlformats.org/officeDocument/2006/relationships/slide" Target="slide15.xml"/><Relationship Id="rId17" Type="http://schemas.openxmlformats.org/officeDocument/2006/relationships/slide" Target="slide19.xml"/><Relationship Id="rId25" Type="http://schemas.openxmlformats.org/officeDocument/2006/relationships/slide" Target="slide23.xml"/><Relationship Id="rId2" Type="http://schemas.openxmlformats.org/officeDocument/2006/relationships/image" Target="../media/image30.jpg"/><Relationship Id="rId16" Type="http://schemas.openxmlformats.org/officeDocument/2006/relationships/slide" Target="slide20.xml"/><Relationship Id="rId20" Type="http://schemas.openxmlformats.org/officeDocument/2006/relationships/image" Target="../media/image36.png"/><Relationship Id="rId1" Type="http://schemas.openxmlformats.org/officeDocument/2006/relationships/slideLayout" Target="../slideLayouts/slideLayout48.xml"/><Relationship Id="rId6" Type="http://schemas.openxmlformats.org/officeDocument/2006/relationships/slide" Target="slide17.xml"/><Relationship Id="rId11" Type="http://schemas.openxmlformats.org/officeDocument/2006/relationships/slide" Target="slide12.xml"/><Relationship Id="rId24" Type="http://schemas.openxmlformats.org/officeDocument/2006/relationships/image" Target="../media/image39.png"/><Relationship Id="rId5" Type="http://schemas.openxmlformats.org/officeDocument/2006/relationships/image" Target="../media/image33.png"/><Relationship Id="rId15" Type="http://schemas.openxmlformats.org/officeDocument/2006/relationships/image" Target="../media/image35.png"/><Relationship Id="rId23" Type="http://schemas.openxmlformats.org/officeDocument/2006/relationships/image" Target="../media/image38.png"/><Relationship Id="rId10" Type="http://schemas.openxmlformats.org/officeDocument/2006/relationships/slide" Target="slide14.xml"/><Relationship Id="rId19" Type="http://schemas.openxmlformats.org/officeDocument/2006/relationships/slide" Target="slide25.xml"/><Relationship Id="rId4" Type="http://schemas.openxmlformats.org/officeDocument/2006/relationships/image" Target="../media/image32.png"/><Relationship Id="rId9" Type="http://schemas.openxmlformats.org/officeDocument/2006/relationships/slide" Target="slide13.xml"/><Relationship Id="rId14" Type="http://schemas.openxmlformats.org/officeDocument/2006/relationships/image" Target="../media/image34.png"/><Relationship Id="rId22" Type="http://schemas.openxmlformats.org/officeDocument/2006/relationships/image" Target="../media/image3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image" Target="../media/image44.png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image" Target="../media/image43.png"/><Relationship Id="rId2" Type="http://schemas.openxmlformats.org/officeDocument/2006/relationships/tags" Target="../tags/tag4.xml"/><Relationship Id="rId16" Type="http://schemas.openxmlformats.org/officeDocument/2006/relationships/image" Target="../media/image47.png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image" Target="../media/image42.png"/><Relationship Id="rId5" Type="http://schemas.openxmlformats.org/officeDocument/2006/relationships/tags" Target="../tags/tag7.xml"/><Relationship Id="rId15" Type="http://schemas.openxmlformats.org/officeDocument/2006/relationships/image" Target="../media/image46.png"/><Relationship Id="rId10" Type="http://schemas.openxmlformats.org/officeDocument/2006/relationships/image" Target="../media/image41.png"/><Relationship Id="rId4" Type="http://schemas.openxmlformats.org/officeDocument/2006/relationships/tags" Target="../tags/tag6.xml"/><Relationship Id="rId9" Type="http://schemas.openxmlformats.org/officeDocument/2006/relationships/slideLayout" Target="../slideLayouts/slideLayout41.xml"/><Relationship Id="rId14" Type="http://schemas.openxmlformats.org/officeDocument/2006/relationships/image" Target="../media/image4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1.png"/><Relationship Id="rId4" Type="http://schemas.openxmlformats.org/officeDocument/2006/relationships/image" Target="../media/image4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2.png"/><Relationship Id="rId4" Type="http://schemas.openxmlformats.org/officeDocument/2006/relationships/image" Target="../media/image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796" y="260648"/>
            <a:ext cx="8587684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Arredondar Retângulo em um Canto Único 8"/>
          <p:cNvSpPr/>
          <p:nvPr/>
        </p:nvSpPr>
        <p:spPr>
          <a:xfrm rot="10800000" flipH="1">
            <a:off x="3707904" y="404664"/>
            <a:ext cx="5062687" cy="3888432"/>
          </a:xfrm>
          <a:prstGeom prst="round1Rect">
            <a:avLst>
              <a:gd name="adj" fmla="val 500"/>
            </a:avLst>
          </a:prstGeom>
          <a:solidFill>
            <a:srgbClr val="FF3700">
              <a:alpha val="8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00" dirty="0">
              <a:solidFill>
                <a:prstClr val="white"/>
              </a:solidFill>
            </a:endParaRPr>
          </a:p>
        </p:txBody>
      </p:sp>
      <p:pic>
        <p:nvPicPr>
          <p:cNvPr id="10" name="logo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2300" y="614586"/>
            <a:ext cx="1275395" cy="510158"/>
          </a:xfrm>
          <a:prstGeom prst="rect">
            <a:avLst/>
          </a:prstGeom>
        </p:spPr>
      </p:pic>
      <p:sp>
        <p:nvSpPr>
          <p:cNvPr id="11" name="CaixaDeTexto 10"/>
          <p:cNvSpPr txBox="1"/>
          <p:nvPr/>
        </p:nvSpPr>
        <p:spPr>
          <a:xfrm>
            <a:off x="3968053" y="1268759"/>
            <a:ext cx="4680520" cy="91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Steel Slag </a:t>
            </a:r>
            <a:r>
              <a:rPr lang="pt-BR" sz="4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Business </a:t>
            </a:r>
            <a:r>
              <a:rPr lang="pt-BR" sz="4000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</a:t>
            </a:r>
            <a:r>
              <a:rPr lang="pt-BR" sz="40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</a:t>
            </a:r>
          </a:p>
          <a:p>
            <a:r>
              <a:rPr lang="pt-BR" sz="40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Case </a:t>
            </a:r>
            <a:r>
              <a:rPr lang="pt-BR" sz="4000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pt-BR" sz="40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4000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Success</a:t>
            </a:r>
            <a:r>
              <a:rPr lang="pt-BR" sz="40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Brazil</a:t>
            </a:r>
            <a:endParaRPr lang="pt-BR" sz="4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CaixaDeTexto 15"/>
          <p:cNvSpPr txBox="1"/>
          <p:nvPr/>
        </p:nvSpPr>
        <p:spPr>
          <a:xfrm>
            <a:off x="3934556" y="2660125"/>
            <a:ext cx="490341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Pedro Henrique Andrade Borges</a:t>
            </a:r>
          </a:p>
          <a:p>
            <a:endParaRPr lang="pt-BR" sz="2800" b="1" dirty="0" smtClean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2000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ArcelorMittal</a:t>
            </a:r>
            <a:r>
              <a:rPr lang="pt-BR" sz="20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20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Long</a:t>
            </a:r>
            <a:r>
              <a:rPr lang="pt-BR" sz="2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20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Carbon</a:t>
            </a:r>
            <a:r>
              <a:rPr lang="pt-BR" sz="2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20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Brazil -</a:t>
            </a:r>
          </a:p>
          <a:p>
            <a:r>
              <a:rPr lang="pt-BR" sz="2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Corporate Office</a:t>
            </a:r>
          </a:p>
        </p:txBody>
      </p:sp>
      <p:cxnSp>
        <p:nvCxnSpPr>
          <p:cNvPr id="18" name="Conector reto 17"/>
          <p:cNvCxnSpPr/>
          <p:nvPr/>
        </p:nvCxnSpPr>
        <p:spPr>
          <a:xfrm flipH="1">
            <a:off x="3934556" y="2592075"/>
            <a:ext cx="462376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Arredondar Retângulo em um Canto Único 18"/>
          <p:cNvSpPr/>
          <p:nvPr/>
        </p:nvSpPr>
        <p:spPr>
          <a:xfrm flipV="1">
            <a:off x="3744416" y="4653136"/>
            <a:ext cx="5004048" cy="1800200"/>
          </a:xfrm>
          <a:prstGeom prst="round1Rect">
            <a:avLst/>
          </a:prstGeom>
          <a:solidFill>
            <a:srgbClr val="414141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prstClr val="white"/>
              </a:solidFill>
            </a:endParaRPr>
          </a:p>
        </p:txBody>
      </p:sp>
      <p:sp>
        <p:nvSpPr>
          <p:cNvPr id="20" name="Rectangle 2"/>
          <p:cNvSpPr txBox="1">
            <a:spLocks noChangeArrowheads="1"/>
          </p:cNvSpPr>
          <p:nvPr/>
        </p:nvSpPr>
        <p:spPr>
          <a:xfrm>
            <a:off x="3824037" y="4869160"/>
            <a:ext cx="4824536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altLang="pt-BR" sz="3200" dirty="0" smtClean="0">
                <a:solidFill>
                  <a:prstClr val="white"/>
                </a:solidFill>
                <a:latin typeface="Arial" charset="0"/>
                <a:ea typeface="MS PGothic" pitchFamily="34" charset="-128"/>
              </a:rPr>
              <a:t>6th Slag </a:t>
            </a:r>
            <a:r>
              <a:rPr lang="pt-BR" altLang="pt-BR" sz="3200" dirty="0">
                <a:solidFill>
                  <a:prstClr val="white"/>
                </a:solidFill>
                <a:latin typeface="Arial" charset="0"/>
                <a:ea typeface="MS PGothic" pitchFamily="34" charset="-128"/>
              </a:rPr>
              <a:t>Valorisation Symposium</a:t>
            </a:r>
          </a:p>
          <a:p>
            <a:endParaRPr lang="pt-BR" altLang="pt-BR" sz="2400" dirty="0" smtClean="0">
              <a:solidFill>
                <a:prstClr val="white"/>
              </a:solidFill>
              <a:latin typeface="Arial" charset="0"/>
              <a:ea typeface="MS PGothic" pitchFamily="34" charset="-128"/>
            </a:endParaRPr>
          </a:p>
          <a:p>
            <a:r>
              <a:rPr lang="pt-BR" altLang="pt-BR" sz="2400" dirty="0" err="1" smtClean="0">
                <a:solidFill>
                  <a:prstClr val="white"/>
                </a:solidFill>
                <a:latin typeface="Arial" charset="0"/>
                <a:ea typeface="MS PGothic" pitchFamily="34" charset="-128"/>
              </a:rPr>
              <a:t>Mechelen</a:t>
            </a:r>
            <a:r>
              <a:rPr lang="pt-BR" altLang="pt-BR" sz="2400" dirty="0" smtClean="0">
                <a:solidFill>
                  <a:prstClr val="white"/>
                </a:solidFill>
                <a:latin typeface="Arial" charset="0"/>
                <a:ea typeface="MS PGothic" pitchFamily="34" charset="-128"/>
              </a:rPr>
              <a:t> - </a:t>
            </a:r>
            <a:r>
              <a:rPr lang="pt-BR" altLang="pt-BR" sz="2400" dirty="0" err="1" smtClean="0">
                <a:solidFill>
                  <a:prstClr val="white"/>
                </a:solidFill>
                <a:latin typeface="Arial" charset="0"/>
                <a:ea typeface="MS PGothic" pitchFamily="34" charset="-128"/>
              </a:rPr>
              <a:t>Belgium</a:t>
            </a:r>
            <a:endParaRPr lang="pt-BR" altLang="pt-BR" sz="2400" dirty="0" smtClean="0">
              <a:solidFill>
                <a:prstClr val="white"/>
              </a:solidFill>
              <a:latin typeface="Arial" charset="0"/>
              <a:ea typeface="MS PGothic" pitchFamily="34" charset="-128"/>
            </a:endParaRPr>
          </a:p>
          <a:p>
            <a:r>
              <a:rPr lang="pt-BR" altLang="pt-BR" sz="2400" dirty="0" smtClean="0">
                <a:solidFill>
                  <a:prstClr val="white"/>
                </a:solidFill>
                <a:latin typeface="Arial" charset="0"/>
                <a:ea typeface="MS PGothic" pitchFamily="34" charset="-128"/>
              </a:rPr>
              <a:t>3 </a:t>
            </a:r>
            <a:r>
              <a:rPr lang="pt-BR" altLang="pt-BR" sz="2400" dirty="0" err="1">
                <a:solidFill>
                  <a:prstClr val="white"/>
                </a:solidFill>
                <a:latin typeface="Arial" charset="0"/>
                <a:ea typeface="MS PGothic" pitchFamily="34" charset="-128"/>
              </a:rPr>
              <a:t>April</a:t>
            </a:r>
            <a:r>
              <a:rPr lang="pt-BR" altLang="pt-BR" sz="2400" dirty="0">
                <a:solidFill>
                  <a:prstClr val="white"/>
                </a:solidFill>
                <a:latin typeface="Arial" charset="0"/>
                <a:ea typeface="MS PGothic" pitchFamily="34" charset="-128"/>
              </a:rPr>
              <a:t> 2019</a:t>
            </a:r>
            <a:endParaRPr lang="en-GB" altLang="pt-BR" sz="2400" dirty="0">
              <a:solidFill>
                <a:prstClr val="white"/>
              </a:solidFill>
              <a:latin typeface="Arial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2436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rredondar Retângulo no Mesmo Canto Lateral 16"/>
          <p:cNvSpPr/>
          <p:nvPr/>
        </p:nvSpPr>
        <p:spPr>
          <a:xfrm rot="10800000">
            <a:off x="270455" y="1280233"/>
            <a:ext cx="8643419" cy="5335105"/>
          </a:xfrm>
          <a:prstGeom prst="round2SameRect">
            <a:avLst>
              <a:gd name="adj1" fmla="val 10500"/>
              <a:gd name="adj2" fmla="val 0"/>
            </a:avLst>
          </a:pr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17410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85556"/>
          <a:stretch>
            <a:fillRect/>
          </a:stretch>
        </p:blipFill>
        <p:spPr bwMode="auto">
          <a:xfrm>
            <a:off x="0" y="-26988"/>
            <a:ext cx="9144000" cy="99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13" descr="Z:\Criação\Jobs 2012\Brasil\Arcelor\PNG\Painel Comercial\S05_Mónica_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7986" r="48595" b="29947"/>
          <a:stretch>
            <a:fillRect/>
          </a:stretch>
        </p:blipFill>
        <p:spPr bwMode="auto">
          <a:xfrm>
            <a:off x="1" y="115888"/>
            <a:ext cx="7323670" cy="936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Espaço Reservado para Conteúdo 2"/>
          <p:cNvSpPr txBox="1">
            <a:spLocks/>
          </p:cNvSpPr>
          <p:nvPr/>
        </p:nvSpPr>
        <p:spPr>
          <a:xfrm>
            <a:off x="395536" y="1549345"/>
            <a:ext cx="8064896" cy="583511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endParaRPr lang="pt-BR" sz="2000" baseline="0" dirty="0" smtClean="0">
              <a:solidFill>
                <a:srgbClr val="58595B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ítulo 1"/>
          <p:cNvSpPr txBox="1">
            <a:spLocks/>
          </p:cNvSpPr>
          <p:nvPr/>
        </p:nvSpPr>
        <p:spPr>
          <a:xfrm>
            <a:off x="550131" y="1578184"/>
            <a:ext cx="8807450" cy="57613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 charset="0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pt-BR" sz="2000" b="1" baseline="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The </a:t>
            </a:r>
            <a:r>
              <a:rPr lang="pt-BR" sz="2000" b="1" baseline="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P</a:t>
            </a:r>
            <a:r>
              <a:rPr lang="pt-BR" sz="2000" b="1" baseline="0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roblem</a:t>
            </a:r>
            <a:r>
              <a:rPr lang="pt-BR" sz="2000" b="1" baseline="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 in </a:t>
            </a:r>
            <a:r>
              <a:rPr lang="pt-BR" sz="2000" b="1" baseline="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N</a:t>
            </a:r>
            <a:r>
              <a:rPr lang="pt-BR" sz="2000" b="1" baseline="0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umbers</a:t>
            </a:r>
            <a:endParaRPr lang="pt-BR" sz="2000" b="1" baseline="0" dirty="0" smtClean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  <a:sym typeface="VAG Rounded Std Light" pitchFamily="34" charset="0"/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131" y="2258811"/>
            <a:ext cx="8233261" cy="3833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Conector de seta reta 3"/>
          <p:cNvCxnSpPr/>
          <p:nvPr/>
        </p:nvCxnSpPr>
        <p:spPr>
          <a:xfrm>
            <a:off x="5491938" y="3174786"/>
            <a:ext cx="0" cy="513278"/>
          </a:xfrm>
          <a:prstGeom prst="straightConnector1">
            <a:avLst/>
          </a:prstGeom>
          <a:ln w="2857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em curva 10"/>
          <p:cNvCxnSpPr>
            <a:endCxn id="20" idx="2"/>
          </p:cNvCxnSpPr>
          <p:nvPr/>
        </p:nvCxnSpPr>
        <p:spPr>
          <a:xfrm>
            <a:off x="5491938" y="3431425"/>
            <a:ext cx="1378605" cy="176120"/>
          </a:xfrm>
          <a:prstGeom prst="curvedConnector3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Elipse 19"/>
          <p:cNvSpPr/>
          <p:nvPr/>
        </p:nvSpPr>
        <p:spPr>
          <a:xfrm>
            <a:off x="6870543" y="3108735"/>
            <a:ext cx="1539361" cy="99762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CaixaDeTexto 18"/>
          <p:cNvSpPr txBox="1"/>
          <p:nvPr/>
        </p:nvSpPr>
        <p:spPr>
          <a:xfrm>
            <a:off x="6951011" y="3218672"/>
            <a:ext cx="1378424" cy="748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Difference between generation and destination = stock formation</a:t>
            </a:r>
            <a:endParaRPr lang="pt-BR" sz="1600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Text Box 544"/>
          <p:cNvSpPr txBox="1">
            <a:spLocks noChangeArrowheads="1"/>
          </p:cNvSpPr>
          <p:nvPr/>
        </p:nvSpPr>
        <p:spPr bwMode="auto">
          <a:xfrm>
            <a:off x="90646" y="343385"/>
            <a:ext cx="4437062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0000" tIns="0" rIns="0" bIns="0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2400" b="1" baseline="0" dirty="0" err="1" smtClean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Starting</a:t>
            </a:r>
            <a:r>
              <a:rPr lang="pt-BR" altLang="pt-BR" sz="2400" b="1" baseline="0" dirty="0" smtClean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 Point</a:t>
            </a:r>
            <a:endParaRPr lang="pt-BR" altLang="pt-BR" sz="2400" b="1" baseline="0" dirty="0">
              <a:solidFill>
                <a:srgbClr val="FFFFFF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5" name="Retângulo de cantos arredondados 4"/>
          <p:cNvSpPr/>
          <p:nvPr/>
        </p:nvSpPr>
        <p:spPr>
          <a:xfrm>
            <a:off x="4013126" y="2365064"/>
            <a:ext cx="4100564" cy="39140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8647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rredondar Retângulo no Mesmo Canto Lateral 16"/>
          <p:cNvSpPr/>
          <p:nvPr/>
        </p:nvSpPr>
        <p:spPr>
          <a:xfrm rot="10800000">
            <a:off x="191028" y="1361325"/>
            <a:ext cx="8518339" cy="5184576"/>
          </a:xfrm>
          <a:prstGeom prst="round2SameRect">
            <a:avLst>
              <a:gd name="adj1" fmla="val 10500"/>
              <a:gd name="adj2" fmla="val 0"/>
            </a:avLst>
          </a:pr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17410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85556"/>
          <a:stretch>
            <a:fillRect/>
          </a:stretch>
        </p:blipFill>
        <p:spPr bwMode="auto">
          <a:xfrm>
            <a:off x="0" y="-26988"/>
            <a:ext cx="9144000" cy="99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13" descr="Z:\Criação\Jobs 2012\Brasil\Arcelor\PNG\Painel Comercial\S05_Mónica_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7986" r="48595" b="29947"/>
          <a:stretch>
            <a:fillRect/>
          </a:stretch>
        </p:blipFill>
        <p:spPr bwMode="auto">
          <a:xfrm>
            <a:off x="1" y="115888"/>
            <a:ext cx="7323670" cy="936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Espaço Reservado para Conteúdo 2"/>
          <p:cNvSpPr txBox="1">
            <a:spLocks/>
          </p:cNvSpPr>
          <p:nvPr/>
        </p:nvSpPr>
        <p:spPr>
          <a:xfrm>
            <a:off x="395536" y="1549345"/>
            <a:ext cx="8064896" cy="480853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endParaRPr lang="pt-BR" sz="2000" baseline="0" dirty="0" smtClean="0">
              <a:solidFill>
                <a:srgbClr val="58595B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tângulo 24"/>
          <p:cNvSpPr/>
          <p:nvPr/>
        </p:nvSpPr>
        <p:spPr>
          <a:xfrm>
            <a:off x="231619" y="1549345"/>
            <a:ext cx="839273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n-US" sz="16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Despite being classified as a non-hazardous waste according to Brazilian </a:t>
            </a:r>
            <a:r>
              <a:rPr lang="en-US" sz="1600" baseline="0" dirty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standards, </a:t>
            </a:r>
            <a:r>
              <a:rPr lang="en-US" sz="16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the </a:t>
            </a:r>
            <a:r>
              <a:rPr lang="en-US" sz="1600" baseline="0" dirty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utilization </a:t>
            </a:r>
            <a:r>
              <a:rPr lang="en-US" sz="16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of </a:t>
            </a:r>
            <a:r>
              <a:rPr lang="en-US" sz="1600" baseline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steel </a:t>
            </a:r>
            <a:r>
              <a:rPr lang="en-US" sz="1600" baseline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slag </a:t>
            </a:r>
            <a:r>
              <a:rPr lang="en-US" sz="16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in Brazil still represents difficulties to the industries, mainly due to </a:t>
            </a:r>
            <a:r>
              <a:rPr lang="en-US" sz="1600" baseline="0" dirty="0">
                <a:solidFill>
                  <a:srgbClr val="FF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restrictions</a:t>
            </a:r>
            <a:r>
              <a:rPr lang="en-US" sz="16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and </a:t>
            </a:r>
            <a:r>
              <a:rPr lang="en-US" sz="1600" baseline="0" dirty="0">
                <a:solidFill>
                  <a:srgbClr val="FF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lack of positioning</a:t>
            </a:r>
            <a:r>
              <a:rPr lang="en-US" sz="16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of the environmental agencies </a:t>
            </a:r>
            <a:r>
              <a:rPr lang="en-US" sz="1600" baseline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about </a:t>
            </a:r>
            <a:r>
              <a:rPr lang="en-US" sz="1600" baseline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the forms of its </a:t>
            </a:r>
            <a:r>
              <a:rPr lang="en-US" sz="16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application. </a:t>
            </a:r>
            <a:endParaRPr lang="en-US" sz="1600" baseline="0" dirty="0" smtClean="0">
              <a:solidFill>
                <a:srgbClr val="58595B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285750" indent="-285750" algn="just">
              <a:buClr>
                <a:srgbClr val="FF0000"/>
              </a:buClr>
              <a:buFont typeface="Wingdings" panose="05000000000000000000" pitchFamily="2" charset="2"/>
              <a:buChar char="v"/>
            </a:pPr>
            <a:endParaRPr lang="en-US" sz="1600" baseline="0" dirty="0">
              <a:solidFill>
                <a:srgbClr val="58595B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285750" indent="-285750" algn="just"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n-US" sz="1600" baseline="0" dirty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In </a:t>
            </a:r>
            <a:r>
              <a:rPr lang="en-US" sz="16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São Paulo state, for example, there are only two uses authorized by the Environmental Agency: </a:t>
            </a:r>
            <a:r>
              <a:rPr lang="en-US" sz="1600" baseline="0" dirty="0">
                <a:solidFill>
                  <a:srgbClr val="FF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Sub-base</a:t>
            </a:r>
            <a:r>
              <a:rPr lang="en-US" sz="16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on roads/paving and manufacture of </a:t>
            </a:r>
            <a:r>
              <a:rPr lang="en-US" sz="1600" baseline="0" dirty="0">
                <a:solidFill>
                  <a:srgbClr val="FF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concrete </a:t>
            </a:r>
            <a:r>
              <a:rPr lang="en-US" sz="1600" baseline="0" dirty="0" smtClean="0">
                <a:solidFill>
                  <a:srgbClr val="FF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artefacts</a:t>
            </a:r>
            <a:r>
              <a:rPr lang="en-US" sz="1600" baseline="0" dirty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.</a:t>
            </a:r>
            <a:endParaRPr lang="pt-BR" sz="1600" baseline="0" dirty="0">
              <a:solidFill>
                <a:srgbClr val="58595B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26" name="Text Box 544"/>
          <p:cNvSpPr txBox="1">
            <a:spLocks noChangeArrowheads="1"/>
          </p:cNvSpPr>
          <p:nvPr/>
        </p:nvSpPr>
        <p:spPr bwMode="auto">
          <a:xfrm>
            <a:off x="134938" y="334812"/>
            <a:ext cx="4437062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0000" tIns="0" rIns="0" bIns="0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2400" b="1" baseline="0" dirty="0" err="1" smtClean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Difficulties</a:t>
            </a:r>
            <a:endParaRPr lang="pt-BR" altLang="pt-BR" sz="2400" b="1" baseline="0" dirty="0">
              <a:solidFill>
                <a:srgbClr val="FFFFFF"/>
              </a:solidFill>
              <a:latin typeface="Calibri" pitchFamily="34" charset="0"/>
              <a:cs typeface="Arial" charset="0"/>
            </a:endParaRPr>
          </a:p>
        </p:txBody>
      </p:sp>
      <p:pic>
        <p:nvPicPr>
          <p:cNvPr id="28" name="Picture 2" descr="http://betunel.com.br/betunews/wp-content/uploads/banco_mundial_investe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9382" y="3673816"/>
            <a:ext cx="3343683" cy="2110232"/>
          </a:xfrm>
          <a:prstGeom prst="round2DiagRect">
            <a:avLst>
              <a:gd name="adj1" fmla="val 16667"/>
              <a:gd name="adj2" fmla="val 0"/>
            </a:avLst>
          </a:prstGeom>
          <a:ln w="76200" cap="sq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6" descr="DSC_264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3656990"/>
            <a:ext cx="3196870" cy="21270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8249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rredondar Retângulo no Mesmo Canto Lateral 16"/>
          <p:cNvSpPr/>
          <p:nvPr/>
        </p:nvSpPr>
        <p:spPr>
          <a:xfrm rot="10800000">
            <a:off x="312830" y="1412776"/>
            <a:ext cx="8518339" cy="5184576"/>
          </a:xfrm>
          <a:prstGeom prst="round2SameRect">
            <a:avLst>
              <a:gd name="adj1" fmla="val 10500"/>
              <a:gd name="adj2" fmla="val 0"/>
            </a:avLst>
          </a:pr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17410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85556"/>
          <a:stretch>
            <a:fillRect/>
          </a:stretch>
        </p:blipFill>
        <p:spPr bwMode="auto">
          <a:xfrm>
            <a:off x="0" y="-26988"/>
            <a:ext cx="9144000" cy="99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13" descr="Z:\Criação\Jobs 2012\Brasil\Arcelor\PNG\Painel Comercial\S05_Mónica_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7986" r="48595" b="29947"/>
          <a:stretch>
            <a:fillRect/>
          </a:stretch>
        </p:blipFill>
        <p:spPr bwMode="auto">
          <a:xfrm>
            <a:off x="1" y="115888"/>
            <a:ext cx="7323670" cy="936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Text Box 544"/>
          <p:cNvSpPr txBox="1">
            <a:spLocks noChangeArrowheads="1"/>
          </p:cNvSpPr>
          <p:nvPr/>
        </p:nvSpPr>
        <p:spPr bwMode="auto">
          <a:xfrm>
            <a:off x="168345" y="295539"/>
            <a:ext cx="5672899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0000" tIns="0" rIns="0" bIns="0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2400" b="1" baseline="0" dirty="0" smtClean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Cause </a:t>
            </a:r>
            <a:r>
              <a:rPr lang="pt-BR" altLang="pt-BR" sz="2400" b="1" baseline="0" dirty="0" err="1" smtClean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Analysis</a:t>
            </a:r>
            <a:endParaRPr lang="pt-BR" altLang="pt-BR" sz="2400" b="1" baseline="0" dirty="0" smtClean="0">
              <a:solidFill>
                <a:srgbClr val="FFFFFF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9" name="Espaço Reservado para Conteúdo 2"/>
          <p:cNvSpPr txBox="1">
            <a:spLocks/>
          </p:cNvSpPr>
          <p:nvPr/>
        </p:nvSpPr>
        <p:spPr>
          <a:xfrm>
            <a:off x="395536" y="1549345"/>
            <a:ext cx="8064896" cy="583511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endParaRPr lang="pt-BR" sz="2000" baseline="0" dirty="0" smtClean="0">
              <a:solidFill>
                <a:srgbClr val="58595B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1" name="Tabela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369959"/>
              </p:ext>
            </p:extLst>
          </p:nvPr>
        </p:nvGraphicFramePr>
        <p:xfrm>
          <a:off x="239141" y="1387077"/>
          <a:ext cx="8534089" cy="371475"/>
        </p:xfrm>
        <a:graphic>
          <a:graphicData uri="http://schemas.openxmlformats.org/drawingml/2006/table">
            <a:tbl>
              <a:tblPr firstRow="1" bandRow="1"/>
              <a:tblGrid>
                <a:gridCol w="8534089"/>
              </a:tblGrid>
              <a:tr h="3714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S PGothic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S PGothic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S PGothic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S PGothic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S PGothic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S PGothic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S PGothic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S PGothic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MS PGothic"/>
                        </a:defRPr>
                      </a:lvl9pPr>
                    </a:lstStyle>
                    <a:p>
                      <a:pPr algn="ctr" eaLnBrk="0" hangingPunct="0">
                        <a:spcBef>
                          <a:spcPct val="50000"/>
                        </a:spcBef>
                        <a:defRPr/>
                      </a:pPr>
                      <a:r>
                        <a:rPr lang="pt-BR" sz="1800" b="1" dirty="0" smtClean="0">
                          <a:solidFill>
                            <a:schemeClr val="bg1"/>
                          </a:solidFill>
                          <a:ea typeface="+mn-ea"/>
                          <a:cs typeface="+mn-cs"/>
                        </a:rPr>
                        <a:t>Ishikawa </a:t>
                      </a:r>
                      <a:r>
                        <a:rPr lang="pt-BR" sz="1800" b="1" dirty="0" err="1" smtClean="0">
                          <a:solidFill>
                            <a:schemeClr val="bg1"/>
                          </a:solidFill>
                          <a:ea typeface="+mn-ea"/>
                          <a:cs typeface="+mn-cs"/>
                        </a:rPr>
                        <a:t>Diagram</a:t>
                      </a:r>
                      <a:endParaRPr lang="pt-BR" sz="1800" b="1" dirty="0">
                        <a:solidFill>
                          <a:schemeClr val="bg1"/>
                        </a:solidFill>
                        <a:ea typeface="+mn-ea"/>
                        <a:cs typeface="+mn-cs"/>
                      </a:endParaRPr>
                    </a:p>
                  </a:txBody>
                  <a:tcPr marL="91445" marR="91445" marT="45798" marB="45798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AC48C">
                        <a:lumMod val="75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35" name="Line 3"/>
          <p:cNvSpPr>
            <a:spLocks noChangeShapeType="1"/>
          </p:cNvSpPr>
          <p:nvPr/>
        </p:nvSpPr>
        <p:spPr bwMode="auto">
          <a:xfrm>
            <a:off x="993975" y="3955796"/>
            <a:ext cx="5775315" cy="0"/>
          </a:xfrm>
          <a:prstGeom prst="line">
            <a:avLst/>
          </a:prstGeom>
          <a:noFill/>
          <a:ln w="57150">
            <a:solidFill>
              <a:srgbClr val="69696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kern="0" baseline="0">
              <a:solidFill>
                <a:srgbClr val="696969"/>
              </a:solidFill>
              <a:ea typeface="MS PGothic"/>
            </a:endParaRPr>
          </a:p>
        </p:txBody>
      </p:sp>
      <p:sp>
        <p:nvSpPr>
          <p:cNvPr id="36" name="Text Box 4"/>
          <p:cNvSpPr txBox="1">
            <a:spLocks noChangeArrowheads="1"/>
          </p:cNvSpPr>
          <p:nvPr/>
        </p:nvSpPr>
        <p:spPr bwMode="auto">
          <a:xfrm>
            <a:off x="6767383" y="3692798"/>
            <a:ext cx="1610369" cy="52322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 cap="flat" cmpd="sng" algn="ctr">
            <a:solidFill>
              <a:srgbClr val="00B050"/>
            </a:solidFill>
            <a:prstDash val="solid"/>
            <a:headEnd/>
            <a:tailE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400" b="1" kern="0" baseline="0" dirty="0" err="1" smtClean="0">
                <a:solidFill>
                  <a:srgbClr val="FFFFFF"/>
                </a:solidFill>
                <a:latin typeface="Arial"/>
                <a:ea typeface="MS PGothic"/>
                <a:cs typeface="Arial" charset="0"/>
              </a:rPr>
              <a:t>Increasing</a:t>
            </a:r>
            <a:r>
              <a:rPr lang="pt-BR" sz="1400" b="1" kern="0" baseline="0" dirty="0" smtClean="0">
                <a:solidFill>
                  <a:srgbClr val="FFFFFF"/>
                </a:solidFill>
                <a:latin typeface="Arial"/>
                <a:ea typeface="MS PGothic"/>
                <a:cs typeface="Arial" charset="0"/>
              </a:rPr>
              <a:t> </a:t>
            </a:r>
            <a:r>
              <a:rPr lang="pt-BR" sz="1400" b="1" kern="0" baseline="0" dirty="0" err="1" smtClean="0">
                <a:solidFill>
                  <a:srgbClr val="FFFFFF"/>
                </a:solidFill>
                <a:latin typeface="Arial"/>
                <a:ea typeface="MS PGothic"/>
                <a:cs typeface="Arial" charset="0"/>
              </a:rPr>
              <a:t>slag</a:t>
            </a:r>
            <a:r>
              <a:rPr lang="pt-BR" sz="1400" b="1" kern="0" baseline="0" dirty="0" smtClean="0">
                <a:solidFill>
                  <a:srgbClr val="FFFFFF"/>
                </a:solidFill>
                <a:latin typeface="Arial"/>
                <a:ea typeface="MS PGothic"/>
                <a:cs typeface="Arial" charset="0"/>
              </a:rPr>
              <a:t> stocks</a:t>
            </a:r>
            <a:endParaRPr lang="pt-BR" sz="1400" b="1" kern="0" baseline="0" dirty="0">
              <a:solidFill>
                <a:srgbClr val="FFFFFF"/>
              </a:solidFill>
              <a:latin typeface="Arial"/>
              <a:ea typeface="MS PGothic"/>
              <a:cs typeface="Arial" charset="0"/>
            </a:endParaRPr>
          </a:p>
        </p:txBody>
      </p:sp>
      <p:sp>
        <p:nvSpPr>
          <p:cNvPr id="37" name="Line 5"/>
          <p:cNvSpPr>
            <a:spLocks noChangeShapeType="1"/>
          </p:cNvSpPr>
          <p:nvPr/>
        </p:nvSpPr>
        <p:spPr bwMode="auto">
          <a:xfrm flipH="1">
            <a:off x="6093024" y="4005064"/>
            <a:ext cx="676266" cy="1895420"/>
          </a:xfrm>
          <a:prstGeom prst="line">
            <a:avLst/>
          </a:prstGeom>
          <a:noFill/>
          <a:ln w="9525">
            <a:solidFill>
              <a:srgbClr val="69696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kern="0" baseline="0">
              <a:solidFill>
                <a:srgbClr val="696969"/>
              </a:solidFill>
              <a:ea typeface="MS PGothic"/>
            </a:endParaRPr>
          </a:p>
        </p:txBody>
      </p:sp>
      <p:sp>
        <p:nvSpPr>
          <p:cNvPr id="38" name="Line 6"/>
          <p:cNvSpPr>
            <a:spLocks noChangeShapeType="1"/>
          </p:cNvSpPr>
          <p:nvPr/>
        </p:nvSpPr>
        <p:spPr bwMode="auto">
          <a:xfrm flipH="1">
            <a:off x="3699521" y="3991416"/>
            <a:ext cx="1235316" cy="1895420"/>
          </a:xfrm>
          <a:prstGeom prst="line">
            <a:avLst/>
          </a:prstGeom>
          <a:noFill/>
          <a:ln w="9525">
            <a:solidFill>
              <a:srgbClr val="69696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kern="0" baseline="0">
              <a:solidFill>
                <a:srgbClr val="696969"/>
              </a:solidFill>
              <a:ea typeface="MS PGothic"/>
            </a:endParaRPr>
          </a:p>
        </p:txBody>
      </p:sp>
      <p:sp>
        <p:nvSpPr>
          <p:cNvPr id="39" name="Line 7"/>
          <p:cNvSpPr>
            <a:spLocks noChangeShapeType="1"/>
          </p:cNvSpPr>
          <p:nvPr/>
        </p:nvSpPr>
        <p:spPr bwMode="auto">
          <a:xfrm flipH="1">
            <a:off x="1067000" y="3955796"/>
            <a:ext cx="1439863" cy="1944688"/>
          </a:xfrm>
          <a:prstGeom prst="line">
            <a:avLst/>
          </a:prstGeom>
          <a:noFill/>
          <a:ln w="9525">
            <a:solidFill>
              <a:srgbClr val="69696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kern="0" baseline="0">
              <a:solidFill>
                <a:srgbClr val="696969"/>
              </a:solidFill>
              <a:ea typeface="MS PGothic"/>
            </a:endParaRPr>
          </a:p>
        </p:txBody>
      </p:sp>
      <p:sp>
        <p:nvSpPr>
          <p:cNvPr id="40" name="Line 8"/>
          <p:cNvSpPr>
            <a:spLocks noChangeShapeType="1"/>
          </p:cNvSpPr>
          <p:nvPr/>
        </p:nvSpPr>
        <p:spPr bwMode="auto">
          <a:xfrm flipH="1" flipV="1">
            <a:off x="5663148" y="2341979"/>
            <a:ext cx="1092494" cy="1602224"/>
          </a:xfrm>
          <a:prstGeom prst="line">
            <a:avLst/>
          </a:prstGeom>
          <a:noFill/>
          <a:ln w="9525">
            <a:solidFill>
              <a:srgbClr val="69696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kern="0" baseline="0">
              <a:solidFill>
                <a:srgbClr val="696969"/>
              </a:solidFill>
              <a:ea typeface="MS PGothic"/>
            </a:endParaRPr>
          </a:p>
        </p:txBody>
      </p:sp>
      <p:sp>
        <p:nvSpPr>
          <p:cNvPr id="41" name="Line 9"/>
          <p:cNvSpPr>
            <a:spLocks noChangeShapeType="1"/>
          </p:cNvSpPr>
          <p:nvPr/>
        </p:nvSpPr>
        <p:spPr bwMode="auto">
          <a:xfrm flipH="1" flipV="1">
            <a:off x="3659388" y="2341978"/>
            <a:ext cx="1275449" cy="1592030"/>
          </a:xfrm>
          <a:prstGeom prst="line">
            <a:avLst/>
          </a:prstGeom>
          <a:noFill/>
          <a:ln w="9525">
            <a:solidFill>
              <a:srgbClr val="69696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kern="0" baseline="0">
              <a:solidFill>
                <a:srgbClr val="696969"/>
              </a:solidFill>
              <a:ea typeface="MS PGothic"/>
            </a:endParaRPr>
          </a:p>
        </p:txBody>
      </p:sp>
      <p:sp>
        <p:nvSpPr>
          <p:cNvPr id="42" name="Line 10"/>
          <p:cNvSpPr>
            <a:spLocks noChangeShapeType="1"/>
          </p:cNvSpPr>
          <p:nvPr/>
        </p:nvSpPr>
        <p:spPr bwMode="auto">
          <a:xfrm flipH="1" flipV="1">
            <a:off x="1269252" y="2354625"/>
            <a:ext cx="1223963" cy="1582737"/>
          </a:xfrm>
          <a:prstGeom prst="line">
            <a:avLst/>
          </a:prstGeom>
          <a:noFill/>
          <a:ln w="9525">
            <a:solidFill>
              <a:srgbClr val="69696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kern="0" baseline="0">
              <a:solidFill>
                <a:srgbClr val="696969"/>
              </a:solidFill>
              <a:ea typeface="MS PGothic"/>
            </a:endParaRPr>
          </a:p>
        </p:txBody>
      </p:sp>
      <p:sp>
        <p:nvSpPr>
          <p:cNvPr id="43" name="Text Box 11"/>
          <p:cNvSpPr txBox="1">
            <a:spLocks noChangeArrowheads="1"/>
          </p:cNvSpPr>
          <p:nvPr/>
        </p:nvSpPr>
        <p:spPr bwMode="auto">
          <a:xfrm>
            <a:off x="602880" y="2063541"/>
            <a:ext cx="1223962" cy="276999"/>
          </a:xfrm>
          <a:prstGeom prst="rect">
            <a:avLst/>
          </a:prstGeom>
          <a:gradFill rotWithShape="1">
            <a:gsLst>
              <a:gs pos="0">
                <a:srgbClr val="DCD4C2">
                  <a:tint val="50000"/>
                  <a:satMod val="300000"/>
                </a:srgbClr>
              </a:gs>
              <a:gs pos="35000">
                <a:srgbClr val="DCD4C2">
                  <a:tint val="37000"/>
                  <a:satMod val="300000"/>
                </a:srgbClr>
              </a:gs>
              <a:gs pos="100000">
                <a:srgbClr val="DCD4C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DCD4C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pt-BR" sz="1200" kern="0" baseline="0" dirty="0" err="1" smtClean="0">
                <a:solidFill>
                  <a:srgbClr val="000000"/>
                </a:solidFill>
                <a:latin typeface="Arial"/>
                <a:ea typeface="MS PGothic"/>
                <a:cs typeface="Arial" charset="0"/>
              </a:rPr>
              <a:t>Environment</a:t>
            </a:r>
            <a:endParaRPr lang="pt-BR" sz="1200" kern="0" baseline="0" dirty="0">
              <a:solidFill>
                <a:srgbClr val="000000"/>
              </a:solidFill>
              <a:latin typeface="Arial"/>
              <a:ea typeface="MS PGothic"/>
              <a:cs typeface="Arial" charset="0"/>
            </a:endParaRPr>
          </a:p>
        </p:txBody>
      </p:sp>
      <p:sp>
        <p:nvSpPr>
          <p:cNvPr id="44" name="Text Box 12"/>
          <p:cNvSpPr txBox="1">
            <a:spLocks noChangeArrowheads="1"/>
          </p:cNvSpPr>
          <p:nvPr/>
        </p:nvSpPr>
        <p:spPr bwMode="auto">
          <a:xfrm>
            <a:off x="3174757" y="2037320"/>
            <a:ext cx="1223963" cy="276999"/>
          </a:xfrm>
          <a:prstGeom prst="rect">
            <a:avLst/>
          </a:prstGeom>
          <a:gradFill rotWithShape="1">
            <a:gsLst>
              <a:gs pos="0">
                <a:srgbClr val="DCD4C2">
                  <a:tint val="50000"/>
                  <a:satMod val="300000"/>
                </a:srgbClr>
              </a:gs>
              <a:gs pos="35000">
                <a:srgbClr val="DCD4C2">
                  <a:tint val="37000"/>
                  <a:satMod val="300000"/>
                </a:srgbClr>
              </a:gs>
              <a:gs pos="100000">
                <a:srgbClr val="DCD4C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DCD4C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pt-BR" sz="1200" kern="0" baseline="0" dirty="0" err="1" smtClean="0">
                <a:solidFill>
                  <a:srgbClr val="000000"/>
                </a:solidFill>
                <a:latin typeface="Arial"/>
                <a:ea typeface="MS PGothic"/>
                <a:cs typeface="Arial" charset="0"/>
              </a:rPr>
              <a:t>Employee</a:t>
            </a:r>
            <a:endParaRPr lang="pt-BR" sz="1200" kern="0" baseline="0" dirty="0">
              <a:solidFill>
                <a:srgbClr val="000000"/>
              </a:solidFill>
              <a:latin typeface="Arial"/>
              <a:ea typeface="MS PGothic"/>
              <a:cs typeface="Arial" charset="0"/>
            </a:endParaRPr>
          </a:p>
        </p:txBody>
      </p:sp>
      <p:sp>
        <p:nvSpPr>
          <p:cNvPr id="45" name="Text Box 13"/>
          <p:cNvSpPr txBox="1">
            <a:spLocks noChangeArrowheads="1"/>
          </p:cNvSpPr>
          <p:nvPr/>
        </p:nvSpPr>
        <p:spPr bwMode="auto">
          <a:xfrm>
            <a:off x="4934837" y="2065902"/>
            <a:ext cx="1223963" cy="274638"/>
          </a:xfrm>
          <a:prstGeom prst="rect">
            <a:avLst/>
          </a:prstGeom>
          <a:gradFill rotWithShape="1">
            <a:gsLst>
              <a:gs pos="0">
                <a:srgbClr val="DCD4C2">
                  <a:tint val="50000"/>
                  <a:satMod val="300000"/>
                </a:srgbClr>
              </a:gs>
              <a:gs pos="35000">
                <a:srgbClr val="DCD4C2">
                  <a:tint val="37000"/>
                  <a:satMod val="300000"/>
                </a:srgbClr>
              </a:gs>
              <a:gs pos="100000">
                <a:srgbClr val="DCD4C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DCD4C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pt-BR" sz="1200" kern="0" baseline="0" dirty="0" err="1" smtClean="0">
                <a:solidFill>
                  <a:srgbClr val="000000"/>
                </a:solidFill>
                <a:latin typeface="Arial"/>
                <a:ea typeface="MS PGothic"/>
                <a:cs typeface="Arial" charset="0"/>
              </a:rPr>
              <a:t>Method</a:t>
            </a:r>
            <a:endParaRPr lang="pt-BR" sz="1200" kern="0" baseline="0" dirty="0">
              <a:solidFill>
                <a:srgbClr val="000000"/>
              </a:solidFill>
              <a:latin typeface="Arial"/>
              <a:ea typeface="MS PGothic"/>
              <a:cs typeface="Arial" charset="0"/>
            </a:endParaRPr>
          </a:p>
        </p:txBody>
      </p:sp>
      <p:sp>
        <p:nvSpPr>
          <p:cNvPr id="46" name="Text Box 14"/>
          <p:cNvSpPr txBox="1">
            <a:spLocks noChangeArrowheads="1"/>
          </p:cNvSpPr>
          <p:nvPr/>
        </p:nvSpPr>
        <p:spPr bwMode="auto">
          <a:xfrm>
            <a:off x="679342" y="5882382"/>
            <a:ext cx="1381469" cy="276999"/>
          </a:xfrm>
          <a:prstGeom prst="rect">
            <a:avLst/>
          </a:prstGeom>
          <a:gradFill rotWithShape="1">
            <a:gsLst>
              <a:gs pos="0">
                <a:srgbClr val="DCD4C2">
                  <a:tint val="50000"/>
                  <a:satMod val="300000"/>
                </a:srgbClr>
              </a:gs>
              <a:gs pos="35000">
                <a:srgbClr val="DCD4C2">
                  <a:tint val="37000"/>
                  <a:satMod val="300000"/>
                </a:srgbClr>
              </a:gs>
              <a:gs pos="100000">
                <a:srgbClr val="DCD4C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DCD4C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pt-BR" sz="1200" kern="0" baseline="0" dirty="0" smtClean="0">
                <a:solidFill>
                  <a:srgbClr val="000000"/>
                </a:solidFill>
                <a:latin typeface="Arial"/>
                <a:ea typeface="MS PGothic"/>
                <a:cs typeface="Arial" charset="0"/>
              </a:rPr>
              <a:t>Material</a:t>
            </a:r>
            <a:endParaRPr lang="pt-BR" sz="1200" kern="0" baseline="0" dirty="0">
              <a:solidFill>
                <a:srgbClr val="000000"/>
              </a:solidFill>
              <a:latin typeface="Arial"/>
              <a:ea typeface="MS PGothic"/>
              <a:cs typeface="Arial" charset="0"/>
            </a:endParaRPr>
          </a:p>
        </p:txBody>
      </p:sp>
      <p:sp>
        <p:nvSpPr>
          <p:cNvPr id="47" name="Text Box 15"/>
          <p:cNvSpPr txBox="1">
            <a:spLocks noChangeArrowheads="1"/>
          </p:cNvSpPr>
          <p:nvPr/>
        </p:nvSpPr>
        <p:spPr bwMode="auto">
          <a:xfrm>
            <a:off x="5258090" y="5868932"/>
            <a:ext cx="1223963" cy="274638"/>
          </a:xfrm>
          <a:prstGeom prst="rect">
            <a:avLst/>
          </a:prstGeom>
          <a:gradFill rotWithShape="1">
            <a:gsLst>
              <a:gs pos="0">
                <a:srgbClr val="DCD4C2">
                  <a:tint val="50000"/>
                  <a:satMod val="300000"/>
                </a:srgbClr>
              </a:gs>
              <a:gs pos="35000">
                <a:srgbClr val="DCD4C2">
                  <a:tint val="37000"/>
                  <a:satMod val="300000"/>
                </a:srgbClr>
              </a:gs>
              <a:gs pos="100000">
                <a:srgbClr val="DCD4C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DCD4C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200" kern="0" baseline="0" dirty="0" smtClean="0">
                <a:solidFill>
                  <a:srgbClr val="000000"/>
                </a:solidFill>
                <a:latin typeface="Arial"/>
                <a:ea typeface="MS PGothic"/>
                <a:cs typeface="Arial" charset="0"/>
              </a:rPr>
              <a:t>Measurement</a:t>
            </a:r>
            <a:endParaRPr lang="pt-BR" sz="1200" kern="0" baseline="0" dirty="0">
              <a:solidFill>
                <a:srgbClr val="000000"/>
              </a:solidFill>
              <a:latin typeface="Arial"/>
              <a:ea typeface="MS PGothic"/>
              <a:cs typeface="Arial" charset="0"/>
            </a:endParaRPr>
          </a:p>
        </p:txBody>
      </p:sp>
      <p:sp>
        <p:nvSpPr>
          <p:cNvPr id="48" name="Text Box 16"/>
          <p:cNvSpPr txBox="1">
            <a:spLocks noChangeArrowheads="1"/>
          </p:cNvSpPr>
          <p:nvPr/>
        </p:nvSpPr>
        <p:spPr bwMode="auto">
          <a:xfrm>
            <a:off x="2938663" y="5868932"/>
            <a:ext cx="1223962" cy="274638"/>
          </a:xfrm>
          <a:prstGeom prst="rect">
            <a:avLst/>
          </a:prstGeom>
          <a:gradFill rotWithShape="1">
            <a:gsLst>
              <a:gs pos="0">
                <a:srgbClr val="DCD4C2">
                  <a:tint val="50000"/>
                  <a:satMod val="300000"/>
                </a:srgbClr>
              </a:gs>
              <a:gs pos="35000">
                <a:srgbClr val="DCD4C2">
                  <a:tint val="37000"/>
                  <a:satMod val="300000"/>
                </a:srgbClr>
              </a:gs>
              <a:gs pos="100000">
                <a:srgbClr val="DCD4C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DCD4C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pt-BR" sz="1200" kern="0" baseline="0" dirty="0" err="1" smtClean="0">
                <a:solidFill>
                  <a:srgbClr val="000000"/>
                </a:solidFill>
                <a:latin typeface="Arial"/>
                <a:ea typeface="MS PGothic"/>
                <a:cs typeface="Arial" charset="0"/>
              </a:rPr>
              <a:t>Machine</a:t>
            </a:r>
            <a:endParaRPr lang="pt-BR" sz="1200" kern="0" baseline="0" dirty="0">
              <a:solidFill>
                <a:srgbClr val="000000"/>
              </a:solidFill>
              <a:latin typeface="Arial"/>
              <a:ea typeface="MS PGothic"/>
              <a:cs typeface="Arial" charset="0"/>
            </a:endParaRPr>
          </a:p>
        </p:txBody>
      </p:sp>
      <p:sp>
        <p:nvSpPr>
          <p:cNvPr id="49" name="Text Box 19"/>
          <p:cNvSpPr txBox="1">
            <a:spLocks noChangeArrowheads="1"/>
          </p:cNvSpPr>
          <p:nvPr/>
        </p:nvSpPr>
        <p:spPr bwMode="auto">
          <a:xfrm>
            <a:off x="3344752" y="4678228"/>
            <a:ext cx="2100705" cy="100112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B050"/>
            </a:solidFill>
          </a:ln>
          <a:extLst/>
        </p:spPr>
        <p:txBody>
          <a:bodyPr wrap="square">
            <a:spAutoFit/>
          </a:bodyPr>
          <a:lstStyle>
            <a:lvl1pPr algn="l">
              <a:spcBef>
                <a:spcPct val="2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algn="l">
              <a:spcBef>
                <a:spcPct val="20000"/>
              </a:spcBef>
              <a:buClr>
                <a:schemeClr val="tx2"/>
              </a:buClr>
              <a:buChar char="–"/>
              <a:defRPr sz="22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algn="l">
              <a:spcBef>
                <a:spcPct val="20000"/>
              </a:spcBef>
              <a:buClr>
                <a:schemeClr val="tx2"/>
              </a:buClr>
              <a:buChar char="•"/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algn="l">
              <a:spcBef>
                <a:spcPct val="20000"/>
              </a:spcBef>
              <a:buClr>
                <a:schemeClr val="tx2"/>
              </a:buClr>
              <a:buChar char="–"/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algn="l">
              <a:spcBef>
                <a:spcPct val="20000"/>
              </a:spcBef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marL="171450" indent="-171450" eaLnBrk="1" fontAlgn="auto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FontTx/>
              <a:buChar char="-"/>
            </a:pPr>
            <a:r>
              <a:rPr lang="en-US" altLang="pt-BR" sz="1200" kern="0" baseline="0" dirty="0">
                <a:solidFill>
                  <a:srgbClr val="2929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Slag processing occurs </a:t>
            </a:r>
            <a:r>
              <a:rPr lang="en-US" altLang="pt-BR" sz="1200" kern="0" baseline="0" dirty="0" smtClean="0">
                <a:solidFill>
                  <a:srgbClr val="2929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according to the </a:t>
            </a:r>
            <a:r>
              <a:rPr lang="en-US" altLang="pt-BR" sz="1200" kern="0" baseline="0" dirty="0">
                <a:solidFill>
                  <a:srgbClr val="2929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demand of Steel Aggregate by the market.</a:t>
            </a:r>
            <a:endParaRPr lang="pt-BR" altLang="pt-BR" sz="1200" kern="0" baseline="0" dirty="0">
              <a:solidFill>
                <a:srgbClr val="29292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0" name="Text Box 18"/>
          <p:cNvSpPr txBox="1">
            <a:spLocks noChangeArrowheads="1"/>
          </p:cNvSpPr>
          <p:nvPr/>
        </p:nvSpPr>
        <p:spPr bwMode="auto">
          <a:xfrm>
            <a:off x="616529" y="4712780"/>
            <a:ext cx="2388266" cy="776383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B050"/>
            </a:solidFill>
          </a:ln>
          <a:extLst/>
        </p:spPr>
        <p:txBody>
          <a:bodyPr wrap="square">
            <a:spAutoFit/>
          </a:bodyPr>
          <a:lstStyle>
            <a:lvl1pPr marL="171450" indent="-171450" algn="l">
              <a:spcBef>
                <a:spcPct val="2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algn="l">
              <a:spcBef>
                <a:spcPct val="20000"/>
              </a:spcBef>
              <a:buClr>
                <a:schemeClr val="tx2"/>
              </a:buClr>
              <a:buChar char="–"/>
              <a:defRPr sz="22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algn="l">
              <a:spcBef>
                <a:spcPct val="20000"/>
              </a:spcBef>
              <a:buClr>
                <a:schemeClr val="tx2"/>
              </a:buClr>
              <a:buChar char="•"/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algn="l">
              <a:spcBef>
                <a:spcPct val="20000"/>
              </a:spcBef>
              <a:buClr>
                <a:schemeClr val="tx2"/>
              </a:buClr>
              <a:buChar char="–"/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algn="l">
              <a:spcBef>
                <a:spcPct val="20000"/>
              </a:spcBef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eaLnBrk="1" fontAlgn="auto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FontTx/>
              <a:buChar char="-"/>
            </a:pPr>
            <a:r>
              <a:rPr lang="en-US" altLang="pt-BR" sz="1200" b="1" kern="0" baseline="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Lack of marketing material;</a:t>
            </a:r>
          </a:p>
          <a:p>
            <a:pPr eaLnBrk="1" fontAlgn="auto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FontTx/>
              <a:buChar char="-"/>
            </a:pPr>
            <a:r>
              <a:rPr lang="en-US" altLang="pt-BR" sz="1200" kern="0" baseline="0" dirty="0">
                <a:solidFill>
                  <a:srgbClr val="2929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Steel </a:t>
            </a:r>
            <a:r>
              <a:rPr lang="en-US" altLang="pt-BR" sz="1200" kern="0" baseline="0">
                <a:solidFill>
                  <a:srgbClr val="2929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Aggregate </a:t>
            </a:r>
            <a:r>
              <a:rPr lang="en-US" altLang="pt-BR" sz="1200" kern="0" baseline="0" smtClean="0">
                <a:solidFill>
                  <a:srgbClr val="2929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 not attractive as a product.</a:t>
            </a:r>
            <a:endParaRPr lang="pt-BR" altLang="pt-BR" sz="1200" kern="0" baseline="0" dirty="0">
              <a:solidFill>
                <a:srgbClr val="29292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1" name="Text Box 17"/>
          <p:cNvSpPr txBox="1">
            <a:spLocks noChangeArrowheads="1"/>
          </p:cNvSpPr>
          <p:nvPr/>
        </p:nvSpPr>
        <p:spPr bwMode="auto">
          <a:xfrm>
            <a:off x="3344752" y="2553947"/>
            <a:ext cx="2202066" cy="100112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B050"/>
            </a:solidFill>
          </a:ln>
          <a:extLst/>
        </p:spPr>
        <p:txBody>
          <a:bodyPr wrap="square">
            <a:spAutoFit/>
          </a:bodyPr>
          <a:lstStyle>
            <a:lvl1pPr marL="171450" indent="-171450" algn="l">
              <a:spcBef>
                <a:spcPct val="2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algn="l">
              <a:spcBef>
                <a:spcPct val="20000"/>
              </a:spcBef>
              <a:buClr>
                <a:schemeClr val="tx2"/>
              </a:buClr>
              <a:buChar char="–"/>
              <a:defRPr sz="22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algn="l">
              <a:spcBef>
                <a:spcPct val="20000"/>
              </a:spcBef>
              <a:buClr>
                <a:schemeClr val="tx2"/>
              </a:buClr>
              <a:buChar char="•"/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algn="l">
              <a:spcBef>
                <a:spcPct val="20000"/>
              </a:spcBef>
              <a:buClr>
                <a:schemeClr val="tx2"/>
              </a:buClr>
              <a:buChar char="–"/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algn="l">
              <a:spcBef>
                <a:spcPct val="20000"/>
              </a:spcBef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eaLnBrk="1" fontAlgn="auto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FontTx/>
              <a:buChar char="-"/>
            </a:pPr>
            <a:r>
              <a:rPr lang="en-US" altLang="pt-BR" sz="1200" b="1" kern="0" baseline="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 professionals dedicated </a:t>
            </a:r>
            <a:r>
              <a:rPr lang="en-US" altLang="pt-BR" sz="1200" b="1" kern="0" baseline="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the development and commercialization of </a:t>
            </a:r>
            <a:r>
              <a:rPr lang="en-US" altLang="pt-BR" sz="1200" b="1" kern="0" baseline="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by-products.</a:t>
            </a:r>
            <a:endParaRPr lang="pt-BR" altLang="pt-BR" sz="1200" b="1" kern="0" baseline="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2" name="Text Box 22"/>
          <p:cNvSpPr txBox="1">
            <a:spLocks noChangeArrowheads="1"/>
          </p:cNvSpPr>
          <p:nvPr/>
        </p:nvSpPr>
        <p:spPr bwMode="auto">
          <a:xfrm>
            <a:off x="535352" y="2424958"/>
            <a:ext cx="2639405" cy="145061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B050"/>
            </a:solidFill>
          </a:ln>
          <a:extLst/>
        </p:spPr>
        <p:txBody>
          <a:bodyPr wrap="square">
            <a:spAutoFit/>
          </a:bodyPr>
          <a:lstStyle>
            <a:lvl1pPr marL="171450" indent="-171450" algn="l">
              <a:spcBef>
                <a:spcPct val="2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algn="l">
              <a:spcBef>
                <a:spcPct val="20000"/>
              </a:spcBef>
              <a:buClr>
                <a:schemeClr val="tx2"/>
              </a:buClr>
              <a:buChar char="–"/>
              <a:defRPr sz="22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algn="l">
              <a:spcBef>
                <a:spcPct val="20000"/>
              </a:spcBef>
              <a:buClr>
                <a:schemeClr val="tx2"/>
              </a:buClr>
              <a:buChar char="•"/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algn="l">
              <a:spcBef>
                <a:spcPct val="20000"/>
              </a:spcBef>
              <a:buClr>
                <a:schemeClr val="tx2"/>
              </a:buClr>
              <a:buChar char="–"/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algn="l">
              <a:spcBef>
                <a:spcPct val="20000"/>
              </a:spcBef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eaLnBrk="1" fontAlgn="auto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FontTx/>
              <a:buChar char="-"/>
            </a:pPr>
            <a:r>
              <a:rPr lang="en-US" altLang="pt-BR" sz="1200" kern="0" baseline="0" dirty="0">
                <a:solidFill>
                  <a:srgbClr val="2929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Limited storage space;</a:t>
            </a:r>
          </a:p>
          <a:p>
            <a:pPr eaLnBrk="1" fontAlgn="auto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FontTx/>
              <a:buChar char="-"/>
            </a:pPr>
            <a:r>
              <a:rPr lang="en-US" altLang="pt-BR" sz="1200" b="1" kern="0" baseline="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Environmental restrictions for the application of the Steel Aggregate </a:t>
            </a:r>
            <a:r>
              <a:rPr lang="en-US" altLang="pt-BR" sz="1200" b="1" kern="0" baseline="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São Paulo state;</a:t>
            </a:r>
            <a:endParaRPr lang="en-US" altLang="pt-BR" sz="1200" b="1" kern="0" baseline="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eaLnBrk="1" fontAlgn="auto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FontTx/>
              <a:buChar char="-"/>
            </a:pPr>
            <a:r>
              <a:rPr lang="en-US" altLang="pt-BR" sz="1200" kern="0" baseline="0" dirty="0">
                <a:solidFill>
                  <a:srgbClr val="2929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Low market demand for large Aggregates.</a:t>
            </a:r>
            <a:endParaRPr lang="pt-BR" altLang="pt-BR" sz="1200" b="1" kern="0" baseline="0" dirty="0" smtClean="0">
              <a:solidFill>
                <a:srgbClr val="29292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5746822" y="2506846"/>
            <a:ext cx="2946802" cy="54043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B050"/>
            </a:solidFill>
          </a:ln>
          <a:extLst/>
        </p:spPr>
        <p:txBody>
          <a:bodyPr wrap="square">
            <a:spAutoFit/>
          </a:bodyPr>
          <a:lstStyle>
            <a:lvl1pPr algn="l">
              <a:spcBef>
                <a:spcPct val="2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algn="l">
              <a:spcBef>
                <a:spcPct val="20000"/>
              </a:spcBef>
              <a:buClr>
                <a:schemeClr val="tx2"/>
              </a:buClr>
              <a:buChar char="–"/>
              <a:defRPr sz="22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algn="l">
              <a:spcBef>
                <a:spcPct val="20000"/>
              </a:spcBef>
              <a:buClr>
                <a:schemeClr val="tx2"/>
              </a:buClr>
              <a:buChar char="•"/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algn="l">
              <a:spcBef>
                <a:spcPct val="20000"/>
              </a:spcBef>
              <a:buClr>
                <a:schemeClr val="tx2"/>
              </a:buClr>
              <a:buChar char="–"/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algn="l">
              <a:spcBef>
                <a:spcPct val="20000"/>
              </a:spcBef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marL="171450" indent="-171450" eaLnBrk="1" fontAlgn="auto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FontTx/>
              <a:buChar char="-"/>
            </a:pPr>
            <a:r>
              <a:rPr lang="en-US" altLang="pt-BR" sz="1200" kern="0" baseline="0" dirty="0" smtClean="0">
                <a:solidFill>
                  <a:srgbClr val="2929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Slag Processing Plant without any plans </a:t>
            </a:r>
            <a:r>
              <a:rPr lang="en-US" altLang="pt-BR" sz="1200" kern="0" baseline="0" dirty="0">
                <a:solidFill>
                  <a:srgbClr val="2929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 maintenance and </a:t>
            </a:r>
            <a:r>
              <a:rPr lang="en-US" altLang="pt-BR" sz="1200" kern="0" baseline="0">
                <a:solidFill>
                  <a:srgbClr val="2929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cleaning</a:t>
            </a:r>
            <a:r>
              <a:rPr lang="en-US" altLang="pt-BR" sz="1200" kern="0" baseline="0" smtClean="0">
                <a:solidFill>
                  <a:srgbClr val="2929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  <a:endParaRPr lang="en-US" altLang="pt-BR" sz="1200" kern="0" baseline="0" dirty="0">
              <a:solidFill>
                <a:srgbClr val="29292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Text Box 19"/>
          <p:cNvSpPr txBox="1">
            <a:spLocks noChangeArrowheads="1"/>
          </p:cNvSpPr>
          <p:nvPr/>
        </p:nvSpPr>
        <p:spPr bwMode="auto">
          <a:xfrm>
            <a:off x="5746822" y="4908230"/>
            <a:ext cx="2100705" cy="55164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B050"/>
            </a:solidFill>
          </a:ln>
          <a:extLst/>
        </p:spPr>
        <p:txBody>
          <a:bodyPr wrap="square">
            <a:spAutoFit/>
          </a:bodyPr>
          <a:lstStyle>
            <a:lvl1pPr algn="l">
              <a:spcBef>
                <a:spcPct val="2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algn="l">
              <a:spcBef>
                <a:spcPct val="20000"/>
              </a:spcBef>
              <a:buClr>
                <a:schemeClr val="tx2"/>
              </a:buClr>
              <a:buChar char="–"/>
              <a:defRPr sz="22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algn="l">
              <a:spcBef>
                <a:spcPct val="20000"/>
              </a:spcBef>
              <a:buClr>
                <a:schemeClr val="tx2"/>
              </a:buClr>
              <a:buChar char="•"/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algn="l">
              <a:spcBef>
                <a:spcPct val="20000"/>
              </a:spcBef>
              <a:buClr>
                <a:schemeClr val="tx2"/>
              </a:buClr>
              <a:buChar char="–"/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algn="l">
              <a:spcBef>
                <a:spcPct val="20000"/>
              </a:spcBef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eaLnBrk="1" fontAlgn="auto" hangingPunct="1">
              <a:lnSpc>
                <a:spcPct val="110000"/>
              </a:lnSpc>
              <a:spcBef>
                <a:spcPct val="0"/>
              </a:spcBef>
              <a:spcAft>
                <a:spcPts val="0"/>
              </a:spcAft>
              <a:buClrTx/>
              <a:buFontTx/>
              <a:buChar char="-"/>
            </a:pPr>
            <a:r>
              <a:rPr lang="pt-BR" altLang="pt-BR" sz="1200" b="1" kern="0" baseline="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altLang="pt-BR" sz="1200" b="1" kern="0" baseline="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 </a:t>
            </a:r>
            <a:r>
              <a:rPr lang="pt-BR" altLang="pt-BR" sz="1200" b="1" kern="0" baseline="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up</a:t>
            </a:r>
            <a:r>
              <a:rPr lang="pt-BR" altLang="pt-BR" sz="1200" b="1" kern="0" baseline="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pt-BR" altLang="pt-BR" sz="1200" b="1" kern="0" baseline="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lang="pt-BR" altLang="pt-BR" sz="1200" b="1" kern="0" baseline="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-date </a:t>
            </a:r>
            <a:r>
              <a:rPr lang="pt-BR" altLang="pt-BR" sz="1200" b="1" kern="0" baseline="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technical</a:t>
            </a:r>
            <a:r>
              <a:rPr lang="pt-BR" altLang="pt-BR" sz="1200" b="1" kern="0" baseline="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altLang="pt-BR" sz="1200" b="1" kern="0" baseline="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specifications</a:t>
            </a:r>
            <a:r>
              <a:rPr lang="pt-BR" altLang="pt-BR" sz="1200" b="1" kern="0" baseline="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32448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rredondar Retângulo no Mesmo Canto Lateral 16"/>
          <p:cNvSpPr/>
          <p:nvPr/>
        </p:nvSpPr>
        <p:spPr>
          <a:xfrm rot="10800000">
            <a:off x="268539" y="1412776"/>
            <a:ext cx="8518339" cy="5184576"/>
          </a:xfrm>
          <a:prstGeom prst="round2SameRect">
            <a:avLst>
              <a:gd name="adj1" fmla="val 10500"/>
              <a:gd name="adj2" fmla="val 0"/>
            </a:avLst>
          </a:pr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pt-BR" dirty="0"/>
          </a:p>
        </p:txBody>
      </p:sp>
      <p:pic>
        <p:nvPicPr>
          <p:cNvPr id="17410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85556"/>
          <a:stretch>
            <a:fillRect/>
          </a:stretch>
        </p:blipFill>
        <p:spPr bwMode="auto">
          <a:xfrm>
            <a:off x="0" y="-26988"/>
            <a:ext cx="9144000" cy="99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13" descr="Z:\Criação\Jobs 2012\Brasil\Arcelor\PNG\Painel Comercial\S05_Mónica_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7986" r="48595" b="29947"/>
          <a:stretch>
            <a:fillRect/>
          </a:stretch>
        </p:blipFill>
        <p:spPr bwMode="auto">
          <a:xfrm>
            <a:off x="1" y="115888"/>
            <a:ext cx="7323670" cy="936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Text Box 544"/>
          <p:cNvSpPr txBox="1">
            <a:spLocks noChangeArrowheads="1"/>
          </p:cNvSpPr>
          <p:nvPr/>
        </p:nvSpPr>
        <p:spPr bwMode="auto">
          <a:xfrm>
            <a:off x="168345" y="322835"/>
            <a:ext cx="5672899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0000" tIns="0" rIns="0" bIns="0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pt-BR" sz="2400" b="1" baseline="0" dirty="0" smtClean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Methodology</a:t>
            </a:r>
            <a:endParaRPr lang="pt-BR" altLang="pt-BR" sz="2400" b="1" baseline="0" dirty="0" smtClean="0">
              <a:solidFill>
                <a:srgbClr val="FFFFFF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9" name="Espaço Reservado para Conteúdo 2"/>
          <p:cNvSpPr txBox="1">
            <a:spLocks/>
          </p:cNvSpPr>
          <p:nvPr/>
        </p:nvSpPr>
        <p:spPr>
          <a:xfrm>
            <a:off x="395536" y="1549345"/>
            <a:ext cx="8064896" cy="583511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endParaRPr lang="pt-BR" sz="2000" baseline="0" dirty="0" smtClean="0">
              <a:solidFill>
                <a:srgbClr val="58595B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ítulo 1"/>
          <p:cNvSpPr txBox="1">
            <a:spLocks/>
          </p:cNvSpPr>
          <p:nvPr/>
        </p:nvSpPr>
        <p:spPr>
          <a:xfrm>
            <a:off x="428299" y="1556717"/>
            <a:ext cx="8807450" cy="57613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 charset="0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sz="2000" b="1" baseline="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Use of the PDCA Tool for the Project Development</a:t>
            </a:r>
            <a:endParaRPr lang="pt-BR" sz="2000" b="1" baseline="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  <a:sym typeface="VAG Rounded Std Light" pitchFamily="34" charset="0"/>
            </a:endParaRPr>
          </a:p>
        </p:txBody>
      </p:sp>
      <p:sp>
        <p:nvSpPr>
          <p:cNvPr id="11" name="Título 1"/>
          <p:cNvSpPr txBox="1">
            <a:spLocks/>
          </p:cNvSpPr>
          <p:nvPr/>
        </p:nvSpPr>
        <p:spPr>
          <a:xfrm>
            <a:off x="1492823" y="4235950"/>
            <a:ext cx="4675963" cy="435856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 charset="0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pt-BR" sz="2000" b="1" baseline="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Establishment </a:t>
            </a:r>
            <a:r>
              <a:rPr lang="pt-BR" sz="2000" b="1" baseline="0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of</a:t>
            </a:r>
            <a:r>
              <a:rPr lang="pt-BR" sz="2000" b="1" baseline="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 </a:t>
            </a:r>
            <a:r>
              <a:rPr lang="pt-BR" sz="2000" b="1" baseline="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Goals</a:t>
            </a:r>
            <a:endParaRPr lang="pt-BR" sz="2000" b="1" baseline="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  <a:sym typeface="VAG Rounded Std Light" pitchFamily="34" charset="0"/>
            </a:endParaRPr>
          </a:p>
        </p:txBody>
      </p:sp>
      <p:pic>
        <p:nvPicPr>
          <p:cNvPr id="13" name="Picture 1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2426" y="3990990"/>
            <a:ext cx="7604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43121" y="2132856"/>
            <a:ext cx="2998123" cy="1723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Elipse 2"/>
          <p:cNvSpPr/>
          <p:nvPr/>
        </p:nvSpPr>
        <p:spPr>
          <a:xfrm>
            <a:off x="2062516" y="4752990"/>
            <a:ext cx="4632532" cy="1240201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Clr>
                <a:srgbClr val="FF0000"/>
              </a:buClr>
            </a:pPr>
            <a:r>
              <a:rPr lang="en-US" sz="1600" b="1" baseline="0" dirty="0" smtClean="0">
                <a:solidFill>
                  <a:srgbClr val="58595B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The Steel Aggregate sales </a:t>
            </a:r>
            <a:r>
              <a:rPr lang="en-US" sz="1600" b="1" baseline="0" dirty="0">
                <a:solidFill>
                  <a:srgbClr val="58595B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should be higher than the </a:t>
            </a:r>
            <a:r>
              <a:rPr lang="en-US" sz="1600" b="1" baseline="0" dirty="0" smtClean="0">
                <a:solidFill>
                  <a:srgbClr val="58595B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EAF Slag generation, </a:t>
            </a:r>
            <a:r>
              <a:rPr lang="en-US" sz="1600" b="1" baseline="0" dirty="0">
                <a:solidFill>
                  <a:srgbClr val="58595B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in order to show reduction of </a:t>
            </a:r>
            <a:r>
              <a:rPr lang="en-US" sz="1600" b="1" baseline="0">
                <a:solidFill>
                  <a:srgbClr val="58595B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internal </a:t>
            </a:r>
            <a:r>
              <a:rPr lang="en-US" sz="1600" b="1" baseline="0" smtClean="0">
                <a:solidFill>
                  <a:srgbClr val="58595B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Stocks.</a:t>
            </a:r>
            <a:endParaRPr lang="pt-BR" sz="1600" b="1" baseline="0" dirty="0">
              <a:solidFill>
                <a:srgbClr val="58595B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178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rredondar Retângulo no Mesmo Canto Lateral 16"/>
          <p:cNvSpPr/>
          <p:nvPr/>
        </p:nvSpPr>
        <p:spPr>
          <a:xfrm rot="10800000">
            <a:off x="268539" y="1412776"/>
            <a:ext cx="8518339" cy="5184576"/>
          </a:xfrm>
          <a:prstGeom prst="round2SameRect">
            <a:avLst>
              <a:gd name="adj1" fmla="val 10500"/>
              <a:gd name="adj2" fmla="val 0"/>
            </a:avLst>
          </a:pr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17410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85556"/>
          <a:stretch>
            <a:fillRect/>
          </a:stretch>
        </p:blipFill>
        <p:spPr bwMode="auto">
          <a:xfrm>
            <a:off x="0" y="-26988"/>
            <a:ext cx="9144000" cy="99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13" descr="Z:\Criação\Jobs 2012\Brasil\Arcelor\PNG\Painel Comercial\S05_Mónica_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7986" r="48595" b="29947"/>
          <a:stretch>
            <a:fillRect/>
          </a:stretch>
        </p:blipFill>
        <p:spPr bwMode="auto">
          <a:xfrm>
            <a:off x="1" y="115888"/>
            <a:ext cx="7323670" cy="936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Text Box 544"/>
          <p:cNvSpPr txBox="1">
            <a:spLocks noChangeArrowheads="1"/>
          </p:cNvSpPr>
          <p:nvPr/>
        </p:nvSpPr>
        <p:spPr bwMode="auto">
          <a:xfrm>
            <a:off x="-9078" y="268243"/>
            <a:ext cx="6435636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0000" tIns="0" rIns="0" bIns="0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pt-BR" sz="2400" b="1" baseline="0" dirty="0" smtClean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The Solution – The Business </a:t>
            </a:r>
            <a:r>
              <a:rPr lang="en-US" altLang="pt-BR" sz="2400" b="1" baseline="0" dirty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Plan</a:t>
            </a:r>
            <a:endParaRPr lang="pt-BR" altLang="pt-BR" sz="2400" b="1" baseline="0" dirty="0">
              <a:solidFill>
                <a:srgbClr val="FFFFFF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9" name="Espaço Reservado para Conteúdo 2"/>
          <p:cNvSpPr txBox="1">
            <a:spLocks/>
          </p:cNvSpPr>
          <p:nvPr/>
        </p:nvSpPr>
        <p:spPr>
          <a:xfrm>
            <a:off x="395536" y="1549345"/>
            <a:ext cx="8202554" cy="480853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1800" b="1" baseline="0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Application of a </a:t>
            </a:r>
            <a:r>
              <a:rPr lang="en-US" sz="1800" b="1" baseline="0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recognized methodology </a:t>
            </a:r>
            <a:r>
              <a:rPr lang="en-US" sz="1800" b="1" baseline="0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in an innovative way </a:t>
            </a:r>
            <a:r>
              <a:rPr lang="en-US" sz="1800" b="1" baseline="0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(for a By-product):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Clr>
                <a:srgbClr val="FF0000"/>
              </a:buClr>
              <a:buNone/>
              <a:defRPr/>
            </a:pPr>
            <a:r>
              <a:rPr lang="pt-BR" sz="2000" b="1" baseline="0" smtClean="0">
                <a:solidFill>
                  <a:srgbClr val="00B05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    </a:t>
            </a:r>
            <a:r>
              <a:rPr lang="pt-BR" sz="2800" b="1" u="sng" baseline="0" smtClean="0">
                <a:solidFill>
                  <a:srgbClr val="00B05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The Business </a:t>
            </a:r>
            <a:r>
              <a:rPr lang="pt-BR" sz="2800" b="1" u="sng" baseline="0" dirty="0" err="1" smtClean="0">
                <a:solidFill>
                  <a:srgbClr val="00B05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Plan</a:t>
            </a:r>
            <a:endParaRPr lang="pt-BR" sz="2400" b="1" u="sng" baseline="0" dirty="0">
              <a:solidFill>
                <a:srgbClr val="00B050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195" t="17510" r="36851" b="18297"/>
          <a:stretch/>
        </p:blipFill>
        <p:spPr bwMode="auto">
          <a:xfrm>
            <a:off x="5750544" y="2546334"/>
            <a:ext cx="2558920" cy="370096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" name="CaixaDeTexto 9"/>
          <p:cNvSpPr txBox="1"/>
          <p:nvPr/>
        </p:nvSpPr>
        <p:spPr>
          <a:xfrm>
            <a:off x="657909" y="2707870"/>
            <a:ext cx="480401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The </a:t>
            </a:r>
            <a:r>
              <a:rPr lang="en-US" sz="1600" baseline="0" dirty="0">
                <a:solidFill>
                  <a:srgbClr val="FF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Steel Aggregate Business Plan </a:t>
            </a:r>
            <a:r>
              <a:rPr lang="en-US" sz="16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was prepared based on the </a:t>
            </a:r>
            <a:r>
              <a:rPr lang="en-US" sz="1600" baseline="0" dirty="0" err="1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Sebrae</a:t>
            </a:r>
            <a:r>
              <a:rPr lang="en-US" sz="16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(Brazilian Service to Support Micro and Small </a:t>
            </a:r>
            <a:r>
              <a:rPr lang="en-US" sz="1600" baseline="0" dirty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Companies) </a:t>
            </a:r>
            <a:r>
              <a:rPr lang="en-US" sz="16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Guide - "How to Prepare a Business Plan" (2013).</a:t>
            </a:r>
          </a:p>
          <a:p>
            <a:pPr algn="just"/>
            <a:endParaRPr lang="en-US" sz="1600" baseline="0" dirty="0">
              <a:solidFill>
                <a:srgbClr val="58595B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algn="just"/>
            <a:r>
              <a:rPr lang="en-US" sz="1600" baseline="0" dirty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It’s </a:t>
            </a:r>
            <a:r>
              <a:rPr lang="en-US" sz="16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 document </a:t>
            </a:r>
            <a:r>
              <a:rPr lang="en-US" sz="1600" baseline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composed </a:t>
            </a:r>
            <a:r>
              <a:rPr lang="en-US" sz="1600" baseline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of </a:t>
            </a:r>
            <a:r>
              <a:rPr lang="en-US" sz="16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steps that aim to help the </a:t>
            </a:r>
            <a:r>
              <a:rPr lang="en-US" sz="1600" baseline="0" dirty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manager to </a:t>
            </a:r>
            <a:r>
              <a:rPr lang="en-US" sz="16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identify the best way of </a:t>
            </a:r>
            <a:r>
              <a:rPr lang="en-US" sz="1600" baseline="0" dirty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entering and acting </a:t>
            </a:r>
            <a:r>
              <a:rPr lang="en-US" sz="16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in the </a:t>
            </a:r>
            <a:r>
              <a:rPr lang="en-US" sz="1600" baseline="0" dirty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market. By following </a:t>
            </a:r>
            <a:r>
              <a:rPr lang="en-US" sz="16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it, </a:t>
            </a:r>
            <a:r>
              <a:rPr lang="en-US" sz="1600" baseline="0" dirty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it was possible to:</a:t>
            </a:r>
          </a:p>
          <a:p>
            <a:pPr marL="285750" indent="-285750" algn="just">
              <a:buClr>
                <a:srgbClr val="FF0000"/>
              </a:buClr>
              <a:buFont typeface="Arial" panose="020B0604020202020204" pitchFamily="34" charset="0"/>
              <a:buChar char="•"/>
            </a:pPr>
            <a:endParaRPr lang="en-US" sz="1600" baseline="0" dirty="0">
              <a:solidFill>
                <a:srgbClr val="58595B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285750" indent="-285750" algn="just"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1600" baseline="0" dirty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Carry </a:t>
            </a:r>
            <a:r>
              <a:rPr lang="en-US" sz="16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out </a:t>
            </a:r>
            <a:r>
              <a:rPr lang="en-US" sz="1600" baseline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market </a:t>
            </a:r>
            <a:r>
              <a:rPr lang="en-US" sz="1600" baseline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analyses</a:t>
            </a:r>
            <a:endParaRPr lang="en-US" sz="1600" baseline="0" dirty="0" smtClean="0">
              <a:solidFill>
                <a:srgbClr val="58595B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285750" indent="-285750" algn="just"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1600" baseline="0" dirty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Identify potential costumers </a:t>
            </a:r>
          </a:p>
          <a:p>
            <a:pPr marL="285750" indent="-285750" algn="just"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1600" baseline="0" dirty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Identify competitors</a:t>
            </a:r>
          </a:p>
          <a:p>
            <a:pPr marL="285750" indent="-285750" algn="just"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1600" baseline="0" dirty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Establish prices</a:t>
            </a:r>
          </a:p>
          <a:p>
            <a:pPr marL="285750" indent="-285750" algn="just"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1600" baseline="0" dirty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Create operational, financial and marketing plans</a:t>
            </a:r>
            <a:endParaRPr lang="pt-BR" sz="1600" baseline="0" dirty="0">
              <a:solidFill>
                <a:srgbClr val="58595B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8867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rredondar Retângulo no Mesmo Canto Lateral 19"/>
          <p:cNvSpPr/>
          <p:nvPr/>
        </p:nvSpPr>
        <p:spPr>
          <a:xfrm rot="10800000">
            <a:off x="268538" y="1313645"/>
            <a:ext cx="8518339" cy="5283707"/>
          </a:xfrm>
          <a:prstGeom prst="round2SameRect">
            <a:avLst>
              <a:gd name="adj1" fmla="val 10500"/>
              <a:gd name="adj2" fmla="val 0"/>
            </a:avLst>
          </a:pr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17410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85556"/>
          <a:stretch>
            <a:fillRect/>
          </a:stretch>
        </p:blipFill>
        <p:spPr bwMode="auto">
          <a:xfrm>
            <a:off x="0" y="-26988"/>
            <a:ext cx="9144000" cy="99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13" descr="Z:\Criação\Jobs 2012\Brasil\Arcelor\PNG\Painel Comercial\S05_Mónica_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7986" r="48595" b="29947"/>
          <a:stretch>
            <a:fillRect/>
          </a:stretch>
        </p:blipFill>
        <p:spPr bwMode="auto">
          <a:xfrm>
            <a:off x="1" y="115888"/>
            <a:ext cx="7323670" cy="936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Text Box 544"/>
          <p:cNvSpPr txBox="1">
            <a:spLocks noChangeArrowheads="1"/>
          </p:cNvSpPr>
          <p:nvPr/>
        </p:nvSpPr>
        <p:spPr bwMode="auto">
          <a:xfrm>
            <a:off x="-9079" y="131763"/>
            <a:ext cx="5659251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0000" tIns="0" rIns="0" bIns="0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t-BR" altLang="pt-BR" sz="2400" b="1" baseline="0" dirty="0" smtClean="0">
              <a:solidFill>
                <a:srgbClr val="FFFFFF"/>
              </a:solidFill>
              <a:latin typeface="Calibri" pitchFamily="34" charset="0"/>
              <a:cs typeface="Arial" charset="0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pt-BR" altLang="pt-BR" sz="2400" b="1" baseline="0" dirty="0" smtClean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Business </a:t>
            </a:r>
            <a:r>
              <a:rPr lang="pt-BR" altLang="pt-BR" sz="2400" b="1" baseline="0" dirty="0" err="1" smtClean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Plan</a:t>
            </a:r>
            <a:r>
              <a:rPr lang="pt-BR" altLang="pt-BR" sz="2400" b="1" baseline="0" dirty="0" smtClean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 </a:t>
            </a:r>
            <a:r>
              <a:rPr lang="pt-BR" altLang="pt-BR" sz="2400" b="1" baseline="0" dirty="0" err="1" smtClean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Development</a:t>
            </a:r>
            <a:endParaRPr lang="pt-BR" altLang="pt-BR" sz="2400" b="1" baseline="0" dirty="0">
              <a:solidFill>
                <a:srgbClr val="FFFFFF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19" name="Espaço Reservado para Conteúdo 2"/>
          <p:cNvSpPr txBox="1">
            <a:spLocks/>
          </p:cNvSpPr>
          <p:nvPr/>
        </p:nvSpPr>
        <p:spPr>
          <a:xfrm>
            <a:off x="504468" y="1391221"/>
            <a:ext cx="8544709" cy="107102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1600" b="1" baseline="0" dirty="0" smtClean="0">
                <a:solidFill>
                  <a:srgbClr val="FF000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Technical adequacy </a:t>
            </a:r>
            <a:r>
              <a:rPr lang="en-US" sz="1600" b="1" baseline="0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of the Steel Aggregate to the same commercial characteristics of the natural aggregates, treating it, in fact, as a product</a:t>
            </a:r>
            <a:r>
              <a:rPr lang="en-US" sz="1600" b="1" baseline="0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.</a:t>
            </a:r>
          </a:p>
          <a:p>
            <a:pPr>
              <a:lnSpc>
                <a:spcPct val="150000"/>
              </a:lnSpc>
              <a:spcBef>
                <a:spcPct val="0"/>
              </a:spcBef>
              <a:buClr>
                <a:srgbClr val="FF0000"/>
              </a:buClr>
              <a:buFont typeface="Wingdings" panose="05000000000000000000" pitchFamily="2" charset="2"/>
              <a:buChar char="Ø"/>
              <a:defRPr/>
            </a:pPr>
            <a:r>
              <a:rPr lang="en-US" sz="1600" baseline="0" dirty="0" err="1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Granulometric</a:t>
            </a:r>
            <a:r>
              <a:rPr lang="en-US" sz="1600" baseline="0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adjustments (</a:t>
            </a:r>
            <a:r>
              <a:rPr lang="en-US" sz="1600" baseline="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acquisition </a:t>
            </a:r>
            <a:r>
              <a:rPr lang="en-US" sz="1600" baseline="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 installation of new </a:t>
            </a:r>
            <a:r>
              <a:rPr lang="en-US" sz="1600" baseline="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sieves for the slag plant) </a:t>
            </a:r>
          </a:p>
          <a:p>
            <a:pPr>
              <a:lnSpc>
                <a:spcPct val="150000"/>
              </a:lnSpc>
              <a:spcBef>
                <a:spcPct val="0"/>
              </a:spcBef>
              <a:buClr>
                <a:srgbClr val="FF0000"/>
              </a:buClr>
              <a:buFont typeface="Wingdings" panose="05000000000000000000" pitchFamily="2" charset="2"/>
              <a:buChar char="Ø"/>
              <a:defRPr/>
            </a:pPr>
            <a:r>
              <a:rPr lang="en-US" sz="1600" baseline="0" dirty="0" smtClean="0">
                <a:solidFill>
                  <a:prstClr val="black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Separation of the EAF slag of any other residues (like ladle furnace slag).</a:t>
            </a:r>
            <a:endParaRPr lang="pt-BR" sz="1600" baseline="0" dirty="0"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grpSp>
        <p:nvGrpSpPr>
          <p:cNvPr id="3" name="Grupo 2"/>
          <p:cNvGrpSpPr/>
          <p:nvPr/>
        </p:nvGrpSpPr>
        <p:grpSpPr>
          <a:xfrm>
            <a:off x="1679132" y="3090930"/>
            <a:ext cx="5785736" cy="3290832"/>
            <a:chOff x="859804" y="2442951"/>
            <a:chExt cx="7301554" cy="3984614"/>
          </a:xfrm>
        </p:grpSpPr>
        <p:pic>
          <p:nvPicPr>
            <p:cNvPr id="1026" name="Picture 2" descr="Z:\Meio Ambiente\2. PÁTIO DE IRACEMÁPOLIS\Fotos\2014\Teste 2 - Processamento de Escória\20140930_151812.jpg"/>
            <p:cNvPicPr>
              <a:picLocks noChangeAspect="1" noChangeArrowheads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5099"/>
            <a:stretch/>
          </p:blipFill>
          <p:spPr bwMode="auto">
            <a:xfrm>
              <a:off x="1367086" y="2579853"/>
              <a:ext cx="2835930" cy="1680917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99768" y="2564081"/>
              <a:ext cx="2845166" cy="1690873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5124"/>
            <a:stretch/>
          </p:blipFill>
          <p:spPr bwMode="auto">
            <a:xfrm>
              <a:off x="1348159" y="4455448"/>
              <a:ext cx="2856690" cy="1744063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1437" y="4455448"/>
              <a:ext cx="2880320" cy="1744063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14" name="Retângulo de cantos arredondados 13"/>
            <p:cNvSpPr/>
            <p:nvPr/>
          </p:nvSpPr>
          <p:spPr>
            <a:xfrm>
              <a:off x="1331637" y="3788904"/>
              <a:ext cx="2859561" cy="469367"/>
            </a:xfrm>
            <a:prstGeom prst="roundRect">
              <a:avLst/>
            </a:prstGeom>
            <a:gradFill rotWithShape="1">
              <a:gsLst>
                <a:gs pos="0">
                  <a:srgbClr val="F79646">
                    <a:tint val="50000"/>
                    <a:satMod val="300000"/>
                  </a:srgbClr>
                </a:gs>
                <a:gs pos="35000">
                  <a:srgbClr val="F79646">
                    <a:tint val="37000"/>
                    <a:satMod val="300000"/>
                  </a:srgbClr>
                </a:gs>
                <a:gs pos="100000">
                  <a:srgbClr val="F79646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1200" b="1" kern="0" baseline="0" dirty="0" smtClean="0">
                  <a:solidFill>
                    <a:srgbClr val="C00000"/>
                  </a:solidFill>
                  <a:latin typeface="Calibri"/>
                  <a:ea typeface="+mn-ea"/>
                  <a:cs typeface="Arial" panose="020B0604020202020204" pitchFamily="34" charset="0"/>
                </a:rPr>
                <a:t>0” a 3/16” (0 a 4,75 mm)</a:t>
              </a:r>
              <a:endParaRPr lang="pt-BR" sz="1200" b="1" kern="0" baseline="0" dirty="0">
                <a:solidFill>
                  <a:srgbClr val="C00000"/>
                </a:solidFill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5" name="Retângulo de cantos arredondados 14"/>
            <p:cNvSpPr/>
            <p:nvPr/>
          </p:nvSpPr>
          <p:spPr>
            <a:xfrm>
              <a:off x="4776823" y="3788904"/>
              <a:ext cx="2881759" cy="466050"/>
            </a:xfrm>
            <a:prstGeom prst="roundRect">
              <a:avLst/>
            </a:prstGeom>
            <a:gradFill rotWithShape="1">
              <a:gsLst>
                <a:gs pos="0">
                  <a:srgbClr val="F79646">
                    <a:tint val="50000"/>
                    <a:satMod val="300000"/>
                  </a:srgbClr>
                </a:gs>
                <a:gs pos="35000">
                  <a:srgbClr val="F79646">
                    <a:tint val="37000"/>
                    <a:satMod val="300000"/>
                  </a:srgbClr>
                </a:gs>
                <a:gs pos="100000">
                  <a:srgbClr val="F79646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1200" b="1" kern="0" baseline="0" dirty="0" smtClean="0">
                  <a:solidFill>
                    <a:srgbClr val="C00000"/>
                  </a:solidFill>
                  <a:latin typeface="Calibri"/>
                  <a:ea typeface="+mn-ea"/>
                  <a:cs typeface="Arial" panose="020B0604020202020204" pitchFamily="34" charset="0"/>
                </a:rPr>
                <a:t>3/16” a 3/8” (4,75 a 9,51 mm)</a:t>
              </a:r>
              <a:endParaRPr lang="pt-BR" sz="1200" b="1" kern="0" baseline="0" dirty="0">
                <a:solidFill>
                  <a:srgbClr val="C00000"/>
                </a:solidFill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6" name="Retângulo de cantos arredondados 15"/>
            <p:cNvSpPr/>
            <p:nvPr/>
          </p:nvSpPr>
          <p:spPr>
            <a:xfrm>
              <a:off x="1355271" y="5730144"/>
              <a:ext cx="2859561" cy="469367"/>
            </a:xfrm>
            <a:prstGeom prst="roundRect">
              <a:avLst/>
            </a:prstGeom>
            <a:gradFill rotWithShape="1">
              <a:gsLst>
                <a:gs pos="0">
                  <a:srgbClr val="F79646">
                    <a:tint val="50000"/>
                    <a:satMod val="300000"/>
                  </a:srgbClr>
                </a:gs>
                <a:gs pos="35000">
                  <a:srgbClr val="F79646">
                    <a:tint val="37000"/>
                    <a:satMod val="300000"/>
                  </a:srgbClr>
                </a:gs>
                <a:gs pos="100000">
                  <a:srgbClr val="F79646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1200" b="1" kern="0" baseline="0" dirty="0" smtClean="0">
                  <a:solidFill>
                    <a:srgbClr val="C00000"/>
                  </a:solidFill>
                  <a:latin typeface="Calibri"/>
                  <a:ea typeface="+mn-ea"/>
                  <a:cs typeface="Arial" panose="020B0604020202020204" pitchFamily="34" charset="0"/>
                </a:rPr>
                <a:t>3/8” a 3/4” (9,51 mm a 19 mm)</a:t>
              </a:r>
              <a:endParaRPr lang="pt-BR" sz="1200" b="1" kern="0" baseline="0" dirty="0">
                <a:solidFill>
                  <a:srgbClr val="C00000"/>
                </a:solidFill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7" name="Retângulo de cantos arredondados 16"/>
            <p:cNvSpPr/>
            <p:nvPr/>
          </p:nvSpPr>
          <p:spPr>
            <a:xfrm>
              <a:off x="4776823" y="5730143"/>
              <a:ext cx="2889447" cy="469367"/>
            </a:xfrm>
            <a:prstGeom prst="roundRect">
              <a:avLst/>
            </a:prstGeom>
            <a:gradFill rotWithShape="1">
              <a:gsLst>
                <a:gs pos="0">
                  <a:srgbClr val="F79646">
                    <a:tint val="50000"/>
                    <a:satMod val="300000"/>
                  </a:srgbClr>
                </a:gs>
                <a:gs pos="35000">
                  <a:srgbClr val="F79646">
                    <a:tint val="37000"/>
                    <a:satMod val="300000"/>
                  </a:srgbClr>
                </a:gs>
                <a:gs pos="100000">
                  <a:srgbClr val="F79646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1200" b="1" kern="0" baseline="0" dirty="0" smtClean="0">
                  <a:solidFill>
                    <a:srgbClr val="C00000"/>
                  </a:solidFill>
                  <a:latin typeface="Calibri"/>
                  <a:ea typeface="+mn-ea"/>
                  <a:cs typeface="Arial" panose="020B0604020202020204" pitchFamily="34" charset="0"/>
                </a:rPr>
                <a:t>3/4” a 2” (19 a 50,8 mm)</a:t>
              </a:r>
              <a:endParaRPr lang="pt-BR" sz="1200" b="1" kern="0" baseline="0" dirty="0">
                <a:solidFill>
                  <a:srgbClr val="C00000"/>
                </a:solidFill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" name="Retângulo de cantos arredondados 1"/>
            <p:cNvSpPr/>
            <p:nvPr/>
          </p:nvSpPr>
          <p:spPr>
            <a:xfrm>
              <a:off x="859804" y="2442951"/>
              <a:ext cx="7301554" cy="3984614"/>
            </a:xfrm>
            <a:prstGeom prst="roundRect">
              <a:avLst/>
            </a:prstGeom>
            <a:noFill/>
            <a:ln w="28575">
              <a:solidFill>
                <a:srgbClr val="FF37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</p:spTree>
    <p:extLst>
      <p:ext uri="{BB962C8B-B14F-4D97-AF65-F5344CB8AC3E}">
        <p14:creationId xmlns:p14="http://schemas.microsoft.com/office/powerpoint/2010/main" val="8531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rredondar Retângulo no Mesmo Canto Lateral 19"/>
          <p:cNvSpPr/>
          <p:nvPr/>
        </p:nvSpPr>
        <p:spPr>
          <a:xfrm rot="10800000">
            <a:off x="268539" y="1425654"/>
            <a:ext cx="8518339" cy="5184576"/>
          </a:xfrm>
          <a:prstGeom prst="round2SameRect">
            <a:avLst>
              <a:gd name="adj1" fmla="val 10500"/>
              <a:gd name="adj2" fmla="val 0"/>
            </a:avLst>
          </a:pr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17410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85556"/>
          <a:stretch>
            <a:fillRect/>
          </a:stretch>
        </p:blipFill>
        <p:spPr bwMode="auto">
          <a:xfrm>
            <a:off x="0" y="-26988"/>
            <a:ext cx="9144000" cy="99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13" descr="Z:\Criação\Jobs 2012\Brasil\Arcelor\PNG\Painel Comercial\S05_Mónica_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7986" r="48595" b="29947"/>
          <a:stretch>
            <a:fillRect/>
          </a:stretch>
        </p:blipFill>
        <p:spPr bwMode="auto">
          <a:xfrm>
            <a:off x="1" y="115888"/>
            <a:ext cx="7323670" cy="936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Espaço Reservado para Conteúdo 2"/>
          <p:cNvSpPr txBox="1">
            <a:spLocks/>
          </p:cNvSpPr>
          <p:nvPr/>
        </p:nvSpPr>
        <p:spPr>
          <a:xfrm>
            <a:off x="354592" y="1467457"/>
            <a:ext cx="8379972" cy="153622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1800" b="1" baseline="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Update of technical specifications </a:t>
            </a:r>
            <a:r>
              <a:rPr lang="en-US" sz="1800" b="1" baseline="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meet Brazilian requirements:</a:t>
            </a:r>
            <a:endParaRPr lang="en-US" sz="1800" b="1" baseline="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Clr>
                <a:srgbClr val="FF0000"/>
              </a:buClr>
              <a:buFont typeface="Wingdings" panose="05000000000000000000" pitchFamily="2" charset="2"/>
              <a:buChar char="ü"/>
              <a:defRPr/>
            </a:pPr>
            <a:r>
              <a:rPr lang="pt-BR" sz="1600" baseline="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ABNT NBR 16.364/2015</a:t>
            </a:r>
          </a:p>
          <a:p>
            <a:pPr>
              <a:lnSpc>
                <a:spcPct val="150000"/>
              </a:lnSpc>
              <a:spcBef>
                <a:spcPct val="0"/>
              </a:spcBef>
              <a:buClr>
                <a:srgbClr val="FF0000"/>
              </a:buClr>
              <a:buFont typeface="Wingdings" panose="05000000000000000000" pitchFamily="2" charset="2"/>
              <a:buChar char="ü"/>
              <a:defRPr/>
            </a:pPr>
            <a:r>
              <a:rPr lang="pt-BR" sz="1600" baseline="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DNIT </a:t>
            </a:r>
            <a:r>
              <a:rPr lang="pt-BR" sz="1600" baseline="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406/2017 - ES - </a:t>
            </a:r>
            <a:r>
              <a:rPr lang="en-US" sz="1600" baseline="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Granulometrically</a:t>
            </a:r>
            <a:r>
              <a:rPr lang="en-US" sz="1600" baseline="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stabilized base with </a:t>
            </a:r>
            <a:r>
              <a:rPr lang="en-US" sz="1600" baseline="0" dirty="0" err="1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Açobrita</a:t>
            </a:r>
            <a:r>
              <a:rPr lang="pt-BR" sz="1600" baseline="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®</a:t>
            </a:r>
            <a:endParaRPr lang="en-US" sz="1600" baseline="0" dirty="0" smtClean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Clr>
                <a:srgbClr val="FF0000"/>
              </a:buClr>
              <a:buFont typeface="Wingdings" panose="05000000000000000000" pitchFamily="2" charset="2"/>
              <a:buChar char="ü"/>
              <a:defRPr/>
            </a:pPr>
            <a:r>
              <a:rPr lang="pt-BR" sz="1600" baseline="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DNIT </a:t>
            </a:r>
            <a:r>
              <a:rPr lang="pt-BR" sz="1600" baseline="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407/2017 - ES - </a:t>
            </a:r>
            <a:r>
              <a:rPr lang="en-US" sz="1600" baseline="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Granulometrically</a:t>
            </a:r>
            <a:r>
              <a:rPr lang="en-US" sz="1600" baseline="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stabilized </a:t>
            </a:r>
            <a:r>
              <a:rPr lang="en-US" sz="1600" baseline="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sub-base </a:t>
            </a:r>
            <a:r>
              <a:rPr lang="en-US" sz="1600" baseline="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with </a:t>
            </a:r>
            <a:r>
              <a:rPr lang="pt-BR" sz="1600" baseline="0" dirty="0" err="1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Açobrita</a:t>
            </a:r>
            <a:r>
              <a:rPr lang="pt-BR" sz="1600" baseline="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®</a:t>
            </a:r>
          </a:p>
        </p:txBody>
      </p:sp>
      <p:sp>
        <p:nvSpPr>
          <p:cNvPr id="8" name="Text Box 544"/>
          <p:cNvSpPr txBox="1">
            <a:spLocks noChangeArrowheads="1"/>
          </p:cNvSpPr>
          <p:nvPr/>
        </p:nvSpPr>
        <p:spPr bwMode="auto">
          <a:xfrm>
            <a:off x="-9079" y="131763"/>
            <a:ext cx="5659251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0000" tIns="0" rIns="0" bIns="0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t-BR" altLang="pt-BR" sz="2400" b="1" baseline="0" dirty="0" smtClean="0">
              <a:solidFill>
                <a:srgbClr val="FFFFFF"/>
              </a:solidFill>
              <a:latin typeface="Calibri" pitchFamily="34" charset="0"/>
              <a:cs typeface="Arial" charset="0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pt-BR" altLang="pt-BR" sz="2400" b="1" baseline="0" dirty="0" smtClean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Business </a:t>
            </a:r>
            <a:r>
              <a:rPr lang="pt-BR" altLang="pt-BR" sz="2400" b="1" baseline="0" dirty="0" err="1" smtClean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Plan</a:t>
            </a:r>
            <a:r>
              <a:rPr lang="pt-BR" altLang="pt-BR" sz="2400" b="1" baseline="0" dirty="0" smtClean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 </a:t>
            </a:r>
            <a:r>
              <a:rPr lang="pt-BR" altLang="pt-BR" sz="2400" b="1" baseline="0" dirty="0" err="1" smtClean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Development</a:t>
            </a:r>
            <a:endParaRPr lang="pt-BR" altLang="pt-BR" sz="2400" b="1" baseline="0" dirty="0">
              <a:solidFill>
                <a:srgbClr val="FFFFFF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9" name="CaixaDeTexto 3"/>
          <p:cNvSpPr txBox="1"/>
          <p:nvPr/>
        </p:nvSpPr>
        <p:spPr>
          <a:xfrm>
            <a:off x="725692" y="3619082"/>
            <a:ext cx="765347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rgbClr val="FF0000"/>
              </a:buClr>
            </a:pPr>
            <a:r>
              <a:rPr lang="en-US" sz="1500" baseline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 quarry companies located near Piracicaba</a:t>
            </a:r>
            <a:r>
              <a:rPr lang="en-US" sz="1500" baseline="0" dirty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.</a:t>
            </a:r>
            <a:endParaRPr lang="pt-BR" sz="1500" baseline="0" dirty="0">
              <a:solidFill>
                <a:srgbClr val="58595B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0" name="Título 1"/>
          <p:cNvSpPr txBox="1">
            <a:spLocks/>
          </p:cNvSpPr>
          <p:nvPr/>
        </p:nvSpPr>
        <p:spPr>
          <a:xfrm>
            <a:off x="389848" y="3110001"/>
            <a:ext cx="8807450" cy="57613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 charset="0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342900" indent="-342900" algn="l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pt-BR" sz="1800" b="1" baseline="0" dirty="0" err="1" smtClean="0"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Study</a:t>
            </a:r>
            <a:r>
              <a:rPr lang="pt-BR" sz="1800" b="1" baseline="0" dirty="0" smtClean="0"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 </a:t>
            </a:r>
            <a:r>
              <a:rPr lang="pt-BR" sz="1800" b="1" baseline="0" dirty="0" err="1" smtClean="0"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of</a:t>
            </a:r>
            <a:r>
              <a:rPr lang="pt-BR" sz="1800" b="1" baseline="0" dirty="0" smtClean="0"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 </a:t>
            </a:r>
            <a:r>
              <a:rPr lang="pt-BR" sz="1800" b="1" baseline="0" dirty="0" err="1" smtClean="0"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Competitors</a:t>
            </a:r>
            <a:endParaRPr lang="pt-BR" sz="1800" b="1" baseline="0" dirty="0">
              <a:latin typeface="Calibri" panose="020F0502020204030204" pitchFamily="34" charset="0"/>
              <a:cs typeface="Calibri" panose="020F0502020204030204" pitchFamily="34" charset="0"/>
              <a:sym typeface="VAG Rounded Std Light" pitchFamily="34" charset="0"/>
            </a:endParaRPr>
          </a:p>
        </p:txBody>
      </p:sp>
      <p:sp>
        <p:nvSpPr>
          <p:cNvPr id="13" name="CaixaDeTexto 22"/>
          <p:cNvSpPr txBox="1"/>
          <p:nvPr/>
        </p:nvSpPr>
        <p:spPr>
          <a:xfrm>
            <a:off x="507383" y="4719493"/>
            <a:ext cx="7542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1600" b="1" baseline="0" dirty="0">
                <a:solidFill>
                  <a:srgbClr val="00B05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Viable up to a 40 km radius from the generation point, considering a safety margin that includes toll costs, variations of budgets of other carriers and competitive price variations</a:t>
            </a:r>
            <a:r>
              <a:rPr lang="en-US" sz="1600" b="1" baseline="0" dirty="0" smtClean="0">
                <a:solidFill>
                  <a:srgbClr val="00B05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.</a:t>
            </a:r>
            <a:endParaRPr lang="en-US" sz="1600" b="1" baseline="0" dirty="0" smtClean="0">
              <a:solidFill>
                <a:srgbClr val="00B05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5" name="Título 1"/>
          <p:cNvSpPr txBox="1">
            <a:spLocks/>
          </p:cNvSpPr>
          <p:nvPr/>
        </p:nvSpPr>
        <p:spPr>
          <a:xfrm>
            <a:off x="415723" y="4021235"/>
            <a:ext cx="8807450" cy="57613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 charset="0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342900" indent="-342900" algn="l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pt-BR" sz="1800" b="1" baseline="0" dirty="0" smtClean="0"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Feasibility Study</a:t>
            </a:r>
            <a:endParaRPr lang="pt-BR" sz="1800" b="1" baseline="0" dirty="0">
              <a:latin typeface="Calibri" panose="020F0502020204030204" pitchFamily="34" charset="0"/>
              <a:cs typeface="Calibri" panose="020F0502020204030204" pitchFamily="34" charset="0"/>
              <a:sym typeface="VAG Rounded Std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9672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85556"/>
          <a:stretch>
            <a:fillRect/>
          </a:stretch>
        </p:blipFill>
        <p:spPr bwMode="auto">
          <a:xfrm>
            <a:off x="0" y="-26988"/>
            <a:ext cx="9144000" cy="99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13" descr="Z:\Criação\Jobs 2012\Brasil\Arcelor\PNG\Painel Comercial\S05_Mónica_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7986" r="48595" b="29947"/>
          <a:stretch>
            <a:fillRect/>
          </a:stretch>
        </p:blipFill>
        <p:spPr bwMode="auto">
          <a:xfrm>
            <a:off x="1" y="115888"/>
            <a:ext cx="7323670" cy="936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Grupo 10"/>
          <p:cNvGrpSpPr/>
          <p:nvPr/>
        </p:nvGrpSpPr>
        <p:grpSpPr>
          <a:xfrm>
            <a:off x="421604" y="1364647"/>
            <a:ext cx="8300791" cy="5314820"/>
            <a:chOff x="467568" y="2202420"/>
            <a:chExt cx="8300791" cy="3291956"/>
          </a:xfrm>
          <a:solidFill>
            <a:schemeClr val="bg1"/>
          </a:solidFill>
        </p:grpSpPr>
        <p:sp>
          <p:nvSpPr>
            <p:cNvPr id="12" name="Arredondar Retângulo no Mesmo Canto Lateral 11"/>
            <p:cNvSpPr/>
            <p:nvPr/>
          </p:nvSpPr>
          <p:spPr>
            <a:xfrm rot="10800000">
              <a:off x="467568" y="2202420"/>
              <a:ext cx="8300791" cy="3291956"/>
            </a:xfrm>
            <a:prstGeom prst="round2SameRect">
              <a:avLst>
                <a:gd name="adj1" fmla="val 10500"/>
                <a:gd name="adj2" fmla="val 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Arredondar Retângulo no Mesmo Canto Lateral 4"/>
            <p:cNvSpPr/>
            <p:nvPr/>
          </p:nvSpPr>
          <p:spPr>
            <a:xfrm rot="21600000">
              <a:off x="568807" y="2202420"/>
              <a:ext cx="8098313" cy="319071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99568" rIns="99568" bIns="99568" numCol="1" spcCol="1270" anchor="t" anchorCtr="0">
              <a:noAutofit/>
            </a:bodyPr>
            <a:lstStyle/>
            <a:p>
              <a:pPr defTabSz="622300">
                <a:lnSpc>
                  <a:spcPct val="90000"/>
                </a:lnSpc>
                <a:spcAft>
                  <a:spcPct val="35000"/>
                </a:spcAft>
              </a:pPr>
              <a:endParaRPr lang="pt-BR" sz="1400" b="1" baseline="0" dirty="0">
                <a:solidFill>
                  <a:prstClr val="white"/>
                </a:solidFill>
              </a:endParaRPr>
            </a:p>
            <a:p>
              <a:pPr marL="114300" lvl="1" defTabSz="6223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</a:pPr>
              <a:endParaRPr lang="pt-BR" sz="1400" baseline="0" dirty="0">
                <a:solidFill>
                  <a:prstClr val="white"/>
                </a:solidFill>
              </a:endParaRPr>
            </a:p>
          </p:txBody>
        </p:sp>
      </p:grpSp>
      <p:sp>
        <p:nvSpPr>
          <p:cNvPr id="4" name="CaixaDeTexto 3"/>
          <p:cNvSpPr txBox="1"/>
          <p:nvPr/>
        </p:nvSpPr>
        <p:spPr>
          <a:xfrm>
            <a:off x="679566" y="1980303"/>
            <a:ext cx="76530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rgbClr val="FF0000"/>
              </a:buClr>
            </a:pPr>
            <a:r>
              <a:rPr lang="en-US" sz="16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Market research considered cities with more than 150 thousand inhabitants and within a 40 km radius from the production site of the Steel Aggregate, according to a regional feasibility study.</a:t>
            </a:r>
            <a:endParaRPr lang="pt-BR" sz="1600" baseline="0" dirty="0">
              <a:solidFill>
                <a:srgbClr val="58595B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grpSp>
        <p:nvGrpSpPr>
          <p:cNvPr id="3" name="Grupo 2"/>
          <p:cNvGrpSpPr/>
          <p:nvPr/>
        </p:nvGrpSpPr>
        <p:grpSpPr>
          <a:xfrm>
            <a:off x="978439" y="3072062"/>
            <a:ext cx="4552329" cy="2951595"/>
            <a:chOff x="1511603" y="2420888"/>
            <a:chExt cx="6191246" cy="4014220"/>
          </a:xfrm>
        </p:grpSpPr>
        <p:pic>
          <p:nvPicPr>
            <p:cNvPr id="18" name="Picture 2"/>
            <p:cNvPicPr>
              <a:picLocks noChangeAspect="1" noChangeArrowheads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938" t="13732" b="5471"/>
            <a:stretch/>
          </p:blipFill>
          <p:spPr bwMode="auto">
            <a:xfrm>
              <a:off x="1511603" y="2420888"/>
              <a:ext cx="6191246" cy="4014220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15" name="Elipse 14"/>
            <p:cNvSpPr/>
            <p:nvPr/>
          </p:nvSpPr>
          <p:spPr>
            <a:xfrm>
              <a:off x="3131840" y="5661248"/>
              <a:ext cx="576064" cy="28803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baseline="0">
                <a:solidFill>
                  <a:prstClr val="white"/>
                </a:solidFill>
              </a:endParaRPr>
            </a:p>
          </p:txBody>
        </p:sp>
        <p:sp>
          <p:nvSpPr>
            <p:cNvPr id="19" name="Elipse 18"/>
            <p:cNvSpPr/>
            <p:nvPr/>
          </p:nvSpPr>
          <p:spPr>
            <a:xfrm>
              <a:off x="6084168" y="5669632"/>
              <a:ext cx="576064" cy="28803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baseline="0">
                <a:solidFill>
                  <a:prstClr val="white"/>
                </a:solidFill>
              </a:endParaRPr>
            </a:p>
          </p:txBody>
        </p:sp>
        <p:sp>
          <p:nvSpPr>
            <p:cNvPr id="20" name="Elipse 19"/>
            <p:cNvSpPr/>
            <p:nvPr/>
          </p:nvSpPr>
          <p:spPr>
            <a:xfrm>
              <a:off x="5508104" y="3933056"/>
              <a:ext cx="576064" cy="28803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baseline="0">
                <a:solidFill>
                  <a:prstClr val="white"/>
                </a:solidFill>
              </a:endParaRPr>
            </a:p>
          </p:txBody>
        </p:sp>
        <p:sp>
          <p:nvSpPr>
            <p:cNvPr id="21" name="Elipse 20"/>
            <p:cNvSpPr/>
            <p:nvPr/>
          </p:nvSpPr>
          <p:spPr>
            <a:xfrm>
              <a:off x="3923928" y="2420888"/>
              <a:ext cx="576064" cy="28803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baseline="0">
                <a:solidFill>
                  <a:prstClr val="white"/>
                </a:solidFill>
              </a:endParaRPr>
            </a:p>
          </p:txBody>
        </p:sp>
        <p:cxnSp>
          <p:nvCxnSpPr>
            <p:cNvPr id="17" name="Conector de seta reta 16"/>
            <p:cNvCxnSpPr/>
            <p:nvPr/>
          </p:nvCxnSpPr>
          <p:spPr>
            <a:xfrm>
              <a:off x="4375865" y="4869160"/>
              <a:ext cx="188827" cy="110291"/>
            </a:xfrm>
            <a:prstGeom prst="straightConnector1">
              <a:avLst/>
            </a:prstGeom>
            <a:ln w="28575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CaixaDeTexto 22"/>
            <p:cNvSpPr txBox="1"/>
            <p:nvPr/>
          </p:nvSpPr>
          <p:spPr>
            <a:xfrm>
              <a:off x="3243316" y="4371404"/>
              <a:ext cx="1767753" cy="7479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050" b="1" baseline="0" dirty="0">
                  <a:solidFill>
                    <a:srgbClr val="0070C0"/>
                  </a:solidFill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Pátio de Iracemápolis</a:t>
              </a:r>
            </a:p>
          </p:txBody>
        </p:sp>
      </p:grpSp>
      <p:sp>
        <p:nvSpPr>
          <p:cNvPr id="24" name="Título 1"/>
          <p:cNvSpPr txBox="1">
            <a:spLocks/>
          </p:cNvSpPr>
          <p:nvPr/>
        </p:nvSpPr>
        <p:spPr>
          <a:xfrm>
            <a:off x="522843" y="1364647"/>
            <a:ext cx="8807450" cy="57613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 charset="0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342900" indent="-342900" algn="l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pt-BR" sz="1800" b="1" baseline="0" smtClean="0"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Market Study</a:t>
            </a:r>
            <a:endParaRPr lang="pt-BR" sz="1800" b="1" baseline="0" dirty="0">
              <a:latin typeface="Calibri" panose="020F0502020204030204" pitchFamily="34" charset="0"/>
              <a:cs typeface="Calibri" panose="020F0502020204030204" pitchFamily="34" charset="0"/>
              <a:sym typeface="VAG Rounded Std Light" pitchFamily="34" charset="0"/>
            </a:endParaRPr>
          </a:p>
        </p:txBody>
      </p:sp>
      <p:sp>
        <p:nvSpPr>
          <p:cNvPr id="25" name="CaixaDeTexto 24"/>
          <p:cNvSpPr txBox="1"/>
          <p:nvPr/>
        </p:nvSpPr>
        <p:spPr>
          <a:xfrm>
            <a:off x="896264" y="6186871"/>
            <a:ext cx="81369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FF0000"/>
              </a:buClr>
            </a:pPr>
            <a:r>
              <a:rPr lang="en-US" sz="10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* Considering the formula used by one of the clients (300 kg of steel aggregate per m³ of concrete)</a:t>
            </a:r>
            <a:endParaRPr lang="pt-BR" sz="1000" baseline="0" dirty="0">
              <a:solidFill>
                <a:srgbClr val="58595B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5745706" y="3568721"/>
            <a:ext cx="27295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baseline="0" dirty="0" smtClean="0">
                <a:solidFill>
                  <a:srgbClr val="FF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Potential Clients in the Region Studied:</a:t>
            </a:r>
          </a:p>
          <a:p>
            <a:pPr algn="ctr"/>
            <a:r>
              <a:rPr lang="en-US" sz="1600" baseline="0" dirty="0" smtClean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12 Customers</a:t>
            </a:r>
          </a:p>
          <a:p>
            <a:pPr algn="ctr"/>
            <a:endParaRPr lang="en-US" sz="2000" b="1" baseline="0" dirty="0">
              <a:solidFill>
                <a:srgbClr val="FF000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algn="ctr"/>
            <a:r>
              <a:rPr lang="en-US" sz="1800" b="1" baseline="0" dirty="0">
                <a:solidFill>
                  <a:srgbClr val="FF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Consumption potential:</a:t>
            </a:r>
          </a:p>
          <a:p>
            <a:pPr algn="ctr"/>
            <a:r>
              <a:rPr lang="en-US" sz="1600" baseline="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9,465 </a:t>
            </a:r>
            <a:r>
              <a:rPr lang="en-US" sz="1600" baseline="0" dirty="0" smtClean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t/month*</a:t>
            </a:r>
            <a:endParaRPr lang="pt-BR" sz="1600" baseline="0" dirty="0"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22" name="Text Box 544"/>
          <p:cNvSpPr txBox="1">
            <a:spLocks noChangeArrowheads="1"/>
          </p:cNvSpPr>
          <p:nvPr/>
        </p:nvSpPr>
        <p:spPr bwMode="auto">
          <a:xfrm>
            <a:off x="-9079" y="131763"/>
            <a:ext cx="5659251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0000" tIns="0" rIns="0" bIns="0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t-BR" altLang="pt-BR" sz="2400" b="1" baseline="0" dirty="0" smtClean="0">
              <a:solidFill>
                <a:srgbClr val="FFFFFF"/>
              </a:solidFill>
              <a:latin typeface="Calibri" pitchFamily="34" charset="0"/>
              <a:cs typeface="Arial" charset="0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pt-BR" altLang="pt-BR" sz="2400" b="1" baseline="0" dirty="0" smtClean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Business </a:t>
            </a:r>
            <a:r>
              <a:rPr lang="pt-BR" altLang="pt-BR" sz="2400" b="1" baseline="0" dirty="0" err="1" smtClean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Plan</a:t>
            </a:r>
            <a:r>
              <a:rPr lang="pt-BR" altLang="pt-BR" sz="2400" b="1" baseline="0" dirty="0" smtClean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 </a:t>
            </a:r>
            <a:r>
              <a:rPr lang="pt-BR" altLang="pt-BR" sz="2400" b="1" baseline="0" dirty="0" err="1" smtClean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Development</a:t>
            </a:r>
            <a:endParaRPr lang="pt-BR" altLang="pt-BR" sz="2400" b="1" baseline="0" dirty="0">
              <a:solidFill>
                <a:srgbClr val="FFFFFF"/>
              </a:solidFill>
              <a:latin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0701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85556"/>
          <a:stretch>
            <a:fillRect/>
          </a:stretch>
        </p:blipFill>
        <p:spPr bwMode="auto">
          <a:xfrm>
            <a:off x="0" y="-26988"/>
            <a:ext cx="9144000" cy="99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13" descr="Z:\Criação\Jobs 2012\Brasil\Arcelor\PNG\Painel Comercial\S05_Mónica_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7986" r="48595" b="29947"/>
          <a:stretch>
            <a:fillRect/>
          </a:stretch>
        </p:blipFill>
        <p:spPr bwMode="auto">
          <a:xfrm>
            <a:off x="1" y="115888"/>
            <a:ext cx="7323670" cy="936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Grupo 10"/>
          <p:cNvGrpSpPr/>
          <p:nvPr/>
        </p:nvGrpSpPr>
        <p:grpSpPr>
          <a:xfrm>
            <a:off x="421604" y="1211486"/>
            <a:ext cx="8300791" cy="5242455"/>
            <a:chOff x="467568" y="2202420"/>
            <a:chExt cx="8300791" cy="3291956"/>
          </a:xfrm>
          <a:solidFill>
            <a:schemeClr val="bg1"/>
          </a:solidFill>
        </p:grpSpPr>
        <p:sp>
          <p:nvSpPr>
            <p:cNvPr id="12" name="Arredondar Retângulo no Mesmo Canto Lateral 11"/>
            <p:cNvSpPr/>
            <p:nvPr/>
          </p:nvSpPr>
          <p:spPr>
            <a:xfrm rot="10800000">
              <a:off x="467568" y="2202420"/>
              <a:ext cx="8300791" cy="3291956"/>
            </a:xfrm>
            <a:prstGeom prst="round2SameRect">
              <a:avLst>
                <a:gd name="adj1" fmla="val 10500"/>
                <a:gd name="adj2" fmla="val 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Arredondar Retângulo no Mesmo Canto Lateral 4"/>
            <p:cNvSpPr/>
            <p:nvPr/>
          </p:nvSpPr>
          <p:spPr>
            <a:xfrm rot="21600000">
              <a:off x="568807" y="2202420"/>
              <a:ext cx="8098313" cy="319071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9568" tIns="99568" rIns="99568" bIns="99568" numCol="1" spcCol="1270" anchor="t" anchorCtr="0">
              <a:noAutofit/>
            </a:bodyPr>
            <a:lstStyle/>
            <a:p>
              <a:pPr defTabSz="622300">
                <a:lnSpc>
                  <a:spcPct val="90000"/>
                </a:lnSpc>
                <a:spcAft>
                  <a:spcPct val="35000"/>
                </a:spcAft>
              </a:pPr>
              <a:endParaRPr lang="pt-BR" sz="1400" b="1" baseline="0" dirty="0">
                <a:solidFill>
                  <a:prstClr val="white"/>
                </a:solidFill>
              </a:endParaRPr>
            </a:p>
            <a:p>
              <a:pPr marL="114300" lvl="1" defTabSz="6223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</a:pPr>
              <a:endParaRPr lang="pt-BR" sz="1400" baseline="0" dirty="0">
                <a:solidFill>
                  <a:prstClr val="white"/>
                </a:solidFill>
              </a:endParaRPr>
            </a:p>
          </p:txBody>
        </p:sp>
      </p:grpSp>
      <p:sp>
        <p:nvSpPr>
          <p:cNvPr id="2" name="CaixaDeTexto 1"/>
          <p:cNvSpPr txBox="1"/>
          <p:nvPr/>
        </p:nvSpPr>
        <p:spPr>
          <a:xfrm>
            <a:off x="536491" y="1666928"/>
            <a:ext cx="83529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FF0000"/>
              </a:buClr>
            </a:pPr>
            <a:r>
              <a:rPr lang="pt-BR" sz="1600" baseline="0" smtClean="0"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Wingdings" panose="05000000000000000000" pitchFamily="2" charset="2"/>
              </a:rPr>
              <a:t>Distribution </a:t>
            </a:r>
            <a:r>
              <a:rPr lang="pt-BR" sz="1600" baseline="0" dirty="0" err="1"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Wingdings" panose="05000000000000000000" pitchFamily="2" charset="2"/>
              </a:rPr>
              <a:t>to</a:t>
            </a:r>
            <a:r>
              <a:rPr lang="pt-BR" sz="1600" baseline="0" dirty="0"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pt-BR" sz="1600" baseline="0" dirty="0" err="1"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Wingdings" panose="05000000000000000000" pitchFamily="2" charset="2"/>
              </a:rPr>
              <a:t>potential</a:t>
            </a:r>
            <a:r>
              <a:rPr lang="pt-BR" sz="1600" baseline="0" dirty="0"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pt-BR" sz="1600" baseline="0" dirty="0" err="1" smtClean="0"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Wingdings" panose="05000000000000000000" pitchFamily="2" charset="2"/>
              </a:rPr>
              <a:t>clients</a:t>
            </a:r>
            <a:r>
              <a:rPr lang="pt-BR" sz="1600" baseline="0" dirty="0" smtClean="0"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pt-BR" sz="1600" baseline="0" smtClean="0"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Wingdings" panose="05000000000000000000" pitchFamily="2" charset="2"/>
              </a:rPr>
              <a:t>in company visits, conferences, </a:t>
            </a:r>
            <a:r>
              <a:rPr lang="pt-BR" sz="1600" baseline="0" dirty="0" err="1"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Wingdings" panose="05000000000000000000" pitchFamily="2" charset="2"/>
              </a:rPr>
              <a:t>events</a:t>
            </a:r>
            <a:r>
              <a:rPr lang="pt-BR" sz="1600" baseline="0" dirty="0" smtClean="0"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Wingdings" panose="05000000000000000000" pitchFamily="2" charset="2"/>
              </a:rPr>
              <a:t>, </a:t>
            </a:r>
            <a:r>
              <a:rPr lang="pt-BR" sz="1600" baseline="0" dirty="0" err="1" smtClean="0"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Wingdings" panose="05000000000000000000" pitchFamily="2" charset="2"/>
              </a:rPr>
              <a:t>universities</a:t>
            </a:r>
            <a:r>
              <a:rPr lang="pt-BR" sz="1600" baseline="0" dirty="0" smtClean="0"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Wingdings" panose="05000000000000000000" pitchFamily="2" charset="2"/>
              </a:rPr>
              <a:t>, </a:t>
            </a:r>
            <a:r>
              <a:rPr lang="pt-BR" sz="1600" baseline="0" dirty="0"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Wingdings" panose="05000000000000000000" pitchFamily="2" charset="2"/>
              </a:rPr>
              <a:t>etc.</a:t>
            </a:r>
          </a:p>
        </p:txBody>
      </p:sp>
      <p:grpSp>
        <p:nvGrpSpPr>
          <p:cNvPr id="14" name="Grupo 6"/>
          <p:cNvGrpSpPr>
            <a:grpSpLocks/>
          </p:cNvGrpSpPr>
          <p:nvPr/>
        </p:nvGrpSpPr>
        <p:grpSpPr bwMode="auto">
          <a:xfrm>
            <a:off x="1660220" y="2369876"/>
            <a:ext cx="5319010" cy="3748127"/>
            <a:chOff x="780696" y="1132114"/>
            <a:chExt cx="7412945" cy="5108982"/>
          </a:xfrm>
        </p:grpSpPr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6613" t="12756" r="25114" b="6438"/>
            <a:stretch>
              <a:fillRect/>
            </a:stretch>
          </p:blipFill>
          <p:spPr bwMode="auto">
            <a:xfrm>
              <a:off x="3798434" y="2104572"/>
              <a:ext cx="4395207" cy="4136524"/>
            </a:xfrm>
            <a:prstGeom prst="rect">
              <a:avLst/>
            </a:prstGeom>
            <a:noFill/>
            <a:ln w="6350" algn="ctr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</p:pic>
        <p:pic>
          <p:nvPicPr>
            <p:cNvPr id="16" name="Picture 3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7184" t="10861" r="24883" b="6250"/>
            <a:stretch>
              <a:fillRect/>
            </a:stretch>
          </p:blipFill>
          <p:spPr bwMode="auto">
            <a:xfrm>
              <a:off x="780696" y="1132114"/>
              <a:ext cx="4613075" cy="4484867"/>
            </a:xfrm>
            <a:prstGeom prst="rect">
              <a:avLst/>
            </a:prstGeom>
            <a:noFill/>
            <a:ln w="6350" algn="ctr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</p:pic>
      </p:grpSp>
      <p:sp>
        <p:nvSpPr>
          <p:cNvPr id="18" name="Título 1"/>
          <p:cNvSpPr txBox="1">
            <a:spLocks/>
          </p:cNvSpPr>
          <p:nvPr/>
        </p:nvSpPr>
        <p:spPr>
          <a:xfrm>
            <a:off x="536491" y="1200407"/>
            <a:ext cx="8807450" cy="57613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 charset="0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342900" indent="-342900" algn="l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1800" b="1" baseline="0" dirty="0"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Creation of </a:t>
            </a:r>
            <a:r>
              <a:rPr lang="en-US" sz="1800" b="1" baseline="0"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a </a:t>
            </a:r>
            <a:r>
              <a:rPr lang="en-US" sz="1800" b="1" baseline="0" smtClean="0"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flyer for the </a:t>
            </a:r>
            <a:r>
              <a:rPr lang="en-US" sz="1800" b="1" baseline="0" dirty="0"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Steel Aggregate</a:t>
            </a:r>
            <a:endParaRPr lang="pt-BR" sz="1800" b="1" baseline="0" dirty="0">
              <a:latin typeface="Calibri" panose="020F0502020204030204" pitchFamily="34" charset="0"/>
              <a:cs typeface="Calibri" panose="020F0502020204030204" pitchFamily="34" charset="0"/>
              <a:sym typeface="VAG Rounded Std Light" pitchFamily="34" charset="0"/>
            </a:endParaRPr>
          </a:p>
        </p:txBody>
      </p:sp>
      <p:sp>
        <p:nvSpPr>
          <p:cNvPr id="19" name="Text Box 544"/>
          <p:cNvSpPr txBox="1">
            <a:spLocks noChangeArrowheads="1"/>
          </p:cNvSpPr>
          <p:nvPr/>
        </p:nvSpPr>
        <p:spPr bwMode="auto">
          <a:xfrm>
            <a:off x="-9079" y="131763"/>
            <a:ext cx="5659251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0000" tIns="0" rIns="0" bIns="0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t-BR" altLang="pt-BR" sz="2400" b="1" baseline="0" smtClean="0">
              <a:solidFill>
                <a:srgbClr val="FFFFFF"/>
              </a:solidFill>
              <a:latin typeface="Calibri" pitchFamily="34" charset="0"/>
              <a:cs typeface="Arial" charset="0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pt-BR" altLang="pt-BR" sz="2400" b="1" baseline="0" smtClean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Business Plan Development</a:t>
            </a:r>
            <a:endParaRPr lang="pt-BR" altLang="pt-BR" sz="2400" b="1" baseline="0" dirty="0">
              <a:solidFill>
                <a:srgbClr val="FFFFFF"/>
              </a:solidFill>
              <a:latin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07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rredondar Retângulo no Mesmo Canto Lateral 16"/>
          <p:cNvSpPr/>
          <p:nvPr/>
        </p:nvSpPr>
        <p:spPr>
          <a:xfrm rot="10800000">
            <a:off x="268539" y="1348382"/>
            <a:ext cx="8518339" cy="5184576"/>
          </a:xfrm>
          <a:prstGeom prst="round2SameRect">
            <a:avLst>
              <a:gd name="adj1" fmla="val 10500"/>
              <a:gd name="adj2" fmla="val 0"/>
            </a:avLst>
          </a:pr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17410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85556"/>
          <a:stretch>
            <a:fillRect/>
          </a:stretch>
        </p:blipFill>
        <p:spPr bwMode="auto">
          <a:xfrm>
            <a:off x="0" y="-26988"/>
            <a:ext cx="9144000" cy="99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13" descr="Z:\Criação\Jobs 2012\Brasil\Arcelor\PNG\Painel Comercial\S05_Mónica_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7986" r="48595" b="29947"/>
          <a:stretch>
            <a:fillRect/>
          </a:stretch>
        </p:blipFill>
        <p:spPr bwMode="auto">
          <a:xfrm>
            <a:off x="1" y="115888"/>
            <a:ext cx="7323670" cy="936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Espaço Reservado para Conteúdo 2"/>
          <p:cNvSpPr txBox="1">
            <a:spLocks/>
          </p:cNvSpPr>
          <p:nvPr/>
        </p:nvSpPr>
        <p:spPr>
          <a:xfrm>
            <a:off x="204464" y="1453809"/>
            <a:ext cx="8582414" cy="1166561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1600" b="1" baseline="0" dirty="0" smtClean="0">
                <a:solidFill>
                  <a:srgbClr val="00B05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Never-seen-before synergy in ArcelorMittal Brazil </a:t>
            </a:r>
            <a:r>
              <a:rPr lang="en-US" sz="1600" b="1" baseline="0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between the </a:t>
            </a:r>
            <a:r>
              <a:rPr lang="en-US" sz="1600" b="1" baseline="0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Environmental and Commercial </a:t>
            </a:r>
            <a:r>
              <a:rPr lang="en-US" sz="1600" b="1" baseline="0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and </a:t>
            </a:r>
            <a:r>
              <a:rPr lang="en-US" sz="1600" b="1" baseline="0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areas</a:t>
            </a:r>
            <a:r>
              <a:rPr lang="en-US" sz="1600" b="1" baseline="0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, sharing experiences and contacts with current and potential steel </a:t>
            </a:r>
            <a:r>
              <a:rPr lang="en-US" sz="1600" b="1" baseline="0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customers</a:t>
            </a:r>
            <a:r>
              <a:rPr lang="en-US" sz="1600" b="1" baseline="0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.</a:t>
            </a:r>
            <a:endParaRPr lang="pt-BR" sz="1600" baseline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v"/>
            </a:pPr>
            <a:endParaRPr lang="pt-BR" sz="1600" baseline="0" dirty="0" smtClean="0">
              <a:solidFill>
                <a:srgbClr val="58595B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266" name="Picture 2" descr="Z:\Meio Ambiente\1. USINA\Fotos\2016\Brazil Road Expo 2016\IMG_20160330_174259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7711" y="2548195"/>
            <a:ext cx="2137313" cy="2137313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Z:\Meio Ambiente\1. USINA\Fotos\2015\Concrete Show 2015\20150826_191651-01.jpe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7033" y="2751558"/>
            <a:ext cx="5566293" cy="313006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Z:\Meio Ambiente\1. USINA\Fotos\2015\Concrete Show 2015\20150826_103326.jpg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787" t="14787" r="7956"/>
          <a:stretch/>
        </p:blipFill>
        <p:spPr bwMode="auto">
          <a:xfrm>
            <a:off x="6391359" y="4815545"/>
            <a:ext cx="2137313" cy="1343431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ixaDeTexto 1"/>
          <p:cNvSpPr txBox="1"/>
          <p:nvPr/>
        </p:nvSpPr>
        <p:spPr>
          <a:xfrm>
            <a:off x="-1583140" y="4708478"/>
            <a:ext cx="67556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sp>
        <p:nvSpPr>
          <p:cNvPr id="13" name="Text Box 544"/>
          <p:cNvSpPr txBox="1">
            <a:spLocks noChangeArrowheads="1"/>
          </p:cNvSpPr>
          <p:nvPr/>
        </p:nvSpPr>
        <p:spPr bwMode="auto">
          <a:xfrm>
            <a:off x="-9078" y="268243"/>
            <a:ext cx="6435636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0000" tIns="0" rIns="0" bIns="0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pt-BR" sz="2400" b="1" baseline="0" dirty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Values Created by the Project </a:t>
            </a:r>
            <a:r>
              <a:rPr lang="en-US" altLang="pt-BR" sz="2400" b="1" baseline="0" dirty="0" smtClean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– New Partnerships</a:t>
            </a:r>
            <a:endParaRPr lang="pt-BR" altLang="pt-BR" sz="2400" b="1" baseline="0" dirty="0">
              <a:solidFill>
                <a:srgbClr val="FFFFFF"/>
              </a:solidFill>
              <a:latin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3860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1"/>
            <a:ext cx="7393781" cy="685799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697605" y="0"/>
            <a:ext cx="5444965" cy="685799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697605" y="0"/>
            <a:ext cx="5444965" cy="431339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0" y="1"/>
            <a:ext cx="9142571" cy="685799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126105" y="0"/>
            <a:ext cx="6016465" cy="562641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0" y="1"/>
            <a:ext cx="9142571" cy="685799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929063" y="1"/>
            <a:ext cx="5213508" cy="685799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222884" y="187166"/>
            <a:ext cx="8653939" cy="649224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7616666" y="437198"/>
            <a:ext cx="1027270" cy="41147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437197" y="357187"/>
            <a:ext cx="4750594" cy="6116479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840104" y="2590323"/>
            <a:ext cx="607219" cy="588645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1857375" y="2571750"/>
            <a:ext cx="518636" cy="607219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2964656" y="2563177"/>
            <a:ext cx="554355" cy="615791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4063364" y="2527458"/>
            <a:ext cx="830104" cy="651510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714375" y="1804510"/>
            <a:ext cx="4179094" cy="25718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18" name="object 18"/>
          <p:cNvSpPr txBox="1">
            <a:spLocks noGrp="1"/>
          </p:cNvSpPr>
          <p:nvPr>
            <p:ph type="title"/>
          </p:nvPr>
        </p:nvSpPr>
        <p:spPr>
          <a:xfrm>
            <a:off x="699040" y="662464"/>
            <a:ext cx="3538109" cy="877772"/>
          </a:xfrm>
          <a:prstGeom prst="rect">
            <a:avLst/>
          </a:prstGeom>
        </p:spPr>
        <p:txBody>
          <a:bodyPr vert="horz" wrap="square" lIns="0" tIns="11906" rIns="0" bIns="0" rtlCol="0">
            <a:spAutoFit/>
          </a:bodyPr>
          <a:lstStyle/>
          <a:p>
            <a:pPr marL="11906" marR="4763">
              <a:spcBef>
                <a:spcPts val="94"/>
              </a:spcBef>
            </a:pPr>
            <a:r>
              <a:rPr lang="pt-BR" sz="2813" dirty="0"/>
              <a:t>The </a:t>
            </a:r>
            <a:r>
              <a:rPr lang="pt-BR" sz="2813" dirty="0" err="1"/>
              <a:t>World's</a:t>
            </a:r>
            <a:r>
              <a:rPr lang="pt-BR" sz="2813" dirty="0"/>
              <a:t> </a:t>
            </a:r>
            <a:r>
              <a:rPr lang="pt-BR" sz="2813" dirty="0" err="1"/>
              <a:t>Largest</a:t>
            </a:r>
            <a:r>
              <a:rPr lang="pt-BR" sz="2813" dirty="0"/>
              <a:t> </a:t>
            </a:r>
            <a:r>
              <a:rPr lang="pt-BR" sz="2813" dirty="0" err="1"/>
              <a:t>Steelmaker</a:t>
            </a:r>
            <a:endParaRPr sz="2813" dirty="0"/>
          </a:p>
        </p:txBody>
      </p:sp>
      <p:sp>
        <p:nvSpPr>
          <p:cNvPr id="19" name="object 19"/>
          <p:cNvSpPr txBox="1"/>
          <p:nvPr/>
        </p:nvSpPr>
        <p:spPr>
          <a:xfrm>
            <a:off x="699039" y="2028658"/>
            <a:ext cx="3141439" cy="257948"/>
          </a:xfrm>
          <a:prstGeom prst="rect">
            <a:avLst/>
          </a:prstGeom>
        </p:spPr>
        <p:txBody>
          <a:bodyPr vert="horz" wrap="square" lIns="0" tIns="12502" rIns="0" bIns="0" rtlCol="0">
            <a:spAutoFit/>
          </a:bodyPr>
          <a:lstStyle/>
          <a:p>
            <a:pPr marL="11906" eaLnBrk="1" fontAlgn="auto" hangingPunct="1">
              <a:spcBef>
                <a:spcPts val="98"/>
              </a:spcBef>
              <a:spcAft>
                <a:spcPts val="0"/>
              </a:spcAft>
            </a:pPr>
            <a:r>
              <a:rPr lang="en-US" sz="1594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Leader in the global steel </a:t>
            </a:r>
            <a:r>
              <a:rPr lang="en-US" sz="1594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market</a:t>
            </a:r>
            <a:endParaRPr lang="en-US" sz="1594" baseline="0" dirty="0">
              <a:solidFill>
                <a:srgbClr val="FFFFFF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753618" y="2767011"/>
            <a:ext cx="794147" cy="199037"/>
          </a:xfrm>
          <a:prstGeom prst="rect">
            <a:avLst/>
          </a:prstGeom>
        </p:spPr>
        <p:txBody>
          <a:bodyPr vert="horz" wrap="square" lIns="0" tIns="11311" rIns="0" bIns="0" rtlCol="0">
            <a:spAutoFit/>
          </a:bodyPr>
          <a:lstStyle/>
          <a:p>
            <a:pPr marL="11906" eaLnBrk="1" fontAlgn="auto" hangingPunct="1">
              <a:spcBef>
                <a:spcPts val="89"/>
              </a:spcBef>
              <a:spcAft>
                <a:spcPts val="0"/>
              </a:spcAft>
            </a:pPr>
            <a:r>
              <a:rPr lang="pt-BR" sz="1219" spc="-9" baseline="0" dirty="0" err="1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Automotive</a:t>
            </a:r>
            <a:endParaRPr sz="1219" baseline="0" dirty="0">
              <a:solidFill>
                <a:prstClr val="black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712357" y="2767011"/>
            <a:ext cx="920948" cy="199037"/>
          </a:xfrm>
          <a:prstGeom prst="rect">
            <a:avLst/>
          </a:prstGeom>
        </p:spPr>
        <p:txBody>
          <a:bodyPr vert="horz" wrap="square" lIns="0" tIns="11311" rIns="0" bIns="0" rtlCol="0">
            <a:spAutoFit/>
          </a:bodyPr>
          <a:lstStyle/>
          <a:p>
            <a:pPr marL="11906" eaLnBrk="1" fontAlgn="auto" hangingPunct="1">
              <a:spcBef>
                <a:spcPts val="89"/>
              </a:spcBef>
              <a:spcAft>
                <a:spcPts val="0"/>
              </a:spcAft>
            </a:pPr>
            <a:r>
              <a:rPr lang="pt-BR" sz="1219" spc="-5" baseline="0" dirty="0" err="1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Construction</a:t>
            </a:r>
            <a:endParaRPr sz="1219" baseline="0" dirty="0">
              <a:solidFill>
                <a:prstClr val="black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677835" y="2767011"/>
            <a:ext cx="1206698" cy="199037"/>
          </a:xfrm>
          <a:prstGeom prst="rect">
            <a:avLst/>
          </a:prstGeom>
        </p:spPr>
        <p:txBody>
          <a:bodyPr vert="horz" wrap="square" lIns="0" tIns="11311" rIns="0" bIns="0" rtlCol="0">
            <a:spAutoFit/>
          </a:bodyPr>
          <a:lstStyle/>
          <a:p>
            <a:pPr marL="11906" eaLnBrk="1" fontAlgn="auto" hangingPunct="1">
              <a:spcBef>
                <a:spcPts val="89"/>
              </a:spcBef>
              <a:spcAft>
                <a:spcPts val="0"/>
              </a:spcAft>
            </a:pPr>
            <a:r>
              <a:rPr lang="pt-BR" sz="1219" spc="-9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Home </a:t>
            </a:r>
            <a:r>
              <a:rPr lang="pt-BR" sz="1219" spc="-9" baseline="0" dirty="0" err="1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Appliances</a:t>
            </a:r>
            <a:endParaRPr sz="1219" baseline="0" dirty="0">
              <a:solidFill>
                <a:prstClr val="black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092464" y="2767011"/>
            <a:ext cx="881063" cy="199037"/>
          </a:xfrm>
          <a:prstGeom prst="rect">
            <a:avLst/>
          </a:prstGeom>
        </p:spPr>
        <p:txBody>
          <a:bodyPr vert="horz" wrap="square" lIns="0" tIns="11311" rIns="0" bIns="0" rtlCol="0">
            <a:spAutoFit/>
          </a:bodyPr>
          <a:lstStyle/>
          <a:p>
            <a:pPr marL="11906" eaLnBrk="1" fontAlgn="auto" hangingPunct="1">
              <a:spcBef>
                <a:spcPts val="89"/>
              </a:spcBef>
              <a:spcAft>
                <a:spcPts val="0"/>
              </a:spcAft>
            </a:pPr>
            <a:r>
              <a:rPr lang="pt-BR" sz="1219" spc="-9" baseline="0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Packaging</a:t>
            </a:r>
            <a:endParaRPr sz="1219" baseline="0" dirty="0">
              <a:solidFill>
                <a:prstClr val="black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699040" y="4350377"/>
            <a:ext cx="1005483" cy="214667"/>
          </a:xfrm>
          <a:prstGeom prst="rect">
            <a:avLst/>
          </a:prstGeom>
        </p:spPr>
        <p:txBody>
          <a:bodyPr vert="horz" wrap="square" lIns="0" tIns="12502" rIns="0" bIns="0" rtlCol="0">
            <a:spAutoFit/>
          </a:bodyPr>
          <a:lstStyle/>
          <a:p>
            <a:pPr marL="11906" eaLnBrk="1" fontAlgn="auto" hangingPunct="1">
              <a:spcBef>
                <a:spcPts val="98"/>
              </a:spcBef>
              <a:spcAft>
                <a:spcPts val="0"/>
              </a:spcAft>
            </a:pPr>
            <a:r>
              <a:rPr sz="1313" baseline="0" dirty="0" err="1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Prese</a:t>
            </a:r>
            <a:r>
              <a:rPr lang="pt-BR" sz="1313" baseline="0" dirty="0" err="1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nce</a:t>
            </a:r>
            <a:r>
              <a:rPr lang="pt-BR" sz="1313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 in</a:t>
            </a:r>
            <a:endParaRPr sz="1313" baseline="0" dirty="0">
              <a:solidFill>
                <a:prstClr val="black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699040" y="3380779"/>
            <a:ext cx="4201120" cy="416645"/>
          </a:xfrm>
          <a:prstGeom prst="rect">
            <a:avLst/>
          </a:prstGeom>
        </p:spPr>
        <p:txBody>
          <a:bodyPr vert="horz" wrap="square" lIns="0" tIns="12502" rIns="0" bIns="0" rtlCol="0">
            <a:spAutoFit/>
          </a:bodyPr>
          <a:lstStyle/>
          <a:p>
            <a:pPr marL="11906" eaLnBrk="1" fontAlgn="auto" hangingPunct="1">
              <a:spcBef>
                <a:spcPts val="127"/>
              </a:spcBef>
              <a:spcAft>
                <a:spcPts val="0"/>
              </a:spcAft>
            </a:pPr>
            <a:r>
              <a:rPr lang="pt-BR" sz="3938" i="1" baseline="-9920" dirty="0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+</a:t>
            </a:r>
            <a:r>
              <a:rPr sz="3938" i="1" baseline="-9920" dirty="0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2</a:t>
            </a:r>
            <a:r>
              <a:rPr lang="pt-BR" sz="3938" i="1" baseline="-9920" dirty="0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09,</a:t>
            </a:r>
            <a:r>
              <a:rPr sz="3938" i="1" baseline="-9920" dirty="0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000</a:t>
            </a:r>
            <a:r>
              <a:rPr sz="3938" i="1" spc="98" baseline="-9920" dirty="0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 </a:t>
            </a:r>
            <a:r>
              <a:rPr lang="pt-BR" sz="1313" spc="-5" baseline="0" dirty="0" err="1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employees</a:t>
            </a:r>
            <a:endParaRPr sz="1313" baseline="0" dirty="0">
              <a:solidFill>
                <a:prstClr val="black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856064" y="4246960"/>
            <a:ext cx="2751680" cy="415378"/>
          </a:xfrm>
          <a:prstGeom prst="rect">
            <a:avLst/>
          </a:prstGeom>
        </p:spPr>
        <p:txBody>
          <a:bodyPr vert="horz" wrap="square" lIns="0" tIns="11311" rIns="0" bIns="0" rtlCol="0">
            <a:spAutoFit/>
          </a:bodyPr>
          <a:lstStyle/>
          <a:p>
            <a:pPr marL="11906" eaLnBrk="1" fontAlgn="auto" hangingPunct="1">
              <a:spcBef>
                <a:spcPts val="89"/>
              </a:spcBef>
              <a:spcAft>
                <a:spcPts val="0"/>
              </a:spcAft>
            </a:pPr>
            <a:r>
              <a:rPr sz="2625" i="1" spc="-5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+ 60</a:t>
            </a:r>
            <a:r>
              <a:rPr sz="2625" i="1" spc="-75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 </a:t>
            </a:r>
            <a:r>
              <a:rPr lang="pt-BR" sz="2625" i="1" spc="-38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COUNTRIES</a:t>
            </a:r>
            <a:endParaRPr sz="2625" baseline="0" dirty="0">
              <a:solidFill>
                <a:prstClr val="black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99040" y="4563784"/>
            <a:ext cx="2567583" cy="1606202"/>
          </a:xfrm>
          <a:prstGeom prst="rect">
            <a:avLst/>
          </a:prstGeom>
        </p:spPr>
        <p:txBody>
          <a:bodyPr vert="horz" wrap="square" lIns="0" tIns="31552" rIns="0" bIns="0" rtlCol="0">
            <a:spAutoFit/>
          </a:bodyPr>
          <a:lstStyle/>
          <a:p>
            <a:pPr marL="11906" marR="4763" eaLnBrk="1" fontAlgn="auto" hangingPunct="1">
              <a:lnSpc>
                <a:spcPts val="3084"/>
              </a:lnSpc>
              <a:spcBef>
                <a:spcPts val="248"/>
              </a:spcBef>
              <a:spcAft>
                <a:spcPts val="0"/>
              </a:spcAft>
            </a:pPr>
            <a:r>
              <a:rPr sz="3938" i="1" spc="-7" baseline="-992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+ </a:t>
            </a:r>
            <a:r>
              <a:rPr sz="3938" i="1" spc="-7" baseline="-9920" dirty="0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1</a:t>
            </a:r>
            <a:r>
              <a:rPr lang="pt-BR" sz="3938" i="1" spc="-7" baseline="-9920" dirty="0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,</a:t>
            </a:r>
            <a:r>
              <a:rPr sz="3938" i="1" spc="-7" baseline="-9920" dirty="0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300 </a:t>
            </a:r>
            <a:r>
              <a:rPr lang="pt-BR" sz="1313" spc="-5" baseline="0" dirty="0" err="1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researcher</a:t>
            </a:r>
            <a:r>
              <a:rPr sz="1313" spc="-5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s  </a:t>
            </a:r>
            <a:r>
              <a:rPr lang="pt-BR" sz="1313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Industrial </a:t>
            </a:r>
            <a:r>
              <a:rPr lang="pt-BR" sz="1313" baseline="0" dirty="0" err="1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Operation</a:t>
            </a:r>
            <a:r>
              <a:rPr lang="pt-BR" sz="1313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 in </a:t>
            </a:r>
            <a:r>
              <a:rPr sz="1313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1</a:t>
            </a:r>
            <a:r>
              <a:rPr lang="pt-BR" sz="1313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8</a:t>
            </a:r>
            <a:r>
              <a:rPr lang="pt-BR" sz="1313" spc="-155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 countries</a:t>
            </a:r>
            <a:r>
              <a:rPr sz="1313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:</a:t>
            </a:r>
            <a:endParaRPr sz="1313" baseline="0" dirty="0">
              <a:solidFill>
                <a:prstClr val="black"/>
              </a:solidFill>
              <a:latin typeface="Arial"/>
              <a:ea typeface="+mn-ea"/>
              <a:cs typeface="Arial"/>
            </a:endParaRPr>
          </a:p>
          <a:p>
            <a:pPr eaLnBrk="1" fontAlgn="auto" hangingPunct="1">
              <a:spcBef>
                <a:spcPts val="38"/>
              </a:spcBef>
              <a:spcAft>
                <a:spcPts val="0"/>
              </a:spcAft>
            </a:pPr>
            <a:endParaRPr sz="1125" baseline="0" dirty="0">
              <a:solidFill>
                <a:prstClr val="black"/>
              </a:solidFill>
              <a:latin typeface="Times New Roman"/>
              <a:ea typeface="+mn-ea"/>
              <a:cs typeface="Times New Roman"/>
            </a:endParaRPr>
          </a:p>
          <a:p>
            <a:pPr marL="11906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sz="1313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47</a:t>
            </a:r>
            <a:r>
              <a:rPr sz="1313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%</a:t>
            </a:r>
            <a:r>
              <a:rPr sz="1313" spc="-14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 </a:t>
            </a:r>
            <a:r>
              <a:rPr sz="1313" baseline="0" dirty="0" err="1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Europ</a:t>
            </a:r>
            <a:r>
              <a:rPr lang="pt-BR" sz="1313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e</a:t>
            </a:r>
          </a:p>
          <a:p>
            <a:pPr marL="11906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pt-BR" sz="1313" baseline="0" dirty="0">
                <a:solidFill>
                  <a:srgbClr val="FFFFFF"/>
                </a:solidFill>
                <a:latin typeface="Arial"/>
                <a:cs typeface="Arial"/>
              </a:rPr>
              <a:t>38%</a:t>
            </a:r>
            <a:r>
              <a:rPr lang="pt-BR" sz="1313" spc="-89" baseline="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pt-BR" sz="1313" baseline="0" dirty="0" err="1" smtClean="0">
                <a:solidFill>
                  <a:srgbClr val="FFFFFF"/>
                </a:solidFill>
                <a:latin typeface="Arial"/>
                <a:cs typeface="Arial"/>
              </a:rPr>
              <a:t>Americas</a:t>
            </a:r>
            <a:endParaRPr sz="1313" baseline="0" dirty="0">
              <a:solidFill>
                <a:prstClr val="black"/>
              </a:solidFill>
              <a:latin typeface="Arial"/>
              <a:ea typeface="+mn-ea"/>
              <a:cs typeface="Arial"/>
            </a:endParaRPr>
          </a:p>
          <a:p>
            <a:pPr marL="11906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sz="1313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15% </a:t>
            </a:r>
            <a:r>
              <a:rPr lang="pt-BR" sz="1313" baseline="0" dirty="0" err="1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Other</a:t>
            </a:r>
            <a:r>
              <a:rPr lang="pt-BR" sz="1313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 countries</a:t>
            </a:r>
            <a:endParaRPr sz="1313" baseline="0" dirty="0">
              <a:solidFill>
                <a:prstClr val="black"/>
              </a:solidFill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3746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rredondar Retângulo no Mesmo Canto Lateral 16"/>
          <p:cNvSpPr/>
          <p:nvPr/>
        </p:nvSpPr>
        <p:spPr>
          <a:xfrm rot="10800000">
            <a:off x="268539" y="1412776"/>
            <a:ext cx="8518339" cy="5184576"/>
          </a:xfrm>
          <a:prstGeom prst="round2SameRect">
            <a:avLst>
              <a:gd name="adj1" fmla="val 10500"/>
              <a:gd name="adj2" fmla="val 0"/>
            </a:avLst>
          </a:pr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17410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85556"/>
          <a:stretch>
            <a:fillRect/>
          </a:stretch>
        </p:blipFill>
        <p:spPr bwMode="auto">
          <a:xfrm>
            <a:off x="0" y="-26988"/>
            <a:ext cx="9144000" cy="99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13" descr="Z:\Criação\Jobs 2012\Brasil\Arcelor\PNG\Painel Comercial\S05_Mónica_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7986" r="48595" b="29947"/>
          <a:stretch>
            <a:fillRect/>
          </a:stretch>
        </p:blipFill>
        <p:spPr bwMode="auto">
          <a:xfrm>
            <a:off x="1" y="115888"/>
            <a:ext cx="7323670" cy="936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Espaço Reservado para Conteúdo 2"/>
          <p:cNvSpPr txBox="1">
            <a:spLocks/>
          </p:cNvSpPr>
          <p:nvPr/>
        </p:nvSpPr>
        <p:spPr>
          <a:xfrm>
            <a:off x="395536" y="1549345"/>
            <a:ext cx="7949974" cy="131775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1600" b="1" baseline="0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Development of employees' environmental awareness regarding the importance </a:t>
            </a:r>
            <a:r>
              <a:rPr lang="en-US" sz="1600" b="1" baseline="0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of an </a:t>
            </a:r>
            <a:r>
              <a:rPr lang="en-US" sz="1600" b="1" baseline="0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adequate waste management, </a:t>
            </a:r>
            <a:r>
              <a:rPr lang="en-US" sz="1600" b="1" baseline="0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classifying </a:t>
            </a:r>
            <a:r>
              <a:rPr lang="en-US" sz="1600" b="1" baseline="0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them </a:t>
            </a:r>
            <a:r>
              <a:rPr lang="en-US" sz="1600" b="1" baseline="0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as By-products.</a:t>
            </a:r>
            <a:endParaRPr lang="pt-BR" sz="1600" b="1" baseline="0" dirty="0"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pic>
        <p:nvPicPr>
          <p:cNvPr id="10" name="Picture 3" descr="Z:\Meio Ambiente\1. USINA\Fotos\Fotos Bolly\Exposição de Coprodutos Pedro 16-06-2016\BOL_5392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168" r="52429" b="7874"/>
          <a:stretch>
            <a:fillRect/>
          </a:stretch>
        </p:blipFill>
        <p:spPr bwMode="auto">
          <a:xfrm>
            <a:off x="531021" y="2575565"/>
            <a:ext cx="2903538" cy="27178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Z:\Meio Ambiente\1. USINA\Fotos\Fotos Bolly\Exposição de Coprodutos Pedro 16-06-2016\BOL_5520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071" r="1961" b="5112"/>
          <a:stretch>
            <a:fillRect/>
          </a:stretch>
        </p:blipFill>
        <p:spPr bwMode="auto">
          <a:xfrm>
            <a:off x="3653366" y="2867103"/>
            <a:ext cx="4888954" cy="283604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Z:\Meio Ambiente\1. USINA\Fotos\Fotos Bolly\Exposição de Coprodutos Pedro 16-06-2016\BOL_5502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367" r="24518"/>
          <a:stretch>
            <a:fillRect/>
          </a:stretch>
        </p:blipFill>
        <p:spPr bwMode="auto">
          <a:xfrm>
            <a:off x="1662909" y="4005902"/>
            <a:ext cx="2741612" cy="23241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Box 544"/>
          <p:cNvSpPr txBox="1">
            <a:spLocks noChangeArrowheads="1"/>
          </p:cNvSpPr>
          <p:nvPr/>
        </p:nvSpPr>
        <p:spPr bwMode="auto">
          <a:xfrm>
            <a:off x="-9078" y="268243"/>
            <a:ext cx="6435636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0000" tIns="0" rIns="0" bIns="0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pt-BR" sz="2400" b="1" baseline="0" dirty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Values Created by the Project </a:t>
            </a:r>
            <a:r>
              <a:rPr lang="en-US" altLang="pt-BR" sz="2400" b="1" baseline="0" dirty="0" smtClean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– </a:t>
            </a:r>
            <a:r>
              <a:rPr lang="en-US" altLang="pt-BR" sz="2400" b="1" baseline="0" dirty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Training and Awareness</a:t>
            </a:r>
            <a:endParaRPr lang="pt-BR" altLang="pt-BR" sz="2400" b="1" baseline="0" dirty="0">
              <a:solidFill>
                <a:srgbClr val="FFFFFF"/>
              </a:solidFill>
              <a:latin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024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rredondar Retângulo no Mesmo Canto Lateral 16"/>
          <p:cNvSpPr/>
          <p:nvPr/>
        </p:nvSpPr>
        <p:spPr>
          <a:xfrm rot="10800000">
            <a:off x="268539" y="1412776"/>
            <a:ext cx="8518339" cy="5184576"/>
          </a:xfrm>
          <a:prstGeom prst="round2SameRect">
            <a:avLst>
              <a:gd name="adj1" fmla="val 10500"/>
              <a:gd name="adj2" fmla="val 0"/>
            </a:avLst>
          </a:pr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17410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85556"/>
          <a:stretch>
            <a:fillRect/>
          </a:stretch>
        </p:blipFill>
        <p:spPr bwMode="auto">
          <a:xfrm>
            <a:off x="0" y="-26988"/>
            <a:ext cx="9144000" cy="99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13" descr="Z:\Criação\Jobs 2012\Brasil\Arcelor\PNG\Painel Comercial\S05_Mónica_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7986" r="48595" b="29947"/>
          <a:stretch>
            <a:fillRect/>
          </a:stretch>
        </p:blipFill>
        <p:spPr bwMode="auto">
          <a:xfrm>
            <a:off x="1" y="115888"/>
            <a:ext cx="7323670" cy="936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Espaço Reservado para Conteúdo 2"/>
          <p:cNvSpPr txBox="1">
            <a:spLocks/>
          </p:cNvSpPr>
          <p:nvPr/>
        </p:nvSpPr>
        <p:spPr>
          <a:xfrm>
            <a:off x="324071" y="1453720"/>
            <a:ext cx="8506029" cy="55806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1600" b="1" baseline="0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Dissemination </a:t>
            </a:r>
            <a:r>
              <a:rPr lang="en-US" sz="1600" b="1" baseline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of </a:t>
            </a:r>
            <a:r>
              <a:rPr lang="en-US" sz="1600" b="1" baseline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best </a:t>
            </a:r>
            <a:r>
              <a:rPr lang="en-US" sz="1600" b="1" baseline="0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practices </a:t>
            </a:r>
            <a:r>
              <a:rPr lang="en-US" sz="1600" b="1" baseline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and </a:t>
            </a:r>
            <a:r>
              <a:rPr lang="en-US" sz="1600" b="1" baseline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cases of success of ArcelorMittal </a:t>
            </a:r>
            <a:r>
              <a:rPr lang="en-US" sz="1600" b="1" baseline="0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to </a:t>
            </a:r>
            <a:r>
              <a:rPr lang="en-US" sz="1600" b="1" baseline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the </a:t>
            </a:r>
            <a:r>
              <a:rPr lang="en-US" sz="1600" b="1" baseline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society.</a:t>
            </a:r>
            <a:endParaRPr lang="pt-BR" sz="1600" b="1" baseline="0" dirty="0" smtClean="0"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pic>
        <p:nvPicPr>
          <p:cNvPr id="13" name="Picture 3" descr="Z:\Meio Ambiente\1. USINA\Fotos\2016\Visita Open House UNESP e ESALQ 18.06.2016\IMG-20160619-WA0023-01C.pn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626"/>
          <a:stretch/>
        </p:blipFill>
        <p:spPr bwMode="auto">
          <a:xfrm>
            <a:off x="624548" y="2100334"/>
            <a:ext cx="3402013" cy="3088236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Z:\Meio Ambiente\1. USINA\Fotos\2016\Visita Open House UNESP e ESALQ 18.06.2016\IMG-20160619-WA0043-01.jpe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967" b="7976"/>
          <a:stretch>
            <a:fillRect/>
          </a:stretch>
        </p:blipFill>
        <p:spPr bwMode="auto">
          <a:xfrm>
            <a:off x="2274039" y="3033261"/>
            <a:ext cx="6156624" cy="2844582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544"/>
          <p:cNvSpPr txBox="1">
            <a:spLocks noChangeArrowheads="1"/>
          </p:cNvSpPr>
          <p:nvPr/>
        </p:nvSpPr>
        <p:spPr bwMode="auto">
          <a:xfrm>
            <a:off x="-9078" y="268243"/>
            <a:ext cx="6435636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0000" tIns="0" rIns="0" bIns="0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pt-BR" sz="2400" b="1" baseline="0" dirty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Values Created by the Project </a:t>
            </a:r>
            <a:r>
              <a:rPr lang="en-US" altLang="pt-BR" sz="2400" b="1" baseline="0" dirty="0" smtClean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– Recognition by Society</a:t>
            </a:r>
            <a:endParaRPr lang="pt-BR" altLang="pt-BR" sz="2400" b="1" baseline="0" dirty="0">
              <a:solidFill>
                <a:srgbClr val="FFFFFF"/>
              </a:solidFill>
              <a:latin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1562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rredondar Retângulo no Mesmo Canto Lateral 16"/>
          <p:cNvSpPr/>
          <p:nvPr/>
        </p:nvSpPr>
        <p:spPr>
          <a:xfrm rot="10800000">
            <a:off x="268539" y="1412776"/>
            <a:ext cx="8518339" cy="5184576"/>
          </a:xfrm>
          <a:prstGeom prst="round2SameRect">
            <a:avLst>
              <a:gd name="adj1" fmla="val 10500"/>
              <a:gd name="adj2" fmla="val 0"/>
            </a:avLst>
          </a:pr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17410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85556"/>
          <a:stretch>
            <a:fillRect/>
          </a:stretch>
        </p:blipFill>
        <p:spPr bwMode="auto">
          <a:xfrm>
            <a:off x="0" y="-26988"/>
            <a:ext cx="9144000" cy="99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13" descr="Z:\Criação\Jobs 2012\Brasil\Arcelor\PNG\Painel Comercial\S05_Mónica_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7986" r="48595" b="29947"/>
          <a:stretch>
            <a:fillRect/>
          </a:stretch>
        </p:blipFill>
        <p:spPr bwMode="auto">
          <a:xfrm>
            <a:off x="1" y="115888"/>
            <a:ext cx="7323670" cy="936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Espaço Reservado para Conteúdo 2"/>
          <p:cNvSpPr txBox="1">
            <a:spLocks/>
          </p:cNvSpPr>
          <p:nvPr/>
        </p:nvSpPr>
        <p:spPr>
          <a:xfrm>
            <a:off x="395536" y="1549345"/>
            <a:ext cx="8188906" cy="133677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1600" b="1" baseline="0" dirty="0" smtClean="0">
                <a:solidFill>
                  <a:srgbClr val="00B05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Innovative </a:t>
            </a:r>
            <a:r>
              <a:rPr lang="en-US" sz="1600" b="1" baseline="0" dirty="0">
                <a:solidFill>
                  <a:srgbClr val="00B050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discussions in Brazil </a:t>
            </a:r>
            <a:r>
              <a:rPr lang="en-US" sz="1600" b="1" baseline="0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on the agenda of the City Council of Piracicaba about new legislation to encourage the use of recycled products in the municipality's works, among which, the Steel Aggregate </a:t>
            </a:r>
            <a:r>
              <a:rPr lang="en-US" sz="1600" b="1" baseline="0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applies.</a:t>
            </a:r>
            <a:endParaRPr lang="pt-BR" sz="1600" b="1" baseline="0" dirty="0"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pic>
        <p:nvPicPr>
          <p:cNvPr id="10" name="Picture 2" descr="C:\Users\50025354\Desktop\IMG-20160912-WA0042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9487" r="8401" b="5764"/>
          <a:stretch/>
        </p:blipFill>
        <p:spPr bwMode="auto">
          <a:xfrm>
            <a:off x="4427984" y="3374730"/>
            <a:ext cx="3941940" cy="2412653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2371" y="2886122"/>
            <a:ext cx="3389872" cy="3389872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 Box 544"/>
          <p:cNvSpPr txBox="1">
            <a:spLocks noChangeArrowheads="1"/>
          </p:cNvSpPr>
          <p:nvPr/>
        </p:nvSpPr>
        <p:spPr bwMode="auto">
          <a:xfrm>
            <a:off x="-9078" y="268243"/>
            <a:ext cx="6435636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0000" tIns="0" rIns="0" bIns="0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pt-BR" sz="2400" b="1" baseline="0" dirty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Values Created by the Project </a:t>
            </a:r>
            <a:r>
              <a:rPr lang="en-US" altLang="pt-BR" sz="2400" b="1" baseline="0" dirty="0" smtClean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– Networking</a:t>
            </a:r>
            <a:endParaRPr lang="pt-BR" altLang="pt-BR" sz="2400" b="1" baseline="0" dirty="0">
              <a:solidFill>
                <a:srgbClr val="FFFFFF"/>
              </a:solidFill>
              <a:latin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440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rredondar Retângulo no Mesmo Canto Lateral 16"/>
          <p:cNvSpPr/>
          <p:nvPr/>
        </p:nvSpPr>
        <p:spPr>
          <a:xfrm rot="10800000">
            <a:off x="268539" y="1412776"/>
            <a:ext cx="8518339" cy="5184576"/>
          </a:xfrm>
          <a:prstGeom prst="round2SameRect">
            <a:avLst>
              <a:gd name="adj1" fmla="val 10500"/>
              <a:gd name="adj2" fmla="val 0"/>
            </a:avLst>
          </a:pr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17410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85556"/>
          <a:stretch>
            <a:fillRect/>
          </a:stretch>
        </p:blipFill>
        <p:spPr bwMode="auto">
          <a:xfrm>
            <a:off x="0" y="-26988"/>
            <a:ext cx="9144000" cy="99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13" descr="Z:\Criação\Jobs 2012\Brasil\Arcelor\PNG\Painel Comercial\S05_Mónica_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7986" r="48595" b="29947"/>
          <a:stretch>
            <a:fillRect/>
          </a:stretch>
        </p:blipFill>
        <p:spPr bwMode="auto">
          <a:xfrm>
            <a:off x="1" y="115888"/>
            <a:ext cx="7323670" cy="936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Espaço Reservado para Conteúdo 2"/>
          <p:cNvSpPr txBox="1">
            <a:spLocks/>
          </p:cNvSpPr>
          <p:nvPr/>
        </p:nvSpPr>
        <p:spPr>
          <a:xfrm>
            <a:off x="395535" y="1549342"/>
            <a:ext cx="8284825" cy="64794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Clr>
                <a:srgbClr val="FF0000"/>
              </a:buClr>
              <a:buFont typeface="Wingdings" panose="05000000000000000000" pitchFamily="2" charset="2"/>
              <a:buChar char="v"/>
              <a:defRPr/>
            </a:pPr>
            <a:r>
              <a:rPr lang="en-US" sz="1600" b="1" baseline="0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Guarantee of </a:t>
            </a:r>
            <a:r>
              <a:rPr lang="en-US" sz="1600" b="1" baseline="0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customers satisfaction </a:t>
            </a:r>
            <a:r>
              <a:rPr lang="en-US" sz="1600" b="1" baseline="0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in the field of paving </a:t>
            </a:r>
            <a:r>
              <a:rPr lang="en-US" sz="1600" b="1" baseline="0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and </a:t>
            </a:r>
            <a:r>
              <a:rPr lang="en-US" sz="1600" b="1" baseline="0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manufacture of concrete artifacts;</a:t>
            </a:r>
            <a:endParaRPr lang="pt-BR" sz="1600" b="1" baseline="0" dirty="0"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pic>
        <p:nvPicPr>
          <p:cNvPr id="19" name="Picture 2" descr="Z:\Meio Ambiente\FOTOS\Agragado Siderúrgico - COSAN\107MSDCF\DSC03189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98"/>
          <a:stretch/>
        </p:blipFill>
        <p:spPr bwMode="auto">
          <a:xfrm>
            <a:off x="2296464" y="4525214"/>
            <a:ext cx="2871689" cy="1604609"/>
          </a:xfrm>
          <a:prstGeom prst="rect">
            <a:avLst/>
          </a:prstGeom>
          <a:ln w="19050">
            <a:solidFill>
              <a:srgbClr val="FF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3" descr="Z:\Meio Ambiente\Fotos Boli\Book Coprodutos 2010\GAMM\DSC_2778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984" y="2262875"/>
            <a:ext cx="3593958" cy="2248692"/>
          </a:xfrm>
          <a:prstGeom prst="rect">
            <a:avLst/>
          </a:prstGeom>
          <a:ln w="19050">
            <a:solidFill>
              <a:srgbClr val="FF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Z:\Meio Ambiente\2. PÁTIO DE IRACEMÁPOLIS\Fornecedores e Clientes\Piracicaba Ambiental\Visita de Inspeção JUN 2015\20150616_152002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8693" y="2426416"/>
            <a:ext cx="3901037" cy="2194334"/>
          </a:xfrm>
          <a:prstGeom prst="rect">
            <a:avLst/>
          </a:prstGeom>
          <a:ln w="19050">
            <a:solidFill>
              <a:srgbClr val="FF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DSC_2645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68153" y="4197669"/>
            <a:ext cx="2542832" cy="1691890"/>
          </a:xfrm>
          <a:prstGeom prst="rect">
            <a:avLst/>
          </a:prstGeom>
          <a:ln>
            <a:solidFill>
              <a:srgbClr val="FF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544"/>
          <p:cNvSpPr txBox="1">
            <a:spLocks noChangeArrowheads="1"/>
          </p:cNvSpPr>
          <p:nvPr/>
        </p:nvSpPr>
        <p:spPr bwMode="auto">
          <a:xfrm>
            <a:off x="-9078" y="268243"/>
            <a:ext cx="6435636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0000" tIns="0" rIns="0" bIns="0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pt-BR" sz="2400" b="1" baseline="0" dirty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Values Created by the Project </a:t>
            </a:r>
            <a:r>
              <a:rPr lang="en-US" altLang="pt-BR" sz="2400" b="1" baseline="0" dirty="0" smtClean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– Costumers Satisfaction</a:t>
            </a:r>
            <a:endParaRPr lang="pt-BR" altLang="pt-BR" sz="2400" b="1" baseline="0" dirty="0">
              <a:solidFill>
                <a:srgbClr val="FFFFFF"/>
              </a:solidFill>
              <a:latin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8322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rredondar Retângulo no Mesmo Canto Lateral 16"/>
          <p:cNvSpPr/>
          <p:nvPr/>
        </p:nvSpPr>
        <p:spPr>
          <a:xfrm rot="10800000">
            <a:off x="167423" y="1327083"/>
            <a:ext cx="8757635" cy="5331293"/>
          </a:xfrm>
          <a:prstGeom prst="round2SameRect">
            <a:avLst>
              <a:gd name="adj1" fmla="val 10500"/>
              <a:gd name="adj2" fmla="val 0"/>
            </a:avLst>
          </a:pr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17410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85556"/>
          <a:stretch>
            <a:fillRect/>
          </a:stretch>
        </p:blipFill>
        <p:spPr bwMode="auto">
          <a:xfrm>
            <a:off x="0" y="-26988"/>
            <a:ext cx="9144000" cy="99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13" descr="Z:\Criação\Jobs 2012\Brasil\Arcelor\PNG\Painel Comercial\S05_Mónica_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7986" r="48595" b="29947"/>
          <a:stretch>
            <a:fillRect/>
          </a:stretch>
        </p:blipFill>
        <p:spPr bwMode="auto">
          <a:xfrm>
            <a:off x="1" y="115888"/>
            <a:ext cx="7323670" cy="936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Espaço Reservado para Conteúdo 2"/>
          <p:cNvSpPr txBox="1">
            <a:spLocks/>
          </p:cNvSpPr>
          <p:nvPr/>
        </p:nvSpPr>
        <p:spPr>
          <a:xfrm>
            <a:off x="395536" y="1549345"/>
            <a:ext cx="8064896" cy="480853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endParaRPr lang="pt-BR" sz="2000" baseline="0" dirty="0" smtClean="0">
              <a:solidFill>
                <a:srgbClr val="58595B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 Box 544"/>
          <p:cNvSpPr txBox="1">
            <a:spLocks noChangeArrowheads="1"/>
          </p:cNvSpPr>
          <p:nvPr/>
        </p:nvSpPr>
        <p:spPr bwMode="auto">
          <a:xfrm>
            <a:off x="-9079" y="336483"/>
            <a:ext cx="6573651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0000" tIns="0" rIns="0" bIns="0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2400" b="1" baseline="0" dirty="0" err="1" smtClean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Results</a:t>
            </a:r>
            <a:r>
              <a:rPr lang="pt-BR" altLang="pt-BR" sz="2400" b="1" baseline="0" dirty="0" smtClean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 – </a:t>
            </a:r>
            <a:r>
              <a:rPr lang="pt-BR" altLang="pt-BR" sz="2400" b="1" baseline="0" dirty="0" err="1" smtClean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Increase</a:t>
            </a:r>
            <a:r>
              <a:rPr lang="pt-BR" altLang="pt-BR" sz="2400" b="1" baseline="0" dirty="0" smtClean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 </a:t>
            </a:r>
            <a:r>
              <a:rPr lang="pt-BR" altLang="pt-BR" sz="2400" b="1" baseline="0" dirty="0" err="1" smtClean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of</a:t>
            </a:r>
            <a:r>
              <a:rPr lang="pt-BR" altLang="pt-BR" sz="2400" b="1" baseline="0" dirty="0" smtClean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 Steel </a:t>
            </a:r>
            <a:r>
              <a:rPr lang="pt-BR" altLang="pt-BR" sz="2400" b="1" baseline="0" dirty="0" err="1" smtClean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Aggregate</a:t>
            </a:r>
            <a:r>
              <a:rPr lang="pt-BR" altLang="pt-BR" sz="2400" b="1" baseline="0" dirty="0" smtClean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 </a:t>
            </a:r>
            <a:r>
              <a:rPr lang="pt-BR" altLang="pt-BR" sz="2400" b="1" baseline="0" dirty="0" err="1" smtClean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Destination</a:t>
            </a:r>
            <a:endParaRPr lang="pt-BR" altLang="pt-BR" sz="2400" b="1" baseline="0" dirty="0" smtClean="0">
              <a:solidFill>
                <a:srgbClr val="FFFFFF"/>
              </a:solidFill>
              <a:latin typeface="Calibri" pitchFamily="34" charset="0"/>
              <a:cs typeface="Arial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9"/>
          <a:stretch/>
        </p:blipFill>
        <p:spPr bwMode="auto">
          <a:xfrm>
            <a:off x="218665" y="1888386"/>
            <a:ext cx="8418638" cy="4130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aixaDeTexto 1"/>
          <p:cNvSpPr txBox="1"/>
          <p:nvPr/>
        </p:nvSpPr>
        <p:spPr>
          <a:xfrm>
            <a:off x="2110650" y="1508973"/>
            <a:ext cx="8612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u="sng" dirty="0" smtClean="0">
                <a:solidFill>
                  <a:srgbClr val="FF0000"/>
                </a:solidFill>
              </a:rPr>
              <a:t>2015</a:t>
            </a:r>
            <a:endParaRPr lang="pt-BR" b="1" u="sng" dirty="0">
              <a:solidFill>
                <a:srgbClr val="FF0000"/>
              </a:solidFill>
            </a:endParaRPr>
          </a:p>
        </p:txBody>
      </p:sp>
      <p:sp>
        <p:nvSpPr>
          <p:cNvPr id="13" name="CaixaDeTexto 12"/>
          <p:cNvSpPr txBox="1"/>
          <p:nvPr/>
        </p:nvSpPr>
        <p:spPr>
          <a:xfrm>
            <a:off x="6462379" y="1529403"/>
            <a:ext cx="8612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u="sng" dirty="0" smtClean="0">
                <a:solidFill>
                  <a:srgbClr val="FF0000"/>
                </a:solidFill>
              </a:rPr>
              <a:t>2016</a:t>
            </a:r>
            <a:endParaRPr lang="pt-BR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42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rredondar Retângulo no Mesmo Canto Lateral 16"/>
          <p:cNvSpPr/>
          <p:nvPr/>
        </p:nvSpPr>
        <p:spPr>
          <a:xfrm rot="10800000">
            <a:off x="187140" y="1016983"/>
            <a:ext cx="8518339" cy="5533941"/>
          </a:xfrm>
          <a:prstGeom prst="round2SameRect">
            <a:avLst>
              <a:gd name="adj1" fmla="val 10500"/>
              <a:gd name="adj2" fmla="val 0"/>
            </a:avLst>
          </a:pr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17410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85556"/>
          <a:stretch>
            <a:fillRect/>
          </a:stretch>
        </p:blipFill>
        <p:spPr bwMode="auto">
          <a:xfrm>
            <a:off x="0" y="-26988"/>
            <a:ext cx="9144000" cy="99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13" descr="Z:\Criação\Jobs 2012\Brasil\Arcelor\PNG\Painel Comercial\S05_Mónica_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7986" r="48595" b="29947"/>
          <a:stretch>
            <a:fillRect/>
          </a:stretch>
        </p:blipFill>
        <p:spPr bwMode="auto">
          <a:xfrm>
            <a:off x="1" y="115888"/>
            <a:ext cx="7323670" cy="936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Espaço Reservado para Conteúdo 2"/>
          <p:cNvSpPr txBox="1">
            <a:spLocks/>
          </p:cNvSpPr>
          <p:nvPr/>
        </p:nvSpPr>
        <p:spPr>
          <a:xfrm>
            <a:off x="395536" y="1535697"/>
            <a:ext cx="8064896" cy="480853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endParaRPr lang="pt-BR" sz="2000" baseline="0" dirty="0" smtClean="0">
              <a:solidFill>
                <a:srgbClr val="58595B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ítulo 1"/>
          <p:cNvSpPr txBox="1">
            <a:spLocks/>
          </p:cNvSpPr>
          <p:nvPr/>
        </p:nvSpPr>
        <p:spPr>
          <a:xfrm>
            <a:off x="412041" y="1433692"/>
            <a:ext cx="8807450" cy="39491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 charset="0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sz="2000" b="1" baseline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Potential </a:t>
            </a:r>
            <a:r>
              <a:rPr lang="en-US" sz="2000" b="1" baseline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savings compared to disposing </a:t>
            </a:r>
            <a:r>
              <a:rPr lang="en-US" sz="2000" b="1" baseline="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slag in </a:t>
            </a:r>
            <a:r>
              <a:rPr lang="en-US" sz="2000" b="1" baseline="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landfills</a:t>
            </a:r>
            <a:endParaRPr lang="en-US" sz="2000" b="1" baseline="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395536" y="1801579"/>
            <a:ext cx="81834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  <a:buFont typeface="Wingdings" panose="05000000000000000000" pitchFamily="2" charset="2"/>
              <a:buChar char="v"/>
              <a:defRPr/>
            </a:pPr>
            <a:r>
              <a:rPr lang="pt-BR" sz="1400" baseline="0" smtClean="0">
                <a:solidFill>
                  <a:srgbClr val="58595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Potential costs with the disposal of slag in licensed industrial landfills = </a:t>
            </a:r>
            <a:r>
              <a:rPr lang="pt-BR" sz="2800" b="1" baseline="0" smtClean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MR$ 6</a:t>
            </a:r>
            <a:endParaRPr lang="pt-BR" sz="2800" b="1" baseline="0" dirty="0" smtClean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 Box 544"/>
          <p:cNvSpPr txBox="1">
            <a:spLocks noChangeArrowheads="1"/>
          </p:cNvSpPr>
          <p:nvPr/>
        </p:nvSpPr>
        <p:spPr bwMode="auto">
          <a:xfrm>
            <a:off x="-9079" y="353968"/>
            <a:ext cx="6657529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0000" tIns="0" rIns="0" bIns="0" anchor="ctr">
            <a:no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2400" b="1" baseline="0" dirty="0" smtClean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Financial </a:t>
            </a:r>
            <a:r>
              <a:rPr lang="pt-BR" altLang="pt-BR" sz="2400" b="1" baseline="0" dirty="0" err="1" smtClean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Results</a:t>
            </a:r>
            <a:endParaRPr lang="pt-BR" altLang="pt-BR" sz="2400" b="1" baseline="0" dirty="0">
              <a:solidFill>
                <a:srgbClr val="FFFFFF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13" name="Título 1"/>
          <p:cNvSpPr txBox="1">
            <a:spLocks/>
          </p:cNvSpPr>
          <p:nvPr/>
        </p:nvSpPr>
        <p:spPr>
          <a:xfrm>
            <a:off x="412041" y="2621907"/>
            <a:ext cx="8807450" cy="457844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 charset="0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pt-BR" sz="2000" b="1" baseline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Steel Aggregate’s profit</a:t>
            </a:r>
            <a:endParaRPr lang="pt-BR" sz="2000" b="1" baseline="0" dirty="0">
              <a:solidFill>
                <a:srgbClr val="FF0000"/>
              </a:solidFill>
              <a:latin typeface="Calibri" panose="020F0502020204030204" pitchFamily="34" charset="0"/>
              <a:ea typeface="MS PGothic" pitchFamily="34" charset="-128"/>
              <a:cs typeface="Calibri" panose="020F0502020204030204" pitchFamily="34" charset="0"/>
              <a:sym typeface="Wingdings" panose="05000000000000000000" pitchFamily="2" charset="2"/>
            </a:endParaRPr>
          </a:p>
        </p:txBody>
      </p:sp>
      <p:sp>
        <p:nvSpPr>
          <p:cNvPr id="14" name="CaixaDeTexto 13"/>
          <p:cNvSpPr txBox="1"/>
          <p:nvPr/>
        </p:nvSpPr>
        <p:spPr>
          <a:xfrm>
            <a:off x="1514886" y="4287983"/>
            <a:ext cx="61906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aseline="0" dirty="0" smtClean="0">
                <a:solidFill>
                  <a:srgbClr val="92D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Total Financial </a:t>
            </a:r>
            <a:r>
              <a:rPr lang="pt-BR" sz="2800" baseline="0" dirty="0" err="1" smtClean="0">
                <a:solidFill>
                  <a:srgbClr val="92D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Gains</a:t>
            </a:r>
            <a:endParaRPr lang="pt-BR" sz="2800" baseline="0" dirty="0" smtClean="0">
              <a:solidFill>
                <a:srgbClr val="92D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pt-BR" sz="4400" b="1" baseline="0" dirty="0" smtClean="0">
                <a:solidFill>
                  <a:srgbClr val="92D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 MR$ 6,25 (US$ 1,60) </a:t>
            </a:r>
            <a:endParaRPr lang="pt-BR" sz="4400" b="1" baseline="0" dirty="0">
              <a:solidFill>
                <a:srgbClr val="92D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347357" y="2973752"/>
            <a:ext cx="8197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  <a:buFont typeface="Wingdings" panose="05000000000000000000" pitchFamily="2" charset="2"/>
              <a:buChar char="v"/>
              <a:defRPr/>
            </a:pPr>
            <a:r>
              <a:rPr lang="en-US" sz="1400" baseline="0" smtClean="0">
                <a:solidFill>
                  <a:srgbClr val="58595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Revenue generated with Steel Aggregate Sales in a year = </a:t>
            </a:r>
            <a:r>
              <a:rPr lang="pt-BR" sz="2800" b="1" baseline="0" smtClean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KR$ 250</a:t>
            </a:r>
            <a:endParaRPr lang="pt-BR" sz="2800" b="1" baseline="0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Retângulo de cantos arredondados 1"/>
          <p:cNvSpPr/>
          <p:nvPr/>
        </p:nvSpPr>
        <p:spPr>
          <a:xfrm>
            <a:off x="996280" y="4145925"/>
            <a:ext cx="7082008" cy="1506301"/>
          </a:xfrm>
          <a:prstGeom prst="roundRect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88675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rredondar Retângulo no Mesmo Canto Lateral 16"/>
          <p:cNvSpPr/>
          <p:nvPr/>
        </p:nvSpPr>
        <p:spPr>
          <a:xfrm rot="10800000">
            <a:off x="187140" y="1016983"/>
            <a:ext cx="8518339" cy="5533941"/>
          </a:xfrm>
          <a:prstGeom prst="round2SameRect">
            <a:avLst>
              <a:gd name="adj1" fmla="val 10500"/>
              <a:gd name="adj2" fmla="val 0"/>
            </a:avLst>
          </a:pr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17410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85556"/>
          <a:stretch>
            <a:fillRect/>
          </a:stretch>
        </p:blipFill>
        <p:spPr bwMode="auto">
          <a:xfrm>
            <a:off x="0" y="-26988"/>
            <a:ext cx="9144000" cy="99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13" descr="Z:\Criação\Jobs 2012\Brasil\Arcelor\PNG\Painel Comercial\S05_Mónica_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7986" r="48595" b="29947"/>
          <a:stretch>
            <a:fillRect/>
          </a:stretch>
        </p:blipFill>
        <p:spPr bwMode="auto">
          <a:xfrm>
            <a:off x="1" y="115888"/>
            <a:ext cx="7323670" cy="936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Espaço Reservado para Conteúdo 2"/>
          <p:cNvSpPr txBox="1">
            <a:spLocks/>
          </p:cNvSpPr>
          <p:nvPr/>
        </p:nvSpPr>
        <p:spPr>
          <a:xfrm>
            <a:off x="395536" y="1535697"/>
            <a:ext cx="8064896" cy="480853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endParaRPr lang="pt-BR" sz="2000" baseline="0" dirty="0" smtClean="0">
              <a:solidFill>
                <a:srgbClr val="58595B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271870" y="1497060"/>
            <a:ext cx="836921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n-US" sz="1800" baseline="0" dirty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ArcelorMittal Piracicaba’s Steel </a:t>
            </a:r>
            <a:r>
              <a:rPr lang="en-US" sz="18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Aggregate is </a:t>
            </a:r>
            <a:r>
              <a:rPr lang="en-US" sz="1800" baseline="0" dirty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now considered </a:t>
            </a:r>
            <a:r>
              <a:rPr lang="en-US" sz="18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the </a:t>
            </a:r>
            <a:r>
              <a:rPr lang="en-US" sz="1800" baseline="0" dirty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best </a:t>
            </a:r>
            <a:r>
              <a:rPr lang="en-US" sz="18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of all </a:t>
            </a:r>
            <a:r>
              <a:rPr lang="en-US" sz="1800" baseline="0" dirty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LC units, in </a:t>
            </a:r>
            <a:r>
              <a:rPr lang="en-US" sz="18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terms of quality. </a:t>
            </a:r>
            <a:r>
              <a:rPr lang="en-US" sz="1800" baseline="0" dirty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Besides </a:t>
            </a:r>
            <a:r>
              <a:rPr lang="en-US" sz="18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its controlled expansion, </a:t>
            </a:r>
            <a:r>
              <a:rPr lang="en-US" sz="1800" baseline="0" dirty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it meets </a:t>
            </a:r>
            <a:r>
              <a:rPr lang="en-US" sz="18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all other requirements of the technical standards of DNIT and ABNT, for use </a:t>
            </a:r>
            <a:r>
              <a:rPr lang="en-US" sz="1800" baseline="0" dirty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in </a:t>
            </a:r>
            <a:r>
              <a:rPr lang="en-US" sz="18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paving</a:t>
            </a:r>
            <a:r>
              <a:rPr lang="en-US" sz="1800" baseline="0" dirty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.</a:t>
            </a:r>
          </a:p>
          <a:p>
            <a:pPr lvl="0" algn="just">
              <a:buClr>
                <a:srgbClr val="FF0000"/>
              </a:buClr>
            </a:pPr>
            <a:endParaRPr lang="pt-BR" sz="1800" baseline="0" dirty="0">
              <a:solidFill>
                <a:srgbClr val="58595B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285750" lvl="0" indent="-285750" algn="just"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n-US" sz="1800" baseline="0" dirty="0">
                <a:solidFill>
                  <a:srgbClr val="58595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ArcelorMittal Piracicaba’s </a:t>
            </a:r>
            <a:r>
              <a:rPr lang="en-US" sz="1800" baseline="0" dirty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Steel </a:t>
            </a:r>
            <a:r>
              <a:rPr lang="en-US" sz="18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Aggregate is </a:t>
            </a:r>
            <a:r>
              <a:rPr lang="en-US" sz="1800" baseline="0" dirty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the </a:t>
            </a:r>
            <a:r>
              <a:rPr lang="en-US" sz="18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only one </a:t>
            </a:r>
            <a:r>
              <a:rPr lang="en-US" sz="1800" baseline="0" dirty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currently being </a:t>
            </a:r>
            <a:r>
              <a:rPr lang="en-US" sz="18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sold to the </a:t>
            </a:r>
            <a:r>
              <a:rPr lang="en-US" sz="1800" baseline="0" dirty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concrete artifacts market </a:t>
            </a:r>
            <a:r>
              <a:rPr lang="en-US" sz="18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in Brazil, </a:t>
            </a:r>
            <a:r>
              <a:rPr lang="en-US" sz="1800" baseline="0" dirty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authorized by the state’s </a:t>
            </a:r>
            <a:r>
              <a:rPr lang="en-US" sz="18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environmental </a:t>
            </a:r>
            <a:r>
              <a:rPr lang="en-US" sz="1800" baseline="0" dirty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agency.</a:t>
            </a:r>
          </a:p>
          <a:p>
            <a:pPr lvl="0" algn="just">
              <a:buClr>
                <a:srgbClr val="FF0000"/>
              </a:buClr>
            </a:pPr>
            <a:endParaRPr lang="pt-BR" sz="1800" baseline="0" dirty="0">
              <a:solidFill>
                <a:srgbClr val="58595B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285750" lvl="0" indent="-285750" algn="just"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n-US" sz="1800" baseline="0" dirty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The </a:t>
            </a:r>
            <a:r>
              <a:rPr lang="en-US" sz="18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Steel </a:t>
            </a:r>
            <a:r>
              <a:rPr lang="en-US" sz="1800" baseline="0" dirty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Aggregate sales currently </a:t>
            </a:r>
            <a:r>
              <a:rPr lang="en-US" sz="18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generates an average revenue of </a:t>
            </a:r>
            <a:r>
              <a:rPr lang="en-US" sz="1800" baseline="0" dirty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U$ 50/year </a:t>
            </a:r>
            <a:r>
              <a:rPr lang="en-US" sz="18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for ArcelorMittal Piracicaba</a:t>
            </a:r>
            <a:r>
              <a:rPr lang="en-US" sz="1800" baseline="0" dirty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.</a:t>
            </a:r>
          </a:p>
          <a:p>
            <a:pPr lvl="0" algn="just">
              <a:buClr>
                <a:srgbClr val="FF0000"/>
              </a:buClr>
            </a:pPr>
            <a:endParaRPr lang="en-US" sz="1800" baseline="0" dirty="0">
              <a:solidFill>
                <a:srgbClr val="58595B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285750" lvl="0" indent="-285750" algn="just"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n-US" sz="18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Today, the plant operates processing only the </a:t>
            </a:r>
            <a:r>
              <a:rPr lang="en-US" sz="1800" baseline="0" dirty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EAF slag </a:t>
            </a:r>
            <a:r>
              <a:rPr lang="en-US" sz="18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that is generated daily, with no </a:t>
            </a:r>
            <a:r>
              <a:rPr lang="en-US" sz="1800" baseline="0" dirty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stocks remaining.</a:t>
            </a:r>
          </a:p>
        </p:txBody>
      </p:sp>
      <p:sp>
        <p:nvSpPr>
          <p:cNvPr id="10" name="Text Box 544"/>
          <p:cNvSpPr txBox="1">
            <a:spLocks noChangeArrowheads="1"/>
          </p:cNvSpPr>
          <p:nvPr/>
        </p:nvSpPr>
        <p:spPr bwMode="auto">
          <a:xfrm>
            <a:off x="-9079" y="353968"/>
            <a:ext cx="6657529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80000" tIns="0" rIns="0" bIns="0" anchor="ctr">
            <a:no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2400" b="1" baseline="0" dirty="0" err="1" smtClean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Current</a:t>
            </a:r>
            <a:r>
              <a:rPr lang="pt-BR" altLang="pt-BR" sz="2400" b="1" baseline="0" dirty="0" smtClean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 </a:t>
            </a:r>
            <a:r>
              <a:rPr lang="pt-BR" altLang="pt-BR" sz="2400" b="1" baseline="0" dirty="0" err="1" smtClean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Situation</a:t>
            </a:r>
            <a:endParaRPr lang="pt-BR" altLang="pt-BR" sz="2400" b="1" baseline="0" dirty="0">
              <a:solidFill>
                <a:srgbClr val="FFFFFF"/>
              </a:solidFill>
              <a:latin typeface="Calibri" pitchFamily="34" charset="0"/>
              <a:cs typeface="Arial" charset="0"/>
            </a:endParaRPr>
          </a:p>
        </p:txBody>
      </p:sp>
      <p:pic>
        <p:nvPicPr>
          <p:cNvPr id="11" name="Picture 12" descr="5191922772371550677_foto1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514"/>
          <a:stretch>
            <a:fillRect/>
          </a:stretch>
        </p:blipFill>
        <p:spPr bwMode="auto">
          <a:xfrm>
            <a:off x="6788709" y="4744432"/>
            <a:ext cx="1590042" cy="1599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ixaDeTexto 1"/>
          <p:cNvSpPr txBox="1"/>
          <p:nvPr/>
        </p:nvSpPr>
        <p:spPr>
          <a:xfrm>
            <a:off x="271870" y="5152958"/>
            <a:ext cx="61315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n-US" sz="18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Establishment of a new business vision for ArcelorMittal Brazil, influencing the creation of a structure dedicated to By-products in the Long Carbon sector.</a:t>
            </a:r>
            <a:endParaRPr lang="pt-BR" sz="1800" baseline="0" dirty="0">
              <a:solidFill>
                <a:srgbClr val="58595B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607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796" y="260648"/>
            <a:ext cx="8587684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Arredondar Retângulo em um Canto Único 8"/>
          <p:cNvSpPr/>
          <p:nvPr/>
        </p:nvSpPr>
        <p:spPr>
          <a:xfrm rot="10800000" flipH="1">
            <a:off x="3707904" y="404664"/>
            <a:ext cx="5062687" cy="3888432"/>
          </a:xfrm>
          <a:prstGeom prst="round1Rect">
            <a:avLst>
              <a:gd name="adj" fmla="val 500"/>
            </a:avLst>
          </a:prstGeom>
          <a:solidFill>
            <a:srgbClr val="FF3700">
              <a:alpha val="8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00" dirty="0">
              <a:solidFill>
                <a:prstClr val="white"/>
              </a:solidFill>
            </a:endParaRPr>
          </a:p>
        </p:txBody>
      </p:sp>
      <p:pic>
        <p:nvPicPr>
          <p:cNvPr id="10" name="logo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2300" y="614586"/>
            <a:ext cx="1275395" cy="510158"/>
          </a:xfrm>
          <a:prstGeom prst="rect">
            <a:avLst/>
          </a:prstGeom>
        </p:spPr>
      </p:pic>
      <p:sp>
        <p:nvSpPr>
          <p:cNvPr id="11" name="CaixaDeTexto 10"/>
          <p:cNvSpPr txBox="1"/>
          <p:nvPr/>
        </p:nvSpPr>
        <p:spPr>
          <a:xfrm>
            <a:off x="3968053" y="1268759"/>
            <a:ext cx="4680520" cy="502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</a:p>
        </p:txBody>
      </p:sp>
      <p:sp>
        <p:nvSpPr>
          <p:cNvPr id="16" name="CaixaDeTexto 15"/>
          <p:cNvSpPr txBox="1"/>
          <p:nvPr/>
        </p:nvSpPr>
        <p:spPr>
          <a:xfrm>
            <a:off x="3928118" y="2433894"/>
            <a:ext cx="49034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Pedro Henrique Andrade Borges</a:t>
            </a:r>
          </a:p>
          <a:p>
            <a:r>
              <a:rPr lang="pt-BR" sz="2000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ArcelorMittal</a:t>
            </a:r>
            <a:r>
              <a:rPr lang="pt-BR" sz="20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20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Long</a:t>
            </a:r>
            <a:r>
              <a:rPr lang="pt-BR" sz="2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2000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Carbon</a:t>
            </a:r>
            <a:r>
              <a:rPr lang="pt-BR" sz="2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20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Brazil</a:t>
            </a:r>
          </a:p>
          <a:p>
            <a:endParaRPr lang="pt-BR" sz="2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20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+55 </a:t>
            </a:r>
            <a:r>
              <a:rPr lang="pt-BR" sz="2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31 98414 7043</a:t>
            </a:r>
          </a:p>
          <a:p>
            <a:r>
              <a:rPr lang="pt-BR" sz="20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pedro.haborges@arcelormittal.com.br</a:t>
            </a:r>
            <a:endParaRPr lang="pt-BR" sz="2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" name="Conector reto 17"/>
          <p:cNvCxnSpPr/>
          <p:nvPr/>
        </p:nvCxnSpPr>
        <p:spPr>
          <a:xfrm flipH="1">
            <a:off x="3923928" y="2102677"/>
            <a:ext cx="462376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Arredondar Retângulo em um Canto Único 18"/>
          <p:cNvSpPr/>
          <p:nvPr/>
        </p:nvSpPr>
        <p:spPr>
          <a:xfrm flipV="1">
            <a:off x="3744416" y="4653136"/>
            <a:ext cx="5004048" cy="1800200"/>
          </a:xfrm>
          <a:prstGeom prst="round1Rect">
            <a:avLst/>
          </a:prstGeom>
          <a:solidFill>
            <a:srgbClr val="414141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prstClr val="white"/>
              </a:solidFill>
            </a:endParaRPr>
          </a:p>
        </p:txBody>
      </p:sp>
      <p:sp>
        <p:nvSpPr>
          <p:cNvPr id="20" name="Rectangle 2"/>
          <p:cNvSpPr txBox="1">
            <a:spLocks noChangeArrowheads="1"/>
          </p:cNvSpPr>
          <p:nvPr/>
        </p:nvSpPr>
        <p:spPr>
          <a:xfrm>
            <a:off x="3824037" y="4869160"/>
            <a:ext cx="4824536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altLang="pt-BR" sz="3200" dirty="0" smtClean="0">
                <a:solidFill>
                  <a:prstClr val="white"/>
                </a:solidFill>
                <a:latin typeface="Arial" charset="0"/>
                <a:ea typeface="MS PGothic" pitchFamily="34" charset="-128"/>
              </a:rPr>
              <a:t>6th Slag </a:t>
            </a:r>
            <a:r>
              <a:rPr lang="pt-BR" altLang="pt-BR" sz="3200" dirty="0">
                <a:solidFill>
                  <a:prstClr val="white"/>
                </a:solidFill>
                <a:latin typeface="Arial" charset="0"/>
                <a:ea typeface="MS PGothic" pitchFamily="34" charset="-128"/>
              </a:rPr>
              <a:t>Valorisation Symposium</a:t>
            </a:r>
          </a:p>
          <a:p>
            <a:endParaRPr lang="pt-BR" altLang="pt-BR" sz="2400" dirty="0" smtClean="0">
              <a:solidFill>
                <a:prstClr val="white"/>
              </a:solidFill>
              <a:latin typeface="Arial" charset="0"/>
              <a:ea typeface="MS PGothic" pitchFamily="34" charset="-128"/>
            </a:endParaRPr>
          </a:p>
          <a:p>
            <a:r>
              <a:rPr lang="pt-BR" altLang="pt-BR" sz="2400" dirty="0" err="1" smtClean="0">
                <a:solidFill>
                  <a:prstClr val="white"/>
                </a:solidFill>
                <a:latin typeface="Arial" charset="0"/>
                <a:ea typeface="MS PGothic" pitchFamily="34" charset="-128"/>
              </a:rPr>
              <a:t>Mechelen</a:t>
            </a:r>
            <a:r>
              <a:rPr lang="pt-BR" altLang="pt-BR" sz="2400" dirty="0" smtClean="0">
                <a:solidFill>
                  <a:prstClr val="white"/>
                </a:solidFill>
                <a:latin typeface="Arial" charset="0"/>
                <a:ea typeface="MS PGothic" pitchFamily="34" charset="-128"/>
              </a:rPr>
              <a:t> - </a:t>
            </a:r>
            <a:r>
              <a:rPr lang="pt-BR" altLang="pt-BR" sz="2400" dirty="0" err="1" smtClean="0">
                <a:solidFill>
                  <a:prstClr val="white"/>
                </a:solidFill>
                <a:latin typeface="Arial" charset="0"/>
                <a:ea typeface="MS PGothic" pitchFamily="34" charset="-128"/>
              </a:rPr>
              <a:t>Belgium</a:t>
            </a:r>
            <a:endParaRPr lang="pt-BR" altLang="pt-BR" sz="2400" dirty="0" smtClean="0">
              <a:solidFill>
                <a:prstClr val="white"/>
              </a:solidFill>
              <a:latin typeface="Arial" charset="0"/>
              <a:ea typeface="MS PGothic" pitchFamily="34" charset="-128"/>
            </a:endParaRPr>
          </a:p>
          <a:p>
            <a:r>
              <a:rPr lang="pt-BR" altLang="pt-BR" sz="2400" dirty="0" smtClean="0">
                <a:solidFill>
                  <a:prstClr val="white"/>
                </a:solidFill>
                <a:latin typeface="Arial" charset="0"/>
                <a:ea typeface="MS PGothic" pitchFamily="34" charset="-128"/>
              </a:rPr>
              <a:t>3 </a:t>
            </a:r>
            <a:r>
              <a:rPr lang="pt-BR" altLang="pt-BR" sz="2400" dirty="0" err="1">
                <a:solidFill>
                  <a:prstClr val="white"/>
                </a:solidFill>
                <a:latin typeface="Arial" charset="0"/>
                <a:ea typeface="MS PGothic" pitchFamily="34" charset="-128"/>
              </a:rPr>
              <a:t>April</a:t>
            </a:r>
            <a:r>
              <a:rPr lang="pt-BR" altLang="pt-BR" sz="2400" dirty="0">
                <a:solidFill>
                  <a:prstClr val="white"/>
                </a:solidFill>
                <a:latin typeface="Arial" charset="0"/>
                <a:ea typeface="MS PGothic" pitchFamily="34" charset="-128"/>
              </a:rPr>
              <a:t> 2019</a:t>
            </a:r>
            <a:endParaRPr lang="en-GB" altLang="pt-BR" sz="2400" dirty="0">
              <a:solidFill>
                <a:prstClr val="white"/>
              </a:solidFill>
              <a:latin typeface="Arial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03099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71594" y="267217"/>
            <a:ext cx="8501063" cy="638508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616666" y="437198"/>
            <a:ext cx="1027270" cy="4114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705802" y="1491614"/>
            <a:ext cx="7635477" cy="0"/>
          </a:xfrm>
          <a:custGeom>
            <a:avLst/>
            <a:gdLst/>
            <a:ahLst/>
            <a:cxnLst/>
            <a:rect l="l" t="t" r="r" b="b"/>
            <a:pathLst>
              <a:path w="8144509">
                <a:moveTo>
                  <a:pt x="0" y="0"/>
                </a:moveTo>
                <a:lnTo>
                  <a:pt x="8144256" y="0"/>
                </a:lnTo>
              </a:path>
            </a:pathLst>
          </a:custGeom>
          <a:ln w="18287">
            <a:solidFill>
              <a:srgbClr val="060606"/>
            </a:solidFill>
          </a:ln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901541" y="1697354"/>
            <a:ext cx="812959" cy="79438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884395" y="3348989"/>
            <a:ext cx="848678" cy="73152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911542" y="2616041"/>
            <a:ext cx="811530" cy="5715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892969" y="5134926"/>
            <a:ext cx="794385" cy="91011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947260" y="4269104"/>
            <a:ext cx="785813" cy="71437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699040" y="628768"/>
            <a:ext cx="5238155" cy="661303"/>
          </a:xfrm>
          <a:prstGeom prst="rect">
            <a:avLst/>
          </a:prstGeom>
        </p:spPr>
        <p:txBody>
          <a:bodyPr vert="horz" wrap="square" lIns="0" tIns="11906" rIns="0" bIns="0" rtlCol="0">
            <a:spAutoFit/>
          </a:bodyPr>
          <a:lstStyle/>
          <a:p>
            <a:pPr marL="11906">
              <a:spcBef>
                <a:spcPts val="94"/>
              </a:spcBef>
            </a:pPr>
            <a:r>
              <a:rPr sz="4219" dirty="0" smtClean="0"/>
              <a:t>ArcelorMittal</a:t>
            </a:r>
            <a:r>
              <a:rPr lang="pt-BR" sz="4219" dirty="0" smtClean="0"/>
              <a:t> in </a:t>
            </a:r>
            <a:r>
              <a:rPr sz="4219" dirty="0" smtClean="0"/>
              <a:t>Bra</a:t>
            </a:r>
            <a:r>
              <a:rPr lang="pt-BR" sz="4219" dirty="0" smtClean="0"/>
              <a:t>z</a:t>
            </a:r>
            <a:r>
              <a:rPr sz="4219" dirty="0" err="1" smtClean="0"/>
              <a:t>il</a:t>
            </a:r>
            <a:endParaRPr sz="4219" dirty="0"/>
          </a:p>
        </p:txBody>
      </p:sp>
      <p:sp>
        <p:nvSpPr>
          <p:cNvPr id="12" name="object 12"/>
          <p:cNvSpPr txBox="1"/>
          <p:nvPr/>
        </p:nvSpPr>
        <p:spPr>
          <a:xfrm>
            <a:off x="1059370" y="1722359"/>
            <a:ext cx="6924675" cy="3732336"/>
          </a:xfrm>
          <a:prstGeom prst="rect">
            <a:avLst/>
          </a:prstGeom>
        </p:spPr>
        <p:txBody>
          <a:bodyPr vert="horz" wrap="square" lIns="0" tIns="11906" rIns="0" bIns="0" rtlCol="0">
            <a:spAutoFit/>
          </a:bodyPr>
          <a:lstStyle/>
          <a:p>
            <a:pPr marL="11906" eaLnBrk="1" fontAlgn="auto" hangingPunct="1">
              <a:spcBef>
                <a:spcPts val="94"/>
              </a:spcBef>
              <a:spcAft>
                <a:spcPts val="0"/>
              </a:spcAft>
            </a:pPr>
            <a:r>
              <a:rPr sz="1688" b="1" spc="-5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+30 </a:t>
            </a:r>
            <a:r>
              <a:rPr lang="pt-BR" sz="1688" b="1" spc="-5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Business </a:t>
            </a:r>
            <a:r>
              <a:rPr lang="pt-BR" sz="1688" b="1" spc="-5" baseline="0" dirty="0" err="1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Units</a:t>
            </a:r>
            <a:endParaRPr sz="1688" baseline="0" dirty="0">
              <a:solidFill>
                <a:prstClr val="black"/>
              </a:solidFill>
              <a:latin typeface="Arial"/>
              <a:ea typeface="+mn-ea"/>
              <a:cs typeface="Arial"/>
            </a:endParaRPr>
          </a:p>
          <a:p>
            <a:pPr eaLnBrk="1" fontAlgn="auto" hangingPunct="1">
              <a:spcBef>
                <a:spcPts val="28"/>
              </a:spcBef>
              <a:spcAft>
                <a:spcPts val="0"/>
              </a:spcAft>
            </a:pPr>
            <a:endParaRPr sz="1734" baseline="0" dirty="0">
              <a:solidFill>
                <a:prstClr val="black"/>
              </a:solidFill>
              <a:latin typeface="Times New Roman"/>
              <a:ea typeface="+mn-ea"/>
              <a:cs typeface="Times New Roman"/>
            </a:endParaRPr>
          </a:p>
          <a:p>
            <a:pPr marL="11906" eaLnBrk="1" fontAlgn="auto" hangingPunct="1">
              <a:spcBef>
                <a:spcPts val="5"/>
              </a:spcBef>
              <a:spcAft>
                <a:spcPts val="0"/>
              </a:spcAft>
            </a:pPr>
            <a:r>
              <a:rPr lang="pt-BR" sz="1688" spc="-5" baseline="0" dirty="0" err="1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Annual</a:t>
            </a:r>
            <a:r>
              <a:rPr lang="pt-BR" sz="1688" spc="-5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 </a:t>
            </a:r>
            <a:r>
              <a:rPr lang="pt-BR" sz="1688" spc="-5" baseline="0" dirty="0" err="1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production</a:t>
            </a:r>
            <a:r>
              <a:rPr lang="pt-BR" sz="1688" spc="-5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 </a:t>
            </a:r>
            <a:r>
              <a:rPr lang="pt-BR" sz="1688" spc="-5" baseline="0" dirty="0" err="1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capacity</a:t>
            </a:r>
            <a:r>
              <a:rPr lang="pt-BR" sz="1688" spc="-5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:</a:t>
            </a:r>
            <a:endParaRPr sz="1688" baseline="0" dirty="0">
              <a:solidFill>
                <a:prstClr val="black"/>
              </a:solidFill>
              <a:latin typeface="Arial"/>
              <a:ea typeface="+mn-ea"/>
              <a:cs typeface="Arial"/>
            </a:endParaRPr>
          </a:p>
          <a:p>
            <a:pPr marL="11906" marR="4763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sz="1688" b="1" spc="-5" baseline="0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12</a:t>
            </a:r>
            <a:r>
              <a:rPr lang="pt-BR" sz="1688" b="1" spc="-5" baseline="0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.</a:t>
            </a:r>
            <a:r>
              <a:rPr sz="1688" b="1" spc="-5" baseline="0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5 </a:t>
            </a:r>
            <a:r>
              <a:rPr sz="1688" b="1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mi</a:t>
            </a:r>
            <a:r>
              <a:rPr lang="pt-BR" sz="1688" b="1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 </a:t>
            </a:r>
            <a:r>
              <a:rPr lang="pt-BR" sz="1688" b="1" baseline="0" dirty="0" err="1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tonnes</a:t>
            </a:r>
            <a:r>
              <a:rPr sz="1688" b="1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 </a:t>
            </a:r>
            <a:r>
              <a:rPr lang="pt-BR" sz="1688" baseline="0" dirty="0" err="1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of</a:t>
            </a:r>
            <a:r>
              <a:rPr lang="pt-BR" sz="1688" b="1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 </a:t>
            </a:r>
            <a:r>
              <a:rPr lang="pt-BR" sz="1688" spc="-5" baseline="0" dirty="0" err="1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crude</a:t>
            </a:r>
            <a:r>
              <a:rPr lang="pt-BR" sz="1688" spc="-5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 </a:t>
            </a:r>
            <a:r>
              <a:rPr lang="pt-BR" sz="1688" spc="-5" baseline="0" dirty="0" err="1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steel</a:t>
            </a:r>
            <a:r>
              <a:rPr sz="1688" spc="-5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 </a:t>
            </a:r>
            <a:r>
              <a:rPr sz="1688" baseline="0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| </a:t>
            </a:r>
            <a:r>
              <a:rPr sz="1688" b="1" spc="-5" baseline="0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7</a:t>
            </a:r>
            <a:r>
              <a:rPr lang="pt-BR" sz="1688" b="1" spc="-5" baseline="0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.</a:t>
            </a:r>
            <a:r>
              <a:rPr sz="1688" b="1" spc="-5" baseline="0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1</a:t>
            </a:r>
            <a:r>
              <a:rPr lang="pt-BR" sz="1688" b="1" spc="-5" baseline="0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 </a:t>
            </a:r>
            <a:r>
              <a:rPr sz="1688" b="1" spc="-5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mi </a:t>
            </a:r>
            <a:r>
              <a:rPr lang="pt-BR" sz="1688" b="1" spc="-5" baseline="0" dirty="0" err="1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tonnes</a:t>
            </a:r>
            <a:r>
              <a:rPr lang="pt-BR" sz="1688" b="1" spc="-5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 </a:t>
            </a:r>
            <a:r>
              <a:rPr lang="pt-BR" sz="1688" spc="-5" baseline="0" dirty="0" err="1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of</a:t>
            </a:r>
            <a:r>
              <a:rPr lang="pt-BR" sz="1688" spc="-5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 </a:t>
            </a:r>
            <a:r>
              <a:rPr lang="pt-BR" sz="1688" spc="-5" baseline="0" dirty="0" err="1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iron</a:t>
            </a:r>
            <a:r>
              <a:rPr lang="pt-BR" sz="1688" spc="-5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 ore</a:t>
            </a:r>
          </a:p>
          <a:p>
            <a:pPr marL="11906" marR="4763" eaLnBrk="1" fontAlgn="auto" hangingPunct="1">
              <a:spcBef>
                <a:spcPts val="0"/>
              </a:spcBef>
              <a:spcAft>
                <a:spcPts val="0"/>
              </a:spcAft>
            </a:pPr>
            <a:endParaRPr sz="1734" baseline="0" dirty="0">
              <a:solidFill>
                <a:prstClr val="black"/>
              </a:solidFill>
              <a:latin typeface="Times New Roman"/>
              <a:ea typeface="+mn-ea"/>
              <a:cs typeface="Times New Roman"/>
            </a:endParaRPr>
          </a:p>
          <a:p>
            <a:pPr marL="11906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pt-BR" sz="2000" b="1" baseline="0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+16,000</a:t>
            </a:r>
            <a:r>
              <a:rPr lang="pt-BR" sz="2000" baseline="0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 employees</a:t>
            </a:r>
            <a:endParaRPr lang="pt-BR" sz="2000" baseline="0" dirty="0">
              <a:solidFill>
                <a:srgbClr val="FFFFFF"/>
              </a:solidFill>
              <a:latin typeface="Arial"/>
              <a:ea typeface="+mn-ea"/>
              <a:cs typeface="Arial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875" baseline="0" dirty="0">
              <a:solidFill>
                <a:prstClr val="black"/>
              </a:solidFill>
              <a:latin typeface="Times New Roman"/>
              <a:ea typeface="+mn-ea"/>
              <a:cs typeface="Times New Roman"/>
            </a:endParaRPr>
          </a:p>
          <a:p>
            <a:pPr eaLnBrk="1" fontAlgn="auto" hangingPunct="1">
              <a:spcBef>
                <a:spcPts val="9"/>
              </a:spcBef>
              <a:spcAft>
                <a:spcPts val="0"/>
              </a:spcAft>
            </a:pPr>
            <a:endParaRPr sz="1641" baseline="0" dirty="0">
              <a:solidFill>
                <a:prstClr val="black"/>
              </a:solidFill>
              <a:latin typeface="Times New Roman"/>
              <a:ea typeface="+mn-ea"/>
              <a:cs typeface="Times New Roman"/>
            </a:endParaRPr>
          </a:p>
          <a:p>
            <a:pPr marL="280392" indent="-268486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tabLst>
                <a:tab pos="280392" algn="l"/>
                <a:tab pos="280988" algn="l"/>
              </a:tabLst>
            </a:pPr>
            <a:r>
              <a:rPr lang="en-US" sz="1688" spc="-19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Steel</a:t>
            </a:r>
          </a:p>
          <a:p>
            <a:pPr marL="280392" indent="-268486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tabLst>
                <a:tab pos="280392" algn="l"/>
                <a:tab pos="280988" algn="l"/>
              </a:tabLst>
            </a:pPr>
            <a:r>
              <a:rPr lang="en-US" sz="1688" spc="-19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Mining</a:t>
            </a:r>
          </a:p>
          <a:p>
            <a:pPr marL="280392" indent="-268486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tabLst>
                <a:tab pos="280392" algn="l"/>
                <a:tab pos="280988" algn="l"/>
              </a:tabLst>
            </a:pPr>
            <a:r>
              <a:rPr lang="en-US" sz="1688" spc="-19" baseline="0" dirty="0" err="1">
                <a:solidFill>
                  <a:srgbClr val="FFFFFF"/>
                </a:solidFill>
                <a:latin typeface="Arial"/>
                <a:ea typeface="+mn-ea"/>
                <a:cs typeface="Arial"/>
              </a:rPr>
              <a:t>BioFlorestas</a:t>
            </a:r>
            <a:r>
              <a:rPr lang="en-US" sz="1688" spc="-19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 - Charcoal Production</a:t>
            </a:r>
          </a:p>
          <a:p>
            <a:pPr marL="280392" indent="-268486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tabLst>
                <a:tab pos="280392" algn="l"/>
                <a:tab pos="280988" algn="l"/>
              </a:tabLst>
            </a:pPr>
            <a:r>
              <a:rPr lang="en-US" sz="1688" spc="-19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Hydroelectric Power </a:t>
            </a:r>
            <a:r>
              <a:rPr lang="en-US" sz="1688" spc="-19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Plant</a:t>
            </a:r>
          </a:p>
          <a:p>
            <a:pPr marL="280392" indent="-268486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tabLst>
                <a:tab pos="280392" algn="l"/>
                <a:tab pos="280988" algn="l"/>
              </a:tabLst>
            </a:pPr>
            <a:r>
              <a:rPr lang="en-US" sz="1688" spc="-19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Information </a:t>
            </a:r>
            <a:r>
              <a:rPr lang="en-US" sz="1688" spc="-19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Technology</a:t>
            </a:r>
          </a:p>
          <a:p>
            <a:pPr marL="280392" indent="-268486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tabLst>
                <a:tab pos="280392" algn="l"/>
                <a:tab pos="280988" algn="l"/>
              </a:tabLst>
            </a:pPr>
            <a:r>
              <a:rPr lang="en-US" sz="1688" spc="-19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ArcelorMittal </a:t>
            </a:r>
            <a:r>
              <a:rPr lang="en-US" sz="1688" spc="-19" baseline="0" dirty="0" smtClean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Foundation – Social Projects</a:t>
            </a:r>
            <a:endParaRPr sz="1500" baseline="0" dirty="0">
              <a:solidFill>
                <a:prstClr val="black"/>
              </a:solidFill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49020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"/>
            <a:ext cx="9142571" cy="68579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77177" y="241459"/>
            <a:ext cx="8501063" cy="638508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616666" y="437198"/>
            <a:ext cx="1027270" cy="4114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699040" y="628768"/>
            <a:ext cx="5238155" cy="661303"/>
          </a:xfrm>
          <a:prstGeom prst="rect">
            <a:avLst/>
          </a:prstGeom>
        </p:spPr>
        <p:txBody>
          <a:bodyPr vert="horz" wrap="square" lIns="0" tIns="11906" rIns="0" bIns="0" rtlCol="0">
            <a:spAutoFit/>
          </a:bodyPr>
          <a:lstStyle/>
          <a:p>
            <a:pPr marL="11906">
              <a:spcBef>
                <a:spcPts val="94"/>
              </a:spcBef>
            </a:pPr>
            <a:r>
              <a:rPr sz="4219" dirty="0" smtClean="0">
                <a:solidFill>
                  <a:srgbClr val="ED3B22"/>
                </a:solidFill>
              </a:rPr>
              <a:t>ArcelorMittal</a:t>
            </a:r>
            <a:r>
              <a:rPr sz="4219" spc="-66" dirty="0" smtClean="0">
                <a:solidFill>
                  <a:srgbClr val="ED3B22"/>
                </a:solidFill>
              </a:rPr>
              <a:t> </a:t>
            </a:r>
            <a:r>
              <a:rPr sz="4219" dirty="0" smtClean="0">
                <a:solidFill>
                  <a:srgbClr val="ED3B22"/>
                </a:solidFill>
              </a:rPr>
              <a:t>Bra</a:t>
            </a:r>
            <a:r>
              <a:rPr lang="pt-BR" sz="4219" dirty="0" smtClean="0">
                <a:solidFill>
                  <a:srgbClr val="ED3B22"/>
                </a:solidFill>
              </a:rPr>
              <a:t>z</a:t>
            </a:r>
            <a:r>
              <a:rPr sz="4219" dirty="0" err="1" smtClean="0">
                <a:solidFill>
                  <a:srgbClr val="ED3B22"/>
                </a:solidFill>
              </a:rPr>
              <a:t>il</a:t>
            </a:r>
            <a:endParaRPr sz="4219" dirty="0"/>
          </a:p>
        </p:txBody>
      </p:sp>
      <p:sp>
        <p:nvSpPr>
          <p:cNvPr id="6" name="object 6"/>
          <p:cNvSpPr/>
          <p:nvPr/>
        </p:nvSpPr>
        <p:spPr>
          <a:xfrm>
            <a:off x="564356" y="3107531"/>
            <a:ext cx="142875" cy="14287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64356" y="3293269"/>
            <a:ext cx="142875" cy="14287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564356" y="3480435"/>
            <a:ext cx="142875" cy="14287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564356" y="2920364"/>
            <a:ext cx="142875" cy="14287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564356" y="3667602"/>
            <a:ext cx="142875" cy="14287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564356" y="3853339"/>
            <a:ext cx="142875" cy="14287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564356" y="4040504"/>
            <a:ext cx="142875" cy="14287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564356" y="4226242"/>
            <a:ext cx="142875" cy="14287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564356" y="4413408"/>
            <a:ext cx="142875" cy="14287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561498" y="4626292"/>
            <a:ext cx="142875" cy="14287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550069" y="4890611"/>
            <a:ext cx="142875" cy="14287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60165" y="2910482"/>
            <a:ext cx="2235994" cy="2282476"/>
          </a:xfrm>
          <a:prstGeom prst="rect">
            <a:avLst/>
          </a:prstGeom>
        </p:spPr>
        <p:txBody>
          <a:bodyPr vert="horz" wrap="square" lIns="0" tIns="12502" rIns="0" bIns="0" rtlCol="0">
            <a:spAutoFit/>
          </a:bodyPr>
          <a:lstStyle/>
          <a:p>
            <a:pPr marL="55364" eaLnBrk="1" fontAlgn="auto" hangingPunct="1">
              <a:spcBef>
                <a:spcPts val="98"/>
              </a:spcBef>
              <a:spcAft>
                <a:spcPts val="0"/>
              </a:spcAft>
            </a:pPr>
            <a:r>
              <a:rPr sz="563" spc="23" baseline="0" dirty="0">
                <a:solidFill>
                  <a:srgbClr val="FFFFFF"/>
                </a:solidFill>
                <a:latin typeface="Tahoma"/>
                <a:ea typeface="+mn-ea"/>
                <a:cs typeface="Tahoma"/>
                <a:hlinkClick r:id="rId6" action="ppaction://hlinksldjump"/>
              </a:rPr>
              <a:t>1</a:t>
            </a:r>
            <a:r>
              <a:rPr sz="563" spc="23" baseline="0" dirty="0">
                <a:solidFill>
                  <a:srgbClr val="FFFFFF"/>
                </a:solidFill>
                <a:latin typeface="Tahoma"/>
                <a:ea typeface="+mn-ea"/>
                <a:cs typeface="Tahoma"/>
              </a:rPr>
              <a:t> </a:t>
            </a:r>
            <a:r>
              <a:rPr sz="1125" spc="-14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6" action="ppaction://hlinksldjump"/>
              </a:rPr>
              <a:t>ArcelorMittal </a:t>
            </a:r>
            <a:r>
              <a:rPr sz="1125" spc="-56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6" action="ppaction://hlinksldjump"/>
              </a:rPr>
              <a:t>Barra </a:t>
            </a:r>
            <a:r>
              <a:rPr sz="1125" spc="-21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6" action="ppaction://hlinksldjump"/>
              </a:rPr>
              <a:t>Mansa</a:t>
            </a:r>
            <a:r>
              <a:rPr sz="1125" spc="-281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6" action="ppaction://hlinksldjump"/>
              </a:rPr>
              <a:t> </a:t>
            </a:r>
            <a:r>
              <a:rPr sz="1125" spc="-41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6" action="ppaction://hlinksldjump"/>
              </a:rPr>
              <a:t>(RJ)</a:t>
            </a:r>
            <a:endParaRPr sz="1125" baseline="3472">
              <a:solidFill>
                <a:prstClr val="black"/>
              </a:solidFill>
              <a:latin typeface="Tahoma"/>
              <a:ea typeface="+mn-ea"/>
              <a:cs typeface="Tahoma"/>
            </a:endParaRPr>
          </a:p>
          <a:p>
            <a:pPr marL="169069" indent="-117277" eaLnBrk="1" fontAlgn="auto" hangingPunct="1"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ct val="87500"/>
              <a:buFontTx/>
              <a:buAutoNum type="arabicPlain" startAt="2"/>
              <a:tabLst>
                <a:tab pos="169664" algn="l"/>
              </a:tabLst>
            </a:pPr>
            <a:r>
              <a:rPr sz="1125" spc="-14" baseline="6944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7" action="ppaction://hlinksldjump"/>
              </a:rPr>
              <a:t>ArcelorMittal </a:t>
            </a:r>
            <a:r>
              <a:rPr sz="1125" spc="-35" baseline="6944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7" action="ppaction://hlinksldjump"/>
              </a:rPr>
              <a:t>Divinópolis</a:t>
            </a:r>
            <a:r>
              <a:rPr sz="1125" spc="-183" baseline="6944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7" action="ppaction://hlinksldjump"/>
              </a:rPr>
              <a:t> </a:t>
            </a:r>
            <a:r>
              <a:rPr sz="1125" spc="7" baseline="6944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7" action="ppaction://hlinksldjump"/>
              </a:rPr>
              <a:t>(MG)</a:t>
            </a:r>
            <a:endParaRPr sz="1125" baseline="6944">
              <a:solidFill>
                <a:prstClr val="black"/>
              </a:solidFill>
              <a:latin typeface="Tahoma"/>
              <a:ea typeface="+mn-ea"/>
              <a:cs typeface="Tahoma"/>
            </a:endParaRPr>
          </a:p>
          <a:p>
            <a:pPr marL="169069" indent="-117277" eaLnBrk="1" fontAlgn="auto" hangingPunct="1">
              <a:spcBef>
                <a:spcPts val="572"/>
              </a:spcBef>
              <a:spcAft>
                <a:spcPts val="0"/>
              </a:spcAft>
              <a:buClr>
                <a:srgbClr val="FFFFFF"/>
              </a:buClr>
              <a:buSzPct val="87500"/>
              <a:buFontTx/>
              <a:buAutoNum type="arabicPlain" startAt="2"/>
              <a:tabLst>
                <a:tab pos="169664" algn="l"/>
              </a:tabLst>
            </a:pPr>
            <a:r>
              <a:rPr sz="1125" spc="-14" baseline="6944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6" action="ppaction://hlinksldjump"/>
              </a:rPr>
              <a:t>ArcelorMittal </a:t>
            </a:r>
            <a:r>
              <a:rPr sz="1125" spc="-28" baseline="6944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6" action="ppaction://hlinksldjump"/>
              </a:rPr>
              <a:t>Sitrel</a:t>
            </a:r>
            <a:r>
              <a:rPr sz="1125" spc="-168" baseline="6944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6" action="ppaction://hlinksldjump"/>
              </a:rPr>
              <a:t> </a:t>
            </a:r>
            <a:r>
              <a:rPr sz="1125" spc="7" baseline="6944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6" action="ppaction://hlinksldjump"/>
              </a:rPr>
              <a:t>(MS)</a:t>
            </a:r>
            <a:endParaRPr sz="1125" baseline="6944">
              <a:solidFill>
                <a:prstClr val="black"/>
              </a:solidFill>
              <a:latin typeface="Tahoma"/>
              <a:ea typeface="+mn-ea"/>
              <a:cs typeface="Tahoma"/>
            </a:endParaRPr>
          </a:p>
          <a:p>
            <a:pPr marL="169069" indent="-117277" eaLnBrk="1" fontAlgn="auto" hangingPunct="1">
              <a:spcBef>
                <a:spcPts val="572"/>
              </a:spcBef>
              <a:spcAft>
                <a:spcPts val="0"/>
              </a:spcAft>
              <a:buClr>
                <a:srgbClr val="FFFFFF"/>
              </a:buClr>
              <a:buSzPct val="87500"/>
              <a:buFontTx/>
              <a:buAutoNum type="arabicPlain" startAt="2"/>
              <a:tabLst>
                <a:tab pos="169664" algn="l"/>
              </a:tabLst>
            </a:pPr>
            <a:r>
              <a:rPr sz="1125" spc="-14" baseline="6944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8" action="ppaction://hlinksldjump"/>
              </a:rPr>
              <a:t>ArcelorMittal</a:t>
            </a:r>
            <a:r>
              <a:rPr sz="1125" spc="-113" baseline="6944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8" action="ppaction://hlinksldjump"/>
              </a:rPr>
              <a:t> </a:t>
            </a:r>
            <a:r>
              <a:rPr sz="1125" spc="-35" baseline="6944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8" action="ppaction://hlinksldjump"/>
              </a:rPr>
              <a:t>Juiz</a:t>
            </a:r>
            <a:r>
              <a:rPr sz="1125" spc="-119" baseline="6944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8" action="ppaction://hlinksldjump"/>
              </a:rPr>
              <a:t> </a:t>
            </a:r>
            <a:r>
              <a:rPr sz="1125" spc="-35" baseline="6944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8" action="ppaction://hlinksldjump"/>
              </a:rPr>
              <a:t>de</a:t>
            </a:r>
            <a:r>
              <a:rPr sz="1125" spc="-98" baseline="6944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8" action="ppaction://hlinksldjump"/>
              </a:rPr>
              <a:t> </a:t>
            </a:r>
            <a:r>
              <a:rPr sz="1125" spc="-56" baseline="6944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8" action="ppaction://hlinksldjump"/>
              </a:rPr>
              <a:t>Fora</a:t>
            </a:r>
            <a:r>
              <a:rPr sz="1125" spc="-127" baseline="6944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8" action="ppaction://hlinksldjump"/>
              </a:rPr>
              <a:t> </a:t>
            </a:r>
            <a:r>
              <a:rPr sz="1125" spc="7" baseline="6944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8" action="ppaction://hlinksldjump"/>
              </a:rPr>
              <a:t>(MG)</a:t>
            </a:r>
            <a:endParaRPr sz="1125" baseline="6944">
              <a:solidFill>
                <a:prstClr val="black"/>
              </a:solidFill>
              <a:latin typeface="Tahoma"/>
              <a:ea typeface="+mn-ea"/>
              <a:cs typeface="Tahoma"/>
            </a:endParaRPr>
          </a:p>
          <a:p>
            <a:pPr marL="169069" indent="-117277" eaLnBrk="1" fontAlgn="auto" hangingPunct="1">
              <a:spcBef>
                <a:spcPts val="567"/>
              </a:spcBef>
              <a:spcAft>
                <a:spcPts val="0"/>
              </a:spcAft>
              <a:buClr>
                <a:srgbClr val="FFFFFF"/>
              </a:buClr>
              <a:buSzPct val="87500"/>
              <a:buFontTx/>
              <a:buAutoNum type="arabicPlain" startAt="2"/>
              <a:tabLst>
                <a:tab pos="169664" algn="l"/>
              </a:tabLst>
            </a:pPr>
            <a:r>
              <a:rPr sz="1125" spc="-14" baseline="6944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9" action="ppaction://hlinksldjump"/>
              </a:rPr>
              <a:t>ArcelorMittal </a:t>
            </a:r>
            <a:r>
              <a:rPr sz="1125" spc="-21" baseline="6944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9" action="ppaction://hlinksldjump"/>
              </a:rPr>
              <a:t>Monlevade</a:t>
            </a:r>
            <a:r>
              <a:rPr sz="1125" spc="-260" baseline="6944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9" action="ppaction://hlinksldjump"/>
              </a:rPr>
              <a:t> </a:t>
            </a:r>
            <a:r>
              <a:rPr sz="1125" spc="7" baseline="6944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9" action="ppaction://hlinksldjump"/>
              </a:rPr>
              <a:t>(MG)</a:t>
            </a:r>
            <a:endParaRPr sz="1125" baseline="6944">
              <a:solidFill>
                <a:prstClr val="black"/>
              </a:solidFill>
              <a:latin typeface="Tahoma"/>
              <a:ea typeface="+mn-ea"/>
              <a:cs typeface="Tahoma"/>
            </a:endParaRPr>
          </a:p>
          <a:p>
            <a:pPr marL="169069" indent="-117277" eaLnBrk="1" fontAlgn="auto" hangingPunct="1">
              <a:spcBef>
                <a:spcPts val="572"/>
              </a:spcBef>
              <a:spcAft>
                <a:spcPts val="0"/>
              </a:spcAft>
              <a:buClr>
                <a:srgbClr val="FFFFFF"/>
              </a:buClr>
              <a:buSzPct val="87500"/>
              <a:buFontTx/>
              <a:buAutoNum type="arabicPlain" startAt="2"/>
              <a:tabLst>
                <a:tab pos="169664" algn="l"/>
              </a:tabLst>
            </a:pPr>
            <a:r>
              <a:rPr sz="1125" spc="-14" baseline="6944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0" action="ppaction://hlinksldjump"/>
              </a:rPr>
              <a:t>ArcelorMittal </a:t>
            </a:r>
            <a:r>
              <a:rPr sz="1125" spc="-41" baseline="6944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0" action="ppaction://hlinksldjump"/>
              </a:rPr>
              <a:t>Piracicaba</a:t>
            </a:r>
            <a:r>
              <a:rPr sz="1125" spc="-141" baseline="6944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0" action="ppaction://hlinksldjump"/>
              </a:rPr>
              <a:t> </a:t>
            </a:r>
            <a:r>
              <a:rPr sz="1125" spc="-28" baseline="6944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0" action="ppaction://hlinksldjump"/>
              </a:rPr>
              <a:t>(SP)</a:t>
            </a:r>
            <a:endParaRPr sz="1125" baseline="6944">
              <a:solidFill>
                <a:prstClr val="black"/>
              </a:solidFill>
              <a:latin typeface="Tahoma"/>
              <a:ea typeface="+mn-ea"/>
              <a:cs typeface="Tahoma"/>
            </a:endParaRPr>
          </a:p>
          <a:p>
            <a:pPr marL="169069" indent="-117277" eaLnBrk="1" fontAlgn="auto" hangingPunct="1">
              <a:spcBef>
                <a:spcPts val="567"/>
              </a:spcBef>
              <a:spcAft>
                <a:spcPts val="0"/>
              </a:spcAft>
              <a:buClr>
                <a:srgbClr val="FFFFFF"/>
              </a:buClr>
              <a:buSzPct val="87500"/>
              <a:buFontTx/>
              <a:buAutoNum type="arabicPlain" startAt="2"/>
              <a:tabLst>
                <a:tab pos="169664" algn="l"/>
              </a:tabLst>
            </a:pPr>
            <a:r>
              <a:rPr sz="1125" spc="-14" baseline="6944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6" action="ppaction://hlinksldjump"/>
              </a:rPr>
              <a:t>ArcelorMittal </a:t>
            </a:r>
            <a:r>
              <a:rPr sz="1125" spc="-49" baseline="6944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6" action="ppaction://hlinksldjump"/>
              </a:rPr>
              <a:t>Resende</a:t>
            </a:r>
            <a:r>
              <a:rPr sz="1125" spc="-274" baseline="6944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6" action="ppaction://hlinksldjump"/>
              </a:rPr>
              <a:t> </a:t>
            </a:r>
            <a:r>
              <a:rPr sz="1125" spc="-41" baseline="6944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6" action="ppaction://hlinksldjump"/>
              </a:rPr>
              <a:t>(RJ)</a:t>
            </a:r>
            <a:endParaRPr sz="1125" baseline="6944">
              <a:solidFill>
                <a:prstClr val="black"/>
              </a:solidFill>
              <a:latin typeface="Tahoma"/>
              <a:ea typeface="+mn-ea"/>
              <a:cs typeface="Tahoma"/>
            </a:endParaRPr>
          </a:p>
          <a:p>
            <a:pPr marL="169069" indent="-117277" eaLnBrk="1" fontAlgn="auto" hangingPunct="1">
              <a:spcBef>
                <a:spcPts val="572"/>
              </a:spcBef>
              <a:spcAft>
                <a:spcPts val="0"/>
              </a:spcAft>
              <a:buClr>
                <a:srgbClr val="FFFFFF"/>
              </a:buClr>
              <a:buSzPct val="87500"/>
              <a:buFontTx/>
              <a:buAutoNum type="arabicPlain" startAt="2"/>
              <a:tabLst>
                <a:tab pos="169664" algn="l"/>
              </a:tabLst>
            </a:pPr>
            <a:r>
              <a:rPr sz="1125" spc="-14" baseline="6944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1" action="ppaction://hlinksldjump"/>
              </a:rPr>
              <a:t>ArcelorMittal </a:t>
            </a:r>
            <a:r>
              <a:rPr sz="1125" spc="-56" baseline="6944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1" action="ppaction://hlinksldjump"/>
              </a:rPr>
              <a:t>Sabará</a:t>
            </a:r>
            <a:r>
              <a:rPr sz="1125" spc="-260" baseline="6944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1" action="ppaction://hlinksldjump"/>
              </a:rPr>
              <a:t> </a:t>
            </a:r>
            <a:r>
              <a:rPr sz="1125" spc="7" baseline="6944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1" action="ppaction://hlinksldjump"/>
              </a:rPr>
              <a:t>(MG)</a:t>
            </a:r>
            <a:endParaRPr sz="1125" baseline="6944">
              <a:solidFill>
                <a:prstClr val="black"/>
              </a:solidFill>
              <a:latin typeface="Tahoma"/>
              <a:ea typeface="+mn-ea"/>
              <a:cs typeface="Tahoma"/>
            </a:endParaRPr>
          </a:p>
          <a:p>
            <a:pPr marL="169069" indent="-117277" eaLnBrk="1" fontAlgn="auto" hangingPunct="1">
              <a:spcBef>
                <a:spcPts val="572"/>
              </a:spcBef>
              <a:spcAft>
                <a:spcPts val="0"/>
              </a:spcAft>
              <a:buClr>
                <a:srgbClr val="FFFFFF"/>
              </a:buClr>
              <a:buSzPct val="87500"/>
              <a:buFontTx/>
              <a:buAutoNum type="arabicPlain" startAt="2"/>
              <a:tabLst>
                <a:tab pos="169664" algn="l"/>
              </a:tabLst>
            </a:pPr>
            <a:r>
              <a:rPr sz="1125" spc="-14" baseline="6944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2" action="ppaction://hlinksldjump"/>
              </a:rPr>
              <a:t>ArcelorMittal </a:t>
            </a:r>
            <a:r>
              <a:rPr sz="1125" spc="-49" baseline="6944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2" action="ppaction://hlinksldjump"/>
              </a:rPr>
              <a:t>São Paulo </a:t>
            </a:r>
            <a:r>
              <a:rPr sz="1125" spc="-400" baseline="6944" dirty="0">
                <a:solidFill>
                  <a:srgbClr val="696969"/>
                </a:solidFill>
                <a:latin typeface="SimSun"/>
                <a:ea typeface="+mn-ea"/>
                <a:cs typeface="SimSun"/>
                <a:hlinkClick r:id="rId12" action="ppaction://hlinksldjump"/>
              </a:rPr>
              <a:t>– </a:t>
            </a:r>
            <a:r>
              <a:rPr sz="1125" spc="-49" baseline="6944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2" action="ppaction://hlinksldjump"/>
              </a:rPr>
              <a:t>São Paulo</a:t>
            </a:r>
            <a:r>
              <a:rPr sz="1125" spc="-260" baseline="6944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2" action="ppaction://hlinksldjump"/>
              </a:rPr>
              <a:t> </a:t>
            </a:r>
            <a:r>
              <a:rPr sz="1125" spc="-28" baseline="6944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2" action="ppaction://hlinksldjump"/>
              </a:rPr>
              <a:t>(SP)</a:t>
            </a:r>
            <a:endParaRPr sz="1125" baseline="6944">
              <a:solidFill>
                <a:prstClr val="black"/>
              </a:solidFill>
              <a:latin typeface="Tahoma"/>
              <a:ea typeface="+mn-ea"/>
              <a:cs typeface="Tahoma"/>
            </a:endParaRPr>
          </a:p>
          <a:p>
            <a:pPr marL="164902" marR="4763" indent="-142280" eaLnBrk="1" fontAlgn="auto" hangingPunct="1">
              <a:lnSpc>
                <a:spcPts val="862"/>
              </a:lnSpc>
              <a:spcBef>
                <a:spcPts val="797"/>
              </a:spcBef>
              <a:spcAft>
                <a:spcPts val="0"/>
              </a:spcAft>
              <a:buClr>
                <a:srgbClr val="FFFFFF"/>
              </a:buClr>
              <a:buSzPct val="87500"/>
              <a:buFontTx/>
              <a:buAutoNum type="arabicPlain" startAt="2"/>
              <a:tabLst>
                <a:tab pos="165497" algn="l"/>
              </a:tabLst>
            </a:pPr>
            <a:r>
              <a:rPr sz="1125" spc="-35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3" action="ppaction://hlinksldjump"/>
              </a:rPr>
              <a:t>Belgo </a:t>
            </a:r>
            <a:r>
              <a:rPr sz="1125" spc="-28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3" action="ppaction://hlinksldjump"/>
              </a:rPr>
              <a:t>Bekaert </a:t>
            </a:r>
            <a:r>
              <a:rPr sz="1125" spc="-49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3" action="ppaction://hlinksldjump"/>
              </a:rPr>
              <a:t>Arames </a:t>
            </a:r>
            <a:r>
              <a:rPr sz="1125" spc="-28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3" action="ppaction://hlinksldjump"/>
              </a:rPr>
              <a:t>(BBA) </a:t>
            </a:r>
            <a:r>
              <a:rPr sz="1125" spc="-63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3" action="ppaction://hlinksldjump"/>
              </a:rPr>
              <a:t>Feira </a:t>
            </a:r>
            <a:r>
              <a:rPr sz="1125" spc="-35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3" action="ppaction://hlinksldjump"/>
              </a:rPr>
              <a:t>de </a:t>
            </a:r>
            <a:r>
              <a:rPr sz="1125" spc="-49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3" action="ppaction://hlinksldjump"/>
              </a:rPr>
              <a:t>Santana </a:t>
            </a:r>
            <a:r>
              <a:rPr sz="1125" spc="-35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3" action="ppaction://hlinksldjump"/>
              </a:rPr>
              <a:t>(BA), </a:t>
            </a:r>
            <a:r>
              <a:rPr sz="750" spc="-23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3" action="ppaction://hlinksldjump"/>
              </a:rPr>
              <a:t> Contagem</a:t>
            </a:r>
            <a:r>
              <a:rPr sz="750" spc="-94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3" action="ppaction://hlinksldjump"/>
              </a:rPr>
              <a:t> </a:t>
            </a:r>
            <a:r>
              <a:rPr sz="750" spc="-23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3" action="ppaction://hlinksldjump"/>
              </a:rPr>
              <a:t>e</a:t>
            </a:r>
            <a:r>
              <a:rPr sz="750" spc="-61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3" action="ppaction://hlinksldjump"/>
              </a:rPr>
              <a:t> </a:t>
            </a:r>
            <a:r>
              <a:rPr sz="750" spc="-38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3" action="ppaction://hlinksldjump"/>
              </a:rPr>
              <a:t>Sabará</a:t>
            </a:r>
            <a:r>
              <a:rPr sz="750" spc="-61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3" action="ppaction://hlinksldjump"/>
              </a:rPr>
              <a:t> </a:t>
            </a:r>
            <a:r>
              <a:rPr sz="750" spc="-5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3" action="ppaction://hlinksldjump"/>
              </a:rPr>
              <a:t>(MG),</a:t>
            </a:r>
            <a:r>
              <a:rPr sz="750" spc="-84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3" action="ppaction://hlinksldjump"/>
              </a:rPr>
              <a:t> </a:t>
            </a:r>
            <a:r>
              <a:rPr sz="750" spc="-19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3" action="ppaction://hlinksldjump"/>
              </a:rPr>
              <a:t>Osasco</a:t>
            </a:r>
            <a:r>
              <a:rPr sz="750" spc="-61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3" action="ppaction://hlinksldjump"/>
              </a:rPr>
              <a:t> </a:t>
            </a:r>
            <a:r>
              <a:rPr sz="750" spc="-23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3" action="ppaction://hlinksldjump"/>
              </a:rPr>
              <a:t>e</a:t>
            </a:r>
            <a:r>
              <a:rPr sz="750" spc="-75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3" action="ppaction://hlinksldjump"/>
              </a:rPr>
              <a:t> </a:t>
            </a:r>
            <a:r>
              <a:rPr sz="750" spc="-23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3" action="ppaction://hlinksldjump"/>
              </a:rPr>
              <a:t>Hortolândia</a:t>
            </a:r>
            <a:r>
              <a:rPr sz="750" spc="-84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3" action="ppaction://hlinksldjump"/>
              </a:rPr>
              <a:t> </a:t>
            </a:r>
            <a:r>
              <a:rPr sz="750" spc="-19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3" action="ppaction://hlinksldjump"/>
              </a:rPr>
              <a:t>(SP)</a:t>
            </a:r>
            <a:endParaRPr sz="750" baseline="0">
              <a:solidFill>
                <a:prstClr val="black"/>
              </a:solidFill>
              <a:latin typeface="Tahoma"/>
              <a:ea typeface="+mn-ea"/>
              <a:cs typeface="Tahoma"/>
            </a:endParaRPr>
          </a:p>
          <a:p>
            <a:pPr marL="154781" marR="97036" indent="-142875" eaLnBrk="1" fontAlgn="auto" hangingPunct="1">
              <a:lnSpc>
                <a:spcPts val="862"/>
              </a:lnSpc>
              <a:spcBef>
                <a:spcPts val="356"/>
              </a:spcBef>
              <a:spcAft>
                <a:spcPts val="0"/>
              </a:spcAft>
              <a:buClr>
                <a:srgbClr val="FFFFFF"/>
              </a:buClr>
              <a:buSzPct val="87500"/>
              <a:buFontTx/>
              <a:buAutoNum type="arabicPlain" startAt="2"/>
              <a:tabLst>
                <a:tab pos="154781" algn="l"/>
              </a:tabLst>
            </a:pPr>
            <a:r>
              <a:rPr sz="1125" spc="-21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3" action="ppaction://hlinksldjump"/>
              </a:rPr>
              <a:t>Belgo-Mineira</a:t>
            </a:r>
            <a:r>
              <a:rPr sz="1125" spc="-83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3" action="ppaction://hlinksldjump"/>
              </a:rPr>
              <a:t> </a:t>
            </a:r>
            <a:r>
              <a:rPr sz="1125" spc="-28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3" action="ppaction://hlinksldjump"/>
              </a:rPr>
              <a:t>Bekaert</a:t>
            </a:r>
            <a:r>
              <a:rPr sz="1125" spc="-83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3" action="ppaction://hlinksldjump"/>
              </a:rPr>
              <a:t> </a:t>
            </a:r>
            <a:r>
              <a:rPr sz="1125" spc="-14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3" action="ppaction://hlinksldjump"/>
              </a:rPr>
              <a:t>Artefatos</a:t>
            </a:r>
            <a:r>
              <a:rPr sz="1125" spc="-98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3" action="ppaction://hlinksldjump"/>
              </a:rPr>
              <a:t> </a:t>
            </a:r>
            <a:r>
              <a:rPr sz="1125" spc="-35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3" action="ppaction://hlinksldjump"/>
              </a:rPr>
              <a:t>de</a:t>
            </a:r>
            <a:r>
              <a:rPr sz="1125" spc="-98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3" action="ppaction://hlinksldjump"/>
              </a:rPr>
              <a:t> </a:t>
            </a:r>
            <a:r>
              <a:rPr sz="1125" spc="-49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3" action="ppaction://hlinksldjump"/>
              </a:rPr>
              <a:t>Arame</a:t>
            </a:r>
            <a:r>
              <a:rPr sz="1125" spc="-83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3" action="ppaction://hlinksldjump"/>
              </a:rPr>
              <a:t> </a:t>
            </a:r>
            <a:r>
              <a:rPr sz="1125" spc="-21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3" action="ppaction://hlinksldjump"/>
              </a:rPr>
              <a:t>(BMB), </a:t>
            </a:r>
            <a:r>
              <a:rPr sz="750" spc="-14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3" action="ppaction://hlinksldjump"/>
              </a:rPr>
              <a:t> </a:t>
            </a:r>
            <a:r>
              <a:rPr sz="750" spc="-42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3" action="ppaction://hlinksldjump"/>
              </a:rPr>
              <a:t>Itaúna</a:t>
            </a:r>
            <a:r>
              <a:rPr sz="750" spc="-84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3" action="ppaction://hlinksldjump"/>
              </a:rPr>
              <a:t> </a:t>
            </a:r>
            <a:r>
              <a:rPr sz="750" spc="-23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3" action="ppaction://hlinksldjump"/>
              </a:rPr>
              <a:t>e</a:t>
            </a:r>
            <a:r>
              <a:rPr sz="750" spc="-56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3" action="ppaction://hlinksldjump"/>
              </a:rPr>
              <a:t> </a:t>
            </a:r>
            <a:r>
              <a:rPr sz="750" spc="-33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3" action="ppaction://hlinksldjump"/>
              </a:rPr>
              <a:t>Vespasiano</a:t>
            </a:r>
            <a:r>
              <a:rPr sz="750" spc="-70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3" action="ppaction://hlinksldjump"/>
              </a:rPr>
              <a:t> </a:t>
            </a:r>
            <a:r>
              <a:rPr sz="750" spc="9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3" action="ppaction://hlinksldjump"/>
              </a:rPr>
              <a:t>(MG)</a:t>
            </a:r>
            <a:r>
              <a:rPr sz="750" spc="-75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3" action="ppaction://hlinksldjump"/>
              </a:rPr>
              <a:t> </a:t>
            </a:r>
            <a:r>
              <a:rPr sz="750" spc="-23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3" action="ppaction://hlinksldjump"/>
              </a:rPr>
              <a:t>e</a:t>
            </a:r>
            <a:r>
              <a:rPr sz="750" spc="-56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3" action="ppaction://hlinksldjump"/>
              </a:rPr>
              <a:t> </a:t>
            </a:r>
            <a:r>
              <a:rPr sz="750" spc="-38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3" action="ppaction://hlinksldjump"/>
              </a:rPr>
              <a:t>Sumaré</a:t>
            </a:r>
            <a:r>
              <a:rPr sz="750" spc="-80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3" action="ppaction://hlinksldjump"/>
              </a:rPr>
              <a:t> </a:t>
            </a:r>
            <a:r>
              <a:rPr sz="750" spc="-19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3" action="ppaction://hlinksldjump"/>
              </a:rPr>
              <a:t>(SP)</a:t>
            </a:r>
            <a:endParaRPr sz="750" baseline="0">
              <a:solidFill>
                <a:prstClr val="black"/>
              </a:solidFill>
              <a:latin typeface="Tahoma"/>
              <a:ea typeface="+mn-ea"/>
              <a:cs typeface="Tahoma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545783" y="5532120"/>
            <a:ext cx="142875" cy="142875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545783" y="5703570"/>
            <a:ext cx="142875" cy="142875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545783" y="5875020"/>
            <a:ext cx="142875" cy="142875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545783" y="6046469"/>
            <a:ext cx="142875" cy="142875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545783" y="6289357"/>
            <a:ext cx="142875" cy="142875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52735" y="5464999"/>
            <a:ext cx="2666405" cy="968014"/>
          </a:xfrm>
          <a:prstGeom prst="rect">
            <a:avLst/>
          </a:prstGeom>
        </p:spPr>
        <p:txBody>
          <a:bodyPr vert="horz" wrap="square" lIns="0" tIns="69652" rIns="0" bIns="0" rtlCol="0">
            <a:spAutoFit/>
          </a:bodyPr>
          <a:lstStyle/>
          <a:p>
            <a:pPr marL="157163" indent="-142875" eaLnBrk="1" fontAlgn="auto" hangingPunct="1">
              <a:spcBef>
                <a:spcPts val="548"/>
              </a:spcBef>
              <a:spcAft>
                <a:spcPts val="0"/>
              </a:spcAft>
              <a:buClr>
                <a:srgbClr val="FFFFFF"/>
              </a:buClr>
              <a:buSzPct val="87500"/>
              <a:buFontTx/>
              <a:buAutoNum type="arabicPlain" startAt="12"/>
              <a:tabLst>
                <a:tab pos="157758" algn="l"/>
              </a:tabLst>
            </a:pPr>
            <a:r>
              <a:rPr sz="1125" spc="-14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6" action="ppaction://hlinksldjump"/>
              </a:rPr>
              <a:t>ArcelorMittal </a:t>
            </a:r>
            <a:r>
              <a:rPr sz="1125" spc="-35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6" action="ppaction://hlinksldjump"/>
              </a:rPr>
              <a:t>Contagem</a:t>
            </a:r>
            <a:r>
              <a:rPr sz="1125" spc="-217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6" action="ppaction://hlinksldjump"/>
              </a:rPr>
              <a:t> </a:t>
            </a:r>
            <a:r>
              <a:rPr sz="1125" spc="7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6" action="ppaction://hlinksldjump"/>
              </a:rPr>
              <a:t>(MG)</a:t>
            </a:r>
            <a:endParaRPr sz="1125" baseline="3472">
              <a:solidFill>
                <a:prstClr val="black"/>
              </a:solidFill>
              <a:latin typeface="Tahoma"/>
              <a:ea typeface="+mn-ea"/>
              <a:cs typeface="Tahoma"/>
            </a:endParaRPr>
          </a:p>
          <a:p>
            <a:pPr marL="157163" indent="-142875" eaLnBrk="1" fontAlgn="auto" hangingPunct="1">
              <a:spcBef>
                <a:spcPts val="450"/>
              </a:spcBef>
              <a:spcAft>
                <a:spcPts val="0"/>
              </a:spcAft>
              <a:buClr>
                <a:srgbClr val="FFFFFF"/>
              </a:buClr>
              <a:buSzPct val="87500"/>
              <a:buFontTx/>
              <a:buAutoNum type="arabicPlain" startAt="12"/>
              <a:tabLst>
                <a:tab pos="157758" algn="l"/>
              </a:tabLst>
            </a:pPr>
            <a:r>
              <a:rPr sz="1125" spc="-14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3" action="ppaction://hlinksldjump"/>
              </a:rPr>
              <a:t>ArcelorMittal </a:t>
            </a:r>
            <a:r>
              <a:rPr sz="1125" spc="-70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3" action="ppaction://hlinksldjump"/>
              </a:rPr>
              <a:t>Tubarão </a:t>
            </a:r>
            <a:r>
              <a:rPr sz="1125" spc="141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3" action="ppaction://hlinksldjump"/>
              </a:rPr>
              <a:t>-</a:t>
            </a:r>
            <a:r>
              <a:rPr sz="1125" spc="-266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3" action="ppaction://hlinksldjump"/>
              </a:rPr>
              <a:t> </a:t>
            </a:r>
            <a:r>
              <a:rPr sz="1125" spc="-49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3" action="ppaction://hlinksldjump"/>
              </a:rPr>
              <a:t>Serra (ES)</a:t>
            </a:r>
            <a:endParaRPr sz="1125" baseline="3472">
              <a:solidFill>
                <a:prstClr val="black"/>
              </a:solidFill>
              <a:latin typeface="Tahoma"/>
              <a:ea typeface="+mn-ea"/>
              <a:cs typeface="Tahoma"/>
            </a:endParaRPr>
          </a:p>
          <a:p>
            <a:pPr marL="157163" indent="-142875" eaLnBrk="1" fontAlgn="auto" hangingPunct="1">
              <a:spcBef>
                <a:spcPts val="450"/>
              </a:spcBef>
              <a:spcAft>
                <a:spcPts val="0"/>
              </a:spcAft>
              <a:buClr>
                <a:srgbClr val="FFFFFF"/>
              </a:buClr>
              <a:buSzPct val="87500"/>
              <a:buFontTx/>
              <a:buAutoNum type="arabicPlain" startAt="12"/>
              <a:tabLst>
                <a:tab pos="157758" algn="l"/>
              </a:tabLst>
            </a:pPr>
            <a:r>
              <a:rPr sz="1125" spc="-14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7" action="ppaction://hlinksldjump"/>
              </a:rPr>
              <a:t>ArcelorMittal</a:t>
            </a:r>
            <a:r>
              <a:rPr sz="1125" spc="-98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7" action="ppaction://hlinksldjump"/>
              </a:rPr>
              <a:t> </a:t>
            </a:r>
            <a:r>
              <a:rPr sz="1125" spc="-56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7" action="ppaction://hlinksldjump"/>
              </a:rPr>
              <a:t>Vega</a:t>
            </a:r>
            <a:r>
              <a:rPr sz="1125" spc="-98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7" action="ppaction://hlinksldjump"/>
              </a:rPr>
              <a:t> </a:t>
            </a:r>
            <a:r>
              <a:rPr sz="1125" spc="141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7" action="ppaction://hlinksldjump"/>
              </a:rPr>
              <a:t>-</a:t>
            </a:r>
            <a:r>
              <a:rPr sz="1125" spc="-98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7" action="ppaction://hlinksldjump"/>
              </a:rPr>
              <a:t> </a:t>
            </a:r>
            <a:r>
              <a:rPr sz="1125" spc="-49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7" action="ppaction://hlinksldjump"/>
              </a:rPr>
              <a:t>São</a:t>
            </a:r>
            <a:r>
              <a:rPr sz="1125" spc="-119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7" action="ppaction://hlinksldjump"/>
              </a:rPr>
              <a:t> </a:t>
            </a:r>
            <a:r>
              <a:rPr sz="1125" spc="-41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7" action="ppaction://hlinksldjump"/>
              </a:rPr>
              <a:t>Francisco</a:t>
            </a:r>
            <a:r>
              <a:rPr sz="1125" spc="-83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7" action="ppaction://hlinksldjump"/>
              </a:rPr>
              <a:t> </a:t>
            </a:r>
            <a:r>
              <a:rPr sz="1125" spc="-28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7" action="ppaction://hlinksldjump"/>
              </a:rPr>
              <a:t>do</a:t>
            </a:r>
            <a:r>
              <a:rPr sz="1125" spc="-119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7" action="ppaction://hlinksldjump"/>
              </a:rPr>
              <a:t> </a:t>
            </a:r>
            <a:r>
              <a:rPr sz="1125" spc="-49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7" action="ppaction://hlinksldjump"/>
              </a:rPr>
              <a:t>Sul</a:t>
            </a:r>
            <a:r>
              <a:rPr sz="1125" spc="-105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7" action="ppaction://hlinksldjump"/>
              </a:rPr>
              <a:t> </a:t>
            </a:r>
            <a:r>
              <a:rPr sz="1125" spc="-21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7" action="ppaction://hlinksldjump"/>
              </a:rPr>
              <a:t>(SC)</a:t>
            </a:r>
            <a:endParaRPr sz="1125" baseline="3472">
              <a:solidFill>
                <a:prstClr val="black"/>
              </a:solidFill>
              <a:latin typeface="Tahoma"/>
              <a:ea typeface="+mn-ea"/>
              <a:cs typeface="Tahoma"/>
            </a:endParaRPr>
          </a:p>
          <a:p>
            <a:pPr marL="157163" marR="4763" indent="-142875" eaLnBrk="1" fontAlgn="auto" hangingPunct="1">
              <a:lnSpc>
                <a:spcPts val="862"/>
              </a:lnSpc>
              <a:spcBef>
                <a:spcPts val="511"/>
              </a:spcBef>
              <a:spcAft>
                <a:spcPts val="0"/>
              </a:spcAft>
              <a:buClr>
                <a:srgbClr val="FFFFFF"/>
              </a:buClr>
              <a:buSzPct val="87500"/>
              <a:buFontTx/>
              <a:buAutoNum type="arabicPlain" startAt="12"/>
              <a:tabLst>
                <a:tab pos="157758" algn="l"/>
              </a:tabLst>
            </a:pPr>
            <a:r>
              <a:rPr sz="1125" spc="-14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8" action="ppaction://hlinksldjump"/>
              </a:rPr>
              <a:t>ArcelorMittal</a:t>
            </a:r>
            <a:r>
              <a:rPr sz="1125" spc="-83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8" action="ppaction://hlinksldjump"/>
              </a:rPr>
              <a:t> </a:t>
            </a:r>
            <a:r>
              <a:rPr sz="1125" spc="-35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8" action="ppaction://hlinksldjump"/>
              </a:rPr>
              <a:t>Gonvarri</a:t>
            </a:r>
            <a:r>
              <a:rPr sz="1125" spc="-105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8" action="ppaction://hlinksldjump"/>
              </a:rPr>
              <a:t> </a:t>
            </a:r>
            <a:r>
              <a:rPr sz="1125" spc="-400" baseline="3472" dirty="0">
                <a:solidFill>
                  <a:srgbClr val="696969"/>
                </a:solidFill>
                <a:latin typeface="SimSun"/>
                <a:ea typeface="+mn-ea"/>
                <a:cs typeface="SimSun"/>
                <a:hlinkClick r:id="rId18" action="ppaction://hlinksldjump"/>
              </a:rPr>
              <a:t>–</a:t>
            </a:r>
            <a:r>
              <a:rPr sz="1125" spc="-309" baseline="3472" dirty="0">
                <a:solidFill>
                  <a:srgbClr val="696969"/>
                </a:solidFill>
                <a:latin typeface="SimSun"/>
                <a:ea typeface="+mn-ea"/>
                <a:cs typeface="SimSun"/>
                <a:hlinkClick r:id="rId18" action="ppaction://hlinksldjump"/>
              </a:rPr>
              <a:t> </a:t>
            </a:r>
            <a:r>
              <a:rPr sz="1125" spc="-41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8" action="ppaction://hlinksldjump"/>
              </a:rPr>
              <a:t>Campinas</a:t>
            </a:r>
            <a:r>
              <a:rPr sz="1125" spc="-113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8" action="ppaction://hlinksldjump"/>
              </a:rPr>
              <a:t> </a:t>
            </a:r>
            <a:r>
              <a:rPr sz="1125" spc="-35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8" action="ppaction://hlinksldjump"/>
              </a:rPr>
              <a:t>e</a:t>
            </a:r>
            <a:r>
              <a:rPr sz="1125" spc="-77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8" action="ppaction://hlinksldjump"/>
              </a:rPr>
              <a:t> </a:t>
            </a:r>
            <a:r>
              <a:rPr sz="1125" spc="-35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8" action="ppaction://hlinksldjump"/>
              </a:rPr>
              <a:t>Hortolândia</a:t>
            </a:r>
            <a:r>
              <a:rPr sz="1125" spc="-113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8" action="ppaction://hlinksldjump"/>
              </a:rPr>
              <a:t> </a:t>
            </a:r>
            <a:r>
              <a:rPr sz="1125" spc="-41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8" action="ppaction://hlinksldjump"/>
              </a:rPr>
              <a:t>(SP),</a:t>
            </a:r>
            <a:r>
              <a:rPr sz="1125" spc="-91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8" action="ppaction://hlinksldjump"/>
              </a:rPr>
              <a:t> </a:t>
            </a:r>
            <a:r>
              <a:rPr sz="1125" spc="-49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8" action="ppaction://hlinksldjump"/>
              </a:rPr>
              <a:t>Araucária </a:t>
            </a:r>
            <a:r>
              <a:rPr sz="750" spc="-33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8" action="ppaction://hlinksldjump"/>
              </a:rPr>
              <a:t> </a:t>
            </a:r>
            <a:r>
              <a:rPr sz="750" spc="-23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8" action="ppaction://hlinksldjump"/>
              </a:rPr>
              <a:t>e </a:t>
            </a:r>
            <a:r>
              <a:rPr sz="750" spc="-19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8" action="ppaction://hlinksldjump"/>
              </a:rPr>
              <a:t>Curitiba</a:t>
            </a:r>
            <a:r>
              <a:rPr sz="750" spc="-107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8" action="ppaction://hlinksldjump"/>
              </a:rPr>
              <a:t> </a:t>
            </a:r>
            <a:r>
              <a:rPr sz="750" spc="-23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8" action="ppaction://hlinksldjump"/>
              </a:rPr>
              <a:t>(PR)</a:t>
            </a:r>
            <a:endParaRPr sz="750" baseline="0">
              <a:solidFill>
                <a:prstClr val="black"/>
              </a:solidFill>
              <a:latin typeface="Tahoma"/>
              <a:ea typeface="+mn-ea"/>
              <a:cs typeface="Tahoma"/>
            </a:endParaRPr>
          </a:p>
          <a:p>
            <a:pPr marL="157163" indent="-145256" eaLnBrk="1" fontAlgn="auto" hangingPunct="1">
              <a:spcBef>
                <a:spcPts val="80"/>
              </a:spcBef>
              <a:spcAft>
                <a:spcPts val="0"/>
              </a:spcAft>
              <a:buClr>
                <a:srgbClr val="FFFFFF"/>
              </a:buClr>
              <a:buSzPct val="87500"/>
              <a:buFontTx/>
              <a:buAutoNum type="arabicPlain" startAt="12"/>
              <a:tabLst>
                <a:tab pos="157758" algn="l"/>
              </a:tabLst>
            </a:pPr>
            <a:r>
              <a:rPr sz="750" spc="-9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9" action="ppaction://hlinksldjump"/>
              </a:rPr>
              <a:t>ArcelorMittal</a:t>
            </a:r>
            <a:r>
              <a:rPr sz="750" spc="-66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9" action="ppaction://hlinksldjump"/>
              </a:rPr>
              <a:t> </a:t>
            </a:r>
            <a:r>
              <a:rPr sz="750" spc="-14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9" action="ppaction://hlinksldjump"/>
              </a:rPr>
              <a:t>Perfilor</a:t>
            </a:r>
            <a:r>
              <a:rPr sz="750" spc="-61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9" action="ppaction://hlinksldjump"/>
              </a:rPr>
              <a:t> </a:t>
            </a:r>
            <a:r>
              <a:rPr sz="750" spc="94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9" action="ppaction://hlinksldjump"/>
              </a:rPr>
              <a:t>-</a:t>
            </a:r>
            <a:r>
              <a:rPr sz="750" spc="-66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9" action="ppaction://hlinksldjump"/>
              </a:rPr>
              <a:t> </a:t>
            </a:r>
            <a:r>
              <a:rPr sz="750" spc="-28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9" action="ppaction://hlinksldjump"/>
              </a:rPr>
              <a:t>São</a:t>
            </a:r>
            <a:r>
              <a:rPr sz="750" spc="-70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9" action="ppaction://hlinksldjump"/>
              </a:rPr>
              <a:t> </a:t>
            </a:r>
            <a:r>
              <a:rPr sz="750" spc="-33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9" action="ppaction://hlinksldjump"/>
              </a:rPr>
              <a:t>Paulo</a:t>
            </a:r>
            <a:r>
              <a:rPr sz="750" spc="-70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9" action="ppaction://hlinksldjump"/>
              </a:rPr>
              <a:t> </a:t>
            </a:r>
            <a:r>
              <a:rPr sz="750" spc="-19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9" action="ppaction://hlinksldjump"/>
              </a:rPr>
              <a:t>(SP)</a:t>
            </a:r>
            <a:endParaRPr sz="750" baseline="0">
              <a:solidFill>
                <a:prstClr val="black"/>
              </a:solidFill>
              <a:latin typeface="Tahoma"/>
              <a:ea typeface="+mn-ea"/>
              <a:cs typeface="Tahoma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6606540" y="3907631"/>
            <a:ext cx="142875" cy="142875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6617732" y="3897154"/>
            <a:ext cx="1913930" cy="127438"/>
          </a:xfrm>
          <a:prstGeom prst="rect">
            <a:avLst/>
          </a:prstGeom>
        </p:spPr>
        <p:txBody>
          <a:bodyPr vert="horz" wrap="square" lIns="0" tIns="11906" rIns="0" bIns="0" rtlCol="0">
            <a:spAutoFit/>
          </a:bodyPr>
          <a:lstStyle/>
          <a:p>
            <a:pPr marL="11906" eaLnBrk="1" fontAlgn="auto" hangingPunct="1">
              <a:spcBef>
                <a:spcPts val="94"/>
              </a:spcBef>
              <a:spcAft>
                <a:spcPts val="0"/>
              </a:spcAft>
            </a:pPr>
            <a:r>
              <a:rPr sz="656" spc="23" baseline="0" dirty="0">
                <a:solidFill>
                  <a:srgbClr val="FFFFFF"/>
                </a:solidFill>
                <a:latin typeface="Tahoma"/>
                <a:ea typeface="+mn-ea"/>
                <a:cs typeface="Tahoma"/>
                <a:hlinkClick r:id="rId17" action="ppaction://hlinksldjump"/>
              </a:rPr>
              <a:t>17</a:t>
            </a:r>
            <a:r>
              <a:rPr sz="656" spc="150" baseline="0" dirty="0">
                <a:solidFill>
                  <a:srgbClr val="FFFFFF"/>
                </a:solidFill>
                <a:latin typeface="Tahoma"/>
                <a:ea typeface="+mn-ea"/>
                <a:cs typeface="Tahoma"/>
              </a:rPr>
              <a:t> </a:t>
            </a:r>
            <a:r>
              <a:rPr sz="1125" spc="-14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7" action="ppaction://hlinksldjump"/>
              </a:rPr>
              <a:t>Mina</a:t>
            </a:r>
            <a:r>
              <a:rPr sz="1125" spc="-98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7" action="ppaction://hlinksldjump"/>
              </a:rPr>
              <a:t> </a:t>
            </a:r>
            <a:r>
              <a:rPr sz="1125" spc="-28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7" action="ppaction://hlinksldjump"/>
              </a:rPr>
              <a:t>do</a:t>
            </a:r>
            <a:r>
              <a:rPr sz="1125" spc="-119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7" action="ppaction://hlinksldjump"/>
              </a:rPr>
              <a:t> </a:t>
            </a:r>
            <a:r>
              <a:rPr sz="1125" spc="-49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7" action="ppaction://hlinksldjump"/>
              </a:rPr>
              <a:t>Andrade</a:t>
            </a:r>
            <a:r>
              <a:rPr sz="1125" spc="-83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7" action="ppaction://hlinksldjump"/>
              </a:rPr>
              <a:t> </a:t>
            </a:r>
            <a:r>
              <a:rPr sz="1125" spc="141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7" action="ppaction://hlinksldjump"/>
              </a:rPr>
              <a:t>-</a:t>
            </a:r>
            <a:r>
              <a:rPr sz="1125" spc="-113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7" action="ppaction://hlinksldjump"/>
              </a:rPr>
              <a:t> </a:t>
            </a:r>
            <a:r>
              <a:rPr sz="1125" spc="-49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7" action="ppaction://hlinksldjump"/>
              </a:rPr>
              <a:t>Bela</a:t>
            </a:r>
            <a:r>
              <a:rPr sz="1125" spc="-56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7" action="ppaction://hlinksldjump"/>
              </a:rPr>
              <a:t> </a:t>
            </a:r>
            <a:r>
              <a:rPr sz="1125" spc="-28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7" action="ppaction://hlinksldjump"/>
              </a:rPr>
              <a:t>Vista</a:t>
            </a:r>
            <a:r>
              <a:rPr sz="1125" spc="-98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7" action="ppaction://hlinksldjump"/>
              </a:rPr>
              <a:t> </a:t>
            </a:r>
            <a:r>
              <a:rPr sz="1125" spc="-35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7" action="ppaction://hlinksldjump"/>
              </a:rPr>
              <a:t>de</a:t>
            </a:r>
            <a:r>
              <a:rPr sz="1125" spc="-83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7" action="ppaction://hlinksldjump"/>
              </a:rPr>
              <a:t> </a:t>
            </a:r>
            <a:r>
              <a:rPr sz="1125" spc="-21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7" action="ppaction://hlinksldjump"/>
              </a:rPr>
              <a:t>Minas</a:t>
            </a:r>
            <a:r>
              <a:rPr sz="1125" spc="-91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7" action="ppaction://hlinksldjump"/>
              </a:rPr>
              <a:t> </a:t>
            </a:r>
            <a:r>
              <a:rPr sz="1125" spc="7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7" action="ppaction://hlinksldjump"/>
              </a:rPr>
              <a:t>(MG)</a:t>
            </a:r>
            <a:endParaRPr sz="1125" baseline="3472">
              <a:solidFill>
                <a:prstClr val="black"/>
              </a:solidFill>
              <a:latin typeface="Tahoma"/>
              <a:ea typeface="+mn-ea"/>
              <a:cs typeface="Tahoma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6606540" y="4150519"/>
            <a:ext cx="142875" cy="142875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617732" y="4139803"/>
            <a:ext cx="1585912" cy="127438"/>
          </a:xfrm>
          <a:prstGeom prst="rect">
            <a:avLst/>
          </a:prstGeom>
        </p:spPr>
        <p:txBody>
          <a:bodyPr vert="horz" wrap="square" lIns="0" tIns="11906" rIns="0" bIns="0" rtlCol="0">
            <a:spAutoFit/>
          </a:bodyPr>
          <a:lstStyle/>
          <a:p>
            <a:pPr marL="11906" eaLnBrk="1" fontAlgn="auto" hangingPunct="1">
              <a:spcBef>
                <a:spcPts val="94"/>
              </a:spcBef>
              <a:spcAft>
                <a:spcPts val="0"/>
              </a:spcAft>
            </a:pPr>
            <a:r>
              <a:rPr sz="656" spc="23" baseline="0" dirty="0">
                <a:solidFill>
                  <a:srgbClr val="FFFFFF"/>
                </a:solidFill>
                <a:latin typeface="Tahoma"/>
                <a:ea typeface="+mn-ea"/>
                <a:cs typeface="Tahoma"/>
                <a:hlinkClick r:id="rId21" action="ppaction://hlinksldjump"/>
              </a:rPr>
              <a:t>18</a:t>
            </a:r>
            <a:r>
              <a:rPr sz="656" spc="136" baseline="0" dirty="0">
                <a:solidFill>
                  <a:srgbClr val="FFFFFF"/>
                </a:solidFill>
                <a:latin typeface="Tahoma"/>
                <a:ea typeface="+mn-ea"/>
                <a:cs typeface="Tahoma"/>
              </a:rPr>
              <a:t> </a:t>
            </a:r>
            <a:r>
              <a:rPr sz="1125" spc="-14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21" action="ppaction://hlinksldjump"/>
              </a:rPr>
              <a:t>Mina</a:t>
            </a:r>
            <a:r>
              <a:rPr sz="1125" spc="-113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21" action="ppaction://hlinksldjump"/>
              </a:rPr>
              <a:t> </a:t>
            </a:r>
            <a:r>
              <a:rPr sz="1125" spc="-35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21" action="ppaction://hlinksldjump"/>
              </a:rPr>
              <a:t>de</a:t>
            </a:r>
            <a:r>
              <a:rPr sz="1125" spc="-113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21" action="ppaction://hlinksldjump"/>
              </a:rPr>
              <a:t> </a:t>
            </a:r>
            <a:r>
              <a:rPr sz="1125" spc="-49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21" action="ppaction://hlinksldjump"/>
              </a:rPr>
              <a:t>Serra</a:t>
            </a:r>
            <a:r>
              <a:rPr sz="1125" spc="-91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21" action="ppaction://hlinksldjump"/>
              </a:rPr>
              <a:t> </a:t>
            </a:r>
            <a:r>
              <a:rPr sz="1125" spc="-14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21" action="ppaction://hlinksldjump"/>
              </a:rPr>
              <a:t>Azul</a:t>
            </a:r>
            <a:r>
              <a:rPr sz="1125" spc="-105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21" action="ppaction://hlinksldjump"/>
              </a:rPr>
              <a:t> </a:t>
            </a:r>
            <a:r>
              <a:rPr sz="1125" spc="141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21" action="ppaction://hlinksldjump"/>
              </a:rPr>
              <a:t>-</a:t>
            </a:r>
            <a:r>
              <a:rPr sz="1125" spc="-113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21" action="ppaction://hlinksldjump"/>
              </a:rPr>
              <a:t> </a:t>
            </a:r>
            <a:r>
              <a:rPr sz="1125" spc="-41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21" action="ppaction://hlinksldjump"/>
              </a:rPr>
              <a:t>Itatiaiuçu</a:t>
            </a:r>
            <a:r>
              <a:rPr sz="1125" spc="-91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21" action="ppaction://hlinksldjump"/>
              </a:rPr>
              <a:t> </a:t>
            </a:r>
            <a:r>
              <a:rPr sz="1125" spc="7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21" action="ppaction://hlinksldjump"/>
              </a:rPr>
              <a:t>(MG)</a:t>
            </a:r>
            <a:endParaRPr sz="1125" baseline="3472">
              <a:solidFill>
                <a:prstClr val="black"/>
              </a:solidFill>
              <a:latin typeface="Tahoma"/>
              <a:ea typeface="+mn-ea"/>
              <a:cs typeface="Tahoma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6610825" y="4647723"/>
            <a:ext cx="142875" cy="142875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622376" y="4637484"/>
            <a:ext cx="1816298" cy="242855"/>
          </a:xfrm>
          <a:prstGeom prst="rect">
            <a:avLst/>
          </a:prstGeom>
        </p:spPr>
        <p:txBody>
          <a:bodyPr vert="horz" wrap="square" lIns="0" tIns="11906" rIns="0" bIns="0" rtlCol="0">
            <a:spAutoFit/>
          </a:bodyPr>
          <a:lstStyle/>
          <a:p>
            <a:pPr marL="11906" eaLnBrk="1" fontAlgn="auto" hangingPunct="1">
              <a:lnSpc>
                <a:spcPts val="881"/>
              </a:lnSpc>
              <a:spcBef>
                <a:spcPts val="94"/>
              </a:spcBef>
              <a:spcAft>
                <a:spcPts val="0"/>
              </a:spcAft>
            </a:pPr>
            <a:r>
              <a:rPr sz="656" spc="23" baseline="0" dirty="0">
                <a:solidFill>
                  <a:srgbClr val="FFFFFF"/>
                </a:solidFill>
                <a:latin typeface="Tahoma"/>
                <a:ea typeface="+mn-ea"/>
                <a:cs typeface="Tahoma"/>
                <a:hlinkClick r:id="rId18" action="ppaction://hlinksldjump"/>
              </a:rPr>
              <a:t>19</a:t>
            </a:r>
            <a:r>
              <a:rPr sz="656" spc="23" baseline="0" dirty="0">
                <a:solidFill>
                  <a:srgbClr val="FFFFFF"/>
                </a:solidFill>
                <a:latin typeface="Tahoma"/>
                <a:ea typeface="+mn-ea"/>
                <a:cs typeface="Tahoma"/>
              </a:rPr>
              <a:t> </a:t>
            </a:r>
            <a:r>
              <a:rPr sz="1125" spc="-49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8" action="ppaction://hlinksldjump"/>
              </a:rPr>
              <a:t>Fundação </a:t>
            </a:r>
            <a:r>
              <a:rPr sz="1125" spc="-14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8" action="ppaction://hlinksldjump"/>
              </a:rPr>
              <a:t>ArcelorMittal</a:t>
            </a:r>
            <a:r>
              <a:rPr sz="1125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8" action="ppaction://hlinksldjump"/>
              </a:rPr>
              <a:t> </a:t>
            </a:r>
            <a:r>
              <a:rPr sz="1125" spc="-49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8" action="ppaction://hlinksldjump"/>
              </a:rPr>
              <a:t>Brasil</a:t>
            </a:r>
            <a:endParaRPr sz="1125" baseline="3472">
              <a:solidFill>
                <a:prstClr val="black"/>
              </a:solidFill>
              <a:latin typeface="Tahoma"/>
              <a:ea typeface="+mn-ea"/>
              <a:cs typeface="Tahoma"/>
            </a:endParaRPr>
          </a:p>
          <a:p>
            <a:pPr marL="154186" eaLnBrk="1" fontAlgn="auto" hangingPunct="1">
              <a:lnSpc>
                <a:spcPts val="881"/>
              </a:lnSpc>
              <a:spcBef>
                <a:spcPts val="0"/>
              </a:spcBef>
              <a:spcAft>
                <a:spcPts val="0"/>
              </a:spcAft>
            </a:pPr>
            <a:r>
              <a:rPr sz="750" spc="-23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8" action="ppaction://hlinksldjump"/>
              </a:rPr>
              <a:t>Belo</a:t>
            </a:r>
            <a:r>
              <a:rPr sz="750" spc="-61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8" action="ppaction://hlinksldjump"/>
              </a:rPr>
              <a:t> </a:t>
            </a:r>
            <a:r>
              <a:rPr sz="750" spc="-19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8" action="ppaction://hlinksldjump"/>
              </a:rPr>
              <a:t>Horizonte</a:t>
            </a:r>
            <a:r>
              <a:rPr sz="750" spc="-80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8" action="ppaction://hlinksldjump"/>
              </a:rPr>
              <a:t> </a:t>
            </a:r>
            <a:r>
              <a:rPr sz="750" spc="5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8" action="ppaction://hlinksldjump"/>
              </a:rPr>
              <a:t>(MG)</a:t>
            </a:r>
            <a:r>
              <a:rPr sz="750" spc="-75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8" action="ppaction://hlinksldjump"/>
              </a:rPr>
              <a:t> </a:t>
            </a:r>
            <a:r>
              <a:rPr sz="750" spc="-23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8" action="ppaction://hlinksldjump"/>
              </a:rPr>
              <a:t>e</a:t>
            </a:r>
            <a:r>
              <a:rPr sz="750" spc="-56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8" action="ppaction://hlinksldjump"/>
              </a:rPr>
              <a:t> </a:t>
            </a:r>
            <a:r>
              <a:rPr sz="750" spc="-33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8" action="ppaction://hlinksldjump"/>
              </a:rPr>
              <a:t>mais</a:t>
            </a:r>
            <a:r>
              <a:rPr sz="750" spc="-61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8" action="ppaction://hlinksldjump"/>
              </a:rPr>
              <a:t> </a:t>
            </a:r>
            <a:r>
              <a:rPr sz="750" spc="38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8" action="ppaction://hlinksldjump"/>
              </a:rPr>
              <a:t>40</a:t>
            </a:r>
            <a:r>
              <a:rPr sz="750" spc="-75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8" action="ppaction://hlinksldjump"/>
              </a:rPr>
              <a:t> </a:t>
            </a:r>
            <a:r>
              <a:rPr sz="750" spc="-28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8" action="ppaction://hlinksldjump"/>
              </a:rPr>
              <a:t>municípios</a:t>
            </a:r>
            <a:endParaRPr sz="750" baseline="0">
              <a:solidFill>
                <a:prstClr val="black"/>
              </a:solidFill>
              <a:latin typeface="Tahoma"/>
              <a:ea typeface="+mn-ea"/>
              <a:cs typeface="Tahoma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6610825" y="5464969"/>
            <a:ext cx="142875" cy="142875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6610825" y="6115049"/>
            <a:ext cx="142875" cy="142875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6622376" y="6105429"/>
            <a:ext cx="1953220" cy="127438"/>
          </a:xfrm>
          <a:prstGeom prst="rect">
            <a:avLst/>
          </a:prstGeom>
        </p:spPr>
        <p:txBody>
          <a:bodyPr vert="horz" wrap="square" lIns="0" tIns="11906" rIns="0" bIns="0" rtlCol="0">
            <a:spAutoFit/>
          </a:bodyPr>
          <a:lstStyle/>
          <a:p>
            <a:pPr marL="11906" eaLnBrk="1" fontAlgn="auto" hangingPunct="1">
              <a:spcBef>
                <a:spcPts val="94"/>
              </a:spcBef>
              <a:spcAft>
                <a:spcPts val="0"/>
              </a:spcAft>
            </a:pPr>
            <a:r>
              <a:rPr sz="656" spc="23" baseline="0" dirty="0">
                <a:solidFill>
                  <a:srgbClr val="FFFFFF"/>
                </a:solidFill>
                <a:latin typeface="Tahoma"/>
                <a:ea typeface="+mn-ea"/>
                <a:cs typeface="Tahoma"/>
                <a:hlinkClick r:id="rId18" action="ppaction://hlinksldjump"/>
              </a:rPr>
              <a:t>21</a:t>
            </a:r>
            <a:r>
              <a:rPr sz="656" spc="23" baseline="0" dirty="0">
                <a:solidFill>
                  <a:srgbClr val="FFFFFF"/>
                </a:solidFill>
                <a:latin typeface="Tahoma"/>
                <a:ea typeface="+mn-ea"/>
                <a:cs typeface="Tahoma"/>
              </a:rPr>
              <a:t> </a:t>
            </a:r>
            <a:r>
              <a:rPr sz="1125" spc="-14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8" action="ppaction://hlinksldjump"/>
              </a:rPr>
              <a:t>ArcelorMittal </a:t>
            </a:r>
            <a:r>
              <a:rPr sz="1125" spc="-35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8" action="ppaction://hlinksldjump"/>
              </a:rPr>
              <a:t>Sistemas </a:t>
            </a:r>
            <a:r>
              <a:rPr sz="1125" spc="141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8" action="ppaction://hlinksldjump"/>
              </a:rPr>
              <a:t>-</a:t>
            </a:r>
            <a:r>
              <a:rPr sz="1125" spc="-211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8" action="ppaction://hlinksldjump"/>
              </a:rPr>
              <a:t> </a:t>
            </a:r>
            <a:r>
              <a:rPr sz="1125" spc="-35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8" action="ppaction://hlinksldjump"/>
              </a:rPr>
              <a:t>Belo </a:t>
            </a:r>
            <a:r>
              <a:rPr sz="1125" spc="-28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8" action="ppaction://hlinksldjump"/>
              </a:rPr>
              <a:t>Horizonte </a:t>
            </a:r>
            <a:r>
              <a:rPr sz="1125" spc="7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18" action="ppaction://hlinksldjump"/>
              </a:rPr>
              <a:t>(MG)</a:t>
            </a:r>
            <a:endParaRPr sz="1125" baseline="3472">
              <a:solidFill>
                <a:prstClr val="black"/>
              </a:solidFill>
              <a:latin typeface="Tahoma"/>
              <a:ea typeface="+mn-ea"/>
              <a:cs typeface="Tahoma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277178" y="2668905"/>
            <a:ext cx="3574852" cy="190500"/>
          </a:xfrm>
          <a:custGeom>
            <a:avLst/>
            <a:gdLst/>
            <a:ahLst/>
            <a:cxnLst/>
            <a:rect l="l" t="t" r="r" b="b"/>
            <a:pathLst>
              <a:path w="3813175" h="203200">
                <a:moveTo>
                  <a:pt x="0" y="202691"/>
                </a:moveTo>
                <a:lnTo>
                  <a:pt x="3813048" y="202691"/>
                </a:lnTo>
                <a:lnTo>
                  <a:pt x="3813048" y="0"/>
                </a:lnTo>
                <a:lnTo>
                  <a:pt x="0" y="0"/>
                </a:lnTo>
                <a:lnTo>
                  <a:pt x="0" y="202691"/>
                </a:lnTo>
                <a:close/>
              </a:path>
            </a:pathLst>
          </a:custGeom>
          <a:solidFill>
            <a:srgbClr val="6FA388"/>
          </a:solid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277178" y="5276374"/>
            <a:ext cx="4588073" cy="188714"/>
          </a:xfrm>
          <a:custGeom>
            <a:avLst/>
            <a:gdLst/>
            <a:ahLst/>
            <a:cxnLst/>
            <a:rect l="l" t="t" r="r" b="b"/>
            <a:pathLst>
              <a:path w="4893945" h="201295">
                <a:moveTo>
                  <a:pt x="0" y="201168"/>
                </a:moveTo>
                <a:lnTo>
                  <a:pt x="4893564" y="201168"/>
                </a:lnTo>
                <a:lnTo>
                  <a:pt x="4893564" y="0"/>
                </a:lnTo>
                <a:lnTo>
                  <a:pt x="0" y="0"/>
                </a:lnTo>
                <a:lnTo>
                  <a:pt x="0" y="201168"/>
                </a:lnTo>
                <a:close/>
              </a:path>
            </a:pathLst>
          </a:custGeom>
          <a:solidFill>
            <a:srgbClr val="855F7E"/>
          </a:solid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277178" y="5285304"/>
            <a:ext cx="4588073" cy="141930"/>
          </a:xfrm>
          <a:prstGeom prst="rect">
            <a:avLst/>
          </a:prstGeom>
        </p:spPr>
        <p:txBody>
          <a:bodyPr vert="horz" wrap="square" lIns="0" tIns="11906" rIns="0" bIns="0" rtlCol="0">
            <a:spAutoFit/>
          </a:bodyPr>
          <a:lstStyle/>
          <a:p>
            <a:pPr marL="437555" eaLnBrk="1" fontAlgn="auto" hangingPunct="1">
              <a:spcBef>
                <a:spcPts val="94"/>
              </a:spcBef>
              <a:spcAft>
                <a:spcPts val="0"/>
              </a:spcAft>
            </a:pPr>
            <a:r>
              <a:rPr sz="844" spc="23" baseline="0" dirty="0">
                <a:solidFill>
                  <a:srgbClr val="FFFFFF"/>
                </a:solidFill>
                <a:latin typeface="Calibri"/>
                <a:ea typeface="+mn-ea"/>
                <a:cs typeface="Calibri"/>
              </a:rPr>
              <a:t>AÇOS</a:t>
            </a:r>
            <a:r>
              <a:rPr sz="844" spc="28" baseline="0" dirty="0">
                <a:solidFill>
                  <a:srgbClr val="FFFFFF"/>
                </a:solidFill>
                <a:latin typeface="Calibri"/>
                <a:ea typeface="+mn-ea"/>
                <a:cs typeface="Calibri"/>
              </a:rPr>
              <a:t> </a:t>
            </a:r>
            <a:r>
              <a:rPr sz="844" spc="5" baseline="0" dirty="0">
                <a:solidFill>
                  <a:srgbClr val="FFFFFF"/>
                </a:solidFill>
                <a:latin typeface="Calibri"/>
                <a:ea typeface="+mn-ea"/>
                <a:cs typeface="Calibri"/>
              </a:rPr>
              <a:t>PLANOS</a:t>
            </a:r>
            <a:endParaRPr sz="844" baseline="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5202079" y="3583305"/>
            <a:ext cx="3576637" cy="188714"/>
          </a:xfrm>
          <a:custGeom>
            <a:avLst/>
            <a:gdLst/>
            <a:ahLst/>
            <a:cxnLst/>
            <a:rect l="l" t="t" r="r" b="b"/>
            <a:pathLst>
              <a:path w="3815079" h="201295">
                <a:moveTo>
                  <a:pt x="0" y="201167"/>
                </a:moveTo>
                <a:lnTo>
                  <a:pt x="3814571" y="201167"/>
                </a:lnTo>
                <a:lnTo>
                  <a:pt x="3814571" y="0"/>
                </a:lnTo>
                <a:lnTo>
                  <a:pt x="0" y="0"/>
                </a:lnTo>
                <a:lnTo>
                  <a:pt x="0" y="201167"/>
                </a:lnTo>
                <a:close/>
              </a:path>
            </a:pathLst>
          </a:custGeom>
          <a:solidFill>
            <a:srgbClr val="5C7E92"/>
          </a:solid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5202079" y="3591997"/>
            <a:ext cx="3576637" cy="141930"/>
          </a:xfrm>
          <a:prstGeom prst="rect">
            <a:avLst/>
          </a:prstGeom>
        </p:spPr>
        <p:txBody>
          <a:bodyPr vert="horz" wrap="square" lIns="0" tIns="11906" rIns="0" bIns="0" rtlCol="0">
            <a:spAutoFit/>
          </a:bodyPr>
          <a:lstStyle/>
          <a:p>
            <a:pPr marR="278011" algn="r" eaLnBrk="1" fontAlgn="auto" hangingPunct="1">
              <a:spcBef>
                <a:spcPts val="94"/>
              </a:spcBef>
              <a:spcAft>
                <a:spcPts val="0"/>
              </a:spcAft>
            </a:pPr>
            <a:r>
              <a:rPr sz="844" spc="-19" baseline="0" dirty="0">
                <a:solidFill>
                  <a:srgbClr val="FFFFFF"/>
                </a:solidFill>
                <a:latin typeface="Calibri"/>
                <a:ea typeface="+mn-ea"/>
                <a:cs typeface="Calibri"/>
              </a:rPr>
              <a:t>M</a:t>
            </a:r>
            <a:r>
              <a:rPr sz="844" spc="-47" baseline="0" dirty="0">
                <a:solidFill>
                  <a:srgbClr val="FFFFFF"/>
                </a:solidFill>
                <a:latin typeface="Calibri"/>
                <a:ea typeface="+mn-ea"/>
                <a:cs typeface="Calibri"/>
              </a:rPr>
              <a:t>I</a:t>
            </a:r>
            <a:r>
              <a:rPr sz="844" spc="-14" baseline="0" dirty="0">
                <a:solidFill>
                  <a:srgbClr val="FFFFFF"/>
                </a:solidFill>
                <a:latin typeface="Calibri"/>
                <a:ea typeface="+mn-ea"/>
                <a:cs typeface="Calibri"/>
              </a:rPr>
              <a:t>NE</a:t>
            </a:r>
            <a:r>
              <a:rPr sz="844" spc="19" baseline="0" dirty="0">
                <a:solidFill>
                  <a:srgbClr val="FFFFFF"/>
                </a:solidFill>
                <a:latin typeface="Calibri"/>
                <a:ea typeface="+mn-ea"/>
                <a:cs typeface="Calibri"/>
              </a:rPr>
              <a:t>RA</a:t>
            </a:r>
            <a:r>
              <a:rPr sz="844" spc="14" baseline="0" dirty="0">
                <a:solidFill>
                  <a:srgbClr val="FFFFFF"/>
                </a:solidFill>
                <a:latin typeface="Calibri"/>
                <a:ea typeface="+mn-ea"/>
                <a:cs typeface="Calibri"/>
              </a:rPr>
              <a:t>Ç</a:t>
            </a:r>
            <a:r>
              <a:rPr sz="844" spc="23" baseline="0" dirty="0">
                <a:solidFill>
                  <a:srgbClr val="FFFFFF"/>
                </a:solidFill>
                <a:latin typeface="Calibri"/>
                <a:ea typeface="+mn-ea"/>
                <a:cs typeface="Calibri"/>
              </a:rPr>
              <a:t>ÃO</a:t>
            </a:r>
            <a:endParaRPr sz="844" baseline="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5214937" y="4390549"/>
            <a:ext cx="3563541" cy="190500"/>
          </a:xfrm>
          <a:custGeom>
            <a:avLst/>
            <a:gdLst/>
            <a:ahLst/>
            <a:cxnLst/>
            <a:rect l="l" t="t" r="r" b="b"/>
            <a:pathLst>
              <a:path w="3801109" h="203200">
                <a:moveTo>
                  <a:pt x="0" y="202692"/>
                </a:moveTo>
                <a:lnTo>
                  <a:pt x="3800855" y="202692"/>
                </a:lnTo>
                <a:lnTo>
                  <a:pt x="3800855" y="0"/>
                </a:lnTo>
                <a:lnTo>
                  <a:pt x="0" y="0"/>
                </a:lnTo>
                <a:lnTo>
                  <a:pt x="0" y="202692"/>
                </a:lnTo>
                <a:close/>
              </a:path>
            </a:pathLst>
          </a:custGeom>
          <a:solidFill>
            <a:srgbClr val="696969"/>
          </a:solid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5214937" y="4400313"/>
            <a:ext cx="3563541" cy="141930"/>
          </a:xfrm>
          <a:prstGeom prst="rect">
            <a:avLst/>
          </a:prstGeom>
        </p:spPr>
        <p:txBody>
          <a:bodyPr vert="horz" wrap="square" lIns="0" tIns="11906" rIns="0" bIns="0" rtlCol="0">
            <a:spAutoFit/>
          </a:bodyPr>
          <a:lstStyle/>
          <a:p>
            <a:pPr marL="2071092" eaLnBrk="1" fontAlgn="auto" hangingPunct="1">
              <a:spcBef>
                <a:spcPts val="94"/>
              </a:spcBef>
              <a:spcAft>
                <a:spcPts val="0"/>
              </a:spcAft>
            </a:pPr>
            <a:r>
              <a:rPr sz="844" spc="-9" baseline="0" dirty="0">
                <a:solidFill>
                  <a:srgbClr val="FFFFFF"/>
                </a:solidFill>
                <a:latin typeface="Calibri"/>
                <a:ea typeface="+mn-ea"/>
                <a:cs typeface="Calibri"/>
              </a:rPr>
              <a:t>RESPONSABILIDADE</a:t>
            </a:r>
            <a:r>
              <a:rPr sz="844" spc="33" baseline="0" dirty="0">
                <a:solidFill>
                  <a:srgbClr val="FFFFFF"/>
                </a:solidFill>
                <a:latin typeface="Calibri"/>
                <a:ea typeface="+mn-ea"/>
                <a:cs typeface="Calibri"/>
              </a:rPr>
              <a:t> </a:t>
            </a:r>
            <a:r>
              <a:rPr sz="844" baseline="0" dirty="0">
                <a:solidFill>
                  <a:srgbClr val="FFFFFF"/>
                </a:solidFill>
                <a:latin typeface="Calibri"/>
                <a:ea typeface="+mn-ea"/>
                <a:cs typeface="Calibri"/>
              </a:rPr>
              <a:t>SOCIAL</a:t>
            </a:r>
            <a:endParaRPr sz="844" baseline="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5067776" y="5017770"/>
            <a:ext cx="3710582" cy="197644"/>
          </a:xfrm>
          <a:custGeom>
            <a:avLst/>
            <a:gdLst/>
            <a:ahLst/>
            <a:cxnLst/>
            <a:rect l="l" t="t" r="r" b="b"/>
            <a:pathLst>
              <a:path w="3957954" h="210820">
                <a:moveTo>
                  <a:pt x="0" y="210312"/>
                </a:moveTo>
                <a:lnTo>
                  <a:pt x="3957828" y="210312"/>
                </a:lnTo>
                <a:lnTo>
                  <a:pt x="3957828" y="0"/>
                </a:lnTo>
                <a:lnTo>
                  <a:pt x="0" y="0"/>
                </a:lnTo>
                <a:lnTo>
                  <a:pt x="0" y="210312"/>
                </a:lnTo>
                <a:close/>
              </a:path>
            </a:pathLst>
          </a:custGeom>
          <a:solidFill>
            <a:srgbClr val="C5BBA3"/>
          </a:solid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5067776" y="5027058"/>
            <a:ext cx="3710582" cy="141930"/>
          </a:xfrm>
          <a:prstGeom prst="rect">
            <a:avLst/>
          </a:prstGeom>
        </p:spPr>
        <p:txBody>
          <a:bodyPr vert="horz" wrap="square" lIns="0" tIns="11906" rIns="0" bIns="0" rtlCol="0">
            <a:spAutoFit/>
          </a:bodyPr>
          <a:lstStyle/>
          <a:p>
            <a:pPr marR="279202" algn="r" eaLnBrk="1" fontAlgn="auto" hangingPunct="1">
              <a:spcBef>
                <a:spcPts val="94"/>
              </a:spcBef>
              <a:spcAft>
                <a:spcPts val="0"/>
              </a:spcAft>
            </a:pPr>
            <a:r>
              <a:rPr sz="844" spc="-14" baseline="0" dirty="0">
                <a:solidFill>
                  <a:srgbClr val="FFFFFF"/>
                </a:solidFill>
                <a:latin typeface="Calibri"/>
                <a:ea typeface="+mn-ea"/>
                <a:cs typeface="Calibri"/>
              </a:rPr>
              <a:t>B</a:t>
            </a:r>
            <a:r>
              <a:rPr sz="844" spc="-47" baseline="0" dirty="0">
                <a:solidFill>
                  <a:srgbClr val="FFFFFF"/>
                </a:solidFill>
                <a:latin typeface="Calibri"/>
                <a:ea typeface="+mn-ea"/>
                <a:cs typeface="Calibri"/>
              </a:rPr>
              <a:t>I</a:t>
            </a:r>
            <a:r>
              <a:rPr sz="844" spc="9" baseline="0" dirty="0">
                <a:solidFill>
                  <a:srgbClr val="FFFFFF"/>
                </a:solidFill>
                <a:latin typeface="Calibri"/>
                <a:ea typeface="+mn-ea"/>
                <a:cs typeface="Calibri"/>
              </a:rPr>
              <a:t>O</a:t>
            </a:r>
            <a:r>
              <a:rPr sz="844" spc="-47" baseline="0" dirty="0">
                <a:solidFill>
                  <a:srgbClr val="FFFFFF"/>
                </a:solidFill>
                <a:latin typeface="Calibri"/>
                <a:ea typeface="+mn-ea"/>
                <a:cs typeface="Calibri"/>
              </a:rPr>
              <a:t>F</a:t>
            </a:r>
            <a:r>
              <a:rPr sz="844" spc="-9" baseline="0" dirty="0">
                <a:solidFill>
                  <a:srgbClr val="FFFFFF"/>
                </a:solidFill>
                <a:latin typeface="Calibri"/>
                <a:ea typeface="+mn-ea"/>
                <a:cs typeface="Calibri"/>
              </a:rPr>
              <a:t>L</a:t>
            </a:r>
            <a:r>
              <a:rPr sz="844" spc="-14" baseline="0" dirty="0">
                <a:solidFill>
                  <a:srgbClr val="FFFFFF"/>
                </a:solidFill>
                <a:latin typeface="Calibri"/>
                <a:ea typeface="+mn-ea"/>
                <a:cs typeface="Calibri"/>
              </a:rPr>
              <a:t>O</a:t>
            </a:r>
            <a:r>
              <a:rPr sz="844" spc="-33" baseline="0" dirty="0">
                <a:solidFill>
                  <a:srgbClr val="FFFFFF"/>
                </a:solidFill>
                <a:latin typeface="Calibri"/>
                <a:ea typeface="+mn-ea"/>
                <a:cs typeface="Calibri"/>
              </a:rPr>
              <a:t>RE</a:t>
            </a:r>
            <a:r>
              <a:rPr sz="844" spc="-9" baseline="0" dirty="0">
                <a:solidFill>
                  <a:srgbClr val="FFFFFF"/>
                </a:solidFill>
                <a:latin typeface="Calibri"/>
                <a:ea typeface="+mn-ea"/>
                <a:cs typeface="Calibri"/>
              </a:rPr>
              <a:t>S</a:t>
            </a:r>
            <a:r>
              <a:rPr sz="844" spc="-19" baseline="0" dirty="0">
                <a:solidFill>
                  <a:srgbClr val="FFFFFF"/>
                </a:solidFill>
                <a:latin typeface="Calibri"/>
                <a:ea typeface="+mn-ea"/>
                <a:cs typeface="Calibri"/>
              </a:rPr>
              <a:t>T</a:t>
            </a:r>
            <a:r>
              <a:rPr sz="844" spc="19" baseline="0" dirty="0">
                <a:solidFill>
                  <a:srgbClr val="FFFFFF"/>
                </a:solidFill>
                <a:latin typeface="Calibri"/>
                <a:ea typeface="+mn-ea"/>
                <a:cs typeface="Calibri"/>
              </a:rPr>
              <a:t>AS</a:t>
            </a:r>
            <a:endParaRPr sz="844" baseline="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6622376" y="5243869"/>
            <a:ext cx="1503164" cy="462530"/>
          </a:xfrm>
          <a:prstGeom prst="rect">
            <a:avLst/>
          </a:prstGeom>
        </p:spPr>
        <p:txBody>
          <a:bodyPr vert="horz" wrap="square" lIns="0" tIns="11906" rIns="0" bIns="0" rtlCol="0">
            <a:spAutoFit/>
          </a:bodyPr>
          <a:lstStyle/>
          <a:p>
            <a:pPr marL="151805" eaLnBrk="1" fontAlgn="auto" hangingPunct="1">
              <a:spcBef>
                <a:spcPts val="94"/>
              </a:spcBef>
              <a:spcAft>
                <a:spcPts val="0"/>
              </a:spcAft>
            </a:pPr>
            <a:r>
              <a:rPr sz="844" spc="-14" baseline="0" dirty="0">
                <a:solidFill>
                  <a:srgbClr val="696969"/>
                </a:solidFill>
                <a:latin typeface="Calibri"/>
                <a:ea typeface="+mn-ea"/>
                <a:cs typeface="Calibri"/>
              </a:rPr>
              <a:t>ArcelorMittal</a:t>
            </a:r>
            <a:r>
              <a:rPr sz="844" spc="47" baseline="0" dirty="0">
                <a:solidFill>
                  <a:srgbClr val="696969"/>
                </a:solidFill>
                <a:latin typeface="Calibri"/>
                <a:ea typeface="+mn-ea"/>
                <a:cs typeface="Calibri"/>
              </a:rPr>
              <a:t> </a:t>
            </a:r>
            <a:r>
              <a:rPr sz="844" spc="-5" baseline="0" dirty="0">
                <a:solidFill>
                  <a:srgbClr val="696969"/>
                </a:solidFill>
                <a:latin typeface="Calibri"/>
                <a:ea typeface="+mn-ea"/>
                <a:cs typeface="Calibri"/>
              </a:rPr>
              <a:t>Bioflorestas</a:t>
            </a:r>
            <a:endParaRPr sz="844" baseline="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  <a:p>
            <a:pPr marL="11906" eaLnBrk="1" fontAlgn="auto" hangingPunct="1">
              <a:lnSpc>
                <a:spcPts val="881"/>
              </a:lnSpc>
              <a:spcBef>
                <a:spcPts val="656"/>
              </a:spcBef>
              <a:spcAft>
                <a:spcPts val="0"/>
              </a:spcAft>
            </a:pPr>
            <a:r>
              <a:rPr sz="656" spc="23" baseline="0" dirty="0">
                <a:solidFill>
                  <a:srgbClr val="FFFFFF"/>
                </a:solidFill>
                <a:latin typeface="Tahoma"/>
                <a:ea typeface="+mn-ea"/>
                <a:cs typeface="Tahoma"/>
                <a:hlinkClick r:id="rId25" action="ppaction://hlinksldjump"/>
              </a:rPr>
              <a:t>20</a:t>
            </a:r>
            <a:r>
              <a:rPr sz="656" spc="23" baseline="0" dirty="0">
                <a:solidFill>
                  <a:srgbClr val="FFFFFF"/>
                </a:solidFill>
                <a:latin typeface="Tahoma"/>
                <a:ea typeface="+mn-ea"/>
                <a:cs typeface="Tahoma"/>
              </a:rPr>
              <a:t> </a:t>
            </a:r>
            <a:r>
              <a:rPr sz="1125" spc="-35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25" action="ppaction://hlinksldjump"/>
              </a:rPr>
              <a:t>Belo </a:t>
            </a:r>
            <a:r>
              <a:rPr sz="1125" spc="-28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25" action="ppaction://hlinksldjump"/>
              </a:rPr>
              <a:t>Horizonte,</a:t>
            </a:r>
            <a:r>
              <a:rPr sz="1125" spc="-14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25" action="ppaction://hlinksldjump"/>
              </a:rPr>
              <a:t> </a:t>
            </a:r>
            <a:r>
              <a:rPr sz="1125" spc="-35" baseline="3472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25" action="ppaction://hlinksldjump"/>
              </a:rPr>
              <a:t>Carbonita,</a:t>
            </a:r>
            <a:endParaRPr sz="1125" baseline="3472">
              <a:solidFill>
                <a:prstClr val="black"/>
              </a:solidFill>
              <a:latin typeface="Tahoma"/>
              <a:ea typeface="+mn-ea"/>
              <a:cs typeface="Tahoma"/>
            </a:endParaRPr>
          </a:p>
          <a:p>
            <a:pPr marL="154186" eaLnBrk="1" fontAlgn="auto" hangingPunct="1">
              <a:lnSpc>
                <a:spcPts val="881"/>
              </a:lnSpc>
              <a:spcBef>
                <a:spcPts val="0"/>
              </a:spcBef>
              <a:spcAft>
                <a:spcPts val="0"/>
              </a:spcAft>
            </a:pPr>
            <a:r>
              <a:rPr sz="750" spc="-23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25" action="ppaction://hlinksldjump"/>
              </a:rPr>
              <a:t>Dionísio</a:t>
            </a:r>
            <a:r>
              <a:rPr sz="750" spc="-75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25" action="ppaction://hlinksldjump"/>
              </a:rPr>
              <a:t> </a:t>
            </a:r>
            <a:r>
              <a:rPr sz="750" spc="-23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25" action="ppaction://hlinksldjump"/>
              </a:rPr>
              <a:t>e</a:t>
            </a:r>
            <a:r>
              <a:rPr sz="750" spc="-61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25" action="ppaction://hlinksldjump"/>
              </a:rPr>
              <a:t> </a:t>
            </a:r>
            <a:r>
              <a:rPr sz="750" spc="-9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25" action="ppaction://hlinksldjump"/>
              </a:rPr>
              <a:t>Martinho</a:t>
            </a:r>
            <a:r>
              <a:rPr sz="750" spc="-80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25" action="ppaction://hlinksldjump"/>
              </a:rPr>
              <a:t> </a:t>
            </a:r>
            <a:r>
              <a:rPr sz="750" spc="-23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25" action="ppaction://hlinksldjump"/>
              </a:rPr>
              <a:t>Campos</a:t>
            </a:r>
            <a:r>
              <a:rPr sz="750" spc="-94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25" action="ppaction://hlinksldjump"/>
              </a:rPr>
              <a:t> </a:t>
            </a:r>
            <a:r>
              <a:rPr sz="750" spc="5" baseline="0" dirty="0">
                <a:solidFill>
                  <a:srgbClr val="696969"/>
                </a:solidFill>
                <a:latin typeface="Tahoma"/>
                <a:ea typeface="+mn-ea"/>
                <a:cs typeface="Tahoma"/>
                <a:hlinkClick r:id="rId25" action="ppaction://hlinksldjump"/>
              </a:rPr>
              <a:t>(MG)</a:t>
            </a:r>
            <a:endParaRPr sz="750" baseline="0">
              <a:solidFill>
                <a:prstClr val="black"/>
              </a:solidFill>
              <a:latin typeface="Tahoma"/>
              <a:ea typeface="+mn-ea"/>
              <a:cs typeface="Tahoma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4549139" y="5829300"/>
            <a:ext cx="4229100" cy="205978"/>
          </a:xfrm>
          <a:custGeom>
            <a:avLst/>
            <a:gdLst/>
            <a:ahLst/>
            <a:cxnLst/>
            <a:rect l="l" t="t" r="r" b="b"/>
            <a:pathLst>
              <a:path w="4511040" h="219710">
                <a:moveTo>
                  <a:pt x="0" y="219455"/>
                </a:moveTo>
                <a:lnTo>
                  <a:pt x="4511040" y="219455"/>
                </a:lnTo>
                <a:lnTo>
                  <a:pt x="4511040" y="0"/>
                </a:lnTo>
                <a:lnTo>
                  <a:pt x="0" y="0"/>
                </a:lnTo>
                <a:lnTo>
                  <a:pt x="0" y="219455"/>
                </a:lnTo>
                <a:close/>
              </a:path>
            </a:pathLst>
          </a:custGeom>
          <a:solidFill>
            <a:srgbClr val="C78F42"/>
          </a:solid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4549139" y="5839111"/>
            <a:ext cx="4229100" cy="141930"/>
          </a:xfrm>
          <a:prstGeom prst="rect">
            <a:avLst/>
          </a:prstGeom>
        </p:spPr>
        <p:txBody>
          <a:bodyPr vert="horz" wrap="square" lIns="0" tIns="11906" rIns="0" bIns="0" rtlCol="0">
            <a:spAutoFit/>
          </a:bodyPr>
          <a:lstStyle/>
          <a:p>
            <a:pPr marL="2543770" eaLnBrk="1" fontAlgn="auto" hangingPunct="1">
              <a:spcBef>
                <a:spcPts val="94"/>
              </a:spcBef>
              <a:spcAft>
                <a:spcPts val="0"/>
              </a:spcAft>
            </a:pPr>
            <a:r>
              <a:rPr sz="844" spc="-5" baseline="0" dirty="0">
                <a:solidFill>
                  <a:srgbClr val="FFFFFF"/>
                </a:solidFill>
                <a:latin typeface="Calibri"/>
                <a:ea typeface="+mn-ea"/>
                <a:cs typeface="Calibri"/>
              </a:rPr>
              <a:t>TECNOLOGIA </a:t>
            </a:r>
            <a:r>
              <a:rPr sz="844" spc="14" baseline="0" dirty="0">
                <a:solidFill>
                  <a:srgbClr val="FFFFFF"/>
                </a:solidFill>
                <a:latin typeface="Calibri"/>
                <a:ea typeface="+mn-ea"/>
                <a:cs typeface="Calibri"/>
              </a:rPr>
              <a:t>DA</a:t>
            </a:r>
            <a:r>
              <a:rPr sz="844" spc="52" baseline="0" dirty="0">
                <a:solidFill>
                  <a:srgbClr val="FFFFFF"/>
                </a:solidFill>
                <a:latin typeface="Calibri"/>
                <a:ea typeface="+mn-ea"/>
                <a:cs typeface="Calibri"/>
              </a:rPr>
              <a:t> </a:t>
            </a:r>
            <a:r>
              <a:rPr sz="844" baseline="0" dirty="0">
                <a:solidFill>
                  <a:srgbClr val="FFFFFF"/>
                </a:solidFill>
                <a:latin typeface="Calibri"/>
                <a:ea typeface="+mn-ea"/>
                <a:cs typeface="Calibri"/>
              </a:rPr>
              <a:t>INFORMAÇÃO</a:t>
            </a:r>
            <a:endParaRPr sz="844" baseline="0">
              <a:solidFill>
                <a:prstClr val="black"/>
              </a:solidFill>
              <a:latin typeface="Calibri"/>
              <a:ea typeface="+mn-ea"/>
              <a:cs typeface="Calibri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2268854" y="1498758"/>
            <a:ext cx="4551998" cy="5082064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sz="1688" baseline="0">
              <a:solidFill>
                <a:prstClr val="black"/>
              </a:solidFill>
              <a:latin typeface="Calibri"/>
              <a:ea typeface="+mn-ea"/>
            </a:endParaRPr>
          </a:p>
        </p:txBody>
      </p:sp>
      <p:cxnSp>
        <p:nvCxnSpPr>
          <p:cNvPr id="48" name="Conector em curva 47"/>
          <p:cNvCxnSpPr>
            <a:endCxn id="49" idx="2"/>
          </p:cNvCxnSpPr>
          <p:nvPr/>
        </p:nvCxnSpPr>
        <p:spPr>
          <a:xfrm rot="5400000" flipH="1" flipV="1">
            <a:off x="4275593" y="3019841"/>
            <a:ext cx="2907809" cy="1106626"/>
          </a:xfrm>
          <a:prstGeom prst="curvedConnector2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Elipse 48"/>
          <p:cNvSpPr/>
          <p:nvPr/>
        </p:nvSpPr>
        <p:spPr>
          <a:xfrm>
            <a:off x="6282810" y="1696650"/>
            <a:ext cx="2128026" cy="845197"/>
          </a:xfrm>
          <a:prstGeom prst="ellipse">
            <a:avLst/>
          </a:prstGeom>
          <a:solidFill>
            <a:srgbClr val="FF000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100" dirty="0" err="1">
                <a:latin typeface="Arial Black" panose="020B0A04020102020204" pitchFamily="34" charset="0"/>
              </a:rPr>
              <a:t>ArcelorMittal</a:t>
            </a:r>
            <a:r>
              <a:rPr lang="pt-BR" sz="2100" dirty="0">
                <a:latin typeface="Arial Black" panose="020B0A04020102020204" pitchFamily="34" charset="0"/>
              </a:rPr>
              <a:t> Piracicaba</a:t>
            </a:r>
          </a:p>
        </p:txBody>
      </p:sp>
    </p:spTree>
    <p:extLst>
      <p:ext uri="{BB962C8B-B14F-4D97-AF65-F5344CB8AC3E}">
        <p14:creationId xmlns:p14="http://schemas.microsoft.com/office/powerpoint/2010/main" val="329705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ergalhao.pira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" y="0"/>
            <a:ext cx="9144000" cy="6858000"/>
          </a:xfrm>
          <a:prstGeom prst="rect">
            <a:avLst/>
          </a:prstGeom>
        </p:spPr>
      </p:pic>
      <p:pic>
        <p:nvPicPr>
          <p:cNvPr id="3" name="Arcelor_Mittal_5926_edit"/>
          <p:cNvPicPr>
            <a:picLocks/>
          </p:cNvPicPr>
          <p:nvPr>
            <p:custDataLst>
              <p:tags r:id="rId3"/>
            </p:custDataLst>
          </p:nvPr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" y="0"/>
            <a:ext cx="9144000" cy="6858000"/>
          </a:xfrm>
          <a:prstGeom prst="rect">
            <a:avLst/>
          </a:prstGeom>
        </p:spPr>
      </p:pic>
      <p:pic>
        <p:nvPicPr>
          <p:cNvPr id="4" name="Arcelor_Mittal_5926_edit copy"/>
          <p:cNvPicPr>
            <a:picLocks/>
          </p:cNvPicPr>
          <p:nvPr>
            <p:custDataLst>
              <p:tags r:id="rId4"/>
            </p:custDataLst>
          </p:nvPr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" y="0"/>
            <a:ext cx="9144000" cy="6858000"/>
          </a:xfrm>
          <a:prstGeom prst="rect">
            <a:avLst/>
          </a:prstGeom>
        </p:spPr>
      </p:pic>
      <p:pic>
        <p:nvPicPr>
          <p:cNvPr id="5" name="Arcelor_Mittal_5926_edit copy 2"/>
          <p:cNvPicPr>
            <a:picLocks/>
          </p:cNvPicPr>
          <p:nvPr>
            <p:custDataLst>
              <p:tags r:id="rId5"/>
            </p:custDataLst>
          </p:nvPr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" y="0"/>
            <a:ext cx="9144000" cy="6858000"/>
          </a:xfrm>
          <a:prstGeom prst="rect">
            <a:avLst/>
          </a:prstGeom>
        </p:spPr>
      </p:pic>
      <p:pic>
        <p:nvPicPr>
          <p:cNvPr id="6" name="Layer 1"/>
          <p:cNvPicPr>
            <a:picLocks/>
          </p:cNvPicPr>
          <p:nvPr>
            <p:custDataLst>
              <p:tags r:id="rId6"/>
            </p:custDataLst>
          </p:nvPr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494" y="232172"/>
            <a:ext cx="8518922" cy="6402586"/>
          </a:xfrm>
          <a:prstGeom prst="rect">
            <a:avLst/>
          </a:prstGeom>
        </p:spPr>
      </p:pic>
      <p:pic>
        <p:nvPicPr>
          <p:cNvPr id="7" name="logo"/>
          <p:cNvPicPr>
            <a:picLocks/>
          </p:cNvPicPr>
          <p:nvPr>
            <p:custDataLst>
              <p:tags r:id="rId7"/>
            </p:custDataLst>
          </p:nvPr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7771" y="437555"/>
            <a:ext cx="1026914" cy="410766"/>
          </a:xfrm>
          <a:prstGeom prst="rect">
            <a:avLst/>
          </a:prstGeom>
        </p:spPr>
      </p:pic>
      <p:pic>
        <p:nvPicPr>
          <p:cNvPr id="8" name="Rectangle 3"/>
          <p:cNvPicPr>
            <a:picLocks/>
          </p:cNvPicPr>
          <p:nvPr>
            <p:custDataLst>
              <p:tags r:id="rId8"/>
            </p:custDataLst>
          </p:nvPr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332" y="3193961"/>
            <a:ext cx="3567029" cy="321755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08937" y="3300263"/>
            <a:ext cx="3396394" cy="2793110"/>
          </a:xfrm>
          <a:prstGeom prst="rect">
            <a:avLst/>
          </a:prstGeom>
          <a:noFill/>
        </p:spPr>
        <p:txBody>
          <a:bodyPr wrap="square" lIns="85699" tIns="42849" rIns="85699" bIns="42849" rtlCol="0">
            <a:spAutoFit/>
          </a:bodyPr>
          <a:lstStyle/>
          <a:p>
            <a:pPr defTabSz="913973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pt-BR" u="sng" baseline="0" dirty="0">
                <a:solidFill>
                  <a:prstClr val="white"/>
                </a:solidFill>
                <a:latin typeface="+mn-lt"/>
                <a:ea typeface="+mn-ea"/>
                <a:cs typeface="Arial" panose="020B0604020202020204" pitchFamily="34" charset="0"/>
              </a:rPr>
              <a:t>ArcelorMittal Piracicaba</a:t>
            </a:r>
          </a:p>
          <a:p>
            <a:pPr defTabSz="913973" eaLnBrk="1" fontAlgn="auto" hangingPunct="1">
              <a:spcBef>
                <a:spcPts val="0"/>
              </a:spcBef>
              <a:spcAft>
                <a:spcPts val="0"/>
              </a:spcAft>
            </a:pPr>
            <a:endParaRPr lang="pt-BR" sz="1688" baseline="0" dirty="0">
              <a:solidFill>
                <a:prstClr val="white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defTabSz="913973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500" baseline="0" dirty="0" smtClean="0">
                <a:solidFill>
                  <a:prstClr val="white"/>
                </a:solidFill>
                <a:latin typeface="+mn-lt"/>
                <a:ea typeface="+mn-ea"/>
                <a:cs typeface="Arial" panose="020B0604020202020204" pitchFamily="34" charset="0"/>
              </a:rPr>
              <a:t>Currently, it’s the largest semi-integrated mill in the state </a:t>
            </a:r>
            <a:r>
              <a:rPr lang="en-US" sz="1500" baseline="0" dirty="0">
                <a:solidFill>
                  <a:prstClr val="white"/>
                </a:solidFill>
                <a:latin typeface="+mn-lt"/>
                <a:ea typeface="+mn-ea"/>
                <a:cs typeface="Arial" panose="020B0604020202020204" pitchFamily="34" charset="0"/>
              </a:rPr>
              <a:t>of São Paulo, with a capacity of 1 million </a:t>
            </a:r>
            <a:r>
              <a:rPr lang="en-US" sz="1500" baseline="0" dirty="0" smtClean="0">
                <a:solidFill>
                  <a:prstClr val="white"/>
                </a:solidFill>
                <a:latin typeface="+mn-lt"/>
                <a:ea typeface="+mn-ea"/>
                <a:cs typeface="Arial" panose="020B0604020202020204" pitchFamily="34" charset="0"/>
              </a:rPr>
              <a:t>tons/year of crude </a:t>
            </a:r>
            <a:r>
              <a:rPr lang="en-US" sz="1500" baseline="0" dirty="0">
                <a:solidFill>
                  <a:prstClr val="white"/>
                </a:solidFill>
                <a:latin typeface="+mn-lt"/>
                <a:ea typeface="+mn-ea"/>
                <a:cs typeface="Arial" panose="020B0604020202020204" pitchFamily="34" charset="0"/>
              </a:rPr>
              <a:t>steel </a:t>
            </a:r>
            <a:r>
              <a:rPr lang="en-US" sz="1500" baseline="0" dirty="0" smtClean="0">
                <a:solidFill>
                  <a:prstClr val="white"/>
                </a:solidFill>
                <a:latin typeface="+mn-lt"/>
                <a:ea typeface="+mn-ea"/>
                <a:cs typeface="Arial" panose="020B0604020202020204" pitchFamily="34" charset="0"/>
              </a:rPr>
              <a:t>production and 353 employees.</a:t>
            </a:r>
          </a:p>
          <a:p>
            <a:pPr defTabSz="913973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500" baseline="0" dirty="0" smtClean="0">
              <a:solidFill>
                <a:prstClr val="white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defTabSz="913973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500" baseline="0" dirty="0" smtClean="0">
                <a:solidFill>
                  <a:prstClr val="white"/>
                </a:solidFill>
                <a:latin typeface="+mn-lt"/>
                <a:ea typeface="+mn-ea"/>
                <a:cs typeface="Arial" panose="020B0604020202020204" pitchFamily="34" charset="0"/>
              </a:rPr>
              <a:t>Electric </a:t>
            </a:r>
            <a:r>
              <a:rPr lang="en-US" sz="1500" baseline="0" dirty="0">
                <a:solidFill>
                  <a:prstClr val="white"/>
                </a:solidFill>
                <a:latin typeface="+mn-lt"/>
                <a:ea typeface="+mn-ea"/>
                <a:cs typeface="Arial" panose="020B0604020202020204" pitchFamily="34" charset="0"/>
              </a:rPr>
              <a:t>Arc </a:t>
            </a:r>
            <a:r>
              <a:rPr lang="en-US" sz="1500" baseline="0" dirty="0" smtClean="0">
                <a:solidFill>
                  <a:prstClr val="white"/>
                </a:solidFill>
                <a:latin typeface="+mn-lt"/>
                <a:ea typeface="+mn-ea"/>
                <a:cs typeface="Arial" panose="020B0604020202020204" pitchFamily="34" charset="0"/>
              </a:rPr>
              <a:t>Furnace (EAF) </a:t>
            </a:r>
            <a:r>
              <a:rPr lang="en-US" sz="1500" baseline="0" dirty="0">
                <a:solidFill>
                  <a:prstClr val="white"/>
                </a:solidFill>
                <a:latin typeface="+mn-lt"/>
                <a:ea typeface="+mn-ea"/>
                <a:cs typeface="Arial" panose="020B0604020202020204" pitchFamily="34" charset="0"/>
              </a:rPr>
              <a:t>Slag is the main </a:t>
            </a:r>
            <a:r>
              <a:rPr lang="en-US" sz="1500" baseline="0" dirty="0" smtClean="0">
                <a:solidFill>
                  <a:prstClr val="white"/>
                </a:solidFill>
                <a:latin typeface="+mn-lt"/>
                <a:ea typeface="+mn-ea"/>
                <a:cs typeface="Arial" panose="020B0604020202020204" pitchFamily="34" charset="0"/>
              </a:rPr>
              <a:t>residue generated, </a:t>
            </a:r>
            <a:r>
              <a:rPr lang="en-US" sz="1500" baseline="0" dirty="0">
                <a:solidFill>
                  <a:prstClr val="white"/>
                </a:solidFill>
                <a:latin typeface="+mn-lt"/>
                <a:ea typeface="+mn-ea"/>
                <a:cs typeface="Arial" panose="020B0604020202020204" pitchFamily="34" charset="0"/>
              </a:rPr>
              <a:t>representing around </a:t>
            </a:r>
            <a:r>
              <a:rPr lang="en-US" sz="1500" baseline="0" dirty="0" smtClean="0">
                <a:solidFill>
                  <a:prstClr val="white"/>
                </a:solidFill>
                <a:latin typeface="+mn-lt"/>
                <a:ea typeface="+mn-ea"/>
                <a:cs typeface="Arial" panose="020B0604020202020204" pitchFamily="34" charset="0"/>
              </a:rPr>
              <a:t>110 </a:t>
            </a:r>
            <a:r>
              <a:rPr lang="en-US" sz="1500" baseline="0" dirty="0">
                <a:solidFill>
                  <a:prstClr val="white"/>
                </a:solidFill>
                <a:latin typeface="+mn-lt"/>
                <a:ea typeface="+mn-ea"/>
                <a:cs typeface="Arial" panose="020B0604020202020204" pitchFamily="34" charset="0"/>
              </a:rPr>
              <a:t>kg per </a:t>
            </a:r>
            <a:r>
              <a:rPr lang="en-US" sz="1500" baseline="0" dirty="0" err="1">
                <a:solidFill>
                  <a:prstClr val="white"/>
                </a:solidFill>
                <a:latin typeface="+mn-lt"/>
                <a:ea typeface="+mn-ea"/>
                <a:cs typeface="Arial" panose="020B0604020202020204" pitchFamily="34" charset="0"/>
              </a:rPr>
              <a:t>tonne</a:t>
            </a:r>
            <a:r>
              <a:rPr lang="en-US" sz="1500" baseline="0" dirty="0">
                <a:solidFill>
                  <a:prstClr val="white"/>
                </a:solidFill>
                <a:latin typeface="+mn-lt"/>
                <a:ea typeface="+mn-ea"/>
                <a:cs typeface="Arial" panose="020B0604020202020204" pitchFamily="34" charset="0"/>
              </a:rPr>
              <a:t> of crude steel </a:t>
            </a:r>
            <a:r>
              <a:rPr lang="en-US" sz="1500" baseline="0" dirty="0" smtClean="0">
                <a:solidFill>
                  <a:prstClr val="white"/>
                </a:solidFill>
                <a:latin typeface="+mn-lt"/>
                <a:ea typeface="+mn-ea"/>
                <a:cs typeface="Arial" panose="020B0604020202020204" pitchFamily="34" charset="0"/>
              </a:rPr>
              <a:t>produced at the plant.</a:t>
            </a:r>
            <a:endParaRPr lang="pt-BR" sz="1500" baseline="0" dirty="0" smtClean="0">
              <a:solidFill>
                <a:prstClr val="white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8046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rredondar Retângulo no Mesmo Canto Lateral 16"/>
          <p:cNvSpPr/>
          <p:nvPr/>
        </p:nvSpPr>
        <p:spPr>
          <a:xfrm rot="10800000">
            <a:off x="268539" y="1361325"/>
            <a:ext cx="8518339" cy="5184576"/>
          </a:xfrm>
          <a:prstGeom prst="round2SameRect">
            <a:avLst>
              <a:gd name="adj1" fmla="val 10500"/>
              <a:gd name="adj2" fmla="val 0"/>
            </a:avLst>
          </a:pr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17410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85556"/>
          <a:stretch>
            <a:fillRect/>
          </a:stretch>
        </p:blipFill>
        <p:spPr bwMode="auto">
          <a:xfrm>
            <a:off x="0" y="-26988"/>
            <a:ext cx="9144000" cy="99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13" descr="Z:\Criação\Jobs 2012\Brasil\Arcelor\PNG\Painel Comercial\S05_Mónica_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7986" r="48595" b="29947"/>
          <a:stretch>
            <a:fillRect/>
          </a:stretch>
        </p:blipFill>
        <p:spPr bwMode="auto">
          <a:xfrm>
            <a:off x="1" y="115888"/>
            <a:ext cx="7323670" cy="936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Espaço Reservado para Conteúdo 2"/>
          <p:cNvSpPr txBox="1">
            <a:spLocks/>
          </p:cNvSpPr>
          <p:nvPr/>
        </p:nvSpPr>
        <p:spPr>
          <a:xfrm>
            <a:off x="395536" y="1549345"/>
            <a:ext cx="8064896" cy="480853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endParaRPr lang="pt-BR" sz="2000" baseline="0" dirty="0" smtClean="0">
              <a:solidFill>
                <a:srgbClr val="58595B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tângulo 10"/>
          <p:cNvSpPr/>
          <p:nvPr/>
        </p:nvSpPr>
        <p:spPr>
          <a:xfrm>
            <a:off x="4379750" y="2074210"/>
            <a:ext cx="430022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baseline="0" dirty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Among </a:t>
            </a:r>
            <a:r>
              <a:rPr lang="en-US" sz="16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the several principles, values ​​and responsibilities of ArcelorMittal </a:t>
            </a:r>
            <a:r>
              <a:rPr lang="en-US" sz="1600" baseline="0" dirty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Long Carbon Brazil that are focused on Environment and Sustainability, we </a:t>
            </a:r>
            <a:r>
              <a:rPr lang="en-US" sz="16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highlight the following:</a:t>
            </a:r>
            <a:endParaRPr lang="pt-BR" sz="1600" baseline="0" dirty="0">
              <a:solidFill>
                <a:srgbClr val="58595B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2" name="Título 1"/>
          <p:cNvSpPr txBox="1">
            <a:spLocks/>
          </p:cNvSpPr>
          <p:nvPr/>
        </p:nvSpPr>
        <p:spPr>
          <a:xfrm>
            <a:off x="428299" y="1556717"/>
            <a:ext cx="8807450" cy="57613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 charset="0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pt-BR" sz="2000" b="1" baseline="0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Strategic</a:t>
            </a:r>
            <a:r>
              <a:rPr lang="pt-BR" sz="2000" b="1" baseline="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 </a:t>
            </a:r>
            <a:r>
              <a:rPr lang="pt-BR" sz="2000" b="1" baseline="0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Policy</a:t>
            </a:r>
            <a:r>
              <a:rPr lang="pt-BR" sz="2000" b="1" baseline="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 </a:t>
            </a:r>
            <a:r>
              <a:rPr lang="pt-BR" sz="2000" b="1" baseline="0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of</a:t>
            </a:r>
            <a:r>
              <a:rPr lang="pt-BR" sz="2000" b="1" baseline="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 </a:t>
            </a:r>
            <a:r>
              <a:rPr lang="pt-BR" sz="2000" b="1" baseline="0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the</a:t>
            </a:r>
            <a:r>
              <a:rPr lang="pt-BR" sz="2000" b="1" baseline="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 </a:t>
            </a:r>
            <a:r>
              <a:rPr lang="pt-BR" sz="2000" b="1" baseline="0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Company</a:t>
            </a:r>
            <a:endParaRPr lang="pt-BR" sz="2000" b="1" baseline="0" dirty="0" smtClean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  <a:sym typeface="VAG Rounded Std Light" pitchFamily="34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115" t="12656" r="31801" b="12581"/>
          <a:stretch/>
        </p:blipFill>
        <p:spPr bwMode="auto">
          <a:xfrm>
            <a:off x="523114" y="2074210"/>
            <a:ext cx="3625805" cy="4344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Elipse 1"/>
          <p:cNvSpPr/>
          <p:nvPr/>
        </p:nvSpPr>
        <p:spPr>
          <a:xfrm>
            <a:off x="386634" y="5595582"/>
            <a:ext cx="4004594" cy="286603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Retângulo 14"/>
          <p:cNvSpPr/>
          <p:nvPr/>
        </p:nvSpPr>
        <p:spPr>
          <a:xfrm>
            <a:off x="4298681" y="3363701"/>
            <a:ext cx="37634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n-US" sz="1600" baseline="0" dirty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To continuously </a:t>
            </a:r>
            <a:r>
              <a:rPr lang="en-US" sz="16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develop studies and partnerships to optimize the application of waste and </a:t>
            </a:r>
            <a:r>
              <a:rPr lang="en-US" sz="1600" b="1" baseline="0" dirty="0" smtClean="0">
                <a:solidFill>
                  <a:srgbClr val="FF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by-products</a:t>
            </a:r>
            <a:r>
              <a:rPr lang="en-US" sz="16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.</a:t>
            </a:r>
            <a:endParaRPr lang="pt-BR" sz="1600" b="1" baseline="0" dirty="0">
              <a:solidFill>
                <a:srgbClr val="FF000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cxnSp>
        <p:nvCxnSpPr>
          <p:cNvPr id="4" name="Conector em curva 3"/>
          <p:cNvCxnSpPr>
            <a:stCxn id="2" idx="6"/>
            <a:endCxn id="15" idx="2"/>
          </p:cNvCxnSpPr>
          <p:nvPr/>
        </p:nvCxnSpPr>
        <p:spPr>
          <a:xfrm flipV="1">
            <a:off x="4391228" y="4194698"/>
            <a:ext cx="1789200" cy="1544186"/>
          </a:xfrm>
          <a:prstGeom prst="curvedConnector2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Box 544"/>
          <p:cNvSpPr txBox="1">
            <a:spLocks noChangeArrowheads="1"/>
          </p:cNvSpPr>
          <p:nvPr/>
        </p:nvSpPr>
        <p:spPr bwMode="auto">
          <a:xfrm>
            <a:off x="134938" y="334812"/>
            <a:ext cx="4437062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0000" tIns="0" rIns="0" bIns="0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2400" b="1" baseline="0" dirty="0" err="1" smtClean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Motivations</a:t>
            </a:r>
            <a:endParaRPr lang="pt-BR" altLang="pt-BR" sz="2400" b="1" baseline="0" dirty="0">
              <a:solidFill>
                <a:srgbClr val="FFFFFF"/>
              </a:solidFill>
              <a:latin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206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rredondar Retângulo no Mesmo Canto Lateral 16"/>
          <p:cNvSpPr/>
          <p:nvPr/>
        </p:nvSpPr>
        <p:spPr>
          <a:xfrm rot="10800000">
            <a:off x="268539" y="1361325"/>
            <a:ext cx="8518339" cy="5184576"/>
          </a:xfrm>
          <a:prstGeom prst="round2SameRect">
            <a:avLst>
              <a:gd name="adj1" fmla="val 10500"/>
              <a:gd name="adj2" fmla="val 0"/>
            </a:avLst>
          </a:pr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17410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85556"/>
          <a:stretch>
            <a:fillRect/>
          </a:stretch>
        </p:blipFill>
        <p:spPr bwMode="auto">
          <a:xfrm>
            <a:off x="0" y="-26988"/>
            <a:ext cx="9144000" cy="99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13" descr="Z:\Criação\Jobs 2012\Brasil\Arcelor\PNG\Painel Comercial\S05_Mónica_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7986" r="48595" b="29947"/>
          <a:stretch>
            <a:fillRect/>
          </a:stretch>
        </p:blipFill>
        <p:spPr bwMode="auto">
          <a:xfrm>
            <a:off x="1" y="115888"/>
            <a:ext cx="7323670" cy="936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Espaço Reservado para Conteúdo 2"/>
          <p:cNvSpPr txBox="1">
            <a:spLocks/>
          </p:cNvSpPr>
          <p:nvPr/>
        </p:nvSpPr>
        <p:spPr>
          <a:xfrm>
            <a:off x="395536" y="1549345"/>
            <a:ext cx="8064896" cy="480853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endParaRPr lang="pt-BR" sz="2000" baseline="0" dirty="0" smtClean="0">
              <a:solidFill>
                <a:srgbClr val="58595B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ítulo 1"/>
          <p:cNvSpPr txBox="1">
            <a:spLocks/>
          </p:cNvSpPr>
          <p:nvPr/>
        </p:nvSpPr>
        <p:spPr>
          <a:xfrm>
            <a:off x="428299" y="1556717"/>
            <a:ext cx="8210734" cy="57613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 charset="0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pt-BR" sz="2000" b="1" baseline="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10 </a:t>
            </a:r>
            <a:r>
              <a:rPr lang="pt-BR" sz="2000" b="1" baseline="0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Guidelines</a:t>
            </a:r>
            <a:r>
              <a:rPr lang="pt-BR" sz="2000" b="1" baseline="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 </a:t>
            </a:r>
            <a:r>
              <a:rPr lang="pt-BR" sz="2000" b="1" baseline="0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of</a:t>
            </a:r>
            <a:r>
              <a:rPr lang="pt-BR" sz="2000" b="1" baseline="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 </a:t>
            </a:r>
            <a:r>
              <a:rPr lang="pt-BR" sz="2000" b="1" baseline="0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Sustainable</a:t>
            </a:r>
            <a:r>
              <a:rPr lang="pt-BR" sz="2000" b="1" baseline="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 </a:t>
            </a:r>
            <a:r>
              <a:rPr lang="pt-BR" sz="2000" b="1" baseline="0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Development</a:t>
            </a:r>
            <a:endParaRPr lang="pt-BR" sz="2000" b="1" baseline="0" dirty="0" smtClean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  <a:sym typeface="VAG Rounded Std Light" pitchFamily="34" charset="0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882" t="44591" r="18696" b="6054"/>
          <a:stretch/>
        </p:blipFill>
        <p:spPr bwMode="auto">
          <a:xfrm>
            <a:off x="561284" y="3176906"/>
            <a:ext cx="7094677" cy="3205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etângulo 17"/>
          <p:cNvSpPr/>
          <p:nvPr/>
        </p:nvSpPr>
        <p:spPr bwMode="auto">
          <a:xfrm>
            <a:off x="561283" y="3464940"/>
            <a:ext cx="5118299" cy="900997"/>
          </a:xfrm>
          <a:prstGeom prst="rect">
            <a:avLst/>
          </a:prstGeom>
          <a:noFill/>
          <a:ln w="38100" cap="flat" cmpd="sng" algn="ctr">
            <a:solidFill>
              <a:srgbClr val="0099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73050" marR="0" indent="-273050" algn="just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>
                <a:tab pos="623888" algn="l"/>
              </a:tabLst>
            </a:pPr>
            <a:endParaRPr kumimoji="0" lang="pt-BR" sz="13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MS PGothic" pitchFamily="34" charset="-128"/>
            </a:endParaRPr>
          </a:p>
        </p:txBody>
      </p:sp>
      <p:sp>
        <p:nvSpPr>
          <p:cNvPr id="19" name="Retângulo 18"/>
          <p:cNvSpPr/>
          <p:nvPr/>
        </p:nvSpPr>
        <p:spPr>
          <a:xfrm>
            <a:off x="453851" y="2037320"/>
            <a:ext cx="81851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n-US" sz="16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ArcelorMittal </a:t>
            </a:r>
            <a:r>
              <a:rPr lang="en-US" sz="1600" baseline="0" dirty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Brazil </a:t>
            </a:r>
            <a:r>
              <a:rPr lang="en-US" sz="16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remains in line with </a:t>
            </a:r>
            <a:r>
              <a:rPr lang="en-US" sz="1600" baseline="0" dirty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its </a:t>
            </a:r>
            <a:r>
              <a:rPr lang="en-US" sz="16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corporate guidelines </a:t>
            </a:r>
            <a:r>
              <a:rPr lang="en-US" sz="1600" baseline="0" dirty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that outlined </a:t>
            </a:r>
            <a:r>
              <a:rPr lang="en-US" sz="16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 new approach to the sustainability of the ArcelorMittal Group </a:t>
            </a:r>
            <a:r>
              <a:rPr lang="en-US" sz="1600" baseline="0" dirty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since 2014 – Three of them are aligned to the use of </a:t>
            </a:r>
            <a:r>
              <a:rPr lang="en-US" sz="1600" b="1" baseline="0" dirty="0" smtClean="0">
                <a:solidFill>
                  <a:srgbClr val="FF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by-products</a:t>
            </a:r>
            <a:r>
              <a:rPr lang="en-US" sz="1600" baseline="0" dirty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11" name="Text Box 544"/>
          <p:cNvSpPr txBox="1">
            <a:spLocks noChangeArrowheads="1"/>
          </p:cNvSpPr>
          <p:nvPr/>
        </p:nvSpPr>
        <p:spPr bwMode="auto">
          <a:xfrm>
            <a:off x="134938" y="334812"/>
            <a:ext cx="4437062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0000" tIns="0" rIns="0" bIns="0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2400" b="1" baseline="0" dirty="0" err="1" smtClean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Motivations</a:t>
            </a:r>
            <a:endParaRPr lang="pt-BR" altLang="pt-BR" sz="2400" b="1" baseline="0" dirty="0">
              <a:solidFill>
                <a:srgbClr val="FFFFFF"/>
              </a:solidFill>
              <a:latin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5617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rredondar Retângulo no Mesmo Canto Lateral 16"/>
          <p:cNvSpPr/>
          <p:nvPr/>
        </p:nvSpPr>
        <p:spPr>
          <a:xfrm rot="10800000">
            <a:off x="237416" y="1421380"/>
            <a:ext cx="8518339" cy="5184576"/>
          </a:xfrm>
          <a:prstGeom prst="round2SameRect">
            <a:avLst>
              <a:gd name="adj1" fmla="val 10500"/>
              <a:gd name="adj2" fmla="val 0"/>
            </a:avLst>
          </a:pr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17410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85556"/>
          <a:stretch>
            <a:fillRect/>
          </a:stretch>
        </p:blipFill>
        <p:spPr bwMode="auto">
          <a:xfrm>
            <a:off x="0" y="-26988"/>
            <a:ext cx="9144000" cy="99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13" descr="Z:\Criação\Jobs 2012\Brasil\Arcelor\PNG\Painel Comercial\S05_Mónica_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7986" r="48595" b="29947"/>
          <a:stretch>
            <a:fillRect/>
          </a:stretch>
        </p:blipFill>
        <p:spPr bwMode="auto">
          <a:xfrm>
            <a:off x="1" y="115888"/>
            <a:ext cx="7323670" cy="936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Espaço Reservado para Conteúdo 2"/>
          <p:cNvSpPr txBox="1">
            <a:spLocks/>
          </p:cNvSpPr>
          <p:nvPr/>
        </p:nvSpPr>
        <p:spPr>
          <a:xfrm>
            <a:off x="395536" y="1549345"/>
            <a:ext cx="8064896" cy="480853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endParaRPr lang="pt-BR" sz="2000" baseline="0" dirty="0" smtClean="0">
              <a:solidFill>
                <a:srgbClr val="58595B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ítulo 1"/>
          <p:cNvSpPr txBox="1">
            <a:spLocks/>
          </p:cNvSpPr>
          <p:nvPr/>
        </p:nvSpPr>
        <p:spPr>
          <a:xfrm>
            <a:off x="428299" y="1556717"/>
            <a:ext cx="8807450" cy="57613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 charset="0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pt-BR" sz="2000" b="1" baseline="0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Principles</a:t>
            </a:r>
            <a:r>
              <a:rPr lang="pt-BR" sz="2000" b="1" baseline="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 </a:t>
            </a:r>
            <a:r>
              <a:rPr lang="pt-BR" sz="2000" b="1" baseline="0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of</a:t>
            </a:r>
            <a:r>
              <a:rPr lang="pt-BR" sz="2000" b="1" baseline="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 </a:t>
            </a:r>
            <a:r>
              <a:rPr lang="pt-BR" sz="2000" b="1" baseline="0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By-products</a:t>
            </a:r>
            <a:r>
              <a:rPr lang="pt-BR" sz="2000" b="1" baseline="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 Management</a:t>
            </a:r>
          </a:p>
        </p:txBody>
      </p:sp>
      <p:sp>
        <p:nvSpPr>
          <p:cNvPr id="11" name="Line 276"/>
          <p:cNvSpPr>
            <a:spLocks noChangeShapeType="1"/>
          </p:cNvSpPr>
          <p:nvPr/>
        </p:nvSpPr>
        <p:spPr bwMode="auto">
          <a:xfrm flipV="1">
            <a:off x="3361686" y="4891946"/>
            <a:ext cx="1223962" cy="792162"/>
          </a:xfrm>
          <a:prstGeom prst="line">
            <a:avLst/>
          </a:prstGeom>
          <a:noFill/>
          <a:ln w="44450">
            <a:solidFill>
              <a:srgbClr val="FF66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pt-BR" smtClean="0">
              <a:solidFill>
                <a:srgbClr val="696969"/>
              </a:solidFill>
              <a:ea typeface="MS PGothic" pitchFamily="34" charset="-128"/>
            </a:endParaRPr>
          </a:p>
        </p:txBody>
      </p:sp>
      <p:sp>
        <p:nvSpPr>
          <p:cNvPr id="14" name="Line 277"/>
          <p:cNvSpPr>
            <a:spLocks noChangeShapeType="1"/>
          </p:cNvSpPr>
          <p:nvPr/>
        </p:nvSpPr>
        <p:spPr bwMode="auto">
          <a:xfrm>
            <a:off x="4572000" y="4905594"/>
            <a:ext cx="1223963" cy="792162"/>
          </a:xfrm>
          <a:prstGeom prst="line">
            <a:avLst/>
          </a:prstGeom>
          <a:noFill/>
          <a:ln w="44450">
            <a:solidFill>
              <a:srgbClr val="FF66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pt-BR" smtClean="0">
              <a:solidFill>
                <a:srgbClr val="696969"/>
              </a:solidFill>
              <a:ea typeface="MS PGothic" pitchFamily="34" charset="-128"/>
            </a:endParaRPr>
          </a:p>
        </p:txBody>
      </p:sp>
      <p:sp>
        <p:nvSpPr>
          <p:cNvPr id="15" name="Line 278"/>
          <p:cNvSpPr>
            <a:spLocks noChangeShapeType="1"/>
          </p:cNvSpPr>
          <p:nvPr/>
        </p:nvSpPr>
        <p:spPr bwMode="auto">
          <a:xfrm flipH="1" flipV="1">
            <a:off x="5292725" y="4473794"/>
            <a:ext cx="503238" cy="1223962"/>
          </a:xfrm>
          <a:prstGeom prst="line">
            <a:avLst/>
          </a:prstGeom>
          <a:noFill/>
          <a:ln w="44450">
            <a:solidFill>
              <a:srgbClr val="FF66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pt-BR" smtClean="0">
              <a:solidFill>
                <a:srgbClr val="696969"/>
              </a:solidFill>
              <a:ea typeface="MS PGothic" pitchFamily="34" charset="-128"/>
            </a:endParaRPr>
          </a:p>
        </p:txBody>
      </p:sp>
      <p:sp>
        <p:nvSpPr>
          <p:cNvPr id="16" name="Line 279"/>
          <p:cNvSpPr>
            <a:spLocks noChangeShapeType="1"/>
          </p:cNvSpPr>
          <p:nvPr/>
        </p:nvSpPr>
        <p:spPr bwMode="auto">
          <a:xfrm flipV="1">
            <a:off x="5292725" y="3610194"/>
            <a:ext cx="1223963" cy="863600"/>
          </a:xfrm>
          <a:prstGeom prst="line">
            <a:avLst/>
          </a:prstGeom>
          <a:noFill/>
          <a:ln w="44450">
            <a:solidFill>
              <a:srgbClr val="FF66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pt-BR" smtClean="0">
              <a:solidFill>
                <a:srgbClr val="696969"/>
              </a:solidFill>
              <a:ea typeface="MS PGothic" pitchFamily="34" charset="-128"/>
            </a:endParaRPr>
          </a:p>
        </p:txBody>
      </p:sp>
      <p:sp>
        <p:nvSpPr>
          <p:cNvPr id="18" name="Line 280"/>
          <p:cNvSpPr>
            <a:spLocks noChangeShapeType="1"/>
          </p:cNvSpPr>
          <p:nvPr/>
        </p:nvSpPr>
        <p:spPr bwMode="auto">
          <a:xfrm flipH="1">
            <a:off x="5003800" y="3610194"/>
            <a:ext cx="1512888" cy="0"/>
          </a:xfrm>
          <a:prstGeom prst="line">
            <a:avLst/>
          </a:prstGeom>
          <a:noFill/>
          <a:ln w="44450">
            <a:solidFill>
              <a:srgbClr val="FF66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pt-BR" smtClean="0">
              <a:solidFill>
                <a:srgbClr val="696969"/>
              </a:solidFill>
              <a:ea typeface="MS PGothic" pitchFamily="34" charset="-128"/>
            </a:endParaRPr>
          </a:p>
        </p:txBody>
      </p:sp>
      <p:sp>
        <p:nvSpPr>
          <p:cNvPr id="19" name="Line 281"/>
          <p:cNvSpPr>
            <a:spLocks noChangeShapeType="1"/>
          </p:cNvSpPr>
          <p:nvPr/>
        </p:nvSpPr>
        <p:spPr bwMode="auto">
          <a:xfrm flipH="1" flipV="1">
            <a:off x="4572000" y="2384644"/>
            <a:ext cx="431800" cy="1225550"/>
          </a:xfrm>
          <a:prstGeom prst="line">
            <a:avLst/>
          </a:prstGeom>
          <a:noFill/>
          <a:ln w="44450">
            <a:solidFill>
              <a:srgbClr val="FF66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pt-BR" smtClean="0">
              <a:solidFill>
                <a:srgbClr val="696969"/>
              </a:solidFill>
              <a:ea typeface="MS PGothic" pitchFamily="34" charset="-128"/>
            </a:endParaRPr>
          </a:p>
        </p:txBody>
      </p:sp>
      <p:sp>
        <p:nvSpPr>
          <p:cNvPr id="20" name="Line 282"/>
          <p:cNvSpPr>
            <a:spLocks noChangeShapeType="1"/>
          </p:cNvSpPr>
          <p:nvPr/>
        </p:nvSpPr>
        <p:spPr bwMode="auto">
          <a:xfrm flipH="1">
            <a:off x="4140200" y="2384644"/>
            <a:ext cx="431800" cy="1296987"/>
          </a:xfrm>
          <a:prstGeom prst="line">
            <a:avLst/>
          </a:prstGeom>
          <a:noFill/>
          <a:ln w="44450">
            <a:solidFill>
              <a:srgbClr val="FF66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pt-BR" smtClean="0">
              <a:solidFill>
                <a:srgbClr val="696969"/>
              </a:solidFill>
              <a:ea typeface="MS PGothic" pitchFamily="34" charset="-128"/>
            </a:endParaRPr>
          </a:p>
        </p:txBody>
      </p:sp>
      <p:sp>
        <p:nvSpPr>
          <p:cNvPr id="21" name="Line 283"/>
          <p:cNvSpPr>
            <a:spLocks noChangeShapeType="1"/>
          </p:cNvSpPr>
          <p:nvPr/>
        </p:nvSpPr>
        <p:spPr bwMode="auto">
          <a:xfrm flipH="1">
            <a:off x="2627313" y="3681631"/>
            <a:ext cx="1512887" cy="0"/>
          </a:xfrm>
          <a:prstGeom prst="line">
            <a:avLst/>
          </a:prstGeom>
          <a:noFill/>
          <a:ln w="44450">
            <a:solidFill>
              <a:srgbClr val="FF66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pt-BR" smtClean="0">
              <a:solidFill>
                <a:srgbClr val="696969"/>
              </a:solidFill>
              <a:ea typeface="MS PGothic" pitchFamily="34" charset="-128"/>
            </a:endParaRPr>
          </a:p>
        </p:txBody>
      </p:sp>
      <p:sp>
        <p:nvSpPr>
          <p:cNvPr id="22" name="Line 284"/>
          <p:cNvSpPr>
            <a:spLocks noChangeShapeType="1"/>
          </p:cNvSpPr>
          <p:nvPr/>
        </p:nvSpPr>
        <p:spPr bwMode="auto">
          <a:xfrm>
            <a:off x="2627313" y="3681631"/>
            <a:ext cx="1223962" cy="792163"/>
          </a:xfrm>
          <a:prstGeom prst="line">
            <a:avLst/>
          </a:prstGeom>
          <a:noFill/>
          <a:ln w="44450">
            <a:solidFill>
              <a:srgbClr val="FF66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pt-BR" smtClean="0">
              <a:solidFill>
                <a:srgbClr val="696969"/>
              </a:solidFill>
              <a:ea typeface="MS PGothic" pitchFamily="34" charset="-128"/>
            </a:endParaRPr>
          </a:p>
        </p:txBody>
      </p:sp>
      <p:sp>
        <p:nvSpPr>
          <p:cNvPr id="23" name="Line 285"/>
          <p:cNvSpPr>
            <a:spLocks noChangeShapeType="1"/>
          </p:cNvSpPr>
          <p:nvPr/>
        </p:nvSpPr>
        <p:spPr bwMode="auto">
          <a:xfrm flipH="1">
            <a:off x="3348038" y="4473794"/>
            <a:ext cx="503237" cy="1223962"/>
          </a:xfrm>
          <a:prstGeom prst="line">
            <a:avLst/>
          </a:prstGeom>
          <a:noFill/>
          <a:ln w="44450">
            <a:solidFill>
              <a:srgbClr val="FF66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pt-BR" smtClean="0">
              <a:solidFill>
                <a:srgbClr val="696969"/>
              </a:solidFill>
              <a:ea typeface="MS PGothic" pitchFamily="34" charset="-128"/>
            </a:endParaRPr>
          </a:p>
        </p:txBody>
      </p:sp>
      <p:sp>
        <p:nvSpPr>
          <p:cNvPr id="25" name="Rectangle 3"/>
          <p:cNvSpPr>
            <a:spLocks noChangeArrowheads="1"/>
          </p:cNvSpPr>
          <p:nvPr/>
        </p:nvSpPr>
        <p:spPr bwMode="auto">
          <a:xfrm>
            <a:off x="1774267" y="3498695"/>
            <a:ext cx="807914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Char char="–"/>
              <a:defRPr sz="2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–"/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pt-BR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Market</a:t>
            </a:r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2480755" y="5709440"/>
            <a:ext cx="936155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Char char="–"/>
              <a:defRPr sz="2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–"/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pt-BR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Financial</a:t>
            </a:r>
          </a:p>
        </p:txBody>
      </p:sp>
      <p:sp>
        <p:nvSpPr>
          <p:cNvPr id="27" name="Rectangle 3"/>
          <p:cNvSpPr>
            <a:spLocks noChangeArrowheads="1"/>
          </p:cNvSpPr>
          <p:nvPr/>
        </p:nvSpPr>
        <p:spPr bwMode="auto">
          <a:xfrm>
            <a:off x="5320021" y="5724835"/>
            <a:ext cx="1732848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Char char="–"/>
              <a:defRPr sz="2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–"/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pt-BR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Internal Processes</a:t>
            </a:r>
          </a:p>
        </p:txBody>
      </p:sp>
      <p:sp>
        <p:nvSpPr>
          <p:cNvPr id="28" name="Rectangle 3"/>
          <p:cNvSpPr>
            <a:spLocks noChangeArrowheads="1"/>
          </p:cNvSpPr>
          <p:nvPr/>
        </p:nvSpPr>
        <p:spPr bwMode="auto">
          <a:xfrm>
            <a:off x="3683922" y="2037320"/>
            <a:ext cx="1333699" cy="33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Char char="–"/>
              <a:defRPr sz="2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–"/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pt-BR" sz="16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Sustainability</a:t>
            </a:r>
            <a:endParaRPr kumimoji="0" lang="en-US" altLang="pt-BR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Rectangle 3"/>
          <p:cNvSpPr>
            <a:spLocks noChangeArrowheads="1"/>
          </p:cNvSpPr>
          <p:nvPr/>
        </p:nvSpPr>
        <p:spPr bwMode="auto">
          <a:xfrm>
            <a:off x="6643264" y="3396979"/>
            <a:ext cx="1912676" cy="582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2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Char char="–"/>
              <a:defRPr sz="2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–"/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»"/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pt-BR" sz="1600" b="1" kern="0" baseline="0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Social </a:t>
            </a:r>
            <a:r>
              <a:rPr lang="en-US" altLang="pt-BR" sz="1600" b="1" kern="0" baseline="0" dirty="0" err="1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Responsability</a:t>
            </a:r>
            <a:endParaRPr kumimoji="0" lang="en-US" altLang="pt-BR" sz="16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Elipse 1"/>
          <p:cNvSpPr/>
          <p:nvPr/>
        </p:nvSpPr>
        <p:spPr>
          <a:xfrm>
            <a:off x="3866490" y="3647140"/>
            <a:ext cx="1437566" cy="1203862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CaixaDeTexto 2"/>
          <p:cNvSpPr txBox="1"/>
          <p:nvPr/>
        </p:nvSpPr>
        <p:spPr>
          <a:xfrm>
            <a:off x="3925743" y="3902546"/>
            <a:ext cx="1407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BY-PRODUCTS</a:t>
            </a:r>
            <a:endParaRPr lang="pt-BR" b="1" baseline="0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1" name="Espaço Reservado para Conteúdo 2"/>
          <p:cNvSpPr txBox="1">
            <a:spLocks/>
          </p:cNvSpPr>
          <p:nvPr/>
        </p:nvSpPr>
        <p:spPr>
          <a:xfrm>
            <a:off x="1981336" y="6005465"/>
            <a:ext cx="2871147" cy="65347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1100" baseline="0" smtClean="0">
                <a:solidFill>
                  <a:srgbClr val="58595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reduce costs with </a:t>
            </a:r>
            <a:r>
              <a:rPr lang="en-US" sz="1100" baseline="0" dirty="0" smtClean="0">
                <a:solidFill>
                  <a:srgbClr val="58595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residues </a:t>
            </a:r>
            <a:r>
              <a:rPr lang="en-US" sz="1100" baseline="0" dirty="0">
                <a:solidFill>
                  <a:srgbClr val="58595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destination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1100" baseline="0" dirty="0" smtClean="0">
                <a:solidFill>
                  <a:srgbClr val="58595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Obtain profit with by-products sales</a:t>
            </a:r>
            <a:endParaRPr lang="pt-BR" sz="1100" baseline="0" dirty="0" smtClean="0">
              <a:solidFill>
                <a:srgbClr val="58595B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Espaço Reservado para Conteúdo 2"/>
          <p:cNvSpPr txBox="1">
            <a:spLocks/>
          </p:cNvSpPr>
          <p:nvPr/>
        </p:nvSpPr>
        <p:spPr>
          <a:xfrm>
            <a:off x="6286717" y="4013668"/>
            <a:ext cx="2173715" cy="72210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1200" baseline="0" dirty="0" smtClean="0">
                <a:solidFill>
                  <a:srgbClr val="58595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stimulate </a:t>
            </a:r>
            <a:r>
              <a:rPr lang="en-US" sz="1200" baseline="0" dirty="0">
                <a:solidFill>
                  <a:srgbClr val="58595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changes in business, society, education and industry</a:t>
            </a:r>
            <a:endParaRPr lang="pt-BR" sz="1200" baseline="0" dirty="0" smtClean="0">
              <a:solidFill>
                <a:srgbClr val="58595B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3" name="Espaço Reservado para Conteúdo 2"/>
          <p:cNvSpPr txBox="1">
            <a:spLocks/>
          </p:cNvSpPr>
          <p:nvPr/>
        </p:nvSpPr>
        <p:spPr>
          <a:xfrm>
            <a:off x="300030" y="3801329"/>
            <a:ext cx="2383440" cy="934442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1200" baseline="0" dirty="0" smtClean="0">
                <a:solidFill>
                  <a:srgbClr val="58595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develop new </a:t>
            </a:r>
            <a:r>
              <a:rPr lang="en-US" sz="1200" baseline="0" dirty="0">
                <a:solidFill>
                  <a:srgbClr val="58595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applications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1200" baseline="0" dirty="0" smtClean="0">
                <a:solidFill>
                  <a:srgbClr val="58595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create </a:t>
            </a:r>
            <a:r>
              <a:rPr lang="en-US" sz="1200" baseline="0" dirty="0">
                <a:solidFill>
                  <a:srgbClr val="58595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needs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1200" baseline="0" dirty="0" smtClean="0">
                <a:solidFill>
                  <a:srgbClr val="58595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meet </a:t>
            </a:r>
            <a:r>
              <a:rPr lang="en-US" sz="1200" baseline="0" dirty="0">
                <a:solidFill>
                  <a:srgbClr val="58595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demands of local markets</a:t>
            </a:r>
            <a:endParaRPr lang="pt-BR" sz="1200" baseline="0" dirty="0" smtClean="0">
              <a:solidFill>
                <a:srgbClr val="58595B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4" name="Espaço Reservado para Conteúdo 2"/>
          <p:cNvSpPr txBox="1">
            <a:spLocks/>
          </p:cNvSpPr>
          <p:nvPr/>
        </p:nvSpPr>
        <p:spPr>
          <a:xfrm>
            <a:off x="4941801" y="2352234"/>
            <a:ext cx="3518631" cy="786751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1200" baseline="0" dirty="0" smtClean="0">
                <a:solidFill>
                  <a:srgbClr val="58595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reduce </a:t>
            </a:r>
            <a:r>
              <a:rPr lang="en-US" sz="1200" baseline="0" dirty="0">
                <a:solidFill>
                  <a:srgbClr val="58595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use of non-renewable raw materials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1200" baseline="0" dirty="0" smtClean="0">
                <a:solidFill>
                  <a:srgbClr val="58595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reduce </a:t>
            </a:r>
            <a:r>
              <a:rPr lang="en-US" sz="1200" baseline="0" dirty="0">
                <a:solidFill>
                  <a:srgbClr val="58595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waste generation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1200" baseline="0" dirty="0" smtClean="0">
                <a:solidFill>
                  <a:srgbClr val="58595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minimize </a:t>
            </a:r>
            <a:r>
              <a:rPr lang="en-US" sz="1200" baseline="0" dirty="0">
                <a:solidFill>
                  <a:srgbClr val="58595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waste shipment to </a:t>
            </a:r>
            <a:r>
              <a:rPr lang="en-US" sz="1200" baseline="0" dirty="0" smtClean="0">
                <a:solidFill>
                  <a:srgbClr val="58595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landfills</a:t>
            </a:r>
            <a:endParaRPr lang="pt-BR" sz="1200" baseline="0" dirty="0" smtClean="0">
              <a:solidFill>
                <a:srgbClr val="58595B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5" name="Espaço Reservado para Conteúdo 2"/>
          <p:cNvSpPr txBox="1">
            <a:spLocks/>
          </p:cNvSpPr>
          <p:nvPr/>
        </p:nvSpPr>
        <p:spPr>
          <a:xfrm>
            <a:off x="5443840" y="6031699"/>
            <a:ext cx="3288445" cy="68021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1100" baseline="0" smtClean="0">
                <a:solidFill>
                  <a:srgbClr val="58595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eliminate </a:t>
            </a:r>
            <a:r>
              <a:rPr lang="en-US" sz="1100" baseline="0" dirty="0" smtClean="0">
                <a:solidFill>
                  <a:srgbClr val="58595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stocks</a:t>
            </a:r>
            <a:endParaRPr lang="en-US" sz="1100" baseline="0" dirty="0">
              <a:solidFill>
                <a:srgbClr val="58595B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en-US" sz="1100" baseline="0" smtClean="0">
                <a:solidFill>
                  <a:srgbClr val="58595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optimize industrial </a:t>
            </a:r>
            <a:r>
              <a:rPr lang="en-US" sz="1100" baseline="0" dirty="0">
                <a:solidFill>
                  <a:srgbClr val="58595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processes</a:t>
            </a:r>
            <a:endParaRPr lang="pt-BR" sz="1100" baseline="0" dirty="0">
              <a:solidFill>
                <a:srgbClr val="58595B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" name="Text Box 544"/>
          <p:cNvSpPr txBox="1">
            <a:spLocks noChangeArrowheads="1"/>
          </p:cNvSpPr>
          <p:nvPr/>
        </p:nvSpPr>
        <p:spPr bwMode="auto">
          <a:xfrm>
            <a:off x="134938" y="334812"/>
            <a:ext cx="4437062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0000" tIns="0" rIns="0" bIns="0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2400" b="1" baseline="0" dirty="0" err="1" smtClean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Motivations</a:t>
            </a:r>
            <a:endParaRPr lang="pt-BR" altLang="pt-BR" sz="2400" b="1" baseline="0" dirty="0">
              <a:solidFill>
                <a:srgbClr val="FFFFFF"/>
              </a:solidFill>
              <a:latin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7688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rredondar Retângulo no Mesmo Canto Lateral 16"/>
          <p:cNvSpPr/>
          <p:nvPr/>
        </p:nvSpPr>
        <p:spPr>
          <a:xfrm rot="10800000">
            <a:off x="268539" y="1361325"/>
            <a:ext cx="8518339" cy="5184576"/>
          </a:xfrm>
          <a:prstGeom prst="round2SameRect">
            <a:avLst>
              <a:gd name="adj1" fmla="val 10500"/>
              <a:gd name="adj2" fmla="val 0"/>
            </a:avLst>
          </a:prstGeom>
          <a:solidFill>
            <a:schemeClr val="bg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17410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85556"/>
          <a:stretch>
            <a:fillRect/>
          </a:stretch>
        </p:blipFill>
        <p:spPr bwMode="auto">
          <a:xfrm>
            <a:off x="0" y="-26988"/>
            <a:ext cx="9144000" cy="99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13" descr="Z:\Criação\Jobs 2012\Brasil\Arcelor\PNG\Painel Comercial\S05_Mónica_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7986" r="48595" b="29947"/>
          <a:stretch>
            <a:fillRect/>
          </a:stretch>
        </p:blipFill>
        <p:spPr bwMode="auto">
          <a:xfrm>
            <a:off x="1" y="115888"/>
            <a:ext cx="7323670" cy="936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Espaço Reservado para Conteúdo 2"/>
          <p:cNvSpPr txBox="1">
            <a:spLocks/>
          </p:cNvSpPr>
          <p:nvPr/>
        </p:nvSpPr>
        <p:spPr>
          <a:xfrm>
            <a:off x="395536" y="1549345"/>
            <a:ext cx="8064896" cy="480853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endParaRPr lang="pt-BR" sz="2000" baseline="0" dirty="0" smtClean="0">
              <a:solidFill>
                <a:srgbClr val="58595B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tângulo 10"/>
          <p:cNvSpPr/>
          <p:nvPr/>
        </p:nvSpPr>
        <p:spPr>
          <a:xfrm>
            <a:off x="394605" y="1905482"/>
            <a:ext cx="806582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FF0000"/>
              </a:buClr>
            </a:pPr>
            <a:endParaRPr lang="pt-BR" sz="1500" baseline="0" dirty="0">
              <a:solidFill>
                <a:srgbClr val="58595B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285750" indent="-285750" algn="just"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n-US" sz="1500" baseline="0" dirty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In order </a:t>
            </a:r>
            <a:r>
              <a:rPr lang="en-US" sz="15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to avoid </a:t>
            </a:r>
            <a:r>
              <a:rPr lang="en-US" sz="1500" baseline="0" dirty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the high costs involved by </a:t>
            </a:r>
            <a:r>
              <a:rPr lang="en-US" sz="1500" baseline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sending slag </a:t>
            </a:r>
            <a:r>
              <a:rPr lang="en-US" sz="15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to </a:t>
            </a:r>
            <a:r>
              <a:rPr lang="en-US" sz="1500" baseline="0" dirty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landfills </a:t>
            </a:r>
            <a:r>
              <a:rPr lang="en-US" sz="15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or with the licensing of new storage areas, studies and actions </a:t>
            </a:r>
            <a:r>
              <a:rPr lang="en-US" sz="1500" baseline="0" dirty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were </a:t>
            </a:r>
            <a:r>
              <a:rPr lang="en-US" sz="15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initiated </a:t>
            </a:r>
            <a:r>
              <a:rPr lang="en-US" sz="1500" baseline="0" dirty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back in 2015</a:t>
            </a:r>
            <a:r>
              <a:rPr lang="en-US" sz="15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1500" baseline="0" dirty="0">
                <a:solidFill>
                  <a:srgbClr val="58595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solve the </a:t>
            </a:r>
            <a:r>
              <a:rPr lang="en-US" sz="1500" baseline="0" dirty="0" smtClean="0">
                <a:solidFill>
                  <a:srgbClr val="58595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problem,</a:t>
            </a:r>
            <a:r>
              <a:rPr lang="en-US" sz="1500" baseline="0" dirty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15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aiming to insert the steel aggregate in the market in </a:t>
            </a:r>
            <a:r>
              <a:rPr lang="en-US" sz="1500" baseline="0" dirty="0" smtClean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 more </a:t>
            </a:r>
            <a:r>
              <a:rPr lang="en-US" sz="1500" baseline="0" dirty="0">
                <a:solidFill>
                  <a:srgbClr val="58595B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aggressive way.</a:t>
            </a:r>
            <a:endParaRPr lang="pt-BR" sz="1500" baseline="0" dirty="0">
              <a:solidFill>
                <a:srgbClr val="58595B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Text Box 544"/>
          <p:cNvSpPr txBox="1">
            <a:spLocks noChangeArrowheads="1"/>
          </p:cNvSpPr>
          <p:nvPr/>
        </p:nvSpPr>
        <p:spPr bwMode="auto">
          <a:xfrm>
            <a:off x="90646" y="343385"/>
            <a:ext cx="4437062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0000" tIns="0" rIns="0" bIns="0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pt-BR" sz="2400" b="1" baseline="0" dirty="0" err="1" smtClean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Starting</a:t>
            </a:r>
            <a:r>
              <a:rPr lang="pt-BR" altLang="pt-BR" sz="2400" b="1" baseline="0" dirty="0" smtClean="0">
                <a:solidFill>
                  <a:srgbClr val="FFFFFF"/>
                </a:solidFill>
                <a:latin typeface="Calibri" pitchFamily="34" charset="0"/>
                <a:cs typeface="Arial" charset="0"/>
              </a:rPr>
              <a:t> Point</a:t>
            </a:r>
            <a:endParaRPr lang="pt-BR" altLang="pt-BR" sz="2400" b="1" baseline="0" dirty="0">
              <a:solidFill>
                <a:srgbClr val="FFFFFF"/>
              </a:solidFill>
              <a:latin typeface="Calibri" pitchFamily="34" charset="0"/>
              <a:cs typeface="Arial" charset="0"/>
            </a:endParaRPr>
          </a:p>
        </p:txBody>
      </p:sp>
      <p:pic>
        <p:nvPicPr>
          <p:cNvPr id="10" name="Picture 1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496" t="13173" r="898" b="7789"/>
          <a:stretch/>
        </p:blipFill>
        <p:spPr bwMode="auto">
          <a:xfrm>
            <a:off x="3634539" y="3095973"/>
            <a:ext cx="4349397" cy="3137267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Elipse 11"/>
          <p:cNvSpPr/>
          <p:nvPr/>
        </p:nvSpPr>
        <p:spPr>
          <a:xfrm>
            <a:off x="5980560" y="3039795"/>
            <a:ext cx="769557" cy="135756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Elipse 13"/>
          <p:cNvSpPr/>
          <p:nvPr/>
        </p:nvSpPr>
        <p:spPr>
          <a:xfrm>
            <a:off x="5331804" y="4453540"/>
            <a:ext cx="1744720" cy="139592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Elipse 14"/>
          <p:cNvSpPr/>
          <p:nvPr/>
        </p:nvSpPr>
        <p:spPr>
          <a:xfrm>
            <a:off x="4250028" y="3277283"/>
            <a:ext cx="1039985" cy="88259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CaixaDeTexto 2"/>
          <p:cNvSpPr txBox="1"/>
          <p:nvPr/>
        </p:nvSpPr>
        <p:spPr>
          <a:xfrm>
            <a:off x="691172" y="4496974"/>
            <a:ext cx="2980694" cy="379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 smtClean="0">
                <a:solidFill>
                  <a:srgbClr val="FF0000"/>
                </a:solidFill>
              </a:rPr>
              <a:t>Slag </a:t>
            </a:r>
            <a:r>
              <a:rPr lang="pt-BR" sz="2800" dirty="0">
                <a:solidFill>
                  <a:srgbClr val="FF0000"/>
                </a:solidFill>
              </a:rPr>
              <a:t>stocks</a:t>
            </a:r>
          </a:p>
        </p:txBody>
      </p:sp>
      <p:cxnSp>
        <p:nvCxnSpPr>
          <p:cNvPr id="5" name="Conector em curva 4"/>
          <p:cNvCxnSpPr>
            <a:stCxn id="15" idx="2"/>
          </p:cNvCxnSpPr>
          <p:nvPr/>
        </p:nvCxnSpPr>
        <p:spPr>
          <a:xfrm rot="10800000" flipV="1">
            <a:off x="3263296" y="3718579"/>
            <a:ext cx="986732" cy="810629"/>
          </a:xfrm>
          <a:prstGeom prst="curvedConnector3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ector em curva 6"/>
          <p:cNvCxnSpPr>
            <a:stCxn id="14" idx="2"/>
          </p:cNvCxnSpPr>
          <p:nvPr/>
        </p:nvCxnSpPr>
        <p:spPr>
          <a:xfrm rot="10800000">
            <a:off x="3039414" y="4934777"/>
            <a:ext cx="2292390" cy="216724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em curva 17"/>
          <p:cNvCxnSpPr>
            <a:stCxn id="12" idx="4"/>
          </p:cNvCxnSpPr>
          <p:nvPr/>
        </p:nvCxnSpPr>
        <p:spPr>
          <a:xfrm rot="5400000">
            <a:off x="4586496" y="2968909"/>
            <a:ext cx="350391" cy="3207296"/>
          </a:xfrm>
          <a:prstGeom prst="curvedConnector2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ítulo 1"/>
          <p:cNvSpPr txBox="1">
            <a:spLocks/>
          </p:cNvSpPr>
          <p:nvPr/>
        </p:nvSpPr>
        <p:spPr>
          <a:xfrm>
            <a:off x="428299" y="1556717"/>
            <a:ext cx="8807450" cy="57613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Arial" charset="0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pt-BR" sz="2000" b="1" baseline="0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Increasing</a:t>
            </a:r>
            <a:r>
              <a:rPr lang="pt-BR" sz="2000" b="1" baseline="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 Stocks + </a:t>
            </a:r>
            <a:r>
              <a:rPr lang="pt-BR" sz="2000" b="1" baseline="0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Lack</a:t>
            </a:r>
            <a:r>
              <a:rPr lang="pt-BR" sz="2000" b="1" baseline="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 </a:t>
            </a:r>
            <a:r>
              <a:rPr lang="pt-BR" sz="2000" b="1" baseline="0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of</a:t>
            </a:r>
            <a:r>
              <a:rPr lang="pt-BR" sz="2000" b="1" baseline="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 </a:t>
            </a:r>
            <a:r>
              <a:rPr lang="pt-BR" sz="2000" b="1" baseline="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P</a:t>
            </a:r>
            <a:r>
              <a:rPr lang="pt-BR" sz="2000" b="1" baseline="0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hysical</a:t>
            </a:r>
            <a:r>
              <a:rPr lang="pt-BR" sz="2000" b="1" baseline="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VAG Rounded Std Light" pitchFamily="34" charset="0"/>
              </a:rPr>
              <a:t> Space</a:t>
            </a:r>
          </a:p>
        </p:txBody>
      </p:sp>
      <p:sp>
        <p:nvSpPr>
          <p:cNvPr id="29" name="Losango 28"/>
          <p:cNvSpPr/>
          <p:nvPr/>
        </p:nvSpPr>
        <p:spPr>
          <a:xfrm>
            <a:off x="1184856" y="4159877"/>
            <a:ext cx="1973187" cy="1249250"/>
          </a:xfrm>
          <a:prstGeom prst="diamond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61634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XPICPATH" val="03_ALTERAÇÃO_01\TELA10G_RECTANGLE 3.PNG"/>
  <p:tag name="PXPSD_PNGPATH" val="03_ALTERAÇÃO_01\"/>
  <p:tag name="PXPSD_PNGFILENAME" val="TELA10G_RECTANGLE 3.PNG"/>
  <p:tag name="PXPSD_LAYERNAME" val="Rectangle 3"/>
  <p:tag name="PXPSD_PSDPATH" val="03_Alteração_01\"/>
  <p:tag name="PXPSD_PSDFILENAME" val="tela10g.psd"/>
  <p:tag name="PXPSD_PSDSOURCE" val="C:\Users\breno.miranda\Desktop\Matheus\arcelor\03_Alteração_01\tela10g.psd"/>
  <p:tag name=" PXPSD_PSDSOURCELAY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XPICPATH" val="..\CAMPEOES DA VIDA\TELAS\TELA22_LOGO.PNG"/>
  <p:tag name="PXPSD_PNGPATH" val="..\CAMPEOES DA VIDA\TELAS\"/>
  <p:tag name="PXPSD_PNGFILENAME" val="TELA22_LOGO.PNG"/>
  <p:tag name="PXPSD_LAYERNAME" val="logo"/>
  <p:tag name="PXPSD_PSDPATH" val="A:\Arcelor Mittal\Institucional_02\Telas\02_Entrega_01\"/>
  <p:tag name="PXPSD_PSDFILENAME" val="tela22.psd"/>
  <p:tag name="PXPSD_PSDSOURCE" val="A:\Arcelor Mittal\Institucional_02\Telas\02_Entrega_01\tela22.psd"/>
  <p:tag name=" PXPSD_PSDSOURCELAYER" val="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XPICPATH" val="..\CAMPEOES DA VIDA\TELAS\TELA22_LOGO.PNG"/>
  <p:tag name="PXPSD_PNGPATH" val="..\CAMPEOES DA VIDA\TELAS\"/>
  <p:tag name="PXPSD_PNGFILENAME" val="TELA22_LOGO.PNG"/>
  <p:tag name="PXPSD_LAYERNAME" val="logo"/>
  <p:tag name="PXPSD_PSDPATH" val="A:\Arcelor Mittal\Institucional_02\Telas\02_Entrega_01\"/>
  <p:tag name="PXPSD_PSDFILENAME" val="tela22.psd"/>
  <p:tag name="PXPSD_PSDSOURCE" val="A:\Arcelor Mittal\Institucional_02\Telas\02_Entrega_01\tela22.psd"/>
  <p:tag name=" PXPSD_PSDSOURCELAYER" val="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XPICPATH" val="03_ALTERAÇÃO_01\TELA10G_VERGALHAO.PIRA.PNG"/>
  <p:tag name="PXPSD_PNGPATH" val="03_ALTERAÇÃO_01\"/>
  <p:tag name="PXPSD_PNGFILENAME" val="TELA10G_VERGALHAO.PIRA.PNG"/>
  <p:tag name="PXPSD_LAYERNAME" val="vergalhao.pira"/>
  <p:tag name="PXPSD_PSDPATH" val="03_Alteração_01\"/>
  <p:tag name="PXPSD_PSDFILENAME" val="tela10g.psd"/>
  <p:tag name="PXPSD_PSDSOURCE" val="C:\Users\breno.miranda\Desktop\Matheus\arcelor\03_Alteração_01\tela10g.psd"/>
  <p:tag name=" PXPSD_PSDSOURCELAYER" val="1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XPICPATH" val="03_ALTERAÇÃO_01\TELA10G_ARCELOR_MITTAL_5926_EDIT.PNG"/>
  <p:tag name="PXPSD_PNGPATH" val="03_ALTERAÇÃO_01\"/>
  <p:tag name="PXPSD_PNGFILENAME" val="TELA10G_ARCELOR_MITTAL_5926_EDIT.PNG"/>
  <p:tag name="PXPSD_LAYERNAME" val="Arcelor_Mittal_5926_edit"/>
  <p:tag name="PXPSD_PSDPATH" val="03_Alteração_01\"/>
  <p:tag name="PXPSD_PSDFILENAME" val="tela10g.psd"/>
  <p:tag name="PXPSD_PSDSOURCE" val="C:\Users\breno.miranda\Desktop\Matheus\arcelor\03_Alteração_01\tela10g.psd"/>
  <p:tag name=" PXPSD_PSDSOURCELAYER" val="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XPICPATH" val="03_ALTERAÇÃO_01\TELA10G_ARCELOR_MITTAL_5926_EDIT COPY.PNG"/>
  <p:tag name="PXPSD_PNGPATH" val="03_ALTERAÇÃO_01\"/>
  <p:tag name="PXPSD_PNGFILENAME" val="TELA10G_ARCELOR_MITTAL_5926_EDIT COPY.PNG"/>
  <p:tag name="PXPSD_LAYERNAME" val="Arcelor_Mittal_5926_edit copy"/>
  <p:tag name="PXPSD_PSDPATH" val="03_Alteração_01\"/>
  <p:tag name="PXPSD_PSDFILENAME" val="tela10g.psd"/>
  <p:tag name="PXPSD_PSDSOURCE" val="C:\Users\breno.miranda\Desktop\Matheus\arcelor\03_Alteração_01\tela10g.psd"/>
  <p:tag name=" PXPSD_PSDSOURCELAYER" val="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XPICPATH" val="03_ALTERAÇÃO_01\TELA10G_ARCELOR_MITTAL_5926_EDIT COPY 2.PNG"/>
  <p:tag name="PXPSD_PNGPATH" val="03_ALTERAÇÃO_01\"/>
  <p:tag name="PXPSD_PNGFILENAME" val="TELA10G_ARCELOR_MITTAL_5926_EDIT COPY 2.PNG"/>
  <p:tag name="PXPSD_LAYERNAME" val="Arcelor_Mittal_5926_edit copy 2"/>
  <p:tag name="PXPSD_PSDPATH" val="03_Alteração_01\"/>
  <p:tag name="PXPSD_PSDFILENAME" val="tela10g.psd"/>
  <p:tag name="PXPSD_PSDSOURCE" val="C:\Users\breno.miranda\Desktop\Matheus\arcelor\03_Alteração_01\tela10g.psd"/>
  <p:tag name=" PXPSD_PSDSOURCELAYER" val="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XPICPATH" val="03_ALTERAÇÃO_01\TELA10G_LAYER 1.PNG"/>
  <p:tag name="PXPSD_PNGPATH" val="03_ALTERAÇÃO_01\"/>
  <p:tag name="PXPSD_PNGFILENAME" val="TELA10G_LAYER 1.PNG"/>
  <p:tag name="PXPSD_LAYERNAME" val="Layer 1"/>
  <p:tag name="PXPSD_PSDPATH" val="03_Alteração_01\"/>
  <p:tag name="PXPSD_PSDFILENAME" val="tela10g.psd"/>
  <p:tag name="PXPSD_PSDSOURCE" val="C:\Users\breno.miranda\Desktop\Matheus\arcelor\03_Alteração_01\tela10g.psd"/>
  <p:tag name=" PXPSD_PSDSOURCELAYER" val="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XPICPATH" val="03_ALTERAÇÃO_01\TELA10G_LOGO.PNG"/>
  <p:tag name="PXPSD_PNGPATH" val="03_ALTERAÇÃO_01\"/>
  <p:tag name="PXPSD_PNGFILENAME" val="TELA10G_LOGO.PNG"/>
  <p:tag name="PXPSD_LAYERNAME" val="logo"/>
  <p:tag name="PXPSD_PSDPATH" val="03_Alteração_01\"/>
  <p:tag name="PXPSD_PSDFILENAME" val="tela10g.psd"/>
  <p:tag name="PXPSD_PSDSOURCE" val="C:\Users\breno.miranda\Desktop\Matheus\arcelor\03_Alteração_01\tela10g.psd"/>
  <p:tag name=" PXPSD_PSDSOURCELAYER" val="5"/>
</p:tagLst>
</file>

<file path=ppt/theme/theme1.xml><?xml version="1.0" encoding="utf-8"?>
<a:theme xmlns:a="http://schemas.openxmlformats.org/drawingml/2006/main" name="5_AM_Template9">
  <a:themeElements>
    <a:clrScheme name="Projeto Maturidade">
      <a:dk1>
        <a:srgbClr val="696969"/>
      </a:dk1>
      <a:lt1>
        <a:srgbClr val="FFFFFF"/>
      </a:lt1>
      <a:dk2>
        <a:srgbClr val="FF3700"/>
      </a:dk2>
      <a:lt2>
        <a:srgbClr val="BAC48C"/>
      </a:lt2>
      <a:accent1>
        <a:srgbClr val="DCD4C2"/>
      </a:accent1>
      <a:accent2>
        <a:srgbClr val="C5BCA4"/>
      </a:accent2>
      <a:accent3>
        <a:srgbClr val="FFFFFF"/>
      </a:accent3>
      <a:accent4>
        <a:srgbClr val="595959"/>
      </a:accent4>
      <a:accent5>
        <a:srgbClr val="EBE6DD"/>
      </a:accent5>
      <a:accent6>
        <a:srgbClr val="B2AA94"/>
      </a:accent6>
      <a:hlink>
        <a:srgbClr val="8B819E"/>
      </a:hlink>
      <a:folHlink>
        <a:srgbClr val="9DB1C9"/>
      </a:folHlink>
    </a:clrScheme>
    <a:fontScheme name="1_AM_Template9">
      <a:majorFont>
        <a:latin typeface="Arial"/>
        <a:ea typeface="MS PGothic"/>
        <a:cs typeface=""/>
      </a:majorFont>
      <a:minorFont>
        <a:latin typeface="Arial"/>
        <a:ea typeface="MS PGothic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AM_Template9 1">
        <a:dk1>
          <a:srgbClr val="696969"/>
        </a:dk1>
        <a:lt1>
          <a:srgbClr val="FFFFFF"/>
        </a:lt1>
        <a:dk2>
          <a:srgbClr val="FF3700"/>
        </a:dk2>
        <a:lt2>
          <a:srgbClr val="BAC48C"/>
        </a:lt2>
        <a:accent1>
          <a:srgbClr val="DCD4C2"/>
        </a:accent1>
        <a:accent2>
          <a:srgbClr val="C5BCA4"/>
        </a:accent2>
        <a:accent3>
          <a:srgbClr val="FFFFFF"/>
        </a:accent3>
        <a:accent4>
          <a:srgbClr val="595959"/>
        </a:accent4>
        <a:accent5>
          <a:srgbClr val="EBE6DD"/>
        </a:accent5>
        <a:accent6>
          <a:srgbClr val="B2AA94"/>
        </a:accent6>
        <a:hlink>
          <a:srgbClr val="8B819E"/>
        </a:hlink>
        <a:folHlink>
          <a:srgbClr val="9DB1C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0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2_Tema do 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plate Belgo-ArcelorMittal 2007">
  <a:themeElements>
    <a:clrScheme name="Template Belgo-ArcelorMittal 2007 1">
      <a:dk1>
        <a:srgbClr val="696969"/>
      </a:dk1>
      <a:lt1>
        <a:srgbClr val="FFFFFF"/>
      </a:lt1>
      <a:dk2>
        <a:srgbClr val="FF3700"/>
      </a:dk2>
      <a:lt2>
        <a:srgbClr val="BAC48C"/>
      </a:lt2>
      <a:accent1>
        <a:srgbClr val="DCD4C2"/>
      </a:accent1>
      <a:accent2>
        <a:srgbClr val="C5BCA4"/>
      </a:accent2>
      <a:accent3>
        <a:srgbClr val="FFFFFF"/>
      </a:accent3>
      <a:accent4>
        <a:srgbClr val="595959"/>
      </a:accent4>
      <a:accent5>
        <a:srgbClr val="EBE6DD"/>
      </a:accent5>
      <a:accent6>
        <a:srgbClr val="B2AA94"/>
      </a:accent6>
      <a:hlink>
        <a:srgbClr val="8B819E"/>
      </a:hlink>
      <a:folHlink>
        <a:srgbClr val="9DB1C9"/>
      </a:folHlink>
    </a:clrScheme>
    <a:fontScheme name="Template Belgo-ArcelorMittal 2007">
      <a:majorFont>
        <a:latin typeface="Arial"/>
        <a:ea typeface="MS PGothic"/>
        <a:cs typeface=""/>
      </a:majorFont>
      <a:minorFont>
        <a:latin typeface="Arial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t-BR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t-BR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emplate Belgo-ArcelorMittal 2007 1">
        <a:dk1>
          <a:srgbClr val="696969"/>
        </a:dk1>
        <a:lt1>
          <a:srgbClr val="FFFFFF"/>
        </a:lt1>
        <a:dk2>
          <a:srgbClr val="FF3700"/>
        </a:dk2>
        <a:lt2>
          <a:srgbClr val="BAC48C"/>
        </a:lt2>
        <a:accent1>
          <a:srgbClr val="DCD4C2"/>
        </a:accent1>
        <a:accent2>
          <a:srgbClr val="C5BCA4"/>
        </a:accent2>
        <a:accent3>
          <a:srgbClr val="FFFFFF"/>
        </a:accent3>
        <a:accent4>
          <a:srgbClr val="595959"/>
        </a:accent4>
        <a:accent5>
          <a:srgbClr val="EBE6DD"/>
        </a:accent5>
        <a:accent6>
          <a:srgbClr val="B2AA94"/>
        </a:accent6>
        <a:hlink>
          <a:srgbClr val="8B819E"/>
        </a:hlink>
        <a:folHlink>
          <a:srgbClr val="9DB1C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1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2_Tema do 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42941</TotalTime>
  <Words>1635</Words>
  <Application>Microsoft Office PowerPoint</Application>
  <PresentationFormat>On-screen Show (4:3)</PresentationFormat>
  <Paragraphs>241</Paragraphs>
  <Slides>27</Slides>
  <Notes>21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8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46" baseType="lpstr">
      <vt:lpstr>MS PGothic</vt:lpstr>
      <vt:lpstr>SimSun</vt:lpstr>
      <vt:lpstr>Arial</vt:lpstr>
      <vt:lpstr>Arial Black</vt:lpstr>
      <vt:lpstr>Calibri</vt:lpstr>
      <vt:lpstr>Calibri Light</vt:lpstr>
      <vt:lpstr>Tahoma</vt:lpstr>
      <vt:lpstr>Times New Roman</vt:lpstr>
      <vt:lpstr>VAG Rounded Std Light</vt:lpstr>
      <vt:lpstr>Wingdings</vt:lpstr>
      <vt:lpstr>5_AM_Template9</vt:lpstr>
      <vt:lpstr>10_Tema do Office</vt:lpstr>
      <vt:lpstr>Template Belgo-ArcelorMittal 2007</vt:lpstr>
      <vt:lpstr>11_Tema do Office</vt:lpstr>
      <vt:lpstr>Office Theme</vt:lpstr>
      <vt:lpstr>1_Office Theme</vt:lpstr>
      <vt:lpstr>2_Office Theme</vt:lpstr>
      <vt:lpstr>3_Office Theme</vt:lpstr>
      <vt:lpstr>Foto do Photo Editor</vt:lpstr>
      <vt:lpstr>PowerPoint Presentation</vt:lpstr>
      <vt:lpstr>The World's Largest Steelmaker</vt:lpstr>
      <vt:lpstr>ArcelorMittal in Brazil</vt:lpstr>
      <vt:lpstr>ArcelorMittal Brazil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AMB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 second line</dc:title>
  <dc:creator>FMP</dc:creator>
  <cp:lastModifiedBy>MTM guest</cp:lastModifiedBy>
  <cp:revision>1186</cp:revision>
  <cp:lastPrinted>2016-09-02T17:07:26Z</cp:lastPrinted>
  <dcterms:created xsi:type="dcterms:W3CDTF">2007-07-26T12:35:46Z</dcterms:created>
  <dcterms:modified xsi:type="dcterms:W3CDTF">2019-04-03T15:08:58Z</dcterms:modified>
</cp:coreProperties>
</file>