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758" r:id="rId2"/>
    <p:sldMasterId id="2147483771" r:id="rId3"/>
  </p:sldMasterIdLst>
  <p:notesMasterIdLst>
    <p:notesMasterId r:id="rId25"/>
  </p:notesMasterIdLst>
  <p:handoutMasterIdLst>
    <p:handoutMasterId r:id="rId26"/>
  </p:handoutMasterIdLst>
  <p:sldIdLst>
    <p:sldId id="392" r:id="rId4"/>
    <p:sldId id="398" r:id="rId5"/>
    <p:sldId id="415" r:id="rId6"/>
    <p:sldId id="444" r:id="rId7"/>
    <p:sldId id="436" r:id="rId8"/>
    <p:sldId id="450" r:id="rId9"/>
    <p:sldId id="446" r:id="rId10"/>
    <p:sldId id="452" r:id="rId11"/>
    <p:sldId id="453" r:id="rId12"/>
    <p:sldId id="460" r:id="rId13"/>
    <p:sldId id="451" r:id="rId14"/>
    <p:sldId id="449" r:id="rId15"/>
    <p:sldId id="455" r:id="rId16"/>
    <p:sldId id="457" r:id="rId17"/>
    <p:sldId id="454" r:id="rId18"/>
    <p:sldId id="447" r:id="rId19"/>
    <p:sldId id="459" r:id="rId20"/>
    <p:sldId id="458" r:id="rId21"/>
    <p:sldId id="456" r:id="rId22"/>
    <p:sldId id="437" r:id="rId23"/>
    <p:sldId id="396" r:id="rId24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71">
          <p15:clr>
            <a:srgbClr val="A4A3A4"/>
          </p15:clr>
        </p15:guide>
        <p15:guide id="2" pos="34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33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ovanna Sauve" initials="GS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0067A6"/>
    <a:srgbClr val="0038A8"/>
    <a:srgbClr val="DDEEFF"/>
    <a:srgbClr val="B3D9FF"/>
    <a:srgbClr val="002B82"/>
    <a:srgbClr val="FDFDFD"/>
    <a:srgbClr val="C6C6C6"/>
    <a:srgbClr val="F9F9F9"/>
    <a:srgbClr val="4A26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unkle Formatvorlage 1 - Akz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9631B5-78F2-41C9-869B-9F39066F8104}" styleName="Mittlere Formatvorlage 3 - 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06" autoAdjust="0"/>
    <p:restoredTop sz="96606" autoAdjust="0"/>
  </p:normalViewPr>
  <p:slideViewPr>
    <p:cSldViewPr snapToGrid="0" snapToObjects="1">
      <p:cViewPr>
        <p:scale>
          <a:sx n="100" d="100"/>
          <a:sy n="100" d="100"/>
        </p:scale>
        <p:origin x="-1099" y="-120"/>
      </p:cViewPr>
      <p:guideLst>
        <p:guide orient="horz" pos="3171"/>
        <p:guide pos="3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5" d="100"/>
          <a:sy n="85" d="100"/>
        </p:scale>
        <p:origin x="3888" y="102"/>
      </p:cViewPr>
      <p:guideLst>
        <p:guide orient="horz" pos="3133"/>
        <p:guide orient="horz" pos="3127"/>
        <p:guide pos="216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6396" cy="49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12" tIns="46056" rIns="92112" bIns="46056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82" y="2"/>
            <a:ext cx="2946395" cy="49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12" tIns="46056" rIns="92112" bIns="46056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300"/>
            <a:ext cx="2946396" cy="49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12" tIns="46056" rIns="92112" bIns="46056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82" y="9432300"/>
            <a:ext cx="2946395" cy="49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12" tIns="46056" rIns="92112" bIns="46056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8B22C5BD-FCB9-421F-A5B4-E6126DC3D3E6}" type="slidenum">
              <a:rPr lang="de-DE"/>
              <a:pPr>
                <a:defRPr/>
              </a:pPr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9542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6396" cy="49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12" tIns="46056" rIns="92112" bIns="46056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82" y="2"/>
            <a:ext cx="2946395" cy="49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12" tIns="46056" rIns="92112" bIns="46056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2950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5344"/>
            <a:ext cx="4984752" cy="4468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12" tIns="46056" rIns="92112" bIns="4605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300"/>
            <a:ext cx="2946396" cy="49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12" tIns="46056" rIns="92112" bIns="46056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82" y="9432300"/>
            <a:ext cx="2946395" cy="49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12" tIns="46056" rIns="92112" bIns="46056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41D6029A-D98A-46F6-88DB-10FAC3EA38D1}" type="slidenum">
              <a:rPr lang="de-DE"/>
              <a:pPr>
                <a:defRPr/>
              </a:pPr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98930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7.png"/><Relationship Id="rId11" Type="http://schemas.openxmlformats.org/officeDocument/2006/relationships/image" Target="../media/image3.png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5.png"/><Relationship Id="rId9" Type="http://schemas.openxmlformats.org/officeDocument/2006/relationships/hyperlink" Target="https://new-mine.eu/" TargetMode="Externa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pieren 34"/>
          <p:cNvGrpSpPr/>
          <p:nvPr userDrawn="1"/>
        </p:nvGrpSpPr>
        <p:grpSpPr>
          <a:xfrm>
            <a:off x="649" y="0"/>
            <a:ext cx="2030702" cy="6858000"/>
            <a:chOff x="4371242" y="28055"/>
            <a:chExt cx="2030702" cy="6912000"/>
          </a:xfrm>
        </p:grpSpPr>
        <p:sp>
          <p:nvSpPr>
            <p:cNvPr id="34" name="Rechteck 33"/>
            <p:cNvSpPr/>
            <p:nvPr userDrawn="1"/>
          </p:nvSpPr>
          <p:spPr bwMode="auto">
            <a:xfrm>
              <a:off x="4371242" y="28055"/>
              <a:ext cx="381000" cy="6912000"/>
            </a:xfrm>
            <a:prstGeom prst="rect">
              <a:avLst/>
            </a:prstGeom>
            <a:solidFill>
              <a:srgbClr val="0038A8">
                <a:alpha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Rechtwinkliges Dreieck 35"/>
            <p:cNvSpPr/>
            <p:nvPr userDrawn="1"/>
          </p:nvSpPr>
          <p:spPr bwMode="auto">
            <a:xfrm rot="5400000" flipH="1">
              <a:off x="2121513" y="2659623"/>
              <a:ext cx="6912000" cy="1648863"/>
            </a:xfrm>
            <a:prstGeom prst="rtTriangle">
              <a:avLst/>
            </a:prstGeom>
            <a:solidFill>
              <a:srgbClr val="0038A8">
                <a:alpha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" name="Rechtwinkliges Dreieck 10"/>
          <p:cNvSpPr/>
          <p:nvPr userDrawn="1"/>
        </p:nvSpPr>
        <p:spPr bwMode="auto">
          <a:xfrm rot="5400000">
            <a:off x="368300" y="-368300"/>
            <a:ext cx="3213100" cy="3949700"/>
          </a:xfrm>
          <a:prstGeom prst="rtTriangle">
            <a:avLst/>
          </a:prstGeom>
          <a:solidFill>
            <a:srgbClr val="B3D9FF">
              <a:alpha val="7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htwinkliges Dreieck 11"/>
          <p:cNvSpPr/>
          <p:nvPr userDrawn="1"/>
        </p:nvSpPr>
        <p:spPr bwMode="auto">
          <a:xfrm rot="5400000">
            <a:off x="-1454150" y="1454150"/>
            <a:ext cx="4622800" cy="1714500"/>
          </a:xfrm>
          <a:prstGeom prst="rtTriangle">
            <a:avLst/>
          </a:prstGeom>
          <a:solidFill>
            <a:srgbClr val="0038A8">
              <a:alpha val="8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htwinkliges Dreieck 12"/>
          <p:cNvSpPr/>
          <p:nvPr userDrawn="1"/>
        </p:nvSpPr>
        <p:spPr bwMode="auto">
          <a:xfrm>
            <a:off x="0" y="2324100"/>
            <a:ext cx="1016000" cy="4533900"/>
          </a:xfrm>
          <a:prstGeom prst="rtTriangle">
            <a:avLst/>
          </a:prstGeom>
          <a:solidFill>
            <a:srgbClr val="B3D9FF">
              <a:alpha val="7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Gerader Verbinder 14"/>
          <p:cNvCxnSpPr/>
          <p:nvPr userDrawn="1"/>
        </p:nvCxnSpPr>
        <p:spPr bwMode="auto">
          <a:xfrm flipV="1">
            <a:off x="0" y="0"/>
            <a:ext cx="2298700" cy="3619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2B8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r Verbinder 15"/>
          <p:cNvCxnSpPr/>
          <p:nvPr userDrawn="1"/>
        </p:nvCxnSpPr>
        <p:spPr bwMode="auto">
          <a:xfrm>
            <a:off x="0" y="1803400"/>
            <a:ext cx="2413000" cy="5054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8A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Gleichschenkliges Dreieck 21"/>
          <p:cNvSpPr/>
          <p:nvPr userDrawn="1"/>
        </p:nvSpPr>
        <p:spPr bwMode="auto">
          <a:xfrm rot="17322852">
            <a:off x="972182" y="2406394"/>
            <a:ext cx="666750" cy="209550"/>
          </a:xfrm>
          <a:prstGeom prst="triangle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2540" y="6168792"/>
            <a:ext cx="3361437" cy="570560"/>
          </a:xfrm>
          <a:prstGeom prst="rect">
            <a:avLst/>
          </a:prstGeom>
        </p:spPr>
      </p:pic>
      <p:pic>
        <p:nvPicPr>
          <p:cNvPr id="18" name="Picture 11" descr="C:\Users\HLucas\Dropbox\IME\newmine (cosas del proyecto)\EU H2020 MSCA ETN NEW-MINE\3_NEW-MINE_COMMUNICATION\NEW-MINE LOGO HIGH RESOL\NEW_MINE_LOGO_50pct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3627" y="6066049"/>
            <a:ext cx="1841304" cy="77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6981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hteck 4"/>
          <p:cNvSpPr/>
          <p:nvPr userDrawn="1"/>
        </p:nvSpPr>
        <p:spPr bwMode="auto">
          <a:xfrm>
            <a:off x="214685" y="6027089"/>
            <a:ext cx="2178658" cy="747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8" name="Picture 11" descr="C:\Users\HLucas\Dropbox\IME\newmine (cosas del proyecto)\EU H2020 MSCA ETN NEW-MINE\3_NEW-MINE_COMMUNICATION\NEW-MINE LOGO HIGH RESOL\NEW_MINE_LOGO_50pc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39" y="6001752"/>
            <a:ext cx="1841304" cy="77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3633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3"/>
          <p:cNvSpPr/>
          <p:nvPr userDrawn="1"/>
        </p:nvSpPr>
        <p:spPr bwMode="auto">
          <a:xfrm>
            <a:off x="214685" y="6027089"/>
            <a:ext cx="2178658" cy="747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7" name="Picture 11" descr="C:\Users\HLucas\Dropbox\IME\newmine (cosas del proyecto)\EU H2020 MSCA ETN NEW-MINE\3_NEW-MINE_COMMUNICATION\NEW-MINE LOGO HIGH RESOL\NEW_MINE_LOGO_50pc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39" y="6001752"/>
            <a:ext cx="1841304" cy="77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62233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953250" y="114300"/>
            <a:ext cx="2165350" cy="60118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0"/>
            <a:ext cx="6343650" cy="60118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hteck 3"/>
          <p:cNvSpPr/>
          <p:nvPr userDrawn="1"/>
        </p:nvSpPr>
        <p:spPr bwMode="auto">
          <a:xfrm>
            <a:off x="214685" y="6027089"/>
            <a:ext cx="2178658" cy="747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7" name="Picture 11" descr="C:\Users\HLucas\Dropbox\IME\newmine (cosas del proyecto)\EU H2020 MSCA ETN NEW-MINE\3_NEW-MINE_COMMUNICATION\NEW-MINE LOGO HIGH RESOL\NEW_MINE_LOGO_50pc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39" y="6001752"/>
            <a:ext cx="1841304" cy="77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0922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4200" y="114300"/>
            <a:ext cx="8534400" cy="381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hteck 3"/>
          <p:cNvSpPr/>
          <p:nvPr userDrawn="1"/>
        </p:nvSpPr>
        <p:spPr bwMode="auto">
          <a:xfrm>
            <a:off x="214685" y="6027089"/>
            <a:ext cx="2178658" cy="747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7" name="Picture 11" descr="C:\Users\HLucas\Dropbox\IME\newmine (cosas del proyecto)\EU H2020 MSCA ETN NEW-MINE\3_NEW-MINE_COMMUNICATION\NEW-MINE LOGO HIGH RESOL\NEW_MINE_LOGO_50pc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39" y="6001752"/>
            <a:ext cx="1841304" cy="77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796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57480"/>
            <a:ext cx="6248400" cy="134112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/>
          <a:lstStyle/>
          <a:p>
            <a:fld id="{9933AB4E-7403-4044-B98B-E056D278C471}" type="datetime1">
              <a:rPr lang="en-US" smtClean="0"/>
              <a:t>4/2/2019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1498010"/>
            <a:ext cx="533400" cy="244476"/>
          </a:xfrm>
          <a:prstGeom prst="rect">
            <a:avLst/>
          </a:prstGeom>
          <a:solidFill>
            <a:srgbClr val="BDCE31">
              <a:alpha val="50196"/>
            </a:srgbClr>
          </a:solidFill>
        </p:spPr>
        <p:txBody>
          <a:bodyPr/>
          <a:lstStyle/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‹Nº›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0" y="1803400"/>
            <a:ext cx="8153400" cy="436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84185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471D-7B0E-4863-8968-FD2720AF3B8A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1EA4-53C1-489B-8581-75D58C83E40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917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471D-7B0E-4863-8968-FD2720AF3B8A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1EA4-53C1-489B-8581-75D58C83E40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117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471D-7B0E-4863-8968-FD2720AF3B8A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1EA4-53C1-489B-8581-75D58C83E40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8188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471D-7B0E-4863-8968-FD2720AF3B8A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1EA4-53C1-489B-8581-75D58C83E40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542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471D-7B0E-4863-8968-FD2720AF3B8A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1EA4-53C1-489B-8581-75D58C83E40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958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uppieren 34"/>
          <p:cNvGrpSpPr/>
          <p:nvPr userDrawn="1"/>
        </p:nvGrpSpPr>
        <p:grpSpPr>
          <a:xfrm>
            <a:off x="649" y="0"/>
            <a:ext cx="2030702" cy="6858000"/>
            <a:chOff x="4371242" y="28055"/>
            <a:chExt cx="2030702" cy="6912000"/>
          </a:xfrm>
        </p:grpSpPr>
        <p:sp>
          <p:nvSpPr>
            <p:cNvPr id="34" name="Rechteck 33"/>
            <p:cNvSpPr/>
            <p:nvPr userDrawn="1"/>
          </p:nvSpPr>
          <p:spPr bwMode="auto">
            <a:xfrm>
              <a:off x="4371242" y="28055"/>
              <a:ext cx="381000" cy="6912000"/>
            </a:xfrm>
            <a:prstGeom prst="rect">
              <a:avLst/>
            </a:prstGeom>
            <a:solidFill>
              <a:srgbClr val="0038A8">
                <a:alpha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6" name="Rechtwinkliges Dreieck 35"/>
            <p:cNvSpPr/>
            <p:nvPr userDrawn="1"/>
          </p:nvSpPr>
          <p:spPr bwMode="auto">
            <a:xfrm rot="5400000" flipH="1">
              <a:off x="2121513" y="2659623"/>
              <a:ext cx="6912000" cy="1648863"/>
            </a:xfrm>
            <a:prstGeom prst="rtTriangle">
              <a:avLst/>
            </a:prstGeom>
            <a:solidFill>
              <a:srgbClr val="0038A8">
                <a:alpha val="7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" name="Rechtwinkliges Dreieck 10"/>
          <p:cNvSpPr/>
          <p:nvPr userDrawn="1"/>
        </p:nvSpPr>
        <p:spPr bwMode="auto">
          <a:xfrm rot="5400000">
            <a:off x="424802" y="-368300"/>
            <a:ext cx="3213100" cy="3949700"/>
          </a:xfrm>
          <a:prstGeom prst="rtTriangle">
            <a:avLst/>
          </a:prstGeom>
          <a:solidFill>
            <a:srgbClr val="B3D9FF">
              <a:alpha val="7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htwinkliges Dreieck 11"/>
          <p:cNvSpPr/>
          <p:nvPr userDrawn="1"/>
        </p:nvSpPr>
        <p:spPr bwMode="auto">
          <a:xfrm rot="5400000">
            <a:off x="-1454150" y="1454150"/>
            <a:ext cx="4622800" cy="1714500"/>
          </a:xfrm>
          <a:prstGeom prst="rtTriangle">
            <a:avLst/>
          </a:prstGeom>
          <a:solidFill>
            <a:srgbClr val="0038A8">
              <a:alpha val="8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htwinkliges Dreieck 12"/>
          <p:cNvSpPr/>
          <p:nvPr userDrawn="1"/>
        </p:nvSpPr>
        <p:spPr bwMode="auto">
          <a:xfrm>
            <a:off x="0" y="2324100"/>
            <a:ext cx="1016000" cy="4533900"/>
          </a:xfrm>
          <a:prstGeom prst="rtTriangle">
            <a:avLst/>
          </a:prstGeom>
          <a:solidFill>
            <a:srgbClr val="B3D9FF">
              <a:alpha val="73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" name="Gerader Verbinder 14"/>
          <p:cNvCxnSpPr/>
          <p:nvPr userDrawn="1"/>
        </p:nvCxnSpPr>
        <p:spPr bwMode="auto">
          <a:xfrm flipV="1">
            <a:off x="0" y="0"/>
            <a:ext cx="2298700" cy="3619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2B8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Gerader Verbinder 15"/>
          <p:cNvCxnSpPr/>
          <p:nvPr userDrawn="1"/>
        </p:nvCxnSpPr>
        <p:spPr bwMode="auto">
          <a:xfrm>
            <a:off x="0" y="1803400"/>
            <a:ext cx="2413000" cy="5054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38A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Gleichschenkliges Dreieck 21"/>
          <p:cNvSpPr/>
          <p:nvPr userDrawn="1"/>
        </p:nvSpPr>
        <p:spPr bwMode="auto">
          <a:xfrm rot="17322852">
            <a:off x="972182" y="2406394"/>
            <a:ext cx="666750" cy="209550"/>
          </a:xfrm>
          <a:prstGeom prst="triangle">
            <a:avLst/>
          </a:prstGeom>
          <a:solidFill>
            <a:srgbClr val="99CC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138"/>
          <a:stretch/>
        </p:blipFill>
        <p:spPr>
          <a:xfrm>
            <a:off x="6762749" y="6103935"/>
            <a:ext cx="2293003" cy="650178"/>
          </a:xfrm>
          <a:prstGeom prst="rect">
            <a:avLst/>
          </a:prstGeom>
        </p:spPr>
      </p:pic>
      <p:grpSp>
        <p:nvGrpSpPr>
          <p:cNvPr id="14" name="Gruppieren 13"/>
          <p:cNvGrpSpPr/>
          <p:nvPr userDrawn="1"/>
        </p:nvGrpSpPr>
        <p:grpSpPr>
          <a:xfrm>
            <a:off x="3016406" y="1952498"/>
            <a:ext cx="5936187" cy="1080000"/>
            <a:chOff x="2959256" y="2519714"/>
            <a:chExt cx="5936187" cy="1080000"/>
          </a:xfrm>
        </p:grpSpPr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15443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8" name="Grafik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87350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19" name="Grafik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1397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0" name="Grafik 1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59256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73303" y="2519714"/>
              <a:ext cx="1080000" cy="1080000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23" name="Rectangle 3"/>
          <p:cNvSpPr txBox="1">
            <a:spLocks noChangeAspect="1" noChangeArrowheads="1"/>
          </p:cNvSpPr>
          <p:nvPr userDrawn="1"/>
        </p:nvSpPr>
        <p:spPr bwMode="auto">
          <a:xfrm>
            <a:off x="1652658" y="1019782"/>
            <a:ext cx="7467600" cy="155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just" rtl="0" eaLnBrk="0" fontAlgn="base" hangingPunct="0">
              <a:spcBef>
                <a:spcPct val="0"/>
              </a:spcBef>
              <a:spcAft>
                <a:spcPct val="0"/>
              </a:spcAft>
              <a:buSzPct val="150000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79425" indent="-22225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tabLst>
                <a:tab pos="577850" algn="l"/>
              </a:tabLst>
              <a:defRPr kumimoji="1" sz="2800">
                <a:solidFill>
                  <a:schemeClr val="bg2"/>
                </a:solidFill>
                <a:latin typeface="+mn-lt"/>
              </a:defRPr>
            </a:lvl2pPr>
            <a:lvl3pPr marL="1136650" indent="-222250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400">
                <a:solidFill>
                  <a:schemeClr val="bg2"/>
                </a:solidFill>
                <a:latin typeface="+mn-lt"/>
              </a:defRPr>
            </a:lvl3pPr>
            <a:lvl4pPr marL="1612900" indent="-85725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-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4pPr>
            <a:lvl5pPr marL="2057400" indent="-50800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5pPr>
            <a:lvl6pPr marL="25146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6pPr>
            <a:lvl7pPr marL="29718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7pPr>
            <a:lvl8pPr marL="34290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8pPr>
            <a:lvl9pPr marL="38862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9pPr>
          </a:lstStyle>
          <a:p>
            <a:pPr marL="0" indent="0" algn="r" eaLnBrk="1" hangingPunct="1"/>
            <a:r>
              <a:rPr lang="en-US" sz="3200" b="1" kern="0" dirty="0" smtClean="0">
                <a:solidFill>
                  <a:schemeClr val="tx1"/>
                </a:solidFill>
              </a:rPr>
              <a:t>Thank you for your attention!</a:t>
            </a:r>
          </a:p>
          <a:p>
            <a:pPr marL="0" indent="0" algn="r" eaLnBrk="1" hangingPunct="1"/>
            <a:endParaRPr lang="en-US" sz="3200" b="1" kern="0" dirty="0" smtClean="0">
              <a:solidFill>
                <a:schemeClr val="tx1"/>
              </a:solidFill>
            </a:endParaRPr>
          </a:p>
          <a:p>
            <a:pPr marL="0" indent="0" algn="ctr" eaLnBrk="1" hangingPunct="1"/>
            <a:endParaRPr lang="en-US" sz="2800" u="sng" kern="0" dirty="0" smtClean="0">
              <a:solidFill>
                <a:srgbClr val="0038A8"/>
              </a:solidFill>
            </a:endParaRPr>
          </a:p>
        </p:txBody>
      </p:sp>
      <p:sp>
        <p:nvSpPr>
          <p:cNvPr id="24" name="Textfeld 23"/>
          <p:cNvSpPr txBox="1"/>
          <p:nvPr userDrawn="1"/>
        </p:nvSpPr>
        <p:spPr>
          <a:xfrm>
            <a:off x="8426163" y="3099414"/>
            <a:ext cx="4764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" b="0" dirty="0" err="1" smtClean="0">
                <a:solidFill>
                  <a:schemeClr val="bg1">
                    <a:lumMod val="50000"/>
                  </a:schemeClr>
                </a:solidFill>
              </a:rPr>
              <a:t>M.Braun</a:t>
            </a:r>
            <a:endParaRPr lang="de-DE" sz="600" b="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6" name="Tabel 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54284896"/>
              </p:ext>
            </p:extLst>
          </p:nvPr>
        </p:nvGraphicFramePr>
        <p:xfrm>
          <a:off x="4331999" y="4821774"/>
          <a:ext cx="4029075" cy="685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9180">
                  <a:extLst>
                    <a:ext uri="{9D8B030D-6E8A-4147-A177-3AD203B41FA5}">
                      <a16:colId xmlns:a16="http://schemas.microsoft.com/office/drawing/2014/main" xmlns="" val="1731580210"/>
                    </a:ext>
                  </a:extLst>
                </a:gridCol>
                <a:gridCol w="2969895">
                  <a:extLst>
                    <a:ext uri="{9D8B030D-6E8A-4147-A177-3AD203B41FA5}">
                      <a16:colId xmlns:a16="http://schemas.microsoft.com/office/drawing/2014/main" xmlns="" val="300122732"/>
                    </a:ext>
                  </a:extLst>
                </a:gridCol>
              </a:tblGrid>
              <a:tr h="4451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865755" algn="ctr"/>
                          <a:tab pos="5731510" algn="r"/>
                        </a:tabLst>
                      </a:pP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865755" algn="ctr"/>
                          <a:tab pos="5731510" algn="r"/>
                        </a:tabLst>
                      </a:pPr>
                      <a:r>
                        <a:rPr lang="en-GB" sz="900" dirty="0" smtClean="0">
                          <a:solidFill>
                            <a:schemeClr val="tx1"/>
                          </a:solidFill>
                          <a:effectLst/>
                        </a:rPr>
                        <a:t>This </a:t>
                      </a:r>
                      <a:r>
                        <a:rPr lang="en-GB" sz="900" dirty="0">
                          <a:solidFill>
                            <a:schemeClr val="tx1"/>
                          </a:solidFill>
                          <a:effectLst/>
                        </a:rPr>
                        <a:t>project has received funding from the European Union's EU Framework Programme for Research and Innovation Horizon </a:t>
                      </a:r>
                      <a:r>
                        <a:rPr lang="en-GB" sz="900" dirty="0" smtClean="0">
                          <a:solidFill>
                            <a:schemeClr val="tx1"/>
                          </a:solidFill>
                          <a:effectLst/>
                        </a:rPr>
                        <a:t>2020 under Grant Agreement No 721185 - </a:t>
                      </a:r>
                      <a:r>
                        <a:rPr lang="en-GB" sz="900" dirty="0" smtClean="0">
                          <a:solidFill>
                            <a:schemeClr val="tx1"/>
                          </a:solidFill>
                          <a:effectLst/>
                          <a:hlinkClick r:id="rId9"/>
                        </a:rPr>
                        <a:t>https://new-mine.eu</a:t>
                      </a:r>
                      <a:r>
                        <a:rPr lang="en-GB" sz="900" baseline="0" dirty="0" smtClean="0">
                          <a:effectLst/>
                          <a:hlinkClick r:id="rId9"/>
                        </a:rPr>
                        <a:t>/</a:t>
                      </a:r>
                      <a:r>
                        <a:rPr lang="en-GB" sz="900" baseline="0" dirty="0" smtClean="0">
                          <a:effectLst/>
                        </a:rPr>
                        <a:t> </a:t>
                      </a:r>
                      <a:endParaRPr lang="en-US" sz="1100" dirty="0" smtClean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2865755" algn="ctr"/>
                          <a:tab pos="5731510" algn="r"/>
                        </a:tabLst>
                      </a:pPr>
                      <a:r>
                        <a:rPr lang="en-GB" sz="900" dirty="0" smtClean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11668742"/>
                  </a:ext>
                </a:extLst>
              </a:tr>
            </a:tbl>
          </a:graphicData>
        </a:graphic>
      </p:graphicFrame>
      <p:pic>
        <p:nvPicPr>
          <p:cNvPr id="4098" name="Picture 2" descr="https://ec.europa.eu/inea/sites/inea/files/ceflogos/en_square_cef_logo_0.png"/>
          <p:cNvPicPr>
            <a:picLocks noChangeAspect="1" noChangeArrowheads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34"/>
          <a:stretch/>
        </p:blipFill>
        <p:spPr bwMode="auto">
          <a:xfrm>
            <a:off x="4315020" y="4821774"/>
            <a:ext cx="104357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1" descr="C:\Users\HLucas\Dropbox\IME\newmine (cosas del proyecto)\EU H2020 MSCA ETN NEW-MINE\3_NEW-MINE_COMMUNICATION\NEW-MINE LOGO HIGH RESOL\NEW_MINE_LOGO_50pct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545" y="4783674"/>
            <a:ext cx="1841304" cy="77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24648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471D-7B0E-4863-8968-FD2720AF3B8A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1EA4-53C1-489B-8581-75D58C83E40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948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471D-7B0E-4863-8968-FD2720AF3B8A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1EA4-53C1-489B-8581-75D58C83E40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5486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471D-7B0E-4863-8968-FD2720AF3B8A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1EA4-53C1-489B-8581-75D58C83E40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4024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471D-7B0E-4863-8968-FD2720AF3B8A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1EA4-53C1-489B-8581-75D58C83E40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38762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471D-7B0E-4863-8968-FD2720AF3B8A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1EA4-53C1-489B-8581-75D58C83E40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7422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471D-7B0E-4863-8968-FD2720AF3B8A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1EA4-53C1-489B-8581-75D58C83E40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0373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C471D-7B0E-4863-8968-FD2720AF3B8A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21EA4-53C1-489B-8581-75D58C83E40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442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137CE-D29F-4340-80D2-1ED5334936DD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AC1-24C9-4B98-B36B-E5F60F1C5C0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515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137CE-D29F-4340-80D2-1ED5334936DD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AC1-24C9-4B98-B36B-E5F60F1C5C0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8305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137CE-D29F-4340-80D2-1ED5334936DD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AC1-24C9-4B98-B36B-E5F60F1C5C0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143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96306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137CE-D29F-4340-80D2-1ED5334936DD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AC1-24C9-4B98-B36B-E5F60F1C5C0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9971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137CE-D29F-4340-80D2-1ED5334936DD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AC1-24C9-4B98-B36B-E5F60F1C5C0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2421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137CE-D29F-4340-80D2-1ED5334936DD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AC1-24C9-4B98-B36B-E5F60F1C5C0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344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137CE-D29F-4340-80D2-1ED5334936DD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AC1-24C9-4B98-B36B-E5F60F1C5C0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8339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137CE-D29F-4340-80D2-1ED5334936DD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AC1-24C9-4B98-B36B-E5F60F1C5C0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8708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137CE-D29F-4340-80D2-1ED5334936DD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AC1-24C9-4B98-B36B-E5F60F1C5C0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3122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137CE-D29F-4340-80D2-1ED5334936DD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AC1-24C9-4B98-B36B-E5F60F1C5C0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0974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137CE-D29F-4340-80D2-1ED5334936DD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F12AC1-24C9-4B98-B36B-E5F60F1C5C0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187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hteck 3"/>
          <p:cNvSpPr/>
          <p:nvPr userDrawn="1"/>
        </p:nvSpPr>
        <p:spPr bwMode="auto">
          <a:xfrm>
            <a:off x="214685" y="6027089"/>
            <a:ext cx="2178658" cy="747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7" name="Picture 11" descr="C:\Users\HLucas\Dropbox\IME\newmine (cosas del proyecto)\EU H2020 MSCA ETN NEW-MINE\3_NEW-MINE_COMMUNICATION\NEW-MINE LOGO HIGH RESOL\NEW_MINE_LOGO_50pc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39" y="6001752"/>
            <a:ext cx="1841304" cy="77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206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hteck 4"/>
          <p:cNvSpPr/>
          <p:nvPr userDrawn="1"/>
        </p:nvSpPr>
        <p:spPr bwMode="auto">
          <a:xfrm>
            <a:off x="214685" y="6027089"/>
            <a:ext cx="2178658" cy="747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8" name="Picture 11" descr="C:\Users\HLucas\Dropbox\IME\newmine (cosas del proyecto)\EU H2020 MSCA ETN NEW-MINE\3_NEW-MINE_COMMUNICATION\NEW-MINE LOGO HIGH RESOL\NEW_MINE_LOGO_50pc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39" y="6001752"/>
            <a:ext cx="1841304" cy="77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170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214685" y="6027089"/>
            <a:ext cx="2178658" cy="747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0" name="Picture 11" descr="C:\Users\HLucas\Dropbox\IME\newmine (cosas del proyecto)\EU H2020 MSCA ETN NEW-MINE\3_NEW-MINE_COMMUNICATION\NEW-MINE LOGO HIGH RESOL\NEW_MINE_LOGO_50pc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39" y="6001752"/>
            <a:ext cx="1841304" cy="77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4916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214685" y="6027089"/>
            <a:ext cx="2178658" cy="747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6" name="Picture 11" descr="C:\Users\HLucas\Dropbox\IME\newmine (cosas del proyecto)\EU H2020 MSCA ETN NEW-MINE\3_NEW-MINE_COMMUNICATION\NEW-MINE LOGO HIGH RESOL\NEW_MINE_LOGO_50pc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39" y="6001752"/>
            <a:ext cx="1841304" cy="77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8048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214685" y="6027089"/>
            <a:ext cx="2178658" cy="747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5" name="Picture 11" descr="C:\Users\HLucas\Dropbox\IME\newmine (cosas del proyecto)\EU H2020 MSCA ETN NEW-MINE\3_NEW-MINE_COMMUNICATION\NEW-MINE LOGO HIGH RESOL\NEW_MINE_LOGO_50pct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39" y="6001752"/>
            <a:ext cx="1841304" cy="77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6629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10914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inv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 userDrawn="1"/>
        </p:nvSpPr>
        <p:spPr bwMode="auto">
          <a:xfrm>
            <a:off x="76200" y="76200"/>
            <a:ext cx="9067800" cy="415925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27" name="Rectangle 16"/>
          <p:cNvSpPr>
            <a:spLocks noChangeArrowheads="1"/>
          </p:cNvSpPr>
          <p:nvPr userDrawn="1"/>
        </p:nvSpPr>
        <p:spPr bwMode="auto">
          <a:xfrm>
            <a:off x="0" y="76200"/>
            <a:ext cx="107950" cy="66294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28" name="Freeform 17"/>
          <p:cNvSpPr>
            <a:spLocks/>
          </p:cNvSpPr>
          <p:nvPr userDrawn="1"/>
        </p:nvSpPr>
        <p:spPr bwMode="auto">
          <a:xfrm>
            <a:off x="152400" y="0"/>
            <a:ext cx="438150" cy="588963"/>
          </a:xfrm>
          <a:custGeom>
            <a:avLst/>
            <a:gdLst>
              <a:gd name="T0" fmla="*/ 0 w 276"/>
              <a:gd name="T1" fmla="*/ 0 h 371"/>
              <a:gd name="T2" fmla="*/ 0 w 276"/>
              <a:gd name="T3" fmla="*/ 2147483647 h 371"/>
              <a:gd name="T4" fmla="*/ 2147483647 w 276"/>
              <a:gd name="T5" fmla="*/ 2147483647 h 371"/>
              <a:gd name="T6" fmla="*/ 0 w 276"/>
              <a:gd name="T7" fmla="*/ 0 h 37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76" h="371">
                <a:moveTo>
                  <a:pt x="0" y="0"/>
                </a:moveTo>
                <a:lnTo>
                  <a:pt x="0" y="370"/>
                </a:lnTo>
                <a:lnTo>
                  <a:pt x="275" y="184"/>
                </a:lnTo>
                <a:lnTo>
                  <a:pt x="0" y="0"/>
                </a:lnTo>
              </a:path>
            </a:pathLst>
          </a:custGeom>
          <a:solidFill>
            <a:srgbClr val="0038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rnd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2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584200" y="1143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Hier klicken, um Master-Titelformat zu bearbeiten.</a:t>
            </a:r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6027406" y="6201600"/>
            <a:ext cx="2969302" cy="504000"/>
          </a:xfrm>
          <a:prstGeom prst="rect">
            <a:avLst/>
          </a:prstGeom>
        </p:spPr>
      </p:pic>
      <p:pic>
        <p:nvPicPr>
          <p:cNvPr id="9" name="Picture 2" descr="Y:\004 Fakultät und Fachgruppe\006 AKR e.V\004 Allgemein\Vereinslogo\Logo-EN-Neu.png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48" y="6198728"/>
            <a:ext cx="2086940" cy="516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9"/>
          <p:cNvSpPr/>
          <p:nvPr userDrawn="1"/>
        </p:nvSpPr>
        <p:spPr bwMode="auto">
          <a:xfrm>
            <a:off x="214685" y="6027089"/>
            <a:ext cx="2178658" cy="74742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13" name="Picture 11" descr="C:\Users\HLucas\Dropbox\IME\newmine (cosas del proyecto)\EU H2020 MSCA ETN NEW-MINE\3_NEW-MINE_COMMUNICATION\NEW-MINE LOGO HIGH RESOL\NEW_MINE_LOGO_50pct.png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39" y="6001752"/>
            <a:ext cx="1841304" cy="77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83" r:id="rId14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bg2"/>
          </a:solidFill>
          <a:latin typeface="Arial" charset="0"/>
        </a:defRPr>
      </a:lvl9pPr>
    </p:titleStyle>
    <p:bodyStyle>
      <a:lvl1pPr marL="342900" indent="-342900" algn="just" rtl="0" eaLnBrk="0" fontAlgn="base" hangingPunct="0">
        <a:spcBef>
          <a:spcPct val="0"/>
        </a:spcBef>
        <a:spcAft>
          <a:spcPct val="0"/>
        </a:spcAft>
        <a:buSzPct val="150000"/>
        <a:tabLst>
          <a:tab pos="577850" algn="l"/>
        </a:tabLst>
        <a:defRPr kumimoji="1" sz="2000">
          <a:solidFill>
            <a:schemeClr val="bg2"/>
          </a:solidFill>
          <a:latin typeface="+mn-lt"/>
          <a:ea typeface="+mn-ea"/>
          <a:cs typeface="+mn-cs"/>
        </a:defRPr>
      </a:lvl1pPr>
      <a:lvl2pPr marL="479425" indent="-22225" algn="l" rtl="0" eaLnBrk="0" fontAlgn="base" hangingPunct="0">
        <a:spcBef>
          <a:spcPct val="20000"/>
        </a:spcBef>
        <a:spcAft>
          <a:spcPct val="0"/>
        </a:spcAft>
        <a:buSzPct val="150000"/>
        <a:tabLst>
          <a:tab pos="577850" algn="l"/>
        </a:tabLst>
        <a:defRPr kumimoji="1" sz="2800">
          <a:solidFill>
            <a:schemeClr val="bg2"/>
          </a:solidFill>
          <a:latin typeface="+mn-lt"/>
        </a:defRPr>
      </a:lvl2pPr>
      <a:lvl3pPr marL="1136650" indent="-222250" algn="l" rtl="0" eaLnBrk="0" fontAlgn="base" hangingPunct="0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400">
          <a:solidFill>
            <a:schemeClr val="bg2"/>
          </a:solidFill>
          <a:latin typeface="+mn-lt"/>
        </a:defRPr>
      </a:lvl3pPr>
      <a:lvl4pPr marL="1612900" indent="-85725" algn="l" rtl="0" eaLnBrk="0" fontAlgn="base" hangingPunct="0">
        <a:spcBef>
          <a:spcPct val="20000"/>
        </a:spcBef>
        <a:spcAft>
          <a:spcPct val="0"/>
        </a:spcAft>
        <a:buSzPct val="150000"/>
        <a:buChar char="-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4pPr>
      <a:lvl5pPr marL="2057400" indent="-50800" algn="l" rtl="0" eaLnBrk="0" fontAlgn="base" hangingPunct="0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5pPr>
      <a:lvl6pPr marL="25146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6pPr>
      <a:lvl7pPr marL="29718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7pPr>
      <a:lvl8pPr marL="34290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8pPr>
      <a:lvl9pPr marL="3886200" indent="-50800" algn="l" rtl="0" fontAlgn="base">
        <a:spcBef>
          <a:spcPct val="20000"/>
        </a:spcBef>
        <a:spcAft>
          <a:spcPct val="0"/>
        </a:spcAft>
        <a:buSzPct val="150000"/>
        <a:buChar char="•"/>
        <a:tabLst>
          <a:tab pos="577850" algn="l"/>
        </a:tabLst>
        <a:defRPr kumimoji="1" sz="2000">
          <a:solidFill>
            <a:schemeClr val="bg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C471D-7B0E-4863-8968-FD2720AF3B8A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21EA4-53C1-489B-8581-75D58C83E409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485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137CE-D29F-4340-80D2-1ED5334936DD}" type="datetimeFigureOut">
              <a:rPr lang="en-GB" smtClean="0"/>
              <a:t>02/04/2019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12AC1-24C9-4B98-B36B-E5F60F1C5C0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783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me-aachen.d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spect="1" noChangeArrowheads="1"/>
          </p:cNvSpPr>
          <p:nvPr/>
        </p:nvSpPr>
        <p:spPr bwMode="auto">
          <a:xfrm>
            <a:off x="2844800" y="1607820"/>
            <a:ext cx="6299200" cy="2005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just" rtl="0" eaLnBrk="0" fontAlgn="base" hangingPunct="0">
              <a:spcBef>
                <a:spcPct val="0"/>
              </a:spcBef>
              <a:spcAft>
                <a:spcPct val="0"/>
              </a:spcAft>
              <a:buSzPct val="150000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79425" indent="-22225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tabLst>
                <a:tab pos="577850" algn="l"/>
              </a:tabLst>
              <a:defRPr kumimoji="1" sz="2800">
                <a:solidFill>
                  <a:schemeClr val="bg2"/>
                </a:solidFill>
                <a:latin typeface="+mn-lt"/>
              </a:defRPr>
            </a:lvl2pPr>
            <a:lvl3pPr marL="1136650" indent="-222250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400">
                <a:solidFill>
                  <a:schemeClr val="bg2"/>
                </a:solidFill>
                <a:latin typeface="+mn-lt"/>
              </a:defRPr>
            </a:lvl3pPr>
            <a:lvl4pPr marL="1612900" indent="-85725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-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4pPr>
            <a:lvl5pPr marL="2057400" indent="-50800" algn="l" rtl="0" eaLnBrk="0" fontAlgn="base" hangingPunct="0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5pPr>
            <a:lvl6pPr marL="25146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6pPr>
            <a:lvl7pPr marL="29718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7pPr>
            <a:lvl8pPr marL="34290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8pPr>
            <a:lvl9pPr marL="3886200" indent="-50800" algn="l" rtl="0" fontAlgn="base">
              <a:spcBef>
                <a:spcPct val="20000"/>
              </a:spcBef>
              <a:spcAft>
                <a:spcPct val="0"/>
              </a:spcAft>
              <a:buSzPct val="150000"/>
              <a:buChar char="•"/>
              <a:tabLst>
                <a:tab pos="577850" algn="l"/>
              </a:tabLst>
              <a:defRPr kumimoji="1" sz="2000">
                <a:solidFill>
                  <a:schemeClr val="bg2"/>
                </a:solidFill>
                <a:latin typeface="+mn-lt"/>
              </a:defRPr>
            </a:lvl9pPr>
          </a:lstStyle>
          <a:p>
            <a:pPr marL="0" indent="0" algn="r" eaLnBrk="1" hangingPunct="1"/>
            <a:r>
              <a:rPr lang="en-US" sz="3600" kern="0" dirty="0" smtClean="0">
                <a:solidFill>
                  <a:schemeClr val="tx1"/>
                </a:solidFill>
              </a:rPr>
              <a:t>“</a:t>
            </a:r>
            <a:r>
              <a:rPr lang="en-GB" sz="3600" dirty="0"/>
              <a:t>T</a:t>
            </a:r>
            <a:r>
              <a:rPr lang="en-GB" sz="3600" dirty="0" smtClean="0"/>
              <a:t>hermodynamics of conditioning </a:t>
            </a:r>
            <a:r>
              <a:rPr lang="en-GB" sz="3600" dirty="0" smtClean="0"/>
              <a:t>MSWI</a:t>
            </a:r>
            <a:r>
              <a:rPr lang="en-GB" sz="3600" dirty="0" smtClean="0"/>
              <a:t> </a:t>
            </a:r>
            <a:r>
              <a:rPr lang="en-GB" sz="3600" dirty="0" smtClean="0"/>
              <a:t>bottom ash using </a:t>
            </a:r>
            <a:r>
              <a:rPr lang="en-GB" sz="3600" dirty="0" smtClean="0"/>
              <a:t>SAF</a:t>
            </a:r>
            <a:r>
              <a:rPr lang="en-GB" sz="3600" dirty="0" smtClean="0"/>
              <a:t> </a:t>
            </a:r>
            <a:r>
              <a:rPr lang="en-GB" sz="3600" dirty="0" smtClean="0"/>
              <a:t>for usage in minerals products</a:t>
            </a:r>
            <a:r>
              <a:rPr lang="en-US" sz="3600" kern="0" dirty="0" smtClean="0">
                <a:solidFill>
                  <a:schemeClr val="tx1"/>
                </a:solidFill>
              </a:rPr>
              <a:t>”</a:t>
            </a:r>
            <a:endParaRPr lang="de-DE" sz="3600" kern="0" dirty="0" smtClean="0">
              <a:solidFill>
                <a:schemeClr val="tx1"/>
              </a:solidFill>
            </a:endParaRPr>
          </a:p>
          <a:p>
            <a:pPr marL="0" indent="0" algn="r" eaLnBrk="1" hangingPunct="1"/>
            <a:endParaRPr lang="de-DE" sz="3600" b="1" kern="0" dirty="0" smtClean="0">
              <a:solidFill>
                <a:schemeClr val="tx1"/>
              </a:solidFill>
            </a:endParaRPr>
          </a:p>
        </p:txBody>
      </p:sp>
      <p:sp>
        <p:nvSpPr>
          <p:cNvPr id="3" name="Rectangle 11"/>
          <p:cNvSpPr>
            <a:spLocks noChangeArrowheads="1"/>
          </p:cNvSpPr>
          <p:nvPr/>
        </p:nvSpPr>
        <p:spPr bwMode="auto">
          <a:xfrm>
            <a:off x="3355450" y="4060746"/>
            <a:ext cx="578855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A2ECF4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/>
            <a:r>
              <a:rPr lang="de-DE" sz="2000" u="sng" dirty="0" smtClean="0"/>
              <a:t>H. Lucas, </a:t>
            </a:r>
            <a:r>
              <a:rPr lang="en-GB" sz="2000" dirty="0" smtClean="0"/>
              <a:t>B. </a:t>
            </a:r>
            <a:r>
              <a:rPr lang="en-GB" sz="2000" dirty="0"/>
              <a:t>FRIEDRICH</a:t>
            </a:r>
            <a:endParaRPr lang="es-ES" sz="2000" dirty="0"/>
          </a:p>
          <a:p>
            <a:pPr algn="r"/>
            <a:endParaRPr lang="de-DE" sz="2000" dirty="0"/>
          </a:p>
        </p:txBody>
      </p:sp>
      <p:sp>
        <p:nvSpPr>
          <p:cNvPr id="5" name="AutoShape 2" descr="Image result for ku leuv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Image result for ku leuve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812800" y="120730"/>
            <a:ext cx="83058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Slag Valorisation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Symposium </a:t>
            </a:r>
          </a:p>
          <a:p>
            <a:pPr algn="r" eaLnBrk="1" hangingPunct="1"/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01-05 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April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7050620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Thermal treatment of </a:t>
            </a:r>
            <a:r>
              <a:rPr lang="en-US" dirty="0" smtClean="0">
                <a:solidFill>
                  <a:schemeClr val="tx1"/>
                </a:solidFill>
              </a:rPr>
              <a:t>IBA</a:t>
            </a:r>
            <a:endParaRPr lang="en-GB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02981"/>
              </p:ext>
            </p:extLst>
          </p:nvPr>
        </p:nvGraphicFramePr>
        <p:xfrm>
          <a:off x="361949" y="872330"/>
          <a:ext cx="8591551" cy="116601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755204"/>
                <a:gridCol w="674130"/>
                <a:gridCol w="797407"/>
                <a:gridCol w="755204"/>
                <a:gridCol w="766309"/>
                <a:gridCol w="798517"/>
                <a:gridCol w="674130"/>
                <a:gridCol w="674130"/>
                <a:gridCol w="674130"/>
                <a:gridCol w="674130"/>
                <a:gridCol w="674130"/>
                <a:gridCol w="674130"/>
              </a:tblGrid>
              <a:tr h="3886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wt.%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SiO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CaO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Al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r>
                        <a:rPr lang="es-ES" sz="1800">
                          <a:effectLst/>
                        </a:rPr>
                        <a:t>O</a:t>
                      </a:r>
                      <a:r>
                        <a:rPr lang="es-ES" sz="1800" baseline="-250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Na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r>
                        <a:rPr lang="es-ES" sz="1800">
                          <a:effectLst/>
                        </a:rPr>
                        <a:t>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Fe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r>
                        <a:rPr lang="es-ES" sz="1800">
                          <a:effectLst/>
                        </a:rPr>
                        <a:t>O</a:t>
                      </a:r>
                      <a:r>
                        <a:rPr lang="es-ES" sz="1800" baseline="-250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ZnO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CuO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PbO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SO</a:t>
                      </a:r>
                      <a:r>
                        <a:rPr lang="es-ES" sz="1800" baseline="-250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Cl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886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IBA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39.1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23.70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8.18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3.00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7.95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0.95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0.26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2.77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1.62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5.55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886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Slag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48.3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22.60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18.51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3.73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0.76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0.01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0.14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0.01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1.48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0.02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0.11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 bwMode="auto">
          <a:xfrm>
            <a:off x="2569643" y="645762"/>
            <a:ext cx="792682" cy="138373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82"/>
          <a:stretch/>
        </p:blipFill>
        <p:spPr bwMode="auto">
          <a:xfrm>
            <a:off x="825500" y="2250336"/>
            <a:ext cx="6939280" cy="4153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6 Conector recto"/>
          <p:cNvCxnSpPr/>
          <p:nvPr/>
        </p:nvCxnSpPr>
        <p:spPr bwMode="auto">
          <a:xfrm flipV="1">
            <a:off x="2569643" y="2346960"/>
            <a:ext cx="0" cy="352806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9 Conector recto de flecha"/>
          <p:cNvCxnSpPr/>
          <p:nvPr/>
        </p:nvCxnSpPr>
        <p:spPr bwMode="auto">
          <a:xfrm>
            <a:off x="1463040" y="2887135"/>
            <a:ext cx="105156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12 CuadroTexto"/>
          <p:cNvSpPr txBox="1"/>
          <p:nvPr/>
        </p:nvSpPr>
        <p:spPr>
          <a:xfrm>
            <a:off x="1371600" y="2433625"/>
            <a:ext cx="1356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Charging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5" name="4 Elipse"/>
          <p:cNvSpPr/>
          <p:nvPr/>
        </p:nvSpPr>
        <p:spPr bwMode="auto">
          <a:xfrm>
            <a:off x="1371600" y="4663440"/>
            <a:ext cx="1493520" cy="9448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hteck 3"/>
          <p:cNvSpPr/>
          <p:nvPr/>
        </p:nvSpPr>
        <p:spPr bwMode="auto">
          <a:xfrm>
            <a:off x="4131743" y="715049"/>
            <a:ext cx="4907482" cy="138373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974080" y="4729758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Al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413510" y="3973223"/>
            <a:ext cx="1287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Fe</a:t>
            </a:r>
            <a:endParaRPr lang="es-ES" sz="1800" baseline="300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805940" y="3387939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</a:t>
            </a:r>
            <a:endParaRPr lang="es-ES" sz="1800" baseline="-250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004560" y="427077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CaO</a:t>
            </a:r>
            <a:endParaRPr lang="es-ES" sz="1800" baseline="-250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3604260" y="5038606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</a:t>
            </a:r>
            <a:endParaRPr lang="es-ES" sz="1800" baseline="-250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421130" y="529316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P</a:t>
            </a:r>
            <a:endParaRPr lang="es-ES" sz="1800" baseline="-250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6073140" y="2569726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Si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2</a:t>
            </a:r>
            <a:endParaRPr lang="es-ES" sz="1800" baseline="-250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2423160" y="5433525"/>
            <a:ext cx="1287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Cu</a:t>
            </a:r>
            <a:endParaRPr lang="es-ES" sz="1800" baseline="300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1489710" y="556748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Zn</a:t>
            </a:r>
            <a:endParaRPr lang="es-ES" sz="1800" baseline="-25000" dirty="0"/>
          </a:p>
        </p:txBody>
      </p:sp>
    </p:spTree>
    <p:extLst>
      <p:ext uri="{BB962C8B-B14F-4D97-AF65-F5344CB8AC3E}">
        <p14:creationId xmlns:p14="http://schemas.microsoft.com/office/powerpoint/2010/main" val="23421804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Thermal treatment of IBA</a:t>
            </a:r>
            <a:endParaRPr lang="en-GB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109916"/>
              </p:ext>
            </p:extLst>
          </p:nvPr>
        </p:nvGraphicFramePr>
        <p:xfrm>
          <a:off x="361949" y="872330"/>
          <a:ext cx="8591551" cy="116601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755204"/>
                <a:gridCol w="674130"/>
                <a:gridCol w="797407"/>
                <a:gridCol w="755204"/>
                <a:gridCol w="766309"/>
                <a:gridCol w="798517"/>
                <a:gridCol w="674130"/>
                <a:gridCol w="674130"/>
                <a:gridCol w="674130"/>
                <a:gridCol w="674130"/>
                <a:gridCol w="674130"/>
                <a:gridCol w="674130"/>
              </a:tblGrid>
              <a:tr h="3886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wt.%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SiO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CaO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Al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r>
                        <a:rPr lang="es-ES" sz="1800">
                          <a:effectLst/>
                        </a:rPr>
                        <a:t>O</a:t>
                      </a:r>
                      <a:r>
                        <a:rPr lang="es-ES" sz="1800" baseline="-250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Na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r>
                        <a:rPr lang="es-ES" sz="1800">
                          <a:effectLst/>
                        </a:rPr>
                        <a:t>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Fe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r>
                        <a:rPr lang="es-ES" sz="1800">
                          <a:effectLst/>
                        </a:rPr>
                        <a:t>O</a:t>
                      </a:r>
                      <a:r>
                        <a:rPr lang="es-ES" sz="1800" baseline="-250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ZnO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CuO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PbO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SO</a:t>
                      </a:r>
                      <a:r>
                        <a:rPr lang="es-ES" sz="1800" baseline="-250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Cl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886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IBA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39.1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23.70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8.18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3.00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7.95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0.95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0.26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2.77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1.62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5.55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886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Slag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48.3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22.60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18.51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3.73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0.76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0.01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0.14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0.01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1.48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0.02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0.11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Rechteck 3"/>
          <p:cNvSpPr/>
          <p:nvPr/>
        </p:nvSpPr>
        <p:spPr bwMode="auto">
          <a:xfrm>
            <a:off x="4131743" y="715049"/>
            <a:ext cx="4907482" cy="138373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2569643" y="645762"/>
            <a:ext cx="792682" cy="138373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99"/>
          <a:stretch/>
        </p:blipFill>
        <p:spPr bwMode="auto">
          <a:xfrm>
            <a:off x="825500" y="2250336"/>
            <a:ext cx="6992620" cy="4153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6 Conector recto"/>
          <p:cNvCxnSpPr/>
          <p:nvPr/>
        </p:nvCxnSpPr>
        <p:spPr bwMode="auto">
          <a:xfrm flipV="1">
            <a:off x="2569643" y="2346960"/>
            <a:ext cx="0" cy="352806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8 Conector recto"/>
          <p:cNvCxnSpPr/>
          <p:nvPr/>
        </p:nvCxnSpPr>
        <p:spPr bwMode="auto">
          <a:xfrm flipV="1">
            <a:off x="4215563" y="2331720"/>
            <a:ext cx="0" cy="352806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9 Conector recto de flecha"/>
          <p:cNvCxnSpPr/>
          <p:nvPr/>
        </p:nvCxnSpPr>
        <p:spPr bwMode="auto">
          <a:xfrm>
            <a:off x="1463040" y="2887135"/>
            <a:ext cx="105156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11 Conector recto de flecha"/>
          <p:cNvCxnSpPr/>
          <p:nvPr/>
        </p:nvCxnSpPr>
        <p:spPr bwMode="auto">
          <a:xfrm>
            <a:off x="2621280" y="2893910"/>
            <a:ext cx="1510463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12 CuadroTexto"/>
          <p:cNvSpPr txBox="1"/>
          <p:nvPr/>
        </p:nvSpPr>
        <p:spPr>
          <a:xfrm>
            <a:off x="1371600" y="2433625"/>
            <a:ext cx="1356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Charging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2552700" y="2448080"/>
            <a:ext cx="1973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Conditioning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974080" y="4729758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Al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1413510" y="3973223"/>
            <a:ext cx="1287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Fe</a:t>
            </a:r>
            <a:endParaRPr lang="es-ES" sz="1800" baseline="300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1805940" y="3387939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</a:t>
            </a:r>
            <a:endParaRPr lang="es-ES" sz="1800" baseline="-250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6004560" y="427077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CaO</a:t>
            </a:r>
            <a:endParaRPr lang="es-ES" sz="1800" baseline="-250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3604260" y="5038606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</a:t>
            </a:r>
            <a:endParaRPr lang="es-ES" sz="1800" baseline="-250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1421130" y="529316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P</a:t>
            </a:r>
            <a:endParaRPr lang="es-ES" sz="1800" baseline="-250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6073140" y="2569726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Si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2</a:t>
            </a:r>
            <a:endParaRPr lang="es-ES" sz="1800" baseline="-250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2423160" y="5433525"/>
            <a:ext cx="1287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Cu</a:t>
            </a:r>
            <a:endParaRPr lang="es-ES" sz="1800" baseline="300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1489710" y="556748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Zn</a:t>
            </a:r>
            <a:endParaRPr lang="es-ES" sz="1800" baseline="-25000" dirty="0"/>
          </a:p>
        </p:txBody>
      </p:sp>
    </p:spTree>
    <p:extLst>
      <p:ext uri="{BB962C8B-B14F-4D97-AF65-F5344CB8AC3E}">
        <p14:creationId xmlns:p14="http://schemas.microsoft.com/office/powerpoint/2010/main" val="36703346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IBA Decomposition</a:t>
            </a:r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61"/>
          <a:stretch/>
        </p:blipFill>
        <p:spPr bwMode="auto">
          <a:xfrm>
            <a:off x="349250" y="746124"/>
            <a:ext cx="8489352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7223760" y="406146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Al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7444740" y="485394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036820" y="475488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Fe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190066" y="487811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Cl</a:t>
            </a:r>
            <a:endParaRPr lang="es-ES" sz="1800" baseline="-250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998220" y="489561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</a:t>
            </a:r>
            <a:endParaRPr lang="es-ES" sz="1800" baseline="-250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4785360" y="2673108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CO</a:t>
            </a:r>
            <a:r>
              <a:rPr lang="en-GB" sz="1800" baseline="-25000" dirty="0" smtClean="0"/>
              <a:t>2</a:t>
            </a:r>
            <a:endParaRPr lang="es-ES" sz="1800" baseline="-250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7528560" y="3214941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SO</a:t>
            </a:r>
            <a:r>
              <a:rPr lang="en-GB" sz="1800" baseline="-25000" dirty="0" smtClean="0"/>
              <a:t>2</a:t>
            </a:r>
            <a:endParaRPr lang="es-ES" sz="1800" baseline="-25000" dirty="0"/>
          </a:p>
        </p:txBody>
      </p:sp>
      <p:sp>
        <p:nvSpPr>
          <p:cNvPr id="28" name="27 CuadroTexto"/>
          <p:cNvSpPr txBox="1"/>
          <p:nvPr/>
        </p:nvSpPr>
        <p:spPr>
          <a:xfrm>
            <a:off x="1584960" y="503277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ZnO</a:t>
            </a:r>
            <a:endParaRPr lang="es-ES" sz="1800" baseline="-25000" dirty="0"/>
          </a:p>
        </p:txBody>
      </p:sp>
      <p:sp>
        <p:nvSpPr>
          <p:cNvPr id="29" name="28 CuadroTexto"/>
          <p:cNvSpPr txBox="1"/>
          <p:nvPr/>
        </p:nvSpPr>
        <p:spPr>
          <a:xfrm>
            <a:off x="2156460" y="519279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CuO</a:t>
            </a:r>
            <a:endParaRPr lang="es-ES" sz="1800" baseline="-25000" dirty="0"/>
          </a:p>
        </p:txBody>
      </p:sp>
      <p:sp>
        <p:nvSpPr>
          <p:cNvPr id="30" name="29 CuadroTexto"/>
          <p:cNvSpPr txBox="1"/>
          <p:nvPr/>
        </p:nvSpPr>
        <p:spPr>
          <a:xfrm>
            <a:off x="3459480" y="537567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PbO</a:t>
            </a:r>
            <a:endParaRPr lang="es-ES" sz="1800" baseline="-250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2429846" y="3174001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CO</a:t>
            </a:r>
            <a:endParaRPr lang="es-ES" sz="1800" baseline="-25000" dirty="0"/>
          </a:p>
        </p:txBody>
      </p:sp>
    </p:spTree>
    <p:extLst>
      <p:ext uri="{BB962C8B-B14F-4D97-AF65-F5344CB8AC3E}">
        <p14:creationId xmlns:p14="http://schemas.microsoft.com/office/powerpoint/2010/main" val="8367864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61"/>
          <a:stretch/>
        </p:blipFill>
        <p:spPr bwMode="auto">
          <a:xfrm>
            <a:off x="349250" y="746124"/>
            <a:ext cx="8489352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3 Conector recto"/>
          <p:cNvCxnSpPr/>
          <p:nvPr/>
        </p:nvCxnSpPr>
        <p:spPr bwMode="auto">
          <a:xfrm flipV="1">
            <a:off x="2120063" y="1389746"/>
            <a:ext cx="0" cy="440145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12 Conector recto"/>
          <p:cNvCxnSpPr/>
          <p:nvPr/>
        </p:nvCxnSpPr>
        <p:spPr bwMode="auto">
          <a:xfrm flipV="1">
            <a:off x="4261283" y="1295466"/>
            <a:ext cx="0" cy="449573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14 Conector recto"/>
          <p:cNvCxnSpPr/>
          <p:nvPr/>
        </p:nvCxnSpPr>
        <p:spPr bwMode="auto">
          <a:xfrm flipV="1">
            <a:off x="6021503" y="1336406"/>
            <a:ext cx="0" cy="449573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4 CuadroTexto"/>
          <p:cNvSpPr txBox="1"/>
          <p:nvPr/>
        </p:nvSpPr>
        <p:spPr>
          <a:xfrm>
            <a:off x="7223760" y="406146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Al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7444740" y="485394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036820" y="475488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Fe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220546" y="490097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Cl</a:t>
            </a:r>
            <a:endParaRPr lang="es-ES" sz="1800" baseline="-250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998220" y="489561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</a:t>
            </a:r>
            <a:endParaRPr lang="es-ES" sz="1800" baseline="-250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4785360" y="2673108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CO</a:t>
            </a:r>
            <a:r>
              <a:rPr lang="en-GB" sz="1800" baseline="-25000" dirty="0" smtClean="0"/>
              <a:t>2</a:t>
            </a:r>
            <a:endParaRPr lang="es-ES" sz="1800" baseline="-250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7528560" y="3214941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SO</a:t>
            </a:r>
            <a:r>
              <a:rPr lang="en-GB" sz="1800" baseline="-25000" dirty="0" smtClean="0"/>
              <a:t>2</a:t>
            </a:r>
            <a:endParaRPr lang="es-ES" sz="1800" baseline="-250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2255519" y="5801699"/>
            <a:ext cx="1728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1</a:t>
            </a:r>
            <a:r>
              <a:rPr lang="en-GB" sz="2000" baseline="30000" dirty="0" smtClean="0">
                <a:solidFill>
                  <a:srgbClr val="FF0000"/>
                </a:solidFill>
              </a:rPr>
              <a:t>st</a:t>
            </a:r>
            <a:r>
              <a:rPr lang="en-GB" sz="2000" dirty="0" smtClean="0">
                <a:solidFill>
                  <a:srgbClr val="FF0000"/>
                </a:solidFill>
              </a:rPr>
              <a:t> phase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4593926" y="5801699"/>
            <a:ext cx="13499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FF0000"/>
                </a:solidFill>
              </a:rPr>
              <a:t>2</a:t>
            </a:r>
            <a:r>
              <a:rPr lang="en-GB" sz="2000" baseline="30000" dirty="0" smtClean="0">
                <a:solidFill>
                  <a:srgbClr val="FF0000"/>
                </a:solidFill>
              </a:rPr>
              <a:t>st</a:t>
            </a:r>
            <a:r>
              <a:rPr lang="en-GB" sz="2000" dirty="0" smtClean="0">
                <a:solidFill>
                  <a:srgbClr val="FF0000"/>
                </a:solidFill>
              </a:rPr>
              <a:t> phase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6359741" y="5801699"/>
            <a:ext cx="1728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3</a:t>
            </a:r>
            <a:r>
              <a:rPr lang="en-GB" sz="2000" baseline="30000" dirty="0" smtClean="0">
                <a:solidFill>
                  <a:srgbClr val="FF0000"/>
                </a:solidFill>
              </a:rPr>
              <a:t>rd</a:t>
            </a:r>
            <a:r>
              <a:rPr lang="en-GB" sz="2000" dirty="0" smtClean="0">
                <a:solidFill>
                  <a:srgbClr val="FF0000"/>
                </a:solidFill>
              </a:rPr>
              <a:t> phase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1584960" y="503277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ZnO</a:t>
            </a:r>
            <a:endParaRPr lang="es-ES" sz="1800" baseline="-250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2156460" y="519279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CuO</a:t>
            </a:r>
            <a:endParaRPr lang="es-ES" sz="1800" baseline="-250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3459480" y="537567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PbO</a:t>
            </a:r>
            <a:endParaRPr lang="es-ES" sz="1800" baseline="-250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429846" y="3174001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CO</a:t>
            </a:r>
            <a:endParaRPr lang="es-ES" sz="1800" baseline="-25000" dirty="0"/>
          </a:p>
        </p:txBody>
      </p:sp>
      <p:sp>
        <p:nvSpPr>
          <p:cNvPr id="23" name="Titel 1"/>
          <p:cNvSpPr>
            <a:spLocks noGrp="1"/>
          </p:cNvSpPr>
          <p:nvPr>
            <p:ph type="title"/>
          </p:nvPr>
        </p:nvSpPr>
        <p:spPr>
          <a:xfrm>
            <a:off x="584200" y="114300"/>
            <a:ext cx="8534400" cy="381000"/>
          </a:xfrm>
        </p:spPr>
        <p:txBody>
          <a:bodyPr/>
          <a:lstStyle/>
          <a:p>
            <a:r>
              <a:rPr lang="en-GB" dirty="0" smtClean="0"/>
              <a:t>IBA Decomposition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30401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61"/>
          <a:stretch/>
        </p:blipFill>
        <p:spPr bwMode="auto">
          <a:xfrm>
            <a:off x="349250" y="746124"/>
            <a:ext cx="8489352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3 Conector recto"/>
          <p:cNvCxnSpPr/>
          <p:nvPr/>
        </p:nvCxnSpPr>
        <p:spPr bwMode="auto">
          <a:xfrm flipV="1">
            <a:off x="2028623" y="1389746"/>
            <a:ext cx="0" cy="440145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5 Conector recto de flecha"/>
          <p:cNvCxnSpPr/>
          <p:nvPr/>
        </p:nvCxnSpPr>
        <p:spPr bwMode="auto">
          <a:xfrm>
            <a:off x="2028623" y="3344861"/>
            <a:ext cx="124968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6 CuadroTexto"/>
          <p:cNvSpPr txBox="1"/>
          <p:nvPr/>
        </p:nvSpPr>
        <p:spPr>
          <a:xfrm>
            <a:off x="2110739" y="2944371"/>
            <a:ext cx="13030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solidFill>
                  <a:srgbClr val="FF0000"/>
                </a:solidFill>
              </a:rPr>
              <a:t>Unburnt</a:t>
            </a:r>
            <a:endParaRPr lang="es-ES" sz="2000" dirty="0">
              <a:solidFill>
                <a:srgbClr val="FF0000"/>
              </a:solidFill>
            </a:endParaRPr>
          </a:p>
        </p:txBody>
      </p:sp>
      <p:cxnSp>
        <p:nvCxnSpPr>
          <p:cNvPr id="13" name="12 Conector recto"/>
          <p:cNvCxnSpPr/>
          <p:nvPr/>
        </p:nvCxnSpPr>
        <p:spPr bwMode="auto">
          <a:xfrm flipV="1">
            <a:off x="4268903" y="1295466"/>
            <a:ext cx="0" cy="449573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14 Conector recto"/>
          <p:cNvCxnSpPr/>
          <p:nvPr/>
        </p:nvCxnSpPr>
        <p:spPr bwMode="auto">
          <a:xfrm flipV="1">
            <a:off x="6021503" y="1336406"/>
            <a:ext cx="0" cy="449573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4 CuadroTexto"/>
          <p:cNvSpPr txBox="1"/>
          <p:nvPr/>
        </p:nvSpPr>
        <p:spPr>
          <a:xfrm>
            <a:off x="7223760" y="406146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Al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7444740" y="485394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036820" y="475488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Fe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190066" y="487811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Cl</a:t>
            </a:r>
            <a:endParaRPr lang="es-ES" sz="1800" baseline="-250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998220" y="489561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</a:t>
            </a:r>
            <a:endParaRPr lang="es-ES" sz="1800" baseline="-250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4785360" y="2673108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CO</a:t>
            </a:r>
            <a:r>
              <a:rPr lang="en-GB" sz="1800" baseline="-25000" dirty="0" smtClean="0"/>
              <a:t>2</a:t>
            </a:r>
            <a:endParaRPr lang="es-ES" sz="1800" baseline="-250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7528560" y="3214941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SO</a:t>
            </a:r>
            <a:r>
              <a:rPr lang="en-GB" sz="1800" baseline="-25000" dirty="0" smtClean="0"/>
              <a:t>2</a:t>
            </a:r>
            <a:endParaRPr lang="es-ES" sz="1800" baseline="-25000" dirty="0"/>
          </a:p>
        </p:txBody>
      </p:sp>
      <p:cxnSp>
        <p:nvCxnSpPr>
          <p:cNvPr id="23" name="22 Conector recto de flecha"/>
          <p:cNvCxnSpPr/>
          <p:nvPr/>
        </p:nvCxnSpPr>
        <p:spPr bwMode="auto">
          <a:xfrm>
            <a:off x="3279557" y="3214941"/>
            <a:ext cx="910509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23 CuadroTexto"/>
          <p:cNvSpPr txBox="1"/>
          <p:nvPr/>
        </p:nvSpPr>
        <p:spPr>
          <a:xfrm>
            <a:off x="2762249" y="2614776"/>
            <a:ext cx="1728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Carbonates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2293619" y="5837126"/>
            <a:ext cx="1728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1</a:t>
            </a:r>
            <a:r>
              <a:rPr lang="en-GB" sz="2000" baseline="30000" dirty="0" smtClean="0">
                <a:solidFill>
                  <a:srgbClr val="FF0000"/>
                </a:solidFill>
              </a:rPr>
              <a:t>st</a:t>
            </a:r>
            <a:r>
              <a:rPr lang="en-GB" sz="2000" dirty="0" smtClean="0">
                <a:solidFill>
                  <a:srgbClr val="FF0000"/>
                </a:solidFill>
              </a:rPr>
              <a:t> phase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4224437" y="5841202"/>
            <a:ext cx="1728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GB" sz="2000" baseline="30000" dirty="0" smtClean="0">
                <a:solidFill>
                  <a:schemeClr val="bg1">
                    <a:lumMod val="75000"/>
                  </a:schemeClr>
                </a:solidFill>
              </a:rPr>
              <a:t>st</a:t>
            </a: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 phase</a:t>
            </a:r>
            <a:endParaRPr lang="es-ES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6359741" y="5801699"/>
            <a:ext cx="1728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GB" sz="2000" baseline="30000" dirty="0" smtClean="0">
                <a:solidFill>
                  <a:schemeClr val="bg1">
                    <a:lumMod val="75000"/>
                  </a:schemeClr>
                </a:solidFill>
              </a:rPr>
              <a:t>rd</a:t>
            </a: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 phase</a:t>
            </a:r>
            <a:endParaRPr lang="es-ES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1584960" y="503277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ZnO</a:t>
            </a:r>
            <a:endParaRPr lang="es-ES" sz="1800" baseline="-25000" dirty="0"/>
          </a:p>
        </p:txBody>
      </p:sp>
      <p:sp>
        <p:nvSpPr>
          <p:cNvPr id="29" name="28 CuadroTexto"/>
          <p:cNvSpPr txBox="1"/>
          <p:nvPr/>
        </p:nvSpPr>
        <p:spPr>
          <a:xfrm>
            <a:off x="2156460" y="519279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CuO</a:t>
            </a:r>
            <a:endParaRPr lang="es-ES" sz="1800" baseline="-25000" dirty="0"/>
          </a:p>
        </p:txBody>
      </p:sp>
      <p:sp>
        <p:nvSpPr>
          <p:cNvPr id="30" name="29 CuadroTexto"/>
          <p:cNvSpPr txBox="1"/>
          <p:nvPr/>
        </p:nvSpPr>
        <p:spPr>
          <a:xfrm>
            <a:off x="3459480" y="537567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PbO</a:t>
            </a:r>
            <a:endParaRPr lang="es-ES" sz="1800" baseline="-25000" dirty="0"/>
          </a:p>
        </p:txBody>
      </p:sp>
      <p:sp>
        <p:nvSpPr>
          <p:cNvPr id="31" name="Titel 1"/>
          <p:cNvSpPr>
            <a:spLocks noGrp="1"/>
          </p:cNvSpPr>
          <p:nvPr>
            <p:ph type="title"/>
          </p:nvPr>
        </p:nvSpPr>
        <p:spPr>
          <a:xfrm>
            <a:off x="584200" y="114300"/>
            <a:ext cx="8534400" cy="381000"/>
          </a:xfrm>
        </p:spPr>
        <p:txBody>
          <a:bodyPr/>
          <a:lstStyle/>
          <a:p>
            <a:r>
              <a:rPr lang="en-GB" dirty="0" smtClean="0"/>
              <a:t>IBA Decomposition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8343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61"/>
          <a:stretch/>
        </p:blipFill>
        <p:spPr bwMode="auto">
          <a:xfrm>
            <a:off x="349250" y="746124"/>
            <a:ext cx="8489352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3 Conector recto"/>
          <p:cNvCxnSpPr/>
          <p:nvPr/>
        </p:nvCxnSpPr>
        <p:spPr bwMode="auto">
          <a:xfrm flipV="1">
            <a:off x="2028623" y="1389746"/>
            <a:ext cx="0" cy="440145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12 Conector recto"/>
          <p:cNvCxnSpPr/>
          <p:nvPr/>
        </p:nvCxnSpPr>
        <p:spPr bwMode="auto">
          <a:xfrm flipV="1">
            <a:off x="4268903" y="1295466"/>
            <a:ext cx="0" cy="449573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14 Conector recto"/>
          <p:cNvCxnSpPr/>
          <p:nvPr/>
        </p:nvCxnSpPr>
        <p:spPr bwMode="auto">
          <a:xfrm flipV="1">
            <a:off x="6021503" y="1336406"/>
            <a:ext cx="0" cy="449573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4 CuadroTexto"/>
          <p:cNvSpPr txBox="1"/>
          <p:nvPr/>
        </p:nvSpPr>
        <p:spPr>
          <a:xfrm>
            <a:off x="7223760" y="406146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Al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7444740" y="485394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036820" y="475488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Fe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190066" y="487811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Cl</a:t>
            </a:r>
            <a:endParaRPr lang="es-ES" sz="1800" baseline="-250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998220" y="489561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</a:t>
            </a:r>
            <a:endParaRPr lang="es-ES" sz="1800" baseline="-250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4785360" y="2673108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CO</a:t>
            </a:r>
            <a:r>
              <a:rPr lang="en-GB" sz="1800" baseline="-25000" dirty="0" smtClean="0"/>
              <a:t>2</a:t>
            </a:r>
            <a:endParaRPr lang="es-ES" sz="1800" baseline="-250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7528560" y="3214941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SO</a:t>
            </a:r>
            <a:r>
              <a:rPr lang="en-GB" sz="1800" baseline="-25000" dirty="0" smtClean="0"/>
              <a:t>2</a:t>
            </a:r>
            <a:endParaRPr lang="es-ES" sz="1800" baseline="-250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2293619" y="5837126"/>
            <a:ext cx="1728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r>
              <a:rPr lang="en-GB" sz="2000" baseline="30000" dirty="0" smtClean="0">
                <a:solidFill>
                  <a:schemeClr val="bg1">
                    <a:lumMod val="75000"/>
                  </a:schemeClr>
                </a:solidFill>
              </a:rPr>
              <a:t>st</a:t>
            </a: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 phase</a:t>
            </a:r>
            <a:endParaRPr lang="es-ES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4224437" y="5841202"/>
            <a:ext cx="1728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FF0000"/>
                </a:solidFill>
              </a:rPr>
              <a:t>2</a:t>
            </a:r>
            <a:r>
              <a:rPr lang="en-GB" sz="2000" baseline="30000" dirty="0" smtClean="0">
                <a:solidFill>
                  <a:srgbClr val="FF0000"/>
                </a:solidFill>
              </a:rPr>
              <a:t>st</a:t>
            </a:r>
            <a:r>
              <a:rPr lang="en-GB" sz="2000" dirty="0" smtClean="0">
                <a:solidFill>
                  <a:srgbClr val="FF0000"/>
                </a:solidFill>
              </a:rPr>
              <a:t> phase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6359741" y="5801699"/>
            <a:ext cx="1728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3</a:t>
            </a:r>
            <a:r>
              <a:rPr lang="en-GB" sz="2000" baseline="30000" dirty="0" smtClean="0">
                <a:solidFill>
                  <a:schemeClr val="bg1">
                    <a:lumMod val="75000"/>
                  </a:schemeClr>
                </a:solidFill>
              </a:rPr>
              <a:t>rd</a:t>
            </a: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 phase</a:t>
            </a:r>
            <a:endParaRPr lang="es-ES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1584960" y="503277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ZnO</a:t>
            </a:r>
            <a:endParaRPr lang="es-ES" sz="1800" baseline="-25000" dirty="0"/>
          </a:p>
        </p:txBody>
      </p:sp>
      <p:sp>
        <p:nvSpPr>
          <p:cNvPr id="29" name="28 CuadroTexto"/>
          <p:cNvSpPr txBox="1"/>
          <p:nvPr/>
        </p:nvSpPr>
        <p:spPr>
          <a:xfrm>
            <a:off x="2156460" y="519279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CuO</a:t>
            </a:r>
            <a:endParaRPr lang="es-ES" sz="1800" baseline="-25000" dirty="0"/>
          </a:p>
        </p:txBody>
      </p:sp>
      <p:sp>
        <p:nvSpPr>
          <p:cNvPr id="30" name="29 CuadroTexto"/>
          <p:cNvSpPr txBox="1"/>
          <p:nvPr/>
        </p:nvSpPr>
        <p:spPr>
          <a:xfrm>
            <a:off x="3459480" y="537567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PbO</a:t>
            </a:r>
            <a:endParaRPr lang="es-ES" sz="1800" baseline="-25000" dirty="0"/>
          </a:p>
        </p:txBody>
      </p:sp>
      <p:sp>
        <p:nvSpPr>
          <p:cNvPr id="31" name="Titel 1"/>
          <p:cNvSpPr>
            <a:spLocks noGrp="1"/>
          </p:cNvSpPr>
          <p:nvPr>
            <p:ph type="title"/>
          </p:nvPr>
        </p:nvSpPr>
        <p:spPr>
          <a:xfrm>
            <a:off x="584200" y="114300"/>
            <a:ext cx="8534400" cy="381000"/>
          </a:xfrm>
        </p:spPr>
        <p:txBody>
          <a:bodyPr/>
          <a:lstStyle/>
          <a:p>
            <a:r>
              <a:rPr lang="en-GB" dirty="0" smtClean="0"/>
              <a:t>IBA Decomposition</a:t>
            </a:r>
            <a:endParaRPr lang="en-GB" dirty="0"/>
          </a:p>
        </p:txBody>
      </p:sp>
      <p:sp>
        <p:nvSpPr>
          <p:cNvPr id="20" name="19 CuadroTexto"/>
          <p:cNvSpPr txBox="1"/>
          <p:nvPr/>
        </p:nvSpPr>
        <p:spPr>
          <a:xfrm>
            <a:off x="2429846" y="3174001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CO</a:t>
            </a:r>
            <a:endParaRPr lang="es-ES" sz="1800" baseline="-25000" dirty="0"/>
          </a:p>
        </p:txBody>
      </p:sp>
    </p:spTree>
    <p:extLst>
      <p:ext uri="{BB962C8B-B14F-4D97-AF65-F5344CB8AC3E}">
        <p14:creationId xmlns:p14="http://schemas.microsoft.com/office/powerpoint/2010/main" val="1679890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723" y="503237"/>
            <a:ext cx="6694487" cy="593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">
            <a:extLst>
              <a:ext uri="{FF2B5EF4-FFF2-40B4-BE49-F238E27FC236}"/>
            </a:extLst>
          </p:cNvPr>
          <p:cNvSpPr txBox="1"/>
          <p:nvPr/>
        </p:nvSpPr>
        <p:spPr>
          <a:xfrm>
            <a:off x="187642" y="284558"/>
            <a:ext cx="2418398" cy="526280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dirty="0">
                <a:solidFill>
                  <a:sysClr val="windowText" lastClr="000000"/>
                </a:solidFill>
                <a:effectLst/>
              </a:rPr>
              <a:t>H: </a:t>
            </a:r>
            <a:r>
              <a:rPr lang="en-AU" sz="1800" b="0" u="none" dirty="0" smtClean="0">
                <a:solidFill>
                  <a:sysClr val="windowText" lastClr="000000"/>
                </a:solidFill>
                <a:effectLst/>
              </a:rPr>
              <a:t>Hematite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u="none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u="none" baseline="0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M</a:t>
            </a:r>
            <a:r>
              <a:rPr lang="en-AU" sz="1800" b="0" u="none" baseline="0" dirty="0">
                <a:solidFill>
                  <a:sysClr val="windowText" lastClr="000000"/>
                </a:solidFill>
                <a:effectLst/>
              </a:rPr>
              <a:t>: </a:t>
            </a: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Magnetite</a:t>
            </a: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1800" b="0" dirty="0">
              <a:solidFill>
                <a:sysClr val="windowText" lastClr="000000"/>
              </a:solidFill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baseline="0" dirty="0" smtClean="0">
                <a:solidFill>
                  <a:sysClr val="windowText" lastClr="000000"/>
                </a:solidFill>
                <a:effectLst/>
              </a:rPr>
              <a:t>A</a:t>
            </a:r>
            <a:r>
              <a:rPr lang="en-AU" sz="1800" b="0" baseline="0" dirty="0">
                <a:effectLst/>
              </a:rPr>
              <a:t>: </a:t>
            </a:r>
            <a:r>
              <a:rPr lang="en-AU" sz="1800" b="0" baseline="0" dirty="0" err="1" smtClean="0">
                <a:effectLst/>
              </a:rPr>
              <a:t>Anhydryte</a:t>
            </a: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baseline="0" dirty="0" smtClean="0">
                <a:effectLst/>
              </a:rPr>
              <a:t>W: Wurtzite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u="none" baseline="0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baseline="0" dirty="0" err="1" smtClean="0">
                <a:solidFill>
                  <a:sysClr val="windowText" lastClr="000000"/>
                </a:solidFill>
                <a:effectLst/>
              </a:rPr>
              <a:t>Ca</a:t>
            </a:r>
            <a:r>
              <a:rPr lang="en-AU" sz="1800" b="0" u="none" baseline="0" dirty="0">
                <a:solidFill>
                  <a:sysClr val="windowText" lastClr="000000"/>
                </a:solidFill>
                <a:effectLst/>
              </a:rPr>
              <a:t>: </a:t>
            </a: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Calcite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u="none" baseline="0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baseline="0" dirty="0" smtClean="0">
                <a:effectLst/>
              </a:rPr>
              <a:t>	</a:t>
            </a: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1800" b="0" dirty="0">
              <a:solidFill>
                <a:sysClr val="windowText" lastClr="000000"/>
              </a:solidFill>
            </a:endParaRP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800" b="0" dirty="0">
                <a:solidFill>
                  <a:sysClr val="windowText" lastClr="000000"/>
                </a:solidFill>
              </a:rPr>
              <a:t>Cr</a:t>
            </a:r>
            <a:r>
              <a:rPr lang="en-AU" sz="1800" b="0" dirty="0"/>
              <a:t>: Cristobalite</a:t>
            </a: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1800" b="0" dirty="0">
              <a:solidFill>
                <a:sysClr val="windowText" lastClr="000000"/>
              </a:solidFill>
            </a:endParaRP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1800" b="0" dirty="0" smtClean="0">
              <a:solidFill>
                <a:sysClr val="windowText" lastClr="000000"/>
              </a:solidFill>
            </a:endParaRP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800" b="0" dirty="0" smtClean="0">
                <a:solidFill>
                  <a:sysClr val="windowText" lastClr="000000"/>
                </a:solidFill>
              </a:rPr>
              <a:t>Q</a:t>
            </a:r>
            <a:r>
              <a:rPr lang="en-AU" sz="1800" b="0" dirty="0"/>
              <a:t>: Quartz</a:t>
            </a:r>
            <a:endParaRPr lang="en-AU" sz="1800" b="0" dirty="0">
              <a:solidFill>
                <a:sysClr val="windowText" lastClr="000000"/>
              </a:solidFill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baseline="0" dirty="0" smtClean="0">
                <a:effectLst/>
              </a:rPr>
              <a:t>Co</a:t>
            </a:r>
            <a:r>
              <a:rPr lang="en-AU" sz="1800" b="0" baseline="0" dirty="0">
                <a:effectLst/>
              </a:rPr>
              <a:t>:  </a:t>
            </a:r>
            <a:r>
              <a:rPr lang="en-AU" sz="1800" b="0" baseline="0" dirty="0" smtClean="0">
                <a:effectLst/>
              </a:rPr>
              <a:t>Corundum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dirty="0"/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800" b="0" dirty="0">
                <a:solidFill>
                  <a:sysClr val="windowText" lastClr="000000"/>
                </a:solidFill>
              </a:rPr>
              <a:t>Me: </a:t>
            </a:r>
            <a:r>
              <a:rPr lang="en-AU" sz="1800" b="0" dirty="0" err="1" smtClean="0">
                <a:solidFill>
                  <a:sysClr val="windowText" lastClr="000000"/>
                </a:solidFill>
              </a:rPr>
              <a:t>Melilite</a:t>
            </a:r>
            <a:endParaRPr lang="en-AU" sz="1800" b="0" dirty="0" smtClean="0">
              <a:solidFill>
                <a:sysClr val="windowText" lastClr="000000"/>
              </a:solidFill>
            </a:endParaRP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baseline="0" dirty="0" err="1" smtClean="0">
                <a:solidFill>
                  <a:sysClr val="windowText" lastClr="000000"/>
                </a:solidFill>
                <a:effectLst/>
              </a:rPr>
              <a:t>Wo</a:t>
            </a:r>
            <a:r>
              <a:rPr lang="en-AU" sz="1800" b="0" u="none" baseline="0" dirty="0">
                <a:solidFill>
                  <a:sysClr val="windowText" lastClr="000000"/>
                </a:solidFill>
                <a:effectLst/>
              </a:rPr>
              <a:t>: </a:t>
            </a: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W</a:t>
            </a:r>
            <a:r>
              <a:rPr lang="en-AU" sz="1800" b="0" baseline="0" dirty="0" smtClean="0">
                <a:effectLst/>
              </a:rPr>
              <a:t>ollastonite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P</a:t>
            </a:r>
            <a:r>
              <a:rPr lang="en-AU" sz="1800" b="0" u="none" baseline="0" dirty="0">
                <a:solidFill>
                  <a:sysClr val="windowText" lastClr="000000"/>
                </a:solidFill>
                <a:effectLst/>
              </a:rPr>
              <a:t>: </a:t>
            </a: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Pseudo-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dirty="0" smtClean="0">
                <a:solidFill>
                  <a:sysClr val="windowText" lastClr="000000"/>
                </a:solidFill>
              </a:rPr>
              <a:t>    </a:t>
            </a: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wollastonite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u="none" baseline="0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baseline="0" dirty="0">
                <a:solidFill>
                  <a:sysClr val="windowText" lastClr="000000"/>
                </a:solidFill>
                <a:effectLst/>
              </a:rPr>
              <a:t>	        </a:t>
            </a:r>
            <a:endParaRPr lang="it-IT" sz="1800" b="1" u="none" baseline="0" dirty="0">
              <a:solidFill>
                <a:sysClr val="windowText" lastClr="000000"/>
              </a:solidFill>
              <a:effectLst/>
            </a:endParaRPr>
          </a:p>
          <a:p>
            <a:pPr eaLnBrk="1" fontAlgn="auto" latinLnBrk="0" hangingPunct="1">
              <a:lnSpc>
                <a:spcPts val="1200"/>
              </a:lnSpc>
            </a:pPr>
            <a:endParaRPr lang="el-GR" sz="1800" u="none" dirty="0"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9309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723" y="503237"/>
            <a:ext cx="6694487" cy="593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">
            <a:extLst>
              <a:ext uri="{FF2B5EF4-FFF2-40B4-BE49-F238E27FC236}"/>
            </a:extLst>
          </p:cNvPr>
          <p:cNvSpPr txBox="1"/>
          <p:nvPr/>
        </p:nvSpPr>
        <p:spPr>
          <a:xfrm>
            <a:off x="187642" y="284558"/>
            <a:ext cx="2418398" cy="526280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dirty="0">
                <a:solidFill>
                  <a:sysClr val="windowText" lastClr="000000"/>
                </a:solidFill>
                <a:effectLst/>
              </a:rPr>
              <a:t>H: </a:t>
            </a:r>
            <a:r>
              <a:rPr lang="en-AU" sz="1800" b="0" u="none" dirty="0" smtClean="0">
                <a:solidFill>
                  <a:sysClr val="windowText" lastClr="000000"/>
                </a:solidFill>
                <a:effectLst/>
              </a:rPr>
              <a:t>Hematite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u="none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u="none" baseline="0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M</a:t>
            </a:r>
            <a:r>
              <a:rPr lang="en-AU" sz="1800" b="0" u="none" baseline="0" dirty="0">
                <a:solidFill>
                  <a:sysClr val="windowText" lastClr="000000"/>
                </a:solidFill>
                <a:effectLst/>
              </a:rPr>
              <a:t>: </a:t>
            </a: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Magnetite</a:t>
            </a: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1800" b="0" dirty="0">
              <a:solidFill>
                <a:sysClr val="windowText" lastClr="000000"/>
              </a:solidFill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baseline="0" dirty="0" smtClean="0">
                <a:solidFill>
                  <a:sysClr val="windowText" lastClr="000000"/>
                </a:solidFill>
                <a:effectLst/>
              </a:rPr>
              <a:t>A</a:t>
            </a:r>
            <a:r>
              <a:rPr lang="en-AU" sz="1800" b="0" baseline="0" dirty="0">
                <a:effectLst/>
              </a:rPr>
              <a:t>: </a:t>
            </a:r>
            <a:r>
              <a:rPr lang="en-AU" sz="1800" b="0" baseline="0" dirty="0" err="1" smtClean="0">
                <a:effectLst/>
              </a:rPr>
              <a:t>Anhydryte</a:t>
            </a: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baseline="0" dirty="0" smtClean="0">
                <a:effectLst/>
              </a:rPr>
              <a:t>W: Wurtzite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u="none" baseline="0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baseline="0" dirty="0" err="1" smtClean="0">
                <a:solidFill>
                  <a:sysClr val="windowText" lastClr="000000"/>
                </a:solidFill>
                <a:effectLst/>
              </a:rPr>
              <a:t>Ca</a:t>
            </a:r>
            <a:r>
              <a:rPr lang="en-AU" sz="1800" b="0" u="none" baseline="0" dirty="0">
                <a:solidFill>
                  <a:sysClr val="windowText" lastClr="000000"/>
                </a:solidFill>
                <a:effectLst/>
              </a:rPr>
              <a:t>: </a:t>
            </a: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Calcite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u="none" baseline="0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baseline="0" dirty="0" smtClean="0">
                <a:effectLst/>
              </a:rPr>
              <a:t>	</a:t>
            </a: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1800" b="0" dirty="0">
              <a:solidFill>
                <a:sysClr val="windowText" lastClr="000000"/>
              </a:solidFill>
            </a:endParaRP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800" b="0" dirty="0">
                <a:solidFill>
                  <a:sysClr val="windowText" lastClr="000000"/>
                </a:solidFill>
              </a:rPr>
              <a:t>Cr</a:t>
            </a:r>
            <a:r>
              <a:rPr lang="en-AU" sz="1800" b="0" dirty="0"/>
              <a:t>: Cristobalite</a:t>
            </a: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1800" b="0" dirty="0">
              <a:solidFill>
                <a:sysClr val="windowText" lastClr="000000"/>
              </a:solidFill>
            </a:endParaRP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1800" b="0" dirty="0" smtClean="0">
              <a:solidFill>
                <a:sysClr val="windowText" lastClr="000000"/>
              </a:solidFill>
            </a:endParaRP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800" b="0" dirty="0" smtClean="0">
                <a:solidFill>
                  <a:sysClr val="windowText" lastClr="000000"/>
                </a:solidFill>
              </a:rPr>
              <a:t>Q</a:t>
            </a:r>
            <a:r>
              <a:rPr lang="en-AU" sz="1800" b="0" dirty="0"/>
              <a:t>: Quartz</a:t>
            </a:r>
            <a:endParaRPr lang="en-AU" sz="1800" b="0" dirty="0">
              <a:solidFill>
                <a:sysClr val="windowText" lastClr="000000"/>
              </a:solidFill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baseline="0" dirty="0" smtClean="0">
                <a:effectLst/>
              </a:rPr>
              <a:t>Co</a:t>
            </a:r>
            <a:r>
              <a:rPr lang="en-AU" sz="1800" b="0" baseline="0" dirty="0">
                <a:effectLst/>
              </a:rPr>
              <a:t>:  </a:t>
            </a:r>
            <a:r>
              <a:rPr lang="en-AU" sz="1800" b="0" baseline="0" dirty="0" smtClean="0">
                <a:effectLst/>
              </a:rPr>
              <a:t>Corundum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dirty="0"/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800" b="0" dirty="0">
                <a:solidFill>
                  <a:sysClr val="windowText" lastClr="000000"/>
                </a:solidFill>
              </a:rPr>
              <a:t>Me: </a:t>
            </a:r>
            <a:r>
              <a:rPr lang="en-AU" sz="1800" b="0" dirty="0" err="1" smtClean="0">
                <a:solidFill>
                  <a:sysClr val="windowText" lastClr="000000"/>
                </a:solidFill>
              </a:rPr>
              <a:t>Melilite</a:t>
            </a:r>
            <a:endParaRPr lang="en-AU" sz="1800" b="0" dirty="0" smtClean="0">
              <a:solidFill>
                <a:sysClr val="windowText" lastClr="000000"/>
              </a:solidFill>
            </a:endParaRP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baseline="0" dirty="0" err="1" smtClean="0">
                <a:solidFill>
                  <a:sysClr val="windowText" lastClr="000000"/>
                </a:solidFill>
                <a:effectLst/>
              </a:rPr>
              <a:t>Wo</a:t>
            </a:r>
            <a:r>
              <a:rPr lang="en-AU" sz="1800" b="0" u="none" baseline="0" dirty="0">
                <a:solidFill>
                  <a:sysClr val="windowText" lastClr="000000"/>
                </a:solidFill>
                <a:effectLst/>
              </a:rPr>
              <a:t>: </a:t>
            </a: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W</a:t>
            </a:r>
            <a:r>
              <a:rPr lang="en-AU" sz="1800" b="0" baseline="0" dirty="0" smtClean="0">
                <a:effectLst/>
              </a:rPr>
              <a:t>ollastonite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P</a:t>
            </a:r>
            <a:r>
              <a:rPr lang="en-AU" sz="1800" b="0" u="none" baseline="0" dirty="0">
                <a:solidFill>
                  <a:sysClr val="windowText" lastClr="000000"/>
                </a:solidFill>
                <a:effectLst/>
              </a:rPr>
              <a:t>: </a:t>
            </a: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Pseudo-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dirty="0" smtClean="0">
                <a:solidFill>
                  <a:sysClr val="windowText" lastClr="000000"/>
                </a:solidFill>
              </a:rPr>
              <a:t>    </a:t>
            </a: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wollastonite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u="none" baseline="0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baseline="0" dirty="0">
                <a:solidFill>
                  <a:sysClr val="windowText" lastClr="000000"/>
                </a:solidFill>
                <a:effectLst/>
              </a:rPr>
              <a:t>	        </a:t>
            </a:r>
            <a:endParaRPr lang="it-IT" sz="1800" b="1" u="none" baseline="0" dirty="0">
              <a:solidFill>
                <a:sysClr val="windowText" lastClr="000000"/>
              </a:solidFill>
              <a:effectLst/>
            </a:endParaRPr>
          </a:p>
          <a:p>
            <a:pPr eaLnBrk="1" fontAlgn="auto" latinLnBrk="0" hangingPunct="1">
              <a:lnSpc>
                <a:spcPts val="1200"/>
              </a:lnSpc>
            </a:pPr>
            <a:endParaRPr lang="el-GR" sz="1800" u="none" dirty="0">
              <a:effectLst/>
              <a:latin typeface="+mj-lt"/>
            </a:endParaRPr>
          </a:p>
        </p:txBody>
      </p:sp>
      <p:sp>
        <p:nvSpPr>
          <p:cNvPr id="4" name="Rechteck 5"/>
          <p:cNvSpPr/>
          <p:nvPr/>
        </p:nvSpPr>
        <p:spPr bwMode="auto">
          <a:xfrm>
            <a:off x="2430781" y="1546860"/>
            <a:ext cx="6488430" cy="218694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6 Flecha abajo"/>
          <p:cNvSpPr/>
          <p:nvPr/>
        </p:nvSpPr>
        <p:spPr>
          <a:xfrm>
            <a:off x="1756409" y="240464"/>
            <a:ext cx="388620" cy="286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Flecha abajo"/>
          <p:cNvSpPr/>
          <p:nvPr/>
        </p:nvSpPr>
        <p:spPr>
          <a:xfrm>
            <a:off x="1744978" y="670560"/>
            <a:ext cx="388620" cy="286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Flecha abajo"/>
          <p:cNvSpPr/>
          <p:nvPr/>
        </p:nvSpPr>
        <p:spPr>
          <a:xfrm>
            <a:off x="1737358" y="2078951"/>
            <a:ext cx="388620" cy="286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Flecha abajo"/>
          <p:cNvSpPr/>
          <p:nvPr/>
        </p:nvSpPr>
        <p:spPr>
          <a:xfrm>
            <a:off x="1744978" y="1606511"/>
            <a:ext cx="388620" cy="286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Flecha abajo"/>
          <p:cNvSpPr/>
          <p:nvPr/>
        </p:nvSpPr>
        <p:spPr>
          <a:xfrm>
            <a:off x="1737358" y="1187411"/>
            <a:ext cx="388620" cy="286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Flecha abajo"/>
          <p:cNvSpPr/>
          <p:nvPr/>
        </p:nvSpPr>
        <p:spPr>
          <a:xfrm rot="10800000">
            <a:off x="1756409" y="3530678"/>
            <a:ext cx="388620" cy="286942"/>
          </a:xfrm>
          <a:prstGeom prst="downArrow">
            <a:avLst>
              <a:gd name="adj1" fmla="val 5784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Flecha abajo"/>
          <p:cNvSpPr/>
          <p:nvPr/>
        </p:nvSpPr>
        <p:spPr>
          <a:xfrm rot="10800000">
            <a:off x="1722118" y="3962401"/>
            <a:ext cx="388620" cy="286942"/>
          </a:xfrm>
          <a:prstGeom prst="downArrow">
            <a:avLst>
              <a:gd name="adj1" fmla="val 5784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Flecha abajo"/>
          <p:cNvSpPr/>
          <p:nvPr/>
        </p:nvSpPr>
        <p:spPr>
          <a:xfrm rot="10800000">
            <a:off x="1950718" y="4421986"/>
            <a:ext cx="388620" cy="286942"/>
          </a:xfrm>
          <a:prstGeom prst="downArrow">
            <a:avLst>
              <a:gd name="adj1" fmla="val 5784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5396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861"/>
          <a:stretch/>
        </p:blipFill>
        <p:spPr bwMode="auto">
          <a:xfrm>
            <a:off x="349250" y="746124"/>
            <a:ext cx="8489352" cy="51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3 Conector recto"/>
          <p:cNvCxnSpPr/>
          <p:nvPr/>
        </p:nvCxnSpPr>
        <p:spPr bwMode="auto">
          <a:xfrm flipV="1">
            <a:off x="2028623" y="1389746"/>
            <a:ext cx="0" cy="440145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12 Conector recto"/>
          <p:cNvCxnSpPr/>
          <p:nvPr/>
        </p:nvCxnSpPr>
        <p:spPr bwMode="auto">
          <a:xfrm flipV="1">
            <a:off x="4268903" y="1295466"/>
            <a:ext cx="0" cy="449573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14 Conector recto"/>
          <p:cNvCxnSpPr/>
          <p:nvPr/>
        </p:nvCxnSpPr>
        <p:spPr bwMode="auto">
          <a:xfrm flipV="1">
            <a:off x="6021503" y="1336406"/>
            <a:ext cx="0" cy="449573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4 CuadroTexto"/>
          <p:cNvSpPr txBox="1"/>
          <p:nvPr/>
        </p:nvSpPr>
        <p:spPr>
          <a:xfrm>
            <a:off x="7223760" y="406146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Al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7444740" y="485394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036820" y="475488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Fe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4190066" y="4878110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Cl</a:t>
            </a:r>
            <a:endParaRPr lang="es-ES" sz="1800" baseline="-250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998220" y="489561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</a:t>
            </a:r>
            <a:endParaRPr lang="es-ES" sz="1800" baseline="-250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4785360" y="2673108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CO</a:t>
            </a:r>
            <a:r>
              <a:rPr lang="en-GB" sz="1800" baseline="-25000" dirty="0" smtClean="0"/>
              <a:t>2</a:t>
            </a:r>
            <a:endParaRPr lang="es-ES" sz="1800" baseline="-250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7528560" y="3214941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SO</a:t>
            </a:r>
            <a:r>
              <a:rPr lang="en-GB" sz="1800" baseline="-25000" dirty="0" smtClean="0"/>
              <a:t>2</a:t>
            </a:r>
            <a:endParaRPr lang="es-ES" sz="1800" baseline="-250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2293619" y="5837126"/>
            <a:ext cx="1728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1</a:t>
            </a:r>
            <a:r>
              <a:rPr lang="en-GB" sz="2000" baseline="30000" dirty="0" smtClean="0">
                <a:solidFill>
                  <a:schemeClr val="bg1">
                    <a:lumMod val="75000"/>
                  </a:schemeClr>
                </a:solidFill>
              </a:rPr>
              <a:t>st</a:t>
            </a: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 phase</a:t>
            </a:r>
            <a:endParaRPr lang="es-ES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4224437" y="5841202"/>
            <a:ext cx="1728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2</a:t>
            </a:r>
            <a:r>
              <a:rPr lang="en-GB" sz="2000" baseline="30000" dirty="0" smtClean="0">
                <a:solidFill>
                  <a:schemeClr val="bg1">
                    <a:lumMod val="75000"/>
                  </a:schemeClr>
                </a:solidFill>
              </a:rPr>
              <a:t>st</a:t>
            </a: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 phase</a:t>
            </a:r>
            <a:endParaRPr lang="es-ES" sz="2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6359741" y="5801699"/>
            <a:ext cx="1728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FF0000"/>
                </a:solidFill>
              </a:rPr>
              <a:t>3</a:t>
            </a:r>
            <a:r>
              <a:rPr lang="en-GB" sz="2000" baseline="30000" dirty="0" smtClean="0">
                <a:solidFill>
                  <a:srgbClr val="FF0000"/>
                </a:solidFill>
              </a:rPr>
              <a:t>rd</a:t>
            </a:r>
            <a:r>
              <a:rPr lang="en-GB" sz="2000" dirty="0" smtClean="0">
                <a:solidFill>
                  <a:srgbClr val="FF0000"/>
                </a:solidFill>
              </a:rPr>
              <a:t> phase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1584960" y="503277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ZnO</a:t>
            </a:r>
            <a:endParaRPr lang="es-ES" sz="1800" baseline="-25000" dirty="0"/>
          </a:p>
        </p:txBody>
      </p:sp>
      <p:sp>
        <p:nvSpPr>
          <p:cNvPr id="29" name="28 CuadroTexto"/>
          <p:cNvSpPr txBox="1"/>
          <p:nvPr/>
        </p:nvSpPr>
        <p:spPr>
          <a:xfrm>
            <a:off x="2156460" y="519279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CuO</a:t>
            </a:r>
            <a:endParaRPr lang="es-ES" sz="1800" baseline="-25000" dirty="0"/>
          </a:p>
        </p:txBody>
      </p:sp>
      <p:sp>
        <p:nvSpPr>
          <p:cNvPr id="30" name="29 CuadroTexto"/>
          <p:cNvSpPr txBox="1"/>
          <p:nvPr/>
        </p:nvSpPr>
        <p:spPr>
          <a:xfrm>
            <a:off x="3459480" y="537567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PbO</a:t>
            </a:r>
            <a:endParaRPr lang="es-ES" sz="1800" baseline="-25000" dirty="0"/>
          </a:p>
        </p:txBody>
      </p:sp>
      <p:sp>
        <p:nvSpPr>
          <p:cNvPr id="31" name="Titel 1"/>
          <p:cNvSpPr>
            <a:spLocks noGrp="1"/>
          </p:cNvSpPr>
          <p:nvPr>
            <p:ph type="title"/>
          </p:nvPr>
        </p:nvSpPr>
        <p:spPr>
          <a:xfrm>
            <a:off x="584200" y="114300"/>
            <a:ext cx="8534400" cy="381000"/>
          </a:xfrm>
        </p:spPr>
        <p:txBody>
          <a:bodyPr/>
          <a:lstStyle/>
          <a:p>
            <a:r>
              <a:rPr lang="en-GB" dirty="0" smtClean="0"/>
              <a:t>IBA Decomposition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17222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723" y="503237"/>
            <a:ext cx="6694487" cy="593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1">
            <a:extLst>
              <a:ext uri="{FF2B5EF4-FFF2-40B4-BE49-F238E27FC236}"/>
            </a:extLst>
          </p:cNvPr>
          <p:cNvSpPr txBox="1"/>
          <p:nvPr/>
        </p:nvSpPr>
        <p:spPr>
          <a:xfrm>
            <a:off x="187642" y="284558"/>
            <a:ext cx="2418398" cy="5262801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dirty="0">
                <a:solidFill>
                  <a:sysClr val="windowText" lastClr="000000"/>
                </a:solidFill>
                <a:effectLst/>
              </a:rPr>
              <a:t>H: </a:t>
            </a:r>
            <a:r>
              <a:rPr lang="en-AU" sz="1800" b="0" u="none" dirty="0" smtClean="0">
                <a:solidFill>
                  <a:sysClr val="windowText" lastClr="000000"/>
                </a:solidFill>
                <a:effectLst/>
              </a:rPr>
              <a:t>Hematite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u="none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u="none" baseline="0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M</a:t>
            </a:r>
            <a:r>
              <a:rPr lang="en-AU" sz="1800" b="0" u="none" baseline="0" dirty="0">
                <a:solidFill>
                  <a:sysClr val="windowText" lastClr="000000"/>
                </a:solidFill>
                <a:effectLst/>
              </a:rPr>
              <a:t>: </a:t>
            </a: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Magnetite</a:t>
            </a: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1800" b="0" dirty="0">
              <a:solidFill>
                <a:sysClr val="windowText" lastClr="000000"/>
              </a:solidFill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baseline="0" dirty="0" smtClean="0">
                <a:solidFill>
                  <a:sysClr val="windowText" lastClr="000000"/>
                </a:solidFill>
                <a:effectLst/>
              </a:rPr>
              <a:t>A</a:t>
            </a:r>
            <a:r>
              <a:rPr lang="en-AU" sz="1800" b="0" baseline="0" dirty="0">
                <a:effectLst/>
              </a:rPr>
              <a:t>: </a:t>
            </a:r>
            <a:r>
              <a:rPr lang="en-AU" sz="1800" b="0" baseline="0" dirty="0" err="1" smtClean="0">
                <a:effectLst/>
              </a:rPr>
              <a:t>Anhydryte</a:t>
            </a: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baseline="0" dirty="0" smtClean="0">
                <a:effectLst/>
              </a:rPr>
              <a:t>W: Wurtzite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u="none" baseline="0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baseline="0" dirty="0" err="1" smtClean="0">
                <a:solidFill>
                  <a:sysClr val="windowText" lastClr="000000"/>
                </a:solidFill>
                <a:effectLst/>
              </a:rPr>
              <a:t>Ca</a:t>
            </a:r>
            <a:r>
              <a:rPr lang="en-AU" sz="1800" b="0" u="none" baseline="0" dirty="0">
                <a:solidFill>
                  <a:sysClr val="windowText" lastClr="000000"/>
                </a:solidFill>
                <a:effectLst/>
              </a:rPr>
              <a:t>: </a:t>
            </a: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Calcite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u="none" baseline="0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baseline="0" dirty="0" smtClean="0">
                <a:effectLst/>
              </a:rPr>
              <a:t>	</a:t>
            </a: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1800" b="0" dirty="0">
              <a:solidFill>
                <a:sysClr val="windowText" lastClr="000000"/>
              </a:solidFill>
            </a:endParaRP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800" b="0" dirty="0">
                <a:solidFill>
                  <a:sysClr val="windowText" lastClr="000000"/>
                </a:solidFill>
              </a:rPr>
              <a:t>Cr</a:t>
            </a:r>
            <a:r>
              <a:rPr lang="en-AU" sz="1800" b="0" dirty="0"/>
              <a:t>: Cristobalite</a:t>
            </a: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1800" b="0" dirty="0">
              <a:solidFill>
                <a:sysClr val="windowText" lastClr="000000"/>
              </a:solidFill>
            </a:endParaRP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1800" b="0" dirty="0" smtClean="0">
              <a:solidFill>
                <a:sysClr val="windowText" lastClr="000000"/>
              </a:solidFill>
            </a:endParaRP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800" b="0" dirty="0" smtClean="0">
                <a:solidFill>
                  <a:sysClr val="windowText" lastClr="000000"/>
                </a:solidFill>
              </a:rPr>
              <a:t>Q</a:t>
            </a:r>
            <a:r>
              <a:rPr lang="en-AU" sz="1800" b="0" dirty="0"/>
              <a:t>: Quartz</a:t>
            </a:r>
            <a:endParaRPr lang="en-AU" sz="1800" b="0" dirty="0">
              <a:solidFill>
                <a:sysClr val="windowText" lastClr="000000"/>
              </a:solidFill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baseline="0" dirty="0" smtClean="0">
                <a:effectLst/>
              </a:rPr>
              <a:t>Co</a:t>
            </a:r>
            <a:r>
              <a:rPr lang="en-AU" sz="1800" b="0" baseline="0" dirty="0">
                <a:effectLst/>
              </a:rPr>
              <a:t>:  </a:t>
            </a:r>
            <a:r>
              <a:rPr lang="en-AU" sz="1800" b="0" baseline="0" dirty="0" smtClean="0">
                <a:effectLst/>
              </a:rPr>
              <a:t>Corundum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dirty="0"/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AU" sz="1800" b="0" dirty="0">
                <a:solidFill>
                  <a:sysClr val="windowText" lastClr="000000"/>
                </a:solidFill>
              </a:rPr>
              <a:t>Me: </a:t>
            </a:r>
            <a:r>
              <a:rPr lang="en-AU" sz="1800" b="0" dirty="0" err="1" smtClean="0">
                <a:solidFill>
                  <a:sysClr val="windowText" lastClr="000000"/>
                </a:solidFill>
              </a:rPr>
              <a:t>Melilite</a:t>
            </a:r>
            <a:endParaRPr lang="en-AU" sz="1800" b="0" dirty="0" smtClean="0">
              <a:solidFill>
                <a:sysClr val="windowText" lastClr="000000"/>
              </a:solidFill>
            </a:endParaRPr>
          </a:p>
          <a:p>
            <a:pPr fontAlgn="auto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baseline="0" dirty="0" err="1" smtClean="0">
                <a:solidFill>
                  <a:sysClr val="windowText" lastClr="000000"/>
                </a:solidFill>
                <a:effectLst/>
              </a:rPr>
              <a:t>Wo</a:t>
            </a:r>
            <a:r>
              <a:rPr lang="en-AU" sz="1800" b="0" u="none" baseline="0" dirty="0">
                <a:solidFill>
                  <a:sysClr val="windowText" lastClr="000000"/>
                </a:solidFill>
                <a:effectLst/>
              </a:rPr>
              <a:t>: </a:t>
            </a: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W</a:t>
            </a:r>
            <a:r>
              <a:rPr lang="en-AU" sz="1800" b="0" baseline="0" dirty="0" smtClean="0">
                <a:effectLst/>
              </a:rPr>
              <a:t>ollastonite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baseline="0" dirty="0" smtClean="0"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P</a:t>
            </a:r>
            <a:r>
              <a:rPr lang="en-AU" sz="1800" b="0" u="none" baseline="0" dirty="0">
                <a:solidFill>
                  <a:sysClr val="windowText" lastClr="000000"/>
                </a:solidFill>
                <a:effectLst/>
              </a:rPr>
              <a:t>: </a:t>
            </a: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Pseudo-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dirty="0" smtClean="0">
                <a:solidFill>
                  <a:sysClr val="windowText" lastClr="000000"/>
                </a:solidFill>
              </a:rPr>
              <a:t>    </a:t>
            </a:r>
            <a:r>
              <a:rPr lang="en-AU" sz="1800" b="0" u="none" baseline="0" dirty="0" smtClean="0">
                <a:solidFill>
                  <a:sysClr val="windowText" lastClr="000000"/>
                </a:solidFill>
                <a:effectLst/>
              </a:rPr>
              <a:t>wollastonite</a:t>
            </a: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800" b="0" u="none" baseline="0" dirty="0" smtClean="0">
              <a:solidFill>
                <a:sysClr val="windowText" lastClr="000000"/>
              </a:solidFill>
              <a:effectLst/>
            </a:endParaRPr>
          </a:p>
          <a:p>
            <a:pPr marL="0" marR="0" indent="0" defTabSz="914400" eaLnBrk="1" fontAlgn="auto" latinLnBrk="0" hangingPunct="1">
              <a:lnSpc>
                <a:spcPts val="1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sz="1800" b="0" u="none" baseline="0" dirty="0">
                <a:solidFill>
                  <a:sysClr val="windowText" lastClr="000000"/>
                </a:solidFill>
                <a:effectLst/>
              </a:rPr>
              <a:t>	        </a:t>
            </a:r>
            <a:endParaRPr lang="it-IT" sz="1800" b="1" u="none" baseline="0" dirty="0">
              <a:solidFill>
                <a:sysClr val="windowText" lastClr="000000"/>
              </a:solidFill>
              <a:effectLst/>
            </a:endParaRPr>
          </a:p>
          <a:p>
            <a:pPr eaLnBrk="1" fontAlgn="auto" latinLnBrk="0" hangingPunct="1">
              <a:lnSpc>
                <a:spcPts val="1200"/>
              </a:lnSpc>
            </a:pPr>
            <a:endParaRPr lang="el-GR" sz="1800" u="none" dirty="0">
              <a:effectLst/>
              <a:latin typeface="+mj-lt"/>
            </a:endParaRPr>
          </a:p>
        </p:txBody>
      </p:sp>
      <p:sp>
        <p:nvSpPr>
          <p:cNvPr id="4" name="Rechteck 5"/>
          <p:cNvSpPr/>
          <p:nvPr/>
        </p:nvSpPr>
        <p:spPr bwMode="auto">
          <a:xfrm>
            <a:off x="2430781" y="2677238"/>
            <a:ext cx="6488430" cy="376222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9 Flecha abajo"/>
          <p:cNvSpPr/>
          <p:nvPr/>
        </p:nvSpPr>
        <p:spPr>
          <a:xfrm rot="10800000">
            <a:off x="1729737" y="2583412"/>
            <a:ext cx="312419" cy="286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Flecha abajo"/>
          <p:cNvSpPr/>
          <p:nvPr/>
        </p:nvSpPr>
        <p:spPr>
          <a:xfrm>
            <a:off x="2053273" y="2637945"/>
            <a:ext cx="308925" cy="286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Flecha abajo"/>
          <p:cNvSpPr/>
          <p:nvPr/>
        </p:nvSpPr>
        <p:spPr>
          <a:xfrm rot="10800000">
            <a:off x="1748787" y="3476465"/>
            <a:ext cx="312419" cy="286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Flecha abajo"/>
          <p:cNvSpPr/>
          <p:nvPr/>
        </p:nvSpPr>
        <p:spPr>
          <a:xfrm>
            <a:off x="2072323" y="3530998"/>
            <a:ext cx="308925" cy="286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Flecha abajo"/>
          <p:cNvSpPr/>
          <p:nvPr/>
        </p:nvSpPr>
        <p:spPr>
          <a:xfrm>
            <a:off x="2053273" y="4024785"/>
            <a:ext cx="308925" cy="286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22 Flecha abajo"/>
          <p:cNvSpPr/>
          <p:nvPr/>
        </p:nvSpPr>
        <p:spPr>
          <a:xfrm>
            <a:off x="2053273" y="4469361"/>
            <a:ext cx="308925" cy="286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24 Flecha abajo"/>
          <p:cNvSpPr/>
          <p:nvPr/>
        </p:nvSpPr>
        <p:spPr>
          <a:xfrm rot="10800000">
            <a:off x="1748786" y="4953232"/>
            <a:ext cx="312419" cy="286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Flecha abajo"/>
          <p:cNvSpPr/>
          <p:nvPr/>
        </p:nvSpPr>
        <p:spPr>
          <a:xfrm>
            <a:off x="2072322" y="5007765"/>
            <a:ext cx="308925" cy="286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Flecha abajo"/>
          <p:cNvSpPr/>
          <p:nvPr/>
        </p:nvSpPr>
        <p:spPr>
          <a:xfrm>
            <a:off x="2047400" y="3077287"/>
            <a:ext cx="308925" cy="286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21022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0468" y="797668"/>
            <a:ext cx="835606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2800" dirty="0" smtClean="0"/>
              <a:t>Introduction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800" dirty="0" smtClean="0"/>
              <a:t>Thermal treatment of IBA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800" dirty="0" smtClean="0"/>
              <a:t>Mechanisms of IBA decomposition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800" dirty="0" smtClean="0"/>
              <a:t>Conclusions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0968305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Outlook/ Conclusions</a:t>
            </a:r>
            <a:endParaRPr lang="nl-BE" dirty="0"/>
          </a:p>
        </p:txBody>
      </p:sp>
      <p:sp>
        <p:nvSpPr>
          <p:cNvPr id="4" name="TextBox 3"/>
          <p:cNvSpPr txBox="1"/>
          <p:nvPr/>
        </p:nvSpPr>
        <p:spPr>
          <a:xfrm>
            <a:off x="584199" y="535798"/>
            <a:ext cx="8150225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800" dirty="0" smtClean="0"/>
              <a:t>IBA </a:t>
            </a:r>
            <a:r>
              <a:rPr lang="en-GB" sz="1800" dirty="0"/>
              <a:t>doesn’t need addition of </a:t>
            </a:r>
            <a:r>
              <a:rPr lang="en-GB" sz="1800" dirty="0" err="1"/>
              <a:t>reductants</a:t>
            </a:r>
            <a:r>
              <a:rPr lang="en-GB" sz="1800" dirty="0"/>
              <a:t> or fluxing agents to reduce the melting point</a:t>
            </a:r>
            <a:r>
              <a:rPr lang="en-GB" sz="1800" dirty="0" smtClean="0"/>
              <a:t>.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800" dirty="0" smtClean="0"/>
              <a:t>Commercial </a:t>
            </a:r>
            <a:r>
              <a:rPr lang="en-GB" sz="1800" dirty="0"/>
              <a:t>glass </a:t>
            </a:r>
            <a:r>
              <a:rPr lang="en-GB" sz="1800" dirty="0" smtClean="0"/>
              <a:t>(SiO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-Na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O-CaO matrix) + </a:t>
            </a:r>
            <a:r>
              <a:rPr lang="en-GB" sz="1800" dirty="0" err="1" smtClean="0"/>
              <a:t>CaO</a:t>
            </a:r>
            <a:r>
              <a:rPr lang="en-GB" sz="1800" dirty="0" smtClean="0"/>
              <a:t> (decomposition </a:t>
            </a:r>
            <a:r>
              <a:rPr lang="en-GB" sz="1800" dirty="0"/>
              <a:t>of </a:t>
            </a:r>
            <a:r>
              <a:rPr lang="en-GB" sz="1800" dirty="0" smtClean="0"/>
              <a:t>CaCO</a:t>
            </a:r>
            <a:r>
              <a:rPr lang="en-GB" sz="1800" baseline="-25000" dirty="0" smtClean="0"/>
              <a:t>3</a:t>
            </a:r>
            <a:r>
              <a:rPr lang="en-GB" sz="1800" dirty="0" smtClean="0"/>
              <a:t>) favours the dissolution of high melting point minerals (quartz</a:t>
            </a:r>
            <a:r>
              <a:rPr lang="en-GB" sz="1800" dirty="0"/>
              <a:t>, rutile, </a:t>
            </a:r>
            <a:r>
              <a:rPr lang="en-GB" sz="1800" dirty="0" smtClean="0"/>
              <a:t>corundum, etc.).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800" dirty="0" smtClean="0"/>
              <a:t>The </a:t>
            </a:r>
            <a:r>
              <a:rPr lang="en-GB" sz="1800" dirty="0"/>
              <a:t>range </a:t>
            </a:r>
            <a:r>
              <a:rPr lang="en-GB" sz="1800" dirty="0" smtClean="0"/>
              <a:t>between </a:t>
            </a:r>
            <a:r>
              <a:rPr lang="en-GB" sz="1800" dirty="0"/>
              <a:t>800 and 1.300˚C is crucial to cleaning IBA </a:t>
            </a:r>
            <a:r>
              <a:rPr lang="en-GB" sz="1800" dirty="0" smtClean="0"/>
              <a:t>from potentially </a:t>
            </a:r>
            <a:r>
              <a:rPr lang="en-GB" sz="1800" dirty="0"/>
              <a:t>contaminating </a:t>
            </a:r>
            <a:r>
              <a:rPr lang="en-GB" sz="1800" dirty="0" smtClean="0"/>
              <a:t>pollutants (</a:t>
            </a:r>
            <a:r>
              <a:rPr lang="en-GB" sz="1800" dirty="0" err="1" smtClean="0"/>
              <a:t>Cl</a:t>
            </a:r>
            <a:r>
              <a:rPr lang="en-GB" sz="1800" dirty="0" smtClean="0"/>
              <a:t>, Zn, </a:t>
            </a:r>
            <a:r>
              <a:rPr lang="en-GB" sz="1800" dirty="0" err="1" smtClean="0"/>
              <a:t>Pb</a:t>
            </a:r>
            <a:r>
              <a:rPr lang="en-GB" sz="1800" dirty="0" smtClean="0"/>
              <a:t>, Cu, Co, Mo).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800" dirty="0" smtClean="0"/>
              <a:t>High </a:t>
            </a:r>
            <a:r>
              <a:rPr lang="en-GB" sz="1800" dirty="0"/>
              <a:t>temperatures allow to homogenize and separate metals from the slag. </a:t>
            </a:r>
            <a:endParaRPr lang="en-GB" sz="1800" dirty="0" smtClean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800" dirty="0"/>
              <a:t>Due to its high silica content, once IBA re-melted, it presents an amorphous and chemically stable structure</a:t>
            </a:r>
            <a:r>
              <a:rPr lang="en-GB" sz="1800" dirty="0" smtClean="0"/>
              <a:t>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9238330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/>
        </p:nvSpPr>
        <p:spPr>
          <a:xfrm>
            <a:off x="6541239" y="4370086"/>
            <a:ext cx="2517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de-DE" sz="1600" dirty="0" smtClean="0">
                <a:latin typeface="+mj-lt"/>
                <a:ea typeface="+mj-ea"/>
                <a:cs typeface="+mj-cs"/>
              </a:rPr>
              <a:t>hlucas@ime-aachen.de</a:t>
            </a:r>
            <a:r>
              <a:rPr lang="de-DE" sz="1600" dirty="0" smtClean="0"/>
              <a:t> </a:t>
            </a:r>
            <a:endParaRPr lang="de-DE" sz="1600" dirty="0"/>
          </a:p>
        </p:txBody>
      </p:sp>
      <p:sp>
        <p:nvSpPr>
          <p:cNvPr id="3" name="Text Box 33"/>
          <p:cNvSpPr txBox="1">
            <a:spLocks noChangeArrowheads="1"/>
          </p:cNvSpPr>
          <p:nvPr/>
        </p:nvSpPr>
        <p:spPr bwMode="auto">
          <a:xfrm>
            <a:off x="4730427" y="3469564"/>
            <a:ext cx="4322177" cy="972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>
              <a:defRPr sz="2400" b="1">
                <a:solidFill>
                  <a:srgbClr val="0038A8"/>
                </a:solidFill>
                <a:latin typeface="Arial" charset="0"/>
              </a:defRPr>
            </a:lvl1pPr>
            <a:lvl2pPr marL="742950" indent="-285750">
              <a:defRPr sz="2400" b="1">
                <a:solidFill>
                  <a:srgbClr val="0038A8"/>
                </a:solidFill>
                <a:latin typeface="Arial" charset="0"/>
              </a:defRPr>
            </a:lvl2pPr>
            <a:lvl3pPr marL="1143000" indent="-228600">
              <a:defRPr sz="2400" b="1">
                <a:solidFill>
                  <a:srgbClr val="0038A8"/>
                </a:solidFill>
                <a:latin typeface="Arial" charset="0"/>
              </a:defRPr>
            </a:lvl3pPr>
            <a:lvl4pPr marL="1600200" indent="-228600">
              <a:defRPr sz="2400" b="1">
                <a:solidFill>
                  <a:srgbClr val="0038A8"/>
                </a:solidFill>
                <a:latin typeface="Arial" charset="0"/>
              </a:defRPr>
            </a:lvl4pPr>
            <a:lvl5pPr marL="2057400" indent="-228600">
              <a:defRPr sz="2400" b="1">
                <a:solidFill>
                  <a:srgbClr val="0038A8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8A8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8A8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8A8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38A8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de-DE" altLang="en-US" sz="1100" dirty="0" smtClean="0">
                <a:solidFill>
                  <a:schemeClr val="tx1"/>
                </a:solidFill>
              </a:rPr>
              <a:t>IME </a:t>
            </a:r>
            <a:r>
              <a:rPr lang="en-US" altLang="en-US" sz="1100" dirty="0" smtClean="0">
                <a:solidFill>
                  <a:schemeClr val="tx1"/>
                </a:solidFill>
              </a:rPr>
              <a:t>Process Metallurgy and Metal Recycling </a:t>
            </a:r>
          </a:p>
          <a:p>
            <a:pPr algn="r" eaLnBrk="1" hangingPunct="1"/>
            <a:r>
              <a:rPr lang="de-DE" altLang="en-US" sz="1100" dirty="0" smtClean="0">
                <a:solidFill>
                  <a:schemeClr val="tx1"/>
                </a:solidFill>
              </a:rPr>
              <a:t>RWTH Aachen University</a:t>
            </a:r>
          </a:p>
          <a:p>
            <a:pPr algn="r"/>
            <a:r>
              <a:rPr lang="de-DE" altLang="en-US" sz="1100" dirty="0">
                <a:solidFill>
                  <a:schemeClr val="tx1"/>
                </a:solidFill>
              </a:rPr>
              <a:t>Prof. Dr.-Ing. Dr. h.c. Bernd </a:t>
            </a:r>
            <a:r>
              <a:rPr lang="de-DE" altLang="en-US" sz="1100" dirty="0" smtClean="0">
                <a:solidFill>
                  <a:schemeClr val="tx1"/>
                </a:solidFill>
              </a:rPr>
              <a:t>Friedrich</a:t>
            </a:r>
          </a:p>
          <a:p>
            <a:pPr algn="r" eaLnBrk="1" hangingPunct="1"/>
            <a:r>
              <a:rPr lang="de-DE" altLang="en-US" sz="1100" u="sng" dirty="0" smtClean="0">
                <a:solidFill>
                  <a:schemeClr val="tx1"/>
                </a:solidFill>
                <a:hlinkClick r:id="rId2"/>
              </a:rPr>
              <a:t>www.ime-aachen.de</a:t>
            </a:r>
            <a:endParaRPr lang="de-DE" altLang="en-US" sz="1100" u="sng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4019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682" y="2082226"/>
            <a:ext cx="2939267" cy="1584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19 Rectángulo"/>
          <p:cNvSpPr/>
          <p:nvPr/>
        </p:nvSpPr>
        <p:spPr bwMode="auto">
          <a:xfrm>
            <a:off x="225631" y="590438"/>
            <a:ext cx="8799616" cy="554910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dirty="0"/>
              <a:t> </a:t>
            </a:r>
            <a:r>
              <a:rPr lang="en-GB" dirty="0" smtClean="0"/>
              <a:t>                            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pic>
        <p:nvPicPr>
          <p:cNvPr id="1026" name="Picture 2" descr="C:\Users\Hu\Downloads\IMG_20170912_1537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2680" y="1054683"/>
            <a:ext cx="1874256" cy="49542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u\Downloads\IMG_20170912_15594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935" y="1054684"/>
            <a:ext cx="2073512" cy="22219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u\Downloads\IMG_20170921_15242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42385" y="717077"/>
            <a:ext cx="2910947" cy="13651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86889" y="581891"/>
            <a:ext cx="1380012" cy="4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</a:t>
            </a:r>
            <a:r>
              <a:rPr lang="en-GB" dirty="0" err="1" smtClean="0"/>
              <a:t>MSW</a:t>
            </a:r>
            <a:endParaRPr lang="en-GB" dirty="0"/>
          </a:p>
        </p:txBody>
      </p:sp>
      <p:cxnSp>
        <p:nvCxnSpPr>
          <p:cNvPr id="6" name="5 Conector recto de flecha"/>
          <p:cNvCxnSpPr/>
          <p:nvPr/>
        </p:nvCxnSpPr>
        <p:spPr bwMode="auto">
          <a:xfrm>
            <a:off x="2612571" y="3407049"/>
            <a:ext cx="0" cy="2601865"/>
          </a:xfrm>
          <a:prstGeom prst="straightConnector1">
            <a:avLst/>
          </a:prstGeom>
          <a:ln>
            <a:headEnd type="arrow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 bwMode="auto">
          <a:xfrm>
            <a:off x="2421831" y="3407049"/>
            <a:ext cx="390641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 bwMode="auto">
          <a:xfrm>
            <a:off x="2400059" y="6008914"/>
            <a:ext cx="390641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2730880" y="4346237"/>
            <a:ext cx="15048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Mass </a:t>
            </a:r>
            <a:r>
              <a:rPr lang="en-GB" sz="2000" dirty="0"/>
              <a:t>r</a:t>
            </a:r>
            <a:r>
              <a:rPr lang="en-GB" sz="2000" dirty="0" smtClean="0"/>
              <a:t>eduction  &gt; 60% wt.</a:t>
            </a:r>
            <a:endParaRPr lang="en-GB" sz="2000" dirty="0"/>
          </a:p>
        </p:txBody>
      </p:sp>
      <p:sp>
        <p:nvSpPr>
          <p:cNvPr id="14" name="13 Flecha derecha"/>
          <p:cNvSpPr/>
          <p:nvPr/>
        </p:nvSpPr>
        <p:spPr bwMode="auto">
          <a:xfrm>
            <a:off x="2095372" y="660578"/>
            <a:ext cx="464382" cy="357370"/>
          </a:xfrm>
          <a:prstGeom prst="rightArrow">
            <a:avLst/>
          </a:prstGeom>
          <a:solidFill>
            <a:schemeClr val="tx2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14 Flecha derecha"/>
          <p:cNvSpPr/>
          <p:nvPr/>
        </p:nvSpPr>
        <p:spPr bwMode="auto">
          <a:xfrm>
            <a:off x="4648201" y="1247251"/>
            <a:ext cx="1042296" cy="404871"/>
          </a:xfrm>
          <a:prstGeom prst="rightArrow">
            <a:avLst/>
          </a:prstGeom>
          <a:solidFill>
            <a:schemeClr val="tx2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507305" y="621415"/>
            <a:ext cx="1276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Landfill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730880" y="599311"/>
            <a:ext cx="1055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    IBA</a:t>
            </a:r>
            <a:endParaRPr lang="en-GB" dirty="0"/>
          </a:p>
        </p:txBody>
      </p:sp>
      <p:sp>
        <p:nvSpPr>
          <p:cNvPr id="26" name="2 Rectángulo"/>
          <p:cNvSpPr/>
          <p:nvPr/>
        </p:nvSpPr>
        <p:spPr>
          <a:xfrm>
            <a:off x="6507305" y="2131069"/>
            <a:ext cx="1879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Aggregates</a:t>
            </a:r>
            <a:endParaRPr lang="en-GB" dirty="0"/>
          </a:p>
        </p:txBody>
      </p:sp>
      <p:sp>
        <p:nvSpPr>
          <p:cNvPr id="27" name="14 Flecha derecha"/>
          <p:cNvSpPr/>
          <p:nvPr/>
        </p:nvSpPr>
        <p:spPr bwMode="auto">
          <a:xfrm>
            <a:off x="4625439" y="2592734"/>
            <a:ext cx="1042296" cy="404871"/>
          </a:xfrm>
          <a:prstGeom prst="rightArrow">
            <a:avLst/>
          </a:prstGeom>
          <a:solidFill>
            <a:schemeClr val="tx2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4 Rectángulo"/>
          <p:cNvSpPr/>
          <p:nvPr/>
        </p:nvSpPr>
        <p:spPr>
          <a:xfrm>
            <a:off x="4446973" y="1934808"/>
            <a:ext cx="1444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and/or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46865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682" y="2082226"/>
            <a:ext cx="2939267" cy="15848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19 Rectángulo"/>
          <p:cNvSpPr/>
          <p:nvPr/>
        </p:nvSpPr>
        <p:spPr bwMode="auto">
          <a:xfrm>
            <a:off x="225631" y="590438"/>
            <a:ext cx="8799616" cy="554910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GB" dirty="0"/>
              <a:t> </a:t>
            </a:r>
            <a:r>
              <a:rPr lang="en-GB" dirty="0" smtClean="0"/>
              <a:t>                            </a:t>
            </a: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pic>
        <p:nvPicPr>
          <p:cNvPr id="1026" name="Picture 2" descr="C:\Users\Hu\Downloads\IMG_20170912_1537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2680" y="1054683"/>
            <a:ext cx="1874256" cy="49542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u\Downloads\IMG_20170912_15594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1935" y="1054684"/>
            <a:ext cx="2073512" cy="22219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u\Downloads\IMG_20170921_15242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42385" y="717077"/>
            <a:ext cx="2910947" cy="13651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486889" y="581891"/>
            <a:ext cx="1380012" cy="472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   </a:t>
            </a:r>
            <a:r>
              <a:rPr lang="en-GB" dirty="0" err="1" smtClean="0"/>
              <a:t>MSW</a:t>
            </a:r>
            <a:endParaRPr lang="en-GB" dirty="0"/>
          </a:p>
        </p:txBody>
      </p:sp>
      <p:cxnSp>
        <p:nvCxnSpPr>
          <p:cNvPr id="6" name="5 Conector recto de flecha"/>
          <p:cNvCxnSpPr/>
          <p:nvPr/>
        </p:nvCxnSpPr>
        <p:spPr bwMode="auto">
          <a:xfrm>
            <a:off x="2612571" y="3407049"/>
            <a:ext cx="0" cy="2601865"/>
          </a:xfrm>
          <a:prstGeom prst="straightConnector1">
            <a:avLst/>
          </a:prstGeom>
          <a:ln>
            <a:headEnd type="arrow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 bwMode="auto">
          <a:xfrm>
            <a:off x="2421831" y="3407049"/>
            <a:ext cx="390641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 bwMode="auto">
          <a:xfrm>
            <a:off x="2400059" y="6008914"/>
            <a:ext cx="390641" cy="0"/>
          </a:xfrm>
          <a:prstGeom prst="line">
            <a:avLst/>
          </a:prstGeom>
          <a:ln>
            <a:headEnd type="none" w="med" len="med"/>
            <a:tailEnd type="none" w="med" len="med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2730880" y="4346237"/>
            <a:ext cx="3660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Mass </a:t>
            </a:r>
            <a:r>
              <a:rPr lang="en-GB" sz="2000" dirty="0"/>
              <a:t>r</a:t>
            </a:r>
            <a:r>
              <a:rPr lang="en-GB" sz="2000" dirty="0" smtClean="0"/>
              <a:t>eduction  &gt; 60% wt.</a:t>
            </a:r>
            <a:endParaRPr lang="en-GB" sz="2000" dirty="0"/>
          </a:p>
        </p:txBody>
      </p:sp>
      <p:sp>
        <p:nvSpPr>
          <p:cNvPr id="14" name="13 Flecha derecha"/>
          <p:cNvSpPr/>
          <p:nvPr/>
        </p:nvSpPr>
        <p:spPr bwMode="auto">
          <a:xfrm>
            <a:off x="2095372" y="660578"/>
            <a:ext cx="464382" cy="357370"/>
          </a:xfrm>
          <a:prstGeom prst="rightArrow">
            <a:avLst/>
          </a:prstGeom>
          <a:solidFill>
            <a:schemeClr val="tx2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14 Flecha derecha"/>
          <p:cNvSpPr/>
          <p:nvPr/>
        </p:nvSpPr>
        <p:spPr bwMode="auto">
          <a:xfrm>
            <a:off x="4648201" y="1247251"/>
            <a:ext cx="1042296" cy="404871"/>
          </a:xfrm>
          <a:prstGeom prst="rightArrow">
            <a:avLst/>
          </a:prstGeom>
          <a:solidFill>
            <a:schemeClr val="tx2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6507305" y="621415"/>
            <a:ext cx="12763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Landfill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730880" y="599311"/>
            <a:ext cx="10550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    IBA</a:t>
            </a:r>
            <a:endParaRPr lang="en-GB" dirty="0"/>
          </a:p>
        </p:txBody>
      </p:sp>
      <p:sp>
        <p:nvSpPr>
          <p:cNvPr id="26" name="2 Rectángulo"/>
          <p:cNvSpPr/>
          <p:nvPr/>
        </p:nvSpPr>
        <p:spPr>
          <a:xfrm>
            <a:off x="6507305" y="2131069"/>
            <a:ext cx="18790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Aggregates</a:t>
            </a:r>
            <a:endParaRPr lang="en-GB" dirty="0"/>
          </a:p>
        </p:txBody>
      </p:sp>
      <p:sp>
        <p:nvSpPr>
          <p:cNvPr id="27" name="14 Flecha derecha"/>
          <p:cNvSpPr/>
          <p:nvPr/>
        </p:nvSpPr>
        <p:spPr bwMode="auto">
          <a:xfrm>
            <a:off x="4625439" y="2592734"/>
            <a:ext cx="1042296" cy="404871"/>
          </a:xfrm>
          <a:prstGeom prst="rightArrow">
            <a:avLst/>
          </a:prstGeom>
          <a:solidFill>
            <a:schemeClr val="tx2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30" name="Tabel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993421"/>
              </p:ext>
            </p:extLst>
          </p:nvPr>
        </p:nvGraphicFramePr>
        <p:xfrm>
          <a:off x="506784" y="3531798"/>
          <a:ext cx="8637216" cy="1413510"/>
        </p:xfrm>
        <a:graphic>
          <a:graphicData uri="http://schemas.openxmlformats.org/drawingml/2006/table">
            <a:tbl>
              <a:tblPr>
                <a:tableStyleId>{EB9631B5-78F2-41C9-869B-9F39066F8104}</a:tableStyleId>
              </a:tblPr>
              <a:tblGrid>
                <a:gridCol w="605985"/>
                <a:gridCol w="1439916"/>
                <a:gridCol w="1519417"/>
                <a:gridCol w="1347623"/>
                <a:gridCol w="1995652"/>
                <a:gridCol w="1728623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L/S </a:t>
                      </a:r>
                      <a:r>
                        <a:rPr lang="en-GB" sz="1800" u="none" strike="noStrike" dirty="0" smtClean="0">
                          <a:effectLst/>
                        </a:rPr>
                        <a:t>dependence </a:t>
                      </a:r>
                      <a:r>
                        <a:rPr lang="en-GB" sz="1800" u="none" strike="noStrike" dirty="0">
                          <a:effectLst/>
                        </a:rPr>
                        <a:t>test (L/S = 10 l/kg)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 pH dependence test (L/S = 10 l/kg)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571500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Close to the limit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Partially exceeding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Consistently exceeding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</a:rPr>
                        <a:t>Partially exceeding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effectLst/>
                        </a:rPr>
                        <a:t>Consistently exceeding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5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u="none" strike="noStrike" dirty="0">
                          <a:effectLst/>
                        </a:rPr>
                        <a:t>IBA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effectLst/>
                        </a:rPr>
                        <a:t>Cd, Se, Zn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effectLst/>
                        </a:rPr>
                        <a:t>Cr, Mo, Ni, Pb, Sb, SO4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effectLst/>
                        </a:rPr>
                        <a:t>Cl, Cu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800" b="1" u="none" strike="noStrike" dirty="0">
                          <a:effectLst/>
                        </a:rPr>
                        <a:t>Cd. Cr, Ni, Pb, Se, Zn</a:t>
                      </a:r>
                      <a:endParaRPr lang="fr-F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u="none" strike="noStrike" dirty="0">
                          <a:effectLst/>
                        </a:rPr>
                        <a:t>Cl, Cu, Mo, Sb, SO4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21" name="Rechteck 20"/>
          <p:cNvSpPr/>
          <p:nvPr/>
        </p:nvSpPr>
        <p:spPr>
          <a:xfrm>
            <a:off x="3065957" y="5361900"/>
            <a:ext cx="56303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0" dirty="0" smtClean="0"/>
              <a:t>H. </a:t>
            </a:r>
            <a:r>
              <a:rPr lang="en-GB" sz="1100" b="0" dirty="0" err="1"/>
              <a:t>Saveyn</a:t>
            </a:r>
            <a:r>
              <a:rPr lang="en-GB" sz="1100" b="0" dirty="0"/>
              <a:t>, </a:t>
            </a:r>
            <a:r>
              <a:rPr lang="en-GB" sz="1100" b="0" dirty="0" smtClean="0"/>
              <a:t>P. </a:t>
            </a:r>
            <a:r>
              <a:rPr lang="en-GB" sz="1100" b="0" dirty="0"/>
              <a:t>Eder, </a:t>
            </a:r>
            <a:r>
              <a:rPr lang="en-GB" sz="1100" b="0" dirty="0" smtClean="0"/>
              <a:t>E. </a:t>
            </a:r>
            <a:r>
              <a:rPr lang="en-GB" sz="1100" b="0" dirty="0" err="1"/>
              <a:t>Garbarino</a:t>
            </a:r>
            <a:r>
              <a:rPr lang="en-GB" sz="1100" b="0" dirty="0"/>
              <a:t>, </a:t>
            </a:r>
            <a:r>
              <a:rPr lang="en-GB" sz="1100" b="0" dirty="0" smtClean="0"/>
              <a:t>L. </a:t>
            </a:r>
            <a:r>
              <a:rPr lang="en-GB" sz="1100" b="0" dirty="0" err="1" smtClean="0"/>
              <a:t>Muchova</a:t>
            </a:r>
            <a:r>
              <a:rPr lang="en-GB" sz="1100" b="0" dirty="0"/>
              <a:t>, </a:t>
            </a:r>
            <a:r>
              <a:rPr lang="en-GB" sz="1100" b="0" dirty="0" smtClean="0"/>
              <a:t>O. </a:t>
            </a:r>
            <a:r>
              <a:rPr lang="en-GB" sz="1100" b="0" dirty="0" err="1"/>
              <a:t>Hjelmar</a:t>
            </a:r>
            <a:r>
              <a:rPr lang="en-GB" sz="1100" b="0" dirty="0"/>
              <a:t>, </a:t>
            </a:r>
            <a:r>
              <a:rPr lang="en-GB" sz="1100" b="0" dirty="0" smtClean="0"/>
              <a:t>H. </a:t>
            </a:r>
            <a:r>
              <a:rPr lang="en-GB" sz="1100" b="0" dirty="0"/>
              <a:t>van der </a:t>
            </a:r>
            <a:r>
              <a:rPr lang="en-GB" sz="1100" b="0" dirty="0" err="1"/>
              <a:t>Sloot</a:t>
            </a:r>
            <a:r>
              <a:rPr lang="en-GB" sz="1100" b="0" dirty="0"/>
              <a:t>, </a:t>
            </a:r>
            <a:r>
              <a:rPr lang="en-GB" sz="1100" b="0" dirty="0" smtClean="0"/>
              <a:t>R. </a:t>
            </a:r>
            <a:r>
              <a:rPr lang="en-GB" sz="1100" b="0" dirty="0" err="1" smtClean="0"/>
              <a:t>Comans</a:t>
            </a:r>
            <a:r>
              <a:rPr lang="en-GB" sz="1100" b="0" dirty="0"/>
              <a:t>, </a:t>
            </a:r>
            <a:r>
              <a:rPr lang="en-GB" sz="1100" b="0" dirty="0" smtClean="0"/>
              <a:t>A. </a:t>
            </a:r>
            <a:r>
              <a:rPr lang="en-GB" sz="1100" b="0" dirty="0"/>
              <a:t>van </a:t>
            </a:r>
            <a:r>
              <a:rPr lang="en-GB" sz="1100" b="0" dirty="0" err="1"/>
              <a:t>Zomeren</a:t>
            </a:r>
            <a:r>
              <a:rPr lang="en-GB" sz="1100" b="0" dirty="0"/>
              <a:t>, </a:t>
            </a:r>
            <a:r>
              <a:rPr lang="en-GB" sz="1100" b="0" dirty="0" smtClean="0"/>
              <a:t>J. </a:t>
            </a:r>
            <a:r>
              <a:rPr lang="en-GB" sz="1100" b="0" dirty="0" err="1"/>
              <a:t>Hyks</a:t>
            </a:r>
            <a:r>
              <a:rPr lang="en-GB" sz="1100" b="0" dirty="0"/>
              <a:t>, </a:t>
            </a:r>
            <a:r>
              <a:rPr lang="en-GB" sz="1100" b="0" dirty="0" smtClean="0"/>
              <a:t>A. </a:t>
            </a:r>
            <a:r>
              <a:rPr lang="en-GB" sz="1100" b="0" dirty="0" err="1" smtClean="0"/>
              <a:t>Oberender</a:t>
            </a:r>
            <a:r>
              <a:rPr lang="en-GB" sz="1100" b="0" dirty="0" smtClean="0"/>
              <a:t>. </a:t>
            </a:r>
            <a:r>
              <a:rPr lang="en-GB" sz="1100" dirty="0" smtClean="0"/>
              <a:t>Study </a:t>
            </a:r>
            <a:r>
              <a:rPr lang="en-GB" sz="1100" dirty="0"/>
              <a:t>on methodological </a:t>
            </a:r>
            <a:r>
              <a:rPr lang="en-GB" sz="1100" dirty="0" smtClean="0"/>
              <a:t>aspects regarding </a:t>
            </a:r>
            <a:r>
              <a:rPr lang="en-GB" sz="1100" dirty="0"/>
              <a:t>limit values for pollutants </a:t>
            </a:r>
            <a:r>
              <a:rPr lang="en-GB" sz="1100" dirty="0" smtClean="0"/>
              <a:t>in aggregates </a:t>
            </a:r>
            <a:r>
              <a:rPr lang="en-GB" sz="1100" dirty="0"/>
              <a:t>in the context of </a:t>
            </a:r>
            <a:r>
              <a:rPr lang="en-GB" sz="1100" dirty="0" smtClean="0"/>
              <a:t>the possible </a:t>
            </a:r>
            <a:r>
              <a:rPr lang="en-GB" sz="1100" dirty="0"/>
              <a:t>development of </a:t>
            </a:r>
            <a:r>
              <a:rPr lang="en-GB" sz="1100" dirty="0" smtClean="0"/>
              <a:t>end-of-waste criteria </a:t>
            </a:r>
            <a:r>
              <a:rPr lang="en-GB" sz="1100" dirty="0"/>
              <a:t>under the EU Waste </a:t>
            </a:r>
            <a:r>
              <a:rPr lang="en-GB" sz="1100" dirty="0" smtClean="0"/>
              <a:t>Framework Directive</a:t>
            </a:r>
            <a:endParaRPr lang="en-GB" sz="1100" dirty="0"/>
          </a:p>
        </p:txBody>
      </p:sp>
      <p:sp>
        <p:nvSpPr>
          <p:cNvPr id="22" name="4 Rectángulo"/>
          <p:cNvSpPr/>
          <p:nvPr/>
        </p:nvSpPr>
        <p:spPr>
          <a:xfrm>
            <a:off x="4446973" y="1934808"/>
            <a:ext cx="14447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and/or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85229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187" y="548862"/>
            <a:ext cx="424815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1"/>
          <p:cNvSpPr txBox="1">
            <a:spLocks/>
          </p:cNvSpPr>
          <p:nvPr/>
        </p:nvSpPr>
        <p:spPr bwMode="auto">
          <a:xfrm>
            <a:off x="584200" y="1143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9pPr>
          </a:lstStyle>
          <a:p>
            <a:r>
              <a:rPr lang="en-US" kern="0" dirty="0" smtClean="0">
                <a:solidFill>
                  <a:schemeClr val="tx1"/>
                </a:solidFill>
              </a:rPr>
              <a:t>Thermal </a:t>
            </a:r>
            <a:r>
              <a:rPr lang="en-US" kern="0" dirty="0">
                <a:solidFill>
                  <a:schemeClr val="tx1"/>
                </a:solidFill>
              </a:rPr>
              <a:t>treatment of </a:t>
            </a:r>
            <a:r>
              <a:rPr lang="en-US" kern="0" dirty="0" smtClean="0">
                <a:solidFill>
                  <a:schemeClr val="tx1"/>
                </a:solidFill>
              </a:rPr>
              <a:t>IBA</a:t>
            </a:r>
            <a:endParaRPr lang="en-US" kern="0" dirty="0">
              <a:solidFill>
                <a:schemeClr val="tx1"/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4934860" y="3021062"/>
            <a:ext cx="3723365" cy="1823033"/>
            <a:chOff x="4929556" y="4130495"/>
            <a:chExt cx="4246330" cy="2107493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9556" y="4130495"/>
              <a:ext cx="4246330" cy="21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30"/>
            <p:cNvSpPr txBox="1"/>
            <p:nvPr/>
          </p:nvSpPr>
          <p:spPr>
            <a:xfrm>
              <a:off x="5193727" y="5085852"/>
              <a:ext cx="9727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Glass</a:t>
              </a:r>
            </a:p>
          </p:txBody>
        </p:sp>
        <p:sp>
          <p:nvSpPr>
            <p:cNvPr id="15" name="TextBox 31"/>
            <p:cNvSpPr txBox="1"/>
            <p:nvPr/>
          </p:nvSpPr>
          <p:spPr>
            <a:xfrm>
              <a:off x="5151504" y="5614974"/>
              <a:ext cx="18482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Recover Metal</a:t>
              </a:r>
            </a:p>
          </p:txBody>
        </p:sp>
        <p:sp>
          <p:nvSpPr>
            <p:cNvPr id="16" name="Right Arrow 32"/>
            <p:cNvSpPr/>
            <p:nvPr/>
          </p:nvSpPr>
          <p:spPr bwMode="auto">
            <a:xfrm>
              <a:off x="6900650" y="5730074"/>
              <a:ext cx="651754" cy="169277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18" name="Grafik 8" descr="C:\Users\Adam\Downloads\IMG_20171205_123136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52890" y="548862"/>
            <a:ext cx="2385806" cy="26360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428625" y="767060"/>
            <a:ext cx="1993565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solidFill>
                  <a:srgbClr val="0070C0"/>
                </a:solidFill>
              </a:rPr>
              <a:t>Metal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en-GB" dirty="0" smtClean="0"/>
              <a:t>9-12% IBA</a:t>
            </a:r>
          </a:p>
          <a:p>
            <a:pPr algn="ctr"/>
            <a:r>
              <a:rPr lang="en-GB" u="sng" dirty="0" smtClean="0">
                <a:solidFill>
                  <a:srgbClr val="0070C0"/>
                </a:solidFill>
              </a:rPr>
              <a:t>Slag </a:t>
            </a:r>
          </a:p>
          <a:p>
            <a:pPr algn="ctr"/>
            <a:r>
              <a:rPr lang="en-GB" dirty="0" smtClean="0"/>
              <a:t>65-70</a:t>
            </a:r>
            <a:r>
              <a:rPr lang="en-GB" dirty="0" smtClean="0"/>
              <a:t>% IBA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24"/>
              <p:cNvSpPr txBox="1"/>
              <p:nvPr/>
            </p:nvSpPr>
            <p:spPr>
              <a:xfrm>
                <a:off x="218970" y="4074720"/>
                <a:ext cx="355293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000" baseline="0" dirty="0" smtClean="0"/>
                  <a:t>Slag: ~100% </a:t>
                </a:r>
                <a:r>
                  <a:rPr lang="en-US" sz="2000" dirty="0" smtClean="0"/>
                  <a:t>amorphous</a:t>
                </a:r>
                <a:r>
                  <a:rPr lang="en-US" sz="2000" baseline="0" dirty="0" smtClean="0"/>
                  <a:t>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b="0" baseline="0" dirty="0" smtClean="0"/>
                  <a:t>45-50%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𝑆𝑖𝑂</m:t>
                        </m:r>
                      </m:e>
                      <m:sub>
                        <m:r>
                          <a:rPr lang="en-US" sz="2000" b="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000" b="0" i="1">
                        <a:latin typeface="Cambria Math"/>
                      </a:rPr>
                      <m:t> </m:t>
                    </m:r>
                  </m:oMath>
                </a14:m>
                <a:endParaRPr lang="en-US" sz="2000" b="0" baseline="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b="0" baseline="0" dirty="0" smtClean="0"/>
                  <a:t>18-21%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CaO</m:t>
                    </m:r>
                    <m:r>
                      <a:rPr lang="en-US" sz="2000" b="0" i="1">
                        <a:latin typeface="Cambria Math"/>
                      </a:rPr>
                      <m:t> </m:t>
                    </m:r>
                  </m:oMath>
                </a14:m>
                <a:endParaRPr lang="en-US" sz="2000" b="0" baseline="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b="0" baseline="0" dirty="0" smtClean="0"/>
                  <a:t>16-20%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baseline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baseline="0" smtClean="0">
                            <a:latin typeface="Cambria Math"/>
                          </a:rPr>
                          <m:t>𝐴𝑙</m:t>
                        </m:r>
                      </m:e>
                      <m:sub>
                        <m:r>
                          <a:rPr lang="en-US" sz="2000" b="0" i="1" baseline="0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000" b="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endParaRPr lang="en-US" sz="2000" b="0" baseline="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b="0" baseline="0" dirty="0" smtClean="0"/>
                  <a:t>Others:</a:t>
                </a:r>
                <a:r>
                  <a:rPr lang="en-US" sz="2000" baseline="0" dirty="0" smtClean="0"/>
                  <a:t>  </a:t>
                </a:r>
              </a:p>
              <a:p>
                <a:r>
                  <a:rPr lang="en-US" sz="2000" dirty="0"/>
                  <a:t> </a:t>
                </a:r>
                <a:r>
                  <a:rPr lang="en-US" sz="2000" dirty="0" smtClean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𝑁𝑎</m:t>
                        </m:r>
                      </m:e>
                      <m:sub>
                        <m:r>
                          <a:rPr lang="en-US" sz="2000" b="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𝑂</m:t>
                    </m:r>
                    <m:r>
                      <a:rPr lang="en-US" sz="2000" b="0" i="1" smtClean="0">
                        <a:latin typeface="Cambria Math"/>
                      </a:rPr>
                      <m:t>,, </m:t>
                    </m:r>
                    <m:r>
                      <a:rPr lang="en-GB" sz="2000" b="0" i="1">
                        <a:latin typeface="Cambria Math"/>
                      </a:rPr>
                      <m:t>𝐾</m:t>
                    </m:r>
                    <m:r>
                      <a:rPr lang="en-GB" sz="2000" b="0" i="1" baseline="-25000">
                        <a:latin typeface="Cambria Math"/>
                      </a:rPr>
                      <m:t>2</m:t>
                    </m:r>
                    <m:r>
                      <a:rPr lang="en-GB" sz="2000" b="0" i="1">
                        <a:latin typeface="Cambria Math"/>
                      </a:rPr>
                      <m:t>𝑂</m:t>
                    </m:r>
                    <m:r>
                      <a:rPr lang="en-US" sz="2000" b="0" i="1">
                        <a:latin typeface="Cambria Math"/>
                      </a:rPr>
                      <m:t>, </m:t>
                    </m:r>
                    <m:r>
                      <a:rPr lang="en-US" sz="2000" b="0" i="1">
                        <a:latin typeface="Cambria Math"/>
                      </a:rPr>
                      <m:t>𝑀𝑔𝑂</m:t>
                    </m:r>
                    <m:r>
                      <a:rPr lang="en-US" sz="2000" b="0" i="1">
                        <a:latin typeface="Cambria Math"/>
                      </a:rPr>
                      <m:t>, </m:t>
                    </m:r>
                    <m:r>
                      <a:rPr lang="en-US" sz="2000" b="0" i="1">
                        <a:latin typeface="Cambria Math"/>
                      </a:rPr>
                      <m:t>𝑒𝑡𝑐</m:t>
                    </m:r>
                  </m:oMath>
                </a14:m>
                <a:r>
                  <a:rPr lang="en-US" sz="2000" b="0" dirty="0" smtClean="0"/>
                  <a:t>.</a:t>
                </a:r>
                <a:endParaRPr lang="en-US" sz="2000" b="0" dirty="0"/>
              </a:p>
            </p:txBody>
          </p:sp>
        </mc:Choice>
        <mc:Fallback>
          <p:sp>
            <p:nvSpPr>
              <p:cNvPr id="20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970" y="4074720"/>
                <a:ext cx="3552930" cy="1938992"/>
              </a:xfrm>
              <a:prstGeom prst="rect">
                <a:avLst/>
              </a:prstGeom>
              <a:blipFill rotWithShape="1">
                <a:blip r:embed="rId5"/>
                <a:stretch>
                  <a:fillRect l="-1887" t="-1254" b="-470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5"/>
          <p:cNvSpPr txBox="1"/>
          <p:nvPr/>
        </p:nvSpPr>
        <p:spPr>
          <a:xfrm>
            <a:off x="218970" y="2658011"/>
            <a:ext cx="31909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Recovered Metal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 smtClean="0"/>
              <a:t>75-90 % Fe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 smtClean="0"/>
              <a:t>5-15 %Cu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 smtClean="0"/>
              <a:t>Others (Cr, Ni, Ag, Au)</a:t>
            </a:r>
          </a:p>
        </p:txBody>
      </p:sp>
    </p:spTree>
    <p:extLst>
      <p:ext uri="{BB962C8B-B14F-4D97-AF65-F5344CB8AC3E}">
        <p14:creationId xmlns:p14="http://schemas.microsoft.com/office/powerpoint/2010/main" val="40832641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187" y="548862"/>
            <a:ext cx="424815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el 1"/>
          <p:cNvSpPr txBox="1">
            <a:spLocks/>
          </p:cNvSpPr>
          <p:nvPr/>
        </p:nvSpPr>
        <p:spPr bwMode="auto">
          <a:xfrm>
            <a:off x="584200" y="1143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bg2"/>
                </a:solidFill>
                <a:latin typeface="Arial" charset="0"/>
              </a:defRPr>
            </a:lvl9pPr>
          </a:lstStyle>
          <a:p>
            <a:r>
              <a:rPr lang="en-US" kern="0" dirty="0" smtClean="0">
                <a:solidFill>
                  <a:schemeClr val="tx1"/>
                </a:solidFill>
              </a:rPr>
              <a:t>Thermal </a:t>
            </a:r>
            <a:r>
              <a:rPr lang="en-US" kern="0" dirty="0">
                <a:solidFill>
                  <a:schemeClr val="tx1"/>
                </a:solidFill>
              </a:rPr>
              <a:t>treatment of </a:t>
            </a:r>
            <a:r>
              <a:rPr lang="en-US" kern="0" dirty="0" smtClean="0">
                <a:solidFill>
                  <a:schemeClr val="tx1"/>
                </a:solidFill>
              </a:rPr>
              <a:t>IBA</a:t>
            </a:r>
            <a:endParaRPr lang="en-US" kern="0" dirty="0">
              <a:solidFill>
                <a:schemeClr val="tx1"/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4934860" y="3021062"/>
            <a:ext cx="3723365" cy="1823033"/>
            <a:chOff x="4929556" y="4130495"/>
            <a:chExt cx="4246330" cy="2107493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9556" y="4130495"/>
              <a:ext cx="4246330" cy="2107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30"/>
            <p:cNvSpPr txBox="1"/>
            <p:nvPr/>
          </p:nvSpPr>
          <p:spPr>
            <a:xfrm>
              <a:off x="5193727" y="5085852"/>
              <a:ext cx="9727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Glass</a:t>
              </a:r>
            </a:p>
          </p:txBody>
        </p:sp>
        <p:sp>
          <p:nvSpPr>
            <p:cNvPr id="15" name="TextBox 31"/>
            <p:cNvSpPr txBox="1"/>
            <p:nvPr/>
          </p:nvSpPr>
          <p:spPr>
            <a:xfrm>
              <a:off x="5151504" y="5614974"/>
              <a:ext cx="18482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Recover Metal</a:t>
              </a:r>
            </a:p>
          </p:txBody>
        </p:sp>
        <p:sp>
          <p:nvSpPr>
            <p:cNvPr id="16" name="Right Arrow 32"/>
            <p:cNvSpPr/>
            <p:nvPr/>
          </p:nvSpPr>
          <p:spPr bwMode="auto">
            <a:xfrm>
              <a:off x="6900650" y="5730074"/>
              <a:ext cx="651754" cy="169277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18" name="Grafik 8" descr="C:\Users\Adam\Downloads\IMG_20171205_123136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52890" y="548862"/>
            <a:ext cx="2385806" cy="26360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4700251" y="4844094"/>
            <a:ext cx="4276725" cy="120032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“Vitrified slag free of hazardous elements </a:t>
            </a:r>
          </a:p>
          <a:p>
            <a:pPr algn="ctr"/>
            <a:r>
              <a:rPr lang="en-GB" dirty="0" smtClean="0"/>
              <a:t>(Cr, Mo, Co, </a:t>
            </a:r>
            <a:r>
              <a:rPr lang="en-GB" dirty="0" err="1" smtClean="0"/>
              <a:t>Pb</a:t>
            </a:r>
            <a:r>
              <a:rPr lang="en-GB" dirty="0" smtClean="0"/>
              <a:t>, Zn, etc.)</a:t>
            </a:r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428625" y="767060"/>
            <a:ext cx="1993565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solidFill>
                  <a:srgbClr val="0070C0"/>
                </a:solidFill>
              </a:rPr>
              <a:t>Metal</a:t>
            </a:r>
            <a:r>
              <a:rPr lang="en-GB" dirty="0" smtClean="0">
                <a:solidFill>
                  <a:srgbClr val="0070C0"/>
                </a:solidFill>
              </a:rPr>
              <a:t> </a:t>
            </a:r>
          </a:p>
          <a:p>
            <a:pPr algn="ctr"/>
            <a:r>
              <a:rPr lang="en-GB" dirty="0" smtClean="0"/>
              <a:t>9-12% IBA</a:t>
            </a:r>
          </a:p>
          <a:p>
            <a:pPr algn="ctr"/>
            <a:r>
              <a:rPr lang="en-GB" u="sng" dirty="0" smtClean="0">
                <a:solidFill>
                  <a:srgbClr val="0070C0"/>
                </a:solidFill>
              </a:rPr>
              <a:t>Slag </a:t>
            </a:r>
          </a:p>
          <a:p>
            <a:pPr algn="ctr"/>
            <a:r>
              <a:rPr lang="en-GB" dirty="0" smtClean="0"/>
              <a:t>65-70</a:t>
            </a:r>
            <a:r>
              <a:rPr lang="en-GB" dirty="0" smtClean="0"/>
              <a:t>% IBA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24"/>
              <p:cNvSpPr txBox="1"/>
              <p:nvPr/>
            </p:nvSpPr>
            <p:spPr>
              <a:xfrm>
                <a:off x="218970" y="4074720"/>
                <a:ext cx="3552930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>
                  <a:buFont typeface="Arial" panose="020B0604020202020204" pitchFamily="34" charset="0"/>
                  <a:buNone/>
                </a:pPr>
                <a:r>
                  <a:rPr lang="en-US" sz="2000" baseline="0" dirty="0" smtClean="0"/>
                  <a:t>Slag: ~100% </a:t>
                </a:r>
                <a:r>
                  <a:rPr lang="en-US" sz="2000" dirty="0" smtClean="0"/>
                  <a:t>amorphous</a:t>
                </a:r>
                <a:r>
                  <a:rPr lang="en-US" sz="2000" baseline="0" dirty="0" smtClean="0"/>
                  <a:t>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b="0" baseline="0" dirty="0" smtClean="0"/>
                  <a:t>45-50%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𝑆𝑖𝑂</m:t>
                        </m:r>
                      </m:e>
                      <m:sub>
                        <m:r>
                          <a:rPr lang="en-US" sz="2000" b="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000" b="0" i="1">
                        <a:latin typeface="Cambria Math"/>
                      </a:rPr>
                      <m:t> </m:t>
                    </m:r>
                  </m:oMath>
                </a14:m>
                <a:endParaRPr lang="en-US" sz="2000" b="0" baseline="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b="0" baseline="0" dirty="0" smtClean="0"/>
                  <a:t>18-21%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/>
                      </a:rPr>
                      <m:t>CaO</m:t>
                    </m:r>
                    <m:r>
                      <a:rPr lang="en-US" sz="2000" b="0" i="1">
                        <a:latin typeface="Cambria Math"/>
                      </a:rPr>
                      <m:t> </m:t>
                    </m:r>
                  </m:oMath>
                </a14:m>
                <a:endParaRPr lang="en-US" sz="2000" b="0" baseline="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b="0" baseline="0" dirty="0" smtClean="0"/>
                  <a:t>16-20%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baseline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baseline="0" smtClean="0">
                            <a:latin typeface="Cambria Math"/>
                          </a:rPr>
                          <m:t>𝐴𝑙</m:t>
                        </m:r>
                      </m:e>
                      <m:sub>
                        <m:r>
                          <a:rPr lang="en-US" sz="2000" b="0" i="1" baseline="0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000" b="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𝑂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endParaRPr lang="en-US" sz="2000" b="0" baseline="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b="0" baseline="0" dirty="0" smtClean="0"/>
                  <a:t>Others:</a:t>
                </a:r>
                <a:r>
                  <a:rPr lang="en-US" sz="2000" baseline="0" dirty="0" smtClean="0"/>
                  <a:t>  </a:t>
                </a:r>
              </a:p>
              <a:p>
                <a:r>
                  <a:rPr lang="en-US" sz="2000" dirty="0"/>
                  <a:t> </a:t>
                </a:r>
                <a:r>
                  <a:rPr lang="en-US" sz="2000" dirty="0" smtClean="0"/>
                  <a:t>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𝑁𝑎</m:t>
                        </m:r>
                      </m:e>
                      <m:sub>
                        <m:r>
                          <a:rPr lang="en-US" sz="2000" b="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𝑂</m:t>
                    </m:r>
                    <m:r>
                      <a:rPr lang="en-US" sz="2000" b="0" i="1" smtClean="0">
                        <a:latin typeface="Cambria Math"/>
                      </a:rPr>
                      <m:t>, </m:t>
                    </m:r>
                    <m:r>
                      <a:rPr lang="en-GB" sz="2000" b="0" i="1" smtClean="0">
                        <a:latin typeface="Cambria Math"/>
                      </a:rPr>
                      <m:t>𝐾</m:t>
                    </m:r>
                    <m:r>
                      <a:rPr lang="en-GB" sz="2000" b="0" i="1" baseline="-25000" smtClean="0">
                        <a:latin typeface="Cambria Math"/>
                      </a:rPr>
                      <m:t>2</m:t>
                    </m:r>
                    <m:r>
                      <a:rPr lang="en-GB" sz="2000" b="0" i="1" smtClean="0">
                        <a:latin typeface="Cambria Math"/>
                      </a:rPr>
                      <m:t>𝑂</m:t>
                    </m:r>
                    <m:r>
                      <a:rPr lang="en-US" sz="2000" b="0" i="1" smtClean="0">
                        <a:latin typeface="Cambria Math"/>
                      </a:rPr>
                      <m:t>, </m:t>
                    </m:r>
                    <m:r>
                      <a:rPr lang="en-US" sz="2000" b="0" i="1" smtClean="0">
                        <a:latin typeface="Cambria Math"/>
                      </a:rPr>
                      <m:t>𝑀𝑔𝑂</m:t>
                    </m:r>
                    <m:r>
                      <a:rPr lang="en-US" sz="2000" b="0" i="1" smtClean="0">
                        <a:latin typeface="Cambria Math"/>
                      </a:rPr>
                      <m:t>, </m:t>
                    </m:r>
                    <m:r>
                      <a:rPr lang="en-US" sz="2000" b="0" i="1" smtClean="0">
                        <a:latin typeface="Cambria Math"/>
                      </a:rPr>
                      <m:t>𝑒𝑡𝑐</m:t>
                    </m:r>
                    <m:r>
                      <a:rPr lang="en-US" sz="2000" b="0" i="1" smtClean="0">
                        <a:latin typeface="Cambria Math"/>
                      </a:rPr>
                      <m:t>.</m:t>
                    </m:r>
                  </m:oMath>
                </a14:m>
                <a:endParaRPr lang="en-US" sz="2000" b="0" dirty="0"/>
              </a:p>
            </p:txBody>
          </p:sp>
        </mc:Choice>
        <mc:Fallback>
          <p:sp>
            <p:nvSpPr>
              <p:cNvPr id="20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970" y="4074720"/>
                <a:ext cx="3552930" cy="1938992"/>
              </a:xfrm>
              <a:prstGeom prst="rect">
                <a:avLst/>
              </a:prstGeom>
              <a:blipFill rotWithShape="1">
                <a:blip r:embed="rId5"/>
                <a:stretch>
                  <a:fillRect l="-1887" t="-1254" b="-219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5"/>
          <p:cNvSpPr txBox="1"/>
          <p:nvPr/>
        </p:nvSpPr>
        <p:spPr>
          <a:xfrm>
            <a:off x="218970" y="2658011"/>
            <a:ext cx="31909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Recovered Metal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 smtClean="0"/>
              <a:t>75-90 % Fe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 smtClean="0"/>
              <a:t>5-15 %Cu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 smtClean="0"/>
              <a:t>Others (Cr, Ni, Ag, Au)</a:t>
            </a:r>
          </a:p>
        </p:txBody>
      </p:sp>
      <p:sp>
        <p:nvSpPr>
          <p:cNvPr id="6" name="Pfeil nach oben 5"/>
          <p:cNvSpPr/>
          <p:nvPr/>
        </p:nvSpPr>
        <p:spPr bwMode="auto">
          <a:xfrm>
            <a:off x="3579890" y="1056783"/>
            <a:ext cx="822325" cy="1298002"/>
          </a:xfrm>
          <a:prstGeom prst="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4506990" y="1980707"/>
            <a:ext cx="1758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Crystalline</a:t>
            </a:r>
            <a:endParaRPr lang="en-US" dirty="0"/>
          </a:p>
        </p:txBody>
      </p:sp>
      <p:sp>
        <p:nvSpPr>
          <p:cNvPr id="17" name="Rechteck 16"/>
          <p:cNvSpPr/>
          <p:nvPr/>
        </p:nvSpPr>
        <p:spPr>
          <a:xfrm>
            <a:off x="4506990" y="877772"/>
            <a:ext cx="19111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Amorphous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2859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Thermal treatment of </a:t>
            </a:r>
            <a:r>
              <a:rPr lang="en-US" dirty="0" smtClean="0">
                <a:solidFill>
                  <a:schemeClr val="tx1"/>
                </a:solidFill>
              </a:rPr>
              <a:t>IBA</a:t>
            </a:r>
            <a:endParaRPr lang="en-GB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397039"/>
              </p:ext>
            </p:extLst>
          </p:nvPr>
        </p:nvGraphicFramePr>
        <p:xfrm>
          <a:off x="361949" y="872330"/>
          <a:ext cx="8591551" cy="116601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755204"/>
                <a:gridCol w="674130"/>
                <a:gridCol w="797407"/>
                <a:gridCol w="755204"/>
                <a:gridCol w="766309"/>
                <a:gridCol w="798517"/>
                <a:gridCol w="674130"/>
                <a:gridCol w="674130"/>
                <a:gridCol w="674130"/>
                <a:gridCol w="674130"/>
                <a:gridCol w="674130"/>
                <a:gridCol w="674130"/>
              </a:tblGrid>
              <a:tr h="3886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wt.%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SiO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CaO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Al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r>
                        <a:rPr lang="es-ES" sz="1800">
                          <a:effectLst/>
                        </a:rPr>
                        <a:t>O</a:t>
                      </a:r>
                      <a:r>
                        <a:rPr lang="es-ES" sz="1800" baseline="-250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Na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r>
                        <a:rPr lang="es-ES" sz="1800">
                          <a:effectLst/>
                        </a:rPr>
                        <a:t>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Fe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r>
                        <a:rPr lang="es-ES" sz="1800">
                          <a:effectLst/>
                        </a:rPr>
                        <a:t>O</a:t>
                      </a:r>
                      <a:r>
                        <a:rPr lang="es-ES" sz="1800" baseline="-250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ZnO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CuO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PbO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SO</a:t>
                      </a:r>
                      <a:r>
                        <a:rPr lang="es-ES" sz="1800" baseline="-250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Cl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886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IBA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39.1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23.70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8.18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3.00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7.95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0.95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0.26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2.77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1.62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5.55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886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Slag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48.3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22.60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18.51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3.73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0.76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0.01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0.14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0.01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1.48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0.02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0.11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7169" name="Picture 1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77"/>
          <a:stretch/>
        </p:blipFill>
        <p:spPr bwMode="auto">
          <a:xfrm>
            <a:off x="825500" y="2250336"/>
            <a:ext cx="6924040" cy="4153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974080" y="4729758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Al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7" name="6 CuadroTexto"/>
          <p:cNvSpPr txBox="1"/>
          <p:nvPr/>
        </p:nvSpPr>
        <p:spPr>
          <a:xfrm>
            <a:off x="1413510" y="3973223"/>
            <a:ext cx="1287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Fe</a:t>
            </a:r>
            <a:endParaRPr lang="es-ES" sz="1800" baseline="30000" dirty="0"/>
          </a:p>
        </p:txBody>
      </p:sp>
      <p:sp>
        <p:nvSpPr>
          <p:cNvPr id="8" name="7 CuadroTexto"/>
          <p:cNvSpPr txBox="1"/>
          <p:nvPr/>
        </p:nvSpPr>
        <p:spPr>
          <a:xfrm>
            <a:off x="1805940" y="3387939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</a:t>
            </a:r>
            <a:endParaRPr lang="es-ES" sz="1800" baseline="-25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6004560" y="427077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CaO</a:t>
            </a:r>
            <a:endParaRPr lang="es-ES" sz="1800" baseline="-25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604260" y="5038606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</a:t>
            </a:r>
            <a:endParaRPr lang="es-ES" sz="1800" baseline="-250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421130" y="529316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P</a:t>
            </a:r>
            <a:endParaRPr lang="es-ES" sz="1800" baseline="-250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073140" y="2569726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Si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2</a:t>
            </a:r>
            <a:endParaRPr lang="es-ES" sz="1800" baseline="-250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2423160" y="5433525"/>
            <a:ext cx="1287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Cu</a:t>
            </a:r>
            <a:endParaRPr lang="es-ES" sz="1800" baseline="300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489710" y="556748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Zn</a:t>
            </a:r>
            <a:endParaRPr lang="es-ES" sz="1800" baseline="-25000" dirty="0"/>
          </a:p>
        </p:txBody>
      </p:sp>
    </p:spTree>
    <p:extLst>
      <p:ext uri="{BB962C8B-B14F-4D97-AF65-F5344CB8AC3E}">
        <p14:creationId xmlns:p14="http://schemas.microsoft.com/office/powerpoint/2010/main" val="29115806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Thermal treatment of </a:t>
            </a:r>
            <a:r>
              <a:rPr lang="en-US" dirty="0" smtClean="0">
                <a:solidFill>
                  <a:schemeClr val="tx1"/>
                </a:solidFill>
              </a:rPr>
              <a:t>IBA</a:t>
            </a:r>
            <a:endParaRPr lang="en-GB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257264"/>
              </p:ext>
            </p:extLst>
          </p:nvPr>
        </p:nvGraphicFramePr>
        <p:xfrm>
          <a:off x="361949" y="872330"/>
          <a:ext cx="8591551" cy="116601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755204"/>
                <a:gridCol w="674130"/>
                <a:gridCol w="797407"/>
                <a:gridCol w="755204"/>
                <a:gridCol w="766309"/>
                <a:gridCol w="798517"/>
                <a:gridCol w="674130"/>
                <a:gridCol w="674130"/>
                <a:gridCol w="674130"/>
                <a:gridCol w="674130"/>
                <a:gridCol w="674130"/>
                <a:gridCol w="674130"/>
              </a:tblGrid>
              <a:tr h="3886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wt.%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SiO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CaO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Al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r>
                        <a:rPr lang="es-ES" sz="1800">
                          <a:effectLst/>
                        </a:rPr>
                        <a:t>O</a:t>
                      </a:r>
                      <a:r>
                        <a:rPr lang="es-ES" sz="1800" baseline="-250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Na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r>
                        <a:rPr lang="es-ES" sz="1800">
                          <a:effectLst/>
                        </a:rPr>
                        <a:t>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Fe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r>
                        <a:rPr lang="es-ES" sz="1800">
                          <a:effectLst/>
                        </a:rPr>
                        <a:t>O</a:t>
                      </a:r>
                      <a:r>
                        <a:rPr lang="es-ES" sz="1800" baseline="-250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ZnO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CuO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PbO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SO</a:t>
                      </a:r>
                      <a:r>
                        <a:rPr lang="es-ES" sz="1800" baseline="-250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Cl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886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IBA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39.1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23.70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8.18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3.00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7.95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0.95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0.26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2.77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1.62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5.55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886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Slag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48.3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22.60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18.51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3.73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0.76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0.01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0.14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0.01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1.48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0.02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0.11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7169" name="Picture 1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85"/>
          <a:stretch/>
        </p:blipFill>
        <p:spPr bwMode="auto">
          <a:xfrm>
            <a:off x="825500" y="2250336"/>
            <a:ext cx="6946900" cy="4153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6 Conector recto"/>
          <p:cNvCxnSpPr/>
          <p:nvPr/>
        </p:nvCxnSpPr>
        <p:spPr bwMode="auto">
          <a:xfrm flipV="1">
            <a:off x="2569643" y="2346960"/>
            <a:ext cx="0" cy="352806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9 Conector recto de flecha"/>
          <p:cNvCxnSpPr/>
          <p:nvPr/>
        </p:nvCxnSpPr>
        <p:spPr bwMode="auto">
          <a:xfrm>
            <a:off x="1463040" y="2887135"/>
            <a:ext cx="105156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12 CuadroTexto"/>
          <p:cNvSpPr txBox="1"/>
          <p:nvPr/>
        </p:nvSpPr>
        <p:spPr>
          <a:xfrm>
            <a:off x="1371600" y="2433625"/>
            <a:ext cx="1356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Charging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974080" y="4729758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Al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1413510" y="3973223"/>
            <a:ext cx="1287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Fe</a:t>
            </a:r>
            <a:endParaRPr lang="es-ES" sz="1800" baseline="300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805940" y="3387939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</a:t>
            </a:r>
            <a:endParaRPr lang="es-ES" sz="1800" baseline="-250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004560" y="427077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CaO</a:t>
            </a:r>
            <a:endParaRPr lang="es-ES" sz="1800" baseline="-250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3604260" y="5038606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</a:t>
            </a:r>
            <a:endParaRPr lang="es-ES" sz="1800" baseline="-250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421130" y="529316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P</a:t>
            </a:r>
            <a:endParaRPr lang="es-ES" sz="1800" baseline="-250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073140" y="2569726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Si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2</a:t>
            </a:r>
            <a:endParaRPr lang="es-ES" sz="1800" baseline="-250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2423160" y="5433525"/>
            <a:ext cx="1287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Cu</a:t>
            </a:r>
            <a:endParaRPr lang="es-ES" sz="1800" baseline="300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489710" y="556748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Zn</a:t>
            </a:r>
            <a:endParaRPr lang="es-ES" sz="1800" baseline="-25000" dirty="0"/>
          </a:p>
        </p:txBody>
      </p:sp>
    </p:spTree>
    <p:extLst>
      <p:ext uri="{BB962C8B-B14F-4D97-AF65-F5344CB8AC3E}">
        <p14:creationId xmlns:p14="http://schemas.microsoft.com/office/powerpoint/2010/main" val="3448692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Thermal treatment of </a:t>
            </a:r>
            <a:r>
              <a:rPr lang="en-US" dirty="0" smtClean="0">
                <a:solidFill>
                  <a:schemeClr val="tx1"/>
                </a:solidFill>
              </a:rPr>
              <a:t>IBA</a:t>
            </a:r>
            <a:endParaRPr lang="en-GB" dirty="0"/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3071847"/>
              </p:ext>
            </p:extLst>
          </p:nvPr>
        </p:nvGraphicFramePr>
        <p:xfrm>
          <a:off x="361949" y="872330"/>
          <a:ext cx="8591551" cy="1166019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755204"/>
                <a:gridCol w="674130"/>
                <a:gridCol w="797407"/>
                <a:gridCol w="755204"/>
                <a:gridCol w="766309"/>
                <a:gridCol w="798517"/>
                <a:gridCol w="674130"/>
                <a:gridCol w="674130"/>
                <a:gridCol w="674130"/>
                <a:gridCol w="674130"/>
                <a:gridCol w="674130"/>
                <a:gridCol w="674130"/>
              </a:tblGrid>
              <a:tr h="3886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wt.%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SiO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CaO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Al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r>
                        <a:rPr lang="es-ES" sz="1800">
                          <a:effectLst/>
                        </a:rPr>
                        <a:t>O</a:t>
                      </a:r>
                      <a:r>
                        <a:rPr lang="es-ES" sz="1800" baseline="-250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Na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r>
                        <a:rPr lang="es-ES" sz="1800">
                          <a:effectLst/>
                        </a:rPr>
                        <a:t>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Fe</a:t>
                      </a:r>
                      <a:r>
                        <a:rPr lang="es-ES" sz="1800" baseline="-25000">
                          <a:effectLst/>
                        </a:rPr>
                        <a:t>2</a:t>
                      </a:r>
                      <a:r>
                        <a:rPr lang="es-ES" sz="1800">
                          <a:effectLst/>
                        </a:rPr>
                        <a:t>O</a:t>
                      </a:r>
                      <a:r>
                        <a:rPr lang="es-ES" sz="1800" baseline="-250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ZnO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CuO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PbO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SO</a:t>
                      </a:r>
                      <a:r>
                        <a:rPr lang="es-ES" sz="1800" baseline="-25000">
                          <a:effectLst/>
                        </a:rPr>
                        <a:t>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Cl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C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886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effectLst/>
                        </a:rPr>
                        <a:t>IBA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39.1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effectLst/>
                        </a:rPr>
                        <a:t>23.70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8.18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3.00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7.95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0.95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0.53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0.26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2.77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1.62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5.55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  <a:tr h="388673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Slag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48.3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22.60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18.51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3.73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0.76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0.01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0.14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0.01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1.48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0.02</a:t>
                      </a:r>
                      <a:endParaRPr lang="en-GB" sz="180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0.11</a:t>
                      </a:r>
                      <a:endParaRPr lang="en-GB" sz="1800" dirty="0">
                        <a:effectLst/>
                        <a:latin typeface="+mj-lt"/>
                        <a:ea typeface="Times New Roman"/>
                        <a:cs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 bwMode="auto">
          <a:xfrm>
            <a:off x="2569643" y="645762"/>
            <a:ext cx="792682" cy="1383738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82"/>
          <a:stretch/>
        </p:blipFill>
        <p:spPr bwMode="auto">
          <a:xfrm>
            <a:off x="825500" y="2250336"/>
            <a:ext cx="6939280" cy="4153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6 Conector recto"/>
          <p:cNvCxnSpPr/>
          <p:nvPr/>
        </p:nvCxnSpPr>
        <p:spPr bwMode="auto">
          <a:xfrm flipV="1">
            <a:off x="2569643" y="2346960"/>
            <a:ext cx="0" cy="352806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9 Conector recto de flecha"/>
          <p:cNvCxnSpPr/>
          <p:nvPr/>
        </p:nvCxnSpPr>
        <p:spPr bwMode="auto">
          <a:xfrm>
            <a:off x="1463040" y="2887135"/>
            <a:ext cx="105156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12 CuadroTexto"/>
          <p:cNvSpPr txBox="1"/>
          <p:nvPr/>
        </p:nvSpPr>
        <p:spPr>
          <a:xfrm>
            <a:off x="1371600" y="2433625"/>
            <a:ext cx="1356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Charging</a:t>
            </a:r>
            <a:endParaRPr lang="es-ES" sz="2000" dirty="0">
              <a:solidFill>
                <a:srgbClr val="FF0000"/>
              </a:solidFill>
            </a:endParaRPr>
          </a:p>
        </p:txBody>
      </p:sp>
      <p:sp>
        <p:nvSpPr>
          <p:cNvPr id="5" name="4 Elipse"/>
          <p:cNvSpPr/>
          <p:nvPr/>
        </p:nvSpPr>
        <p:spPr bwMode="auto">
          <a:xfrm>
            <a:off x="1371600" y="4663440"/>
            <a:ext cx="1493520" cy="9448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5974080" y="4729758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Al</a:t>
            </a:r>
            <a:r>
              <a:rPr lang="en-GB" sz="1800" baseline="-25000" dirty="0" smtClean="0"/>
              <a:t>2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3</a:t>
            </a:r>
            <a:endParaRPr lang="es-ES" sz="1800" baseline="-250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1413510" y="3973223"/>
            <a:ext cx="1287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Fe</a:t>
            </a:r>
            <a:endParaRPr lang="es-ES" sz="1800" baseline="300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805940" y="3387939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</a:t>
            </a:r>
            <a:endParaRPr lang="es-ES" sz="1800" baseline="-250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004560" y="427077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/>
              <a:t>CaO</a:t>
            </a:r>
            <a:endParaRPr lang="es-ES" sz="1800" baseline="-250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3604260" y="5038606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</a:t>
            </a:r>
            <a:endParaRPr lang="es-ES" sz="1800" baseline="-250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421130" y="529316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P</a:t>
            </a:r>
            <a:endParaRPr lang="es-ES" sz="1800" baseline="-250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6073140" y="2569726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Si</a:t>
            </a:r>
            <a:r>
              <a:rPr lang="en-GB" sz="1800" dirty="0" smtClean="0"/>
              <a:t>O</a:t>
            </a:r>
            <a:r>
              <a:rPr lang="en-GB" sz="1800" baseline="-25000" dirty="0" smtClean="0"/>
              <a:t>2</a:t>
            </a:r>
            <a:endParaRPr lang="es-ES" sz="1800" baseline="-250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2423160" y="5433525"/>
            <a:ext cx="1287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Cu</a:t>
            </a:r>
            <a:endParaRPr lang="es-ES" sz="1800" baseline="300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1489710" y="5567482"/>
            <a:ext cx="80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Zn</a:t>
            </a:r>
            <a:endParaRPr lang="es-ES" sz="1800" baseline="-25000" dirty="0"/>
          </a:p>
        </p:txBody>
      </p:sp>
    </p:spTree>
    <p:extLst>
      <p:ext uri="{BB962C8B-B14F-4D97-AF65-F5344CB8AC3E}">
        <p14:creationId xmlns:p14="http://schemas.microsoft.com/office/powerpoint/2010/main" val="35966802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Institutsprä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A2ECF4"/>
      </a:accent1>
      <a:accent2>
        <a:srgbClr val="FFFF00"/>
      </a:accent2>
      <a:accent3>
        <a:srgbClr val="FFFFFF"/>
      </a:accent3>
      <a:accent4>
        <a:srgbClr val="000000"/>
      </a:accent4>
      <a:accent5>
        <a:srgbClr val="CEF4F8"/>
      </a:accent5>
      <a:accent6>
        <a:srgbClr val="E7E700"/>
      </a:accent6>
      <a:hlink>
        <a:srgbClr val="4D4D4D"/>
      </a:hlink>
      <a:folHlink>
        <a:srgbClr val="868686"/>
      </a:folHlink>
    </a:clrScheme>
    <a:fontScheme name="Instituts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Institutspräsentation 1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4D4D4D"/>
        </a:hlink>
        <a:folHlink>
          <a:srgbClr val="86868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000000"/>
    </a:accent1>
    <a:accent2>
      <a:srgbClr val="000000"/>
    </a:accent2>
    <a:accent3>
      <a:srgbClr val="FFFFFF"/>
    </a:accent3>
    <a:accent4>
      <a:srgbClr val="000000"/>
    </a:accent4>
    <a:accent5>
      <a:srgbClr val="AAAAAA"/>
    </a:accent5>
    <a:accent6>
      <a:srgbClr val="000000"/>
    </a:accent6>
    <a:hlink>
      <a:srgbClr val="000000"/>
    </a:hlink>
    <a:folHlink>
      <a:srgbClr val="000000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000000"/>
    </a:lt2>
    <a:accent1>
      <a:srgbClr val="000000"/>
    </a:accent1>
    <a:accent2>
      <a:srgbClr val="000000"/>
    </a:accent2>
    <a:accent3>
      <a:srgbClr val="FFFFFF"/>
    </a:accent3>
    <a:accent4>
      <a:srgbClr val="000000"/>
    </a:accent4>
    <a:accent5>
      <a:srgbClr val="AAAAAA"/>
    </a:accent5>
    <a:accent6>
      <a:srgbClr val="000000"/>
    </a:accent6>
    <a:hlink>
      <a:srgbClr val="000000"/>
    </a:hlink>
    <a:folHlink>
      <a:srgbClr val="0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C:\WINNT\Profiles\CCapello\Anwendungsdaten\Microsoft\Vorlagen\Institutspräsentation.pot</Template>
  <TotalTime>248</TotalTime>
  <Words>912</Words>
  <Application>Microsoft Office PowerPoint</Application>
  <PresentationFormat>Presentación en pantalla (4:3)</PresentationFormat>
  <Paragraphs>500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21</vt:i4>
      </vt:variant>
    </vt:vector>
  </HeadingPairs>
  <TitlesOfParts>
    <vt:vector size="24" baseType="lpstr">
      <vt:lpstr>Institutspräsentation</vt:lpstr>
      <vt:lpstr>Benutzerdefiniertes Design</vt:lpstr>
      <vt:lpstr>1_Benutzerdefiniertes Design</vt:lpstr>
      <vt:lpstr>Presentación de PowerPoint</vt:lpstr>
      <vt:lpstr>Outline</vt:lpstr>
      <vt:lpstr>Introduction</vt:lpstr>
      <vt:lpstr>Introduction</vt:lpstr>
      <vt:lpstr>Presentación de PowerPoint</vt:lpstr>
      <vt:lpstr>Presentación de PowerPoint</vt:lpstr>
      <vt:lpstr>Thermal treatment of IBA</vt:lpstr>
      <vt:lpstr>Thermal treatment of IBA</vt:lpstr>
      <vt:lpstr>Thermal treatment of IBA</vt:lpstr>
      <vt:lpstr>Thermal treatment of IBA</vt:lpstr>
      <vt:lpstr>Thermal treatment of IBA</vt:lpstr>
      <vt:lpstr>IBA Decomposition</vt:lpstr>
      <vt:lpstr>IBA Decomposition</vt:lpstr>
      <vt:lpstr>IBA Decomposition</vt:lpstr>
      <vt:lpstr>IBA Decomposition</vt:lpstr>
      <vt:lpstr>Presentación de PowerPoint</vt:lpstr>
      <vt:lpstr>Presentación de PowerPoint</vt:lpstr>
      <vt:lpstr>IBA Decomposition</vt:lpstr>
      <vt:lpstr>Presentación de PowerPoint</vt:lpstr>
      <vt:lpstr>Outlook/ Conclusions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Michaelis</dc:creator>
  <cp:lastModifiedBy>Mercury</cp:lastModifiedBy>
  <cp:revision>592</cp:revision>
  <cp:lastPrinted>2012-05-22T13:51:08Z</cp:lastPrinted>
  <dcterms:created xsi:type="dcterms:W3CDTF">2000-04-11T08:17:49Z</dcterms:created>
  <dcterms:modified xsi:type="dcterms:W3CDTF">2019-04-02T07:35:30Z</dcterms:modified>
</cp:coreProperties>
</file>