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359" r:id="rId3"/>
    <p:sldId id="408" r:id="rId4"/>
    <p:sldId id="258" r:id="rId5"/>
    <p:sldId id="380" r:id="rId6"/>
    <p:sldId id="361" r:id="rId7"/>
    <p:sldId id="259" r:id="rId8"/>
    <p:sldId id="260" r:id="rId9"/>
    <p:sldId id="261" r:id="rId10"/>
    <p:sldId id="262" r:id="rId11"/>
    <p:sldId id="286" r:id="rId12"/>
    <p:sldId id="310" r:id="rId13"/>
    <p:sldId id="294" r:id="rId14"/>
    <p:sldId id="292" r:id="rId15"/>
    <p:sldId id="272" r:id="rId16"/>
    <p:sldId id="295" r:id="rId17"/>
    <p:sldId id="296" r:id="rId18"/>
    <p:sldId id="297" r:id="rId19"/>
    <p:sldId id="298" r:id="rId20"/>
    <p:sldId id="303" r:id="rId21"/>
    <p:sldId id="345" r:id="rId22"/>
    <p:sldId id="379" r:id="rId23"/>
    <p:sldId id="368" r:id="rId24"/>
    <p:sldId id="369" r:id="rId25"/>
    <p:sldId id="370" r:id="rId26"/>
    <p:sldId id="384" r:id="rId27"/>
    <p:sldId id="372" r:id="rId28"/>
    <p:sldId id="331" r:id="rId29"/>
    <p:sldId id="356" r:id="rId30"/>
    <p:sldId id="313" r:id="rId31"/>
    <p:sldId id="355" r:id="rId32"/>
    <p:sldId id="327" r:id="rId33"/>
    <p:sldId id="317" r:id="rId34"/>
    <p:sldId id="360" r:id="rId35"/>
    <p:sldId id="318" r:id="rId36"/>
    <p:sldId id="362" r:id="rId37"/>
    <p:sldId id="364" r:id="rId38"/>
    <p:sldId id="363" r:id="rId39"/>
    <p:sldId id="365" r:id="rId40"/>
    <p:sldId id="283" r:id="rId41"/>
    <p:sldId id="385" r:id="rId42"/>
    <p:sldId id="330" r:id="rId43"/>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西 剛史" initials="西"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25" autoAdjust="0"/>
    <p:restoredTop sz="94715" autoAdjust="0"/>
  </p:normalViewPr>
  <p:slideViewPr>
    <p:cSldViewPr>
      <p:cViewPr varScale="1">
        <p:scale>
          <a:sx n="75" d="100"/>
          <a:sy n="75" d="100"/>
        </p:scale>
        <p:origin x="114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3-29T18:59:41.672" idx="3">
    <p:pos x="10" y="10"/>
    <p:text>G(r)は正確には還元動径分布関数なのでreduced RDFが正確かと思います。このままでも問題ないと思いますが、RDFにも種類があって拘る人はいるかもしれません（そう考えるとそのままでもいい気がしてきました）。</p:text>
    <p:extLst>
      <p:ext uri="{C676402C-5697-4E1C-873F-D02D1690AC5C}">
        <p15:threadingInfo xmlns:p15="http://schemas.microsoft.com/office/powerpoint/2012/main" timeZoneBias="-54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png"/><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image" Target="../media/image3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9413" cy="493554"/>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1"/>
            <a:ext cx="2919412" cy="493554"/>
          </a:xfrm>
          <a:prstGeom prst="rect">
            <a:avLst/>
          </a:prstGeom>
        </p:spPr>
        <p:txBody>
          <a:bodyPr vert="horz" lIns="91440" tIns="45720" rIns="91440" bIns="45720" rtlCol="0"/>
          <a:lstStyle>
            <a:lvl1pPr algn="r">
              <a:defRPr sz="1200"/>
            </a:lvl1pPr>
          </a:lstStyle>
          <a:p>
            <a:fld id="{3030C80A-90A9-4FDD-8F20-C0971A75FBCE}" type="datetimeFigureOut">
              <a:rPr kumimoji="1" lang="ja-JP" altLang="en-US" smtClean="0"/>
              <a:t>2019/5/17</a:t>
            </a:fld>
            <a:endParaRPr kumimoji="1" lang="ja-JP" altLang="en-US"/>
          </a:p>
        </p:txBody>
      </p:sp>
      <p:sp>
        <p:nvSpPr>
          <p:cNvPr id="4" name="スライド イメージ プレースホルダー 3"/>
          <p:cNvSpPr>
            <a:spLocks noGrp="1" noRot="1" noChangeAspect="1"/>
          </p:cNvSpPr>
          <p:nvPr>
            <p:ph type="sldImg" idx="2"/>
          </p:nvPr>
        </p:nvSpPr>
        <p:spPr>
          <a:xfrm>
            <a:off x="900113" y="739775"/>
            <a:ext cx="4935537"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686380"/>
            <a:ext cx="5389563" cy="4440396"/>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9371172"/>
            <a:ext cx="2919413" cy="493553"/>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172"/>
            <a:ext cx="2919412" cy="493553"/>
          </a:xfrm>
          <a:prstGeom prst="rect">
            <a:avLst/>
          </a:prstGeom>
        </p:spPr>
        <p:txBody>
          <a:bodyPr vert="horz" lIns="91440" tIns="45720" rIns="91440" bIns="45720" rtlCol="0" anchor="b"/>
          <a:lstStyle>
            <a:lvl1pPr algn="r">
              <a:defRPr sz="1200"/>
            </a:lvl1pPr>
          </a:lstStyle>
          <a:p>
            <a:fld id="{752BC517-F584-46E6-B3CD-7B39B407FC09}" type="slidenum">
              <a:rPr kumimoji="1" lang="ja-JP" altLang="en-US" smtClean="0"/>
              <a:t>‹#›</a:t>
            </a:fld>
            <a:endParaRPr kumimoji="1" lang="ja-JP" altLang="en-US"/>
          </a:p>
        </p:txBody>
      </p:sp>
    </p:spTree>
    <p:extLst>
      <p:ext uri="{BB962C8B-B14F-4D97-AF65-F5344CB8AC3E}">
        <p14:creationId xmlns:p14="http://schemas.microsoft.com/office/powerpoint/2010/main" val="280668916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1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bg1"/>
                </a:solidFill>
                <a:latin typeface="Arial" charset="0"/>
                <a:ea typeface="ＭＳ Ｐゴシック" pitchFamily="50" charset="-128"/>
              </a:defRPr>
            </a:lvl1pPr>
            <a:lvl2pPr eaLnBrk="0">
              <a:tabLst>
                <a:tab pos="723900" algn="l"/>
                <a:tab pos="1447800" algn="l"/>
                <a:tab pos="2171700" algn="l"/>
                <a:tab pos="2895600" algn="l"/>
              </a:tabLst>
              <a:defRPr>
                <a:solidFill>
                  <a:schemeClr val="bg1"/>
                </a:solidFill>
                <a:latin typeface="Arial" charset="0"/>
                <a:ea typeface="ＭＳ Ｐゴシック" pitchFamily="50" charset="-128"/>
              </a:defRPr>
            </a:lvl2pPr>
            <a:lvl3pPr eaLnBrk="0">
              <a:tabLst>
                <a:tab pos="723900" algn="l"/>
                <a:tab pos="1447800" algn="l"/>
                <a:tab pos="2171700" algn="l"/>
                <a:tab pos="2895600" algn="l"/>
              </a:tabLst>
              <a:defRPr>
                <a:solidFill>
                  <a:schemeClr val="bg1"/>
                </a:solidFill>
                <a:latin typeface="Arial" charset="0"/>
                <a:ea typeface="ＭＳ Ｐゴシック" pitchFamily="50" charset="-128"/>
              </a:defRPr>
            </a:lvl3pPr>
            <a:lvl4pPr eaLnBrk="0">
              <a:tabLst>
                <a:tab pos="723900" algn="l"/>
                <a:tab pos="1447800" algn="l"/>
                <a:tab pos="2171700" algn="l"/>
                <a:tab pos="2895600" algn="l"/>
              </a:tabLst>
              <a:defRPr>
                <a:solidFill>
                  <a:schemeClr val="bg1"/>
                </a:solidFill>
                <a:latin typeface="Arial" charset="0"/>
                <a:ea typeface="ＭＳ Ｐゴシック" pitchFamily="50" charset="-128"/>
              </a:defRPr>
            </a:lvl4pPr>
            <a:lvl5pPr eaLnBrk="0">
              <a:tabLst>
                <a:tab pos="723900" algn="l"/>
                <a:tab pos="1447800" algn="l"/>
                <a:tab pos="2171700" algn="l"/>
                <a:tab pos="2895600"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9pPr>
          </a:lstStyle>
          <a:p>
            <a:pPr eaLnBrk="1"/>
            <a:fld id="{FE4DBD24-1AD0-4B02-BE99-CA88544AC155}" type="slidenum">
              <a:rPr lang="en-US" altLang="ja-JP" smtClean="0">
                <a:solidFill>
                  <a:srgbClr val="000000"/>
                </a:solidFill>
                <a:latin typeface="Times New Roman" pitchFamily="18" charset="0"/>
                <a:ea typeface="ＭＳ Ｐ明朝" charset="-128"/>
              </a:rPr>
              <a:pPr eaLnBrk="1"/>
              <a:t>13</a:t>
            </a:fld>
            <a:endParaRPr lang="en-US" altLang="ja-JP" smtClean="0">
              <a:solidFill>
                <a:srgbClr val="000000"/>
              </a:solidFill>
              <a:latin typeface="Times New Roman" pitchFamily="18" charset="0"/>
              <a:ea typeface="ＭＳ Ｐ明朝" charset="-128"/>
            </a:endParaRPr>
          </a:p>
        </p:txBody>
      </p:sp>
      <p:sp>
        <p:nvSpPr>
          <p:cNvPr id="20483" name="Text Box 1"/>
          <p:cNvSpPr txBox="1">
            <a:spLocks noChangeArrowheads="1"/>
          </p:cNvSpPr>
          <p:nvPr/>
        </p:nvSpPr>
        <p:spPr bwMode="auto">
          <a:xfrm>
            <a:off x="3811590" y="9371093"/>
            <a:ext cx="2922587" cy="49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algn="r" eaLnBrk="1">
              <a:lnSpc>
                <a:spcPct val="95000"/>
              </a:lnSpc>
              <a:buClrTx/>
              <a:buFontTx/>
              <a:buNone/>
            </a:pPr>
            <a:fld id="{DAF05DCD-662C-4BE7-B03A-186FD9415EEF}" type="slidenum">
              <a:rPr lang="en-US" altLang="ja-JP" sz="1300">
                <a:solidFill>
                  <a:srgbClr val="000000"/>
                </a:solidFill>
                <a:latin typeface="Times New Roman" pitchFamily="18" charset="0"/>
                <a:ea typeface="ＭＳ Ｐ明朝" charset="-128"/>
              </a:rPr>
              <a:pPr algn="r" eaLnBrk="1">
                <a:lnSpc>
                  <a:spcPct val="95000"/>
                </a:lnSpc>
                <a:buClrTx/>
                <a:buFontTx/>
                <a:buNone/>
              </a:pPr>
              <a:t>13</a:t>
            </a:fld>
            <a:endParaRPr lang="en-US" altLang="ja-JP" sz="1300">
              <a:solidFill>
                <a:srgbClr val="000000"/>
              </a:solidFill>
              <a:latin typeface="Times New Roman" pitchFamily="18" charset="0"/>
              <a:ea typeface="ＭＳ Ｐ明朝" charset="-128"/>
            </a:endParaRPr>
          </a:p>
        </p:txBody>
      </p:sp>
      <p:sp>
        <p:nvSpPr>
          <p:cNvPr id="20484" name="Rectangle 2"/>
          <p:cNvSpPr>
            <a:spLocks noGrp="1" noRot="1" noChangeAspect="1" noChangeArrowheads="1" noTextEdit="1"/>
          </p:cNvSpPr>
          <p:nvPr>
            <p:ph type="sldImg"/>
          </p:nvPr>
        </p:nvSpPr>
        <p:spPr>
          <a:xfrm>
            <a:off x="901700" y="749300"/>
            <a:ext cx="4930775" cy="3698875"/>
          </a:xfrm>
          <a:solidFill>
            <a:srgbClr val="FFFFFF"/>
          </a:solidFill>
          <a:ln>
            <a:solidFill>
              <a:srgbClr val="000000"/>
            </a:solidFill>
            <a:miter lim="800000"/>
            <a:headEnd/>
            <a:tailEnd/>
          </a:ln>
        </p:spPr>
      </p:sp>
      <p:sp>
        <p:nvSpPr>
          <p:cNvPr id="20485" name="Rectangle 3"/>
          <p:cNvSpPr>
            <a:spLocks noGrp="1" noChangeArrowheads="1"/>
          </p:cNvSpPr>
          <p:nvPr>
            <p:ph type="body" idx="1"/>
          </p:nvPr>
        </p:nvSpPr>
        <p:spPr>
          <a:xfrm>
            <a:off x="673100" y="4685547"/>
            <a:ext cx="5389563" cy="435539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ja-JP" smtClean="0">
              <a:latin typeface="Times New Roman" pitchFamily="18" charset="0"/>
            </a:endParaRPr>
          </a:p>
        </p:txBody>
      </p:sp>
      <p:sp>
        <p:nvSpPr>
          <p:cNvPr id="20486" name="Text Box 4"/>
          <p:cNvSpPr txBox="1">
            <a:spLocks noChangeArrowheads="1"/>
          </p:cNvSpPr>
          <p:nvPr/>
        </p:nvSpPr>
        <p:spPr bwMode="auto">
          <a:xfrm>
            <a:off x="869950" y="4874428"/>
            <a:ext cx="5018088" cy="4596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ja-JP" altLang="ja-JP">
                <a:solidFill>
                  <a:srgbClr val="000000"/>
                </a:solidFill>
                <a:latin typeface="ＭＳ Ｐゴシック" pitchFamily="50" charset="-128"/>
              </a:rPr>
              <a:t>こちらが研究背景となります。</a:t>
            </a:r>
          </a:p>
          <a:p>
            <a:pPr eaLnBrk="1">
              <a:lnSpc>
                <a:spcPct val="100000"/>
              </a:lnSpc>
              <a:buClrTx/>
              <a:buFontTx/>
              <a:buNone/>
            </a:pPr>
            <a:r>
              <a:rPr lang="ja-JP" altLang="ja-JP">
                <a:solidFill>
                  <a:srgbClr val="000000"/>
                </a:solidFill>
                <a:latin typeface="ＭＳ Ｐゴシック" pitchFamily="50" charset="-128"/>
              </a:rPr>
              <a:t>ケイ酸塩は製鋼スラグ、モールドフラックスの主成分であるため、鉄／不純物の分離促進、連続鋳造プロセスにおける抜熱制御などでケイ酸塩の熱物性は重要な役割を果たします。</a:t>
            </a:r>
          </a:p>
          <a:p>
            <a:pPr eaLnBrk="1">
              <a:lnSpc>
                <a:spcPct val="83000"/>
              </a:lnSpc>
              <a:buClrTx/>
              <a:buFontTx/>
              <a:buNone/>
            </a:pPr>
            <a:r>
              <a:rPr lang="ja-JP" altLang="ja-JP">
                <a:solidFill>
                  <a:srgbClr val="000000"/>
                </a:solidFill>
                <a:latin typeface="ＭＳ Ｐゴシック" pitchFamily="50" charset="-128"/>
              </a:rPr>
              <a:t>そのため、ケイ酸塩の熱物性に対して多くの研究が行われていが、</a:t>
            </a:r>
            <a:r>
              <a:rPr lang="en-US" altLang="ja-JP">
                <a:solidFill>
                  <a:srgbClr val="000000"/>
                </a:solidFill>
                <a:latin typeface="ＭＳ Ｐゴシック" pitchFamily="50" charset="-128"/>
              </a:rPr>
              <a:t>1000℃</a:t>
            </a:r>
            <a:r>
              <a:rPr lang="ja-JP" altLang="ja-JP">
                <a:solidFill>
                  <a:srgbClr val="000000"/>
                </a:solidFill>
                <a:latin typeface="ＭＳ Ｐゴシック" pitchFamily="50" charset="-128"/>
              </a:rPr>
              <a:t>以上の高温条件では熱放射、対流の影響の回避が困難です。</a:t>
            </a:r>
          </a:p>
          <a:p>
            <a:pPr eaLnBrk="1">
              <a:lnSpc>
                <a:spcPct val="83000"/>
              </a:lnSpc>
              <a:buClrTx/>
              <a:buFontTx/>
              <a:buNone/>
            </a:pPr>
            <a:r>
              <a:rPr lang="ja-JP" altLang="ja-JP">
                <a:solidFill>
                  <a:srgbClr val="000000"/>
                </a:solidFill>
                <a:latin typeface="ＭＳ Ｐゴシック" pitchFamily="50" charset="-128"/>
              </a:rPr>
              <a:t>そこで、本研究室ではレーザ照射後のごく短時間に測定を完了させる事で、熱放射、対流の影響を受けない</a:t>
            </a:r>
          </a:p>
          <a:p>
            <a:pPr eaLnBrk="1">
              <a:lnSpc>
                <a:spcPct val="95000"/>
              </a:lnSpc>
              <a:buClrTx/>
              <a:buFontTx/>
              <a:buNone/>
            </a:pPr>
            <a:r>
              <a:rPr lang="en-US" altLang="ja-JP">
                <a:solidFill>
                  <a:srgbClr val="000000"/>
                </a:solidFill>
                <a:latin typeface="ＭＳ Ｐゴシック" pitchFamily="50" charset="-128"/>
              </a:rPr>
              <a:t>“Front-heating Front-detection laser flash method”</a:t>
            </a:r>
          </a:p>
          <a:p>
            <a:pPr eaLnBrk="1">
              <a:lnSpc>
                <a:spcPct val="83000"/>
              </a:lnSpc>
              <a:buClrTx/>
              <a:buFontTx/>
              <a:buNone/>
            </a:pPr>
            <a:r>
              <a:rPr lang="ja-JP" altLang="ja-JP">
                <a:solidFill>
                  <a:srgbClr val="000000"/>
                </a:solidFill>
                <a:latin typeface="ＭＳ Ｐゴシック" pitchFamily="50" charset="-128"/>
              </a:rPr>
              <a:t>を開発しました。</a:t>
            </a:r>
          </a:p>
          <a:p>
            <a:pPr eaLnBrk="1">
              <a:lnSpc>
                <a:spcPct val="95000"/>
              </a:lnSpc>
              <a:buClrTx/>
              <a:buFontTx/>
              <a:buNone/>
            </a:pPr>
            <a:r>
              <a:rPr lang="en-US" altLang="ja-JP">
                <a:solidFill>
                  <a:srgbClr val="000000"/>
                </a:solidFill>
                <a:latin typeface="ＭＳ Ｐゴシック" pitchFamily="50" charset="-128"/>
              </a:rPr>
              <a:t>“Front-heating Front-detection laser flash method”</a:t>
            </a:r>
          </a:p>
          <a:p>
            <a:pPr eaLnBrk="1">
              <a:lnSpc>
                <a:spcPct val="95000"/>
              </a:lnSpc>
              <a:buClrTx/>
              <a:buFontTx/>
              <a:buNone/>
            </a:pPr>
            <a:r>
              <a:rPr lang="ja-JP" altLang="ja-JP">
                <a:solidFill>
                  <a:srgbClr val="000000"/>
                </a:solidFill>
                <a:latin typeface="ＭＳ Ｐゴシック" pitchFamily="50" charset="-128"/>
              </a:rPr>
              <a:t>この表面加熱</a:t>
            </a:r>
            <a:r>
              <a:rPr lang="en-US" altLang="ja-JP">
                <a:solidFill>
                  <a:srgbClr val="000000"/>
                </a:solidFill>
                <a:latin typeface="ＭＳ Ｐゴシック" pitchFamily="50" charset="-128"/>
              </a:rPr>
              <a:t>/</a:t>
            </a:r>
            <a:r>
              <a:rPr lang="ja-JP" altLang="ja-JP">
                <a:solidFill>
                  <a:srgbClr val="000000"/>
                </a:solidFill>
                <a:latin typeface="ＭＳ Ｐゴシック" pitchFamily="50" charset="-128"/>
              </a:rPr>
              <a:t>表面検出レーザフラッシュ装置について、次のスライドで説明致します。</a:t>
            </a:r>
          </a:p>
        </p:txBody>
      </p:sp>
    </p:spTree>
    <p:extLst>
      <p:ext uri="{BB962C8B-B14F-4D97-AF65-F5344CB8AC3E}">
        <p14:creationId xmlns:p14="http://schemas.microsoft.com/office/powerpoint/2010/main" val="973202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bg1"/>
                </a:solidFill>
                <a:latin typeface="Arial" charset="0"/>
                <a:ea typeface="ＭＳ Ｐゴシック" pitchFamily="50" charset="-128"/>
              </a:defRPr>
            </a:lvl1pPr>
            <a:lvl2pPr eaLnBrk="0">
              <a:tabLst>
                <a:tab pos="723900" algn="l"/>
                <a:tab pos="1447800" algn="l"/>
                <a:tab pos="2171700" algn="l"/>
                <a:tab pos="2895600" algn="l"/>
              </a:tabLst>
              <a:defRPr>
                <a:solidFill>
                  <a:schemeClr val="bg1"/>
                </a:solidFill>
                <a:latin typeface="Arial" charset="0"/>
                <a:ea typeface="ＭＳ Ｐゴシック" pitchFamily="50" charset="-128"/>
              </a:defRPr>
            </a:lvl2pPr>
            <a:lvl3pPr eaLnBrk="0">
              <a:tabLst>
                <a:tab pos="723900" algn="l"/>
                <a:tab pos="1447800" algn="l"/>
                <a:tab pos="2171700" algn="l"/>
                <a:tab pos="2895600" algn="l"/>
              </a:tabLst>
              <a:defRPr>
                <a:solidFill>
                  <a:schemeClr val="bg1"/>
                </a:solidFill>
                <a:latin typeface="Arial" charset="0"/>
                <a:ea typeface="ＭＳ Ｐゴシック" pitchFamily="50" charset="-128"/>
              </a:defRPr>
            </a:lvl3pPr>
            <a:lvl4pPr eaLnBrk="0">
              <a:tabLst>
                <a:tab pos="723900" algn="l"/>
                <a:tab pos="1447800" algn="l"/>
                <a:tab pos="2171700" algn="l"/>
                <a:tab pos="2895600" algn="l"/>
              </a:tabLst>
              <a:defRPr>
                <a:solidFill>
                  <a:schemeClr val="bg1"/>
                </a:solidFill>
                <a:latin typeface="Arial" charset="0"/>
                <a:ea typeface="ＭＳ Ｐゴシック" pitchFamily="50" charset="-128"/>
              </a:defRPr>
            </a:lvl4pPr>
            <a:lvl5pPr eaLnBrk="0">
              <a:tabLst>
                <a:tab pos="723900" algn="l"/>
                <a:tab pos="1447800" algn="l"/>
                <a:tab pos="2171700" algn="l"/>
                <a:tab pos="2895600"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9pPr>
          </a:lstStyle>
          <a:p>
            <a:pPr eaLnBrk="1"/>
            <a:fld id="{CEB76B92-57BE-4764-B818-CCD43ADD7894}" type="slidenum">
              <a:rPr lang="en-US" altLang="ja-JP" smtClean="0">
                <a:solidFill>
                  <a:srgbClr val="000000"/>
                </a:solidFill>
                <a:latin typeface="Times New Roman" pitchFamily="18" charset="0"/>
                <a:ea typeface="ＭＳ Ｐ明朝" charset="-128"/>
              </a:rPr>
              <a:pPr eaLnBrk="1"/>
              <a:t>16</a:t>
            </a:fld>
            <a:endParaRPr lang="en-US" altLang="ja-JP" smtClean="0">
              <a:solidFill>
                <a:srgbClr val="000000"/>
              </a:solidFill>
              <a:latin typeface="Times New Roman" pitchFamily="18" charset="0"/>
              <a:ea typeface="ＭＳ Ｐ明朝" charset="-128"/>
            </a:endParaRPr>
          </a:p>
        </p:txBody>
      </p:sp>
      <p:sp>
        <p:nvSpPr>
          <p:cNvPr id="21507" name="Text Box 1"/>
          <p:cNvSpPr txBox="1">
            <a:spLocks noChangeArrowheads="1"/>
          </p:cNvSpPr>
          <p:nvPr/>
        </p:nvSpPr>
        <p:spPr bwMode="auto">
          <a:xfrm>
            <a:off x="3811590" y="9371093"/>
            <a:ext cx="2922587" cy="49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algn="r" eaLnBrk="1">
              <a:lnSpc>
                <a:spcPct val="95000"/>
              </a:lnSpc>
              <a:buClrTx/>
              <a:buFontTx/>
              <a:buNone/>
            </a:pPr>
            <a:fld id="{5C4961C3-8388-4AF9-8DD7-D3CB8D969A4C}" type="slidenum">
              <a:rPr lang="en-US" altLang="ja-JP" sz="1300">
                <a:solidFill>
                  <a:srgbClr val="000000"/>
                </a:solidFill>
                <a:latin typeface="Times New Roman" pitchFamily="18" charset="0"/>
                <a:ea typeface="ＭＳ Ｐ明朝" charset="-128"/>
              </a:rPr>
              <a:pPr algn="r" eaLnBrk="1">
                <a:lnSpc>
                  <a:spcPct val="95000"/>
                </a:lnSpc>
                <a:buClrTx/>
                <a:buFontTx/>
                <a:buNone/>
              </a:pPr>
              <a:t>16</a:t>
            </a:fld>
            <a:endParaRPr lang="en-US" altLang="ja-JP" sz="1300">
              <a:solidFill>
                <a:srgbClr val="000000"/>
              </a:solidFill>
              <a:latin typeface="Times New Roman" pitchFamily="18" charset="0"/>
              <a:ea typeface="ＭＳ Ｐ明朝" charset="-128"/>
            </a:endParaRPr>
          </a:p>
        </p:txBody>
      </p:sp>
      <p:sp>
        <p:nvSpPr>
          <p:cNvPr id="21508" name="Rectangle 2"/>
          <p:cNvSpPr>
            <a:spLocks noGrp="1" noRot="1" noChangeAspect="1" noChangeArrowheads="1" noTextEdit="1"/>
          </p:cNvSpPr>
          <p:nvPr>
            <p:ph type="sldImg"/>
          </p:nvPr>
        </p:nvSpPr>
        <p:spPr>
          <a:xfrm>
            <a:off x="901700" y="749300"/>
            <a:ext cx="4930775" cy="3698875"/>
          </a:xfrm>
          <a:solidFill>
            <a:srgbClr val="FFFFFF"/>
          </a:solidFill>
          <a:ln>
            <a:solidFill>
              <a:srgbClr val="000000"/>
            </a:solidFill>
            <a:miter lim="800000"/>
            <a:headEnd/>
            <a:tailEnd/>
          </a:ln>
        </p:spPr>
      </p:sp>
      <p:sp>
        <p:nvSpPr>
          <p:cNvPr id="21509" name="Rectangle 3"/>
          <p:cNvSpPr>
            <a:spLocks noGrp="1" noChangeArrowheads="1"/>
          </p:cNvSpPr>
          <p:nvPr>
            <p:ph type="body" idx="1"/>
          </p:nvPr>
        </p:nvSpPr>
        <p:spPr>
          <a:xfrm>
            <a:off x="673100" y="4685547"/>
            <a:ext cx="5389563" cy="443952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ja-JP" smtClean="0">
              <a:latin typeface="Times New Roman" pitchFamily="18" charset="0"/>
            </a:endParaRPr>
          </a:p>
        </p:txBody>
      </p:sp>
      <p:sp>
        <p:nvSpPr>
          <p:cNvPr id="21510" name="Text Box 4"/>
          <p:cNvSpPr txBox="1">
            <a:spLocks noChangeArrowheads="1"/>
          </p:cNvSpPr>
          <p:nvPr/>
        </p:nvSpPr>
        <p:spPr bwMode="auto">
          <a:xfrm>
            <a:off x="450852" y="4803003"/>
            <a:ext cx="5876925" cy="5187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ja-JP" altLang="ja-JP">
                <a:solidFill>
                  <a:srgbClr val="000000"/>
                </a:solidFill>
              </a:rPr>
              <a:t>これらの図は、表面加熱</a:t>
            </a:r>
            <a:r>
              <a:rPr lang="en-US" altLang="ja-JP">
                <a:solidFill>
                  <a:srgbClr val="000000"/>
                </a:solidFill>
              </a:rPr>
              <a:t>/</a:t>
            </a:r>
            <a:r>
              <a:rPr lang="ja-JP" altLang="ja-JP">
                <a:solidFill>
                  <a:srgbClr val="000000"/>
                </a:solidFill>
              </a:rPr>
              <a:t>表面検出のレーザフラッシュ装置の概略図を示したものです。</a:t>
            </a:r>
          </a:p>
          <a:p>
            <a:pPr eaLnBrk="1"/>
            <a:r>
              <a:rPr lang="ja-JP" altLang="ja-JP">
                <a:solidFill>
                  <a:srgbClr val="000000"/>
                </a:solidFill>
              </a:rPr>
              <a:t>白金セルは直径</a:t>
            </a:r>
            <a:r>
              <a:rPr lang="en-US" altLang="ja-JP">
                <a:solidFill>
                  <a:srgbClr val="000000"/>
                </a:solidFill>
              </a:rPr>
              <a:t>20mm</a:t>
            </a:r>
            <a:r>
              <a:rPr lang="ja-JP" altLang="ja-JP">
                <a:solidFill>
                  <a:srgbClr val="000000"/>
                </a:solidFill>
              </a:rPr>
              <a:t>、深さ</a:t>
            </a:r>
            <a:r>
              <a:rPr lang="en-US" altLang="ja-JP">
                <a:solidFill>
                  <a:srgbClr val="000000"/>
                </a:solidFill>
              </a:rPr>
              <a:t>5mm</a:t>
            </a:r>
            <a:r>
              <a:rPr lang="ja-JP" altLang="ja-JP">
                <a:solidFill>
                  <a:srgbClr val="000000"/>
                </a:solidFill>
              </a:rPr>
              <a:t>、厚さ</a:t>
            </a:r>
            <a:r>
              <a:rPr lang="en-US" altLang="ja-JP">
                <a:solidFill>
                  <a:srgbClr val="000000"/>
                </a:solidFill>
              </a:rPr>
              <a:t>0.1mm</a:t>
            </a:r>
            <a:r>
              <a:rPr lang="ja-JP" altLang="ja-JP">
                <a:solidFill>
                  <a:srgbClr val="000000"/>
                </a:solidFill>
              </a:rPr>
              <a:t>のものを使用しています。</a:t>
            </a:r>
          </a:p>
          <a:p>
            <a:pPr eaLnBrk="1"/>
            <a:r>
              <a:rPr lang="ja-JP" altLang="ja-JP">
                <a:solidFill>
                  <a:srgbClr val="000000"/>
                </a:solidFill>
              </a:rPr>
              <a:t>白金セルに試料を乗せ、ここにセットします。外側の炉をかぶせて、加熱を行い、試料を溶融させます。</a:t>
            </a:r>
          </a:p>
          <a:p>
            <a:pPr eaLnBrk="1"/>
            <a:r>
              <a:rPr lang="ja-JP" altLang="ja-JP">
                <a:solidFill>
                  <a:srgbClr val="000000"/>
                </a:solidFill>
              </a:rPr>
              <a:t>レーザーをこちらからだし、白金セルの底面に照射し、セルの底面を加熱します。その後</a:t>
            </a:r>
            <a:r>
              <a:rPr lang="ja-JP" altLang="ja-JP">
                <a:solidFill>
                  <a:srgbClr val="FF0000"/>
                </a:solidFill>
              </a:rPr>
              <a:t>白金セルの熱が試料に伝わっていきます</a:t>
            </a:r>
            <a:r>
              <a:rPr lang="ja-JP" altLang="ja-JP">
                <a:solidFill>
                  <a:srgbClr val="000000"/>
                </a:solidFill>
              </a:rPr>
              <a:t>。</a:t>
            </a:r>
          </a:p>
          <a:p>
            <a:pPr eaLnBrk="1"/>
            <a:r>
              <a:rPr lang="ja-JP" altLang="ja-JP">
                <a:solidFill>
                  <a:srgbClr val="000000"/>
                </a:solidFill>
              </a:rPr>
              <a:t>このとき、白金の温度の低下する速さが試料の熱の伝わる速さになるので、白金の温度減衰の様子を、こちらの赤外線検出器で検出します。</a:t>
            </a:r>
          </a:p>
          <a:p>
            <a:pPr eaLnBrk="1"/>
            <a:r>
              <a:rPr lang="ja-JP" altLang="ja-JP">
                <a:solidFill>
                  <a:srgbClr val="000000"/>
                </a:solidFill>
              </a:rPr>
              <a:t>この装置の強みとして、高温下での熱物性測定で障害となる熱放射の影響を受けない点、試料の上部が完全にフリーなため、上部にあるカメラで測定中の試料の気泡の有無の確認が出来る点が挙げられます。</a:t>
            </a:r>
          </a:p>
          <a:p>
            <a:pPr eaLnBrk="1"/>
            <a:r>
              <a:rPr lang="ja-JP" altLang="ja-JP">
                <a:solidFill>
                  <a:srgbClr val="000000"/>
                </a:solidFill>
              </a:rPr>
              <a:t>高温での測定では、気泡が発生すると測定値に大きな誤差が生じてしまうので、気泡の有無を確認できれば、測定に信頼性が持てる事になります。</a:t>
            </a:r>
          </a:p>
          <a:p>
            <a:pPr eaLnBrk="1"/>
            <a:endParaRPr lang="en-US" altLang="ja-JP">
              <a:solidFill>
                <a:srgbClr val="000000"/>
              </a:solidFill>
            </a:endParaRPr>
          </a:p>
        </p:txBody>
      </p:sp>
    </p:spTree>
    <p:extLst>
      <p:ext uri="{BB962C8B-B14F-4D97-AF65-F5344CB8AC3E}">
        <p14:creationId xmlns:p14="http://schemas.microsoft.com/office/powerpoint/2010/main" val="2911173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30" name="Rectangle 1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bg1"/>
                </a:solidFill>
                <a:latin typeface="Arial" charset="0"/>
                <a:ea typeface="ＭＳ Ｐゴシック" pitchFamily="50" charset="-128"/>
              </a:defRPr>
            </a:lvl1pPr>
            <a:lvl2pPr eaLnBrk="0">
              <a:tabLst>
                <a:tab pos="723900" algn="l"/>
                <a:tab pos="1447800" algn="l"/>
                <a:tab pos="2171700" algn="l"/>
                <a:tab pos="2895600" algn="l"/>
              </a:tabLst>
              <a:defRPr>
                <a:solidFill>
                  <a:schemeClr val="bg1"/>
                </a:solidFill>
                <a:latin typeface="Arial" charset="0"/>
                <a:ea typeface="ＭＳ Ｐゴシック" pitchFamily="50" charset="-128"/>
              </a:defRPr>
            </a:lvl2pPr>
            <a:lvl3pPr eaLnBrk="0">
              <a:tabLst>
                <a:tab pos="723900" algn="l"/>
                <a:tab pos="1447800" algn="l"/>
                <a:tab pos="2171700" algn="l"/>
                <a:tab pos="2895600" algn="l"/>
              </a:tabLst>
              <a:defRPr>
                <a:solidFill>
                  <a:schemeClr val="bg1"/>
                </a:solidFill>
                <a:latin typeface="Arial" charset="0"/>
                <a:ea typeface="ＭＳ Ｐゴシック" pitchFamily="50" charset="-128"/>
              </a:defRPr>
            </a:lvl3pPr>
            <a:lvl4pPr eaLnBrk="0">
              <a:tabLst>
                <a:tab pos="723900" algn="l"/>
                <a:tab pos="1447800" algn="l"/>
                <a:tab pos="2171700" algn="l"/>
                <a:tab pos="2895600" algn="l"/>
              </a:tabLst>
              <a:defRPr>
                <a:solidFill>
                  <a:schemeClr val="bg1"/>
                </a:solidFill>
                <a:latin typeface="Arial" charset="0"/>
                <a:ea typeface="ＭＳ Ｐゴシック" pitchFamily="50" charset="-128"/>
              </a:defRPr>
            </a:lvl4pPr>
            <a:lvl5pPr eaLnBrk="0">
              <a:tabLst>
                <a:tab pos="723900" algn="l"/>
                <a:tab pos="1447800" algn="l"/>
                <a:tab pos="2171700" algn="l"/>
                <a:tab pos="2895600"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9pPr>
          </a:lstStyle>
          <a:p>
            <a:pPr eaLnBrk="1"/>
            <a:fld id="{4F0FACCA-E68F-4018-B3A1-88B21988DB8B}" type="slidenum">
              <a:rPr lang="en-US" altLang="ja-JP" smtClean="0">
                <a:solidFill>
                  <a:srgbClr val="000000"/>
                </a:solidFill>
                <a:latin typeface="Times New Roman" pitchFamily="18" charset="0"/>
                <a:ea typeface="ＭＳ Ｐ明朝" charset="-128"/>
              </a:rPr>
              <a:pPr eaLnBrk="1"/>
              <a:t>17</a:t>
            </a:fld>
            <a:endParaRPr lang="en-US" altLang="ja-JP" smtClean="0">
              <a:solidFill>
                <a:srgbClr val="000000"/>
              </a:solidFill>
              <a:latin typeface="Times New Roman" pitchFamily="18" charset="0"/>
              <a:ea typeface="ＭＳ Ｐ明朝" charset="-128"/>
            </a:endParaRPr>
          </a:p>
        </p:txBody>
      </p:sp>
      <p:sp>
        <p:nvSpPr>
          <p:cNvPr id="22531" name="Text Box 1"/>
          <p:cNvSpPr txBox="1">
            <a:spLocks noChangeArrowheads="1"/>
          </p:cNvSpPr>
          <p:nvPr/>
        </p:nvSpPr>
        <p:spPr bwMode="auto">
          <a:xfrm>
            <a:off x="3811590" y="9371093"/>
            <a:ext cx="2922587" cy="49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algn="r" eaLnBrk="1">
              <a:lnSpc>
                <a:spcPct val="95000"/>
              </a:lnSpc>
              <a:buClrTx/>
              <a:buFontTx/>
              <a:buNone/>
            </a:pPr>
            <a:fld id="{3F8ADCDD-92FD-49A0-B912-9C0A203D064E}" type="slidenum">
              <a:rPr lang="en-US" altLang="ja-JP" sz="1300">
                <a:solidFill>
                  <a:srgbClr val="000000"/>
                </a:solidFill>
                <a:latin typeface="Times New Roman" pitchFamily="18" charset="0"/>
                <a:ea typeface="ＭＳ Ｐ明朝" charset="-128"/>
              </a:rPr>
              <a:pPr algn="r" eaLnBrk="1">
                <a:lnSpc>
                  <a:spcPct val="95000"/>
                </a:lnSpc>
                <a:buClrTx/>
                <a:buFontTx/>
                <a:buNone/>
              </a:pPr>
              <a:t>17</a:t>
            </a:fld>
            <a:endParaRPr lang="en-US" altLang="ja-JP" sz="1300">
              <a:solidFill>
                <a:srgbClr val="000000"/>
              </a:solidFill>
              <a:latin typeface="Times New Roman" pitchFamily="18" charset="0"/>
              <a:ea typeface="ＭＳ Ｐ明朝" charset="-128"/>
            </a:endParaRPr>
          </a:p>
        </p:txBody>
      </p:sp>
      <p:sp>
        <p:nvSpPr>
          <p:cNvPr id="22532" name="Rectangle 2"/>
          <p:cNvSpPr>
            <a:spLocks noGrp="1" noRot="1" noChangeAspect="1" noChangeArrowheads="1" noTextEdit="1"/>
          </p:cNvSpPr>
          <p:nvPr>
            <p:ph type="sldImg"/>
          </p:nvPr>
        </p:nvSpPr>
        <p:spPr>
          <a:xfrm>
            <a:off x="901700" y="749300"/>
            <a:ext cx="4930775" cy="3698875"/>
          </a:xfrm>
          <a:solidFill>
            <a:srgbClr val="FFFFFF"/>
          </a:solidFill>
          <a:ln>
            <a:solidFill>
              <a:srgbClr val="000000"/>
            </a:solidFill>
            <a:miter lim="800000"/>
            <a:headEnd/>
            <a:tailEnd/>
          </a:ln>
        </p:spPr>
      </p:sp>
      <p:sp>
        <p:nvSpPr>
          <p:cNvPr id="22533" name="Rectangle 3"/>
          <p:cNvSpPr>
            <a:spLocks noGrp="1" noChangeArrowheads="1"/>
          </p:cNvSpPr>
          <p:nvPr>
            <p:ph type="body" idx="1"/>
          </p:nvPr>
        </p:nvSpPr>
        <p:spPr>
          <a:xfrm>
            <a:off x="673100" y="4685547"/>
            <a:ext cx="5389563" cy="435539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ja-JP" smtClean="0">
              <a:latin typeface="Times New Roman" pitchFamily="18" charset="0"/>
            </a:endParaRPr>
          </a:p>
        </p:txBody>
      </p:sp>
      <p:sp>
        <p:nvSpPr>
          <p:cNvPr id="22534" name="Text Box 4"/>
          <p:cNvSpPr txBox="1">
            <a:spLocks noChangeArrowheads="1"/>
          </p:cNvSpPr>
          <p:nvPr/>
        </p:nvSpPr>
        <p:spPr bwMode="auto">
          <a:xfrm>
            <a:off x="427038" y="4658564"/>
            <a:ext cx="5753100" cy="467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ja-JP" altLang="ja-JP">
                <a:solidFill>
                  <a:srgbClr val="000000"/>
                </a:solidFill>
              </a:rPr>
              <a:t>得られたデータから、試料の熱伝導率を求める解析方法を説明します。</a:t>
            </a:r>
          </a:p>
          <a:p>
            <a:pPr eaLnBrk="1"/>
            <a:r>
              <a:rPr lang="ja-JP" altLang="ja-JP">
                <a:solidFill>
                  <a:srgbClr val="000000"/>
                </a:solidFill>
              </a:rPr>
              <a:t>一次元伝熱などの、これらを前提条件として、熱伝導方程式から求めた白金の温度応答曲線がこちらの式になります。この</a:t>
            </a:r>
            <a:r>
              <a:rPr lang="en-US" altLang="ja-JP">
                <a:solidFill>
                  <a:srgbClr val="000000"/>
                </a:solidFill>
              </a:rPr>
              <a:t>T</a:t>
            </a:r>
            <a:r>
              <a:rPr lang="ja-JP" altLang="ja-JP">
                <a:solidFill>
                  <a:srgbClr val="000000"/>
                </a:solidFill>
              </a:rPr>
              <a:t>が温度上昇、この</a:t>
            </a:r>
            <a:r>
              <a:rPr lang="en-US" altLang="ja-JP">
                <a:solidFill>
                  <a:srgbClr val="000000"/>
                </a:solidFill>
              </a:rPr>
              <a:t>t</a:t>
            </a:r>
            <a:r>
              <a:rPr lang="ja-JP" altLang="ja-JP">
                <a:solidFill>
                  <a:srgbClr val="000000"/>
                </a:solidFill>
              </a:rPr>
              <a:t>が時間、フィッティング曲線の切片が⊿</a:t>
            </a:r>
            <a:r>
              <a:rPr lang="en-US" altLang="ja-JP">
                <a:solidFill>
                  <a:srgbClr val="000000"/>
                </a:solidFill>
              </a:rPr>
              <a:t>T</a:t>
            </a:r>
            <a:r>
              <a:rPr lang="ja-JP" altLang="ja-JP">
                <a:solidFill>
                  <a:srgbClr val="000000"/>
                </a:solidFill>
              </a:rPr>
              <a:t>、</a:t>
            </a:r>
            <a:r>
              <a:rPr lang="en-US" altLang="ja-JP">
                <a:solidFill>
                  <a:srgbClr val="000000"/>
                </a:solidFill>
              </a:rPr>
              <a:t>h</a:t>
            </a:r>
            <a:r>
              <a:rPr lang="ja-JP" altLang="ja-JP">
                <a:solidFill>
                  <a:srgbClr val="000000"/>
                </a:solidFill>
              </a:rPr>
              <a:t>は温度の減衰速度を示します。</a:t>
            </a:r>
          </a:p>
          <a:p>
            <a:pPr eaLnBrk="1"/>
            <a:endParaRPr lang="en-US" altLang="ja-JP">
              <a:solidFill>
                <a:srgbClr val="000000"/>
              </a:solidFill>
            </a:endParaRPr>
          </a:p>
          <a:p>
            <a:pPr eaLnBrk="1"/>
            <a:r>
              <a:rPr lang="ja-JP" altLang="ja-JP">
                <a:solidFill>
                  <a:srgbClr val="000000"/>
                </a:solidFill>
              </a:rPr>
              <a:t>「溶融試料が熱伝導に対し半無限」に関しては、試料の層がおおよそ</a:t>
            </a:r>
            <a:r>
              <a:rPr lang="en-US" altLang="ja-JP">
                <a:solidFill>
                  <a:srgbClr val="000000"/>
                </a:solidFill>
              </a:rPr>
              <a:t>2-3mm</a:t>
            </a:r>
            <a:r>
              <a:rPr lang="ja-JP" altLang="ja-JP">
                <a:solidFill>
                  <a:srgbClr val="000000"/>
                </a:solidFill>
              </a:rPr>
              <a:t>になるよう調整しており、温度の分布を数値計算した結果、十分である事が分かっています。</a:t>
            </a:r>
          </a:p>
          <a:p>
            <a:pPr eaLnBrk="1"/>
            <a:endParaRPr lang="en-US" altLang="ja-JP">
              <a:solidFill>
                <a:srgbClr val="000000"/>
              </a:solidFill>
            </a:endParaRPr>
          </a:p>
          <a:p>
            <a:pPr eaLnBrk="1"/>
            <a:r>
              <a:rPr lang="ja-JP" altLang="ja-JP">
                <a:solidFill>
                  <a:srgbClr val="000000"/>
                </a:solidFill>
              </a:rPr>
              <a:t>得られたデータ点に合うように、この式にフィッティングして、⊿</a:t>
            </a:r>
            <a:r>
              <a:rPr lang="en-US" altLang="ja-JP">
                <a:solidFill>
                  <a:srgbClr val="000000"/>
                </a:solidFill>
              </a:rPr>
              <a:t>T</a:t>
            </a:r>
            <a:r>
              <a:rPr lang="ja-JP" altLang="ja-JP">
                <a:solidFill>
                  <a:srgbClr val="000000"/>
                </a:solidFill>
              </a:rPr>
              <a:t>と</a:t>
            </a:r>
            <a:r>
              <a:rPr lang="en-US" altLang="ja-JP">
                <a:solidFill>
                  <a:srgbClr val="000000"/>
                </a:solidFill>
              </a:rPr>
              <a:t>h</a:t>
            </a:r>
            <a:r>
              <a:rPr lang="ja-JP" altLang="ja-JP">
                <a:solidFill>
                  <a:srgbClr val="000000"/>
                </a:solidFill>
              </a:rPr>
              <a:t>を求めます。</a:t>
            </a:r>
          </a:p>
          <a:p>
            <a:pPr eaLnBrk="1"/>
            <a:r>
              <a:rPr lang="ja-JP" altLang="ja-JP">
                <a:solidFill>
                  <a:srgbClr val="000000"/>
                </a:solidFill>
              </a:rPr>
              <a:t>フィッティング領域は左の図の</a:t>
            </a:r>
            <a:r>
              <a:rPr lang="en-US" altLang="ja-JP">
                <a:solidFill>
                  <a:srgbClr val="000000"/>
                </a:solidFill>
              </a:rPr>
              <a:t>4m-12mc</a:t>
            </a:r>
            <a:r>
              <a:rPr lang="ja-JP" altLang="ja-JP">
                <a:solidFill>
                  <a:srgbClr val="000000"/>
                </a:solidFill>
              </a:rPr>
              <a:t>秒の</a:t>
            </a:r>
            <a:r>
              <a:rPr lang="en-US" altLang="ja-JP">
                <a:solidFill>
                  <a:srgbClr val="000000"/>
                </a:solidFill>
              </a:rPr>
              <a:t>8m</a:t>
            </a:r>
            <a:r>
              <a:rPr lang="ja-JP" altLang="ja-JP">
                <a:solidFill>
                  <a:srgbClr val="000000"/>
                </a:solidFill>
              </a:rPr>
              <a:t>秒間です。</a:t>
            </a:r>
          </a:p>
          <a:p>
            <a:pPr eaLnBrk="1"/>
            <a:r>
              <a:rPr lang="en-US" altLang="ja-JP">
                <a:solidFill>
                  <a:srgbClr val="000000"/>
                </a:solidFill>
              </a:rPr>
              <a:t>h</a:t>
            </a:r>
            <a:r>
              <a:rPr lang="ja-JP" altLang="ja-JP">
                <a:solidFill>
                  <a:srgbClr val="000000"/>
                </a:solidFill>
              </a:rPr>
              <a:t>は</a:t>
            </a:r>
            <a:r>
              <a:rPr lang="en-US" altLang="ja-JP">
                <a:solidFill>
                  <a:srgbClr val="000000"/>
                </a:solidFill>
              </a:rPr>
              <a:t>ρCl</a:t>
            </a:r>
            <a:r>
              <a:rPr lang="ja-JP" altLang="ja-JP">
                <a:solidFill>
                  <a:srgbClr val="000000"/>
                </a:solidFill>
              </a:rPr>
              <a:t>分の</a:t>
            </a:r>
            <a:r>
              <a:rPr lang="en-US" altLang="ja-JP">
                <a:solidFill>
                  <a:srgbClr val="000000"/>
                </a:solidFill>
              </a:rPr>
              <a:t>b</a:t>
            </a:r>
            <a:r>
              <a:rPr lang="ja-JP" altLang="ja-JP">
                <a:solidFill>
                  <a:srgbClr val="000000"/>
                </a:solidFill>
              </a:rPr>
              <a:t>で表され、白金の物性値から試料の熱浸透率</a:t>
            </a:r>
            <a:r>
              <a:rPr lang="en-US" altLang="ja-JP">
                <a:solidFill>
                  <a:srgbClr val="000000"/>
                </a:solidFill>
              </a:rPr>
              <a:t>b</a:t>
            </a:r>
            <a:r>
              <a:rPr lang="ja-JP" altLang="ja-JP">
                <a:solidFill>
                  <a:srgbClr val="000000"/>
                </a:solidFill>
              </a:rPr>
              <a:t>を求めることが出来ます。ここで、</a:t>
            </a:r>
            <a:r>
              <a:rPr lang="en-US" altLang="ja-JP">
                <a:solidFill>
                  <a:srgbClr val="000000"/>
                </a:solidFill>
              </a:rPr>
              <a:t>ρ</a:t>
            </a:r>
            <a:r>
              <a:rPr lang="ja-JP" altLang="ja-JP">
                <a:solidFill>
                  <a:srgbClr val="000000"/>
                </a:solidFill>
              </a:rPr>
              <a:t>は白金の密度、</a:t>
            </a:r>
            <a:r>
              <a:rPr lang="en-US" altLang="ja-JP">
                <a:solidFill>
                  <a:srgbClr val="000000"/>
                </a:solidFill>
              </a:rPr>
              <a:t>C</a:t>
            </a:r>
            <a:r>
              <a:rPr lang="ja-JP" altLang="ja-JP">
                <a:solidFill>
                  <a:srgbClr val="000000"/>
                </a:solidFill>
              </a:rPr>
              <a:t>は白金の比熱、</a:t>
            </a:r>
            <a:r>
              <a:rPr lang="en-US" altLang="ja-JP">
                <a:solidFill>
                  <a:srgbClr val="000000"/>
                </a:solidFill>
              </a:rPr>
              <a:t>l</a:t>
            </a:r>
            <a:r>
              <a:rPr lang="ja-JP" altLang="ja-JP">
                <a:solidFill>
                  <a:srgbClr val="000000"/>
                </a:solidFill>
              </a:rPr>
              <a:t>は白金の厚さ、</a:t>
            </a:r>
            <a:r>
              <a:rPr lang="en-US" altLang="ja-JP">
                <a:solidFill>
                  <a:srgbClr val="000000"/>
                </a:solidFill>
              </a:rPr>
              <a:t>b</a:t>
            </a:r>
            <a:r>
              <a:rPr lang="ja-JP" altLang="ja-JP">
                <a:solidFill>
                  <a:srgbClr val="000000"/>
                </a:solidFill>
              </a:rPr>
              <a:t>は熱浸透率を示します。</a:t>
            </a:r>
          </a:p>
        </p:txBody>
      </p:sp>
    </p:spTree>
    <p:extLst>
      <p:ext uri="{BB962C8B-B14F-4D97-AF65-F5344CB8AC3E}">
        <p14:creationId xmlns:p14="http://schemas.microsoft.com/office/powerpoint/2010/main" val="628234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Rectangle 1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bg1"/>
                </a:solidFill>
                <a:latin typeface="Arial" charset="0"/>
                <a:ea typeface="ＭＳ Ｐゴシック" pitchFamily="50" charset="-128"/>
              </a:defRPr>
            </a:lvl1pPr>
            <a:lvl2pPr eaLnBrk="0">
              <a:tabLst>
                <a:tab pos="723900" algn="l"/>
                <a:tab pos="1447800" algn="l"/>
                <a:tab pos="2171700" algn="l"/>
                <a:tab pos="2895600" algn="l"/>
              </a:tabLst>
              <a:defRPr>
                <a:solidFill>
                  <a:schemeClr val="bg1"/>
                </a:solidFill>
                <a:latin typeface="Arial" charset="0"/>
                <a:ea typeface="ＭＳ Ｐゴシック" pitchFamily="50" charset="-128"/>
              </a:defRPr>
            </a:lvl2pPr>
            <a:lvl3pPr eaLnBrk="0">
              <a:tabLst>
                <a:tab pos="723900" algn="l"/>
                <a:tab pos="1447800" algn="l"/>
                <a:tab pos="2171700" algn="l"/>
                <a:tab pos="2895600" algn="l"/>
              </a:tabLst>
              <a:defRPr>
                <a:solidFill>
                  <a:schemeClr val="bg1"/>
                </a:solidFill>
                <a:latin typeface="Arial" charset="0"/>
                <a:ea typeface="ＭＳ Ｐゴシック" pitchFamily="50" charset="-128"/>
              </a:defRPr>
            </a:lvl3pPr>
            <a:lvl4pPr eaLnBrk="0">
              <a:tabLst>
                <a:tab pos="723900" algn="l"/>
                <a:tab pos="1447800" algn="l"/>
                <a:tab pos="2171700" algn="l"/>
                <a:tab pos="2895600" algn="l"/>
              </a:tabLst>
              <a:defRPr>
                <a:solidFill>
                  <a:schemeClr val="bg1"/>
                </a:solidFill>
                <a:latin typeface="Arial" charset="0"/>
                <a:ea typeface="ＭＳ Ｐゴシック" pitchFamily="50" charset="-128"/>
              </a:defRPr>
            </a:lvl4pPr>
            <a:lvl5pPr eaLnBrk="0">
              <a:tabLst>
                <a:tab pos="723900" algn="l"/>
                <a:tab pos="1447800" algn="l"/>
                <a:tab pos="2171700" algn="l"/>
                <a:tab pos="2895600"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9pPr>
          </a:lstStyle>
          <a:p>
            <a:pPr eaLnBrk="1"/>
            <a:fld id="{12332E32-105F-4ADF-9296-713C4C1E02A7}" type="slidenum">
              <a:rPr lang="en-US" altLang="ja-JP" smtClean="0">
                <a:solidFill>
                  <a:srgbClr val="000000"/>
                </a:solidFill>
                <a:latin typeface="Times New Roman" pitchFamily="18" charset="0"/>
                <a:ea typeface="ＭＳ Ｐ明朝" charset="-128"/>
              </a:rPr>
              <a:pPr eaLnBrk="1"/>
              <a:t>18</a:t>
            </a:fld>
            <a:endParaRPr lang="en-US" altLang="ja-JP" smtClean="0">
              <a:solidFill>
                <a:srgbClr val="000000"/>
              </a:solidFill>
              <a:latin typeface="Times New Roman" pitchFamily="18" charset="0"/>
              <a:ea typeface="ＭＳ Ｐ明朝" charset="-128"/>
            </a:endParaRPr>
          </a:p>
        </p:txBody>
      </p:sp>
      <p:sp>
        <p:nvSpPr>
          <p:cNvPr id="23555" name="Text Box 1"/>
          <p:cNvSpPr txBox="1">
            <a:spLocks noChangeArrowheads="1"/>
          </p:cNvSpPr>
          <p:nvPr/>
        </p:nvSpPr>
        <p:spPr bwMode="auto">
          <a:xfrm>
            <a:off x="3811590" y="9371093"/>
            <a:ext cx="2922587" cy="49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algn="r" eaLnBrk="1">
              <a:lnSpc>
                <a:spcPct val="95000"/>
              </a:lnSpc>
              <a:buClrTx/>
              <a:buFontTx/>
              <a:buNone/>
            </a:pPr>
            <a:fld id="{C2CCED46-DEF6-45D5-B3D6-9CD2C740C3CE}" type="slidenum">
              <a:rPr lang="en-US" altLang="ja-JP" sz="1300">
                <a:solidFill>
                  <a:srgbClr val="000000"/>
                </a:solidFill>
                <a:latin typeface="Times New Roman" pitchFamily="18" charset="0"/>
                <a:ea typeface="ＭＳ Ｐ明朝" charset="-128"/>
              </a:rPr>
              <a:pPr algn="r" eaLnBrk="1">
                <a:lnSpc>
                  <a:spcPct val="95000"/>
                </a:lnSpc>
                <a:buClrTx/>
                <a:buFontTx/>
                <a:buNone/>
              </a:pPr>
              <a:t>18</a:t>
            </a:fld>
            <a:endParaRPr lang="en-US" altLang="ja-JP" sz="1300">
              <a:solidFill>
                <a:srgbClr val="000000"/>
              </a:solidFill>
              <a:latin typeface="Times New Roman" pitchFamily="18" charset="0"/>
              <a:ea typeface="ＭＳ Ｐ明朝" charset="-128"/>
            </a:endParaRPr>
          </a:p>
        </p:txBody>
      </p:sp>
      <p:sp>
        <p:nvSpPr>
          <p:cNvPr id="23556" name="Rectangle 2"/>
          <p:cNvSpPr>
            <a:spLocks noGrp="1" noRot="1" noChangeAspect="1" noChangeArrowheads="1" noTextEdit="1"/>
          </p:cNvSpPr>
          <p:nvPr>
            <p:ph type="sldImg"/>
          </p:nvPr>
        </p:nvSpPr>
        <p:spPr>
          <a:xfrm>
            <a:off x="901700" y="749300"/>
            <a:ext cx="4930775" cy="3698875"/>
          </a:xfrm>
          <a:solidFill>
            <a:srgbClr val="FFFFFF"/>
          </a:solidFill>
          <a:ln>
            <a:solidFill>
              <a:srgbClr val="000000"/>
            </a:solidFill>
            <a:miter lim="800000"/>
            <a:headEnd/>
            <a:tailEnd/>
          </a:ln>
        </p:spPr>
      </p:sp>
      <p:sp>
        <p:nvSpPr>
          <p:cNvPr id="23557" name="Rectangle 3"/>
          <p:cNvSpPr>
            <a:spLocks noGrp="1" noChangeArrowheads="1"/>
          </p:cNvSpPr>
          <p:nvPr>
            <p:ph type="body" idx="1"/>
          </p:nvPr>
        </p:nvSpPr>
        <p:spPr>
          <a:xfrm>
            <a:off x="698500" y="4685547"/>
            <a:ext cx="5389563" cy="443952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ja-JP" smtClean="0">
              <a:latin typeface="Times New Roman" pitchFamily="18" charset="0"/>
            </a:endParaRPr>
          </a:p>
        </p:txBody>
      </p:sp>
      <p:sp>
        <p:nvSpPr>
          <p:cNvPr id="23558" name="Text Box 4"/>
          <p:cNvSpPr txBox="1">
            <a:spLocks noChangeArrowheads="1"/>
          </p:cNvSpPr>
          <p:nvPr/>
        </p:nvSpPr>
        <p:spPr bwMode="auto">
          <a:xfrm>
            <a:off x="635000" y="4633168"/>
            <a:ext cx="5487988" cy="4931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ja-JP" altLang="ja-JP">
                <a:solidFill>
                  <a:srgbClr val="000000"/>
                </a:solidFill>
              </a:rPr>
              <a:t>測定した試料の組成と三元系図です。</a:t>
            </a:r>
          </a:p>
          <a:p>
            <a:pPr eaLnBrk="1"/>
            <a:r>
              <a:rPr lang="en-US" altLang="ja-JP">
                <a:solidFill>
                  <a:srgbClr val="000000"/>
                </a:solidFill>
              </a:rPr>
              <a:t>Al2O3-CaO-SiO2</a:t>
            </a:r>
            <a:r>
              <a:rPr lang="ja-JP" altLang="ja-JP">
                <a:solidFill>
                  <a:srgbClr val="000000"/>
                </a:solidFill>
              </a:rPr>
              <a:t>の組成を</a:t>
            </a:r>
            <a:r>
              <a:rPr lang="en-US" altLang="ja-JP">
                <a:solidFill>
                  <a:srgbClr val="000000"/>
                </a:solidFill>
              </a:rPr>
              <a:t>SlagA</a:t>
            </a:r>
            <a:r>
              <a:rPr lang="ja-JP" altLang="ja-JP">
                <a:solidFill>
                  <a:srgbClr val="000000"/>
                </a:solidFill>
              </a:rPr>
              <a:t>、</a:t>
            </a:r>
          </a:p>
          <a:p>
            <a:pPr eaLnBrk="1"/>
            <a:r>
              <a:rPr lang="en-US" altLang="ja-JP">
                <a:solidFill>
                  <a:srgbClr val="000000"/>
                </a:solidFill>
              </a:rPr>
              <a:t>Al2O3-Na2O-SiO2</a:t>
            </a:r>
            <a:r>
              <a:rPr lang="ja-JP" altLang="ja-JP">
                <a:solidFill>
                  <a:srgbClr val="000000"/>
                </a:solidFill>
              </a:rPr>
              <a:t>の組成を</a:t>
            </a:r>
            <a:r>
              <a:rPr lang="en-US" altLang="ja-JP">
                <a:solidFill>
                  <a:srgbClr val="000000"/>
                </a:solidFill>
              </a:rPr>
              <a:t>SlagB</a:t>
            </a:r>
            <a:r>
              <a:rPr lang="ja-JP" altLang="ja-JP">
                <a:solidFill>
                  <a:srgbClr val="000000"/>
                </a:solidFill>
              </a:rPr>
              <a:t>、</a:t>
            </a:r>
          </a:p>
          <a:p>
            <a:pPr eaLnBrk="1"/>
            <a:r>
              <a:rPr lang="en-US" altLang="ja-JP">
                <a:solidFill>
                  <a:srgbClr val="000000"/>
                </a:solidFill>
              </a:rPr>
              <a:t>Na2O-CaO-SiO2</a:t>
            </a:r>
            <a:r>
              <a:rPr lang="ja-JP" altLang="ja-JP">
                <a:solidFill>
                  <a:srgbClr val="000000"/>
                </a:solidFill>
              </a:rPr>
              <a:t>の組成を</a:t>
            </a:r>
            <a:r>
              <a:rPr lang="en-US" altLang="ja-JP">
                <a:solidFill>
                  <a:srgbClr val="000000"/>
                </a:solidFill>
              </a:rPr>
              <a:t>SlagC</a:t>
            </a:r>
            <a:r>
              <a:rPr lang="ja-JP" altLang="ja-JP">
                <a:solidFill>
                  <a:srgbClr val="000000"/>
                </a:solidFill>
              </a:rPr>
              <a:t>として表します。</a:t>
            </a:r>
          </a:p>
          <a:p>
            <a:pPr eaLnBrk="1"/>
            <a:r>
              <a:rPr lang="ja-JP" altLang="ja-JP">
                <a:solidFill>
                  <a:srgbClr val="000000"/>
                </a:solidFill>
              </a:rPr>
              <a:t>試料のモル比はそれぞれ三つの組成の内、二つのモル比から議論できるように、このような線を引き、三元系図から決定しました。</a:t>
            </a:r>
          </a:p>
          <a:p>
            <a:pPr eaLnBrk="1"/>
            <a:r>
              <a:rPr lang="ja-JP" altLang="ja-JP">
                <a:solidFill>
                  <a:srgbClr val="000000"/>
                </a:solidFill>
              </a:rPr>
              <a:t>三元系図内の線は</a:t>
            </a:r>
            <a:r>
              <a:rPr lang="en-US" altLang="ja-JP">
                <a:solidFill>
                  <a:srgbClr val="000000"/>
                </a:solidFill>
              </a:rPr>
              <a:t>phase diagram</a:t>
            </a:r>
            <a:r>
              <a:rPr lang="ja-JP" altLang="ja-JP">
                <a:solidFill>
                  <a:srgbClr val="000000"/>
                </a:solidFill>
              </a:rPr>
              <a:t>による液相線温度を表しています。</a:t>
            </a:r>
          </a:p>
          <a:p>
            <a:pPr eaLnBrk="1"/>
            <a:r>
              <a:rPr lang="ja-JP" altLang="ja-JP">
                <a:solidFill>
                  <a:srgbClr val="000000"/>
                </a:solidFill>
              </a:rPr>
              <a:t>試薬には炭酸塩や水酸化物が含まれており、測定中の反応を防ぐために、実際の測定の前には予備溶融を行っています。</a:t>
            </a:r>
          </a:p>
          <a:p>
            <a:pPr eaLnBrk="1"/>
            <a:r>
              <a:rPr lang="ja-JP" altLang="ja-JP">
                <a:solidFill>
                  <a:srgbClr val="000000"/>
                </a:solidFill>
              </a:rPr>
              <a:t>マッフル炉を用いて、</a:t>
            </a:r>
            <a:r>
              <a:rPr lang="en-US" altLang="ja-JP">
                <a:solidFill>
                  <a:srgbClr val="000000"/>
                </a:solidFill>
              </a:rPr>
              <a:t>SlagA</a:t>
            </a:r>
            <a:r>
              <a:rPr lang="ja-JP" altLang="ja-JP">
                <a:solidFill>
                  <a:srgbClr val="000000"/>
                </a:solidFill>
              </a:rPr>
              <a:t>は液相線温度</a:t>
            </a:r>
            <a:r>
              <a:rPr lang="en-US" altLang="ja-JP">
                <a:solidFill>
                  <a:srgbClr val="000000"/>
                </a:solidFill>
              </a:rPr>
              <a:t>+50℃</a:t>
            </a:r>
            <a:r>
              <a:rPr lang="ja-JP" altLang="ja-JP">
                <a:solidFill>
                  <a:srgbClr val="000000"/>
                </a:solidFill>
              </a:rPr>
              <a:t>、</a:t>
            </a:r>
            <a:r>
              <a:rPr lang="en-US" altLang="ja-JP">
                <a:solidFill>
                  <a:srgbClr val="000000"/>
                </a:solidFill>
              </a:rPr>
              <a:t>SlagB</a:t>
            </a:r>
            <a:r>
              <a:rPr lang="ja-JP" altLang="ja-JP">
                <a:solidFill>
                  <a:srgbClr val="000000"/>
                </a:solidFill>
              </a:rPr>
              <a:t>は液相線温度</a:t>
            </a:r>
            <a:r>
              <a:rPr lang="en-US" altLang="ja-JP">
                <a:solidFill>
                  <a:srgbClr val="000000"/>
                </a:solidFill>
              </a:rPr>
              <a:t>+150℃</a:t>
            </a:r>
            <a:r>
              <a:rPr lang="ja-JP" altLang="ja-JP">
                <a:solidFill>
                  <a:srgbClr val="000000"/>
                </a:solidFill>
              </a:rPr>
              <a:t>の温度で</a:t>
            </a:r>
            <a:r>
              <a:rPr lang="en-US" altLang="ja-JP">
                <a:solidFill>
                  <a:srgbClr val="000000"/>
                </a:solidFill>
              </a:rPr>
              <a:t>1</a:t>
            </a:r>
            <a:r>
              <a:rPr lang="ja-JP" altLang="ja-JP">
                <a:solidFill>
                  <a:srgbClr val="000000"/>
                </a:solidFill>
              </a:rPr>
              <a:t>ｈ保持した後、銅板に流し急冷してガラスカレットを作成しています。測定に関しては、 高い温度から測定を開始し、</a:t>
            </a:r>
            <a:r>
              <a:rPr lang="en-US" altLang="ja-JP">
                <a:solidFill>
                  <a:srgbClr val="000000"/>
                </a:solidFill>
              </a:rPr>
              <a:t>1</a:t>
            </a:r>
            <a:r>
              <a:rPr lang="ja-JP" altLang="ja-JP">
                <a:solidFill>
                  <a:srgbClr val="000000"/>
                </a:solidFill>
              </a:rPr>
              <a:t>温度領域</a:t>
            </a:r>
            <a:r>
              <a:rPr lang="en-US" altLang="ja-JP">
                <a:solidFill>
                  <a:srgbClr val="000000"/>
                </a:solidFill>
              </a:rPr>
              <a:t>10</a:t>
            </a:r>
            <a:r>
              <a:rPr lang="ja-JP" altLang="ja-JP">
                <a:solidFill>
                  <a:srgbClr val="000000"/>
                </a:solidFill>
              </a:rPr>
              <a:t>回の測定を終えてから次の温度領域へ冷却、再び測定を繰り返しました。</a:t>
            </a:r>
          </a:p>
          <a:p>
            <a:pPr eaLnBrk="1"/>
            <a:r>
              <a:rPr lang="ja-JP" altLang="ja-JP">
                <a:solidFill>
                  <a:srgbClr val="000000"/>
                </a:solidFill>
              </a:rPr>
              <a:t>（測定温度</a:t>
            </a:r>
            <a:r>
              <a:rPr lang="en-US" altLang="ja-JP">
                <a:solidFill>
                  <a:srgbClr val="000000"/>
                </a:solidFill>
              </a:rPr>
              <a:t>A 0</a:t>
            </a:r>
            <a:r>
              <a:rPr lang="ja-JP" altLang="ja-JP">
                <a:solidFill>
                  <a:srgbClr val="000000"/>
                </a:solidFill>
              </a:rPr>
              <a:t>～</a:t>
            </a:r>
            <a:r>
              <a:rPr lang="en-US" altLang="ja-JP">
                <a:solidFill>
                  <a:srgbClr val="000000"/>
                </a:solidFill>
              </a:rPr>
              <a:t>+200</a:t>
            </a:r>
            <a:r>
              <a:rPr lang="ja-JP" altLang="ja-JP">
                <a:solidFill>
                  <a:srgbClr val="000000"/>
                </a:solidFill>
              </a:rPr>
              <a:t>、</a:t>
            </a:r>
            <a:r>
              <a:rPr lang="en-US" altLang="ja-JP">
                <a:solidFill>
                  <a:srgbClr val="000000"/>
                </a:solidFill>
              </a:rPr>
              <a:t>B -75</a:t>
            </a:r>
            <a:r>
              <a:rPr lang="ja-JP" altLang="ja-JP">
                <a:solidFill>
                  <a:srgbClr val="000000"/>
                </a:solidFill>
              </a:rPr>
              <a:t>～</a:t>
            </a:r>
            <a:r>
              <a:rPr lang="en-US" altLang="ja-JP">
                <a:solidFill>
                  <a:srgbClr val="000000"/>
                </a:solidFill>
              </a:rPr>
              <a:t>+150</a:t>
            </a:r>
            <a:r>
              <a:rPr lang="ja-JP" altLang="ja-JP">
                <a:solidFill>
                  <a:srgbClr val="000000"/>
                </a:solidFill>
              </a:rPr>
              <a:t>）</a:t>
            </a:r>
          </a:p>
        </p:txBody>
      </p:sp>
    </p:spTree>
    <p:extLst>
      <p:ext uri="{BB962C8B-B14F-4D97-AF65-F5344CB8AC3E}">
        <p14:creationId xmlns:p14="http://schemas.microsoft.com/office/powerpoint/2010/main" val="3683752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1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bg1"/>
                </a:solidFill>
                <a:latin typeface="Arial" charset="0"/>
                <a:ea typeface="ＭＳ Ｐゴシック" pitchFamily="50" charset="-128"/>
              </a:defRPr>
            </a:lvl1pPr>
            <a:lvl2pPr eaLnBrk="0">
              <a:tabLst>
                <a:tab pos="723900" algn="l"/>
                <a:tab pos="1447800" algn="l"/>
                <a:tab pos="2171700" algn="l"/>
                <a:tab pos="2895600" algn="l"/>
              </a:tabLst>
              <a:defRPr>
                <a:solidFill>
                  <a:schemeClr val="bg1"/>
                </a:solidFill>
                <a:latin typeface="Arial" charset="0"/>
                <a:ea typeface="ＭＳ Ｐゴシック" pitchFamily="50" charset="-128"/>
              </a:defRPr>
            </a:lvl2pPr>
            <a:lvl3pPr eaLnBrk="0">
              <a:tabLst>
                <a:tab pos="723900" algn="l"/>
                <a:tab pos="1447800" algn="l"/>
                <a:tab pos="2171700" algn="l"/>
                <a:tab pos="2895600" algn="l"/>
              </a:tabLst>
              <a:defRPr>
                <a:solidFill>
                  <a:schemeClr val="bg1"/>
                </a:solidFill>
                <a:latin typeface="Arial" charset="0"/>
                <a:ea typeface="ＭＳ Ｐゴシック" pitchFamily="50" charset="-128"/>
              </a:defRPr>
            </a:lvl3pPr>
            <a:lvl4pPr eaLnBrk="0">
              <a:tabLst>
                <a:tab pos="723900" algn="l"/>
                <a:tab pos="1447800" algn="l"/>
                <a:tab pos="2171700" algn="l"/>
                <a:tab pos="2895600" algn="l"/>
              </a:tabLst>
              <a:defRPr>
                <a:solidFill>
                  <a:schemeClr val="bg1"/>
                </a:solidFill>
                <a:latin typeface="Arial" charset="0"/>
                <a:ea typeface="ＭＳ Ｐゴシック" pitchFamily="50" charset="-128"/>
              </a:defRPr>
            </a:lvl4pPr>
            <a:lvl5pPr eaLnBrk="0">
              <a:tabLst>
                <a:tab pos="723900" algn="l"/>
                <a:tab pos="1447800" algn="l"/>
                <a:tab pos="2171700" algn="l"/>
                <a:tab pos="2895600"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9pPr>
          </a:lstStyle>
          <a:p>
            <a:pPr eaLnBrk="1"/>
            <a:fld id="{6B4549D2-9383-4A83-A38C-42C4557C5549}" type="slidenum">
              <a:rPr lang="en-US" altLang="ja-JP" smtClean="0">
                <a:solidFill>
                  <a:srgbClr val="000000"/>
                </a:solidFill>
                <a:latin typeface="Times New Roman" pitchFamily="18" charset="0"/>
                <a:ea typeface="ＭＳ Ｐ明朝" charset="-128"/>
              </a:rPr>
              <a:pPr eaLnBrk="1"/>
              <a:t>19</a:t>
            </a:fld>
            <a:endParaRPr lang="en-US" altLang="ja-JP" smtClean="0">
              <a:solidFill>
                <a:srgbClr val="000000"/>
              </a:solidFill>
              <a:latin typeface="Times New Roman" pitchFamily="18" charset="0"/>
              <a:ea typeface="ＭＳ Ｐ明朝" charset="-128"/>
            </a:endParaRPr>
          </a:p>
        </p:txBody>
      </p:sp>
      <p:sp>
        <p:nvSpPr>
          <p:cNvPr id="24579" name="Rectangle 1"/>
          <p:cNvSpPr>
            <a:spLocks noGrp="1" noRot="1" noChangeAspect="1" noChangeArrowheads="1" noTextEdit="1"/>
          </p:cNvSpPr>
          <p:nvPr>
            <p:ph type="sldImg"/>
          </p:nvPr>
        </p:nvSpPr>
        <p:spPr>
          <a:xfrm>
            <a:off x="749300" y="812800"/>
            <a:ext cx="5329238" cy="3997325"/>
          </a:xfrm>
          <a:solidFill>
            <a:srgbClr val="FFFFFF"/>
          </a:solidFill>
          <a:ln>
            <a:solidFill>
              <a:srgbClr val="000000"/>
            </a:solidFill>
            <a:miter lim="800000"/>
            <a:headEnd/>
            <a:tailEnd/>
          </a:ln>
        </p:spPr>
      </p:sp>
      <p:sp>
        <p:nvSpPr>
          <p:cNvPr id="24580" name="Text Box 2"/>
          <p:cNvSpPr txBox="1">
            <a:spLocks noChangeArrowheads="1"/>
          </p:cNvSpPr>
          <p:nvPr/>
        </p:nvSpPr>
        <p:spPr bwMode="auto">
          <a:xfrm>
            <a:off x="1085852" y="5163307"/>
            <a:ext cx="4994275" cy="263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ja-JP" altLang="ja-JP">
                <a:solidFill>
                  <a:srgbClr val="000000"/>
                </a:solidFill>
              </a:rPr>
              <a:t>測定した試料の各温度での熱伝導率を示します。</a:t>
            </a:r>
          </a:p>
          <a:p>
            <a:pPr eaLnBrk="1"/>
            <a:r>
              <a:rPr lang="ja-JP" altLang="ja-JP">
                <a:solidFill>
                  <a:srgbClr val="000000"/>
                </a:solidFill>
              </a:rPr>
              <a:t>縦軸が熱伝導率、横軸が温度を示しています。</a:t>
            </a:r>
          </a:p>
          <a:p>
            <a:pPr eaLnBrk="1"/>
            <a:r>
              <a:rPr lang="ja-JP" altLang="ja-JP">
                <a:solidFill>
                  <a:srgbClr val="000000"/>
                </a:solidFill>
              </a:rPr>
              <a:t>これを見ると、温度による熱伝導率の変化が小さいことが分かります。</a:t>
            </a:r>
          </a:p>
          <a:p>
            <a:pPr eaLnBrk="1"/>
            <a:r>
              <a:rPr lang="en-US" altLang="ja-JP">
                <a:solidFill>
                  <a:srgbClr val="000000"/>
                </a:solidFill>
              </a:rPr>
              <a:t>SlagB</a:t>
            </a:r>
            <a:r>
              <a:rPr lang="ja-JP" altLang="ja-JP">
                <a:solidFill>
                  <a:srgbClr val="000000"/>
                </a:solidFill>
              </a:rPr>
              <a:t>では、液相線温度以下の温度域でもそれぞれ</a:t>
            </a:r>
            <a:r>
              <a:rPr lang="en-US" altLang="ja-JP">
                <a:solidFill>
                  <a:srgbClr val="000000"/>
                </a:solidFill>
              </a:rPr>
              <a:t>3</a:t>
            </a:r>
            <a:r>
              <a:rPr lang="ja-JP" altLang="ja-JP">
                <a:solidFill>
                  <a:srgbClr val="000000"/>
                </a:solidFill>
              </a:rPr>
              <a:t>点測定しましたが、液相線温度の前後で熱伝導率に大きな変化は見られなかった。</a:t>
            </a:r>
          </a:p>
          <a:p>
            <a:pPr eaLnBrk="1"/>
            <a:r>
              <a:rPr lang="ja-JP" altLang="ja-JP">
                <a:solidFill>
                  <a:srgbClr val="000000"/>
                </a:solidFill>
              </a:rPr>
              <a:t>測定熱伝導率は温度の依存性が小さいことがわかったので、ここから先の議論では、熱伝導率は溶融試料ごとの平均値を用いています。</a:t>
            </a:r>
          </a:p>
        </p:txBody>
      </p:sp>
    </p:spTree>
    <p:extLst>
      <p:ext uri="{BB962C8B-B14F-4D97-AF65-F5344CB8AC3E}">
        <p14:creationId xmlns:p14="http://schemas.microsoft.com/office/powerpoint/2010/main" val="2022025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12"/>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bg1"/>
                </a:solidFill>
                <a:latin typeface="Arial" charset="0"/>
                <a:ea typeface="ＭＳ Ｐゴシック" pitchFamily="50" charset="-128"/>
              </a:defRPr>
            </a:lvl1pPr>
            <a:lvl2pPr eaLnBrk="0">
              <a:tabLst>
                <a:tab pos="723900" algn="l"/>
                <a:tab pos="1447800" algn="l"/>
                <a:tab pos="2171700" algn="l"/>
                <a:tab pos="2895600" algn="l"/>
              </a:tabLst>
              <a:defRPr>
                <a:solidFill>
                  <a:schemeClr val="bg1"/>
                </a:solidFill>
                <a:latin typeface="Arial" charset="0"/>
                <a:ea typeface="ＭＳ Ｐゴシック" pitchFamily="50" charset="-128"/>
              </a:defRPr>
            </a:lvl2pPr>
            <a:lvl3pPr eaLnBrk="0">
              <a:tabLst>
                <a:tab pos="723900" algn="l"/>
                <a:tab pos="1447800" algn="l"/>
                <a:tab pos="2171700" algn="l"/>
                <a:tab pos="2895600" algn="l"/>
              </a:tabLst>
              <a:defRPr>
                <a:solidFill>
                  <a:schemeClr val="bg1"/>
                </a:solidFill>
                <a:latin typeface="Arial" charset="0"/>
                <a:ea typeface="ＭＳ Ｐゴシック" pitchFamily="50" charset="-128"/>
              </a:defRPr>
            </a:lvl3pPr>
            <a:lvl4pPr eaLnBrk="0">
              <a:tabLst>
                <a:tab pos="723900" algn="l"/>
                <a:tab pos="1447800" algn="l"/>
                <a:tab pos="2171700" algn="l"/>
                <a:tab pos="2895600" algn="l"/>
              </a:tabLst>
              <a:defRPr>
                <a:solidFill>
                  <a:schemeClr val="bg1"/>
                </a:solidFill>
                <a:latin typeface="Arial" charset="0"/>
                <a:ea typeface="ＭＳ Ｐゴシック" pitchFamily="50" charset="-128"/>
              </a:defRPr>
            </a:lvl4pPr>
            <a:lvl5pPr eaLnBrk="0">
              <a:tabLst>
                <a:tab pos="723900" algn="l"/>
                <a:tab pos="1447800" algn="l"/>
                <a:tab pos="2171700" algn="l"/>
                <a:tab pos="2895600"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ＭＳ Ｐゴシック" pitchFamily="50" charset="-128"/>
              </a:defRPr>
            </a:lvl9pPr>
          </a:lstStyle>
          <a:p>
            <a:pPr eaLnBrk="1"/>
            <a:fld id="{4733C209-4135-4721-BC1A-A91B7FBBC5ED}" type="slidenum">
              <a:rPr lang="en-US" altLang="ja-JP" smtClean="0">
                <a:solidFill>
                  <a:srgbClr val="000000"/>
                </a:solidFill>
                <a:latin typeface="Times New Roman" pitchFamily="18" charset="0"/>
                <a:ea typeface="ＭＳ Ｐ明朝" charset="-128"/>
              </a:rPr>
              <a:pPr eaLnBrk="1"/>
              <a:t>20</a:t>
            </a:fld>
            <a:endParaRPr lang="en-US" altLang="ja-JP" smtClean="0">
              <a:solidFill>
                <a:srgbClr val="000000"/>
              </a:solidFill>
              <a:latin typeface="Times New Roman" pitchFamily="18" charset="0"/>
              <a:ea typeface="ＭＳ Ｐ明朝" charset="-128"/>
            </a:endParaRPr>
          </a:p>
        </p:txBody>
      </p:sp>
      <p:sp>
        <p:nvSpPr>
          <p:cNvPr id="29699" name="Rectangle 1"/>
          <p:cNvSpPr>
            <a:spLocks noGrp="1" noRot="1" noChangeAspect="1" noChangeArrowheads="1" noTextEdit="1"/>
          </p:cNvSpPr>
          <p:nvPr>
            <p:ph type="sldImg"/>
          </p:nvPr>
        </p:nvSpPr>
        <p:spPr>
          <a:xfrm>
            <a:off x="717550" y="501650"/>
            <a:ext cx="5329238" cy="3997325"/>
          </a:xfrm>
          <a:solidFill>
            <a:srgbClr val="FFFFFF"/>
          </a:solidFill>
          <a:ln>
            <a:solidFill>
              <a:srgbClr val="000000"/>
            </a:solidFill>
            <a:miter lim="800000"/>
            <a:headEnd/>
            <a:tailEnd/>
          </a:ln>
        </p:spPr>
      </p:sp>
      <p:sp>
        <p:nvSpPr>
          <p:cNvPr id="29700" name="Text Box 2"/>
          <p:cNvSpPr txBox="1">
            <a:spLocks noChangeArrowheads="1"/>
          </p:cNvSpPr>
          <p:nvPr/>
        </p:nvSpPr>
        <p:spPr bwMode="auto">
          <a:xfrm>
            <a:off x="193675" y="4817289"/>
            <a:ext cx="6540500" cy="442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ja-JP" altLang="ja-JP">
                <a:solidFill>
                  <a:srgbClr val="000000"/>
                </a:solidFill>
                <a:latin typeface="Times New Roman" pitchFamily="18" charset="0"/>
                <a:ea typeface="ＭＳ Ｐ明朝" charset="-128"/>
              </a:rPr>
              <a:t>添加物による</a:t>
            </a:r>
            <a:r>
              <a:rPr lang="en-US" altLang="ja-JP">
                <a:solidFill>
                  <a:srgbClr val="000000"/>
                </a:solidFill>
                <a:latin typeface="Times New Roman" pitchFamily="18" charset="0"/>
                <a:ea typeface="ＭＳ Ｐ明朝" charset="-128"/>
              </a:rPr>
              <a:t>SiO</a:t>
            </a:r>
            <a:r>
              <a:rPr lang="en-US" altLang="ja-JP" baseline="-4000">
                <a:solidFill>
                  <a:srgbClr val="000000"/>
                </a:solidFill>
                <a:latin typeface="Times New Roman" pitchFamily="18" charset="0"/>
                <a:ea typeface="ＭＳ Ｐ明朝" charset="-128"/>
              </a:rPr>
              <a:t>4</a:t>
            </a:r>
            <a:r>
              <a:rPr lang="ja-JP" altLang="ja-JP">
                <a:solidFill>
                  <a:srgbClr val="000000"/>
                </a:solidFill>
                <a:latin typeface="Times New Roman" pitchFamily="18" charset="0"/>
                <a:ea typeface="ＭＳ Ｐ明朝" charset="-128"/>
              </a:rPr>
              <a:t>ネットワーク分断モデルと</a:t>
            </a:r>
          </a:p>
          <a:p>
            <a:pPr eaLnBrk="1"/>
            <a:r>
              <a:rPr lang="en-US" altLang="ja-JP">
                <a:solidFill>
                  <a:srgbClr val="000000"/>
                </a:solidFill>
                <a:latin typeface="Times New Roman" pitchFamily="18" charset="0"/>
                <a:ea typeface="ＭＳ Ｐ明朝" charset="-128"/>
              </a:rPr>
              <a:t>NBO/T</a:t>
            </a:r>
            <a:r>
              <a:rPr lang="ja-JP" altLang="ja-JP">
                <a:solidFill>
                  <a:srgbClr val="000000"/>
                </a:solidFill>
                <a:latin typeface="Times New Roman" pitchFamily="18" charset="0"/>
                <a:ea typeface="ＭＳ Ｐ明朝" charset="-128"/>
              </a:rPr>
              <a:t>の求め方についてです。</a:t>
            </a:r>
          </a:p>
          <a:p>
            <a:pPr eaLnBrk="1"/>
            <a:r>
              <a:rPr lang="en-US" altLang="ja-JP">
                <a:solidFill>
                  <a:srgbClr val="000000"/>
                </a:solidFill>
                <a:latin typeface="Times New Roman" pitchFamily="18" charset="0"/>
                <a:ea typeface="ＭＳ Ｐ明朝" charset="-128"/>
              </a:rPr>
              <a:t>CaO</a:t>
            </a:r>
            <a:r>
              <a:rPr lang="ja-JP" altLang="ja-JP">
                <a:solidFill>
                  <a:srgbClr val="000000"/>
                </a:solidFill>
                <a:latin typeface="Times New Roman" pitchFamily="18" charset="0"/>
                <a:ea typeface="ＭＳ Ｐ明朝" charset="-128"/>
              </a:rPr>
              <a:t>を添加すると、このようにネットワークを崩して</a:t>
            </a:r>
          </a:p>
          <a:p>
            <a:pPr eaLnBrk="1"/>
            <a:r>
              <a:rPr lang="ja-JP" altLang="ja-JP">
                <a:solidFill>
                  <a:srgbClr val="000000"/>
                </a:solidFill>
                <a:latin typeface="Times New Roman" pitchFamily="18" charset="0"/>
                <a:ea typeface="ＭＳ Ｐ明朝" charset="-128"/>
              </a:rPr>
              <a:t>非架橋酸素を</a:t>
            </a:r>
            <a:r>
              <a:rPr lang="en-US" altLang="ja-JP">
                <a:solidFill>
                  <a:srgbClr val="000000"/>
                </a:solidFill>
                <a:latin typeface="Times New Roman" pitchFamily="18" charset="0"/>
                <a:ea typeface="ＭＳ Ｐ明朝" charset="-128"/>
              </a:rPr>
              <a:t>2</a:t>
            </a:r>
            <a:r>
              <a:rPr lang="ja-JP" altLang="ja-JP">
                <a:solidFill>
                  <a:srgbClr val="000000"/>
                </a:solidFill>
                <a:latin typeface="Times New Roman" pitchFamily="18" charset="0"/>
                <a:ea typeface="ＭＳ Ｐ明朝" charset="-128"/>
              </a:rPr>
              <a:t>つ作ります。</a:t>
            </a:r>
          </a:p>
          <a:p>
            <a:pPr eaLnBrk="1"/>
            <a:r>
              <a:rPr lang="ja-JP" altLang="ja-JP">
                <a:solidFill>
                  <a:srgbClr val="000000"/>
                </a:solidFill>
                <a:latin typeface="Times New Roman" pitchFamily="18" charset="0"/>
                <a:ea typeface="ＭＳ Ｐ明朝" charset="-128"/>
              </a:rPr>
              <a:t>同様に、</a:t>
            </a:r>
            <a:r>
              <a:rPr lang="en-US" altLang="ja-JP">
                <a:solidFill>
                  <a:srgbClr val="000000"/>
                </a:solidFill>
                <a:latin typeface="Times New Roman" pitchFamily="18" charset="0"/>
                <a:ea typeface="ＭＳ Ｐ明朝" charset="-128"/>
              </a:rPr>
              <a:t>Na2O</a:t>
            </a:r>
            <a:r>
              <a:rPr lang="ja-JP" altLang="ja-JP">
                <a:solidFill>
                  <a:srgbClr val="000000"/>
                </a:solidFill>
                <a:latin typeface="Times New Roman" pitchFamily="18" charset="0"/>
                <a:ea typeface="ＭＳ Ｐ明朝" charset="-128"/>
              </a:rPr>
              <a:t>の場合も、非架橋酸素を</a:t>
            </a:r>
            <a:r>
              <a:rPr lang="en-US" altLang="ja-JP">
                <a:solidFill>
                  <a:srgbClr val="000000"/>
                </a:solidFill>
                <a:latin typeface="Times New Roman" pitchFamily="18" charset="0"/>
                <a:ea typeface="ＭＳ Ｐ明朝" charset="-128"/>
              </a:rPr>
              <a:t>2</a:t>
            </a:r>
            <a:r>
              <a:rPr lang="ja-JP" altLang="ja-JP">
                <a:solidFill>
                  <a:srgbClr val="000000"/>
                </a:solidFill>
                <a:latin typeface="Times New Roman" pitchFamily="18" charset="0"/>
                <a:ea typeface="ＭＳ Ｐ明朝" charset="-128"/>
              </a:rPr>
              <a:t>つ作ります。</a:t>
            </a:r>
          </a:p>
          <a:p>
            <a:pPr eaLnBrk="1"/>
            <a:r>
              <a:rPr lang="en-US" altLang="ja-JP">
                <a:solidFill>
                  <a:srgbClr val="000000"/>
                </a:solidFill>
                <a:latin typeface="Times New Roman" pitchFamily="18" charset="0"/>
                <a:ea typeface="ＭＳ Ｐ明朝" charset="-128"/>
              </a:rPr>
              <a:t>Ca2+</a:t>
            </a:r>
            <a:r>
              <a:rPr lang="ja-JP" altLang="ja-JP">
                <a:solidFill>
                  <a:srgbClr val="000000"/>
                </a:solidFill>
                <a:latin typeface="Times New Roman" pitchFamily="18" charset="0"/>
                <a:ea typeface="ＭＳ Ｐ明朝" charset="-128"/>
              </a:rPr>
              <a:t>、</a:t>
            </a:r>
            <a:r>
              <a:rPr lang="en-US" altLang="ja-JP">
                <a:solidFill>
                  <a:srgbClr val="000000"/>
                </a:solidFill>
                <a:latin typeface="Times New Roman" pitchFamily="18" charset="0"/>
                <a:ea typeface="ＭＳ Ｐ明朝" charset="-128"/>
              </a:rPr>
              <a:t>Na+</a:t>
            </a:r>
            <a:r>
              <a:rPr lang="ja-JP" altLang="ja-JP">
                <a:solidFill>
                  <a:srgbClr val="000000"/>
                </a:solidFill>
                <a:latin typeface="Times New Roman" pitchFamily="18" charset="0"/>
                <a:ea typeface="ＭＳ Ｐ明朝" charset="-128"/>
              </a:rPr>
              <a:t>と</a:t>
            </a:r>
            <a:r>
              <a:rPr lang="en-US" altLang="ja-JP">
                <a:solidFill>
                  <a:srgbClr val="000000"/>
                </a:solidFill>
                <a:latin typeface="Times New Roman" pitchFamily="18" charset="0"/>
                <a:ea typeface="ＭＳ Ｐ明朝" charset="-128"/>
              </a:rPr>
              <a:t>O-</a:t>
            </a:r>
            <a:r>
              <a:rPr lang="ja-JP" altLang="ja-JP">
                <a:solidFill>
                  <a:srgbClr val="000000"/>
                </a:solidFill>
                <a:latin typeface="Times New Roman" pitchFamily="18" charset="0"/>
                <a:ea typeface="ＭＳ Ｐ明朝" charset="-128"/>
              </a:rPr>
              <a:t>はイオン結合性が高く、ポーリング</a:t>
            </a:r>
          </a:p>
          <a:p>
            <a:pPr eaLnBrk="1"/>
            <a:r>
              <a:rPr lang="ja-JP" altLang="ja-JP">
                <a:solidFill>
                  <a:srgbClr val="000000"/>
                </a:solidFill>
                <a:latin typeface="Times New Roman" pitchFamily="18" charset="0"/>
                <a:ea typeface="ＭＳ Ｐ明朝" charset="-128"/>
              </a:rPr>
              <a:t>の定理より、結合力としては弱いことが分かります。</a:t>
            </a:r>
          </a:p>
          <a:p>
            <a:pPr eaLnBrk="1"/>
            <a:r>
              <a:rPr lang="ja-JP" altLang="ja-JP">
                <a:solidFill>
                  <a:srgbClr val="000000"/>
                </a:solidFill>
                <a:latin typeface="Times New Roman" pitchFamily="18" charset="0"/>
                <a:ea typeface="ＭＳ Ｐ明朝" charset="-128"/>
              </a:rPr>
              <a:t>また、</a:t>
            </a:r>
            <a:r>
              <a:rPr lang="en-US" altLang="ja-JP">
                <a:solidFill>
                  <a:srgbClr val="000000"/>
                </a:solidFill>
                <a:latin typeface="Times New Roman" pitchFamily="18" charset="0"/>
                <a:ea typeface="ＭＳ Ｐ明朝" charset="-128"/>
              </a:rPr>
              <a:t>Al2O3</a:t>
            </a:r>
            <a:r>
              <a:rPr lang="ja-JP" altLang="ja-JP">
                <a:solidFill>
                  <a:srgbClr val="000000"/>
                </a:solidFill>
                <a:latin typeface="Times New Roman" pitchFamily="18" charset="0"/>
                <a:ea typeface="ＭＳ Ｐ明朝" charset="-128"/>
              </a:rPr>
              <a:t>の場合は、他の添加物から酸素を一つ受け取り</a:t>
            </a:r>
            <a:r>
              <a:rPr lang="en-US" altLang="ja-JP">
                <a:solidFill>
                  <a:srgbClr val="000000"/>
                </a:solidFill>
                <a:latin typeface="Times New Roman" pitchFamily="18" charset="0"/>
                <a:ea typeface="ＭＳ Ｐ明朝" charset="-128"/>
              </a:rPr>
              <a:t>AlO4</a:t>
            </a:r>
            <a:r>
              <a:rPr lang="ja-JP" altLang="ja-JP">
                <a:solidFill>
                  <a:srgbClr val="000000"/>
                </a:solidFill>
                <a:latin typeface="Times New Roman" pitchFamily="18" charset="0"/>
                <a:ea typeface="ＭＳ Ｐ明朝" charset="-128"/>
              </a:rPr>
              <a:t>構造をとります。ここにある</a:t>
            </a:r>
            <a:r>
              <a:rPr lang="en-US" altLang="ja-JP">
                <a:solidFill>
                  <a:srgbClr val="000000"/>
                </a:solidFill>
                <a:latin typeface="Times New Roman" pitchFamily="18" charset="0"/>
                <a:ea typeface="ＭＳ Ｐ明朝" charset="-128"/>
              </a:rPr>
              <a:t>Na+</a:t>
            </a:r>
            <a:r>
              <a:rPr lang="ja-JP" altLang="ja-JP">
                <a:solidFill>
                  <a:srgbClr val="000000"/>
                </a:solidFill>
                <a:latin typeface="Times New Roman" pitchFamily="18" charset="0"/>
                <a:ea typeface="ＭＳ Ｐ明朝" charset="-128"/>
              </a:rPr>
              <a:t>は、電荷のバランスを取るために</a:t>
            </a:r>
            <a:r>
              <a:rPr lang="en-US" altLang="ja-JP">
                <a:solidFill>
                  <a:srgbClr val="000000"/>
                </a:solidFill>
                <a:latin typeface="Times New Roman" pitchFamily="18" charset="0"/>
                <a:ea typeface="ＭＳ Ｐ明朝" charset="-128"/>
              </a:rPr>
              <a:t>Al3+</a:t>
            </a:r>
            <a:r>
              <a:rPr lang="ja-JP" altLang="ja-JP">
                <a:solidFill>
                  <a:srgbClr val="000000"/>
                </a:solidFill>
                <a:latin typeface="Times New Roman" pitchFamily="18" charset="0"/>
                <a:ea typeface="ＭＳ Ｐ明朝" charset="-128"/>
              </a:rPr>
              <a:t>の近くに存在しています。</a:t>
            </a:r>
          </a:p>
          <a:p>
            <a:pPr eaLnBrk="1"/>
            <a:r>
              <a:rPr lang="en-US" altLang="ja-JP">
                <a:solidFill>
                  <a:srgbClr val="000000"/>
                </a:solidFill>
                <a:latin typeface="Times New Roman" pitchFamily="18" charset="0"/>
                <a:ea typeface="ＭＳ Ｐ明朝" charset="-128"/>
              </a:rPr>
              <a:t>NBO/T</a:t>
            </a:r>
            <a:r>
              <a:rPr lang="ja-JP" altLang="ja-JP">
                <a:solidFill>
                  <a:srgbClr val="000000"/>
                </a:solidFill>
                <a:latin typeface="Times New Roman" pitchFamily="18" charset="0"/>
                <a:ea typeface="ＭＳ Ｐ明朝" charset="-128"/>
              </a:rPr>
              <a:t>の計算式はこれです。</a:t>
            </a:r>
          </a:p>
          <a:p>
            <a:pPr eaLnBrk="1"/>
            <a:r>
              <a:rPr lang="ja-JP" altLang="ja-JP">
                <a:solidFill>
                  <a:srgbClr val="000000"/>
                </a:solidFill>
                <a:latin typeface="Times New Roman" pitchFamily="18" charset="0"/>
                <a:ea typeface="ＭＳ Ｐ明朝" charset="-128"/>
              </a:rPr>
              <a:t>ここで分子と分母にアルミナがあるのは、アルミナがネットワークを構成するには同じモル量の</a:t>
            </a:r>
            <a:r>
              <a:rPr lang="en-US" altLang="ja-JP">
                <a:solidFill>
                  <a:srgbClr val="000000"/>
                </a:solidFill>
                <a:latin typeface="Times New Roman" pitchFamily="18" charset="0"/>
                <a:ea typeface="ＭＳ Ｐ明朝" charset="-128"/>
              </a:rPr>
              <a:t>CaO</a:t>
            </a:r>
            <a:r>
              <a:rPr lang="ja-JP" altLang="ja-JP">
                <a:solidFill>
                  <a:srgbClr val="000000"/>
                </a:solidFill>
                <a:latin typeface="Times New Roman" pitchFamily="18" charset="0"/>
                <a:ea typeface="ＭＳ Ｐ明朝" charset="-128"/>
              </a:rPr>
              <a:t>や</a:t>
            </a:r>
            <a:r>
              <a:rPr lang="en-US" altLang="ja-JP">
                <a:solidFill>
                  <a:srgbClr val="000000"/>
                </a:solidFill>
                <a:latin typeface="Times New Roman" pitchFamily="18" charset="0"/>
                <a:ea typeface="ＭＳ Ｐ明朝" charset="-128"/>
              </a:rPr>
              <a:t>Na2O</a:t>
            </a:r>
            <a:r>
              <a:rPr lang="ja-JP" altLang="ja-JP">
                <a:solidFill>
                  <a:srgbClr val="000000"/>
                </a:solidFill>
                <a:latin typeface="Times New Roman" pitchFamily="18" charset="0"/>
                <a:ea typeface="ＭＳ Ｐ明朝" charset="-128"/>
              </a:rPr>
              <a:t>が必要で、ここで使われた添加物分のモル量が減っているので、分子ではアルミナをマイナスしています。</a:t>
            </a:r>
          </a:p>
          <a:p>
            <a:pPr eaLnBrk="1"/>
            <a:r>
              <a:rPr lang="ja-JP" altLang="ja-JP">
                <a:solidFill>
                  <a:srgbClr val="000000"/>
                </a:solidFill>
                <a:latin typeface="Times New Roman" pitchFamily="18" charset="0"/>
                <a:ea typeface="ＭＳ Ｐ明朝" charset="-128"/>
              </a:rPr>
              <a:t>（</a:t>
            </a:r>
            <a:r>
              <a:rPr lang="en-US" altLang="ja-JP">
                <a:solidFill>
                  <a:srgbClr val="000000"/>
                </a:solidFill>
                <a:latin typeface="Times New Roman" pitchFamily="18" charset="0"/>
                <a:ea typeface="ＭＳ Ｐ明朝" charset="-128"/>
              </a:rPr>
              <a:t>Al</a:t>
            </a:r>
            <a:r>
              <a:rPr lang="ja-JP" altLang="ja-JP">
                <a:solidFill>
                  <a:srgbClr val="000000"/>
                </a:solidFill>
                <a:latin typeface="Times New Roman" pitchFamily="18" charset="0"/>
                <a:ea typeface="ＭＳ Ｐ明朝" charset="-128"/>
              </a:rPr>
              <a:t>は基本４配位。</a:t>
            </a:r>
            <a:r>
              <a:rPr lang="en-US" altLang="ja-JP">
                <a:solidFill>
                  <a:srgbClr val="000000"/>
                </a:solidFill>
                <a:latin typeface="Times New Roman" pitchFamily="18" charset="0"/>
                <a:ea typeface="ＭＳ Ｐ明朝" charset="-128"/>
              </a:rPr>
              <a:t>3,5,6</a:t>
            </a:r>
            <a:r>
              <a:rPr lang="ja-JP" altLang="ja-JP">
                <a:solidFill>
                  <a:srgbClr val="000000"/>
                </a:solidFill>
                <a:latin typeface="Times New Roman" pitchFamily="18" charset="0"/>
                <a:ea typeface="ＭＳ Ｐ明朝" charset="-128"/>
              </a:rPr>
              <a:t>配位もありえるが、大気圧条件下ではほとんどが４配位で考えることができる。</a:t>
            </a:r>
            <a:r>
              <a:rPr lang="en-US" altLang="ja-JP">
                <a:solidFill>
                  <a:srgbClr val="000000"/>
                </a:solidFill>
                <a:latin typeface="Times New Roman" pitchFamily="18" charset="0"/>
                <a:ea typeface="ＭＳ Ｐ明朝" charset="-128"/>
              </a:rPr>
              <a:t>2008,</a:t>
            </a:r>
            <a:r>
              <a:rPr lang="ja-JP" altLang="ja-JP">
                <a:solidFill>
                  <a:srgbClr val="000000"/>
                </a:solidFill>
                <a:latin typeface="Times New Roman" pitchFamily="18" charset="0"/>
                <a:ea typeface="ＭＳ Ｐ明朝" charset="-128"/>
              </a:rPr>
              <a:t>岡山大学の論文）</a:t>
            </a:r>
          </a:p>
        </p:txBody>
      </p:sp>
    </p:spTree>
    <p:extLst>
      <p:ext uri="{BB962C8B-B14F-4D97-AF65-F5344CB8AC3E}">
        <p14:creationId xmlns:p14="http://schemas.microsoft.com/office/powerpoint/2010/main" val="2157086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スライド イメージ プレースホルダ 1"/>
          <p:cNvSpPr>
            <a:spLocks noGrp="1" noRot="1" noChangeAspect="1" noTextEdit="1"/>
          </p:cNvSpPr>
          <p:nvPr>
            <p:ph type="sldImg"/>
          </p:nvPr>
        </p:nvSpPr>
        <p:spPr>
          <a:ln/>
        </p:spPr>
      </p:sp>
      <p:sp>
        <p:nvSpPr>
          <p:cNvPr id="8294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itchFamily="34" charset="0"/>
            </a:endParaRPr>
          </a:p>
        </p:txBody>
      </p:sp>
      <p:sp>
        <p:nvSpPr>
          <p:cNvPr id="82948"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spcBef>
                <a:spcPct val="30000"/>
              </a:spcBef>
              <a:defRPr kumimoji="1" sz="1200">
                <a:solidFill>
                  <a:schemeClr val="tx1"/>
                </a:solidFill>
                <a:latin typeface="Arial" pitchFamily="34" charset="0"/>
                <a:ea typeface="ＭＳ Ｐ明朝" pitchFamily="18" charset="-128"/>
              </a:defRPr>
            </a:lvl1pPr>
            <a:lvl2pPr marL="742950" indent="-285750" defTabSz="909638" eaLnBrk="0" hangingPunct="0">
              <a:spcBef>
                <a:spcPct val="30000"/>
              </a:spcBef>
              <a:defRPr kumimoji="1" sz="1200">
                <a:solidFill>
                  <a:schemeClr val="tx1"/>
                </a:solidFill>
                <a:latin typeface="Arial" pitchFamily="34" charset="0"/>
                <a:ea typeface="ＭＳ Ｐ明朝" pitchFamily="18" charset="-128"/>
              </a:defRPr>
            </a:lvl2pPr>
            <a:lvl3pPr marL="1143000" indent="-228600" defTabSz="909638" eaLnBrk="0" hangingPunct="0">
              <a:spcBef>
                <a:spcPct val="30000"/>
              </a:spcBef>
              <a:defRPr kumimoji="1" sz="1200">
                <a:solidFill>
                  <a:schemeClr val="tx1"/>
                </a:solidFill>
                <a:latin typeface="Arial" pitchFamily="34" charset="0"/>
                <a:ea typeface="ＭＳ Ｐ明朝" pitchFamily="18" charset="-128"/>
              </a:defRPr>
            </a:lvl3pPr>
            <a:lvl4pPr marL="1600200" indent="-228600" defTabSz="909638" eaLnBrk="0" hangingPunct="0">
              <a:spcBef>
                <a:spcPct val="30000"/>
              </a:spcBef>
              <a:defRPr kumimoji="1" sz="1200">
                <a:solidFill>
                  <a:schemeClr val="tx1"/>
                </a:solidFill>
                <a:latin typeface="Arial" pitchFamily="34" charset="0"/>
                <a:ea typeface="ＭＳ Ｐ明朝" pitchFamily="18" charset="-128"/>
              </a:defRPr>
            </a:lvl4pPr>
            <a:lvl5pPr marL="2057400" indent="-228600" defTabSz="909638" eaLnBrk="0" hangingPunct="0">
              <a:spcBef>
                <a:spcPct val="30000"/>
              </a:spcBef>
              <a:defRPr kumimoji="1" sz="1200">
                <a:solidFill>
                  <a:schemeClr val="tx1"/>
                </a:solidFill>
                <a:latin typeface="Arial" pitchFamily="34" charset="0"/>
                <a:ea typeface="ＭＳ Ｐ明朝" pitchFamily="18" charset="-128"/>
              </a:defRPr>
            </a:lvl5pPr>
            <a:lvl6pPr marL="2514600" indent="-228600" defTabSz="909638" eaLnBrk="0" fontAlgn="base" hangingPunct="0">
              <a:spcBef>
                <a:spcPct val="30000"/>
              </a:spcBef>
              <a:spcAft>
                <a:spcPct val="0"/>
              </a:spcAft>
              <a:defRPr kumimoji="1" sz="1200">
                <a:solidFill>
                  <a:schemeClr val="tx1"/>
                </a:solidFill>
                <a:latin typeface="Arial" pitchFamily="34" charset="0"/>
                <a:ea typeface="ＭＳ Ｐ明朝" pitchFamily="18" charset="-128"/>
              </a:defRPr>
            </a:lvl6pPr>
            <a:lvl7pPr marL="2971800" indent="-228600" defTabSz="909638" eaLnBrk="0" fontAlgn="base" hangingPunct="0">
              <a:spcBef>
                <a:spcPct val="30000"/>
              </a:spcBef>
              <a:spcAft>
                <a:spcPct val="0"/>
              </a:spcAft>
              <a:defRPr kumimoji="1" sz="1200">
                <a:solidFill>
                  <a:schemeClr val="tx1"/>
                </a:solidFill>
                <a:latin typeface="Arial" pitchFamily="34" charset="0"/>
                <a:ea typeface="ＭＳ Ｐ明朝" pitchFamily="18" charset="-128"/>
              </a:defRPr>
            </a:lvl7pPr>
            <a:lvl8pPr marL="3429000" indent="-228600" defTabSz="909638" eaLnBrk="0" fontAlgn="base" hangingPunct="0">
              <a:spcBef>
                <a:spcPct val="30000"/>
              </a:spcBef>
              <a:spcAft>
                <a:spcPct val="0"/>
              </a:spcAft>
              <a:defRPr kumimoji="1" sz="1200">
                <a:solidFill>
                  <a:schemeClr val="tx1"/>
                </a:solidFill>
                <a:latin typeface="Arial" pitchFamily="34" charset="0"/>
                <a:ea typeface="ＭＳ Ｐ明朝" pitchFamily="18" charset="-128"/>
              </a:defRPr>
            </a:lvl8pPr>
            <a:lvl9pPr marL="3886200" indent="-228600" defTabSz="909638" eaLnBrk="0" fontAlgn="base" hangingPunct="0">
              <a:spcBef>
                <a:spcPct val="30000"/>
              </a:spcBef>
              <a:spcAft>
                <a:spcPct val="0"/>
              </a:spcAft>
              <a:defRPr kumimoji="1" sz="1200">
                <a:solidFill>
                  <a:schemeClr val="tx1"/>
                </a:solidFill>
                <a:latin typeface="Arial" pitchFamily="34" charset="0"/>
                <a:ea typeface="ＭＳ Ｐ明朝" pitchFamily="18" charset="-128"/>
              </a:defRPr>
            </a:lvl9pPr>
          </a:lstStyle>
          <a:p>
            <a:pPr eaLnBrk="1" hangingPunct="1">
              <a:spcBef>
                <a:spcPct val="0"/>
              </a:spcBef>
            </a:pPr>
            <a:fld id="{7CB6D6DE-5F7E-4858-91F9-F3AC5F1CB608}" type="slidenum">
              <a:rPr lang="en-US" altLang="ja-JP" smtClean="0">
                <a:ea typeface="ＭＳ Ｐゴシック" pitchFamily="50" charset="-128"/>
              </a:rPr>
              <a:pPr eaLnBrk="1" hangingPunct="1">
                <a:spcBef>
                  <a:spcPct val="0"/>
                </a:spcBef>
              </a:pPr>
              <a:t>21</a:t>
            </a:fld>
            <a:endParaRPr lang="en-US" altLang="ja-JP" smtClean="0">
              <a:ea typeface="ＭＳ Ｐゴシック" pitchFamily="50" charset="-128"/>
            </a:endParaRPr>
          </a:p>
        </p:txBody>
      </p:sp>
    </p:spTree>
    <p:extLst>
      <p:ext uri="{BB962C8B-B14F-4D97-AF65-F5344CB8AC3E}">
        <p14:creationId xmlns:p14="http://schemas.microsoft.com/office/powerpoint/2010/main" val="343319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B919A67A-10E2-3A45-B700-87DE75FDFF9C}" type="slidenum">
              <a:rPr kumimoji="1" lang="ja-JP" altLang="en-US" smtClean="0"/>
              <a:t>22</a:t>
            </a:fld>
            <a:endParaRPr kumimoji="1" lang="ja-JP" altLang="en-US"/>
          </a:p>
        </p:txBody>
      </p:sp>
    </p:spTree>
    <p:extLst>
      <p:ext uri="{BB962C8B-B14F-4D97-AF65-F5344CB8AC3E}">
        <p14:creationId xmlns:p14="http://schemas.microsoft.com/office/powerpoint/2010/main" val="500801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31ED4BD-FD02-48A1-9A1C-B83CCCB0EAB0}" type="slidenum">
              <a:rPr kumimoji="1" lang="ja-JP" altLang="en-US" smtClean="0"/>
              <a:t>32</a:t>
            </a:fld>
            <a:endParaRPr kumimoji="1" lang="ja-JP" altLang="en-US" dirty="0"/>
          </a:p>
        </p:txBody>
      </p:sp>
    </p:spTree>
    <p:extLst>
      <p:ext uri="{BB962C8B-B14F-4D97-AF65-F5344CB8AC3E}">
        <p14:creationId xmlns:p14="http://schemas.microsoft.com/office/powerpoint/2010/main" val="3082882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 サブタイトルの書式設定</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908D60A-F4FB-4F05-BB8E-71B048561F1E}" type="slidenum">
              <a:rPr lang="en-US" altLang="ja-JP"/>
              <a:pPr>
                <a:defRPr/>
              </a:pPr>
              <a:t>‹#›</a:t>
            </a:fld>
            <a:endParaRPr lang="en-US" altLang="ja-JP"/>
          </a:p>
        </p:txBody>
      </p:sp>
    </p:spTree>
    <p:extLst>
      <p:ext uri="{BB962C8B-B14F-4D97-AF65-F5344CB8AC3E}">
        <p14:creationId xmlns:p14="http://schemas.microsoft.com/office/powerpoint/2010/main" val="2520554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3052C9B-6DB9-481A-9D91-C06F4D87C5C7}" type="slidenum">
              <a:rPr lang="en-US" altLang="ja-JP"/>
              <a:pPr>
                <a:defRPr/>
              </a:pPr>
              <a:t>‹#›</a:t>
            </a:fld>
            <a:endParaRPr lang="en-US" altLang="ja-JP"/>
          </a:p>
        </p:txBody>
      </p:sp>
    </p:spTree>
    <p:extLst>
      <p:ext uri="{BB962C8B-B14F-4D97-AF65-F5344CB8AC3E}">
        <p14:creationId xmlns:p14="http://schemas.microsoft.com/office/powerpoint/2010/main" val="26679899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0BB249A-1E9C-4968-A4C9-BE849B643E7F}" type="slidenum">
              <a:rPr lang="en-US" altLang="ja-JP"/>
              <a:pPr>
                <a:defRPr/>
              </a:pPr>
              <a:t>‹#›</a:t>
            </a:fld>
            <a:endParaRPr lang="en-US" altLang="ja-JP"/>
          </a:p>
        </p:txBody>
      </p:sp>
    </p:spTree>
    <p:extLst>
      <p:ext uri="{BB962C8B-B14F-4D97-AF65-F5344CB8AC3E}">
        <p14:creationId xmlns:p14="http://schemas.microsoft.com/office/powerpoint/2010/main" val="23397263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99AA3E27-A90D-468C-B629-701EC54D9D48}" type="slidenum">
              <a:rPr lang="en-US" altLang="ja-JP"/>
              <a:pPr>
                <a:defRPr/>
              </a:pPr>
              <a:t>‹#›</a:t>
            </a:fld>
            <a:endParaRPr lang="en-US" altLang="ja-JP"/>
          </a:p>
        </p:txBody>
      </p:sp>
    </p:spTree>
    <p:extLst>
      <p:ext uri="{BB962C8B-B14F-4D97-AF65-F5344CB8AC3E}">
        <p14:creationId xmlns:p14="http://schemas.microsoft.com/office/powerpoint/2010/main" val="4087064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457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5BAB3116-E1EA-4427-8752-AA8A4CC6BE00}" type="slidenum">
              <a:rPr lang="en-US" altLang="ja-JP"/>
              <a:pPr>
                <a:defRPr/>
              </a:pPr>
              <a:t>‹#›</a:t>
            </a:fld>
            <a:endParaRPr lang="en-US" altLang="ja-JP"/>
          </a:p>
        </p:txBody>
      </p:sp>
    </p:spTree>
    <p:extLst>
      <p:ext uri="{BB962C8B-B14F-4D97-AF65-F5344CB8AC3E}">
        <p14:creationId xmlns:p14="http://schemas.microsoft.com/office/powerpoint/2010/main" val="2339106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D280E6C3-3785-462E-82C4-3BF0D60C6817}" type="slidenum">
              <a:rPr lang="en-US" altLang="ja-JP"/>
              <a:pPr>
                <a:defRPr/>
              </a:pPr>
              <a:t>‹#›</a:t>
            </a:fld>
            <a:endParaRPr lang="en-US" altLang="ja-JP"/>
          </a:p>
        </p:txBody>
      </p:sp>
    </p:spTree>
    <p:extLst>
      <p:ext uri="{BB962C8B-B14F-4D97-AF65-F5344CB8AC3E}">
        <p14:creationId xmlns:p14="http://schemas.microsoft.com/office/powerpoint/2010/main" val="174337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3597D98-56F8-4EE6-8DF3-FB1CD161932A}" type="slidenum">
              <a:rPr lang="en-US" altLang="ja-JP"/>
              <a:pPr>
                <a:defRPr/>
              </a:pPr>
              <a:t>‹#›</a:t>
            </a:fld>
            <a:endParaRPr lang="en-US" altLang="ja-JP"/>
          </a:p>
        </p:txBody>
      </p:sp>
    </p:spTree>
    <p:extLst>
      <p:ext uri="{BB962C8B-B14F-4D97-AF65-F5344CB8AC3E}">
        <p14:creationId xmlns:p14="http://schemas.microsoft.com/office/powerpoint/2010/main" val="37138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F126041-7248-4286-8023-1008A5213388}" type="slidenum">
              <a:rPr lang="en-US" altLang="ja-JP"/>
              <a:pPr>
                <a:defRPr/>
              </a:pPr>
              <a:t>‹#›</a:t>
            </a:fld>
            <a:endParaRPr lang="en-US" altLang="ja-JP"/>
          </a:p>
        </p:txBody>
      </p:sp>
    </p:spTree>
    <p:extLst>
      <p:ext uri="{BB962C8B-B14F-4D97-AF65-F5344CB8AC3E}">
        <p14:creationId xmlns:p14="http://schemas.microsoft.com/office/powerpoint/2010/main" val="335083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74CCEEDF-A711-40EE-8905-9E9289992160}" type="slidenum">
              <a:rPr lang="en-US" altLang="ja-JP"/>
              <a:pPr>
                <a:defRPr/>
              </a:pPr>
              <a:t>‹#›</a:t>
            </a:fld>
            <a:endParaRPr lang="en-US" altLang="ja-JP"/>
          </a:p>
        </p:txBody>
      </p:sp>
    </p:spTree>
    <p:extLst>
      <p:ext uri="{BB962C8B-B14F-4D97-AF65-F5344CB8AC3E}">
        <p14:creationId xmlns:p14="http://schemas.microsoft.com/office/powerpoint/2010/main" val="1226637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C90B3DC7-90C9-4FDD-BE5F-1A26B736B9F1}" type="slidenum">
              <a:rPr lang="en-US" altLang="ja-JP"/>
              <a:pPr>
                <a:defRPr/>
              </a:pPr>
              <a:t>‹#›</a:t>
            </a:fld>
            <a:endParaRPr lang="en-US" altLang="ja-JP"/>
          </a:p>
        </p:txBody>
      </p:sp>
    </p:spTree>
    <p:extLst>
      <p:ext uri="{BB962C8B-B14F-4D97-AF65-F5344CB8AC3E}">
        <p14:creationId xmlns:p14="http://schemas.microsoft.com/office/powerpoint/2010/main" val="4197663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E1098097-AED3-4F57-9D3D-301576946D82}" type="slidenum">
              <a:rPr lang="en-US" altLang="ja-JP"/>
              <a:pPr>
                <a:defRPr/>
              </a:pPr>
              <a:t>‹#›</a:t>
            </a:fld>
            <a:endParaRPr lang="en-US" altLang="ja-JP"/>
          </a:p>
        </p:txBody>
      </p:sp>
    </p:spTree>
    <p:extLst>
      <p:ext uri="{BB962C8B-B14F-4D97-AF65-F5344CB8AC3E}">
        <p14:creationId xmlns:p14="http://schemas.microsoft.com/office/powerpoint/2010/main" val="3897712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8F9174F-E90E-4E39-85D7-D89D11063BCE}" type="slidenum">
              <a:rPr lang="en-US" altLang="ja-JP"/>
              <a:pPr>
                <a:defRPr/>
              </a:pPr>
              <a:t>‹#›</a:t>
            </a:fld>
            <a:endParaRPr lang="en-US" altLang="ja-JP"/>
          </a:p>
        </p:txBody>
      </p:sp>
    </p:spTree>
    <p:extLst>
      <p:ext uri="{BB962C8B-B14F-4D97-AF65-F5344CB8AC3E}">
        <p14:creationId xmlns:p14="http://schemas.microsoft.com/office/powerpoint/2010/main" val="2927125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D2247F04-2162-4E5D-96D7-D11A45BD9DC9}" type="slidenum">
              <a:rPr lang="en-US" altLang="ja-JP"/>
              <a:pPr>
                <a:defRPr/>
              </a:pPr>
              <a:t>‹#›</a:t>
            </a:fld>
            <a:endParaRPr lang="en-US" altLang="ja-JP"/>
          </a:p>
        </p:txBody>
      </p:sp>
    </p:spTree>
    <p:extLst>
      <p:ext uri="{BB962C8B-B14F-4D97-AF65-F5344CB8AC3E}">
        <p14:creationId xmlns:p14="http://schemas.microsoft.com/office/powerpoint/2010/main" val="3261833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433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ja-JP"/>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72B0FEA-843A-4C6B-9701-EA6C247686B7}"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14.png"/><Relationship Id="rId5" Type="http://schemas.openxmlformats.org/officeDocument/2006/relationships/oleObject" Target="../embeddings/oleObject3.bin"/><Relationship Id="rId4" Type="http://schemas.openxmlformats.org/officeDocument/2006/relationships/image" Target="../media/image13.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notesSlide" Target="../notesSlides/notesSlide3.xml"/><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0.emf"/><Relationship Id="rId5" Type="http://schemas.openxmlformats.org/officeDocument/2006/relationships/oleObject" Target="../embeddings/oleObject5.bin"/><Relationship Id="rId10" Type="http://schemas.openxmlformats.org/officeDocument/2006/relationships/image" Target="../media/image22.wmf"/><Relationship Id="rId4" Type="http://schemas.openxmlformats.org/officeDocument/2006/relationships/image" Target="../media/image23.emf"/><Relationship Id="rId9" Type="http://schemas.openxmlformats.org/officeDocument/2006/relationships/oleObject" Target="../embeddings/oleObject7.bin"/></Relationships>
</file>

<file path=ppt/slides/_rels/slide18.xml.rels><?xml version="1.0" encoding="UTF-8" standalone="yes"?>
<Relationships xmlns="http://schemas.openxmlformats.org/package/2006/relationships"><Relationship Id="rId3" Type="http://schemas.openxmlformats.org/officeDocument/2006/relationships/image" Target="../media/image24.emf"/><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1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32.emf"/><Relationship Id="rId4" Type="http://schemas.openxmlformats.org/officeDocument/2006/relationships/image" Target="../media/image31.wmf"/></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9.emf"/><Relationship Id="rId5" Type="http://schemas.openxmlformats.org/officeDocument/2006/relationships/oleObject" Target="../embeddings/oleObject9.bin"/><Relationship Id="rId4" Type="http://schemas.openxmlformats.org/officeDocument/2006/relationships/image" Target="../media/image38.em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49.png"/><Relationship Id="rId4" Type="http://schemas.openxmlformats.org/officeDocument/2006/relationships/image" Target="../media/image48.e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50.emf"/></Relationships>
</file>

<file path=ppt/slides/_rels/slide39.xml.rels><?xml version="1.0" encoding="UTF-8" standalone="yes"?>
<Relationships xmlns="http://schemas.openxmlformats.org/package/2006/relationships"><Relationship Id="rId3" Type="http://schemas.openxmlformats.org/officeDocument/2006/relationships/image" Target="../media/image52.tif"/><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8" descr="Toh_E_M_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5652"/>
            <a:ext cx="1289893" cy="128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Rectangle 12"/>
          <p:cNvSpPr>
            <a:spLocks noGrp="1" noChangeArrowheads="1"/>
          </p:cNvSpPr>
          <p:nvPr>
            <p:ph type="title" idx="4294967295"/>
          </p:nvPr>
        </p:nvSpPr>
        <p:spPr>
          <a:xfrm>
            <a:off x="323528" y="3501008"/>
            <a:ext cx="8640960" cy="710952"/>
          </a:xfrm>
        </p:spPr>
        <p:txBody>
          <a:bodyPr/>
          <a:lstStyle/>
          <a:p>
            <a:r>
              <a:rPr lang="en-GB" altLang="ja-JP" sz="3600" b="1" dirty="0"/>
              <a:t>THERMOPHYSICAL PROPERTIES OF SILICATE MELTS AND GLASSES</a:t>
            </a:r>
            <a:r>
              <a:rPr lang="ja-JP" altLang="ja-JP" sz="3600" b="1" dirty="0"/>
              <a:t/>
            </a:r>
            <a:br>
              <a:rPr lang="ja-JP" altLang="ja-JP" sz="3600" b="1" dirty="0"/>
            </a:br>
            <a:r>
              <a:rPr lang="en-GB" altLang="ja-JP" b="1" dirty="0"/>
              <a:t> </a:t>
            </a:r>
            <a:r>
              <a:rPr lang="ja-JP" altLang="ja-JP" b="1" dirty="0"/>
              <a:t/>
            </a:r>
            <a:br>
              <a:rPr lang="ja-JP" altLang="ja-JP" b="1" dirty="0"/>
            </a:br>
            <a:r>
              <a:rPr lang="en-GB" altLang="ja-JP" sz="2000" b="1" dirty="0"/>
              <a:t>Hiroyuki </a:t>
            </a:r>
            <a:r>
              <a:rPr lang="en-GB" altLang="ja-JP" sz="2000" b="1" dirty="0" smtClean="0"/>
              <a:t>SHIBATA</a:t>
            </a:r>
            <a:r>
              <a:rPr lang="en-GB" altLang="ja-JP" sz="2000" b="1" baseline="30000" dirty="0" smtClean="0"/>
              <a:t>1</a:t>
            </a:r>
            <a:r>
              <a:rPr lang="en-GB" altLang="ja-JP" sz="2000" b="1" baseline="30000" smtClean="0"/>
              <a:t/>
            </a:r>
            <a:br>
              <a:rPr lang="en-GB" altLang="ja-JP" sz="2000" b="1" baseline="30000" smtClean="0"/>
            </a:br>
            <a:r>
              <a:rPr lang="en-GB" altLang="ja-JP" sz="2000" b="1" smtClean="0"/>
              <a:t>Sohei</a:t>
            </a:r>
            <a:r>
              <a:rPr lang="en-GB" altLang="ja-JP" sz="2000" b="1" dirty="0" smtClean="0"/>
              <a:t> </a:t>
            </a:r>
            <a:r>
              <a:rPr lang="en-GB" altLang="ja-JP" sz="2000" b="1" dirty="0"/>
              <a:t>SUKENAGA</a:t>
            </a:r>
            <a:r>
              <a:rPr lang="en-GB" altLang="ja-JP" sz="2000" b="1" baseline="30000" dirty="0"/>
              <a:t>1</a:t>
            </a:r>
            <a:r>
              <a:rPr lang="en-GB" altLang="ja-JP" sz="2000" b="1" dirty="0"/>
              <a:t>, </a:t>
            </a:r>
            <a:r>
              <a:rPr lang="en-NZ" altLang="ja-JP" sz="2000" b="1" dirty="0"/>
              <a:t>Tsuyoshi NISHI</a:t>
            </a:r>
            <a:r>
              <a:rPr lang="en-GB" altLang="ja-JP" sz="2000" b="1" baseline="30000" dirty="0"/>
              <a:t>2</a:t>
            </a:r>
            <a:r>
              <a:rPr lang="en-GB" altLang="ja-JP" sz="2000" b="1" dirty="0"/>
              <a:t>, and </a:t>
            </a:r>
            <a:r>
              <a:rPr lang="en-GB" altLang="ja-JP" sz="2000" b="1" dirty="0" err="1"/>
              <a:t>Hiromichi</a:t>
            </a:r>
            <a:r>
              <a:rPr lang="en-NZ" altLang="ja-JP" sz="2000" b="1" dirty="0"/>
              <a:t> OHTA</a:t>
            </a:r>
            <a:r>
              <a:rPr lang="en-GB" altLang="ja-JP" sz="2000" b="1" baseline="30000" dirty="0" smtClean="0"/>
              <a:t>2</a:t>
            </a:r>
            <a:br>
              <a:rPr lang="en-GB" altLang="ja-JP" sz="2000" b="1" baseline="30000" dirty="0" smtClean="0"/>
            </a:br>
            <a:r>
              <a:rPr lang="ja-JP" altLang="ja-JP" sz="2000" b="1" dirty="0"/>
              <a:t/>
            </a:r>
            <a:br>
              <a:rPr lang="ja-JP" altLang="ja-JP" sz="2000" b="1" dirty="0"/>
            </a:br>
            <a:r>
              <a:rPr lang="en-GB" altLang="ja-JP" sz="2000" baseline="30000" dirty="0"/>
              <a:t>1</a:t>
            </a:r>
            <a:r>
              <a:rPr lang="en-GB" altLang="ja-JP" sz="2000" dirty="0"/>
              <a:t>Institute of Multidisciplinary Research for Advanced Materials</a:t>
            </a:r>
            <a:r>
              <a:rPr lang="en-GB" altLang="ja-JP" sz="2000" dirty="0" smtClean="0"/>
              <a:t>,</a:t>
            </a:r>
            <a:br>
              <a:rPr lang="en-GB" altLang="ja-JP" sz="2000" dirty="0" smtClean="0"/>
            </a:br>
            <a:r>
              <a:rPr lang="en-GB" altLang="ja-JP" sz="2000" dirty="0" smtClean="0"/>
              <a:t> </a:t>
            </a:r>
            <a:r>
              <a:rPr lang="en-GB" altLang="ja-JP" sz="2000" dirty="0"/>
              <a:t>Tohoku </a:t>
            </a:r>
            <a:r>
              <a:rPr lang="en-GB" altLang="ja-JP" sz="2000" dirty="0" smtClean="0"/>
              <a:t>University, </a:t>
            </a:r>
            <a:r>
              <a:rPr lang="en-GB" altLang="ja-JP" sz="2000" dirty="0" smtClean="0">
                <a:solidFill>
                  <a:schemeClr val="tx1"/>
                </a:solidFill>
              </a:rPr>
              <a:t>Sendai, Japan</a:t>
            </a:r>
            <a:r>
              <a:rPr lang="ja-JP" altLang="ja-JP" sz="2000" dirty="0">
                <a:solidFill>
                  <a:schemeClr val="tx1"/>
                </a:solidFill>
              </a:rPr>
              <a:t/>
            </a:r>
            <a:br>
              <a:rPr lang="ja-JP" altLang="ja-JP" sz="2000" dirty="0">
                <a:solidFill>
                  <a:schemeClr val="tx1"/>
                </a:solidFill>
              </a:rPr>
            </a:br>
            <a:r>
              <a:rPr lang="en-GB" altLang="ja-JP" sz="2000" baseline="30000" dirty="0" smtClean="0">
                <a:solidFill>
                  <a:schemeClr val="tx1"/>
                </a:solidFill>
              </a:rPr>
              <a:t>2</a:t>
            </a:r>
            <a:r>
              <a:rPr lang="en-US" altLang="ja-JP" sz="2000" dirty="0" smtClean="0">
                <a:solidFill>
                  <a:schemeClr val="tx1"/>
                </a:solidFill>
              </a:rPr>
              <a:t>Graduate School</a:t>
            </a:r>
            <a:r>
              <a:rPr lang="en-GB" altLang="ja-JP" sz="2000" dirty="0" smtClean="0">
                <a:solidFill>
                  <a:schemeClr val="tx1"/>
                </a:solidFill>
              </a:rPr>
              <a:t> of Science </a:t>
            </a:r>
            <a:r>
              <a:rPr lang="en-GB" altLang="ja-JP" sz="2000" dirty="0">
                <a:solidFill>
                  <a:schemeClr val="tx1"/>
                </a:solidFill>
              </a:rPr>
              <a:t>and </a:t>
            </a:r>
            <a:r>
              <a:rPr lang="en-GB" altLang="ja-JP" sz="2000" dirty="0" smtClean="0">
                <a:solidFill>
                  <a:schemeClr val="tx1"/>
                </a:solidFill>
              </a:rPr>
              <a:t>Engineering,</a:t>
            </a:r>
            <a:br>
              <a:rPr lang="en-GB" altLang="ja-JP" sz="2000" dirty="0" smtClean="0">
                <a:solidFill>
                  <a:schemeClr val="tx1"/>
                </a:solidFill>
              </a:rPr>
            </a:br>
            <a:r>
              <a:rPr lang="en-GB" altLang="ja-JP" sz="2000" dirty="0" smtClean="0">
                <a:solidFill>
                  <a:schemeClr val="tx1"/>
                </a:solidFill>
              </a:rPr>
              <a:t> </a:t>
            </a:r>
            <a:r>
              <a:rPr lang="en-GB" altLang="ja-JP" sz="2000" dirty="0">
                <a:solidFill>
                  <a:schemeClr val="tx1"/>
                </a:solidFill>
              </a:rPr>
              <a:t>Ibaraki University, </a:t>
            </a:r>
            <a:r>
              <a:rPr lang="en-GB" altLang="ja-JP" sz="2000" dirty="0" smtClean="0">
                <a:solidFill>
                  <a:schemeClr val="tx1"/>
                </a:solidFill>
              </a:rPr>
              <a:t>Hitachi</a:t>
            </a:r>
            <a:r>
              <a:rPr lang="en-GB" altLang="ja-JP" sz="2000" dirty="0">
                <a:solidFill>
                  <a:schemeClr val="tx1"/>
                </a:solidFill>
              </a:rPr>
              <a:t>, Japan</a:t>
            </a:r>
            <a:r>
              <a:rPr lang="ja-JP" altLang="ja-JP" sz="2000" dirty="0">
                <a:solidFill>
                  <a:schemeClr val="tx1"/>
                </a:solidFill>
              </a:rPr>
              <a:t/>
            </a:r>
            <a:br>
              <a:rPr lang="ja-JP" altLang="ja-JP" sz="2000" dirty="0">
                <a:solidFill>
                  <a:schemeClr val="tx1"/>
                </a:solidFill>
              </a:rPr>
            </a:br>
            <a:endParaRPr lang="en-US" altLang="ja-JP" sz="2000" dirty="0" smtClean="0">
              <a:solidFill>
                <a:schemeClr val="tx1"/>
              </a:solidFill>
            </a:endParaRP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397" y="0"/>
            <a:ext cx="1311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3"/>
          <p:cNvSpPr>
            <a:spLocks noGrp="1"/>
          </p:cNvSpPr>
          <p:nvPr>
            <p:ph type="sldNum" sz="quarter" idx="12"/>
          </p:nvPr>
        </p:nvSpPr>
        <p:spPr/>
        <p:txBody>
          <a:bodyPr/>
          <a:lstStyle/>
          <a:p>
            <a:pPr>
              <a:defRPr/>
            </a:pPr>
            <a:fld id="{E1098097-AED3-4F57-9D3D-301576946D82}" type="slidenum">
              <a:rPr lang="en-US" altLang="ja-JP" smtClean="0"/>
              <a:pPr>
                <a:defRPr/>
              </a:pPr>
              <a:t>1</a:t>
            </a:fld>
            <a:endParaRPr lang="en-US" altLang="ja-JP"/>
          </a:p>
        </p:txBody>
      </p:sp>
      <p:sp>
        <p:nvSpPr>
          <p:cNvPr id="5" name="正方形/長方形 4"/>
          <p:cNvSpPr/>
          <p:nvPr/>
        </p:nvSpPr>
        <p:spPr>
          <a:xfrm>
            <a:off x="2771800" y="116632"/>
            <a:ext cx="5976664" cy="923330"/>
          </a:xfrm>
          <a:prstGeom prst="rect">
            <a:avLst/>
          </a:prstGeom>
        </p:spPr>
        <p:txBody>
          <a:bodyPr wrap="square">
            <a:spAutoFit/>
          </a:bodyPr>
          <a:lstStyle/>
          <a:p>
            <a:r>
              <a:rPr lang="en-US" altLang="ja-JP" dirty="0"/>
              <a:t>6th </a:t>
            </a:r>
            <a:r>
              <a:rPr lang="en-US" altLang="ja-JP" dirty="0" smtClean="0"/>
              <a:t>International</a:t>
            </a:r>
            <a:r>
              <a:rPr lang="ja-JP" altLang="en-US" dirty="0" smtClean="0"/>
              <a:t>　</a:t>
            </a:r>
            <a:r>
              <a:rPr lang="en-US" altLang="ja-JP" dirty="0" smtClean="0"/>
              <a:t>Slag </a:t>
            </a:r>
            <a:r>
              <a:rPr lang="en-US" altLang="ja-JP" dirty="0"/>
              <a:t>Valorisation Symposium</a:t>
            </a:r>
          </a:p>
          <a:p>
            <a:r>
              <a:rPr lang="en-US" altLang="ja-JP" dirty="0"/>
              <a:t>Science, Innovation &amp; Entrepreneurship in Pursuit of a Sustainable </a:t>
            </a:r>
            <a:r>
              <a:rPr lang="en-US" altLang="ja-JP" dirty="0" smtClean="0"/>
              <a:t>World</a:t>
            </a:r>
            <a:endParaRPr lang="en-US" altLang="ja-JP" dirty="0"/>
          </a:p>
        </p:txBody>
      </p:sp>
      <p:sp>
        <p:nvSpPr>
          <p:cNvPr id="6" name="正方形/長方形 5"/>
          <p:cNvSpPr/>
          <p:nvPr/>
        </p:nvSpPr>
        <p:spPr>
          <a:xfrm>
            <a:off x="422672" y="5917763"/>
            <a:ext cx="4572000" cy="646331"/>
          </a:xfrm>
          <a:prstGeom prst="rect">
            <a:avLst/>
          </a:prstGeom>
        </p:spPr>
        <p:txBody>
          <a:bodyPr>
            <a:spAutoFit/>
          </a:bodyPr>
          <a:lstStyle/>
          <a:p>
            <a:r>
              <a:rPr lang="en-US" altLang="ja-JP" dirty="0"/>
              <a:t>01-05 April 2019</a:t>
            </a:r>
          </a:p>
          <a:p>
            <a:r>
              <a:rPr lang="en-US" altLang="ja-JP" dirty="0" err="1"/>
              <a:t>Mechelen</a:t>
            </a:r>
            <a:r>
              <a:rPr lang="en-US" altLang="ja-JP" dirty="0"/>
              <a:t>, Belgium</a:t>
            </a:r>
            <a:endParaRPr lang="ja-JP"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2"/>
          <p:cNvSpPr>
            <a:spLocks noGrp="1" noChangeArrowheads="1"/>
          </p:cNvSpPr>
          <p:nvPr>
            <p:ph type="title"/>
          </p:nvPr>
        </p:nvSpPr>
        <p:spPr>
          <a:xfrm>
            <a:off x="385763" y="-7303"/>
            <a:ext cx="8229600" cy="1008335"/>
          </a:xfrm>
        </p:spPr>
        <p:txBody>
          <a:bodyPr/>
          <a:lstStyle/>
          <a:p>
            <a:pPr eaLnBrk="1" hangingPunct="1"/>
            <a:r>
              <a:rPr lang="en-US" altLang="ja-JP" sz="3200" dirty="0" smtClean="0"/>
              <a:t>Fundamentals of the Laser Flash Method</a:t>
            </a:r>
          </a:p>
        </p:txBody>
      </p:sp>
      <p:graphicFrame>
        <p:nvGraphicFramePr>
          <p:cNvPr id="2050" name="Object 21"/>
          <p:cNvGraphicFramePr>
            <a:graphicFrameLocks noGrp="1" noChangeAspect="1"/>
          </p:cNvGraphicFramePr>
          <p:nvPr>
            <p:ph sz="quarter" idx="2"/>
          </p:nvPr>
        </p:nvGraphicFramePr>
        <p:xfrm>
          <a:off x="4859338" y="3789363"/>
          <a:ext cx="3138487" cy="2185987"/>
        </p:xfrm>
        <a:graphic>
          <a:graphicData uri="http://schemas.openxmlformats.org/presentationml/2006/ole">
            <mc:AlternateContent xmlns:mc="http://schemas.openxmlformats.org/markup-compatibility/2006">
              <mc:Choice xmlns:v="urn:schemas-microsoft-com:vml" Requires="v">
                <p:oleObj spid="_x0000_s2424" name="ｸﾞﾗﾌ" r:id="rId3" imgW="4131360" imgH="2877120" progId="Origin50.Graph">
                  <p:embed/>
                </p:oleObj>
              </mc:Choice>
              <mc:Fallback>
                <p:oleObj name="ｸﾞﾗﾌ" r:id="rId3" imgW="4131360" imgH="2877120" progId="Origin50.Graph">
                  <p:embed/>
                  <p:pic>
                    <p:nvPicPr>
                      <p:cNvPr id="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338" y="3789363"/>
                        <a:ext cx="3138487" cy="2185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054" name="Group 35"/>
          <p:cNvGrpSpPr>
            <a:grpSpLocks/>
          </p:cNvGrpSpPr>
          <p:nvPr/>
        </p:nvGrpSpPr>
        <p:grpSpPr bwMode="auto">
          <a:xfrm>
            <a:off x="827088" y="1412875"/>
            <a:ext cx="2236787" cy="3340100"/>
            <a:chOff x="521" y="890"/>
            <a:chExt cx="1409" cy="2104"/>
          </a:xfrm>
        </p:grpSpPr>
        <p:graphicFrame>
          <p:nvGraphicFramePr>
            <p:cNvPr id="2052" name="Object 24"/>
            <p:cNvGraphicFramePr>
              <a:graphicFrameLocks noChangeAspect="1"/>
            </p:cNvGraphicFramePr>
            <p:nvPr/>
          </p:nvGraphicFramePr>
          <p:xfrm>
            <a:off x="793" y="890"/>
            <a:ext cx="1137" cy="1860"/>
          </p:xfrm>
          <a:graphic>
            <a:graphicData uri="http://schemas.openxmlformats.org/presentationml/2006/ole">
              <mc:AlternateContent xmlns:mc="http://schemas.openxmlformats.org/markup-compatibility/2006">
                <mc:Choice xmlns:v="urn:schemas-microsoft-com:vml" Requires="v">
                  <p:oleObj spid="_x0000_s2425" name="Image" r:id="rId5" imgW="5540417" imgH="9073067" progId="Photoshop.Image.4">
                    <p:embed/>
                  </p:oleObj>
                </mc:Choice>
                <mc:Fallback>
                  <p:oleObj name="Image" r:id="rId5" imgW="5540417" imgH="9073067" progId="Photoshop.Image.4">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 y="890"/>
                          <a:ext cx="1137" cy="18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71" name="Text Box 7"/>
            <p:cNvSpPr txBox="1">
              <a:spLocks noChangeArrowheads="1"/>
            </p:cNvSpPr>
            <p:nvPr/>
          </p:nvSpPr>
          <p:spPr bwMode="auto">
            <a:xfrm>
              <a:off x="1143" y="2763"/>
              <a:ext cx="42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a:latin typeface="Times New Roman" pitchFamily="18" charset="0"/>
                </a:rPr>
                <a:t>Time</a:t>
              </a:r>
            </a:p>
          </p:txBody>
        </p:sp>
        <p:sp>
          <p:nvSpPr>
            <p:cNvPr id="2072" name="Text Box 8"/>
            <p:cNvSpPr txBox="1">
              <a:spLocks noChangeArrowheads="1"/>
            </p:cNvSpPr>
            <p:nvPr/>
          </p:nvSpPr>
          <p:spPr bwMode="auto">
            <a:xfrm rot="-5400000">
              <a:off x="-59" y="1788"/>
              <a:ext cx="13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a:latin typeface="Times New Roman" pitchFamily="18" charset="0"/>
                </a:rPr>
                <a:t>Temperature response</a:t>
              </a:r>
            </a:p>
          </p:txBody>
        </p:sp>
      </p:grpSp>
      <p:sp>
        <p:nvSpPr>
          <p:cNvPr id="2055" name="Oval 11"/>
          <p:cNvSpPr>
            <a:spLocks noChangeArrowheads="1"/>
          </p:cNvSpPr>
          <p:nvPr/>
        </p:nvSpPr>
        <p:spPr bwMode="auto">
          <a:xfrm>
            <a:off x="4787900" y="2579688"/>
            <a:ext cx="792163" cy="215900"/>
          </a:xfrm>
          <a:prstGeom prst="ellipse">
            <a:avLst/>
          </a:prstGeom>
          <a:solidFill>
            <a:schemeClr val="accent1"/>
          </a:solidFill>
          <a:ln w="9525">
            <a:solidFill>
              <a:schemeClr val="tx1"/>
            </a:solidFill>
            <a:round/>
            <a:headEnd/>
            <a:tailEnd/>
          </a:ln>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sp>
        <p:nvSpPr>
          <p:cNvPr id="2056" name="Rectangle 12"/>
          <p:cNvSpPr>
            <a:spLocks noChangeArrowheads="1"/>
          </p:cNvSpPr>
          <p:nvPr/>
        </p:nvSpPr>
        <p:spPr bwMode="auto">
          <a:xfrm>
            <a:off x="4787900" y="2492375"/>
            <a:ext cx="792163" cy="2159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sp>
        <p:nvSpPr>
          <p:cNvPr id="2057" name="Oval 10"/>
          <p:cNvSpPr>
            <a:spLocks noChangeArrowheads="1"/>
          </p:cNvSpPr>
          <p:nvPr/>
        </p:nvSpPr>
        <p:spPr bwMode="auto">
          <a:xfrm>
            <a:off x="4787900" y="2420938"/>
            <a:ext cx="792163" cy="215900"/>
          </a:xfrm>
          <a:prstGeom prst="ellipse">
            <a:avLst/>
          </a:prstGeom>
          <a:solidFill>
            <a:schemeClr val="accent1"/>
          </a:solidFill>
          <a:ln w="9525">
            <a:solidFill>
              <a:schemeClr val="tx1"/>
            </a:solidFill>
            <a:round/>
            <a:headEnd/>
            <a:tailEnd/>
          </a:ln>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sp>
        <p:nvSpPr>
          <p:cNvPr id="2058" name="Line 13"/>
          <p:cNvSpPr>
            <a:spLocks noChangeShapeType="1"/>
          </p:cNvSpPr>
          <p:nvPr/>
        </p:nvSpPr>
        <p:spPr bwMode="auto">
          <a:xfrm>
            <a:off x="4787900" y="2536825"/>
            <a:ext cx="0" cy="1714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9" name="Line 14"/>
          <p:cNvSpPr>
            <a:spLocks noChangeShapeType="1"/>
          </p:cNvSpPr>
          <p:nvPr/>
        </p:nvSpPr>
        <p:spPr bwMode="auto">
          <a:xfrm flipH="1">
            <a:off x="5575300" y="2540000"/>
            <a:ext cx="4763" cy="1682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60" name="AutoShape 15"/>
          <p:cNvSpPr>
            <a:spLocks noChangeArrowheads="1"/>
          </p:cNvSpPr>
          <p:nvPr/>
        </p:nvSpPr>
        <p:spPr bwMode="auto">
          <a:xfrm>
            <a:off x="4932363" y="1628775"/>
            <a:ext cx="431800" cy="576263"/>
          </a:xfrm>
          <a:prstGeom prst="downArrow">
            <a:avLst>
              <a:gd name="adj1" fmla="val 50000"/>
              <a:gd name="adj2" fmla="val 33364"/>
            </a:avLst>
          </a:prstGeom>
          <a:solidFill>
            <a:srgbClr val="FF0000"/>
          </a:solidFill>
          <a:ln w="9525">
            <a:solidFill>
              <a:srgbClr val="FF0000"/>
            </a:solidFill>
            <a:miter lim="800000"/>
            <a:headEnd/>
            <a:tailEnd/>
          </a:ln>
        </p:spPr>
        <p:txBody>
          <a:bodyPr vert="eaVert"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cxnSp>
        <p:nvCxnSpPr>
          <p:cNvPr id="2061" name="AutoShape 16"/>
          <p:cNvCxnSpPr>
            <a:cxnSpLocks noChangeShapeType="1"/>
            <a:stCxn id="2057" idx="0"/>
          </p:cNvCxnSpPr>
          <p:nvPr/>
        </p:nvCxnSpPr>
        <p:spPr bwMode="auto">
          <a:xfrm rot="5400000" flipH="1">
            <a:off x="4013994" y="1250157"/>
            <a:ext cx="215900" cy="2125662"/>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062" name="AutoShape 17"/>
          <p:cNvCxnSpPr>
            <a:cxnSpLocks noChangeShapeType="1"/>
            <a:stCxn id="2055" idx="4"/>
          </p:cNvCxnSpPr>
          <p:nvPr/>
        </p:nvCxnSpPr>
        <p:spPr bwMode="auto">
          <a:xfrm rot="16200000" flipH="1">
            <a:off x="5310187" y="2670176"/>
            <a:ext cx="993775" cy="12446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2063" name="Text Box 18"/>
          <p:cNvSpPr txBox="1">
            <a:spLocks noChangeArrowheads="1"/>
          </p:cNvSpPr>
          <p:nvPr/>
        </p:nvSpPr>
        <p:spPr bwMode="auto">
          <a:xfrm>
            <a:off x="4500563" y="1196975"/>
            <a:ext cx="1365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a:t>Laser pulse</a:t>
            </a:r>
          </a:p>
        </p:txBody>
      </p:sp>
      <p:sp>
        <p:nvSpPr>
          <p:cNvPr id="2064" name="Text Box 19"/>
          <p:cNvSpPr txBox="1">
            <a:spLocks noChangeArrowheads="1"/>
          </p:cNvSpPr>
          <p:nvPr/>
        </p:nvSpPr>
        <p:spPr bwMode="auto">
          <a:xfrm>
            <a:off x="1042988" y="4797425"/>
            <a:ext cx="2495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a:t>Temperature response</a:t>
            </a:r>
          </a:p>
          <a:p>
            <a:pPr eaLnBrk="1" hangingPunct="1"/>
            <a:r>
              <a:rPr lang="en-US" altLang="ja-JP"/>
              <a:t> of front surface</a:t>
            </a:r>
          </a:p>
        </p:txBody>
      </p:sp>
      <p:sp>
        <p:nvSpPr>
          <p:cNvPr id="2065" name="Text Box 20"/>
          <p:cNvSpPr txBox="1">
            <a:spLocks noChangeArrowheads="1"/>
          </p:cNvSpPr>
          <p:nvPr/>
        </p:nvSpPr>
        <p:spPr bwMode="auto">
          <a:xfrm>
            <a:off x="5076825" y="6092825"/>
            <a:ext cx="24955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a:t>Temperature response</a:t>
            </a:r>
          </a:p>
          <a:p>
            <a:pPr eaLnBrk="1" hangingPunct="1"/>
            <a:r>
              <a:rPr lang="en-US" altLang="ja-JP"/>
              <a:t> of back surface</a:t>
            </a:r>
          </a:p>
        </p:txBody>
      </p:sp>
      <p:graphicFrame>
        <p:nvGraphicFramePr>
          <p:cNvPr id="2051" name="Object 28"/>
          <p:cNvGraphicFramePr>
            <a:graphicFrameLocks noGrp="1" noChangeAspect="1"/>
          </p:cNvGraphicFramePr>
          <p:nvPr>
            <p:ph sz="quarter" idx="3"/>
          </p:nvPr>
        </p:nvGraphicFramePr>
        <p:xfrm>
          <a:off x="6292850" y="2420938"/>
          <a:ext cx="2851150" cy="588962"/>
        </p:xfrm>
        <a:graphic>
          <a:graphicData uri="http://schemas.openxmlformats.org/presentationml/2006/ole">
            <mc:AlternateContent xmlns:mc="http://schemas.openxmlformats.org/markup-compatibility/2006">
              <mc:Choice xmlns:v="urn:schemas-microsoft-com:vml" Requires="v">
                <p:oleObj spid="_x0000_s2426" name="数式" r:id="rId7" imgW="1168200" imgH="241200" progId="Equation.3">
                  <p:embed/>
                </p:oleObj>
              </mc:Choice>
              <mc:Fallback>
                <p:oleObj name="数式" r:id="rId7" imgW="1168200" imgH="241200" progId="Equation.3">
                  <p:embed/>
                  <p:pic>
                    <p:nvPicPr>
                      <p:cNvPr id="0"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2850" y="2420938"/>
                        <a:ext cx="2851150" cy="588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66" name="Line 30"/>
          <p:cNvSpPr>
            <a:spLocks noChangeShapeType="1"/>
          </p:cNvSpPr>
          <p:nvPr/>
        </p:nvSpPr>
        <p:spPr bwMode="auto">
          <a:xfrm>
            <a:off x="5584825" y="2706688"/>
            <a:ext cx="287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67" name="Line 31"/>
          <p:cNvSpPr>
            <a:spLocks noChangeShapeType="1"/>
          </p:cNvSpPr>
          <p:nvPr/>
        </p:nvSpPr>
        <p:spPr bwMode="auto">
          <a:xfrm>
            <a:off x="5580063" y="2520950"/>
            <a:ext cx="2873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68" name="Line 32"/>
          <p:cNvSpPr>
            <a:spLocks noChangeShapeType="1"/>
          </p:cNvSpPr>
          <p:nvPr/>
        </p:nvSpPr>
        <p:spPr bwMode="auto">
          <a:xfrm>
            <a:off x="5791200" y="2266950"/>
            <a:ext cx="0" cy="215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2069" name="Line 33"/>
          <p:cNvSpPr>
            <a:spLocks noChangeShapeType="1"/>
          </p:cNvSpPr>
          <p:nvPr/>
        </p:nvSpPr>
        <p:spPr bwMode="auto">
          <a:xfrm flipV="1">
            <a:off x="5786438" y="2732088"/>
            <a:ext cx="0" cy="1444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2070" name="Text Box 34"/>
          <p:cNvSpPr txBox="1">
            <a:spLocks noChangeArrowheads="1"/>
          </p:cNvSpPr>
          <p:nvPr/>
        </p:nvSpPr>
        <p:spPr bwMode="auto">
          <a:xfrm>
            <a:off x="5795963" y="2420938"/>
            <a:ext cx="247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i="1">
                <a:latin typeface="Times New Roman" pitchFamily="18" charset="0"/>
              </a:rPr>
              <a:t>l</a:t>
            </a:r>
          </a:p>
        </p:txBody>
      </p:sp>
      <p:cxnSp>
        <p:nvCxnSpPr>
          <p:cNvPr id="25" name="直線コネクタ 24"/>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99AA3E27-A90D-468C-B629-701EC54D9D48}" type="slidenum">
              <a:rPr lang="en-US" altLang="ja-JP" smtClean="0"/>
              <a:pPr>
                <a:defRPr/>
              </a:pPr>
              <a:t>10</a:t>
            </a:fld>
            <a:endParaRPr lang="en-US" altLang="ja-JP"/>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Grp="1" noChangeArrowheads="1"/>
          </p:cNvSpPr>
          <p:nvPr>
            <p:ph type="title"/>
          </p:nvPr>
        </p:nvSpPr>
        <p:spPr>
          <a:xfrm>
            <a:off x="611560" y="65559"/>
            <a:ext cx="8229600" cy="782960"/>
          </a:xfrm>
        </p:spPr>
        <p:txBody>
          <a:bodyPr/>
          <a:lstStyle/>
          <a:p>
            <a:pPr eaLnBrk="1" hangingPunct="1"/>
            <a:r>
              <a:rPr lang="en-US" altLang="ja-JP" sz="4000" dirty="0" smtClean="0"/>
              <a:t>Advantage of Laser Flash Method</a:t>
            </a:r>
          </a:p>
        </p:txBody>
      </p:sp>
      <p:sp>
        <p:nvSpPr>
          <p:cNvPr id="19459" name="Rectangle 6"/>
          <p:cNvSpPr>
            <a:spLocks noGrp="1" noChangeArrowheads="1"/>
          </p:cNvSpPr>
          <p:nvPr>
            <p:ph type="body" idx="1"/>
          </p:nvPr>
        </p:nvSpPr>
        <p:spPr>
          <a:noFill/>
        </p:spPr>
        <p:txBody>
          <a:bodyPr/>
          <a:lstStyle/>
          <a:p>
            <a:pPr eaLnBrk="1" hangingPunct="1"/>
            <a:r>
              <a:rPr lang="en-US" altLang="ja-JP" dirty="0" smtClean="0"/>
              <a:t>The laser flash method dose not require information of the absolute temperature of a sample.</a:t>
            </a:r>
          </a:p>
          <a:p>
            <a:pPr eaLnBrk="1" hangingPunct="1"/>
            <a:r>
              <a:rPr lang="en-US" altLang="ja-JP" dirty="0" smtClean="0"/>
              <a:t>We only need the </a:t>
            </a:r>
            <a:r>
              <a:rPr lang="en-US" altLang="ja-JP" dirty="0" smtClean="0">
                <a:solidFill>
                  <a:srgbClr val="FF0000"/>
                </a:solidFill>
              </a:rPr>
              <a:t>relative change</a:t>
            </a:r>
            <a:r>
              <a:rPr lang="en-US" altLang="ja-JP" dirty="0" smtClean="0"/>
              <a:t> of temperature of the surface of the sample as a function of time.</a:t>
            </a:r>
          </a:p>
        </p:txBody>
      </p:sp>
      <p:cxnSp>
        <p:nvCxnSpPr>
          <p:cNvPr id="4" name="直線コネクタ 3"/>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11</a:t>
            </a:fld>
            <a:endParaRPr lang="en-US" altLang="ja-JP"/>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331640" y="2717631"/>
            <a:ext cx="5032147" cy="1323439"/>
          </a:xfrm>
          <a:prstGeom prst="rect">
            <a:avLst/>
          </a:prstGeom>
          <a:noFill/>
        </p:spPr>
        <p:txBody>
          <a:bodyPr wrap="none" rtlCol="0">
            <a:spAutoFit/>
          </a:bodyPr>
          <a:lstStyle/>
          <a:p>
            <a:r>
              <a:rPr kumimoji="1" lang="en-US" altLang="ja-JP" sz="4000" dirty="0" smtClean="0"/>
              <a:t>Thermal conductivity </a:t>
            </a:r>
          </a:p>
          <a:p>
            <a:r>
              <a:rPr kumimoji="1" lang="en-US" altLang="ja-JP" sz="4000" dirty="0" smtClean="0"/>
              <a:t>of molten oxide</a:t>
            </a:r>
            <a:endParaRPr kumimoji="1" lang="ja-JP" altLang="en-US" sz="4000" dirty="0"/>
          </a:p>
        </p:txBody>
      </p:sp>
      <p:pic>
        <p:nvPicPr>
          <p:cNvPr id="3" name="Picture 8" descr="Toh_E_M_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3915" y="33486"/>
            <a:ext cx="1289893" cy="128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15652"/>
            <a:ext cx="1311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12</a:t>
            </a:fld>
            <a:endParaRPr lang="en-US" altLang="ja-JP"/>
          </a:p>
        </p:txBody>
      </p:sp>
    </p:spTree>
    <p:extLst>
      <p:ext uri="{BB962C8B-B14F-4D97-AF65-F5344CB8AC3E}">
        <p14:creationId xmlns:p14="http://schemas.microsoft.com/office/powerpoint/2010/main" val="798956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6"/>
          <p:cNvSpPr txBox="1">
            <a:spLocks noChangeArrowheads="1"/>
          </p:cNvSpPr>
          <p:nvPr/>
        </p:nvSpPr>
        <p:spPr bwMode="auto">
          <a:xfrm>
            <a:off x="142730" y="4725144"/>
            <a:ext cx="8893766" cy="1231329"/>
          </a:xfrm>
          <a:prstGeom prst="rect">
            <a:avLst/>
          </a:prstGeom>
          <a:noFill/>
          <a:ln w="360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lIns="97967" tIns="111682" rIns="97967" bIns="57147"/>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sz="2500" dirty="0" smtClean="0">
                <a:solidFill>
                  <a:srgbClr val="000000"/>
                </a:solidFill>
                <a:latin typeface="Arial Unicode MS" pitchFamily="50" charset="-128"/>
                <a:ea typeface="Arial Unicode MS" pitchFamily="50" charset="-128"/>
                <a:cs typeface="Arial Unicode MS" pitchFamily="50" charset="-128"/>
              </a:rPr>
              <a:t>For </a:t>
            </a:r>
            <a:r>
              <a:rPr lang="en-US" altLang="ja-JP" sz="2500" dirty="0" smtClean="0">
                <a:solidFill>
                  <a:srgbClr val="FF0000"/>
                </a:solidFill>
                <a:latin typeface="Arial Unicode MS" pitchFamily="50" charset="-128"/>
                <a:ea typeface="Arial Unicode MS" pitchFamily="50" charset="-128"/>
                <a:cs typeface="Arial Unicode MS" pitchFamily="50" charset="-128"/>
              </a:rPr>
              <a:t>high viscosity liquid </a:t>
            </a:r>
            <a:r>
              <a:rPr lang="en-US" altLang="ja-JP" sz="2500" dirty="0" smtClean="0">
                <a:solidFill>
                  <a:srgbClr val="000000"/>
                </a:solidFill>
                <a:latin typeface="Arial Unicode MS" pitchFamily="50" charset="-128"/>
                <a:ea typeface="Arial Unicode MS" pitchFamily="50" charset="-128"/>
                <a:cs typeface="Arial Unicode MS" pitchFamily="50" charset="-128"/>
              </a:rPr>
              <a:t>,</a:t>
            </a:r>
          </a:p>
          <a:p>
            <a:pPr eaLnBrk="1">
              <a:lnSpc>
                <a:spcPct val="95000"/>
              </a:lnSpc>
              <a:buClrTx/>
              <a:buFontTx/>
              <a:buNone/>
            </a:pPr>
            <a:r>
              <a:rPr lang="en-US" altLang="ja-JP" sz="2500" dirty="0" smtClean="0">
                <a:solidFill>
                  <a:srgbClr val="000000"/>
                </a:solidFill>
                <a:latin typeface="Arial Unicode MS" pitchFamily="50" charset="-128"/>
                <a:ea typeface="Arial Unicode MS" pitchFamily="50" charset="-128"/>
                <a:cs typeface="Arial Unicode MS" pitchFamily="50" charset="-128"/>
              </a:rPr>
              <a:t>“</a:t>
            </a:r>
            <a:r>
              <a:rPr lang="en-US" altLang="ja-JP" sz="2500" dirty="0" smtClean="0">
                <a:solidFill>
                  <a:srgbClr val="FF0000"/>
                </a:solidFill>
                <a:latin typeface="Arial Unicode MS" pitchFamily="50" charset="-128"/>
                <a:ea typeface="Arial Unicode MS" pitchFamily="50" charset="-128"/>
                <a:cs typeface="Arial Unicode MS" pitchFamily="50" charset="-128"/>
              </a:rPr>
              <a:t>Front-heating </a:t>
            </a:r>
            <a:r>
              <a:rPr lang="en-US" altLang="ja-JP" sz="2500" dirty="0">
                <a:solidFill>
                  <a:srgbClr val="FF0000"/>
                </a:solidFill>
                <a:latin typeface="Arial Unicode MS" pitchFamily="50" charset="-128"/>
                <a:ea typeface="Arial Unicode MS" pitchFamily="50" charset="-128"/>
                <a:cs typeface="Arial Unicode MS" pitchFamily="50" charset="-128"/>
              </a:rPr>
              <a:t>Front-detection laser flash method</a:t>
            </a:r>
            <a:r>
              <a:rPr lang="en-US" altLang="ja-JP" sz="2500" dirty="0">
                <a:solidFill>
                  <a:srgbClr val="000000"/>
                </a:solidFill>
                <a:latin typeface="Arial Unicode MS" pitchFamily="50" charset="-128"/>
                <a:ea typeface="Arial Unicode MS" pitchFamily="50" charset="-128"/>
                <a:cs typeface="Arial Unicode MS" pitchFamily="50" charset="-128"/>
              </a:rPr>
              <a:t>”</a:t>
            </a:r>
          </a:p>
          <a:p>
            <a:pPr eaLnBrk="1">
              <a:lnSpc>
                <a:spcPct val="83000"/>
              </a:lnSpc>
              <a:buClrTx/>
              <a:buFontTx/>
              <a:buNone/>
            </a:pPr>
            <a:r>
              <a:rPr lang="en-US" altLang="ja-JP" sz="2500" dirty="0">
                <a:solidFill>
                  <a:srgbClr val="000000"/>
                </a:solidFill>
                <a:latin typeface="Arial Unicode MS" pitchFamily="50" charset="-128"/>
                <a:ea typeface="Arial Unicode MS" pitchFamily="50" charset="-128"/>
                <a:cs typeface="Arial Unicode MS" pitchFamily="50" charset="-128"/>
              </a:rPr>
              <a:t>has been developed to break through experimental difficulties</a:t>
            </a:r>
            <a:r>
              <a:rPr lang="en-US" altLang="ja-JP" sz="2500" dirty="0">
                <a:solidFill>
                  <a:srgbClr val="000000"/>
                </a:solidFill>
                <a:latin typeface="ＭＳ Ｐゴシック" pitchFamily="50" charset="-128"/>
              </a:rPr>
              <a:t>.</a:t>
            </a:r>
            <a:endParaRPr lang="ja-JP" altLang="ja-JP" sz="2500" dirty="0">
              <a:solidFill>
                <a:srgbClr val="000000"/>
              </a:solidFill>
              <a:latin typeface="ＭＳ Ｐゴシック" pitchFamily="50" charset="-128"/>
            </a:endParaRPr>
          </a:p>
        </p:txBody>
      </p:sp>
      <p:sp>
        <p:nvSpPr>
          <p:cNvPr id="5125" name="Text Box 7"/>
          <p:cNvSpPr txBox="1">
            <a:spLocks noChangeArrowheads="1"/>
          </p:cNvSpPr>
          <p:nvPr/>
        </p:nvSpPr>
        <p:spPr bwMode="auto">
          <a:xfrm>
            <a:off x="3347864" y="190228"/>
            <a:ext cx="2252160" cy="57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6171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buClrTx/>
              <a:buFontTx/>
              <a:buNone/>
            </a:pPr>
            <a:r>
              <a:rPr lang="en-US" altLang="ja-JP" sz="2900" dirty="0" smtClean="0">
                <a:solidFill>
                  <a:schemeClr val="tx1"/>
                </a:solidFill>
                <a:latin typeface="+mj-lt"/>
                <a:ea typeface="Arial Unicode MS" pitchFamily="50" charset="-128"/>
                <a:cs typeface="Arial Unicode MS" pitchFamily="50" charset="-128"/>
              </a:rPr>
              <a:t>Motivation</a:t>
            </a:r>
            <a:r>
              <a:rPr lang="en-US" altLang="ja-JP" sz="2900" dirty="0" smtClean="0">
                <a:solidFill>
                  <a:srgbClr val="0070C0"/>
                </a:solidFill>
                <a:latin typeface="+mj-lt"/>
                <a:ea typeface="Arial Unicode MS" pitchFamily="50" charset="-128"/>
                <a:cs typeface="Arial Unicode MS" pitchFamily="50" charset="-128"/>
              </a:rPr>
              <a:t> </a:t>
            </a:r>
            <a:endParaRPr lang="ja-JP" altLang="ja-JP" sz="2900" dirty="0">
              <a:solidFill>
                <a:srgbClr val="0070C0"/>
              </a:solidFill>
              <a:latin typeface="+mj-lt"/>
              <a:ea typeface="Arial Unicode MS" pitchFamily="50" charset="-128"/>
              <a:cs typeface="Arial Unicode MS" pitchFamily="50" charset="-128"/>
            </a:endParaRPr>
          </a:p>
        </p:txBody>
      </p:sp>
      <p:sp>
        <p:nvSpPr>
          <p:cNvPr id="5127" name="正方形/長方形 10"/>
          <p:cNvSpPr>
            <a:spLocks noChangeArrowheads="1"/>
          </p:cNvSpPr>
          <p:nvPr/>
        </p:nvSpPr>
        <p:spPr bwMode="auto">
          <a:xfrm>
            <a:off x="557901" y="1124744"/>
            <a:ext cx="8157797" cy="1930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45" tIns="41473" rIns="82945" bIns="41473">
            <a:spAutoFit/>
          </a:bodyPr>
          <a:lstStyle/>
          <a:p>
            <a:r>
              <a:rPr lang="en-US" altLang="ja-JP" sz="2400" dirty="0">
                <a:solidFill>
                  <a:srgbClr val="000000"/>
                </a:solidFill>
              </a:rPr>
              <a:t>Thermo-Physical properties of metallurgical slags </a:t>
            </a:r>
            <a:r>
              <a:rPr lang="en-US" altLang="ja-JP" sz="2400" dirty="0" smtClean="0">
                <a:solidFill>
                  <a:srgbClr val="000000"/>
                </a:solidFill>
              </a:rPr>
              <a:t>and glass are </a:t>
            </a:r>
            <a:r>
              <a:rPr lang="en-US" altLang="ja-JP" sz="2400" dirty="0">
                <a:solidFill>
                  <a:srgbClr val="000000"/>
                </a:solidFill>
              </a:rPr>
              <a:t>essential for the design, modeling, and control of manufacturing processes of various </a:t>
            </a:r>
            <a:r>
              <a:rPr lang="en-US" altLang="ja-JP" sz="2400" dirty="0" smtClean="0">
                <a:solidFill>
                  <a:srgbClr val="000000"/>
                </a:solidFill>
              </a:rPr>
              <a:t>materials.  These materials need </a:t>
            </a:r>
            <a:r>
              <a:rPr lang="en-US" altLang="ja-JP" sz="2400" dirty="0" smtClean="0">
                <a:solidFill>
                  <a:srgbClr val="FF0000"/>
                </a:solidFill>
              </a:rPr>
              <a:t>container</a:t>
            </a:r>
            <a:r>
              <a:rPr lang="en-US" altLang="ja-JP" sz="2400" dirty="0" smtClean="0">
                <a:solidFill>
                  <a:srgbClr val="000000"/>
                </a:solidFill>
              </a:rPr>
              <a:t> and  are </a:t>
            </a:r>
            <a:r>
              <a:rPr lang="en-US" altLang="ja-JP" sz="2400" dirty="0" smtClean="0">
                <a:solidFill>
                  <a:srgbClr val="FF0000"/>
                </a:solidFill>
              </a:rPr>
              <a:t>transparent</a:t>
            </a:r>
            <a:r>
              <a:rPr lang="en-US" altLang="ja-JP" sz="2400" dirty="0" smtClean="0">
                <a:solidFill>
                  <a:srgbClr val="000000"/>
                </a:solidFill>
              </a:rPr>
              <a:t> for the heating laser.</a:t>
            </a:r>
            <a:endParaRPr lang="ja-JP" altLang="en-US" sz="2400" dirty="0">
              <a:solidFill>
                <a:srgbClr val="000000"/>
              </a:solidFill>
            </a:endParaRPr>
          </a:p>
        </p:txBody>
      </p:sp>
      <p:sp>
        <p:nvSpPr>
          <p:cNvPr id="11" name="Text Box 6"/>
          <p:cNvSpPr txBox="1">
            <a:spLocks noChangeArrowheads="1"/>
          </p:cNvSpPr>
          <p:nvPr/>
        </p:nvSpPr>
        <p:spPr bwMode="auto">
          <a:xfrm>
            <a:off x="142730" y="3429001"/>
            <a:ext cx="8893766" cy="936104"/>
          </a:xfrm>
          <a:prstGeom prst="rect">
            <a:avLst/>
          </a:prstGeom>
          <a:noFill/>
          <a:ln w="360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lIns="97967" tIns="111682" rIns="97967" bIns="57147"/>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sz="2500" dirty="0" smtClean="0">
                <a:solidFill>
                  <a:srgbClr val="000000"/>
                </a:solidFill>
                <a:latin typeface="Arial Unicode MS" pitchFamily="50" charset="-128"/>
                <a:ea typeface="Arial Unicode MS" pitchFamily="50" charset="-128"/>
                <a:cs typeface="Arial Unicode MS" pitchFamily="50" charset="-128"/>
              </a:rPr>
              <a:t>For </a:t>
            </a:r>
            <a:r>
              <a:rPr lang="en-US" altLang="ja-JP" sz="2500" dirty="0" smtClean="0">
                <a:solidFill>
                  <a:srgbClr val="0033CC"/>
                </a:solidFill>
                <a:latin typeface="Arial Unicode MS" pitchFamily="50" charset="-128"/>
                <a:ea typeface="Arial Unicode MS" pitchFamily="50" charset="-128"/>
                <a:cs typeface="Arial Unicode MS" pitchFamily="50" charset="-128"/>
              </a:rPr>
              <a:t>low viscosity liquid </a:t>
            </a:r>
            <a:r>
              <a:rPr lang="en-US" altLang="ja-JP" sz="2500" dirty="0" smtClean="0">
                <a:solidFill>
                  <a:srgbClr val="000000"/>
                </a:solidFill>
                <a:latin typeface="Arial Unicode MS" pitchFamily="50" charset="-128"/>
                <a:ea typeface="Arial Unicode MS" pitchFamily="50" charset="-128"/>
                <a:cs typeface="Arial Unicode MS" pitchFamily="50" charset="-128"/>
              </a:rPr>
              <a:t>, “</a:t>
            </a:r>
            <a:r>
              <a:rPr lang="en-US" altLang="ja-JP" sz="2500" dirty="0" smtClean="0">
                <a:solidFill>
                  <a:srgbClr val="0033CC"/>
                </a:solidFill>
                <a:latin typeface="Arial Unicode MS" pitchFamily="50" charset="-128"/>
                <a:ea typeface="Arial Unicode MS" pitchFamily="50" charset="-128"/>
                <a:cs typeface="Arial Unicode MS" pitchFamily="50" charset="-128"/>
              </a:rPr>
              <a:t>Three layered method</a:t>
            </a:r>
            <a:r>
              <a:rPr lang="en-US" altLang="ja-JP" sz="2500" dirty="0" smtClean="0">
                <a:solidFill>
                  <a:srgbClr val="000000"/>
                </a:solidFill>
                <a:latin typeface="Arial Unicode MS" pitchFamily="50" charset="-128"/>
                <a:ea typeface="Arial Unicode MS" pitchFamily="50" charset="-128"/>
                <a:cs typeface="Arial Unicode MS" pitchFamily="50" charset="-128"/>
              </a:rPr>
              <a:t>”</a:t>
            </a:r>
            <a:endParaRPr lang="en-US" altLang="ja-JP" sz="2500" dirty="0">
              <a:solidFill>
                <a:srgbClr val="000000"/>
              </a:solidFill>
              <a:latin typeface="Arial Unicode MS" pitchFamily="50" charset="-128"/>
              <a:ea typeface="Arial Unicode MS" pitchFamily="50" charset="-128"/>
              <a:cs typeface="Arial Unicode MS" pitchFamily="50" charset="-128"/>
            </a:endParaRPr>
          </a:p>
          <a:p>
            <a:pPr eaLnBrk="1">
              <a:lnSpc>
                <a:spcPct val="83000"/>
              </a:lnSpc>
              <a:buClrTx/>
              <a:buFontTx/>
              <a:buNone/>
            </a:pPr>
            <a:r>
              <a:rPr lang="en-US" altLang="ja-JP" sz="2500" dirty="0">
                <a:solidFill>
                  <a:srgbClr val="000000"/>
                </a:solidFill>
                <a:latin typeface="Arial Unicode MS" pitchFamily="50" charset="-128"/>
                <a:ea typeface="Arial Unicode MS" pitchFamily="50" charset="-128"/>
                <a:cs typeface="Arial Unicode MS" pitchFamily="50" charset="-128"/>
              </a:rPr>
              <a:t>has been </a:t>
            </a:r>
            <a:r>
              <a:rPr lang="en-US" altLang="ja-JP" sz="2500" dirty="0" smtClean="0">
                <a:solidFill>
                  <a:srgbClr val="000000"/>
                </a:solidFill>
                <a:latin typeface="Arial Unicode MS" pitchFamily="50" charset="-128"/>
                <a:ea typeface="Arial Unicode MS" pitchFamily="50" charset="-128"/>
                <a:cs typeface="Arial Unicode MS" pitchFamily="50" charset="-128"/>
              </a:rPr>
              <a:t>developed to break through experimental difficulties</a:t>
            </a:r>
            <a:r>
              <a:rPr lang="en-US" altLang="ja-JP" sz="2500" dirty="0" smtClean="0">
                <a:solidFill>
                  <a:srgbClr val="000000"/>
                </a:solidFill>
                <a:latin typeface="ＭＳ Ｐゴシック" pitchFamily="50" charset="-128"/>
              </a:rPr>
              <a:t>.</a:t>
            </a:r>
            <a:endParaRPr lang="ja-JP" altLang="ja-JP" sz="2500" dirty="0">
              <a:solidFill>
                <a:srgbClr val="000000"/>
              </a:solidFill>
              <a:latin typeface="ＭＳ Ｐゴシック" pitchFamily="50" charset="-128"/>
            </a:endParaRPr>
          </a:p>
        </p:txBody>
      </p:sp>
      <p:cxnSp>
        <p:nvCxnSpPr>
          <p:cNvPr id="7" name="直線コネクタ 6"/>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13</a:t>
            </a:fld>
            <a:endParaRPr lang="en-US" altLang="ja-JP"/>
          </a:p>
        </p:txBody>
      </p:sp>
    </p:spTree>
    <p:extLst>
      <p:ext uri="{BB962C8B-B14F-4D97-AF65-F5344CB8AC3E}">
        <p14:creationId xmlns:p14="http://schemas.microsoft.com/office/powerpoint/2010/main" val="361707607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a:xfrm>
            <a:off x="179512" y="0"/>
            <a:ext cx="8686800" cy="922338"/>
          </a:xfrm>
        </p:spPr>
        <p:txBody>
          <a:bodyPr/>
          <a:lstStyle/>
          <a:p>
            <a:pPr eaLnBrk="1" hangingPunct="1"/>
            <a:r>
              <a:rPr lang="en-US" altLang="ja-JP" sz="3200" dirty="0" smtClean="0"/>
              <a:t>Schematic diagram of three layered method</a:t>
            </a:r>
          </a:p>
        </p:txBody>
      </p:sp>
      <p:grpSp>
        <p:nvGrpSpPr>
          <p:cNvPr id="20483" name="Group 24"/>
          <p:cNvGrpSpPr>
            <a:grpSpLocks noChangeAspect="1"/>
          </p:cNvGrpSpPr>
          <p:nvPr/>
        </p:nvGrpSpPr>
        <p:grpSpPr bwMode="auto">
          <a:xfrm>
            <a:off x="1619250" y="1268413"/>
            <a:ext cx="6256338" cy="4579937"/>
            <a:chOff x="884" y="799"/>
            <a:chExt cx="2912" cy="2177"/>
          </a:xfrm>
        </p:grpSpPr>
        <p:pic>
          <p:nvPicPr>
            <p:cNvPr id="20484" name="Picture 5" descr="fig-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0" y="799"/>
              <a:ext cx="1799" cy="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AutoShape 6"/>
            <p:cNvSpPr>
              <a:spLocks noChangeAspect="1" noChangeArrowheads="1"/>
            </p:cNvSpPr>
            <p:nvPr/>
          </p:nvSpPr>
          <p:spPr bwMode="auto">
            <a:xfrm>
              <a:off x="2200" y="1978"/>
              <a:ext cx="463" cy="136"/>
            </a:xfrm>
            <a:prstGeom prst="rightArrow">
              <a:avLst>
                <a:gd name="adj1" fmla="val 50000"/>
                <a:gd name="adj2" fmla="val 85110"/>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sp>
          <p:nvSpPr>
            <p:cNvPr id="20486" name="Rectangle 7"/>
            <p:cNvSpPr>
              <a:spLocks noChangeAspect="1" noChangeArrowheads="1"/>
            </p:cNvSpPr>
            <p:nvPr/>
          </p:nvSpPr>
          <p:spPr bwMode="auto">
            <a:xfrm>
              <a:off x="3066" y="1888"/>
              <a:ext cx="544" cy="45"/>
            </a:xfrm>
            <a:prstGeom prst="rect">
              <a:avLst/>
            </a:prstGeom>
            <a:solidFill>
              <a:srgbClr val="3366FF"/>
            </a:solidFill>
            <a:ln w="9525">
              <a:solidFill>
                <a:schemeClr val="tx1"/>
              </a:solidFill>
              <a:miter lim="800000"/>
              <a:headEnd/>
              <a:tailEnd/>
            </a:ln>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sp>
          <p:nvSpPr>
            <p:cNvPr id="20487" name="Rectangle 8"/>
            <p:cNvSpPr>
              <a:spLocks noChangeAspect="1" noChangeArrowheads="1"/>
            </p:cNvSpPr>
            <p:nvPr/>
          </p:nvSpPr>
          <p:spPr bwMode="auto">
            <a:xfrm>
              <a:off x="3066" y="2115"/>
              <a:ext cx="544" cy="46"/>
            </a:xfrm>
            <a:prstGeom prst="rect">
              <a:avLst/>
            </a:prstGeom>
            <a:solidFill>
              <a:srgbClr val="0000FF"/>
            </a:solidFill>
            <a:ln w="9525">
              <a:solidFill>
                <a:schemeClr val="tx1"/>
              </a:solidFill>
              <a:miter lim="800000"/>
              <a:headEnd/>
              <a:tailEnd/>
            </a:ln>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sp>
          <p:nvSpPr>
            <p:cNvPr id="20488" name="Rectangle 9"/>
            <p:cNvSpPr>
              <a:spLocks noChangeAspect="1" noChangeArrowheads="1"/>
            </p:cNvSpPr>
            <p:nvPr/>
          </p:nvSpPr>
          <p:spPr bwMode="auto">
            <a:xfrm>
              <a:off x="3066" y="1933"/>
              <a:ext cx="544" cy="182"/>
            </a:xfrm>
            <a:prstGeom prst="rect">
              <a:avLst/>
            </a:prstGeom>
            <a:solidFill>
              <a:srgbClr val="FF0000"/>
            </a:solidFill>
            <a:ln w="9525">
              <a:solidFill>
                <a:schemeClr val="tx1"/>
              </a:solidFill>
              <a:miter lim="800000"/>
              <a:headEnd/>
              <a:tailEnd/>
            </a:ln>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sp>
          <p:nvSpPr>
            <p:cNvPr id="20489" name="Line 10"/>
            <p:cNvSpPr>
              <a:spLocks noChangeAspect="1" noChangeShapeType="1"/>
            </p:cNvSpPr>
            <p:nvPr/>
          </p:nvSpPr>
          <p:spPr bwMode="auto">
            <a:xfrm>
              <a:off x="2838" y="1889"/>
              <a:ext cx="22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490" name="Line 11"/>
            <p:cNvSpPr>
              <a:spLocks noChangeAspect="1" noChangeShapeType="1"/>
            </p:cNvSpPr>
            <p:nvPr/>
          </p:nvSpPr>
          <p:spPr bwMode="auto">
            <a:xfrm>
              <a:off x="2839" y="1932"/>
              <a:ext cx="22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491" name="Line 12"/>
            <p:cNvSpPr>
              <a:spLocks noChangeAspect="1" noChangeShapeType="1"/>
            </p:cNvSpPr>
            <p:nvPr/>
          </p:nvSpPr>
          <p:spPr bwMode="auto">
            <a:xfrm>
              <a:off x="2837" y="2113"/>
              <a:ext cx="22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492" name="Line 13"/>
            <p:cNvSpPr>
              <a:spLocks noChangeAspect="1" noChangeShapeType="1"/>
            </p:cNvSpPr>
            <p:nvPr/>
          </p:nvSpPr>
          <p:spPr bwMode="auto">
            <a:xfrm>
              <a:off x="2835" y="2162"/>
              <a:ext cx="22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493" name="Text Box 14"/>
            <p:cNvSpPr txBox="1">
              <a:spLocks noChangeAspect="1" noChangeArrowheads="1"/>
            </p:cNvSpPr>
            <p:nvPr/>
          </p:nvSpPr>
          <p:spPr bwMode="auto">
            <a:xfrm>
              <a:off x="2664" y="1752"/>
              <a:ext cx="151"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i="1">
                  <a:latin typeface="Times New Roman" pitchFamily="18" charset="0"/>
                </a:rPr>
                <a:t>l</a:t>
              </a:r>
              <a:r>
                <a:rPr lang="en-US" altLang="ja-JP" baseline="-10000">
                  <a:latin typeface="Times New Roman" pitchFamily="18" charset="0"/>
                </a:rPr>
                <a:t>1</a:t>
              </a:r>
            </a:p>
          </p:txBody>
        </p:sp>
        <p:sp>
          <p:nvSpPr>
            <p:cNvPr id="20494" name="Text Box 15"/>
            <p:cNvSpPr txBox="1">
              <a:spLocks noChangeAspect="1" noChangeArrowheads="1"/>
            </p:cNvSpPr>
            <p:nvPr/>
          </p:nvSpPr>
          <p:spPr bwMode="auto">
            <a:xfrm>
              <a:off x="2664" y="1888"/>
              <a:ext cx="151"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i="1">
                  <a:latin typeface="Times New Roman" pitchFamily="18" charset="0"/>
                </a:rPr>
                <a:t>l</a:t>
              </a:r>
              <a:r>
                <a:rPr lang="en-US" altLang="ja-JP" baseline="-10000">
                  <a:latin typeface="Times New Roman" pitchFamily="18" charset="0"/>
                </a:rPr>
                <a:t>2</a:t>
              </a:r>
            </a:p>
          </p:txBody>
        </p:sp>
        <p:sp>
          <p:nvSpPr>
            <p:cNvPr id="20495" name="Text Box 16"/>
            <p:cNvSpPr txBox="1">
              <a:spLocks noChangeAspect="1" noChangeArrowheads="1"/>
            </p:cNvSpPr>
            <p:nvPr/>
          </p:nvSpPr>
          <p:spPr bwMode="auto">
            <a:xfrm>
              <a:off x="2653" y="2024"/>
              <a:ext cx="227"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i="1">
                  <a:latin typeface="Times New Roman" pitchFamily="18" charset="0"/>
                </a:rPr>
                <a:t>l</a:t>
              </a:r>
              <a:r>
                <a:rPr lang="en-US" altLang="ja-JP" baseline="-10000">
                  <a:latin typeface="Times New Roman" pitchFamily="18" charset="0"/>
                </a:rPr>
                <a:t>3</a:t>
              </a:r>
            </a:p>
          </p:txBody>
        </p:sp>
        <p:sp>
          <p:nvSpPr>
            <p:cNvPr id="20496" name="Text Box 17"/>
            <p:cNvSpPr txBox="1">
              <a:spLocks noChangeAspect="1" noChangeArrowheads="1"/>
            </p:cNvSpPr>
            <p:nvPr/>
          </p:nvSpPr>
          <p:spPr bwMode="auto">
            <a:xfrm>
              <a:off x="3606" y="1752"/>
              <a:ext cx="18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i="1">
                  <a:latin typeface="Symbol" pitchFamily="18" charset="2"/>
                </a:rPr>
                <a:t>a</a:t>
              </a:r>
              <a:r>
                <a:rPr lang="en-US" altLang="ja-JP" baseline="-10000">
                  <a:latin typeface="Symbol" pitchFamily="18" charset="2"/>
                </a:rPr>
                <a:t>1</a:t>
              </a:r>
            </a:p>
          </p:txBody>
        </p:sp>
        <p:sp>
          <p:nvSpPr>
            <p:cNvPr id="20497" name="Text Box 18"/>
            <p:cNvSpPr txBox="1">
              <a:spLocks noChangeAspect="1" noChangeArrowheads="1"/>
            </p:cNvSpPr>
            <p:nvPr/>
          </p:nvSpPr>
          <p:spPr bwMode="auto">
            <a:xfrm>
              <a:off x="3607" y="1890"/>
              <a:ext cx="189"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i="1">
                  <a:latin typeface="Symbol" pitchFamily="18" charset="2"/>
                </a:rPr>
                <a:t>a</a:t>
              </a:r>
              <a:r>
                <a:rPr lang="en-US" altLang="ja-JP" baseline="-10000">
                  <a:latin typeface="Symbol" pitchFamily="18" charset="2"/>
                </a:rPr>
                <a:t>2</a:t>
              </a:r>
            </a:p>
          </p:txBody>
        </p:sp>
        <p:sp>
          <p:nvSpPr>
            <p:cNvPr id="20498" name="Text Box 19"/>
            <p:cNvSpPr txBox="1">
              <a:spLocks noChangeAspect="1" noChangeArrowheads="1"/>
            </p:cNvSpPr>
            <p:nvPr/>
          </p:nvSpPr>
          <p:spPr bwMode="auto">
            <a:xfrm>
              <a:off x="3602" y="2044"/>
              <a:ext cx="188"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i="1">
                  <a:latin typeface="Symbol" pitchFamily="18" charset="2"/>
                </a:rPr>
                <a:t>a</a:t>
              </a:r>
              <a:r>
                <a:rPr lang="en-US" altLang="ja-JP" baseline="-10000">
                  <a:latin typeface="Symbol" pitchFamily="18" charset="2"/>
                </a:rPr>
                <a:t>3</a:t>
              </a:r>
            </a:p>
          </p:txBody>
        </p:sp>
        <p:sp>
          <p:nvSpPr>
            <p:cNvPr id="20499" name="Rectangle 20"/>
            <p:cNvSpPr>
              <a:spLocks noChangeAspect="1" noChangeArrowheads="1"/>
            </p:cNvSpPr>
            <p:nvPr/>
          </p:nvSpPr>
          <p:spPr bwMode="auto">
            <a:xfrm>
              <a:off x="884" y="1706"/>
              <a:ext cx="1270" cy="499"/>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a:p>
          </p:txBody>
        </p:sp>
        <p:sp>
          <p:nvSpPr>
            <p:cNvPr id="20500" name="Line 21"/>
            <p:cNvSpPr>
              <a:spLocks noChangeAspect="1" noChangeShapeType="1"/>
            </p:cNvSpPr>
            <p:nvPr/>
          </p:nvSpPr>
          <p:spPr bwMode="auto">
            <a:xfrm>
              <a:off x="1024" y="1822"/>
              <a:ext cx="318" cy="0"/>
            </a:xfrm>
            <a:prstGeom prst="line">
              <a:avLst/>
            </a:prstGeom>
            <a:noFill/>
            <a:ln w="158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01" name="Line 22"/>
            <p:cNvSpPr>
              <a:spLocks noChangeAspect="1" noChangeShapeType="1"/>
            </p:cNvSpPr>
            <p:nvPr/>
          </p:nvSpPr>
          <p:spPr bwMode="auto">
            <a:xfrm>
              <a:off x="1016" y="2170"/>
              <a:ext cx="318" cy="0"/>
            </a:xfrm>
            <a:prstGeom prst="line">
              <a:avLst/>
            </a:prstGeom>
            <a:noFill/>
            <a:ln w="15875">
              <a:solidFill>
                <a:srgbClr val="0000FF"/>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0502" name="Line 23"/>
            <p:cNvSpPr>
              <a:spLocks noChangeAspect="1" noChangeShapeType="1"/>
            </p:cNvSpPr>
            <p:nvPr/>
          </p:nvSpPr>
          <p:spPr bwMode="auto">
            <a:xfrm>
              <a:off x="930" y="1978"/>
              <a:ext cx="408" cy="0"/>
            </a:xfrm>
            <a:prstGeom prst="line">
              <a:avLst/>
            </a:prstGeom>
            <a:noFill/>
            <a:ln w="15875">
              <a:solidFill>
                <a:srgbClr val="FF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cxnSp>
        <p:nvCxnSpPr>
          <p:cNvPr id="23" name="直線コネクタ 22"/>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C90B3DC7-90C9-4FDD-BE5F-1A26B736B9F1}" type="slidenum">
              <a:rPr lang="en-US" altLang="ja-JP" smtClean="0"/>
              <a:pPr>
                <a:defRPr/>
              </a:pPr>
              <a:t>14</a:t>
            </a:fld>
            <a:endParaRPr lang="en-US" altLang="ja-JP"/>
          </a:p>
        </p:txBody>
      </p:sp>
      <p:sp>
        <p:nvSpPr>
          <p:cNvPr id="25" name="テキスト ボックス 24"/>
          <p:cNvSpPr txBox="1"/>
          <p:nvPr/>
        </p:nvSpPr>
        <p:spPr>
          <a:xfrm>
            <a:off x="4635753" y="6485610"/>
            <a:ext cx="3612912" cy="276999"/>
          </a:xfrm>
          <a:prstGeom prst="rect">
            <a:avLst/>
          </a:prstGeom>
          <a:noFill/>
        </p:spPr>
        <p:txBody>
          <a:bodyPr wrap="none" rtlCol="0">
            <a:spAutoFit/>
          </a:bodyPr>
          <a:lstStyle/>
          <a:p>
            <a:r>
              <a:rPr kumimoji="1" lang="en-US" altLang="ja-JP" sz="1200" dirty="0" err="1" smtClean="0"/>
              <a:t>H.Ohta</a:t>
            </a:r>
            <a:r>
              <a:rPr kumimoji="1" lang="en-US" altLang="ja-JP" sz="1200" dirty="0" smtClean="0"/>
              <a:t> et al., </a:t>
            </a:r>
            <a:r>
              <a:rPr kumimoji="1" lang="en-US" altLang="ja-JP" sz="1200" dirty="0" err="1" smtClean="0"/>
              <a:t>Tetsu</a:t>
            </a:r>
            <a:r>
              <a:rPr kumimoji="1" lang="en-US" altLang="ja-JP" sz="1200" dirty="0" smtClean="0"/>
              <a:t>-to-</a:t>
            </a:r>
            <a:r>
              <a:rPr kumimoji="1" lang="en-US" altLang="ja-JP" sz="1200" dirty="0" err="1" smtClean="0"/>
              <a:t>Hagane</a:t>
            </a:r>
            <a:r>
              <a:rPr kumimoji="1" lang="en-US" altLang="ja-JP" sz="1200" dirty="0" smtClean="0"/>
              <a:t> 80(1994), 463-468.</a:t>
            </a:r>
            <a:endParaRPr kumimoji="1" lang="ja-JP" altLang="en-US" sz="1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a:xfrm>
            <a:off x="684213" y="0"/>
            <a:ext cx="8075612" cy="863600"/>
          </a:xfrm>
        </p:spPr>
        <p:txBody>
          <a:bodyPr/>
          <a:lstStyle/>
          <a:p>
            <a:pPr eaLnBrk="1" hangingPunct="1"/>
            <a:r>
              <a:rPr lang="en-US" altLang="ja-JP" sz="2400" smtClean="0"/>
              <a:t>Need correction for the radiative component in the measured temperature response signal</a:t>
            </a:r>
          </a:p>
        </p:txBody>
      </p:sp>
      <p:sp>
        <p:nvSpPr>
          <p:cNvPr id="23555" name="Text Box 10"/>
          <p:cNvSpPr txBox="1">
            <a:spLocks noChangeArrowheads="1"/>
          </p:cNvSpPr>
          <p:nvPr/>
        </p:nvSpPr>
        <p:spPr bwMode="auto">
          <a:xfrm>
            <a:off x="1219920" y="5891215"/>
            <a:ext cx="1123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2400" dirty="0">
                <a:latin typeface="Times New Roman" pitchFamily="18" charset="0"/>
              </a:rPr>
              <a:t> mass%</a:t>
            </a:r>
          </a:p>
        </p:txBody>
      </p:sp>
      <p:grpSp>
        <p:nvGrpSpPr>
          <p:cNvPr id="23556" name="Group 16"/>
          <p:cNvGrpSpPr>
            <a:grpSpLocks/>
          </p:cNvGrpSpPr>
          <p:nvPr/>
        </p:nvGrpSpPr>
        <p:grpSpPr bwMode="auto">
          <a:xfrm>
            <a:off x="2503786" y="5585620"/>
            <a:ext cx="4360862" cy="946150"/>
            <a:chOff x="1519" y="3430"/>
            <a:chExt cx="2747" cy="596"/>
          </a:xfrm>
        </p:grpSpPr>
        <p:sp>
          <p:nvSpPr>
            <p:cNvPr id="23559" name="Text Box 9"/>
            <p:cNvSpPr txBox="1">
              <a:spLocks noChangeArrowheads="1"/>
            </p:cNvSpPr>
            <p:nvPr/>
          </p:nvSpPr>
          <p:spPr bwMode="auto">
            <a:xfrm>
              <a:off x="1519" y="3430"/>
              <a:ext cx="2747"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2400">
                  <a:latin typeface="Times New Roman" pitchFamily="18" charset="0"/>
                </a:rPr>
                <a:t>SiO</a:t>
              </a:r>
              <a:r>
                <a:rPr lang="en-US" altLang="ja-JP" sz="2400" baseline="-25000">
                  <a:latin typeface="Times New Roman" pitchFamily="18" charset="0"/>
                </a:rPr>
                <a:t>2</a:t>
              </a:r>
              <a:r>
                <a:rPr lang="en-US" altLang="ja-JP" sz="2400">
                  <a:latin typeface="Times New Roman" pitchFamily="18" charset="0"/>
                </a:rPr>
                <a:t> CaO CaF</a:t>
              </a:r>
              <a:r>
                <a:rPr lang="en-US" altLang="ja-JP" sz="2400" baseline="-25000">
                  <a:latin typeface="Times New Roman" pitchFamily="18" charset="0"/>
                </a:rPr>
                <a:t>2</a:t>
              </a:r>
              <a:r>
                <a:rPr lang="en-US" altLang="ja-JP" sz="2400">
                  <a:latin typeface="Times New Roman" pitchFamily="18" charset="0"/>
                </a:rPr>
                <a:t> Na</a:t>
              </a:r>
              <a:r>
                <a:rPr lang="en-US" altLang="ja-JP" sz="2400" baseline="-25000">
                  <a:latin typeface="Times New Roman" pitchFamily="18" charset="0"/>
                </a:rPr>
                <a:t>2</a:t>
              </a:r>
              <a:r>
                <a:rPr lang="en-US" altLang="ja-JP" sz="2400">
                  <a:latin typeface="Times New Roman" pitchFamily="18" charset="0"/>
                </a:rPr>
                <a:t>O MgO Al</a:t>
              </a:r>
              <a:r>
                <a:rPr lang="en-US" altLang="ja-JP" sz="2400" baseline="-25000">
                  <a:latin typeface="Times New Roman" pitchFamily="18" charset="0"/>
                </a:rPr>
                <a:t>2</a:t>
              </a:r>
              <a:r>
                <a:rPr lang="en-US" altLang="ja-JP" sz="2400">
                  <a:latin typeface="Times New Roman" pitchFamily="18" charset="0"/>
                </a:rPr>
                <a:t>O</a:t>
              </a:r>
              <a:r>
                <a:rPr lang="en-US" altLang="ja-JP" sz="2400" baseline="-25000">
                  <a:latin typeface="Times New Roman" pitchFamily="18" charset="0"/>
                </a:rPr>
                <a:t>3</a:t>
              </a:r>
            </a:p>
            <a:p>
              <a:pPr eaLnBrk="1" hangingPunct="1"/>
              <a:r>
                <a:rPr lang="en-US" altLang="ja-JP" sz="2400" baseline="-25000">
                  <a:latin typeface="Times New Roman" pitchFamily="18" charset="0"/>
                </a:rPr>
                <a:t>  35.6      19.9     17.1       10.1        9.3           7.7</a:t>
              </a:r>
            </a:p>
            <a:p>
              <a:pPr eaLnBrk="1" hangingPunct="1"/>
              <a:endParaRPr lang="en-US" altLang="ja-JP" sz="2400" baseline="-25000">
                <a:latin typeface="Times New Roman" pitchFamily="18" charset="0"/>
              </a:endParaRPr>
            </a:p>
          </p:txBody>
        </p:sp>
        <p:sp>
          <p:nvSpPr>
            <p:cNvPr id="23560" name="Line 11"/>
            <p:cNvSpPr>
              <a:spLocks noChangeShapeType="1"/>
            </p:cNvSpPr>
            <p:nvPr/>
          </p:nvSpPr>
          <p:spPr bwMode="auto">
            <a:xfrm>
              <a:off x="1519" y="3718"/>
              <a:ext cx="26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3561" name="Line 12"/>
            <p:cNvSpPr>
              <a:spLocks noChangeShapeType="1"/>
            </p:cNvSpPr>
            <p:nvPr/>
          </p:nvSpPr>
          <p:spPr bwMode="auto">
            <a:xfrm>
              <a:off x="1519" y="3478"/>
              <a:ext cx="26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3562" name="Line 13"/>
            <p:cNvSpPr>
              <a:spLocks noChangeShapeType="1"/>
            </p:cNvSpPr>
            <p:nvPr/>
          </p:nvSpPr>
          <p:spPr bwMode="auto">
            <a:xfrm>
              <a:off x="1519" y="3910"/>
              <a:ext cx="26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pic>
        <p:nvPicPr>
          <p:cNvPr id="23557" name="Picture 15" descr="fig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1233984"/>
            <a:ext cx="6121400"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Text Box 17"/>
          <p:cNvSpPr txBox="1">
            <a:spLocks noChangeArrowheads="1"/>
          </p:cNvSpPr>
          <p:nvPr/>
        </p:nvSpPr>
        <p:spPr bwMode="auto">
          <a:xfrm>
            <a:off x="827584" y="5402264"/>
            <a:ext cx="1492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dirty="0">
                <a:solidFill>
                  <a:srgbClr val="FF0000"/>
                </a:solidFill>
              </a:rPr>
              <a:t>Mold powder</a:t>
            </a:r>
          </a:p>
        </p:txBody>
      </p:sp>
      <p:cxnSp>
        <p:nvCxnSpPr>
          <p:cNvPr id="11" name="直線コネクタ 10"/>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15</a:t>
            </a:fld>
            <a:endParaRPr lang="en-US" altLang="ja-JP" dirty="0"/>
          </a:p>
        </p:txBody>
      </p:sp>
      <p:sp>
        <p:nvSpPr>
          <p:cNvPr id="3" name="正方形/長方形 2"/>
          <p:cNvSpPr/>
          <p:nvPr/>
        </p:nvSpPr>
        <p:spPr>
          <a:xfrm>
            <a:off x="4608513" y="1233984"/>
            <a:ext cx="2843807" cy="36351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4608513" y="863030"/>
            <a:ext cx="3172663" cy="369332"/>
          </a:xfrm>
          <a:prstGeom prst="rect">
            <a:avLst/>
          </a:prstGeom>
          <a:noFill/>
        </p:spPr>
        <p:txBody>
          <a:bodyPr wrap="none" rtlCol="0">
            <a:spAutoFit/>
          </a:bodyPr>
          <a:lstStyle/>
          <a:p>
            <a:r>
              <a:rPr kumimoji="1" lang="en-US" altLang="ja-JP" dirty="0" smtClean="0">
                <a:solidFill>
                  <a:srgbClr val="FF0000"/>
                </a:solidFill>
              </a:rPr>
              <a:t>Without radiative component </a:t>
            </a:r>
            <a:endParaRPr kumimoji="1" lang="ja-JP" altLang="en-US" dirty="0">
              <a:solidFill>
                <a:srgbClr val="FF0000"/>
              </a:solidFill>
            </a:endParaRPr>
          </a:p>
        </p:txBody>
      </p:sp>
      <p:sp>
        <p:nvSpPr>
          <p:cNvPr id="5" name="テキスト ボックス 4"/>
          <p:cNvSpPr txBox="1"/>
          <p:nvPr/>
        </p:nvSpPr>
        <p:spPr>
          <a:xfrm>
            <a:off x="4684217" y="6509880"/>
            <a:ext cx="3518335" cy="276999"/>
          </a:xfrm>
          <a:prstGeom prst="rect">
            <a:avLst/>
          </a:prstGeom>
          <a:noFill/>
        </p:spPr>
        <p:txBody>
          <a:bodyPr wrap="none" rtlCol="0">
            <a:spAutoFit/>
          </a:bodyPr>
          <a:lstStyle/>
          <a:p>
            <a:r>
              <a:rPr kumimoji="1" lang="en-US" altLang="ja-JP" sz="1200" dirty="0" err="1" smtClean="0"/>
              <a:t>H.Ohta</a:t>
            </a:r>
            <a:r>
              <a:rPr kumimoji="1" lang="en-US" altLang="ja-JP" sz="1200" dirty="0" smtClean="0"/>
              <a:t> et al., </a:t>
            </a:r>
            <a:r>
              <a:rPr kumimoji="1" lang="en-US" altLang="ja-JP" sz="1200" dirty="0" err="1" smtClean="0"/>
              <a:t>Tetsu</a:t>
            </a:r>
            <a:r>
              <a:rPr kumimoji="1" lang="en-US" altLang="ja-JP" sz="1200" dirty="0" smtClean="0"/>
              <a:t>-to-</a:t>
            </a:r>
            <a:r>
              <a:rPr kumimoji="1" lang="en-US" altLang="ja-JP" sz="1200" dirty="0" err="1" smtClean="0"/>
              <a:t>Hagane</a:t>
            </a:r>
            <a:r>
              <a:rPr kumimoji="1" lang="en-US" altLang="ja-JP" sz="1200" dirty="0" smtClean="0"/>
              <a:t> 80(1994), 463468</a:t>
            </a:r>
            <a:endParaRPr kumimoji="1" lang="ja-JP" altLang="en-US" sz="1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1870560" y="1155001"/>
            <a:ext cx="1956960" cy="650948"/>
            <a:chOff x="1870560" y="1155001"/>
            <a:chExt cx="1956960" cy="650948"/>
          </a:xfrm>
        </p:grpSpPr>
        <p:sp>
          <p:nvSpPr>
            <p:cNvPr id="6159" name="Line 3"/>
            <p:cNvSpPr>
              <a:spLocks noChangeShapeType="1"/>
            </p:cNvSpPr>
            <p:nvPr/>
          </p:nvSpPr>
          <p:spPr bwMode="auto">
            <a:xfrm>
              <a:off x="1870560" y="1319178"/>
              <a:ext cx="1956960" cy="0"/>
            </a:xfrm>
            <a:prstGeom prst="line">
              <a:avLst/>
            </a:prstGeom>
            <a:noFill/>
            <a:ln w="936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60" name="Freeform 4"/>
            <p:cNvSpPr>
              <a:spLocks noChangeArrowheads="1"/>
            </p:cNvSpPr>
            <p:nvPr/>
          </p:nvSpPr>
          <p:spPr bwMode="auto">
            <a:xfrm>
              <a:off x="1870560" y="1155001"/>
              <a:ext cx="1956960" cy="650948"/>
            </a:xfrm>
            <a:custGeom>
              <a:avLst/>
              <a:gdLst>
                <a:gd name="T0" fmla="*/ 0 w 6001"/>
                <a:gd name="T1" fmla="*/ 0 h 2001"/>
                <a:gd name="T2" fmla="*/ 0 w 6001"/>
                <a:gd name="T3" fmla="*/ 0 h 2001"/>
                <a:gd name="T4" fmla="*/ 0 w 6001"/>
                <a:gd name="T5" fmla="*/ 0 h 2001"/>
                <a:gd name="T6" fmla="*/ 0 w 6001"/>
                <a:gd name="T7" fmla="*/ 0 h 2001"/>
                <a:gd name="T8" fmla="*/ 0 w 6001"/>
                <a:gd name="T9" fmla="*/ 0 h 2001"/>
                <a:gd name="T10" fmla="*/ 0 w 6001"/>
                <a:gd name="T11" fmla="*/ 0 h 2001"/>
                <a:gd name="T12" fmla="*/ 0 w 6001"/>
                <a:gd name="T13" fmla="*/ 0 h 2001"/>
                <a:gd name="T14" fmla="*/ 0 w 6001"/>
                <a:gd name="T15" fmla="*/ 0 h 2001"/>
                <a:gd name="T16" fmla="*/ 0 w 6001"/>
                <a:gd name="T17" fmla="*/ 0 h 20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01"/>
                <a:gd name="T28" fmla="*/ 0 h 2001"/>
                <a:gd name="T29" fmla="*/ 6001 w 6001"/>
                <a:gd name="T30" fmla="*/ 2001 h 20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01" h="2001">
                  <a:moveTo>
                    <a:pt x="0" y="2000"/>
                  </a:moveTo>
                  <a:lnTo>
                    <a:pt x="0" y="0"/>
                  </a:lnTo>
                  <a:lnTo>
                    <a:pt x="300" y="0"/>
                  </a:lnTo>
                  <a:lnTo>
                    <a:pt x="300" y="1700"/>
                  </a:lnTo>
                  <a:lnTo>
                    <a:pt x="5700" y="1700"/>
                  </a:lnTo>
                  <a:lnTo>
                    <a:pt x="5700" y="0"/>
                  </a:lnTo>
                  <a:lnTo>
                    <a:pt x="6000" y="0"/>
                  </a:lnTo>
                  <a:lnTo>
                    <a:pt x="6000" y="2000"/>
                  </a:lnTo>
                  <a:lnTo>
                    <a:pt x="0" y="2000"/>
                  </a:lnTo>
                </a:path>
              </a:pathLst>
            </a:custGeom>
            <a:blipFill dpi="0" rotWithShape="0">
              <a:blip r:embed="rId3"/>
              <a:srcRect/>
              <a:tile tx="0" ty="0" sx="100000" sy="100000" flip="none" algn="tl"/>
            </a:blipFill>
            <a:ln w="9360">
              <a:solidFill>
                <a:srgbClr val="000000"/>
              </a:solidFill>
              <a:round/>
              <a:headEnd/>
              <a:tailEnd/>
            </a:ln>
          </p:spPr>
          <p:txBody>
            <a:bodyPr wrap="none" anchor="ctr"/>
            <a:lstStyle/>
            <a:p>
              <a:endParaRPr lang="ja-JP" altLang="en-US"/>
            </a:p>
          </p:txBody>
        </p:sp>
      </p:grpSp>
      <p:sp>
        <p:nvSpPr>
          <p:cNvPr id="6147" name="AutoShape 5"/>
          <p:cNvSpPr>
            <a:spLocks noChangeArrowheads="1"/>
          </p:cNvSpPr>
          <p:nvPr/>
        </p:nvSpPr>
        <p:spPr bwMode="auto">
          <a:xfrm rot="-1800000">
            <a:off x="2796480" y="1885158"/>
            <a:ext cx="979200" cy="979303"/>
          </a:xfrm>
          <a:prstGeom prst="downArrow">
            <a:avLst>
              <a:gd name="adj1" fmla="val 50000"/>
              <a:gd name="adj2" fmla="val 25000"/>
            </a:avLst>
          </a:prstGeom>
          <a:noFill/>
          <a:ln w="3600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82945" tIns="41473" rIns="82945" bIns="41473" anchor="ctr"/>
          <a:lstStyle/>
          <a:p>
            <a:endParaRPr lang="ja-JP" altLang="en-US"/>
          </a:p>
        </p:txBody>
      </p:sp>
      <p:sp>
        <p:nvSpPr>
          <p:cNvPr id="6148" name="Text Box 6"/>
          <p:cNvSpPr txBox="1">
            <a:spLocks noChangeArrowheads="1"/>
          </p:cNvSpPr>
          <p:nvPr/>
        </p:nvSpPr>
        <p:spPr bwMode="auto">
          <a:xfrm>
            <a:off x="2183041" y="1353742"/>
            <a:ext cx="1357920" cy="31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126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dirty="0">
                <a:solidFill>
                  <a:srgbClr val="000000"/>
                </a:solidFill>
                <a:latin typeface="Times New Roman" pitchFamily="18" charset="0"/>
                <a:cs typeface="Times New Roman" pitchFamily="18" charset="0"/>
              </a:rPr>
              <a:t>Liquid sample</a:t>
            </a:r>
          </a:p>
        </p:txBody>
      </p:sp>
      <p:sp>
        <p:nvSpPr>
          <p:cNvPr id="6149" name="Text Box 7"/>
          <p:cNvSpPr txBox="1">
            <a:spLocks noChangeArrowheads="1"/>
          </p:cNvSpPr>
          <p:nvPr/>
        </p:nvSpPr>
        <p:spPr bwMode="auto">
          <a:xfrm>
            <a:off x="2844001" y="3076164"/>
            <a:ext cx="1662926" cy="551578"/>
          </a:xfrm>
          <a:prstGeom prst="rect">
            <a:avLst/>
          </a:prstGeom>
          <a:noFill/>
          <a:ln w="936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81639" tIns="5126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dirty="0" err="1">
                <a:solidFill>
                  <a:srgbClr val="000000"/>
                </a:solidFill>
                <a:latin typeface="Times New Roman" pitchFamily="18" charset="0"/>
                <a:cs typeface="Times New Roman" pitchFamily="18" charset="0"/>
              </a:rPr>
              <a:t>InSb</a:t>
            </a:r>
            <a:r>
              <a:rPr lang="en-US" altLang="ja-JP" dirty="0">
                <a:solidFill>
                  <a:srgbClr val="000000"/>
                </a:solidFill>
                <a:latin typeface="Times New Roman" pitchFamily="18" charset="0"/>
                <a:cs typeface="Times New Roman" pitchFamily="18" charset="0"/>
              </a:rPr>
              <a:t> infrared ray</a:t>
            </a:r>
          </a:p>
          <a:p>
            <a:pPr eaLnBrk="1">
              <a:lnSpc>
                <a:spcPct val="95000"/>
              </a:lnSpc>
              <a:buClrTx/>
              <a:buFontTx/>
              <a:buNone/>
            </a:pPr>
            <a:r>
              <a:rPr lang="en-US" altLang="ja-JP" dirty="0">
                <a:solidFill>
                  <a:srgbClr val="000000"/>
                </a:solidFill>
                <a:latin typeface="Times New Roman" pitchFamily="18" charset="0"/>
                <a:cs typeface="Times New Roman" pitchFamily="18" charset="0"/>
              </a:rPr>
              <a:t>detector</a:t>
            </a:r>
          </a:p>
        </p:txBody>
      </p:sp>
      <p:sp>
        <p:nvSpPr>
          <p:cNvPr id="6150" name="AutoShape 8"/>
          <p:cNvSpPr>
            <a:spLocks noChangeArrowheads="1"/>
          </p:cNvSpPr>
          <p:nvPr/>
        </p:nvSpPr>
        <p:spPr bwMode="auto">
          <a:xfrm rot="7560000">
            <a:off x="1722909" y="1878720"/>
            <a:ext cx="979303" cy="816480"/>
          </a:xfrm>
          <a:prstGeom prst="leftArrow">
            <a:avLst>
              <a:gd name="adj1" fmla="val 46824"/>
              <a:gd name="adj2" fmla="val 42159"/>
            </a:avLst>
          </a:prstGeom>
          <a:solidFill>
            <a:srgbClr val="FF0000"/>
          </a:solidFill>
          <a:ln w="9360">
            <a:solidFill>
              <a:srgbClr val="000000"/>
            </a:solidFill>
            <a:round/>
            <a:headEnd/>
            <a:tailEnd/>
          </a:ln>
        </p:spPr>
        <p:txBody>
          <a:bodyPr wrap="none" lIns="82945" tIns="41473" rIns="82945" bIns="41473" anchor="ctr"/>
          <a:lstStyle/>
          <a:p>
            <a:endParaRPr lang="ja-JP" altLang="en-US"/>
          </a:p>
        </p:txBody>
      </p:sp>
      <p:sp>
        <p:nvSpPr>
          <p:cNvPr id="6151" name="AutoShape 9"/>
          <p:cNvSpPr>
            <a:spLocks noChangeArrowheads="1"/>
          </p:cNvSpPr>
          <p:nvPr/>
        </p:nvSpPr>
        <p:spPr bwMode="auto">
          <a:xfrm>
            <a:off x="1202401" y="3081924"/>
            <a:ext cx="1442880" cy="653829"/>
          </a:xfrm>
          <a:prstGeom prst="roundRect">
            <a:avLst>
              <a:gd name="adj" fmla="val 218"/>
            </a:avLst>
          </a:prstGeom>
          <a:solidFill>
            <a:srgbClr val="FFFFFF"/>
          </a:solidFill>
          <a:ln w="36000">
            <a:solidFill>
              <a:srgbClr val="000000"/>
            </a:solidFill>
            <a:miter lim="800000"/>
            <a:headEnd/>
            <a:tailEnd/>
          </a:ln>
        </p:spPr>
        <p:txBody>
          <a:bodyPr lIns="97967" tIns="67597" rIns="97967" bIns="57147" anchor="ctr" anchorCtr="1"/>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algn="ctr" eaLnBrk="1">
              <a:lnSpc>
                <a:spcPct val="95000"/>
              </a:lnSpc>
              <a:buClrTx/>
              <a:buFontTx/>
              <a:buNone/>
            </a:pPr>
            <a:r>
              <a:rPr lang="en-US" altLang="ja-JP">
                <a:solidFill>
                  <a:srgbClr val="000000"/>
                </a:solidFill>
                <a:latin typeface="Times New Roman" pitchFamily="18" charset="0"/>
              </a:rPr>
              <a:t>Nd-glass laser</a:t>
            </a:r>
          </a:p>
        </p:txBody>
      </p:sp>
      <p:sp>
        <p:nvSpPr>
          <p:cNvPr id="6152" name="Text Box 10"/>
          <p:cNvSpPr txBox="1">
            <a:spLocks noChangeArrowheads="1"/>
          </p:cNvSpPr>
          <p:nvPr/>
        </p:nvSpPr>
        <p:spPr bwMode="auto">
          <a:xfrm>
            <a:off x="480961" y="242349"/>
            <a:ext cx="8490240" cy="442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6171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buClrTx/>
              <a:buFontTx/>
              <a:buNone/>
            </a:pPr>
            <a:r>
              <a:rPr lang="en-US" altLang="ja-JP" sz="2800" dirty="0">
                <a:solidFill>
                  <a:schemeClr val="tx1"/>
                </a:solidFill>
                <a:latin typeface="+mj-lt"/>
                <a:ea typeface="Arial Unicode MS" pitchFamily="50" charset="-128"/>
                <a:cs typeface="Arial Unicode MS" pitchFamily="50" charset="-128"/>
              </a:rPr>
              <a:t>Front-Heating Front-Detection Laser Flash method</a:t>
            </a:r>
            <a:endParaRPr lang="ja-JP" altLang="ja-JP" sz="2800" dirty="0">
              <a:solidFill>
                <a:schemeClr val="tx1"/>
              </a:solidFill>
              <a:latin typeface="+mj-lt"/>
              <a:ea typeface="Arial Unicode MS" pitchFamily="50" charset="-128"/>
              <a:cs typeface="Arial Unicode MS" pitchFamily="50" charset="-128"/>
            </a:endParaRPr>
          </a:p>
        </p:txBody>
      </p:sp>
      <p:sp>
        <p:nvSpPr>
          <p:cNvPr id="6153" name="Line 11"/>
          <p:cNvSpPr>
            <a:spLocks noChangeShapeType="1"/>
          </p:cNvSpPr>
          <p:nvPr/>
        </p:nvSpPr>
        <p:spPr bwMode="auto">
          <a:xfrm>
            <a:off x="1258560" y="1584167"/>
            <a:ext cx="600480" cy="864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6154" name="Text Box 12"/>
          <p:cNvSpPr txBox="1">
            <a:spLocks noChangeArrowheads="1"/>
          </p:cNvSpPr>
          <p:nvPr/>
        </p:nvSpPr>
        <p:spPr bwMode="auto">
          <a:xfrm>
            <a:off x="478323" y="1399873"/>
            <a:ext cx="1019248" cy="31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dirty="0">
                <a:solidFill>
                  <a:srgbClr val="000000"/>
                </a:solidFill>
                <a:latin typeface="Times New Roman" pitchFamily="18" charset="0"/>
              </a:rPr>
              <a:t>Pt cell</a:t>
            </a:r>
          </a:p>
        </p:txBody>
      </p:sp>
      <p:pic>
        <p:nvPicPr>
          <p:cNvPr id="615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6927" y="1192445"/>
            <a:ext cx="4464273" cy="4828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157" name="Text Box 15"/>
          <p:cNvSpPr txBox="1">
            <a:spLocks noChangeArrowheads="1"/>
          </p:cNvSpPr>
          <p:nvPr/>
        </p:nvSpPr>
        <p:spPr bwMode="auto">
          <a:xfrm>
            <a:off x="1" y="1795869"/>
            <a:ext cx="1697760" cy="77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dirty="0">
                <a:solidFill>
                  <a:srgbClr val="000000"/>
                </a:solidFill>
                <a:latin typeface="Times New Roman" pitchFamily="18" charset="0"/>
                <a:cs typeface="Times New Roman" pitchFamily="18" charset="0"/>
              </a:rPr>
              <a:t>Diameter</a:t>
            </a:r>
            <a:r>
              <a:rPr lang="ja-JP" altLang="ja-JP" dirty="0">
                <a:solidFill>
                  <a:srgbClr val="000000"/>
                </a:solidFill>
                <a:latin typeface="Times New Roman" pitchFamily="18" charset="0"/>
                <a:ea typeface="ＭＳ Ｐ明朝" charset="-128"/>
                <a:cs typeface="Times New Roman" pitchFamily="18" charset="0"/>
              </a:rPr>
              <a:t>：</a:t>
            </a:r>
            <a:r>
              <a:rPr lang="en-US" altLang="ja-JP" dirty="0">
                <a:solidFill>
                  <a:srgbClr val="000000"/>
                </a:solidFill>
                <a:latin typeface="Times New Roman" pitchFamily="18" charset="0"/>
                <a:ea typeface="ＭＳ Ｐ明朝" charset="-128"/>
                <a:cs typeface="Times New Roman" pitchFamily="18" charset="0"/>
              </a:rPr>
              <a:t>20mm</a:t>
            </a:r>
          </a:p>
          <a:p>
            <a:pPr eaLnBrk="1"/>
            <a:r>
              <a:rPr lang="en-US" altLang="ja-JP" dirty="0">
                <a:solidFill>
                  <a:srgbClr val="000000"/>
                </a:solidFill>
                <a:latin typeface="Times New Roman" pitchFamily="18" charset="0"/>
                <a:cs typeface="Times New Roman" pitchFamily="18" charset="0"/>
              </a:rPr>
              <a:t>Depth</a:t>
            </a:r>
            <a:r>
              <a:rPr lang="ja-JP" altLang="ja-JP" dirty="0">
                <a:solidFill>
                  <a:srgbClr val="000000"/>
                </a:solidFill>
                <a:latin typeface="Times New Roman" pitchFamily="18" charset="0"/>
                <a:ea typeface="ＭＳ Ｐ明朝" charset="-128"/>
              </a:rPr>
              <a:t>：</a:t>
            </a:r>
            <a:r>
              <a:rPr lang="en-US" altLang="ja-JP" dirty="0">
                <a:solidFill>
                  <a:srgbClr val="000000"/>
                </a:solidFill>
                <a:latin typeface="Times New Roman" pitchFamily="18" charset="0"/>
                <a:ea typeface="ＭＳ Ｐ明朝" charset="-128"/>
              </a:rPr>
              <a:t>5mm</a:t>
            </a:r>
          </a:p>
          <a:p>
            <a:pPr eaLnBrk="1"/>
            <a:r>
              <a:rPr lang="en-US" altLang="ja-JP" dirty="0">
                <a:solidFill>
                  <a:srgbClr val="000000"/>
                </a:solidFill>
                <a:latin typeface="Times New Roman" pitchFamily="18" charset="0"/>
                <a:cs typeface="Times New Roman" pitchFamily="18" charset="0"/>
              </a:rPr>
              <a:t>thickness</a:t>
            </a:r>
            <a:r>
              <a:rPr lang="ja-JP" altLang="ja-JP" dirty="0">
                <a:solidFill>
                  <a:srgbClr val="000000"/>
                </a:solidFill>
                <a:latin typeface="Times New Roman" pitchFamily="18" charset="0"/>
                <a:ea typeface="ＭＳ Ｐ明朝" charset="-128"/>
              </a:rPr>
              <a:t>：</a:t>
            </a:r>
            <a:r>
              <a:rPr lang="en-US" altLang="ja-JP" dirty="0">
                <a:solidFill>
                  <a:srgbClr val="000000"/>
                </a:solidFill>
                <a:latin typeface="Times New Roman" pitchFamily="18" charset="0"/>
                <a:ea typeface="ＭＳ Ｐ明朝" charset="-128"/>
              </a:rPr>
              <a:t>0.1mm</a:t>
            </a:r>
          </a:p>
        </p:txBody>
      </p:sp>
      <p:sp>
        <p:nvSpPr>
          <p:cNvPr id="6158" name="テキスト ボックス 17"/>
          <p:cNvSpPr txBox="1">
            <a:spLocks noChangeArrowheads="1"/>
          </p:cNvSpPr>
          <p:nvPr/>
        </p:nvSpPr>
        <p:spPr bwMode="auto">
          <a:xfrm>
            <a:off x="1" y="4474550"/>
            <a:ext cx="5159520" cy="1437973"/>
          </a:xfrm>
          <a:prstGeom prst="rect">
            <a:avLst/>
          </a:prstGeom>
          <a:noFill/>
          <a:ln w="9525">
            <a:noFill/>
            <a:miter lim="800000"/>
            <a:headEnd/>
            <a:tailEnd/>
          </a:ln>
        </p:spPr>
        <p:txBody>
          <a:bodyPr lIns="82945" tIns="41473" rIns="82945" bIns="41473">
            <a:spAutoFit/>
          </a:bodyPr>
          <a:lstStyle/>
          <a:p>
            <a:pPr marL="168483" indent="-168483">
              <a:defRPr/>
            </a:pPr>
            <a:r>
              <a:rPr lang="en-US" altLang="ja-JP" sz="2200" dirty="0">
                <a:solidFill>
                  <a:srgbClr val="000000"/>
                </a:solidFill>
                <a:latin typeface="Arial Unicode MS" pitchFamily="50" charset="-128"/>
                <a:ea typeface="Arial Unicode MS" pitchFamily="50" charset="-128"/>
                <a:cs typeface="Arial Unicode MS" pitchFamily="50" charset="-128"/>
              </a:rPr>
              <a:t>-The effect of the </a:t>
            </a:r>
            <a:r>
              <a:rPr lang="en-US" altLang="ja-JP" sz="2200" dirty="0" err="1">
                <a:solidFill>
                  <a:srgbClr val="000000"/>
                </a:solidFill>
                <a:latin typeface="Arial Unicode MS" pitchFamily="50" charset="-128"/>
                <a:ea typeface="Arial Unicode MS" pitchFamily="50" charset="-128"/>
                <a:cs typeface="Arial Unicode MS" pitchFamily="50" charset="-128"/>
              </a:rPr>
              <a:t>radiative</a:t>
            </a:r>
            <a:r>
              <a:rPr lang="en-US" altLang="ja-JP" sz="2200" dirty="0">
                <a:solidFill>
                  <a:srgbClr val="000000"/>
                </a:solidFill>
                <a:latin typeface="Arial Unicode MS" pitchFamily="50" charset="-128"/>
                <a:ea typeface="Arial Unicode MS" pitchFamily="50" charset="-128"/>
                <a:cs typeface="Arial Unicode MS" pitchFamily="50" charset="-128"/>
              </a:rPr>
              <a:t> heat transfer is insignificant</a:t>
            </a:r>
          </a:p>
          <a:p>
            <a:pPr marL="84962" indent="-84962">
              <a:defRPr/>
            </a:pPr>
            <a:r>
              <a:rPr lang="en-US" altLang="ja-JP" sz="2200" dirty="0">
                <a:solidFill>
                  <a:srgbClr val="000000"/>
                </a:solidFill>
                <a:latin typeface="Arial Unicode MS" pitchFamily="50" charset="-128"/>
                <a:ea typeface="Arial Unicode MS" pitchFamily="50" charset="-128"/>
                <a:cs typeface="Arial Unicode MS" pitchFamily="50" charset="-128"/>
              </a:rPr>
              <a:t>-The sample can be observed from the top.</a:t>
            </a:r>
            <a:endParaRPr lang="ja-JP" altLang="en-US" sz="2200" dirty="0">
              <a:latin typeface="Arial Unicode MS" pitchFamily="50" charset="-128"/>
              <a:ea typeface="Arial Unicode MS" pitchFamily="50" charset="-128"/>
              <a:cs typeface="Arial Unicode MS" pitchFamily="50" charset="-128"/>
            </a:endParaRPr>
          </a:p>
        </p:txBody>
      </p:sp>
      <p:cxnSp>
        <p:nvCxnSpPr>
          <p:cNvPr id="17" name="直線コネクタ 16"/>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3" name="正方形/長方形 2"/>
          <p:cNvSpPr/>
          <p:nvPr/>
        </p:nvSpPr>
        <p:spPr>
          <a:xfrm>
            <a:off x="1986189" y="1319178"/>
            <a:ext cx="1751623" cy="386780"/>
          </a:xfrm>
          <a:prstGeom prst="rect">
            <a:avLst/>
          </a:prstGeom>
          <a:solidFill>
            <a:srgbClr val="00B0F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p:nvSpPr>
        <p:spPr>
          <a:xfrm>
            <a:off x="6029325" y="2743428"/>
            <a:ext cx="155427" cy="47397"/>
          </a:xfrm>
          <a:prstGeom prst="rect">
            <a:avLst/>
          </a:prstGeom>
          <a:solidFill>
            <a:srgbClr val="00B0F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2"/>
          </p:nvPr>
        </p:nvSpPr>
        <p:spPr/>
        <p:txBody>
          <a:bodyPr/>
          <a:lstStyle/>
          <a:p>
            <a:pPr>
              <a:defRPr/>
            </a:pPr>
            <a:fld id="{E1098097-AED3-4F57-9D3D-301576946D82}" type="slidenum">
              <a:rPr lang="en-US" altLang="ja-JP" smtClean="0"/>
              <a:pPr>
                <a:defRPr/>
              </a:pPr>
              <a:t>16</a:t>
            </a:fld>
            <a:endParaRPr lang="en-US" altLang="ja-JP"/>
          </a:p>
        </p:txBody>
      </p:sp>
    </p:spTree>
    <p:extLst>
      <p:ext uri="{BB962C8B-B14F-4D97-AF65-F5344CB8AC3E}">
        <p14:creationId xmlns:p14="http://schemas.microsoft.com/office/powerpoint/2010/main" val="202776009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9680" y="3159691"/>
            <a:ext cx="3765600" cy="2524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30" name="AutoShape 3"/>
          <p:cNvSpPr>
            <a:spLocks noChangeArrowheads="1"/>
          </p:cNvSpPr>
          <p:nvPr/>
        </p:nvSpPr>
        <p:spPr bwMode="auto">
          <a:xfrm>
            <a:off x="1566720" y="2056536"/>
            <a:ext cx="653760" cy="545818"/>
          </a:xfrm>
          <a:prstGeom prst="downArrow">
            <a:avLst>
              <a:gd name="adj1" fmla="val 50000"/>
              <a:gd name="adj2" fmla="val 31222"/>
            </a:avLst>
          </a:prstGeom>
          <a:solidFill>
            <a:srgbClr val="FF0000"/>
          </a:solidFill>
          <a:ln w="18000">
            <a:solidFill>
              <a:srgbClr val="000000"/>
            </a:solidFill>
            <a:round/>
            <a:headEnd/>
            <a:tailEnd/>
          </a:ln>
        </p:spPr>
        <p:txBody>
          <a:bodyPr wrap="none" lIns="82945" tIns="41473" rIns="82945" bIns="41473" anchor="ctr"/>
          <a:lstStyle/>
          <a:p>
            <a:endParaRPr lang="ja-JP" altLang="en-US"/>
          </a:p>
        </p:txBody>
      </p:sp>
      <p:sp>
        <p:nvSpPr>
          <p:cNvPr id="1031" name="Text Box 11"/>
          <p:cNvSpPr txBox="1">
            <a:spLocks noChangeArrowheads="1"/>
          </p:cNvSpPr>
          <p:nvPr/>
        </p:nvSpPr>
        <p:spPr bwMode="auto">
          <a:xfrm>
            <a:off x="6432480" y="5741883"/>
            <a:ext cx="979200" cy="316833"/>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9" tIns="5126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rPr>
              <a:t>Time /s</a:t>
            </a:r>
          </a:p>
        </p:txBody>
      </p:sp>
      <p:sp>
        <p:nvSpPr>
          <p:cNvPr id="1032" name="Text Box 12"/>
          <p:cNvSpPr txBox="1">
            <a:spLocks noChangeArrowheads="1"/>
          </p:cNvSpPr>
          <p:nvPr/>
        </p:nvSpPr>
        <p:spPr bwMode="auto">
          <a:xfrm>
            <a:off x="2808000" y="8041"/>
            <a:ext cx="3528000" cy="600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6171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buClrTx/>
              <a:buFontTx/>
              <a:buNone/>
            </a:pPr>
            <a:r>
              <a:rPr lang="en-US" altLang="ja-JP" sz="2900" dirty="0">
                <a:solidFill>
                  <a:schemeClr val="tx1"/>
                </a:solidFill>
                <a:latin typeface="Arial Unicode MS" pitchFamily="50" charset="-128"/>
                <a:ea typeface="Arial Unicode MS" pitchFamily="50" charset="-128"/>
                <a:cs typeface="Arial Unicode MS" pitchFamily="50" charset="-128"/>
              </a:rPr>
              <a:t>Analysis Method</a:t>
            </a:r>
            <a:endParaRPr lang="ja-JP" altLang="ja-JP" sz="2900" dirty="0">
              <a:solidFill>
                <a:schemeClr val="tx1"/>
              </a:solidFill>
              <a:latin typeface="Arial Unicode MS" pitchFamily="50" charset="-128"/>
              <a:ea typeface="Arial Unicode MS" pitchFamily="50" charset="-128"/>
              <a:cs typeface="Arial Unicode MS" pitchFamily="50" charset="-128"/>
            </a:endParaRPr>
          </a:p>
        </p:txBody>
      </p:sp>
      <p:sp>
        <p:nvSpPr>
          <p:cNvPr id="1033" name="Text Box 13"/>
          <p:cNvSpPr txBox="1">
            <a:spLocks noChangeArrowheads="1"/>
          </p:cNvSpPr>
          <p:nvPr/>
        </p:nvSpPr>
        <p:spPr bwMode="auto">
          <a:xfrm>
            <a:off x="447841" y="1476155"/>
            <a:ext cx="3005137" cy="4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42452" rIns="81639" bIns="42452">
            <a:spAutoFit/>
          </a:bodyPr>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buClrTx/>
              <a:buFontTx/>
              <a:buNone/>
            </a:pPr>
            <a:r>
              <a:rPr lang="en-US" altLang="ja-JP" sz="2200" i="1">
                <a:solidFill>
                  <a:srgbClr val="000000"/>
                </a:solidFill>
                <a:latin typeface="Times New Roman" pitchFamily="18" charset="0"/>
                <a:cs typeface="Times New Roman" pitchFamily="18" charset="0"/>
              </a:rPr>
              <a:t>T</a:t>
            </a:r>
            <a:r>
              <a:rPr lang="en-US" altLang="ja-JP" sz="2200">
                <a:solidFill>
                  <a:srgbClr val="000000"/>
                </a:solidFill>
                <a:latin typeface="Times New Roman" pitchFamily="18" charset="0"/>
                <a:cs typeface="Times New Roman" pitchFamily="18" charset="0"/>
              </a:rPr>
              <a:t>(</a:t>
            </a:r>
            <a:r>
              <a:rPr lang="en-US" altLang="ja-JP" sz="2200" i="1">
                <a:solidFill>
                  <a:srgbClr val="000000"/>
                </a:solidFill>
                <a:latin typeface="Times New Roman" pitchFamily="18" charset="0"/>
                <a:cs typeface="Times New Roman" pitchFamily="18" charset="0"/>
              </a:rPr>
              <a:t>t</a:t>
            </a:r>
            <a:r>
              <a:rPr lang="en-US" altLang="ja-JP" sz="2200">
                <a:solidFill>
                  <a:srgbClr val="000000"/>
                </a:solidFill>
                <a:latin typeface="Times New Roman" pitchFamily="18" charset="0"/>
                <a:cs typeface="Times New Roman" pitchFamily="18" charset="0"/>
              </a:rPr>
              <a:t>)=</a:t>
            </a:r>
            <a:r>
              <a:rPr lang="en-US" altLang="ja-JP" sz="2200" i="1">
                <a:solidFill>
                  <a:srgbClr val="000000"/>
                </a:solidFill>
                <a:latin typeface="Times New Roman" pitchFamily="18" charset="0"/>
                <a:cs typeface="Times New Roman" pitchFamily="18" charset="0"/>
              </a:rPr>
              <a:t>To</a:t>
            </a:r>
            <a:r>
              <a:rPr lang="en-US" altLang="ja-JP" sz="2200">
                <a:solidFill>
                  <a:srgbClr val="000000"/>
                </a:solidFill>
                <a:latin typeface="Times New Roman" pitchFamily="18" charset="0"/>
                <a:cs typeface="Times New Roman" pitchFamily="18" charset="0"/>
              </a:rPr>
              <a:t> exp(</a:t>
            </a:r>
            <a:r>
              <a:rPr lang="en-US" altLang="ja-JP" sz="2200" i="1">
                <a:solidFill>
                  <a:srgbClr val="000000"/>
                </a:solidFill>
                <a:latin typeface="Times New Roman" pitchFamily="18" charset="0"/>
                <a:cs typeface="Times New Roman" pitchFamily="18" charset="0"/>
              </a:rPr>
              <a:t>h</a:t>
            </a:r>
            <a:r>
              <a:rPr lang="en-US" altLang="ja-JP" sz="2200" baseline="30000">
                <a:solidFill>
                  <a:srgbClr val="000000"/>
                </a:solidFill>
                <a:latin typeface="Times New Roman" pitchFamily="18" charset="0"/>
                <a:cs typeface="Times New Roman" pitchFamily="18" charset="0"/>
              </a:rPr>
              <a:t>2</a:t>
            </a:r>
            <a:r>
              <a:rPr lang="en-US" altLang="ja-JP" sz="2200" i="1">
                <a:solidFill>
                  <a:srgbClr val="000000"/>
                </a:solidFill>
                <a:latin typeface="Times New Roman" pitchFamily="18" charset="0"/>
                <a:cs typeface="Times New Roman" pitchFamily="18" charset="0"/>
              </a:rPr>
              <a:t>t</a:t>
            </a:r>
            <a:r>
              <a:rPr lang="en-US" altLang="ja-JP" sz="2200">
                <a:solidFill>
                  <a:srgbClr val="000000"/>
                </a:solidFill>
                <a:latin typeface="Times New Roman" pitchFamily="18" charset="0"/>
                <a:cs typeface="Times New Roman" pitchFamily="18" charset="0"/>
              </a:rPr>
              <a:t>)erfc(</a:t>
            </a:r>
            <a:r>
              <a:rPr lang="en-US" altLang="ja-JP" sz="2200" i="1">
                <a:solidFill>
                  <a:srgbClr val="000000"/>
                </a:solidFill>
                <a:latin typeface="Times New Roman" pitchFamily="18" charset="0"/>
                <a:cs typeface="Times New Roman" pitchFamily="18" charset="0"/>
              </a:rPr>
              <a:t>h</a:t>
            </a:r>
            <a:r>
              <a:rPr lang="en-US" altLang="ja-JP" sz="2200">
                <a:solidFill>
                  <a:srgbClr val="000000"/>
                </a:solidFill>
                <a:latin typeface="Times New Roman" pitchFamily="18" charset="0"/>
                <a:cs typeface="Times New Roman" pitchFamily="18" charset="0"/>
              </a:rPr>
              <a:t>√</a:t>
            </a:r>
            <a:r>
              <a:rPr lang="en-US" altLang="ja-JP" sz="2200" i="1">
                <a:solidFill>
                  <a:srgbClr val="000000"/>
                </a:solidFill>
                <a:latin typeface="Times New Roman" pitchFamily="18" charset="0"/>
                <a:cs typeface="Times New Roman" pitchFamily="18" charset="0"/>
              </a:rPr>
              <a:t>t</a:t>
            </a:r>
            <a:r>
              <a:rPr lang="en-US" altLang="ja-JP" sz="2200">
                <a:solidFill>
                  <a:srgbClr val="000000"/>
                </a:solidFill>
                <a:latin typeface="Times New Roman" pitchFamily="18" charset="0"/>
                <a:cs typeface="Times New Roman" pitchFamily="18" charset="0"/>
              </a:rPr>
              <a:t>)</a:t>
            </a:r>
          </a:p>
        </p:txBody>
      </p:sp>
      <p:graphicFrame>
        <p:nvGraphicFramePr>
          <p:cNvPr id="1026" name="Object 14"/>
          <p:cNvGraphicFramePr>
            <a:graphicFrameLocks noChangeAspect="1"/>
          </p:cNvGraphicFramePr>
          <p:nvPr/>
        </p:nvGraphicFramePr>
        <p:xfrm>
          <a:off x="326881" y="2645558"/>
          <a:ext cx="1356480" cy="735917"/>
        </p:xfrm>
        <a:graphic>
          <a:graphicData uri="http://schemas.openxmlformats.org/presentationml/2006/ole">
            <mc:AlternateContent xmlns:mc="http://schemas.openxmlformats.org/markup-compatibility/2006">
              <mc:Choice xmlns:v="urn:schemas-microsoft-com:vml" Requires="v">
                <p:oleObj spid="_x0000_s46439" r:id="rId5" imgW="1499040" imgH="822960" progId="">
                  <p:embed/>
                </p:oleObj>
              </mc:Choice>
              <mc:Fallback>
                <p:oleObj r:id="rId5" imgW="1499040" imgH="82296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881" y="2645558"/>
                        <a:ext cx="1356480" cy="735917"/>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4" name="Line 15"/>
          <p:cNvSpPr>
            <a:spLocks noChangeShapeType="1"/>
          </p:cNvSpPr>
          <p:nvPr/>
        </p:nvSpPr>
        <p:spPr bwMode="auto">
          <a:xfrm>
            <a:off x="3160800" y="1517919"/>
            <a:ext cx="172800" cy="1441"/>
          </a:xfrm>
          <a:prstGeom prst="line">
            <a:avLst/>
          </a:prstGeom>
          <a:noFill/>
          <a:ln w="9360">
            <a:solidFill>
              <a:srgbClr val="000000"/>
            </a:solidFill>
            <a:round/>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035" name="Text Box 16"/>
          <p:cNvSpPr txBox="1">
            <a:spLocks noChangeArrowheads="1"/>
          </p:cNvSpPr>
          <p:nvPr/>
        </p:nvSpPr>
        <p:spPr bwMode="auto">
          <a:xfrm>
            <a:off x="0" y="881373"/>
            <a:ext cx="4440960" cy="52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buClrTx/>
              <a:buFontTx/>
              <a:buNone/>
            </a:pPr>
            <a:r>
              <a:rPr lang="en-US" altLang="ja-JP" sz="2200">
                <a:solidFill>
                  <a:srgbClr val="000000"/>
                </a:solidFill>
                <a:latin typeface="Arial Unicode MS" pitchFamily="50" charset="-128"/>
                <a:ea typeface="Arial Unicode MS" pitchFamily="50" charset="-128"/>
                <a:cs typeface="Arial Unicode MS" pitchFamily="50" charset="-128"/>
              </a:rPr>
              <a:t>Theoretical temperature response</a:t>
            </a:r>
            <a:endParaRPr lang="ja-JP" altLang="ja-JP" sz="2200">
              <a:solidFill>
                <a:srgbClr val="000000"/>
              </a:solidFill>
              <a:latin typeface="Arial Unicode MS" pitchFamily="50" charset="-128"/>
              <a:ea typeface="Arial Unicode MS" pitchFamily="50" charset="-128"/>
              <a:cs typeface="Arial Unicode MS" pitchFamily="50" charset="-128"/>
            </a:endParaRPr>
          </a:p>
        </p:txBody>
      </p:sp>
      <p:sp>
        <p:nvSpPr>
          <p:cNvPr id="1036" name="AutoShape 18"/>
          <p:cNvSpPr>
            <a:spLocks noChangeArrowheads="1"/>
          </p:cNvSpPr>
          <p:nvPr/>
        </p:nvSpPr>
        <p:spPr bwMode="auto">
          <a:xfrm flipH="1">
            <a:off x="1501921" y="3429001"/>
            <a:ext cx="692640" cy="816565"/>
          </a:xfrm>
          <a:prstGeom prst="downArrow">
            <a:avLst>
              <a:gd name="adj1" fmla="val 50000"/>
              <a:gd name="adj2" fmla="val 29470"/>
            </a:avLst>
          </a:prstGeom>
          <a:solidFill>
            <a:srgbClr val="FF0000"/>
          </a:solidFill>
          <a:ln w="18000">
            <a:solidFill>
              <a:srgbClr val="000000"/>
            </a:solidFill>
            <a:round/>
            <a:headEnd/>
            <a:tailEnd/>
          </a:ln>
        </p:spPr>
        <p:txBody>
          <a:bodyPr wrap="none" lIns="82945" tIns="41473" rIns="82945" bIns="41473" anchor="ctr"/>
          <a:lstStyle/>
          <a:p>
            <a:endParaRPr lang="ja-JP" altLang="en-US"/>
          </a:p>
        </p:txBody>
      </p:sp>
      <p:sp>
        <p:nvSpPr>
          <p:cNvPr id="1037" name="Text Box 24"/>
          <p:cNvSpPr txBox="1">
            <a:spLocks noChangeArrowheads="1"/>
          </p:cNvSpPr>
          <p:nvPr/>
        </p:nvSpPr>
        <p:spPr bwMode="auto">
          <a:xfrm>
            <a:off x="8072640" y="5414969"/>
            <a:ext cx="432000" cy="390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ja-JP" altLang="ja-JP" sz="2200">
                <a:solidFill>
                  <a:srgbClr val="000000"/>
                </a:solidFill>
                <a:latin typeface="ＭＳ Ｐ明朝" charset="-128"/>
                <a:ea typeface="ＭＳ Ｐ明朝" charset="-128"/>
              </a:rPr>
              <a:t>　 </a:t>
            </a:r>
          </a:p>
        </p:txBody>
      </p:sp>
      <p:sp>
        <p:nvSpPr>
          <p:cNvPr id="1038" name="Line 25"/>
          <p:cNvSpPr>
            <a:spLocks noChangeShapeType="1"/>
          </p:cNvSpPr>
          <p:nvPr/>
        </p:nvSpPr>
        <p:spPr bwMode="auto">
          <a:xfrm flipV="1">
            <a:off x="5385600" y="4347817"/>
            <a:ext cx="214560" cy="162593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039" name="Text Box 26"/>
          <p:cNvSpPr txBox="1">
            <a:spLocks noChangeArrowheads="1"/>
          </p:cNvSpPr>
          <p:nvPr/>
        </p:nvSpPr>
        <p:spPr bwMode="auto">
          <a:xfrm>
            <a:off x="4514401" y="5979508"/>
            <a:ext cx="2324160" cy="364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2000">
                <a:solidFill>
                  <a:srgbClr val="000000"/>
                </a:solidFill>
                <a:latin typeface="ＭＳ Ｐゴシック" pitchFamily="50" charset="-128"/>
              </a:rPr>
              <a:t>Measured data</a:t>
            </a:r>
            <a:endParaRPr lang="ja-JP" altLang="ja-JP" sz="2000">
              <a:solidFill>
                <a:srgbClr val="000000"/>
              </a:solidFill>
              <a:latin typeface="ＭＳ Ｐゴシック" pitchFamily="50" charset="-128"/>
            </a:endParaRPr>
          </a:p>
        </p:txBody>
      </p:sp>
      <p:sp>
        <p:nvSpPr>
          <p:cNvPr id="1040" name="Line 27"/>
          <p:cNvSpPr>
            <a:spLocks noChangeShapeType="1"/>
          </p:cNvSpPr>
          <p:nvPr/>
        </p:nvSpPr>
        <p:spPr bwMode="auto">
          <a:xfrm flipH="1" flipV="1">
            <a:off x="7231680" y="5491297"/>
            <a:ext cx="296640" cy="71287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041" name="Text Box 28"/>
          <p:cNvSpPr txBox="1">
            <a:spLocks noChangeArrowheads="1"/>
          </p:cNvSpPr>
          <p:nvPr/>
        </p:nvSpPr>
        <p:spPr bwMode="auto">
          <a:xfrm>
            <a:off x="6356940" y="6161686"/>
            <a:ext cx="2484000" cy="65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2000" dirty="0" smtClean="0">
                <a:solidFill>
                  <a:srgbClr val="000000"/>
                </a:solidFill>
                <a:latin typeface="Arial Unicode MS" pitchFamily="50" charset="-128"/>
                <a:ea typeface="Arial Unicode MS" pitchFamily="50" charset="-128"/>
                <a:cs typeface="Arial Unicode MS" pitchFamily="50" charset="-128"/>
              </a:rPr>
              <a:t>Analysis </a:t>
            </a:r>
            <a:r>
              <a:rPr lang="en-US" altLang="ja-JP" sz="2000" dirty="0">
                <a:solidFill>
                  <a:srgbClr val="000000"/>
                </a:solidFill>
                <a:latin typeface="Arial Unicode MS" pitchFamily="50" charset="-128"/>
                <a:ea typeface="Arial Unicode MS" pitchFamily="50" charset="-128"/>
                <a:cs typeface="Arial Unicode MS" pitchFamily="50" charset="-128"/>
              </a:rPr>
              <a:t>region</a:t>
            </a:r>
            <a:endParaRPr lang="ja-JP" altLang="ja-JP" sz="2000" dirty="0">
              <a:solidFill>
                <a:srgbClr val="000000"/>
              </a:solidFill>
              <a:latin typeface="Arial Unicode MS" pitchFamily="50" charset="-128"/>
              <a:ea typeface="Arial Unicode MS" pitchFamily="50" charset="-128"/>
              <a:cs typeface="Arial Unicode MS" pitchFamily="50" charset="-128"/>
            </a:endParaRPr>
          </a:p>
        </p:txBody>
      </p:sp>
      <p:sp>
        <p:nvSpPr>
          <p:cNvPr id="1042" name="Line 31"/>
          <p:cNvSpPr>
            <a:spLocks noChangeShapeType="1"/>
          </p:cNvSpPr>
          <p:nvPr/>
        </p:nvSpPr>
        <p:spPr bwMode="auto">
          <a:xfrm>
            <a:off x="5195520" y="3279225"/>
            <a:ext cx="3186720" cy="144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043" name="Line 34"/>
          <p:cNvSpPr>
            <a:spLocks noChangeShapeType="1"/>
          </p:cNvSpPr>
          <p:nvPr/>
        </p:nvSpPr>
        <p:spPr bwMode="auto">
          <a:xfrm flipV="1">
            <a:off x="5620320" y="5410649"/>
            <a:ext cx="1837440" cy="4320"/>
          </a:xfrm>
          <a:prstGeom prst="line">
            <a:avLst/>
          </a:prstGeom>
          <a:noFill/>
          <a:ln w="36000">
            <a:solidFill>
              <a:srgbClr val="00AE00"/>
            </a:solidFill>
            <a:round/>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045" name="AutoShape 36"/>
          <p:cNvSpPr>
            <a:spLocks noChangeArrowheads="1"/>
          </p:cNvSpPr>
          <p:nvPr/>
        </p:nvSpPr>
        <p:spPr bwMode="auto">
          <a:xfrm>
            <a:off x="4855680" y="3230260"/>
            <a:ext cx="288000" cy="2286960"/>
          </a:xfrm>
          <a:prstGeom prst="roundRect">
            <a:avLst>
              <a:gd name="adj" fmla="val 500"/>
            </a:avLst>
          </a:prstGeom>
          <a:solidFill>
            <a:srgbClr val="FFFFFF"/>
          </a:solidFill>
          <a:ln w="9525">
            <a:solidFill>
              <a:srgbClr val="FFFFFF"/>
            </a:solidFill>
            <a:round/>
            <a:headEnd/>
            <a:tailEnd/>
          </a:ln>
        </p:spPr>
        <p:txBody>
          <a:bodyPr wrap="none" lIns="82945" tIns="41473" rIns="82945" bIns="41473" anchor="ctr"/>
          <a:lstStyle/>
          <a:p>
            <a:endParaRPr lang="ja-JP" altLang="en-US"/>
          </a:p>
        </p:txBody>
      </p:sp>
      <p:sp>
        <p:nvSpPr>
          <p:cNvPr id="1046" name="Text Box 37"/>
          <p:cNvSpPr txBox="1">
            <a:spLocks noChangeArrowheads="1"/>
          </p:cNvSpPr>
          <p:nvPr/>
        </p:nvSpPr>
        <p:spPr bwMode="auto">
          <a:xfrm rot="-5400000">
            <a:off x="3509866" y="4190138"/>
            <a:ext cx="2559149" cy="34848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9" tIns="5126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rPr>
              <a:t>Temperature response  /a.u.</a:t>
            </a:r>
          </a:p>
        </p:txBody>
      </p:sp>
      <p:sp>
        <p:nvSpPr>
          <p:cNvPr id="1047" name="Rectangle 45"/>
          <p:cNvSpPr>
            <a:spLocks noChangeArrowheads="1"/>
          </p:cNvSpPr>
          <p:nvPr/>
        </p:nvSpPr>
        <p:spPr bwMode="auto">
          <a:xfrm>
            <a:off x="83787" y="5285537"/>
            <a:ext cx="4178800" cy="137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945" tIns="41473" rIns="82945" bIns="41473" anchor="ctr">
            <a:spAutoFit/>
          </a:bodyPr>
          <a:lstStyle/>
          <a:p>
            <a:pPr eaLnBrk="0">
              <a:lnSpc>
                <a:spcPct val="100000"/>
              </a:lnSpc>
              <a:buClrTx/>
              <a:buSzTx/>
            </a:pPr>
            <a:r>
              <a:rPr lang="en-US" altLang="ja-JP" sz="1400" i="1" dirty="0"/>
              <a:t>T</a:t>
            </a:r>
            <a:r>
              <a:rPr lang="en-US" altLang="ja-JP" sz="1400" baseline="-25000" dirty="0"/>
              <a:t>0</a:t>
            </a:r>
            <a:r>
              <a:rPr lang="en-US" altLang="ja-JP" sz="1400" dirty="0"/>
              <a:t> , </a:t>
            </a:r>
            <a:r>
              <a:rPr lang="en-US" altLang="ja-JP" sz="1400" i="1" dirty="0"/>
              <a:t>C</a:t>
            </a:r>
            <a:r>
              <a:rPr lang="en-US" altLang="ja-JP" sz="1400" i="1" baseline="-25000" dirty="0"/>
              <a:t>d</a:t>
            </a:r>
            <a:r>
              <a:rPr lang="en-US" altLang="ja-JP" sz="1400" i="1" dirty="0"/>
              <a:t> </a:t>
            </a:r>
            <a:r>
              <a:rPr lang="en-US" altLang="ja-JP" sz="1400" dirty="0"/>
              <a:t>, </a:t>
            </a:r>
            <a:r>
              <a:rPr lang="en-US" altLang="ja-JP" sz="1400" i="1" dirty="0"/>
              <a:t>α</a:t>
            </a:r>
            <a:r>
              <a:rPr lang="en-US" altLang="ja-JP" sz="1400" i="1" baseline="-25000" dirty="0"/>
              <a:t>d</a:t>
            </a:r>
            <a:r>
              <a:rPr lang="en-US" altLang="ja-JP" sz="1400" i="1" dirty="0"/>
              <a:t> </a:t>
            </a:r>
            <a:r>
              <a:rPr lang="en-US" altLang="ja-JP" sz="1400" dirty="0"/>
              <a:t>, </a:t>
            </a:r>
            <a:r>
              <a:rPr lang="en-US" altLang="ja-JP" sz="1400" i="1" dirty="0" err="1"/>
              <a:t>b</a:t>
            </a:r>
            <a:r>
              <a:rPr lang="en-US" altLang="ja-JP" sz="1400" i="1" baseline="-25000" dirty="0" err="1"/>
              <a:t>s</a:t>
            </a:r>
            <a:r>
              <a:rPr lang="en-US" altLang="ja-JP" sz="1400" i="1" baseline="-25000" dirty="0"/>
              <a:t> </a:t>
            </a:r>
            <a:r>
              <a:rPr lang="en-US" altLang="ja-JP" sz="1400" dirty="0"/>
              <a:t>, and </a:t>
            </a:r>
            <a:r>
              <a:rPr lang="en-US" altLang="ja-JP" sz="1400" i="1" dirty="0" err="1"/>
              <a:t>l</a:t>
            </a:r>
            <a:r>
              <a:rPr lang="en-US" altLang="ja-JP" sz="1400" i="1" baseline="-25000" dirty="0" err="1"/>
              <a:t>d</a:t>
            </a:r>
            <a:r>
              <a:rPr lang="en-US" altLang="ja-JP" sz="1400" i="1" baseline="-25000" dirty="0"/>
              <a:t> </a:t>
            </a:r>
            <a:r>
              <a:rPr lang="en-US" altLang="ja-JP" sz="1400" dirty="0"/>
              <a:t>are the maximum temperature rise of the temperature response, the specific heat, density, the thermal effusivity, and the thickness of platinum crucible, respectively. The subscripts </a:t>
            </a:r>
            <a:r>
              <a:rPr lang="en-US" altLang="ja-JP" sz="1400" i="1" dirty="0"/>
              <a:t>d </a:t>
            </a:r>
            <a:r>
              <a:rPr lang="en-US" altLang="ja-JP" sz="1400" dirty="0"/>
              <a:t>and </a:t>
            </a:r>
            <a:r>
              <a:rPr lang="en-US" altLang="ja-JP" sz="1400" i="1" dirty="0"/>
              <a:t>s </a:t>
            </a:r>
            <a:r>
              <a:rPr lang="en-US" altLang="ja-JP" sz="1400" dirty="0"/>
              <a:t>indicate the platinum and the sample, respectively. </a:t>
            </a:r>
            <a:endParaRPr lang="en-GB" altLang="ja-JP" sz="1400" dirty="0"/>
          </a:p>
        </p:txBody>
      </p:sp>
      <p:sp>
        <p:nvSpPr>
          <p:cNvPr id="1048" name="テキスト ボックス 47"/>
          <p:cNvSpPr txBox="1">
            <a:spLocks noChangeArrowheads="1"/>
          </p:cNvSpPr>
          <p:nvPr/>
        </p:nvSpPr>
        <p:spPr bwMode="auto">
          <a:xfrm>
            <a:off x="4615200" y="768163"/>
            <a:ext cx="4050720" cy="2576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spAutoFit/>
          </a:bodyPr>
          <a:lstStyle>
            <a:lvl1pPr marL="263525" indent="-263525" eaLnBrk="0">
              <a:defRPr>
                <a:solidFill>
                  <a:schemeClr val="bg1"/>
                </a:solidFill>
                <a:latin typeface="Arial" charset="0"/>
                <a:ea typeface="ＭＳ Ｐゴシック" pitchFamily="50" charset="-128"/>
              </a:defRPr>
            </a:lvl1pPr>
            <a:lvl2pPr eaLnBrk="0">
              <a:defRPr>
                <a:solidFill>
                  <a:schemeClr val="bg1"/>
                </a:solidFill>
                <a:latin typeface="Arial" charset="0"/>
                <a:ea typeface="ＭＳ Ｐゴシック" pitchFamily="50" charset="-128"/>
              </a:defRPr>
            </a:lvl2pPr>
            <a:lvl3pPr eaLnBrk="0">
              <a:defRPr>
                <a:solidFill>
                  <a:schemeClr val="bg1"/>
                </a:solidFill>
                <a:latin typeface="Arial" charset="0"/>
                <a:ea typeface="ＭＳ Ｐゴシック" pitchFamily="50" charset="-128"/>
              </a:defRPr>
            </a:lvl3pPr>
            <a:lvl4pPr eaLnBrk="0">
              <a:defRPr>
                <a:solidFill>
                  <a:schemeClr val="bg1"/>
                </a:solidFill>
                <a:latin typeface="Arial" charset="0"/>
                <a:ea typeface="ＭＳ Ｐゴシック" pitchFamily="50" charset="-128"/>
              </a:defRPr>
            </a:lvl4pPr>
            <a:lvl5pPr eaLnBrk="0">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defRPr>
                <a:solidFill>
                  <a:schemeClr val="bg1"/>
                </a:solidFill>
                <a:latin typeface="Arial" charset="0"/>
                <a:ea typeface="ＭＳ Ｐゴシック" pitchFamily="50" charset="-128"/>
              </a:defRPr>
            </a:lvl9pPr>
          </a:lstStyle>
          <a:p>
            <a:pPr eaLnBrk="1"/>
            <a:r>
              <a:rPr lang="en-US" altLang="ja-JP" dirty="0">
                <a:solidFill>
                  <a:schemeClr val="tx1"/>
                </a:solidFill>
              </a:rPr>
              <a:t>(1) The entire sample set consists of the    liquid sample and the crucible is under thermal equilibrium before laser irradiation. </a:t>
            </a:r>
            <a:endParaRPr lang="ja-JP" altLang="ja-JP" dirty="0">
              <a:solidFill>
                <a:schemeClr val="tx1"/>
              </a:solidFill>
            </a:endParaRPr>
          </a:p>
          <a:p>
            <a:pPr eaLnBrk="1"/>
            <a:r>
              <a:rPr lang="en-US" altLang="ja-JP" dirty="0">
                <a:solidFill>
                  <a:schemeClr val="tx1"/>
                </a:solidFill>
              </a:rPr>
              <a:t>(2) The heat flow is one dimensional from the crucible to the liquid sample.</a:t>
            </a:r>
            <a:endParaRPr lang="ja-JP" altLang="ja-JP" dirty="0">
              <a:solidFill>
                <a:schemeClr val="tx1"/>
              </a:solidFill>
            </a:endParaRPr>
          </a:p>
          <a:p>
            <a:pPr eaLnBrk="1"/>
            <a:r>
              <a:rPr lang="en-US" altLang="ja-JP" dirty="0">
                <a:solidFill>
                  <a:schemeClr val="tx1"/>
                </a:solidFill>
              </a:rPr>
              <a:t>(3) The thickness of the liquid sample is semi-infinite.</a:t>
            </a:r>
            <a:endParaRPr lang="ja-JP" altLang="ja-JP" dirty="0">
              <a:solidFill>
                <a:schemeClr val="tx1"/>
              </a:solidFill>
            </a:endParaRPr>
          </a:p>
        </p:txBody>
      </p:sp>
      <p:sp>
        <p:nvSpPr>
          <p:cNvPr id="1049" name="Rectangle 47"/>
          <p:cNvSpPr>
            <a:spLocks noChangeArrowheads="1"/>
          </p:cNvSpPr>
          <p:nvPr/>
        </p:nvSpPr>
        <p:spPr bwMode="auto">
          <a:xfrm>
            <a:off x="0" y="-180377"/>
            <a:ext cx="167575"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nchor="ctr">
            <a:spAutoFit/>
          </a:bodyPr>
          <a:lstStyle/>
          <a:p>
            <a:endParaRPr lang="ja-JP" altLang="en-US"/>
          </a:p>
        </p:txBody>
      </p:sp>
      <p:graphicFrame>
        <p:nvGraphicFramePr>
          <p:cNvPr id="1027" name="Object 46"/>
          <p:cNvGraphicFramePr>
            <a:graphicFrameLocks noChangeAspect="1"/>
          </p:cNvGraphicFramePr>
          <p:nvPr/>
        </p:nvGraphicFramePr>
        <p:xfrm>
          <a:off x="2089440" y="2645558"/>
          <a:ext cx="2158560" cy="728717"/>
        </p:xfrm>
        <a:graphic>
          <a:graphicData uri="http://schemas.openxmlformats.org/presentationml/2006/ole">
            <mc:AlternateContent xmlns:mc="http://schemas.openxmlformats.org/markup-compatibility/2006">
              <mc:Choice xmlns:v="urn:schemas-microsoft-com:vml" Requires="v">
                <p:oleObj spid="_x0000_s46440" name="数式" r:id="rId7" imgW="685800" imgH="228600" progId="Equation.3">
                  <p:embed/>
                </p:oleObj>
              </mc:Choice>
              <mc:Fallback>
                <p:oleObj name="数式" r:id="rId7" imgW="6858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89440" y="2645558"/>
                        <a:ext cx="2158560" cy="7287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50" name="Rectangle 49"/>
          <p:cNvSpPr>
            <a:spLocks noChangeArrowheads="1"/>
          </p:cNvSpPr>
          <p:nvPr/>
        </p:nvSpPr>
        <p:spPr bwMode="auto">
          <a:xfrm>
            <a:off x="0" y="-180377"/>
            <a:ext cx="167575"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nchor="ctr">
            <a:spAutoFit/>
          </a:bodyPr>
          <a:lstStyle/>
          <a:p>
            <a:endParaRPr lang="ja-JP" altLang="en-US"/>
          </a:p>
        </p:txBody>
      </p:sp>
      <p:graphicFrame>
        <p:nvGraphicFramePr>
          <p:cNvPr id="1028" name="Object 48"/>
          <p:cNvGraphicFramePr>
            <a:graphicFrameLocks noChangeAspect="1"/>
          </p:cNvGraphicFramePr>
          <p:nvPr/>
        </p:nvGraphicFramePr>
        <p:xfrm>
          <a:off x="979201" y="4212443"/>
          <a:ext cx="1916640" cy="568859"/>
        </p:xfrm>
        <a:graphic>
          <a:graphicData uri="http://schemas.openxmlformats.org/presentationml/2006/ole">
            <mc:AlternateContent xmlns:mc="http://schemas.openxmlformats.org/markup-compatibility/2006">
              <mc:Choice xmlns:v="urn:schemas-microsoft-com:vml" Requires="v">
                <p:oleObj spid="_x0000_s46441" name="数式" r:id="rId9" imgW="711000" imgH="203040" progId="Equation.3">
                  <p:embed/>
                </p:oleObj>
              </mc:Choice>
              <mc:Fallback>
                <p:oleObj name="数式" r:id="rId9" imgW="711000" imgH="203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9201" y="4212443"/>
                        <a:ext cx="1916640" cy="56885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7" name="直線コネクタ 26"/>
          <p:cNvCxnSpPr/>
          <p:nvPr/>
        </p:nvCxnSpPr>
        <p:spPr>
          <a:xfrm flipV="1">
            <a:off x="11113" y="692696"/>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17</a:t>
            </a:fld>
            <a:endParaRPr lang="en-US" altLang="ja-JP"/>
          </a:p>
        </p:txBody>
      </p:sp>
    </p:spTree>
    <p:extLst>
      <p:ext uri="{BB962C8B-B14F-4D97-AF65-F5344CB8AC3E}">
        <p14:creationId xmlns:p14="http://schemas.microsoft.com/office/powerpoint/2010/main" val="344682374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
          <p:cNvSpPr txBox="1">
            <a:spLocks noChangeArrowheads="1"/>
          </p:cNvSpPr>
          <p:nvPr/>
        </p:nvSpPr>
        <p:spPr bwMode="auto">
          <a:xfrm>
            <a:off x="653760" y="76840"/>
            <a:ext cx="7315200" cy="587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6171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buClrTx/>
              <a:buFontTx/>
              <a:buNone/>
            </a:pPr>
            <a:r>
              <a:rPr lang="en-US" altLang="ja-JP" sz="2900" b="1" dirty="0">
                <a:solidFill>
                  <a:schemeClr val="tx1"/>
                </a:solidFill>
                <a:latin typeface="Arial Unicode MS" pitchFamily="50" charset="-128"/>
                <a:ea typeface="Arial Unicode MS" pitchFamily="50" charset="-128"/>
                <a:cs typeface="Arial Unicode MS" pitchFamily="50" charset="-128"/>
              </a:rPr>
              <a:t>Chemical composition of measured  oxides</a:t>
            </a:r>
            <a:endParaRPr lang="ja-JP" altLang="ja-JP" sz="2900" b="1" dirty="0">
              <a:solidFill>
                <a:schemeClr val="tx1"/>
              </a:solidFill>
              <a:latin typeface="Arial Unicode MS" pitchFamily="50" charset="-128"/>
              <a:ea typeface="Arial Unicode MS" pitchFamily="50" charset="-128"/>
              <a:cs typeface="Arial Unicode MS" pitchFamily="50" charset="-128"/>
            </a:endParaRPr>
          </a:p>
        </p:txBody>
      </p:sp>
      <p:sp>
        <p:nvSpPr>
          <p:cNvPr id="7171" name="Text Box 2"/>
          <p:cNvSpPr txBox="1">
            <a:spLocks noChangeArrowheads="1"/>
          </p:cNvSpPr>
          <p:nvPr/>
        </p:nvSpPr>
        <p:spPr bwMode="auto">
          <a:xfrm>
            <a:off x="708292" y="802590"/>
            <a:ext cx="3349440" cy="31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buClrTx/>
              <a:buFontTx/>
              <a:buNone/>
            </a:pPr>
            <a:r>
              <a:rPr lang="en-US" altLang="ja-JP" b="1" dirty="0">
                <a:solidFill>
                  <a:srgbClr val="000000"/>
                </a:solidFill>
                <a:latin typeface="Times New Roman" pitchFamily="18" charset="0"/>
              </a:rPr>
              <a:t>Al</a:t>
            </a:r>
            <a:r>
              <a:rPr lang="en-US" altLang="ja-JP" b="1" baseline="-4000" dirty="0">
                <a:solidFill>
                  <a:srgbClr val="000000"/>
                </a:solidFill>
                <a:latin typeface="Times New Roman" pitchFamily="18" charset="0"/>
              </a:rPr>
              <a:t>2</a:t>
            </a:r>
            <a:r>
              <a:rPr lang="en-US" altLang="ja-JP" b="1" dirty="0">
                <a:solidFill>
                  <a:srgbClr val="000000"/>
                </a:solidFill>
                <a:latin typeface="Times New Roman" pitchFamily="18" charset="0"/>
              </a:rPr>
              <a:t>O</a:t>
            </a:r>
            <a:r>
              <a:rPr lang="en-US" altLang="ja-JP" b="1" baseline="-4000" dirty="0">
                <a:solidFill>
                  <a:srgbClr val="000000"/>
                </a:solidFill>
                <a:latin typeface="Times New Roman" pitchFamily="18" charset="0"/>
              </a:rPr>
              <a:t>3</a:t>
            </a:r>
            <a:r>
              <a:rPr lang="en-US" altLang="ja-JP" b="1" dirty="0">
                <a:solidFill>
                  <a:srgbClr val="000000"/>
                </a:solidFill>
                <a:latin typeface="Times New Roman" pitchFamily="18" charset="0"/>
              </a:rPr>
              <a:t>-CaO-Na</a:t>
            </a:r>
            <a:r>
              <a:rPr lang="en-US" altLang="ja-JP" b="1" baseline="-4000" dirty="0">
                <a:solidFill>
                  <a:srgbClr val="000000"/>
                </a:solidFill>
                <a:latin typeface="Times New Roman" pitchFamily="18" charset="0"/>
              </a:rPr>
              <a:t>2</a:t>
            </a:r>
            <a:r>
              <a:rPr lang="en-US" altLang="ja-JP" b="1" dirty="0">
                <a:solidFill>
                  <a:srgbClr val="000000"/>
                </a:solidFill>
                <a:latin typeface="Times New Roman" pitchFamily="18" charset="0"/>
              </a:rPr>
              <a:t>O-SiO</a:t>
            </a:r>
            <a:r>
              <a:rPr lang="en-US" altLang="ja-JP" b="1" baseline="-4000" dirty="0">
                <a:solidFill>
                  <a:srgbClr val="000000"/>
                </a:solidFill>
                <a:latin typeface="Times New Roman" pitchFamily="18" charset="0"/>
              </a:rPr>
              <a:t>2</a:t>
            </a:r>
            <a:r>
              <a:rPr lang="en-US" altLang="ja-JP" b="1" dirty="0">
                <a:solidFill>
                  <a:srgbClr val="000000"/>
                </a:solidFill>
                <a:latin typeface="Times New Roman" pitchFamily="18" charset="0"/>
              </a:rPr>
              <a:t>(</a:t>
            </a:r>
            <a:r>
              <a:rPr lang="en-US" altLang="ja-JP" b="1" dirty="0" err="1">
                <a:solidFill>
                  <a:srgbClr val="000000"/>
                </a:solidFill>
                <a:latin typeface="Times New Roman" pitchFamily="18" charset="0"/>
              </a:rPr>
              <a:t>mol</a:t>
            </a:r>
            <a:r>
              <a:rPr lang="en-US" altLang="ja-JP" b="1" dirty="0">
                <a:solidFill>
                  <a:srgbClr val="000000"/>
                </a:solidFill>
                <a:latin typeface="Times New Roman" pitchFamily="18" charset="0"/>
              </a:rPr>
              <a:t>%)</a:t>
            </a:r>
          </a:p>
        </p:txBody>
      </p:sp>
      <p:pic>
        <p:nvPicPr>
          <p:cNvPr id="7273" name="Picture 2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2640" y="816567"/>
            <a:ext cx="3699800" cy="2779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274" name="Picture 2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600" y="3755914"/>
            <a:ext cx="3265920" cy="2674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275" name="Picture 2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3040" y="3689668"/>
            <a:ext cx="3265920" cy="2700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277" name="Picture 2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1" y="1273094"/>
            <a:ext cx="2512800" cy="2279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278" name="Text Box 223"/>
          <p:cNvSpPr txBox="1">
            <a:spLocks noChangeArrowheads="1"/>
          </p:cNvSpPr>
          <p:nvPr/>
        </p:nvSpPr>
        <p:spPr bwMode="auto">
          <a:xfrm>
            <a:off x="3382560" y="6146566"/>
            <a:ext cx="54720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a:solidFill>
                  <a:srgbClr val="000000"/>
                </a:solidFill>
                <a:latin typeface="Times New Roman" pitchFamily="18" charset="0"/>
              </a:rPr>
              <a:t>Al</a:t>
            </a:r>
            <a:r>
              <a:rPr lang="en-US" altLang="ja-JP" sz="1300" baseline="-1000">
                <a:solidFill>
                  <a:srgbClr val="000000"/>
                </a:solidFill>
                <a:latin typeface="Times New Roman" pitchFamily="18" charset="0"/>
              </a:rPr>
              <a:t>2</a:t>
            </a:r>
            <a:r>
              <a:rPr lang="en-US" altLang="ja-JP" sz="1300">
                <a:solidFill>
                  <a:srgbClr val="000000"/>
                </a:solidFill>
                <a:latin typeface="Times New Roman" pitchFamily="18" charset="0"/>
              </a:rPr>
              <a:t>O</a:t>
            </a:r>
            <a:r>
              <a:rPr lang="en-US" altLang="ja-JP" sz="1300" baseline="-1000">
                <a:solidFill>
                  <a:srgbClr val="000000"/>
                </a:solidFill>
                <a:latin typeface="Times New Roman" pitchFamily="18" charset="0"/>
              </a:rPr>
              <a:t>3</a:t>
            </a:r>
          </a:p>
        </p:txBody>
      </p:sp>
      <p:sp>
        <p:nvSpPr>
          <p:cNvPr id="7279" name="Text Box 224"/>
          <p:cNvSpPr txBox="1">
            <a:spLocks noChangeArrowheads="1"/>
          </p:cNvSpPr>
          <p:nvPr/>
        </p:nvSpPr>
        <p:spPr bwMode="auto">
          <a:xfrm>
            <a:off x="4636800" y="6107682"/>
            <a:ext cx="52128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dirty="0">
                <a:solidFill>
                  <a:srgbClr val="000000"/>
                </a:solidFill>
                <a:latin typeface="Times New Roman" pitchFamily="18" charset="0"/>
              </a:rPr>
              <a:t>Na</a:t>
            </a:r>
            <a:r>
              <a:rPr lang="en-US" altLang="ja-JP" sz="1300" baseline="-1000" dirty="0">
                <a:solidFill>
                  <a:srgbClr val="000000"/>
                </a:solidFill>
                <a:latin typeface="Times New Roman" pitchFamily="18" charset="0"/>
              </a:rPr>
              <a:t>2</a:t>
            </a:r>
            <a:r>
              <a:rPr lang="en-US" altLang="ja-JP" sz="1300" dirty="0">
                <a:solidFill>
                  <a:srgbClr val="000000"/>
                </a:solidFill>
                <a:latin typeface="Times New Roman" pitchFamily="18" charset="0"/>
              </a:rPr>
              <a:t>O</a:t>
            </a:r>
          </a:p>
        </p:txBody>
      </p:sp>
      <p:sp>
        <p:nvSpPr>
          <p:cNvPr id="7280" name="Text Box 225"/>
          <p:cNvSpPr txBox="1">
            <a:spLocks noChangeArrowheads="1"/>
          </p:cNvSpPr>
          <p:nvPr/>
        </p:nvSpPr>
        <p:spPr bwMode="auto">
          <a:xfrm>
            <a:off x="4698720" y="3319322"/>
            <a:ext cx="45936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dirty="0" err="1">
                <a:solidFill>
                  <a:srgbClr val="000000"/>
                </a:solidFill>
                <a:latin typeface="Times New Roman" pitchFamily="18" charset="0"/>
              </a:rPr>
              <a:t>CaO</a:t>
            </a:r>
            <a:endParaRPr lang="en-US" altLang="ja-JP" sz="1300" dirty="0">
              <a:solidFill>
                <a:srgbClr val="000000"/>
              </a:solidFill>
              <a:latin typeface="Times New Roman" pitchFamily="18" charset="0"/>
            </a:endParaRPr>
          </a:p>
        </p:txBody>
      </p:sp>
      <p:sp>
        <p:nvSpPr>
          <p:cNvPr id="7281" name="Text Box 226"/>
          <p:cNvSpPr txBox="1">
            <a:spLocks noChangeArrowheads="1"/>
          </p:cNvSpPr>
          <p:nvPr/>
        </p:nvSpPr>
        <p:spPr bwMode="auto">
          <a:xfrm>
            <a:off x="2089441" y="4016582"/>
            <a:ext cx="46800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a:solidFill>
                  <a:srgbClr val="000000"/>
                </a:solidFill>
                <a:latin typeface="Times New Roman" pitchFamily="18" charset="0"/>
              </a:rPr>
              <a:t>SiO</a:t>
            </a:r>
            <a:r>
              <a:rPr lang="en-US" altLang="ja-JP" sz="1300" baseline="-1000">
                <a:solidFill>
                  <a:srgbClr val="000000"/>
                </a:solidFill>
                <a:latin typeface="Times New Roman" pitchFamily="18" charset="0"/>
              </a:rPr>
              <a:t>2</a:t>
            </a:r>
          </a:p>
        </p:txBody>
      </p:sp>
      <p:sp>
        <p:nvSpPr>
          <p:cNvPr id="7282" name="Text Box 227"/>
          <p:cNvSpPr txBox="1">
            <a:spLocks noChangeArrowheads="1"/>
          </p:cNvSpPr>
          <p:nvPr/>
        </p:nvSpPr>
        <p:spPr bwMode="auto">
          <a:xfrm>
            <a:off x="6258155" y="1037629"/>
            <a:ext cx="46800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dirty="0">
                <a:solidFill>
                  <a:srgbClr val="000000"/>
                </a:solidFill>
                <a:latin typeface="Times New Roman" pitchFamily="18" charset="0"/>
              </a:rPr>
              <a:t>SiO</a:t>
            </a:r>
            <a:r>
              <a:rPr lang="en-US" altLang="ja-JP" sz="1300" baseline="-1000" dirty="0">
                <a:solidFill>
                  <a:srgbClr val="000000"/>
                </a:solidFill>
                <a:latin typeface="Times New Roman" pitchFamily="18" charset="0"/>
              </a:rPr>
              <a:t>2</a:t>
            </a:r>
          </a:p>
        </p:txBody>
      </p:sp>
      <p:sp>
        <p:nvSpPr>
          <p:cNvPr id="7283" name="Text Box 228"/>
          <p:cNvSpPr txBox="1">
            <a:spLocks noChangeArrowheads="1"/>
          </p:cNvSpPr>
          <p:nvPr/>
        </p:nvSpPr>
        <p:spPr bwMode="auto">
          <a:xfrm>
            <a:off x="7259041" y="6084639"/>
            <a:ext cx="46800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a:solidFill>
                  <a:srgbClr val="000000"/>
                </a:solidFill>
                <a:latin typeface="Times New Roman" pitchFamily="18" charset="0"/>
              </a:rPr>
              <a:t>SiO</a:t>
            </a:r>
            <a:r>
              <a:rPr lang="en-US" altLang="ja-JP" sz="1300" baseline="-1000">
                <a:solidFill>
                  <a:srgbClr val="000000"/>
                </a:solidFill>
                <a:latin typeface="Times New Roman" pitchFamily="18" charset="0"/>
              </a:rPr>
              <a:t>2</a:t>
            </a:r>
          </a:p>
        </p:txBody>
      </p:sp>
      <p:sp>
        <p:nvSpPr>
          <p:cNvPr id="7284" name="Text Box 229"/>
          <p:cNvSpPr txBox="1">
            <a:spLocks noChangeArrowheads="1"/>
          </p:cNvSpPr>
          <p:nvPr/>
        </p:nvSpPr>
        <p:spPr bwMode="auto">
          <a:xfrm>
            <a:off x="5842080" y="3943134"/>
            <a:ext cx="45936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a:solidFill>
                  <a:srgbClr val="000000"/>
                </a:solidFill>
                <a:latin typeface="Times New Roman" pitchFamily="18" charset="0"/>
              </a:rPr>
              <a:t>CaO</a:t>
            </a:r>
          </a:p>
        </p:txBody>
      </p:sp>
      <p:sp>
        <p:nvSpPr>
          <p:cNvPr id="7285" name="Text Box 230"/>
          <p:cNvSpPr txBox="1">
            <a:spLocks noChangeArrowheads="1"/>
          </p:cNvSpPr>
          <p:nvPr/>
        </p:nvSpPr>
        <p:spPr bwMode="auto">
          <a:xfrm>
            <a:off x="653761" y="6225774"/>
            <a:ext cx="52128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dirty="0">
                <a:solidFill>
                  <a:srgbClr val="000000"/>
                </a:solidFill>
                <a:latin typeface="Times New Roman" pitchFamily="18" charset="0"/>
              </a:rPr>
              <a:t>Na</a:t>
            </a:r>
            <a:r>
              <a:rPr lang="en-US" altLang="ja-JP" sz="1300" baseline="-1000" dirty="0">
                <a:solidFill>
                  <a:srgbClr val="000000"/>
                </a:solidFill>
                <a:latin typeface="Times New Roman" pitchFamily="18" charset="0"/>
              </a:rPr>
              <a:t>2</a:t>
            </a:r>
            <a:r>
              <a:rPr lang="en-US" altLang="ja-JP" sz="1300" dirty="0">
                <a:solidFill>
                  <a:srgbClr val="000000"/>
                </a:solidFill>
                <a:latin typeface="Times New Roman" pitchFamily="18" charset="0"/>
              </a:rPr>
              <a:t>O</a:t>
            </a:r>
          </a:p>
        </p:txBody>
      </p:sp>
      <p:sp>
        <p:nvSpPr>
          <p:cNvPr id="7286" name="Text Box 231"/>
          <p:cNvSpPr txBox="1">
            <a:spLocks noChangeArrowheads="1"/>
          </p:cNvSpPr>
          <p:nvPr/>
        </p:nvSpPr>
        <p:spPr bwMode="auto">
          <a:xfrm>
            <a:off x="7557796" y="3290746"/>
            <a:ext cx="547200" cy="26210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300" dirty="0">
                <a:solidFill>
                  <a:srgbClr val="000000"/>
                </a:solidFill>
                <a:latin typeface="Times New Roman" pitchFamily="18" charset="0"/>
              </a:rPr>
              <a:t>Al</a:t>
            </a:r>
            <a:r>
              <a:rPr lang="en-US" altLang="ja-JP" sz="1300" baseline="-1000" dirty="0">
                <a:solidFill>
                  <a:srgbClr val="000000"/>
                </a:solidFill>
                <a:latin typeface="Times New Roman" pitchFamily="18" charset="0"/>
              </a:rPr>
              <a:t>2</a:t>
            </a:r>
            <a:r>
              <a:rPr lang="en-US" altLang="ja-JP" sz="1300" dirty="0">
                <a:solidFill>
                  <a:srgbClr val="000000"/>
                </a:solidFill>
                <a:latin typeface="Times New Roman" pitchFamily="18" charset="0"/>
              </a:rPr>
              <a:t>O</a:t>
            </a:r>
            <a:r>
              <a:rPr lang="en-US" altLang="ja-JP" sz="1300" baseline="-1000" dirty="0">
                <a:solidFill>
                  <a:srgbClr val="000000"/>
                </a:solidFill>
                <a:latin typeface="Times New Roman" pitchFamily="18" charset="0"/>
              </a:rPr>
              <a:t>3</a:t>
            </a:r>
          </a:p>
        </p:txBody>
      </p:sp>
      <p:cxnSp>
        <p:nvCxnSpPr>
          <p:cNvPr id="33" name="直線コネクタ 32"/>
          <p:cNvCxnSpPr/>
          <p:nvPr/>
        </p:nvCxnSpPr>
        <p:spPr>
          <a:xfrm flipV="1">
            <a:off x="11113" y="692696"/>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18</a:t>
            </a:fld>
            <a:endParaRPr lang="en-US" altLang="ja-JP"/>
          </a:p>
        </p:txBody>
      </p:sp>
      <p:pic>
        <p:nvPicPr>
          <p:cNvPr id="6656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94" y="1121902"/>
            <a:ext cx="4686259" cy="2568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テキスト ボックス 19"/>
          <p:cNvSpPr txBox="1"/>
          <p:nvPr/>
        </p:nvSpPr>
        <p:spPr>
          <a:xfrm>
            <a:off x="3131840" y="6438149"/>
            <a:ext cx="3843017" cy="400110"/>
          </a:xfrm>
          <a:prstGeom prst="rect">
            <a:avLst/>
          </a:prstGeom>
          <a:noFill/>
        </p:spPr>
        <p:txBody>
          <a:bodyPr wrap="square" rtlCol="0">
            <a:spAutoFit/>
          </a:bodyPr>
          <a:lstStyle/>
          <a:p>
            <a:r>
              <a:rPr kumimoji="1" lang="en-US" altLang="ja-JP" sz="1000" dirty="0" smtClean="0"/>
              <a:t>H. </a:t>
            </a:r>
            <a:r>
              <a:rPr kumimoji="1" lang="en-US" altLang="ja-JP" sz="1000" dirty="0" err="1" smtClean="0"/>
              <a:t>Hasegara</a:t>
            </a:r>
            <a:r>
              <a:rPr kumimoji="1" lang="en-US" altLang="ja-JP" sz="1000" dirty="0" smtClean="0"/>
              <a:t> et al. </a:t>
            </a:r>
            <a:r>
              <a:rPr kumimoji="1" lang="en-US" altLang="ja-JP" sz="1000" dirty="0" err="1" smtClean="0"/>
              <a:t>Metall.Mater.Trans</a:t>
            </a:r>
            <a:r>
              <a:rPr kumimoji="1" lang="en-US" altLang="ja-JP" sz="1000" dirty="0" smtClean="0"/>
              <a:t>. B 43(2012), 1405-1412 .</a:t>
            </a:r>
          </a:p>
          <a:p>
            <a:r>
              <a:rPr lang="en-US" altLang="ja-JP" sz="1000" dirty="0"/>
              <a:t>H. </a:t>
            </a:r>
            <a:r>
              <a:rPr lang="en-US" altLang="ja-JP" sz="1000" dirty="0" err="1"/>
              <a:t>Hasegara</a:t>
            </a:r>
            <a:r>
              <a:rPr lang="en-US" altLang="ja-JP" sz="1000" dirty="0"/>
              <a:t> et al. </a:t>
            </a:r>
            <a:r>
              <a:rPr lang="en-US" altLang="ja-JP" sz="1000" dirty="0" err="1"/>
              <a:t>Metall.Mater.Trans</a:t>
            </a:r>
            <a:r>
              <a:rPr lang="en-US" altLang="ja-JP" sz="1000" dirty="0"/>
              <a:t>. B 43(2012), </a:t>
            </a:r>
            <a:r>
              <a:rPr lang="en-US" altLang="ja-JP" sz="1000" dirty="0" smtClean="0"/>
              <a:t>1413-1419.</a:t>
            </a:r>
            <a:endParaRPr kumimoji="1" lang="ja-JP" altLang="en-US" sz="1000" dirty="0"/>
          </a:p>
        </p:txBody>
      </p:sp>
      <p:sp>
        <p:nvSpPr>
          <p:cNvPr id="3" name="正方形/長方形 2"/>
          <p:cNvSpPr/>
          <p:nvPr/>
        </p:nvSpPr>
        <p:spPr>
          <a:xfrm>
            <a:off x="4126234" y="1528216"/>
            <a:ext cx="370252" cy="2024638"/>
          </a:xfrm>
          <a:prstGeom prst="rect">
            <a:avLst/>
          </a:prstGeom>
          <a:solidFill>
            <a:srgbClr val="FF0000">
              <a:alpha val="3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4694447" y="1821335"/>
            <a:ext cx="2416046" cy="1077218"/>
          </a:xfrm>
          <a:prstGeom prst="rect">
            <a:avLst/>
          </a:prstGeom>
          <a:solidFill>
            <a:schemeClr val="bg1"/>
          </a:solidFill>
        </p:spPr>
        <p:txBody>
          <a:bodyPr wrap="none" rtlCol="0">
            <a:spAutoFit/>
          </a:bodyPr>
          <a:lstStyle/>
          <a:p>
            <a:r>
              <a:rPr kumimoji="1" lang="en-US" altLang="ja-JP" sz="3200" dirty="0" smtClean="0">
                <a:solidFill>
                  <a:srgbClr val="FF0000"/>
                </a:solidFill>
              </a:rPr>
              <a:t>Wide range</a:t>
            </a:r>
          </a:p>
          <a:p>
            <a:r>
              <a:rPr lang="en-US" altLang="ja-JP" sz="3200" dirty="0" smtClean="0">
                <a:solidFill>
                  <a:srgbClr val="FF0000"/>
                </a:solidFill>
              </a:rPr>
              <a:t>  0.7 </a:t>
            </a:r>
            <a:r>
              <a:rPr lang="ja-JP" altLang="en-US" sz="3200" dirty="0" smtClean="0">
                <a:solidFill>
                  <a:srgbClr val="FF0000"/>
                </a:solidFill>
              </a:rPr>
              <a:t>～ </a:t>
            </a:r>
            <a:r>
              <a:rPr lang="en-US" altLang="ja-JP" sz="3200" dirty="0" smtClean="0">
                <a:solidFill>
                  <a:srgbClr val="FF0000"/>
                </a:solidFill>
              </a:rPr>
              <a:t>2.73</a:t>
            </a:r>
            <a:endParaRPr kumimoji="1" lang="ja-JP" altLang="en-US" sz="3200" dirty="0">
              <a:solidFill>
                <a:srgbClr val="FF0000"/>
              </a:solidFill>
            </a:endParaRPr>
          </a:p>
        </p:txBody>
      </p:sp>
    </p:spTree>
    <p:extLst>
      <p:ext uri="{BB962C8B-B14F-4D97-AF65-F5344CB8AC3E}">
        <p14:creationId xmlns:p14="http://schemas.microsoft.com/office/powerpoint/2010/main" val="2967690873"/>
      </p:ext>
    </p:extLst>
  </p:cSld>
  <p:clrMapOvr>
    <a:masterClrMapping/>
  </p:clrMapOvr>
  <p:transition spd="med"/>
  <p:timing>
    <p:tnLst>
      <p:par>
        <p:cTn id="1" dur="indefinite" restart="never" nodeType="tmRoot">
          <p:childTnLst>
            <p:seq concurrent="1" nextAc="seek">
              <p:cTn id="2" dur="0"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469609" y="188640"/>
            <a:ext cx="8289546" cy="442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2900" b="1" dirty="0">
                <a:solidFill>
                  <a:schemeClr val="tx1"/>
                </a:solidFill>
                <a:latin typeface="Arial Unicode MS" pitchFamily="50" charset="-128"/>
                <a:ea typeface="Arial Unicode MS" pitchFamily="50" charset="-128"/>
                <a:cs typeface="Arial Unicode MS" pitchFamily="50" charset="-128"/>
              </a:rPr>
              <a:t>Measured Thermal </a:t>
            </a:r>
            <a:r>
              <a:rPr lang="en-US" altLang="ja-JP" sz="2900" b="1" dirty="0" smtClean="0">
                <a:solidFill>
                  <a:schemeClr val="tx1"/>
                </a:solidFill>
                <a:latin typeface="Arial Unicode MS" pitchFamily="50" charset="-128"/>
                <a:ea typeface="Arial Unicode MS" pitchFamily="50" charset="-128"/>
                <a:cs typeface="Arial Unicode MS" pitchFamily="50" charset="-128"/>
              </a:rPr>
              <a:t>Conductivity of molten oxide </a:t>
            </a:r>
            <a:endParaRPr lang="ja-JP" altLang="ja-JP" sz="2900" b="1" dirty="0">
              <a:solidFill>
                <a:schemeClr val="tx1"/>
              </a:solidFill>
              <a:latin typeface="Arial Unicode MS" pitchFamily="50" charset="-128"/>
              <a:ea typeface="Arial Unicode MS" pitchFamily="50" charset="-128"/>
              <a:cs typeface="Arial Unicode MS" pitchFamily="50" charset="-128"/>
            </a:endParaRPr>
          </a:p>
        </p:txBody>
      </p:sp>
      <p:grpSp>
        <p:nvGrpSpPr>
          <p:cNvPr id="8195" name="グループ化 9"/>
          <p:cNvGrpSpPr>
            <a:grpSpLocks/>
          </p:cNvGrpSpPr>
          <p:nvPr/>
        </p:nvGrpSpPr>
        <p:grpSpPr bwMode="auto">
          <a:xfrm>
            <a:off x="64410" y="1382750"/>
            <a:ext cx="8847360" cy="3728893"/>
            <a:chOff x="481013" y="2058988"/>
            <a:chExt cx="9272587" cy="3749675"/>
          </a:xfrm>
        </p:grpSpPr>
        <p:pic>
          <p:nvPicPr>
            <p:cNvPr id="821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550" y="2081213"/>
              <a:ext cx="9036050" cy="350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211" name="Text Box 3"/>
            <p:cNvSpPr txBox="1">
              <a:spLocks noChangeArrowheads="1"/>
            </p:cNvSpPr>
            <p:nvPr/>
          </p:nvSpPr>
          <p:spPr bwMode="auto">
            <a:xfrm rot="-5400000">
              <a:off x="-977106" y="3517107"/>
              <a:ext cx="32543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algn="ctr" rtl="1" eaLnBrk="1">
                <a:lnSpc>
                  <a:spcPct val="100000"/>
                </a:lnSpc>
              </a:pPr>
              <a:r>
                <a:rPr lang="en-US" altLang="ja-JP" sz="1500">
                  <a:solidFill>
                    <a:srgbClr val="000000"/>
                  </a:solidFill>
                  <a:latin typeface="Times New Roman" pitchFamily="18" charset="0"/>
                  <a:cs typeface="Times New Roman" pitchFamily="18" charset="0"/>
                </a:rPr>
                <a:t>Thermal conductivity , </a:t>
              </a:r>
              <a:r>
                <a:rPr lang="en-US" altLang="ja-JP" sz="1500" i="1">
                  <a:solidFill>
                    <a:srgbClr val="000000"/>
                  </a:solidFill>
                  <a:latin typeface="Times New Roman" pitchFamily="18" charset="0"/>
                  <a:cs typeface="Times New Roman" pitchFamily="18" charset="0"/>
                </a:rPr>
                <a:t>λ</a:t>
              </a:r>
              <a:r>
                <a:rPr lang="en-US" altLang="ja-JP" sz="1500" i="1" baseline="-10000">
                  <a:solidFill>
                    <a:srgbClr val="000000"/>
                  </a:solidFill>
                  <a:latin typeface="Times New Roman" pitchFamily="18" charset="0"/>
                  <a:cs typeface="Times New Roman" pitchFamily="18" charset="0"/>
                </a:rPr>
                <a:t>s</a:t>
              </a:r>
              <a:r>
                <a:rPr lang="en-US" altLang="ja-JP" sz="1500">
                  <a:solidFill>
                    <a:srgbClr val="000000"/>
                  </a:solidFill>
                  <a:latin typeface="Times New Roman" pitchFamily="18" charset="0"/>
                  <a:cs typeface="Times New Roman" pitchFamily="18" charset="0"/>
                </a:rPr>
                <a:t> / W m</a:t>
              </a:r>
              <a:r>
                <a:rPr lang="en-US" altLang="ja-JP" sz="1500" baseline="33000">
                  <a:solidFill>
                    <a:srgbClr val="000000"/>
                  </a:solidFill>
                  <a:latin typeface="Times New Roman" pitchFamily="18" charset="0"/>
                  <a:cs typeface="Times New Roman" pitchFamily="18" charset="0"/>
                </a:rPr>
                <a:t>-1</a:t>
              </a:r>
              <a:r>
                <a:rPr lang="en-US" altLang="ja-JP" sz="1500">
                  <a:solidFill>
                    <a:srgbClr val="000000"/>
                  </a:solidFill>
                  <a:latin typeface="Times New Roman" pitchFamily="18" charset="0"/>
                  <a:cs typeface="Times New Roman" pitchFamily="18" charset="0"/>
                </a:rPr>
                <a:t>K</a:t>
              </a:r>
              <a:r>
                <a:rPr lang="en-US" altLang="ja-JP" sz="1500" baseline="33000">
                  <a:solidFill>
                    <a:srgbClr val="000000"/>
                  </a:solidFill>
                  <a:latin typeface="Times New Roman" pitchFamily="18" charset="0"/>
                  <a:cs typeface="Times New Roman" pitchFamily="18" charset="0"/>
                </a:rPr>
                <a:t>-1</a:t>
              </a:r>
            </a:p>
          </p:txBody>
        </p:sp>
        <p:sp>
          <p:nvSpPr>
            <p:cNvPr id="8212" name="Text Box 5"/>
            <p:cNvSpPr txBox="1">
              <a:spLocks noChangeArrowheads="1"/>
            </p:cNvSpPr>
            <p:nvPr/>
          </p:nvSpPr>
          <p:spPr bwMode="auto">
            <a:xfrm>
              <a:off x="3343275" y="5475288"/>
              <a:ext cx="2446338"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algn="ctr" eaLnBrk="1">
                <a:lnSpc>
                  <a:spcPct val="100000"/>
                </a:lnSpc>
              </a:pPr>
              <a:r>
                <a:rPr lang="en-US" altLang="ja-JP" sz="1500">
                  <a:solidFill>
                    <a:srgbClr val="000000"/>
                  </a:solidFill>
                  <a:latin typeface="Times New Roman" pitchFamily="18" charset="0"/>
                  <a:cs typeface="Times New Roman" pitchFamily="18" charset="0"/>
                </a:rPr>
                <a:t>Temperature , T / K</a:t>
              </a:r>
            </a:p>
          </p:txBody>
        </p:sp>
        <p:sp>
          <p:nvSpPr>
            <p:cNvPr id="8213" name="AutoShape 7"/>
            <p:cNvSpPr>
              <a:spLocks noChangeArrowheads="1"/>
            </p:cNvSpPr>
            <p:nvPr/>
          </p:nvSpPr>
          <p:spPr bwMode="auto">
            <a:xfrm>
              <a:off x="8421767" y="2558795"/>
              <a:ext cx="864096" cy="2146115"/>
            </a:xfrm>
            <a:prstGeom prst="roundRect">
              <a:avLst>
                <a:gd name="adj" fmla="val 227"/>
              </a:avLst>
            </a:prstGeom>
            <a:solidFill>
              <a:srgbClr val="FFFFFF"/>
            </a:solidFill>
            <a:ln w="9525">
              <a:solidFill>
                <a:srgbClr val="FFFFFF"/>
              </a:solidFill>
              <a:round/>
              <a:headEnd/>
              <a:tailEnd/>
            </a:ln>
          </p:spPr>
          <p:txBody>
            <a:bodyPr lIns="90000" tIns="45000" rIns="90000" bIns="45000" anchor="ctr" anchorCtr="1"/>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1200">
                  <a:solidFill>
                    <a:srgbClr val="000000"/>
                  </a:solidFill>
                </a:rPr>
                <a:t>SlagB-1</a:t>
              </a:r>
            </a:p>
            <a:p>
              <a:pPr eaLnBrk="1"/>
              <a:r>
                <a:rPr lang="en-US" altLang="ja-JP" sz="1200">
                  <a:solidFill>
                    <a:srgbClr val="000000"/>
                  </a:solidFill>
                </a:rPr>
                <a:t>SlagB-2</a:t>
              </a:r>
            </a:p>
            <a:p>
              <a:pPr eaLnBrk="1"/>
              <a:r>
                <a:rPr lang="en-US" altLang="ja-JP" sz="1200">
                  <a:solidFill>
                    <a:srgbClr val="000000"/>
                  </a:solidFill>
                </a:rPr>
                <a:t>SlagB-3</a:t>
              </a:r>
            </a:p>
            <a:p>
              <a:pPr eaLnBrk="1"/>
              <a:r>
                <a:rPr lang="en-US" altLang="ja-JP" sz="1200">
                  <a:solidFill>
                    <a:srgbClr val="000000"/>
                  </a:solidFill>
                </a:rPr>
                <a:t>SlagC-1</a:t>
              </a:r>
            </a:p>
            <a:p>
              <a:pPr eaLnBrk="1"/>
              <a:r>
                <a:rPr lang="en-US" altLang="ja-JP" sz="1200">
                  <a:solidFill>
                    <a:srgbClr val="000000"/>
                  </a:solidFill>
                </a:rPr>
                <a:t>SlagC-2</a:t>
              </a:r>
            </a:p>
            <a:p>
              <a:pPr eaLnBrk="1"/>
              <a:r>
                <a:rPr lang="en-US" altLang="ja-JP" sz="1200">
                  <a:solidFill>
                    <a:srgbClr val="000000"/>
                  </a:solidFill>
                </a:rPr>
                <a:t>SlagC-3</a:t>
              </a:r>
            </a:p>
            <a:p>
              <a:pPr eaLnBrk="1"/>
              <a:r>
                <a:rPr lang="en-US" altLang="ja-JP" sz="1200">
                  <a:solidFill>
                    <a:srgbClr val="000000"/>
                  </a:solidFill>
                </a:rPr>
                <a:t>SlagC-4</a:t>
              </a:r>
            </a:p>
            <a:p>
              <a:pPr eaLnBrk="1"/>
              <a:r>
                <a:rPr lang="en-US" altLang="ja-JP" sz="1200">
                  <a:solidFill>
                    <a:srgbClr val="000000"/>
                  </a:solidFill>
                </a:rPr>
                <a:t>SlagA-1</a:t>
              </a:r>
            </a:p>
            <a:p>
              <a:pPr eaLnBrk="1"/>
              <a:r>
                <a:rPr lang="en-US" altLang="ja-JP" sz="1200">
                  <a:solidFill>
                    <a:srgbClr val="000000"/>
                  </a:solidFill>
                </a:rPr>
                <a:t>SlagA-2</a:t>
              </a:r>
            </a:p>
            <a:p>
              <a:pPr eaLnBrk="1"/>
              <a:r>
                <a:rPr lang="en-US" altLang="ja-JP" sz="1200">
                  <a:solidFill>
                    <a:srgbClr val="000000"/>
                  </a:solidFill>
                </a:rPr>
                <a:t>SlagA-3</a:t>
              </a:r>
            </a:p>
            <a:p>
              <a:pPr eaLnBrk="1"/>
              <a:r>
                <a:rPr lang="en-US" altLang="ja-JP" sz="1200">
                  <a:solidFill>
                    <a:srgbClr val="000000"/>
                  </a:solidFill>
                </a:rPr>
                <a:t>SlagA-4</a:t>
              </a:r>
            </a:p>
            <a:p>
              <a:pPr eaLnBrk="1"/>
              <a:r>
                <a:rPr lang="en-US" altLang="ja-JP" sz="1200">
                  <a:solidFill>
                    <a:srgbClr val="000000"/>
                  </a:solidFill>
                </a:rPr>
                <a:t>SlagA-5</a:t>
              </a:r>
            </a:p>
          </p:txBody>
        </p:sp>
      </p:grpSp>
      <p:sp>
        <p:nvSpPr>
          <p:cNvPr id="8196" name="正方形/長方形 10"/>
          <p:cNvSpPr>
            <a:spLocks noChangeArrowheads="1"/>
          </p:cNvSpPr>
          <p:nvPr/>
        </p:nvSpPr>
        <p:spPr bwMode="auto">
          <a:xfrm>
            <a:off x="391680" y="5584907"/>
            <a:ext cx="8294400" cy="637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spAutoFit/>
          </a:bodyPr>
          <a:lstStyle/>
          <a:p>
            <a:r>
              <a:rPr lang="en-US" altLang="ja-JP"/>
              <a:t>No significant temperature dependency is detected for all slag samples in the measured temperature range in the molten state</a:t>
            </a:r>
            <a:endParaRPr lang="ja-JP" altLang="en-US"/>
          </a:p>
        </p:txBody>
      </p:sp>
      <p:sp>
        <p:nvSpPr>
          <p:cNvPr id="8197" name="テキスト ボックス 9"/>
          <p:cNvSpPr txBox="1">
            <a:spLocks noChangeArrowheads="1"/>
          </p:cNvSpPr>
          <p:nvPr/>
        </p:nvSpPr>
        <p:spPr bwMode="auto">
          <a:xfrm>
            <a:off x="6073920" y="2906225"/>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0000"/>
                </a:solidFill>
              </a:rPr>
              <a:t>A1</a:t>
            </a:r>
            <a:endParaRPr kumimoji="1" lang="ja-JP" altLang="en-US" b="1">
              <a:solidFill>
                <a:srgbClr val="FF0000"/>
              </a:solidFill>
            </a:endParaRPr>
          </a:p>
        </p:txBody>
      </p:sp>
      <p:sp>
        <p:nvSpPr>
          <p:cNvPr id="8198" name="テキスト ボックス 10"/>
          <p:cNvSpPr txBox="1">
            <a:spLocks noChangeArrowheads="1"/>
          </p:cNvSpPr>
          <p:nvPr/>
        </p:nvSpPr>
        <p:spPr bwMode="auto">
          <a:xfrm>
            <a:off x="6531840" y="2056536"/>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0000"/>
                </a:solidFill>
              </a:rPr>
              <a:t>A2</a:t>
            </a:r>
            <a:endParaRPr kumimoji="1" lang="ja-JP" altLang="en-US" b="1">
              <a:solidFill>
                <a:srgbClr val="FF0000"/>
              </a:solidFill>
            </a:endParaRPr>
          </a:p>
        </p:txBody>
      </p:sp>
      <p:sp>
        <p:nvSpPr>
          <p:cNvPr id="8199" name="テキスト ボックス 11"/>
          <p:cNvSpPr txBox="1">
            <a:spLocks noChangeArrowheads="1"/>
          </p:cNvSpPr>
          <p:nvPr/>
        </p:nvSpPr>
        <p:spPr bwMode="auto">
          <a:xfrm>
            <a:off x="6465601" y="2514504"/>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0000"/>
                </a:solidFill>
              </a:rPr>
              <a:t>A3</a:t>
            </a:r>
            <a:endParaRPr kumimoji="1" lang="ja-JP" altLang="en-US" b="1">
              <a:solidFill>
                <a:srgbClr val="FF0000"/>
              </a:solidFill>
            </a:endParaRPr>
          </a:p>
        </p:txBody>
      </p:sp>
      <p:sp>
        <p:nvSpPr>
          <p:cNvPr id="8200" name="テキスト ボックス 12"/>
          <p:cNvSpPr txBox="1">
            <a:spLocks noChangeArrowheads="1"/>
          </p:cNvSpPr>
          <p:nvPr/>
        </p:nvSpPr>
        <p:spPr bwMode="auto">
          <a:xfrm>
            <a:off x="5159521" y="2318644"/>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0000"/>
                </a:solidFill>
              </a:rPr>
              <a:t>A4</a:t>
            </a:r>
            <a:endParaRPr kumimoji="1" lang="ja-JP" altLang="en-US" b="1">
              <a:solidFill>
                <a:srgbClr val="FF0000"/>
              </a:solidFill>
            </a:endParaRPr>
          </a:p>
        </p:txBody>
      </p:sp>
      <p:sp>
        <p:nvSpPr>
          <p:cNvPr id="8201" name="テキスト ボックス 13"/>
          <p:cNvSpPr txBox="1">
            <a:spLocks noChangeArrowheads="1"/>
          </p:cNvSpPr>
          <p:nvPr/>
        </p:nvSpPr>
        <p:spPr bwMode="auto">
          <a:xfrm>
            <a:off x="5813281" y="1664815"/>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0000"/>
                </a:solidFill>
              </a:rPr>
              <a:t>A5</a:t>
            </a:r>
            <a:endParaRPr kumimoji="1" lang="ja-JP" altLang="en-US" b="1">
              <a:solidFill>
                <a:srgbClr val="FF0000"/>
              </a:solidFill>
            </a:endParaRPr>
          </a:p>
        </p:txBody>
      </p:sp>
      <p:sp>
        <p:nvSpPr>
          <p:cNvPr id="8202" name="テキスト ボックス 14"/>
          <p:cNvSpPr txBox="1">
            <a:spLocks noChangeArrowheads="1"/>
          </p:cNvSpPr>
          <p:nvPr/>
        </p:nvSpPr>
        <p:spPr bwMode="auto">
          <a:xfrm>
            <a:off x="4114080" y="1926922"/>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C000"/>
                </a:solidFill>
              </a:rPr>
              <a:t>C1</a:t>
            </a:r>
            <a:endParaRPr kumimoji="1" lang="ja-JP" altLang="en-US" b="1">
              <a:solidFill>
                <a:srgbClr val="FFC000"/>
              </a:solidFill>
            </a:endParaRPr>
          </a:p>
        </p:txBody>
      </p:sp>
      <p:sp>
        <p:nvSpPr>
          <p:cNvPr id="8203" name="テキスト ボックス 15"/>
          <p:cNvSpPr txBox="1">
            <a:spLocks noChangeArrowheads="1"/>
          </p:cNvSpPr>
          <p:nvPr/>
        </p:nvSpPr>
        <p:spPr bwMode="auto">
          <a:xfrm>
            <a:off x="3265920" y="2449698"/>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0070C0"/>
                </a:solidFill>
              </a:rPr>
              <a:t>B1</a:t>
            </a:r>
            <a:endParaRPr kumimoji="1" lang="ja-JP" altLang="en-US" b="1">
              <a:solidFill>
                <a:srgbClr val="0070C0"/>
              </a:solidFill>
            </a:endParaRPr>
          </a:p>
        </p:txBody>
      </p:sp>
      <p:sp>
        <p:nvSpPr>
          <p:cNvPr id="8204" name="テキスト ボックス 17"/>
          <p:cNvSpPr txBox="1">
            <a:spLocks noChangeArrowheads="1"/>
          </p:cNvSpPr>
          <p:nvPr/>
        </p:nvSpPr>
        <p:spPr bwMode="auto">
          <a:xfrm>
            <a:off x="1959841" y="2710365"/>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0070C0"/>
                </a:solidFill>
              </a:rPr>
              <a:t>B3</a:t>
            </a:r>
            <a:endParaRPr kumimoji="1" lang="ja-JP" altLang="en-US" b="1">
              <a:solidFill>
                <a:srgbClr val="0070C0"/>
              </a:solidFill>
            </a:endParaRPr>
          </a:p>
        </p:txBody>
      </p:sp>
      <p:sp>
        <p:nvSpPr>
          <p:cNvPr id="8205" name="テキスト ボックス 18"/>
          <p:cNvSpPr txBox="1">
            <a:spLocks noChangeArrowheads="1"/>
          </p:cNvSpPr>
          <p:nvPr/>
        </p:nvSpPr>
        <p:spPr bwMode="auto">
          <a:xfrm>
            <a:off x="2024640" y="1991730"/>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0070C0"/>
                </a:solidFill>
              </a:rPr>
              <a:t>B2</a:t>
            </a:r>
            <a:endParaRPr kumimoji="1" lang="ja-JP" altLang="en-US" b="1">
              <a:solidFill>
                <a:srgbClr val="0070C0"/>
              </a:solidFill>
            </a:endParaRPr>
          </a:p>
        </p:txBody>
      </p:sp>
      <p:sp>
        <p:nvSpPr>
          <p:cNvPr id="8206" name="テキスト ボックス 19"/>
          <p:cNvSpPr txBox="1">
            <a:spLocks noChangeArrowheads="1"/>
          </p:cNvSpPr>
          <p:nvPr/>
        </p:nvSpPr>
        <p:spPr bwMode="auto">
          <a:xfrm>
            <a:off x="4767841" y="2841419"/>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C000"/>
                </a:solidFill>
              </a:rPr>
              <a:t>C2</a:t>
            </a:r>
            <a:endParaRPr kumimoji="1" lang="ja-JP" altLang="en-US" b="1">
              <a:solidFill>
                <a:srgbClr val="FFC000"/>
              </a:solidFill>
            </a:endParaRPr>
          </a:p>
        </p:txBody>
      </p:sp>
      <p:sp>
        <p:nvSpPr>
          <p:cNvPr id="8207" name="テキスト ボックス 20"/>
          <p:cNvSpPr txBox="1">
            <a:spLocks noChangeArrowheads="1"/>
          </p:cNvSpPr>
          <p:nvPr/>
        </p:nvSpPr>
        <p:spPr bwMode="auto">
          <a:xfrm>
            <a:off x="4572001" y="3168333"/>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C000"/>
                </a:solidFill>
              </a:rPr>
              <a:t>C3</a:t>
            </a:r>
            <a:endParaRPr kumimoji="1" lang="ja-JP" altLang="en-US" b="1">
              <a:solidFill>
                <a:srgbClr val="FFC000"/>
              </a:solidFill>
            </a:endParaRPr>
          </a:p>
        </p:txBody>
      </p:sp>
      <p:sp>
        <p:nvSpPr>
          <p:cNvPr id="8208" name="テキスト ボックス 21"/>
          <p:cNvSpPr txBox="1">
            <a:spLocks noChangeArrowheads="1"/>
          </p:cNvSpPr>
          <p:nvPr/>
        </p:nvSpPr>
        <p:spPr bwMode="auto">
          <a:xfrm>
            <a:off x="3657600" y="3168333"/>
            <a:ext cx="462463"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C000"/>
                </a:solidFill>
              </a:rPr>
              <a:t>C4</a:t>
            </a:r>
            <a:endParaRPr kumimoji="1" lang="ja-JP" altLang="en-US" b="1">
              <a:solidFill>
                <a:srgbClr val="FFC000"/>
              </a:solidFill>
            </a:endParaRPr>
          </a:p>
        </p:txBody>
      </p:sp>
      <p:sp>
        <p:nvSpPr>
          <p:cNvPr id="8209" name="テキスト ボックス 21"/>
          <p:cNvSpPr txBox="1">
            <a:spLocks noChangeArrowheads="1"/>
          </p:cNvSpPr>
          <p:nvPr/>
        </p:nvSpPr>
        <p:spPr bwMode="auto">
          <a:xfrm>
            <a:off x="1045441" y="1273094"/>
            <a:ext cx="6420825"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kumimoji="1" lang="en-US" altLang="ja-JP" b="1">
                <a:solidFill>
                  <a:srgbClr val="FF0000"/>
                </a:solidFill>
                <a:cs typeface="Arial" charset="0"/>
              </a:rPr>
              <a:t>A:Al</a:t>
            </a:r>
            <a:r>
              <a:rPr kumimoji="1" lang="en-US" altLang="ja-JP" b="1" baseline="-25000">
                <a:solidFill>
                  <a:srgbClr val="FF0000"/>
                </a:solidFill>
                <a:cs typeface="Arial" charset="0"/>
              </a:rPr>
              <a:t>2</a:t>
            </a:r>
            <a:r>
              <a:rPr kumimoji="1" lang="en-US" altLang="ja-JP" b="1">
                <a:solidFill>
                  <a:srgbClr val="FF0000"/>
                </a:solidFill>
                <a:cs typeface="Arial" charset="0"/>
              </a:rPr>
              <a:t>O</a:t>
            </a:r>
            <a:r>
              <a:rPr kumimoji="1" lang="en-US" altLang="ja-JP" b="1" baseline="-25000">
                <a:solidFill>
                  <a:srgbClr val="FF0000"/>
                </a:solidFill>
                <a:cs typeface="Arial" charset="0"/>
              </a:rPr>
              <a:t>3</a:t>
            </a:r>
            <a:r>
              <a:rPr kumimoji="1" lang="en-US" altLang="ja-JP" b="1">
                <a:solidFill>
                  <a:srgbClr val="FF0000"/>
                </a:solidFill>
                <a:cs typeface="Arial" charset="0"/>
              </a:rPr>
              <a:t>-CaO-SiO</a:t>
            </a:r>
            <a:r>
              <a:rPr kumimoji="1" lang="en-US" altLang="ja-JP" b="1" baseline="-25000">
                <a:solidFill>
                  <a:srgbClr val="FF0000"/>
                </a:solidFill>
                <a:cs typeface="Arial" charset="0"/>
              </a:rPr>
              <a:t>2</a:t>
            </a:r>
            <a:r>
              <a:rPr kumimoji="1" lang="en-US" altLang="ja-JP" b="1">
                <a:solidFill>
                  <a:srgbClr val="FF0000"/>
                </a:solidFill>
                <a:cs typeface="Arial" charset="0"/>
              </a:rPr>
              <a:t>   </a:t>
            </a:r>
            <a:r>
              <a:rPr kumimoji="1" lang="en-US" altLang="ja-JP" b="1">
                <a:solidFill>
                  <a:srgbClr val="0070C0"/>
                </a:solidFill>
                <a:cs typeface="Arial" charset="0"/>
              </a:rPr>
              <a:t>B:Al</a:t>
            </a:r>
            <a:r>
              <a:rPr kumimoji="1" lang="en-US" altLang="ja-JP" b="1" baseline="-25000">
                <a:solidFill>
                  <a:srgbClr val="0070C0"/>
                </a:solidFill>
                <a:cs typeface="Arial" charset="0"/>
              </a:rPr>
              <a:t>2</a:t>
            </a:r>
            <a:r>
              <a:rPr kumimoji="1" lang="en-US" altLang="ja-JP" b="1">
                <a:solidFill>
                  <a:srgbClr val="0070C0"/>
                </a:solidFill>
                <a:cs typeface="Arial" charset="0"/>
              </a:rPr>
              <a:t>O</a:t>
            </a:r>
            <a:r>
              <a:rPr kumimoji="1" lang="en-US" altLang="ja-JP" b="1" baseline="-25000">
                <a:solidFill>
                  <a:srgbClr val="0070C0"/>
                </a:solidFill>
                <a:cs typeface="Arial" charset="0"/>
              </a:rPr>
              <a:t>3</a:t>
            </a:r>
            <a:r>
              <a:rPr kumimoji="1" lang="en-US" altLang="ja-JP" b="1">
                <a:solidFill>
                  <a:srgbClr val="0070C0"/>
                </a:solidFill>
                <a:cs typeface="Arial" charset="0"/>
              </a:rPr>
              <a:t>-Na</a:t>
            </a:r>
            <a:r>
              <a:rPr kumimoji="1" lang="en-US" altLang="ja-JP" b="1" baseline="-25000">
                <a:solidFill>
                  <a:srgbClr val="0070C0"/>
                </a:solidFill>
                <a:cs typeface="Arial" charset="0"/>
              </a:rPr>
              <a:t>2</a:t>
            </a:r>
            <a:r>
              <a:rPr kumimoji="1" lang="en-US" altLang="ja-JP" b="1">
                <a:solidFill>
                  <a:srgbClr val="0070C0"/>
                </a:solidFill>
                <a:cs typeface="Arial" charset="0"/>
              </a:rPr>
              <a:t>O-SiO</a:t>
            </a:r>
            <a:r>
              <a:rPr kumimoji="1" lang="en-US" altLang="ja-JP" b="1" baseline="-25000">
                <a:solidFill>
                  <a:srgbClr val="0070C0"/>
                </a:solidFill>
                <a:cs typeface="Arial" charset="0"/>
              </a:rPr>
              <a:t>2</a:t>
            </a:r>
            <a:r>
              <a:rPr kumimoji="1" lang="en-US" altLang="ja-JP" b="1">
                <a:solidFill>
                  <a:srgbClr val="FF0000"/>
                </a:solidFill>
                <a:cs typeface="Arial" charset="0"/>
              </a:rPr>
              <a:t>   </a:t>
            </a:r>
            <a:r>
              <a:rPr kumimoji="1" lang="en-US" altLang="ja-JP" b="1">
                <a:solidFill>
                  <a:srgbClr val="FFC000"/>
                </a:solidFill>
                <a:cs typeface="Arial" charset="0"/>
              </a:rPr>
              <a:t>C:CaO-Na</a:t>
            </a:r>
            <a:r>
              <a:rPr kumimoji="1" lang="en-US" altLang="ja-JP" b="1" baseline="-25000">
                <a:solidFill>
                  <a:srgbClr val="FFC000"/>
                </a:solidFill>
                <a:cs typeface="Arial" charset="0"/>
              </a:rPr>
              <a:t>2</a:t>
            </a:r>
            <a:r>
              <a:rPr kumimoji="1" lang="en-US" altLang="ja-JP" b="1">
                <a:solidFill>
                  <a:srgbClr val="FFC000"/>
                </a:solidFill>
                <a:cs typeface="Arial" charset="0"/>
              </a:rPr>
              <a:t>O-SiO</a:t>
            </a:r>
            <a:r>
              <a:rPr kumimoji="1" lang="en-US" altLang="ja-JP" b="1" baseline="-25000">
                <a:solidFill>
                  <a:srgbClr val="FFC000"/>
                </a:solidFill>
                <a:cs typeface="Arial" charset="0"/>
              </a:rPr>
              <a:t>2</a:t>
            </a:r>
            <a:endParaRPr kumimoji="1" lang="ja-JP" altLang="en-US" b="1" baseline="-25000">
              <a:solidFill>
                <a:srgbClr val="FFC000"/>
              </a:solidFill>
              <a:cs typeface="Arial" charset="0"/>
            </a:endParaRPr>
          </a:p>
        </p:txBody>
      </p:sp>
      <p:cxnSp>
        <p:nvCxnSpPr>
          <p:cNvPr id="22" name="直線コネクタ 21"/>
          <p:cNvCxnSpPr/>
          <p:nvPr/>
        </p:nvCxnSpPr>
        <p:spPr>
          <a:xfrm flipV="1">
            <a:off x="11113" y="692696"/>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19</a:t>
            </a:fld>
            <a:endParaRPr lang="en-US" altLang="ja-JP"/>
          </a:p>
        </p:txBody>
      </p:sp>
    </p:spTree>
    <p:extLst>
      <p:ext uri="{BB962C8B-B14F-4D97-AF65-F5344CB8AC3E}">
        <p14:creationId xmlns:p14="http://schemas.microsoft.com/office/powerpoint/2010/main" val="8487271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635896" y="116632"/>
            <a:ext cx="1624163" cy="523220"/>
          </a:xfrm>
          <a:prstGeom prst="rect">
            <a:avLst/>
          </a:prstGeom>
          <a:noFill/>
        </p:spPr>
        <p:txBody>
          <a:bodyPr wrap="none" rtlCol="0">
            <a:spAutoFit/>
          </a:bodyPr>
          <a:lstStyle/>
          <a:p>
            <a:r>
              <a:rPr kumimoji="1" lang="en-US" altLang="ja-JP" sz="2800" dirty="0" smtClean="0"/>
              <a:t>Contents</a:t>
            </a:r>
            <a:endParaRPr kumimoji="1" lang="ja-JP" altLang="en-US" sz="2800" dirty="0"/>
          </a:p>
        </p:txBody>
      </p:sp>
      <p:sp>
        <p:nvSpPr>
          <p:cNvPr id="3" name="テキスト ボックス 2"/>
          <p:cNvSpPr txBox="1"/>
          <p:nvPr/>
        </p:nvSpPr>
        <p:spPr>
          <a:xfrm>
            <a:off x="209928" y="1268760"/>
            <a:ext cx="8855309" cy="4893647"/>
          </a:xfrm>
          <a:prstGeom prst="rect">
            <a:avLst/>
          </a:prstGeom>
          <a:noFill/>
        </p:spPr>
        <p:txBody>
          <a:bodyPr wrap="none" rtlCol="0">
            <a:spAutoFit/>
          </a:bodyPr>
          <a:lstStyle/>
          <a:p>
            <a:r>
              <a:rPr lang="en-US" altLang="ja-JP" sz="2400" dirty="0" smtClean="0"/>
              <a:t>1. Introduction</a:t>
            </a:r>
          </a:p>
          <a:p>
            <a:pPr marL="342900" indent="-342900">
              <a:buFont typeface="+mj-lt"/>
              <a:buAutoNum type="arabicPeriod"/>
            </a:pPr>
            <a:endParaRPr lang="en-US" altLang="ja-JP" sz="2400" dirty="0" smtClean="0"/>
          </a:p>
          <a:p>
            <a:r>
              <a:rPr lang="en-US" altLang="ja-JP" sz="2400" dirty="0" smtClean="0"/>
              <a:t>2. Laser flash method</a:t>
            </a:r>
          </a:p>
          <a:p>
            <a:endParaRPr lang="en-US" altLang="ja-JP" sz="2400" dirty="0" smtClean="0"/>
          </a:p>
          <a:p>
            <a:r>
              <a:rPr kumimoji="1" lang="en-US" altLang="ja-JP" sz="2400" dirty="0" smtClean="0"/>
              <a:t>3. Thermal conductivity of molten oxides</a:t>
            </a:r>
          </a:p>
          <a:p>
            <a:r>
              <a:rPr kumimoji="1" lang="en-US" altLang="ja-JP" sz="2400" dirty="0" smtClean="0"/>
              <a:t>         -Measurement technique and example</a:t>
            </a:r>
          </a:p>
          <a:p>
            <a:r>
              <a:rPr kumimoji="1" lang="en-US" altLang="ja-JP" sz="2400" dirty="0" smtClean="0"/>
              <a:t> </a:t>
            </a:r>
            <a:r>
              <a:rPr lang="en-US" altLang="ja-JP" sz="2400" dirty="0"/>
              <a:t> </a:t>
            </a:r>
            <a:r>
              <a:rPr lang="en-US" altLang="ja-JP" sz="2400" dirty="0" smtClean="0"/>
              <a:t>       -Model </a:t>
            </a:r>
            <a:r>
              <a:rPr lang="en-US" altLang="ja-JP" sz="2400" dirty="0"/>
              <a:t>of </a:t>
            </a:r>
            <a:r>
              <a:rPr lang="en-US" altLang="ja-JP" sz="2400" dirty="0" smtClean="0"/>
              <a:t>thermal conductivity of silicate </a:t>
            </a:r>
            <a:r>
              <a:rPr lang="en-US" altLang="ja-JP" sz="2400" dirty="0"/>
              <a:t>network structure</a:t>
            </a:r>
            <a:endParaRPr kumimoji="1" lang="en-US" altLang="ja-JP" sz="2400" dirty="0" smtClean="0"/>
          </a:p>
          <a:p>
            <a:endParaRPr lang="en-US" altLang="ja-JP" sz="2400" dirty="0" smtClean="0"/>
          </a:p>
          <a:p>
            <a:r>
              <a:rPr kumimoji="1" lang="en-US" altLang="ja-JP" sz="2400" dirty="0" smtClean="0"/>
              <a:t>4. Thermal conductivity of oxide glass</a:t>
            </a:r>
          </a:p>
          <a:p>
            <a:r>
              <a:rPr lang="en-US" altLang="ja-JP" sz="2400" dirty="0" smtClean="0"/>
              <a:t>         -Consideration of silicate network structure</a:t>
            </a:r>
          </a:p>
          <a:p>
            <a:endParaRPr kumimoji="1" lang="en-US" altLang="ja-JP" sz="2400" dirty="0"/>
          </a:p>
          <a:p>
            <a:r>
              <a:rPr lang="en-US" altLang="ja-JP" sz="2400" dirty="0" smtClean="0"/>
              <a:t>5. Model </a:t>
            </a:r>
            <a:r>
              <a:rPr lang="en-US" altLang="ja-JP" sz="2400" dirty="0"/>
              <a:t>considering </a:t>
            </a:r>
            <a:r>
              <a:rPr lang="en-US" altLang="ja-JP" sz="2400" dirty="0">
                <a:ea typeface="Meiryo UI" panose="020B0604030504040204" pitchFamily="50" charset="-128"/>
                <a:cs typeface="Meiryo UI" panose="020B0604030504040204" pitchFamily="50" charset="-128"/>
              </a:rPr>
              <a:t>breakage region </a:t>
            </a:r>
            <a:r>
              <a:rPr lang="en-US" altLang="ja-JP" sz="2400" dirty="0" smtClean="0">
                <a:ea typeface="Meiryo UI" panose="020B0604030504040204" pitchFamily="50" charset="-128"/>
                <a:cs typeface="Meiryo UI" panose="020B0604030504040204" pitchFamily="50" charset="-128"/>
              </a:rPr>
              <a:t>o</a:t>
            </a:r>
            <a:r>
              <a:rPr lang="en-US" altLang="ja-JP" sz="2400" dirty="0" smtClean="0">
                <a:ea typeface="Meiryo UI" panose="020B0604030504040204" pitchFamily="50" charset="-128"/>
              </a:rPr>
              <a:t>f </a:t>
            </a:r>
            <a:r>
              <a:rPr lang="en-US" altLang="ja-JP" sz="2400" dirty="0"/>
              <a:t>CaO-K</a:t>
            </a:r>
            <a:r>
              <a:rPr lang="en-US" altLang="ja-JP" sz="2400" baseline="-25000" dirty="0"/>
              <a:t>2</a:t>
            </a:r>
            <a:r>
              <a:rPr lang="en-US" altLang="ja-JP" sz="2400" dirty="0"/>
              <a:t>O-SiO</a:t>
            </a:r>
            <a:r>
              <a:rPr lang="en-US" altLang="ja-JP" sz="2400" baseline="-25000" dirty="0"/>
              <a:t>2</a:t>
            </a:r>
            <a:r>
              <a:rPr lang="en-US" altLang="ja-JP" sz="2400" dirty="0"/>
              <a:t> melts</a:t>
            </a:r>
            <a:endParaRPr lang="ja-JP" altLang="en-US" sz="2400" dirty="0"/>
          </a:p>
          <a:p>
            <a:endParaRPr kumimoji="1" lang="ja-JP" altLang="en-US" sz="2400" dirty="0"/>
          </a:p>
        </p:txBody>
      </p:sp>
      <p:cxnSp>
        <p:nvCxnSpPr>
          <p:cNvPr id="4" name="直線コネクタ 3"/>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5" name="スライド番号プレースホルダー 4"/>
          <p:cNvSpPr>
            <a:spLocks noGrp="1"/>
          </p:cNvSpPr>
          <p:nvPr>
            <p:ph type="sldNum" sz="quarter" idx="12"/>
          </p:nvPr>
        </p:nvSpPr>
        <p:spPr/>
        <p:txBody>
          <a:bodyPr/>
          <a:lstStyle/>
          <a:p>
            <a:pPr>
              <a:defRPr/>
            </a:pPr>
            <a:fld id="{E1098097-AED3-4F57-9D3D-301576946D82}" type="slidenum">
              <a:rPr lang="en-US" altLang="ja-JP" smtClean="0"/>
              <a:pPr>
                <a:defRPr/>
              </a:pPr>
              <a:t>2</a:t>
            </a:fld>
            <a:endParaRPr lang="en-US" altLang="ja-JP"/>
          </a:p>
        </p:txBody>
      </p:sp>
    </p:spTree>
    <p:extLst>
      <p:ext uri="{BB962C8B-B14F-4D97-AF65-F5344CB8AC3E}">
        <p14:creationId xmlns:p14="http://schemas.microsoft.com/office/powerpoint/2010/main" val="6017414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7120" y="1118998"/>
            <a:ext cx="1739520" cy="247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pic>
      <p:pic>
        <p:nvPicPr>
          <p:cNvPr id="133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4240" y="4130354"/>
            <a:ext cx="2062080" cy="177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pic>
      <p:grpSp>
        <p:nvGrpSpPr>
          <p:cNvPr id="13316" name="Group 3"/>
          <p:cNvGrpSpPr>
            <a:grpSpLocks/>
          </p:cNvGrpSpPr>
          <p:nvPr/>
        </p:nvGrpSpPr>
        <p:grpSpPr bwMode="auto">
          <a:xfrm>
            <a:off x="2769120" y="1180925"/>
            <a:ext cx="2740320" cy="2153026"/>
            <a:chOff x="1923" y="820"/>
            <a:chExt cx="1903" cy="1495"/>
          </a:xfrm>
        </p:grpSpPr>
        <p:sp>
          <p:nvSpPr>
            <p:cNvPr id="13373" name="Text Box 4"/>
            <p:cNvSpPr txBox="1">
              <a:spLocks noChangeArrowheads="1"/>
            </p:cNvSpPr>
            <p:nvPr/>
          </p:nvSpPr>
          <p:spPr bwMode="auto">
            <a:xfrm>
              <a:off x="2366" y="928"/>
              <a:ext cx="246"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Si</a:t>
              </a:r>
            </a:p>
          </p:txBody>
        </p:sp>
        <p:sp>
          <p:nvSpPr>
            <p:cNvPr id="13374" name="Line 5"/>
            <p:cNvSpPr>
              <a:spLocks noChangeShapeType="1"/>
            </p:cNvSpPr>
            <p:nvPr/>
          </p:nvSpPr>
          <p:spPr bwMode="auto">
            <a:xfrm>
              <a:off x="2489" y="820"/>
              <a:ext cx="0" cy="112"/>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75" name="Line 6"/>
            <p:cNvSpPr>
              <a:spLocks noChangeShapeType="1"/>
            </p:cNvSpPr>
            <p:nvPr/>
          </p:nvSpPr>
          <p:spPr bwMode="auto">
            <a:xfrm>
              <a:off x="2489" y="1160"/>
              <a:ext cx="0" cy="112"/>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76" name="Line 7"/>
            <p:cNvSpPr>
              <a:spLocks noChangeShapeType="1"/>
            </p:cNvSpPr>
            <p:nvPr/>
          </p:nvSpPr>
          <p:spPr bwMode="auto">
            <a:xfrm>
              <a:off x="2603" y="1047"/>
              <a:ext cx="112" cy="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77" name="Line 8"/>
            <p:cNvSpPr>
              <a:spLocks noChangeShapeType="1"/>
            </p:cNvSpPr>
            <p:nvPr/>
          </p:nvSpPr>
          <p:spPr bwMode="auto">
            <a:xfrm>
              <a:off x="2263" y="1047"/>
              <a:ext cx="112" cy="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78" name="Text Box 9"/>
            <p:cNvSpPr txBox="1">
              <a:spLocks noChangeArrowheads="1"/>
            </p:cNvSpPr>
            <p:nvPr/>
          </p:nvSpPr>
          <p:spPr bwMode="auto">
            <a:xfrm>
              <a:off x="2356" y="1263"/>
              <a:ext cx="266"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r>
                <a:rPr lang="en-US" altLang="ja-JP" baseline="33000">
                  <a:solidFill>
                    <a:srgbClr val="000000"/>
                  </a:solidFill>
                  <a:latin typeface="Times New Roman" pitchFamily="18" charset="0"/>
                  <a:cs typeface="Times New Roman" pitchFamily="18" charset="0"/>
                </a:rPr>
                <a:t>-</a:t>
              </a:r>
            </a:p>
          </p:txBody>
        </p:sp>
        <p:sp>
          <p:nvSpPr>
            <p:cNvPr id="13379" name="Line 10"/>
            <p:cNvSpPr>
              <a:spLocks noChangeShapeType="1"/>
            </p:cNvSpPr>
            <p:nvPr/>
          </p:nvSpPr>
          <p:spPr bwMode="auto">
            <a:xfrm>
              <a:off x="2942" y="1047"/>
              <a:ext cx="112" cy="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80" name="Line 11"/>
            <p:cNvSpPr>
              <a:spLocks noChangeShapeType="1"/>
            </p:cNvSpPr>
            <p:nvPr/>
          </p:nvSpPr>
          <p:spPr bwMode="auto">
            <a:xfrm>
              <a:off x="1923" y="1047"/>
              <a:ext cx="112" cy="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81" name="Text Box 12"/>
            <p:cNvSpPr txBox="1">
              <a:spLocks noChangeArrowheads="1"/>
            </p:cNvSpPr>
            <p:nvPr/>
          </p:nvSpPr>
          <p:spPr bwMode="auto">
            <a:xfrm>
              <a:off x="2035" y="928"/>
              <a:ext cx="22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82" name="Text Box 13"/>
            <p:cNvSpPr txBox="1">
              <a:spLocks noChangeArrowheads="1"/>
            </p:cNvSpPr>
            <p:nvPr/>
          </p:nvSpPr>
          <p:spPr bwMode="auto">
            <a:xfrm>
              <a:off x="2714" y="928"/>
              <a:ext cx="22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83" name="Text Box 14"/>
            <p:cNvSpPr txBox="1">
              <a:spLocks noChangeArrowheads="1"/>
            </p:cNvSpPr>
            <p:nvPr/>
          </p:nvSpPr>
          <p:spPr bwMode="auto">
            <a:xfrm>
              <a:off x="2366" y="1971"/>
              <a:ext cx="246"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Si</a:t>
              </a:r>
            </a:p>
          </p:txBody>
        </p:sp>
        <p:sp>
          <p:nvSpPr>
            <p:cNvPr id="13384" name="Line 15"/>
            <p:cNvSpPr>
              <a:spLocks noChangeShapeType="1"/>
            </p:cNvSpPr>
            <p:nvPr/>
          </p:nvSpPr>
          <p:spPr bwMode="auto">
            <a:xfrm>
              <a:off x="2489" y="1863"/>
              <a:ext cx="0" cy="112"/>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85" name="Line 16"/>
            <p:cNvSpPr>
              <a:spLocks noChangeShapeType="1"/>
            </p:cNvSpPr>
            <p:nvPr/>
          </p:nvSpPr>
          <p:spPr bwMode="auto">
            <a:xfrm>
              <a:off x="2489" y="2203"/>
              <a:ext cx="0" cy="112"/>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86" name="Line 17"/>
            <p:cNvSpPr>
              <a:spLocks noChangeShapeType="1"/>
            </p:cNvSpPr>
            <p:nvPr/>
          </p:nvSpPr>
          <p:spPr bwMode="auto">
            <a:xfrm>
              <a:off x="2603" y="2090"/>
              <a:ext cx="112" cy="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87" name="Line 18"/>
            <p:cNvSpPr>
              <a:spLocks noChangeShapeType="1"/>
            </p:cNvSpPr>
            <p:nvPr/>
          </p:nvSpPr>
          <p:spPr bwMode="auto">
            <a:xfrm>
              <a:off x="2263" y="2090"/>
              <a:ext cx="112" cy="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88" name="Line 19"/>
            <p:cNvSpPr>
              <a:spLocks noChangeShapeType="1"/>
            </p:cNvSpPr>
            <p:nvPr/>
          </p:nvSpPr>
          <p:spPr bwMode="auto">
            <a:xfrm>
              <a:off x="2942" y="2090"/>
              <a:ext cx="112" cy="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89" name="Line 20"/>
            <p:cNvSpPr>
              <a:spLocks noChangeShapeType="1"/>
            </p:cNvSpPr>
            <p:nvPr/>
          </p:nvSpPr>
          <p:spPr bwMode="auto">
            <a:xfrm>
              <a:off x="1923" y="2090"/>
              <a:ext cx="112" cy="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90" name="Text Box 21"/>
            <p:cNvSpPr txBox="1">
              <a:spLocks noChangeArrowheads="1"/>
            </p:cNvSpPr>
            <p:nvPr/>
          </p:nvSpPr>
          <p:spPr bwMode="auto">
            <a:xfrm>
              <a:off x="2035" y="1971"/>
              <a:ext cx="22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91" name="Text Box 22"/>
            <p:cNvSpPr txBox="1">
              <a:spLocks noChangeArrowheads="1"/>
            </p:cNvSpPr>
            <p:nvPr/>
          </p:nvSpPr>
          <p:spPr bwMode="auto">
            <a:xfrm>
              <a:off x="2714" y="1971"/>
              <a:ext cx="22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92" name="Text Box 23"/>
            <p:cNvSpPr txBox="1">
              <a:spLocks noChangeArrowheads="1"/>
            </p:cNvSpPr>
            <p:nvPr/>
          </p:nvSpPr>
          <p:spPr bwMode="auto">
            <a:xfrm>
              <a:off x="2356" y="1626"/>
              <a:ext cx="266"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r>
                <a:rPr lang="en-US" altLang="ja-JP" baseline="33000">
                  <a:solidFill>
                    <a:srgbClr val="000000"/>
                  </a:solidFill>
                  <a:latin typeface="Times New Roman" pitchFamily="18" charset="0"/>
                  <a:cs typeface="Times New Roman" pitchFamily="18" charset="0"/>
                </a:rPr>
                <a:t>-</a:t>
              </a:r>
            </a:p>
          </p:txBody>
        </p:sp>
        <p:sp>
          <p:nvSpPr>
            <p:cNvPr id="13393" name="Text Box 24"/>
            <p:cNvSpPr txBox="1">
              <a:spLocks noChangeArrowheads="1"/>
            </p:cNvSpPr>
            <p:nvPr/>
          </p:nvSpPr>
          <p:spPr bwMode="auto">
            <a:xfrm>
              <a:off x="2672" y="1445"/>
              <a:ext cx="409"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Ca</a:t>
              </a:r>
              <a:r>
                <a:rPr lang="en-US" altLang="ja-JP" baseline="33000">
                  <a:solidFill>
                    <a:srgbClr val="000000"/>
                  </a:solidFill>
                  <a:latin typeface="Times New Roman" pitchFamily="18" charset="0"/>
                  <a:cs typeface="Times New Roman" pitchFamily="18" charset="0"/>
                </a:rPr>
                <a:t>2+</a:t>
              </a:r>
            </a:p>
          </p:txBody>
        </p:sp>
        <p:sp>
          <p:nvSpPr>
            <p:cNvPr id="13394" name="Line 25"/>
            <p:cNvSpPr>
              <a:spLocks noChangeShapeType="1"/>
            </p:cNvSpPr>
            <p:nvPr/>
          </p:nvSpPr>
          <p:spPr bwMode="auto">
            <a:xfrm flipH="1">
              <a:off x="2593" y="1648"/>
              <a:ext cx="115" cy="56"/>
            </a:xfrm>
            <a:prstGeom prst="line">
              <a:avLst/>
            </a:prstGeom>
            <a:noFill/>
            <a:ln w="36000">
              <a:solidFill>
                <a:srgbClr val="4C4C4C"/>
              </a:solidFill>
              <a:prstDash val="sysDot"/>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95" name="Line 26"/>
            <p:cNvSpPr>
              <a:spLocks noChangeShapeType="1"/>
            </p:cNvSpPr>
            <p:nvPr/>
          </p:nvSpPr>
          <p:spPr bwMode="auto">
            <a:xfrm>
              <a:off x="2603" y="1432"/>
              <a:ext cx="97" cy="56"/>
            </a:xfrm>
            <a:prstGeom prst="line">
              <a:avLst/>
            </a:prstGeom>
            <a:noFill/>
            <a:ln w="36000">
              <a:solidFill>
                <a:srgbClr val="4C4C4C"/>
              </a:solidFill>
              <a:prstDash val="sysDot"/>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13396" name="Text Box 27"/>
            <p:cNvSpPr txBox="1">
              <a:spLocks noChangeArrowheads="1"/>
            </p:cNvSpPr>
            <p:nvPr/>
          </p:nvSpPr>
          <p:spPr bwMode="auto">
            <a:xfrm>
              <a:off x="3398" y="1387"/>
              <a:ext cx="42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57600" rIns="90000" bIns="4500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CaF</a:t>
              </a:r>
              <a:r>
                <a:rPr lang="en-US" altLang="ja-JP" baseline="-10000">
                  <a:solidFill>
                    <a:srgbClr val="000000"/>
                  </a:solidFill>
                  <a:latin typeface="Times New Roman" pitchFamily="18" charset="0"/>
                  <a:cs typeface="Times New Roman" pitchFamily="18" charset="0"/>
                </a:rPr>
                <a:t>2</a:t>
              </a:r>
            </a:p>
          </p:txBody>
        </p:sp>
        <p:sp>
          <p:nvSpPr>
            <p:cNvPr id="13397" name="Line 28"/>
            <p:cNvSpPr>
              <a:spLocks noChangeShapeType="1"/>
            </p:cNvSpPr>
            <p:nvPr/>
          </p:nvSpPr>
          <p:spPr bwMode="auto">
            <a:xfrm flipH="1">
              <a:off x="3093" y="1523"/>
              <a:ext cx="334" cy="22"/>
            </a:xfrm>
            <a:prstGeom prst="line">
              <a:avLst/>
            </a:prstGeom>
            <a:noFill/>
            <a:ln w="3600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3317" name="AutoShape 29"/>
          <p:cNvSpPr>
            <a:spLocks noChangeArrowheads="1"/>
          </p:cNvSpPr>
          <p:nvPr/>
        </p:nvSpPr>
        <p:spPr bwMode="auto">
          <a:xfrm>
            <a:off x="4412161" y="1852035"/>
            <a:ext cx="1173600" cy="733037"/>
          </a:xfrm>
          <a:prstGeom prst="roundRect">
            <a:avLst>
              <a:gd name="adj" fmla="val 194"/>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82945" tIns="41473" rIns="82945" bIns="41473" anchor="ctr"/>
          <a:lstStyle/>
          <a:p>
            <a:endParaRPr lang="ja-JP" altLang="en-US"/>
          </a:p>
        </p:txBody>
      </p:sp>
      <p:pic>
        <p:nvPicPr>
          <p:cNvPr id="13318" name="Picture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7440" y="1150681"/>
            <a:ext cx="2131200" cy="1778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miter lim="800000"/>
                <a:headEnd/>
                <a:tailEnd/>
              </a14:hiddenLine>
            </a:ext>
          </a:extLst>
        </p:spPr>
      </p:pic>
      <p:sp>
        <p:nvSpPr>
          <p:cNvPr id="13319" name="Text Box 31"/>
          <p:cNvSpPr txBox="1">
            <a:spLocks noChangeArrowheads="1"/>
          </p:cNvSpPr>
          <p:nvPr/>
        </p:nvSpPr>
        <p:spPr bwMode="auto">
          <a:xfrm>
            <a:off x="4775040" y="4977163"/>
            <a:ext cx="1483200" cy="37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2000">
                <a:solidFill>
                  <a:srgbClr val="000000"/>
                </a:solidFill>
                <a:latin typeface="Times New Roman" pitchFamily="18" charset="0"/>
              </a:rPr>
              <a:t>NBO/T  =</a:t>
            </a:r>
          </a:p>
        </p:txBody>
      </p:sp>
      <p:sp>
        <p:nvSpPr>
          <p:cNvPr id="13320" name="Text Box 32"/>
          <p:cNvSpPr txBox="1">
            <a:spLocks noChangeArrowheads="1"/>
          </p:cNvSpPr>
          <p:nvPr/>
        </p:nvSpPr>
        <p:spPr bwMode="auto">
          <a:xfrm>
            <a:off x="5916961" y="4779863"/>
            <a:ext cx="3441600" cy="658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2000">
                <a:solidFill>
                  <a:srgbClr val="000000"/>
                </a:solidFill>
                <a:latin typeface="Times New Roman" pitchFamily="18" charset="0"/>
              </a:rPr>
              <a:t>2{(CaO+Na</a:t>
            </a:r>
            <a:r>
              <a:rPr lang="en-US" altLang="ja-JP" sz="2000" baseline="-4000">
                <a:solidFill>
                  <a:srgbClr val="000000"/>
                </a:solidFill>
                <a:latin typeface="Times New Roman" pitchFamily="18" charset="0"/>
              </a:rPr>
              <a:t>2</a:t>
            </a:r>
            <a:r>
              <a:rPr lang="en-US" altLang="ja-JP" sz="2000">
                <a:solidFill>
                  <a:srgbClr val="000000"/>
                </a:solidFill>
                <a:latin typeface="Times New Roman" pitchFamily="18" charset="0"/>
              </a:rPr>
              <a:t>O)-Al</a:t>
            </a:r>
            <a:r>
              <a:rPr lang="en-US" altLang="ja-JP" sz="2000" baseline="-4000">
                <a:solidFill>
                  <a:srgbClr val="000000"/>
                </a:solidFill>
                <a:latin typeface="Times New Roman" pitchFamily="18" charset="0"/>
              </a:rPr>
              <a:t>2</a:t>
            </a:r>
            <a:r>
              <a:rPr lang="en-US" altLang="ja-JP" sz="2000">
                <a:solidFill>
                  <a:srgbClr val="000000"/>
                </a:solidFill>
                <a:latin typeface="Times New Roman" pitchFamily="18" charset="0"/>
              </a:rPr>
              <a:t>O</a:t>
            </a:r>
            <a:r>
              <a:rPr lang="en-US" altLang="ja-JP" sz="2000" baseline="-4000">
                <a:solidFill>
                  <a:srgbClr val="000000"/>
                </a:solidFill>
                <a:latin typeface="Times New Roman" pitchFamily="18" charset="0"/>
              </a:rPr>
              <a:t>3</a:t>
            </a:r>
            <a:r>
              <a:rPr lang="en-US" altLang="ja-JP" sz="2000">
                <a:solidFill>
                  <a:srgbClr val="000000"/>
                </a:solidFill>
                <a:latin typeface="Times New Roman" pitchFamily="18" charset="0"/>
              </a:rPr>
              <a:t>} [mol]</a:t>
            </a:r>
          </a:p>
        </p:txBody>
      </p:sp>
      <p:sp>
        <p:nvSpPr>
          <p:cNvPr id="13321" name="Line 33"/>
          <p:cNvSpPr>
            <a:spLocks noChangeShapeType="1"/>
          </p:cNvSpPr>
          <p:nvPr/>
        </p:nvSpPr>
        <p:spPr bwMode="auto">
          <a:xfrm flipV="1">
            <a:off x="5974561" y="5148541"/>
            <a:ext cx="3008160" cy="57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22" name="Text Box 34"/>
          <p:cNvSpPr txBox="1">
            <a:spLocks noChangeArrowheads="1"/>
          </p:cNvSpPr>
          <p:nvPr/>
        </p:nvSpPr>
        <p:spPr bwMode="auto">
          <a:xfrm>
            <a:off x="6392160" y="5119738"/>
            <a:ext cx="2528640" cy="424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2000">
                <a:solidFill>
                  <a:srgbClr val="000000"/>
                </a:solidFill>
                <a:latin typeface="Times New Roman" pitchFamily="18" charset="0"/>
              </a:rPr>
              <a:t>2Al</a:t>
            </a:r>
            <a:r>
              <a:rPr lang="en-US" altLang="ja-JP" sz="2000" baseline="-4000">
                <a:solidFill>
                  <a:srgbClr val="000000"/>
                </a:solidFill>
                <a:latin typeface="Times New Roman" pitchFamily="18" charset="0"/>
              </a:rPr>
              <a:t>2</a:t>
            </a:r>
            <a:r>
              <a:rPr lang="en-US" altLang="ja-JP" sz="2000">
                <a:solidFill>
                  <a:srgbClr val="000000"/>
                </a:solidFill>
                <a:latin typeface="Times New Roman" pitchFamily="18" charset="0"/>
              </a:rPr>
              <a:t>O</a:t>
            </a:r>
            <a:r>
              <a:rPr lang="en-US" altLang="ja-JP" sz="2000" baseline="-4000">
                <a:solidFill>
                  <a:srgbClr val="000000"/>
                </a:solidFill>
                <a:latin typeface="Times New Roman" pitchFamily="18" charset="0"/>
              </a:rPr>
              <a:t>3</a:t>
            </a:r>
            <a:r>
              <a:rPr lang="en-US" altLang="ja-JP" sz="2000">
                <a:solidFill>
                  <a:srgbClr val="000000"/>
                </a:solidFill>
                <a:latin typeface="Times New Roman" pitchFamily="18" charset="0"/>
              </a:rPr>
              <a:t>+SiO</a:t>
            </a:r>
            <a:r>
              <a:rPr lang="en-US" altLang="ja-JP" sz="2000" baseline="-4000">
                <a:solidFill>
                  <a:srgbClr val="000000"/>
                </a:solidFill>
                <a:latin typeface="Times New Roman" pitchFamily="18" charset="0"/>
              </a:rPr>
              <a:t>2  </a:t>
            </a:r>
            <a:r>
              <a:rPr lang="en-US" altLang="ja-JP" sz="2000">
                <a:solidFill>
                  <a:srgbClr val="000000"/>
                </a:solidFill>
                <a:latin typeface="Times New Roman" pitchFamily="18" charset="0"/>
              </a:rPr>
              <a:t>[mol]</a:t>
            </a:r>
          </a:p>
        </p:txBody>
      </p:sp>
      <p:sp>
        <p:nvSpPr>
          <p:cNvPr id="13323" name="AutoShape 35"/>
          <p:cNvSpPr>
            <a:spLocks noChangeArrowheads="1"/>
          </p:cNvSpPr>
          <p:nvPr/>
        </p:nvSpPr>
        <p:spPr bwMode="auto">
          <a:xfrm rot="8100000">
            <a:off x="4200480" y="3940253"/>
            <a:ext cx="455040" cy="282270"/>
          </a:xfrm>
          <a:prstGeom prst="rightArrow">
            <a:avLst>
              <a:gd name="adj1" fmla="val 55713"/>
              <a:gd name="adj2" fmla="val 50009"/>
            </a:avLst>
          </a:prstGeom>
          <a:solidFill>
            <a:srgbClr val="FF3333"/>
          </a:solidFill>
          <a:ln w="9525">
            <a:solidFill>
              <a:srgbClr val="000000"/>
            </a:solidFill>
            <a:round/>
            <a:headEnd/>
            <a:tailEnd/>
          </a:ln>
        </p:spPr>
        <p:txBody>
          <a:bodyPr wrap="none" lIns="82945" tIns="41473" rIns="82945" bIns="41473" anchor="ctr"/>
          <a:lstStyle/>
          <a:p>
            <a:endParaRPr lang="ja-JP" altLang="en-US"/>
          </a:p>
        </p:txBody>
      </p:sp>
      <p:sp>
        <p:nvSpPr>
          <p:cNvPr id="13324" name="AutoShape 36"/>
          <p:cNvSpPr>
            <a:spLocks noChangeArrowheads="1"/>
          </p:cNvSpPr>
          <p:nvPr/>
        </p:nvSpPr>
        <p:spPr bwMode="auto">
          <a:xfrm>
            <a:off x="7004160" y="1892358"/>
            <a:ext cx="455040" cy="282270"/>
          </a:xfrm>
          <a:prstGeom prst="rightArrow">
            <a:avLst>
              <a:gd name="adj1" fmla="val 55713"/>
              <a:gd name="adj2" fmla="val 50009"/>
            </a:avLst>
          </a:prstGeom>
          <a:solidFill>
            <a:srgbClr val="FF3333"/>
          </a:solidFill>
          <a:ln w="9525">
            <a:solidFill>
              <a:srgbClr val="000000"/>
            </a:solidFill>
            <a:round/>
            <a:headEnd/>
            <a:tailEnd/>
          </a:ln>
        </p:spPr>
        <p:txBody>
          <a:bodyPr wrap="none" lIns="82945" tIns="41473" rIns="82945" bIns="41473" anchor="ctr"/>
          <a:lstStyle/>
          <a:p>
            <a:endParaRPr lang="ja-JP" altLang="en-US"/>
          </a:p>
        </p:txBody>
      </p:sp>
      <p:pic>
        <p:nvPicPr>
          <p:cNvPr id="13325" name="Picture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9761" y="3725671"/>
            <a:ext cx="1740960" cy="283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3326" name="AutoShape 38"/>
          <p:cNvSpPr>
            <a:spLocks noChangeArrowheads="1"/>
          </p:cNvSpPr>
          <p:nvPr/>
        </p:nvSpPr>
        <p:spPr bwMode="auto">
          <a:xfrm>
            <a:off x="5742721" y="1813151"/>
            <a:ext cx="534240" cy="393161"/>
          </a:xfrm>
          <a:prstGeom prst="roundRect">
            <a:avLst>
              <a:gd name="adj" fmla="val 366"/>
            </a:avLst>
          </a:prstGeom>
          <a:solidFill>
            <a:srgbClr val="FFFFFF"/>
          </a:solidFill>
          <a:ln w="9525">
            <a:solidFill>
              <a:srgbClr val="FFFFFF"/>
            </a:solidFill>
            <a:round/>
            <a:headEnd/>
            <a:tailEnd/>
          </a:ln>
        </p:spPr>
        <p:txBody>
          <a:bodyPr wrap="none" lIns="82945" tIns="41473" rIns="82945" bIns="41473" anchor="ctr"/>
          <a:lstStyle/>
          <a:p>
            <a:endParaRPr lang="ja-JP" altLang="en-US"/>
          </a:p>
        </p:txBody>
      </p:sp>
      <p:sp>
        <p:nvSpPr>
          <p:cNvPr id="13327" name="Line 39"/>
          <p:cNvSpPr>
            <a:spLocks noChangeShapeType="1"/>
          </p:cNvSpPr>
          <p:nvPr/>
        </p:nvSpPr>
        <p:spPr bwMode="auto">
          <a:xfrm flipH="1">
            <a:off x="5725440" y="2017653"/>
            <a:ext cx="457920" cy="47525"/>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28" name="Text Box 40"/>
          <p:cNvSpPr txBox="1">
            <a:spLocks noChangeArrowheads="1"/>
          </p:cNvSpPr>
          <p:nvPr/>
        </p:nvSpPr>
        <p:spPr bwMode="auto">
          <a:xfrm>
            <a:off x="2121121" y="5521540"/>
            <a:ext cx="797760" cy="64662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2000">
                <a:solidFill>
                  <a:srgbClr val="000000"/>
                </a:solidFill>
                <a:latin typeface="Times New Roman" pitchFamily="18" charset="0"/>
              </a:rPr>
              <a:t>Al</a:t>
            </a:r>
            <a:r>
              <a:rPr lang="en-US" altLang="ja-JP" sz="2000" baseline="-4000">
                <a:solidFill>
                  <a:srgbClr val="000000"/>
                </a:solidFill>
                <a:latin typeface="Times New Roman" pitchFamily="18" charset="0"/>
              </a:rPr>
              <a:t>2</a:t>
            </a:r>
            <a:r>
              <a:rPr lang="en-US" altLang="ja-JP" sz="2000">
                <a:solidFill>
                  <a:srgbClr val="000000"/>
                </a:solidFill>
                <a:latin typeface="Times New Roman" pitchFamily="18" charset="0"/>
              </a:rPr>
              <a:t>O</a:t>
            </a:r>
            <a:r>
              <a:rPr lang="en-US" altLang="ja-JP" sz="2000" baseline="-4000">
                <a:solidFill>
                  <a:srgbClr val="000000"/>
                </a:solidFill>
                <a:latin typeface="Times New Roman" pitchFamily="18" charset="0"/>
              </a:rPr>
              <a:t>3</a:t>
            </a:r>
          </a:p>
          <a:p>
            <a:pPr eaLnBrk="1"/>
            <a:r>
              <a:rPr lang="en-US" altLang="ja-JP" sz="2000">
                <a:solidFill>
                  <a:srgbClr val="000000"/>
                </a:solidFill>
                <a:latin typeface="Times New Roman" pitchFamily="18" charset="0"/>
              </a:rPr>
              <a:t>Na</a:t>
            </a:r>
            <a:r>
              <a:rPr lang="en-US" altLang="ja-JP" sz="2000" baseline="-4000">
                <a:solidFill>
                  <a:srgbClr val="000000"/>
                </a:solidFill>
                <a:latin typeface="Times New Roman" pitchFamily="18" charset="0"/>
              </a:rPr>
              <a:t>2</a:t>
            </a:r>
            <a:r>
              <a:rPr lang="en-US" altLang="ja-JP" sz="2000">
                <a:solidFill>
                  <a:srgbClr val="000000"/>
                </a:solidFill>
                <a:latin typeface="Times New Roman" pitchFamily="18" charset="0"/>
              </a:rPr>
              <a:t>O</a:t>
            </a:r>
          </a:p>
        </p:txBody>
      </p:sp>
      <p:sp>
        <p:nvSpPr>
          <p:cNvPr id="13329" name="AutoShape 41"/>
          <p:cNvSpPr>
            <a:spLocks noChangeArrowheads="1"/>
          </p:cNvSpPr>
          <p:nvPr/>
        </p:nvSpPr>
        <p:spPr bwMode="auto">
          <a:xfrm>
            <a:off x="6219360" y="1844834"/>
            <a:ext cx="80640" cy="414764"/>
          </a:xfrm>
          <a:prstGeom prst="roundRect">
            <a:avLst>
              <a:gd name="adj" fmla="val 1782"/>
            </a:avLst>
          </a:prstGeom>
          <a:solidFill>
            <a:srgbClr val="FFFFFF"/>
          </a:solidFill>
          <a:ln w="9525">
            <a:solidFill>
              <a:srgbClr val="FFFFFF"/>
            </a:solidFill>
            <a:round/>
            <a:headEnd/>
            <a:tailEnd/>
          </a:ln>
        </p:spPr>
        <p:txBody>
          <a:bodyPr wrap="none" lIns="82945" tIns="41473" rIns="82945" bIns="41473" anchor="ctr"/>
          <a:lstStyle/>
          <a:p>
            <a:endParaRPr lang="ja-JP" altLang="en-US"/>
          </a:p>
        </p:txBody>
      </p:sp>
      <p:sp>
        <p:nvSpPr>
          <p:cNvPr id="13330" name="Text Box 42"/>
          <p:cNvSpPr txBox="1">
            <a:spLocks noChangeArrowheads="1"/>
          </p:cNvSpPr>
          <p:nvPr/>
        </p:nvSpPr>
        <p:spPr bwMode="auto">
          <a:xfrm>
            <a:off x="2901600" y="5069333"/>
            <a:ext cx="979200" cy="33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a:solidFill>
                  <a:srgbClr val="000000"/>
                </a:solidFill>
                <a:latin typeface="Times New Roman" pitchFamily="18" charset="0"/>
              </a:rPr>
              <a:t>O</a:t>
            </a:r>
          </a:p>
        </p:txBody>
      </p:sp>
      <p:sp>
        <p:nvSpPr>
          <p:cNvPr id="13331" name="AutoShape 43"/>
          <p:cNvSpPr>
            <a:spLocks noChangeArrowheads="1"/>
          </p:cNvSpPr>
          <p:nvPr/>
        </p:nvSpPr>
        <p:spPr bwMode="auto">
          <a:xfrm>
            <a:off x="3168000" y="5060692"/>
            <a:ext cx="1601280" cy="241945"/>
          </a:xfrm>
          <a:prstGeom prst="roundRect">
            <a:avLst>
              <a:gd name="adj" fmla="val 593"/>
            </a:avLst>
          </a:prstGeom>
          <a:solidFill>
            <a:srgbClr val="FFFFFF"/>
          </a:solidFill>
          <a:ln w="9525">
            <a:solidFill>
              <a:srgbClr val="FFFFFF"/>
            </a:solidFill>
            <a:round/>
            <a:headEnd/>
            <a:tailEnd/>
          </a:ln>
        </p:spPr>
        <p:txBody>
          <a:bodyPr wrap="none" lIns="82945" tIns="41473" rIns="82945" bIns="41473" anchor="ctr"/>
          <a:lstStyle/>
          <a:p>
            <a:endParaRPr lang="ja-JP" altLang="en-US"/>
          </a:p>
        </p:txBody>
      </p:sp>
      <p:sp>
        <p:nvSpPr>
          <p:cNvPr id="13332" name="Text Box 44"/>
          <p:cNvSpPr txBox="1">
            <a:spLocks noChangeArrowheads="1"/>
          </p:cNvSpPr>
          <p:nvPr/>
        </p:nvSpPr>
        <p:spPr bwMode="auto">
          <a:xfrm>
            <a:off x="3359520" y="5052051"/>
            <a:ext cx="840960" cy="33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a:solidFill>
                  <a:srgbClr val="000000"/>
                </a:solidFill>
                <a:latin typeface="Times New Roman" pitchFamily="18" charset="0"/>
              </a:rPr>
              <a:t>Al</a:t>
            </a:r>
            <a:r>
              <a:rPr lang="en-US" altLang="ja-JP" baseline="33000">
                <a:solidFill>
                  <a:srgbClr val="000000"/>
                </a:solidFill>
                <a:latin typeface="Times New Roman" pitchFamily="18" charset="0"/>
              </a:rPr>
              <a:t>3+</a:t>
            </a:r>
          </a:p>
        </p:txBody>
      </p:sp>
      <p:sp>
        <p:nvSpPr>
          <p:cNvPr id="13333" name="Line 45"/>
          <p:cNvSpPr>
            <a:spLocks noChangeShapeType="1"/>
          </p:cNvSpPr>
          <p:nvPr/>
        </p:nvSpPr>
        <p:spPr bwMode="auto">
          <a:xfrm>
            <a:off x="3218400" y="5233509"/>
            <a:ext cx="161280" cy="1441"/>
          </a:xfrm>
          <a:prstGeom prst="line">
            <a:avLst/>
          </a:prstGeom>
          <a:noFill/>
          <a:ln w="28800">
            <a:solidFill>
              <a:srgbClr val="000000"/>
            </a:solidFill>
            <a:round/>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34" name="Text Box 46"/>
          <p:cNvSpPr txBox="1">
            <a:spLocks noChangeArrowheads="1"/>
          </p:cNvSpPr>
          <p:nvPr/>
        </p:nvSpPr>
        <p:spPr bwMode="auto">
          <a:xfrm>
            <a:off x="3978720" y="5069333"/>
            <a:ext cx="979200" cy="33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a:solidFill>
                  <a:srgbClr val="000000"/>
                </a:solidFill>
                <a:latin typeface="Times New Roman" pitchFamily="18" charset="0"/>
              </a:rPr>
              <a:t>O</a:t>
            </a:r>
          </a:p>
        </p:txBody>
      </p:sp>
      <p:sp>
        <p:nvSpPr>
          <p:cNvPr id="13335" name="Line 47"/>
          <p:cNvSpPr>
            <a:spLocks noChangeShapeType="1"/>
          </p:cNvSpPr>
          <p:nvPr/>
        </p:nvSpPr>
        <p:spPr bwMode="auto">
          <a:xfrm>
            <a:off x="2761920" y="5233509"/>
            <a:ext cx="161280" cy="1441"/>
          </a:xfrm>
          <a:prstGeom prst="line">
            <a:avLst/>
          </a:prstGeom>
          <a:noFill/>
          <a:ln w="28800">
            <a:solidFill>
              <a:srgbClr val="000000"/>
            </a:solidFill>
            <a:round/>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36" name="Line 48"/>
          <p:cNvSpPr>
            <a:spLocks noChangeShapeType="1"/>
          </p:cNvSpPr>
          <p:nvPr/>
        </p:nvSpPr>
        <p:spPr bwMode="auto">
          <a:xfrm>
            <a:off x="4295520" y="5233509"/>
            <a:ext cx="161280" cy="1441"/>
          </a:xfrm>
          <a:prstGeom prst="line">
            <a:avLst/>
          </a:prstGeom>
          <a:noFill/>
          <a:ln w="28800">
            <a:solidFill>
              <a:srgbClr val="000000"/>
            </a:solidFill>
            <a:round/>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37" name="Line 49"/>
          <p:cNvSpPr>
            <a:spLocks noChangeShapeType="1"/>
          </p:cNvSpPr>
          <p:nvPr/>
        </p:nvSpPr>
        <p:spPr bwMode="auto">
          <a:xfrm>
            <a:off x="3805920" y="5233509"/>
            <a:ext cx="161280" cy="1441"/>
          </a:xfrm>
          <a:prstGeom prst="line">
            <a:avLst/>
          </a:prstGeom>
          <a:noFill/>
          <a:ln w="28800">
            <a:solidFill>
              <a:srgbClr val="000000"/>
            </a:solidFill>
            <a:round/>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38" name="AutoShape 50"/>
          <p:cNvSpPr>
            <a:spLocks noChangeArrowheads="1"/>
          </p:cNvSpPr>
          <p:nvPr/>
        </p:nvSpPr>
        <p:spPr bwMode="auto">
          <a:xfrm>
            <a:off x="4138560" y="3846645"/>
            <a:ext cx="663840" cy="589021"/>
          </a:xfrm>
          <a:prstGeom prst="roundRect">
            <a:avLst>
              <a:gd name="adj" fmla="val 241"/>
            </a:avLst>
          </a:prstGeom>
          <a:solidFill>
            <a:srgbClr val="FFFFFF"/>
          </a:solidFill>
          <a:ln w="9525">
            <a:solidFill>
              <a:srgbClr val="FFFFFF"/>
            </a:solidFill>
            <a:round/>
            <a:headEnd/>
            <a:tailEnd/>
          </a:ln>
        </p:spPr>
        <p:txBody>
          <a:bodyPr wrap="none" lIns="82945" tIns="41473" rIns="82945" bIns="41473" anchor="ctr"/>
          <a:lstStyle/>
          <a:p>
            <a:endParaRPr lang="ja-JP" altLang="en-US"/>
          </a:p>
        </p:txBody>
      </p:sp>
      <p:sp>
        <p:nvSpPr>
          <p:cNvPr id="13339" name="Text Box 51"/>
          <p:cNvSpPr txBox="1">
            <a:spLocks noChangeArrowheads="1"/>
          </p:cNvSpPr>
          <p:nvPr/>
        </p:nvSpPr>
        <p:spPr bwMode="auto">
          <a:xfrm>
            <a:off x="456480" y="116632"/>
            <a:ext cx="8426880" cy="416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sz="2900" b="1" dirty="0">
                <a:solidFill>
                  <a:schemeClr val="tx1"/>
                </a:solidFill>
                <a:latin typeface="Arial Unicode MS" pitchFamily="50" charset="-128"/>
                <a:ea typeface="Arial Unicode MS" pitchFamily="50" charset="-128"/>
                <a:cs typeface="Arial Unicode MS" pitchFamily="50" charset="-128"/>
              </a:rPr>
              <a:t>Effect of Cation on Network Structure of Silicate</a:t>
            </a:r>
            <a:endParaRPr lang="ja-JP" altLang="ja-JP" sz="2900" b="1" dirty="0">
              <a:solidFill>
                <a:schemeClr val="tx1"/>
              </a:solidFill>
              <a:latin typeface="Arial Unicode MS" pitchFamily="50" charset="-128"/>
              <a:ea typeface="Arial Unicode MS" pitchFamily="50" charset="-128"/>
              <a:cs typeface="Arial Unicode MS" pitchFamily="50" charset="-128"/>
            </a:endParaRPr>
          </a:p>
        </p:txBody>
      </p:sp>
      <p:sp>
        <p:nvSpPr>
          <p:cNvPr id="13340" name="AutoShape 52"/>
          <p:cNvSpPr>
            <a:spLocks noChangeArrowheads="1"/>
          </p:cNvSpPr>
          <p:nvPr/>
        </p:nvSpPr>
        <p:spPr bwMode="auto">
          <a:xfrm>
            <a:off x="1393920" y="4735217"/>
            <a:ext cx="1287360" cy="455088"/>
          </a:xfrm>
          <a:prstGeom prst="roundRect">
            <a:avLst>
              <a:gd name="adj" fmla="val 315"/>
            </a:avLst>
          </a:prstGeom>
          <a:solidFill>
            <a:srgbClr val="FFFFFF"/>
          </a:solidFill>
          <a:ln w="9525">
            <a:solidFill>
              <a:srgbClr val="FFFFFF"/>
            </a:solidFill>
            <a:round/>
            <a:headEnd/>
            <a:tailEnd/>
          </a:ln>
        </p:spPr>
        <p:txBody>
          <a:bodyPr wrap="none" lIns="82945" tIns="41473" rIns="82945" bIns="41473" anchor="ctr"/>
          <a:lstStyle/>
          <a:p>
            <a:endParaRPr lang="ja-JP" altLang="en-US"/>
          </a:p>
        </p:txBody>
      </p:sp>
      <p:sp>
        <p:nvSpPr>
          <p:cNvPr id="13341" name="Text Box 53"/>
          <p:cNvSpPr txBox="1">
            <a:spLocks noChangeArrowheads="1"/>
          </p:cNvSpPr>
          <p:nvPr/>
        </p:nvSpPr>
        <p:spPr bwMode="auto">
          <a:xfrm>
            <a:off x="3775680" y="4735217"/>
            <a:ext cx="639360" cy="37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a:solidFill>
                  <a:srgbClr val="000000"/>
                </a:solidFill>
                <a:latin typeface="Times New Roman" pitchFamily="18" charset="0"/>
              </a:rPr>
              <a:t>Na</a:t>
            </a:r>
            <a:r>
              <a:rPr lang="en-US" altLang="ja-JP" baseline="33000">
                <a:solidFill>
                  <a:srgbClr val="000000"/>
                </a:solidFill>
                <a:latin typeface="Times New Roman" pitchFamily="18" charset="0"/>
              </a:rPr>
              <a:t>+</a:t>
            </a:r>
          </a:p>
        </p:txBody>
      </p:sp>
      <p:sp>
        <p:nvSpPr>
          <p:cNvPr id="13342" name="Text Box 54"/>
          <p:cNvSpPr txBox="1">
            <a:spLocks noChangeArrowheads="1"/>
          </p:cNvSpPr>
          <p:nvPr/>
        </p:nvSpPr>
        <p:spPr bwMode="auto">
          <a:xfrm>
            <a:off x="973441" y="1464635"/>
            <a:ext cx="396000" cy="39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224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Si</a:t>
            </a:r>
          </a:p>
        </p:txBody>
      </p:sp>
      <p:sp>
        <p:nvSpPr>
          <p:cNvPr id="13343" name="Line 55"/>
          <p:cNvSpPr>
            <a:spLocks noChangeShapeType="1"/>
          </p:cNvSpPr>
          <p:nvPr/>
        </p:nvSpPr>
        <p:spPr bwMode="auto">
          <a:xfrm>
            <a:off x="1172160" y="1284615"/>
            <a:ext cx="1440" cy="18866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44" name="Line 56"/>
          <p:cNvSpPr>
            <a:spLocks noChangeShapeType="1"/>
          </p:cNvSpPr>
          <p:nvPr/>
        </p:nvSpPr>
        <p:spPr bwMode="auto">
          <a:xfrm>
            <a:off x="1172160" y="1850595"/>
            <a:ext cx="1440" cy="188659"/>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45" name="Line 57"/>
          <p:cNvSpPr>
            <a:spLocks noChangeShapeType="1"/>
          </p:cNvSpPr>
          <p:nvPr/>
        </p:nvSpPr>
        <p:spPr bwMode="auto">
          <a:xfrm>
            <a:off x="1352161" y="1661934"/>
            <a:ext cx="181440" cy="1441"/>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46" name="Line 58"/>
          <p:cNvSpPr>
            <a:spLocks noChangeShapeType="1"/>
          </p:cNvSpPr>
          <p:nvPr/>
        </p:nvSpPr>
        <p:spPr bwMode="auto">
          <a:xfrm>
            <a:off x="807841" y="1661934"/>
            <a:ext cx="181440" cy="1441"/>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47" name="Text Box 59"/>
          <p:cNvSpPr txBox="1">
            <a:spLocks noChangeArrowheads="1"/>
          </p:cNvSpPr>
          <p:nvPr/>
        </p:nvSpPr>
        <p:spPr bwMode="auto">
          <a:xfrm>
            <a:off x="987840" y="2030614"/>
            <a:ext cx="368640" cy="39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224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48" name="Line 60"/>
          <p:cNvSpPr>
            <a:spLocks noChangeShapeType="1"/>
          </p:cNvSpPr>
          <p:nvPr/>
        </p:nvSpPr>
        <p:spPr bwMode="auto">
          <a:xfrm>
            <a:off x="1897920" y="1661934"/>
            <a:ext cx="181440" cy="1441"/>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49" name="Line 61"/>
          <p:cNvSpPr>
            <a:spLocks noChangeShapeType="1"/>
          </p:cNvSpPr>
          <p:nvPr/>
        </p:nvSpPr>
        <p:spPr bwMode="auto">
          <a:xfrm>
            <a:off x="262080" y="1661934"/>
            <a:ext cx="181440" cy="1441"/>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50" name="Text Box 62"/>
          <p:cNvSpPr txBox="1">
            <a:spLocks noChangeArrowheads="1"/>
          </p:cNvSpPr>
          <p:nvPr/>
        </p:nvSpPr>
        <p:spPr bwMode="auto">
          <a:xfrm>
            <a:off x="442080" y="1464635"/>
            <a:ext cx="368640" cy="39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224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51" name="Text Box 63"/>
          <p:cNvSpPr txBox="1">
            <a:spLocks noChangeArrowheads="1"/>
          </p:cNvSpPr>
          <p:nvPr/>
        </p:nvSpPr>
        <p:spPr bwMode="auto">
          <a:xfrm>
            <a:off x="1532160" y="1464635"/>
            <a:ext cx="368640" cy="39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224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52" name="Text Box 64"/>
          <p:cNvSpPr txBox="1">
            <a:spLocks noChangeArrowheads="1"/>
          </p:cNvSpPr>
          <p:nvPr/>
        </p:nvSpPr>
        <p:spPr bwMode="auto">
          <a:xfrm>
            <a:off x="973441" y="2596594"/>
            <a:ext cx="396000" cy="39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224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Si</a:t>
            </a:r>
          </a:p>
        </p:txBody>
      </p:sp>
      <p:sp>
        <p:nvSpPr>
          <p:cNvPr id="13353" name="Line 65"/>
          <p:cNvSpPr>
            <a:spLocks noChangeShapeType="1"/>
          </p:cNvSpPr>
          <p:nvPr/>
        </p:nvSpPr>
        <p:spPr bwMode="auto">
          <a:xfrm>
            <a:off x="1172160" y="2416574"/>
            <a:ext cx="1440" cy="18866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54" name="Line 66"/>
          <p:cNvSpPr>
            <a:spLocks noChangeShapeType="1"/>
          </p:cNvSpPr>
          <p:nvPr/>
        </p:nvSpPr>
        <p:spPr bwMode="auto">
          <a:xfrm>
            <a:off x="1172160" y="2983994"/>
            <a:ext cx="1440" cy="18866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55" name="Line 67"/>
          <p:cNvSpPr>
            <a:spLocks noChangeShapeType="1"/>
          </p:cNvSpPr>
          <p:nvPr/>
        </p:nvSpPr>
        <p:spPr bwMode="auto">
          <a:xfrm>
            <a:off x="1352161" y="2795334"/>
            <a:ext cx="181440" cy="144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56" name="Line 68"/>
          <p:cNvSpPr>
            <a:spLocks noChangeShapeType="1"/>
          </p:cNvSpPr>
          <p:nvPr/>
        </p:nvSpPr>
        <p:spPr bwMode="auto">
          <a:xfrm>
            <a:off x="807841" y="2795334"/>
            <a:ext cx="181440" cy="144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57" name="Line 69"/>
          <p:cNvSpPr>
            <a:spLocks noChangeShapeType="1"/>
          </p:cNvSpPr>
          <p:nvPr/>
        </p:nvSpPr>
        <p:spPr bwMode="auto">
          <a:xfrm>
            <a:off x="1897920" y="2795334"/>
            <a:ext cx="181440" cy="144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58" name="Line 70"/>
          <p:cNvSpPr>
            <a:spLocks noChangeShapeType="1"/>
          </p:cNvSpPr>
          <p:nvPr/>
        </p:nvSpPr>
        <p:spPr bwMode="auto">
          <a:xfrm>
            <a:off x="262080" y="2795334"/>
            <a:ext cx="181440" cy="1440"/>
          </a:xfrm>
          <a:prstGeom prst="line">
            <a:avLst/>
          </a:prstGeom>
          <a:noFill/>
          <a:ln w="36000">
            <a:solidFill>
              <a:srgbClr val="000000"/>
            </a:solidFill>
            <a:miter lim="800000"/>
            <a:headEnd/>
            <a:tailEn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59" name="Text Box 71"/>
          <p:cNvSpPr txBox="1">
            <a:spLocks noChangeArrowheads="1"/>
          </p:cNvSpPr>
          <p:nvPr/>
        </p:nvSpPr>
        <p:spPr bwMode="auto">
          <a:xfrm>
            <a:off x="442080" y="2596594"/>
            <a:ext cx="368640" cy="39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224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60" name="Text Box 72"/>
          <p:cNvSpPr txBox="1">
            <a:spLocks noChangeArrowheads="1"/>
          </p:cNvSpPr>
          <p:nvPr/>
        </p:nvSpPr>
        <p:spPr bwMode="auto">
          <a:xfrm>
            <a:off x="1532160" y="2596594"/>
            <a:ext cx="368640" cy="39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224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O</a:t>
            </a:r>
          </a:p>
        </p:txBody>
      </p:sp>
      <p:sp>
        <p:nvSpPr>
          <p:cNvPr id="13361" name="Line 73"/>
          <p:cNvSpPr>
            <a:spLocks noChangeShapeType="1"/>
          </p:cNvSpPr>
          <p:nvPr/>
        </p:nvSpPr>
        <p:spPr bwMode="auto">
          <a:xfrm flipH="1">
            <a:off x="1373760" y="2190470"/>
            <a:ext cx="537120" cy="38884"/>
          </a:xfrm>
          <a:prstGeom prst="line">
            <a:avLst/>
          </a:prstGeom>
          <a:noFill/>
          <a:ln w="36000">
            <a:solidFill>
              <a:srgbClr val="FF0000"/>
            </a:solidFill>
            <a:miter lim="800000"/>
            <a:headEnd/>
            <a:tailEnd type="triangle" w="med" len="me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62" name="Text Box 74"/>
          <p:cNvSpPr txBox="1">
            <a:spLocks noChangeArrowheads="1"/>
          </p:cNvSpPr>
          <p:nvPr/>
        </p:nvSpPr>
        <p:spPr bwMode="auto">
          <a:xfrm>
            <a:off x="1899361" y="1984529"/>
            <a:ext cx="653760" cy="39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81639" tIns="52249"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lnSpc>
                <a:spcPct val="95000"/>
              </a:lnSpc>
              <a:buClrTx/>
              <a:buFontTx/>
              <a:buNone/>
            </a:pPr>
            <a:r>
              <a:rPr lang="en-US" altLang="ja-JP">
                <a:solidFill>
                  <a:srgbClr val="000000"/>
                </a:solidFill>
                <a:latin typeface="Times New Roman" pitchFamily="18" charset="0"/>
                <a:cs typeface="Times New Roman" pitchFamily="18" charset="0"/>
              </a:rPr>
              <a:t>CaO</a:t>
            </a:r>
          </a:p>
        </p:txBody>
      </p:sp>
      <p:sp>
        <p:nvSpPr>
          <p:cNvPr id="13363" name="AutoShape 75"/>
          <p:cNvSpPr>
            <a:spLocks noChangeArrowheads="1"/>
          </p:cNvSpPr>
          <p:nvPr/>
        </p:nvSpPr>
        <p:spPr bwMode="auto">
          <a:xfrm>
            <a:off x="2328480" y="4464469"/>
            <a:ext cx="455040" cy="282270"/>
          </a:xfrm>
          <a:prstGeom prst="rightArrow">
            <a:avLst>
              <a:gd name="adj1" fmla="val 55713"/>
              <a:gd name="adj2" fmla="val 50009"/>
            </a:avLst>
          </a:prstGeom>
          <a:solidFill>
            <a:srgbClr val="FF3333"/>
          </a:solidFill>
          <a:ln w="9525">
            <a:solidFill>
              <a:srgbClr val="000000"/>
            </a:solidFill>
            <a:round/>
            <a:headEnd/>
            <a:tailEnd/>
          </a:ln>
        </p:spPr>
        <p:txBody>
          <a:bodyPr wrap="none" lIns="82945" tIns="41473" rIns="82945" bIns="41473" anchor="ctr"/>
          <a:lstStyle/>
          <a:p>
            <a:endParaRPr lang="ja-JP" altLang="en-US"/>
          </a:p>
        </p:txBody>
      </p:sp>
      <p:sp>
        <p:nvSpPr>
          <p:cNvPr id="13364" name="AutoShape 76"/>
          <p:cNvSpPr>
            <a:spLocks noChangeArrowheads="1"/>
          </p:cNvSpPr>
          <p:nvPr/>
        </p:nvSpPr>
        <p:spPr bwMode="auto">
          <a:xfrm>
            <a:off x="2561760" y="2117022"/>
            <a:ext cx="455040" cy="282270"/>
          </a:xfrm>
          <a:prstGeom prst="rightArrow">
            <a:avLst>
              <a:gd name="adj1" fmla="val 55713"/>
              <a:gd name="adj2" fmla="val 50009"/>
            </a:avLst>
          </a:prstGeom>
          <a:solidFill>
            <a:srgbClr val="FF3333"/>
          </a:solidFill>
          <a:ln w="9525">
            <a:solidFill>
              <a:srgbClr val="000000"/>
            </a:solidFill>
            <a:round/>
            <a:headEnd/>
            <a:tailEnd/>
          </a:ln>
        </p:spPr>
        <p:txBody>
          <a:bodyPr wrap="none" lIns="82945" tIns="41473" rIns="82945" bIns="41473" anchor="ctr"/>
          <a:lstStyle/>
          <a:p>
            <a:endParaRPr lang="ja-JP" altLang="en-US"/>
          </a:p>
        </p:txBody>
      </p:sp>
      <p:sp>
        <p:nvSpPr>
          <p:cNvPr id="13365" name="Line 77"/>
          <p:cNvSpPr>
            <a:spLocks noChangeShapeType="1"/>
          </p:cNvSpPr>
          <p:nvPr/>
        </p:nvSpPr>
        <p:spPr bwMode="auto">
          <a:xfrm flipH="1" flipV="1">
            <a:off x="1401120" y="5088055"/>
            <a:ext cx="1002240" cy="371559"/>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66" name="AutoShape 78"/>
          <p:cNvSpPr>
            <a:spLocks noChangeArrowheads="1"/>
          </p:cNvSpPr>
          <p:nvPr/>
        </p:nvSpPr>
        <p:spPr bwMode="auto">
          <a:xfrm>
            <a:off x="1296000" y="1818911"/>
            <a:ext cx="681120" cy="483891"/>
          </a:xfrm>
          <a:prstGeom prst="roundRect">
            <a:avLst>
              <a:gd name="adj" fmla="val 296"/>
            </a:avLst>
          </a:prstGeom>
          <a:solidFill>
            <a:srgbClr val="FFFFFF"/>
          </a:solidFill>
          <a:ln w="9525">
            <a:solidFill>
              <a:srgbClr val="FFFFFF"/>
            </a:solidFill>
            <a:round/>
            <a:headEnd/>
            <a:tailEnd/>
          </a:ln>
        </p:spPr>
        <p:txBody>
          <a:bodyPr wrap="none" lIns="82945" tIns="41473" rIns="82945" bIns="41473" anchor="ctr"/>
          <a:lstStyle/>
          <a:p>
            <a:endParaRPr lang="ja-JP" altLang="en-US"/>
          </a:p>
        </p:txBody>
      </p:sp>
      <p:sp>
        <p:nvSpPr>
          <p:cNvPr id="13367" name="Line 79"/>
          <p:cNvSpPr>
            <a:spLocks noChangeShapeType="1"/>
          </p:cNvSpPr>
          <p:nvPr/>
        </p:nvSpPr>
        <p:spPr bwMode="auto">
          <a:xfrm flipH="1">
            <a:off x="1339200" y="2167428"/>
            <a:ext cx="457920" cy="47525"/>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lIns="82945" tIns="41473" rIns="82945" bIns="41473"/>
          <a:lstStyle/>
          <a:p>
            <a:endParaRPr lang="ja-JP" altLang="en-US"/>
          </a:p>
        </p:txBody>
      </p:sp>
      <p:sp>
        <p:nvSpPr>
          <p:cNvPr id="13368" name="Freeform 80"/>
          <p:cNvSpPr>
            <a:spLocks noChangeArrowheads="1"/>
          </p:cNvSpPr>
          <p:nvPr/>
        </p:nvSpPr>
        <p:spPr bwMode="auto">
          <a:xfrm>
            <a:off x="4582080" y="1178044"/>
            <a:ext cx="2880" cy="5113977"/>
          </a:xfrm>
          <a:custGeom>
            <a:avLst/>
            <a:gdLst>
              <a:gd name="T0" fmla="*/ 0 w 8"/>
              <a:gd name="T1" fmla="*/ 0 h 15661"/>
              <a:gd name="T2" fmla="*/ 0 w 8"/>
              <a:gd name="T3" fmla="*/ 2147483647 h 15661"/>
              <a:gd name="T4" fmla="*/ 2147483647 w 8"/>
              <a:gd name="T5" fmla="*/ 2147483647 h 15661"/>
              <a:gd name="T6" fmla="*/ 0 60000 65536"/>
              <a:gd name="T7" fmla="*/ 0 60000 65536"/>
              <a:gd name="T8" fmla="*/ 0 60000 65536"/>
              <a:gd name="T9" fmla="*/ 0 w 8"/>
              <a:gd name="T10" fmla="*/ 0 h 15661"/>
              <a:gd name="T11" fmla="*/ 8 w 8"/>
              <a:gd name="T12" fmla="*/ 15661 h 15661"/>
            </a:gdLst>
            <a:ahLst/>
            <a:cxnLst>
              <a:cxn ang="T6">
                <a:pos x="T0" y="T1"/>
              </a:cxn>
              <a:cxn ang="T7">
                <a:pos x="T2" y="T3"/>
              </a:cxn>
              <a:cxn ang="T8">
                <a:pos x="T4" y="T5"/>
              </a:cxn>
            </a:cxnLst>
            <a:rect l="T9" t="T10" r="T11" b="T12"/>
            <a:pathLst>
              <a:path w="8" h="15661">
                <a:moveTo>
                  <a:pt x="0" y="0"/>
                </a:moveTo>
                <a:lnTo>
                  <a:pt x="0" y="15660"/>
                </a:lnTo>
                <a:lnTo>
                  <a:pt x="7" y="15660"/>
                </a:lnTo>
              </a:path>
            </a:pathLst>
          </a:custGeom>
          <a:noFill/>
          <a:ln w="3600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lIns="82945" tIns="41473" rIns="82945" bIns="41473"/>
          <a:lstStyle/>
          <a:p>
            <a:endParaRPr lang="ja-JP" altLang="en-US"/>
          </a:p>
        </p:txBody>
      </p:sp>
      <p:sp>
        <p:nvSpPr>
          <p:cNvPr id="13369" name="Freeform 81"/>
          <p:cNvSpPr>
            <a:spLocks noChangeArrowheads="1"/>
          </p:cNvSpPr>
          <p:nvPr/>
        </p:nvSpPr>
        <p:spPr bwMode="auto">
          <a:xfrm>
            <a:off x="122401" y="3583097"/>
            <a:ext cx="8940960" cy="66247"/>
          </a:xfrm>
          <a:custGeom>
            <a:avLst/>
            <a:gdLst>
              <a:gd name="T0" fmla="*/ 2147483647 w 27382"/>
              <a:gd name="T1" fmla="*/ 2147483647 h 201"/>
              <a:gd name="T2" fmla="*/ 0 w 27382"/>
              <a:gd name="T3" fmla="*/ 2147483647 h 201"/>
              <a:gd name="T4" fmla="*/ 0 w 27382"/>
              <a:gd name="T5" fmla="*/ 0 h 201"/>
              <a:gd name="T6" fmla="*/ 0 60000 65536"/>
              <a:gd name="T7" fmla="*/ 0 60000 65536"/>
              <a:gd name="T8" fmla="*/ 0 60000 65536"/>
              <a:gd name="T9" fmla="*/ 0 w 27382"/>
              <a:gd name="T10" fmla="*/ 0 h 201"/>
              <a:gd name="T11" fmla="*/ 27382 w 27382"/>
              <a:gd name="T12" fmla="*/ 201 h 201"/>
            </a:gdLst>
            <a:ahLst/>
            <a:cxnLst>
              <a:cxn ang="T6">
                <a:pos x="T0" y="T1"/>
              </a:cxn>
              <a:cxn ang="T7">
                <a:pos x="T2" y="T3"/>
              </a:cxn>
              <a:cxn ang="T8">
                <a:pos x="T4" y="T5"/>
              </a:cxn>
            </a:cxnLst>
            <a:rect l="T9" t="T10" r="T11" b="T12"/>
            <a:pathLst>
              <a:path w="27382" h="201">
                <a:moveTo>
                  <a:pt x="27381" y="200"/>
                </a:moveTo>
                <a:lnTo>
                  <a:pt x="0" y="200"/>
                </a:lnTo>
                <a:lnTo>
                  <a:pt x="0" y="0"/>
                </a:lnTo>
              </a:path>
            </a:pathLst>
          </a:custGeom>
          <a:noFill/>
          <a:ln w="3600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lIns="82945" tIns="41473" rIns="82945" bIns="41473"/>
          <a:lstStyle/>
          <a:p>
            <a:endParaRPr lang="ja-JP" altLang="en-US"/>
          </a:p>
        </p:txBody>
      </p:sp>
      <p:sp>
        <p:nvSpPr>
          <p:cNvPr id="13370" name="AutoShape 82"/>
          <p:cNvSpPr>
            <a:spLocks noChangeArrowheads="1"/>
          </p:cNvSpPr>
          <p:nvPr/>
        </p:nvSpPr>
        <p:spPr bwMode="auto">
          <a:xfrm>
            <a:off x="6236640" y="1813151"/>
            <a:ext cx="718560" cy="462288"/>
          </a:xfrm>
          <a:prstGeom prst="roundRect">
            <a:avLst>
              <a:gd name="adj" fmla="val 310"/>
            </a:avLst>
          </a:prstGeom>
          <a:solidFill>
            <a:srgbClr val="FFFFFF"/>
          </a:solidFill>
          <a:ln w="9525">
            <a:solidFill>
              <a:srgbClr val="FFFFFF"/>
            </a:solidFill>
            <a:round/>
            <a:headEnd/>
            <a:tailEnd/>
          </a:ln>
        </p:spPr>
        <p:txBody>
          <a:bodyPr wrap="none" lIns="82945" tIns="41473" rIns="82945" bIns="41473" anchor="ctr"/>
          <a:lstStyle/>
          <a:p>
            <a:endParaRPr lang="ja-JP" altLang="en-US"/>
          </a:p>
        </p:txBody>
      </p:sp>
      <p:sp>
        <p:nvSpPr>
          <p:cNvPr id="13371" name="Text Box 83"/>
          <p:cNvSpPr txBox="1">
            <a:spLocks noChangeArrowheads="1"/>
          </p:cNvSpPr>
          <p:nvPr/>
        </p:nvSpPr>
        <p:spPr bwMode="auto">
          <a:xfrm>
            <a:off x="6202080" y="1794429"/>
            <a:ext cx="948960" cy="33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eaLnBrk="1"/>
            <a:r>
              <a:rPr lang="en-US" altLang="ja-JP">
                <a:solidFill>
                  <a:srgbClr val="000000"/>
                </a:solidFill>
                <a:latin typeface="Times New Roman" pitchFamily="18" charset="0"/>
              </a:rPr>
              <a:t>Na</a:t>
            </a:r>
            <a:r>
              <a:rPr lang="en-US" altLang="ja-JP" baseline="-4000">
                <a:solidFill>
                  <a:srgbClr val="000000"/>
                </a:solidFill>
                <a:latin typeface="Times New Roman" pitchFamily="18" charset="0"/>
              </a:rPr>
              <a:t>2</a:t>
            </a:r>
            <a:r>
              <a:rPr lang="en-US" altLang="ja-JP">
                <a:solidFill>
                  <a:srgbClr val="000000"/>
                </a:solidFill>
                <a:latin typeface="Times New Roman" pitchFamily="18" charset="0"/>
              </a:rPr>
              <a:t>O</a:t>
            </a:r>
          </a:p>
        </p:txBody>
      </p:sp>
      <p:sp>
        <p:nvSpPr>
          <p:cNvPr id="13372" name="Text Box 84"/>
          <p:cNvSpPr txBox="1">
            <a:spLocks noChangeArrowheads="1"/>
          </p:cNvSpPr>
          <p:nvPr/>
        </p:nvSpPr>
        <p:spPr bwMode="auto">
          <a:xfrm>
            <a:off x="4340160" y="6375550"/>
            <a:ext cx="463680" cy="31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639" tIns="40820" rIns="81639" bIns="40820"/>
          <a:lstStyle>
            <a:lvl1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1pPr>
            <a:lvl2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2pPr>
            <a:lvl3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3pPr>
            <a:lvl4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4pPr>
            <a:lvl5pPr eaLnBrk="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ＭＳ Ｐゴシック" pitchFamily="50" charset="-128"/>
              </a:defRPr>
            </a:lvl9pPr>
          </a:lstStyle>
          <a:p>
            <a:pPr algn="ctr" eaLnBrk="1"/>
            <a:r>
              <a:rPr lang="en-US" altLang="ja-JP">
                <a:solidFill>
                  <a:srgbClr val="000000"/>
                </a:solidFill>
                <a:latin typeface="Times New Roman" pitchFamily="18" charset="0"/>
              </a:rPr>
              <a:t>12</a:t>
            </a:r>
          </a:p>
        </p:txBody>
      </p:sp>
      <p:cxnSp>
        <p:nvCxnSpPr>
          <p:cNvPr id="86" name="直線コネクタ 85"/>
          <p:cNvCxnSpPr/>
          <p:nvPr/>
        </p:nvCxnSpPr>
        <p:spPr>
          <a:xfrm flipV="1">
            <a:off x="11113" y="692696"/>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20</a:t>
            </a:fld>
            <a:endParaRPr lang="en-US" altLang="ja-JP"/>
          </a:p>
        </p:txBody>
      </p:sp>
    </p:spTree>
    <p:extLst>
      <p:ext uri="{BB962C8B-B14F-4D97-AF65-F5344CB8AC3E}">
        <p14:creationId xmlns:p14="http://schemas.microsoft.com/office/powerpoint/2010/main" val="397125272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正方形/長方形 2"/>
          <p:cNvSpPr>
            <a:spLocks noChangeArrowheads="1"/>
          </p:cNvSpPr>
          <p:nvPr/>
        </p:nvSpPr>
        <p:spPr bwMode="auto">
          <a:xfrm>
            <a:off x="971550" y="2869"/>
            <a:ext cx="7488238"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algn="ctr" eaLnBrk="1" hangingPunct="1">
              <a:spcBef>
                <a:spcPct val="0"/>
              </a:spcBef>
              <a:buFontTx/>
              <a:buNone/>
            </a:pPr>
            <a:r>
              <a:rPr lang="en-US" altLang="ja-JP" sz="2000" dirty="0"/>
              <a:t>Relation between thermal conductivity and  NBO/T </a:t>
            </a:r>
          </a:p>
          <a:p>
            <a:pPr algn="ctr" eaLnBrk="1" hangingPunct="1">
              <a:spcBef>
                <a:spcPct val="0"/>
              </a:spcBef>
              <a:buFontTx/>
              <a:buNone/>
            </a:pPr>
            <a:r>
              <a:rPr lang="en-US" altLang="ja-JP" sz="2000" dirty="0"/>
              <a:t>(Non-Bridging Oxygen ions / </a:t>
            </a:r>
            <a:r>
              <a:rPr lang="en-US" altLang="ja-JP" sz="2000" dirty="0" err="1"/>
              <a:t>Tetrahedrally</a:t>
            </a:r>
            <a:r>
              <a:rPr lang="en-US" altLang="ja-JP" sz="2000" dirty="0"/>
              <a:t> coordinated cation)</a:t>
            </a:r>
            <a:endParaRPr lang="ja-JP" altLang="en-US" sz="2000" dirty="0"/>
          </a:p>
        </p:txBody>
      </p:sp>
      <p:pic>
        <p:nvPicPr>
          <p:cNvPr id="56324" name="Picture 5" descr="C:\Users\shibata\Desktop\鉄鋼工学セミナー\図３２.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729" y="696264"/>
            <a:ext cx="4968577" cy="5032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7"/>
          <p:cNvSpPr>
            <a:spLocks noChangeArrowheads="1"/>
          </p:cNvSpPr>
          <p:nvPr/>
        </p:nvSpPr>
        <p:spPr bwMode="auto">
          <a:xfrm>
            <a:off x="3644624" y="5807902"/>
            <a:ext cx="596160" cy="277950"/>
          </a:xfrm>
          <a:prstGeom prst="rightArrow">
            <a:avLst>
              <a:gd name="adj1" fmla="val 50000"/>
              <a:gd name="adj2" fmla="val 53627"/>
            </a:avLst>
          </a:prstGeom>
          <a:solidFill>
            <a:srgbClr val="FF3333"/>
          </a:solidFill>
          <a:ln w="18000">
            <a:solidFill>
              <a:srgbClr val="000000"/>
            </a:solidFill>
            <a:round/>
            <a:headEnd/>
            <a:tailEnd/>
          </a:ln>
        </p:spPr>
        <p:txBody>
          <a:bodyPr wrap="none" lIns="82945" tIns="41473" rIns="82945" bIns="41473" anchor="ctr"/>
          <a:lstStyle/>
          <a:p>
            <a:endParaRPr lang="ja-JP" altLang="en-US"/>
          </a:p>
        </p:txBody>
      </p:sp>
      <p:sp>
        <p:nvSpPr>
          <p:cNvPr id="7" name="AutoShape 8"/>
          <p:cNvSpPr>
            <a:spLocks noChangeArrowheads="1"/>
          </p:cNvSpPr>
          <p:nvPr/>
        </p:nvSpPr>
        <p:spPr bwMode="auto">
          <a:xfrm>
            <a:off x="3650722" y="6411443"/>
            <a:ext cx="594720" cy="277950"/>
          </a:xfrm>
          <a:prstGeom prst="rightArrow">
            <a:avLst>
              <a:gd name="adj1" fmla="val 50000"/>
              <a:gd name="adj2" fmla="val 53497"/>
            </a:avLst>
          </a:prstGeom>
          <a:solidFill>
            <a:srgbClr val="FF3333"/>
          </a:solidFill>
          <a:ln w="18000">
            <a:solidFill>
              <a:srgbClr val="000000"/>
            </a:solidFill>
            <a:round/>
            <a:headEnd/>
            <a:tailEnd/>
          </a:ln>
        </p:spPr>
        <p:txBody>
          <a:bodyPr wrap="none" lIns="82945" tIns="41473" rIns="82945" bIns="41473" anchor="ctr"/>
          <a:lstStyle/>
          <a:p>
            <a:endParaRPr lang="ja-JP" altLang="en-US"/>
          </a:p>
        </p:txBody>
      </p:sp>
      <p:sp>
        <p:nvSpPr>
          <p:cNvPr id="8" name="テキスト ボックス 20"/>
          <p:cNvSpPr txBox="1">
            <a:spLocks noChangeArrowheads="1"/>
          </p:cNvSpPr>
          <p:nvPr/>
        </p:nvSpPr>
        <p:spPr bwMode="auto">
          <a:xfrm>
            <a:off x="981935" y="5692806"/>
            <a:ext cx="2673004" cy="468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lang="en-US" altLang="ja-JP" sz="2500" dirty="0">
                <a:latin typeface="Arial Unicode MS" pitchFamily="50" charset="-128"/>
                <a:ea typeface="Arial Unicode MS" pitchFamily="50" charset="-128"/>
                <a:cs typeface="Arial Unicode MS" pitchFamily="50" charset="-128"/>
              </a:rPr>
              <a:t>NBO/T  &lt; about </a:t>
            </a:r>
            <a:r>
              <a:rPr lang="en-US" altLang="ja-JP" sz="2500" dirty="0" smtClean="0">
                <a:latin typeface="Arial Unicode MS" pitchFamily="50" charset="-128"/>
                <a:ea typeface="Arial Unicode MS" pitchFamily="50" charset="-128"/>
                <a:cs typeface="Arial Unicode MS" pitchFamily="50" charset="-128"/>
              </a:rPr>
              <a:t>1</a:t>
            </a:r>
            <a:endParaRPr kumimoji="1" lang="ja-JP" altLang="en-US" dirty="0"/>
          </a:p>
        </p:txBody>
      </p:sp>
      <p:sp>
        <p:nvSpPr>
          <p:cNvPr id="9" name="テキスト ボックス 21"/>
          <p:cNvSpPr txBox="1">
            <a:spLocks noChangeArrowheads="1"/>
          </p:cNvSpPr>
          <p:nvPr/>
        </p:nvSpPr>
        <p:spPr bwMode="auto">
          <a:xfrm>
            <a:off x="4355976" y="5708881"/>
            <a:ext cx="3788640" cy="637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spAutoFit/>
          </a:bodyPr>
          <a:lstStyle/>
          <a:p>
            <a:r>
              <a:rPr lang="en-US" altLang="ja-JP" dirty="0">
                <a:latin typeface="Arial Unicode MS" pitchFamily="50" charset="-128"/>
                <a:ea typeface="Arial Unicode MS" pitchFamily="50" charset="-128"/>
                <a:cs typeface="Arial Unicode MS" pitchFamily="50" charset="-128"/>
              </a:rPr>
              <a:t>Thermal conductivity decreases with increase NBO/T value </a:t>
            </a:r>
            <a:endParaRPr lang="ja-JP" altLang="en-US" dirty="0">
              <a:latin typeface="Arial Unicode MS" pitchFamily="50" charset="-128"/>
              <a:ea typeface="Arial Unicode MS" pitchFamily="50" charset="-128"/>
              <a:cs typeface="Arial Unicode MS" pitchFamily="50" charset="-128"/>
            </a:endParaRPr>
          </a:p>
        </p:txBody>
      </p:sp>
      <p:sp>
        <p:nvSpPr>
          <p:cNvPr id="10" name="テキスト ボックス 22"/>
          <p:cNvSpPr txBox="1">
            <a:spLocks noChangeArrowheads="1"/>
          </p:cNvSpPr>
          <p:nvPr/>
        </p:nvSpPr>
        <p:spPr bwMode="auto">
          <a:xfrm>
            <a:off x="987644" y="6288747"/>
            <a:ext cx="2673004" cy="468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lang="en-US" altLang="ja-JP" sz="2500" dirty="0">
                <a:latin typeface="Arial Unicode MS" pitchFamily="50" charset="-128"/>
                <a:ea typeface="Arial Unicode MS" pitchFamily="50" charset="-128"/>
                <a:cs typeface="Arial Unicode MS" pitchFamily="50" charset="-128"/>
              </a:rPr>
              <a:t>NBO/T  &gt; about </a:t>
            </a:r>
            <a:r>
              <a:rPr lang="en-US" altLang="ja-JP" sz="2500" dirty="0" smtClean="0">
                <a:latin typeface="Arial Unicode MS" pitchFamily="50" charset="-128"/>
                <a:ea typeface="Arial Unicode MS" pitchFamily="50" charset="-128"/>
                <a:cs typeface="Arial Unicode MS" pitchFamily="50" charset="-128"/>
              </a:rPr>
              <a:t>1</a:t>
            </a:r>
            <a:endParaRPr kumimoji="1" lang="ja-JP" altLang="en-US" dirty="0"/>
          </a:p>
        </p:txBody>
      </p:sp>
      <p:sp>
        <p:nvSpPr>
          <p:cNvPr id="11" name="テキスト ボックス 23"/>
          <p:cNvSpPr txBox="1">
            <a:spLocks noChangeArrowheads="1"/>
          </p:cNvSpPr>
          <p:nvPr/>
        </p:nvSpPr>
        <p:spPr bwMode="auto">
          <a:xfrm>
            <a:off x="4355976" y="6357278"/>
            <a:ext cx="4168605" cy="36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lang="en-US" altLang="ja-JP" dirty="0">
                <a:latin typeface="Arial Unicode MS" pitchFamily="50" charset="-128"/>
                <a:ea typeface="Arial Unicode MS" pitchFamily="50" charset="-128"/>
                <a:cs typeface="Arial Unicode MS" pitchFamily="50" charset="-128"/>
              </a:rPr>
              <a:t>Thermal conductivity dose not </a:t>
            </a:r>
            <a:r>
              <a:rPr lang="en-US" altLang="ja-JP" dirty="0" smtClean="0">
                <a:latin typeface="Arial Unicode MS" pitchFamily="50" charset="-128"/>
                <a:ea typeface="Arial Unicode MS" pitchFamily="50" charset="-128"/>
                <a:cs typeface="Arial Unicode MS" pitchFamily="50" charset="-128"/>
              </a:rPr>
              <a:t>change</a:t>
            </a:r>
            <a:endParaRPr lang="ja-JP" altLang="en-US" dirty="0">
              <a:latin typeface="Arial Unicode MS" pitchFamily="50" charset="-128"/>
              <a:ea typeface="Arial Unicode MS" pitchFamily="50" charset="-128"/>
              <a:cs typeface="Arial Unicode MS" pitchFamily="50" charset="-128"/>
            </a:endParaRPr>
          </a:p>
        </p:txBody>
      </p:sp>
      <p:cxnSp>
        <p:nvCxnSpPr>
          <p:cNvPr id="12" name="直線コネクタ 11"/>
          <p:cNvCxnSpPr/>
          <p:nvPr/>
        </p:nvCxnSpPr>
        <p:spPr>
          <a:xfrm flipV="1">
            <a:off x="11113" y="692696"/>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21</a:t>
            </a:fld>
            <a:endParaRPr lang="en-US" altLang="ja-JP"/>
          </a:p>
        </p:txBody>
      </p:sp>
    </p:spTree>
    <p:extLst>
      <p:ext uri="{BB962C8B-B14F-4D97-AF65-F5344CB8AC3E}">
        <p14:creationId xmlns:p14="http://schemas.microsoft.com/office/powerpoint/2010/main" val="37678178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ボックス 28"/>
          <p:cNvSpPr txBox="1"/>
          <p:nvPr/>
        </p:nvSpPr>
        <p:spPr>
          <a:xfrm>
            <a:off x="54674" y="67732"/>
            <a:ext cx="184731" cy="584775"/>
          </a:xfrm>
          <a:prstGeom prst="rect">
            <a:avLst/>
          </a:prstGeom>
          <a:solidFill>
            <a:schemeClr val="bg1"/>
          </a:solidFill>
        </p:spPr>
        <p:txBody>
          <a:bodyPr wrap="none" rtlCol="0">
            <a:spAutoFit/>
          </a:bodyPr>
          <a:lstStyle/>
          <a:p>
            <a:endParaRPr kumimoji="1" lang="en-US" altLang="ja-JP" sz="3200" b="1" dirty="0">
              <a:latin typeface="Arial"/>
              <a:cs typeface="Arial"/>
            </a:endParaRPr>
          </a:p>
        </p:txBody>
      </p:sp>
      <p:pic>
        <p:nvPicPr>
          <p:cNvPr id="5" name="図 4">
            <a:extLst>
              <a:ext uri="{FF2B5EF4-FFF2-40B4-BE49-F238E27FC236}">
                <a16:creationId xmlns:a16="http://schemas.microsoft.com/office/drawing/2014/main" id="{EC1EE13B-59BF-0E47-B218-AD6750A8E86C}"/>
              </a:ext>
            </a:extLst>
          </p:cNvPr>
          <p:cNvPicPr>
            <a:picLocks noChangeAspect="1"/>
          </p:cNvPicPr>
          <p:nvPr/>
        </p:nvPicPr>
        <p:blipFill>
          <a:blip r:embed="rId3"/>
          <a:stretch>
            <a:fillRect/>
          </a:stretch>
        </p:blipFill>
        <p:spPr>
          <a:xfrm>
            <a:off x="683568" y="1119962"/>
            <a:ext cx="5188169" cy="4681418"/>
          </a:xfrm>
          <a:prstGeom prst="rect">
            <a:avLst/>
          </a:prstGeom>
        </p:spPr>
      </p:pic>
      <p:sp>
        <p:nvSpPr>
          <p:cNvPr id="6" name="テキスト ボックス 5">
            <a:extLst>
              <a:ext uri="{FF2B5EF4-FFF2-40B4-BE49-F238E27FC236}">
                <a16:creationId xmlns:a16="http://schemas.microsoft.com/office/drawing/2014/main" id="{E345C83C-1804-9840-8389-F9E5CDD747EA}"/>
              </a:ext>
            </a:extLst>
          </p:cNvPr>
          <p:cNvSpPr txBox="1"/>
          <p:nvPr/>
        </p:nvSpPr>
        <p:spPr>
          <a:xfrm>
            <a:off x="4788024" y="4847272"/>
            <a:ext cx="3894970" cy="1908215"/>
          </a:xfrm>
          <a:prstGeom prst="rect">
            <a:avLst/>
          </a:prstGeom>
          <a:noFill/>
        </p:spPr>
        <p:txBody>
          <a:bodyPr wrap="square" rtlCol="0">
            <a:spAutoFit/>
          </a:bodyPr>
          <a:lstStyle/>
          <a:p>
            <a:r>
              <a:rPr lang="en-US" altLang="ja-JP" sz="2000" b="1" dirty="0">
                <a:latin typeface="Helvetica"/>
                <a:cs typeface="Helvetica"/>
              </a:rPr>
              <a:t>Simulated structure of soda-lime silicate glass</a:t>
            </a:r>
            <a:r>
              <a:rPr lang="ja-JP" altLang="en-US" sz="2000" b="1" dirty="0">
                <a:latin typeface="Helvetica"/>
                <a:cs typeface="Helvetica"/>
              </a:rPr>
              <a:t>, </a:t>
            </a:r>
            <a:endParaRPr lang="en-US" altLang="ja-JP" sz="2000" b="1" dirty="0">
              <a:latin typeface="Helvetica"/>
              <a:cs typeface="Helvetica"/>
            </a:endParaRPr>
          </a:p>
          <a:p>
            <a:r>
              <a:rPr lang="en-US" altLang="ja-JP" sz="2000" b="1" dirty="0">
                <a:latin typeface="Helvetica"/>
                <a:cs typeface="Helvetica"/>
              </a:rPr>
              <a:t>O. Laurent et al., </a:t>
            </a:r>
          </a:p>
          <a:p>
            <a:r>
              <a:rPr lang="en-US" altLang="ja-JP" sz="2000" b="1" i="1" dirty="0">
                <a:latin typeface="Helvetica"/>
                <a:cs typeface="Helvetica"/>
              </a:rPr>
              <a:t>J. Phys. Chem. B</a:t>
            </a:r>
            <a:r>
              <a:rPr lang="en-US" altLang="ja-JP" sz="2000" b="1" dirty="0">
                <a:latin typeface="Helvetica"/>
                <a:cs typeface="Helvetica"/>
              </a:rPr>
              <a:t>, 118(2014), 12750-12762.</a:t>
            </a:r>
            <a:endParaRPr lang="ja-JP" altLang="en-US" sz="2000" b="1" dirty="0">
              <a:latin typeface="Helvetica"/>
              <a:cs typeface="Helvetica"/>
            </a:endParaRPr>
          </a:p>
          <a:p>
            <a:endParaRPr kumimoji="1" lang="ja-JP" altLang="en-US" dirty="0">
              <a:latin typeface="Helvetica"/>
              <a:cs typeface="Helvetica"/>
            </a:endParaRPr>
          </a:p>
        </p:txBody>
      </p:sp>
      <p:sp>
        <p:nvSpPr>
          <p:cNvPr id="7" name="テキスト ボックス 6">
            <a:extLst>
              <a:ext uri="{FF2B5EF4-FFF2-40B4-BE49-F238E27FC236}">
                <a16:creationId xmlns:a16="http://schemas.microsoft.com/office/drawing/2014/main" id="{78B2D8A2-C311-0E40-B774-2DF17079DA6C}"/>
              </a:ext>
            </a:extLst>
          </p:cNvPr>
          <p:cNvSpPr txBox="1"/>
          <p:nvPr/>
        </p:nvSpPr>
        <p:spPr>
          <a:xfrm>
            <a:off x="-3579356" y="3933056"/>
            <a:ext cx="3448826" cy="646331"/>
          </a:xfrm>
          <a:prstGeom prst="rect">
            <a:avLst/>
          </a:prstGeom>
          <a:noFill/>
        </p:spPr>
        <p:txBody>
          <a:bodyPr wrap="square" rtlCol="0">
            <a:spAutoFit/>
          </a:bodyPr>
          <a:lstStyle/>
          <a:p>
            <a:r>
              <a:rPr lang="ja-JP" altLang="en-US" b="1" dirty="0">
                <a:latin typeface="Arial" panose="020B0604020202020204" pitchFamily="34" charset="0"/>
                <a:ea typeface="Hiragino Kaku Gothic Pro W6" panose="020B0300000000000000" pitchFamily="34" charset="-128"/>
                <a:cs typeface="Arial" panose="020B0604020202020204" pitchFamily="34" charset="0"/>
              </a:rPr>
              <a:t>単純組成では</a:t>
            </a:r>
            <a:r>
              <a:rPr kumimoji="1" lang="ja-JP" altLang="en-US" b="1" dirty="0">
                <a:latin typeface="Arial" panose="020B0604020202020204" pitchFamily="34" charset="0"/>
                <a:ea typeface="Hiragino Kaku Gothic Pro W6" panose="020B0300000000000000" pitchFamily="34" charset="-128"/>
                <a:cs typeface="Arial" panose="020B0604020202020204" pitchFamily="34" charset="0"/>
              </a:rPr>
              <a:t>三次元構造が</a:t>
            </a:r>
            <a:endParaRPr kumimoji="1" lang="en-US" altLang="ja-JP" b="1" dirty="0">
              <a:latin typeface="Arial" panose="020B0604020202020204" pitchFamily="34" charset="0"/>
              <a:ea typeface="Hiragino Kaku Gothic Pro W6" panose="020B0300000000000000" pitchFamily="34" charset="-128"/>
              <a:cs typeface="Arial" panose="020B0604020202020204" pitchFamily="34" charset="0"/>
            </a:endParaRPr>
          </a:p>
          <a:p>
            <a:r>
              <a:rPr lang="ja-JP" altLang="en-US" b="1" dirty="0">
                <a:latin typeface="Arial" panose="020B0604020202020204" pitchFamily="34" charset="0"/>
                <a:ea typeface="Hiragino Kaku Gothic Pro W6" panose="020B0300000000000000" pitchFamily="34" charset="-128"/>
                <a:cs typeface="Arial" panose="020B0604020202020204" pitchFamily="34" charset="0"/>
              </a:rPr>
              <a:t>わかるようになってきた</a:t>
            </a:r>
            <a:endParaRPr lang="en-US" altLang="ja-JP" b="1" dirty="0">
              <a:latin typeface="Arial" panose="020B0604020202020204" pitchFamily="34" charset="0"/>
              <a:ea typeface="Hiragino Kaku Gothic Pro W6" panose="020B0300000000000000" pitchFamily="34" charset="-128"/>
              <a:cs typeface="Arial" panose="020B0604020202020204" pitchFamily="34" charset="0"/>
            </a:endParaRPr>
          </a:p>
        </p:txBody>
      </p:sp>
      <p:sp>
        <p:nvSpPr>
          <p:cNvPr id="8" name="テキスト ボックス 7">
            <a:extLst>
              <a:ext uri="{FF2B5EF4-FFF2-40B4-BE49-F238E27FC236}">
                <a16:creationId xmlns:a16="http://schemas.microsoft.com/office/drawing/2014/main" id="{F900CD3C-2729-D34F-8A50-0F349C2549E9}"/>
              </a:ext>
            </a:extLst>
          </p:cNvPr>
          <p:cNvSpPr txBox="1"/>
          <p:nvPr/>
        </p:nvSpPr>
        <p:spPr>
          <a:xfrm>
            <a:off x="-3802938" y="842963"/>
            <a:ext cx="3672408" cy="276999"/>
          </a:xfrm>
          <a:prstGeom prst="rect">
            <a:avLst/>
          </a:prstGeom>
          <a:noFill/>
        </p:spPr>
        <p:txBody>
          <a:bodyPr wrap="square" rtlCol="0">
            <a:spAutoFit/>
          </a:bodyPr>
          <a:lstStyle/>
          <a:p>
            <a:pPr algn="ctr"/>
            <a:r>
              <a:rPr kumimoji="1" lang="ja-JP" altLang="en-US" sz="1200" b="1" dirty="0">
                <a:latin typeface="Arial" panose="020B0604020202020204" pitchFamily="34" charset="0"/>
                <a:ea typeface="Hiragino Kaku Gothic Pro W6" panose="020B0300000000000000" pitchFamily="34" charset="-128"/>
                <a:cs typeface="Arial" panose="020B0604020202020204" pitchFamily="34" charset="0"/>
              </a:rPr>
              <a:t>多成分系ケイ酸塩融体の</a:t>
            </a:r>
            <a:r>
              <a:rPr lang="ja-JP" altLang="en-US" sz="1200" b="1" dirty="0">
                <a:latin typeface="Arial" panose="020B0604020202020204" pitchFamily="34" charset="0"/>
                <a:ea typeface="Hiragino Kaku Gothic Pro W6" panose="020B0300000000000000" pitchFamily="34" charset="-128"/>
                <a:cs typeface="Arial" panose="020B0604020202020204" pitchFamily="34" charset="0"/>
              </a:rPr>
              <a:t>物性と構造の相関解明</a:t>
            </a:r>
            <a:endParaRPr lang="en-US" altLang="ja-JP" sz="1200" b="1" dirty="0">
              <a:latin typeface="Arial" panose="020B0604020202020204" pitchFamily="34" charset="0"/>
              <a:ea typeface="Hiragino Kaku Gothic Pro W6" panose="020B0300000000000000" pitchFamily="34" charset="-128"/>
              <a:cs typeface="Arial" panose="020B0604020202020204" pitchFamily="34" charset="0"/>
            </a:endParaRPr>
          </a:p>
        </p:txBody>
      </p:sp>
      <p:cxnSp>
        <p:nvCxnSpPr>
          <p:cNvPr id="9" name="直線コネクタ 8"/>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テキスト ボックス 1"/>
          <p:cNvSpPr txBox="1"/>
          <p:nvPr/>
        </p:nvSpPr>
        <p:spPr>
          <a:xfrm>
            <a:off x="401519" y="286463"/>
            <a:ext cx="8363187" cy="400110"/>
          </a:xfrm>
          <a:prstGeom prst="rect">
            <a:avLst/>
          </a:prstGeom>
          <a:noFill/>
        </p:spPr>
        <p:txBody>
          <a:bodyPr wrap="none" rtlCol="0">
            <a:spAutoFit/>
          </a:bodyPr>
          <a:lstStyle/>
          <a:p>
            <a:r>
              <a:rPr kumimoji="1" lang="en-US" altLang="ja-JP" sz="2000" dirty="0" smtClean="0"/>
              <a:t>Elucidation relationship </a:t>
            </a:r>
            <a:r>
              <a:rPr kumimoji="1" lang="en-US" altLang="ja-JP" sz="2000" dirty="0" err="1" smtClean="0"/>
              <a:t>thermophysical</a:t>
            </a:r>
            <a:r>
              <a:rPr kumimoji="1" lang="en-US" altLang="ja-JP" sz="2000" dirty="0" smtClean="0"/>
              <a:t> properties and structure of oxide</a:t>
            </a:r>
            <a:endParaRPr kumimoji="1" lang="ja-JP" altLang="en-US" sz="2000" dirty="0"/>
          </a:p>
        </p:txBody>
      </p:sp>
    </p:spTree>
    <p:extLst>
      <p:ext uri="{BB962C8B-B14F-4D97-AF65-F5344CB8AC3E}">
        <p14:creationId xmlns:p14="http://schemas.microsoft.com/office/powerpoint/2010/main" val="2566681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a:defRPr/>
            </a:pPr>
            <a:fld id="{D280E6C3-3785-462E-82C4-3BF0D60C6817}" type="slidenum">
              <a:rPr lang="en-US" altLang="ja-JP" smtClean="0"/>
              <a:pPr>
                <a:defRPr/>
              </a:pPr>
              <a:t>23</a:t>
            </a:fld>
            <a:endParaRPr lang="en-US" altLang="ja-JP"/>
          </a:p>
        </p:txBody>
      </p:sp>
      <p:pic>
        <p:nvPicPr>
          <p:cNvPr id="5" name="図 4"/>
          <p:cNvPicPr/>
          <p:nvPr/>
        </p:nvPicPr>
        <p:blipFill>
          <a:blip r:embed="rId2">
            <a:extLst>
              <a:ext uri="{28A0092B-C50C-407E-A947-70E740481C1C}">
                <a14:useLocalDpi xmlns:a14="http://schemas.microsoft.com/office/drawing/2010/main" val="0"/>
              </a:ext>
            </a:extLst>
          </a:blip>
          <a:stretch>
            <a:fillRect/>
          </a:stretch>
        </p:blipFill>
        <p:spPr>
          <a:xfrm>
            <a:off x="1403648" y="1340768"/>
            <a:ext cx="6505103" cy="3795702"/>
          </a:xfrm>
          <a:prstGeom prst="rect">
            <a:avLst/>
          </a:prstGeom>
        </p:spPr>
      </p:pic>
      <p:sp>
        <p:nvSpPr>
          <p:cNvPr id="6" name="テキスト ボックス 5"/>
          <p:cNvSpPr txBox="1"/>
          <p:nvPr/>
        </p:nvSpPr>
        <p:spPr>
          <a:xfrm>
            <a:off x="1331640" y="6245006"/>
            <a:ext cx="5493876" cy="369332"/>
          </a:xfrm>
          <a:prstGeom prst="rect">
            <a:avLst/>
          </a:prstGeom>
          <a:noFill/>
        </p:spPr>
        <p:txBody>
          <a:bodyPr wrap="none" rtlCol="0">
            <a:spAutoFit/>
          </a:bodyPr>
          <a:lstStyle/>
          <a:p>
            <a:r>
              <a:rPr kumimoji="1" lang="en-US" altLang="ja-JP" dirty="0" err="1" smtClean="0"/>
              <a:t>T.Nishi</a:t>
            </a:r>
            <a:r>
              <a:rPr kumimoji="1" lang="en-US" altLang="ja-JP" dirty="0" smtClean="0"/>
              <a:t> et al. J. Non-Crystal. Solids, </a:t>
            </a:r>
            <a:r>
              <a:rPr kumimoji="1" lang="en-US" altLang="ja-JP" b="1" dirty="0" smtClean="0"/>
              <a:t>482</a:t>
            </a:r>
            <a:r>
              <a:rPr kumimoji="1" lang="en-US" altLang="ja-JP" dirty="0" smtClean="0"/>
              <a:t>(2018), 9-13</a:t>
            </a:r>
            <a:endParaRPr kumimoji="1" lang="ja-JP" altLang="en-US" dirty="0"/>
          </a:p>
        </p:txBody>
      </p:sp>
      <p:cxnSp>
        <p:nvCxnSpPr>
          <p:cNvPr id="7" name="直線コネクタ 6"/>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テキスト ボックス 1"/>
          <p:cNvSpPr txBox="1"/>
          <p:nvPr/>
        </p:nvSpPr>
        <p:spPr>
          <a:xfrm>
            <a:off x="395536" y="188640"/>
            <a:ext cx="8025595" cy="461665"/>
          </a:xfrm>
          <a:prstGeom prst="rect">
            <a:avLst/>
          </a:prstGeom>
          <a:noFill/>
        </p:spPr>
        <p:txBody>
          <a:bodyPr wrap="none" rtlCol="0">
            <a:spAutoFit/>
          </a:bodyPr>
          <a:lstStyle/>
          <a:p>
            <a:r>
              <a:rPr kumimoji="1" lang="en-US" altLang="ja-JP" sz="2400" dirty="0" smtClean="0"/>
              <a:t>Two dimensional thermal resistor model of molten oxides </a:t>
            </a:r>
            <a:endParaRPr kumimoji="1" lang="ja-JP" altLang="en-US" sz="2400" dirty="0"/>
          </a:p>
        </p:txBody>
      </p:sp>
      <p:sp>
        <p:nvSpPr>
          <p:cNvPr id="3" name="テキスト ボックス 2"/>
          <p:cNvSpPr txBox="1"/>
          <p:nvPr/>
        </p:nvSpPr>
        <p:spPr>
          <a:xfrm>
            <a:off x="1619672" y="5568255"/>
            <a:ext cx="5147563" cy="369332"/>
          </a:xfrm>
          <a:prstGeom prst="rect">
            <a:avLst/>
          </a:prstGeom>
          <a:noFill/>
        </p:spPr>
        <p:txBody>
          <a:bodyPr wrap="none" rtlCol="0">
            <a:spAutoFit/>
          </a:bodyPr>
          <a:lstStyle/>
          <a:p>
            <a:r>
              <a:rPr kumimoji="1" lang="en-US" altLang="ja-JP" dirty="0" smtClean="0"/>
              <a:t>Quantitative estimation of role of thermal resister</a:t>
            </a:r>
            <a:endParaRPr kumimoji="1" lang="ja-JP" altLang="en-US" dirty="0"/>
          </a:p>
        </p:txBody>
      </p:sp>
    </p:spTree>
    <p:extLst>
      <p:ext uri="{BB962C8B-B14F-4D97-AF65-F5344CB8AC3E}">
        <p14:creationId xmlns:p14="http://schemas.microsoft.com/office/powerpoint/2010/main" val="34326990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a:defRPr/>
            </a:pPr>
            <a:fld id="{D280E6C3-3785-462E-82C4-3BF0D60C6817}" type="slidenum">
              <a:rPr lang="en-US" altLang="ja-JP" smtClean="0"/>
              <a:pPr>
                <a:defRPr/>
              </a:pPr>
              <a:t>24</a:t>
            </a:fld>
            <a:endParaRPr lang="en-US" altLang="ja-JP"/>
          </a:p>
        </p:txBody>
      </p:sp>
      <p:pic>
        <p:nvPicPr>
          <p:cNvPr id="5" name="図 4"/>
          <p:cNvPicPr/>
          <p:nvPr/>
        </p:nvPicPr>
        <p:blipFill>
          <a:blip r:embed="rId2">
            <a:extLst>
              <a:ext uri="{28A0092B-C50C-407E-A947-70E740481C1C}">
                <a14:useLocalDpi xmlns:a14="http://schemas.microsoft.com/office/drawing/2010/main" val="0"/>
              </a:ext>
            </a:extLst>
          </a:blip>
          <a:stretch>
            <a:fillRect/>
          </a:stretch>
        </p:blipFill>
        <p:spPr>
          <a:xfrm>
            <a:off x="1666789" y="1412776"/>
            <a:ext cx="5832648" cy="3300601"/>
          </a:xfrm>
          <a:prstGeom prst="rect">
            <a:avLst/>
          </a:prstGeom>
        </p:spPr>
      </p:pic>
      <p:cxnSp>
        <p:nvCxnSpPr>
          <p:cNvPr id="6" name="直線コネクタ 5"/>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3" name="テキスト ボックス 2"/>
          <p:cNvSpPr txBox="1"/>
          <p:nvPr/>
        </p:nvSpPr>
        <p:spPr>
          <a:xfrm>
            <a:off x="1040316" y="68124"/>
            <a:ext cx="7085594" cy="584775"/>
          </a:xfrm>
          <a:prstGeom prst="rect">
            <a:avLst/>
          </a:prstGeom>
          <a:noFill/>
        </p:spPr>
        <p:txBody>
          <a:bodyPr wrap="none" rtlCol="0">
            <a:spAutoFit/>
          </a:bodyPr>
          <a:lstStyle/>
          <a:p>
            <a:r>
              <a:rPr kumimoji="1" lang="en-US" altLang="ja-JP" sz="3200" dirty="0" smtClean="0"/>
              <a:t>Cluster used to model molten silicates</a:t>
            </a:r>
            <a:endParaRPr kumimoji="1" lang="ja-JP" altLang="en-US" sz="3200" dirty="0"/>
          </a:p>
        </p:txBody>
      </p:sp>
      <p:sp>
        <p:nvSpPr>
          <p:cNvPr id="8" name="テキスト ボックス 7"/>
          <p:cNvSpPr txBox="1"/>
          <p:nvPr/>
        </p:nvSpPr>
        <p:spPr>
          <a:xfrm>
            <a:off x="1475656" y="5085184"/>
            <a:ext cx="6843540" cy="523220"/>
          </a:xfrm>
          <a:prstGeom prst="rect">
            <a:avLst/>
          </a:prstGeom>
          <a:noFill/>
        </p:spPr>
        <p:txBody>
          <a:bodyPr wrap="none" rtlCol="0">
            <a:spAutoFit/>
          </a:bodyPr>
          <a:lstStyle/>
          <a:p>
            <a:r>
              <a:rPr kumimoji="1" lang="en-US" altLang="ja-JP" sz="2800" i="1" dirty="0" err="1" smtClean="0">
                <a:latin typeface="Times New Roman" panose="02020603050405020304" pitchFamily="18" charset="0"/>
                <a:cs typeface="Times New Roman" panose="02020603050405020304" pitchFamily="18" charset="0"/>
              </a:rPr>
              <a:t>C</a:t>
            </a:r>
            <a:r>
              <a:rPr kumimoji="1" lang="en-US" altLang="ja-JP" sz="2800" dirty="0" err="1" smtClean="0">
                <a:latin typeface="Times New Roman" panose="02020603050405020304" pitchFamily="18" charset="0"/>
                <a:cs typeface="Times New Roman" panose="02020603050405020304" pitchFamily="18" charset="0"/>
              </a:rPr>
              <a:t>ij</a:t>
            </a:r>
            <a:r>
              <a:rPr lang="en-US" altLang="ja-JP" sz="2800" dirty="0" smtClean="0">
                <a:latin typeface="Times New Roman" panose="02020603050405020304" pitchFamily="18" charset="0"/>
                <a:cs typeface="Times New Roman" panose="02020603050405020304" pitchFamily="18" charset="0"/>
              </a:rPr>
              <a:t>: thermal conductance between node </a:t>
            </a:r>
            <a:r>
              <a:rPr lang="en-US" altLang="ja-JP" sz="2800" dirty="0" err="1" smtClean="0">
                <a:latin typeface="Times New Roman" panose="02020603050405020304" pitchFamily="18" charset="0"/>
                <a:cs typeface="Times New Roman" panose="02020603050405020304" pitchFamily="18" charset="0"/>
              </a:rPr>
              <a:t>i</a:t>
            </a:r>
            <a:r>
              <a:rPr lang="en-US" altLang="ja-JP" sz="2800" dirty="0" smtClean="0">
                <a:latin typeface="Times New Roman" panose="02020603050405020304" pitchFamily="18" charset="0"/>
                <a:cs typeface="Times New Roman" panose="02020603050405020304" pitchFamily="18" charset="0"/>
              </a:rPr>
              <a:t> and j</a:t>
            </a:r>
            <a:endParaRPr kumimoji="1" lang="ja-JP" alt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67029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a:defRPr/>
            </a:pPr>
            <a:fld id="{D280E6C3-3785-462E-82C4-3BF0D60C6817}" type="slidenum">
              <a:rPr lang="en-US" altLang="ja-JP" smtClean="0"/>
              <a:pPr>
                <a:defRPr/>
              </a:pPr>
              <a:t>25</a:t>
            </a:fld>
            <a:endParaRPr lang="en-US" altLang="ja-JP"/>
          </a:p>
        </p:txBody>
      </p:sp>
      <p:pic>
        <p:nvPicPr>
          <p:cNvPr id="5" name="図 4"/>
          <p:cNvPicPr/>
          <p:nvPr/>
        </p:nvPicPr>
        <p:blipFill>
          <a:blip r:embed="rId2">
            <a:extLst>
              <a:ext uri="{28A0092B-C50C-407E-A947-70E740481C1C}">
                <a14:useLocalDpi xmlns:a14="http://schemas.microsoft.com/office/drawing/2010/main" val="0"/>
              </a:ext>
            </a:extLst>
          </a:blip>
          <a:stretch>
            <a:fillRect/>
          </a:stretch>
        </p:blipFill>
        <p:spPr>
          <a:xfrm>
            <a:off x="983836" y="1052736"/>
            <a:ext cx="7198553" cy="4314597"/>
          </a:xfrm>
          <a:prstGeom prst="rect">
            <a:avLst/>
          </a:prstGeom>
        </p:spPr>
      </p:pic>
      <p:cxnSp>
        <p:nvCxnSpPr>
          <p:cNvPr id="6" name="直線コネクタ 5"/>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テキスト ボックス 1"/>
          <p:cNvSpPr txBox="1"/>
          <p:nvPr/>
        </p:nvSpPr>
        <p:spPr>
          <a:xfrm>
            <a:off x="999438" y="188640"/>
            <a:ext cx="6806672" cy="523220"/>
          </a:xfrm>
          <a:prstGeom prst="rect">
            <a:avLst/>
          </a:prstGeom>
          <a:noFill/>
        </p:spPr>
        <p:txBody>
          <a:bodyPr wrap="none" rtlCol="0">
            <a:spAutoFit/>
          </a:bodyPr>
          <a:lstStyle/>
          <a:p>
            <a:r>
              <a:rPr kumimoji="1" lang="en-US" altLang="ja-JP" sz="2800" dirty="0" smtClean="0"/>
              <a:t>Three dimensional thermal resister model</a:t>
            </a:r>
            <a:endParaRPr kumimoji="1" lang="ja-JP" altLang="en-US" sz="2800" dirty="0"/>
          </a:p>
        </p:txBody>
      </p:sp>
      <p:sp>
        <p:nvSpPr>
          <p:cNvPr id="8" name="テキスト ボックス 7"/>
          <p:cNvSpPr txBox="1"/>
          <p:nvPr/>
        </p:nvSpPr>
        <p:spPr>
          <a:xfrm>
            <a:off x="1161342" y="5084018"/>
            <a:ext cx="4947188" cy="954107"/>
          </a:xfrm>
          <a:prstGeom prst="rect">
            <a:avLst/>
          </a:prstGeom>
          <a:noFill/>
        </p:spPr>
        <p:txBody>
          <a:bodyPr wrap="none" rtlCol="0">
            <a:spAutoFit/>
          </a:bodyPr>
          <a:lstStyle/>
          <a:p>
            <a:r>
              <a:rPr kumimoji="1" lang="en-US" altLang="ja-JP" sz="2800" dirty="0" smtClean="0">
                <a:latin typeface="Times New Roman" panose="02020603050405020304" pitchFamily="18" charset="0"/>
                <a:cs typeface="Times New Roman" panose="02020603050405020304" pitchFamily="18" charset="0"/>
              </a:rPr>
              <a:t>Bridging oxygen part,  </a:t>
            </a:r>
            <a:r>
              <a:rPr kumimoji="1" lang="en-US" altLang="ja-JP" sz="2800" i="1" dirty="0" err="1" smtClean="0">
                <a:latin typeface="Times New Roman" panose="02020603050405020304" pitchFamily="18" charset="0"/>
                <a:cs typeface="Times New Roman" panose="02020603050405020304" pitchFamily="18" charset="0"/>
              </a:rPr>
              <a:t>C</a:t>
            </a:r>
            <a:r>
              <a:rPr kumimoji="1" lang="en-US" altLang="ja-JP" sz="2800" dirty="0" err="1" smtClean="0">
                <a:latin typeface="Times New Roman" panose="02020603050405020304" pitchFamily="18" charset="0"/>
                <a:cs typeface="Times New Roman" panose="02020603050405020304" pitchFamily="18" charset="0"/>
              </a:rPr>
              <a:t>ij</a:t>
            </a:r>
            <a:r>
              <a:rPr lang="en-US" altLang="ja-JP" sz="2800" dirty="0" smtClean="0">
                <a:latin typeface="Times New Roman" panose="02020603050405020304" pitchFamily="18" charset="0"/>
                <a:cs typeface="Times New Roman" panose="02020603050405020304" pitchFamily="18" charset="0"/>
              </a:rPr>
              <a:t>=1 </a:t>
            </a:r>
          </a:p>
          <a:p>
            <a:r>
              <a:rPr kumimoji="1" lang="en-US" altLang="ja-JP" sz="2800" dirty="0" smtClean="0">
                <a:latin typeface="Times New Roman" panose="02020603050405020304" pitchFamily="18" charset="0"/>
                <a:cs typeface="Times New Roman" panose="02020603050405020304" pitchFamily="18" charset="0"/>
              </a:rPr>
              <a:t>Non Bridging Oxygen, </a:t>
            </a:r>
            <a:r>
              <a:rPr lang="en-US" altLang="ja-JP" sz="2800" i="1" dirty="0" err="1">
                <a:latin typeface="Times New Roman" panose="02020603050405020304" pitchFamily="18" charset="0"/>
                <a:cs typeface="Times New Roman" panose="02020603050405020304" pitchFamily="18" charset="0"/>
              </a:rPr>
              <a:t>C</a:t>
            </a:r>
            <a:r>
              <a:rPr lang="en-US" altLang="ja-JP" sz="2800" dirty="0" err="1">
                <a:latin typeface="Times New Roman" panose="02020603050405020304" pitchFamily="18" charset="0"/>
                <a:cs typeface="Times New Roman" panose="02020603050405020304" pitchFamily="18" charset="0"/>
              </a:rPr>
              <a:t>ij</a:t>
            </a:r>
            <a:r>
              <a:rPr lang="en-US" altLang="ja-JP" sz="2800" dirty="0" smtClean="0">
                <a:latin typeface="Times New Roman" panose="02020603050405020304" pitchFamily="18" charset="0"/>
                <a:cs typeface="Times New Roman" panose="02020603050405020304" pitchFamily="18" charset="0"/>
              </a:rPr>
              <a:t>= 0 ~1</a:t>
            </a:r>
            <a:endParaRPr kumimoji="1" lang="ja-JP" altLang="en-US" sz="2800" dirty="0">
              <a:latin typeface="Times New Roman" panose="02020603050405020304" pitchFamily="18" charset="0"/>
              <a:cs typeface="Times New Roman" panose="02020603050405020304" pitchFamily="18" charset="0"/>
            </a:endParaRPr>
          </a:p>
        </p:txBody>
      </p:sp>
      <p:sp>
        <p:nvSpPr>
          <p:cNvPr id="9" name="テキスト ボックス 8"/>
          <p:cNvSpPr txBox="1"/>
          <p:nvPr/>
        </p:nvSpPr>
        <p:spPr>
          <a:xfrm>
            <a:off x="3634936" y="1047428"/>
            <a:ext cx="3595856" cy="369332"/>
          </a:xfrm>
          <a:prstGeom prst="rect">
            <a:avLst/>
          </a:prstGeom>
          <a:noFill/>
        </p:spPr>
        <p:txBody>
          <a:bodyPr wrap="none" rtlCol="0">
            <a:spAutoFit/>
          </a:bodyPr>
          <a:lstStyle/>
          <a:p>
            <a:r>
              <a:rPr kumimoji="1" lang="en-US" altLang="ja-JP" dirty="0" smtClean="0"/>
              <a:t>Diamond lattice structure is used.</a:t>
            </a:r>
            <a:endParaRPr kumimoji="1" lang="ja-JP" altLang="en-US" dirty="0"/>
          </a:p>
        </p:txBody>
      </p:sp>
    </p:spTree>
    <p:extLst>
      <p:ext uri="{BB962C8B-B14F-4D97-AF65-F5344CB8AC3E}">
        <p14:creationId xmlns:p14="http://schemas.microsoft.com/office/powerpoint/2010/main" val="25786140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a:defRPr/>
            </a:pPr>
            <a:fld id="{D280E6C3-3785-462E-82C4-3BF0D60C6817}" type="slidenum">
              <a:rPr lang="en-US" altLang="ja-JP" smtClean="0"/>
              <a:pPr>
                <a:defRPr/>
              </a:pPr>
              <a:t>26</a:t>
            </a:fld>
            <a:endParaRPr lang="en-US" altLang="ja-JP"/>
          </a:p>
        </p:txBody>
      </p:sp>
      <p:pic>
        <p:nvPicPr>
          <p:cNvPr id="5" name="図 4"/>
          <p:cNvPicPr/>
          <p:nvPr/>
        </p:nvPicPr>
        <p:blipFill>
          <a:blip r:embed="rId2">
            <a:extLst>
              <a:ext uri="{28A0092B-C50C-407E-A947-70E740481C1C}">
                <a14:useLocalDpi xmlns:a14="http://schemas.microsoft.com/office/drawing/2010/main" val="0"/>
              </a:ext>
            </a:extLst>
          </a:blip>
          <a:stretch>
            <a:fillRect/>
          </a:stretch>
        </p:blipFill>
        <p:spPr>
          <a:xfrm>
            <a:off x="1619672" y="1628800"/>
            <a:ext cx="6249684" cy="3618900"/>
          </a:xfrm>
          <a:prstGeom prst="rect">
            <a:avLst/>
          </a:prstGeom>
        </p:spPr>
      </p:pic>
      <p:cxnSp>
        <p:nvCxnSpPr>
          <p:cNvPr id="6" name="直線コネクタ 5"/>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正方形/長方形 1"/>
          <p:cNvSpPr/>
          <p:nvPr/>
        </p:nvSpPr>
        <p:spPr>
          <a:xfrm>
            <a:off x="1115616" y="260648"/>
            <a:ext cx="6806672" cy="523220"/>
          </a:xfrm>
          <a:prstGeom prst="rect">
            <a:avLst/>
          </a:prstGeom>
        </p:spPr>
        <p:txBody>
          <a:bodyPr wrap="none">
            <a:spAutoFit/>
          </a:bodyPr>
          <a:lstStyle/>
          <a:p>
            <a:r>
              <a:rPr lang="en-US" altLang="ja-JP" sz="2800" dirty="0"/>
              <a:t>Three dimensional thermal resister model</a:t>
            </a:r>
            <a:endParaRPr lang="ja-JP" altLang="en-US" sz="2800" dirty="0"/>
          </a:p>
        </p:txBody>
      </p:sp>
      <p:sp>
        <p:nvSpPr>
          <p:cNvPr id="3" name="テキスト ボックス 2"/>
          <p:cNvSpPr txBox="1"/>
          <p:nvPr/>
        </p:nvSpPr>
        <p:spPr>
          <a:xfrm>
            <a:off x="7092280" y="1628825"/>
            <a:ext cx="588623" cy="369332"/>
          </a:xfrm>
          <a:prstGeom prst="rect">
            <a:avLst/>
          </a:prstGeom>
          <a:noFill/>
        </p:spPr>
        <p:txBody>
          <a:bodyPr wrap="none" rtlCol="0">
            <a:spAutoFit/>
          </a:bodyPr>
          <a:lstStyle/>
          <a:p>
            <a:r>
              <a:rPr kumimoji="1" lang="en-US" altLang="ja-JP" dirty="0" smtClean="0"/>
              <a:t>T=1</a:t>
            </a:r>
            <a:endParaRPr kumimoji="1" lang="ja-JP" altLang="en-US" dirty="0"/>
          </a:p>
        </p:txBody>
      </p:sp>
      <p:sp>
        <p:nvSpPr>
          <p:cNvPr id="7" name="テキスト ボックス 6"/>
          <p:cNvSpPr txBox="1"/>
          <p:nvPr/>
        </p:nvSpPr>
        <p:spPr>
          <a:xfrm>
            <a:off x="7386591" y="3861048"/>
            <a:ext cx="588623" cy="369332"/>
          </a:xfrm>
          <a:prstGeom prst="rect">
            <a:avLst/>
          </a:prstGeom>
          <a:noFill/>
        </p:spPr>
        <p:txBody>
          <a:bodyPr wrap="none" rtlCol="0">
            <a:spAutoFit/>
          </a:bodyPr>
          <a:lstStyle/>
          <a:p>
            <a:r>
              <a:rPr kumimoji="1" lang="en-US" altLang="ja-JP" dirty="0" smtClean="0"/>
              <a:t>T=0</a:t>
            </a:r>
            <a:endParaRPr kumimoji="1" lang="ja-JP" altLang="en-US" dirty="0"/>
          </a:p>
        </p:txBody>
      </p:sp>
      <p:sp>
        <p:nvSpPr>
          <p:cNvPr id="8" name="テキスト ボックス 7"/>
          <p:cNvSpPr txBox="1"/>
          <p:nvPr/>
        </p:nvSpPr>
        <p:spPr>
          <a:xfrm>
            <a:off x="1787287" y="5157192"/>
            <a:ext cx="5256584" cy="523220"/>
          </a:xfrm>
          <a:prstGeom prst="rect">
            <a:avLst/>
          </a:prstGeom>
          <a:noFill/>
        </p:spPr>
        <p:txBody>
          <a:bodyPr wrap="square" rtlCol="0">
            <a:spAutoFit/>
          </a:bodyPr>
          <a:lstStyle/>
          <a:p>
            <a:r>
              <a:rPr kumimoji="1" lang="en-US" altLang="ja-JP" sz="2800" dirty="0" smtClean="0">
                <a:latin typeface="Times New Roman" panose="02020603050405020304" pitchFamily="18" charset="0"/>
                <a:cs typeface="Times New Roman" panose="02020603050405020304" pitchFamily="18" charset="0"/>
              </a:rPr>
              <a:t>Heat flow at Plane A</a:t>
            </a:r>
          </a:p>
        </p:txBody>
      </p:sp>
      <p:sp>
        <p:nvSpPr>
          <p:cNvPr id="9" name="正方形/長方形 8"/>
          <p:cNvSpPr/>
          <p:nvPr/>
        </p:nvSpPr>
        <p:spPr>
          <a:xfrm>
            <a:off x="1331640" y="2875002"/>
            <a:ext cx="428387" cy="369332"/>
          </a:xfrm>
          <a:prstGeom prst="rect">
            <a:avLst/>
          </a:prstGeom>
        </p:spPr>
        <p:txBody>
          <a:bodyPr wrap="none">
            <a:spAutoFit/>
          </a:bodyPr>
          <a:lstStyle/>
          <a:p>
            <a:r>
              <a:rPr lang="en-US" altLang="ja-JP" dirty="0" smtClean="0"/>
              <a:t>Ta</a:t>
            </a:r>
            <a:endParaRPr lang="ja-JP" altLang="en-US" dirty="0"/>
          </a:p>
        </p:txBody>
      </p:sp>
      <p:sp>
        <p:nvSpPr>
          <p:cNvPr id="10" name="正方形/長方形 9"/>
          <p:cNvSpPr/>
          <p:nvPr/>
        </p:nvSpPr>
        <p:spPr>
          <a:xfrm>
            <a:off x="1331640" y="3244334"/>
            <a:ext cx="445378" cy="369332"/>
          </a:xfrm>
          <a:prstGeom prst="rect">
            <a:avLst/>
          </a:prstGeom>
        </p:spPr>
        <p:txBody>
          <a:bodyPr wrap="none">
            <a:spAutoFit/>
          </a:bodyPr>
          <a:lstStyle/>
          <a:p>
            <a:r>
              <a:rPr lang="en-US" altLang="ja-JP" dirty="0" err="1" smtClean="0"/>
              <a:t>Tu</a:t>
            </a:r>
            <a:endParaRPr lang="ja-JP" altLang="en-US" dirty="0"/>
          </a:p>
        </p:txBody>
      </p:sp>
      <p:sp>
        <p:nvSpPr>
          <p:cNvPr id="11" name="テキスト ボックス 10"/>
          <p:cNvSpPr txBox="1"/>
          <p:nvPr/>
        </p:nvSpPr>
        <p:spPr>
          <a:xfrm>
            <a:off x="1752015" y="5680759"/>
            <a:ext cx="5256584" cy="523220"/>
          </a:xfrm>
          <a:prstGeom prst="rect">
            <a:avLst/>
          </a:prstGeom>
          <a:noFill/>
        </p:spPr>
        <p:txBody>
          <a:bodyPr wrap="square" rtlCol="0">
            <a:spAutoFit/>
          </a:bodyPr>
          <a:lstStyle/>
          <a:p>
            <a:r>
              <a:rPr kumimoji="1" lang="en-US" altLang="ja-JP" sz="2800" dirty="0" smtClean="0">
                <a:latin typeface="Times New Roman" panose="02020603050405020304" pitchFamily="18" charset="0"/>
                <a:cs typeface="Times New Roman" panose="02020603050405020304" pitchFamily="18" charset="0"/>
              </a:rPr>
              <a:t>q=Σ</a:t>
            </a:r>
            <a:r>
              <a:rPr kumimoji="1" lang="ja-JP" altLang="en-US" sz="2800" dirty="0" smtClean="0">
                <a:latin typeface="Times New Roman" panose="02020603050405020304" pitchFamily="18" charset="0"/>
                <a:cs typeface="Times New Roman" panose="02020603050405020304" pitchFamily="18" charset="0"/>
              </a:rPr>
              <a:t>　</a:t>
            </a:r>
            <a:r>
              <a:rPr kumimoji="1" lang="en-US" altLang="ja-JP" sz="2800" i="1" dirty="0" err="1" smtClean="0">
                <a:latin typeface="Times New Roman" panose="02020603050405020304" pitchFamily="18" charset="0"/>
                <a:cs typeface="Times New Roman" panose="02020603050405020304" pitchFamily="18" charset="0"/>
              </a:rPr>
              <a:t>C</a:t>
            </a:r>
            <a:r>
              <a:rPr kumimoji="1" lang="en-US" altLang="ja-JP" sz="2800" dirty="0" err="1" smtClean="0">
                <a:latin typeface="Times New Roman" panose="02020603050405020304" pitchFamily="18" charset="0"/>
                <a:cs typeface="Times New Roman" panose="02020603050405020304" pitchFamily="18" charset="0"/>
              </a:rPr>
              <a:t>au</a:t>
            </a:r>
            <a:r>
              <a:rPr kumimoji="1" lang="en-US" altLang="ja-JP" sz="2800" dirty="0" smtClean="0">
                <a:latin typeface="Times New Roman" panose="02020603050405020304" pitchFamily="18" charset="0"/>
                <a:cs typeface="Times New Roman" panose="02020603050405020304" pitchFamily="18" charset="0"/>
              </a:rPr>
              <a:t> (Ta-</a:t>
            </a:r>
            <a:r>
              <a:rPr kumimoji="1" lang="en-US" altLang="ja-JP" sz="2800" dirty="0" err="1" smtClean="0">
                <a:latin typeface="Times New Roman" panose="02020603050405020304" pitchFamily="18" charset="0"/>
                <a:cs typeface="Times New Roman" panose="02020603050405020304" pitchFamily="18" charset="0"/>
              </a:rPr>
              <a:t>Tu</a:t>
            </a:r>
            <a:r>
              <a:rPr kumimoji="1" lang="en-US" altLang="ja-JP" sz="2800" dirty="0" smtClean="0">
                <a:latin typeface="Times New Roman" panose="02020603050405020304" pitchFamily="18" charset="0"/>
                <a:cs typeface="Times New Roman" panose="02020603050405020304" pitchFamily="18" charset="0"/>
              </a:rPr>
              <a:t>)</a:t>
            </a:r>
            <a:endParaRPr kumimoji="1" lang="ja-JP" altLang="en-US" sz="2800" dirty="0">
              <a:latin typeface="Times New Roman" panose="02020603050405020304" pitchFamily="18" charset="0"/>
              <a:cs typeface="Times New Roman" panose="02020603050405020304" pitchFamily="18" charset="0"/>
            </a:endParaRPr>
          </a:p>
        </p:txBody>
      </p:sp>
      <p:cxnSp>
        <p:nvCxnSpPr>
          <p:cNvPr id="13" name="直線コネクタ 12"/>
          <p:cNvCxnSpPr/>
          <p:nvPr/>
        </p:nvCxnSpPr>
        <p:spPr>
          <a:xfrm>
            <a:off x="1115616" y="3244334"/>
            <a:ext cx="936104" cy="0"/>
          </a:xfrm>
          <a:prstGeom prst="line">
            <a:avLst/>
          </a:prstGeom>
          <a:ln w="60325">
            <a:solidFill>
              <a:srgbClr val="FF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9782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a:defRPr/>
            </a:pPr>
            <a:fld id="{D280E6C3-3785-462E-82C4-3BF0D60C6817}" type="slidenum">
              <a:rPr lang="en-US" altLang="ja-JP" smtClean="0"/>
              <a:pPr>
                <a:defRPr/>
              </a:pPr>
              <a:t>27</a:t>
            </a:fld>
            <a:endParaRPr lang="en-US" altLang="ja-JP"/>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6" name="オブジェクト 5"/>
          <p:cNvGraphicFramePr>
            <a:graphicFrameLocks noChangeAspect="1"/>
          </p:cNvGraphicFramePr>
          <p:nvPr>
            <p:extLst>
              <p:ext uri="{D42A27DB-BD31-4B8C-83A1-F6EECF244321}">
                <p14:modId xmlns:p14="http://schemas.microsoft.com/office/powerpoint/2010/main" val="552320139"/>
              </p:ext>
            </p:extLst>
          </p:nvPr>
        </p:nvGraphicFramePr>
        <p:xfrm>
          <a:off x="-252536" y="1268760"/>
          <a:ext cx="5429250" cy="4181475"/>
        </p:xfrm>
        <a:graphic>
          <a:graphicData uri="http://schemas.openxmlformats.org/presentationml/2006/ole">
            <mc:AlternateContent xmlns:mc="http://schemas.openxmlformats.org/markup-compatibility/2006">
              <mc:Choice xmlns:v="urn:schemas-microsoft-com:vml" Requires="v">
                <p:oleObj spid="_x0000_s63581" r:id="rId3" imgW="4531845" imgH="3485871" progId="Origin50.Graph">
                  <p:embed/>
                </p:oleObj>
              </mc:Choice>
              <mc:Fallback>
                <p:oleObj r:id="rId3" imgW="4531845" imgH="3485871" progId="Origin50.Graph">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536" y="1268760"/>
                        <a:ext cx="5429250" cy="4181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7" name="直線コネクタ 6"/>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graphicFrame>
        <p:nvGraphicFramePr>
          <p:cNvPr id="2" name="オブジェクト 1"/>
          <p:cNvGraphicFramePr>
            <a:graphicFrameLocks noChangeAspect="1"/>
          </p:cNvGraphicFramePr>
          <p:nvPr>
            <p:extLst>
              <p:ext uri="{D42A27DB-BD31-4B8C-83A1-F6EECF244321}">
                <p14:modId xmlns:p14="http://schemas.microsoft.com/office/powerpoint/2010/main" val="2866132104"/>
              </p:ext>
            </p:extLst>
          </p:nvPr>
        </p:nvGraphicFramePr>
        <p:xfrm>
          <a:off x="4067944" y="1196752"/>
          <a:ext cx="5343525" cy="4324350"/>
        </p:xfrm>
        <a:graphic>
          <a:graphicData uri="http://schemas.openxmlformats.org/presentationml/2006/ole">
            <mc:AlternateContent xmlns:mc="http://schemas.openxmlformats.org/markup-compatibility/2006">
              <mc:Choice xmlns:v="urn:schemas-microsoft-com:vml" Requires="v">
                <p:oleObj spid="_x0000_s63582" r:id="rId5" imgW="4204784" imgH="3408091" progId="Origin50.Graph">
                  <p:embed/>
                </p:oleObj>
              </mc:Choice>
              <mc:Fallback>
                <p:oleObj r:id="rId5" imgW="4204784" imgH="3408091" progId="Origin50.Graph">
                  <p:embed/>
                  <p:pic>
                    <p:nvPicPr>
                      <p:cNvPr id="0" name="オブジェクト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7944" y="1196752"/>
                        <a:ext cx="5343525"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テキスト ボックス 2"/>
          <p:cNvSpPr txBox="1"/>
          <p:nvPr/>
        </p:nvSpPr>
        <p:spPr>
          <a:xfrm>
            <a:off x="323528" y="157193"/>
            <a:ext cx="8640507" cy="523220"/>
          </a:xfrm>
          <a:prstGeom prst="rect">
            <a:avLst/>
          </a:prstGeom>
          <a:noFill/>
        </p:spPr>
        <p:txBody>
          <a:bodyPr wrap="none" rtlCol="0">
            <a:spAutoFit/>
          </a:bodyPr>
          <a:lstStyle/>
          <a:p>
            <a:r>
              <a:rPr kumimoji="1" lang="en-US" altLang="ja-JP" sz="2800" dirty="0" smtClean="0"/>
              <a:t>Estimation of thermal conductance in silicate network</a:t>
            </a:r>
            <a:endParaRPr kumimoji="1" lang="ja-JP" altLang="en-US" sz="2800" dirty="0"/>
          </a:p>
        </p:txBody>
      </p:sp>
      <p:sp>
        <p:nvSpPr>
          <p:cNvPr id="8" name="テキスト ボックス 7"/>
          <p:cNvSpPr txBox="1"/>
          <p:nvPr/>
        </p:nvSpPr>
        <p:spPr>
          <a:xfrm>
            <a:off x="1763688" y="5652392"/>
            <a:ext cx="6102953" cy="646331"/>
          </a:xfrm>
          <a:prstGeom prst="rect">
            <a:avLst/>
          </a:prstGeom>
          <a:noFill/>
        </p:spPr>
        <p:txBody>
          <a:bodyPr wrap="none" rtlCol="0">
            <a:spAutoFit/>
          </a:bodyPr>
          <a:lstStyle/>
          <a:p>
            <a:r>
              <a:rPr kumimoji="1" lang="en-US" altLang="ja-JP" dirty="0" smtClean="0"/>
              <a:t>The experimental data were fitted in the region NBO/T&lt;1, </a:t>
            </a:r>
          </a:p>
          <a:p>
            <a:r>
              <a:rPr lang="en-US" altLang="ja-JP" dirty="0" err="1" smtClean="0">
                <a:latin typeface="Times New Roman" panose="02020603050405020304" pitchFamily="18" charset="0"/>
                <a:cs typeface="Times New Roman" panose="02020603050405020304" pitchFamily="18" charset="0"/>
              </a:rPr>
              <a:t>C</a:t>
            </a:r>
            <a:r>
              <a:rPr lang="en-US" altLang="ja-JP" sz="1400" dirty="0" err="1" smtClean="0">
                <a:latin typeface="Times New Roman" panose="02020603050405020304" pitchFamily="18" charset="0"/>
                <a:cs typeface="Times New Roman" panose="02020603050405020304" pitchFamily="18" charset="0"/>
              </a:rPr>
              <a:t>si</a:t>
            </a:r>
            <a:r>
              <a:rPr lang="en-US" altLang="ja-JP" sz="1400" dirty="0" smtClean="0">
                <a:latin typeface="Times New Roman" panose="02020603050405020304" pitchFamily="18" charset="0"/>
                <a:cs typeface="Times New Roman" panose="02020603050405020304" pitchFamily="18" charset="0"/>
              </a:rPr>
              <a:t>-NBO</a:t>
            </a:r>
            <a:r>
              <a:rPr lang="en-US" altLang="ja-JP" dirty="0" smtClean="0">
                <a:latin typeface="Times New Roman" panose="02020603050405020304" pitchFamily="18" charset="0"/>
                <a:cs typeface="Times New Roman" panose="02020603050405020304" pitchFamily="18" charset="0"/>
              </a:rPr>
              <a:t>/</a:t>
            </a:r>
            <a:r>
              <a:rPr lang="en-US" altLang="ja-JP" dirty="0" err="1" smtClean="0">
                <a:latin typeface="Times New Roman" panose="02020603050405020304" pitchFamily="18" charset="0"/>
                <a:cs typeface="Times New Roman" panose="02020603050405020304" pitchFamily="18" charset="0"/>
              </a:rPr>
              <a:t>C</a:t>
            </a:r>
            <a:r>
              <a:rPr lang="en-US" altLang="ja-JP" sz="1400" dirty="0" err="1" smtClean="0">
                <a:latin typeface="Times New Roman" panose="02020603050405020304" pitchFamily="18" charset="0"/>
                <a:cs typeface="Times New Roman" panose="02020603050405020304" pitchFamily="18" charset="0"/>
              </a:rPr>
              <a:t>si</a:t>
            </a:r>
            <a:r>
              <a:rPr lang="en-US" altLang="ja-JP" sz="1400" dirty="0" smtClean="0">
                <a:latin typeface="Times New Roman" panose="02020603050405020304" pitchFamily="18" charset="0"/>
                <a:cs typeface="Times New Roman" panose="02020603050405020304" pitchFamily="18" charset="0"/>
              </a:rPr>
              <a:t>-BO</a:t>
            </a:r>
            <a:r>
              <a:rPr lang="en-US" altLang="ja-JP" dirty="0" smtClean="0"/>
              <a:t>=0 and thermal conductivity =3.3 W/</a:t>
            </a:r>
            <a:r>
              <a:rPr lang="en-US" altLang="ja-JP" dirty="0" err="1" smtClean="0"/>
              <a:t>mk</a:t>
            </a:r>
            <a:endParaRPr kumimoji="1" lang="ja-JP" altLang="en-US" dirty="0"/>
          </a:p>
        </p:txBody>
      </p:sp>
      <p:sp>
        <p:nvSpPr>
          <p:cNvPr id="9" name="正方形/長方形 8"/>
          <p:cNvSpPr/>
          <p:nvPr/>
        </p:nvSpPr>
        <p:spPr>
          <a:xfrm>
            <a:off x="5122515" y="1018481"/>
            <a:ext cx="3474028" cy="369332"/>
          </a:xfrm>
          <a:prstGeom prst="rect">
            <a:avLst/>
          </a:prstGeom>
        </p:spPr>
        <p:txBody>
          <a:bodyPr wrap="none">
            <a:spAutoFit/>
          </a:bodyPr>
          <a:lstStyle/>
          <a:p>
            <a:r>
              <a:rPr lang="en-US" altLang="ja-JP" dirty="0" smtClean="0"/>
              <a:t>Thermal </a:t>
            </a:r>
            <a:r>
              <a:rPr lang="en-US" altLang="ja-JP" dirty="0"/>
              <a:t>conductivity =3.3 W/</a:t>
            </a:r>
            <a:r>
              <a:rPr lang="en-US" altLang="ja-JP" dirty="0" err="1"/>
              <a:t>mk</a:t>
            </a:r>
            <a:endParaRPr lang="ja-JP" altLang="en-US" dirty="0"/>
          </a:p>
        </p:txBody>
      </p:sp>
    </p:spTree>
    <p:extLst>
      <p:ext uri="{BB962C8B-B14F-4D97-AF65-F5344CB8AC3E}">
        <p14:creationId xmlns:p14="http://schemas.microsoft.com/office/powerpoint/2010/main" val="35750554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115616" y="2708920"/>
            <a:ext cx="6800260" cy="707886"/>
          </a:xfrm>
          <a:prstGeom prst="rect">
            <a:avLst/>
          </a:prstGeom>
          <a:noFill/>
        </p:spPr>
        <p:txBody>
          <a:bodyPr wrap="none" rtlCol="0">
            <a:spAutoFit/>
          </a:bodyPr>
          <a:lstStyle/>
          <a:p>
            <a:r>
              <a:rPr lang="en-US" altLang="ja-JP" sz="4000" dirty="0" smtClean="0"/>
              <a:t>Thermal conductivity of glass</a:t>
            </a:r>
            <a:endParaRPr kumimoji="1" lang="ja-JP" altLang="en-US" sz="4000" dirty="0"/>
          </a:p>
        </p:txBody>
      </p:sp>
      <p:pic>
        <p:nvPicPr>
          <p:cNvPr id="5" name="Picture 8" descr="Toh_E_M_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3302" y="57871"/>
            <a:ext cx="1289893" cy="128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3195" y="42739"/>
            <a:ext cx="1311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2"/>
          <p:cNvSpPr>
            <a:spLocks noGrp="1"/>
          </p:cNvSpPr>
          <p:nvPr>
            <p:ph type="sldNum" sz="quarter" idx="12"/>
          </p:nvPr>
        </p:nvSpPr>
        <p:spPr/>
        <p:txBody>
          <a:bodyPr/>
          <a:lstStyle/>
          <a:p>
            <a:pPr>
              <a:defRPr/>
            </a:pPr>
            <a:fld id="{E1098097-AED3-4F57-9D3D-301576946D82}" type="slidenum">
              <a:rPr lang="en-US" altLang="ja-JP" smtClean="0"/>
              <a:pPr>
                <a:defRPr/>
              </a:pPr>
              <a:t>28</a:t>
            </a:fld>
            <a:endParaRPr lang="en-US" altLang="ja-JP"/>
          </a:p>
        </p:txBody>
      </p:sp>
    </p:spTree>
    <p:extLst>
      <p:ext uri="{BB962C8B-B14F-4D97-AF65-F5344CB8AC3E}">
        <p14:creationId xmlns:p14="http://schemas.microsoft.com/office/powerpoint/2010/main" val="38164818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2847" y="1471067"/>
            <a:ext cx="3528510"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テキスト ボックス 2"/>
          <p:cNvSpPr txBox="1"/>
          <p:nvPr/>
        </p:nvSpPr>
        <p:spPr>
          <a:xfrm>
            <a:off x="971599" y="140020"/>
            <a:ext cx="7678705" cy="400110"/>
          </a:xfrm>
          <a:prstGeom prst="rect">
            <a:avLst/>
          </a:prstGeom>
          <a:noFill/>
        </p:spPr>
        <p:txBody>
          <a:bodyPr wrap="none" rtlCol="0">
            <a:spAutoFit/>
          </a:bodyPr>
          <a:lstStyle/>
          <a:p>
            <a:r>
              <a:rPr lang="en-US" altLang="ja-JP" sz="2000" dirty="0" smtClean="0"/>
              <a:t>Relationship between</a:t>
            </a:r>
            <a:r>
              <a:rPr kumimoji="1" lang="en-US" altLang="ja-JP" sz="2000" dirty="0" smtClean="0"/>
              <a:t> structure of silicate and thermal conductivity</a:t>
            </a:r>
            <a:endParaRPr kumimoji="1" lang="ja-JP" altLang="en-US" sz="2000" dirty="0"/>
          </a:p>
        </p:txBody>
      </p:sp>
      <p:sp>
        <p:nvSpPr>
          <p:cNvPr id="4" name="正方形/長方形 3"/>
          <p:cNvSpPr/>
          <p:nvPr/>
        </p:nvSpPr>
        <p:spPr>
          <a:xfrm>
            <a:off x="5940152" y="1369333"/>
            <a:ext cx="792088" cy="369332"/>
          </a:xfrm>
          <a:prstGeom prst="rect">
            <a:avLst/>
          </a:prstGeom>
        </p:spPr>
        <p:txBody>
          <a:bodyPr wrap="square">
            <a:spAutoFit/>
          </a:bodyPr>
          <a:lstStyle/>
          <a:p>
            <a:r>
              <a:rPr lang="en-US" altLang="ja-JP" dirty="0" smtClean="0"/>
              <a:t>SiO</a:t>
            </a:r>
            <a:r>
              <a:rPr lang="en-US" altLang="ja-JP" baseline="-25000" dirty="0" smtClean="0"/>
              <a:t>4</a:t>
            </a:r>
            <a:r>
              <a:rPr lang="en-US" altLang="ja-JP" baseline="30000" dirty="0" smtClean="0"/>
              <a:t>4-</a:t>
            </a:r>
            <a:r>
              <a:rPr lang="en-US" altLang="ja-JP" dirty="0" smtClean="0"/>
              <a:t> </a:t>
            </a:r>
            <a:endParaRPr lang="ja-JP" altLang="en-US" dirty="0"/>
          </a:p>
        </p:txBody>
      </p:sp>
      <p:cxnSp>
        <p:nvCxnSpPr>
          <p:cNvPr id="7" name="直線コネクタ 6"/>
          <p:cNvCxnSpPr/>
          <p:nvPr/>
        </p:nvCxnSpPr>
        <p:spPr>
          <a:xfrm flipV="1">
            <a:off x="11113" y="692696"/>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5" name="正方形/長方形 4"/>
          <p:cNvSpPr/>
          <p:nvPr/>
        </p:nvSpPr>
        <p:spPr>
          <a:xfrm>
            <a:off x="5940152" y="1844824"/>
            <a:ext cx="1349896" cy="369332"/>
          </a:xfrm>
          <a:prstGeom prst="rect">
            <a:avLst/>
          </a:prstGeom>
        </p:spPr>
        <p:txBody>
          <a:bodyPr wrap="square">
            <a:spAutoFit/>
          </a:bodyPr>
          <a:lstStyle/>
          <a:p>
            <a:r>
              <a:rPr lang="en-US" altLang="ja-JP" dirty="0" smtClean="0"/>
              <a:t>AlO</a:t>
            </a:r>
            <a:r>
              <a:rPr lang="en-US" altLang="ja-JP" baseline="-25000" dirty="0" smtClean="0"/>
              <a:t>4</a:t>
            </a:r>
            <a:r>
              <a:rPr lang="en-US" altLang="ja-JP" baseline="30000" dirty="0" smtClean="0"/>
              <a:t>5-</a:t>
            </a:r>
            <a:r>
              <a:rPr lang="en-US" altLang="ja-JP" dirty="0" smtClean="0"/>
              <a:t> </a:t>
            </a:r>
            <a:endParaRPr lang="ja-JP" altLang="en-US" dirty="0"/>
          </a:p>
        </p:txBody>
      </p:sp>
      <p:sp>
        <p:nvSpPr>
          <p:cNvPr id="6" name="正方形/長方形 5"/>
          <p:cNvSpPr/>
          <p:nvPr/>
        </p:nvSpPr>
        <p:spPr>
          <a:xfrm>
            <a:off x="5876503" y="908720"/>
            <a:ext cx="2137124" cy="369332"/>
          </a:xfrm>
          <a:prstGeom prst="rect">
            <a:avLst/>
          </a:prstGeom>
        </p:spPr>
        <p:txBody>
          <a:bodyPr wrap="none">
            <a:spAutoFit/>
          </a:bodyPr>
          <a:lstStyle/>
          <a:p>
            <a:r>
              <a:rPr lang="en-US" altLang="ja-JP" dirty="0"/>
              <a:t>• Network structure</a:t>
            </a:r>
          </a:p>
        </p:txBody>
      </p:sp>
      <p:sp>
        <p:nvSpPr>
          <p:cNvPr id="8" name="正方形/長方形 7"/>
          <p:cNvSpPr/>
          <p:nvPr/>
        </p:nvSpPr>
        <p:spPr>
          <a:xfrm>
            <a:off x="827584" y="5445224"/>
            <a:ext cx="4130710" cy="923330"/>
          </a:xfrm>
          <a:prstGeom prst="rect">
            <a:avLst/>
          </a:prstGeom>
        </p:spPr>
        <p:txBody>
          <a:bodyPr wrap="square">
            <a:spAutoFit/>
          </a:bodyPr>
          <a:lstStyle/>
          <a:p>
            <a:r>
              <a:rPr lang="en-US" altLang="ja-JP" dirty="0"/>
              <a:t>• Breakage </a:t>
            </a:r>
            <a:r>
              <a:rPr lang="en-US" altLang="ja-JP" dirty="0" smtClean="0"/>
              <a:t>region or channel</a:t>
            </a:r>
            <a:endParaRPr lang="en-US" altLang="ja-JP" dirty="0"/>
          </a:p>
          <a:p>
            <a:r>
              <a:rPr lang="en-US" altLang="ja-JP" dirty="0"/>
              <a:t>- Non-bridging oxygen (NBO)</a:t>
            </a:r>
          </a:p>
          <a:p>
            <a:r>
              <a:rPr lang="fr-FR" altLang="ja-JP" dirty="0"/>
              <a:t>- Modifier cations (e.g. </a:t>
            </a:r>
            <a:r>
              <a:rPr lang="fr-FR" altLang="ja-JP" b="1" dirty="0" smtClean="0"/>
              <a:t>Li,Na</a:t>
            </a:r>
            <a:r>
              <a:rPr lang="fr-FR" altLang="ja-JP" dirty="0" smtClean="0"/>
              <a:t>)</a:t>
            </a:r>
            <a:endParaRPr lang="ja-JP" altLang="en-US" dirty="0"/>
          </a:p>
        </p:txBody>
      </p:sp>
      <p:sp>
        <p:nvSpPr>
          <p:cNvPr id="9" name="正方形/長方形 8"/>
          <p:cNvSpPr/>
          <p:nvPr/>
        </p:nvSpPr>
        <p:spPr>
          <a:xfrm>
            <a:off x="5876503" y="3080786"/>
            <a:ext cx="2664296" cy="923330"/>
          </a:xfrm>
          <a:prstGeom prst="rect">
            <a:avLst/>
          </a:prstGeom>
        </p:spPr>
        <p:txBody>
          <a:bodyPr wrap="square">
            <a:spAutoFit/>
          </a:bodyPr>
          <a:lstStyle/>
          <a:p>
            <a:r>
              <a:rPr lang="en-US" altLang="ja-JP" dirty="0" smtClean="0"/>
              <a:t> </a:t>
            </a:r>
            <a:r>
              <a:rPr lang="en-US" altLang="ja-JP" dirty="0"/>
              <a:t>• </a:t>
            </a:r>
            <a:r>
              <a:rPr lang="en-US" altLang="ja-JP" dirty="0" smtClean="0"/>
              <a:t>Charge compensator</a:t>
            </a:r>
          </a:p>
          <a:p>
            <a:r>
              <a:rPr lang="en-US" altLang="ja-JP" dirty="0" smtClean="0"/>
              <a:t> </a:t>
            </a:r>
            <a:r>
              <a:rPr lang="en-US" altLang="ja-JP" dirty="0"/>
              <a:t>cations</a:t>
            </a:r>
          </a:p>
          <a:p>
            <a:r>
              <a:rPr lang="en-US" altLang="ja-JP" dirty="0"/>
              <a:t>(e.g. </a:t>
            </a:r>
            <a:r>
              <a:rPr lang="en-US" altLang="ja-JP" dirty="0" smtClean="0"/>
              <a:t>Li, Na)</a:t>
            </a:r>
            <a:endParaRPr lang="en-US" altLang="ja-JP" dirty="0"/>
          </a:p>
        </p:txBody>
      </p:sp>
      <p:cxnSp>
        <p:nvCxnSpPr>
          <p:cNvPr id="11" name="直線矢印コネクタ 10"/>
          <p:cNvCxnSpPr>
            <a:stCxn id="4" idx="1"/>
          </p:cNvCxnSpPr>
          <p:nvPr/>
        </p:nvCxnSpPr>
        <p:spPr>
          <a:xfrm flipH="1">
            <a:off x="5220072" y="1553999"/>
            <a:ext cx="720080" cy="0"/>
          </a:xfrm>
          <a:prstGeom prst="straightConnector1">
            <a:avLst/>
          </a:prstGeom>
          <a:ln w="3175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a:stCxn id="5" idx="1"/>
          </p:cNvCxnSpPr>
          <p:nvPr/>
        </p:nvCxnSpPr>
        <p:spPr>
          <a:xfrm flipH="1">
            <a:off x="5580112" y="2029490"/>
            <a:ext cx="360040"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flipV="1">
            <a:off x="1403648" y="4797152"/>
            <a:ext cx="609199" cy="648072"/>
          </a:xfrm>
          <a:prstGeom prst="straightConnector1">
            <a:avLst/>
          </a:prstGeom>
          <a:ln w="34925">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8" name="円/楕円 27"/>
          <p:cNvSpPr/>
          <p:nvPr/>
        </p:nvSpPr>
        <p:spPr>
          <a:xfrm>
            <a:off x="5940152" y="3165663"/>
            <a:ext cx="192782" cy="18825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p:cNvSpPr/>
          <p:nvPr/>
        </p:nvSpPr>
        <p:spPr>
          <a:xfrm>
            <a:off x="5004753" y="1935361"/>
            <a:ext cx="192782" cy="18825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p:cNvSpPr/>
          <p:nvPr/>
        </p:nvSpPr>
        <p:spPr>
          <a:xfrm>
            <a:off x="4067944" y="4006358"/>
            <a:ext cx="192782" cy="18825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p:nvSpPr>
        <p:spPr>
          <a:xfrm>
            <a:off x="4067944" y="4703023"/>
            <a:ext cx="192782" cy="18825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p:nvSpPr>
        <p:spPr>
          <a:xfrm>
            <a:off x="4958294" y="4168283"/>
            <a:ext cx="192782" cy="18825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円/楕円 32"/>
          <p:cNvSpPr/>
          <p:nvPr/>
        </p:nvSpPr>
        <p:spPr>
          <a:xfrm>
            <a:off x="2411760" y="3412192"/>
            <a:ext cx="192782" cy="18825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29</a:t>
            </a:fld>
            <a:endParaRPr lang="en-US" altLang="ja-JP"/>
          </a:p>
        </p:txBody>
      </p:sp>
    </p:spTree>
    <p:extLst>
      <p:ext uri="{BB962C8B-B14F-4D97-AF65-F5344CB8AC3E}">
        <p14:creationId xmlns:p14="http://schemas.microsoft.com/office/powerpoint/2010/main" val="1112983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1259632" y="4353130"/>
            <a:ext cx="2088232" cy="6600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p:cNvSpPr txBox="1"/>
          <p:nvPr/>
        </p:nvSpPr>
        <p:spPr>
          <a:xfrm>
            <a:off x="1600403" y="134153"/>
            <a:ext cx="6006196" cy="523220"/>
          </a:xfrm>
          <a:prstGeom prst="rect">
            <a:avLst/>
          </a:prstGeom>
          <a:noFill/>
        </p:spPr>
        <p:txBody>
          <a:bodyPr wrap="none" rtlCol="0">
            <a:spAutoFit/>
          </a:bodyPr>
          <a:lstStyle/>
          <a:p>
            <a:r>
              <a:rPr lang="en-US" altLang="ja-JP" sz="2800" dirty="0"/>
              <a:t>THERMOPHYSICAL PROPERTIES </a:t>
            </a:r>
            <a:endParaRPr kumimoji="1" lang="ja-JP" altLang="en-US" sz="2800" dirty="0"/>
          </a:p>
        </p:txBody>
      </p:sp>
      <p:sp>
        <p:nvSpPr>
          <p:cNvPr id="3" name="テキスト ボックス 2"/>
          <p:cNvSpPr txBox="1"/>
          <p:nvPr/>
        </p:nvSpPr>
        <p:spPr>
          <a:xfrm>
            <a:off x="412930" y="1268760"/>
            <a:ext cx="4190571" cy="3046988"/>
          </a:xfrm>
          <a:prstGeom prst="rect">
            <a:avLst/>
          </a:prstGeom>
          <a:noFill/>
        </p:spPr>
        <p:txBody>
          <a:bodyPr wrap="none" rtlCol="0">
            <a:spAutoFit/>
          </a:bodyPr>
          <a:lstStyle/>
          <a:p>
            <a:r>
              <a:rPr lang="en-US" altLang="ja-JP" sz="2400" dirty="0" smtClean="0">
                <a:solidFill>
                  <a:srgbClr val="FF0000"/>
                </a:solidFill>
              </a:rPr>
              <a:t>Thermal conductivity (</a:t>
            </a:r>
            <a:r>
              <a:rPr lang="en-US" altLang="ja-JP" sz="2400" dirty="0" smtClean="0">
                <a:solidFill>
                  <a:srgbClr val="FF0000"/>
                </a:solidFill>
                <a:latin typeface="Symbol" panose="05050102010706020507" pitchFamily="18" charset="2"/>
              </a:rPr>
              <a:t>l</a:t>
            </a:r>
            <a:r>
              <a:rPr lang="en-US" altLang="ja-JP" sz="2400" dirty="0" smtClean="0">
                <a:solidFill>
                  <a:srgbClr val="FF0000"/>
                </a:solidFill>
              </a:rPr>
              <a:t>)</a:t>
            </a:r>
            <a:endParaRPr lang="en-US" altLang="ja-JP" sz="2400" dirty="0" smtClean="0">
              <a:solidFill>
                <a:srgbClr val="FF0000"/>
              </a:solidFill>
              <a:latin typeface="+mn-lt"/>
            </a:endParaRPr>
          </a:p>
          <a:p>
            <a:r>
              <a:rPr lang="en-US" altLang="ja-JP" sz="2400" dirty="0" smtClean="0">
                <a:solidFill>
                  <a:srgbClr val="FF0000"/>
                </a:solidFill>
              </a:rPr>
              <a:t>Thermal diffusivity (</a:t>
            </a:r>
            <a:r>
              <a:rPr lang="en-US" altLang="ja-JP" sz="2400" dirty="0" smtClean="0">
                <a:solidFill>
                  <a:srgbClr val="FF0000"/>
                </a:solidFill>
                <a:latin typeface="Symbol" panose="05050102010706020507" pitchFamily="18" charset="2"/>
              </a:rPr>
              <a:t>a</a:t>
            </a:r>
            <a:r>
              <a:rPr lang="en-US" altLang="ja-JP" sz="2400" dirty="0" smtClean="0">
                <a:solidFill>
                  <a:srgbClr val="FF0000"/>
                </a:solidFill>
              </a:rPr>
              <a:t>)</a:t>
            </a:r>
          </a:p>
          <a:p>
            <a:r>
              <a:rPr lang="en-US" altLang="ja-JP" sz="2400" dirty="0" smtClean="0"/>
              <a:t>Viscosity</a:t>
            </a:r>
          </a:p>
          <a:p>
            <a:r>
              <a:rPr lang="en-US" altLang="ja-JP" sz="2400" dirty="0" smtClean="0"/>
              <a:t>Density (</a:t>
            </a:r>
            <a:r>
              <a:rPr lang="en-US" altLang="ja-JP" sz="2400" dirty="0" smtClean="0">
                <a:latin typeface="Symbol" panose="05050102010706020507" pitchFamily="18" charset="2"/>
              </a:rPr>
              <a:t>r</a:t>
            </a:r>
            <a:r>
              <a:rPr lang="en-US" altLang="ja-JP" sz="2400" dirty="0" smtClean="0"/>
              <a:t>)</a:t>
            </a:r>
          </a:p>
          <a:p>
            <a:r>
              <a:rPr lang="en-US" altLang="ja-JP" sz="2400" dirty="0" smtClean="0"/>
              <a:t>Heat capacity (</a:t>
            </a:r>
            <a:r>
              <a:rPr lang="en-US" altLang="ja-JP" sz="2400" dirty="0" err="1" smtClean="0"/>
              <a:t>Cp</a:t>
            </a:r>
            <a:r>
              <a:rPr lang="en-US" altLang="ja-JP" sz="2400" dirty="0" smtClean="0"/>
              <a:t>)</a:t>
            </a:r>
          </a:p>
          <a:p>
            <a:r>
              <a:rPr lang="en-US" altLang="ja-JP" sz="2400" dirty="0" smtClean="0"/>
              <a:t>Surface tension</a:t>
            </a:r>
          </a:p>
          <a:p>
            <a:r>
              <a:rPr lang="en-US" altLang="ja-JP" sz="2400" dirty="0" smtClean="0"/>
              <a:t>Emissivity (optical properties)</a:t>
            </a:r>
            <a:endParaRPr lang="ja-JP" altLang="en-US" sz="2400" dirty="0"/>
          </a:p>
          <a:p>
            <a:endParaRPr kumimoji="1" lang="ja-JP" altLang="en-US" sz="2400" dirty="0"/>
          </a:p>
        </p:txBody>
      </p:sp>
      <p:cxnSp>
        <p:nvCxnSpPr>
          <p:cNvPr id="4" name="直線コネクタ 3"/>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5" name="スライド番号プレースホルダー 4"/>
          <p:cNvSpPr>
            <a:spLocks noGrp="1"/>
          </p:cNvSpPr>
          <p:nvPr>
            <p:ph type="sldNum" sz="quarter" idx="12"/>
          </p:nvPr>
        </p:nvSpPr>
        <p:spPr/>
        <p:txBody>
          <a:bodyPr/>
          <a:lstStyle/>
          <a:p>
            <a:pPr>
              <a:defRPr/>
            </a:pPr>
            <a:fld id="{E1098097-AED3-4F57-9D3D-301576946D82}" type="slidenum">
              <a:rPr lang="en-US" altLang="ja-JP" smtClean="0"/>
              <a:pPr>
                <a:defRPr/>
              </a:pPr>
              <a:t>3</a:t>
            </a:fld>
            <a:endParaRPr lang="en-US" altLang="ja-JP"/>
          </a:p>
        </p:txBody>
      </p:sp>
      <p:pic>
        <p:nvPicPr>
          <p:cNvPr id="6" name="図 5">
            <a:extLst>
              <a:ext uri="{FF2B5EF4-FFF2-40B4-BE49-F238E27FC236}">
                <a16:creationId xmlns:a16="http://schemas.microsoft.com/office/drawing/2014/main" id="{EC1EE13B-59BF-0E47-B218-AD6750A8E86C}"/>
              </a:ext>
            </a:extLst>
          </p:cNvPr>
          <p:cNvPicPr>
            <a:picLocks noChangeAspect="1"/>
          </p:cNvPicPr>
          <p:nvPr/>
        </p:nvPicPr>
        <p:blipFill>
          <a:blip r:embed="rId2"/>
          <a:stretch>
            <a:fillRect/>
          </a:stretch>
        </p:blipFill>
        <p:spPr>
          <a:xfrm>
            <a:off x="5362073" y="1268760"/>
            <a:ext cx="3793040" cy="3422557"/>
          </a:xfrm>
          <a:prstGeom prst="rect">
            <a:avLst/>
          </a:prstGeom>
        </p:spPr>
      </p:pic>
      <p:sp>
        <p:nvSpPr>
          <p:cNvPr id="7" name="テキスト ボックス 6">
            <a:extLst>
              <a:ext uri="{FF2B5EF4-FFF2-40B4-BE49-F238E27FC236}">
                <a16:creationId xmlns:a16="http://schemas.microsoft.com/office/drawing/2014/main" id="{E345C83C-1804-9840-8389-F9E5CDD747EA}"/>
              </a:ext>
            </a:extLst>
          </p:cNvPr>
          <p:cNvSpPr txBox="1"/>
          <p:nvPr/>
        </p:nvSpPr>
        <p:spPr>
          <a:xfrm>
            <a:off x="5868144" y="4626537"/>
            <a:ext cx="3027323" cy="1754326"/>
          </a:xfrm>
          <a:prstGeom prst="rect">
            <a:avLst/>
          </a:prstGeom>
          <a:noFill/>
        </p:spPr>
        <p:txBody>
          <a:bodyPr wrap="square" rtlCol="0">
            <a:spAutoFit/>
          </a:bodyPr>
          <a:lstStyle/>
          <a:p>
            <a:r>
              <a:rPr lang="en-US" altLang="ja-JP" b="1" dirty="0">
                <a:latin typeface="Helvetica"/>
                <a:cs typeface="Helvetica"/>
              </a:rPr>
              <a:t>Simulated structure of soda-lime silicate glass</a:t>
            </a:r>
            <a:r>
              <a:rPr lang="ja-JP" altLang="en-US" b="1" dirty="0">
                <a:latin typeface="Helvetica"/>
                <a:cs typeface="Helvetica"/>
              </a:rPr>
              <a:t>, </a:t>
            </a:r>
            <a:endParaRPr lang="en-US" altLang="ja-JP" b="1" dirty="0">
              <a:latin typeface="Helvetica"/>
              <a:cs typeface="Helvetica"/>
            </a:endParaRPr>
          </a:p>
          <a:p>
            <a:r>
              <a:rPr lang="en-US" altLang="ja-JP" b="1" dirty="0">
                <a:latin typeface="Helvetica"/>
                <a:cs typeface="Helvetica"/>
              </a:rPr>
              <a:t>O. Laurent et al., </a:t>
            </a:r>
          </a:p>
          <a:p>
            <a:r>
              <a:rPr lang="en-US" altLang="ja-JP" b="1" i="1" dirty="0">
                <a:latin typeface="Helvetica"/>
                <a:cs typeface="Helvetica"/>
              </a:rPr>
              <a:t>J. Phys. Chem. B</a:t>
            </a:r>
            <a:r>
              <a:rPr lang="en-US" altLang="ja-JP" b="1" dirty="0">
                <a:latin typeface="Helvetica"/>
                <a:cs typeface="Helvetica"/>
              </a:rPr>
              <a:t>, 118(2014), 12750-12762.</a:t>
            </a:r>
            <a:endParaRPr lang="ja-JP" altLang="en-US" b="1" dirty="0">
              <a:latin typeface="Helvetica"/>
              <a:cs typeface="Helvetica"/>
            </a:endParaRPr>
          </a:p>
          <a:p>
            <a:endParaRPr kumimoji="1" lang="ja-JP" altLang="en-US" dirty="0">
              <a:latin typeface="Helvetica"/>
              <a:cs typeface="Helvetica"/>
            </a:endParaRPr>
          </a:p>
        </p:txBody>
      </p:sp>
      <p:sp>
        <p:nvSpPr>
          <p:cNvPr id="8" name="正方形/長方形 7"/>
          <p:cNvSpPr/>
          <p:nvPr/>
        </p:nvSpPr>
        <p:spPr>
          <a:xfrm>
            <a:off x="1403648" y="4353130"/>
            <a:ext cx="2808312" cy="584775"/>
          </a:xfrm>
          <a:prstGeom prst="rect">
            <a:avLst/>
          </a:prstGeom>
        </p:spPr>
        <p:txBody>
          <a:bodyPr wrap="square">
            <a:spAutoFit/>
          </a:bodyPr>
          <a:lstStyle/>
          <a:p>
            <a:r>
              <a:rPr lang="en-US" altLang="ja-JP" sz="3200" dirty="0" smtClean="0">
                <a:solidFill>
                  <a:srgbClr val="FF0000"/>
                </a:solidFill>
                <a:latin typeface="Symbol" panose="05050102010706020507" pitchFamily="18" charset="2"/>
              </a:rPr>
              <a:t>l=a</a:t>
            </a:r>
            <a:r>
              <a:rPr lang="ja-JP" altLang="en-US" sz="3200" dirty="0">
                <a:solidFill>
                  <a:srgbClr val="FF0000"/>
                </a:solidFill>
                <a:latin typeface="Symbol" panose="05050102010706020507" pitchFamily="18" charset="2"/>
              </a:rPr>
              <a:t> </a:t>
            </a:r>
            <a:r>
              <a:rPr lang="en-US" altLang="ja-JP" sz="3200" dirty="0" smtClean="0">
                <a:solidFill>
                  <a:srgbClr val="FF0000"/>
                </a:solidFill>
                <a:latin typeface="Symbol" panose="05050102010706020507" pitchFamily="18" charset="2"/>
              </a:rPr>
              <a:t>r</a:t>
            </a:r>
            <a:r>
              <a:rPr lang="ja-JP" altLang="en-US" sz="3200" dirty="0" err="1">
                <a:solidFill>
                  <a:srgbClr val="FF0000"/>
                </a:solidFill>
                <a:latin typeface="Symbol" panose="05050102010706020507" pitchFamily="18" charset="2"/>
              </a:rPr>
              <a:t> </a:t>
            </a:r>
            <a:r>
              <a:rPr lang="en-US" altLang="ja-JP" sz="3200" dirty="0" err="1" smtClean="0">
                <a:solidFill>
                  <a:srgbClr val="FF0000"/>
                </a:solidFill>
                <a:latin typeface="Times New Roman" panose="02020603050405020304" pitchFamily="18" charset="0"/>
                <a:cs typeface="Times New Roman" panose="02020603050405020304" pitchFamily="18" charset="0"/>
              </a:rPr>
              <a:t>Cp</a:t>
            </a:r>
            <a:endParaRPr lang="ja-JP"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54290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7878" y="-84348"/>
            <a:ext cx="8229600" cy="902501"/>
          </a:xfrm>
        </p:spPr>
        <p:txBody>
          <a:bodyPr/>
          <a:lstStyle/>
          <a:p>
            <a:r>
              <a:rPr kumimoji="1" lang="en-US" altLang="ja-JP" sz="2800" dirty="0" smtClean="0"/>
              <a:t>Chemical composition of Sample</a:t>
            </a:r>
            <a:endParaRPr kumimoji="1" lang="ja-JP" altLang="en-US" sz="2800" dirty="0"/>
          </a:p>
        </p:txBody>
      </p:sp>
      <p:sp>
        <p:nvSpPr>
          <p:cNvPr id="47" name="テキスト ボックス 34"/>
          <p:cNvSpPr txBox="1"/>
          <p:nvPr/>
        </p:nvSpPr>
        <p:spPr>
          <a:xfrm>
            <a:off x="65794" y="3587131"/>
            <a:ext cx="2319867" cy="33855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600" b="1" dirty="0" smtClean="0">
                <a:solidFill>
                  <a:srgbClr val="FF0000"/>
                </a:solidFill>
                <a:latin typeface="Helvetica"/>
                <a:cs typeface="Helvetica"/>
              </a:rPr>
              <a:t>16.8mol%AlO</a:t>
            </a:r>
            <a:r>
              <a:rPr lang="en-US" altLang="ja-JP" sz="1600" b="1" baseline="-25000" dirty="0" smtClean="0">
                <a:solidFill>
                  <a:srgbClr val="FF0000"/>
                </a:solidFill>
                <a:latin typeface="Helvetica"/>
                <a:cs typeface="Helvetica"/>
              </a:rPr>
              <a:t>1.5 </a:t>
            </a:r>
            <a:r>
              <a:rPr lang="en-US" altLang="ja-JP" sz="1600" b="1" dirty="0" smtClean="0">
                <a:solidFill>
                  <a:srgbClr val="FF0000"/>
                </a:solidFill>
                <a:latin typeface="Helvetica"/>
                <a:cs typeface="Helvetica"/>
              </a:rPr>
              <a:t> </a:t>
            </a:r>
            <a:r>
              <a:rPr kumimoji="1" lang="en-US" altLang="ja-JP" sz="1600" b="1" dirty="0" smtClean="0">
                <a:solidFill>
                  <a:srgbClr val="FF0000"/>
                </a:solidFill>
                <a:latin typeface="Helvetica"/>
                <a:cs typeface="Helvetica"/>
              </a:rPr>
              <a:t>(</a:t>
            </a:r>
            <a:r>
              <a:rPr lang="en-US" altLang="ja-JP" sz="1600" b="1" dirty="0" smtClean="0">
                <a:solidFill>
                  <a:srgbClr val="FF0000"/>
                </a:solidFill>
                <a:latin typeface="Helvetica"/>
                <a:cs typeface="Helvetica"/>
              </a:rPr>
              <a:t>0</a:t>
            </a:r>
            <a:r>
              <a:rPr kumimoji="1" lang="en-US" altLang="ja-JP" sz="1600" b="1" dirty="0" smtClean="0">
                <a:solidFill>
                  <a:srgbClr val="FF0000"/>
                </a:solidFill>
                <a:latin typeface="Helvetica"/>
                <a:cs typeface="Helvetica"/>
              </a:rPr>
              <a:t>.73)</a:t>
            </a:r>
            <a:endParaRPr kumimoji="1" lang="ja-JP" altLang="en-US" sz="1600" b="1" dirty="0">
              <a:solidFill>
                <a:srgbClr val="FF0000"/>
              </a:solidFill>
              <a:latin typeface="Helvetica"/>
              <a:cs typeface="Helvetica"/>
            </a:endParaRPr>
          </a:p>
        </p:txBody>
      </p:sp>
      <p:grpSp>
        <p:nvGrpSpPr>
          <p:cNvPr id="60" name="グループ化 59"/>
          <p:cNvGrpSpPr/>
          <p:nvPr/>
        </p:nvGrpSpPr>
        <p:grpSpPr>
          <a:xfrm>
            <a:off x="-7041" y="980728"/>
            <a:ext cx="7177230" cy="5298254"/>
            <a:chOff x="60905" y="1178680"/>
            <a:chExt cx="7220311" cy="5363446"/>
          </a:xfrm>
        </p:grpSpPr>
        <p:grpSp>
          <p:nvGrpSpPr>
            <p:cNvPr id="4" name="グループ化 3"/>
            <p:cNvGrpSpPr/>
            <p:nvPr/>
          </p:nvGrpSpPr>
          <p:grpSpPr>
            <a:xfrm>
              <a:off x="108437" y="1178680"/>
              <a:ext cx="7172779" cy="5363446"/>
              <a:chOff x="18109215" y="7218682"/>
              <a:chExt cx="11919424" cy="9811316"/>
            </a:xfrm>
          </p:grpSpPr>
          <p:grpSp>
            <p:nvGrpSpPr>
              <p:cNvPr id="5" name="グループ化 4"/>
              <p:cNvGrpSpPr/>
              <p:nvPr/>
            </p:nvGrpSpPr>
            <p:grpSpPr>
              <a:xfrm>
                <a:off x="18109215" y="7218682"/>
                <a:ext cx="11919424" cy="9811316"/>
                <a:chOff x="11548218" y="18629225"/>
                <a:chExt cx="7043530" cy="5439918"/>
              </a:xfrm>
            </p:grpSpPr>
            <p:pic>
              <p:nvPicPr>
                <p:cNvPr id="14" name="図 13"/>
                <p:cNvPicPr>
                  <a:picLocks noChangeAspect="1"/>
                </p:cNvPicPr>
                <p:nvPr/>
              </p:nvPicPr>
              <p:blipFill>
                <a:blip r:embed="rId2" cstate="print"/>
                <a:stretch>
                  <a:fillRect/>
                </a:stretch>
              </p:blipFill>
              <p:spPr>
                <a:xfrm>
                  <a:off x="12868054" y="18921755"/>
                  <a:ext cx="5247486" cy="4564220"/>
                </a:xfrm>
                <a:prstGeom prst="rect">
                  <a:avLst/>
                </a:prstGeom>
              </p:spPr>
            </p:pic>
            <p:sp>
              <p:nvSpPr>
                <p:cNvPr id="15" name="テキスト ボックス 6"/>
                <p:cNvSpPr txBox="1"/>
                <p:nvPr/>
              </p:nvSpPr>
              <p:spPr>
                <a:xfrm>
                  <a:off x="15197665" y="18629225"/>
                  <a:ext cx="655148" cy="37459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ja-JP" b="1" dirty="0" smtClean="0">
                      <a:latin typeface="Helvetica"/>
                      <a:cs typeface="Helvetica"/>
                    </a:rPr>
                    <a:t>SiO</a:t>
                  </a:r>
                  <a:r>
                    <a:rPr kumimoji="1" lang="en-US" altLang="ja-JP" b="1" baseline="-25000" dirty="0" smtClean="0">
                      <a:latin typeface="Helvetica"/>
                      <a:cs typeface="Helvetica"/>
                    </a:rPr>
                    <a:t>2</a:t>
                  </a:r>
                  <a:endParaRPr kumimoji="1" lang="ja-JP" altLang="en-US" b="1" baseline="-25000" dirty="0">
                    <a:latin typeface="Helvetica"/>
                    <a:cs typeface="Helvetica"/>
                  </a:endParaRPr>
                </a:p>
              </p:txBody>
            </p:sp>
            <p:sp>
              <p:nvSpPr>
                <p:cNvPr id="16" name="テキスト ボックス 7"/>
                <p:cNvSpPr txBox="1"/>
                <p:nvPr/>
              </p:nvSpPr>
              <p:spPr>
                <a:xfrm>
                  <a:off x="12048849" y="23437131"/>
                  <a:ext cx="3325806" cy="63201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ja-JP" b="1" dirty="0" smtClean="0">
                      <a:solidFill>
                        <a:srgbClr val="FF0000"/>
                      </a:solidFill>
                      <a:latin typeface="Helvetica"/>
                      <a:cs typeface="Helvetica"/>
                    </a:rPr>
                    <a:t>Li</a:t>
                  </a:r>
                  <a:r>
                    <a:rPr kumimoji="1" lang="en-US" altLang="ja-JP" b="1" baseline="-25000" dirty="0" smtClean="0">
                      <a:solidFill>
                        <a:srgbClr val="FF0000"/>
                      </a:solidFill>
                      <a:latin typeface="Helvetica"/>
                      <a:cs typeface="Helvetica"/>
                    </a:rPr>
                    <a:t>2</a:t>
                  </a:r>
                  <a:r>
                    <a:rPr kumimoji="1" lang="en-US" altLang="ja-JP" b="1" dirty="0" smtClean="0">
                      <a:solidFill>
                        <a:srgbClr val="FF0000"/>
                      </a:solidFill>
                      <a:latin typeface="Helvetica"/>
                      <a:cs typeface="Helvetica"/>
                    </a:rPr>
                    <a:t>O →</a:t>
                  </a:r>
                  <a:r>
                    <a:rPr kumimoji="1" lang="en-US" altLang="en-US" b="1" dirty="0">
                      <a:solidFill>
                        <a:srgbClr val="FF0000"/>
                      </a:solidFill>
                      <a:latin typeface="Helvetica"/>
                      <a:cs typeface="Helvetica"/>
                    </a:rPr>
                    <a:t> </a:t>
                  </a:r>
                  <a:r>
                    <a:rPr kumimoji="1" lang="en-US" altLang="en-US" b="1" dirty="0" smtClean="0">
                      <a:solidFill>
                        <a:srgbClr val="FF0000"/>
                      </a:solidFill>
                      <a:latin typeface="Helvetica"/>
                      <a:cs typeface="Helvetica"/>
                    </a:rPr>
                    <a:t>present study</a:t>
                  </a:r>
                  <a:endParaRPr kumimoji="1" lang="en-US" altLang="ja-JP" b="1" dirty="0" smtClean="0">
                    <a:solidFill>
                      <a:srgbClr val="FF0000"/>
                    </a:solidFill>
                    <a:latin typeface="Helvetica"/>
                    <a:cs typeface="Helvetica"/>
                  </a:endParaRPr>
                </a:p>
                <a:p>
                  <a:r>
                    <a:rPr kumimoji="1" lang="en-US" altLang="ja-JP" sz="1600" b="1" dirty="0" smtClean="0">
                      <a:solidFill>
                        <a:srgbClr val="0D6DC5"/>
                      </a:solidFill>
                      <a:latin typeface="Helvetica"/>
                      <a:cs typeface="Helvetica"/>
                    </a:rPr>
                    <a:t>(Na</a:t>
                  </a:r>
                  <a:r>
                    <a:rPr kumimoji="1" lang="en-US" altLang="ja-JP" sz="1600" b="1" baseline="-25000" dirty="0" smtClean="0">
                      <a:solidFill>
                        <a:srgbClr val="0D6DC5"/>
                      </a:solidFill>
                      <a:latin typeface="Helvetica"/>
                      <a:cs typeface="Helvetica"/>
                    </a:rPr>
                    <a:t>2</a:t>
                  </a:r>
                  <a:r>
                    <a:rPr kumimoji="1" lang="en-US" altLang="ja-JP" sz="1600" b="1" dirty="0" smtClean="0">
                      <a:solidFill>
                        <a:srgbClr val="0D6DC5"/>
                      </a:solidFill>
                      <a:latin typeface="Helvetica"/>
                      <a:cs typeface="Helvetica"/>
                    </a:rPr>
                    <a:t>O</a:t>
                  </a:r>
                  <a:r>
                    <a:rPr kumimoji="1" lang="en-US" altLang="ja-JP" sz="1600" b="1" dirty="0">
                      <a:solidFill>
                        <a:srgbClr val="0D6DC5"/>
                      </a:solidFill>
                      <a:latin typeface="Helvetica"/>
                      <a:cs typeface="Helvetica"/>
                    </a:rPr>
                    <a:t>→</a:t>
                  </a:r>
                  <a:r>
                    <a:rPr kumimoji="1" lang="en-US" altLang="en-US" sz="1600" b="1" dirty="0">
                      <a:solidFill>
                        <a:srgbClr val="0D6DC5"/>
                      </a:solidFill>
                      <a:latin typeface="Helvetica"/>
                      <a:cs typeface="Helvetica"/>
                    </a:rPr>
                    <a:t> </a:t>
                  </a:r>
                  <a:r>
                    <a:rPr kumimoji="1" lang="en-US" altLang="en-US" sz="1600" b="1" dirty="0" smtClean="0">
                      <a:solidFill>
                        <a:srgbClr val="0D6DC5"/>
                      </a:solidFill>
                      <a:latin typeface="Helvetica"/>
                      <a:cs typeface="Helvetica"/>
                    </a:rPr>
                    <a:t>reference data from (*) )</a:t>
                  </a:r>
                  <a:endParaRPr kumimoji="1" lang="en-US" altLang="ja-JP" sz="1600" b="1" dirty="0">
                    <a:solidFill>
                      <a:srgbClr val="0D6DC5"/>
                    </a:solidFill>
                    <a:latin typeface="Helvetica"/>
                    <a:cs typeface="Helvetica"/>
                  </a:endParaRPr>
                </a:p>
              </p:txBody>
            </p:sp>
            <p:sp>
              <p:nvSpPr>
                <p:cNvPr id="17" name="テキスト ボックス 8"/>
                <p:cNvSpPr txBox="1"/>
                <p:nvPr/>
              </p:nvSpPr>
              <p:spPr>
                <a:xfrm>
                  <a:off x="17793313" y="23460162"/>
                  <a:ext cx="798435" cy="37920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ja-JP" b="1" dirty="0" smtClean="0">
                      <a:latin typeface="Helvetica"/>
                      <a:cs typeface="Helvetica"/>
                    </a:rPr>
                    <a:t>AlO</a:t>
                  </a:r>
                  <a:r>
                    <a:rPr kumimoji="1" lang="en-US" altLang="ja-JP" b="1" baseline="-25000" dirty="0" smtClean="0">
                      <a:latin typeface="Helvetica"/>
                      <a:cs typeface="Helvetica"/>
                    </a:rPr>
                    <a:t>1.5</a:t>
                  </a:r>
                  <a:endParaRPr kumimoji="1" lang="ja-JP" altLang="en-US" b="1" baseline="-25000" dirty="0">
                    <a:latin typeface="Helvetica"/>
                    <a:cs typeface="Helvetica"/>
                  </a:endParaRPr>
                </a:p>
              </p:txBody>
            </p:sp>
            <p:sp>
              <p:nvSpPr>
                <p:cNvPr id="18" name="テキスト ボックス 24"/>
                <p:cNvSpPr txBox="1"/>
                <p:nvPr/>
              </p:nvSpPr>
              <p:spPr>
                <a:xfrm rot="3696001">
                  <a:off x="13276931" y="19240850"/>
                  <a:ext cx="1795273" cy="634684"/>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ja-JP" b="1" dirty="0" smtClean="0">
                      <a:solidFill>
                        <a:srgbClr val="FF0000"/>
                      </a:solidFill>
                      <a:latin typeface="Helvetica"/>
                      <a:cs typeface="Helvetica"/>
                    </a:rPr>
                    <a:t>33mol% Li</a:t>
                  </a:r>
                  <a:r>
                    <a:rPr kumimoji="1" lang="en-US" altLang="ja-JP" b="1" baseline="-25000" dirty="0" smtClean="0">
                      <a:solidFill>
                        <a:srgbClr val="FF0000"/>
                      </a:solidFill>
                      <a:latin typeface="Helvetica"/>
                      <a:cs typeface="Helvetica"/>
                    </a:rPr>
                    <a:t>2</a:t>
                  </a:r>
                  <a:r>
                    <a:rPr kumimoji="1" lang="en-US" altLang="ja-JP" b="1" dirty="0" smtClean="0">
                      <a:solidFill>
                        <a:srgbClr val="FF0000"/>
                      </a:solidFill>
                      <a:latin typeface="Helvetica"/>
                      <a:cs typeface="Helvetica"/>
                    </a:rPr>
                    <a:t>O</a:t>
                  </a:r>
                  <a:endParaRPr kumimoji="1" lang="en-US" altLang="ja-JP" b="1" dirty="0">
                    <a:solidFill>
                      <a:srgbClr val="FF0000"/>
                    </a:solidFill>
                    <a:latin typeface="Helvetica"/>
                    <a:cs typeface="Helvetica"/>
                  </a:endParaRPr>
                </a:p>
                <a:p>
                  <a:pPr algn="ctr"/>
                  <a:r>
                    <a:rPr kumimoji="1" lang="en-US" altLang="ja-JP" b="1" dirty="0" smtClean="0">
                      <a:solidFill>
                        <a:srgbClr val="0D6DC5"/>
                      </a:solidFill>
                      <a:latin typeface="Helvetica"/>
                      <a:cs typeface="Helvetica"/>
                    </a:rPr>
                    <a:t>(33mol%Na</a:t>
                  </a:r>
                  <a:r>
                    <a:rPr kumimoji="1" lang="en-US" altLang="ja-JP" b="1" baseline="-25000" dirty="0" smtClean="0">
                      <a:solidFill>
                        <a:srgbClr val="0D6DC5"/>
                      </a:solidFill>
                      <a:latin typeface="Helvetica"/>
                      <a:cs typeface="Helvetica"/>
                    </a:rPr>
                    <a:t>2</a:t>
                  </a:r>
                  <a:r>
                    <a:rPr kumimoji="1" lang="en-US" altLang="ja-JP" b="1" dirty="0" smtClean="0">
                      <a:solidFill>
                        <a:srgbClr val="0D6DC5"/>
                      </a:solidFill>
                      <a:latin typeface="Helvetica"/>
                      <a:cs typeface="Helvetica"/>
                    </a:rPr>
                    <a:t>O)</a:t>
                  </a:r>
                </a:p>
              </p:txBody>
            </p:sp>
            <p:cxnSp>
              <p:nvCxnSpPr>
                <p:cNvPr id="20" name="直線コネクタ 19"/>
                <p:cNvCxnSpPr/>
                <p:nvPr/>
              </p:nvCxnSpPr>
              <p:spPr>
                <a:xfrm>
                  <a:off x="14654401" y="20422163"/>
                  <a:ext cx="1721597" cy="2996755"/>
                </a:xfrm>
                <a:prstGeom prst="line">
                  <a:avLst/>
                </a:prstGeom>
                <a:ln>
                  <a:solidFill>
                    <a:schemeClr val="tx1"/>
                  </a:solidFill>
                  <a:prstDash val="sysDash"/>
                </a:ln>
                <a:effectLst/>
              </p:spPr>
              <p:style>
                <a:lnRef idx="2">
                  <a:schemeClr val="accent1"/>
                </a:lnRef>
                <a:fillRef idx="0">
                  <a:schemeClr val="accent1"/>
                </a:fillRef>
                <a:effectRef idx="1">
                  <a:schemeClr val="accent1"/>
                </a:effectRef>
                <a:fontRef idx="minor">
                  <a:schemeClr val="tx1"/>
                </a:fontRef>
              </p:style>
            </p:cxnSp>
            <p:sp>
              <p:nvSpPr>
                <p:cNvPr id="21" name="円/楕円 20"/>
                <p:cNvSpPr/>
                <p:nvPr/>
              </p:nvSpPr>
              <p:spPr>
                <a:xfrm>
                  <a:off x="14915622" y="20917370"/>
                  <a:ext cx="144000" cy="144000"/>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22" name="円/楕円 21"/>
                <p:cNvSpPr/>
                <p:nvPr/>
              </p:nvSpPr>
              <p:spPr>
                <a:xfrm>
                  <a:off x="14582401" y="20360671"/>
                  <a:ext cx="144000" cy="144000"/>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23" name="円/楕円 22"/>
                <p:cNvSpPr/>
                <p:nvPr/>
              </p:nvSpPr>
              <p:spPr>
                <a:xfrm>
                  <a:off x="15169714" y="21368625"/>
                  <a:ext cx="144000" cy="144000"/>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24" name="円/楕円 23"/>
                <p:cNvSpPr/>
                <p:nvPr/>
              </p:nvSpPr>
              <p:spPr>
                <a:xfrm>
                  <a:off x="15338056" y="21672956"/>
                  <a:ext cx="144000" cy="144000"/>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cxnSp>
              <p:nvCxnSpPr>
                <p:cNvPr id="25" name="直線コネクタ 24"/>
                <p:cNvCxnSpPr/>
                <p:nvPr/>
              </p:nvCxnSpPr>
              <p:spPr>
                <a:xfrm flipH="1">
                  <a:off x="13297585" y="20451470"/>
                  <a:ext cx="1258021"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26" name="テキスト ボックス 32"/>
                <p:cNvSpPr txBox="1"/>
                <p:nvPr/>
              </p:nvSpPr>
              <p:spPr>
                <a:xfrm>
                  <a:off x="11900497" y="20268080"/>
                  <a:ext cx="1575966" cy="60041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ja-JP" sz="1600" b="1" dirty="0" smtClean="0">
                      <a:solidFill>
                        <a:srgbClr val="FF0000"/>
                      </a:solidFill>
                      <a:latin typeface="Helvetica"/>
                      <a:cs typeface="Helvetica"/>
                    </a:rPr>
                    <a:t>0mol%AlO</a:t>
                  </a:r>
                  <a:r>
                    <a:rPr kumimoji="1" lang="en-US" altLang="ja-JP" sz="1600" b="1" baseline="-25000" dirty="0" smtClean="0">
                      <a:solidFill>
                        <a:srgbClr val="FF0000"/>
                      </a:solidFill>
                      <a:latin typeface="Helvetica"/>
                      <a:cs typeface="Helvetica"/>
                    </a:rPr>
                    <a:t>1.5</a:t>
                  </a:r>
                </a:p>
                <a:p>
                  <a:pPr algn="ctr"/>
                  <a:r>
                    <a:rPr kumimoji="1" lang="en-US" altLang="ja-JP" sz="1600" b="1" dirty="0" smtClean="0">
                      <a:solidFill>
                        <a:srgbClr val="FF0000"/>
                      </a:solidFill>
                      <a:latin typeface="Helvetica"/>
                      <a:cs typeface="Helvetica"/>
                    </a:rPr>
                    <a:t>(NBO/T = 0.99)</a:t>
                  </a:r>
                  <a:endParaRPr kumimoji="1" lang="ja-JP" altLang="en-US" sz="1600" b="1" dirty="0">
                    <a:solidFill>
                      <a:srgbClr val="FF0000"/>
                    </a:solidFill>
                    <a:latin typeface="Helvetica"/>
                    <a:cs typeface="Helvetica"/>
                  </a:endParaRPr>
                </a:p>
              </p:txBody>
            </p:sp>
            <p:cxnSp>
              <p:nvCxnSpPr>
                <p:cNvPr id="27" name="直線コネクタ 26"/>
                <p:cNvCxnSpPr/>
                <p:nvPr/>
              </p:nvCxnSpPr>
              <p:spPr>
                <a:xfrm flipH="1">
                  <a:off x="13716225" y="21203865"/>
                  <a:ext cx="1274791" cy="281872"/>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28" name="テキスト ボックス 34"/>
                <p:cNvSpPr txBox="1"/>
                <p:nvPr/>
              </p:nvSpPr>
              <p:spPr>
                <a:xfrm>
                  <a:off x="11548218" y="20932162"/>
                  <a:ext cx="2280526" cy="347606"/>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600" b="1" dirty="0" smtClean="0">
                      <a:solidFill>
                        <a:srgbClr val="FF0000"/>
                      </a:solidFill>
                      <a:latin typeface="Helvetica"/>
                      <a:cs typeface="Helvetica"/>
                    </a:rPr>
                    <a:t>11.2mol%AlO</a:t>
                  </a:r>
                  <a:r>
                    <a:rPr lang="en-US" altLang="ja-JP" sz="1600" b="1" baseline="-25000" dirty="0" smtClean="0">
                      <a:solidFill>
                        <a:srgbClr val="FF0000"/>
                      </a:solidFill>
                      <a:latin typeface="Helvetica"/>
                      <a:cs typeface="Helvetica"/>
                    </a:rPr>
                    <a:t>1.5 </a:t>
                  </a:r>
                  <a:r>
                    <a:rPr lang="en-US" altLang="ja-JP" sz="1600" b="1" dirty="0" smtClean="0">
                      <a:solidFill>
                        <a:srgbClr val="FF0000"/>
                      </a:solidFill>
                      <a:latin typeface="Helvetica"/>
                      <a:cs typeface="Helvetica"/>
                    </a:rPr>
                    <a:t> </a:t>
                  </a:r>
                  <a:r>
                    <a:rPr kumimoji="1" lang="en-US" altLang="ja-JP" sz="1600" b="1" dirty="0" smtClean="0">
                      <a:solidFill>
                        <a:srgbClr val="FF0000"/>
                      </a:solidFill>
                      <a:latin typeface="Helvetica"/>
                      <a:cs typeface="Helvetica"/>
                    </a:rPr>
                    <a:t>(</a:t>
                  </a:r>
                  <a:r>
                    <a:rPr lang="en-US" altLang="ja-JP" sz="1600" b="1" dirty="0" smtClean="0">
                      <a:solidFill>
                        <a:srgbClr val="FF0000"/>
                      </a:solidFill>
                      <a:latin typeface="Helvetica"/>
                      <a:cs typeface="Helvetica"/>
                    </a:rPr>
                    <a:t>0</a:t>
                  </a:r>
                  <a:r>
                    <a:rPr kumimoji="1" lang="en-US" altLang="ja-JP" sz="1600" b="1" dirty="0" smtClean="0">
                      <a:solidFill>
                        <a:srgbClr val="FF0000"/>
                      </a:solidFill>
                      <a:latin typeface="Helvetica"/>
                      <a:cs typeface="Helvetica"/>
                    </a:rPr>
                    <a:t>.82)</a:t>
                  </a:r>
                  <a:endParaRPr kumimoji="1" lang="ja-JP" altLang="en-US" sz="1600" b="1" dirty="0">
                    <a:solidFill>
                      <a:srgbClr val="FF0000"/>
                    </a:solidFill>
                    <a:latin typeface="Helvetica"/>
                    <a:cs typeface="Helvetica"/>
                  </a:endParaRPr>
                </a:p>
              </p:txBody>
            </p:sp>
            <p:sp>
              <p:nvSpPr>
                <p:cNvPr id="30" name="テキスト ボックス 37"/>
                <p:cNvSpPr txBox="1"/>
                <p:nvPr/>
              </p:nvSpPr>
              <p:spPr>
                <a:xfrm>
                  <a:off x="11596296" y="22016374"/>
                  <a:ext cx="2141299" cy="347606"/>
                </a:xfrm>
                <a:prstGeom prst="rect">
                  <a:avLst/>
                </a:prstGeom>
                <a:solidFill>
                  <a:schemeClr val="bg1"/>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600" b="1" dirty="0" smtClean="0">
                      <a:solidFill>
                        <a:srgbClr val="FF0000"/>
                      </a:solidFill>
                      <a:latin typeface="Helvetica"/>
                      <a:cs typeface="Helvetica"/>
                    </a:rPr>
                    <a:t>34mol%AlO</a:t>
                  </a:r>
                  <a:r>
                    <a:rPr lang="en-US" altLang="ja-JP" sz="1600" b="1" baseline="-25000" dirty="0" smtClean="0">
                      <a:solidFill>
                        <a:srgbClr val="FF0000"/>
                      </a:solidFill>
                      <a:latin typeface="Helvetica"/>
                      <a:cs typeface="Helvetica"/>
                    </a:rPr>
                    <a:t>1.5</a:t>
                  </a:r>
                  <a:r>
                    <a:rPr lang="en-US" altLang="ja-JP" sz="1600" b="1" dirty="0" smtClean="0">
                      <a:solidFill>
                        <a:srgbClr val="FF0000"/>
                      </a:solidFill>
                      <a:latin typeface="Helvetica"/>
                      <a:cs typeface="Helvetica"/>
                    </a:rPr>
                    <a:t>  </a:t>
                  </a:r>
                  <a:r>
                    <a:rPr kumimoji="1" lang="en-US" altLang="ja-JP" sz="1600" b="1" dirty="0" smtClean="0">
                      <a:solidFill>
                        <a:srgbClr val="FF0000"/>
                      </a:solidFill>
                      <a:latin typeface="Helvetica"/>
                      <a:cs typeface="Helvetica"/>
                    </a:rPr>
                    <a:t>(0.44)</a:t>
                  </a:r>
                  <a:endParaRPr kumimoji="1" lang="ja-JP" altLang="en-US" sz="1600" b="1" dirty="0">
                    <a:solidFill>
                      <a:srgbClr val="FF0000"/>
                    </a:solidFill>
                    <a:latin typeface="Helvetica"/>
                    <a:cs typeface="Helvetica"/>
                  </a:endParaRPr>
                </a:p>
              </p:txBody>
            </p:sp>
            <p:cxnSp>
              <p:nvCxnSpPr>
                <p:cNvPr id="31" name="直線コネクタ 30"/>
                <p:cNvCxnSpPr>
                  <a:stCxn id="24" idx="2"/>
                  <a:endCxn id="30" idx="3"/>
                </p:cNvCxnSpPr>
                <p:nvPr/>
              </p:nvCxnSpPr>
              <p:spPr>
                <a:xfrm flipH="1">
                  <a:off x="13737595" y="21744956"/>
                  <a:ext cx="1600461" cy="445221"/>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33" name="円/楕円 32"/>
                <p:cNvSpPr/>
                <p:nvPr/>
              </p:nvSpPr>
              <p:spPr>
                <a:xfrm>
                  <a:off x="14583542" y="20346546"/>
                  <a:ext cx="144000" cy="144000"/>
                </a:xfrm>
                <a:prstGeom prst="ellipse">
                  <a:avLst/>
                </a:prstGeom>
                <a:noFill/>
                <a:ln w="28575">
                  <a:solidFill>
                    <a:srgbClr val="0D6DC5"/>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34" name="円/楕円 33"/>
                <p:cNvSpPr/>
                <p:nvPr/>
              </p:nvSpPr>
              <p:spPr>
                <a:xfrm>
                  <a:off x="14919017" y="20912140"/>
                  <a:ext cx="144000" cy="144000"/>
                </a:xfrm>
                <a:prstGeom prst="ellipse">
                  <a:avLst/>
                </a:prstGeom>
                <a:noFill/>
                <a:ln w="28575">
                  <a:solidFill>
                    <a:srgbClr val="0D6DC5"/>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35" name="円/楕円 34"/>
                <p:cNvSpPr/>
                <p:nvPr/>
              </p:nvSpPr>
              <p:spPr>
                <a:xfrm>
                  <a:off x="15181893" y="21349945"/>
                  <a:ext cx="144000" cy="144000"/>
                </a:xfrm>
                <a:prstGeom prst="ellipse">
                  <a:avLst/>
                </a:prstGeom>
                <a:noFill/>
                <a:ln w="28575">
                  <a:solidFill>
                    <a:srgbClr val="0D6DC5"/>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36" name="円/楕円 35"/>
                <p:cNvSpPr/>
                <p:nvPr/>
              </p:nvSpPr>
              <p:spPr>
                <a:xfrm>
                  <a:off x="15011435" y="21106585"/>
                  <a:ext cx="144000" cy="144000"/>
                </a:xfrm>
                <a:prstGeom prst="ellipse">
                  <a:avLst/>
                </a:prstGeom>
                <a:noFill/>
                <a:ln w="28575">
                  <a:solidFill>
                    <a:srgbClr val="0D6DC5"/>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grpSp>
          <p:cxnSp>
            <p:nvCxnSpPr>
              <p:cNvPr id="6" name="直線コネクタ 5"/>
              <p:cNvCxnSpPr/>
              <p:nvPr/>
            </p:nvCxnSpPr>
            <p:spPr>
              <a:xfrm flipH="1">
                <a:off x="23489438" y="10392651"/>
                <a:ext cx="3146214" cy="0"/>
              </a:xfrm>
              <a:prstGeom prst="line">
                <a:avLst/>
              </a:prstGeom>
              <a:ln>
                <a:solidFill>
                  <a:srgbClr val="0070C0"/>
                </a:solidFill>
              </a:ln>
              <a:effectLst/>
            </p:spPr>
            <p:style>
              <a:lnRef idx="2">
                <a:schemeClr val="accent1"/>
              </a:lnRef>
              <a:fillRef idx="0">
                <a:schemeClr val="accent1"/>
              </a:fillRef>
              <a:effectRef idx="1">
                <a:schemeClr val="accent1"/>
              </a:effectRef>
              <a:fontRef idx="minor">
                <a:schemeClr val="tx1"/>
              </a:fontRef>
            </p:style>
          </p:cxnSp>
          <p:sp>
            <p:nvSpPr>
              <p:cNvPr id="7" name="テキスト ボックス 32"/>
              <p:cNvSpPr txBox="1"/>
              <p:nvPr/>
            </p:nvSpPr>
            <p:spPr>
              <a:xfrm>
                <a:off x="26341748" y="10046780"/>
                <a:ext cx="2666931" cy="108288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en-US" altLang="ja-JP" sz="1600" b="1" dirty="0" smtClean="0">
                    <a:solidFill>
                      <a:srgbClr val="0070C0"/>
                    </a:solidFill>
                    <a:latin typeface="Helvetica"/>
                    <a:cs typeface="Helvetica"/>
                  </a:rPr>
                  <a:t>0mol%AlO</a:t>
                </a:r>
                <a:r>
                  <a:rPr kumimoji="1" lang="en-US" altLang="ja-JP" sz="1600" b="1" baseline="-25000" dirty="0" smtClean="0">
                    <a:solidFill>
                      <a:srgbClr val="0070C0"/>
                    </a:solidFill>
                    <a:latin typeface="Helvetica"/>
                    <a:cs typeface="Helvetica"/>
                  </a:rPr>
                  <a:t>1.5</a:t>
                </a:r>
              </a:p>
              <a:p>
                <a:pPr algn="ctr"/>
                <a:r>
                  <a:rPr kumimoji="1" lang="en-US" altLang="ja-JP" sz="1600" b="1" dirty="0" smtClean="0">
                    <a:solidFill>
                      <a:srgbClr val="0070C0"/>
                    </a:solidFill>
                    <a:latin typeface="Helvetica"/>
                    <a:cs typeface="Helvetica"/>
                  </a:rPr>
                  <a:t>(NBO/T = 0.99)</a:t>
                </a:r>
                <a:endParaRPr kumimoji="1" lang="ja-JP" altLang="en-US" sz="1600" b="1" dirty="0">
                  <a:solidFill>
                    <a:srgbClr val="0070C0"/>
                  </a:solidFill>
                  <a:latin typeface="Helvetica"/>
                  <a:cs typeface="Helvetica"/>
                </a:endParaRPr>
              </a:p>
            </p:txBody>
          </p:sp>
          <p:cxnSp>
            <p:nvCxnSpPr>
              <p:cNvPr id="8" name="直線コネクタ 7"/>
              <p:cNvCxnSpPr/>
              <p:nvPr/>
            </p:nvCxnSpPr>
            <p:spPr>
              <a:xfrm flipH="1">
                <a:off x="24075122" y="11447436"/>
                <a:ext cx="3021738" cy="13953"/>
              </a:xfrm>
              <a:prstGeom prst="line">
                <a:avLst/>
              </a:prstGeom>
              <a:ln>
                <a:solidFill>
                  <a:srgbClr val="0070C0"/>
                </a:solidFill>
              </a:ln>
              <a:effectLst/>
            </p:spPr>
            <p:style>
              <a:lnRef idx="2">
                <a:schemeClr val="accent1"/>
              </a:lnRef>
              <a:fillRef idx="0">
                <a:schemeClr val="accent1"/>
              </a:fillRef>
              <a:effectRef idx="1">
                <a:schemeClr val="accent1"/>
              </a:effectRef>
              <a:fontRef idx="minor">
                <a:schemeClr val="tx1"/>
              </a:fontRef>
            </p:style>
          </p:cxnSp>
          <p:sp>
            <p:nvSpPr>
              <p:cNvPr id="9" name="テキスト ボックス 32"/>
              <p:cNvSpPr txBox="1"/>
              <p:nvPr/>
            </p:nvSpPr>
            <p:spPr>
              <a:xfrm>
                <a:off x="26770719" y="11034603"/>
                <a:ext cx="2980359" cy="108288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600" b="1" dirty="0" smtClean="0">
                    <a:solidFill>
                      <a:srgbClr val="0070C0"/>
                    </a:solidFill>
                    <a:latin typeface="Helvetica"/>
                    <a:cs typeface="Helvetica"/>
                  </a:rPr>
                  <a:t>11.2</a:t>
                </a:r>
                <a:r>
                  <a:rPr kumimoji="1" lang="en-US" altLang="ja-JP" sz="1600" b="1" dirty="0" smtClean="0">
                    <a:solidFill>
                      <a:srgbClr val="0070C0"/>
                    </a:solidFill>
                    <a:latin typeface="Helvetica"/>
                    <a:cs typeface="Helvetica"/>
                  </a:rPr>
                  <a:t>mol%AlO</a:t>
                </a:r>
                <a:r>
                  <a:rPr kumimoji="1" lang="en-US" altLang="ja-JP" sz="1600" b="1" baseline="-25000" dirty="0" smtClean="0">
                    <a:solidFill>
                      <a:srgbClr val="0070C0"/>
                    </a:solidFill>
                    <a:latin typeface="Helvetica"/>
                    <a:cs typeface="Helvetica"/>
                  </a:rPr>
                  <a:t>1.5</a:t>
                </a:r>
              </a:p>
              <a:p>
                <a:r>
                  <a:rPr lang="en-US" altLang="ja-JP" sz="1600" b="1" dirty="0" smtClean="0">
                    <a:solidFill>
                      <a:srgbClr val="0070C0"/>
                    </a:solidFill>
                    <a:latin typeface="Helvetica"/>
                    <a:cs typeface="Helvetica"/>
                  </a:rPr>
                  <a:t>  (0</a:t>
                </a:r>
                <a:r>
                  <a:rPr kumimoji="1" lang="en-US" altLang="ja-JP" sz="1600" b="1" dirty="0" smtClean="0">
                    <a:solidFill>
                      <a:srgbClr val="0070C0"/>
                    </a:solidFill>
                    <a:latin typeface="Helvetica"/>
                    <a:cs typeface="Helvetica"/>
                  </a:rPr>
                  <a:t>.82)</a:t>
                </a:r>
                <a:endParaRPr kumimoji="1" lang="ja-JP" altLang="en-US" sz="1600" b="1" dirty="0">
                  <a:solidFill>
                    <a:srgbClr val="0070C0"/>
                  </a:solidFill>
                  <a:latin typeface="Helvetica"/>
                  <a:cs typeface="Helvetica"/>
                </a:endParaRPr>
              </a:p>
            </p:txBody>
          </p:sp>
          <p:cxnSp>
            <p:nvCxnSpPr>
              <p:cNvPr id="10" name="直線コネクタ 9"/>
              <p:cNvCxnSpPr>
                <a:stCxn id="11" idx="1"/>
              </p:cNvCxnSpPr>
              <p:nvPr/>
            </p:nvCxnSpPr>
            <p:spPr>
              <a:xfrm flipH="1" flipV="1">
                <a:off x="24357484" y="11904683"/>
                <a:ext cx="2430600" cy="628287"/>
              </a:xfrm>
              <a:prstGeom prst="line">
                <a:avLst/>
              </a:prstGeom>
              <a:ln>
                <a:solidFill>
                  <a:srgbClr val="0070C0"/>
                </a:solidFill>
              </a:ln>
              <a:effectLst/>
            </p:spPr>
            <p:style>
              <a:lnRef idx="2">
                <a:schemeClr val="accent1"/>
              </a:lnRef>
              <a:fillRef idx="0">
                <a:schemeClr val="accent1"/>
              </a:fillRef>
              <a:effectRef idx="1">
                <a:schemeClr val="accent1"/>
              </a:effectRef>
              <a:fontRef idx="minor">
                <a:schemeClr val="tx1"/>
              </a:fontRef>
            </p:style>
          </p:cxnSp>
          <p:sp>
            <p:nvSpPr>
              <p:cNvPr id="11" name="テキスト ボックス 32"/>
              <p:cNvSpPr txBox="1"/>
              <p:nvPr/>
            </p:nvSpPr>
            <p:spPr>
              <a:xfrm>
                <a:off x="26788084" y="11991525"/>
                <a:ext cx="2945629" cy="1082887"/>
              </a:xfrm>
              <a:prstGeom prst="rect">
                <a:avLst/>
              </a:prstGeom>
              <a:solidFill>
                <a:schemeClr val="bg1"/>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600" b="1" dirty="0" smtClean="0">
                    <a:solidFill>
                      <a:srgbClr val="0070C0"/>
                    </a:solidFill>
                    <a:latin typeface="Helvetica"/>
                    <a:cs typeface="Helvetica"/>
                  </a:rPr>
                  <a:t>16.8</a:t>
                </a:r>
                <a:r>
                  <a:rPr kumimoji="1" lang="en-US" altLang="ja-JP" sz="1600" b="1" dirty="0" smtClean="0">
                    <a:solidFill>
                      <a:srgbClr val="0070C0"/>
                    </a:solidFill>
                    <a:latin typeface="Helvetica"/>
                    <a:cs typeface="Helvetica"/>
                  </a:rPr>
                  <a:t>mol%AlO</a:t>
                </a:r>
                <a:r>
                  <a:rPr kumimoji="1" lang="en-US" altLang="ja-JP" sz="1600" b="1" baseline="-25000" dirty="0" smtClean="0">
                    <a:solidFill>
                      <a:srgbClr val="0070C0"/>
                    </a:solidFill>
                    <a:latin typeface="Helvetica"/>
                    <a:cs typeface="Helvetica"/>
                  </a:rPr>
                  <a:t>1.5</a:t>
                </a:r>
              </a:p>
              <a:p>
                <a:r>
                  <a:rPr kumimoji="1" lang="en-US" altLang="ja-JP" sz="1600" b="1" dirty="0" smtClean="0">
                    <a:solidFill>
                      <a:srgbClr val="0070C0"/>
                    </a:solidFill>
                    <a:latin typeface="Helvetica"/>
                    <a:cs typeface="Helvetica"/>
                  </a:rPr>
                  <a:t>  (0.73)</a:t>
                </a:r>
                <a:endParaRPr kumimoji="1" lang="ja-JP" altLang="en-US" sz="1600" b="1" dirty="0">
                  <a:solidFill>
                    <a:srgbClr val="0070C0"/>
                  </a:solidFill>
                  <a:latin typeface="Helvetica"/>
                  <a:cs typeface="Helvetica"/>
                </a:endParaRPr>
              </a:p>
            </p:txBody>
          </p:sp>
          <p:cxnSp>
            <p:nvCxnSpPr>
              <p:cNvPr id="12" name="直線コネクタ 11"/>
              <p:cNvCxnSpPr/>
              <p:nvPr/>
            </p:nvCxnSpPr>
            <p:spPr>
              <a:xfrm flipH="1" flipV="1">
                <a:off x="24532696" y="12358693"/>
                <a:ext cx="2591896" cy="946508"/>
              </a:xfrm>
              <a:prstGeom prst="line">
                <a:avLst/>
              </a:prstGeom>
              <a:ln>
                <a:solidFill>
                  <a:srgbClr val="0070C0"/>
                </a:solidFill>
              </a:ln>
              <a:effectLst/>
            </p:spPr>
            <p:style>
              <a:lnRef idx="2">
                <a:schemeClr val="accent1"/>
              </a:lnRef>
              <a:fillRef idx="0">
                <a:schemeClr val="accent1"/>
              </a:fillRef>
              <a:effectRef idx="1">
                <a:schemeClr val="accent1"/>
              </a:effectRef>
              <a:fontRef idx="minor">
                <a:schemeClr val="tx1"/>
              </a:fontRef>
            </p:style>
          </p:cxnSp>
          <p:sp>
            <p:nvSpPr>
              <p:cNvPr id="13" name="テキスト ボックス 32"/>
              <p:cNvSpPr txBox="1"/>
              <p:nvPr/>
            </p:nvSpPr>
            <p:spPr>
              <a:xfrm>
                <a:off x="26841104" y="13026175"/>
                <a:ext cx="2945629" cy="1082887"/>
              </a:xfrm>
              <a:prstGeom prst="rect">
                <a:avLst/>
              </a:prstGeom>
              <a:solidFill>
                <a:schemeClr val="bg1"/>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600" b="1" dirty="0" smtClean="0">
                    <a:solidFill>
                      <a:srgbClr val="0070C0"/>
                    </a:solidFill>
                    <a:latin typeface="Helvetica"/>
                    <a:cs typeface="Helvetica"/>
                  </a:rPr>
                  <a:t>22.3</a:t>
                </a:r>
                <a:r>
                  <a:rPr kumimoji="1" lang="en-US" altLang="ja-JP" sz="1600" b="1" dirty="0" smtClean="0">
                    <a:solidFill>
                      <a:srgbClr val="0070C0"/>
                    </a:solidFill>
                    <a:latin typeface="Helvetica"/>
                    <a:cs typeface="Helvetica"/>
                  </a:rPr>
                  <a:t>mol%AlO</a:t>
                </a:r>
                <a:r>
                  <a:rPr kumimoji="1" lang="en-US" altLang="ja-JP" sz="1600" b="1" baseline="-25000" dirty="0" smtClean="0">
                    <a:solidFill>
                      <a:srgbClr val="0070C0"/>
                    </a:solidFill>
                    <a:latin typeface="Helvetica"/>
                    <a:cs typeface="Helvetica"/>
                  </a:rPr>
                  <a:t>1.5</a:t>
                </a:r>
              </a:p>
              <a:p>
                <a:r>
                  <a:rPr kumimoji="1" lang="en-US" altLang="ja-JP" sz="1600" b="1" dirty="0" smtClean="0">
                    <a:solidFill>
                      <a:srgbClr val="0070C0"/>
                    </a:solidFill>
                    <a:latin typeface="Helvetica"/>
                    <a:cs typeface="Helvetica"/>
                  </a:rPr>
                  <a:t>  (0.65)</a:t>
                </a:r>
                <a:endParaRPr kumimoji="1" lang="ja-JP" altLang="en-US" sz="1600" b="1" dirty="0">
                  <a:solidFill>
                    <a:srgbClr val="0070C0"/>
                  </a:solidFill>
                  <a:latin typeface="Helvetica"/>
                  <a:cs typeface="Helvetica"/>
                </a:endParaRPr>
              </a:p>
            </p:txBody>
          </p:sp>
        </p:grpSp>
        <p:cxnSp>
          <p:nvCxnSpPr>
            <p:cNvPr id="44" name="直線コネクタ 43"/>
            <p:cNvCxnSpPr>
              <a:endCxn id="28" idx="3"/>
            </p:cNvCxnSpPr>
            <p:nvPr/>
          </p:nvCxnSpPr>
          <p:spPr>
            <a:xfrm flipH="1">
              <a:off x="2430810" y="3497995"/>
              <a:ext cx="1084611" cy="122608"/>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45" name="円/楕円 44"/>
            <p:cNvSpPr/>
            <p:nvPr/>
          </p:nvSpPr>
          <p:spPr>
            <a:xfrm>
              <a:off x="3646230" y="3631116"/>
              <a:ext cx="146642" cy="141976"/>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cxnSp>
          <p:nvCxnSpPr>
            <p:cNvPr id="46" name="直線コネクタ 45"/>
            <p:cNvCxnSpPr>
              <a:stCxn id="23" idx="2"/>
              <a:endCxn id="48" idx="3"/>
            </p:cNvCxnSpPr>
            <p:nvPr/>
          </p:nvCxnSpPr>
          <p:spPr>
            <a:xfrm flipH="1">
              <a:off x="2394697" y="3950559"/>
              <a:ext cx="1401690" cy="413347"/>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48" name="テキスト ボックス 34"/>
            <p:cNvSpPr txBox="1"/>
            <p:nvPr/>
          </p:nvSpPr>
          <p:spPr>
            <a:xfrm>
              <a:off x="60905" y="4192546"/>
              <a:ext cx="2333792" cy="3427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600" b="1" dirty="0" smtClean="0">
                  <a:solidFill>
                    <a:srgbClr val="FF0000"/>
                  </a:solidFill>
                  <a:latin typeface="Helvetica"/>
                  <a:cs typeface="Helvetica"/>
                </a:rPr>
                <a:t>22.3mol%AlO</a:t>
              </a:r>
              <a:r>
                <a:rPr lang="en-US" altLang="ja-JP" sz="1600" b="1" baseline="-25000" dirty="0" smtClean="0">
                  <a:solidFill>
                    <a:srgbClr val="FF0000"/>
                  </a:solidFill>
                  <a:latin typeface="Helvetica"/>
                  <a:cs typeface="Helvetica"/>
                </a:rPr>
                <a:t>1.5 </a:t>
              </a:r>
              <a:r>
                <a:rPr lang="en-US" altLang="ja-JP" sz="1600" b="1" dirty="0" smtClean="0">
                  <a:solidFill>
                    <a:srgbClr val="FF0000"/>
                  </a:solidFill>
                  <a:latin typeface="Helvetica"/>
                  <a:cs typeface="Helvetica"/>
                </a:rPr>
                <a:t> </a:t>
              </a:r>
              <a:r>
                <a:rPr kumimoji="1" lang="en-US" altLang="ja-JP" sz="1600" b="1" dirty="0" smtClean="0">
                  <a:solidFill>
                    <a:srgbClr val="FF0000"/>
                  </a:solidFill>
                  <a:latin typeface="Helvetica"/>
                  <a:cs typeface="Helvetica"/>
                </a:rPr>
                <a:t>(</a:t>
              </a:r>
              <a:r>
                <a:rPr lang="en-US" altLang="ja-JP" sz="1600" b="1" dirty="0" smtClean="0">
                  <a:solidFill>
                    <a:srgbClr val="FF0000"/>
                  </a:solidFill>
                  <a:latin typeface="Helvetica"/>
                  <a:cs typeface="Helvetica"/>
                </a:rPr>
                <a:t>0</a:t>
              </a:r>
              <a:r>
                <a:rPr kumimoji="1" lang="en-US" altLang="ja-JP" sz="1600" b="1" dirty="0" smtClean="0">
                  <a:solidFill>
                    <a:srgbClr val="FF0000"/>
                  </a:solidFill>
                  <a:latin typeface="Helvetica"/>
                  <a:cs typeface="Helvetica"/>
                </a:rPr>
                <a:t>.65)</a:t>
              </a:r>
              <a:endParaRPr kumimoji="1" lang="ja-JP" altLang="en-US" sz="1600" b="1" dirty="0">
                <a:solidFill>
                  <a:srgbClr val="FF0000"/>
                </a:solidFill>
                <a:latin typeface="Helvetica"/>
                <a:cs typeface="Helvetica"/>
              </a:endParaRPr>
            </a:p>
          </p:txBody>
        </p:sp>
      </p:grpSp>
      <p:sp>
        <p:nvSpPr>
          <p:cNvPr id="59" name="コンテンツ プレースホルダー 2"/>
          <p:cNvSpPr txBox="1">
            <a:spLocks/>
          </p:cNvSpPr>
          <p:nvPr/>
        </p:nvSpPr>
        <p:spPr>
          <a:xfrm>
            <a:off x="5221361" y="1267153"/>
            <a:ext cx="3815319" cy="1065123"/>
          </a:xfrm>
          <a:prstGeom prst="rect">
            <a:avLst/>
          </a:prstGeom>
        </p:spPr>
        <p:txBody>
          <a:bodyPr vert="horz">
            <a:noAutofit/>
          </a:bodyPr>
          <a:lstStyle>
            <a:lvl1pPr marL="365760" indent="-256032" algn="l" rtl="0" eaLnBrk="1" latinLnBrk="0" hangingPunct="1">
              <a:spcBef>
                <a:spcPts val="300"/>
              </a:spcBef>
              <a:buClr>
                <a:schemeClr val="accent3"/>
              </a:buClr>
              <a:buFont typeface="Georgia"/>
              <a:buChar char="•"/>
              <a:defRPr kumimoji="1"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1"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1"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1"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1"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1"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1"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1"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1" sz="1400" kern="1200" baseline="0">
                <a:solidFill>
                  <a:schemeClr val="accent3"/>
                </a:solidFill>
                <a:latin typeface="+mn-lt"/>
                <a:ea typeface="+mn-ea"/>
                <a:cs typeface="+mn-cs"/>
              </a:defRPr>
            </a:lvl9pPr>
          </a:lstStyle>
          <a:p>
            <a:pPr marL="109728" indent="0">
              <a:buNone/>
            </a:pPr>
            <a:r>
              <a:rPr lang="en-US" altLang="ja-JP" sz="1800" dirty="0">
                <a:latin typeface="Meiryo UI" panose="020B0604030504040204" pitchFamily="50" charset="-128"/>
                <a:ea typeface="Meiryo UI" panose="020B0604030504040204" pitchFamily="50" charset="-128"/>
                <a:cs typeface="Meiryo UI" panose="020B0604030504040204" pitchFamily="50" charset="-128"/>
              </a:rPr>
              <a:t>NBO/T=(2O-4Si-4Al)/(</a:t>
            </a:r>
            <a:r>
              <a:rPr lang="en-US" altLang="ja-JP" sz="1800" dirty="0" err="1">
                <a:latin typeface="Meiryo UI" panose="020B0604030504040204" pitchFamily="50" charset="-128"/>
                <a:ea typeface="Meiryo UI" panose="020B0604030504040204" pitchFamily="50" charset="-128"/>
                <a:cs typeface="Meiryo UI" panose="020B0604030504040204" pitchFamily="50" charset="-128"/>
              </a:rPr>
              <a:t>Si+Al</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a:t>
            </a:r>
          </a:p>
          <a:p>
            <a:pPr marL="109728" indent="0">
              <a:buFont typeface="Georgia"/>
              <a:buNone/>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err="1" smtClean="0">
                <a:latin typeface="Meiryo UI" panose="020B0604030504040204" pitchFamily="50" charset="-128"/>
                <a:ea typeface="Meiryo UI" panose="020B0604030504040204" pitchFamily="50" charset="-128"/>
                <a:cs typeface="Meiryo UI" panose="020B0604030504040204" pitchFamily="50" charset="-128"/>
              </a:rPr>
              <a:t>mol</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 %)</a:t>
            </a:r>
          </a:p>
        </p:txBody>
      </p:sp>
      <p:sp>
        <p:nvSpPr>
          <p:cNvPr id="49" name="コンテンツ プレースホルダー 2"/>
          <p:cNvSpPr txBox="1">
            <a:spLocks/>
          </p:cNvSpPr>
          <p:nvPr/>
        </p:nvSpPr>
        <p:spPr>
          <a:xfrm>
            <a:off x="640930" y="6253036"/>
            <a:ext cx="6386333" cy="1065123"/>
          </a:xfrm>
          <a:prstGeom prst="rect">
            <a:avLst/>
          </a:prstGeom>
        </p:spPr>
        <p:txBody>
          <a:bodyPr vert="horz">
            <a:noAutofit/>
          </a:bodyPr>
          <a:lstStyle>
            <a:lvl1pPr marL="365760" indent="-256032" algn="l" rtl="0" eaLnBrk="1" latinLnBrk="0" hangingPunct="1">
              <a:spcBef>
                <a:spcPts val="300"/>
              </a:spcBef>
              <a:buClr>
                <a:schemeClr val="accent3"/>
              </a:buClr>
              <a:buFont typeface="Georgia"/>
              <a:buChar char="•"/>
              <a:defRPr kumimoji="1"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1"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1"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1"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1"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1"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1"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1"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1" sz="1400" kern="1200" baseline="0">
                <a:solidFill>
                  <a:schemeClr val="accent3"/>
                </a:solidFill>
                <a:latin typeface="+mn-lt"/>
                <a:ea typeface="+mn-ea"/>
                <a:cs typeface="+mn-cs"/>
              </a:defRPr>
            </a:lvl9pPr>
          </a:lstStyle>
          <a:p>
            <a:pPr marL="109728" indent="0">
              <a:buFont typeface="Georgia"/>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33R</a:t>
            </a:r>
            <a:r>
              <a:rPr lang="en-US" altLang="ja-JP" sz="1600" baseline="-25000" dirty="0" smtClean="0">
                <a:latin typeface="Meiryo UI" panose="020B0604030504040204" pitchFamily="50" charset="-128"/>
                <a:ea typeface="Meiryo UI" panose="020B0604030504040204" pitchFamily="50" charset="-128"/>
                <a:cs typeface="Meiryo UI" panose="020B0604030504040204" pitchFamily="50" charset="-128"/>
              </a:rPr>
              <a:t>2</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O(R = Li, Na)- z AlO</a:t>
            </a:r>
            <a:r>
              <a:rPr lang="en-US" altLang="ja-JP" sz="1600" baseline="-25000" dirty="0" smtClean="0">
                <a:latin typeface="Meiryo UI" panose="020B0604030504040204" pitchFamily="50" charset="-128"/>
                <a:ea typeface="Meiryo UI" panose="020B0604030504040204" pitchFamily="50" charset="-128"/>
                <a:cs typeface="Meiryo UI" panose="020B0604030504040204" pitchFamily="50" charset="-128"/>
              </a:rPr>
              <a:t>1.5</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 - (67 - z) SiO</a:t>
            </a:r>
            <a:r>
              <a:rPr lang="en-US" altLang="ja-JP" sz="1600" baseline="-25000" dirty="0" smtClean="0">
                <a:latin typeface="Meiryo UI" panose="020B0604030504040204" pitchFamily="50" charset="-128"/>
                <a:ea typeface="Meiryo UI" panose="020B0604030504040204" pitchFamily="50" charset="-128"/>
                <a:cs typeface="Meiryo UI" panose="020B0604030504040204" pitchFamily="50" charset="-128"/>
              </a:rPr>
              <a:t>2</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コンテンツ プレースホルダー 2"/>
          <p:cNvSpPr txBox="1">
            <a:spLocks/>
          </p:cNvSpPr>
          <p:nvPr/>
        </p:nvSpPr>
        <p:spPr>
          <a:xfrm>
            <a:off x="168187" y="6597352"/>
            <a:ext cx="8856984" cy="451685"/>
          </a:xfrm>
          <a:prstGeom prst="rect">
            <a:avLst/>
          </a:prstGeom>
        </p:spPr>
        <p:txBody>
          <a:bodyPr vert="horz">
            <a:noAutofit/>
          </a:bodyPr>
          <a:lstStyle>
            <a:lvl1pPr marL="365760" indent="-256032" algn="l" rtl="0" eaLnBrk="1" latinLnBrk="0" hangingPunct="1">
              <a:spcBef>
                <a:spcPts val="300"/>
              </a:spcBef>
              <a:buClr>
                <a:schemeClr val="accent3"/>
              </a:buClr>
              <a:buFont typeface="Georgia"/>
              <a:buChar char="•"/>
              <a:defRPr kumimoji="1"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1"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1"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1"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1"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1"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1"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1"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1" sz="1400" kern="1200" baseline="0">
                <a:solidFill>
                  <a:schemeClr val="accent3"/>
                </a:solidFill>
                <a:latin typeface="+mn-lt"/>
                <a:ea typeface="+mn-ea"/>
                <a:cs typeface="+mn-cs"/>
              </a:defRPr>
            </a:lvl9pPr>
          </a:lstStyle>
          <a:p>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en-US" sz="1200" dirty="0">
                <a:latin typeface="Helvetica"/>
                <a:cs typeface="Helvetica"/>
              </a:rPr>
              <a:t>Hiroshima et al., Proc. of the 47</a:t>
            </a:r>
            <a:r>
              <a:rPr lang="en-US" altLang="en-US" sz="1200" baseline="30000" dirty="0">
                <a:latin typeface="Helvetica"/>
                <a:cs typeface="Helvetica"/>
              </a:rPr>
              <a:t>th</a:t>
            </a:r>
            <a:r>
              <a:rPr lang="en-US" altLang="en-US" sz="1200" dirty="0">
                <a:latin typeface="Helvetica"/>
                <a:cs typeface="Helvetica"/>
              </a:rPr>
              <a:t> </a:t>
            </a:r>
            <a:r>
              <a:rPr lang="en-US" altLang="en-US" sz="1200" dirty="0" smtClean="0">
                <a:latin typeface="Helvetica"/>
                <a:cs typeface="Helvetica"/>
              </a:rPr>
              <a:t>symposium </a:t>
            </a:r>
            <a:r>
              <a:rPr lang="en-US" altLang="en-US" sz="1200" dirty="0">
                <a:latin typeface="Helvetica"/>
                <a:cs typeface="Helvetica"/>
              </a:rPr>
              <a:t>on Glass and Photonics Materials, (2006), 46</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8425872" y="-2429"/>
            <a:ext cx="695900" cy="369332"/>
          </a:xfrm>
          <a:prstGeom prst="rect">
            <a:avLst/>
          </a:prstGeom>
          <a:noFill/>
        </p:spPr>
        <p:txBody>
          <a:bodyPr wrap="square" rtlCol="0">
            <a:spAutoFit/>
          </a:bodyPr>
          <a:lstStyle/>
          <a:p>
            <a:r>
              <a:rPr lang="en-US" altLang="ja-JP" dirty="0" smtClean="0">
                <a:solidFill>
                  <a:schemeClr val="bg1"/>
                </a:solidFill>
                <a:latin typeface="Arial Unicode MS" panose="020B0604020202020204" pitchFamily="50" charset="-128"/>
                <a:ea typeface="Arial Unicode MS" panose="020B0604020202020204" pitchFamily="50" charset="-128"/>
                <a:cs typeface="Arial Unicode MS" panose="020B0604020202020204" pitchFamily="50" charset="-128"/>
              </a:rPr>
              <a:t>6</a:t>
            </a:r>
            <a:endParaRPr kumimoji="1" lang="ja-JP" altLang="en-US" dirty="0">
              <a:solidFill>
                <a:schemeClr val="bg1"/>
              </a:solidFill>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52" name="円/楕円 51"/>
          <p:cNvSpPr/>
          <p:nvPr/>
        </p:nvSpPr>
        <p:spPr>
          <a:xfrm>
            <a:off x="4077716" y="4250697"/>
            <a:ext cx="145767" cy="140250"/>
          </a:xfrm>
          <a:prstGeom prst="ellipse">
            <a:avLst/>
          </a:prstGeom>
          <a:solidFill>
            <a:srgbClr val="FF0000"/>
          </a:solid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53" name="テキスト ボックス 37"/>
          <p:cNvSpPr txBox="1"/>
          <p:nvPr/>
        </p:nvSpPr>
        <p:spPr>
          <a:xfrm>
            <a:off x="71437" y="4618224"/>
            <a:ext cx="2167581" cy="338554"/>
          </a:xfrm>
          <a:prstGeom prst="rect">
            <a:avLst/>
          </a:prstGeom>
          <a:solidFill>
            <a:schemeClr val="bg1"/>
          </a:solid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600" b="1" dirty="0" smtClean="0">
                <a:solidFill>
                  <a:srgbClr val="FF0000"/>
                </a:solidFill>
                <a:latin typeface="Helvetica"/>
                <a:cs typeface="Helvetica"/>
              </a:rPr>
              <a:t>44mol%AlO</a:t>
            </a:r>
            <a:r>
              <a:rPr lang="en-US" altLang="ja-JP" sz="1600" b="1" baseline="-25000" dirty="0" smtClean="0">
                <a:solidFill>
                  <a:srgbClr val="FF0000"/>
                </a:solidFill>
                <a:latin typeface="Helvetica"/>
                <a:cs typeface="Helvetica"/>
              </a:rPr>
              <a:t>1.5</a:t>
            </a:r>
            <a:r>
              <a:rPr lang="en-US" altLang="ja-JP" sz="1600" b="1" dirty="0" smtClean="0">
                <a:solidFill>
                  <a:srgbClr val="FF0000"/>
                </a:solidFill>
                <a:latin typeface="Helvetica"/>
                <a:cs typeface="Helvetica"/>
              </a:rPr>
              <a:t>  </a:t>
            </a:r>
            <a:r>
              <a:rPr kumimoji="1" lang="en-US" altLang="ja-JP" sz="1600" b="1" dirty="0" smtClean="0">
                <a:solidFill>
                  <a:srgbClr val="FF0000"/>
                </a:solidFill>
                <a:latin typeface="Helvetica"/>
                <a:cs typeface="Helvetica"/>
              </a:rPr>
              <a:t>(0.25)</a:t>
            </a:r>
            <a:endParaRPr kumimoji="1" lang="ja-JP" altLang="en-US" sz="1600" b="1" dirty="0">
              <a:solidFill>
                <a:srgbClr val="FF0000"/>
              </a:solidFill>
              <a:latin typeface="Helvetica"/>
              <a:cs typeface="Helvetica"/>
            </a:endParaRPr>
          </a:p>
        </p:txBody>
      </p:sp>
      <p:cxnSp>
        <p:nvCxnSpPr>
          <p:cNvPr id="54" name="直線コネクタ 53"/>
          <p:cNvCxnSpPr>
            <a:endCxn id="53" idx="3"/>
          </p:cNvCxnSpPr>
          <p:nvPr/>
        </p:nvCxnSpPr>
        <p:spPr>
          <a:xfrm flipH="1">
            <a:off x="2239018" y="4322127"/>
            <a:ext cx="1909075" cy="465374"/>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5" name="直線コネクタ 54"/>
          <p:cNvCxnSpPr/>
          <p:nvPr/>
        </p:nvCxnSpPr>
        <p:spPr>
          <a:xfrm flipV="1">
            <a:off x="11113" y="692696"/>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3" name="スライド番号プレースホルダー 2"/>
          <p:cNvSpPr>
            <a:spLocks noGrp="1"/>
          </p:cNvSpPr>
          <p:nvPr>
            <p:ph type="sldNum" sz="quarter" idx="12"/>
          </p:nvPr>
        </p:nvSpPr>
        <p:spPr/>
        <p:txBody>
          <a:bodyPr/>
          <a:lstStyle/>
          <a:p>
            <a:pPr>
              <a:defRPr/>
            </a:pPr>
            <a:fld id="{D280E6C3-3785-462E-82C4-3BF0D60C6817}" type="slidenum">
              <a:rPr lang="en-US" altLang="ja-JP" smtClean="0"/>
              <a:pPr>
                <a:defRPr/>
              </a:pPr>
              <a:t>30</a:t>
            </a:fld>
            <a:endParaRPr lang="en-US" altLang="ja-JP"/>
          </a:p>
        </p:txBody>
      </p:sp>
    </p:spTree>
    <p:extLst>
      <p:ext uri="{BB962C8B-B14F-4D97-AF65-F5344CB8AC3E}">
        <p14:creationId xmlns:p14="http://schemas.microsoft.com/office/powerpoint/2010/main" val="34390667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p:cNvGrpSpPr/>
          <p:nvPr/>
        </p:nvGrpSpPr>
        <p:grpSpPr>
          <a:xfrm>
            <a:off x="0" y="1343772"/>
            <a:ext cx="4644008" cy="4198456"/>
            <a:chOff x="0" y="1343772"/>
            <a:chExt cx="5397818" cy="4049078"/>
          </a:xfrm>
        </p:grpSpPr>
        <p:pic>
          <p:nvPicPr>
            <p:cNvPr id="2050" name="Picture 2" descr="C:\Users\Takahiko\Google ドライブ\報告会\Thermal conductivity LAS NAS compar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43772"/>
              <a:ext cx="5397818" cy="4049078"/>
            </a:xfrm>
            <a:prstGeom prst="rect">
              <a:avLst/>
            </a:prstGeom>
            <a:noFill/>
            <a:extLst>
              <a:ext uri="{909E8E84-426E-40DD-AFC4-6F175D3DCCD1}">
                <a14:hiddenFill xmlns:a14="http://schemas.microsoft.com/office/drawing/2010/main">
                  <a:solidFill>
                    <a:srgbClr val="FFFFFF"/>
                  </a:solidFill>
                </a14:hiddenFill>
              </a:ext>
            </a:extLst>
          </p:spPr>
        </p:pic>
        <p:sp>
          <p:nvSpPr>
            <p:cNvPr id="46" name="フリーフォーム 45"/>
            <p:cNvSpPr/>
            <p:nvPr/>
          </p:nvSpPr>
          <p:spPr>
            <a:xfrm>
              <a:off x="1115615" y="2276872"/>
              <a:ext cx="3899339" cy="189161"/>
            </a:xfrm>
            <a:custGeom>
              <a:avLst/>
              <a:gdLst>
                <a:gd name="connsiteX0" fmla="*/ 0 w 3870251"/>
                <a:gd name="connsiteY0" fmla="*/ 1233377 h 1233377"/>
                <a:gd name="connsiteX1" fmla="*/ 1775637 w 3870251"/>
                <a:gd name="connsiteY1" fmla="*/ 999461 h 1233377"/>
                <a:gd name="connsiteX2" fmla="*/ 3870251 w 3870251"/>
                <a:gd name="connsiteY2" fmla="*/ 0 h 1233377"/>
                <a:gd name="connsiteX0" fmla="*/ 0 w 3870251"/>
                <a:gd name="connsiteY0" fmla="*/ 1233377 h 1233377"/>
                <a:gd name="connsiteX1" fmla="*/ 1839432 w 3870251"/>
                <a:gd name="connsiteY1" fmla="*/ 1060082 h 1233377"/>
                <a:gd name="connsiteX2" fmla="*/ 3870251 w 3870251"/>
                <a:gd name="connsiteY2" fmla="*/ 0 h 1233377"/>
                <a:gd name="connsiteX0" fmla="*/ 0 w 3870251"/>
                <a:gd name="connsiteY0" fmla="*/ 1233377 h 1233377"/>
                <a:gd name="connsiteX1" fmla="*/ 1754372 w 3870251"/>
                <a:gd name="connsiteY1" fmla="*/ 916233 h 1233377"/>
                <a:gd name="connsiteX2" fmla="*/ 3870251 w 3870251"/>
                <a:gd name="connsiteY2" fmla="*/ 0 h 1233377"/>
                <a:gd name="connsiteX0" fmla="*/ 0 w 3870251"/>
                <a:gd name="connsiteY0" fmla="*/ 1233377 h 1233377"/>
                <a:gd name="connsiteX1" fmla="*/ 1754372 w 3870251"/>
                <a:gd name="connsiteY1" fmla="*/ 916233 h 1233377"/>
                <a:gd name="connsiteX2" fmla="*/ 3870251 w 3870251"/>
                <a:gd name="connsiteY2" fmla="*/ 0 h 1233377"/>
                <a:gd name="connsiteX0" fmla="*/ 0 w 3870251"/>
                <a:gd name="connsiteY0" fmla="*/ 1233377 h 1233377"/>
                <a:gd name="connsiteX1" fmla="*/ 1754372 w 3870251"/>
                <a:gd name="connsiteY1" fmla="*/ 885408 h 1233377"/>
                <a:gd name="connsiteX2" fmla="*/ 3870251 w 3870251"/>
                <a:gd name="connsiteY2" fmla="*/ 0 h 1233377"/>
                <a:gd name="connsiteX0" fmla="*/ 0 w 3870251"/>
                <a:gd name="connsiteY0" fmla="*/ 1233377 h 1233377"/>
                <a:gd name="connsiteX1" fmla="*/ 1754372 w 3870251"/>
                <a:gd name="connsiteY1" fmla="*/ 885408 h 1233377"/>
                <a:gd name="connsiteX2" fmla="*/ 3870251 w 3870251"/>
                <a:gd name="connsiteY2" fmla="*/ 0 h 1233377"/>
                <a:gd name="connsiteX0" fmla="*/ 0 w 3870251"/>
                <a:gd name="connsiteY0" fmla="*/ 1233377 h 1233377"/>
                <a:gd name="connsiteX1" fmla="*/ 1765005 w 3870251"/>
                <a:gd name="connsiteY1" fmla="*/ 834034 h 1233377"/>
                <a:gd name="connsiteX2" fmla="*/ 3870251 w 3870251"/>
                <a:gd name="connsiteY2" fmla="*/ 0 h 1233377"/>
                <a:gd name="connsiteX0" fmla="*/ 0 w 3870251"/>
                <a:gd name="connsiteY0" fmla="*/ 1233377 h 1233377"/>
                <a:gd name="connsiteX1" fmla="*/ 1754372 w 3870251"/>
                <a:gd name="connsiteY1" fmla="*/ 875134 h 1233377"/>
                <a:gd name="connsiteX2" fmla="*/ 3870251 w 3870251"/>
                <a:gd name="connsiteY2" fmla="*/ 0 h 1233377"/>
                <a:gd name="connsiteX0" fmla="*/ 0 w 3870251"/>
                <a:gd name="connsiteY0" fmla="*/ 1233377 h 1233377"/>
                <a:gd name="connsiteX1" fmla="*/ 1905252 w 3870251"/>
                <a:gd name="connsiteY1" fmla="*/ 1049935 h 1233377"/>
                <a:gd name="connsiteX2" fmla="*/ 3870251 w 3870251"/>
                <a:gd name="connsiteY2" fmla="*/ 0 h 1233377"/>
                <a:gd name="connsiteX0" fmla="*/ 0 w 3653362"/>
                <a:gd name="connsiteY0" fmla="*/ 1210070 h 1210070"/>
                <a:gd name="connsiteX1" fmla="*/ 1688363 w 3653362"/>
                <a:gd name="connsiteY1" fmla="*/ 1049935 h 1210070"/>
                <a:gd name="connsiteX2" fmla="*/ 3653362 w 3653362"/>
                <a:gd name="connsiteY2" fmla="*/ 0 h 1210070"/>
                <a:gd name="connsiteX0" fmla="*/ 0 w 3653362"/>
                <a:gd name="connsiteY0" fmla="*/ 1210070 h 1210070"/>
                <a:gd name="connsiteX1" fmla="*/ 1688364 w 3653362"/>
                <a:gd name="connsiteY1" fmla="*/ 1084895 h 1210070"/>
                <a:gd name="connsiteX2" fmla="*/ 3653362 w 3653362"/>
                <a:gd name="connsiteY2" fmla="*/ 0 h 1210070"/>
                <a:gd name="connsiteX0" fmla="*/ 0 w 3653362"/>
                <a:gd name="connsiteY0" fmla="*/ 1245030 h 1245030"/>
                <a:gd name="connsiteX1" fmla="*/ 1688364 w 3653362"/>
                <a:gd name="connsiteY1" fmla="*/ 1084895 h 1245030"/>
                <a:gd name="connsiteX2" fmla="*/ 3653362 w 3653362"/>
                <a:gd name="connsiteY2" fmla="*/ 0 h 1245030"/>
                <a:gd name="connsiteX0" fmla="*/ 0 w 3653362"/>
                <a:gd name="connsiteY0" fmla="*/ 1245030 h 1245030"/>
                <a:gd name="connsiteX1" fmla="*/ 1678935 w 3653362"/>
                <a:gd name="connsiteY1" fmla="*/ 1038281 h 1245030"/>
                <a:gd name="connsiteX2" fmla="*/ 3653362 w 3653362"/>
                <a:gd name="connsiteY2" fmla="*/ 0 h 1245030"/>
                <a:gd name="connsiteX0" fmla="*/ 0 w 3653362"/>
                <a:gd name="connsiteY0" fmla="*/ 1245030 h 1245030"/>
                <a:gd name="connsiteX1" fmla="*/ 1678935 w 3653362"/>
                <a:gd name="connsiteY1" fmla="*/ 1038281 h 1245030"/>
                <a:gd name="connsiteX2" fmla="*/ 3653362 w 3653362"/>
                <a:gd name="connsiteY2" fmla="*/ 0 h 1245030"/>
                <a:gd name="connsiteX0" fmla="*/ 0 w 3653362"/>
                <a:gd name="connsiteY0" fmla="*/ 1245030 h 1245030"/>
                <a:gd name="connsiteX1" fmla="*/ 1678935 w 3653362"/>
                <a:gd name="connsiteY1" fmla="*/ 1038281 h 1245030"/>
                <a:gd name="connsiteX2" fmla="*/ 3653362 w 3653362"/>
                <a:gd name="connsiteY2" fmla="*/ 0 h 1245030"/>
                <a:gd name="connsiteX0" fmla="*/ 0 w 3653362"/>
                <a:gd name="connsiteY0" fmla="*/ 1326604 h 1326604"/>
                <a:gd name="connsiteX1" fmla="*/ 1678935 w 3653362"/>
                <a:gd name="connsiteY1" fmla="*/ 1038281 h 1326604"/>
                <a:gd name="connsiteX2" fmla="*/ 3653362 w 3653362"/>
                <a:gd name="connsiteY2" fmla="*/ 0 h 1326604"/>
                <a:gd name="connsiteX0" fmla="*/ 0 w 3643932"/>
                <a:gd name="connsiteY0" fmla="*/ 1291644 h 1291644"/>
                <a:gd name="connsiteX1" fmla="*/ 1669505 w 3643932"/>
                <a:gd name="connsiteY1" fmla="*/ 1038281 h 1291644"/>
                <a:gd name="connsiteX2" fmla="*/ 3643932 w 3643932"/>
                <a:gd name="connsiteY2" fmla="*/ 0 h 1291644"/>
                <a:gd name="connsiteX0" fmla="*/ 0 w 3643932"/>
                <a:gd name="connsiteY0" fmla="*/ 1291644 h 1291644"/>
                <a:gd name="connsiteX1" fmla="*/ 1669505 w 3643932"/>
                <a:gd name="connsiteY1" fmla="*/ 1084895 h 1291644"/>
                <a:gd name="connsiteX2" fmla="*/ 3643932 w 3643932"/>
                <a:gd name="connsiteY2" fmla="*/ 0 h 1291644"/>
                <a:gd name="connsiteX0" fmla="*/ 0 w 3587352"/>
                <a:gd name="connsiteY0" fmla="*/ 1233377 h 1233377"/>
                <a:gd name="connsiteX1" fmla="*/ 1669505 w 3587352"/>
                <a:gd name="connsiteY1" fmla="*/ 1026628 h 1233377"/>
                <a:gd name="connsiteX2" fmla="*/ 3587352 w 3587352"/>
                <a:gd name="connsiteY2" fmla="*/ 0 h 1233377"/>
                <a:gd name="connsiteX0" fmla="*/ 0 w 3587352"/>
                <a:gd name="connsiteY0" fmla="*/ 1233377 h 1233377"/>
                <a:gd name="connsiteX1" fmla="*/ 1797983 w 3587352"/>
                <a:gd name="connsiteY1" fmla="*/ 778617 h 1233377"/>
                <a:gd name="connsiteX2" fmla="*/ 3587352 w 3587352"/>
                <a:gd name="connsiteY2" fmla="*/ 0 h 1233377"/>
                <a:gd name="connsiteX0" fmla="*/ 0 w 3587352"/>
                <a:gd name="connsiteY0" fmla="*/ 1233377 h 1233377"/>
                <a:gd name="connsiteX1" fmla="*/ 1797983 w 3587352"/>
                <a:gd name="connsiteY1" fmla="*/ 675278 h 1233377"/>
                <a:gd name="connsiteX2" fmla="*/ 3587352 w 3587352"/>
                <a:gd name="connsiteY2" fmla="*/ 0 h 1233377"/>
              </a:gdLst>
              <a:ahLst/>
              <a:cxnLst>
                <a:cxn ang="0">
                  <a:pos x="connsiteX0" y="connsiteY0"/>
                </a:cxn>
                <a:cxn ang="0">
                  <a:pos x="connsiteX1" y="connsiteY1"/>
                </a:cxn>
                <a:cxn ang="0">
                  <a:pos x="connsiteX2" y="connsiteY2"/>
                </a:cxn>
              </a:cxnLst>
              <a:rect l="l" t="t" r="r" b="b"/>
              <a:pathLst>
                <a:path w="3587352" h="1233377">
                  <a:moveTo>
                    <a:pt x="0" y="1233377"/>
                  </a:moveTo>
                  <a:cubicBezTo>
                    <a:pt x="565297" y="1178101"/>
                    <a:pt x="1150536" y="876080"/>
                    <a:pt x="1797983" y="675278"/>
                  </a:cubicBezTo>
                  <a:cubicBezTo>
                    <a:pt x="2454860" y="486130"/>
                    <a:pt x="3587352" y="0"/>
                    <a:pt x="3587352" y="0"/>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フリーフォーム 13"/>
            <p:cNvSpPr/>
            <p:nvPr/>
          </p:nvSpPr>
          <p:spPr>
            <a:xfrm>
              <a:off x="1120901" y="2559618"/>
              <a:ext cx="1984511" cy="1710472"/>
            </a:xfrm>
            <a:custGeom>
              <a:avLst/>
              <a:gdLst>
                <a:gd name="connsiteX0" fmla="*/ 0 w 3870251"/>
                <a:gd name="connsiteY0" fmla="*/ 1233377 h 1233377"/>
                <a:gd name="connsiteX1" fmla="*/ 1775637 w 3870251"/>
                <a:gd name="connsiteY1" fmla="*/ 999461 h 1233377"/>
                <a:gd name="connsiteX2" fmla="*/ 3870251 w 3870251"/>
                <a:gd name="connsiteY2" fmla="*/ 0 h 1233377"/>
                <a:gd name="connsiteX0" fmla="*/ 0 w 3870251"/>
                <a:gd name="connsiteY0" fmla="*/ 1233377 h 1233377"/>
                <a:gd name="connsiteX1" fmla="*/ 1839432 w 3870251"/>
                <a:gd name="connsiteY1" fmla="*/ 1060082 h 1233377"/>
                <a:gd name="connsiteX2" fmla="*/ 3870251 w 3870251"/>
                <a:gd name="connsiteY2" fmla="*/ 0 h 1233377"/>
                <a:gd name="connsiteX0" fmla="*/ 0 w 3870251"/>
                <a:gd name="connsiteY0" fmla="*/ 1233377 h 1233377"/>
                <a:gd name="connsiteX1" fmla="*/ 1754372 w 3870251"/>
                <a:gd name="connsiteY1" fmla="*/ 916233 h 1233377"/>
                <a:gd name="connsiteX2" fmla="*/ 3870251 w 3870251"/>
                <a:gd name="connsiteY2" fmla="*/ 0 h 1233377"/>
                <a:gd name="connsiteX0" fmla="*/ 0 w 3870251"/>
                <a:gd name="connsiteY0" fmla="*/ 1233377 h 1233377"/>
                <a:gd name="connsiteX1" fmla="*/ 1754372 w 3870251"/>
                <a:gd name="connsiteY1" fmla="*/ 916233 h 1233377"/>
                <a:gd name="connsiteX2" fmla="*/ 3870251 w 3870251"/>
                <a:gd name="connsiteY2" fmla="*/ 0 h 1233377"/>
                <a:gd name="connsiteX0" fmla="*/ 0 w 3870251"/>
                <a:gd name="connsiteY0" fmla="*/ 1233377 h 1233377"/>
                <a:gd name="connsiteX1" fmla="*/ 1754372 w 3870251"/>
                <a:gd name="connsiteY1" fmla="*/ 885408 h 1233377"/>
                <a:gd name="connsiteX2" fmla="*/ 3870251 w 3870251"/>
                <a:gd name="connsiteY2" fmla="*/ 0 h 1233377"/>
                <a:gd name="connsiteX0" fmla="*/ 0 w 3870251"/>
                <a:gd name="connsiteY0" fmla="*/ 1233377 h 1233377"/>
                <a:gd name="connsiteX1" fmla="*/ 1754372 w 3870251"/>
                <a:gd name="connsiteY1" fmla="*/ 885408 h 1233377"/>
                <a:gd name="connsiteX2" fmla="*/ 3870251 w 3870251"/>
                <a:gd name="connsiteY2" fmla="*/ 0 h 1233377"/>
                <a:gd name="connsiteX0" fmla="*/ 0 w 3870251"/>
                <a:gd name="connsiteY0" fmla="*/ 1233377 h 1233377"/>
                <a:gd name="connsiteX1" fmla="*/ 1765005 w 3870251"/>
                <a:gd name="connsiteY1" fmla="*/ 834034 h 1233377"/>
                <a:gd name="connsiteX2" fmla="*/ 3870251 w 3870251"/>
                <a:gd name="connsiteY2" fmla="*/ 0 h 1233377"/>
                <a:gd name="connsiteX0" fmla="*/ 0 w 3870251"/>
                <a:gd name="connsiteY0" fmla="*/ 1233377 h 1233377"/>
                <a:gd name="connsiteX1" fmla="*/ 1754372 w 3870251"/>
                <a:gd name="connsiteY1" fmla="*/ 875134 h 1233377"/>
                <a:gd name="connsiteX2" fmla="*/ 3870251 w 3870251"/>
                <a:gd name="connsiteY2" fmla="*/ 0 h 1233377"/>
                <a:gd name="connsiteX0" fmla="*/ 0 w 3870251"/>
                <a:gd name="connsiteY0" fmla="*/ 1233377 h 1233377"/>
                <a:gd name="connsiteX1" fmla="*/ 1905252 w 3870251"/>
                <a:gd name="connsiteY1" fmla="*/ 1049935 h 1233377"/>
                <a:gd name="connsiteX2" fmla="*/ 3870251 w 3870251"/>
                <a:gd name="connsiteY2" fmla="*/ 0 h 1233377"/>
                <a:gd name="connsiteX0" fmla="*/ 0 w 3653362"/>
                <a:gd name="connsiteY0" fmla="*/ 1210070 h 1210070"/>
                <a:gd name="connsiteX1" fmla="*/ 1688363 w 3653362"/>
                <a:gd name="connsiteY1" fmla="*/ 1049935 h 1210070"/>
                <a:gd name="connsiteX2" fmla="*/ 3653362 w 3653362"/>
                <a:gd name="connsiteY2" fmla="*/ 0 h 1210070"/>
                <a:gd name="connsiteX0" fmla="*/ 0 w 3653362"/>
                <a:gd name="connsiteY0" fmla="*/ 1210070 h 1210070"/>
                <a:gd name="connsiteX1" fmla="*/ 1688364 w 3653362"/>
                <a:gd name="connsiteY1" fmla="*/ 1084895 h 1210070"/>
                <a:gd name="connsiteX2" fmla="*/ 3653362 w 3653362"/>
                <a:gd name="connsiteY2" fmla="*/ 0 h 1210070"/>
                <a:gd name="connsiteX0" fmla="*/ 0 w 3653362"/>
                <a:gd name="connsiteY0" fmla="*/ 1245030 h 1245030"/>
                <a:gd name="connsiteX1" fmla="*/ 1688364 w 3653362"/>
                <a:gd name="connsiteY1" fmla="*/ 1084895 h 1245030"/>
                <a:gd name="connsiteX2" fmla="*/ 3653362 w 3653362"/>
                <a:gd name="connsiteY2" fmla="*/ 0 h 1245030"/>
                <a:gd name="connsiteX0" fmla="*/ 0 w 3653362"/>
                <a:gd name="connsiteY0" fmla="*/ 1245030 h 1245030"/>
                <a:gd name="connsiteX1" fmla="*/ 1678935 w 3653362"/>
                <a:gd name="connsiteY1" fmla="*/ 1038281 h 1245030"/>
                <a:gd name="connsiteX2" fmla="*/ 3653362 w 3653362"/>
                <a:gd name="connsiteY2" fmla="*/ 0 h 1245030"/>
                <a:gd name="connsiteX0" fmla="*/ 0 w 3653362"/>
                <a:gd name="connsiteY0" fmla="*/ 1245030 h 1245030"/>
                <a:gd name="connsiteX1" fmla="*/ 1678935 w 3653362"/>
                <a:gd name="connsiteY1" fmla="*/ 1038281 h 1245030"/>
                <a:gd name="connsiteX2" fmla="*/ 3653362 w 3653362"/>
                <a:gd name="connsiteY2" fmla="*/ 0 h 1245030"/>
                <a:gd name="connsiteX0" fmla="*/ 0 w 3653362"/>
                <a:gd name="connsiteY0" fmla="*/ 1245030 h 1245030"/>
                <a:gd name="connsiteX1" fmla="*/ 1678935 w 3653362"/>
                <a:gd name="connsiteY1" fmla="*/ 1038281 h 1245030"/>
                <a:gd name="connsiteX2" fmla="*/ 3653362 w 3653362"/>
                <a:gd name="connsiteY2" fmla="*/ 0 h 1245030"/>
                <a:gd name="connsiteX0" fmla="*/ 0 w 3653362"/>
                <a:gd name="connsiteY0" fmla="*/ 1326604 h 1326604"/>
                <a:gd name="connsiteX1" fmla="*/ 1678935 w 3653362"/>
                <a:gd name="connsiteY1" fmla="*/ 1038281 h 1326604"/>
                <a:gd name="connsiteX2" fmla="*/ 3653362 w 3653362"/>
                <a:gd name="connsiteY2" fmla="*/ 0 h 1326604"/>
                <a:gd name="connsiteX0" fmla="*/ 0 w 3643932"/>
                <a:gd name="connsiteY0" fmla="*/ 1291644 h 1291644"/>
                <a:gd name="connsiteX1" fmla="*/ 1669505 w 3643932"/>
                <a:gd name="connsiteY1" fmla="*/ 1038281 h 1291644"/>
                <a:gd name="connsiteX2" fmla="*/ 3643932 w 3643932"/>
                <a:gd name="connsiteY2" fmla="*/ 0 h 1291644"/>
                <a:gd name="connsiteX0" fmla="*/ 0 w 3643932"/>
                <a:gd name="connsiteY0" fmla="*/ 1291644 h 1291644"/>
                <a:gd name="connsiteX1" fmla="*/ 1669505 w 3643932"/>
                <a:gd name="connsiteY1" fmla="*/ 1084895 h 1291644"/>
                <a:gd name="connsiteX2" fmla="*/ 3643932 w 3643932"/>
                <a:gd name="connsiteY2" fmla="*/ 0 h 1291644"/>
                <a:gd name="connsiteX0" fmla="*/ 0 w 3587352"/>
                <a:gd name="connsiteY0" fmla="*/ 1233377 h 1233377"/>
                <a:gd name="connsiteX1" fmla="*/ 1669505 w 3587352"/>
                <a:gd name="connsiteY1" fmla="*/ 1026628 h 1233377"/>
                <a:gd name="connsiteX2" fmla="*/ 3587352 w 3587352"/>
                <a:gd name="connsiteY2" fmla="*/ 0 h 1233377"/>
                <a:gd name="connsiteX0" fmla="*/ 0 w 3587352"/>
                <a:gd name="connsiteY0" fmla="*/ 1233377 h 1233377"/>
                <a:gd name="connsiteX1" fmla="*/ 1797983 w 3587352"/>
                <a:gd name="connsiteY1" fmla="*/ 778617 h 1233377"/>
                <a:gd name="connsiteX2" fmla="*/ 3587352 w 3587352"/>
                <a:gd name="connsiteY2" fmla="*/ 0 h 1233377"/>
                <a:gd name="connsiteX0" fmla="*/ 0 w 3587352"/>
                <a:gd name="connsiteY0" fmla="*/ 1233377 h 1233377"/>
                <a:gd name="connsiteX1" fmla="*/ 1797983 w 3587352"/>
                <a:gd name="connsiteY1" fmla="*/ 675278 h 1233377"/>
                <a:gd name="connsiteX2" fmla="*/ 3587352 w 3587352"/>
                <a:gd name="connsiteY2" fmla="*/ 0 h 1233377"/>
                <a:gd name="connsiteX0" fmla="*/ 0 w 3587352"/>
                <a:gd name="connsiteY0" fmla="*/ 1233377 h 1233377"/>
                <a:gd name="connsiteX1" fmla="*/ 1939046 w 3587352"/>
                <a:gd name="connsiteY1" fmla="*/ 749060 h 1233377"/>
                <a:gd name="connsiteX2" fmla="*/ 3587352 w 3587352"/>
                <a:gd name="connsiteY2" fmla="*/ 0 h 1233377"/>
                <a:gd name="connsiteX0" fmla="*/ 0 w 3540330"/>
                <a:gd name="connsiteY0" fmla="*/ 1237261 h 1237261"/>
                <a:gd name="connsiteX1" fmla="*/ 1939046 w 3540330"/>
                <a:gd name="connsiteY1" fmla="*/ 752944 h 1237261"/>
                <a:gd name="connsiteX2" fmla="*/ 3540330 w 3540330"/>
                <a:gd name="connsiteY2" fmla="*/ 0 h 1237261"/>
                <a:gd name="connsiteX0" fmla="*/ 0 w 3540330"/>
                <a:gd name="connsiteY0" fmla="*/ 1237261 h 1237261"/>
                <a:gd name="connsiteX1" fmla="*/ 2428067 w 3540330"/>
                <a:gd name="connsiteY1" fmla="*/ 570430 h 1237261"/>
                <a:gd name="connsiteX2" fmla="*/ 3540330 w 3540330"/>
                <a:gd name="connsiteY2" fmla="*/ 0 h 1237261"/>
                <a:gd name="connsiteX0" fmla="*/ 0 w 3540330"/>
                <a:gd name="connsiteY0" fmla="*/ 1237261 h 1237261"/>
                <a:gd name="connsiteX1" fmla="*/ 2428067 w 3540330"/>
                <a:gd name="connsiteY1" fmla="*/ 570430 h 1237261"/>
                <a:gd name="connsiteX2" fmla="*/ 3540330 w 3540330"/>
                <a:gd name="connsiteY2" fmla="*/ 0 h 1237261"/>
                <a:gd name="connsiteX0" fmla="*/ 0 w 3540330"/>
                <a:gd name="connsiteY0" fmla="*/ 1237261 h 1237261"/>
                <a:gd name="connsiteX1" fmla="*/ 2428067 w 3540330"/>
                <a:gd name="connsiteY1" fmla="*/ 570430 h 1237261"/>
                <a:gd name="connsiteX2" fmla="*/ 3540330 w 3540330"/>
                <a:gd name="connsiteY2" fmla="*/ 0 h 1237261"/>
                <a:gd name="connsiteX0" fmla="*/ 0 w 3540330"/>
                <a:gd name="connsiteY0" fmla="*/ 1237261 h 1237261"/>
                <a:gd name="connsiteX1" fmla="*/ 2428067 w 3540330"/>
                <a:gd name="connsiteY1" fmla="*/ 570430 h 1237261"/>
                <a:gd name="connsiteX2" fmla="*/ 3540330 w 3540330"/>
                <a:gd name="connsiteY2" fmla="*/ 0 h 1237261"/>
                <a:gd name="connsiteX0" fmla="*/ 0 w 3540330"/>
                <a:gd name="connsiteY0" fmla="*/ 1237261 h 1237261"/>
                <a:gd name="connsiteX1" fmla="*/ 2428067 w 3540330"/>
                <a:gd name="connsiteY1" fmla="*/ 570430 h 1237261"/>
                <a:gd name="connsiteX2" fmla="*/ 3540330 w 3540330"/>
                <a:gd name="connsiteY2" fmla="*/ 0 h 1237261"/>
                <a:gd name="connsiteX0" fmla="*/ 0 w 3540330"/>
                <a:gd name="connsiteY0" fmla="*/ 1237261 h 1237261"/>
                <a:gd name="connsiteX1" fmla="*/ 2305812 w 3540330"/>
                <a:gd name="connsiteY1" fmla="*/ 574314 h 1237261"/>
                <a:gd name="connsiteX2" fmla="*/ 3540330 w 3540330"/>
                <a:gd name="connsiteY2" fmla="*/ 0 h 1237261"/>
                <a:gd name="connsiteX0" fmla="*/ 0 w 3540330"/>
                <a:gd name="connsiteY0" fmla="*/ 1237261 h 1237261"/>
                <a:gd name="connsiteX1" fmla="*/ 2305812 w 3540330"/>
                <a:gd name="connsiteY1" fmla="*/ 574314 h 1237261"/>
                <a:gd name="connsiteX2" fmla="*/ 3540330 w 3540330"/>
                <a:gd name="connsiteY2" fmla="*/ 0 h 1237261"/>
                <a:gd name="connsiteX0" fmla="*/ 0 w 3530925"/>
                <a:gd name="connsiteY0" fmla="*/ 1256678 h 1256678"/>
                <a:gd name="connsiteX1" fmla="*/ 2296407 w 3530925"/>
                <a:gd name="connsiteY1" fmla="*/ 574314 h 1256678"/>
                <a:gd name="connsiteX2" fmla="*/ 3530925 w 3530925"/>
                <a:gd name="connsiteY2" fmla="*/ 0 h 1256678"/>
                <a:gd name="connsiteX0" fmla="*/ 0 w 3530925"/>
                <a:gd name="connsiteY0" fmla="*/ 1256678 h 1256678"/>
                <a:gd name="connsiteX1" fmla="*/ 2296407 w 3530925"/>
                <a:gd name="connsiteY1" fmla="*/ 574314 h 1256678"/>
                <a:gd name="connsiteX2" fmla="*/ 3530925 w 3530925"/>
                <a:gd name="connsiteY2" fmla="*/ 0 h 1256678"/>
                <a:gd name="connsiteX0" fmla="*/ 0 w 3530925"/>
                <a:gd name="connsiteY0" fmla="*/ 1256678 h 1256678"/>
                <a:gd name="connsiteX1" fmla="*/ 2296407 w 3530925"/>
                <a:gd name="connsiteY1" fmla="*/ 605380 h 1256678"/>
                <a:gd name="connsiteX2" fmla="*/ 3530925 w 3530925"/>
                <a:gd name="connsiteY2" fmla="*/ 0 h 1256678"/>
                <a:gd name="connsiteX0" fmla="*/ 0 w 3530925"/>
                <a:gd name="connsiteY0" fmla="*/ 1256678 h 1256678"/>
                <a:gd name="connsiteX1" fmla="*/ 2296407 w 3530925"/>
                <a:gd name="connsiteY1" fmla="*/ 605380 h 1256678"/>
                <a:gd name="connsiteX2" fmla="*/ 3530925 w 3530925"/>
                <a:gd name="connsiteY2" fmla="*/ 0 h 1256678"/>
              </a:gdLst>
              <a:ahLst/>
              <a:cxnLst>
                <a:cxn ang="0">
                  <a:pos x="connsiteX0" y="connsiteY0"/>
                </a:cxn>
                <a:cxn ang="0">
                  <a:pos x="connsiteX1" y="connsiteY1"/>
                </a:cxn>
                <a:cxn ang="0">
                  <a:pos x="connsiteX2" y="connsiteY2"/>
                </a:cxn>
              </a:cxnLst>
              <a:rect l="l" t="t" r="r" b="b"/>
              <a:pathLst>
                <a:path w="3530925" h="1256678">
                  <a:moveTo>
                    <a:pt x="0" y="1256678"/>
                  </a:moveTo>
                  <a:cubicBezTo>
                    <a:pt x="574702" y="1174219"/>
                    <a:pt x="1695983" y="856664"/>
                    <a:pt x="2296407" y="605380"/>
                  </a:cubicBezTo>
                  <a:cubicBezTo>
                    <a:pt x="2774601" y="392933"/>
                    <a:pt x="3530925" y="0"/>
                    <a:pt x="3530925" y="0"/>
                  </a:cubicBezTo>
                </a:path>
              </a:pathLst>
            </a:cu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p:cNvSpPr>
            <a:spLocks noGrp="1"/>
          </p:cNvSpPr>
          <p:nvPr>
            <p:ph type="title"/>
          </p:nvPr>
        </p:nvSpPr>
        <p:spPr>
          <a:xfrm>
            <a:off x="232433" y="154029"/>
            <a:ext cx="8624555" cy="757956"/>
          </a:xfrm>
        </p:spPr>
        <p:txBody>
          <a:bodyPr/>
          <a:lstStyle/>
          <a:p>
            <a:r>
              <a:rPr kumimoji="1" lang="en-US" altLang="ja-JP" sz="2800" dirty="0" smtClean="0"/>
              <a:t>Thermal conductivity of Lithium </a:t>
            </a:r>
            <a:r>
              <a:rPr kumimoji="1" lang="en-US" altLang="ja-JP" sz="2800" dirty="0" err="1" smtClean="0"/>
              <a:t>Alumino</a:t>
            </a:r>
            <a:r>
              <a:rPr lang="en-US" altLang="ja-JP" sz="2800" dirty="0" err="1" smtClean="0"/>
              <a:t>silicate</a:t>
            </a:r>
            <a:r>
              <a:rPr lang="en-US" altLang="ja-JP" sz="2800" dirty="0" smtClean="0"/>
              <a:t> glass</a:t>
            </a:r>
            <a:endParaRPr kumimoji="1" lang="ja-JP" altLang="en-US" sz="2800" dirty="0"/>
          </a:p>
        </p:txBody>
      </p:sp>
      <p:sp>
        <p:nvSpPr>
          <p:cNvPr id="8" name="テキスト ボックス 7"/>
          <p:cNvSpPr txBox="1"/>
          <p:nvPr/>
        </p:nvSpPr>
        <p:spPr>
          <a:xfrm>
            <a:off x="4581008" y="1743130"/>
            <a:ext cx="4509755" cy="1200329"/>
          </a:xfrm>
          <a:prstGeom prst="rect">
            <a:avLst/>
          </a:prstGeom>
          <a:noFill/>
        </p:spPr>
        <p:txBody>
          <a:bodyPr wrap="square" rtlCol="0">
            <a:spAutoFit/>
          </a:bodyPr>
          <a:lstStyle/>
          <a:p>
            <a:r>
              <a:rPr kumimoji="1" lang="ja-JP" altLang="en-US" sz="2400" dirty="0" smtClean="0">
                <a:latin typeface="Meiryo UI" panose="020B0604030504040204" pitchFamily="50" charset="-128"/>
                <a:ea typeface="Meiryo UI" panose="020B0604030504040204" pitchFamily="50" charset="-128"/>
                <a:cs typeface="Meiryo UI" panose="020B0604030504040204" pitchFamily="50" charset="-128"/>
              </a:rPr>
              <a:t>① </a:t>
            </a:r>
            <a:r>
              <a:rPr kumimoji="1" lang="en-US" altLang="ja-JP" sz="2400" dirty="0" smtClean="0">
                <a:latin typeface="Meiryo UI" panose="020B0604030504040204" pitchFamily="50" charset="-128"/>
                <a:ea typeface="Meiryo UI" panose="020B0604030504040204" pitchFamily="50" charset="-128"/>
                <a:cs typeface="Meiryo UI" panose="020B0604030504040204" pitchFamily="50" charset="-128"/>
              </a:rPr>
              <a:t>LAS has higher thermal conductivity in low AlO</a:t>
            </a:r>
            <a:r>
              <a:rPr kumimoji="1" lang="en-US" altLang="ja-JP" sz="2400" baseline="-25000" dirty="0" smtClean="0">
                <a:latin typeface="Meiryo UI" panose="020B0604030504040204" pitchFamily="50" charset="-128"/>
                <a:ea typeface="Meiryo UI" panose="020B0604030504040204" pitchFamily="50" charset="-128"/>
                <a:cs typeface="Meiryo UI" panose="020B0604030504040204" pitchFamily="50" charset="-128"/>
              </a:rPr>
              <a:t>1.5</a:t>
            </a:r>
            <a:r>
              <a:rPr kumimoji="1" lang="en-US" altLang="ja-JP" sz="2400" dirty="0" smtClean="0">
                <a:latin typeface="Meiryo UI" panose="020B0604030504040204" pitchFamily="50" charset="-128"/>
                <a:ea typeface="Meiryo UI" panose="020B0604030504040204" pitchFamily="50" charset="-128"/>
                <a:cs typeface="Meiryo UI" panose="020B0604030504040204" pitchFamily="50" charset="-128"/>
              </a:rPr>
              <a:t> region.</a:t>
            </a:r>
            <a:endParaRPr kumimoji="1"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a:off x="4562493" y="3108959"/>
            <a:ext cx="4511105" cy="800219"/>
          </a:xfrm>
          <a:prstGeom prst="rect">
            <a:avLst/>
          </a:prstGeom>
          <a:noFill/>
        </p:spPr>
        <p:txBody>
          <a:bodyPr wrap="square" rtlCol="0">
            <a:spAutoFit/>
          </a:bodyPr>
          <a:lstStyle/>
          <a:p>
            <a:r>
              <a:rPr lang="ja-JP" altLang="en-US" sz="2300" dirty="0" smtClean="0">
                <a:latin typeface="Meiryo UI" panose="020B0604030504040204" pitchFamily="50" charset="-128"/>
                <a:ea typeface="Meiryo UI" panose="020B0604030504040204" pitchFamily="50" charset="-128"/>
                <a:cs typeface="Meiryo UI" panose="020B0604030504040204" pitchFamily="50" charset="-128"/>
              </a:rPr>
              <a:t>② </a:t>
            </a:r>
            <a:r>
              <a:rPr lang="en-US" altLang="ja-JP" sz="2300" dirty="0" smtClean="0">
                <a:latin typeface="Meiryo UI" panose="020B0604030504040204" pitchFamily="50" charset="-128"/>
                <a:ea typeface="Meiryo UI" panose="020B0604030504040204" pitchFamily="50" charset="-128"/>
                <a:cs typeface="Meiryo UI" panose="020B0604030504040204" pitchFamily="50" charset="-128"/>
              </a:rPr>
              <a:t>Addition of AlO</a:t>
            </a:r>
            <a:r>
              <a:rPr lang="en-US" altLang="ja-JP" sz="2300" baseline="-25000" dirty="0" smtClean="0">
                <a:latin typeface="Meiryo UI" panose="020B0604030504040204" pitchFamily="50" charset="-128"/>
                <a:ea typeface="Meiryo UI" panose="020B0604030504040204" pitchFamily="50" charset="-128"/>
                <a:cs typeface="Meiryo UI" panose="020B0604030504040204" pitchFamily="50" charset="-128"/>
              </a:rPr>
              <a:t>1.5 </a:t>
            </a:r>
            <a:r>
              <a:rPr lang="en-US" altLang="ja-JP" sz="2300" dirty="0" smtClean="0">
                <a:latin typeface="Meiryo UI" panose="020B0604030504040204" pitchFamily="50" charset="-128"/>
                <a:ea typeface="Meiryo UI" panose="020B0604030504040204" pitchFamily="50" charset="-128"/>
                <a:cs typeface="Meiryo UI" panose="020B0604030504040204" pitchFamily="50" charset="-128"/>
              </a:rPr>
              <a:t>increases thermal conductivity.</a:t>
            </a:r>
            <a:endParaRPr kumimoji="1" lang="ja-JP" altLang="en-US" sz="23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225188" y="6525343"/>
            <a:ext cx="9249980" cy="461665"/>
          </a:xfrm>
          <a:prstGeom prst="rect">
            <a:avLst/>
          </a:prstGeom>
          <a:noFill/>
        </p:spPr>
        <p:txBody>
          <a:bodyPr wrap="square" rtlCol="0">
            <a:spAutoFit/>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en-US" sz="1200" dirty="0">
                <a:latin typeface="Helvetica"/>
                <a:cs typeface="Helvetica"/>
              </a:rPr>
              <a:t>Hiroshima et al., Proc. of the 47</a:t>
            </a:r>
            <a:r>
              <a:rPr lang="en-US" altLang="en-US" sz="1200" baseline="30000" dirty="0">
                <a:latin typeface="Helvetica"/>
                <a:cs typeface="Helvetica"/>
              </a:rPr>
              <a:t>th</a:t>
            </a:r>
            <a:r>
              <a:rPr lang="en-US" altLang="en-US" sz="1200" dirty="0">
                <a:latin typeface="Helvetica"/>
                <a:cs typeface="Helvetica"/>
              </a:rPr>
              <a:t> symposium on Glass and Photonics Materials, (2006), 46</a:t>
            </a:r>
            <a:endParaRPr lang="ja-JP" altLang="en-US" sz="1200" dirty="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a:off x="8425872" y="-2429"/>
            <a:ext cx="695900" cy="369332"/>
          </a:xfrm>
          <a:prstGeom prst="rect">
            <a:avLst/>
          </a:prstGeom>
          <a:noFill/>
        </p:spPr>
        <p:txBody>
          <a:bodyPr wrap="square" rtlCol="0">
            <a:spAutoFit/>
          </a:bodyPr>
          <a:lstStyle/>
          <a:p>
            <a:r>
              <a:rPr kumimoji="1" lang="en-US" altLang="ja-JP" dirty="0" smtClean="0">
                <a:solidFill>
                  <a:schemeClr val="bg1"/>
                </a:solidFill>
                <a:latin typeface="Arial Unicode MS" panose="020B0604020202020204" pitchFamily="50" charset="-128"/>
                <a:ea typeface="Arial Unicode MS" panose="020B0604020202020204" pitchFamily="50" charset="-128"/>
                <a:cs typeface="Arial Unicode MS" panose="020B0604020202020204" pitchFamily="50" charset="-128"/>
              </a:rPr>
              <a:t>8</a:t>
            </a:r>
            <a:endParaRPr kumimoji="1" lang="ja-JP" altLang="en-US" dirty="0">
              <a:solidFill>
                <a:schemeClr val="bg1"/>
              </a:solidFill>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53" name="テキスト ボックス 52"/>
          <p:cNvSpPr txBox="1"/>
          <p:nvPr/>
        </p:nvSpPr>
        <p:spPr>
          <a:xfrm>
            <a:off x="4008311" y="4199602"/>
            <a:ext cx="446422" cy="246221"/>
          </a:xfrm>
          <a:prstGeom prst="rect">
            <a:avLst/>
          </a:prstGeom>
          <a:noFill/>
        </p:spPr>
        <p:txBody>
          <a:bodyPr wrap="square" rtlCol="0">
            <a:spAutoFit/>
          </a:bodyPr>
          <a:lstStyle/>
          <a:p>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2" name="直線コネクタ 11"/>
          <p:cNvCxnSpPr/>
          <p:nvPr/>
        </p:nvCxnSpPr>
        <p:spPr>
          <a:xfrm flipV="1">
            <a:off x="11113" y="908720"/>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4" name="スライド番号プレースホルダー 3"/>
          <p:cNvSpPr>
            <a:spLocks noGrp="1"/>
          </p:cNvSpPr>
          <p:nvPr>
            <p:ph type="sldNum" sz="quarter" idx="12"/>
          </p:nvPr>
        </p:nvSpPr>
        <p:spPr/>
        <p:txBody>
          <a:bodyPr/>
          <a:lstStyle/>
          <a:p>
            <a:pPr>
              <a:defRPr/>
            </a:pPr>
            <a:fld id="{D280E6C3-3785-462E-82C4-3BF0D60C6817}" type="slidenum">
              <a:rPr lang="en-US" altLang="ja-JP" smtClean="0"/>
              <a:pPr>
                <a:defRPr/>
              </a:pPr>
              <a:t>31</a:t>
            </a:fld>
            <a:endParaRPr lang="en-US" altLang="ja-JP"/>
          </a:p>
        </p:txBody>
      </p:sp>
    </p:spTree>
    <p:extLst>
      <p:ext uri="{BB962C8B-B14F-4D97-AF65-F5344CB8AC3E}">
        <p14:creationId xmlns:p14="http://schemas.microsoft.com/office/powerpoint/2010/main" val="1773981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98593" y="-8391"/>
            <a:ext cx="9256104" cy="850270"/>
          </a:xfrm>
        </p:spPr>
        <p:txBody>
          <a:bodyPr>
            <a:normAutofit/>
          </a:bodyPr>
          <a:lstStyle/>
          <a:p>
            <a:r>
              <a:rPr lang="en-US" altLang="ja-JP" sz="2400" baseline="30000" dirty="0">
                <a:latin typeface="Arial Unicode MS" panose="020B0604020202020204" pitchFamily="50" charset="-128"/>
                <a:ea typeface="Arial Unicode MS" panose="020B0604020202020204" pitchFamily="50" charset="-128"/>
                <a:cs typeface="Arial Unicode MS" panose="020B0604020202020204" pitchFamily="50" charset="-128"/>
              </a:rPr>
              <a:t>27</a:t>
            </a:r>
            <a:r>
              <a:rPr lang="en-US" altLang="ja-JP" sz="2400" dirty="0">
                <a:latin typeface="Arial Unicode MS" panose="020B0604020202020204" pitchFamily="50" charset="-128"/>
                <a:ea typeface="Arial Unicode MS" panose="020B0604020202020204" pitchFamily="50" charset="-128"/>
                <a:cs typeface="Arial Unicode MS" panose="020B0604020202020204" pitchFamily="50" charset="-128"/>
              </a:rPr>
              <a:t>Al MAS NMR Spectra for LAS glasses: Li</a:t>
            </a:r>
            <a:r>
              <a:rPr lang="en-US" altLang="ja-JP" sz="2400" baseline="-25000" dirty="0">
                <a:latin typeface="Arial Unicode MS" panose="020B0604020202020204" pitchFamily="50" charset="-128"/>
                <a:ea typeface="Arial Unicode MS" panose="020B0604020202020204" pitchFamily="50" charset="-128"/>
                <a:cs typeface="Arial Unicode MS" panose="020B0604020202020204" pitchFamily="50" charset="-128"/>
              </a:rPr>
              <a:t>2</a:t>
            </a:r>
            <a:r>
              <a:rPr lang="en-US" altLang="ja-JP" sz="2400" dirty="0">
                <a:latin typeface="Arial Unicode MS" panose="020B0604020202020204" pitchFamily="50" charset="-128"/>
                <a:ea typeface="Arial Unicode MS" panose="020B0604020202020204" pitchFamily="50" charset="-128"/>
                <a:cs typeface="Arial Unicode MS" panose="020B0604020202020204" pitchFamily="50" charset="-128"/>
              </a:rPr>
              <a:t>O 33 </a:t>
            </a:r>
            <a:r>
              <a:rPr lang="en-US" altLang="ja-JP" sz="2400" dirty="0" err="1">
                <a:latin typeface="Arial Unicode MS" panose="020B0604020202020204" pitchFamily="50" charset="-128"/>
                <a:ea typeface="Arial Unicode MS" panose="020B0604020202020204" pitchFamily="50" charset="-128"/>
                <a:cs typeface="Arial Unicode MS" panose="020B0604020202020204" pitchFamily="50" charset="-128"/>
              </a:rPr>
              <a:t>mol</a:t>
            </a:r>
            <a:r>
              <a:rPr lang="en-US" altLang="ja-JP" sz="2400" dirty="0">
                <a:latin typeface="Arial Unicode MS" panose="020B0604020202020204" pitchFamily="50" charset="-128"/>
                <a:ea typeface="Arial Unicode MS" panose="020B0604020202020204" pitchFamily="50" charset="-128"/>
                <a:cs typeface="Arial Unicode MS" panose="020B0604020202020204" pitchFamily="50" charset="-128"/>
              </a:rPr>
              <a:t>% series</a:t>
            </a:r>
            <a:endParaRPr lang="ja-JP" altLang="ja-JP" sz="2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grpSp>
        <p:nvGrpSpPr>
          <p:cNvPr id="4" name="グループ化 3"/>
          <p:cNvGrpSpPr/>
          <p:nvPr/>
        </p:nvGrpSpPr>
        <p:grpSpPr>
          <a:xfrm>
            <a:off x="67680" y="1608479"/>
            <a:ext cx="8459909" cy="4882156"/>
            <a:chOff x="-13152" y="1093788"/>
            <a:chExt cx="8975311" cy="5579546"/>
          </a:xfrm>
        </p:grpSpPr>
        <p:sp>
          <p:nvSpPr>
            <p:cNvPr id="5" name="Rectangle 5"/>
            <p:cNvSpPr>
              <a:spLocks noChangeArrowheads="1"/>
            </p:cNvSpPr>
            <p:nvPr/>
          </p:nvSpPr>
          <p:spPr bwMode="auto">
            <a:xfrm>
              <a:off x="319088" y="1093788"/>
              <a:ext cx="8570913" cy="4975225"/>
            </a:xfrm>
            <a:prstGeom prst="rect">
              <a:avLst/>
            </a:prstGeom>
            <a:noFill/>
            <a:ln w="25400">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6" name="Rectangle 6"/>
            <p:cNvSpPr>
              <a:spLocks noChangeArrowheads="1"/>
            </p:cNvSpPr>
            <p:nvPr/>
          </p:nvSpPr>
          <p:spPr bwMode="auto">
            <a:xfrm>
              <a:off x="3178355" y="6365557"/>
              <a:ext cx="22794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000" i="0" u="none" strike="noStrike" cap="none" normalizeH="0" baseline="0" dirty="0" smtClean="0">
                  <a:ln>
                    <a:noFill/>
                  </a:ln>
                  <a:solidFill>
                    <a:srgbClr val="000000"/>
                  </a:solidFill>
                  <a:effectLst/>
                  <a:latin typeface="Arial" pitchFamily="34" charset="0"/>
                  <a:ea typeface="ＭＳ Ｐゴシック" pitchFamily="50" charset="-128"/>
                  <a:cs typeface="ＭＳ Ｐゴシック" pitchFamily="50" charset="-128"/>
                </a:rPr>
                <a:t>Chemical shift</a:t>
              </a:r>
              <a:r>
                <a:rPr kumimoji="1" lang="ja-JP" altLang="ja-JP" sz="2000" i="0" u="none" strike="noStrike" cap="none" normalizeH="0" baseline="0" dirty="0" smtClean="0">
                  <a:ln>
                    <a:noFill/>
                  </a:ln>
                  <a:solidFill>
                    <a:srgbClr val="000000"/>
                  </a:solidFill>
                  <a:effectLst/>
                  <a:latin typeface="Arial" pitchFamily="34" charset="0"/>
                  <a:ea typeface="ＭＳ Ｐゴシック" pitchFamily="50" charset="-128"/>
                  <a:cs typeface="ＭＳ Ｐゴシック" pitchFamily="50" charset="-128"/>
                </a:rPr>
                <a:t>(ppm)</a:t>
              </a:r>
              <a:endParaRPr kumimoji="1" lang="ja-JP" altLang="ja-JP" sz="200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7" name="Line 7"/>
            <p:cNvSpPr>
              <a:spLocks noChangeShapeType="1"/>
            </p:cNvSpPr>
            <p:nvPr/>
          </p:nvSpPr>
          <p:spPr bwMode="auto">
            <a:xfrm flipV="1">
              <a:off x="8890000"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8" name="Rectangle 8"/>
            <p:cNvSpPr>
              <a:spLocks noChangeArrowheads="1"/>
            </p:cNvSpPr>
            <p:nvPr/>
          </p:nvSpPr>
          <p:spPr bwMode="auto">
            <a:xfrm>
              <a:off x="8777288" y="6088063"/>
              <a:ext cx="184871"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9" name="Line 9"/>
            <p:cNvSpPr>
              <a:spLocks noChangeShapeType="1"/>
            </p:cNvSpPr>
            <p:nvPr/>
          </p:nvSpPr>
          <p:spPr bwMode="auto">
            <a:xfrm flipV="1">
              <a:off x="8032750"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10" name="Rectangle 10"/>
            <p:cNvSpPr>
              <a:spLocks noChangeArrowheads="1"/>
            </p:cNvSpPr>
            <p:nvPr/>
          </p:nvSpPr>
          <p:spPr bwMode="auto">
            <a:xfrm>
              <a:off x="7858124"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10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1" name="Line 11"/>
            <p:cNvSpPr>
              <a:spLocks noChangeShapeType="1"/>
            </p:cNvSpPr>
            <p:nvPr/>
          </p:nvSpPr>
          <p:spPr bwMode="auto">
            <a:xfrm flipV="1">
              <a:off x="7170738"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12" name="Rectangle 12"/>
            <p:cNvSpPr>
              <a:spLocks noChangeArrowheads="1"/>
            </p:cNvSpPr>
            <p:nvPr/>
          </p:nvSpPr>
          <p:spPr bwMode="auto">
            <a:xfrm>
              <a:off x="6996113"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20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3" name="Line 13"/>
            <p:cNvSpPr>
              <a:spLocks noChangeShapeType="1"/>
            </p:cNvSpPr>
            <p:nvPr/>
          </p:nvSpPr>
          <p:spPr bwMode="auto">
            <a:xfrm flipV="1">
              <a:off x="6318250"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14" name="Rectangle 14"/>
            <p:cNvSpPr>
              <a:spLocks noChangeArrowheads="1"/>
            </p:cNvSpPr>
            <p:nvPr/>
          </p:nvSpPr>
          <p:spPr bwMode="auto">
            <a:xfrm>
              <a:off x="6143624"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30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5" name="Line 15"/>
            <p:cNvSpPr>
              <a:spLocks noChangeShapeType="1"/>
            </p:cNvSpPr>
            <p:nvPr/>
          </p:nvSpPr>
          <p:spPr bwMode="auto">
            <a:xfrm flipV="1">
              <a:off x="5457825"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16" name="Rectangle 16"/>
            <p:cNvSpPr>
              <a:spLocks noChangeArrowheads="1"/>
            </p:cNvSpPr>
            <p:nvPr/>
          </p:nvSpPr>
          <p:spPr bwMode="auto">
            <a:xfrm>
              <a:off x="5283200"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40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7" name="Line 17"/>
            <p:cNvSpPr>
              <a:spLocks noChangeShapeType="1"/>
            </p:cNvSpPr>
            <p:nvPr/>
          </p:nvSpPr>
          <p:spPr bwMode="auto">
            <a:xfrm flipV="1">
              <a:off x="4600575"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18" name="Rectangle 18"/>
            <p:cNvSpPr>
              <a:spLocks noChangeArrowheads="1"/>
            </p:cNvSpPr>
            <p:nvPr/>
          </p:nvSpPr>
          <p:spPr bwMode="auto">
            <a:xfrm>
              <a:off x="4425950"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50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9" name="Line 19"/>
            <p:cNvSpPr>
              <a:spLocks noChangeShapeType="1"/>
            </p:cNvSpPr>
            <p:nvPr/>
          </p:nvSpPr>
          <p:spPr bwMode="auto">
            <a:xfrm flipV="1">
              <a:off x="3743325"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20" name="Rectangle 20"/>
            <p:cNvSpPr>
              <a:spLocks noChangeArrowheads="1"/>
            </p:cNvSpPr>
            <p:nvPr/>
          </p:nvSpPr>
          <p:spPr bwMode="auto">
            <a:xfrm>
              <a:off x="3568700"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60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1" name="Line 21"/>
            <p:cNvSpPr>
              <a:spLocks noChangeShapeType="1"/>
            </p:cNvSpPr>
            <p:nvPr/>
          </p:nvSpPr>
          <p:spPr bwMode="auto">
            <a:xfrm flipV="1">
              <a:off x="2886075"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22" name="Rectangle 22"/>
            <p:cNvSpPr>
              <a:spLocks noChangeArrowheads="1"/>
            </p:cNvSpPr>
            <p:nvPr/>
          </p:nvSpPr>
          <p:spPr bwMode="auto">
            <a:xfrm>
              <a:off x="2711450"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70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3" name="Line 23"/>
            <p:cNvSpPr>
              <a:spLocks noChangeShapeType="1"/>
            </p:cNvSpPr>
            <p:nvPr/>
          </p:nvSpPr>
          <p:spPr bwMode="auto">
            <a:xfrm flipV="1">
              <a:off x="2028825"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24" name="Rectangle 24"/>
            <p:cNvSpPr>
              <a:spLocks noChangeArrowheads="1"/>
            </p:cNvSpPr>
            <p:nvPr/>
          </p:nvSpPr>
          <p:spPr bwMode="auto">
            <a:xfrm>
              <a:off x="1854200"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80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5" name="Line 25"/>
            <p:cNvSpPr>
              <a:spLocks noChangeShapeType="1"/>
            </p:cNvSpPr>
            <p:nvPr/>
          </p:nvSpPr>
          <p:spPr bwMode="auto">
            <a:xfrm flipV="1">
              <a:off x="1171575" y="5995988"/>
              <a:ext cx="0" cy="7302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26" name="Rectangle 26"/>
            <p:cNvSpPr>
              <a:spLocks noChangeArrowheads="1"/>
            </p:cNvSpPr>
            <p:nvPr/>
          </p:nvSpPr>
          <p:spPr bwMode="auto">
            <a:xfrm>
              <a:off x="996949" y="6088063"/>
              <a:ext cx="36974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90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7" name="Rectangle 27"/>
            <p:cNvSpPr>
              <a:spLocks noChangeArrowheads="1"/>
            </p:cNvSpPr>
            <p:nvPr/>
          </p:nvSpPr>
          <p:spPr bwMode="auto">
            <a:xfrm rot="16200000">
              <a:off x="-1417540" y="3317347"/>
              <a:ext cx="31165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Intensity (arbitrary</a:t>
              </a:r>
              <a:r>
                <a:rPr kumimoji="1" lang="en-US" altLang="ja-JP" sz="2000" b="0" i="0" u="none" strike="noStrike" cap="none" normalizeH="0" dirty="0" smtClean="0">
                  <a:ln>
                    <a:noFill/>
                  </a:ln>
                  <a:solidFill>
                    <a:schemeClr val="tx1"/>
                  </a:solidFill>
                  <a:effectLst/>
                  <a:latin typeface="Arial" pitchFamily="34" charset="0"/>
                  <a:ea typeface="ＭＳ Ｐゴシック" pitchFamily="50" charset="-128"/>
                  <a:cs typeface="ＭＳ Ｐゴシック" pitchFamily="50" charset="-128"/>
                </a:rPr>
                <a:t> unit</a:t>
              </a:r>
              <a:r>
                <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a:t>
              </a: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28" name="Freeform 29"/>
            <p:cNvSpPr>
              <a:spLocks/>
            </p:cNvSpPr>
            <p:nvPr/>
          </p:nvSpPr>
          <p:spPr bwMode="auto">
            <a:xfrm>
              <a:off x="303212" y="1310591"/>
              <a:ext cx="8601075" cy="4524375"/>
            </a:xfrm>
            <a:custGeom>
              <a:avLst/>
              <a:gdLst>
                <a:gd name="T0" fmla="*/ 50 w 5418"/>
                <a:gd name="T1" fmla="*/ 2839 h 2850"/>
                <a:gd name="T2" fmla="*/ 159 w 5418"/>
                <a:gd name="T3" fmla="*/ 2836 h 2850"/>
                <a:gd name="T4" fmla="*/ 265 w 5418"/>
                <a:gd name="T5" fmla="*/ 2836 h 2850"/>
                <a:gd name="T6" fmla="*/ 371 w 5418"/>
                <a:gd name="T7" fmla="*/ 2832 h 2850"/>
                <a:gd name="T8" fmla="*/ 477 w 5418"/>
                <a:gd name="T9" fmla="*/ 2827 h 2850"/>
                <a:gd name="T10" fmla="*/ 583 w 5418"/>
                <a:gd name="T11" fmla="*/ 2818 h 2850"/>
                <a:gd name="T12" fmla="*/ 689 w 5418"/>
                <a:gd name="T13" fmla="*/ 2811 h 2850"/>
                <a:gd name="T14" fmla="*/ 795 w 5418"/>
                <a:gd name="T15" fmla="*/ 2797 h 2850"/>
                <a:gd name="T16" fmla="*/ 901 w 5418"/>
                <a:gd name="T17" fmla="*/ 2772 h 2850"/>
                <a:gd name="T18" fmla="*/ 1007 w 5418"/>
                <a:gd name="T19" fmla="*/ 2721 h 2850"/>
                <a:gd name="T20" fmla="*/ 1113 w 5418"/>
                <a:gd name="T21" fmla="*/ 2619 h 2850"/>
                <a:gd name="T22" fmla="*/ 1219 w 5418"/>
                <a:gd name="T23" fmla="*/ 2435 h 2850"/>
                <a:gd name="T24" fmla="*/ 1325 w 5418"/>
                <a:gd name="T25" fmla="*/ 2142 h 2850"/>
                <a:gd name="T26" fmla="*/ 1434 w 5418"/>
                <a:gd name="T27" fmla="*/ 1727 h 2850"/>
                <a:gd name="T28" fmla="*/ 1540 w 5418"/>
                <a:gd name="T29" fmla="*/ 1229 h 2850"/>
                <a:gd name="T30" fmla="*/ 1646 w 5418"/>
                <a:gd name="T31" fmla="*/ 719 h 2850"/>
                <a:gd name="T32" fmla="*/ 1752 w 5418"/>
                <a:gd name="T33" fmla="*/ 293 h 2850"/>
                <a:gd name="T34" fmla="*/ 1858 w 5418"/>
                <a:gd name="T35" fmla="*/ 42 h 2850"/>
                <a:gd name="T36" fmla="*/ 1964 w 5418"/>
                <a:gd name="T37" fmla="*/ 16 h 2850"/>
                <a:gd name="T38" fmla="*/ 2070 w 5418"/>
                <a:gd name="T39" fmla="*/ 205 h 2850"/>
                <a:gd name="T40" fmla="*/ 2176 w 5418"/>
                <a:gd name="T41" fmla="*/ 549 h 2850"/>
                <a:gd name="T42" fmla="*/ 2282 w 5418"/>
                <a:gd name="T43" fmla="*/ 959 h 2850"/>
                <a:gd name="T44" fmla="*/ 2388 w 5418"/>
                <a:gd name="T45" fmla="*/ 1365 h 2850"/>
                <a:gd name="T46" fmla="*/ 2494 w 5418"/>
                <a:gd name="T47" fmla="*/ 1725 h 2850"/>
                <a:gd name="T48" fmla="*/ 2600 w 5418"/>
                <a:gd name="T49" fmla="*/ 2015 h 2850"/>
                <a:gd name="T50" fmla="*/ 2709 w 5418"/>
                <a:gd name="T51" fmla="*/ 2239 h 2850"/>
                <a:gd name="T52" fmla="*/ 2815 w 5418"/>
                <a:gd name="T53" fmla="*/ 2405 h 2850"/>
                <a:gd name="T54" fmla="*/ 2921 w 5418"/>
                <a:gd name="T55" fmla="*/ 2525 h 2850"/>
                <a:gd name="T56" fmla="*/ 3027 w 5418"/>
                <a:gd name="T57" fmla="*/ 2613 h 2850"/>
                <a:gd name="T58" fmla="*/ 3133 w 5418"/>
                <a:gd name="T59" fmla="*/ 2675 h 2850"/>
                <a:gd name="T60" fmla="*/ 3239 w 5418"/>
                <a:gd name="T61" fmla="*/ 2716 h 2850"/>
                <a:gd name="T62" fmla="*/ 3345 w 5418"/>
                <a:gd name="T63" fmla="*/ 2746 h 2850"/>
                <a:gd name="T64" fmla="*/ 3451 w 5418"/>
                <a:gd name="T65" fmla="*/ 2767 h 2850"/>
                <a:gd name="T66" fmla="*/ 3557 w 5418"/>
                <a:gd name="T67" fmla="*/ 2781 h 2850"/>
                <a:gd name="T68" fmla="*/ 3663 w 5418"/>
                <a:gd name="T69" fmla="*/ 2792 h 2850"/>
                <a:gd name="T70" fmla="*/ 3769 w 5418"/>
                <a:gd name="T71" fmla="*/ 2804 h 2850"/>
                <a:gd name="T72" fmla="*/ 3875 w 5418"/>
                <a:gd name="T73" fmla="*/ 2815 h 2850"/>
                <a:gd name="T74" fmla="*/ 3984 w 5418"/>
                <a:gd name="T75" fmla="*/ 2822 h 2850"/>
                <a:gd name="T76" fmla="*/ 4090 w 5418"/>
                <a:gd name="T77" fmla="*/ 2829 h 2850"/>
                <a:gd name="T78" fmla="*/ 4196 w 5418"/>
                <a:gd name="T79" fmla="*/ 2834 h 2850"/>
                <a:gd name="T80" fmla="*/ 4302 w 5418"/>
                <a:gd name="T81" fmla="*/ 2841 h 2850"/>
                <a:gd name="T82" fmla="*/ 4408 w 5418"/>
                <a:gd name="T83" fmla="*/ 2843 h 2850"/>
                <a:gd name="T84" fmla="*/ 4514 w 5418"/>
                <a:gd name="T85" fmla="*/ 2845 h 2850"/>
                <a:gd name="T86" fmla="*/ 4620 w 5418"/>
                <a:gd name="T87" fmla="*/ 2848 h 2850"/>
                <a:gd name="T88" fmla="*/ 4726 w 5418"/>
                <a:gd name="T89" fmla="*/ 2850 h 2850"/>
                <a:gd name="T90" fmla="*/ 4832 w 5418"/>
                <a:gd name="T91" fmla="*/ 2848 h 2850"/>
                <a:gd name="T92" fmla="*/ 4938 w 5418"/>
                <a:gd name="T93" fmla="*/ 2850 h 2850"/>
                <a:gd name="T94" fmla="*/ 5044 w 5418"/>
                <a:gd name="T95" fmla="*/ 2850 h 2850"/>
                <a:gd name="T96" fmla="*/ 5150 w 5418"/>
                <a:gd name="T97" fmla="*/ 2850 h 2850"/>
                <a:gd name="T98" fmla="*/ 5259 w 5418"/>
                <a:gd name="T99" fmla="*/ 2848 h 2850"/>
                <a:gd name="T100" fmla="*/ 5365 w 5418"/>
                <a:gd name="T101" fmla="*/ 2848 h 2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18" h="2850">
                  <a:moveTo>
                    <a:pt x="0" y="2841"/>
                  </a:moveTo>
                  <a:lnTo>
                    <a:pt x="50" y="2839"/>
                  </a:lnTo>
                  <a:lnTo>
                    <a:pt x="103" y="2836"/>
                  </a:lnTo>
                  <a:lnTo>
                    <a:pt x="159" y="2836"/>
                  </a:lnTo>
                  <a:lnTo>
                    <a:pt x="212" y="2836"/>
                  </a:lnTo>
                  <a:lnTo>
                    <a:pt x="265" y="2836"/>
                  </a:lnTo>
                  <a:lnTo>
                    <a:pt x="318" y="2834"/>
                  </a:lnTo>
                  <a:lnTo>
                    <a:pt x="371" y="2832"/>
                  </a:lnTo>
                  <a:lnTo>
                    <a:pt x="424" y="2829"/>
                  </a:lnTo>
                  <a:lnTo>
                    <a:pt x="477" y="2827"/>
                  </a:lnTo>
                  <a:lnTo>
                    <a:pt x="530" y="2822"/>
                  </a:lnTo>
                  <a:lnTo>
                    <a:pt x="583" y="2818"/>
                  </a:lnTo>
                  <a:lnTo>
                    <a:pt x="636" y="2815"/>
                  </a:lnTo>
                  <a:lnTo>
                    <a:pt x="689" y="2811"/>
                  </a:lnTo>
                  <a:lnTo>
                    <a:pt x="742" y="2804"/>
                  </a:lnTo>
                  <a:lnTo>
                    <a:pt x="795" y="2797"/>
                  </a:lnTo>
                  <a:lnTo>
                    <a:pt x="848" y="2788"/>
                  </a:lnTo>
                  <a:lnTo>
                    <a:pt x="901" y="2772"/>
                  </a:lnTo>
                  <a:lnTo>
                    <a:pt x="954" y="2751"/>
                  </a:lnTo>
                  <a:lnTo>
                    <a:pt x="1007" y="2721"/>
                  </a:lnTo>
                  <a:lnTo>
                    <a:pt x="1060" y="2679"/>
                  </a:lnTo>
                  <a:lnTo>
                    <a:pt x="1113" y="2619"/>
                  </a:lnTo>
                  <a:lnTo>
                    <a:pt x="1166" y="2541"/>
                  </a:lnTo>
                  <a:lnTo>
                    <a:pt x="1219" y="2435"/>
                  </a:lnTo>
                  <a:lnTo>
                    <a:pt x="1272" y="2306"/>
                  </a:lnTo>
                  <a:lnTo>
                    <a:pt x="1325" y="2142"/>
                  </a:lnTo>
                  <a:lnTo>
                    <a:pt x="1381" y="1948"/>
                  </a:lnTo>
                  <a:lnTo>
                    <a:pt x="1434" y="1727"/>
                  </a:lnTo>
                  <a:lnTo>
                    <a:pt x="1487" y="1485"/>
                  </a:lnTo>
                  <a:lnTo>
                    <a:pt x="1540" y="1229"/>
                  </a:lnTo>
                  <a:lnTo>
                    <a:pt x="1593" y="971"/>
                  </a:lnTo>
                  <a:lnTo>
                    <a:pt x="1646" y="719"/>
                  </a:lnTo>
                  <a:lnTo>
                    <a:pt x="1699" y="489"/>
                  </a:lnTo>
                  <a:lnTo>
                    <a:pt x="1752" y="293"/>
                  </a:lnTo>
                  <a:lnTo>
                    <a:pt x="1805" y="141"/>
                  </a:lnTo>
                  <a:lnTo>
                    <a:pt x="1858" y="42"/>
                  </a:lnTo>
                  <a:lnTo>
                    <a:pt x="1911" y="0"/>
                  </a:lnTo>
                  <a:lnTo>
                    <a:pt x="1964" y="16"/>
                  </a:lnTo>
                  <a:lnTo>
                    <a:pt x="2017" y="88"/>
                  </a:lnTo>
                  <a:lnTo>
                    <a:pt x="2070" y="205"/>
                  </a:lnTo>
                  <a:lnTo>
                    <a:pt x="2123" y="362"/>
                  </a:lnTo>
                  <a:lnTo>
                    <a:pt x="2176" y="549"/>
                  </a:lnTo>
                  <a:lnTo>
                    <a:pt x="2229" y="752"/>
                  </a:lnTo>
                  <a:lnTo>
                    <a:pt x="2282" y="959"/>
                  </a:lnTo>
                  <a:lnTo>
                    <a:pt x="2335" y="1167"/>
                  </a:lnTo>
                  <a:lnTo>
                    <a:pt x="2388" y="1365"/>
                  </a:lnTo>
                  <a:lnTo>
                    <a:pt x="2441" y="1552"/>
                  </a:lnTo>
                  <a:lnTo>
                    <a:pt x="2494" y="1725"/>
                  </a:lnTo>
                  <a:lnTo>
                    <a:pt x="2547" y="1879"/>
                  </a:lnTo>
                  <a:lnTo>
                    <a:pt x="2600" y="2015"/>
                  </a:lnTo>
                  <a:lnTo>
                    <a:pt x="2656" y="2135"/>
                  </a:lnTo>
                  <a:lnTo>
                    <a:pt x="2709" y="2239"/>
                  </a:lnTo>
                  <a:lnTo>
                    <a:pt x="2762" y="2329"/>
                  </a:lnTo>
                  <a:lnTo>
                    <a:pt x="2815" y="2405"/>
                  </a:lnTo>
                  <a:lnTo>
                    <a:pt x="2868" y="2472"/>
                  </a:lnTo>
                  <a:lnTo>
                    <a:pt x="2921" y="2525"/>
                  </a:lnTo>
                  <a:lnTo>
                    <a:pt x="2974" y="2573"/>
                  </a:lnTo>
                  <a:lnTo>
                    <a:pt x="3027" y="2613"/>
                  </a:lnTo>
                  <a:lnTo>
                    <a:pt x="3080" y="2647"/>
                  </a:lnTo>
                  <a:lnTo>
                    <a:pt x="3133" y="2675"/>
                  </a:lnTo>
                  <a:lnTo>
                    <a:pt x="3186" y="2698"/>
                  </a:lnTo>
                  <a:lnTo>
                    <a:pt x="3239" y="2716"/>
                  </a:lnTo>
                  <a:lnTo>
                    <a:pt x="3292" y="2732"/>
                  </a:lnTo>
                  <a:lnTo>
                    <a:pt x="3345" y="2746"/>
                  </a:lnTo>
                  <a:lnTo>
                    <a:pt x="3398" y="2758"/>
                  </a:lnTo>
                  <a:lnTo>
                    <a:pt x="3451" y="2767"/>
                  </a:lnTo>
                  <a:lnTo>
                    <a:pt x="3504" y="2774"/>
                  </a:lnTo>
                  <a:lnTo>
                    <a:pt x="3557" y="2781"/>
                  </a:lnTo>
                  <a:lnTo>
                    <a:pt x="3610" y="2788"/>
                  </a:lnTo>
                  <a:lnTo>
                    <a:pt x="3663" y="2792"/>
                  </a:lnTo>
                  <a:lnTo>
                    <a:pt x="3716" y="2797"/>
                  </a:lnTo>
                  <a:lnTo>
                    <a:pt x="3769" y="2804"/>
                  </a:lnTo>
                  <a:lnTo>
                    <a:pt x="3822" y="2809"/>
                  </a:lnTo>
                  <a:lnTo>
                    <a:pt x="3875" y="2815"/>
                  </a:lnTo>
                  <a:lnTo>
                    <a:pt x="3931" y="2820"/>
                  </a:lnTo>
                  <a:lnTo>
                    <a:pt x="3984" y="2822"/>
                  </a:lnTo>
                  <a:lnTo>
                    <a:pt x="4037" y="2827"/>
                  </a:lnTo>
                  <a:lnTo>
                    <a:pt x="4090" y="2829"/>
                  </a:lnTo>
                  <a:lnTo>
                    <a:pt x="4143" y="2832"/>
                  </a:lnTo>
                  <a:lnTo>
                    <a:pt x="4196" y="2834"/>
                  </a:lnTo>
                  <a:lnTo>
                    <a:pt x="4249" y="2839"/>
                  </a:lnTo>
                  <a:lnTo>
                    <a:pt x="4302" y="2841"/>
                  </a:lnTo>
                  <a:lnTo>
                    <a:pt x="4355" y="2841"/>
                  </a:lnTo>
                  <a:lnTo>
                    <a:pt x="4408" y="2843"/>
                  </a:lnTo>
                  <a:lnTo>
                    <a:pt x="4461" y="2843"/>
                  </a:lnTo>
                  <a:lnTo>
                    <a:pt x="4514" y="2845"/>
                  </a:lnTo>
                  <a:lnTo>
                    <a:pt x="4567" y="2845"/>
                  </a:lnTo>
                  <a:lnTo>
                    <a:pt x="4620" y="2848"/>
                  </a:lnTo>
                  <a:lnTo>
                    <a:pt x="4673" y="2848"/>
                  </a:lnTo>
                  <a:lnTo>
                    <a:pt x="4726" y="2850"/>
                  </a:lnTo>
                  <a:lnTo>
                    <a:pt x="4779" y="2848"/>
                  </a:lnTo>
                  <a:lnTo>
                    <a:pt x="4832" y="2848"/>
                  </a:lnTo>
                  <a:lnTo>
                    <a:pt x="4885" y="2848"/>
                  </a:lnTo>
                  <a:lnTo>
                    <a:pt x="4938" y="2850"/>
                  </a:lnTo>
                  <a:lnTo>
                    <a:pt x="4991" y="2850"/>
                  </a:lnTo>
                  <a:lnTo>
                    <a:pt x="5044" y="2850"/>
                  </a:lnTo>
                  <a:lnTo>
                    <a:pt x="5097" y="2850"/>
                  </a:lnTo>
                  <a:lnTo>
                    <a:pt x="5150" y="2850"/>
                  </a:lnTo>
                  <a:lnTo>
                    <a:pt x="5206" y="2848"/>
                  </a:lnTo>
                  <a:lnTo>
                    <a:pt x="5259" y="2848"/>
                  </a:lnTo>
                  <a:lnTo>
                    <a:pt x="5312" y="2848"/>
                  </a:lnTo>
                  <a:lnTo>
                    <a:pt x="5365" y="2848"/>
                  </a:lnTo>
                  <a:lnTo>
                    <a:pt x="5418" y="2848"/>
                  </a:lnTo>
                </a:path>
              </a:pathLst>
            </a:custGeom>
            <a:noFill/>
            <a:ln w="25400">
              <a:solidFill>
                <a:srgbClr val="FF66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29" name="Freeform 32"/>
            <p:cNvSpPr>
              <a:spLocks/>
            </p:cNvSpPr>
            <p:nvPr/>
          </p:nvSpPr>
          <p:spPr bwMode="auto">
            <a:xfrm>
              <a:off x="319088" y="5813425"/>
              <a:ext cx="8570913" cy="28575"/>
            </a:xfrm>
            <a:custGeom>
              <a:avLst/>
              <a:gdLst>
                <a:gd name="T0" fmla="*/ 2206 w 2240"/>
                <a:gd name="T1" fmla="*/ 8 h 8"/>
                <a:gd name="T2" fmla="*/ 2170 w 2240"/>
                <a:gd name="T3" fmla="*/ 8 h 8"/>
                <a:gd name="T4" fmla="*/ 2134 w 2240"/>
                <a:gd name="T5" fmla="*/ 8 h 8"/>
                <a:gd name="T6" fmla="*/ 2098 w 2240"/>
                <a:gd name="T7" fmla="*/ 8 h 8"/>
                <a:gd name="T8" fmla="*/ 2063 w 2240"/>
                <a:gd name="T9" fmla="*/ 8 h 8"/>
                <a:gd name="T10" fmla="*/ 2027 w 2240"/>
                <a:gd name="T11" fmla="*/ 7 h 8"/>
                <a:gd name="T12" fmla="*/ 1991 w 2240"/>
                <a:gd name="T13" fmla="*/ 7 h 8"/>
                <a:gd name="T14" fmla="*/ 1955 w 2240"/>
                <a:gd name="T15" fmla="*/ 7 h 8"/>
                <a:gd name="T16" fmla="*/ 1919 w 2240"/>
                <a:gd name="T17" fmla="*/ 6 h 8"/>
                <a:gd name="T18" fmla="*/ 1883 w 2240"/>
                <a:gd name="T19" fmla="*/ 6 h 8"/>
                <a:gd name="T20" fmla="*/ 1847 w 2240"/>
                <a:gd name="T21" fmla="*/ 5 h 8"/>
                <a:gd name="T22" fmla="*/ 1812 w 2240"/>
                <a:gd name="T23" fmla="*/ 4 h 8"/>
                <a:gd name="T24" fmla="*/ 1776 w 2240"/>
                <a:gd name="T25" fmla="*/ 3 h 8"/>
                <a:gd name="T26" fmla="*/ 1740 w 2240"/>
                <a:gd name="T27" fmla="*/ 1 h 8"/>
                <a:gd name="T28" fmla="*/ 1704 w 2240"/>
                <a:gd name="T29" fmla="*/ 0 h 8"/>
                <a:gd name="T30" fmla="*/ 1668 w 2240"/>
                <a:gd name="T31" fmla="*/ 0 h 8"/>
                <a:gd name="T32" fmla="*/ 1632 w 2240"/>
                <a:gd name="T33" fmla="*/ 0 h 8"/>
                <a:gd name="T34" fmla="*/ 1597 w 2240"/>
                <a:gd name="T35" fmla="*/ 0 h 8"/>
                <a:gd name="T36" fmla="*/ 1561 w 2240"/>
                <a:gd name="T37" fmla="*/ 1 h 8"/>
                <a:gd name="T38" fmla="*/ 1525 w 2240"/>
                <a:gd name="T39" fmla="*/ 2 h 8"/>
                <a:gd name="T40" fmla="*/ 1489 w 2240"/>
                <a:gd name="T41" fmla="*/ 4 h 8"/>
                <a:gd name="T42" fmla="*/ 1453 w 2240"/>
                <a:gd name="T43" fmla="*/ 5 h 8"/>
                <a:gd name="T44" fmla="*/ 1417 w 2240"/>
                <a:gd name="T45" fmla="*/ 6 h 8"/>
                <a:gd name="T46" fmla="*/ 1382 w 2240"/>
                <a:gd name="T47" fmla="*/ 7 h 8"/>
                <a:gd name="T48" fmla="*/ 1346 w 2240"/>
                <a:gd name="T49" fmla="*/ 7 h 8"/>
                <a:gd name="T50" fmla="*/ 1310 w 2240"/>
                <a:gd name="T51" fmla="*/ 8 h 8"/>
                <a:gd name="T52" fmla="*/ 1274 w 2240"/>
                <a:gd name="T53" fmla="*/ 8 h 8"/>
                <a:gd name="T54" fmla="*/ 1238 w 2240"/>
                <a:gd name="T55" fmla="*/ 8 h 8"/>
                <a:gd name="T56" fmla="*/ 1202 w 2240"/>
                <a:gd name="T57" fmla="*/ 8 h 8"/>
                <a:gd name="T58" fmla="*/ 1167 w 2240"/>
                <a:gd name="T59" fmla="*/ 8 h 8"/>
                <a:gd name="T60" fmla="*/ 1131 w 2240"/>
                <a:gd name="T61" fmla="*/ 8 h 8"/>
                <a:gd name="T62" fmla="*/ 1095 w 2240"/>
                <a:gd name="T63" fmla="*/ 8 h 8"/>
                <a:gd name="T64" fmla="*/ 1059 w 2240"/>
                <a:gd name="T65" fmla="*/ 8 h 8"/>
                <a:gd name="T66" fmla="*/ 1023 w 2240"/>
                <a:gd name="T67" fmla="*/ 8 h 8"/>
                <a:gd name="T68" fmla="*/ 987 w 2240"/>
                <a:gd name="T69" fmla="*/ 8 h 8"/>
                <a:gd name="T70" fmla="*/ 951 w 2240"/>
                <a:gd name="T71" fmla="*/ 8 h 8"/>
                <a:gd name="T72" fmla="*/ 916 w 2240"/>
                <a:gd name="T73" fmla="*/ 8 h 8"/>
                <a:gd name="T74" fmla="*/ 880 w 2240"/>
                <a:gd name="T75" fmla="*/ 8 h 8"/>
                <a:gd name="T76" fmla="*/ 844 w 2240"/>
                <a:gd name="T77" fmla="*/ 8 h 8"/>
                <a:gd name="T78" fmla="*/ 808 w 2240"/>
                <a:gd name="T79" fmla="*/ 8 h 8"/>
                <a:gd name="T80" fmla="*/ 772 w 2240"/>
                <a:gd name="T81" fmla="*/ 8 h 8"/>
                <a:gd name="T82" fmla="*/ 736 w 2240"/>
                <a:gd name="T83" fmla="*/ 8 h 8"/>
                <a:gd name="T84" fmla="*/ 701 w 2240"/>
                <a:gd name="T85" fmla="*/ 8 h 8"/>
                <a:gd name="T86" fmla="*/ 665 w 2240"/>
                <a:gd name="T87" fmla="*/ 8 h 8"/>
                <a:gd name="T88" fmla="*/ 629 w 2240"/>
                <a:gd name="T89" fmla="*/ 8 h 8"/>
                <a:gd name="T90" fmla="*/ 593 w 2240"/>
                <a:gd name="T91" fmla="*/ 8 h 8"/>
                <a:gd name="T92" fmla="*/ 557 w 2240"/>
                <a:gd name="T93" fmla="*/ 8 h 8"/>
                <a:gd name="T94" fmla="*/ 521 w 2240"/>
                <a:gd name="T95" fmla="*/ 8 h 8"/>
                <a:gd name="T96" fmla="*/ 486 w 2240"/>
                <a:gd name="T97" fmla="*/ 8 h 8"/>
                <a:gd name="T98" fmla="*/ 450 w 2240"/>
                <a:gd name="T99" fmla="*/ 8 h 8"/>
                <a:gd name="T100" fmla="*/ 414 w 2240"/>
                <a:gd name="T101" fmla="*/ 8 h 8"/>
                <a:gd name="T102" fmla="*/ 378 w 2240"/>
                <a:gd name="T103" fmla="*/ 8 h 8"/>
                <a:gd name="T104" fmla="*/ 342 w 2240"/>
                <a:gd name="T105" fmla="*/ 8 h 8"/>
                <a:gd name="T106" fmla="*/ 306 w 2240"/>
                <a:gd name="T107" fmla="*/ 8 h 8"/>
                <a:gd name="T108" fmla="*/ 271 w 2240"/>
                <a:gd name="T109" fmla="*/ 8 h 8"/>
                <a:gd name="T110" fmla="*/ 235 w 2240"/>
                <a:gd name="T111" fmla="*/ 8 h 8"/>
                <a:gd name="T112" fmla="*/ 199 w 2240"/>
                <a:gd name="T113" fmla="*/ 8 h 8"/>
                <a:gd name="T114" fmla="*/ 163 w 2240"/>
                <a:gd name="T115" fmla="*/ 8 h 8"/>
                <a:gd name="T116" fmla="*/ 127 w 2240"/>
                <a:gd name="T117" fmla="*/ 8 h 8"/>
                <a:gd name="T118" fmla="*/ 91 w 2240"/>
                <a:gd name="T119" fmla="*/ 8 h 8"/>
                <a:gd name="T120" fmla="*/ 56 w 2240"/>
                <a:gd name="T121" fmla="*/ 8 h 8"/>
                <a:gd name="T122" fmla="*/ 20 w 2240"/>
                <a:gd name="T1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40" h="8">
                  <a:moveTo>
                    <a:pt x="2240" y="8"/>
                  </a:moveTo>
                  <a:lnTo>
                    <a:pt x="2237" y="8"/>
                  </a:lnTo>
                  <a:lnTo>
                    <a:pt x="2235" y="8"/>
                  </a:lnTo>
                  <a:lnTo>
                    <a:pt x="2233" y="8"/>
                  </a:lnTo>
                  <a:lnTo>
                    <a:pt x="2231" y="8"/>
                  </a:lnTo>
                  <a:lnTo>
                    <a:pt x="2228" y="8"/>
                  </a:lnTo>
                  <a:lnTo>
                    <a:pt x="2226" y="8"/>
                  </a:lnTo>
                  <a:lnTo>
                    <a:pt x="2224" y="8"/>
                  </a:lnTo>
                  <a:lnTo>
                    <a:pt x="2222" y="8"/>
                  </a:lnTo>
                  <a:lnTo>
                    <a:pt x="2219" y="8"/>
                  </a:lnTo>
                  <a:lnTo>
                    <a:pt x="2217" y="8"/>
                  </a:lnTo>
                  <a:lnTo>
                    <a:pt x="2215" y="8"/>
                  </a:lnTo>
                  <a:lnTo>
                    <a:pt x="2213" y="8"/>
                  </a:lnTo>
                  <a:lnTo>
                    <a:pt x="2210" y="8"/>
                  </a:lnTo>
                  <a:lnTo>
                    <a:pt x="2208" y="8"/>
                  </a:lnTo>
                  <a:lnTo>
                    <a:pt x="2206" y="8"/>
                  </a:lnTo>
                  <a:lnTo>
                    <a:pt x="2204" y="8"/>
                  </a:lnTo>
                  <a:lnTo>
                    <a:pt x="2201" y="8"/>
                  </a:lnTo>
                  <a:lnTo>
                    <a:pt x="2199" y="8"/>
                  </a:lnTo>
                  <a:lnTo>
                    <a:pt x="2197" y="8"/>
                  </a:lnTo>
                  <a:lnTo>
                    <a:pt x="2195" y="8"/>
                  </a:lnTo>
                  <a:lnTo>
                    <a:pt x="2192" y="8"/>
                  </a:lnTo>
                  <a:lnTo>
                    <a:pt x="2190" y="8"/>
                  </a:lnTo>
                  <a:lnTo>
                    <a:pt x="2188" y="8"/>
                  </a:lnTo>
                  <a:lnTo>
                    <a:pt x="2186" y="8"/>
                  </a:lnTo>
                  <a:lnTo>
                    <a:pt x="2184" y="8"/>
                  </a:lnTo>
                  <a:lnTo>
                    <a:pt x="2181" y="8"/>
                  </a:lnTo>
                  <a:lnTo>
                    <a:pt x="2179" y="8"/>
                  </a:lnTo>
                  <a:lnTo>
                    <a:pt x="2177" y="8"/>
                  </a:lnTo>
                  <a:lnTo>
                    <a:pt x="2175" y="8"/>
                  </a:lnTo>
                  <a:lnTo>
                    <a:pt x="2172" y="8"/>
                  </a:lnTo>
                  <a:lnTo>
                    <a:pt x="2170" y="8"/>
                  </a:lnTo>
                  <a:lnTo>
                    <a:pt x="2168" y="8"/>
                  </a:lnTo>
                  <a:lnTo>
                    <a:pt x="2166" y="8"/>
                  </a:lnTo>
                  <a:lnTo>
                    <a:pt x="2163" y="8"/>
                  </a:lnTo>
                  <a:lnTo>
                    <a:pt x="2161" y="8"/>
                  </a:lnTo>
                  <a:lnTo>
                    <a:pt x="2159" y="8"/>
                  </a:lnTo>
                  <a:lnTo>
                    <a:pt x="2157" y="8"/>
                  </a:lnTo>
                  <a:lnTo>
                    <a:pt x="2154" y="8"/>
                  </a:lnTo>
                  <a:lnTo>
                    <a:pt x="2152" y="8"/>
                  </a:lnTo>
                  <a:lnTo>
                    <a:pt x="2150" y="8"/>
                  </a:lnTo>
                  <a:lnTo>
                    <a:pt x="2148" y="8"/>
                  </a:lnTo>
                  <a:lnTo>
                    <a:pt x="2145" y="8"/>
                  </a:lnTo>
                  <a:lnTo>
                    <a:pt x="2143" y="8"/>
                  </a:lnTo>
                  <a:lnTo>
                    <a:pt x="2141" y="8"/>
                  </a:lnTo>
                  <a:lnTo>
                    <a:pt x="2139" y="8"/>
                  </a:lnTo>
                  <a:lnTo>
                    <a:pt x="2136" y="8"/>
                  </a:lnTo>
                  <a:lnTo>
                    <a:pt x="2134" y="8"/>
                  </a:lnTo>
                  <a:lnTo>
                    <a:pt x="2132" y="8"/>
                  </a:lnTo>
                  <a:lnTo>
                    <a:pt x="2130" y="8"/>
                  </a:lnTo>
                  <a:lnTo>
                    <a:pt x="2128" y="8"/>
                  </a:lnTo>
                  <a:lnTo>
                    <a:pt x="2125" y="8"/>
                  </a:lnTo>
                  <a:lnTo>
                    <a:pt x="2123" y="8"/>
                  </a:lnTo>
                  <a:lnTo>
                    <a:pt x="2121" y="8"/>
                  </a:lnTo>
                  <a:lnTo>
                    <a:pt x="2119" y="8"/>
                  </a:lnTo>
                  <a:lnTo>
                    <a:pt x="2116" y="8"/>
                  </a:lnTo>
                  <a:lnTo>
                    <a:pt x="2114" y="8"/>
                  </a:lnTo>
                  <a:lnTo>
                    <a:pt x="2112" y="8"/>
                  </a:lnTo>
                  <a:lnTo>
                    <a:pt x="2110" y="8"/>
                  </a:lnTo>
                  <a:lnTo>
                    <a:pt x="2107" y="8"/>
                  </a:lnTo>
                  <a:lnTo>
                    <a:pt x="2105" y="8"/>
                  </a:lnTo>
                  <a:lnTo>
                    <a:pt x="2103" y="8"/>
                  </a:lnTo>
                  <a:lnTo>
                    <a:pt x="2101" y="8"/>
                  </a:lnTo>
                  <a:lnTo>
                    <a:pt x="2098" y="8"/>
                  </a:lnTo>
                  <a:lnTo>
                    <a:pt x="2096" y="8"/>
                  </a:lnTo>
                  <a:lnTo>
                    <a:pt x="2094" y="8"/>
                  </a:lnTo>
                  <a:lnTo>
                    <a:pt x="2092" y="8"/>
                  </a:lnTo>
                  <a:lnTo>
                    <a:pt x="2089" y="8"/>
                  </a:lnTo>
                  <a:lnTo>
                    <a:pt x="2087" y="8"/>
                  </a:lnTo>
                  <a:lnTo>
                    <a:pt x="2085" y="8"/>
                  </a:lnTo>
                  <a:lnTo>
                    <a:pt x="2083" y="8"/>
                  </a:lnTo>
                  <a:lnTo>
                    <a:pt x="2080" y="8"/>
                  </a:lnTo>
                  <a:lnTo>
                    <a:pt x="2078" y="8"/>
                  </a:lnTo>
                  <a:lnTo>
                    <a:pt x="2076" y="8"/>
                  </a:lnTo>
                  <a:lnTo>
                    <a:pt x="2074" y="8"/>
                  </a:lnTo>
                  <a:lnTo>
                    <a:pt x="2072" y="8"/>
                  </a:lnTo>
                  <a:lnTo>
                    <a:pt x="2069" y="8"/>
                  </a:lnTo>
                  <a:lnTo>
                    <a:pt x="2067" y="8"/>
                  </a:lnTo>
                  <a:lnTo>
                    <a:pt x="2065" y="8"/>
                  </a:lnTo>
                  <a:lnTo>
                    <a:pt x="2063" y="8"/>
                  </a:lnTo>
                  <a:lnTo>
                    <a:pt x="2060" y="8"/>
                  </a:lnTo>
                  <a:lnTo>
                    <a:pt x="2058" y="8"/>
                  </a:lnTo>
                  <a:lnTo>
                    <a:pt x="2056" y="8"/>
                  </a:lnTo>
                  <a:lnTo>
                    <a:pt x="2054" y="8"/>
                  </a:lnTo>
                  <a:lnTo>
                    <a:pt x="2051" y="8"/>
                  </a:lnTo>
                  <a:lnTo>
                    <a:pt x="2049" y="8"/>
                  </a:lnTo>
                  <a:lnTo>
                    <a:pt x="2047" y="8"/>
                  </a:lnTo>
                  <a:lnTo>
                    <a:pt x="2045" y="7"/>
                  </a:lnTo>
                  <a:lnTo>
                    <a:pt x="2042" y="7"/>
                  </a:lnTo>
                  <a:lnTo>
                    <a:pt x="2040" y="7"/>
                  </a:lnTo>
                  <a:lnTo>
                    <a:pt x="2038" y="7"/>
                  </a:lnTo>
                  <a:lnTo>
                    <a:pt x="2036" y="7"/>
                  </a:lnTo>
                  <a:lnTo>
                    <a:pt x="2033" y="7"/>
                  </a:lnTo>
                  <a:lnTo>
                    <a:pt x="2031" y="7"/>
                  </a:lnTo>
                  <a:lnTo>
                    <a:pt x="2029" y="7"/>
                  </a:lnTo>
                  <a:lnTo>
                    <a:pt x="2027" y="7"/>
                  </a:lnTo>
                  <a:lnTo>
                    <a:pt x="2024" y="7"/>
                  </a:lnTo>
                  <a:lnTo>
                    <a:pt x="2022" y="7"/>
                  </a:lnTo>
                  <a:lnTo>
                    <a:pt x="2020" y="7"/>
                  </a:lnTo>
                  <a:lnTo>
                    <a:pt x="2018" y="7"/>
                  </a:lnTo>
                  <a:lnTo>
                    <a:pt x="2016" y="7"/>
                  </a:lnTo>
                  <a:lnTo>
                    <a:pt x="2013" y="7"/>
                  </a:lnTo>
                  <a:lnTo>
                    <a:pt x="2011" y="7"/>
                  </a:lnTo>
                  <a:lnTo>
                    <a:pt x="2009" y="7"/>
                  </a:lnTo>
                  <a:lnTo>
                    <a:pt x="2007" y="7"/>
                  </a:lnTo>
                  <a:lnTo>
                    <a:pt x="2004" y="7"/>
                  </a:lnTo>
                  <a:lnTo>
                    <a:pt x="2002" y="7"/>
                  </a:lnTo>
                  <a:lnTo>
                    <a:pt x="2000" y="7"/>
                  </a:lnTo>
                  <a:lnTo>
                    <a:pt x="1998" y="7"/>
                  </a:lnTo>
                  <a:lnTo>
                    <a:pt x="1995" y="7"/>
                  </a:lnTo>
                  <a:lnTo>
                    <a:pt x="1993" y="7"/>
                  </a:lnTo>
                  <a:lnTo>
                    <a:pt x="1991" y="7"/>
                  </a:lnTo>
                  <a:lnTo>
                    <a:pt x="1989" y="7"/>
                  </a:lnTo>
                  <a:lnTo>
                    <a:pt x="1986" y="7"/>
                  </a:lnTo>
                  <a:lnTo>
                    <a:pt x="1984" y="7"/>
                  </a:lnTo>
                  <a:lnTo>
                    <a:pt x="1982" y="7"/>
                  </a:lnTo>
                  <a:lnTo>
                    <a:pt x="1980" y="7"/>
                  </a:lnTo>
                  <a:lnTo>
                    <a:pt x="1977" y="7"/>
                  </a:lnTo>
                  <a:lnTo>
                    <a:pt x="1975" y="7"/>
                  </a:lnTo>
                  <a:lnTo>
                    <a:pt x="1973" y="7"/>
                  </a:lnTo>
                  <a:lnTo>
                    <a:pt x="1971" y="7"/>
                  </a:lnTo>
                  <a:lnTo>
                    <a:pt x="1968" y="7"/>
                  </a:lnTo>
                  <a:lnTo>
                    <a:pt x="1966" y="7"/>
                  </a:lnTo>
                  <a:lnTo>
                    <a:pt x="1964" y="7"/>
                  </a:lnTo>
                  <a:lnTo>
                    <a:pt x="1962" y="7"/>
                  </a:lnTo>
                  <a:lnTo>
                    <a:pt x="1960" y="7"/>
                  </a:lnTo>
                  <a:lnTo>
                    <a:pt x="1957" y="7"/>
                  </a:lnTo>
                  <a:lnTo>
                    <a:pt x="1955" y="7"/>
                  </a:lnTo>
                  <a:lnTo>
                    <a:pt x="1953" y="7"/>
                  </a:lnTo>
                  <a:lnTo>
                    <a:pt x="1951" y="7"/>
                  </a:lnTo>
                  <a:lnTo>
                    <a:pt x="1948" y="7"/>
                  </a:lnTo>
                  <a:lnTo>
                    <a:pt x="1946" y="7"/>
                  </a:lnTo>
                  <a:lnTo>
                    <a:pt x="1944" y="7"/>
                  </a:lnTo>
                  <a:lnTo>
                    <a:pt x="1942" y="7"/>
                  </a:lnTo>
                  <a:lnTo>
                    <a:pt x="1939" y="7"/>
                  </a:lnTo>
                  <a:lnTo>
                    <a:pt x="1937" y="7"/>
                  </a:lnTo>
                  <a:lnTo>
                    <a:pt x="1935" y="7"/>
                  </a:lnTo>
                  <a:lnTo>
                    <a:pt x="1933" y="7"/>
                  </a:lnTo>
                  <a:lnTo>
                    <a:pt x="1930" y="7"/>
                  </a:lnTo>
                  <a:lnTo>
                    <a:pt x="1928" y="6"/>
                  </a:lnTo>
                  <a:lnTo>
                    <a:pt x="1926" y="6"/>
                  </a:lnTo>
                  <a:lnTo>
                    <a:pt x="1924" y="6"/>
                  </a:lnTo>
                  <a:lnTo>
                    <a:pt x="1921" y="6"/>
                  </a:lnTo>
                  <a:lnTo>
                    <a:pt x="1919" y="6"/>
                  </a:lnTo>
                  <a:lnTo>
                    <a:pt x="1917" y="6"/>
                  </a:lnTo>
                  <a:lnTo>
                    <a:pt x="1915" y="6"/>
                  </a:lnTo>
                  <a:lnTo>
                    <a:pt x="1912" y="6"/>
                  </a:lnTo>
                  <a:lnTo>
                    <a:pt x="1910" y="6"/>
                  </a:lnTo>
                  <a:lnTo>
                    <a:pt x="1908" y="6"/>
                  </a:lnTo>
                  <a:lnTo>
                    <a:pt x="1906" y="6"/>
                  </a:lnTo>
                  <a:lnTo>
                    <a:pt x="1903" y="6"/>
                  </a:lnTo>
                  <a:lnTo>
                    <a:pt x="1901" y="6"/>
                  </a:lnTo>
                  <a:lnTo>
                    <a:pt x="1899" y="6"/>
                  </a:lnTo>
                  <a:lnTo>
                    <a:pt x="1897" y="6"/>
                  </a:lnTo>
                  <a:lnTo>
                    <a:pt x="1895" y="6"/>
                  </a:lnTo>
                  <a:lnTo>
                    <a:pt x="1892" y="6"/>
                  </a:lnTo>
                  <a:lnTo>
                    <a:pt x="1890" y="6"/>
                  </a:lnTo>
                  <a:lnTo>
                    <a:pt x="1888" y="6"/>
                  </a:lnTo>
                  <a:lnTo>
                    <a:pt x="1886" y="6"/>
                  </a:lnTo>
                  <a:lnTo>
                    <a:pt x="1883" y="6"/>
                  </a:lnTo>
                  <a:lnTo>
                    <a:pt x="1881" y="6"/>
                  </a:lnTo>
                  <a:lnTo>
                    <a:pt x="1879" y="6"/>
                  </a:lnTo>
                  <a:lnTo>
                    <a:pt x="1877" y="6"/>
                  </a:lnTo>
                  <a:lnTo>
                    <a:pt x="1874" y="6"/>
                  </a:lnTo>
                  <a:lnTo>
                    <a:pt x="1872" y="5"/>
                  </a:lnTo>
                  <a:lnTo>
                    <a:pt x="1870" y="5"/>
                  </a:lnTo>
                  <a:lnTo>
                    <a:pt x="1868" y="5"/>
                  </a:lnTo>
                  <a:lnTo>
                    <a:pt x="1865" y="5"/>
                  </a:lnTo>
                  <a:lnTo>
                    <a:pt x="1863" y="5"/>
                  </a:lnTo>
                  <a:lnTo>
                    <a:pt x="1861" y="5"/>
                  </a:lnTo>
                  <a:lnTo>
                    <a:pt x="1859" y="5"/>
                  </a:lnTo>
                  <a:lnTo>
                    <a:pt x="1856" y="5"/>
                  </a:lnTo>
                  <a:lnTo>
                    <a:pt x="1854" y="5"/>
                  </a:lnTo>
                  <a:lnTo>
                    <a:pt x="1852" y="5"/>
                  </a:lnTo>
                  <a:lnTo>
                    <a:pt x="1850" y="5"/>
                  </a:lnTo>
                  <a:lnTo>
                    <a:pt x="1847" y="5"/>
                  </a:lnTo>
                  <a:lnTo>
                    <a:pt x="1845" y="5"/>
                  </a:lnTo>
                  <a:lnTo>
                    <a:pt x="1843" y="5"/>
                  </a:lnTo>
                  <a:lnTo>
                    <a:pt x="1841" y="5"/>
                  </a:lnTo>
                  <a:lnTo>
                    <a:pt x="1839" y="5"/>
                  </a:lnTo>
                  <a:lnTo>
                    <a:pt x="1836" y="5"/>
                  </a:lnTo>
                  <a:lnTo>
                    <a:pt x="1834" y="5"/>
                  </a:lnTo>
                  <a:lnTo>
                    <a:pt x="1832" y="4"/>
                  </a:lnTo>
                  <a:lnTo>
                    <a:pt x="1830" y="4"/>
                  </a:lnTo>
                  <a:lnTo>
                    <a:pt x="1827" y="4"/>
                  </a:lnTo>
                  <a:lnTo>
                    <a:pt x="1825" y="4"/>
                  </a:lnTo>
                  <a:lnTo>
                    <a:pt x="1823" y="4"/>
                  </a:lnTo>
                  <a:lnTo>
                    <a:pt x="1821" y="4"/>
                  </a:lnTo>
                  <a:lnTo>
                    <a:pt x="1818" y="4"/>
                  </a:lnTo>
                  <a:lnTo>
                    <a:pt x="1816" y="4"/>
                  </a:lnTo>
                  <a:lnTo>
                    <a:pt x="1814" y="4"/>
                  </a:lnTo>
                  <a:lnTo>
                    <a:pt x="1812" y="4"/>
                  </a:lnTo>
                  <a:lnTo>
                    <a:pt x="1809" y="4"/>
                  </a:lnTo>
                  <a:lnTo>
                    <a:pt x="1807" y="4"/>
                  </a:lnTo>
                  <a:lnTo>
                    <a:pt x="1805" y="4"/>
                  </a:lnTo>
                  <a:lnTo>
                    <a:pt x="1803" y="4"/>
                  </a:lnTo>
                  <a:lnTo>
                    <a:pt x="1800" y="3"/>
                  </a:lnTo>
                  <a:lnTo>
                    <a:pt x="1798" y="3"/>
                  </a:lnTo>
                  <a:lnTo>
                    <a:pt x="1796" y="3"/>
                  </a:lnTo>
                  <a:lnTo>
                    <a:pt x="1794" y="3"/>
                  </a:lnTo>
                  <a:lnTo>
                    <a:pt x="1791" y="3"/>
                  </a:lnTo>
                  <a:lnTo>
                    <a:pt x="1789" y="3"/>
                  </a:lnTo>
                  <a:lnTo>
                    <a:pt x="1787" y="3"/>
                  </a:lnTo>
                  <a:lnTo>
                    <a:pt x="1785" y="3"/>
                  </a:lnTo>
                  <a:lnTo>
                    <a:pt x="1783" y="3"/>
                  </a:lnTo>
                  <a:lnTo>
                    <a:pt x="1780" y="3"/>
                  </a:lnTo>
                  <a:lnTo>
                    <a:pt x="1778" y="3"/>
                  </a:lnTo>
                  <a:lnTo>
                    <a:pt x="1776" y="3"/>
                  </a:lnTo>
                  <a:lnTo>
                    <a:pt x="1774" y="3"/>
                  </a:lnTo>
                  <a:lnTo>
                    <a:pt x="1771" y="3"/>
                  </a:lnTo>
                  <a:lnTo>
                    <a:pt x="1769" y="2"/>
                  </a:lnTo>
                  <a:lnTo>
                    <a:pt x="1767" y="2"/>
                  </a:lnTo>
                  <a:lnTo>
                    <a:pt x="1765" y="2"/>
                  </a:lnTo>
                  <a:lnTo>
                    <a:pt x="1762" y="2"/>
                  </a:lnTo>
                  <a:lnTo>
                    <a:pt x="1760" y="2"/>
                  </a:lnTo>
                  <a:lnTo>
                    <a:pt x="1758" y="2"/>
                  </a:lnTo>
                  <a:lnTo>
                    <a:pt x="1756" y="2"/>
                  </a:lnTo>
                  <a:lnTo>
                    <a:pt x="1753" y="2"/>
                  </a:lnTo>
                  <a:lnTo>
                    <a:pt x="1751" y="2"/>
                  </a:lnTo>
                  <a:lnTo>
                    <a:pt x="1749" y="2"/>
                  </a:lnTo>
                  <a:lnTo>
                    <a:pt x="1747" y="2"/>
                  </a:lnTo>
                  <a:lnTo>
                    <a:pt x="1744" y="2"/>
                  </a:lnTo>
                  <a:lnTo>
                    <a:pt x="1742" y="2"/>
                  </a:lnTo>
                  <a:lnTo>
                    <a:pt x="1740" y="1"/>
                  </a:lnTo>
                  <a:lnTo>
                    <a:pt x="1738" y="1"/>
                  </a:lnTo>
                  <a:lnTo>
                    <a:pt x="1735" y="1"/>
                  </a:lnTo>
                  <a:lnTo>
                    <a:pt x="1733" y="1"/>
                  </a:lnTo>
                  <a:lnTo>
                    <a:pt x="1731" y="1"/>
                  </a:lnTo>
                  <a:lnTo>
                    <a:pt x="1729" y="1"/>
                  </a:lnTo>
                  <a:lnTo>
                    <a:pt x="1727" y="1"/>
                  </a:lnTo>
                  <a:lnTo>
                    <a:pt x="1724" y="1"/>
                  </a:lnTo>
                  <a:lnTo>
                    <a:pt x="1722" y="1"/>
                  </a:lnTo>
                  <a:lnTo>
                    <a:pt x="1720" y="1"/>
                  </a:lnTo>
                  <a:lnTo>
                    <a:pt x="1718" y="1"/>
                  </a:lnTo>
                  <a:lnTo>
                    <a:pt x="1715" y="1"/>
                  </a:lnTo>
                  <a:lnTo>
                    <a:pt x="1713" y="1"/>
                  </a:lnTo>
                  <a:lnTo>
                    <a:pt x="1711" y="1"/>
                  </a:lnTo>
                  <a:lnTo>
                    <a:pt x="1709" y="1"/>
                  </a:lnTo>
                  <a:lnTo>
                    <a:pt x="1706" y="0"/>
                  </a:lnTo>
                  <a:lnTo>
                    <a:pt x="1704" y="0"/>
                  </a:lnTo>
                  <a:lnTo>
                    <a:pt x="1702" y="0"/>
                  </a:lnTo>
                  <a:lnTo>
                    <a:pt x="1700" y="0"/>
                  </a:lnTo>
                  <a:lnTo>
                    <a:pt x="1697" y="0"/>
                  </a:lnTo>
                  <a:lnTo>
                    <a:pt x="1695" y="0"/>
                  </a:lnTo>
                  <a:lnTo>
                    <a:pt x="1693" y="0"/>
                  </a:lnTo>
                  <a:lnTo>
                    <a:pt x="1691" y="0"/>
                  </a:lnTo>
                  <a:lnTo>
                    <a:pt x="1688" y="0"/>
                  </a:lnTo>
                  <a:lnTo>
                    <a:pt x="1686" y="0"/>
                  </a:lnTo>
                  <a:lnTo>
                    <a:pt x="1684" y="0"/>
                  </a:lnTo>
                  <a:lnTo>
                    <a:pt x="1682" y="0"/>
                  </a:lnTo>
                  <a:lnTo>
                    <a:pt x="1679" y="0"/>
                  </a:lnTo>
                  <a:lnTo>
                    <a:pt x="1677" y="0"/>
                  </a:lnTo>
                  <a:lnTo>
                    <a:pt x="1675" y="0"/>
                  </a:lnTo>
                  <a:lnTo>
                    <a:pt x="1673" y="0"/>
                  </a:lnTo>
                  <a:lnTo>
                    <a:pt x="1671" y="0"/>
                  </a:lnTo>
                  <a:lnTo>
                    <a:pt x="1668" y="0"/>
                  </a:lnTo>
                  <a:lnTo>
                    <a:pt x="1666" y="0"/>
                  </a:lnTo>
                  <a:lnTo>
                    <a:pt x="1664" y="0"/>
                  </a:lnTo>
                  <a:lnTo>
                    <a:pt x="1662" y="0"/>
                  </a:lnTo>
                  <a:lnTo>
                    <a:pt x="1659" y="0"/>
                  </a:lnTo>
                  <a:lnTo>
                    <a:pt x="1657" y="0"/>
                  </a:lnTo>
                  <a:lnTo>
                    <a:pt x="1655" y="0"/>
                  </a:lnTo>
                  <a:lnTo>
                    <a:pt x="1653" y="0"/>
                  </a:lnTo>
                  <a:lnTo>
                    <a:pt x="1650" y="0"/>
                  </a:lnTo>
                  <a:lnTo>
                    <a:pt x="1648" y="0"/>
                  </a:lnTo>
                  <a:lnTo>
                    <a:pt x="1646" y="0"/>
                  </a:lnTo>
                  <a:lnTo>
                    <a:pt x="1644" y="0"/>
                  </a:lnTo>
                  <a:lnTo>
                    <a:pt x="1641" y="0"/>
                  </a:lnTo>
                  <a:lnTo>
                    <a:pt x="1639" y="0"/>
                  </a:lnTo>
                  <a:lnTo>
                    <a:pt x="1637" y="0"/>
                  </a:lnTo>
                  <a:lnTo>
                    <a:pt x="1635" y="0"/>
                  </a:lnTo>
                  <a:lnTo>
                    <a:pt x="1632" y="0"/>
                  </a:lnTo>
                  <a:lnTo>
                    <a:pt x="1630" y="0"/>
                  </a:lnTo>
                  <a:lnTo>
                    <a:pt x="1628" y="0"/>
                  </a:lnTo>
                  <a:lnTo>
                    <a:pt x="1626" y="0"/>
                  </a:lnTo>
                  <a:lnTo>
                    <a:pt x="1623" y="0"/>
                  </a:lnTo>
                  <a:lnTo>
                    <a:pt x="1621" y="0"/>
                  </a:lnTo>
                  <a:lnTo>
                    <a:pt x="1619" y="0"/>
                  </a:lnTo>
                  <a:lnTo>
                    <a:pt x="1617" y="0"/>
                  </a:lnTo>
                  <a:lnTo>
                    <a:pt x="1615" y="0"/>
                  </a:lnTo>
                  <a:lnTo>
                    <a:pt x="1612" y="0"/>
                  </a:lnTo>
                  <a:lnTo>
                    <a:pt x="1610" y="0"/>
                  </a:lnTo>
                  <a:lnTo>
                    <a:pt x="1608" y="0"/>
                  </a:lnTo>
                  <a:lnTo>
                    <a:pt x="1606" y="0"/>
                  </a:lnTo>
                  <a:lnTo>
                    <a:pt x="1603" y="0"/>
                  </a:lnTo>
                  <a:lnTo>
                    <a:pt x="1601" y="0"/>
                  </a:lnTo>
                  <a:lnTo>
                    <a:pt x="1599" y="0"/>
                  </a:lnTo>
                  <a:lnTo>
                    <a:pt x="1597" y="0"/>
                  </a:lnTo>
                  <a:lnTo>
                    <a:pt x="1594" y="0"/>
                  </a:lnTo>
                  <a:lnTo>
                    <a:pt x="1592" y="0"/>
                  </a:lnTo>
                  <a:lnTo>
                    <a:pt x="1590" y="0"/>
                  </a:lnTo>
                  <a:lnTo>
                    <a:pt x="1588" y="0"/>
                  </a:lnTo>
                  <a:lnTo>
                    <a:pt x="1585" y="0"/>
                  </a:lnTo>
                  <a:lnTo>
                    <a:pt x="1583" y="0"/>
                  </a:lnTo>
                  <a:lnTo>
                    <a:pt x="1581" y="0"/>
                  </a:lnTo>
                  <a:lnTo>
                    <a:pt x="1579" y="1"/>
                  </a:lnTo>
                  <a:lnTo>
                    <a:pt x="1576" y="1"/>
                  </a:lnTo>
                  <a:lnTo>
                    <a:pt x="1574" y="1"/>
                  </a:lnTo>
                  <a:lnTo>
                    <a:pt x="1572" y="1"/>
                  </a:lnTo>
                  <a:lnTo>
                    <a:pt x="1570" y="1"/>
                  </a:lnTo>
                  <a:lnTo>
                    <a:pt x="1567" y="1"/>
                  </a:lnTo>
                  <a:lnTo>
                    <a:pt x="1565" y="1"/>
                  </a:lnTo>
                  <a:lnTo>
                    <a:pt x="1563" y="1"/>
                  </a:lnTo>
                  <a:lnTo>
                    <a:pt x="1561" y="1"/>
                  </a:lnTo>
                  <a:lnTo>
                    <a:pt x="1559" y="1"/>
                  </a:lnTo>
                  <a:lnTo>
                    <a:pt x="1556" y="1"/>
                  </a:lnTo>
                  <a:lnTo>
                    <a:pt x="1554" y="1"/>
                  </a:lnTo>
                  <a:lnTo>
                    <a:pt x="1552" y="1"/>
                  </a:lnTo>
                  <a:lnTo>
                    <a:pt x="1550" y="1"/>
                  </a:lnTo>
                  <a:lnTo>
                    <a:pt x="1547" y="2"/>
                  </a:lnTo>
                  <a:lnTo>
                    <a:pt x="1545" y="2"/>
                  </a:lnTo>
                  <a:lnTo>
                    <a:pt x="1543" y="2"/>
                  </a:lnTo>
                  <a:lnTo>
                    <a:pt x="1541" y="2"/>
                  </a:lnTo>
                  <a:lnTo>
                    <a:pt x="1538" y="2"/>
                  </a:lnTo>
                  <a:lnTo>
                    <a:pt x="1536" y="2"/>
                  </a:lnTo>
                  <a:lnTo>
                    <a:pt x="1534" y="2"/>
                  </a:lnTo>
                  <a:lnTo>
                    <a:pt x="1532" y="2"/>
                  </a:lnTo>
                  <a:lnTo>
                    <a:pt x="1529" y="2"/>
                  </a:lnTo>
                  <a:lnTo>
                    <a:pt x="1527" y="2"/>
                  </a:lnTo>
                  <a:lnTo>
                    <a:pt x="1525" y="2"/>
                  </a:lnTo>
                  <a:lnTo>
                    <a:pt x="1523" y="3"/>
                  </a:lnTo>
                  <a:lnTo>
                    <a:pt x="1520" y="3"/>
                  </a:lnTo>
                  <a:lnTo>
                    <a:pt x="1518" y="3"/>
                  </a:lnTo>
                  <a:lnTo>
                    <a:pt x="1516" y="3"/>
                  </a:lnTo>
                  <a:lnTo>
                    <a:pt x="1514" y="3"/>
                  </a:lnTo>
                  <a:lnTo>
                    <a:pt x="1511" y="3"/>
                  </a:lnTo>
                  <a:lnTo>
                    <a:pt x="1509" y="3"/>
                  </a:lnTo>
                  <a:lnTo>
                    <a:pt x="1507" y="3"/>
                  </a:lnTo>
                  <a:lnTo>
                    <a:pt x="1505" y="3"/>
                  </a:lnTo>
                  <a:lnTo>
                    <a:pt x="1503" y="3"/>
                  </a:lnTo>
                  <a:lnTo>
                    <a:pt x="1500" y="3"/>
                  </a:lnTo>
                  <a:lnTo>
                    <a:pt x="1498" y="3"/>
                  </a:lnTo>
                  <a:lnTo>
                    <a:pt x="1496" y="4"/>
                  </a:lnTo>
                  <a:lnTo>
                    <a:pt x="1494" y="4"/>
                  </a:lnTo>
                  <a:lnTo>
                    <a:pt x="1491" y="4"/>
                  </a:lnTo>
                  <a:lnTo>
                    <a:pt x="1489" y="4"/>
                  </a:lnTo>
                  <a:lnTo>
                    <a:pt x="1487" y="4"/>
                  </a:lnTo>
                  <a:lnTo>
                    <a:pt x="1485" y="4"/>
                  </a:lnTo>
                  <a:lnTo>
                    <a:pt x="1482" y="4"/>
                  </a:lnTo>
                  <a:lnTo>
                    <a:pt x="1480" y="4"/>
                  </a:lnTo>
                  <a:lnTo>
                    <a:pt x="1478" y="4"/>
                  </a:lnTo>
                  <a:lnTo>
                    <a:pt x="1476" y="4"/>
                  </a:lnTo>
                  <a:lnTo>
                    <a:pt x="1473" y="4"/>
                  </a:lnTo>
                  <a:lnTo>
                    <a:pt x="1471" y="5"/>
                  </a:lnTo>
                  <a:lnTo>
                    <a:pt x="1469" y="5"/>
                  </a:lnTo>
                  <a:lnTo>
                    <a:pt x="1467" y="5"/>
                  </a:lnTo>
                  <a:lnTo>
                    <a:pt x="1464" y="5"/>
                  </a:lnTo>
                  <a:lnTo>
                    <a:pt x="1462" y="5"/>
                  </a:lnTo>
                  <a:lnTo>
                    <a:pt x="1460" y="5"/>
                  </a:lnTo>
                  <a:lnTo>
                    <a:pt x="1458" y="5"/>
                  </a:lnTo>
                  <a:lnTo>
                    <a:pt x="1455" y="5"/>
                  </a:lnTo>
                  <a:lnTo>
                    <a:pt x="1453" y="5"/>
                  </a:lnTo>
                  <a:lnTo>
                    <a:pt x="1451" y="5"/>
                  </a:lnTo>
                  <a:lnTo>
                    <a:pt x="1449" y="5"/>
                  </a:lnTo>
                  <a:lnTo>
                    <a:pt x="1447" y="5"/>
                  </a:lnTo>
                  <a:lnTo>
                    <a:pt x="1444" y="5"/>
                  </a:lnTo>
                  <a:lnTo>
                    <a:pt x="1442" y="5"/>
                  </a:lnTo>
                  <a:lnTo>
                    <a:pt x="1440" y="6"/>
                  </a:lnTo>
                  <a:lnTo>
                    <a:pt x="1438" y="6"/>
                  </a:lnTo>
                  <a:lnTo>
                    <a:pt x="1435" y="6"/>
                  </a:lnTo>
                  <a:lnTo>
                    <a:pt x="1433" y="6"/>
                  </a:lnTo>
                  <a:lnTo>
                    <a:pt x="1431" y="6"/>
                  </a:lnTo>
                  <a:lnTo>
                    <a:pt x="1429" y="6"/>
                  </a:lnTo>
                  <a:lnTo>
                    <a:pt x="1426" y="6"/>
                  </a:lnTo>
                  <a:lnTo>
                    <a:pt x="1424" y="6"/>
                  </a:lnTo>
                  <a:lnTo>
                    <a:pt x="1422" y="6"/>
                  </a:lnTo>
                  <a:lnTo>
                    <a:pt x="1420" y="6"/>
                  </a:lnTo>
                  <a:lnTo>
                    <a:pt x="1417" y="6"/>
                  </a:lnTo>
                  <a:lnTo>
                    <a:pt x="1415" y="6"/>
                  </a:lnTo>
                  <a:lnTo>
                    <a:pt x="1413" y="6"/>
                  </a:lnTo>
                  <a:lnTo>
                    <a:pt x="1411" y="6"/>
                  </a:lnTo>
                  <a:lnTo>
                    <a:pt x="1408" y="6"/>
                  </a:lnTo>
                  <a:lnTo>
                    <a:pt x="1406" y="6"/>
                  </a:lnTo>
                  <a:lnTo>
                    <a:pt x="1404" y="6"/>
                  </a:lnTo>
                  <a:lnTo>
                    <a:pt x="1402" y="6"/>
                  </a:lnTo>
                  <a:lnTo>
                    <a:pt x="1399" y="7"/>
                  </a:lnTo>
                  <a:lnTo>
                    <a:pt x="1397" y="7"/>
                  </a:lnTo>
                  <a:lnTo>
                    <a:pt x="1395" y="7"/>
                  </a:lnTo>
                  <a:lnTo>
                    <a:pt x="1393" y="7"/>
                  </a:lnTo>
                  <a:lnTo>
                    <a:pt x="1391" y="7"/>
                  </a:lnTo>
                  <a:lnTo>
                    <a:pt x="1388" y="7"/>
                  </a:lnTo>
                  <a:lnTo>
                    <a:pt x="1386" y="7"/>
                  </a:lnTo>
                  <a:lnTo>
                    <a:pt x="1384" y="7"/>
                  </a:lnTo>
                  <a:lnTo>
                    <a:pt x="1382" y="7"/>
                  </a:lnTo>
                  <a:lnTo>
                    <a:pt x="1379" y="7"/>
                  </a:lnTo>
                  <a:lnTo>
                    <a:pt x="1377" y="7"/>
                  </a:lnTo>
                  <a:lnTo>
                    <a:pt x="1375" y="7"/>
                  </a:lnTo>
                  <a:lnTo>
                    <a:pt x="1373" y="7"/>
                  </a:lnTo>
                  <a:lnTo>
                    <a:pt x="1370" y="7"/>
                  </a:lnTo>
                  <a:lnTo>
                    <a:pt x="1368" y="7"/>
                  </a:lnTo>
                  <a:lnTo>
                    <a:pt x="1366" y="7"/>
                  </a:lnTo>
                  <a:lnTo>
                    <a:pt x="1364" y="7"/>
                  </a:lnTo>
                  <a:lnTo>
                    <a:pt x="1361" y="7"/>
                  </a:lnTo>
                  <a:lnTo>
                    <a:pt x="1359" y="7"/>
                  </a:lnTo>
                  <a:lnTo>
                    <a:pt x="1357" y="7"/>
                  </a:lnTo>
                  <a:lnTo>
                    <a:pt x="1355" y="7"/>
                  </a:lnTo>
                  <a:lnTo>
                    <a:pt x="1352" y="7"/>
                  </a:lnTo>
                  <a:lnTo>
                    <a:pt x="1350" y="7"/>
                  </a:lnTo>
                  <a:lnTo>
                    <a:pt x="1348" y="7"/>
                  </a:lnTo>
                  <a:lnTo>
                    <a:pt x="1346" y="7"/>
                  </a:lnTo>
                  <a:lnTo>
                    <a:pt x="1343" y="7"/>
                  </a:lnTo>
                  <a:lnTo>
                    <a:pt x="1341" y="7"/>
                  </a:lnTo>
                  <a:lnTo>
                    <a:pt x="1339" y="7"/>
                  </a:lnTo>
                  <a:lnTo>
                    <a:pt x="1337" y="7"/>
                  </a:lnTo>
                  <a:lnTo>
                    <a:pt x="1335" y="7"/>
                  </a:lnTo>
                  <a:lnTo>
                    <a:pt x="1332" y="7"/>
                  </a:lnTo>
                  <a:lnTo>
                    <a:pt x="1330" y="7"/>
                  </a:lnTo>
                  <a:lnTo>
                    <a:pt x="1328" y="8"/>
                  </a:lnTo>
                  <a:lnTo>
                    <a:pt x="1326" y="8"/>
                  </a:lnTo>
                  <a:lnTo>
                    <a:pt x="1323" y="8"/>
                  </a:lnTo>
                  <a:lnTo>
                    <a:pt x="1321" y="8"/>
                  </a:lnTo>
                  <a:lnTo>
                    <a:pt x="1319" y="8"/>
                  </a:lnTo>
                  <a:lnTo>
                    <a:pt x="1317" y="8"/>
                  </a:lnTo>
                  <a:lnTo>
                    <a:pt x="1314" y="8"/>
                  </a:lnTo>
                  <a:lnTo>
                    <a:pt x="1312" y="8"/>
                  </a:lnTo>
                  <a:lnTo>
                    <a:pt x="1310" y="8"/>
                  </a:lnTo>
                  <a:lnTo>
                    <a:pt x="1308" y="8"/>
                  </a:lnTo>
                  <a:lnTo>
                    <a:pt x="1305" y="8"/>
                  </a:lnTo>
                  <a:lnTo>
                    <a:pt x="1303" y="8"/>
                  </a:lnTo>
                  <a:lnTo>
                    <a:pt x="1301" y="8"/>
                  </a:lnTo>
                  <a:lnTo>
                    <a:pt x="1299" y="8"/>
                  </a:lnTo>
                  <a:lnTo>
                    <a:pt x="1296" y="8"/>
                  </a:lnTo>
                  <a:lnTo>
                    <a:pt x="1294" y="8"/>
                  </a:lnTo>
                  <a:lnTo>
                    <a:pt x="1292" y="8"/>
                  </a:lnTo>
                  <a:lnTo>
                    <a:pt x="1290" y="8"/>
                  </a:lnTo>
                  <a:lnTo>
                    <a:pt x="1287" y="8"/>
                  </a:lnTo>
                  <a:lnTo>
                    <a:pt x="1285" y="8"/>
                  </a:lnTo>
                  <a:lnTo>
                    <a:pt x="1283" y="8"/>
                  </a:lnTo>
                  <a:lnTo>
                    <a:pt x="1281" y="8"/>
                  </a:lnTo>
                  <a:lnTo>
                    <a:pt x="1279" y="8"/>
                  </a:lnTo>
                  <a:lnTo>
                    <a:pt x="1276" y="8"/>
                  </a:lnTo>
                  <a:lnTo>
                    <a:pt x="1274" y="8"/>
                  </a:lnTo>
                  <a:lnTo>
                    <a:pt x="1272" y="8"/>
                  </a:lnTo>
                  <a:lnTo>
                    <a:pt x="1270" y="8"/>
                  </a:lnTo>
                  <a:lnTo>
                    <a:pt x="1267" y="8"/>
                  </a:lnTo>
                  <a:lnTo>
                    <a:pt x="1265" y="8"/>
                  </a:lnTo>
                  <a:lnTo>
                    <a:pt x="1263" y="8"/>
                  </a:lnTo>
                  <a:lnTo>
                    <a:pt x="1261" y="8"/>
                  </a:lnTo>
                  <a:lnTo>
                    <a:pt x="1258" y="8"/>
                  </a:lnTo>
                  <a:lnTo>
                    <a:pt x="1256" y="8"/>
                  </a:lnTo>
                  <a:lnTo>
                    <a:pt x="1254" y="8"/>
                  </a:lnTo>
                  <a:lnTo>
                    <a:pt x="1252" y="8"/>
                  </a:lnTo>
                  <a:lnTo>
                    <a:pt x="1249" y="8"/>
                  </a:lnTo>
                  <a:lnTo>
                    <a:pt x="1247" y="8"/>
                  </a:lnTo>
                  <a:lnTo>
                    <a:pt x="1245" y="8"/>
                  </a:lnTo>
                  <a:lnTo>
                    <a:pt x="1243" y="8"/>
                  </a:lnTo>
                  <a:lnTo>
                    <a:pt x="1240" y="8"/>
                  </a:lnTo>
                  <a:lnTo>
                    <a:pt x="1238" y="8"/>
                  </a:lnTo>
                  <a:lnTo>
                    <a:pt x="1236" y="8"/>
                  </a:lnTo>
                  <a:lnTo>
                    <a:pt x="1234" y="8"/>
                  </a:lnTo>
                  <a:lnTo>
                    <a:pt x="1231" y="8"/>
                  </a:lnTo>
                  <a:lnTo>
                    <a:pt x="1229" y="8"/>
                  </a:lnTo>
                  <a:lnTo>
                    <a:pt x="1227" y="8"/>
                  </a:lnTo>
                  <a:lnTo>
                    <a:pt x="1225" y="8"/>
                  </a:lnTo>
                  <a:lnTo>
                    <a:pt x="1223" y="8"/>
                  </a:lnTo>
                  <a:lnTo>
                    <a:pt x="1220" y="8"/>
                  </a:lnTo>
                  <a:lnTo>
                    <a:pt x="1218" y="8"/>
                  </a:lnTo>
                  <a:lnTo>
                    <a:pt x="1216" y="8"/>
                  </a:lnTo>
                  <a:lnTo>
                    <a:pt x="1214" y="8"/>
                  </a:lnTo>
                  <a:lnTo>
                    <a:pt x="1211" y="8"/>
                  </a:lnTo>
                  <a:lnTo>
                    <a:pt x="1209" y="8"/>
                  </a:lnTo>
                  <a:lnTo>
                    <a:pt x="1207" y="8"/>
                  </a:lnTo>
                  <a:lnTo>
                    <a:pt x="1205" y="8"/>
                  </a:lnTo>
                  <a:lnTo>
                    <a:pt x="1202" y="8"/>
                  </a:lnTo>
                  <a:lnTo>
                    <a:pt x="1200" y="8"/>
                  </a:lnTo>
                  <a:lnTo>
                    <a:pt x="1198" y="8"/>
                  </a:lnTo>
                  <a:lnTo>
                    <a:pt x="1196" y="8"/>
                  </a:lnTo>
                  <a:lnTo>
                    <a:pt x="1193" y="8"/>
                  </a:lnTo>
                  <a:lnTo>
                    <a:pt x="1191" y="8"/>
                  </a:lnTo>
                  <a:lnTo>
                    <a:pt x="1189" y="8"/>
                  </a:lnTo>
                  <a:lnTo>
                    <a:pt x="1187" y="8"/>
                  </a:lnTo>
                  <a:lnTo>
                    <a:pt x="1184" y="8"/>
                  </a:lnTo>
                  <a:lnTo>
                    <a:pt x="1182" y="8"/>
                  </a:lnTo>
                  <a:lnTo>
                    <a:pt x="1180" y="8"/>
                  </a:lnTo>
                  <a:lnTo>
                    <a:pt x="1178" y="8"/>
                  </a:lnTo>
                  <a:lnTo>
                    <a:pt x="1175" y="8"/>
                  </a:lnTo>
                  <a:lnTo>
                    <a:pt x="1173" y="8"/>
                  </a:lnTo>
                  <a:lnTo>
                    <a:pt x="1171" y="8"/>
                  </a:lnTo>
                  <a:lnTo>
                    <a:pt x="1169" y="8"/>
                  </a:lnTo>
                  <a:lnTo>
                    <a:pt x="1167" y="8"/>
                  </a:lnTo>
                  <a:lnTo>
                    <a:pt x="1164" y="8"/>
                  </a:lnTo>
                  <a:lnTo>
                    <a:pt x="1162" y="8"/>
                  </a:lnTo>
                  <a:lnTo>
                    <a:pt x="1160" y="8"/>
                  </a:lnTo>
                  <a:lnTo>
                    <a:pt x="1158" y="8"/>
                  </a:lnTo>
                  <a:lnTo>
                    <a:pt x="1155" y="8"/>
                  </a:lnTo>
                  <a:lnTo>
                    <a:pt x="1153" y="8"/>
                  </a:lnTo>
                  <a:lnTo>
                    <a:pt x="1151" y="8"/>
                  </a:lnTo>
                  <a:lnTo>
                    <a:pt x="1149" y="8"/>
                  </a:lnTo>
                  <a:lnTo>
                    <a:pt x="1146" y="8"/>
                  </a:lnTo>
                  <a:lnTo>
                    <a:pt x="1144" y="8"/>
                  </a:lnTo>
                  <a:lnTo>
                    <a:pt x="1142" y="8"/>
                  </a:lnTo>
                  <a:lnTo>
                    <a:pt x="1140" y="8"/>
                  </a:lnTo>
                  <a:lnTo>
                    <a:pt x="1137" y="8"/>
                  </a:lnTo>
                  <a:lnTo>
                    <a:pt x="1135" y="8"/>
                  </a:lnTo>
                  <a:lnTo>
                    <a:pt x="1133" y="8"/>
                  </a:lnTo>
                  <a:lnTo>
                    <a:pt x="1131" y="8"/>
                  </a:lnTo>
                  <a:lnTo>
                    <a:pt x="1128" y="8"/>
                  </a:lnTo>
                  <a:lnTo>
                    <a:pt x="1126" y="8"/>
                  </a:lnTo>
                  <a:lnTo>
                    <a:pt x="1124" y="8"/>
                  </a:lnTo>
                  <a:lnTo>
                    <a:pt x="1122" y="8"/>
                  </a:lnTo>
                  <a:lnTo>
                    <a:pt x="1119" y="8"/>
                  </a:lnTo>
                  <a:lnTo>
                    <a:pt x="1117" y="8"/>
                  </a:lnTo>
                  <a:lnTo>
                    <a:pt x="1115" y="8"/>
                  </a:lnTo>
                  <a:lnTo>
                    <a:pt x="1113" y="8"/>
                  </a:lnTo>
                  <a:lnTo>
                    <a:pt x="1111" y="8"/>
                  </a:lnTo>
                  <a:lnTo>
                    <a:pt x="1108" y="8"/>
                  </a:lnTo>
                  <a:lnTo>
                    <a:pt x="1106" y="8"/>
                  </a:lnTo>
                  <a:lnTo>
                    <a:pt x="1104" y="8"/>
                  </a:lnTo>
                  <a:lnTo>
                    <a:pt x="1102" y="8"/>
                  </a:lnTo>
                  <a:lnTo>
                    <a:pt x="1099" y="8"/>
                  </a:lnTo>
                  <a:lnTo>
                    <a:pt x="1097" y="8"/>
                  </a:lnTo>
                  <a:lnTo>
                    <a:pt x="1095" y="8"/>
                  </a:lnTo>
                  <a:lnTo>
                    <a:pt x="1093" y="8"/>
                  </a:lnTo>
                  <a:lnTo>
                    <a:pt x="1090" y="8"/>
                  </a:lnTo>
                  <a:lnTo>
                    <a:pt x="1088" y="8"/>
                  </a:lnTo>
                  <a:lnTo>
                    <a:pt x="1086" y="8"/>
                  </a:lnTo>
                  <a:lnTo>
                    <a:pt x="1084" y="8"/>
                  </a:lnTo>
                  <a:lnTo>
                    <a:pt x="1081" y="8"/>
                  </a:lnTo>
                  <a:lnTo>
                    <a:pt x="1079" y="8"/>
                  </a:lnTo>
                  <a:lnTo>
                    <a:pt x="1077" y="8"/>
                  </a:lnTo>
                  <a:lnTo>
                    <a:pt x="1075" y="8"/>
                  </a:lnTo>
                  <a:lnTo>
                    <a:pt x="1072" y="8"/>
                  </a:lnTo>
                  <a:lnTo>
                    <a:pt x="1070" y="8"/>
                  </a:lnTo>
                  <a:lnTo>
                    <a:pt x="1068" y="8"/>
                  </a:lnTo>
                  <a:lnTo>
                    <a:pt x="1066" y="8"/>
                  </a:lnTo>
                  <a:lnTo>
                    <a:pt x="1063" y="8"/>
                  </a:lnTo>
                  <a:lnTo>
                    <a:pt x="1061" y="8"/>
                  </a:lnTo>
                  <a:lnTo>
                    <a:pt x="1059" y="8"/>
                  </a:lnTo>
                  <a:lnTo>
                    <a:pt x="1057" y="8"/>
                  </a:lnTo>
                  <a:lnTo>
                    <a:pt x="1055" y="8"/>
                  </a:lnTo>
                  <a:lnTo>
                    <a:pt x="1052" y="8"/>
                  </a:lnTo>
                  <a:lnTo>
                    <a:pt x="1050" y="8"/>
                  </a:lnTo>
                  <a:lnTo>
                    <a:pt x="1048" y="8"/>
                  </a:lnTo>
                  <a:lnTo>
                    <a:pt x="1046" y="8"/>
                  </a:lnTo>
                  <a:lnTo>
                    <a:pt x="1043" y="8"/>
                  </a:lnTo>
                  <a:lnTo>
                    <a:pt x="1041" y="8"/>
                  </a:lnTo>
                  <a:lnTo>
                    <a:pt x="1039" y="8"/>
                  </a:lnTo>
                  <a:lnTo>
                    <a:pt x="1037" y="8"/>
                  </a:lnTo>
                  <a:lnTo>
                    <a:pt x="1034" y="8"/>
                  </a:lnTo>
                  <a:lnTo>
                    <a:pt x="1032" y="8"/>
                  </a:lnTo>
                  <a:lnTo>
                    <a:pt x="1030" y="8"/>
                  </a:lnTo>
                  <a:lnTo>
                    <a:pt x="1028" y="8"/>
                  </a:lnTo>
                  <a:lnTo>
                    <a:pt x="1025" y="8"/>
                  </a:lnTo>
                  <a:lnTo>
                    <a:pt x="1023" y="8"/>
                  </a:lnTo>
                  <a:lnTo>
                    <a:pt x="1021" y="8"/>
                  </a:lnTo>
                  <a:lnTo>
                    <a:pt x="1019" y="8"/>
                  </a:lnTo>
                  <a:lnTo>
                    <a:pt x="1016" y="8"/>
                  </a:lnTo>
                  <a:lnTo>
                    <a:pt x="1014" y="8"/>
                  </a:lnTo>
                  <a:lnTo>
                    <a:pt x="1012" y="8"/>
                  </a:lnTo>
                  <a:lnTo>
                    <a:pt x="1010" y="8"/>
                  </a:lnTo>
                  <a:lnTo>
                    <a:pt x="1007" y="8"/>
                  </a:lnTo>
                  <a:lnTo>
                    <a:pt x="1005" y="8"/>
                  </a:lnTo>
                  <a:lnTo>
                    <a:pt x="1003" y="8"/>
                  </a:lnTo>
                  <a:lnTo>
                    <a:pt x="1001" y="8"/>
                  </a:lnTo>
                  <a:lnTo>
                    <a:pt x="999" y="8"/>
                  </a:lnTo>
                  <a:lnTo>
                    <a:pt x="996" y="8"/>
                  </a:lnTo>
                  <a:lnTo>
                    <a:pt x="994" y="8"/>
                  </a:lnTo>
                  <a:lnTo>
                    <a:pt x="992" y="8"/>
                  </a:lnTo>
                  <a:lnTo>
                    <a:pt x="990" y="8"/>
                  </a:lnTo>
                  <a:lnTo>
                    <a:pt x="987" y="8"/>
                  </a:lnTo>
                  <a:lnTo>
                    <a:pt x="985" y="8"/>
                  </a:lnTo>
                  <a:lnTo>
                    <a:pt x="983" y="8"/>
                  </a:lnTo>
                  <a:lnTo>
                    <a:pt x="981" y="8"/>
                  </a:lnTo>
                  <a:lnTo>
                    <a:pt x="978" y="8"/>
                  </a:lnTo>
                  <a:lnTo>
                    <a:pt x="976" y="8"/>
                  </a:lnTo>
                  <a:lnTo>
                    <a:pt x="974" y="8"/>
                  </a:lnTo>
                  <a:lnTo>
                    <a:pt x="972" y="8"/>
                  </a:lnTo>
                  <a:lnTo>
                    <a:pt x="969" y="8"/>
                  </a:lnTo>
                  <a:lnTo>
                    <a:pt x="967" y="8"/>
                  </a:lnTo>
                  <a:lnTo>
                    <a:pt x="965" y="8"/>
                  </a:lnTo>
                  <a:lnTo>
                    <a:pt x="963" y="8"/>
                  </a:lnTo>
                  <a:lnTo>
                    <a:pt x="960" y="8"/>
                  </a:lnTo>
                  <a:lnTo>
                    <a:pt x="958" y="8"/>
                  </a:lnTo>
                  <a:lnTo>
                    <a:pt x="956" y="8"/>
                  </a:lnTo>
                  <a:lnTo>
                    <a:pt x="954" y="8"/>
                  </a:lnTo>
                  <a:lnTo>
                    <a:pt x="951" y="8"/>
                  </a:lnTo>
                  <a:lnTo>
                    <a:pt x="949" y="8"/>
                  </a:lnTo>
                  <a:lnTo>
                    <a:pt x="947" y="8"/>
                  </a:lnTo>
                  <a:lnTo>
                    <a:pt x="945" y="8"/>
                  </a:lnTo>
                  <a:lnTo>
                    <a:pt x="943" y="8"/>
                  </a:lnTo>
                  <a:lnTo>
                    <a:pt x="940" y="8"/>
                  </a:lnTo>
                  <a:lnTo>
                    <a:pt x="938" y="8"/>
                  </a:lnTo>
                  <a:lnTo>
                    <a:pt x="936" y="8"/>
                  </a:lnTo>
                  <a:lnTo>
                    <a:pt x="934" y="8"/>
                  </a:lnTo>
                  <a:lnTo>
                    <a:pt x="931" y="8"/>
                  </a:lnTo>
                  <a:lnTo>
                    <a:pt x="929" y="8"/>
                  </a:lnTo>
                  <a:lnTo>
                    <a:pt x="927" y="8"/>
                  </a:lnTo>
                  <a:lnTo>
                    <a:pt x="925" y="8"/>
                  </a:lnTo>
                  <a:lnTo>
                    <a:pt x="922" y="8"/>
                  </a:lnTo>
                  <a:lnTo>
                    <a:pt x="920" y="8"/>
                  </a:lnTo>
                  <a:lnTo>
                    <a:pt x="918" y="8"/>
                  </a:lnTo>
                  <a:lnTo>
                    <a:pt x="916" y="8"/>
                  </a:lnTo>
                  <a:lnTo>
                    <a:pt x="913" y="8"/>
                  </a:lnTo>
                  <a:lnTo>
                    <a:pt x="911" y="8"/>
                  </a:lnTo>
                  <a:lnTo>
                    <a:pt x="909" y="8"/>
                  </a:lnTo>
                  <a:lnTo>
                    <a:pt x="907" y="8"/>
                  </a:lnTo>
                  <a:lnTo>
                    <a:pt x="904" y="8"/>
                  </a:lnTo>
                  <a:lnTo>
                    <a:pt x="902" y="8"/>
                  </a:lnTo>
                  <a:lnTo>
                    <a:pt x="900" y="8"/>
                  </a:lnTo>
                  <a:lnTo>
                    <a:pt x="898" y="8"/>
                  </a:lnTo>
                  <a:lnTo>
                    <a:pt x="895" y="8"/>
                  </a:lnTo>
                  <a:lnTo>
                    <a:pt x="893" y="8"/>
                  </a:lnTo>
                  <a:lnTo>
                    <a:pt x="891" y="8"/>
                  </a:lnTo>
                  <a:lnTo>
                    <a:pt x="889" y="8"/>
                  </a:lnTo>
                  <a:lnTo>
                    <a:pt x="887" y="8"/>
                  </a:lnTo>
                  <a:lnTo>
                    <a:pt x="884" y="8"/>
                  </a:lnTo>
                  <a:lnTo>
                    <a:pt x="882" y="8"/>
                  </a:lnTo>
                  <a:lnTo>
                    <a:pt x="880" y="8"/>
                  </a:lnTo>
                  <a:lnTo>
                    <a:pt x="878" y="8"/>
                  </a:lnTo>
                  <a:lnTo>
                    <a:pt x="875" y="8"/>
                  </a:lnTo>
                  <a:lnTo>
                    <a:pt x="873" y="8"/>
                  </a:lnTo>
                  <a:lnTo>
                    <a:pt x="871" y="8"/>
                  </a:lnTo>
                  <a:lnTo>
                    <a:pt x="869" y="8"/>
                  </a:lnTo>
                  <a:lnTo>
                    <a:pt x="866" y="8"/>
                  </a:lnTo>
                  <a:lnTo>
                    <a:pt x="864" y="8"/>
                  </a:lnTo>
                  <a:lnTo>
                    <a:pt x="862" y="8"/>
                  </a:lnTo>
                  <a:lnTo>
                    <a:pt x="860" y="8"/>
                  </a:lnTo>
                  <a:lnTo>
                    <a:pt x="857" y="8"/>
                  </a:lnTo>
                  <a:lnTo>
                    <a:pt x="855" y="8"/>
                  </a:lnTo>
                  <a:lnTo>
                    <a:pt x="853" y="8"/>
                  </a:lnTo>
                  <a:lnTo>
                    <a:pt x="851" y="8"/>
                  </a:lnTo>
                  <a:lnTo>
                    <a:pt x="848" y="8"/>
                  </a:lnTo>
                  <a:lnTo>
                    <a:pt x="846" y="8"/>
                  </a:lnTo>
                  <a:lnTo>
                    <a:pt x="844" y="8"/>
                  </a:lnTo>
                  <a:lnTo>
                    <a:pt x="842" y="8"/>
                  </a:lnTo>
                  <a:lnTo>
                    <a:pt x="839" y="8"/>
                  </a:lnTo>
                  <a:lnTo>
                    <a:pt x="837" y="8"/>
                  </a:lnTo>
                  <a:lnTo>
                    <a:pt x="835" y="8"/>
                  </a:lnTo>
                  <a:lnTo>
                    <a:pt x="833" y="8"/>
                  </a:lnTo>
                  <a:lnTo>
                    <a:pt x="831" y="8"/>
                  </a:lnTo>
                  <a:lnTo>
                    <a:pt x="828" y="8"/>
                  </a:lnTo>
                  <a:lnTo>
                    <a:pt x="826" y="8"/>
                  </a:lnTo>
                  <a:lnTo>
                    <a:pt x="824" y="8"/>
                  </a:lnTo>
                  <a:lnTo>
                    <a:pt x="822" y="8"/>
                  </a:lnTo>
                  <a:lnTo>
                    <a:pt x="819" y="8"/>
                  </a:lnTo>
                  <a:lnTo>
                    <a:pt x="817" y="8"/>
                  </a:lnTo>
                  <a:lnTo>
                    <a:pt x="815" y="8"/>
                  </a:lnTo>
                  <a:lnTo>
                    <a:pt x="813" y="8"/>
                  </a:lnTo>
                  <a:lnTo>
                    <a:pt x="810" y="8"/>
                  </a:lnTo>
                  <a:lnTo>
                    <a:pt x="808" y="8"/>
                  </a:lnTo>
                  <a:lnTo>
                    <a:pt x="806" y="8"/>
                  </a:lnTo>
                  <a:lnTo>
                    <a:pt x="804" y="8"/>
                  </a:lnTo>
                  <a:lnTo>
                    <a:pt x="801" y="8"/>
                  </a:lnTo>
                  <a:lnTo>
                    <a:pt x="799" y="8"/>
                  </a:lnTo>
                  <a:lnTo>
                    <a:pt x="797" y="8"/>
                  </a:lnTo>
                  <a:lnTo>
                    <a:pt x="795" y="8"/>
                  </a:lnTo>
                  <a:lnTo>
                    <a:pt x="792" y="8"/>
                  </a:lnTo>
                  <a:lnTo>
                    <a:pt x="790" y="8"/>
                  </a:lnTo>
                  <a:lnTo>
                    <a:pt x="788" y="8"/>
                  </a:lnTo>
                  <a:lnTo>
                    <a:pt x="786" y="8"/>
                  </a:lnTo>
                  <a:lnTo>
                    <a:pt x="783" y="8"/>
                  </a:lnTo>
                  <a:lnTo>
                    <a:pt x="781" y="8"/>
                  </a:lnTo>
                  <a:lnTo>
                    <a:pt x="779" y="8"/>
                  </a:lnTo>
                  <a:lnTo>
                    <a:pt x="777" y="8"/>
                  </a:lnTo>
                  <a:lnTo>
                    <a:pt x="775" y="8"/>
                  </a:lnTo>
                  <a:lnTo>
                    <a:pt x="772" y="8"/>
                  </a:lnTo>
                  <a:lnTo>
                    <a:pt x="770" y="8"/>
                  </a:lnTo>
                  <a:lnTo>
                    <a:pt x="768" y="8"/>
                  </a:lnTo>
                  <a:lnTo>
                    <a:pt x="766" y="8"/>
                  </a:lnTo>
                  <a:lnTo>
                    <a:pt x="763" y="8"/>
                  </a:lnTo>
                  <a:lnTo>
                    <a:pt x="761" y="8"/>
                  </a:lnTo>
                  <a:lnTo>
                    <a:pt x="759" y="8"/>
                  </a:lnTo>
                  <a:lnTo>
                    <a:pt x="757" y="8"/>
                  </a:lnTo>
                  <a:lnTo>
                    <a:pt x="754" y="8"/>
                  </a:lnTo>
                  <a:lnTo>
                    <a:pt x="752" y="8"/>
                  </a:lnTo>
                  <a:lnTo>
                    <a:pt x="750" y="8"/>
                  </a:lnTo>
                  <a:lnTo>
                    <a:pt x="748" y="8"/>
                  </a:lnTo>
                  <a:lnTo>
                    <a:pt x="745" y="8"/>
                  </a:lnTo>
                  <a:lnTo>
                    <a:pt x="743" y="8"/>
                  </a:lnTo>
                  <a:lnTo>
                    <a:pt x="741" y="8"/>
                  </a:lnTo>
                  <a:lnTo>
                    <a:pt x="739" y="8"/>
                  </a:lnTo>
                  <a:lnTo>
                    <a:pt x="736" y="8"/>
                  </a:lnTo>
                  <a:lnTo>
                    <a:pt x="734" y="8"/>
                  </a:lnTo>
                  <a:lnTo>
                    <a:pt x="732" y="8"/>
                  </a:lnTo>
                  <a:lnTo>
                    <a:pt x="730" y="8"/>
                  </a:lnTo>
                  <a:lnTo>
                    <a:pt x="727" y="8"/>
                  </a:lnTo>
                  <a:lnTo>
                    <a:pt x="725" y="8"/>
                  </a:lnTo>
                  <a:lnTo>
                    <a:pt x="723" y="8"/>
                  </a:lnTo>
                  <a:lnTo>
                    <a:pt x="721" y="8"/>
                  </a:lnTo>
                  <a:lnTo>
                    <a:pt x="719" y="8"/>
                  </a:lnTo>
                  <a:lnTo>
                    <a:pt x="716" y="8"/>
                  </a:lnTo>
                  <a:lnTo>
                    <a:pt x="714" y="8"/>
                  </a:lnTo>
                  <a:lnTo>
                    <a:pt x="712" y="8"/>
                  </a:lnTo>
                  <a:lnTo>
                    <a:pt x="710" y="8"/>
                  </a:lnTo>
                  <a:lnTo>
                    <a:pt x="707" y="8"/>
                  </a:lnTo>
                  <a:lnTo>
                    <a:pt x="705" y="8"/>
                  </a:lnTo>
                  <a:lnTo>
                    <a:pt x="703" y="8"/>
                  </a:lnTo>
                  <a:lnTo>
                    <a:pt x="701" y="8"/>
                  </a:lnTo>
                  <a:lnTo>
                    <a:pt x="698" y="8"/>
                  </a:lnTo>
                  <a:lnTo>
                    <a:pt x="696" y="8"/>
                  </a:lnTo>
                  <a:lnTo>
                    <a:pt x="694" y="8"/>
                  </a:lnTo>
                  <a:lnTo>
                    <a:pt x="692" y="8"/>
                  </a:lnTo>
                  <a:lnTo>
                    <a:pt x="689" y="8"/>
                  </a:lnTo>
                  <a:lnTo>
                    <a:pt x="687" y="8"/>
                  </a:lnTo>
                  <a:lnTo>
                    <a:pt x="685" y="8"/>
                  </a:lnTo>
                  <a:lnTo>
                    <a:pt x="683" y="8"/>
                  </a:lnTo>
                  <a:lnTo>
                    <a:pt x="680" y="8"/>
                  </a:lnTo>
                  <a:lnTo>
                    <a:pt x="678" y="8"/>
                  </a:lnTo>
                  <a:lnTo>
                    <a:pt x="676" y="8"/>
                  </a:lnTo>
                  <a:lnTo>
                    <a:pt x="674" y="8"/>
                  </a:lnTo>
                  <a:lnTo>
                    <a:pt x="671" y="8"/>
                  </a:lnTo>
                  <a:lnTo>
                    <a:pt x="669" y="8"/>
                  </a:lnTo>
                  <a:lnTo>
                    <a:pt x="667" y="8"/>
                  </a:lnTo>
                  <a:lnTo>
                    <a:pt x="665" y="8"/>
                  </a:lnTo>
                  <a:lnTo>
                    <a:pt x="663" y="8"/>
                  </a:lnTo>
                  <a:lnTo>
                    <a:pt x="660" y="8"/>
                  </a:lnTo>
                  <a:lnTo>
                    <a:pt x="658" y="8"/>
                  </a:lnTo>
                  <a:lnTo>
                    <a:pt x="656" y="8"/>
                  </a:lnTo>
                  <a:lnTo>
                    <a:pt x="654" y="8"/>
                  </a:lnTo>
                  <a:lnTo>
                    <a:pt x="651" y="8"/>
                  </a:lnTo>
                  <a:lnTo>
                    <a:pt x="649" y="8"/>
                  </a:lnTo>
                  <a:lnTo>
                    <a:pt x="647" y="8"/>
                  </a:lnTo>
                  <a:lnTo>
                    <a:pt x="645" y="8"/>
                  </a:lnTo>
                  <a:lnTo>
                    <a:pt x="642" y="8"/>
                  </a:lnTo>
                  <a:lnTo>
                    <a:pt x="640" y="8"/>
                  </a:lnTo>
                  <a:lnTo>
                    <a:pt x="638" y="8"/>
                  </a:lnTo>
                  <a:lnTo>
                    <a:pt x="636" y="8"/>
                  </a:lnTo>
                  <a:lnTo>
                    <a:pt x="633" y="8"/>
                  </a:lnTo>
                  <a:lnTo>
                    <a:pt x="631" y="8"/>
                  </a:lnTo>
                  <a:lnTo>
                    <a:pt x="629" y="8"/>
                  </a:lnTo>
                  <a:lnTo>
                    <a:pt x="627" y="8"/>
                  </a:lnTo>
                  <a:lnTo>
                    <a:pt x="624" y="8"/>
                  </a:lnTo>
                  <a:lnTo>
                    <a:pt x="622" y="8"/>
                  </a:lnTo>
                  <a:lnTo>
                    <a:pt x="620" y="8"/>
                  </a:lnTo>
                  <a:lnTo>
                    <a:pt x="618" y="8"/>
                  </a:lnTo>
                  <a:lnTo>
                    <a:pt x="615" y="8"/>
                  </a:lnTo>
                  <a:lnTo>
                    <a:pt x="613" y="8"/>
                  </a:lnTo>
                  <a:lnTo>
                    <a:pt x="611" y="8"/>
                  </a:lnTo>
                  <a:lnTo>
                    <a:pt x="609" y="8"/>
                  </a:lnTo>
                  <a:lnTo>
                    <a:pt x="607" y="8"/>
                  </a:lnTo>
                  <a:lnTo>
                    <a:pt x="604" y="8"/>
                  </a:lnTo>
                  <a:lnTo>
                    <a:pt x="602" y="8"/>
                  </a:lnTo>
                  <a:lnTo>
                    <a:pt x="600" y="8"/>
                  </a:lnTo>
                  <a:lnTo>
                    <a:pt x="598" y="8"/>
                  </a:lnTo>
                  <a:lnTo>
                    <a:pt x="595" y="8"/>
                  </a:lnTo>
                  <a:lnTo>
                    <a:pt x="593" y="8"/>
                  </a:lnTo>
                  <a:lnTo>
                    <a:pt x="591" y="8"/>
                  </a:lnTo>
                  <a:lnTo>
                    <a:pt x="589" y="8"/>
                  </a:lnTo>
                  <a:lnTo>
                    <a:pt x="586" y="8"/>
                  </a:lnTo>
                  <a:lnTo>
                    <a:pt x="584" y="8"/>
                  </a:lnTo>
                  <a:lnTo>
                    <a:pt x="582" y="8"/>
                  </a:lnTo>
                  <a:lnTo>
                    <a:pt x="580" y="8"/>
                  </a:lnTo>
                  <a:lnTo>
                    <a:pt x="577" y="8"/>
                  </a:lnTo>
                  <a:lnTo>
                    <a:pt x="575" y="8"/>
                  </a:lnTo>
                  <a:lnTo>
                    <a:pt x="573" y="8"/>
                  </a:lnTo>
                  <a:lnTo>
                    <a:pt x="571" y="8"/>
                  </a:lnTo>
                  <a:lnTo>
                    <a:pt x="568" y="8"/>
                  </a:lnTo>
                  <a:lnTo>
                    <a:pt x="566" y="8"/>
                  </a:lnTo>
                  <a:lnTo>
                    <a:pt x="564" y="8"/>
                  </a:lnTo>
                  <a:lnTo>
                    <a:pt x="562" y="8"/>
                  </a:lnTo>
                  <a:lnTo>
                    <a:pt x="559" y="8"/>
                  </a:lnTo>
                  <a:lnTo>
                    <a:pt x="557" y="8"/>
                  </a:lnTo>
                  <a:lnTo>
                    <a:pt x="555" y="8"/>
                  </a:lnTo>
                  <a:lnTo>
                    <a:pt x="553" y="8"/>
                  </a:lnTo>
                  <a:lnTo>
                    <a:pt x="551" y="8"/>
                  </a:lnTo>
                  <a:lnTo>
                    <a:pt x="548" y="8"/>
                  </a:lnTo>
                  <a:lnTo>
                    <a:pt x="546" y="8"/>
                  </a:lnTo>
                  <a:lnTo>
                    <a:pt x="544" y="8"/>
                  </a:lnTo>
                  <a:lnTo>
                    <a:pt x="542" y="8"/>
                  </a:lnTo>
                  <a:lnTo>
                    <a:pt x="539" y="8"/>
                  </a:lnTo>
                  <a:lnTo>
                    <a:pt x="537" y="8"/>
                  </a:lnTo>
                  <a:lnTo>
                    <a:pt x="535" y="8"/>
                  </a:lnTo>
                  <a:lnTo>
                    <a:pt x="533" y="8"/>
                  </a:lnTo>
                  <a:lnTo>
                    <a:pt x="530" y="8"/>
                  </a:lnTo>
                  <a:lnTo>
                    <a:pt x="528" y="8"/>
                  </a:lnTo>
                  <a:lnTo>
                    <a:pt x="526" y="8"/>
                  </a:lnTo>
                  <a:lnTo>
                    <a:pt x="524" y="8"/>
                  </a:lnTo>
                  <a:lnTo>
                    <a:pt x="521" y="8"/>
                  </a:lnTo>
                  <a:lnTo>
                    <a:pt x="519" y="8"/>
                  </a:lnTo>
                  <a:lnTo>
                    <a:pt x="517" y="8"/>
                  </a:lnTo>
                  <a:lnTo>
                    <a:pt x="515" y="8"/>
                  </a:lnTo>
                  <a:lnTo>
                    <a:pt x="512" y="8"/>
                  </a:lnTo>
                  <a:lnTo>
                    <a:pt x="510" y="8"/>
                  </a:lnTo>
                  <a:lnTo>
                    <a:pt x="508" y="8"/>
                  </a:lnTo>
                  <a:lnTo>
                    <a:pt x="506" y="8"/>
                  </a:lnTo>
                  <a:lnTo>
                    <a:pt x="503" y="8"/>
                  </a:lnTo>
                  <a:lnTo>
                    <a:pt x="501" y="8"/>
                  </a:lnTo>
                  <a:lnTo>
                    <a:pt x="499" y="8"/>
                  </a:lnTo>
                  <a:lnTo>
                    <a:pt x="497" y="8"/>
                  </a:lnTo>
                  <a:lnTo>
                    <a:pt x="495" y="8"/>
                  </a:lnTo>
                  <a:lnTo>
                    <a:pt x="492" y="8"/>
                  </a:lnTo>
                  <a:lnTo>
                    <a:pt x="490" y="8"/>
                  </a:lnTo>
                  <a:lnTo>
                    <a:pt x="488" y="8"/>
                  </a:lnTo>
                  <a:lnTo>
                    <a:pt x="486" y="8"/>
                  </a:lnTo>
                  <a:lnTo>
                    <a:pt x="483" y="8"/>
                  </a:lnTo>
                  <a:lnTo>
                    <a:pt x="481" y="8"/>
                  </a:lnTo>
                  <a:lnTo>
                    <a:pt x="479" y="8"/>
                  </a:lnTo>
                  <a:lnTo>
                    <a:pt x="477" y="8"/>
                  </a:lnTo>
                  <a:lnTo>
                    <a:pt x="474" y="8"/>
                  </a:lnTo>
                  <a:lnTo>
                    <a:pt x="472" y="8"/>
                  </a:lnTo>
                  <a:lnTo>
                    <a:pt x="470" y="8"/>
                  </a:lnTo>
                  <a:lnTo>
                    <a:pt x="468" y="8"/>
                  </a:lnTo>
                  <a:lnTo>
                    <a:pt x="465" y="8"/>
                  </a:lnTo>
                  <a:lnTo>
                    <a:pt x="463" y="8"/>
                  </a:lnTo>
                  <a:lnTo>
                    <a:pt x="461" y="8"/>
                  </a:lnTo>
                  <a:lnTo>
                    <a:pt x="459" y="8"/>
                  </a:lnTo>
                  <a:lnTo>
                    <a:pt x="456" y="8"/>
                  </a:lnTo>
                  <a:lnTo>
                    <a:pt x="454" y="8"/>
                  </a:lnTo>
                  <a:lnTo>
                    <a:pt x="452" y="8"/>
                  </a:lnTo>
                  <a:lnTo>
                    <a:pt x="450" y="8"/>
                  </a:lnTo>
                  <a:lnTo>
                    <a:pt x="447" y="8"/>
                  </a:lnTo>
                  <a:lnTo>
                    <a:pt x="445" y="8"/>
                  </a:lnTo>
                  <a:lnTo>
                    <a:pt x="443" y="8"/>
                  </a:lnTo>
                  <a:lnTo>
                    <a:pt x="441" y="8"/>
                  </a:lnTo>
                  <a:lnTo>
                    <a:pt x="439" y="8"/>
                  </a:lnTo>
                  <a:lnTo>
                    <a:pt x="436" y="8"/>
                  </a:lnTo>
                  <a:lnTo>
                    <a:pt x="434" y="8"/>
                  </a:lnTo>
                  <a:lnTo>
                    <a:pt x="432" y="8"/>
                  </a:lnTo>
                  <a:lnTo>
                    <a:pt x="430" y="8"/>
                  </a:lnTo>
                  <a:lnTo>
                    <a:pt x="427" y="8"/>
                  </a:lnTo>
                  <a:lnTo>
                    <a:pt x="425" y="8"/>
                  </a:lnTo>
                  <a:lnTo>
                    <a:pt x="423" y="8"/>
                  </a:lnTo>
                  <a:lnTo>
                    <a:pt x="421" y="8"/>
                  </a:lnTo>
                  <a:lnTo>
                    <a:pt x="418" y="8"/>
                  </a:lnTo>
                  <a:lnTo>
                    <a:pt x="416" y="8"/>
                  </a:lnTo>
                  <a:lnTo>
                    <a:pt x="414" y="8"/>
                  </a:lnTo>
                  <a:lnTo>
                    <a:pt x="412" y="8"/>
                  </a:lnTo>
                  <a:lnTo>
                    <a:pt x="409" y="8"/>
                  </a:lnTo>
                  <a:lnTo>
                    <a:pt x="407" y="8"/>
                  </a:lnTo>
                  <a:lnTo>
                    <a:pt x="405" y="8"/>
                  </a:lnTo>
                  <a:lnTo>
                    <a:pt x="403" y="8"/>
                  </a:lnTo>
                  <a:lnTo>
                    <a:pt x="400" y="8"/>
                  </a:lnTo>
                  <a:lnTo>
                    <a:pt x="398" y="8"/>
                  </a:lnTo>
                  <a:lnTo>
                    <a:pt x="396" y="8"/>
                  </a:lnTo>
                  <a:lnTo>
                    <a:pt x="394" y="8"/>
                  </a:lnTo>
                  <a:lnTo>
                    <a:pt x="391" y="8"/>
                  </a:lnTo>
                  <a:lnTo>
                    <a:pt x="389" y="8"/>
                  </a:lnTo>
                  <a:lnTo>
                    <a:pt x="387" y="8"/>
                  </a:lnTo>
                  <a:lnTo>
                    <a:pt x="385" y="8"/>
                  </a:lnTo>
                  <a:lnTo>
                    <a:pt x="383" y="8"/>
                  </a:lnTo>
                  <a:lnTo>
                    <a:pt x="380" y="8"/>
                  </a:lnTo>
                  <a:lnTo>
                    <a:pt x="378" y="8"/>
                  </a:lnTo>
                  <a:lnTo>
                    <a:pt x="376" y="8"/>
                  </a:lnTo>
                  <a:lnTo>
                    <a:pt x="374" y="8"/>
                  </a:lnTo>
                  <a:lnTo>
                    <a:pt x="371" y="8"/>
                  </a:lnTo>
                  <a:lnTo>
                    <a:pt x="369" y="8"/>
                  </a:lnTo>
                  <a:lnTo>
                    <a:pt x="367" y="8"/>
                  </a:lnTo>
                  <a:lnTo>
                    <a:pt x="365" y="8"/>
                  </a:lnTo>
                  <a:lnTo>
                    <a:pt x="362" y="8"/>
                  </a:lnTo>
                  <a:lnTo>
                    <a:pt x="360" y="8"/>
                  </a:lnTo>
                  <a:lnTo>
                    <a:pt x="358" y="8"/>
                  </a:lnTo>
                  <a:lnTo>
                    <a:pt x="356" y="8"/>
                  </a:lnTo>
                  <a:lnTo>
                    <a:pt x="353" y="8"/>
                  </a:lnTo>
                  <a:lnTo>
                    <a:pt x="351" y="8"/>
                  </a:lnTo>
                  <a:lnTo>
                    <a:pt x="349" y="8"/>
                  </a:lnTo>
                  <a:lnTo>
                    <a:pt x="347" y="8"/>
                  </a:lnTo>
                  <a:lnTo>
                    <a:pt x="344" y="8"/>
                  </a:lnTo>
                  <a:lnTo>
                    <a:pt x="342" y="8"/>
                  </a:lnTo>
                  <a:lnTo>
                    <a:pt x="340" y="8"/>
                  </a:lnTo>
                  <a:lnTo>
                    <a:pt x="338" y="8"/>
                  </a:lnTo>
                  <a:lnTo>
                    <a:pt x="335" y="8"/>
                  </a:lnTo>
                  <a:lnTo>
                    <a:pt x="333" y="8"/>
                  </a:lnTo>
                  <a:lnTo>
                    <a:pt x="331" y="8"/>
                  </a:lnTo>
                  <a:lnTo>
                    <a:pt x="329" y="8"/>
                  </a:lnTo>
                  <a:lnTo>
                    <a:pt x="327" y="8"/>
                  </a:lnTo>
                  <a:lnTo>
                    <a:pt x="324" y="8"/>
                  </a:lnTo>
                  <a:lnTo>
                    <a:pt x="322" y="8"/>
                  </a:lnTo>
                  <a:lnTo>
                    <a:pt x="320" y="8"/>
                  </a:lnTo>
                  <a:lnTo>
                    <a:pt x="318" y="8"/>
                  </a:lnTo>
                  <a:lnTo>
                    <a:pt x="315" y="8"/>
                  </a:lnTo>
                  <a:lnTo>
                    <a:pt x="313" y="8"/>
                  </a:lnTo>
                  <a:lnTo>
                    <a:pt x="311" y="8"/>
                  </a:lnTo>
                  <a:lnTo>
                    <a:pt x="309" y="8"/>
                  </a:lnTo>
                  <a:lnTo>
                    <a:pt x="306" y="8"/>
                  </a:lnTo>
                  <a:lnTo>
                    <a:pt x="304" y="8"/>
                  </a:lnTo>
                  <a:lnTo>
                    <a:pt x="302" y="8"/>
                  </a:lnTo>
                  <a:lnTo>
                    <a:pt x="300" y="8"/>
                  </a:lnTo>
                  <a:lnTo>
                    <a:pt x="297" y="8"/>
                  </a:lnTo>
                  <a:lnTo>
                    <a:pt x="295" y="8"/>
                  </a:lnTo>
                  <a:lnTo>
                    <a:pt x="293" y="8"/>
                  </a:lnTo>
                  <a:lnTo>
                    <a:pt x="291" y="8"/>
                  </a:lnTo>
                  <a:lnTo>
                    <a:pt x="288" y="8"/>
                  </a:lnTo>
                  <a:lnTo>
                    <a:pt x="286" y="8"/>
                  </a:lnTo>
                  <a:lnTo>
                    <a:pt x="284" y="8"/>
                  </a:lnTo>
                  <a:lnTo>
                    <a:pt x="282" y="8"/>
                  </a:lnTo>
                  <a:lnTo>
                    <a:pt x="280" y="8"/>
                  </a:lnTo>
                  <a:lnTo>
                    <a:pt x="277" y="8"/>
                  </a:lnTo>
                  <a:lnTo>
                    <a:pt x="275" y="8"/>
                  </a:lnTo>
                  <a:lnTo>
                    <a:pt x="273" y="8"/>
                  </a:lnTo>
                  <a:lnTo>
                    <a:pt x="271" y="8"/>
                  </a:lnTo>
                  <a:lnTo>
                    <a:pt x="268" y="8"/>
                  </a:lnTo>
                  <a:lnTo>
                    <a:pt x="266" y="8"/>
                  </a:lnTo>
                  <a:lnTo>
                    <a:pt x="264" y="8"/>
                  </a:lnTo>
                  <a:lnTo>
                    <a:pt x="262" y="8"/>
                  </a:lnTo>
                  <a:lnTo>
                    <a:pt x="259" y="8"/>
                  </a:lnTo>
                  <a:lnTo>
                    <a:pt x="257" y="8"/>
                  </a:lnTo>
                  <a:lnTo>
                    <a:pt x="255" y="8"/>
                  </a:lnTo>
                  <a:lnTo>
                    <a:pt x="253" y="8"/>
                  </a:lnTo>
                  <a:lnTo>
                    <a:pt x="250" y="8"/>
                  </a:lnTo>
                  <a:lnTo>
                    <a:pt x="248" y="8"/>
                  </a:lnTo>
                  <a:lnTo>
                    <a:pt x="246" y="8"/>
                  </a:lnTo>
                  <a:lnTo>
                    <a:pt x="244" y="8"/>
                  </a:lnTo>
                  <a:lnTo>
                    <a:pt x="241" y="8"/>
                  </a:lnTo>
                  <a:lnTo>
                    <a:pt x="239" y="8"/>
                  </a:lnTo>
                  <a:lnTo>
                    <a:pt x="237" y="8"/>
                  </a:lnTo>
                  <a:lnTo>
                    <a:pt x="235" y="8"/>
                  </a:lnTo>
                  <a:lnTo>
                    <a:pt x="232" y="8"/>
                  </a:lnTo>
                  <a:lnTo>
                    <a:pt x="230" y="8"/>
                  </a:lnTo>
                  <a:lnTo>
                    <a:pt x="228" y="8"/>
                  </a:lnTo>
                  <a:lnTo>
                    <a:pt x="226" y="8"/>
                  </a:lnTo>
                  <a:lnTo>
                    <a:pt x="224" y="8"/>
                  </a:lnTo>
                  <a:lnTo>
                    <a:pt x="221" y="8"/>
                  </a:lnTo>
                  <a:lnTo>
                    <a:pt x="219" y="8"/>
                  </a:lnTo>
                  <a:lnTo>
                    <a:pt x="217" y="8"/>
                  </a:lnTo>
                  <a:lnTo>
                    <a:pt x="215" y="8"/>
                  </a:lnTo>
                  <a:lnTo>
                    <a:pt x="212" y="8"/>
                  </a:lnTo>
                  <a:lnTo>
                    <a:pt x="210" y="8"/>
                  </a:lnTo>
                  <a:lnTo>
                    <a:pt x="208" y="8"/>
                  </a:lnTo>
                  <a:lnTo>
                    <a:pt x="206" y="8"/>
                  </a:lnTo>
                  <a:lnTo>
                    <a:pt x="203" y="8"/>
                  </a:lnTo>
                  <a:lnTo>
                    <a:pt x="201" y="8"/>
                  </a:lnTo>
                  <a:lnTo>
                    <a:pt x="199" y="8"/>
                  </a:lnTo>
                  <a:lnTo>
                    <a:pt x="197" y="8"/>
                  </a:lnTo>
                  <a:lnTo>
                    <a:pt x="194" y="8"/>
                  </a:lnTo>
                  <a:lnTo>
                    <a:pt x="192" y="8"/>
                  </a:lnTo>
                  <a:lnTo>
                    <a:pt x="190" y="8"/>
                  </a:lnTo>
                  <a:lnTo>
                    <a:pt x="188" y="8"/>
                  </a:lnTo>
                  <a:lnTo>
                    <a:pt x="185" y="8"/>
                  </a:lnTo>
                  <a:lnTo>
                    <a:pt x="183" y="8"/>
                  </a:lnTo>
                  <a:lnTo>
                    <a:pt x="181" y="8"/>
                  </a:lnTo>
                  <a:lnTo>
                    <a:pt x="179" y="8"/>
                  </a:lnTo>
                  <a:lnTo>
                    <a:pt x="176" y="8"/>
                  </a:lnTo>
                  <a:lnTo>
                    <a:pt x="174" y="8"/>
                  </a:lnTo>
                  <a:lnTo>
                    <a:pt x="172" y="8"/>
                  </a:lnTo>
                  <a:lnTo>
                    <a:pt x="170" y="8"/>
                  </a:lnTo>
                  <a:lnTo>
                    <a:pt x="168" y="8"/>
                  </a:lnTo>
                  <a:lnTo>
                    <a:pt x="165" y="8"/>
                  </a:lnTo>
                  <a:lnTo>
                    <a:pt x="163" y="8"/>
                  </a:lnTo>
                  <a:lnTo>
                    <a:pt x="161" y="8"/>
                  </a:lnTo>
                  <a:lnTo>
                    <a:pt x="159" y="8"/>
                  </a:lnTo>
                  <a:lnTo>
                    <a:pt x="156" y="8"/>
                  </a:lnTo>
                  <a:lnTo>
                    <a:pt x="154" y="8"/>
                  </a:lnTo>
                  <a:lnTo>
                    <a:pt x="152" y="8"/>
                  </a:lnTo>
                  <a:lnTo>
                    <a:pt x="150" y="8"/>
                  </a:lnTo>
                  <a:lnTo>
                    <a:pt x="147" y="8"/>
                  </a:lnTo>
                  <a:lnTo>
                    <a:pt x="145" y="8"/>
                  </a:lnTo>
                  <a:lnTo>
                    <a:pt x="143" y="8"/>
                  </a:lnTo>
                  <a:lnTo>
                    <a:pt x="141" y="8"/>
                  </a:lnTo>
                  <a:lnTo>
                    <a:pt x="138" y="8"/>
                  </a:lnTo>
                  <a:lnTo>
                    <a:pt x="136" y="8"/>
                  </a:lnTo>
                  <a:lnTo>
                    <a:pt x="134" y="8"/>
                  </a:lnTo>
                  <a:lnTo>
                    <a:pt x="132" y="8"/>
                  </a:lnTo>
                  <a:lnTo>
                    <a:pt x="129" y="8"/>
                  </a:lnTo>
                  <a:lnTo>
                    <a:pt x="127" y="8"/>
                  </a:lnTo>
                  <a:lnTo>
                    <a:pt x="125" y="8"/>
                  </a:lnTo>
                  <a:lnTo>
                    <a:pt x="123" y="8"/>
                  </a:lnTo>
                  <a:lnTo>
                    <a:pt x="120" y="8"/>
                  </a:lnTo>
                  <a:lnTo>
                    <a:pt x="118" y="8"/>
                  </a:lnTo>
                  <a:lnTo>
                    <a:pt x="116" y="8"/>
                  </a:lnTo>
                  <a:lnTo>
                    <a:pt x="114" y="8"/>
                  </a:lnTo>
                  <a:lnTo>
                    <a:pt x="112" y="8"/>
                  </a:lnTo>
                  <a:lnTo>
                    <a:pt x="109" y="8"/>
                  </a:lnTo>
                  <a:lnTo>
                    <a:pt x="107" y="8"/>
                  </a:lnTo>
                  <a:lnTo>
                    <a:pt x="105" y="8"/>
                  </a:lnTo>
                  <a:lnTo>
                    <a:pt x="103" y="8"/>
                  </a:lnTo>
                  <a:lnTo>
                    <a:pt x="100" y="8"/>
                  </a:lnTo>
                  <a:lnTo>
                    <a:pt x="98" y="8"/>
                  </a:lnTo>
                  <a:lnTo>
                    <a:pt x="96" y="8"/>
                  </a:lnTo>
                  <a:lnTo>
                    <a:pt x="94" y="8"/>
                  </a:lnTo>
                  <a:lnTo>
                    <a:pt x="91" y="8"/>
                  </a:lnTo>
                  <a:lnTo>
                    <a:pt x="89" y="8"/>
                  </a:lnTo>
                  <a:lnTo>
                    <a:pt x="87" y="8"/>
                  </a:lnTo>
                  <a:lnTo>
                    <a:pt x="85" y="8"/>
                  </a:lnTo>
                  <a:lnTo>
                    <a:pt x="82" y="8"/>
                  </a:lnTo>
                  <a:lnTo>
                    <a:pt x="80" y="8"/>
                  </a:lnTo>
                  <a:lnTo>
                    <a:pt x="78" y="8"/>
                  </a:lnTo>
                  <a:lnTo>
                    <a:pt x="76" y="8"/>
                  </a:lnTo>
                  <a:lnTo>
                    <a:pt x="73" y="8"/>
                  </a:lnTo>
                  <a:lnTo>
                    <a:pt x="71" y="8"/>
                  </a:lnTo>
                  <a:lnTo>
                    <a:pt x="69" y="8"/>
                  </a:lnTo>
                  <a:lnTo>
                    <a:pt x="67" y="8"/>
                  </a:lnTo>
                  <a:lnTo>
                    <a:pt x="64" y="8"/>
                  </a:lnTo>
                  <a:lnTo>
                    <a:pt x="62" y="8"/>
                  </a:lnTo>
                  <a:lnTo>
                    <a:pt x="60" y="8"/>
                  </a:lnTo>
                  <a:lnTo>
                    <a:pt x="58" y="8"/>
                  </a:lnTo>
                  <a:lnTo>
                    <a:pt x="56" y="8"/>
                  </a:lnTo>
                  <a:lnTo>
                    <a:pt x="53" y="8"/>
                  </a:lnTo>
                  <a:lnTo>
                    <a:pt x="51" y="8"/>
                  </a:lnTo>
                  <a:lnTo>
                    <a:pt x="49" y="8"/>
                  </a:lnTo>
                  <a:lnTo>
                    <a:pt x="47" y="8"/>
                  </a:lnTo>
                  <a:lnTo>
                    <a:pt x="44" y="8"/>
                  </a:lnTo>
                  <a:lnTo>
                    <a:pt x="42" y="8"/>
                  </a:lnTo>
                  <a:lnTo>
                    <a:pt x="40" y="8"/>
                  </a:lnTo>
                  <a:lnTo>
                    <a:pt x="38" y="8"/>
                  </a:lnTo>
                  <a:lnTo>
                    <a:pt x="35" y="8"/>
                  </a:lnTo>
                  <a:lnTo>
                    <a:pt x="33" y="8"/>
                  </a:lnTo>
                  <a:lnTo>
                    <a:pt x="31" y="8"/>
                  </a:lnTo>
                  <a:lnTo>
                    <a:pt x="29" y="8"/>
                  </a:lnTo>
                  <a:lnTo>
                    <a:pt x="26" y="8"/>
                  </a:lnTo>
                  <a:lnTo>
                    <a:pt x="24" y="8"/>
                  </a:lnTo>
                  <a:lnTo>
                    <a:pt x="22" y="8"/>
                  </a:lnTo>
                  <a:lnTo>
                    <a:pt x="20" y="8"/>
                  </a:lnTo>
                  <a:lnTo>
                    <a:pt x="17" y="8"/>
                  </a:lnTo>
                  <a:lnTo>
                    <a:pt x="15" y="8"/>
                  </a:lnTo>
                  <a:lnTo>
                    <a:pt x="13" y="8"/>
                  </a:lnTo>
                  <a:lnTo>
                    <a:pt x="11" y="8"/>
                  </a:lnTo>
                  <a:lnTo>
                    <a:pt x="8" y="8"/>
                  </a:lnTo>
                  <a:lnTo>
                    <a:pt x="6" y="8"/>
                  </a:lnTo>
                  <a:lnTo>
                    <a:pt x="4" y="8"/>
                  </a:lnTo>
                  <a:lnTo>
                    <a:pt x="2" y="8"/>
                  </a:lnTo>
                  <a:lnTo>
                    <a:pt x="0" y="8"/>
                  </a:lnTo>
                </a:path>
              </a:pathLst>
            </a:custGeom>
            <a:noFill/>
            <a:ln w="0">
              <a:solidFill>
                <a:srgbClr val="80008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sz="2000" dirty="0"/>
            </a:p>
          </p:txBody>
        </p:sp>
        <p:sp>
          <p:nvSpPr>
            <p:cNvPr id="30" name="Freeform 29"/>
            <p:cNvSpPr>
              <a:spLocks/>
            </p:cNvSpPr>
            <p:nvPr/>
          </p:nvSpPr>
          <p:spPr bwMode="auto">
            <a:xfrm>
              <a:off x="333375" y="1310591"/>
              <a:ext cx="8556625" cy="4514382"/>
            </a:xfrm>
            <a:custGeom>
              <a:avLst/>
              <a:gdLst>
                <a:gd name="T0" fmla="*/ 51 w 5461"/>
                <a:gd name="T1" fmla="*/ 3130 h 3140"/>
                <a:gd name="T2" fmla="*/ 160 w 5461"/>
                <a:gd name="T3" fmla="*/ 3130 h 3140"/>
                <a:gd name="T4" fmla="*/ 267 w 5461"/>
                <a:gd name="T5" fmla="*/ 3125 h 3140"/>
                <a:gd name="T6" fmla="*/ 374 w 5461"/>
                <a:gd name="T7" fmla="*/ 3122 h 3140"/>
                <a:gd name="T8" fmla="*/ 481 w 5461"/>
                <a:gd name="T9" fmla="*/ 3117 h 3140"/>
                <a:gd name="T10" fmla="*/ 587 w 5461"/>
                <a:gd name="T11" fmla="*/ 3112 h 3140"/>
                <a:gd name="T12" fmla="*/ 694 w 5461"/>
                <a:gd name="T13" fmla="*/ 3107 h 3140"/>
                <a:gd name="T14" fmla="*/ 801 w 5461"/>
                <a:gd name="T15" fmla="*/ 3099 h 3140"/>
                <a:gd name="T16" fmla="*/ 908 w 5461"/>
                <a:gd name="T17" fmla="*/ 3086 h 3140"/>
                <a:gd name="T18" fmla="*/ 1015 w 5461"/>
                <a:gd name="T19" fmla="*/ 3071 h 3140"/>
                <a:gd name="T20" fmla="*/ 1122 w 5461"/>
                <a:gd name="T21" fmla="*/ 3036 h 3140"/>
                <a:gd name="T22" fmla="*/ 1229 w 5461"/>
                <a:gd name="T23" fmla="*/ 2967 h 3140"/>
                <a:gd name="T24" fmla="*/ 1336 w 5461"/>
                <a:gd name="T25" fmla="*/ 2837 h 3140"/>
                <a:gd name="T26" fmla="*/ 1445 w 5461"/>
                <a:gd name="T27" fmla="*/ 2593 h 3140"/>
                <a:gd name="T28" fmla="*/ 1552 w 5461"/>
                <a:gd name="T29" fmla="*/ 2207 h 3140"/>
                <a:gd name="T30" fmla="*/ 1659 w 5461"/>
                <a:gd name="T31" fmla="*/ 1665 h 3140"/>
                <a:gd name="T32" fmla="*/ 1766 w 5461"/>
                <a:gd name="T33" fmla="*/ 1030 h 3140"/>
                <a:gd name="T34" fmla="*/ 1873 w 5461"/>
                <a:gd name="T35" fmla="*/ 440 h 3140"/>
                <a:gd name="T36" fmla="*/ 1979 w 5461"/>
                <a:gd name="T37" fmla="*/ 66 h 3140"/>
                <a:gd name="T38" fmla="*/ 2086 w 5461"/>
                <a:gd name="T39" fmla="*/ 23 h 3140"/>
                <a:gd name="T40" fmla="*/ 2193 w 5461"/>
                <a:gd name="T41" fmla="*/ 298 h 3140"/>
                <a:gd name="T42" fmla="*/ 2300 w 5461"/>
                <a:gd name="T43" fmla="*/ 775 h 3140"/>
                <a:gd name="T44" fmla="*/ 2407 w 5461"/>
                <a:gd name="T45" fmla="*/ 1314 h 3140"/>
                <a:gd name="T46" fmla="*/ 2514 w 5461"/>
                <a:gd name="T47" fmla="*/ 1808 h 3140"/>
                <a:gd name="T48" fmla="*/ 2621 w 5461"/>
                <a:gd name="T49" fmla="*/ 2209 h 3140"/>
                <a:gd name="T50" fmla="*/ 2730 w 5461"/>
                <a:gd name="T51" fmla="*/ 2499 h 3140"/>
                <a:gd name="T52" fmla="*/ 2837 w 5461"/>
                <a:gd name="T53" fmla="*/ 2705 h 3140"/>
                <a:gd name="T54" fmla="*/ 2944 w 5461"/>
                <a:gd name="T55" fmla="*/ 2847 h 3140"/>
                <a:gd name="T56" fmla="*/ 3051 w 5461"/>
                <a:gd name="T57" fmla="*/ 2941 h 3140"/>
                <a:gd name="T58" fmla="*/ 3158 w 5461"/>
                <a:gd name="T59" fmla="*/ 3008 h 3140"/>
                <a:gd name="T60" fmla="*/ 3264 w 5461"/>
                <a:gd name="T61" fmla="*/ 3048 h 3140"/>
                <a:gd name="T62" fmla="*/ 3371 w 5461"/>
                <a:gd name="T63" fmla="*/ 3076 h 3140"/>
                <a:gd name="T64" fmla="*/ 3478 w 5461"/>
                <a:gd name="T65" fmla="*/ 3091 h 3140"/>
                <a:gd name="T66" fmla="*/ 3585 w 5461"/>
                <a:gd name="T67" fmla="*/ 3099 h 3140"/>
                <a:gd name="T68" fmla="*/ 3692 w 5461"/>
                <a:gd name="T69" fmla="*/ 3104 h 3140"/>
                <a:gd name="T70" fmla="*/ 3799 w 5461"/>
                <a:gd name="T71" fmla="*/ 3107 h 3140"/>
                <a:gd name="T72" fmla="*/ 3906 w 5461"/>
                <a:gd name="T73" fmla="*/ 3112 h 3140"/>
                <a:gd name="T74" fmla="*/ 4015 w 5461"/>
                <a:gd name="T75" fmla="*/ 3117 h 3140"/>
                <a:gd name="T76" fmla="*/ 4122 w 5461"/>
                <a:gd name="T77" fmla="*/ 3122 h 3140"/>
                <a:gd name="T78" fmla="*/ 4229 w 5461"/>
                <a:gd name="T79" fmla="*/ 3127 h 3140"/>
                <a:gd name="T80" fmla="*/ 4336 w 5461"/>
                <a:gd name="T81" fmla="*/ 3132 h 3140"/>
                <a:gd name="T82" fmla="*/ 4443 w 5461"/>
                <a:gd name="T83" fmla="*/ 3135 h 3140"/>
                <a:gd name="T84" fmla="*/ 4550 w 5461"/>
                <a:gd name="T85" fmla="*/ 3137 h 3140"/>
                <a:gd name="T86" fmla="*/ 4656 w 5461"/>
                <a:gd name="T87" fmla="*/ 3137 h 3140"/>
                <a:gd name="T88" fmla="*/ 4763 w 5461"/>
                <a:gd name="T89" fmla="*/ 3140 h 3140"/>
                <a:gd name="T90" fmla="*/ 4870 w 5461"/>
                <a:gd name="T91" fmla="*/ 3140 h 3140"/>
                <a:gd name="T92" fmla="*/ 4977 w 5461"/>
                <a:gd name="T93" fmla="*/ 3140 h 3140"/>
                <a:gd name="T94" fmla="*/ 5084 w 5461"/>
                <a:gd name="T95" fmla="*/ 3140 h 3140"/>
                <a:gd name="T96" fmla="*/ 5191 w 5461"/>
                <a:gd name="T97" fmla="*/ 3140 h 3140"/>
                <a:gd name="T98" fmla="*/ 5300 w 5461"/>
                <a:gd name="T99" fmla="*/ 3137 h 3140"/>
                <a:gd name="T100" fmla="*/ 5407 w 5461"/>
                <a:gd name="T101" fmla="*/ 3140 h 3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61" h="3140">
                  <a:moveTo>
                    <a:pt x="0" y="3132"/>
                  </a:moveTo>
                  <a:lnTo>
                    <a:pt x="51" y="3130"/>
                  </a:lnTo>
                  <a:lnTo>
                    <a:pt x="104" y="3130"/>
                  </a:lnTo>
                  <a:lnTo>
                    <a:pt x="160" y="3130"/>
                  </a:lnTo>
                  <a:lnTo>
                    <a:pt x="213" y="3127"/>
                  </a:lnTo>
                  <a:lnTo>
                    <a:pt x="267" y="3125"/>
                  </a:lnTo>
                  <a:lnTo>
                    <a:pt x="320" y="3122"/>
                  </a:lnTo>
                  <a:lnTo>
                    <a:pt x="374" y="3122"/>
                  </a:lnTo>
                  <a:lnTo>
                    <a:pt x="427" y="3119"/>
                  </a:lnTo>
                  <a:lnTo>
                    <a:pt x="481" y="3117"/>
                  </a:lnTo>
                  <a:lnTo>
                    <a:pt x="534" y="3114"/>
                  </a:lnTo>
                  <a:lnTo>
                    <a:pt x="587" y="3112"/>
                  </a:lnTo>
                  <a:lnTo>
                    <a:pt x="641" y="3109"/>
                  </a:lnTo>
                  <a:lnTo>
                    <a:pt x="694" y="3107"/>
                  </a:lnTo>
                  <a:lnTo>
                    <a:pt x="748" y="3104"/>
                  </a:lnTo>
                  <a:lnTo>
                    <a:pt x="801" y="3099"/>
                  </a:lnTo>
                  <a:lnTo>
                    <a:pt x="855" y="3094"/>
                  </a:lnTo>
                  <a:lnTo>
                    <a:pt x="908" y="3086"/>
                  </a:lnTo>
                  <a:lnTo>
                    <a:pt x="962" y="3079"/>
                  </a:lnTo>
                  <a:lnTo>
                    <a:pt x="1015" y="3071"/>
                  </a:lnTo>
                  <a:lnTo>
                    <a:pt x="1068" y="3056"/>
                  </a:lnTo>
                  <a:lnTo>
                    <a:pt x="1122" y="3036"/>
                  </a:lnTo>
                  <a:lnTo>
                    <a:pt x="1175" y="3005"/>
                  </a:lnTo>
                  <a:lnTo>
                    <a:pt x="1229" y="2967"/>
                  </a:lnTo>
                  <a:lnTo>
                    <a:pt x="1282" y="2914"/>
                  </a:lnTo>
                  <a:lnTo>
                    <a:pt x="1336" y="2837"/>
                  </a:lnTo>
                  <a:lnTo>
                    <a:pt x="1392" y="2730"/>
                  </a:lnTo>
                  <a:lnTo>
                    <a:pt x="1445" y="2593"/>
                  </a:lnTo>
                  <a:lnTo>
                    <a:pt x="1498" y="2420"/>
                  </a:lnTo>
                  <a:lnTo>
                    <a:pt x="1552" y="2207"/>
                  </a:lnTo>
                  <a:lnTo>
                    <a:pt x="1605" y="1953"/>
                  </a:lnTo>
                  <a:lnTo>
                    <a:pt x="1659" y="1665"/>
                  </a:lnTo>
                  <a:lnTo>
                    <a:pt x="1712" y="1353"/>
                  </a:lnTo>
                  <a:lnTo>
                    <a:pt x="1766" y="1030"/>
                  </a:lnTo>
                  <a:lnTo>
                    <a:pt x="1819" y="720"/>
                  </a:lnTo>
                  <a:lnTo>
                    <a:pt x="1873" y="440"/>
                  </a:lnTo>
                  <a:lnTo>
                    <a:pt x="1926" y="216"/>
                  </a:lnTo>
                  <a:lnTo>
                    <a:pt x="1979" y="66"/>
                  </a:lnTo>
                  <a:lnTo>
                    <a:pt x="2033" y="0"/>
                  </a:lnTo>
                  <a:lnTo>
                    <a:pt x="2086" y="23"/>
                  </a:lnTo>
                  <a:lnTo>
                    <a:pt x="2140" y="127"/>
                  </a:lnTo>
                  <a:lnTo>
                    <a:pt x="2193" y="298"/>
                  </a:lnTo>
                  <a:lnTo>
                    <a:pt x="2247" y="521"/>
                  </a:lnTo>
                  <a:lnTo>
                    <a:pt x="2300" y="775"/>
                  </a:lnTo>
                  <a:lnTo>
                    <a:pt x="2354" y="1045"/>
                  </a:lnTo>
                  <a:lnTo>
                    <a:pt x="2407" y="1314"/>
                  </a:lnTo>
                  <a:lnTo>
                    <a:pt x="2460" y="1569"/>
                  </a:lnTo>
                  <a:lnTo>
                    <a:pt x="2514" y="1808"/>
                  </a:lnTo>
                  <a:lnTo>
                    <a:pt x="2567" y="2021"/>
                  </a:lnTo>
                  <a:lnTo>
                    <a:pt x="2621" y="2209"/>
                  </a:lnTo>
                  <a:lnTo>
                    <a:pt x="2677" y="2367"/>
                  </a:lnTo>
                  <a:lnTo>
                    <a:pt x="2730" y="2499"/>
                  </a:lnTo>
                  <a:lnTo>
                    <a:pt x="2783" y="2611"/>
                  </a:lnTo>
                  <a:lnTo>
                    <a:pt x="2837" y="2705"/>
                  </a:lnTo>
                  <a:lnTo>
                    <a:pt x="2890" y="2784"/>
                  </a:lnTo>
                  <a:lnTo>
                    <a:pt x="2944" y="2847"/>
                  </a:lnTo>
                  <a:lnTo>
                    <a:pt x="2997" y="2901"/>
                  </a:lnTo>
                  <a:lnTo>
                    <a:pt x="3051" y="2941"/>
                  </a:lnTo>
                  <a:lnTo>
                    <a:pt x="3104" y="2977"/>
                  </a:lnTo>
                  <a:lnTo>
                    <a:pt x="3158" y="3008"/>
                  </a:lnTo>
                  <a:lnTo>
                    <a:pt x="3211" y="3030"/>
                  </a:lnTo>
                  <a:lnTo>
                    <a:pt x="3264" y="3048"/>
                  </a:lnTo>
                  <a:lnTo>
                    <a:pt x="3318" y="3064"/>
                  </a:lnTo>
                  <a:lnTo>
                    <a:pt x="3371" y="3076"/>
                  </a:lnTo>
                  <a:lnTo>
                    <a:pt x="3425" y="3086"/>
                  </a:lnTo>
                  <a:lnTo>
                    <a:pt x="3478" y="3091"/>
                  </a:lnTo>
                  <a:lnTo>
                    <a:pt x="3532" y="3097"/>
                  </a:lnTo>
                  <a:lnTo>
                    <a:pt x="3585" y="3099"/>
                  </a:lnTo>
                  <a:lnTo>
                    <a:pt x="3639" y="3102"/>
                  </a:lnTo>
                  <a:lnTo>
                    <a:pt x="3692" y="3104"/>
                  </a:lnTo>
                  <a:lnTo>
                    <a:pt x="3745" y="3107"/>
                  </a:lnTo>
                  <a:lnTo>
                    <a:pt x="3799" y="3107"/>
                  </a:lnTo>
                  <a:lnTo>
                    <a:pt x="3852" y="3109"/>
                  </a:lnTo>
                  <a:lnTo>
                    <a:pt x="3906" y="3112"/>
                  </a:lnTo>
                  <a:lnTo>
                    <a:pt x="3962" y="3114"/>
                  </a:lnTo>
                  <a:lnTo>
                    <a:pt x="4015" y="3117"/>
                  </a:lnTo>
                  <a:lnTo>
                    <a:pt x="4069" y="3119"/>
                  </a:lnTo>
                  <a:lnTo>
                    <a:pt x="4122" y="3122"/>
                  </a:lnTo>
                  <a:lnTo>
                    <a:pt x="4175" y="3125"/>
                  </a:lnTo>
                  <a:lnTo>
                    <a:pt x="4229" y="3127"/>
                  </a:lnTo>
                  <a:lnTo>
                    <a:pt x="4282" y="3130"/>
                  </a:lnTo>
                  <a:lnTo>
                    <a:pt x="4336" y="3132"/>
                  </a:lnTo>
                  <a:lnTo>
                    <a:pt x="4389" y="3135"/>
                  </a:lnTo>
                  <a:lnTo>
                    <a:pt x="4443" y="3135"/>
                  </a:lnTo>
                  <a:lnTo>
                    <a:pt x="4496" y="3135"/>
                  </a:lnTo>
                  <a:lnTo>
                    <a:pt x="4550" y="3137"/>
                  </a:lnTo>
                  <a:lnTo>
                    <a:pt x="4603" y="3137"/>
                  </a:lnTo>
                  <a:lnTo>
                    <a:pt x="4656" y="3137"/>
                  </a:lnTo>
                  <a:lnTo>
                    <a:pt x="4710" y="3137"/>
                  </a:lnTo>
                  <a:lnTo>
                    <a:pt x="4763" y="3140"/>
                  </a:lnTo>
                  <a:lnTo>
                    <a:pt x="4817" y="3140"/>
                  </a:lnTo>
                  <a:lnTo>
                    <a:pt x="4870" y="3140"/>
                  </a:lnTo>
                  <a:lnTo>
                    <a:pt x="4924" y="3140"/>
                  </a:lnTo>
                  <a:lnTo>
                    <a:pt x="4977" y="3140"/>
                  </a:lnTo>
                  <a:lnTo>
                    <a:pt x="5031" y="3140"/>
                  </a:lnTo>
                  <a:lnTo>
                    <a:pt x="5084" y="3140"/>
                  </a:lnTo>
                  <a:lnTo>
                    <a:pt x="5137" y="3140"/>
                  </a:lnTo>
                  <a:lnTo>
                    <a:pt x="5191" y="3140"/>
                  </a:lnTo>
                  <a:lnTo>
                    <a:pt x="5247" y="3140"/>
                  </a:lnTo>
                  <a:lnTo>
                    <a:pt x="5300" y="3137"/>
                  </a:lnTo>
                  <a:lnTo>
                    <a:pt x="5354" y="3140"/>
                  </a:lnTo>
                  <a:lnTo>
                    <a:pt x="5407" y="3140"/>
                  </a:lnTo>
                  <a:lnTo>
                    <a:pt x="5461" y="3137"/>
                  </a:lnTo>
                </a:path>
              </a:pathLst>
            </a:custGeom>
            <a:noFill/>
            <a:ln w="25400">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1" name="Freeform 31"/>
            <p:cNvSpPr>
              <a:spLocks/>
            </p:cNvSpPr>
            <p:nvPr/>
          </p:nvSpPr>
          <p:spPr bwMode="auto">
            <a:xfrm>
              <a:off x="322262" y="1310591"/>
              <a:ext cx="8556625" cy="4531409"/>
            </a:xfrm>
            <a:custGeom>
              <a:avLst/>
              <a:gdLst>
                <a:gd name="T0" fmla="*/ 48 w 5161"/>
                <a:gd name="T1" fmla="*/ 2700 h 2702"/>
                <a:gd name="T2" fmla="*/ 152 w 5161"/>
                <a:gd name="T3" fmla="*/ 2693 h 2702"/>
                <a:gd name="T4" fmla="*/ 253 w 5161"/>
                <a:gd name="T5" fmla="*/ 2693 h 2702"/>
                <a:gd name="T6" fmla="*/ 354 w 5161"/>
                <a:gd name="T7" fmla="*/ 2691 h 2702"/>
                <a:gd name="T8" fmla="*/ 455 w 5161"/>
                <a:gd name="T9" fmla="*/ 2687 h 2702"/>
                <a:gd name="T10" fmla="*/ 556 w 5161"/>
                <a:gd name="T11" fmla="*/ 2682 h 2702"/>
                <a:gd name="T12" fmla="*/ 657 w 5161"/>
                <a:gd name="T13" fmla="*/ 2682 h 2702"/>
                <a:gd name="T14" fmla="*/ 758 w 5161"/>
                <a:gd name="T15" fmla="*/ 2674 h 2702"/>
                <a:gd name="T16" fmla="*/ 859 w 5161"/>
                <a:gd name="T17" fmla="*/ 2667 h 2702"/>
                <a:gd name="T18" fmla="*/ 960 w 5161"/>
                <a:gd name="T19" fmla="*/ 2661 h 2702"/>
                <a:gd name="T20" fmla="*/ 1061 w 5161"/>
                <a:gd name="T21" fmla="*/ 2645 h 2702"/>
                <a:gd name="T22" fmla="*/ 1162 w 5161"/>
                <a:gd name="T23" fmla="*/ 2632 h 2702"/>
                <a:gd name="T24" fmla="*/ 1263 w 5161"/>
                <a:gd name="T25" fmla="*/ 2608 h 2702"/>
                <a:gd name="T26" fmla="*/ 1366 w 5161"/>
                <a:gd name="T27" fmla="*/ 2546 h 2702"/>
                <a:gd name="T28" fmla="*/ 1467 w 5161"/>
                <a:gd name="T29" fmla="*/ 2410 h 2702"/>
                <a:gd name="T30" fmla="*/ 1568 w 5161"/>
                <a:gd name="T31" fmla="*/ 2136 h 2702"/>
                <a:gd name="T32" fmla="*/ 1669 w 5161"/>
                <a:gd name="T33" fmla="*/ 1657 h 2702"/>
                <a:gd name="T34" fmla="*/ 1770 w 5161"/>
                <a:gd name="T35" fmla="*/ 1026 h 2702"/>
                <a:gd name="T36" fmla="*/ 1871 w 5161"/>
                <a:gd name="T37" fmla="*/ 415 h 2702"/>
                <a:gd name="T38" fmla="*/ 1972 w 5161"/>
                <a:gd name="T39" fmla="*/ 46 h 2702"/>
                <a:gd name="T40" fmla="*/ 2073 w 5161"/>
                <a:gd name="T41" fmla="*/ 49 h 2702"/>
                <a:gd name="T42" fmla="*/ 2174 w 5161"/>
                <a:gd name="T43" fmla="*/ 376 h 2702"/>
                <a:gd name="T44" fmla="*/ 2275 w 5161"/>
                <a:gd name="T45" fmla="*/ 875 h 2702"/>
                <a:gd name="T46" fmla="*/ 2377 w 5161"/>
                <a:gd name="T47" fmla="*/ 1389 h 2702"/>
                <a:gd name="T48" fmla="*/ 2478 w 5161"/>
                <a:gd name="T49" fmla="*/ 1819 h 2702"/>
                <a:gd name="T50" fmla="*/ 2581 w 5161"/>
                <a:gd name="T51" fmla="*/ 2140 h 2702"/>
                <a:gd name="T52" fmla="*/ 2682 w 5161"/>
                <a:gd name="T53" fmla="*/ 2353 h 2702"/>
                <a:gd name="T54" fmla="*/ 2783 w 5161"/>
                <a:gd name="T55" fmla="*/ 2494 h 2702"/>
                <a:gd name="T56" fmla="*/ 2884 w 5161"/>
                <a:gd name="T57" fmla="*/ 2579 h 2702"/>
                <a:gd name="T58" fmla="*/ 2985 w 5161"/>
                <a:gd name="T59" fmla="*/ 2632 h 2702"/>
                <a:gd name="T60" fmla="*/ 3086 w 5161"/>
                <a:gd name="T61" fmla="*/ 2663 h 2702"/>
                <a:gd name="T62" fmla="*/ 3187 w 5161"/>
                <a:gd name="T63" fmla="*/ 2680 h 2702"/>
                <a:gd name="T64" fmla="*/ 3288 w 5161"/>
                <a:gd name="T65" fmla="*/ 2685 h 2702"/>
                <a:gd name="T66" fmla="*/ 3389 w 5161"/>
                <a:gd name="T67" fmla="*/ 2687 h 2702"/>
                <a:gd name="T68" fmla="*/ 3490 w 5161"/>
                <a:gd name="T69" fmla="*/ 2676 h 2702"/>
                <a:gd name="T70" fmla="*/ 3591 w 5161"/>
                <a:gd name="T71" fmla="*/ 2667 h 2702"/>
                <a:gd name="T72" fmla="*/ 3692 w 5161"/>
                <a:gd name="T73" fmla="*/ 2658 h 2702"/>
                <a:gd name="T74" fmla="*/ 3795 w 5161"/>
                <a:gd name="T75" fmla="*/ 2656 h 2702"/>
                <a:gd name="T76" fmla="*/ 3896 w 5161"/>
                <a:gd name="T77" fmla="*/ 2656 h 2702"/>
                <a:gd name="T78" fmla="*/ 3997 w 5161"/>
                <a:gd name="T79" fmla="*/ 2667 h 2702"/>
                <a:gd name="T80" fmla="*/ 4098 w 5161"/>
                <a:gd name="T81" fmla="*/ 2680 h 2702"/>
                <a:gd name="T82" fmla="*/ 4199 w 5161"/>
                <a:gd name="T83" fmla="*/ 2687 h 2702"/>
                <a:gd name="T84" fmla="*/ 4300 w 5161"/>
                <a:gd name="T85" fmla="*/ 2693 h 2702"/>
                <a:gd name="T86" fmla="*/ 4401 w 5161"/>
                <a:gd name="T87" fmla="*/ 2698 h 2702"/>
                <a:gd name="T88" fmla="*/ 4502 w 5161"/>
                <a:gd name="T89" fmla="*/ 2698 h 2702"/>
                <a:gd name="T90" fmla="*/ 4604 w 5161"/>
                <a:gd name="T91" fmla="*/ 2702 h 2702"/>
                <a:gd name="T92" fmla="*/ 4705 w 5161"/>
                <a:gd name="T93" fmla="*/ 2702 h 2702"/>
                <a:gd name="T94" fmla="*/ 4806 w 5161"/>
                <a:gd name="T95" fmla="*/ 2702 h 2702"/>
                <a:gd name="T96" fmla="*/ 4907 w 5161"/>
                <a:gd name="T97" fmla="*/ 2698 h 2702"/>
                <a:gd name="T98" fmla="*/ 5010 w 5161"/>
                <a:gd name="T99" fmla="*/ 2700 h 2702"/>
                <a:gd name="T100" fmla="*/ 5111 w 5161"/>
                <a:gd name="T101" fmla="*/ 2700 h 2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161" h="2702">
                  <a:moveTo>
                    <a:pt x="0" y="2700"/>
                  </a:moveTo>
                  <a:lnTo>
                    <a:pt x="48" y="2700"/>
                  </a:lnTo>
                  <a:lnTo>
                    <a:pt x="101" y="2696"/>
                  </a:lnTo>
                  <a:lnTo>
                    <a:pt x="152" y="2693"/>
                  </a:lnTo>
                  <a:lnTo>
                    <a:pt x="202" y="2693"/>
                  </a:lnTo>
                  <a:lnTo>
                    <a:pt x="253" y="2693"/>
                  </a:lnTo>
                  <a:lnTo>
                    <a:pt x="303" y="2693"/>
                  </a:lnTo>
                  <a:lnTo>
                    <a:pt x="354" y="2691"/>
                  </a:lnTo>
                  <a:lnTo>
                    <a:pt x="404" y="2689"/>
                  </a:lnTo>
                  <a:lnTo>
                    <a:pt x="455" y="2687"/>
                  </a:lnTo>
                  <a:lnTo>
                    <a:pt x="505" y="2685"/>
                  </a:lnTo>
                  <a:lnTo>
                    <a:pt x="556" y="2682"/>
                  </a:lnTo>
                  <a:lnTo>
                    <a:pt x="606" y="2682"/>
                  </a:lnTo>
                  <a:lnTo>
                    <a:pt x="657" y="2682"/>
                  </a:lnTo>
                  <a:lnTo>
                    <a:pt x="707" y="2678"/>
                  </a:lnTo>
                  <a:lnTo>
                    <a:pt x="758" y="2674"/>
                  </a:lnTo>
                  <a:lnTo>
                    <a:pt x="808" y="2669"/>
                  </a:lnTo>
                  <a:lnTo>
                    <a:pt x="859" y="2667"/>
                  </a:lnTo>
                  <a:lnTo>
                    <a:pt x="909" y="2665"/>
                  </a:lnTo>
                  <a:lnTo>
                    <a:pt x="960" y="2661"/>
                  </a:lnTo>
                  <a:lnTo>
                    <a:pt x="1010" y="2652"/>
                  </a:lnTo>
                  <a:lnTo>
                    <a:pt x="1061" y="2645"/>
                  </a:lnTo>
                  <a:lnTo>
                    <a:pt x="1111" y="2639"/>
                  </a:lnTo>
                  <a:lnTo>
                    <a:pt x="1162" y="2632"/>
                  </a:lnTo>
                  <a:lnTo>
                    <a:pt x="1213" y="2621"/>
                  </a:lnTo>
                  <a:lnTo>
                    <a:pt x="1263" y="2608"/>
                  </a:lnTo>
                  <a:lnTo>
                    <a:pt x="1316" y="2584"/>
                  </a:lnTo>
                  <a:lnTo>
                    <a:pt x="1366" y="2546"/>
                  </a:lnTo>
                  <a:lnTo>
                    <a:pt x="1417" y="2491"/>
                  </a:lnTo>
                  <a:lnTo>
                    <a:pt x="1467" y="2410"/>
                  </a:lnTo>
                  <a:lnTo>
                    <a:pt x="1518" y="2296"/>
                  </a:lnTo>
                  <a:lnTo>
                    <a:pt x="1568" y="2136"/>
                  </a:lnTo>
                  <a:lnTo>
                    <a:pt x="1619" y="1920"/>
                  </a:lnTo>
                  <a:lnTo>
                    <a:pt x="1669" y="1657"/>
                  </a:lnTo>
                  <a:lnTo>
                    <a:pt x="1720" y="1351"/>
                  </a:lnTo>
                  <a:lnTo>
                    <a:pt x="1770" y="1026"/>
                  </a:lnTo>
                  <a:lnTo>
                    <a:pt x="1821" y="705"/>
                  </a:lnTo>
                  <a:lnTo>
                    <a:pt x="1871" y="415"/>
                  </a:lnTo>
                  <a:lnTo>
                    <a:pt x="1922" y="189"/>
                  </a:lnTo>
                  <a:lnTo>
                    <a:pt x="1972" y="46"/>
                  </a:lnTo>
                  <a:lnTo>
                    <a:pt x="2023" y="0"/>
                  </a:lnTo>
                  <a:lnTo>
                    <a:pt x="2073" y="49"/>
                  </a:lnTo>
                  <a:lnTo>
                    <a:pt x="2124" y="180"/>
                  </a:lnTo>
                  <a:lnTo>
                    <a:pt x="2174" y="376"/>
                  </a:lnTo>
                  <a:lnTo>
                    <a:pt x="2225" y="615"/>
                  </a:lnTo>
                  <a:lnTo>
                    <a:pt x="2275" y="875"/>
                  </a:lnTo>
                  <a:lnTo>
                    <a:pt x="2326" y="1138"/>
                  </a:lnTo>
                  <a:lnTo>
                    <a:pt x="2377" y="1389"/>
                  </a:lnTo>
                  <a:lnTo>
                    <a:pt x="2427" y="1617"/>
                  </a:lnTo>
                  <a:lnTo>
                    <a:pt x="2478" y="1819"/>
                  </a:lnTo>
                  <a:lnTo>
                    <a:pt x="2530" y="1995"/>
                  </a:lnTo>
                  <a:lnTo>
                    <a:pt x="2581" y="2140"/>
                  </a:lnTo>
                  <a:lnTo>
                    <a:pt x="2631" y="2259"/>
                  </a:lnTo>
                  <a:lnTo>
                    <a:pt x="2682" y="2353"/>
                  </a:lnTo>
                  <a:lnTo>
                    <a:pt x="2732" y="2432"/>
                  </a:lnTo>
                  <a:lnTo>
                    <a:pt x="2783" y="2494"/>
                  </a:lnTo>
                  <a:lnTo>
                    <a:pt x="2833" y="2542"/>
                  </a:lnTo>
                  <a:lnTo>
                    <a:pt x="2884" y="2579"/>
                  </a:lnTo>
                  <a:lnTo>
                    <a:pt x="2934" y="2608"/>
                  </a:lnTo>
                  <a:lnTo>
                    <a:pt x="2985" y="2632"/>
                  </a:lnTo>
                  <a:lnTo>
                    <a:pt x="3035" y="2650"/>
                  </a:lnTo>
                  <a:lnTo>
                    <a:pt x="3086" y="2663"/>
                  </a:lnTo>
                  <a:lnTo>
                    <a:pt x="3136" y="2674"/>
                  </a:lnTo>
                  <a:lnTo>
                    <a:pt x="3187" y="2680"/>
                  </a:lnTo>
                  <a:lnTo>
                    <a:pt x="3237" y="2682"/>
                  </a:lnTo>
                  <a:lnTo>
                    <a:pt x="3288" y="2685"/>
                  </a:lnTo>
                  <a:lnTo>
                    <a:pt x="3338" y="2687"/>
                  </a:lnTo>
                  <a:lnTo>
                    <a:pt x="3389" y="2687"/>
                  </a:lnTo>
                  <a:lnTo>
                    <a:pt x="3439" y="2682"/>
                  </a:lnTo>
                  <a:lnTo>
                    <a:pt x="3490" y="2676"/>
                  </a:lnTo>
                  <a:lnTo>
                    <a:pt x="3541" y="2672"/>
                  </a:lnTo>
                  <a:lnTo>
                    <a:pt x="3591" y="2667"/>
                  </a:lnTo>
                  <a:lnTo>
                    <a:pt x="3642" y="2663"/>
                  </a:lnTo>
                  <a:lnTo>
                    <a:pt x="3692" y="2658"/>
                  </a:lnTo>
                  <a:lnTo>
                    <a:pt x="3745" y="2656"/>
                  </a:lnTo>
                  <a:lnTo>
                    <a:pt x="3795" y="2656"/>
                  </a:lnTo>
                  <a:lnTo>
                    <a:pt x="3846" y="2656"/>
                  </a:lnTo>
                  <a:lnTo>
                    <a:pt x="3896" y="2656"/>
                  </a:lnTo>
                  <a:lnTo>
                    <a:pt x="3947" y="2661"/>
                  </a:lnTo>
                  <a:lnTo>
                    <a:pt x="3997" y="2667"/>
                  </a:lnTo>
                  <a:lnTo>
                    <a:pt x="4048" y="2674"/>
                  </a:lnTo>
                  <a:lnTo>
                    <a:pt x="4098" y="2680"/>
                  </a:lnTo>
                  <a:lnTo>
                    <a:pt x="4149" y="2685"/>
                  </a:lnTo>
                  <a:lnTo>
                    <a:pt x="4199" y="2687"/>
                  </a:lnTo>
                  <a:lnTo>
                    <a:pt x="4250" y="2691"/>
                  </a:lnTo>
                  <a:lnTo>
                    <a:pt x="4300" y="2693"/>
                  </a:lnTo>
                  <a:lnTo>
                    <a:pt x="4351" y="2696"/>
                  </a:lnTo>
                  <a:lnTo>
                    <a:pt x="4401" y="2698"/>
                  </a:lnTo>
                  <a:lnTo>
                    <a:pt x="4452" y="2698"/>
                  </a:lnTo>
                  <a:lnTo>
                    <a:pt x="4502" y="2698"/>
                  </a:lnTo>
                  <a:lnTo>
                    <a:pt x="4553" y="2700"/>
                  </a:lnTo>
                  <a:lnTo>
                    <a:pt x="4604" y="2702"/>
                  </a:lnTo>
                  <a:lnTo>
                    <a:pt x="4654" y="2702"/>
                  </a:lnTo>
                  <a:lnTo>
                    <a:pt x="4705" y="2702"/>
                  </a:lnTo>
                  <a:lnTo>
                    <a:pt x="4755" y="2702"/>
                  </a:lnTo>
                  <a:lnTo>
                    <a:pt x="4806" y="2702"/>
                  </a:lnTo>
                  <a:lnTo>
                    <a:pt x="4856" y="2700"/>
                  </a:lnTo>
                  <a:lnTo>
                    <a:pt x="4907" y="2698"/>
                  </a:lnTo>
                  <a:lnTo>
                    <a:pt x="4959" y="2698"/>
                  </a:lnTo>
                  <a:lnTo>
                    <a:pt x="5010" y="2700"/>
                  </a:lnTo>
                  <a:lnTo>
                    <a:pt x="5060" y="2702"/>
                  </a:lnTo>
                  <a:lnTo>
                    <a:pt x="5111" y="2700"/>
                  </a:lnTo>
                  <a:lnTo>
                    <a:pt x="5161" y="2696"/>
                  </a:lnTo>
                </a:path>
              </a:pathLst>
            </a:custGeom>
            <a:noFill/>
            <a:ln w="254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dirty="0"/>
            </a:p>
          </p:txBody>
        </p:sp>
        <p:sp>
          <p:nvSpPr>
            <p:cNvPr id="32" name="Rectangle 26"/>
            <p:cNvSpPr>
              <a:spLocks noChangeArrowheads="1"/>
            </p:cNvSpPr>
            <p:nvPr/>
          </p:nvSpPr>
          <p:spPr bwMode="auto">
            <a:xfrm>
              <a:off x="140735" y="6095365"/>
              <a:ext cx="554612" cy="351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ja-JP" sz="2000" dirty="0" smtClean="0">
                  <a:solidFill>
                    <a:srgbClr val="000000"/>
                  </a:solidFill>
                  <a:latin typeface="Arial Unicode MS" panose="020B0604020202020204" pitchFamily="50" charset="-128"/>
                  <a:ea typeface="Arial Unicode MS" panose="020B0604020202020204" pitchFamily="50" charset="-128"/>
                  <a:cs typeface="Arial Unicode MS" panose="020B0604020202020204" pitchFamily="50" charset="-128"/>
                </a:rPr>
                <a:t>10</a:t>
              </a:r>
              <a:r>
                <a:rPr kumimoji="1" lang="ja-JP" altLang="ja-JP" sz="2000" i="0" u="none" strike="noStrike" cap="none" normalizeH="0" baseline="0" dirty="0" smtClean="0">
                  <a:ln>
                    <a:noFill/>
                  </a:ln>
                  <a:solidFill>
                    <a:srgbClr val="000000"/>
                  </a:solidFill>
                  <a:effectLst/>
                  <a:latin typeface="Arial Unicode MS" panose="020B0604020202020204" pitchFamily="50" charset="-128"/>
                  <a:ea typeface="Arial Unicode MS" panose="020B0604020202020204" pitchFamily="50" charset="-128"/>
                  <a:cs typeface="Arial Unicode MS" panose="020B0604020202020204" pitchFamily="50" charset="-128"/>
                </a:rPr>
                <a:t>0</a:t>
              </a:r>
              <a:endParaRPr kumimoji="1" lang="ja-JP" altLang="ja-JP" sz="2000" i="0" u="none" strike="noStrike" cap="none" normalizeH="0" baseline="0" dirty="0" smtClean="0">
                <a:ln>
                  <a:noFill/>
                </a:ln>
                <a:solidFill>
                  <a:schemeClr val="tx1"/>
                </a:solidFill>
                <a:effectLst/>
                <a:latin typeface="Arial Unicode MS" panose="020B0604020202020204" pitchFamily="50" charset="-128"/>
                <a:ea typeface="Arial Unicode MS" panose="020B0604020202020204" pitchFamily="50" charset="-128"/>
                <a:cs typeface="Arial Unicode MS" panose="020B0604020202020204" pitchFamily="50" charset="-128"/>
              </a:endParaRPr>
            </a:p>
          </p:txBody>
        </p:sp>
      </p:grpSp>
      <p:sp>
        <p:nvSpPr>
          <p:cNvPr id="34" name="角丸四角形 33"/>
          <p:cNvSpPr/>
          <p:nvPr/>
        </p:nvSpPr>
        <p:spPr>
          <a:xfrm>
            <a:off x="2339752" y="1691333"/>
            <a:ext cx="1912117" cy="4206617"/>
          </a:xfrm>
          <a:prstGeom prst="round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4" name="角丸四角形 63"/>
          <p:cNvSpPr/>
          <p:nvPr/>
        </p:nvSpPr>
        <p:spPr>
          <a:xfrm>
            <a:off x="5576918" y="5543069"/>
            <a:ext cx="1201257" cy="354882"/>
          </a:xfrm>
          <a:prstGeom prst="round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5" name="テキスト ボックス 64"/>
          <p:cNvSpPr txBox="1"/>
          <p:nvPr/>
        </p:nvSpPr>
        <p:spPr>
          <a:xfrm>
            <a:off x="5717390" y="5136812"/>
            <a:ext cx="998131" cy="400110"/>
          </a:xfrm>
          <a:prstGeom prst="rect">
            <a:avLst/>
          </a:prstGeom>
          <a:noFill/>
        </p:spPr>
        <p:txBody>
          <a:bodyPr wrap="square" rtlCol="0">
            <a:spAutoFit/>
          </a:bodyPr>
          <a:lstStyle/>
          <a:p>
            <a:r>
              <a:rPr lang="en-US" altLang="ja-JP" sz="2000" dirty="0" smtClean="0">
                <a:latin typeface="メイリオ" panose="020B0604030504040204" pitchFamily="50" charset="-128"/>
                <a:ea typeface="メイリオ" panose="020B0604030504040204" pitchFamily="50" charset="-128"/>
                <a:cs typeface="メイリオ" panose="020B0604030504040204" pitchFamily="50" charset="-128"/>
              </a:rPr>
              <a:t>AlO5</a:t>
            </a:r>
            <a:endParaRPr kumimoji="1" lang="ja-JP" altLang="en-US" sz="2000"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6" name="テキスト ボックス 65"/>
          <p:cNvSpPr txBox="1"/>
          <p:nvPr/>
        </p:nvSpPr>
        <p:spPr>
          <a:xfrm>
            <a:off x="2890969" y="1228096"/>
            <a:ext cx="1105753" cy="400110"/>
          </a:xfrm>
          <a:prstGeom prst="rect">
            <a:avLst/>
          </a:prstGeom>
          <a:noFill/>
        </p:spPr>
        <p:txBody>
          <a:bodyPr wrap="square" rtlCol="0">
            <a:spAutoFit/>
          </a:bodyPr>
          <a:lstStyle/>
          <a:p>
            <a:r>
              <a:rPr lang="en-US" altLang="ja-JP" sz="2000" dirty="0" smtClean="0">
                <a:latin typeface="メイリオ" panose="020B0604030504040204" pitchFamily="50" charset="-128"/>
                <a:ea typeface="メイリオ" panose="020B0604030504040204" pitchFamily="50" charset="-128"/>
                <a:cs typeface="メイリオ" panose="020B0604030504040204" pitchFamily="50" charset="-128"/>
              </a:rPr>
              <a:t>AlO4</a:t>
            </a:r>
          </a:p>
        </p:txBody>
      </p:sp>
      <p:cxnSp>
        <p:nvCxnSpPr>
          <p:cNvPr id="68" name="直線コネクタ 67"/>
          <p:cNvCxnSpPr/>
          <p:nvPr/>
        </p:nvCxnSpPr>
        <p:spPr>
          <a:xfrm>
            <a:off x="547948" y="2348880"/>
            <a:ext cx="45212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線コネクタ 73"/>
          <p:cNvCxnSpPr/>
          <p:nvPr/>
        </p:nvCxnSpPr>
        <p:spPr>
          <a:xfrm>
            <a:off x="547948" y="2605882"/>
            <a:ext cx="452127"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547948" y="2845982"/>
            <a:ext cx="452127" cy="0"/>
          </a:xfrm>
          <a:prstGeom prst="line">
            <a:avLst/>
          </a:prstGeom>
          <a:ln w="25400">
            <a:solidFill>
              <a:srgbClr val="FF6600"/>
            </a:solidFill>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1000075" y="2156607"/>
            <a:ext cx="1339677" cy="369332"/>
          </a:xfrm>
          <a:prstGeom prst="rect">
            <a:avLst/>
          </a:prstGeom>
          <a:noFill/>
        </p:spPr>
        <p:txBody>
          <a:bodyPr wrap="square" rtlCol="0">
            <a:spAutoFit/>
          </a:bodyPr>
          <a:lstStyle/>
          <a:p>
            <a:r>
              <a:rPr lang="en-US" altLang="ja-JP" dirty="0" smtClean="0">
                <a:latin typeface="Arial Unicode MS" panose="020B0604020202020204" pitchFamily="50" charset="-128"/>
                <a:ea typeface="Arial Unicode MS" panose="020B0604020202020204" pitchFamily="50" charset="-128"/>
                <a:cs typeface="Arial Unicode MS" panose="020B0604020202020204" pitchFamily="50" charset="-128"/>
              </a:rPr>
              <a:t>LAS 33_10</a:t>
            </a:r>
          </a:p>
        </p:txBody>
      </p:sp>
      <p:sp>
        <p:nvSpPr>
          <p:cNvPr id="79" name="テキスト ボックス 78"/>
          <p:cNvSpPr txBox="1"/>
          <p:nvPr/>
        </p:nvSpPr>
        <p:spPr>
          <a:xfrm>
            <a:off x="1000075" y="2421216"/>
            <a:ext cx="1339677" cy="369332"/>
          </a:xfrm>
          <a:prstGeom prst="rect">
            <a:avLst/>
          </a:prstGeom>
          <a:noFill/>
        </p:spPr>
        <p:txBody>
          <a:bodyPr wrap="square" rtlCol="0">
            <a:spAutoFit/>
          </a:bodyPr>
          <a:lstStyle/>
          <a:p>
            <a:r>
              <a:rPr lang="en-US" altLang="ja-JP" dirty="0" smtClean="0">
                <a:latin typeface="Arial Unicode MS" panose="020B0604020202020204" pitchFamily="50" charset="-128"/>
                <a:ea typeface="Arial Unicode MS" panose="020B0604020202020204" pitchFamily="50" charset="-128"/>
                <a:cs typeface="Arial Unicode MS" panose="020B0604020202020204" pitchFamily="50" charset="-128"/>
              </a:rPr>
              <a:t>LAS 33_20</a:t>
            </a:r>
          </a:p>
        </p:txBody>
      </p:sp>
      <p:sp>
        <p:nvSpPr>
          <p:cNvPr id="80" name="テキスト ボックス 79"/>
          <p:cNvSpPr txBox="1"/>
          <p:nvPr/>
        </p:nvSpPr>
        <p:spPr>
          <a:xfrm>
            <a:off x="998416" y="2678179"/>
            <a:ext cx="1339677" cy="369332"/>
          </a:xfrm>
          <a:prstGeom prst="rect">
            <a:avLst/>
          </a:prstGeom>
          <a:noFill/>
        </p:spPr>
        <p:txBody>
          <a:bodyPr wrap="square" rtlCol="0">
            <a:spAutoFit/>
          </a:bodyPr>
          <a:lstStyle/>
          <a:p>
            <a:r>
              <a:rPr lang="en-US" altLang="ja-JP" dirty="0" smtClean="0">
                <a:latin typeface="Arial Unicode MS" panose="020B0604020202020204" pitchFamily="50" charset="-128"/>
                <a:ea typeface="Arial Unicode MS" panose="020B0604020202020204" pitchFamily="50" charset="-128"/>
                <a:cs typeface="Arial Unicode MS" panose="020B0604020202020204" pitchFamily="50" charset="-128"/>
              </a:rPr>
              <a:t>LAS 33_33</a:t>
            </a:r>
          </a:p>
        </p:txBody>
      </p:sp>
      <p:sp>
        <p:nvSpPr>
          <p:cNvPr id="155" name="曲折矢印 154"/>
          <p:cNvSpPr/>
          <p:nvPr/>
        </p:nvSpPr>
        <p:spPr>
          <a:xfrm rot="2668131" flipV="1">
            <a:off x="4526513" y="2134296"/>
            <a:ext cx="1066758" cy="1048599"/>
          </a:xfrm>
          <a:prstGeom prst="bentArrow">
            <a:avLst>
              <a:gd name="adj1" fmla="val 23404"/>
              <a:gd name="adj2" fmla="val 25000"/>
              <a:gd name="adj3" fmla="val 40684"/>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grpSp>
        <p:nvGrpSpPr>
          <p:cNvPr id="3" name="グループ化 2"/>
          <p:cNvGrpSpPr/>
          <p:nvPr/>
        </p:nvGrpSpPr>
        <p:grpSpPr>
          <a:xfrm>
            <a:off x="5132896" y="728981"/>
            <a:ext cx="3720010" cy="4189197"/>
            <a:chOff x="4519262" y="-2429"/>
            <a:chExt cx="4825087" cy="5710203"/>
          </a:xfrm>
        </p:grpSpPr>
        <p:sp>
          <p:nvSpPr>
            <p:cNvPr id="81" name="正方形/長方形 80"/>
            <p:cNvSpPr/>
            <p:nvPr/>
          </p:nvSpPr>
          <p:spPr>
            <a:xfrm>
              <a:off x="4777292" y="385567"/>
              <a:ext cx="4276209" cy="452399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p>
          </p:txBody>
        </p:sp>
        <p:sp>
          <p:nvSpPr>
            <p:cNvPr id="156" name="テキスト ボックス 155"/>
            <p:cNvSpPr txBox="1"/>
            <p:nvPr/>
          </p:nvSpPr>
          <p:spPr>
            <a:xfrm>
              <a:off x="6850033" y="4994584"/>
              <a:ext cx="2188480" cy="713190"/>
            </a:xfrm>
            <a:prstGeom prst="rect">
              <a:avLst/>
            </a:prstGeom>
            <a:noFill/>
          </p:spPr>
          <p:txBody>
            <a:bodyPr wrap="square" rtlCol="0">
              <a:spAutoFit/>
            </a:bodyPr>
            <a:lstStyle/>
            <a:p>
              <a:r>
                <a:rPr kumimoji="1" lang="en-US" altLang="ja-JP" sz="1400" u="sng" dirty="0" err="1" smtClean="0">
                  <a:latin typeface="メイリオ" panose="020B0604030504040204" pitchFamily="50" charset="-128"/>
                  <a:ea typeface="メイリオ" panose="020B0604030504040204" pitchFamily="50" charset="-128"/>
                  <a:cs typeface="メイリオ" panose="020B0604030504040204" pitchFamily="50" charset="-128"/>
                </a:rPr>
                <a:t>Polymarization</a:t>
              </a:r>
              <a:r>
                <a:rPr kumimoji="1" lang="en-US" altLang="ja-JP" sz="1400" u="sng" dirty="0" smtClean="0">
                  <a:latin typeface="メイリオ" panose="020B0604030504040204" pitchFamily="50" charset="-128"/>
                  <a:ea typeface="メイリオ" panose="020B0604030504040204" pitchFamily="50" charset="-128"/>
                  <a:cs typeface="メイリオ" panose="020B0604030504040204" pitchFamily="50" charset="-128"/>
                </a:rPr>
                <a:t> increase </a:t>
              </a:r>
              <a:endParaRPr kumimoji="1" lang="ja-JP" altLang="en-US" sz="1400" u="sng"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7" name="AutoShape 12"/>
            <p:cNvSpPr>
              <a:spLocks noChangeArrowheads="1"/>
            </p:cNvSpPr>
            <p:nvPr/>
          </p:nvSpPr>
          <p:spPr bwMode="auto">
            <a:xfrm rot="5400000">
              <a:off x="6418140" y="5134136"/>
              <a:ext cx="307773" cy="157914"/>
            </a:xfrm>
            <a:prstGeom prst="triangle">
              <a:avLst>
                <a:gd name="adj" fmla="val 50000"/>
              </a:avLst>
            </a:prstGeom>
            <a:solidFill>
              <a:srgbClr val="FFC000"/>
            </a:solidFill>
            <a:ln>
              <a:headEnd/>
              <a:tailEnd/>
            </a:ln>
          </p:spPr>
          <p:style>
            <a:lnRef idx="2">
              <a:schemeClr val="accent6"/>
            </a:lnRef>
            <a:fillRef idx="1">
              <a:schemeClr val="lt1"/>
            </a:fillRef>
            <a:effectRef idx="0">
              <a:schemeClr val="accent6"/>
            </a:effectRef>
            <a:fontRef idx="minor">
              <a:schemeClr val="dk1"/>
            </a:fontRef>
          </p:style>
          <p:txBody>
            <a:bodyPr vert="horz" wrap="square" lIns="74295" tIns="8890" rIns="74295" bIns="8890" numCol="1" anchor="t" anchorCtr="0" compatLnSpc="1">
              <a:prstTxWarp prst="textNoShape">
                <a:avLst/>
              </a:prstTxWarp>
            </a:bodyPr>
            <a:lstStyle/>
            <a:p>
              <a:endParaRPr lang="ja-JP" altLang="en-US" sz="1400" dirty="0"/>
            </a:p>
          </p:txBody>
        </p:sp>
        <p:sp>
          <p:nvSpPr>
            <p:cNvPr id="87" name="テキスト ボックス 86"/>
            <p:cNvSpPr txBox="1"/>
            <p:nvPr/>
          </p:nvSpPr>
          <p:spPr>
            <a:xfrm>
              <a:off x="4519262" y="5003332"/>
              <a:ext cx="2249037" cy="419524"/>
            </a:xfrm>
            <a:prstGeom prst="rect">
              <a:avLst/>
            </a:prstGeom>
            <a:noFill/>
          </p:spPr>
          <p:txBody>
            <a:bodyPr wrap="square" rtlCol="0">
              <a:spAutoFit/>
            </a:bodyPr>
            <a:lstStyle/>
            <a:p>
              <a:r>
                <a:rPr kumimoji="1" lang="en-US" altLang="ja-JP" sz="1400" u="sng" dirty="0" smtClean="0">
                  <a:latin typeface="メイリオ" panose="020B0604030504040204" pitchFamily="50" charset="-128"/>
                  <a:ea typeface="メイリオ" panose="020B0604030504040204" pitchFamily="50" charset="-128"/>
                  <a:cs typeface="メイリオ" panose="020B0604030504040204" pitchFamily="50" charset="-128"/>
                </a:rPr>
                <a:t>NBO decrease</a:t>
              </a:r>
              <a:endParaRPr kumimoji="1" lang="ja-JP" altLang="en-US" sz="1400" u="sng"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88" name="グループ化 87"/>
            <p:cNvGrpSpPr/>
            <p:nvPr/>
          </p:nvGrpSpPr>
          <p:grpSpPr>
            <a:xfrm>
              <a:off x="4841591" y="423262"/>
              <a:ext cx="2264998" cy="1786965"/>
              <a:chOff x="4227240" y="1006748"/>
              <a:chExt cx="3308832" cy="2754902"/>
            </a:xfrm>
          </p:grpSpPr>
          <p:grpSp>
            <p:nvGrpSpPr>
              <p:cNvPr id="89" name="グループ化 88"/>
              <p:cNvGrpSpPr/>
              <p:nvPr/>
            </p:nvGrpSpPr>
            <p:grpSpPr>
              <a:xfrm>
                <a:off x="4227240" y="1006748"/>
                <a:ext cx="3225144" cy="2754902"/>
                <a:chOff x="4227240" y="1006748"/>
                <a:chExt cx="3225144" cy="2754902"/>
              </a:xfrm>
            </p:grpSpPr>
            <p:grpSp>
              <p:nvGrpSpPr>
                <p:cNvPr id="93" name="グループ化 92"/>
                <p:cNvGrpSpPr/>
                <p:nvPr/>
              </p:nvGrpSpPr>
              <p:grpSpPr>
                <a:xfrm>
                  <a:off x="5076056" y="1819719"/>
                  <a:ext cx="1152064" cy="1152064"/>
                  <a:chOff x="7740384" y="1844856"/>
                  <a:chExt cx="1152064" cy="1152064"/>
                </a:xfrm>
              </p:grpSpPr>
              <p:sp>
                <p:nvSpPr>
                  <p:cNvPr id="103" name="円/楕円 102"/>
                  <p:cNvSpPr/>
                  <p:nvPr/>
                </p:nvSpPr>
                <p:spPr>
                  <a:xfrm>
                    <a:off x="8028384" y="2132856"/>
                    <a:ext cx="576064" cy="57606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cxnSp>
                <p:nvCxnSpPr>
                  <p:cNvPr id="104" name="直線コネクタ 103"/>
                  <p:cNvCxnSpPr/>
                  <p:nvPr/>
                </p:nvCxnSpPr>
                <p:spPr>
                  <a:xfrm>
                    <a:off x="8334993" y="1844856"/>
                    <a:ext cx="0" cy="288000"/>
                  </a:xfrm>
                  <a:prstGeom prst="line">
                    <a:avLst/>
                  </a:prstGeom>
                  <a:ln w="38100"/>
                </p:spPr>
                <p:style>
                  <a:lnRef idx="1">
                    <a:schemeClr val="dk1"/>
                  </a:lnRef>
                  <a:fillRef idx="0">
                    <a:schemeClr val="dk1"/>
                  </a:fillRef>
                  <a:effectRef idx="0">
                    <a:schemeClr val="dk1"/>
                  </a:effectRef>
                  <a:fontRef idx="minor">
                    <a:schemeClr val="tx1"/>
                  </a:fontRef>
                </p:style>
              </p:cxnSp>
              <p:cxnSp>
                <p:nvCxnSpPr>
                  <p:cNvPr id="105" name="直線コネクタ 104"/>
                  <p:cNvCxnSpPr/>
                  <p:nvPr/>
                </p:nvCxnSpPr>
                <p:spPr>
                  <a:xfrm flipH="1">
                    <a:off x="7740384" y="2406631"/>
                    <a:ext cx="288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06" name="直線コネクタ 105"/>
                  <p:cNvCxnSpPr/>
                  <p:nvPr/>
                </p:nvCxnSpPr>
                <p:spPr>
                  <a:xfrm>
                    <a:off x="8334993" y="2708920"/>
                    <a:ext cx="0" cy="288000"/>
                  </a:xfrm>
                  <a:prstGeom prst="line">
                    <a:avLst/>
                  </a:prstGeom>
                  <a:ln w="38100"/>
                </p:spPr>
                <p:style>
                  <a:lnRef idx="1">
                    <a:schemeClr val="dk1"/>
                  </a:lnRef>
                  <a:fillRef idx="0">
                    <a:schemeClr val="dk1"/>
                  </a:fillRef>
                  <a:effectRef idx="0">
                    <a:schemeClr val="dk1"/>
                  </a:effectRef>
                  <a:fontRef idx="minor">
                    <a:schemeClr val="tx1"/>
                  </a:fontRef>
                </p:style>
              </p:cxnSp>
              <p:cxnSp>
                <p:nvCxnSpPr>
                  <p:cNvPr id="107" name="直線コネクタ 106"/>
                  <p:cNvCxnSpPr/>
                  <p:nvPr/>
                </p:nvCxnSpPr>
                <p:spPr>
                  <a:xfrm flipH="1">
                    <a:off x="8604448" y="2406631"/>
                    <a:ext cx="288000" cy="0"/>
                  </a:xfrm>
                  <a:prstGeom prst="line">
                    <a:avLst/>
                  </a:prstGeom>
                  <a:ln w="38100"/>
                </p:spPr>
                <p:style>
                  <a:lnRef idx="1">
                    <a:schemeClr val="dk1"/>
                  </a:lnRef>
                  <a:fillRef idx="0">
                    <a:schemeClr val="dk1"/>
                  </a:fillRef>
                  <a:effectRef idx="0">
                    <a:schemeClr val="dk1"/>
                  </a:effectRef>
                  <a:fontRef idx="minor">
                    <a:schemeClr val="tx1"/>
                  </a:fontRef>
                </p:style>
              </p:cxnSp>
            </p:grpSp>
            <p:sp>
              <p:nvSpPr>
                <p:cNvPr id="94" name="円/楕円 93"/>
                <p:cNvSpPr/>
                <p:nvPr/>
              </p:nvSpPr>
              <p:spPr>
                <a:xfrm>
                  <a:off x="5382633" y="2971783"/>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95" name="円/楕円 94"/>
                <p:cNvSpPr/>
                <p:nvPr/>
              </p:nvSpPr>
              <p:spPr>
                <a:xfrm>
                  <a:off x="4515240" y="2129936"/>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96" name="円/楕円 95"/>
                <p:cNvSpPr/>
                <p:nvPr/>
              </p:nvSpPr>
              <p:spPr>
                <a:xfrm>
                  <a:off x="5382633" y="1227813"/>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97" name="円/楕円 96"/>
                <p:cNvSpPr/>
                <p:nvPr/>
              </p:nvSpPr>
              <p:spPr>
                <a:xfrm>
                  <a:off x="6228120" y="2093462"/>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98" name="六角形 97"/>
                <p:cNvSpPr/>
                <p:nvPr/>
              </p:nvSpPr>
              <p:spPr>
                <a:xfrm>
                  <a:off x="6660232" y="1253288"/>
                  <a:ext cx="792152" cy="735906"/>
                </a:xfrm>
                <a:prstGeom prst="hexag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baseline="30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99" name="テキスト ボックス 98"/>
                <p:cNvSpPr txBox="1"/>
                <p:nvPr/>
              </p:nvSpPr>
              <p:spPr>
                <a:xfrm>
                  <a:off x="6228119" y="1227814"/>
                  <a:ext cx="349913" cy="474489"/>
                </a:xfrm>
                <a:prstGeom prst="rect">
                  <a:avLst/>
                </a:prstGeom>
                <a:noFill/>
              </p:spPr>
              <p:txBody>
                <a:bodyPr wrap="square" rtlCol="0">
                  <a:spAutoFit/>
                </a:bodyPr>
                <a:lstStyle/>
                <a:p>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cxnSp>
              <p:nvCxnSpPr>
                <p:cNvPr id="100" name="直線コネクタ 99"/>
                <p:cNvCxnSpPr/>
                <p:nvPr/>
              </p:nvCxnSpPr>
              <p:spPr>
                <a:xfrm flipH="1" flipV="1">
                  <a:off x="5510737" y="1006748"/>
                  <a:ext cx="144000" cy="221065"/>
                </a:xfrm>
                <a:prstGeom prst="line">
                  <a:avLst/>
                </a:prstGeom>
                <a:ln w="38100"/>
              </p:spPr>
              <p:style>
                <a:lnRef idx="1">
                  <a:schemeClr val="dk1"/>
                </a:lnRef>
                <a:fillRef idx="0">
                  <a:schemeClr val="dk1"/>
                </a:fillRef>
                <a:effectRef idx="0">
                  <a:schemeClr val="dk1"/>
                </a:effectRef>
                <a:fontRef idx="minor">
                  <a:schemeClr val="tx1"/>
                </a:fontRef>
              </p:style>
            </p:cxnSp>
            <p:cxnSp>
              <p:nvCxnSpPr>
                <p:cNvPr id="101" name="直線コネクタ 100"/>
                <p:cNvCxnSpPr/>
                <p:nvPr/>
              </p:nvCxnSpPr>
              <p:spPr>
                <a:xfrm flipH="1">
                  <a:off x="4227240" y="2417968"/>
                  <a:ext cx="288000" cy="115926"/>
                </a:xfrm>
                <a:prstGeom prst="line">
                  <a:avLst/>
                </a:prstGeom>
                <a:ln w="38100"/>
              </p:spPr>
              <p:style>
                <a:lnRef idx="1">
                  <a:schemeClr val="dk1"/>
                </a:lnRef>
                <a:fillRef idx="0">
                  <a:schemeClr val="dk1"/>
                </a:fillRef>
                <a:effectRef idx="0">
                  <a:schemeClr val="dk1"/>
                </a:effectRef>
                <a:fontRef idx="minor">
                  <a:schemeClr val="tx1"/>
                </a:fontRef>
              </p:style>
            </p:cxnSp>
            <p:cxnSp>
              <p:nvCxnSpPr>
                <p:cNvPr id="102" name="直線コネクタ 101"/>
                <p:cNvCxnSpPr/>
                <p:nvPr/>
              </p:nvCxnSpPr>
              <p:spPr>
                <a:xfrm flipH="1" flipV="1">
                  <a:off x="5708290" y="3547848"/>
                  <a:ext cx="153302" cy="213802"/>
                </a:xfrm>
                <a:prstGeom prst="line">
                  <a:avLst/>
                </a:prstGeom>
                <a:ln w="38100"/>
              </p:spPr>
              <p:style>
                <a:lnRef idx="1">
                  <a:schemeClr val="dk1"/>
                </a:lnRef>
                <a:fillRef idx="0">
                  <a:schemeClr val="dk1"/>
                </a:fillRef>
                <a:effectRef idx="0">
                  <a:schemeClr val="dk1"/>
                </a:effectRef>
                <a:fontRef idx="minor">
                  <a:schemeClr val="tx1"/>
                </a:fontRef>
              </p:style>
            </p:cxnSp>
          </p:grpSp>
          <p:sp>
            <p:nvSpPr>
              <p:cNvPr id="90" name="テキスト ボックス 89"/>
              <p:cNvSpPr txBox="1"/>
              <p:nvPr/>
            </p:nvSpPr>
            <p:spPr>
              <a:xfrm>
                <a:off x="5361927" y="2131290"/>
                <a:ext cx="617475" cy="582088"/>
              </a:xfrm>
              <a:prstGeom prst="rect">
                <a:avLst/>
              </a:prstGeom>
              <a:noFill/>
            </p:spPr>
            <p:txBody>
              <a:bodyPr wrap="square" rtlCol="0">
                <a:spAutoFit/>
              </a:bodyPr>
              <a:lstStyle/>
              <a:p>
                <a:r>
                  <a:rPr kumimoji="1" lang="en-US" altLang="ja-JP" sz="1200" dirty="0" smtClean="0"/>
                  <a:t>Si</a:t>
                </a:r>
                <a:endParaRPr kumimoji="1" lang="ja-JP" altLang="en-US" sz="1200" dirty="0"/>
              </a:p>
            </p:txBody>
          </p:sp>
          <p:sp>
            <p:nvSpPr>
              <p:cNvPr id="91" name="テキスト ボックス 90"/>
              <p:cNvSpPr txBox="1"/>
              <p:nvPr/>
            </p:nvSpPr>
            <p:spPr>
              <a:xfrm>
                <a:off x="6751414" y="1396664"/>
                <a:ext cx="784658" cy="474489"/>
              </a:xfrm>
              <a:prstGeom prst="rect">
                <a:avLst/>
              </a:prstGeom>
              <a:noFill/>
            </p:spPr>
            <p:txBody>
              <a:bodyPr wrap="square" rtlCol="0">
                <a:spAutoFit/>
              </a:bodyPr>
              <a:lstStyle/>
              <a:p>
                <a:r>
                  <a:rPr kumimoji="1" lang="en-US" altLang="ja-JP" sz="1400" dirty="0" smtClean="0"/>
                  <a:t>Li</a:t>
                </a:r>
                <a:r>
                  <a:rPr kumimoji="1" lang="en-US" altLang="ja-JP" sz="1400" baseline="30000" dirty="0" smtClean="0"/>
                  <a:t>+</a:t>
                </a:r>
                <a:endParaRPr kumimoji="1" lang="ja-JP" altLang="en-US" sz="1400" baseline="30000" dirty="0"/>
              </a:p>
            </p:txBody>
          </p:sp>
          <p:sp>
            <p:nvSpPr>
              <p:cNvPr id="92" name="テキスト ボックス 91"/>
              <p:cNvSpPr txBox="1"/>
              <p:nvPr/>
            </p:nvSpPr>
            <p:spPr>
              <a:xfrm>
                <a:off x="6706394" y="1737405"/>
                <a:ext cx="349913" cy="474489"/>
              </a:xfrm>
              <a:prstGeom prst="rect">
                <a:avLst/>
              </a:prstGeom>
              <a:noFill/>
            </p:spPr>
            <p:txBody>
              <a:bodyPr wrap="square" rtlCol="0">
                <a:spAutoFit/>
              </a:bodyPr>
              <a:lstStyle/>
              <a:p>
                <a:r>
                  <a:rPr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grpSp>
        <p:grpSp>
          <p:nvGrpSpPr>
            <p:cNvPr id="108" name="グループ化 107"/>
            <p:cNvGrpSpPr/>
            <p:nvPr/>
          </p:nvGrpSpPr>
          <p:grpSpPr>
            <a:xfrm>
              <a:off x="6905053" y="435072"/>
              <a:ext cx="1953068" cy="1775155"/>
              <a:chOff x="4054123" y="1006748"/>
              <a:chExt cx="3038061" cy="2754902"/>
            </a:xfrm>
          </p:grpSpPr>
          <p:grpSp>
            <p:nvGrpSpPr>
              <p:cNvPr id="109" name="グループ化 108"/>
              <p:cNvGrpSpPr/>
              <p:nvPr/>
            </p:nvGrpSpPr>
            <p:grpSpPr>
              <a:xfrm>
                <a:off x="5076056" y="1819719"/>
                <a:ext cx="1152064" cy="1152064"/>
                <a:chOff x="7740384" y="1844856"/>
                <a:chExt cx="1152064" cy="1152064"/>
              </a:xfrm>
            </p:grpSpPr>
            <p:sp>
              <p:nvSpPr>
                <p:cNvPr id="163" name="円/楕円 162"/>
                <p:cNvSpPr/>
                <p:nvPr/>
              </p:nvSpPr>
              <p:spPr>
                <a:xfrm>
                  <a:off x="8028384" y="2132856"/>
                  <a:ext cx="576064" cy="57606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cxnSp>
              <p:nvCxnSpPr>
                <p:cNvPr id="164" name="直線コネクタ 163"/>
                <p:cNvCxnSpPr/>
                <p:nvPr/>
              </p:nvCxnSpPr>
              <p:spPr>
                <a:xfrm>
                  <a:off x="8334993" y="1844856"/>
                  <a:ext cx="0" cy="288000"/>
                </a:xfrm>
                <a:prstGeom prst="line">
                  <a:avLst/>
                </a:prstGeom>
                <a:ln w="38100"/>
              </p:spPr>
              <p:style>
                <a:lnRef idx="1">
                  <a:schemeClr val="dk1"/>
                </a:lnRef>
                <a:fillRef idx="0">
                  <a:schemeClr val="dk1"/>
                </a:fillRef>
                <a:effectRef idx="0">
                  <a:schemeClr val="dk1"/>
                </a:effectRef>
                <a:fontRef idx="minor">
                  <a:schemeClr val="tx1"/>
                </a:fontRef>
              </p:style>
            </p:cxnSp>
            <p:cxnSp>
              <p:nvCxnSpPr>
                <p:cNvPr id="165" name="直線コネクタ 164"/>
                <p:cNvCxnSpPr/>
                <p:nvPr/>
              </p:nvCxnSpPr>
              <p:spPr>
                <a:xfrm flipH="1">
                  <a:off x="7740384" y="2406631"/>
                  <a:ext cx="288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66" name="直線コネクタ 165"/>
                <p:cNvCxnSpPr/>
                <p:nvPr/>
              </p:nvCxnSpPr>
              <p:spPr>
                <a:xfrm>
                  <a:off x="8334993" y="2708920"/>
                  <a:ext cx="0" cy="288000"/>
                </a:xfrm>
                <a:prstGeom prst="line">
                  <a:avLst/>
                </a:prstGeom>
                <a:ln w="38100"/>
              </p:spPr>
              <p:style>
                <a:lnRef idx="1">
                  <a:schemeClr val="dk1"/>
                </a:lnRef>
                <a:fillRef idx="0">
                  <a:schemeClr val="dk1"/>
                </a:fillRef>
                <a:effectRef idx="0">
                  <a:schemeClr val="dk1"/>
                </a:effectRef>
                <a:fontRef idx="minor">
                  <a:schemeClr val="tx1"/>
                </a:fontRef>
              </p:style>
            </p:cxnSp>
            <p:cxnSp>
              <p:nvCxnSpPr>
                <p:cNvPr id="167" name="直線コネクタ 166"/>
                <p:cNvCxnSpPr/>
                <p:nvPr/>
              </p:nvCxnSpPr>
              <p:spPr>
                <a:xfrm flipH="1">
                  <a:off x="8604448" y="2406631"/>
                  <a:ext cx="288000" cy="0"/>
                </a:xfrm>
                <a:prstGeom prst="line">
                  <a:avLst/>
                </a:prstGeom>
                <a:ln w="38100"/>
              </p:spPr>
              <p:style>
                <a:lnRef idx="1">
                  <a:schemeClr val="dk1"/>
                </a:lnRef>
                <a:fillRef idx="0">
                  <a:schemeClr val="dk1"/>
                </a:fillRef>
                <a:effectRef idx="0">
                  <a:schemeClr val="dk1"/>
                </a:effectRef>
                <a:fontRef idx="minor">
                  <a:schemeClr val="tx1"/>
                </a:fontRef>
              </p:style>
            </p:cxnSp>
          </p:grpSp>
          <p:sp>
            <p:nvSpPr>
              <p:cNvPr id="110" name="円/楕円 109"/>
              <p:cNvSpPr/>
              <p:nvPr/>
            </p:nvSpPr>
            <p:spPr>
              <a:xfrm>
                <a:off x="5382633" y="2971783"/>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11" name="円/楕円 110"/>
              <p:cNvSpPr/>
              <p:nvPr/>
            </p:nvSpPr>
            <p:spPr>
              <a:xfrm>
                <a:off x="4515240" y="2129936"/>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12" name="円/楕円 111"/>
              <p:cNvSpPr/>
              <p:nvPr/>
            </p:nvSpPr>
            <p:spPr>
              <a:xfrm>
                <a:off x="5382633" y="1227813"/>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54" name="円/楕円 153"/>
              <p:cNvSpPr/>
              <p:nvPr/>
            </p:nvSpPr>
            <p:spPr>
              <a:xfrm>
                <a:off x="6228120" y="2093462"/>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58" name="六角形 157"/>
              <p:cNvSpPr/>
              <p:nvPr/>
            </p:nvSpPr>
            <p:spPr>
              <a:xfrm>
                <a:off x="4054123" y="2864582"/>
                <a:ext cx="803692" cy="753131"/>
              </a:xfrm>
              <a:prstGeom prst="hexag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baseline="30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59" name="テキスト ボックス 158"/>
              <p:cNvSpPr txBox="1"/>
              <p:nvPr/>
            </p:nvSpPr>
            <p:spPr>
              <a:xfrm>
                <a:off x="6228118" y="1227813"/>
                <a:ext cx="349912" cy="477646"/>
              </a:xfrm>
              <a:prstGeom prst="rect">
                <a:avLst/>
              </a:prstGeom>
              <a:noFill/>
            </p:spPr>
            <p:txBody>
              <a:bodyPr wrap="square" rtlCol="0">
                <a:spAutoFit/>
              </a:bodyPr>
              <a:lstStyle/>
              <a:p>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cxnSp>
            <p:nvCxnSpPr>
              <p:cNvPr id="160" name="直線コネクタ 159"/>
              <p:cNvCxnSpPr/>
              <p:nvPr/>
            </p:nvCxnSpPr>
            <p:spPr>
              <a:xfrm flipH="1" flipV="1">
                <a:off x="5510737" y="1006748"/>
                <a:ext cx="144000" cy="221065"/>
              </a:xfrm>
              <a:prstGeom prst="line">
                <a:avLst/>
              </a:prstGeom>
              <a:ln w="38100"/>
            </p:spPr>
            <p:style>
              <a:lnRef idx="1">
                <a:schemeClr val="dk1"/>
              </a:lnRef>
              <a:fillRef idx="0">
                <a:schemeClr val="dk1"/>
              </a:fillRef>
              <a:effectRef idx="0">
                <a:schemeClr val="dk1"/>
              </a:effectRef>
              <a:fontRef idx="minor">
                <a:schemeClr val="tx1"/>
              </a:fontRef>
            </p:style>
          </p:cxnSp>
          <p:cxnSp>
            <p:nvCxnSpPr>
              <p:cNvPr id="161" name="直線コネクタ 160"/>
              <p:cNvCxnSpPr/>
              <p:nvPr/>
            </p:nvCxnSpPr>
            <p:spPr>
              <a:xfrm flipH="1">
                <a:off x="6804184" y="2253009"/>
                <a:ext cx="288000" cy="115926"/>
              </a:xfrm>
              <a:prstGeom prst="line">
                <a:avLst/>
              </a:prstGeom>
              <a:ln w="38100"/>
            </p:spPr>
            <p:style>
              <a:lnRef idx="1">
                <a:schemeClr val="dk1"/>
              </a:lnRef>
              <a:fillRef idx="0">
                <a:schemeClr val="dk1"/>
              </a:fillRef>
              <a:effectRef idx="0">
                <a:schemeClr val="dk1"/>
              </a:effectRef>
              <a:fontRef idx="minor">
                <a:schemeClr val="tx1"/>
              </a:fontRef>
            </p:style>
          </p:cxnSp>
          <p:cxnSp>
            <p:nvCxnSpPr>
              <p:cNvPr id="162" name="直線コネクタ 161"/>
              <p:cNvCxnSpPr/>
              <p:nvPr/>
            </p:nvCxnSpPr>
            <p:spPr>
              <a:xfrm flipH="1" flipV="1">
                <a:off x="5708290" y="3547848"/>
                <a:ext cx="153302" cy="213802"/>
              </a:xfrm>
              <a:prstGeom prst="line">
                <a:avLst/>
              </a:prstGeom>
              <a:ln w="38100"/>
            </p:spPr>
            <p:style>
              <a:lnRef idx="1">
                <a:schemeClr val="dk1"/>
              </a:lnRef>
              <a:fillRef idx="0">
                <a:schemeClr val="dk1"/>
              </a:fillRef>
              <a:effectRef idx="0">
                <a:schemeClr val="dk1"/>
              </a:effectRef>
              <a:fontRef idx="minor">
                <a:schemeClr val="tx1"/>
              </a:fontRef>
            </p:style>
          </p:cxnSp>
        </p:grpSp>
        <p:sp>
          <p:nvSpPr>
            <p:cNvPr id="168" name="テキスト ボックス 167"/>
            <p:cNvSpPr txBox="1"/>
            <p:nvPr/>
          </p:nvSpPr>
          <p:spPr>
            <a:xfrm>
              <a:off x="7694829" y="1163705"/>
              <a:ext cx="539119" cy="377571"/>
            </a:xfrm>
            <a:prstGeom prst="rect">
              <a:avLst/>
            </a:prstGeom>
            <a:noFill/>
          </p:spPr>
          <p:txBody>
            <a:bodyPr wrap="square" rtlCol="0">
              <a:spAutoFit/>
            </a:bodyPr>
            <a:lstStyle/>
            <a:p>
              <a:r>
                <a:rPr kumimoji="1" lang="en-US" altLang="ja-JP" sz="1200" dirty="0" smtClean="0"/>
                <a:t>Si</a:t>
              </a:r>
              <a:endParaRPr kumimoji="1" lang="ja-JP" altLang="en-US" sz="1200" dirty="0"/>
            </a:p>
          </p:txBody>
        </p:sp>
        <p:sp>
          <p:nvSpPr>
            <p:cNvPr id="169" name="テキスト ボックス 168"/>
            <p:cNvSpPr txBox="1"/>
            <p:nvPr/>
          </p:nvSpPr>
          <p:spPr>
            <a:xfrm>
              <a:off x="6941395" y="1690169"/>
              <a:ext cx="746709" cy="307777"/>
            </a:xfrm>
            <a:prstGeom prst="rect">
              <a:avLst/>
            </a:prstGeom>
            <a:noFill/>
          </p:spPr>
          <p:txBody>
            <a:bodyPr wrap="square" rtlCol="0">
              <a:spAutoFit/>
            </a:bodyPr>
            <a:lstStyle/>
            <a:p>
              <a:r>
                <a:rPr kumimoji="1" lang="en-US" altLang="ja-JP" sz="1400" dirty="0" smtClean="0"/>
                <a:t>Li</a:t>
              </a:r>
              <a:r>
                <a:rPr kumimoji="1" lang="en-US" altLang="ja-JP" sz="1400" baseline="30000" dirty="0" smtClean="0"/>
                <a:t>+</a:t>
              </a:r>
              <a:endParaRPr kumimoji="1" lang="ja-JP" altLang="en-US" sz="1400" baseline="30000" dirty="0"/>
            </a:p>
          </p:txBody>
        </p:sp>
        <p:sp>
          <p:nvSpPr>
            <p:cNvPr id="170" name="テキスト ボックス 169"/>
            <p:cNvSpPr txBox="1"/>
            <p:nvPr/>
          </p:nvSpPr>
          <p:spPr>
            <a:xfrm>
              <a:off x="6978356" y="1233499"/>
              <a:ext cx="349913" cy="307777"/>
            </a:xfrm>
            <a:prstGeom prst="rect">
              <a:avLst/>
            </a:prstGeom>
            <a:noFill/>
          </p:spPr>
          <p:txBody>
            <a:bodyPr wrap="square" rtlCol="0">
              <a:spAutoFit/>
            </a:bodyPr>
            <a:lstStyle/>
            <a:p>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grpSp>
          <p:nvGrpSpPr>
            <p:cNvPr id="171" name="グループ化 170"/>
            <p:cNvGrpSpPr/>
            <p:nvPr/>
          </p:nvGrpSpPr>
          <p:grpSpPr>
            <a:xfrm>
              <a:off x="6696299" y="2286501"/>
              <a:ext cx="1818854" cy="1947732"/>
              <a:chOff x="378187" y="664862"/>
              <a:chExt cx="2717681" cy="2836146"/>
            </a:xfrm>
          </p:grpSpPr>
          <p:grpSp>
            <p:nvGrpSpPr>
              <p:cNvPr id="172" name="グループ化 171"/>
              <p:cNvGrpSpPr/>
              <p:nvPr/>
            </p:nvGrpSpPr>
            <p:grpSpPr>
              <a:xfrm>
                <a:off x="378187" y="664862"/>
                <a:ext cx="2717681" cy="2836146"/>
                <a:chOff x="378187" y="664862"/>
                <a:chExt cx="2717681" cy="2836146"/>
              </a:xfrm>
            </p:grpSpPr>
            <p:sp>
              <p:nvSpPr>
                <p:cNvPr id="175" name="円/楕円 174"/>
                <p:cNvSpPr/>
                <p:nvPr/>
              </p:nvSpPr>
              <p:spPr>
                <a:xfrm>
                  <a:off x="611552" y="1090976"/>
                  <a:ext cx="2160192" cy="2059752"/>
                </a:xfrm>
                <a:prstGeom prst="ellipse">
                  <a:avLst/>
                </a:prstGeom>
                <a:noFill/>
                <a:ln>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grpSp>
              <p:nvGrpSpPr>
                <p:cNvPr id="176" name="グループ化 175"/>
                <p:cNvGrpSpPr/>
                <p:nvPr/>
              </p:nvGrpSpPr>
              <p:grpSpPr>
                <a:xfrm>
                  <a:off x="1115616" y="1559077"/>
                  <a:ext cx="1152064" cy="1152064"/>
                  <a:chOff x="7740384" y="1844856"/>
                  <a:chExt cx="1152064" cy="1152064"/>
                </a:xfrm>
              </p:grpSpPr>
              <p:sp>
                <p:nvSpPr>
                  <p:cNvPr id="186" name="円/楕円 185"/>
                  <p:cNvSpPr/>
                  <p:nvPr/>
                </p:nvSpPr>
                <p:spPr>
                  <a:xfrm>
                    <a:off x="8028384" y="2132856"/>
                    <a:ext cx="576064" cy="57606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cxnSp>
                <p:nvCxnSpPr>
                  <p:cNvPr id="187" name="直線コネクタ 186"/>
                  <p:cNvCxnSpPr/>
                  <p:nvPr/>
                </p:nvCxnSpPr>
                <p:spPr>
                  <a:xfrm>
                    <a:off x="8334993" y="1844856"/>
                    <a:ext cx="0" cy="288000"/>
                  </a:xfrm>
                  <a:prstGeom prst="line">
                    <a:avLst/>
                  </a:prstGeom>
                  <a:ln w="38100"/>
                </p:spPr>
                <p:style>
                  <a:lnRef idx="1">
                    <a:schemeClr val="dk1"/>
                  </a:lnRef>
                  <a:fillRef idx="0">
                    <a:schemeClr val="dk1"/>
                  </a:fillRef>
                  <a:effectRef idx="0">
                    <a:schemeClr val="dk1"/>
                  </a:effectRef>
                  <a:fontRef idx="minor">
                    <a:schemeClr val="tx1"/>
                  </a:fontRef>
                </p:style>
              </p:cxnSp>
              <p:cxnSp>
                <p:nvCxnSpPr>
                  <p:cNvPr id="188" name="直線コネクタ 187"/>
                  <p:cNvCxnSpPr/>
                  <p:nvPr/>
                </p:nvCxnSpPr>
                <p:spPr>
                  <a:xfrm flipH="1">
                    <a:off x="7740384" y="2406631"/>
                    <a:ext cx="288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89" name="直線コネクタ 188"/>
                  <p:cNvCxnSpPr/>
                  <p:nvPr/>
                </p:nvCxnSpPr>
                <p:spPr>
                  <a:xfrm>
                    <a:off x="8334993" y="2708920"/>
                    <a:ext cx="0" cy="288000"/>
                  </a:xfrm>
                  <a:prstGeom prst="line">
                    <a:avLst/>
                  </a:prstGeom>
                  <a:ln w="38100"/>
                </p:spPr>
                <p:style>
                  <a:lnRef idx="1">
                    <a:schemeClr val="dk1"/>
                  </a:lnRef>
                  <a:fillRef idx="0">
                    <a:schemeClr val="dk1"/>
                  </a:fillRef>
                  <a:effectRef idx="0">
                    <a:schemeClr val="dk1"/>
                  </a:effectRef>
                  <a:fontRef idx="minor">
                    <a:schemeClr val="tx1"/>
                  </a:fontRef>
                </p:style>
              </p:cxnSp>
              <p:cxnSp>
                <p:nvCxnSpPr>
                  <p:cNvPr id="190" name="直線コネクタ 189"/>
                  <p:cNvCxnSpPr/>
                  <p:nvPr/>
                </p:nvCxnSpPr>
                <p:spPr>
                  <a:xfrm flipH="1">
                    <a:off x="8604448" y="2406631"/>
                    <a:ext cx="288000" cy="0"/>
                  </a:xfrm>
                  <a:prstGeom prst="line">
                    <a:avLst/>
                  </a:prstGeom>
                  <a:ln w="38100"/>
                </p:spPr>
                <p:style>
                  <a:lnRef idx="1">
                    <a:schemeClr val="dk1"/>
                  </a:lnRef>
                  <a:fillRef idx="0">
                    <a:schemeClr val="dk1"/>
                  </a:fillRef>
                  <a:effectRef idx="0">
                    <a:schemeClr val="dk1"/>
                  </a:effectRef>
                  <a:fontRef idx="minor">
                    <a:schemeClr val="tx1"/>
                  </a:fontRef>
                </p:style>
              </p:cxnSp>
            </p:grpSp>
            <p:sp>
              <p:nvSpPr>
                <p:cNvPr id="177" name="円/楕円 176"/>
                <p:cNvSpPr/>
                <p:nvPr/>
              </p:nvSpPr>
              <p:spPr>
                <a:xfrm>
                  <a:off x="1422193" y="2711141"/>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78" name="円/楕円 177"/>
                <p:cNvSpPr/>
                <p:nvPr/>
              </p:nvSpPr>
              <p:spPr>
                <a:xfrm>
                  <a:off x="554800" y="1869294"/>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79" name="円/楕円 178"/>
                <p:cNvSpPr/>
                <p:nvPr/>
              </p:nvSpPr>
              <p:spPr>
                <a:xfrm>
                  <a:off x="1422193" y="967171"/>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80" name="円/楕円 179"/>
                <p:cNvSpPr/>
                <p:nvPr/>
              </p:nvSpPr>
              <p:spPr>
                <a:xfrm>
                  <a:off x="2267680" y="1832820"/>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81" name="六角形 180"/>
                <p:cNvSpPr/>
                <p:nvPr/>
              </p:nvSpPr>
              <p:spPr>
                <a:xfrm>
                  <a:off x="378187" y="1002631"/>
                  <a:ext cx="792152" cy="735907"/>
                </a:xfrm>
                <a:prstGeom prst="hexagon">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baseline="300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82" name="テキスト ボックス 181"/>
                <p:cNvSpPr txBox="1"/>
                <p:nvPr/>
              </p:nvSpPr>
              <p:spPr>
                <a:xfrm>
                  <a:off x="1076095" y="664862"/>
                  <a:ext cx="349914" cy="448163"/>
                </a:xfrm>
                <a:prstGeom prst="rect">
                  <a:avLst/>
                </a:prstGeom>
                <a:noFill/>
              </p:spPr>
              <p:txBody>
                <a:bodyPr wrap="square" rtlCol="0">
                  <a:spAutoFit/>
                </a:bodyPr>
                <a:lstStyle/>
                <a:p>
                  <a:r>
                    <a:rPr kumimoji="1"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cxnSp>
              <p:nvCxnSpPr>
                <p:cNvPr id="183" name="直線コネクタ 182"/>
                <p:cNvCxnSpPr/>
                <p:nvPr/>
              </p:nvCxnSpPr>
              <p:spPr>
                <a:xfrm flipH="1" flipV="1">
                  <a:off x="1550297" y="746106"/>
                  <a:ext cx="144000" cy="221065"/>
                </a:xfrm>
                <a:prstGeom prst="line">
                  <a:avLst/>
                </a:prstGeom>
                <a:ln w="38100"/>
              </p:spPr>
              <p:style>
                <a:lnRef idx="1">
                  <a:schemeClr val="dk1"/>
                </a:lnRef>
                <a:fillRef idx="0">
                  <a:schemeClr val="dk1"/>
                </a:fillRef>
                <a:effectRef idx="0">
                  <a:schemeClr val="dk1"/>
                </a:effectRef>
                <a:fontRef idx="minor">
                  <a:schemeClr val="tx1"/>
                </a:fontRef>
              </p:style>
            </p:cxnSp>
            <p:cxnSp>
              <p:nvCxnSpPr>
                <p:cNvPr id="184" name="直線コネクタ 183"/>
                <p:cNvCxnSpPr/>
                <p:nvPr/>
              </p:nvCxnSpPr>
              <p:spPr>
                <a:xfrm flipH="1" flipV="1">
                  <a:off x="2807868" y="2104164"/>
                  <a:ext cx="288000" cy="111125"/>
                </a:xfrm>
                <a:prstGeom prst="line">
                  <a:avLst/>
                </a:prstGeom>
                <a:ln w="38100"/>
              </p:spPr>
              <p:style>
                <a:lnRef idx="1">
                  <a:schemeClr val="dk1"/>
                </a:lnRef>
                <a:fillRef idx="0">
                  <a:schemeClr val="dk1"/>
                </a:fillRef>
                <a:effectRef idx="0">
                  <a:schemeClr val="dk1"/>
                </a:effectRef>
                <a:fontRef idx="minor">
                  <a:schemeClr val="tx1"/>
                </a:fontRef>
              </p:style>
            </p:cxnSp>
            <p:cxnSp>
              <p:nvCxnSpPr>
                <p:cNvPr id="185" name="直線コネクタ 184"/>
                <p:cNvCxnSpPr/>
                <p:nvPr/>
              </p:nvCxnSpPr>
              <p:spPr>
                <a:xfrm flipH="1" flipV="1">
                  <a:off x="1691649" y="3287206"/>
                  <a:ext cx="153303" cy="213802"/>
                </a:xfrm>
                <a:prstGeom prst="line">
                  <a:avLst/>
                </a:prstGeom>
                <a:ln w="38100"/>
              </p:spPr>
              <p:style>
                <a:lnRef idx="1">
                  <a:schemeClr val="dk1"/>
                </a:lnRef>
                <a:fillRef idx="0">
                  <a:schemeClr val="dk1"/>
                </a:fillRef>
                <a:effectRef idx="0">
                  <a:schemeClr val="dk1"/>
                </a:effectRef>
                <a:fontRef idx="minor">
                  <a:schemeClr val="tx1"/>
                </a:fontRef>
              </p:style>
            </p:cxnSp>
          </p:grpSp>
          <p:sp>
            <p:nvSpPr>
              <p:cNvPr id="173" name="テキスト ボックス 172"/>
              <p:cNvSpPr txBox="1"/>
              <p:nvPr/>
            </p:nvSpPr>
            <p:spPr>
              <a:xfrm>
                <a:off x="1403615" y="1866209"/>
                <a:ext cx="658909" cy="549792"/>
              </a:xfrm>
              <a:prstGeom prst="rect">
                <a:avLst/>
              </a:prstGeom>
              <a:noFill/>
            </p:spPr>
            <p:txBody>
              <a:bodyPr wrap="square" rtlCol="0">
                <a:spAutoFit/>
              </a:bodyPr>
              <a:lstStyle/>
              <a:p>
                <a:r>
                  <a:rPr kumimoji="1" lang="en-US" altLang="ja-JP" sz="1200" dirty="0" smtClean="0"/>
                  <a:t>Al</a:t>
                </a:r>
                <a:endParaRPr kumimoji="1" lang="ja-JP" altLang="en-US" sz="1200" dirty="0"/>
              </a:p>
            </p:txBody>
          </p:sp>
          <p:sp>
            <p:nvSpPr>
              <p:cNvPr id="174" name="テキスト ボックス 173"/>
              <p:cNvSpPr txBox="1"/>
              <p:nvPr/>
            </p:nvSpPr>
            <p:spPr>
              <a:xfrm>
                <a:off x="449594" y="1109137"/>
                <a:ext cx="747771" cy="549792"/>
              </a:xfrm>
              <a:prstGeom prst="rect">
                <a:avLst/>
              </a:prstGeom>
              <a:noFill/>
            </p:spPr>
            <p:txBody>
              <a:bodyPr wrap="square" rtlCol="0">
                <a:spAutoFit/>
              </a:bodyPr>
              <a:lstStyle/>
              <a:p>
                <a:r>
                  <a:rPr kumimoji="1" lang="en-US" altLang="ja-JP" sz="1200" dirty="0" smtClean="0"/>
                  <a:t>Li</a:t>
                </a:r>
                <a:r>
                  <a:rPr kumimoji="1" lang="en-US" altLang="ja-JP" sz="1200" baseline="30000" dirty="0" smtClean="0"/>
                  <a:t>+</a:t>
                </a:r>
                <a:endParaRPr kumimoji="1" lang="ja-JP" altLang="en-US" sz="1200" baseline="30000" dirty="0"/>
              </a:p>
            </p:txBody>
          </p:sp>
        </p:grpSp>
        <p:grpSp>
          <p:nvGrpSpPr>
            <p:cNvPr id="191" name="グループ化 190"/>
            <p:cNvGrpSpPr/>
            <p:nvPr/>
          </p:nvGrpSpPr>
          <p:grpSpPr>
            <a:xfrm>
              <a:off x="5486161" y="2405547"/>
              <a:ext cx="1513491" cy="1776625"/>
              <a:chOff x="4227240" y="1006748"/>
              <a:chExt cx="2350792" cy="2754902"/>
            </a:xfrm>
          </p:grpSpPr>
          <p:grpSp>
            <p:nvGrpSpPr>
              <p:cNvPr id="192" name="グループ化 191"/>
              <p:cNvGrpSpPr/>
              <p:nvPr/>
            </p:nvGrpSpPr>
            <p:grpSpPr>
              <a:xfrm>
                <a:off x="4227240" y="1006748"/>
                <a:ext cx="2350792" cy="2754902"/>
                <a:chOff x="4227240" y="1006748"/>
                <a:chExt cx="2350792" cy="2754902"/>
              </a:xfrm>
            </p:grpSpPr>
            <p:grpSp>
              <p:nvGrpSpPr>
                <p:cNvPr id="194" name="グループ化 193"/>
                <p:cNvGrpSpPr/>
                <p:nvPr/>
              </p:nvGrpSpPr>
              <p:grpSpPr>
                <a:xfrm>
                  <a:off x="5076056" y="1819719"/>
                  <a:ext cx="1214394" cy="1152064"/>
                  <a:chOff x="7740384" y="1844856"/>
                  <a:chExt cx="1214394" cy="1152064"/>
                </a:xfrm>
              </p:grpSpPr>
              <p:sp>
                <p:nvSpPr>
                  <p:cNvPr id="202" name="円/楕円 201"/>
                  <p:cNvSpPr/>
                  <p:nvPr/>
                </p:nvSpPr>
                <p:spPr>
                  <a:xfrm>
                    <a:off x="8028384" y="2132856"/>
                    <a:ext cx="576064" cy="576064"/>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cxnSp>
                <p:nvCxnSpPr>
                  <p:cNvPr id="203" name="直線コネクタ 202"/>
                  <p:cNvCxnSpPr/>
                  <p:nvPr/>
                </p:nvCxnSpPr>
                <p:spPr>
                  <a:xfrm>
                    <a:off x="8334993" y="1844856"/>
                    <a:ext cx="0" cy="288000"/>
                  </a:xfrm>
                  <a:prstGeom prst="line">
                    <a:avLst/>
                  </a:prstGeom>
                  <a:ln w="38100"/>
                </p:spPr>
                <p:style>
                  <a:lnRef idx="1">
                    <a:schemeClr val="dk1"/>
                  </a:lnRef>
                  <a:fillRef idx="0">
                    <a:schemeClr val="dk1"/>
                  </a:fillRef>
                  <a:effectRef idx="0">
                    <a:schemeClr val="dk1"/>
                  </a:effectRef>
                  <a:fontRef idx="minor">
                    <a:schemeClr val="tx1"/>
                  </a:fontRef>
                </p:style>
              </p:cxnSp>
              <p:cxnSp>
                <p:nvCxnSpPr>
                  <p:cNvPr id="204" name="直線コネクタ 203"/>
                  <p:cNvCxnSpPr/>
                  <p:nvPr/>
                </p:nvCxnSpPr>
                <p:spPr>
                  <a:xfrm flipH="1">
                    <a:off x="7740384" y="2406631"/>
                    <a:ext cx="288000"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205" name="直線コネクタ 204"/>
                  <p:cNvCxnSpPr/>
                  <p:nvPr/>
                </p:nvCxnSpPr>
                <p:spPr>
                  <a:xfrm>
                    <a:off x="8334993" y="2708920"/>
                    <a:ext cx="0" cy="288000"/>
                  </a:xfrm>
                  <a:prstGeom prst="line">
                    <a:avLst/>
                  </a:prstGeom>
                  <a:ln w="38100"/>
                </p:spPr>
                <p:style>
                  <a:lnRef idx="1">
                    <a:schemeClr val="dk1"/>
                  </a:lnRef>
                  <a:fillRef idx="0">
                    <a:schemeClr val="dk1"/>
                  </a:fillRef>
                  <a:effectRef idx="0">
                    <a:schemeClr val="dk1"/>
                  </a:effectRef>
                  <a:fontRef idx="minor">
                    <a:schemeClr val="tx1"/>
                  </a:fontRef>
                </p:style>
              </p:cxnSp>
              <p:cxnSp>
                <p:nvCxnSpPr>
                  <p:cNvPr id="206" name="直線コネクタ 205"/>
                  <p:cNvCxnSpPr>
                    <a:stCxn id="178" idx="2"/>
                    <a:endCxn id="202" idx="6"/>
                  </p:cNvCxnSpPr>
                  <p:nvPr/>
                </p:nvCxnSpPr>
                <p:spPr>
                  <a:xfrm flipH="1" flipV="1">
                    <a:off x="8604448" y="2420889"/>
                    <a:ext cx="350330" cy="15733"/>
                  </a:xfrm>
                  <a:prstGeom prst="line">
                    <a:avLst/>
                  </a:prstGeom>
                  <a:ln w="38100"/>
                </p:spPr>
                <p:style>
                  <a:lnRef idx="1">
                    <a:schemeClr val="dk1"/>
                  </a:lnRef>
                  <a:fillRef idx="0">
                    <a:schemeClr val="dk1"/>
                  </a:fillRef>
                  <a:effectRef idx="0">
                    <a:schemeClr val="dk1"/>
                  </a:effectRef>
                  <a:fontRef idx="minor">
                    <a:schemeClr val="tx1"/>
                  </a:fontRef>
                </p:style>
              </p:cxnSp>
            </p:grpSp>
            <p:sp>
              <p:nvSpPr>
                <p:cNvPr id="195" name="円/楕円 194"/>
                <p:cNvSpPr/>
                <p:nvPr/>
              </p:nvSpPr>
              <p:spPr>
                <a:xfrm>
                  <a:off x="5382633" y="2971783"/>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96" name="円/楕円 195"/>
                <p:cNvSpPr/>
                <p:nvPr/>
              </p:nvSpPr>
              <p:spPr>
                <a:xfrm>
                  <a:off x="4515240" y="2129936"/>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1400" dirty="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97" name="円/楕円 196"/>
                <p:cNvSpPr/>
                <p:nvPr/>
              </p:nvSpPr>
              <p:spPr>
                <a:xfrm>
                  <a:off x="5382633" y="1227813"/>
                  <a:ext cx="576064" cy="576064"/>
                </a:xfrm>
                <a:prstGeom prst="ellipse">
                  <a:avLst/>
                </a:prstGeom>
                <a:solidFill>
                  <a:schemeClr val="bg1"/>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O</a:t>
                  </a:r>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198" name="テキスト ボックス 197"/>
                <p:cNvSpPr txBox="1"/>
                <p:nvPr/>
              </p:nvSpPr>
              <p:spPr>
                <a:xfrm>
                  <a:off x="6228118" y="1227813"/>
                  <a:ext cx="349914" cy="477251"/>
                </a:xfrm>
                <a:prstGeom prst="rect">
                  <a:avLst/>
                </a:prstGeom>
                <a:noFill/>
              </p:spPr>
              <p:txBody>
                <a:bodyPr wrap="square" rtlCol="0">
                  <a:spAutoFit/>
                </a:bodyPr>
                <a:lstStyle/>
                <a:p>
                  <a:endParaRPr kumimoji="1" lang="ja-JP" altLang="en-US"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cxnSp>
              <p:nvCxnSpPr>
                <p:cNvPr id="199" name="直線コネクタ 198"/>
                <p:cNvCxnSpPr/>
                <p:nvPr/>
              </p:nvCxnSpPr>
              <p:spPr>
                <a:xfrm flipH="1" flipV="1">
                  <a:off x="5510737" y="1006748"/>
                  <a:ext cx="144000" cy="221065"/>
                </a:xfrm>
                <a:prstGeom prst="line">
                  <a:avLst/>
                </a:prstGeom>
                <a:ln w="38100"/>
              </p:spPr>
              <p:style>
                <a:lnRef idx="1">
                  <a:schemeClr val="dk1"/>
                </a:lnRef>
                <a:fillRef idx="0">
                  <a:schemeClr val="dk1"/>
                </a:fillRef>
                <a:effectRef idx="0">
                  <a:schemeClr val="dk1"/>
                </a:effectRef>
                <a:fontRef idx="minor">
                  <a:schemeClr val="tx1"/>
                </a:fontRef>
              </p:style>
            </p:cxnSp>
            <p:cxnSp>
              <p:nvCxnSpPr>
                <p:cNvPr id="200" name="直線コネクタ 199"/>
                <p:cNvCxnSpPr/>
                <p:nvPr/>
              </p:nvCxnSpPr>
              <p:spPr>
                <a:xfrm flipH="1">
                  <a:off x="4227240" y="2417968"/>
                  <a:ext cx="288000" cy="115926"/>
                </a:xfrm>
                <a:prstGeom prst="line">
                  <a:avLst/>
                </a:prstGeom>
                <a:ln w="38100"/>
              </p:spPr>
              <p:style>
                <a:lnRef idx="1">
                  <a:schemeClr val="dk1"/>
                </a:lnRef>
                <a:fillRef idx="0">
                  <a:schemeClr val="dk1"/>
                </a:fillRef>
                <a:effectRef idx="0">
                  <a:schemeClr val="dk1"/>
                </a:effectRef>
                <a:fontRef idx="minor">
                  <a:schemeClr val="tx1"/>
                </a:fontRef>
              </p:style>
            </p:cxnSp>
            <p:cxnSp>
              <p:nvCxnSpPr>
                <p:cNvPr id="201" name="直線コネクタ 200"/>
                <p:cNvCxnSpPr/>
                <p:nvPr/>
              </p:nvCxnSpPr>
              <p:spPr>
                <a:xfrm flipH="1" flipV="1">
                  <a:off x="5708290" y="3547848"/>
                  <a:ext cx="153302" cy="213802"/>
                </a:xfrm>
                <a:prstGeom prst="line">
                  <a:avLst/>
                </a:prstGeom>
                <a:ln w="38100"/>
              </p:spPr>
              <p:style>
                <a:lnRef idx="1">
                  <a:schemeClr val="dk1"/>
                </a:lnRef>
                <a:fillRef idx="0">
                  <a:schemeClr val="dk1"/>
                </a:fillRef>
                <a:effectRef idx="0">
                  <a:schemeClr val="dk1"/>
                </a:effectRef>
                <a:fontRef idx="minor">
                  <a:schemeClr val="tx1"/>
                </a:fontRef>
              </p:style>
            </p:cxnSp>
          </p:grpSp>
          <p:sp>
            <p:nvSpPr>
              <p:cNvPr id="193" name="テキスト ボックス 192"/>
              <p:cNvSpPr txBox="1"/>
              <p:nvPr/>
            </p:nvSpPr>
            <p:spPr>
              <a:xfrm>
                <a:off x="5336224" y="2107720"/>
                <a:ext cx="826452" cy="585476"/>
              </a:xfrm>
              <a:prstGeom prst="rect">
                <a:avLst/>
              </a:prstGeom>
              <a:noFill/>
            </p:spPr>
            <p:txBody>
              <a:bodyPr wrap="square" rtlCol="0">
                <a:spAutoFit/>
              </a:bodyPr>
              <a:lstStyle/>
              <a:p>
                <a:r>
                  <a:rPr kumimoji="1" lang="en-US" altLang="ja-JP" sz="1200" dirty="0" smtClean="0"/>
                  <a:t>Si</a:t>
                </a:r>
                <a:endParaRPr kumimoji="1" lang="ja-JP" altLang="en-US" sz="1200" dirty="0"/>
              </a:p>
            </p:txBody>
          </p:sp>
        </p:grpSp>
        <p:cxnSp>
          <p:nvCxnSpPr>
            <p:cNvPr id="43" name="直線コネクタ 42"/>
            <p:cNvCxnSpPr/>
            <p:nvPr/>
          </p:nvCxnSpPr>
          <p:spPr>
            <a:xfrm>
              <a:off x="4907760" y="2245729"/>
              <a:ext cx="4015273"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08" name="テキスト ボックス 207"/>
            <p:cNvSpPr txBox="1"/>
            <p:nvPr/>
          </p:nvSpPr>
          <p:spPr>
            <a:xfrm>
              <a:off x="7480753" y="-2429"/>
              <a:ext cx="1641019" cy="307777"/>
            </a:xfrm>
            <a:prstGeom prst="rect">
              <a:avLst/>
            </a:prstGeom>
            <a:noFill/>
          </p:spPr>
          <p:txBody>
            <a:bodyPr wrap="square" rtlCol="0">
              <a:spAutoFit/>
            </a:bodyPr>
            <a:lstStyle/>
            <a:p>
              <a:r>
                <a:rPr kumimoji="1" lang="en-US" altLang="ja-JP" sz="1400" dirty="0" smtClean="0">
                  <a:solidFill>
                    <a:schemeClr val="bg1"/>
                  </a:solidFill>
                  <a:latin typeface="Arial Unicode MS" panose="020B0604020202020204" pitchFamily="50" charset="-128"/>
                  <a:ea typeface="Arial Unicode MS" panose="020B0604020202020204" pitchFamily="50" charset="-128"/>
                  <a:cs typeface="Arial Unicode MS" panose="020B0604020202020204" pitchFamily="50" charset="-128"/>
                </a:rPr>
                <a:t>Appendix6</a:t>
              </a:r>
              <a:endParaRPr kumimoji="1" lang="ja-JP" altLang="en-US" sz="1400" dirty="0">
                <a:solidFill>
                  <a:schemeClr val="bg1"/>
                </a:solidFill>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9" name="正方形/長方形 208"/>
            <p:cNvSpPr/>
            <p:nvPr/>
          </p:nvSpPr>
          <p:spPr>
            <a:xfrm>
              <a:off x="4835304" y="4153357"/>
              <a:ext cx="4509045" cy="419524"/>
            </a:xfrm>
            <a:prstGeom prst="rect">
              <a:avLst/>
            </a:prstGeom>
          </p:spPr>
          <p:txBody>
            <a:bodyPr wrap="square">
              <a:spAutoFit/>
            </a:bodyPr>
            <a:lstStyle/>
            <a:p>
              <a:r>
                <a:rPr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Replacing </a:t>
              </a:r>
              <a:r>
                <a:rPr lang="ja-JP" altLang="en-US" sz="1400" dirty="0" smtClean="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1400" dirty="0" smtClean="0">
                  <a:latin typeface="Arial Unicode MS" panose="020B0604020202020204" pitchFamily="50" charset="-128"/>
                  <a:ea typeface="Arial Unicode MS" panose="020B0604020202020204" pitchFamily="50" charset="-128"/>
                  <a:cs typeface="Arial Unicode MS" panose="020B0604020202020204" pitchFamily="50" charset="-128"/>
                </a:rPr>
                <a:t>Si atoms  with Al atoms</a:t>
              </a:r>
              <a:endParaRPr lang="ja-JP" altLang="ja-JP" sz="14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grpSp>
      <p:cxnSp>
        <p:nvCxnSpPr>
          <p:cNvPr id="126" name="直線コネクタ 125"/>
          <p:cNvCxnSpPr/>
          <p:nvPr/>
        </p:nvCxnSpPr>
        <p:spPr>
          <a:xfrm flipV="1">
            <a:off x="0" y="830767"/>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33" name="スライド番号プレースホルダー 32"/>
          <p:cNvSpPr>
            <a:spLocks noGrp="1"/>
          </p:cNvSpPr>
          <p:nvPr>
            <p:ph type="sldNum" sz="quarter" idx="12"/>
          </p:nvPr>
        </p:nvSpPr>
        <p:spPr/>
        <p:txBody>
          <a:bodyPr/>
          <a:lstStyle/>
          <a:p>
            <a:pPr>
              <a:defRPr/>
            </a:pPr>
            <a:fld id="{D280E6C3-3785-462E-82C4-3BF0D60C6817}" type="slidenum">
              <a:rPr lang="en-US" altLang="ja-JP" smtClean="0"/>
              <a:pPr>
                <a:defRPr/>
              </a:pPr>
              <a:t>32</a:t>
            </a:fld>
            <a:endParaRPr lang="en-US" altLang="ja-JP"/>
          </a:p>
        </p:txBody>
      </p:sp>
    </p:spTree>
    <p:extLst>
      <p:ext uri="{BB962C8B-B14F-4D97-AF65-F5344CB8AC3E}">
        <p14:creationId xmlns:p14="http://schemas.microsoft.com/office/powerpoint/2010/main" val="3628660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069427"/>
            <a:ext cx="3855874" cy="37654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453" y="980431"/>
            <a:ext cx="3881001" cy="3746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タイトル 1"/>
          <p:cNvSpPr>
            <a:spLocks noGrp="1"/>
          </p:cNvSpPr>
          <p:nvPr>
            <p:ph type="title"/>
          </p:nvPr>
        </p:nvSpPr>
        <p:spPr>
          <a:xfrm>
            <a:off x="539111" y="0"/>
            <a:ext cx="8229600" cy="980431"/>
          </a:xfrm>
        </p:spPr>
        <p:txBody>
          <a:bodyPr>
            <a:normAutofit/>
          </a:bodyPr>
          <a:lstStyle/>
          <a:p>
            <a:r>
              <a:rPr lang="en-US" altLang="ja-JP" sz="2800" dirty="0" smtClean="0">
                <a:ea typeface="Meiryo UI" panose="020B0604030504040204" pitchFamily="50" charset="-128"/>
                <a:cs typeface="Meiryo UI" panose="020B0604030504040204" pitchFamily="50" charset="-128"/>
              </a:rPr>
              <a:t>Effect Al</a:t>
            </a:r>
            <a:r>
              <a:rPr lang="en-US" altLang="ja-JP" sz="2800" baseline="-25000" dirty="0" smtClean="0">
                <a:ea typeface="Meiryo UI" panose="020B0604030504040204" pitchFamily="50" charset="-128"/>
                <a:cs typeface="Meiryo UI" panose="020B0604030504040204" pitchFamily="50" charset="-128"/>
              </a:rPr>
              <a:t>2</a:t>
            </a:r>
            <a:r>
              <a:rPr lang="en-US" altLang="ja-JP" sz="2800" dirty="0" smtClean="0">
                <a:ea typeface="Meiryo UI" panose="020B0604030504040204" pitchFamily="50" charset="-128"/>
                <a:cs typeface="Meiryo UI" panose="020B0604030504040204" pitchFamily="50" charset="-128"/>
              </a:rPr>
              <a:t>O</a:t>
            </a:r>
            <a:r>
              <a:rPr lang="en-US" altLang="ja-JP" sz="2800" baseline="-25000" dirty="0" smtClean="0">
                <a:ea typeface="Meiryo UI" panose="020B0604030504040204" pitchFamily="50" charset="-128"/>
                <a:cs typeface="Meiryo UI" panose="020B0604030504040204" pitchFamily="50" charset="-128"/>
              </a:rPr>
              <a:t>3 </a:t>
            </a:r>
            <a:r>
              <a:rPr lang="en-US" altLang="ja-JP" sz="2800" dirty="0" smtClean="0">
                <a:ea typeface="Meiryo UI" panose="020B0604030504040204" pitchFamily="50" charset="-128"/>
                <a:cs typeface="Meiryo UI" panose="020B0604030504040204" pitchFamily="50" charset="-128"/>
              </a:rPr>
              <a:t>addition on the structure</a:t>
            </a:r>
            <a:endParaRPr kumimoji="1" lang="ja-JP" altLang="en-US" sz="2800" dirty="0">
              <a:ea typeface="Meiryo UI" panose="020B0604030504040204" pitchFamily="50" charset="-128"/>
              <a:cs typeface="Meiryo UI" panose="020B0604030504040204" pitchFamily="50" charset="-128"/>
            </a:endParaRPr>
          </a:p>
        </p:txBody>
      </p:sp>
      <p:sp>
        <p:nvSpPr>
          <p:cNvPr id="386" name="テキスト ボックス 385"/>
          <p:cNvSpPr txBox="1"/>
          <p:nvPr/>
        </p:nvSpPr>
        <p:spPr>
          <a:xfrm>
            <a:off x="4290236" y="1797624"/>
            <a:ext cx="727351" cy="369332"/>
          </a:xfrm>
          <a:prstGeom prst="rect">
            <a:avLst/>
          </a:prstGeom>
          <a:noFill/>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Al</a:t>
            </a:r>
            <a:r>
              <a:rPr kumimoji="1" lang="en-US" altLang="ja-JP" baseline="30000" dirty="0" smtClean="0">
                <a:latin typeface="Meiryo UI" panose="020B0604030504040204" pitchFamily="50" charset="-128"/>
                <a:ea typeface="Meiryo UI" panose="020B0604030504040204" pitchFamily="50" charset="-128"/>
                <a:cs typeface="Meiryo UI" panose="020B0604030504040204" pitchFamily="50" charset="-128"/>
              </a:rPr>
              <a:t>3+</a:t>
            </a:r>
            <a:endParaRPr kumimoji="1" lang="ja-JP" altLang="en-US" baseline="300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87" name="直線矢印コネクタ 386"/>
          <p:cNvCxnSpPr>
            <a:endCxn id="347" idx="5"/>
          </p:cNvCxnSpPr>
          <p:nvPr/>
        </p:nvCxnSpPr>
        <p:spPr>
          <a:xfrm>
            <a:off x="4720540" y="2048222"/>
            <a:ext cx="643487" cy="128210"/>
          </a:xfrm>
          <a:prstGeom prst="straightConnector1">
            <a:avLst/>
          </a:prstGeom>
          <a:ln w="25400">
            <a:solidFill>
              <a:srgbClr val="0033CC"/>
            </a:solidFill>
            <a:tailEnd type="arrow"/>
          </a:ln>
        </p:spPr>
        <p:style>
          <a:lnRef idx="1">
            <a:schemeClr val="accent1"/>
          </a:lnRef>
          <a:fillRef idx="0">
            <a:schemeClr val="accent1"/>
          </a:fillRef>
          <a:effectRef idx="0">
            <a:schemeClr val="accent1"/>
          </a:effectRef>
          <a:fontRef idx="minor">
            <a:schemeClr val="tx1"/>
          </a:fontRef>
        </p:style>
      </p:cxnSp>
      <p:sp>
        <p:nvSpPr>
          <p:cNvPr id="398" name="テキスト ボックス 397"/>
          <p:cNvSpPr txBox="1"/>
          <p:nvPr/>
        </p:nvSpPr>
        <p:spPr>
          <a:xfrm>
            <a:off x="4184140" y="2330124"/>
            <a:ext cx="893832" cy="1354217"/>
          </a:xfrm>
          <a:prstGeom prst="rect">
            <a:avLst/>
          </a:prstGeom>
          <a:noFill/>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Al</a:t>
            </a:r>
            <a:r>
              <a:rPr kumimoji="1" lang="en-US" altLang="ja-JP" baseline="-250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O</a:t>
            </a:r>
            <a:r>
              <a:rPr kumimoji="1" lang="en-US" altLang="ja-JP" baseline="-25000" dirty="0" smtClean="0">
                <a:latin typeface="Meiryo UI" panose="020B0604030504040204" pitchFamily="50" charset="-128"/>
                <a:ea typeface="Meiryo UI" panose="020B0604030504040204" pitchFamily="50" charset="-128"/>
                <a:cs typeface="Meiryo UI" panose="020B0604030504040204" pitchFamily="50" charset="-128"/>
              </a:rPr>
              <a:t>3</a:t>
            </a:r>
          </a:p>
          <a:p>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addition</a:t>
            </a:r>
            <a:endParaRPr kumimoji="1" lang="ja-JP" altLang="en-US" sz="1400" baseline="30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9" name="右矢印 398"/>
          <p:cNvSpPr/>
          <p:nvPr/>
        </p:nvSpPr>
        <p:spPr>
          <a:xfrm>
            <a:off x="4290088" y="2700047"/>
            <a:ext cx="645985" cy="504174"/>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sp>
        <p:nvSpPr>
          <p:cNvPr id="400" name="テキスト ボックス 399"/>
          <p:cNvSpPr txBox="1"/>
          <p:nvPr/>
        </p:nvSpPr>
        <p:spPr>
          <a:xfrm>
            <a:off x="957784" y="5293120"/>
            <a:ext cx="8004216" cy="461665"/>
          </a:xfrm>
          <a:prstGeom prst="rect">
            <a:avLst/>
          </a:prstGeom>
          <a:noFill/>
        </p:spPr>
        <p:txBody>
          <a:bodyPr wrap="square" rtlCol="0">
            <a:spAutoFit/>
          </a:bodyPr>
          <a:lstStyle/>
          <a:p>
            <a:r>
              <a:rPr kumimoji="1" lang="en-US" altLang="ja-JP" sz="2400" dirty="0" smtClean="0">
                <a:latin typeface="+mj-lt"/>
                <a:ea typeface="Meiryo UI" panose="020B0604030504040204" pitchFamily="50" charset="-128"/>
                <a:cs typeface="Meiryo UI" panose="020B0604030504040204" pitchFamily="50" charset="-128"/>
              </a:rPr>
              <a:t>Li</a:t>
            </a:r>
            <a:r>
              <a:rPr kumimoji="1" lang="en-US" altLang="ja-JP" sz="2400" baseline="30000" dirty="0" smtClean="0">
                <a:latin typeface="+mj-lt"/>
                <a:ea typeface="Meiryo UI" panose="020B0604030504040204" pitchFamily="50" charset="-128"/>
                <a:cs typeface="Meiryo UI" panose="020B0604030504040204" pitchFamily="50" charset="-128"/>
              </a:rPr>
              <a:t>+</a:t>
            </a:r>
            <a:r>
              <a:rPr kumimoji="1" lang="en-US" altLang="ja-JP" sz="2400" dirty="0" smtClean="0">
                <a:latin typeface="+mj-lt"/>
                <a:ea typeface="Meiryo UI" panose="020B0604030504040204" pitchFamily="50" charset="-128"/>
                <a:cs typeface="Meiryo UI" panose="020B0604030504040204" pitchFamily="50" charset="-128"/>
              </a:rPr>
              <a:t>: network modifier  </a:t>
            </a:r>
            <a:r>
              <a:rPr kumimoji="1" lang="ja-JP" altLang="en-US" sz="2400" dirty="0" smtClean="0">
                <a:latin typeface="+mj-lt"/>
                <a:ea typeface="Meiryo UI" panose="020B0604030504040204" pitchFamily="50" charset="-128"/>
                <a:cs typeface="Meiryo UI" panose="020B0604030504040204" pitchFamily="50" charset="-128"/>
              </a:rPr>
              <a:t>　</a:t>
            </a:r>
            <a:r>
              <a:rPr lang="ja-JP" altLang="en-US" sz="2400" dirty="0" smtClean="0">
                <a:latin typeface="+mj-lt"/>
                <a:ea typeface="Meiryo UI" panose="020B0604030504040204" pitchFamily="50" charset="-128"/>
                <a:cs typeface="Meiryo UI" panose="020B0604030504040204" pitchFamily="50" charset="-128"/>
              </a:rPr>
              <a:t>　　　　</a:t>
            </a:r>
            <a:r>
              <a:rPr lang="en-US" altLang="ja-JP" sz="2400" dirty="0" smtClean="0">
                <a:latin typeface="+mj-lt"/>
                <a:ea typeface="Meiryo UI" panose="020B0604030504040204" pitchFamily="50" charset="-128"/>
                <a:cs typeface="Meiryo UI" panose="020B0604030504040204" pitchFamily="50" charset="-128"/>
              </a:rPr>
              <a:t>charge compensator</a:t>
            </a:r>
            <a:endParaRPr kumimoji="1" lang="ja-JP" altLang="en-US" sz="2400" dirty="0">
              <a:latin typeface="+mj-lt"/>
              <a:ea typeface="Meiryo UI" panose="020B0604030504040204" pitchFamily="50" charset="-128"/>
              <a:cs typeface="Meiryo UI" panose="020B0604030504040204" pitchFamily="50" charset="-128"/>
            </a:endParaRPr>
          </a:p>
        </p:txBody>
      </p:sp>
      <p:sp>
        <p:nvSpPr>
          <p:cNvPr id="403" name="テキスト ボックス 402"/>
          <p:cNvSpPr txBox="1"/>
          <p:nvPr/>
        </p:nvSpPr>
        <p:spPr>
          <a:xfrm>
            <a:off x="4364658" y="1485505"/>
            <a:ext cx="727351" cy="369332"/>
          </a:xfrm>
          <a:prstGeom prst="rect">
            <a:avLst/>
          </a:prstGeom>
          <a:noFill/>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Si</a:t>
            </a:r>
            <a:r>
              <a:rPr kumimoji="1" lang="en-US" altLang="ja-JP" baseline="30000" dirty="0" smtClean="0">
                <a:latin typeface="Meiryo UI" panose="020B0604030504040204" pitchFamily="50" charset="-128"/>
                <a:ea typeface="Meiryo UI" panose="020B0604030504040204" pitchFamily="50" charset="-128"/>
                <a:cs typeface="Meiryo UI" panose="020B0604030504040204" pitchFamily="50" charset="-128"/>
              </a:rPr>
              <a:t>4+</a:t>
            </a:r>
            <a:endParaRPr kumimoji="1" lang="ja-JP" altLang="en-US" baseline="300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04" name="直線矢印コネクタ 403"/>
          <p:cNvCxnSpPr>
            <a:stCxn id="403" idx="1"/>
            <a:endCxn id="160" idx="2"/>
          </p:cNvCxnSpPr>
          <p:nvPr/>
        </p:nvCxnSpPr>
        <p:spPr>
          <a:xfrm flipH="1" flipV="1">
            <a:off x="3650781" y="1591526"/>
            <a:ext cx="713877" cy="786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5" name="直線矢印コネクタ 404"/>
          <p:cNvCxnSpPr>
            <a:endCxn id="349" idx="3"/>
          </p:cNvCxnSpPr>
          <p:nvPr/>
        </p:nvCxnSpPr>
        <p:spPr>
          <a:xfrm flipV="1">
            <a:off x="4936073" y="1584459"/>
            <a:ext cx="1105944" cy="1003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6" name="右矢印 405"/>
          <p:cNvSpPr/>
          <p:nvPr/>
        </p:nvSpPr>
        <p:spPr>
          <a:xfrm>
            <a:off x="4105057" y="5306736"/>
            <a:ext cx="645985" cy="504174"/>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p>
        </p:txBody>
      </p:sp>
      <p:cxnSp>
        <p:nvCxnSpPr>
          <p:cNvPr id="395" name="直線コネクタ 394"/>
          <p:cNvCxnSpPr/>
          <p:nvPr/>
        </p:nvCxnSpPr>
        <p:spPr>
          <a:xfrm flipV="1">
            <a:off x="0" y="830767"/>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3" name="スライド番号プレースホルダー 2"/>
          <p:cNvSpPr>
            <a:spLocks noGrp="1"/>
          </p:cNvSpPr>
          <p:nvPr>
            <p:ph type="sldNum" sz="quarter" idx="12"/>
          </p:nvPr>
        </p:nvSpPr>
        <p:spPr/>
        <p:txBody>
          <a:bodyPr/>
          <a:lstStyle/>
          <a:p>
            <a:pPr>
              <a:defRPr/>
            </a:pPr>
            <a:fld id="{D280E6C3-3785-462E-82C4-3BF0D60C6817}" type="slidenum">
              <a:rPr lang="en-US" altLang="ja-JP" smtClean="0"/>
              <a:pPr>
                <a:defRPr/>
              </a:pPr>
              <a:t>33</a:t>
            </a:fld>
            <a:endParaRPr lang="en-US" altLang="ja-JP"/>
          </a:p>
        </p:txBody>
      </p:sp>
    </p:spTree>
    <p:extLst>
      <p:ext uri="{BB962C8B-B14F-4D97-AF65-F5344CB8AC3E}">
        <p14:creationId xmlns:p14="http://schemas.microsoft.com/office/powerpoint/2010/main" val="19977020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8425872" y="-2429"/>
            <a:ext cx="695900" cy="379591"/>
          </a:xfrm>
          <a:prstGeom prst="rect">
            <a:avLst/>
          </a:prstGeom>
          <a:noFill/>
        </p:spPr>
        <p:txBody>
          <a:bodyPr wrap="square" rtlCol="0">
            <a:spAutoFit/>
          </a:bodyPr>
          <a:lstStyle/>
          <a:p>
            <a:r>
              <a:rPr lang="en-US" altLang="ja-JP" dirty="0">
                <a:solidFill>
                  <a:schemeClr val="bg1"/>
                </a:solidFill>
                <a:latin typeface="Arial"/>
                <a:ea typeface="Arial Unicode MS" panose="020B0604020202020204" pitchFamily="50" charset="-128"/>
                <a:cs typeface="Arial"/>
              </a:rPr>
              <a:t>5</a:t>
            </a:r>
            <a:endParaRPr kumimoji="1" lang="ja-JP" altLang="en-US" dirty="0">
              <a:solidFill>
                <a:schemeClr val="bg1"/>
              </a:solidFill>
              <a:latin typeface="Arial"/>
              <a:ea typeface="Arial Unicode MS" panose="020B0604020202020204" pitchFamily="50" charset="-128"/>
              <a:cs typeface="Arial"/>
            </a:endParaRPr>
          </a:p>
        </p:txBody>
      </p:sp>
      <p:cxnSp>
        <p:nvCxnSpPr>
          <p:cNvPr id="5" name="直線コネクタ 4"/>
          <p:cNvCxnSpPr/>
          <p:nvPr/>
        </p:nvCxnSpPr>
        <p:spPr>
          <a:xfrm flipV="1">
            <a:off x="291" y="843585"/>
            <a:ext cx="9144000" cy="10949"/>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6" name="テキスト ボックス 5"/>
          <p:cNvSpPr txBox="1"/>
          <p:nvPr/>
        </p:nvSpPr>
        <p:spPr>
          <a:xfrm>
            <a:off x="103955" y="154151"/>
            <a:ext cx="9023849" cy="523220"/>
          </a:xfrm>
          <a:prstGeom prst="rect">
            <a:avLst/>
          </a:prstGeom>
          <a:noFill/>
        </p:spPr>
        <p:txBody>
          <a:bodyPr wrap="none" rtlCol="0">
            <a:spAutoFit/>
          </a:bodyPr>
          <a:lstStyle/>
          <a:p>
            <a:pPr>
              <a:buNone/>
            </a:pPr>
            <a:r>
              <a:rPr kumimoji="1" lang="en-US" altLang="ja-JP" sz="2800" b="1" baseline="0" dirty="0" smtClean="0">
                <a:latin typeface="Arial"/>
                <a:ea typeface="ヒラギノ角ゴ Pro W3"/>
                <a:cs typeface="Arial"/>
              </a:rPr>
              <a:t>Radial</a:t>
            </a:r>
            <a:r>
              <a:rPr kumimoji="1" lang="ja-JP" altLang="en-US" sz="2800" b="1" baseline="0" dirty="0" smtClean="0">
                <a:latin typeface="Arial"/>
                <a:ea typeface="ヒラギノ角ゴ Pro W3"/>
                <a:cs typeface="Arial"/>
              </a:rPr>
              <a:t> </a:t>
            </a:r>
            <a:r>
              <a:rPr kumimoji="1" lang="en-US" altLang="ja-JP" sz="2800" b="1" baseline="0" dirty="0" smtClean="0">
                <a:latin typeface="Arial"/>
                <a:ea typeface="ヒラギノ角ゴ Pro W3"/>
                <a:cs typeface="Arial"/>
              </a:rPr>
              <a:t>distribution</a:t>
            </a:r>
            <a:r>
              <a:rPr kumimoji="1" lang="ja-JP" altLang="en-US" sz="2800" b="1" baseline="0" dirty="0" smtClean="0">
                <a:latin typeface="Arial"/>
                <a:ea typeface="ヒラギノ角ゴ Pro W3"/>
                <a:cs typeface="Arial"/>
              </a:rPr>
              <a:t> </a:t>
            </a:r>
            <a:r>
              <a:rPr kumimoji="1" lang="en-US" altLang="ja-JP" sz="2800" b="1" baseline="0" dirty="0" smtClean="0">
                <a:latin typeface="Arial"/>
                <a:ea typeface="ヒラギノ角ゴ Pro W3"/>
                <a:cs typeface="Arial"/>
              </a:rPr>
              <a:t>function</a:t>
            </a:r>
            <a:r>
              <a:rPr kumimoji="1" lang="ja-JP" altLang="en-US" sz="2800" b="1" baseline="0" dirty="0" smtClean="0">
                <a:latin typeface="Arial"/>
                <a:ea typeface="ヒラギノ角ゴ Pro W3"/>
                <a:cs typeface="Arial"/>
              </a:rPr>
              <a:t> </a:t>
            </a:r>
            <a:r>
              <a:rPr kumimoji="1" lang="en-US" altLang="ja-JP" sz="2800" b="1" baseline="0" dirty="0" smtClean="0">
                <a:latin typeface="Arial"/>
                <a:ea typeface="ヒラギノ角ゴ Pro W3"/>
                <a:cs typeface="Arial"/>
              </a:rPr>
              <a:t>of</a:t>
            </a:r>
            <a:r>
              <a:rPr kumimoji="1" lang="ja-JP" altLang="en-US" sz="2800" b="1" baseline="0" dirty="0" smtClean="0">
                <a:latin typeface="Arial"/>
                <a:ea typeface="ヒラギノ角ゴ Pro W3"/>
                <a:cs typeface="Arial"/>
              </a:rPr>
              <a:t> </a:t>
            </a:r>
            <a:r>
              <a:rPr kumimoji="1" lang="en-US" altLang="ja-JP" sz="2800" b="1" baseline="0" dirty="0" smtClean="0">
                <a:latin typeface="Arial"/>
                <a:ea typeface="ヒラギノ角ゴ Pro W3"/>
                <a:cs typeface="Arial"/>
              </a:rPr>
              <a:t>alkali</a:t>
            </a:r>
            <a:r>
              <a:rPr kumimoji="1" lang="ja-JP" altLang="en-US" sz="2800" b="1" baseline="0" dirty="0" smtClean="0">
                <a:latin typeface="Arial"/>
                <a:ea typeface="ヒラギノ角ゴ Pro W3"/>
                <a:cs typeface="Arial"/>
              </a:rPr>
              <a:t> </a:t>
            </a:r>
            <a:r>
              <a:rPr kumimoji="1" lang="en-US" altLang="ja-JP" sz="2800" b="1" baseline="0" dirty="0">
                <a:latin typeface="Arial"/>
                <a:ea typeface="ヒラギノ角ゴ Pro W3"/>
                <a:cs typeface="Arial"/>
              </a:rPr>
              <a:t>s</a:t>
            </a:r>
            <a:r>
              <a:rPr kumimoji="1" lang="en-US" altLang="ja-JP" sz="2800" b="1" baseline="0" dirty="0" smtClean="0">
                <a:latin typeface="Arial"/>
                <a:ea typeface="ヒラギノ角ゴ Pro W3"/>
                <a:cs typeface="Arial"/>
              </a:rPr>
              <a:t>ilicate</a:t>
            </a:r>
            <a:r>
              <a:rPr kumimoji="1" lang="ja-JP" altLang="en-US" sz="2800" b="1" baseline="0" dirty="0" smtClean="0">
                <a:latin typeface="Arial"/>
                <a:ea typeface="ヒラギノ角ゴ Pro W3"/>
                <a:cs typeface="Arial"/>
              </a:rPr>
              <a:t> </a:t>
            </a:r>
            <a:r>
              <a:rPr kumimoji="1" lang="en-US" altLang="ja-JP" sz="2800" b="1" baseline="0" dirty="0">
                <a:latin typeface="Arial"/>
                <a:ea typeface="ヒラギノ角ゴ Pro W3"/>
                <a:cs typeface="Arial"/>
              </a:rPr>
              <a:t>g</a:t>
            </a:r>
            <a:r>
              <a:rPr kumimoji="1" lang="en-US" altLang="ja-JP" sz="2800" b="1" baseline="0" dirty="0" smtClean="0">
                <a:latin typeface="Arial"/>
                <a:ea typeface="ヒラギノ角ゴ Pro W3"/>
                <a:cs typeface="Arial"/>
              </a:rPr>
              <a:t>lasses</a:t>
            </a:r>
          </a:p>
        </p:txBody>
      </p:sp>
      <p:pic>
        <p:nvPicPr>
          <p:cNvPr id="7" name="図 6"/>
          <p:cNvPicPr>
            <a:picLocks noChangeAspect="1"/>
          </p:cNvPicPr>
          <p:nvPr/>
        </p:nvPicPr>
        <p:blipFill>
          <a:blip r:embed="rId2"/>
          <a:stretch>
            <a:fillRect/>
          </a:stretch>
        </p:blipFill>
        <p:spPr>
          <a:xfrm>
            <a:off x="627768" y="891664"/>
            <a:ext cx="7889045" cy="5927600"/>
          </a:xfrm>
          <a:prstGeom prst="rect">
            <a:avLst/>
          </a:prstGeom>
        </p:spPr>
      </p:pic>
      <p:sp>
        <p:nvSpPr>
          <p:cNvPr id="8" name="テキスト ボックス 7"/>
          <p:cNvSpPr txBox="1"/>
          <p:nvPr/>
        </p:nvSpPr>
        <p:spPr>
          <a:xfrm>
            <a:off x="2547693" y="891664"/>
            <a:ext cx="6777517" cy="769441"/>
          </a:xfrm>
          <a:prstGeom prst="rect">
            <a:avLst/>
          </a:prstGeom>
          <a:noFill/>
        </p:spPr>
        <p:txBody>
          <a:bodyPr wrap="none" rtlCol="0">
            <a:spAutoFit/>
          </a:bodyPr>
          <a:lstStyle/>
          <a:p>
            <a:pPr>
              <a:buNone/>
            </a:pPr>
            <a:r>
              <a:rPr kumimoji="1" lang="en-US" altLang="ja-JP" sz="2000" baseline="0" dirty="0" smtClean="0">
                <a:latin typeface="Arial"/>
                <a:cs typeface="Arial"/>
              </a:rPr>
              <a:t>by synchrotron x-ray scattering (Spring 8)</a:t>
            </a:r>
          </a:p>
          <a:p>
            <a:pPr>
              <a:buNone/>
            </a:pPr>
            <a:r>
              <a:rPr kumimoji="1" lang="en-US" altLang="ja-JP" sz="2000" baseline="0" dirty="0" smtClean="0">
                <a:latin typeface="Arial"/>
                <a:cs typeface="Arial"/>
              </a:rPr>
              <a:t>(Collaboration work with Prof. </a:t>
            </a:r>
            <a:r>
              <a:rPr kumimoji="1" lang="en-US" altLang="ja-JP" sz="2000" baseline="0" dirty="0" err="1" smtClean="0">
                <a:latin typeface="Arial"/>
                <a:cs typeface="Arial"/>
              </a:rPr>
              <a:t>Wakihara</a:t>
            </a:r>
            <a:r>
              <a:rPr kumimoji="1" lang="en-US" altLang="ja-JP" sz="2000" baseline="0" dirty="0" smtClean="0">
                <a:latin typeface="Arial"/>
                <a:cs typeface="Arial"/>
              </a:rPr>
              <a:t> (Univ. Tokyo)) </a:t>
            </a:r>
            <a:endParaRPr kumimoji="1" lang="ja-JP" altLang="en-US" sz="2000" baseline="0" dirty="0">
              <a:latin typeface="Arial"/>
              <a:cs typeface="Arial"/>
            </a:endParaRPr>
          </a:p>
        </p:txBody>
      </p:sp>
      <p:sp>
        <p:nvSpPr>
          <p:cNvPr id="9" name="テキスト ボックス 8"/>
          <p:cNvSpPr txBox="1"/>
          <p:nvPr/>
        </p:nvSpPr>
        <p:spPr>
          <a:xfrm>
            <a:off x="5970262" y="1596793"/>
            <a:ext cx="2404826" cy="1200329"/>
          </a:xfrm>
          <a:prstGeom prst="rect">
            <a:avLst/>
          </a:prstGeom>
          <a:solidFill>
            <a:schemeClr val="bg1"/>
          </a:solidFill>
        </p:spPr>
        <p:txBody>
          <a:bodyPr wrap="none" rtlCol="0">
            <a:spAutoFit/>
          </a:bodyPr>
          <a:lstStyle/>
          <a:p>
            <a:pPr>
              <a:buNone/>
            </a:pPr>
            <a:r>
              <a:rPr kumimoji="1" lang="en-US" altLang="ja-JP" sz="2400" b="0" baseline="0" dirty="0" smtClean="0">
                <a:solidFill>
                  <a:srgbClr val="FF0000"/>
                </a:solidFill>
                <a:latin typeface="Arial"/>
                <a:cs typeface="Arial"/>
              </a:rPr>
              <a:t>33Na</a:t>
            </a:r>
            <a:r>
              <a:rPr kumimoji="1" lang="en-US" altLang="ja-JP" sz="2400" b="0" baseline="-25000" dirty="0" smtClean="0">
                <a:solidFill>
                  <a:srgbClr val="FF0000"/>
                </a:solidFill>
                <a:latin typeface="Arial"/>
                <a:cs typeface="Arial"/>
              </a:rPr>
              <a:t>2</a:t>
            </a:r>
            <a:r>
              <a:rPr kumimoji="1" lang="en-US" altLang="ja-JP" sz="2400" b="0" baseline="0" dirty="0" smtClean="0">
                <a:solidFill>
                  <a:srgbClr val="FF0000"/>
                </a:solidFill>
                <a:latin typeface="Arial"/>
                <a:cs typeface="Arial"/>
              </a:rPr>
              <a:t>O-67SiO</a:t>
            </a:r>
            <a:r>
              <a:rPr kumimoji="1" lang="en-US" altLang="ja-JP" sz="2400" b="0" baseline="-25000" dirty="0" smtClean="0">
                <a:solidFill>
                  <a:srgbClr val="FF0000"/>
                </a:solidFill>
                <a:latin typeface="Arial"/>
                <a:cs typeface="Arial"/>
              </a:rPr>
              <a:t>2</a:t>
            </a:r>
          </a:p>
          <a:p>
            <a:pPr>
              <a:buNone/>
            </a:pPr>
            <a:r>
              <a:rPr kumimoji="1" lang="en-US" altLang="ja-JP" sz="2400" b="0" baseline="0" dirty="0" smtClean="0">
                <a:solidFill>
                  <a:srgbClr val="0000FF"/>
                </a:solidFill>
                <a:latin typeface="Arial"/>
                <a:cs typeface="Arial"/>
              </a:rPr>
              <a:t>33Li</a:t>
            </a:r>
            <a:r>
              <a:rPr kumimoji="1" lang="en-US" altLang="ja-JP" sz="2400" b="0" baseline="-25000" dirty="0" smtClean="0">
                <a:solidFill>
                  <a:srgbClr val="0000FF"/>
                </a:solidFill>
                <a:latin typeface="Arial"/>
                <a:cs typeface="Arial"/>
              </a:rPr>
              <a:t>2</a:t>
            </a:r>
            <a:r>
              <a:rPr kumimoji="1" lang="en-US" altLang="ja-JP" sz="2400" b="0" baseline="0" dirty="0" smtClean="0">
                <a:solidFill>
                  <a:srgbClr val="0000FF"/>
                </a:solidFill>
                <a:latin typeface="Arial"/>
                <a:cs typeface="Arial"/>
              </a:rPr>
              <a:t>O-67SiO</a:t>
            </a:r>
            <a:r>
              <a:rPr kumimoji="1" lang="en-US" altLang="ja-JP" sz="2400" b="0" baseline="-25000" dirty="0" smtClean="0">
                <a:solidFill>
                  <a:srgbClr val="0000FF"/>
                </a:solidFill>
                <a:latin typeface="Arial"/>
                <a:cs typeface="Arial"/>
              </a:rPr>
              <a:t>2</a:t>
            </a:r>
          </a:p>
          <a:p>
            <a:pPr>
              <a:buNone/>
            </a:pPr>
            <a:r>
              <a:rPr kumimoji="1" lang="en-US" altLang="ja-JP" sz="2400" b="0" baseline="0" dirty="0" smtClean="0">
                <a:solidFill>
                  <a:srgbClr val="008000"/>
                </a:solidFill>
                <a:latin typeface="Arial"/>
                <a:cs typeface="Arial"/>
              </a:rPr>
              <a:t>40Li</a:t>
            </a:r>
            <a:r>
              <a:rPr kumimoji="1" lang="en-US" altLang="ja-JP" sz="2400" b="0" baseline="-25000" dirty="0" smtClean="0">
                <a:solidFill>
                  <a:srgbClr val="008000"/>
                </a:solidFill>
                <a:latin typeface="Arial"/>
                <a:cs typeface="Arial"/>
              </a:rPr>
              <a:t>2</a:t>
            </a:r>
            <a:r>
              <a:rPr kumimoji="1" lang="en-US" altLang="ja-JP" sz="2400" b="0" baseline="0" dirty="0" smtClean="0">
                <a:solidFill>
                  <a:srgbClr val="008000"/>
                </a:solidFill>
                <a:latin typeface="Arial"/>
                <a:cs typeface="Arial"/>
              </a:rPr>
              <a:t>O-60SiO</a:t>
            </a:r>
            <a:r>
              <a:rPr kumimoji="1" lang="en-US" altLang="ja-JP" sz="2400" b="0" baseline="-25000" dirty="0" smtClean="0">
                <a:solidFill>
                  <a:srgbClr val="008000"/>
                </a:solidFill>
                <a:latin typeface="Arial"/>
                <a:cs typeface="Arial"/>
              </a:rPr>
              <a:t>2</a:t>
            </a:r>
          </a:p>
        </p:txBody>
      </p:sp>
      <p:sp>
        <p:nvSpPr>
          <p:cNvPr id="10" name="テキスト ボックス 9"/>
          <p:cNvSpPr txBox="1"/>
          <p:nvPr/>
        </p:nvSpPr>
        <p:spPr>
          <a:xfrm>
            <a:off x="1167784" y="5934991"/>
            <a:ext cx="384365" cy="523220"/>
          </a:xfrm>
          <a:prstGeom prst="rect">
            <a:avLst/>
          </a:prstGeom>
          <a:solidFill>
            <a:schemeClr val="bg1"/>
          </a:solidFill>
        </p:spPr>
        <p:txBody>
          <a:bodyPr wrap="none" rtlCol="0">
            <a:spAutoFit/>
          </a:bodyPr>
          <a:lstStyle/>
          <a:p>
            <a:pPr>
              <a:buNone/>
            </a:pPr>
            <a:r>
              <a:rPr kumimoji="1" lang="en-US" altLang="ja-JP" sz="2800" b="0" baseline="0" dirty="0" smtClean="0">
                <a:latin typeface="Arial"/>
                <a:cs typeface="Arial"/>
              </a:rPr>
              <a:t>1</a:t>
            </a:r>
          </a:p>
        </p:txBody>
      </p:sp>
      <p:sp>
        <p:nvSpPr>
          <p:cNvPr id="11" name="テキスト ボックス 10"/>
          <p:cNvSpPr txBox="1"/>
          <p:nvPr/>
        </p:nvSpPr>
        <p:spPr>
          <a:xfrm>
            <a:off x="2896158" y="5922772"/>
            <a:ext cx="384365" cy="523220"/>
          </a:xfrm>
          <a:prstGeom prst="rect">
            <a:avLst/>
          </a:prstGeom>
          <a:solidFill>
            <a:schemeClr val="bg1"/>
          </a:solidFill>
        </p:spPr>
        <p:txBody>
          <a:bodyPr wrap="none" rtlCol="0">
            <a:spAutoFit/>
          </a:bodyPr>
          <a:lstStyle/>
          <a:p>
            <a:pPr>
              <a:buNone/>
            </a:pPr>
            <a:r>
              <a:rPr kumimoji="1" lang="en-US" altLang="ja-JP" sz="2800" b="0" baseline="0" dirty="0" smtClean="0">
                <a:latin typeface="Arial"/>
                <a:cs typeface="Arial"/>
              </a:rPr>
              <a:t>2</a:t>
            </a:r>
          </a:p>
        </p:txBody>
      </p:sp>
      <p:sp>
        <p:nvSpPr>
          <p:cNvPr id="12" name="テキスト ボックス 11"/>
          <p:cNvSpPr txBox="1"/>
          <p:nvPr/>
        </p:nvSpPr>
        <p:spPr>
          <a:xfrm>
            <a:off x="4601010" y="5910553"/>
            <a:ext cx="384365" cy="523220"/>
          </a:xfrm>
          <a:prstGeom prst="rect">
            <a:avLst/>
          </a:prstGeom>
          <a:solidFill>
            <a:schemeClr val="bg1"/>
          </a:solidFill>
        </p:spPr>
        <p:txBody>
          <a:bodyPr wrap="none" rtlCol="0">
            <a:spAutoFit/>
          </a:bodyPr>
          <a:lstStyle/>
          <a:p>
            <a:pPr>
              <a:buNone/>
            </a:pPr>
            <a:r>
              <a:rPr kumimoji="1" lang="en-US" altLang="ja-JP" sz="2800" b="0" baseline="0" dirty="0" smtClean="0">
                <a:latin typeface="Arial"/>
                <a:cs typeface="Arial"/>
              </a:rPr>
              <a:t>3</a:t>
            </a:r>
          </a:p>
        </p:txBody>
      </p:sp>
      <p:sp>
        <p:nvSpPr>
          <p:cNvPr id="13" name="テキスト ボックス 12"/>
          <p:cNvSpPr txBox="1"/>
          <p:nvPr/>
        </p:nvSpPr>
        <p:spPr>
          <a:xfrm>
            <a:off x="6305862" y="5921851"/>
            <a:ext cx="384365" cy="523220"/>
          </a:xfrm>
          <a:prstGeom prst="rect">
            <a:avLst/>
          </a:prstGeom>
          <a:solidFill>
            <a:schemeClr val="bg1"/>
          </a:solidFill>
        </p:spPr>
        <p:txBody>
          <a:bodyPr wrap="none" rtlCol="0">
            <a:spAutoFit/>
          </a:bodyPr>
          <a:lstStyle/>
          <a:p>
            <a:pPr>
              <a:buNone/>
            </a:pPr>
            <a:r>
              <a:rPr kumimoji="1" lang="en-US" altLang="ja-JP" sz="2800" b="0" baseline="0" dirty="0" smtClean="0">
                <a:latin typeface="Arial"/>
                <a:cs typeface="Arial"/>
              </a:rPr>
              <a:t>4</a:t>
            </a:r>
          </a:p>
        </p:txBody>
      </p:sp>
      <p:sp>
        <p:nvSpPr>
          <p:cNvPr id="14" name="テキスト ボックス 13"/>
          <p:cNvSpPr txBox="1"/>
          <p:nvPr/>
        </p:nvSpPr>
        <p:spPr>
          <a:xfrm>
            <a:off x="7987192" y="5909632"/>
            <a:ext cx="384365" cy="523220"/>
          </a:xfrm>
          <a:prstGeom prst="rect">
            <a:avLst/>
          </a:prstGeom>
          <a:solidFill>
            <a:schemeClr val="bg1"/>
          </a:solidFill>
        </p:spPr>
        <p:txBody>
          <a:bodyPr wrap="none" rtlCol="0">
            <a:spAutoFit/>
          </a:bodyPr>
          <a:lstStyle/>
          <a:p>
            <a:pPr>
              <a:buNone/>
            </a:pPr>
            <a:r>
              <a:rPr kumimoji="1" lang="en-US" altLang="ja-JP" sz="2800" b="0" baseline="0" dirty="0" smtClean="0">
                <a:latin typeface="Arial"/>
                <a:cs typeface="Arial"/>
              </a:rPr>
              <a:t>5</a:t>
            </a:r>
          </a:p>
        </p:txBody>
      </p:sp>
      <p:sp>
        <p:nvSpPr>
          <p:cNvPr id="15" name="テキスト ボックス 14"/>
          <p:cNvSpPr txBox="1"/>
          <p:nvPr/>
        </p:nvSpPr>
        <p:spPr>
          <a:xfrm>
            <a:off x="2659749" y="2815229"/>
            <a:ext cx="3916457" cy="400110"/>
          </a:xfrm>
          <a:prstGeom prst="rect">
            <a:avLst/>
          </a:prstGeom>
          <a:noFill/>
        </p:spPr>
        <p:txBody>
          <a:bodyPr wrap="none" rtlCol="0">
            <a:spAutoFit/>
          </a:bodyPr>
          <a:lstStyle/>
          <a:p>
            <a:r>
              <a:rPr kumimoji="1" lang="en-US" altLang="ja-JP" sz="2000" b="1" baseline="0" dirty="0" smtClean="0">
                <a:latin typeface="Arial"/>
                <a:cs typeface="Arial"/>
              </a:rPr>
              <a:t>Na-O distance &gt; Li-O distance</a:t>
            </a:r>
            <a:endParaRPr kumimoji="1" lang="ja-JP" altLang="en-US" sz="2000" b="1" baseline="0" dirty="0">
              <a:latin typeface="Arial"/>
              <a:cs typeface="Arial"/>
            </a:endParaRPr>
          </a:p>
        </p:txBody>
      </p:sp>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34</a:t>
            </a:fld>
            <a:endParaRPr lang="en-US" altLang="ja-JP"/>
          </a:p>
        </p:txBody>
      </p:sp>
    </p:spTree>
    <p:extLst>
      <p:ext uri="{BB962C8B-B14F-4D97-AF65-F5344CB8AC3E}">
        <p14:creationId xmlns:p14="http://schemas.microsoft.com/office/powerpoint/2010/main" val="37286089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776" y="938138"/>
            <a:ext cx="3885498" cy="3749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6187" y="867178"/>
            <a:ext cx="3890510" cy="38154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タイトル 1"/>
          <p:cNvSpPr>
            <a:spLocks noGrp="1"/>
          </p:cNvSpPr>
          <p:nvPr>
            <p:ph type="title"/>
          </p:nvPr>
        </p:nvSpPr>
        <p:spPr>
          <a:xfrm>
            <a:off x="-193489" y="-185694"/>
            <a:ext cx="9611941" cy="903232"/>
          </a:xfrm>
        </p:spPr>
        <p:txBody>
          <a:bodyPr>
            <a:noAutofit/>
          </a:bodyPr>
          <a:lstStyle/>
          <a:p>
            <a:r>
              <a:rPr kumimoji="1" lang="en-US" altLang="ja-JP" sz="2800" dirty="0" smtClean="0">
                <a:ea typeface="Meiryo UI" panose="020B0604030504040204" pitchFamily="50" charset="-128"/>
                <a:cs typeface="Meiryo UI" panose="020B0604030504040204" pitchFamily="50" charset="-128"/>
              </a:rPr>
              <a:t>Effect of elements </a:t>
            </a:r>
            <a:endParaRPr kumimoji="1" lang="ja-JP" altLang="en-US" sz="2800" dirty="0">
              <a:ea typeface="Meiryo UI" panose="020B0604030504040204" pitchFamily="50" charset="-128"/>
              <a:cs typeface="Meiryo UI" panose="020B0604030504040204" pitchFamily="50" charset="-128"/>
            </a:endParaRPr>
          </a:p>
        </p:txBody>
      </p:sp>
      <p:sp>
        <p:nvSpPr>
          <p:cNvPr id="3" name="コンテンツ プレースホルダー 2"/>
          <p:cNvSpPr>
            <a:spLocks noGrp="1"/>
          </p:cNvSpPr>
          <p:nvPr>
            <p:ph idx="1"/>
          </p:nvPr>
        </p:nvSpPr>
        <p:spPr>
          <a:xfrm>
            <a:off x="72660" y="3645309"/>
            <a:ext cx="1210657" cy="812524"/>
          </a:xfrm>
        </p:spPr>
        <p:style>
          <a:lnRef idx="2">
            <a:schemeClr val="dk1"/>
          </a:lnRef>
          <a:fillRef idx="1">
            <a:schemeClr val="lt1"/>
          </a:fillRef>
          <a:effectRef idx="0">
            <a:schemeClr val="dk1"/>
          </a:effectRef>
          <a:fontRef idx="minor">
            <a:schemeClr val="dk1"/>
          </a:fontRef>
        </p:style>
        <p:txBody>
          <a:bodyPr>
            <a:normAutofit fontScale="92500" lnSpcReduction="20000"/>
          </a:bodyPr>
          <a:lstStyle/>
          <a:p>
            <a:pPr marL="109728" indent="0">
              <a:buNone/>
            </a:pPr>
            <a:r>
              <a:rPr kumimoji="1" lang="en-US" altLang="ja-JP" sz="1900" b="1" dirty="0" smtClean="0">
                <a:latin typeface="Meiryo UI" panose="020B0604030504040204" pitchFamily="50" charset="-128"/>
                <a:ea typeface="Meiryo UI" panose="020B0604030504040204" pitchFamily="50" charset="-128"/>
                <a:cs typeface="Meiryo UI" panose="020B0604030504040204" pitchFamily="50" charset="-128"/>
              </a:rPr>
              <a:t>Narrow </a:t>
            </a:r>
            <a:endParaRPr kumimoji="1"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a:p>
            <a:pPr marL="109728" inden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Breakage</a:t>
            </a:r>
          </a:p>
          <a:p>
            <a:pPr marL="109728" indent="0">
              <a:buNone/>
            </a:pP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region</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3" name="コンテンツ プレースホルダー 2"/>
          <p:cNvSpPr txBox="1">
            <a:spLocks/>
          </p:cNvSpPr>
          <p:nvPr/>
        </p:nvSpPr>
        <p:spPr>
          <a:xfrm>
            <a:off x="4695419" y="4035572"/>
            <a:ext cx="1210657" cy="812524"/>
          </a:xfrm>
          <a:prstGeom prst="rect">
            <a:avLst/>
          </a:prstGeom>
        </p:spPr>
        <p:style>
          <a:lnRef idx="2">
            <a:schemeClr val="dk1"/>
          </a:lnRef>
          <a:fillRef idx="1">
            <a:schemeClr val="lt1"/>
          </a:fillRef>
          <a:effectRef idx="0">
            <a:schemeClr val="dk1"/>
          </a:effectRef>
          <a:fontRef idx="minor">
            <a:schemeClr val="dk1"/>
          </a:fontRef>
        </p:style>
        <p:txBody>
          <a:bodyPr vert="horz">
            <a:normAutofit fontScale="92500" lnSpcReduction="20000"/>
          </a:bodyPr>
          <a:lstStyle>
            <a:lvl1pPr marL="365760" indent="-256032" algn="l" rtl="0" eaLnBrk="1" latinLnBrk="0" hangingPunct="1">
              <a:spcBef>
                <a:spcPts val="300"/>
              </a:spcBef>
              <a:buClr>
                <a:schemeClr val="accent3"/>
              </a:buClr>
              <a:buFont typeface="Georgia"/>
              <a:buChar char="•"/>
              <a:defRPr kumimoji="1"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1"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1"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1"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1"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1"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1"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1"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1" sz="1400" kern="1200" baseline="0">
                <a:solidFill>
                  <a:schemeClr val="accent3"/>
                </a:solidFill>
                <a:latin typeface="+mn-lt"/>
                <a:ea typeface="+mn-ea"/>
                <a:cs typeface="+mn-cs"/>
              </a:defRPr>
            </a:lvl9pPr>
          </a:lstStyle>
          <a:p>
            <a:pPr marL="109728" indent="0">
              <a:buFont typeface="Georgia"/>
              <a:buNone/>
            </a:pPr>
            <a:r>
              <a:rPr lang="en-US" altLang="ja-JP" sz="1900" b="1" dirty="0" smtClean="0">
                <a:latin typeface="Meiryo UI" panose="020B0604030504040204" pitchFamily="50" charset="-128"/>
                <a:ea typeface="Meiryo UI" panose="020B0604030504040204" pitchFamily="50" charset="-128"/>
                <a:cs typeface="Meiryo UI" panose="020B0604030504040204" pitchFamily="50" charset="-128"/>
              </a:rPr>
              <a:t>Wide </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a:p>
            <a:pPr marL="109728" indent="0">
              <a:buFont typeface="Georgia"/>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Breakage</a:t>
            </a:r>
          </a:p>
          <a:p>
            <a:pPr marL="109728" indent="0">
              <a:buFont typeface="Georgia"/>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region</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4" name="テキスト ボックス 373"/>
          <p:cNvSpPr txBox="1"/>
          <p:nvPr/>
        </p:nvSpPr>
        <p:spPr>
          <a:xfrm>
            <a:off x="481325" y="4707656"/>
            <a:ext cx="3916922" cy="369332"/>
          </a:xfrm>
          <a:prstGeom prst="rect">
            <a:avLst/>
          </a:prstGeom>
          <a:noFill/>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        Li</a:t>
            </a:r>
            <a:r>
              <a:rPr kumimoji="1" lang="en-US" altLang="ja-JP" baseline="-250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O-SiO</a:t>
            </a:r>
            <a:r>
              <a:rPr kumimoji="1" lang="en-US" altLang="ja-JP" baseline="-25000" dirty="0" smtClean="0">
                <a:latin typeface="Meiryo UI" panose="020B0604030504040204" pitchFamily="50" charset="-128"/>
                <a:ea typeface="Meiryo UI" panose="020B0604030504040204" pitchFamily="50" charset="-128"/>
                <a:cs typeface="Meiryo UI" panose="020B0604030504040204" pitchFamily="50" charset="-128"/>
              </a:rPr>
              <a:t>2</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5" name="テキスト ボックス 374"/>
          <p:cNvSpPr txBox="1"/>
          <p:nvPr/>
        </p:nvSpPr>
        <p:spPr>
          <a:xfrm>
            <a:off x="5436096" y="4937285"/>
            <a:ext cx="3916922" cy="369332"/>
          </a:xfrm>
          <a:prstGeom prst="rect">
            <a:avLst/>
          </a:prstGeom>
          <a:noFill/>
        </p:spPr>
        <p:txBody>
          <a:bodyPr wrap="square" rtlCol="0">
            <a:spAutoFit/>
          </a:body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Na</a:t>
            </a:r>
            <a:r>
              <a:rPr kumimoji="1" lang="en-US" altLang="ja-JP" baseline="-25000" dirty="0" smtClean="0">
                <a:latin typeface="Meiryo UI" panose="020B0604030504040204" pitchFamily="50" charset="-128"/>
                <a:ea typeface="Meiryo UI" panose="020B0604030504040204" pitchFamily="50" charset="-128"/>
                <a:cs typeface="Meiryo UI" panose="020B0604030504040204" pitchFamily="50" charset="-128"/>
              </a:rPr>
              <a:t>2</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O-SiO</a:t>
            </a:r>
            <a:r>
              <a:rPr kumimoji="1" lang="en-US" altLang="ja-JP" baseline="-25000" dirty="0" smtClean="0">
                <a:latin typeface="Meiryo UI" panose="020B0604030504040204" pitchFamily="50" charset="-128"/>
                <a:ea typeface="Meiryo UI" panose="020B0604030504040204" pitchFamily="50" charset="-128"/>
                <a:cs typeface="Meiryo UI" panose="020B0604030504040204" pitchFamily="50" charset="-128"/>
              </a:rPr>
              <a:t>2</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6" name="テキスト ボックス 375"/>
          <p:cNvSpPr txBox="1"/>
          <p:nvPr/>
        </p:nvSpPr>
        <p:spPr>
          <a:xfrm>
            <a:off x="270639" y="5356647"/>
            <a:ext cx="8473387" cy="430887"/>
          </a:xfrm>
          <a:prstGeom prst="rect">
            <a:avLst/>
          </a:prstGeom>
          <a:noFill/>
        </p:spPr>
        <p:txBody>
          <a:bodyPr wrap="square" rtlCol="0">
            <a:spAutoFit/>
          </a:bodyPr>
          <a:lstStyle/>
          <a:p>
            <a:r>
              <a:rPr kumimoji="1" lang="en-US" altLang="ja-JP" sz="2200" dirty="0" smtClean="0">
                <a:latin typeface="Meiryo UI" panose="020B0604030504040204" pitchFamily="50" charset="-128"/>
                <a:ea typeface="Meiryo UI" panose="020B0604030504040204" pitchFamily="50" charset="-128"/>
                <a:cs typeface="Meiryo UI" panose="020B0604030504040204" pitchFamily="50" charset="-128"/>
              </a:rPr>
              <a:t>Interatomic distance: </a:t>
            </a:r>
            <a:r>
              <a:rPr kumimoji="1" lang="en-US" altLang="ja-JP" sz="2200"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Li-O</a:t>
            </a:r>
            <a:r>
              <a:rPr kumimoji="1" lang="en-US" altLang="ja-JP" sz="2200" dirty="0" smtClean="0">
                <a:latin typeface="Meiryo UI" panose="020B0604030504040204" pitchFamily="50" charset="-128"/>
                <a:ea typeface="Meiryo UI" panose="020B0604030504040204" pitchFamily="50" charset="-128"/>
                <a:cs typeface="Meiryo UI" panose="020B0604030504040204" pitchFamily="50" charset="-128"/>
              </a:rPr>
              <a:t> (1.94Å</a:t>
            </a:r>
            <a:r>
              <a:rPr kumimoji="1" lang="en-US" altLang="ja-JP" sz="2200" baseline="300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200" dirty="0" smtClean="0">
                <a:latin typeface="Meiryo UI" panose="020B0604030504040204" pitchFamily="50" charset="-128"/>
                <a:ea typeface="Meiryo UI" panose="020B0604030504040204" pitchFamily="50" charset="-128"/>
                <a:cs typeface="Meiryo UI" panose="020B0604030504040204" pitchFamily="50" charset="-128"/>
              </a:rPr>
              <a:t>) &lt; </a:t>
            </a:r>
            <a:r>
              <a:rPr kumimoji="1" lang="en-US" altLang="ja-JP" sz="2200" dirty="0" smtClean="0">
                <a:solidFill>
                  <a:srgbClr val="00B050"/>
                </a:solidFill>
                <a:latin typeface="Meiryo UI" panose="020B0604030504040204" pitchFamily="50" charset="-128"/>
                <a:ea typeface="Meiryo UI" panose="020B0604030504040204" pitchFamily="50" charset="-128"/>
                <a:cs typeface="Meiryo UI" panose="020B0604030504040204" pitchFamily="50" charset="-128"/>
              </a:rPr>
              <a:t>Na-O</a:t>
            </a:r>
            <a:r>
              <a:rPr kumimoji="1" lang="en-US" altLang="ja-JP" sz="2200" dirty="0" smtClean="0">
                <a:latin typeface="Meiryo UI" panose="020B0604030504040204" pitchFamily="50" charset="-128"/>
                <a:ea typeface="Meiryo UI" panose="020B0604030504040204" pitchFamily="50" charset="-128"/>
                <a:cs typeface="Meiryo UI" panose="020B0604030504040204" pitchFamily="50" charset="-128"/>
              </a:rPr>
              <a:t> (2.35 Å</a:t>
            </a:r>
            <a:r>
              <a:rPr kumimoji="1" lang="en-US" altLang="ja-JP" sz="2200" baseline="300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2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22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9" name="テキスト ボックス 378"/>
          <p:cNvSpPr txBox="1"/>
          <p:nvPr/>
        </p:nvSpPr>
        <p:spPr>
          <a:xfrm>
            <a:off x="4507333" y="1556157"/>
            <a:ext cx="727351" cy="369332"/>
          </a:xfrm>
          <a:prstGeom prst="rect">
            <a:avLst/>
          </a:prstGeom>
          <a:noFill/>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Si</a:t>
            </a:r>
            <a:r>
              <a:rPr kumimoji="1" lang="en-US" altLang="ja-JP" baseline="30000" dirty="0" smtClean="0">
                <a:latin typeface="Meiryo UI" panose="020B0604030504040204" pitchFamily="50" charset="-128"/>
                <a:ea typeface="Meiryo UI" panose="020B0604030504040204" pitchFamily="50" charset="-128"/>
                <a:cs typeface="Meiryo UI" panose="020B0604030504040204" pitchFamily="50" charset="-128"/>
              </a:rPr>
              <a:t>4+</a:t>
            </a:r>
            <a:endParaRPr kumimoji="1" lang="ja-JP" altLang="en-US" baseline="30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0" name="テキスト ボックス 379"/>
          <p:cNvSpPr txBox="1"/>
          <p:nvPr/>
        </p:nvSpPr>
        <p:spPr>
          <a:xfrm>
            <a:off x="4449682" y="2213549"/>
            <a:ext cx="727351" cy="369332"/>
          </a:xfrm>
          <a:prstGeom prst="rect">
            <a:avLst/>
          </a:prstGeom>
          <a:noFill/>
        </p:spPr>
        <p:txBody>
          <a:bodyPr wrap="square" rtlCol="0">
            <a:spAutoFit/>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NBO</a:t>
            </a:r>
            <a:endParaRPr kumimoji="1" lang="ja-JP" altLang="en-US" baseline="300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82" name="直線矢印コネクタ 381"/>
          <p:cNvCxnSpPr>
            <a:endCxn id="324" idx="5"/>
          </p:cNvCxnSpPr>
          <p:nvPr/>
        </p:nvCxnSpPr>
        <p:spPr>
          <a:xfrm flipV="1">
            <a:off x="5116915" y="1709050"/>
            <a:ext cx="1485416" cy="732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4" name="直線矢印コネクタ 383"/>
          <p:cNvCxnSpPr/>
          <p:nvPr/>
        </p:nvCxnSpPr>
        <p:spPr>
          <a:xfrm flipV="1">
            <a:off x="5105852" y="2361567"/>
            <a:ext cx="1600448" cy="73296"/>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86" name="直線矢印コネクタ 385"/>
          <p:cNvCxnSpPr>
            <a:stCxn id="380" idx="1"/>
            <a:endCxn id="159" idx="1"/>
          </p:cNvCxnSpPr>
          <p:nvPr/>
        </p:nvCxnSpPr>
        <p:spPr>
          <a:xfrm flipH="1" flipV="1">
            <a:off x="3212838" y="1712956"/>
            <a:ext cx="1236844" cy="685259"/>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389" name="直線矢印コネクタ 388"/>
          <p:cNvCxnSpPr>
            <a:endCxn id="160" idx="2"/>
          </p:cNvCxnSpPr>
          <p:nvPr/>
        </p:nvCxnSpPr>
        <p:spPr>
          <a:xfrm flipH="1" flipV="1">
            <a:off x="3947828" y="1526145"/>
            <a:ext cx="545352" cy="2195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8" name="テキスト ボックス 377"/>
          <p:cNvSpPr txBox="1"/>
          <p:nvPr/>
        </p:nvSpPr>
        <p:spPr>
          <a:xfrm>
            <a:off x="102326" y="5949280"/>
            <a:ext cx="9422062" cy="461665"/>
          </a:xfrm>
          <a:prstGeom prst="rect">
            <a:avLst/>
          </a:prstGeom>
          <a:noFill/>
        </p:spPr>
        <p:txBody>
          <a:bodyPr wrap="square" rtlCol="0">
            <a:spAutoFit/>
          </a:bodyPr>
          <a:lstStyle/>
          <a:p>
            <a:r>
              <a:rPr kumimoji="1" lang="en-US" altLang="ja-JP" sz="2400" dirty="0" smtClean="0">
                <a:latin typeface="+mj-lt"/>
                <a:ea typeface="Meiryo UI" panose="020B0604030504040204" pitchFamily="50" charset="-128"/>
                <a:cs typeface="Meiryo UI" panose="020B0604030504040204" pitchFamily="50" charset="-128"/>
              </a:rPr>
              <a:t>Narrow breakage region may contribute high thermal conductivity.</a:t>
            </a:r>
            <a:endParaRPr kumimoji="1" lang="ja-JP" altLang="en-US" sz="2400" dirty="0">
              <a:latin typeface="+mj-lt"/>
              <a:ea typeface="Meiryo UI" panose="020B0604030504040204" pitchFamily="50" charset="-128"/>
              <a:cs typeface="Meiryo UI" panose="020B0604030504040204" pitchFamily="50" charset="-128"/>
            </a:endParaRPr>
          </a:p>
        </p:txBody>
      </p:sp>
      <p:sp>
        <p:nvSpPr>
          <p:cNvPr id="381" name="テキスト ボックス 380"/>
          <p:cNvSpPr txBox="1"/>
          <p:nvPr/>
        </p:nvSpPr>
        <p:spPr>
          <a:xfrm>
            <a:off x="342708" y="6489819"/>
            <a:ext cx="9249980" cy="276999"/>
          </a:xfrm>
          <a:prstGeom prst="rect">
            <a:avLst/>
          </a:prstGeom>
          <a:noFill/>
        </p:spPr>
        <p:txBody>
          <a:bodyPr wrap="square" rtlCol="0">
            <a:spAutoFit/>
          </a:bodyPr>
          <a:lstStyle/>
          <a:p>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smtClean="0">
                <a:latin typeface="Arial Unicode MS" panose="020B0604020202020204" pitchFamily="50" charset="-128"/>
                <a:ea typeface="Arial Unicode MS" panose="020B0604020202020204" pitchFamily="50" charset="-128"/>
                <a:cs typeface="Arial Unicode MS" panose="020B0604020202020204" pitchFamily="50" charset="-128"/>
              </a:rPr>
              <a:t>Hannon </a:t>
            </a:r>
            <a:r>
              <a:rPr lang="en-US" altLang="ja-JP" sz="1200" dirty="0">
                <a:latin typeface="Arial Unicode MS" panose="020B0604020202020204" pitchFamily="50" charset="-128"/>
                <a:ea typeface="Arial Unicode MS" panose="020B0604020202020204" pitchFamily="50" charset="-128"/>
                <a:cs typeface="Arial Unicode MS" panose="020B0604020202020204" pitchFamily="50" charset="-128"/>
              </a:rPr>
              <a:t>et al</a:t>
            </a:r>
            <a:r>
              <a:rPr lang="en-US" altLang="ja-JP" sz="1200" dirty="0" smtClean="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1200" i="1" dirty="0" smtClean="0">
                <a:latin typeface="Arial Unicode MS" panose="020B0604020202020204" pitchFamily="50" charset="-128"/>
                <a:ea typeface="Arial Unicode MS" panose="020B0604020202020204" pitchFamily="50" charset="-128"/>
                <a:cs typeface="Arial Unicode MS" panose="020B0604020202020204" pitchFamily="50" charset="-128"/>
              </a:rPr>
              <a:t>J</a:t>
            </a:r>
            <a:r>
              <a:rPr lang="en-US" altLang="ja-JP" sz="1200" i="1" dirty="0">
                <a:latin typeface="Arial Unicode MS" panose="020B0604020202020204" pitchFamily="50" charset="-128"/>
                <a:ea typeface="Arial Unicode MS" panose="020B0604020202020204" pitchFamily="50" charset="-128"/>
                <a:cs typeface="Arial Unicode MS" panose="020B0604020202020204" pitchFamily="50" charset="-128"/>
              </a:rPr>
              <a:t>. Non-</a:t>
            </a:r>
            <a:r>
              <a:rPr lang="en-US" altLang="ja-JP" sz="1200" i="1" dirty="0" err="1">
                <a:latin typeface="Arial Unicode MS" panose="020B0604020202020204" pitchFamily="50" charset="-128"/>
                <a:ea typeface="Arial Unicode MS" panose="020B0604020202020204" pitchFamily="50" charset="-128"/>
                <a:cs typeface="Arial Unicode MS" panose="020B0604020202020204" pitchFamily="50" charset="-128"/>
              </a:rPr>
              <a:t>Cryst</a:t>
            </a:r>
            <a:r>
              <a:rPr lang="en-US" altLang="ja-JP" sz="1200" i="1" dirty="0">
                <a:latin typeface="Arial Unicode MS" panose="020B0604020202020204" pitchFamily="50" charset="-128"/>
                <a:ea typeface="Arial Unicode MS" panose="020B0604020202020204" pitchFamily="50" charset="-128"/>
                <a:cs typeface="Arial Unicode MS" panose="020B0604020202020204" pitchFamily="50" charset="-128"/>
              </a:rPr>
              <a:t>. Solids</a:t>
            </a:r>
            <a:r>
              <a:rPr lang="en-US" altLang="ja-JP" sz="1200" dirty="0">
                <a:latin typeface="Arial Unicode MS" panose="020B0604020202020204" pitchFamily="50" charset="-128"/>
                <a:ea typeface="Arial Unicode MS" panose="020B0604020202020204" pitchFamily="50" charset="-128"/>
                <a:cs typeface="Arial Unicode MS" panose="020B0604020202020204" pitchFamily="50" charset="-128"/>
              </a:rPr>
              <a:t>,</a:t>
            </a:r>
            <a:r>
              <a:rPr lang="en-US" altLang="ja-JP" sz="1200" b="1" dirty="0">
                <a:latin typeface="Arial Unicode MS" panose="020B0604020202020204" pitchFamily="50" charset="-128"/>
                <a:ea typeface="Arial Unicode MS" panose="020B0604020202020204" pitchFamily="50" charset="-128"/>
                <a:cs typeface="Arial Unicode MS" panose="020B0604020202020204" pitchFamily="50" charset="-128"/>
              </a:rPr>
              <a:t>150</a:t>
            </a:r>
            <a:r>
              <a:rPr lang="en-US" altLang="ja-JP" sz="1200" dirty="0">
                <a:latin typeface="Arial Unicode MS" panose="020B0604020202020204" pitchFamily="50" charset="-128"/>
                <a:ea typeface="Arial Unicode MS" panose="020B0604020202020204" pitchFamily="50" charset="-128"/>
                <a:cs typeface="Arial Unicode MS" panose="020B0604020202020204" pitchFamily="50" charset="-128"/>
              </a:rPr>
              <a:t>(1992),97.</a:t>
            </a:r>
            <a:r>
              <a:rPr lang="ja-JP" altLang="en-US" sz="1200" dirty="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1200" dirty="0" smtClean="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1200" dirty="0" err="1" smtClean="0">
                <a:latin typeface="Arial Unicode MS" panose="020B0604020202020204" pitchFamily="50" charset="-128"/>
                <a:ea typeface="Arial Unicode MS" panose="020B0604020202020204" pitchFamily="50" charset="-128"/>
                <a:cs typeface="Arial Unicode MS" panose="020B0604020202020204" pitchFamily="50" charset="-128"/>
              </a:rPr>
              <a:t>Angeli</a:t>
            </a:r>
            <a:r>
              <a:rPr lang="en-US" altLang="ja-JP" sz="1200" dirty="0" smtClean="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1200" dirty="0">
                <a:latin typeface="Arial Unicode MS" panose="020B0604020202020204" pitchFamily="50" charset="-128"/>
                <a:ea typeface="Arial Unicode MS" panose="020B0604020202020204" pitchFamily="50" charset="-128"/>
                <a:cs typeface="Arial Unicode MS" panose="020B0604020202020204" pitchFamily="50" charset="-128"/>
              </a:rPr>
              <a:t>et al., </a:t>
            </a:r>
            <a:r>
              <a:rPr lang="en-US" altLang="ja-JP" sz="1200" i="1" dirty="0">
                <a:latin typeface="Arial Unicode MS" panose="020B0604020202020204" pitchFamily="50" charset="-128"/>
                <a:ea typeface="Arial Unicode MS" panose="020B0604020202020204" pitchFamily="50" charset="-128"/>
                <a:cs typeface="Arial Unicode MS" panose="020B0604020202020204" pitchFamily="50" charset="-128"/>
              </a:rPr>
              <a:t>J. Non-</a:t>
            </a:r>
            <a:r>
              <a:rPr lang="en-US" altLang="ja-JP" sz="1200" i="1" dirty="0" err="1">
                <a:latin typeface="Arial Unicode MS" panose="020B0604020202020204" pitchFamily="50" charset="-128"/>
                <a:ea typeface="Arial Unicode MS" panose="020B0604020202020204" pitchFamily="50" charset="-128"/>
                <a:cs typeface="Arial Unicode MS" panose="020B0604020202020204" pitchFamily="50" charset="-128"/>
              </a:rPr>
              <a:t>Cryst</a:t>
            </a:r>
            <a:r>
              <a:rPr lang="en-US" altLang="ja-JP" sz="1200" i="1" dirty="0">
                <a:latin typeface="Arial Unicode MS" panose="020B0604020202020204" pitchFamily="50" charset="-128"/>
                <a:ea typeface="Arial Unicode MS" panose="020B0604020202020204" pitchFamily="50" charset="-128"/>
                <a:cs typeface="Arial Unicode MS" panose="020B0604020202020204" pitchFamily="50" charset="-128"/>
              </a:rPr>
              <a:t>. Solids</a:t>
            </a:r>
            <a:r>
              <a:rPr lang="en-US" altLang="ja-JP" sz="1200" dirty="0">
                <a:latin typeface="Arial Unicode MS" panose="020B0604020202020204" pitchFamily="50" charset="-128"/>
                <a:ea typeface="Arial Unicode MS" panose="020B0604020202020204" pitchFamily="50" charset="-128"/>
                <a:cs typeface="Arial Unicode MS" panose="020B0604020202020204" pitchFamily="50" charset="-128"/>
              </a:rPr>
              <a:t>, </a:t>
            </a:r>
            <a:r>
              <a:rPr lang="en-US" altLang="ja-JP" sz="1200" b="1" dirty="0">
                <a:latin typeface="Arial Unicode MS" panose="020B0604020202020204" pitchFamily="50" charset="-128"/>
                <a:ea typeface="Arial Unicode MS" panose="020B0604020202020204" pitchFamily="50" charset="-128"/>
                <a:cs typeface="Arial Unicode MS" panose="020B0604020202020204" pitchFamily="50" charset="-128"/>
              </a:rPr>
              <a:t>276</a:t>
            </a:r>
            <a:r>
              <a:rPr lang="en-US" altLang="ja-JP" sz="1200" dirty="0">
                <a:latin typeface="Arial Unicode MS" panose="020B0604020202020204" pitchFamily="50" charset="-128"/>
                <a:ea typeface="Arial Unicode MS" panose="020B0604020202020204" pitchFamily="50" charset="-128"/>
                <a:cs typeface="Arial Unicode MS" panose="020B0604020202020204" pitchFamily="50" charset="-128"/>
              </a:rPr>
              <a:t>(2000), 132.</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77" name="直線コネクタ 376"/>
          <p:cNvCxnSpPr/>
          <p:nvPr/>
        </p:nvCxnSpPr>
        <p:spPr>
          <a:xfrm flipV="1">
            <a:off x="0" y="620688"/>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4" name="スライド番号プレースホルダー 3"/>
          <p:cNvSpPr>
            <a:spLocks noGrp="1"/>
          </p:cNvSpPr>
          <p:nvPr>
            <p:ph type="sldNum" sz="quarter" idx="12"/>
          </p:nvPr>
        </p:nvSpPr>
        <p:spPr/>
        <p:txBody>
          <a:bodyPr/>
          <a:lstStyle/>
          <a:p>
            <a:pPr>
              <a:defRPr/>
            </a:pPr>
            <a:fld id="{D280E6C3-3785-462E-82C4-3BF0D60C6817}" type="slidenum">
              <a:rPr lang="en-US" altLang="ja-JP" smtClean="0"/>
              <a:pPr>
                <a:defRPr/>
              </a:pPr>
              <a:t>35</a:t>
            </a:fld>
            <a:endParaRPr lang="en-US" altLang="ja-JP"/>
          </a:p>
        </p:txBody>
      </p:sp>
    </p:spTree>
    <p:extLst>
      <p:ext uri="{BB962C8B-B14F-4D97-AF65-F5344CB8AC3E}">
        <p14:creationId xmlns:p14="http://schemas.microsoft.com/office/powerpoint/2010/main" val="22870204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115616" y="2708920"/>
            <a:ext cx="5658921" cy="1938992"/>
          </a:xfrm>
          <a:prstGeom prst="rect">
            <a:avLst/>
          </a:prstGeom>
          <a:noFill/>
        </p:spPr>
        <p:txBody>
          <a:bodyPr wrap="none" rtlCol="0">
            <a:spAutoFit/>
          </a:bodyPr>
          <a:lstStyle/>
          <a:p>
            <a:r>
              <a:rPr lang="en-US" altLang="ja-JP" sz="4000" dirty="0" smtClean="0"/>
              <a:t>Thermal conductivity of </a:t>
            </a:r>
          </a:p>
          <a:p>
            <a:r>
              <a:rPr lang="en-US" altLang="ja-JP" sz="4000" dirty="0" smtClean="0"/>
              <a:t>B</a:t>
            </a:r>
            <a:r>
              <a:rPr lang="en-US" altLang="ja-JP" sz="4000" baseline="-25000" dirty="0" smtClean="0"/>
              <a:t>2</a:t>
            </a:r>
            <a:r>
              <a:rPr lang="en-US" altLang="ja-JP" sz="4000" dirty="0" smtClean="0"/>
              <a:t>O</a:t>
            </a:r>
            <a:r>
              <a:rPr lang="en-US" altLang="ja-JP" sz="4000" baseline="-25000" dirty="0" smtClean="0"/>
              <a:t>3</a:t>
            </a:r>
            <a:r>
              <a:rPr lang="en-US" altLang="ja-JP" sz="4000" dirty="0" smtClean="0"/>
              <a:t>-SiO</a:t>
            </a:r>
            <a:r>
              <a:rPr lang="en-US" altLang="ja-JP" sz="4000" baseline="-25000" dirty="0" smtClean="0"/>
              <a:t>2</a:t>
            </a:r>
            <a:r>
              <a:rPr lang="en-US" altLang="ja-JP" sz="4000" dirty="0" smtClean="0"/>
              <a:t> and</a:t>
            </a:r>
          </a:p>
          <a:p>
            <a:r>
              <a:rPr lang="en-US" altLang="ja-JP" sz="4000" dirty="0" smtClean="0"/>
              <a:t>CaO-B</a:t>
            </a:r>
            <a:r>
              <a:rPr lang="en-US" altLang="ja-JP" sz="4000" baseline="-25000" dirty="0" smtClean="0"/>
              <a:t>2</a:t>
            </a:r>
            <a:r>
              <a:rPr lang="en-US" altLang="ja-JP" sz="4000" dirty="0" smtClean="0"/>
              <a:t>O</a:t>
            </a:r>
            <a:r>
              <a:rPr lang="en-US" altLang="ja-JP" sz="4000" baseline="-25000" dirty="0" smtClean="0"/>
              <a:t>3</a:t>
            </a:r>
            <a:r>
              <a:rPr lang="en-US" altLang="ja-JP" sz="4000" dirty="0" smtClean="0"/>
              <a:t>-SiO</a:t>
            </a:r>
            <a:r>
              <a:rPr lang="en-US" altLang="ja-JP" sz="4000" baseline="-25000" dirty="0" smtClean="0"/>
              <a:t>2</a:t>
            </a:r>
            <a:r>
              <a:rPr lang="en-US" altLang="ja-JP" sz="4000" dirty="0" smtClean="0"/>
              <a:t> melts</a:t>
            </a:r>
            <a:endParaRPr kumimoji="1" lang="ja-JP" altLang="en-US" sz="4000" dirty="0"/>
          </a:p>
        </p:txBody>
      </p:sp>
      <p:pic>
        <p:nvPicPr>
          <p:cNvPr id="5" name="Picture 8" descr="Toh_E_M_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52844"/>
            <a:ext cx="1289893" cy="128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9180"/>
            <a:ext cx="1311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2"/>
          <p:cNvSpPr>
            <a:spLocks noGrp="1"/>
          </p:cNvSpPr>
          <p:nvPr>
            <p:ph type="sldNum" sz="quarter" idx="12"/>
          </p:nvPr>
        </p:nvSpPr>
        <p:spPr/>
        <p:txBody>
          <a:bodyPr/>
          <a:lstStyle/>
          <a:p>
            <a:pPr>
              <a:defRPr/>
            </a:pPr>
            <a:fld id="{E1098097-AED3-4F57-9D3D-301576946D82}" type="slidenum">
              <a:rPr lang="en-US" altLang="ja-JP" smtClean="0"/>
              <a:pPr>
                <a:defRPr/>
              </a:pPr>
              <a:t>36</a:t>
            </a:fld>
            <a:endParaRPr lang="en-US" altLang="ja-JP"/>
          </a:p>
        </p:txBody>
      </p:sp>
    </p:spTree>
    <p:extLst>
      <p:ext uri="{BB962C8B-B14F-4D97-AF65-F5344CB8AC3E}">
        <p14:creationId xmlns:p14="http://schemas.microsoft.com/office/powerpoint/2010/main" val="1079556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37</a:t>
            </a:fld>
            <a:endParaRPr lang="en-US" altLang="ja-JP"/>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3793918356"/>
              </p:ext>
            </p:extLst>
          </p:nvPr>
        </p:nvGraphicFramePr>
        <p:xfrm>
          <a:off x="-30038" y="764704"/>
          <a:ext cx="5992083" cy="4608512"/>
        </p:xfrm>
        <a:graphic>
          <a:graphicData uri="http://schemas.openxmlformats.org/presentationml/2006/ole">
            <mc:AlternateContent xmlns:mc="http://schemas.openxmlformats.org/markup-compatibility/2006">
              <mc:Choice xmlns:v="urn:schemas-microsoft-com:vml" Requires="v">
                <p:oleObj spid="_x0000_s62519" r:id="rId3" imgW="4531845" imgH="3485871" progId="Origin50.Graph">
                  <p:embed/>
                </p:oleObj>
              </mc:Choice>
              <mc:Fallback>
                <p:oleObj r:id="rId3" imgW="4531845" imgH="3485871" progId="Origin50.Graph">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38" y="764704"/>
                        <a:ext cx="5992083" cy="4608512"/>
                      </a:xfrm>
                      <a:prstGeom prst="rect">
                        <a:avLst/>
                      </a:prstGeom>
                      <a:noFill/>
                      <a:extLst/>
                    </p:spPr>
                  </p:pic>
                </p:oleObj>
              </mc:Fallback>
            </mc:AlternateContent>
          </a:graphicData>
        </a:graphic>
      </p:graphicFrame>
      <p:pic>
        <p:nvPicPr>
          <p:cNvPr id="624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2" y="2060848"/>
            <a:ext cx="3791188"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直線コネクタ 5"/>
          <p:cNvCxnSpPr/>
          <p:nvPr/>
        </p:nvCxnSpPr>
        <p:spPr>
          <a:xfrm flipV="1">
            <a:off x="1563" y="764704"/>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7" name="テキスト ボックス 6"/>
          <p:cNvSpPr txBox="1"/>
          <p:nvPr/>
        </p:nvSpPr>
        <p:spPr>
          <a:xfrm>
            <a:off x="107504" y="5480356"/>
            <a:ext cx="8760347" cy="584775"/>
          </a:xfrm>
          <a:prstGeom prst="rect">
            <a:avLst/>
          </a:prstGeom>
          <a:noFill/>
        </p:spPr>
        <p:txBody>
          <a:bodyPr wrap="none" rtlCol="0">
            <a:spAutoFit/>
          </a:bodyPr>
          <a:lstStyle/>
          <a:p>
            <a:r>
              <a:rPr kumimoji="1" lang="en-US" altLang="ja-JP" sz="1400" dirty="0" err="1" smtClean="0"/>
              <a:t>T.Nishi</a:t>
            </a:r>
            <a:r>
              <a:rPr kumimoji="1" lang="en-US" altLang="ja-JP" sz="1400" dirty="0" smtClean="0"/>
              <a:t>, </a:t>
            </a:r>
            <a:r>
              <a:rPr kumimoji="1" lang="en-US" altLang="ja-JP" sz="1400" dirty="0" err="1" smtClean="0"/>
              <a:t>K.Tanaka</a:t>
            </a:r>
            <a:r>
              <a:rPr kumimoji="1" lang="en-US" altLang="ja-JP" sz="1400" dirty="0" smtClean="0"/>
              <a:t>, </a:t>
            </a:r>
            <a:r>
              <a:rPr kumimoji="1" lang="en-US" altLang="ja-JP" sz="1400" dirty="0" err="1" smtClean="0"/>
              <a:t>K.Ohnuma</a:t>
            </a:r>
            <a:r>
              <a:rPr kumimoji="1" lang="en-US" altLang="ja-JP" sz="1400" dirty="0" smtClean="0"/>
              <a:t>, </a:t>
            </a:r>
            <a:r>
              <a:rPr kumimoji="1" lang="en-US" altLang="ja-JP" sz="1400" dirty="0" err="1" smtClean="0"/>
              <a:t>H.Ohta</a:t>
            </a:r>
            <a:r>
              <a:rPr kumimoji="1" lang="en-US" altLang="ja-JP" sz="1400" dirty="0" smtClean="0"/>
              <a:t>, </a:t>
            </a:r>
            <a:r>
              <a:rPr kumimoji="1" lang="en-US" altLang="ja-JP" sz="1400" dirty="0" err="1" smtClean="0"/>
              <a:t>S.Sukenaga</a:t>
            </a:r>
            <a:r>
              <a:rPr kumimoji="1" lang="en-US" altLang="ja-JP" sz="1400" dirty="0" smtClean="0"/>
              <a:t>, </a:t>
            </a:r>
            <a:r>
              <a:rPr kumimoji="1" lang="en-US" altLang="ja-JP" sz="1400" dirty="0" err="1" smtClean="0"/>
              <a:t>H.Shibata</a:t>
            </a:r>
            <a:r>
              <a:rPr kumimoji="1" lang="en-US" altLang="ja-JP" sz="1400" dirty="0" smtClean="0"/>
              <a:t>, </a:t>
            </a:r>
            <a:r>
              <a:rPr kumimoji="1" lang="en-US" altLang="ja-JP" sz="1400" dirty="0" err="1" smtClean="0"/>
              <a:t>T.Kakihara</a:t>
            </a:r>
            <a:r>
              <a:rPr kumimoji="1" lang="en-US" altLang="ja-JP" sz="1400" dirty="0" smtClean="0"/>
              <a:t>, </a:t>
            </a:r>
            <a:r>
              <a:rPr kumimoji="1" lang="en-US" altLang="ja-JP" sz="1400" dirty="0" err="1" smtClean="0"/>
              <a:t>J.Nucl</a:t>
            </a:r>
            <a:r>
              <a:rPr kumimoji="1" lang="en-US" altLang="ja-JP" sz="1400" dirty="0" smtClean="0"/>
              <a:t>. Sci., </a:t>
            </a:r>
            <a:r>
              <a:rPr kumimoji="1" lang="en-US" altLang="ja-JP" sz="1400" b="1" dirty="0" smtClean="0"/>
              <a:t>510</a:t>
            </a:r>
            <a:r>
              <a:rPr kumimoji="1" lang="en-US" altLang="ja-JP" sz="1400" dirty="0" smtClean="0"/>
              <a:t>(2018), 193-198</a:t>
            </a:r>
          </a:p>
          <a:p>
            <a:r>
              <a:rPr kumimoji="1" lang="en-US" altLang="ja-JP" dirty="0" smtClean="0"/>
              <a:t> </a:t>
            </a:r>
            <a:endParaRPr kumimoji="1" lang="ja-JP" altLang="en-US" dirty="0"/>
          </a:p>
        </p:txBody>
      </p:sp>
      <p:sp>
        <p:nvSpPr>
          <p:cNvPr id="5" name="テキスト ボックス 4"/>
          <p:cNvSpPr txBox="1"/>
          <p:nvPr/>
        </p:nvSpPr>
        <p:spPr>
          <a:xfrm>
            <a:off x="323528" y="118373"/>
            <a:ext cx="8640960" cy="461665"/>
          </a:xfrm>
          <a:prstGeom prst="rect">
            <a:avLst/>
          </a:prstGeom>
          <a:noFill/>
        </p:spPr>
        <p:txBody>
          <a:bodyPr wrap="square" rtlCol="0">
            <a:spAutoFit/>
          </a:bodyPr>
          <a:lstStyle/>
          <a:p>
            <a:r>
              <a:rPr kumimoji="1" lang="en-US" altLang="ja-JP" sz="2400" dirty="0" smtClean="0"/>
              <a:t>Thermal conduct ivies of </a:t>
            </a:r>
            <a:r>
              <a:rPr lang="en-US" altLang="ja-JP" sz="2400" dirty="0"/>
              <a:t>B</a:t>
            </a:r>
            <a:r>
              <a:rPr lang="en-US" altLang="ja-JP" sz="2400" baseline="-25000" dirty="0"/>
              <a:t>2</a:t>
            </a:r>
            <a:r>
              <a:rPr lang="en-US" altLang="ja-JP" sz="2400" dirty="0"/>
              <a:t>O</a:t>
            </a:r>
            <a:r>
              <a:rPr lang="en-US" altLang="ja-JP" sz="2400" baseline="-25000" dirty="0"/>
              <a:t>3</a:t>
            </a:r>
            <a:r>
              <a:rPr lang="en-US" altLang="ja-JP" sz="2400" dirty="0"/>
              <a:t>-SiO</a:t>
            </a:r>
            <a:r>
              <a:rPr lang="en-US" altLang="ja-JP" sz="2400" baseline="-25000" dirty="0"/>
              <a:t>2</a:t>
            </a:r>
            <a:r>
              <a:rPr lang="en-US" altLang="ja-JP" sz="2400" dirty="0"/>
              <a:t> </a:t>
            </a:r>
            <a:r>
              <a:rPr lang="en-US" altLang="ja-JP" sz="2400" dirty="0" smtClean="0"/>
              <a:t>and CaO-B</a:t>
            </a:r>
            <a:r>
              <a:rPr lang="en-US" altLang="ja-JP" sz="2400" baseline="-25000" dirty="0" smtClean="0"/>
              <a:t>2</a:t>
            </a:r>
            <a:r>
              <a:rPr lang="en-US" altLang="ja-JP" sz="2400" dirty="0" smtClean="0"/>
              <a:t>O</a:t>
            </a:r>
            <a:r>
              <a:rPr lang="en-US" altLang="ja-JP" sz="2400" baseline="-25000" dirty="0" smtClean="0"/>
              <a:t>3</a:t>
            </a:r>
            <a:r>
              <a:rPr lang="en-US" altLang="ja-JP" sz="2400" dirty="0" smtClean="0"/>
              <a:t>-SiO</a:t>
            </a:r>
            <a:r>
              <a:rPr lang="en-US" altLang="ja-JP" sz="2400" baseline="-25000" dirty="0" smtClean="0"/>
              <a:t>2</a:t>
            </a:r>
            <a:r>
              <a:rPr lang="en-US" altLang="ja-JP" sz="2400" dirty="0" smtClean="0"/>
              <a:t> melts</a:t>
            </a:r>
            <a:endParaRPr lang="ja-JP" altLang="en-US" sz="2400" dirty="0"/>
          </a:p>
        </p:txBody>
      </p:sp>
      <p:sp>
        <p:nvSpPr>
          <p:cNvPr id="8" name="テキスト ボックス 7"/>
          <p:cNvSpPr txBox="1"/>
          <p:nvPr/>
        </p:nvSpPr>
        <p:spPr>
          <a:xfrm>
            <a:off x="316657" y="6062837"/>
            <a:ext cx="6192688" cy="523220"/>
          </a:xfrm>
          <a:prstGeom prst="rect">
            <a:avLst/>
          </a:prstGeom>
          <a:noFill/>
        </p:spPr>
        <p:txBody>
          <a:bodyPr wrap="square" rtlCol="0">
            <a:spAutoFit/>
          </a:bodyPr>
          <a:lstStyle/>
          <a:p>
            <a:r>
              <a:rPr kumimoji="1" lang="en-US" altLang="ja-JP" sz="1400" dirty="0" smtClean="0"/>
              <a:t>[1] </a:t>
            </a:r>
            <a:r>
              <a:rPr kumimoji="1" lang="en-US" altLang="ja-JP" sz="1400" dirty="0" err="1" smtClean="0"/>
              <a:t>Y.Kim</a:t>
            </a:r>
            <a:r>
              <a:rPr kumimoji="1" lang="en-US" altLang="ja-JP" sz="1400" dirty="0" smtClean="0"/>
              <a:t> and </a:t>
            </a:r>
            <a:r>
              <a:rPr kumimoji="1" lang="en-US" altLang="ja-JP" sz="1400" dirty="0" err="1" smtClean="0"/>
              <a:t>K.Morita</a:t>
            </a:r>
            <a:r>
              <a:rPr kumimoji="1" lang="en-US" altLang="ja-JP" sz="1400" dirty="0" smtClean="0"/>
              <a:t>, J. </a:t>
            </a:r>
            <a:r>
              <a:rPr kumimoji="1" lang="en-US" altLang="ja-JP" sz="1400" dirty="0" err="1" smtClean="0"/>
              <a:t>Ame</a:t>
            </a:r>
            <a:r>
              <a:rPr kumimoji="1" lang="en-US" altLang="ja-JP" sz="1400" dirty="0" smtClean="0"/>
              <a:t>. Ceram. Soc. 98(2015), 1588-1595.</a:t>
            </a:r>
          </a:p>
          <a:p>
            <a:r>
              <a:rPr lang="en-US" altLang="ja-JP" sz="1400" dirty="0" smtClean="0"/>
              <a:t>[2] </a:t>
            </a:r>
            <a:r>
              <a:rPr lang="en-US" altLang="ja-JP" sz="1400" dirty="0" err="1" smtClean="0"/>
              <a:t>Y.Kim</a:t>
            </a:r>
            <a:r>
              <a:rPr lang="en-US" altLang="ja-JP" sz="1400" dirty="0" smtClean="0"/>
              <a:t>, </a:t>
            </a:r>
            <a:r>
              <a:rPr lang="en-US" altLang="ja-JP" sz="1400" dirty="0" err="1" smtClean="0"/>
              <a:t>Y.Yanaba</a:t>
            </a:r>
            <a:r>
              <a:rPr lang="en-US" altLang="ja-JP" sz="1400" dirty="0" smtClean="0"/>
              <a:t>, </a:t>
            </a:r>
            <a:r>
              <a:rPr lang="en-US" altLang="ja-JP" sz="1400" dirty="0" err="1" smtClean="0"/>
              <a:t>K.Morita</a:t>
            </a:r>
            <a:r>
              <a:rPr lang="en-US" altLang="ja-JP" sz="1400" dirty="0" smtClean="0"/>
              <a:t>, ISIJ Int. 54(2014), 2077-2083.</a:t>
            </a:r>
            <a:endParaRPr kumimoji="1" lang="ja-JP" altLang="en-US" sz="1400" dirty="0"/>
          </a:p>
        </p:txBody>
      </p:sp>
      <p:sp>
        <p:nvSpPr>
          <p:cNvPr id="11" name="テキスト ボックス 10"/>
          <p:cNvSpPr txBox="1"/>
          <p:nvPr/>
        </p:nvSpPr>
        <p:spPr>
          <a:xfrm>
            <a:off x="3923928" y="1484784"/>
            <a:ext cx="383438" cy="307777"/>
          </a:xfrm>
          <a:prstGeom prst="rect">
            <a:avLst/>
          </a:prstGeom>
          <a:solidFill>
            <a:schemeClr val="bg1"/>
          </a:solidFill>
        </p:spPr>
        <p:txBody>
          <a:bodyPr wrap="none" rtlCol="0">
            <a:spAutoFit/>
          </a:bodyPr>
          <a:lstStyle/>
          <a:p>
            <a:r>
              <a:rPr kumimoji="1" lang="en-US" altLang="ja-JP" sz="1400" dirty="0" smtClean="0"/>
              <a:t>[1]</a:t>
            </a:r>
            <a:endParaRPr kumimoji="1" lang="ja-JP" altLang="en-US" sz="1400" dirty="0"/>
          </a:p>
        </p:txBody>
      </p:sp>
      <p:sp>
        <p:nvSpPr>
          <p:cNvPr id="13" name="テキスト ボックス 12"/>
          <p:cNvSpPr txBox="1"/>
          <p:nvPr/>
        </p:nvSpPr>
        <p:spPr>
          <a:xfrm>
            <a:off x="4644008" y="1792561"/>
            <a:ext cx="383438" cy="307777"/>
          </a:xfrm>
          <a:prstGeom prst="rect">
            <a:avLst/>
          </a:prstGeom>
          <a:solidFill>
            <a:schemeClr val="bg1"/>
          </a:solidFill>
        </p:spPr>
        <p:txBody>
          <a:bodyPr wrap="none" rtlCol="0">
            <a:spAutoFit/>
          </a:bodyPr>
          <a:lstStyle/>
          <a:p>
            <a:r>
              <a:rPr kumimoji="1" lang="en-US" altLang="ja-JP" sz="1400" dirty="0" smtClean="0"/>
              <a:t>[2]</a:t>
            </a:r>
            <a:endParaRPr kumimoji="1" lang="ja-JP" altLang="en-US" sz="1400" dirty="0"/>
          </a:p>
        </p:txBody>
      </p:sp>
    </p:spTree>
    <p:extLst>
      <p:ext uri="{BB962C8B-B14F-4D97-AF65-F5344CB8AC3E}">
        <p14:creationId xmlns:p14="http://schemas.microsoft.com/office/powerpoint/2010/main" val="1745955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38</a:t>
            </a:fld>
            <a:endParaRPr lang="en-US" altLang="ja-JP"/>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2920681704"/>
              </p:ext>
            </p:extLst>
          </p:nvPr>
        </p:nvGraphicFramePr>
        <p:xfrm>
          <a:off x="1187624" y="836712"/>
          <a:ext cx="6267822" cy="4833659"/>
        </p:xfrm>
        <a:graphic>
          <a:graphicData uri="http://schemas.openxmlformats.org/presentationml/2006/ole">
            <mc:AlternateContent xmlns:mc="http://schemas.openxmlformats.org/markup-compatibility/2006">
              <mc:Choice xmlns:v="urn:schemas-microsoft-com:vml" Requires="v">
                <p:oleObj spid="_x0000_s61495" r:id="rId3" imgW="4531845" imgH="3485871" progId="Origin50.Graph">
                  <p:embed/>
                </p:oleObj>
              </mc:Choice>
              <mc:Fallback>
                <p:oleObj r:id="rId3" imgW="4531845" imgH="3485871" progId="Origin50.Graph">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836712"/>
                        <a:ext cx="6267822" cy="4833659"/>
                      </a:xfrm>
                      <a:prstGeom prst="rect">
                        <a:avLst/>
                      </a:prstGeom>
                      <a:noFill/>
                      <a:extLst/>
                    </p:spPr>
                  </p:pic>
                </p:oleObj>
              </mc:Fallback>
            </mc:AlternateContent>
          </a:graphicData>
        </a:graphic>
      </p:graphicFrame>
      <p:cxnSp>
        <p:nvCxnSpPr>
          <p:cNvPr id="6" name="直線コネクタ 5"/>
          <p:cNvCxnSpPr/>
          <p:nvPr/>
        </p:nvCxnSpPr>
        <p:spPr>
          <a:xfrm flipV="1">
            <a:off x="0" y="949370"/>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7" name="テキスト ボックス 6"/>
          <p:cNvSpPr txBox="1"/>
          <p:nvPr/>
        </p:nvSpPr>
        <p:spPr>
          <a:xfrm>
            <a:off x="323528" y="118373"/>
            <a:ext cx="8640960" cy="830997"/>
          </a:xfrm>
          <a:prstGeom prst="rect">
            <a:avLst/>
          </a:prstGeom>
          <a:noFill/>
        </p:spPr>
        <p:txBody>
          <a:bodyPr wrap="square" rtlCol="0">
            <a:spAutoFit/>
          </a:bodyPr>
          <a:lstStyle/>
          <a:p>
            <a:r>
              <a:rPr lang="en-US" altLang="ja-JP" sz="2400" dirty="0" smtClean="0"/>
              <a:t>B</a:t>
            </a:r>
            <a:r>
              <a:rPr lang="en-US" altLang="ja-JP" sz="2400" baseline="-25000" dirty="0" smtClean="0"/>
              <a:t>2</a:t>
            </a:r>
            <a:r>
              <a:rPr lang="en-US" altLang="ja-JP" sz="2400" dirty="0" smtClean="0"/>
              <a:t>O</a:t>
            </a:r>
            <a:r>
              <a:rPr lang="en-US" altLang="ja-JP" sz="2400" baseline="-25000" dirty="0" smtClean="0"/>
              <a:t>3</a:t>
            </a:r>
            <a:r>
              <a:rPr lang="en-US" altLang="ja-JP" sz="2400" dirty="0" smtClean="0"/>
              <a:t>/(B</a:t>
            </a:r>
            <a:r>
              <a:rPr lang="en-US" altLang="ja-JP" sz="2400" baseline="-25000" dirty="0" smtClean="0"/>
              <a:t>2</a:t>
            </a:r>
            <a:r>
              <a:rPr lang="en-US" altLang="ja-JP" sz="2400" dirty="0" smtClean="0"/>
              <a:t>O</a:t>
            </a:r>
            <a:r>
              <a:rPr lang="en-US" altLang="ja-JP" sz="2400" baseline="-25000" dirty="0" smtClean="0"/>
              <a:t>3</a:t>
            </a:r>
            <a:r>
              <a:rPr lang="en-US" altLang="ja-JP" sz="2400" dirty="0" smtClean="0"/>
              <a:t>-SiO</a:t>
            </a:r>
            <a:r>
              <a:rPr lang="en-US" altLang="ja-JP" sz="2400" baseline="-25000" dirty="0" smtClean="0"/>
              <a:t>2</a:t>
            </a:r>
            <a:r>
              <a:rPr lang="en-US" altLang="ja-JP" sz="2400" dirty="0" smtClean="0"/>
              <a:t>) ratio dependence of the average thermal conductivity</a:t>
            </a:r>
            <a:endParaRPr lang="ja-JP" altLang="en-US" sz="2400" dirty="0"/>
          </a:p>
        </p:txBody>
      </p:sp>
    </p:spTree>
    <p:extLst>
      <p:ext uri="{BB962C8B-B14F-4D97-AF65-F5344CB8AC3E}">
        <p14:creationId xmlns:p14="http://schemas.microsoft.com/office/powerpoint/2010/main" val="33381828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E1098097-AED3-4F57-9D3D-301576946D82}" type="slidenum">
              <a:rPr lang="en-US" altLang="ja-JP" smtClean="0"/>
              <a:pPr>
                <a:defRPr/>
              </a:pPr>
              <a:t>39</a:t>
            </a:fld>
            <a:endParaRPr lang="en-US" altLang="ja-JP"/>
          </a:p>
        </p:txBody>
      </p:sp>
      <p:cxnSp>
        <p:nvCxnSpPr>
          <p:cNvPr id="4" name="直線コネクタ 3"/>
          <p:cNvCxnSpPr/>
          <p:nvPr/>
        </p:nvCxnSpPr>
        <p:spPr>
          <a:xfrm flipV="1">
            <a:off x="0" y="620688"/>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pic>
        <p:nvPicPr>
          <p:cNvPr id="6" name="図 5"/>
          <p:cNvPicPr/>
          <p:nvPr/>
        </p:nvPicPr>
        <p:blipFill>
          <a:blip r:embed="rId2" cstate="print">
            <a:extLst>
              <a:ext uri="{28A0092B-C50C-407E-A947-70E740481C1C}">
                <a14:useLocalDpi xmlns:a14="http://schemas.microsoft.com/office/drawing/2010/main" val="0"/>
              </a:ext>
            </a:extLst>
          </a:blip>
          <a:stretch>
            <a:fillRect/>
          </a:stretch>
        </p:blipFill>
        <p:spPr>
          <a:xfrm>
            <a:off x="3995936" y="4135839"/>
            <a:ext cx="4892050" cy="2524160"/>
          </a:xfrm>
          <a:prstGeom prst="rect">
            <a:avLst/>
          </a:prstGeom>
        </p:spPr>
      </p:pic>
      <p:pic>
        <p:nvPicPr>
          <p:cNvPr id="3" name="図 2"/>
          <p:cNvPicPr/>
          <p:nvPr/>
        </p:nvPicPr>
        <p:blipFill>
          <a:blip r:embed="rId3">
            <a:extLst>
              <a:ext uri="{28A0092B-C50C-407E-A947-70E740481C1C}">
                <a14:useLocalDpi xmlns:a14="http://schemas.microsoft.com/office/drawing/2010/main" val="0"/>
              </a:ext>
            </a:extLst>
          </a:blip>
          <a:stretch>
            <a:fillRect/>
          </a:stretch>
        </p:blipFill>
        <p:spPr>
          <a:xfrm>
            <a:off x="1260755" y="764704"/>
            <a:ext cx="6622489" cy="3309783"/>
          </a:xfrm>
          <a:prstGeom prst="rect">
            <a:avLst/>
          </a:prstGeom>
        </p:spPr>
      </p:pic>
      <p:pic>
        <p:nvPicPr>
          <p:cNvPr id="5" name="図 4"/>
          <p:cNvPicPr/>
          <p:nvPr/>
        </p:nvPicPr>
        <p:blipFill>
          <a:blip r:embed="rId4" cstate="print">
            <a:extLst>
              <a:ext uri="{28A0092B-C50C-407E-A947-70E740481C1C}">
                <a14:useLocalDpi xmlns:a14="http://schemas.microsoft.com/office/drawing/2010/main" val="0"/>
              </a:ext>
            </a:extLst>
          </a:blip>
          <a:stretch>
            <a:fillRect/>
          </a:stretch>
        </p:blipFill>
        <p:spPr>
          <a:xfrm>
            <a:off x="660351" y="4331188"/>
            <a:ext cx="3744416" cy="2070800"/>
          </a:xfrm>
          <a:prstGeom prst="rect">
            <a:avLst/>
          </a:prstGeom>
        </p:spPr>
      </p:pic>
      <p:sp>
        <p:nvSpPr>
          <p:cNvPr id="7" name="テキスト ボックス 6"/>
          <p:cNvSpPr txBox="1"/>
          <p:nvPr/>
        </p:nvSpPr>
        <p:spPr>
          <a:xfrm>
            <a:off x="1656988" y="88980"/>
            <a:ext cx="6405793" cy="523220"/>
          </a:xfrm>
          <a:prstGeom prst="rect">
            <a:avLst/>
          </a:prstGeom>
          <a:noFill/>
        </p:spPr>
        <p:txBody>
          <a:bodyPr wrap="none" rtlCol="0">
            <a:spAutoFit/>
          </a:bodyPr>
          <a:lstStyle/>
          <a:p>
            <a:r>
              <a:rPr kumimoji="1" lang="en-US" altLang="ja-JP" sz="2800" baseline="30000" dirty="0" smtClean="0"/>
              <a:t>11</a:t>
            </a:r>
            <a:r>
              <a:rPr kumimoji="1" lang="en-US" altLang="ja-JP" sz="2800" dirty="0" smtClean="0"/>
              <a:t>B MAS NMR(18.8T) of glassy sample</a:t>
            </a:r>
            <a:endParaRPr kumimoji="1" lang="ja-JP" altLang="en-US" sz="2800" dirty="0"/>
          </a:p>
        </p:txBody>
      </p:sp>
    </p:spTree>
    <p:extLst>
      <p:ext uri="{BB962C8B-B14F-4D97-AF65-F5344CB8AC3E}">
        <p14:creationId xmlns:p14="http://schemas.microsoft.com/office/powerpoint/2010/main" val="4232538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89"/>
          <p:cNvGraphicFramePr>
            <a:graphicFrameLocks noGrp="1" noChangeAspect="1"/>
          </p:cNvGraphicFramePr>
          <p:nvPr>
            <p:ph sz="half" idx="2"/>
          </p:nvPr>
        </p:nvGraphicFramePr>
        <p:xfrm>
          <a:off x="179388" y="1773238"/>
          <a:ext cx="4902200" cy="3525837"/>
        </p:xfrm>
        <a:graphic>
          <a:graphicData uri="http://schemas.openxmlformats.org/presentationml/2006/ole">
            <mc:AlternateContent xmlns:mc="http://schemas.openxmlformats.org/markup-compatibility/2006">
              <mc:Choice xmlns:v="urn:schemas-microsoft-com:vml" Requires="v">
                <p:oleObj spid="_x0000_s1185" name="Image" r:id="rId3" imgW="11589128" imgH="8336040" progId="Photoshop.Image.4">
                  <p:embed/>
                </p:oleObj>
              </mc:Choice>
              <mc:Fallback>
                <p:oleObj name="Image" r:id="rId3" imgW="11589128" imgH="8336040" progId="Photoshop.Image.4">
                  <p:embed/>
                  <p:pic>
                    <p:nvPicPr>
                      <p:cNvPr id="0" name="Object 8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773238"/>
                        <a:ext cx="4902200" cy="3525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7" name="Rectangle 4"/>
          <p:cNvSpPr>
            <a:spLocks noGrp="1" noChangeArrowheads="1"/>
          </p:cNvSpPr>
          <p:nvPr>
            <p:ph type="title"/>
          </p:nvPr>
        </p:nvSpPr>
        <p:spPr>
          <a:xfrm>
            <a:off x="425450" y="19050"/>
            <a:ext cx="8229600" cy="879347"/>
          </a:xfrm>
        </p:spPr>
        <p:txBody>
          <a:bodyPr/>
          <a:lstStyle/>
          <a:p>
            <a:pPr eaLnBrk="1" hangingPunct="1"/>
            <a:r>
              <a:rPr lang="en-US" altLang="ja-JP" sz="3600" dirty="0" smtClean="0"/>
              <a:t>Continuous Casting Process for Steel</a:t>
            </a:r>
            <a:r>
              <a:rPr lang="en-US" altLang="ja-JP" dirty="0" smtClean="0"/>
              <a:t> </a:t>
            </a:r>
          </a:p>
        </p:txBody>
      </p:sp>
      <p:sp>
        <p:nvSpPr>
          <p:cNvPr id="1028" name="Text Box 10"/>
          <p:cNvSpPr txBox="1">
            <a:spLocks noChangeArrowheads="1"/>
          </p:cNvSpPr>
          <p:nvPr/>
        </p:nvSpPr>
        <p:spPr bwMode="auto">
          <a:xfrm>
            <a:off x="1327150" y="5795963"/>
            <a:ext cx="72723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dirty="0"/>
              <a:t>Schematic diagram of the relationship between mold and liquid steel with mold powder in the continuous casting for steel</a:t>
            </a:r>
          </a:p>
        </p:txBody>
      </p:sp>
      <p:grpSp>
        <p:nvGrpSpPr>
          <p:cNvPr id="1029" name="Group 51"/>
          <p:cNvGrpSpPr>
            <a:grpSpLocks noChangeAspect="1"/>
          </p:cNvGrpSpPr>
          <p:nvPr/>
        </p:nvGrpSpPr>
        <p:grpSpPr bwMode="auto">
          <a:xfrm>
            <a:off x="5262563" y="1308100"/>
            <a:ext cx="2176462" cy="2952750"/>
            <a:chOff x="2064" y="1207"/>
            <a:chExt cx="1905" cy="2602"/>
          </a:xfrm>
        </p:grpSpPr>
        <p:sp>
          <p:nvSpPr>
            <p:cNvPr id="1043" name="Rectangle 52"/>
            <p:cNvSpPr>
              <a:spLocks noChangeAspect="1" noChangeArrowheads="1"/>
            </p:cNvSpPr>
            <p:nvPr/>
          </p:nvSpPr>
          <p:spPr bwMode="auto">
            <a:xfrm>
              <a:off x="2245" y="1207"/>
              <a:ext cx="190" cy="1810"/>
            </a:xfrm>
            <a:prstGeom prst="rect">
              <a:avLst/>
            </a:prstGeom>
            <a:solidFill>
              <a:srgbClr val="FF6600"/>
            </a:solidFill>
            <a:ln w="12700">
              <a:solidFill>
                <a:schemeClr val="tx1"/>
              </a:solidFill>
              <a:miter lim="800000"/>
              <a:headEnd/>
              <a:tailEnd/>
            </a:ln>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dirty="0"/>
            </a:p>
          </p:txBody>
        </p:sp>
        <p:sp>
          <p:nvSpPr>
            <p:cNvPr id="1044" name="Rectangle 53"/>
            <p:cNvSpPr>
              <a:spLocks noChangeAspect="1" noChangeArrowheads="1"/>
            </p:cNvSpPr>
            <p:nvPr/>
          </p:nvSpPr>
          <p:spPr bwMode="auto">
            <a:xfrm>
              <a:off x="2435" y="1444"/>
              <a:ext cx="1396" cy="178"/>
            </a:xfrm>
            <a:prstGeom prst="rect">
              <a:avLst/>
            </a:prstGeom>
            <a:solidFill>
              <a:srgbClr val="008080"/>
            </a:solidFill>
            <a:ln w="9525">
              <a:solidFill>
                <a:schemeClr val="tx1"/>
              </a:solidFill>
              <a:miter lim="800000"/>
              <a:headEnd/>
              <a:tailEnd/>
            </a:ln>
          </p:spPr>
          <p:txBody>
            <a:bodyPr wrap="none" anchor="ct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endParaRPr lang="ja-JP" altLang="en-US" dirty="0"/>
            </a:p>
          </p:txBody>
        </p:sp>
        <p:sp>
          <p:nvSpPr>
            <p:cNvPr id="1045" name="Freeform 54"/>
            <p:cNvSpPr>
              <a:spLocks noChangeAspect="1"/>
            </p:cNvSpPr>
            <p:nvPr/>
          </p:nvSpPr>
          <p:spPr bwMode="auto">
            <a:xfrm>
              <a:off x="2435" y="1622"/>
              <a:ext cx="1396" cy="149"/>
            </a:xfrm>
            <a:custGeom>
              <a:avLst/>
              <a:gdLst>
                <a:gd name="T0" fmla="*/ 0 w 1996"/>
                <a:gd name="T1" fmla="*/ 0 h 227"/>
                <a:gd name="T2" fmla="*/ 182 w 1996"/>
                <a:gd name="T3" fmla="*/ 227 h 227"/>
                <a:gd name="T4" fmla="*/ 1996 w 1996"/>
                <a:gd name="T5" fmla="*/ 227 h 227"/>
                <a:gd name="T6" fmla="*/ 1996 w 1996"/>
                <a:gd name="T7" fmla="*/ 0 h 227"/>
                <a:gd name="T8" fmla="*/ 0 w 1996"/>
                <a:gd name="T9" fmla="*/ 0 h 227"/>
                <a:gd name="T10" fmla="*/ 0 60000 65536"/>
                <a:gd name="T11" fmla="*/ 0 60000 65536"/>
                <a:gd name="T12" fmla="*/ 0 60000 65536"/>
                <a:gd name="T13" fmla="*/ 0 60000 65536"/>
                <a:gd name="T14" fmla="*/ 0 60000 65536"/>
                <a:gd name="T15" fmla="*/ 0 w 1996"/>
                <a:gd name="T16" fmla="*/ 0 h 227"/>
                <a:gd name="T17" fmla="*/ 1996 w 1996"/>
                <a:gd name="T18" fmla="*/ 227 h 227"/>
              </a:gdLst>
              <a:ahLst/>
              <a:cxnLst>
                <a:cxn ang="T10">
                  <a:pos x="T0" y="T1"/>
                </a:cxn>
                <a:cxn ang="T11">
                  <a:pos x="T2" y="T3"/>
                </a:cxn>
                <a:cxn ang="T12">
                  <a:pos x="T4" y="T5"/>
                </a:cxn>
                <a:cxn ang="T13">
                  <a:pos x="T6" y="T7"/>
                </a:cxn>
                <a:cxn ang="T14">
                  <a:pos x="T8" y="T9"/>
                </a:cxn>
              </a:cxnLst>
              <a:rect l="T15" t="T16" r="T17" b="T18"/>
              <a:pathLst>
                <a:path w="1996" h="227">
                  <a:moveTo>
                    <a:pt x="0" y="0"/>
                  </a:moveTo>
                  <a:lnTo>
                    <a:pt x="182" y="227"/>
                  </a:lnTo>
                  <a:lnTo>
                    <a:pt x="1996" y="227"/>
                  </a:lnTo>
                  <a:lnTo>
                    <a:pt x="1996" y="0"/>
                  </a:lnTo>
                  <a:lnTo>
                    <a:pt x="0" y="0"/>
                  </a:lnTo>
                  <a:close/>
                </a:path>
              </a:pathLst>
            </a:custGeom>
            <a:solidFill>
              <a:schemeClr val="folHlink"/>
            </a:solidFill>
            <a:ln w="9525">
              <a:solidFill>
                <a:schemeClr val="tx1"/>
              </a:solidFill>
              <a:round/>
              <a:headEnd/>
              <a:tailEnd/>
            </a:ln>
          </p:spPr>
          <p:txBody>
            <a:bodyPr/>
            <a:lstStyle/>
            <a:p>
              <a:endParaRPr lang="ja-JP" altLang="en-US" dirty="0"/>
            </a:p>
          </p:txBody>
        </p:sp>
        <p:sp>
          <p:nvSpPr>
            <p:cNvPr id="1046" name="Freeform 55"/>
            <p:cNvSpPr>
              <a:spLocks noChangeAspect="1"/>
            </p:cNvSpPr>
            <p:nvPr/>
          </p:nvSpPr>
          <p:spPr bwMode="auto">
            <a:xfrm>
              <a:off x="2562" y="1771"/>
              <a:ext cx="1269" cy="119"/>
            </a:xfrm>
            <a:custGeom>
              <a:avLst/>
              <a:gdLst>
                <a:gd name="T0" fmla="*/ 0 w 1814"/>
                <a:gd name="T1" fmla="*/ 0 h 182"/>
                <a:gd name="T2" fmla="*/ 90 w 1814"/>
                <a:gd name="T3" fmla="*/ 182 h 182"/>
                <a:gd name="T4" fmla="*/ 136 w 1814"/>
                <a:gd name="T5" fmla="*/ 136 h 182"/>
                <a:gd name="T6" fmla="*/ 181 w 1814"/>
                <a:gd name="T7" fmla="*/ 91 h 182"/>
                <a:gd name="T8" fmla="*/ 272 w 1814"/>
                <a:gd name="T9" fmla="*/ 91 h 182"/>
                <a:gd name="T10" fmla="*/ 317 w 1814"/>
                <a:gd name="T11" fmla="*/ 91 h 182"/>
                <a:gd name="T12" fmla="*/ 1814 w 1814"/>
                <a:gd name="T13" fmla="*/ 91 h 182"/>
                <a:gd name="T14" fmla="*/ 1814 w 1814"/>
                <a:gd name="T15" fmla="*/ 0 h 182"/>
                <a:gd name="T16" fmla="*/ 0 w 1814"/>
                <a:gd name="T17" fmla="*/ 0 h 1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14"/>
                <a:gd name="T28" fmla="*/ 0 h 182"/>
                <a:gd name="T29" fmla="*/ 1814 w 1814"/>
                <a:gd name="T30" fmla="*/ 182 h 1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14" h="182">
                  <a:moveTo>
                    <a:pt x="0" y="0"/>
                  </a:moveTo>
                  <a:lnTo>
                    <a:pt x="90" y="182"/>
                  </a:lnTo>
                  <a:lnTo>
                    <a:pt x="136" y="136"/>
                  </a:lnTo>
                  <a:lnTo>
                    <a:pt x="181" y="91"/>
                  </a:lnTo>
                  <a:lnTo>
                    <a:pt x="272" y="91"/>
                  </a:lnTo>
                  <a:lnTo>
                    <a:pt x="317" y="91"/>
                  </a:lnTo>
                  <a:lnTo>
                    <a:pt x="1814" y="91"/>
                  </a:lnTo>
                  <a:lnTo>
                    <a:pt x="1814" y="0"/>
                  </a:lnTo>
                  <a:lnTo>
                    <a:pt x="0" y="0"/>
                  </a:lnTo>
                  <a:close/>
                </a:path>
              </a:pathLst>
            </a:custGeom>
            <a:solidFill>
              <a:srgbClr val="339966"/>
            </a:solidFill>
            <a:ln w="9525">
              <a:solidFill>
                <a:schemeClr val="tx1"/>
              </a:solidFill>
              <a:round/>
              <a:headEnd/>
              <a:tailEnd/>
            </a:ln>
          </p:spPr>
          <p:txBody>
            <a:bodyPr/>
            <a:lstStyle/>
            <a:p>
              <a:endParaRPr lang="ja-JP" altLang="en-US" dirty="0"/>
            </a:p>
          </p:txBody>
        </p:sp>
        <p:sp>
          <p:nvSpPr>
            <p:cNvPr id="1047" name="Freeform 56"/>
            <p:cNvSpPr>
              <a:spLocks noChangeAspect="1"/>
            </p:cNvSpPr>
            <p:nvPr/>
          </p:nvSpPr>
          <p:spPr bwMode="auto">
            <a:xfrm>
              <a:off x="2435" y="1622"/>
              <a:ext cx="127" cy="1396"/>
            </a:xfrm>
            <a:custGeom>
              <a:avLst/>
              <a:gdLst>
                <a:gd name="T0" fmla="*/ 0 w 182"/>
                <a:gd name="T1" fmla="*/ 0 h 2138"/>
                <a:gd name="T2" fmla="*/ 0 w 182"/>
                <a:gd name="T3" fmla="*/ 91 h 2138"/>
                <a:gd name="T4" fmla="*/ 46 w 182"/>
                <a:gd name="T5" fmla="*/ 136 h 2138"/>
                <a:gd name="T6" fmla="*/ 74 w 182"/>
                <a:gd name="T7" fmla="*/ 182 h 2138"/>
                <a:gd name="T8" fmla="*/ 102 w 182"/>
                <a:gd name="T9" fmla="*/ 238 h 2138"/>
                <a:gd name="T10" fmla="*/ 146 w 182"/>
                <a:gd name="T11" fmla="*/ 314 h 2138"/>
                <a:gd name="T12" fmla="*/ 162 w 182"/>
                <a:gd name="T13" fmla="*/ 382 h 2138"/>
                <a:gd name="T14" fmla="*/ 182 w 182"/>
                <a:gd name="T15" fmla="*/ 414 h 2138"/>
                <a:gd name="T16" fmla="*/ 170 w 182"/>
                <a:gd name="T17" fmla="*/ 446 h 2138"/>
                <a:gd name="T18" fmla="*/ 102 w 182"/>
                <a:gd name="T19" fmla="*/ 510 h 2138"/>
                <a:gd name="T20" fmla="*/ 94 w 182"/>
                <a:gd name="T21" fmla="*/ 542 h 2138"/>
                <a:gd name="T22" fmla="*/ 94 w 182"/>
                <a:gd name="T23" fmla="*/ 586 h 2138"/>
                <a:gd name="T24" fmla="*/ 118 w 182"/>
                <a:gd name="T25" fmla="*/ 618 h 2138"/>
                <a:gd name="T26" fmla="*/ 126 w 182"/>
                <a:gd name="T27" fmla="*/ 690 h 2138"/>
                <a:gd name="T28" fmla="*/ 126 w 182"/>
                <a:gd name="T29" fmla="*/ 2138 h 2138"/>
                <a:gd name="T30" fmla="*/ 6 w 182"/>
                <a:gd name="T31" fmla="*/ 2138 h 2138"/>
                <a:gd name="T32" fmla="*/ 2 w 182"/>
                <a:gd name="T33" fmla="*/ 82 h 21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2"/>
                <a:gd name="T52" fmla="*/ 0 h 2138"/>
                <a:gd name="T53" fmla="*/ 182 w 182"/>
                <a:gd name="T54" fmla="*/ 2138 h 21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2" h="2138">
                  <a:moveTo>
                    <a:pt x="0" y="0"/>
                  </a:moveTo>
                  <a:lnTo>
                    <a:pt x="0" y="91"/>
                  </a:lnTo>
                  <a:lnTo>
                    <a:pt x="46" y="136"/>
                  </a:lnTo>
                  <a:lnTo>
                    <a:pt x="74" y="182"/>
                  </a:lnTo>
                  <a:lnTo>
                    <a:pt x="102" y="238"/>
                  </a:lnTo>
                  <a:lnTo>
                    <a:pt x="146" y="314"/>
                  </a:lnTo>
                  <a:lnTo>
                    <a:pt x="162" y="382"/>
                  </a:lnTo>
                  <a:lnTo>
                    <a:pt x="182" y="414"/>
                  </a:lnTo>
                  <a:lnTo>
                    <a:pt x="170" y="446"/>
                  </a:lnTo>
                  <a:lnTo>
                    <a:pt x="102" y="510"/>
                  </a:lnTo>
                  <a:lnTo>
                    <a:pt x="94" y="542"/>
                  </a:lnTo>
                  <a:lnTo>
                    <a:pt x="94" y="586"/>
                  </a:lnTo>
                  <a:lnTo>
                    <a:pt x="118" y="618"/>
                  </a:lnTo>
                  <a:lnTo>
                    <a:pt x="126" y="690"/>
                  </a:lnTo>
                  <a:lnTo>
                    <a:pt x="126" y="2138"/>
                  </a:lnTo>
                  <a:lnTo>
                    <a:pt x="6" y="2138"/>
                  </a:lnTo>
                  <a:lnTo>
                    <a:pt x="2" y="82"/>
                  </a:lnTo>
                </a:path>
              </a:pathLst>
            </a:custGeom>
            <a:solidFill>
              <a:srgbClr val="3366FF"/>
            </a:solidFill>
            <a:ln w="9525">
              <a:solidFill>
                <a:schemeClr val="tx1"/>
              </a:solidFill>
              <a:round/>
              <a:headEnd/>
              <a:tailEnd/>
            </a:ln>
          </p:spPr>
          <p:txBody>
            <a:bodyPr/>
            <a:lstStyle/>
            <a:p>
              <a:endParaRPr lang="ja-JP" altLang="en-US" dirty="0"/>
            </a:p>
          </p:txBody>
        </p:sp>
        <p:sp>
          <p:nvSpPr>
            <p:cNvPr id="1048" name="Freeform 57"/>
            <p:cNvSpPr>
              <a:spLocks noChangeAspect="1"/>
            </p:cNvSpPr>
            <p:nvPr/>
          </p:nvSpPr>
          <p:spPr bwMode="auto">
            <a:xfrm>
              <a:off x="2435" y="1622"/>
              <a:ext cx="194" cy="1397"/>
            </a:xfrm>
            <a:custGeom>
              <a:avLst/>
              <a:gdLst>
                <a:gd name="T0" fmla="*/ 0 w 277"/>
                <a:gd name="T1" fmla="*/ 0 h 2140"/>
                <a:gd name="T2" fmla="*/ 0 w 277"/>
                <a:gd name="T3" fmla="*/ 91 h 2140"/>
                <a:gd name="T4" fmla="*/ 34 w 277"/>
                <a:gd name="T5" fmla="*/ 103 h 2140"/>
                <a:gd name="T6" fmla="*/ 70 w 277"/>
                <a:gd name="T7" fmla="*/ 160 h 2140"/>
                <a:gd name="T8" fmla="*/ 94 w 277"/>
                <a:gd name="T9" fmla="*/ 211 h 2140"/>
                <a:gd name="T10" fmla="*/ 157 w 277"/>
                <a:gd name="T11" fmla="*/ 331 h 2140"/>
                <a:gd name="T12" fmla="*/ 160 w 277"/>
                <a:gd name="T13" fmla="*/ 361 h 2140"/>
                <a:gd name="T14" fmla="*/ 166 w 277"/>
                <a:gd name="T15" fmla="*/ 406 h 2140"/>
                <a:gd name="T16" fmla="*/ 166 w 277"/>
                <a:gd name="T17" fmla="*/ 457 h 2140"/>
                <a:gd name="T18" fmla="*/ 148 w 277"/>
                <a:gd name="T19" fmla="*/ 475 h 2140"/>
                <a:gd name="T20" fmla="*/ 118 w 277"/>
                <a:gd name="T21" fmla="*/ 490 h 2140"/>
                <a:gd name="T22" fmla="*/ 106 w 277"/>
                <a:gd name="T23" fmla="*/ 511 h 2140"/>
                <a:gd name="T24" fmla="*/ 103 w 277"/>
                <a:gd name="T25" fmla="*/ 541 h 2140"/>
                <a:gd name="T26" fmla="*/ 100 w 277"/>
                <a:gd name="T27" fmla="*/ 565 h 2140"/>
                <a:gd name="T28" fmla="*/ 100 w 277"/>
                <a:gd name="T29" fmla="*/ 592 h 2140"/>
                <a:gd name="T30" fmla="*/ 121 w 277"/>
                <a:gd name="T31" fmla="*/ 616 h 2140"/>
                <a:gd name="T32" fmla="*/ 127 w 277"/>
                <a:gd name="T33" fmla="*/ 655 h 2140"/>
                <a:gd name="T34" fmla="*/ 127 w 277"/>
                <a:gd name="T35" fmla="*/ 2140 h 2140"/>
                <a:gd name="T36" fmla="*/ 184 w 277"/>
                <a:gd name="T37" fmla="*/ 2137 h 2140"/>
                <a:gd name="T38" fmla="*/ 184 w 277"/>
                <a:gd name="T39" fmla="*/ 679 h 2140"/>
                <a:gd name="T40" fmla="*/ 199 w 277"/>
                <a:gd name="T41" fmla="*/ 625 h 2140"/>
                <a:gd name="T42" fmla="*/ 277 w 277"/>
                <a:gd name="T43" fmla="*/ 397 h 2140"/>
                <a:gd name="T44" fmla="*/ 184 w 277"/>
                <a:gd name="T45" fmla="*/ 208 h 2140"/>
                <a:gd name="T46" fmla="*/ 0 w 277"/>
                <a:gd name="T47" fmla="*/ 0 h 21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77"/>
                <a:gd name="T73" fmla="*/ 0 h 2140"/>
                <a:gd name="T74" fmla="*/ 277 w 277"/>
                <a:gd name="T75" fmla="*/ 2140 h 214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77" h="2140">
                  <a:moveTo>
                    <a:pt x="0" y="0"/>
                  </a:moveTo>
                  <a:lnTo>
                    <a:pt x="0" y="91"/>
                  </a:lnTo>
                  <a:lnTo>
                    <a:pt x="34" y="103"/>
                  </a:lnTo>
                  <a:lnTo>
                    <a:pt x="70" y="160"/>
                  </a:lnTo>
                  <a:lnTo>
                    <a:pt x="94" y="211"/>
                  </a:lnTo>
                  <a:lnTo>
                    <a:pt x="157" y="331"/>
                  </a:lnTo>
                  <a:lnTo>
                    <a:pt x="160" y="361"/>
                  </a:lnTo>
                  <a:lnTo>
                    <a:pt x="166" y="406"/>
                  </a:lnTo>
                  <a:lnTo>
                    <a:pt x="166" y="457"/>
                  </a:lnTo>
                  <a:lnTo>
                    <a:pt x="148" y="475"/>
                  </a:lnTo>
                  <a:lnTo>
                    <a:pt x="118" y="490"/>
                  </a:lnTo>
                  <a:lnTo>
                    <a:pt x="106" y="511"/>
                  </a:lnTo>
                  <a:lnTo>
                    <a:pt x="103" y="541"/>
                  </a:lnTo>
                  <a:lnTo>
                    <a:pt x="100" y="565"/>
                  </a:lnTo>
                  <a:lnTo>
                    <a:pt x="100" y="592"/>
                  </a:lnTo>
                  <a:lnTo>
                    <a:pt x="121" y="616"/>
                  </a:lnTo>
                  <a:lnTo>
                    <a:pt x="127" y="655"/>
                  </a:lnTo>
                  <a:lnTo>
                    <a:pt x="127" y="2140"/>
                  </a:lnTo>
                  <a:lnTo>
                    <a:pt x="184" y="2137"/>
                  </a:lnTo>
                  <a:lnTo>
                    <a:pt x="184" y="679"/>
                  </a:lnTo>
                  <a:lnTo>
                    <a:pt x="199" y="625"/>
                  </a:lnTo>
                  <a:lnTo>
                    <a:pt x="277" y="397"/>
                  </a:lnTo>
                  <a:lnTo>
                    <a:pt x="184" y="208"/>
                  </a:lnTo>
                  <a:lnTo>
                    <a:pt x="0" y="0"/>
                  </a:lnTo>
                  <a:close/>
                </a:path>
              </a:pathLst>
            </a:custGeom>
            <a:solidFill>
              <a:schemeClr val="accent1"/>
            </a:solidFill>
            <a:ln w="9525">
              <a:solidFill>
                <a:schemeClr val="tx1"/>
              </a:solidFill>
              <a:round/>
              <a:headEnd/>
              <a:tailEnd/>
            </a:ln>
          </p:spPr>
          <p:txBody>
            <a:bodyPr/>
            <a:lstStyle/>
            <a:p>
              <a:endParaRPr lang="ja-JP" altLang="en-US" dirty="0"/>
            </a:p>
          </p:txBody>
        </p:sp>
        <p:sp>
          <p:nvSpPr>
            <p:cNvPr id="1049" name="Freeform 58"/>
            <p:cNvSpPr>
              <a:spLocks noChangeAspect="1"/>
            </p:cNvSpPr>
            <p:nvPr/>
          </p:nvSpPr>
          <p:spPr bwMode="auto">
            <a:xfrm>
              <a:off x="2560" y="1829"/>
              <a:ext cx="1267" cy="1188"/>
            </a:xfrm>
            <a:custGeom>
              <a:avLst/>
              <a:gdLst>
                <a:gd name="T0" fmla="*/ 4 w 1812"/>
                <a:gd name="T1" fmla="*/ 1816 h 1816"/>
                <a:gd name="T2" fmla="*/ 94 w 1812"/>
                <a:gd name="T3" fmla="*/ 1816 h 1816"/>
                <a:gd name="T4" fmla="*/ 78 w 1812"/>
                <a:gd name="T5" fmla="*/ 456 h 1816"/>
                <a:gd name="T6" fmla="*/ 99 w 1812"/>
                <a:gd name="T7" fmla="*/ 348 h 1816"/>
                <a:gd name="T8" fmla="*/ 117 w 1812"/>
                <a:gd name="T9" fmla="*/ 273 h 1816"/>
                <a:gd name="T10" fmla="*/ 159 w 1812"/>
                <a:gd name="T11" fmla="*/ 207 h 1816"/>
                <a:gd name="T12" fmla="*/ 189 w 1812"/>
                <a:gd name="T13" fmla="*/ 177 h 1816"/>
                <a:gd name="T14" fmla="*/ 255 w 1812"/>
                <a:gd name="T15" fmla="*/ 153 h 1816"/>
                <a:gd name="T16" fmla="*/ 306 w 1812"/>
                <a:gd name="T17" fmla="*/ 147 h 1816"/>
                <a:gd name="T18" fmla="*/ 1812 w 1812"/>
                <a:gd name="T19" fmla="*/ 150 h 1816"/>
                <a:gd name="T20" fmla="*/ 1812 w 1812"/>
                <a:gd name="T21" fmla="*/ 3 h 1816"/>
                <a:gd name="T22" fmla="*/ 180 w 1812"/>
                <a:gd name="T23" fmla="*/ 0 h 1816"/>
                <a:gd name="T24" fmla="*/ 135 w 1812"/>
                <a:gd name="T25" fmla="*/ 33 h 1816"/>
                <a:gd name="T26" fmla="*/ 105 w 1812"/>
                <a:gd name="T27" fmla="*/ 72 h 1816"/>
                <a:gd name="T28" fmla="*/ 93 w 1812"/>
                <a:gd name="T29" fmla="*/ 87 h 1816"/>
                <a:gd name="T30" fmla="*/ 33 w 1812"/>
                <a:gd name="T31" fmla="*/ 237 h 1816"/>
                <a:gd name="T32" fmla="*/ 0 w 1812"/>
                <a:gd name="T33" fmla="*/ 366 h 1816"/>
                <a:gd name="T34" fmla="*/ 4 w 1812"/>
                <a:gd name="T35" fmla="*/ 1816 h 18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12"/>
                <a:gd name="T55" fmla="*/ 0 h 1816"/>
                <a:gd name="T56" fmla="*/ 1812 w 1812"/>
                <a:gd name="T57" fmla="*/ 1816 h 18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12" h="1816">
                  <a:moveTo>
                    <a:pt x="4" y="1816"/>
                  </a:moveTo>
                  <a:lnTo>
                    <a:pt x="94" y="1816"/>
                  </a:lnTo>
                  <a:lnTo>
                    <a:pt x="78" y="456"/>
                  </a:lnTo>
                  <a:lnTo>
                    <a:pt x="99" y="348"/>
                  </a:lnTo>
                  <a:lnTo>
                    <a:pt x="117" y="273"/>
                  </a:lnTo>
                  <a:lnTo>
                    <a:pt x="159" y="207"/>
                  </a:lnTo>
                  <a:lnTo>
                    <a:pt x="189" y="177"/>
                  </a:lnTo>
                  <a:lnTo>
                    <a:pt x="255" y="153"/>
                  </a:lnTo>
                  <a:lnTo>
                    <a:pt x="306" y="147"/>
                  </a:lnTo>
                  <a:lnTo>
                    <a:pt x="1812" y="150"/>
                  </a:lnTo>
                  <a:lnTo>
                    <a:pt x="1812" y="3"/>
                  </a:lnTo>
                  <a:lnTo>
                    <a:pt x="180" y="0"/>
                  </a:lnTo>
                  <a:lnTo>
                    <a:pt x="135" y="33"/>
                  </a:lnTo>
                  <a:lnTo>
                    <a:pt x="105" y="72"/>
                  </a:lnTo>
                  <a:lnTo>
                    <a:pt x="93" y="87"/>
                  </a:lnTo>
                  <a:lnTo>
                    <a:pt x="33" y="237"/>
                  </a:lnTo>
                  <a:lnTo>
                    <a:pt x="0" y="366"/>
                  </a:lnTo>
                  <a:lnTo>
                    <a:pt x="4" y="1816"/>
                  </a:lnTo>
                  <a:close/>
                </a:path>
              </a:pathLst>
            </a:custGeom>
            <a:solidFill>
              <a:srgbClr val="FFCC00"/>
            </a:solidFill>
            <a:ln w="9525">
              <a:solidFill>
                <a:schemeClr val="tx1"/>
              </a:solidFill>
              <a:round/>
              <a:headEnd/>
              <a:tailEnd/>
            </a:ln>
          </p:spPr>
          <p:txBody>
            <a:bodyPr/>
            <a:lstStyle/>
            <a:p>
              <a:endParaRPr lang="ja-JP" altLang="en-US" dirty="0"/>
            </a:p>
          </p:txBody>
        </p:sp>
        <p:sp>
          <p:nvSpPr>
            <p:cNvPr id="1050" name="Freeform 59"/>
            <p:cNvSpPr>
              <a:spLocks noChangeAspect="1"/>
            </p:cNvSpPr>
            <p:nvPr/>
          </p:nvSpPr>
          <p:spPr bwMode="auto">
            <a:xfrm>
              <a:off x="2610" y="1923"/>
              <a:ext cx="180" cy="1094"/>
            </a:xfrm>
            <a:custGeom>
              <a:avLst/>
              <a:gdLst>
                <a:gd name="T0" fmla="*/ 22 w 258"/>
                <a:gd name="T1" fmla="*/ 1672 h 1672"/>
                <a:gd name="T2" fmla="*/ 113 w 258"/>
                <a:gd name="T3" fmla="*/ 1672 h 1672"/>
                <a:gd name="T4" fmla="*/ 114 w 258"/>
                <a:gd name="T5" fmla="*/ 1440 h 1672"/>
                <a:gd name="T6" fmla="*/ 75 w 258"/>
                <a:gd name="T7" fmla="*/ 252 h 1672"/>
                <a:gd name="T8" fmla="*/ 81 w 258"/>
                <a:gd name="T9" fmla="*/ 183 h 1672"/>
                <a:gd name="T10" fmla="*/ 105 w 258"/>
                <a:gd name="T11" fmla="*/ 117 h 1672"/>
                <a:gd name="T12" fmla="*/ 141 w 258"/>
                <a:gd name="T13" fmla="*/ 72 h 1672"/>
                <a:gd name="T14" fmla="*/ 174 w 258"/>
                <a:gd name="T15" fmla="*/ 45 h 1672"/>
                <a:gd name="T16" fmla="*/ 222 w 258"/>
                <a:gd name="T17" fmla="*/ 18 h 1672"/>
                <a:gd name="T18" fmla="*/ 258 w 258"/>
                <a:gd name="T19" fmla="*/ 0 h 1672"/>
                <a:gd name="T20" fmla="*/ 186 w 258"/>
                <a:gd name="T21" fmla="*/ 0 h 1672"/>
                <a:gd name="T22" fmla="*/ 114 w 258"/>
                <a:gd name="T23" fmla="*/ 33 h 1672"/>
                <a:gd name="T24" fmla="*/ 75 w 258"/>
                <a:gd name="T25" fmla="*/ 69 h 1672"/>
                <a:gd name="T26" fmla="*/ 42 w 258"/>
                <a:gd name="T27" fmla="*/ 126 h 1672"/>
                <a:gd name="T28" fmla="*/ 24 w 258"/>
                <a:gd name="T29" fmla="*/ 195 h 1672"/>
                <a:gd name="T30" fmla="*/ 9 w 258"/>
                <a:gd name="T31" fmla="*/ 270 h 1672"/>
                <a:gd name="T32" fmla="*/ 0 w 258"/>
                <a:gd name="T33" fmla="*/ 312 h 1672"/>
                <a:gd name="T34" fmla="*/ 22 w 258"/>
                <a:gd name="T35" fmla="*/ 1672 h 16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8"/>
                <a:gd name="T55" fmla="*/ 0 h 1672"/>
                <a:gd name="T56" fmla="*/ 258 w 258"/>
                <a:gd name="T57" fmla="*/ 1672 h 16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8" h="1672">
                  <a:moveTo>
                    <a:pt x="22" y="1672"/>
                  </a:moveTo>
                  <a:lnTo>
                    <a:pt x="113" y="1672"/>
                  </a:lnTo>
                  <a:lnTo>
                    <a:pt x="114" y="1440"/>
                  </a:lnTo>
                  <a:lnTo>
                    <a:pt x="75" y="252"/>
                  </a:lnTo>
                  <a:lnTo>
                    <a:pt x="81" y="183"/>
                  </a:lnTo>
                  <a:lnTo>
                    <a:pt x="105" y="117"/>
                  </a:lnTo>
                  <a:lnTo>
                    <a:pt x="141" y="72"/>
                  </a:lnTo>
                  <a:lnTo>
                    <a:pt x="174" y="45"/>
                  </a:lnTo>
                  <a:lnTo>
                    <a:pt x="222" y="18"/>
                  </a:lnTo>
                  <a:lnTo>
                    <a:pt x="258" y="0"/>
                  </a:lnTo>
                  <a:lnTo>
                    <a:pt x="186" y="0"/>
                  </a:lnTo>
                  <a:lnTo>
                    <a:pt x="114" y="33"/>
                  </a:lnTo>
                  <a:lnTo>
                    <a:pt x="75" y="69"/>
                  </a:lnTo>
                  <a:lnTo>
                    <a:pt x="42" y="126"/>
                  </a:lnTo>
                  <a:lnTo>
                    <a:pt x="24" y="195"/>
                  </a:lnTo>
                  <a:lnTo>
                    <a:pt x="9" y="270"/>
                  </a:lnTo>
                  <a:lnTo>
                    <a:pt x="0" y="312"/>
                  </a:lnTo>
                  <a:lnTo>
                    <a:pt x="22" y="1672"/>
                  </a:lnTo>
                  <a:close/>
                </a:path>
              </a:pathLst>
            </a:custGeom>
            <a:solidFill>
              <a:srgbClr val="FF6600"/>
            </a:solidFill>
            <a:ln w="9525">
              <a:solidFill>
                <a:schemeClr val="tx1"/>
              </a:solidFill>
              <a:round/>
              <a:headEnd/>
              <a:tailEnd/>
            </a:ln>
          </p:spPr>
          <p:txBody>
            <a:bodyPr/>
            <a:lstStyle/>
            <a:p>
              <a:endParaRPr lang="ja-JP" altLang="en-US" dirty="0"/>
            </a:p>
          </p:txBody>
        </p:sp>
        <p:sp>
          <p:nvSpPr>
            <p:cNvPr id="1051" name="Freeform 60"/>
            <p:cNvSpPr>
              <a:spLocks noChangeAspect="1"/>
            </p:cNvSpPr>
            <p:nvPr/>
          </p:nvSpPr>
          <p:spPr bwMode="auto">
            <a:xfrm>
              <a:off x="2665" y="1919"/>
              <a:ext cx="1168" cy="1098"/>
            </a:xfrm>
            <a:custGeom>
              <a:avLst/>
              <a:gdLst>
                <a:gd name="T0" fmla="*/ 1668 w 1671"/>
                <a:gd name="T1" fmla="*/ 0 h 1683"/>
                <a:gd name="T2" fmla="*/ 171 w 1671"/>
                <a:gd name="T3" fmla="*/ 0 h 1683"/>
                <a:gd name="T4" fmla="*/ 80 w 1671"/>
                <a:gd name="T5" fmla="*/ 45 h 1683"/>
                <a:gd name="T6" fmla="*/ 24 w 1671"/>
                <a:gd name="T7" fmla="*/ 117 h 1683"/>
                <a:gd name="T8" fmla="*/ 12 w 1671"/>
                <a:gd name="T9" fmla="*/ 171 h 1683"/>
                <a:gd name="T10" fmla="*/ 0 w 1671"/>
                <a:gd name="T11" fmla="*/ 264 h 1683"/>
                <a:gd name="T12" fmla="*/ 36 w 1671"/>
                <a:gd name="T13" fmla="*/ 1683 h 1683"/>
                <a:gd name="T14" fmla="*/ 1671 w 1671"/>
                <a:gd name="T15" fmla="*/ 1680 h 1683"/>
                <a:gd name="T16" fmla="*/ 1668 w 1671"/>
                <a:gd name="T17" fmla="*/ 0 h 16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71"/>
                <a:gd name="T28" fmla="*/ 0 h 1683"/>
                <a:gd name="T29" fmla="*/ 1671 w 1671"/>
                <a:gd name="T30" fmla="*/ 1683 h 16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71" h="1683">
                  <a:moveTo>
                    <a:pt x="1668" y="0"/>
                  </a:moveTo>
                  <a:lnTo>
                    <a:pt x="171" y="0"/>
                  </a:lnTo>
                  <a:lnTo>
                    <a:pt x="80" y="45"/>
                  </a:lnTo>
                  <a:lnTo>
                    <a:pt x="24" y="117"/>
                  </a:lnTo>
                  <a:lnTo>
                    <a:pt x="12" y="171"/>
                  </a:lnTo>
                  <a:lnTo>
                    <a:pt x="0" y="264"/>
                  </a:lnTo>
                  <a:lnTo>
                    <a:pt x="36" y="1683"/>
                  </a:lnTo>
                  <a:lnTo>
                    <a:pt x="1671" y="1680"/>
                  </a:lnTo>
                  <a:lnTo>
                    <a:pt x="1668" y="0"/>
                  </a:lnTo>
                  <a:close/>
                </a:path>
              </a:pathLst>
            </a:custGeom>
            <a:solidFill>
              <a:srgbClr val="FF0000"/>
            </a:solidFill>
            <a:ln w="9525">
              <a:solidFill>
                <a:schemeClr val="tx1"/>
              </a:solidFill>
              <a:round/>
              <a:headEnd/>
              <a:tailEnd/>
            </a:ln>
          </p:spPr>
          <p:txBody>
            <a:bodyPr/>
            <a:lstStyle/>
            <a:p>
              <a:endParaRPr lang="ja-JP" altLang="en-US" dirty="0"/>
            </a:p>
          </p:txBody>
        </p:sp>
        <p:sp>
          <p:nvSpPr>
            <p:cNvPr id="1052" name="Line 61"/>
            <p:cNvSpPr>
              <a:spLocks noChangeAspect="1" noChangeShapeType="1"/>
            </p:cNvSpPr>
            <p:nvPr/>
          </p:nvSpPr>
          <p:spPr bwMode="auto">
            <a:xfrm>
              <a:off x="2109" y="1344"/>
              <a:ext cx="1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53" name="Line 62"/>
            <p:cNvSpPr>
              <a:spLocks noChangeAspect="1" noChangeShapeType="1"/>
            </p:cNvSpPr>
            <p:nvPr/>
          </p:nvSpPr>
          <p:spPr bwMode="auto">
            <a:xfrm>
              <a:off x="2064" y="1842"/>
              <a:ext cx="40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54" name="Line 63"/>
            <p:cNvSpPr>
              <a:spLocks noChangeAspect="1" noChangeShapeType="1"/>
            </p:cNvSpPr>
            <p:nvPr/>
          </p:nvSpPr>
          <p:spPr bwMode="auto">
            <a:xfrm>
              <a:off x="2154" y="2160"/>
              <a:ext cx="3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55" name="Line 64"/>
            <p:cNvSpPr>
              <a:spLocks noChangeAspect="1" noChangeShapeType="1"/>
            </p:cNvSpPr>
            <p:nvPr/>
          </p:nvSpPr>
          <p:spPr bwMode="auto">
            <a:xfrm>
              <a:off x="2154" y="2568"/>
              <a:ext cx="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56" name="Line 65"/>
            <p:cNvSpPr>
              <a:spLocks noChangeAspect="1" noChangeShapeType="1"/>
            </p:cNvSpPr>
            <p:nvPr/>
          </p:nvSpPr>
          <p:spPr bwMode="auto">
            <a:xfrm flipH="1">
              <a:off x="3787" y="1253"/>
              <a:ext cx="182" cy="18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57" name="Line 66"/>
            <p:cNvSpPr>
              <a:spLocks noChangeAspect="1" noChangeShapeType="1"/>
            </p:cNvSpPr>
            <p:nvPr/>
          </p:nvSpPr>
          <p:spPr bwMode="auto">
            <a:xfrm flipH="1">
              <a:off x="3833" y="1525"/>
              <a:ext cx="136" cy="1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58" name="Line 67"/>
            <p:cNvSpPr>
              <a:spLocks noChangeAspect="1" noChangeShapeType="1"/>
            </p:cNvSpPr>
            <p:nvPr/>
          </p:nvSpPr>
          <p:spPr bwMode="auto">
            <a:xfrm flipH="1" flipV="1">
              <a:off x="3833" y="1797"/>
              <a:ext cx="136" cy="4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59" name="Line 68"/>
            <p:cNvSpPr>
              <a:spLocks noChangeAspect="1" noChangeShapeType="1"/>
            </p:cNvSpPr>
            <p:nvPr/>
          </p:nvSpPr>
          <p:spPr bwMode="auto">
            <a:xfrm flipH="1" flipV="1">
              <a:off x="3833" y="1888"/>
              <a:ext cx="136" cy="18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60" name="Line 69"/>
            <p:cNvSpPr>
              <a:spLocks noChangeAspect="1" noChangeShapeType="1"/>
            </p:cNvSpPr>
            <p:nvPr/>
          </p:nvSpPr>
          <p:spPr bwMode="auto">
            <a:xfrm flipH="1">
              <a:off x="2699" y="2795"/>
              <a:ext cx="136" cy="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61" name="Line 70"/>
            <p:cNvSpPr>
              <a:spLocks noChangeAspect="1" noChangeShapeType="1"/>
            </p:cNvSpPr>
            <p:nvPr/>
          </p:nvSpPr>
          <p:spPr bwMode="auto">
            <a:xfrm>
              <a:off x="2426" y="3022"/>
              <a:ext cx="0" cy="77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dirty="0"/>
            </a:p>
          </p:txBody>
        </p:sp>
        <p:sp>
          <p:nvSpPr>
            <p:cNvPr id="1062" name="Line 71"/>
            <p:cNvSpPr>
              <a:spLocks noChangeAspect="1" noChangeShapeType="1"/>
            </p:cNvSpPr>
            <p:nvPr/>
          </p:nvSpPr>
          <p:spPr bwMode="auto">
            <a:xfrm>
              <a:off x="2628" y="3038"/>
              <a:ext cx="0" cy="77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dirty="0"/>
            </a:p>
          </p:txBody>
        </p:sp>
        <p:sp>
          <p:nvSpPr>
            <p:cNvPr id="1063" name="Line 72"/>
            <p:cNvSpPr>
              <a:spLocks noChangeAspect="1" noChangeShapeType="1"/>
            </p:cNvSpPr>
            <p:nvPr/>
          </p:nvSpPr>
          <p:spPr bwMode="auto">
            <a:xfrm>
              <a:off x="2200" y="3702"/>
              <a:ext cx="22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64" name="Line 73"/>
            <p:cNvSpPr>
              <a:spLocks noChangeAspect="1" noChangeShapeType="1"/>
            </p:cNvSpPr>
            <p:nvPr/>
          </p:nvSpPr>
          <p:spPr bwMode="auto">
            <a:xfrm flipH="1">
              <a:off x="2638" y="3702"/>
              <a:ext cx="19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dirty="0"/>
            </a:p>
          </p:txBody>
        </p:sp>
        <p:sp>
          <p:nvSpPr>
            <p:cNvPr id="1065" name="Line 74"/>
            <p:cNvSpPr>
              <a:spLocks noChangeAspect="1" noChangeShapeType="1"/>
            </p:cNvSpPr>
            <p:nvPr/>
          </p:nvSpPr>
          <p:spPr bwMode="auto">
            <a:xfrm>
              <a:off x="2424" y="3702"/>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dirty="0"/>
            </a:p>
          </p:txBody>
        </p:sp>
        <p:sp>
          <p:nvSpPr>
            <p:cNvPr id="1066" name="Line 75"/>
            <p:cNvSpPr>
              <a:spLocks noChangeAspect="1" noChangeShapeType="1"/>
            </p:cNvSpPr>
            <p:nvPr/>
          </p:nvSpPr>
          <p:spPr bwMode="auto">
            <a:xfrm flipV="1">
              <a:off x="2418" y="3234"/>
              <a:ext cx="204" cy="22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dirty="0"/>
            </a:p>
          </p:txBody>
        </p:sp>
      </p:grpSp>
      <p:sp>
        <p:nvSpPr>
          <p:cNvPr id="1030" name="Text Box 76"/>
          <p:cNvSpPr txBox="1">
            <a:spLocks noChangeArrowheads="1"/>
          </p:cNvSpPr>
          <p:nvPr/>
        </p:nvSpPr>
        <p:spPr bwMode="auto">
          <a:xfrm>
            <a:off x="4773613" y="1271588"/>
            <a:ext cx="6588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600" b="1" dirty="0"/>
              <a:t>Mold</a:t>
            </a:r>
          </a:p>
        </p:txBody>
      </p:sp>
      <p:sp>
        <p:nvSpPr>
          <p:cNvPr id="1031" name="Text Box 77"/>
          <p:cNvSpPr txBox="1">
            <a:spLocks noChangeArrowheads="1"/>
          </p:cNvSpPr>
          <p:nvPr/>
        </p:nvSpPr>
        <p:spPr bwMode="auto">
          <a:xfrm>
            <a:off x="4464050" y="1866900"/>
            <a:ext cx="8350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dirty="0"/>
              <a:t>Slag rim</a:t>
            </a:r>
          </a:p>
        </p:txBody>
      </p:sp>
      <p:sp>
        <p:nvSpPr>
          <p:cNvPr id="1032" name="Text Box 78"/>
          <p:cNvSpPr txBox="1">
            <a:spLocks noChangeArrowheads="1"/>
          </p:cNvSpPr>
          <p:nvPr/>
        </p:nvSpPr>
        <p:spPr bwMode="auto">
          <a:xfrm>
            <a:off x="4524375" y="2146300"/>
            <a:ext cx="9286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dirty="0"/>
              <a:t>Glassy slag film</a:t>
            </a:r>
          </a:p>
        </p:txBody>
      </p:sp>
      <p:sp>
        <p:nvSpPr>
          <p:cNvPr id="1033" name="Text Box 79"/>
          <p:cNvSpPr txBox="1">
            <a:spLocks noChangeArrowheads="1"/>
          </p:cNvSpPr>
          <p:nvPr/>
        </p:nvSpPr>
        <p:spPr bwMode="auto">
          <a:xfrm>
            <a:off x="4365625" y="2625725"/>
            <a:ext cx="10810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dirty="0"/>
              <a:t>Crystalline slag film</a:t>
            </a:r>
          </a:p>
        </p:txBody>
      </p:sp>
      <p:sp>
        <p:nvSpPr>
          <p:cNvPr id="1034" name="Text Box 80"/>
          <p:cNvSpPr txBox="1">
            <a:spLocks noChangeArrowheads="1"/>
          </p:cNvSpPr>
          <p:nvPr/>
        </p:nvSpPr>
        <p:spPr bwMode="auto">
          <a:xfrm>
            <a:off x="4540250" y="3705225"/>
            <a:ext cx="10810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b="1" dirty="0"/>
              <a:t>200-300 </a:t>
            </a:r>
            <a:r>
              <a:rPr lang="en-US" altLang="ja-JP" sz="1400" b="1" baseline="30000" dirty="0" err="1"/>
              <a:t>o</a:t>
            </a:r>
            <a:r>
              <a:rPr lang="en-US" altLang="ja-JP" sz="1400" b="1" dirty="0" err="1"/>
              <a:t>C</a:t>
            </a:r>
            <a:endParaRPr lang="en-US" altLang="ja-JP" sz="1400" b="1"/>
          </a:p>
        </p:txBody>
      </p:sp>
      <p:sp>
        <p:nvSpPr>
          <p:cNvPr id="1035" name="Text Box 81"/>
          <p:cNvSpPr txBox="1">
            <a:spLocks noChangeArrowheads="1"/>
          </p:cNvSpPr>
          <p:nvPr/>
        </p:nvSpPr>
        <p:spPr bwMode="auto">
          <a:xfrm>
            <a:off x="7342188" y="1168400"/>
            <a:ext cx="7858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a:t>Powder</a:t>
            </a:r>
          </a:p>
        </p:txBody>
      </p:sp>
      <p:sp>
        <p:nvSpPr>
          <p:cNvPr id="1036" name="Text Box 82"/>
          <p:cNvSpPr txBox="1">
            <a:spLocks noChangeArrowheads="1"/>
          </p:cNvSpPr>
          <p:nvPr/>
        </p:nvSpPr>
        <p:spPr bwMode="auto">
          <a:xfrm>
            <a:off x="7370763" y="1419225"/>
            <a:ext cx="11715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a:t>Sintered powder</a:t>
            </a:r>
          </a:p>
        </p:txBody>
      </p:sp>
      <p:sp>
        <p:nvSpPr>
          <p:cNvPr id="1037" name="Text Box 83"/>
          <p:cNvSpPr txBox="1">
            <a:spLocks noChangeArrowheads="1"/>
          </p:cNvSpPr>
          <p:nvPr/>
        </p:nvSpPr>
        <p:spPr bwMode="auto">
          <a:xfrm>
            <a:off x="7399338" y="1905000"/>
            <a:ext cx="10810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a:t>Mushy slag</a:t>
            </a:r>
          </a:p>
        </p:txBody>
      </p:sp>
      <p:sp>
        <p:nvSpPr>
          <p:cNvPr id="1038" name="Text Box 84"/>
          <p:cNvSpPr txBox="1">
            <a:spLocks noChangeArrowheads="1"/>
          </p:cNvSpPr>
          <p:nvPr/>
        </p:nvSpPr>
        <p:spPr bwMode="auto">
          <a:xfrm>
            <a:off x="7370763" y="2230438"/>
            <a:ext cx="10318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a:t>Liquid slag</a:t>
            </a:r>
          </a:p>
        </p:txBody>
      </p:sp>
      <p:sp>
        <p:nvSpPr>
          <p:cNvPr id="1039" name="Text Box 85"/>
          <p:cNvSpPr txBox="1">
            <a:spLocks noChangeArrowheads="1"/>
          </p:cNvSpPr>
          <p:nvPr/>
        </p:nvSpPr>
        <p:spPr bwMode="auto">
          <a:xfrm>
            <a:off x="6069013" y="2460625"/>
            <a:ext cx="1141412"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b="1">
                <a:latin typeface="Times New Roman" pitchFamily="18" charset="0"/>
              </a:rPr>
              <a:t>Liquid steel</a:t>
            </a:r>
            <a:r>
              <a:rPr lang="en-US" altLang="ja-JP"/>
              <a:t> </a:t>
            </a:r>
          </a:p>
        </p:txBody>
      </p:sp>
      <p:sp>
        <p:nvSpPr>
          <p:cNvPr id="1040" name="Text Box 86"/>
          <p:cNvSpPr txBox="1">
            <a:spLocks noChangeArrowheads="1"/>
          </p:cNvSpPr>
          <p:nvPr/>
        </p:nvSpPr>
        <p:spPr bwMode="auto">
          <a:xfrm>
            <a:off x="6153150" y="2979738"/>
            <a:ext cx="579438"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a:t>Shell</a:t>
            </a:r>
          </a:p>
        </p:txBody>
      </p:sp>
      <p:sp>
        <p:nvSpPr>
          <p:cNvPr id="1041" name="Text Box 87"/>
          <p:cNvSpPr txBox="1">
            <a:spLocks noChangeArrowheads="1"/>
          </p:cNvSpPr>
          <p:nvPr/>
        </p:nvSpPr>
        <p:spPr bwMode="auto">
          <a:xfrm>
            <a:off x="6089650" y="3989388"/>
            <a:ext cx="11445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b="1"/>
              <a:t>500-800 </a:t>
            </a:r>
            <a:r>
              <a:rPr lang="en-US" altLang="ja-JP" sz="1400" b="1">
                <a:latin typeface="Symbol" pitchFamily="18" charset="2"/>
              </a:rPr>
              <a:t>m</a:t>
            </a:r>
            <a:r>
              <a:rPr lang="en-US" altLang="ja-JP" sz="1400" b="1"/>
              <a:t>m</a:t>
            </a:r>
          </a:p>
        </p:txBody>
      </p:sp>
      <p:sp>
        <p:nvSpPr>
          <p:cNvPr id="1042" name="Text Box 88"/>
          <p:cNvSpPr txBox="1">
            <a:spLocks noChangeArrowheads="1"/>
          </p:cNvSpPr>
          <p:nvPr/>
        </p:nvSpPr>
        <p:spPr bwMode="auto">
          <a:xfrm>
            <a:off x="5910263" y="3470275"/>
            <a:ext cx="825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r>
              <a:rPr lang="en-US" altLang="ja-JP" sz="1400" b="1"/>
              <a:t>1400 </a:t>
            </a:r>
            <a:r>
              <a:rPr lang="en-US" altLang="ja-JP" sz="1400" b="1" baseline="30000"/>
              <a:t>o</a:t>
            </a:r>
            <a:r>
              <a:rPr lang="en-US" altLang="ja-JP" sz="1400" b="1"/>
              <a:t>C</a:t>
            </a:r>
          </a:p>
        </p:txBody>
      </p:sp>
      <p:cxnSp>
        <p:nvCxnSpPr>
          <p:cNvPr id="43" name="直線コネクタ 42"/>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2F126041-7248-4286-8023-1008A5213388}" type="slidenum">
              <a:rPr lang="en-US" altLang="ja-JP" smtClean="0"/>
              <a:pPr>
                <a:defRPr/>
              </a:pPr>
              <a:t>4</a:t>
            </a:fld>
            <a:endParaRPr lang="en-US" altLang="ja-JP"/>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536" y="-15577"/>
            <a:ext cx="8229600" cy="1143000"/>
          </a:xfrm>
        </p:spPr>
        <p:txBody>
          <a:bodyPr/>
          <a:lstStyle/>
          <a:p>
            <a:pPr eaLnBrk="1" hangingPunct="1"/>
            <a:r>
              <a:rPr lang="en-US" altLang="ja-JP" sz="2800" dirty="0" smtClean="0"/>
              <a:t>SUMMARY</a:t>
            </a:r>
          </a:p>
        </p:txBody>
      </p:sp>
      <p:sp>
        <p:nvSpPr>
          <p:cNvPr id="31747" name="Rectangle 3"/>
          <p:cNvSpPr>
            <a:spLocks noGrp="1" noChangeArrowheads="1"/>
          </p:cNvSpPr>
          <p:nvPr>
            <p:ph type="body" idx="1"/>
          </p:nvPr>
        </p:nvSpPr>
        <p:spPr>
          <a:xfrm>
            <a:off x="251520" y="980728"/>
            <a:ext cx="8229600" cy="4525963"/>
          </a:xfrm>
        </p:spPr>
        <p:txBody>
          <a:bodyPr/>
          <a:lstStyle/>
          <a:p>
            <a:pPr eaLnBrk="1" hangingPunct="1">
              <a:lnSpc>
                <a:spcPct val="90000"/>
              </a:lnSpc>
              <a:buFontTx/>
              <a:buNone/>
            </a:pPr>
            <a:endParaRPr lang="en-US" altLang="ja-JP" sz="2400" dirty="0" smtClean="0"/>
          </a:p>
          <a:p>
            <a:pPr eaLnBrk="1" hangingPunct="1">
              <a:lnSpc>
                <a:spcPct val="90000"/>
              </a:lnSpc>
            </a:pPr>
            <a:r>
              <a:rPr lang="en-GB" altLang="ja-JP" sz="2400" dirty="0" smtClean="0"/>
              <a:t>The </a:t>
            </a:r>
            <a:r>
              <a:rPr lang="en-GB" altLang="ja-JP" sz="2400" dirty="0"/>
              <a:t>thermal conductivities of molten oxide have been measured by using a front heating-front detection laser flash method with wide range of chemical compositions. We now have the technique to evaluate the thermal conductivity of the slags. The mechanism of the heat transfer of molten silicate and silicate glass has not been completely understood yet. The structure of molten oxide and the </a:t>
            </a:r>
            <a:r>
              <a:rPr lang="en-GB" altLang="ja-JP" sz="2400" dirty="0" err="1"/>
              <a:t>thermophysical</a:t>
            </a:r>
            <a:r>
              <a:rPr lang="en-GB" altLang="ja-JP" sz="2400" dirty="0"/>
              <a:t> properties should be correlated in detail. </a:t>
            </a:r>
            <a:r>
              <a:rPr lang="en-US" altLang="ja-JP" sz="2400" dirty="0" smtClean="0"/>
              <a:t>Relationship between thermal conductivity and structure will be discussed more  in detail.</a:t>
            </a:r>
          </a:p>
        </p:txBody>
      </p:sp>
      <p:cxnSp>
        <p:nvCxnSpPr>
          <p:cNvPr id="4" name="直線コネクタ 3"/>
          <p:cNvCxnSpPr/>
          <p:nvPr/>
        </p:nvCxnSpPr>
        <p:spPr>
          <a:xfrm flipV="1">
            <a:off x="30510" y="908720"/>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40</a:t>
            </a:fld>
            <a:endParaRPr lang="en-US" altLang="ja-JP" dirty="0"/>
          </a:p>
        </p:txBody>
      </p:sp>
      <p:pic>
        <p:nvPicPr>
          <p:cNvPr id="6" name="Picture 8" descr="Toh_E_M_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0785" y="5491633"/>
            <a:ext cx="1289893" cy="128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10" y="5473799"/>
            <a:ext cx="1311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正方形/長方形 1"/>
          <p:cNvSpPr>
            <a:spLocks noChangeArrowheads="1"/>
          </p:cNvSpPr>
          <p:nvPr/>
        </p:nvSpPr>
        <p:spPr bwMode="auto">
          <a:xfrm>
            <a:off x="718561" y="293791"/>
            <a:ext cx="3208407" cy="530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45" tIns="41473" rIns="82945" bIns="41473">
            <a:spAutoFit/>
          </a:bodyPr>
          <a:lstStyle/>
          <a:p>
            <a:r>
              <a:rPr lang="en-US" altLang="ja-JP" sz="2900" b="1">
                <a:latin typeface="Arial Unicode MS" pitchFamily="50" charset="-128"/>
                <a:ea typeface="Arial Unicode MS" pitchFamily="50" charset="-128"/>
                <a:cs typeface="Arial Unicode MS" pitchFamily="50" charset="-128"/>
              </a:rPr>
              <a:t>Acknowledgement</a:t>
            </a:r>
            <a:endParaRPr lang="ja-JP" altLang="en-US" sz="2900">
              <a:latin typeface="Arial Unicode MS" pitchFamily="50" charset="-128"/>
              <a:ea typeface="Arial Unicode MS" pitchFamily="50" charset="-128"/>
              <a:cs typeface="Arial Unicode MS" pitchFamily="50" charset="-128"/>
            </a:endParaRPr>
          </a:p>
        </p:txBody>
      </p:sp>
      <p:sp>
        <p:nvSpPr>
          <p:cNvPr id="16387" name="Rectangle 1"/>
          <p:cNvSpPr>
            <a:spLocks noChangeArrowheads="1"/>
          </p:cNvSpPr>
          <p:nvPr/>
        </p:nvSpPr>
        <p:spPr bwMode="auto">
          <a:xfrm>
            <a:off x="587520" y="1123020"/>
            <a:ext cx="7968960" cy="300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nchor="ctr">
            <a:spAutoFit/>
          </a:bodyPr>
          <a:lstStyle/>
          <a:p>
            <a:pPr algn="just" eaLnBrk="0"/>
            <a:r>
              <a:rPr lang="en-US" altLang="zh-CN" sz="2400" dirty="0">
                <a:latin typeface="+mn-lt"/>
                <a:ea typeface="Arial Unicode MS" pitchFamily="50" charset="-128"/>
                <a:cs typeface="Arial Unicode MS" pitchFamily="50" charset="-128"/>
              </a:rPr>
              <a:t>This research was supported in part by KAKENHI, Grant-in-Aid for Scientific Research (B) (No</a:t>
            </a:r>
            <a:r>
              <a:rPr lang="en-US" altLang="zh-CN" sz="2400" dirty="0" smtClean="0">
                <a:latin typeface="+mn-lt"/>
                <a:ea typeface="Arial Unicode MS" pitchFamily="50" charset="-128"/>
                <a:cs typeface="Arial Unicode MS" pitchFamily="50" charset="-128"/>
              </a:rPr>
              <a:t>.</a:t>
            </a:r>
            <a:r>
              <a:rPr lang="en-US" altLang="ja-JP" sz="2400" dirty="0">
                <a:latin typeface="+mn-lt"/>
              </a:rPr>
              <a:t> 16H04543</a:t>
            </a:r>
            <a:r>
              <a:rPr lang="en-US" altLang="zh-CN" sz="2400" dirty="0" smtClean="0">
                <a:latin typeface="+mn-lt"/>
                <a:ea typeface="Arial Unicode MS" pitchFamily="50" charset="-128"/>
                <a:cs typeface="Arial Unicode MS" pitchFamily="50" charset="-128"/>
              </a:rPr>
              <a:t>), </a:t>
            </a:r>
            <a:r>
              <a:rPr lang="en-US" altLang="zh-CN" sz="2400" dirty="0">
                <a:latin typeface="+mn-lt"/>
                <a:ea typeface="Arial Unicode MS" pitchFamily="50" charset="-128"/>
                <a:cs typeface="Arial Unicode MS" pitchFamily="50" charset="-128"/>
              </a:rPr>
              <a:t>Japan Society for the Promotion of Science, Japan. </a:t>
            </a:r>
          </a:p>
          <a:p>
            <a:pPr algn="just" eaLnBrk="0"/>
            <a:endParaRPr lang="en-US" altLang="zh-CN" sz="2200" dirty="0">
              <a:solidFill>
                <a:srgbClr val="000000"/>
              </a:solidFill>
              <a:latin typeface="Arial Unicode MS" pitchFamily="50" charset="-128"/>
              <a:ea typeface="Arial Unicode MS" pitchFamily="50" charset="-128"/>
              <a:cs typeface="Arial Unicode MS" pitchFamily="50" charset="-128"/>
            </a:endParaRPr>
          </a:p>
          <a:p>
            <a:pPr algn="just" eaLnBrk="0"/>
            <a:r>
              <a:rPr lang="en-US" altLang="ja-JP" sz="2400" dirty="0"/>
              <a:t>This work was performed under the Research Program of "Dynamic Alliance for Open Innovation Bridging Human, Environment and Materials" in "Network Joint Research Center for Materials and Devices</a:t>
            </a:r>
            <a:r>
              <a:rPr lang="en-US" altLang="ja-JP" sz="2400" dirty="0" smtClean="0"/>
              <a:t>".</a:t>
            </a:r>
            <a:endParaRPr lang="en-US" altLang="zh-CN" sz="2200" dirty="0">
              <a:latin typeface="Arial Unicode MS" pitchFamily="50" charset="-128"/>
              <a:ea typeface="Arial Unicode MS" pitchFamily="50" charset="-128"/>
              <a:cs typeface="Arial Unicode MS" pitchFamily="50" charset="-128"/>
            </a:endParaRPr>
          </a:p>
        </p:txBody>
      </p:sp>
      <p:pic>
        <p:nvPicPr>
          <p:cNvPr id="4" name="Picture 8" descr="Toh_E_M_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5171703"/>
            <a:ext cx="1289893" cy="128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2056" y="5157192"/>
            <a:ext cx="1311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26493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691680" y="1473360"/>
            <a:ext cx="6058069" cy="646331"/>
          </a:xfrm>
          <a:prstGeom prst="rect">
            <a:avLst/>
          </a:prstGeom>
          <a:noFill/>
        </p:spPr>
        <p:txBody>
          <a:bodyPr wrap="none" rtlCol="0">
            <a:spAutoFit/>
          </a:bodyPr>
          <a:lstStyle/>
          <a:p>
            <a:r>
              <a:rPr kumimoji="1" lang="en-US" altLang="ja-JP" sz="3600" dirty="0" smtClean="0"/>
              <a:t>Thank you for your attention!</a:t>
            </a:r>
            <a:endParaRPr kumimoji="1" lang="ja-JP" altLang="en-US" sz="3600" dirty="0"/>
          </a:p>
        </p:txBody>
      </p:sp>
      <p:pic>
        <p:nvPicPr>
          <p:cNvPr id="3" name="Picture 8" descr="Toh_E_M_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5171703"/>
            <a:ext cx="1289893" cy="128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2056" y="5157192"/>
            <a:ext cx="1311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スライド番号プレースホルダー 4"/>
          <p:cNvSpPr>
            <a:spLocks noGrp="1"/>
          </p:cNvSpPr>
          <p:nvPr>
            <p:ph type="sldNum" sz="quarter" idx="12"/>
          </p:nvPr>
        </p:nvSpPr>
        <p:spPr/>
        <p:txBody>
          <a:bodyPr/>
          <a:lstStyle/>
          <a:p>
            <a:pPr>
              <a:defRPr/>
            </a:pPr>
            <a:fld id="{E1098097-AED3-4F57-9D3D-301576946D82}" type="slidenum">
              <a:rPr lang="en-US" altLang="ja-JP" smtClean="0"/>
              <a:pPr>
                <a:defRPr/>
              </a:pPr>
              <a:t>42</a:t>
            </a:fld>
            <a:endParaRPr lang="en-US" altLang="ja-JP"/>
          </a:p>
        </p:txBody>
      </p:sp>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395536" y="2418327"/>
            <a:ext cx="4704349" cy="3528262"/>
          </a:xfrm>
          <a:prstGeom prst="rect">
            <a:avLst/>
          </a:prstGeom>
        </p:spPr>
      </p:pic>
      <p:sp>
        <p:nvSpPr>
          <p:cNvPr id="7" name="テキスト ボックス 6"/>
          <p:cNvSpPr txBox="1"/>
          <p:nvPr/>
        </p:nvSpPr>
        <p:spPr>
          <a:xfrm>
            <a:off x="974033" y="6098469"/>
            <a:ext cx="3668761" cy="369332"/>
          </a:xfrm>
          <a:prstGeom prst="rect">
            <a:avLst/>
          </a:prstGeom>
          <a:noFill/>
        </p:spPr>
        <p:txBody>
          <a:bodyPr wrap="none" rtlCol="0">
            <a:spAutoFit/>
          </a:bodyPr>
          <a:lstStyle/>
          <a:p>
            <a:r>
              <a:rPr kumimoji="1" lang="en-US" altLang="ja-JP" dirty="0" smtClean="0"/>
              <a:t>8,</a:t>
            </a:r>
            <a:r>
              <a:rPr lang="ja-JP" altLang="en-US" dirty="0"/>
              <a:t> </a:t>
            </a:r>
            <a:r>
              <a:rPr kumimoji="1" lang="en-US" altLang="ja-JP" dirty="0" smtClean="0"/>
              <a:t>April 2018 </a:t>
            </a:r>
            <a:r>
              <a:rPr lang="en-US" altLang="ja-JP" dirty="0" smtClean="0"/>
              <a:t>at Tohoku University </a:t>
            </a:r>
            <a:endParaRPr kumimoji="1" lang="ja-JP" altLang="en-US" dirty="0"/>
          </a:p>
        </p:txBody>
      </p:sp>
    </p:spTree>
    <p:extLst>
      <p:ext uri="{BB962C8B-B14F-4D97-AF65-F5344CB8AC3E}">
        <p14:creationId xmlns:p14="http://schemas.microsoft.com/office/powerpoint/2010/main" val="19614244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95536" y="0"/>
            <a:ext cx="8229600" cy="900629"/>
          </a:xfrm>
        </p:spPr>
        <p:txBody>
          <a:bodyPr/>
          <a:lstStyle/>
          <a:p>
            <a:pPr eaLnBrk="1" hangingPunct="1"/>
            <a:r>
              <a:rPr lang="en-US" altLang="ja-JP" sz="3600" dirty="0" smtClean="0"/>
              <a:t>Motivation</a:t>
            </a:r>
          </a:p>
        </p:txBody>
      </p:sp>
      <p:sp>
        <p:nvSpPr>
          <p:cNvPr id="16387" name="Rectangle 3"/>
          <p:cNvSpPr>
            <a:spLocks noGrp="1" noChangeArrowheads="1"/>
          </p:cNvSpPr>
          <p:nvPr>
            <p:ph type="body" idx="1"/>
          </p:nvPr>
        </p:nvSpPr>
        <p:spPr>
          <a:xfrm>
            <a:off x="468313" y="1484313"/>
            <a:ext cx="8424862" cy="4525962"/>
          </a:xfrm>
        </p:spPr>
        <p:txBody>
          <a:bodyPr/>
          <a:lstStyle/>
          <a:p>
            <a:pPr eaLnBrk="1" hangingPunct="1">
              <a:lnSpc>
                <a:spcPct val="90000"/>
              </a:lnSpc>
            </a:pPr>
            <a:r>
              <a:rPr lang="en-US" altLang="ja-JP" sz="2800" dirty="0" smtClean="0"/>
              <a:t>This process requires the accurate values of thermal diffusivity or thermal conductivity of high temperature melts, liquid metals and molten oxides. </a:t>
            </a:r>
          </a:p>
          <a:p>
            <a:pPr eaLnBrk="1" hangingPunct="1">
              <a:lnSpc>
                <a:spcPct val="90000"/>
              </a:lnSpc>
            </a:pPr>
            <a:r>
              <a:rPr lang="en-US" altLang="ja-JP" sz="2800" dirty="0" smtClean="0"/>
              <a:t>For example, addition of small amount of Fe</a:t>
            </a:r>
            <a:r>
              <a:rPr lang="en-US" altLang="ja-JP" sz="2800" baseline="-10000" dirty="0" smtClean="0"/>
              <a:t>2</a:t>
            </a:r>
            <a:r>
              <a:rPr lang="en-US" altLang="ja-JP" sz="2800" dirty="0" smtClean="0"/>
              <a:t>O</a:t>
            </a:r>
            <a:r>
              <a:rPr lang="en-US" altLang="ja-JP" sz="2800" baseline="-10000" dirty="0" smtClean="0"/>
              <a:t>3</a:t>
            </a:r>
            <a:r>
              <a:rPr lang="en-US" altLang="ja-JP" sz="2800" dirty="0" smtClean="0"/>
              <a:t>, TiO</a:t>
            </a:r>
            <a:r>
              <a:rPr lang="en-US" altLang="ja-JP" sz="2800" baseline="-10000" dirty="0" smtClean="0"/>
              <a:t>2</a:t>
            </a:r>
            <a:r>
              <a:rPr lang="en-US" altLang="ja-JP" sz="2800" dirty="0" smtClean="0"/>
              <a:t> or ZrO</a:t>
            </a:r>
            <a:r>
              <a:rPr lang="en-US" altLang="ja-JP" sz="2800" baseline="-10000" dirty="0" smtClean="0"/>
              <a:t>2</a:t>
            </a:r>
            <a:r>
              <a:rPr lang="en-US" altLang="ja-JP" sz="2800" dirty="0" smtClean="0"/>
              <a:t> into mold powder makes faster speed of continuous casting possible without serious problems. </a:t>
            </a:r>
            <a:r>
              <a:rPr lang="en-US" altLang="ja-JP" sz="2800" dirty="0" smtClean="0">
                <a:solidFill>
                  <a:srgbClr val="FF0000"/>
                </a:solidFill>
              </a:rPr>
              <a:t>(know-how of engineer)</a:t>
            </a:r>
          </a:p>
          <a:p>
            <a:pPr eaLnBrk="1" hangingPunct="1">
              <a:lnSpc>
                <a:spcPct val="90000"/>
              </a:lnSpc>
            </a:pPr>
            <a:r>
              <a:rPr lang="en-US" altLang="ja-JP" sz="2800" dirty="0" smtClean="0"/>
              <a:t>This may be attributed to the decrease in heat flux between mold wall and liquid steel. However, no definite comment has not been given. </a:t>
            </a:r>
          </a:p>
        </p:txBody>
      </p:sp>
      <p:cxnSp>
        <p:nvCxnSpPr>
          <p:cNvPr id="4" name="直線コネクタ 3"/>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5</a:t>
            </a:fld>
            <a:endParaRPr lang="en-US" altLang="ja-JP"/>
          </a:p>
        </p:txBody>
      </p:sp>
    </p:spTree>
    <p:extLst>
      <p:ext uri="{BB962C8B-B14F-4D97-AF65-F5344CB8AC3E}">
        <p14:creationId xmlns:p14="http://schemas.microsoft.com/office/powerpoint/2010/main" val="6381166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pPr>
              <a:defRPr/>
            </a:pPr>
            <a:fld id="{2F126041-7248-4286-8023-1008A5213388}" type="slidenum">
              <a:rPr lang="en-US" altLang="ja-JP" smtClean="0"/>
              <a:pPr>
                <a:defRPr/>
              </a:pPr>
              <a:t>6</a:t>
            </a:fld>
            <a:endParaRPr lang="en-US" altLang="ja-JP"/>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627" y="963588"/>
            <a:ext cx="4643340" cy="2890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テキスト ボックス 5"/>
          <p:cNvSpPr txBox="1"/>
          <p:nvPr/>
        </p:nvSpPr>
        <p:spPr>
          <a:xfrm>
            <a:off x="361519" y="6237312"/>
            <a:ext cx="7858305" cy="369332"/>
          </a:xfrm>
          <a:prstGeom prst="rect">
            <a:avLst/>
          </a:prstGeom>
          <a:noFill/>
        </p:spPr>
        <p:txBody>
          <a:bodyPr wrap="none" rtlCol="0">
            <a:spAutoFit/>
          </a:bodyPr>
          <a:lstStyle/>
          <a:p>
            <a:r>
              <a:rPr kumimoji="1" lang="en-US" altLang="ja-JP" dirty="0" err="1" smtClean="0"/>
              <a:t>Y.Ta</a:t>
            </a:r>
            <a:r>
              <a:rPr kumimoji="1" lang="en-US" altLang="ja-JP" dirty="0" smtClean="0"/>
              <a:t>, </a:t>
            </a:r>
            <a:r>
              <a:rPr kumimoji="1" lang="en-US" altLang="ja-JP" dirty="0" err="1" smtClean="0"/>
              <a:t>T.Hoshino</a:t>
            </a:r>
            <a:r>
              <a:rPr kumimoji="1" lang="en-US" altLang="ja-JP" dirty="0" smtClean="0"/>
              <a:t>, </a:t>
            </a:r>
            <a:r>
              <a:rPr kumimoji="1" lang="en-US" altLang="ja-JP" dirty="0" err="1" smtClean="0"/>
              <a:t>H.Tobo</a:t>
            </a:r>
            <a:r>
              <a:rPr kumimoji="1" lang="en-US" altLang="ja-JP" dirty="0" smtClean="0"/>
              <a:t> and </a:t>
            </a:r>
            <a:r>
              <a:rPr kumimoji="1" lang="en-US" altLang="ja-JP" dirty="0" err="1" smtClean="0"/>
              <a:t>K.Watanabe</a:t>
            </a:r>
            <a:r>
              <a:rPr kumimoji="1" lang="en-US" altLang="ja-JP" dirty="0" smtClean="0"/>
              <a:t>, </a:t>
            </a:r>
            <a:r>
              <a:rPr kumimoji="1" lang="en-US" altLang="ja-JP" dirty="0" err="1" smtClean="0"/>
              <a:t>Tetsu</a:t>
            </a:r>
            <a:r>
              <a:rPr kumimoji="1" lang="en-US" altLang="ja-JP" dirty="0" smtClean="0"/>
              <a:t>-to-</a:t>
            </a:r>
            <a:r>
              <a:rPr kumimoji="1" lang="en-US" altLang="ja-JP" dirty="0" err="1" smtClean="0"/>
              <a:t>Hagane</a:t>
            </a:r>
            <a:r>
              <a:rPr kumimoji="1" lang="en-US" altLang="ja-JP" dirty="0" smtClean="0"/>
              <a:t> 104(2018), 708</a:t>
            </a:r>
            <a:endParaRPr kumimoji="1" lang="ja-JP" altLang="en-US" dirty="0"/>
          </a:p>
        </p:txBody>
      </p:sp>
      <p:cxnSp>
        <p:nvCxnSpPr>
          <p:cNvPr id="8" name="直線コネクタ 7"/>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7" name="テキスト ボックス 6"/>
          <p:cNvSpPr txBox="1"/>
          <p:nvPr/>
        </p:nvSpPr>
        <p:spPr>
          <a:xfrm>
            <a:off x="160566" y="260648"/>
            <a:ext cx="8579849" cy="400110"/>
          </a:xfrm>
          <a:prstGeom prst="rect">
            <a:avLst/>
          </a:prstGeom>
          <a:noFill/>
        </p:spPr>
        <p:txBody>
          <a:bodyPr wrap="none" rtlCol="0">
            <a:spAutoFit/>
          </a:bodyPr>
          <a:lstStyle/>
          <a:p>
            <a:r>
              <a:rPr kumimoji="1" lang="en-US" altLang="ja-JP" sz="2000" dirty="0" smtClean="0"/>
              <a:t>Continuous Solidification Process of Blast Furnace Slag by JFE Steel Co.</a:t>
            </a:r>
            <a:endParaRPr kumimoji="1" lang="ja-JP" altLang="en-US" sz="2000" dirty="0"/>
          </a:p>
        </p:txBody>
      </p:sp>
      <p:pic>
        <p:nvPicPr>
          <p:cNvPr id="604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1756" y="1005905"/>
            <a:ext cx="3467100" cy="53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2706" y="1463427"/>
            <a:ext cx="3486150"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056" y="2996952"/>
            <a:ext cx="3352800"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9918" y="3497982"/>
            <a:ext cx="2371725" cy="208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08026" y="5675905"/>
            <a:ext cx="3390900" cy="323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7956" y="3358902"/>
            <a:ext cx="2276629" cy="2225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042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85835" y="5675905"/>
            <a:ext cx="3495675" cy="48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50003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95536" y="0"/>
            <a:ext cx="8229600" cy="900629"/>
          </a:xfrm>
        </p:spPr>
        <p:txBody>
          <a:bodyPr/>
          <a:lstStyle/>
          <a:p>
            <a:pPr eaLnBrk="1" hangingPunct="1"/>
            <a:r>
              <a:rPr lang="en-US" altLang="ja-JP" sz="3600" dirty="0" smtClean="0"/>
              <a:t>Motivation</a:t>
            </a:r>
          </a:p>
        </p:txBody>
      </p:sp>
      <p:sp>
        <p:nvSpPr>
          <p:cNvPr id="16387" name="Rectangle 3"/>
          <p:cNvSpPr>
            <a:spLocks noGrp="1" noChangeArrowheads="1"/>
          </p:cNvSpPr>
          <p:nvPr>
            <p:ph type="body" idx="1"/>
          </p:nvPr>
        </p:nvSpPr>
        <p:spPr>
          <a:xfrm>
            <a:off x="468313" y="1484313"/>
            <a:ext cx="8424862" cy="4525962"/>
          </a:xfrm>
        </p:spPr>
        <p:txBody>
          <a:bodyPr/>
          <a:lstStyle/>
          <a:p>
            <a:pPr eaLnBrk="1" hangingPunct="1">
              <a:lnSpc>
                <a:spcPct val="90000"/>
              </a:lnSpc>
            </a:pPr>
            <a:r>
              <a:rPr lang="en-US" altLang="ja-JP" sz="2800" dirty="0" smtClean="0"/>
              <a:t>This process also requires all the accurate values of thermal diffusivity or thermal conductivity of oxides in molten, glassy and crystalline state. </a:t>
            </a:r>
          </a:p>
          <a:p>
            <a:pPr eaLnBrk="1" hangingPunct="1">
              <a:lnSpc>
                <a:spcPct val="90000"/>
              </a:lnSpc>
            </a:pPr>
            <a:r>
              <a:rPr lang="en-US" altLang="ja-JP" sz="2800" dirty="0" smtClean="0"/>
              <a:t>It is important to control the solidified structure of the BF slag for promoting the use of air-cooled slag for concrete. </a:t>
            </a:r>
          </a:p>
        </p:txBody>
      </p:sp>
      <p:cxnSp>
        <p:nvCxnSpPr>
          <p:cNvPr id="4" name="直線コネクタ 3"/>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7</a:t>
            </a:fld>
            <a:endParaRPr lang="en-US" altLang="ja-JP"/>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68313" y="0"/>
            <a:ext cx="8229600" cy="882352"/>
          </a:xfrm>
        </p:spPr>
        <p:txBody>
          <a:bodyPr/>
          <a:lstStyle/>
          <a:p>
            <a:pPr eaLnBrk="1" hangingPunct="1"/>
            <a:r>
              <a:rPr lang="en-US" altLang="ja-JP" sz="3600" dirty="0" smtClean="0"/>
              <a:t>Motivation</a:t>
            </a:r>
          </a:p>
        </p:txBody>
      </p:sp>
      <p:sp>
        <p:nvSpPr>
          <p:cNvPr id="17411" name="Rectangle 3"/>
          <p:cNvSpPr>
            <a:spLocks noGrp="1" noChangeArrowheads="1"/>
          </p:cNvSpPr>
          <p:nvPr>
            <p:ph type="body" idx="1"/>
          </p:nvPr>
        </p:nvSpPr>
        <p:spPr/>
        <p:txBody>
          <a:bodyPr/>
          <a:lstStyle/>
          <a:p>
            <a:pPr eaLnBrk="1" hangingPunct="1"/>
            <a:r>
              <a:rPr lang="en-US" altLang="ja-JP" sz="2800" dirty="0" smtClean="0"/>
              <a:t>In 1980, only limited numbers of data are provided for the experimental </a:t>
            </a:r>
            <a:r>
              <a:rPr lang="en-US" altLang="ja-JP" sz="2800" smtClean="0"/>
              <a:t>thermal conductivity </a:t>
            </a:r>
            <a:r>
              <a:rPr lang="en-US" altLang="ja-JP" sz="2800" dirty="0" smtClean="0"/>
              <a:t>values with sufficient reliability, particularly for samples at temperature above 1000 K.</a:t>
            </a:r>
          </a:p>
          <a:p>
            <a:pPr eaLnBrk="1" hangingPunct="1">
              <a:buFontTx/>
              <a:buNone/>
            </a:pPr>
            <a:endParaRPr lang="en-US" altLang="ja-JP" sz="2800" dirty="0" smtClean="0"/>
          </a:p>
          <a:p>
            <a:pPr eaLnBrk="1" hangingPunct="1">
              <a:buFontTx/>
              <a:buNone/>
            </a:pPr>
            <a:r>
              <a:rPr lang="en-US" altLang="ja-JP" sz="2800" dirty="0" smtClean="0"/>
              <a:t>One of the main reasons:</a:t>
            </a:r>
          </a:p>
          <a:p>
            <a:pPr eaLnBrk="1" hangingPunct="1">
              <a:buFontTx/>
              <a:buNone/>
            </a:pPr>
            <a:r>
              <a:rPr lang="en-US" altLang="ja-JP" sz="2800" dirty="0" smtClean="0"/>
              <a:t>   The method for measuring thermal diffusivity of materials is not established yet, particularly for high temperature melts.</a:t>
            </a:r>
          </a:p>
        </p:txBody>
      </p:sp>
      <p:cxnSp>
        <p:nvCxnSpPr>
          <p:cNvPr id="4" name="直線コネクタ 3"/>
          <p:cNvCxnSpPr/>
          <p:nvPr/>
        </p:nvCxnSpPr>
        <p:spPr>
          <a:xfrm flipV="1">
            <a:off x="11113" y="842963"/>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8</a:t>
            </a:fld>
            <a:endParaRPr lang="en-US" altLang="ja-JP"/>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8313" y="116632"/>
            <a:ext cx="8229600" cy="1143000"/>
          </a:xfrm>
        </p:spPr>
        <p:txBody>
          <a:bodyPr/>
          <a:lstStyle/>
          <a:p>
            <a:pPr eaLnBrk="1" hangingPunct="1"/>
            <a:r>
              <a:rPr lang="en-US" altLang="ja-JP" sz="3600" dirty="0" smtClean="0"/>
              <a:t>Laser Flash Method</a:t>
            </a:r>
            <a:br>
              <a:rPr lang="en-US" altLang="ja-JP" sz="3600" dirty="0" smtClean="0"/>
            </a:br>
            <a:r>
              <a:rPr lang="en-US" altLang="ja-JP" sz="2400" dirty="0" smtClean="0"/>
              <a:t>proposed by </a:t>
            </a:r>
            <a:r>
              <a:rPr lang="en-US" altLang="ja-JP" sz="2400" dirty="0" err="1" smtClean="0"/>
              <a:t>W.J.Parker</a:t>
            </a:r>
            <a:r>
              <a:rPr lang="en-US" altLang="ja-JP" sz="2400" dirty="0" smtClean="0"/>
              <a:t> and his colleagues in early 1960</a:t>
            </a:r>
            <a:r>
              <a:rPr lang="en-US" altLang="ja-JP" sz="4000" dirty="0" smtClean="0"/>
              <a:t> </a:t>
            </a:r>
          </a:p>
        </p:txBody>
      </p:sp>
      <p:sp>
        <p:nvSpPr>
          <p:cNvPr id="18435" name="Rectangle 3"/>
          <p:cNvSpPr>
            <a:spLocks noGrp="1" noChangeArrowheads="1"/>
          </p:cNvSpPr>
          <p:nvPr>
            <p:ph type="body" idx="1"/>
          </p:nvPr>
        </p:nvSpPr>
        <p:spPr>
          <a:xfrm>
            <a:off x="457200" y="1600200"/>
            <a:ext cx="8435975" cy="4525963"/>
          </a:xfrm>
        </p:spPr>
        <p:txBody>
          <a:bodyPr/>
          <a:lstStyle/>
          <a:p>
            <a:pPr eaLnBrk="1" hangingPunct="1">
              <a:lnSpc>
                <a:spcPct val="90000"/>
              </a:lnSpc>
              <a:buFontTx/>
              <a:buNone/>
            </a:pPr>
            <a:r>
              <a:rPr lang="en-US" altLang="ja-JP" dirty="0" smtClean="0"/>
              <a:t>1.Short measuring time (within a few seconds)  and minimize heat leak </a:t>
            </a:r>
          </a:p>
          <a:p>
            <a:pPr eaLnBrk="1" hangingPunct="1">
              <a:lnSpc>
                <a:spcPct val="90000"/>
              </a:lnSpc>
              <a:buFontTx/>
              <a:buNone/>
            </a:pPr>
            <a:r>
              <a:rPr lang="en-US" altLang="ja-JP" dirty="0" smtClean="0"/>
              <a:t>2.Without any electrochemical effect of the sample</a:t>
            </a:r>
          </a:p>
          <a:p>
            <a:pPr eaLnBrk="1" hangingPunct="1">
              <a:lnSpc>
                <a:spcPct val="90000"/>
              </a:lnSpc>
              <a:buFontTx/>
              <a:buNone/>
            </a:pPr>
            <a:r>
              <a:rPr lang="en-US" altLang="ja-JP" dirty="0"/>
              <a:t>3</a:t>
            </a:r>
            <a:r>
              <a:rPr lang="en-US" altLang="ja-JP" dirty="0" smtClean="0"/>
              <a:t>. Small sample size: 10 mm in diameter, 1-3 mm in thickness</a:t>
            </a:r>
          </a:p>
          <a:p>
            <a:pPr eaLnBrk="1" hangingPunct="1">
              <a:lnSpc>
                <a:spcPct val="90000"/>
              </a:lnSpc>
              <a:buFontTx/>
              <a:buNone/>
            </a:pPr>
            <a:r>
              <a:rPr lang="en-US" altLang="ja-JP" dirty="0"/>
              <a:t>4</a:t>
            </a:r>
            <a:r>
              <a:rPr lang="en-US" altLang="ja-JP" dirty="0" smtClean="0"/>
              <a:t>. Relatively simple data analysis for a homogeneous sample </a:t>
            </a:r>
          </a:p>
        </p:txBody>
      </p:sp>
      <p:cxnSp>
        <p:nvCxnSpPr>
          <p:cNvPr id="4" name="直線コネクタ 3"/>
          <p:cNvCxnSpPr/>
          <p:nvPr/>
        </p:nvCxnSpPr>
        <p:spPr>
          <a:xfrm flipV="1">
            <a:off x="45418" y="692696"/>
            <a:ext cx="9144000" cy="11112"/>
          </a:xfrm>
          <a:prstGeom prst="line">
            <a:avLst/>
          </a:prstGeom>
          <a:ln w="57150">
            <a:solidFill>
              <a:srgbClr val="3B266D"/>
            </a:solidFill>
          </a:ln>
          <a:effectLst/>
        </p:spPr>
        <p:style>
          <a:lnRef idx="2">
            <a:schemeClr val="accent1"/>
          </a:lnRef>
          <a:fillRef idx="0">
            <a:schemeClr val="accent1"/>
          </a:fillRef>
          <a:effectRef idx="1">
            <a:schemeClr val="accent1"/>
          </a:effectRef>
          <a:fontRef idx="minor">
            <a:schemeClr val="tx1"/>
          </a:fontRef>
        </p:style>
      </p:cxnSp>
      <p:sp>
        <p:nvSpPr>
          <p:cNvPr id="2" name="スライド番号プレースホルダー 1"/>
          <p:cNvSpPr>
            <a:spLocks noGrp="1"/>
          </p:cNvSpPr>
          <p:nvPr>
            <p:ph type="sldNum" sz="quarter" idx="12"/>
          </p:nvPr>
        </p:nvSpPr>
        <p:spPr/>
        <p:txBody>
          <a:bodyPr/>
          <a:lstStyle/>
          <a:p>
            <a:pPr>
              <a:defRPr/>
            </a:pPr>
            <a:fld id="{D280E6C3-3785-462E-82C4-3BF0D60C6817}" type="slidenum">
              <a:rPr lang="en-US" altLang="ja-JP" smtClean="0"/>
              <a:pPr>
                <a:defRPr/>
              </a:pPr>
              <a:t>9</a:t>
            </a:fld>
            <a:endParaRPr lang="en-US" altLang="ja-JP"/>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3557</TotalTime>
  <Words>3016</Words>
  <Application>Microsoft Office PowerPoint</Application>
  <PresentationFormat>画面に合わせる (4:3)</PresentationFormat>
  <Paragraphs>480</Paragraphs>
  <Slides>42</Slides>
  <Notes>9</Notes>
  <HiddenSlides>0</HiddenSlides>
  <MMClips>0</MMClips>
  <ScaleCrop>false</ScaleCrop>
  <HeadingPairs>
    <vt:vector size="8" baseType="variant">
      <vt:variant>
        <vt:lpstr>使用されているフォント</vt:lpstr>
      </vt:variant>
      <vt:variant>
        <vt:i4>13</vt:i4>
      </vt:variant>
      <vt:variant>
        <vt:lpstr>テーマ</vt:lpstr>
      </vt:variant>
      <vt:variant>
        <vt:i4>1</vt:i4>
      </vt:variant>
      <vt:variant>
        <vt:lpstr>埋め込まれた OLE サーバー</vt:lpstr>
      </vt:variant>
      <vt:variant>
        <vt:i4>4</vt:i4>
      </vt:variant>
      <vt:variant>
        <vt:lpstr>スライド タイトル</vt:lpstr>
      </vt:variant>
      <vt:variant>
        <vt:i4>42</vt:i4>
      </vt:variant>
    </vt:vector>
  </HeadingPairs>
  <TitlesOfParts>
    <vt:vector size="60" baseType="lpstr">
      <vt:lpstr>Arial Unicode MS</vt:lpstr>
      <vt:lpstr>Hiragino Kaku Gothic Pro W6</vt:lpstr>
      <vt:lpstr>Meiryo UI</vt:lpstr>
      <vt:lpstr>ＭＳ Ｐゴシック</vt:lpstr>
      <vt:lpstr>ＭＳ Ｐ明朝</vt:lpstr>
      <vt:lpstr>ヒラギノ角ゴ Pro W3</vt:lpstr>
      <vt:lpstr>メイリオ</vt:lpstr>
      <vt:lpstr>Arial</vt:lpstr>
      <vt:lpstr>Calibri</vt:lpstr>
      <vt:lpstr>Georgia</vt:lpstr>
      <vt:lpstr>Helvetica</vt:lpstr>
      <vt:lpstr>Symbol</vt:lpstr>
      <vt:lpstr>Times New Roman</vt:lpstr>
      <vt:lpstr>標準デザイン</vt:lpstr>
      <vt:lpstr>Image</vt:lpstr>
      <vt:lpstr>ｸﾞﾗﾌ</vt:lpstr>
      <vt:lpstr>数式</vt:lpstr>
      <vt:lpstr>Origin50.Graph</vt:lpstr>
      <vt:lpstr>THERMOPHYSICAL PROPERTIES OF SILICATE MELTS AND GLASSES   Hiroyuki SHIBATA1 Sohei SUKENAGA1, Tsuyoshi NISHI2, and Hiromichi OHTA2  1Institute of Multidisciplinary Research for Advanced Materials,  Tohoku University, Sendai, Japan 2Graduate School of Science and Engineering,  Ibaraki University, Hitachi, Japan </vt:lpstr>
      <vt:lpstr>PowerPoint プレゼンテーション</vt:lpstr>
      <vt:lpstr>PowerPoint プレゼンテーション</vt:lpstr>
      <vt:lpstr>Continuous Casting Process for Steel </vt:lpstr>
      <vt:lpstr>Motivation</vt:lpstr>
      <vt:lpstr>PowerPoint プレゼンテーション</vt:lpstr>
      <vt:lpstr>Motivation</vt:lpstr>
      <vt:lpstr>Motivation</vt:lpstr>
      <vt:lpstr>Laser Flash Method proposed by W.J.Parker and his colleagues in early 1960 </vt:lpstr>
      <vt:lpstr>Fundamentals of the Laser Flash Method</vt:lpstr>
      <vt:lpstr>Advantage of Laser Flash Method</vt:lpstr>
      <vt:lpstr>PowerPoint プレゼンテーション</vt:lpstr>
      <vt:lpstr>PowerPoint プレゼンテーション</vt:lpstr>
      <vt:lpstr>Schematic diagram of three layered method</vt:lpstr>
      <vt:lpstr>Need correction for the radiative component in the measured temperature response signal</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Chemical composition of Sample</vt:lpstr>
      <vt:lpstr>Thermal conductivity of Lithium Aluminosilicate glass</vt:lpstr>
      <vt:lpstr>27Al MAS NMR Spectra for LAS glasses: Li2O 33 mol% series</vt:lpstr>
      <vt:lpstr>Effect Al2O3 addition on the structure</vt:lpstr>
      <vt:lpstr>PowerPoint プレゼンテーション</vt:lpstr>
      <vt:lpstr>Effect of elements </vt:lpstr>
      <vt:lpstr>PowerPoint プレゼンテーション</vt:lpstr>
      <vt:lpstr>PowerPoint プレゼンテーション</vt:lpstr>
      <vt:lpstr>PowerPoint プレゼンテーション</vt:lpstr>
      <vt:lpstr>PowerPoint プレゼンテーション</vt:lpstr>
      <vt:lpstr>SUMMARY</vt:lpstr>
      <vt:lpstr>PowerPoint プレゼンテーション</vt:lpstr>
      <vt:lpstr>PowerPoint プレゼンテーション</vt:lpstr>
    </vt:vector>
  </TitlesOfParts>
  <Company>個人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柴田　浩幸</dc:creator>
  <cp:lastModifiedBy>Hiroyuki SHIBATA</cp:lastModifiedBy>
  <cp:revision>192</cp:revision>
  <cp:lastPrinted>2017-09-01T06:34:13Z</cp:lastPrinted>
  <dcterms:created xsi:type="dcterms:W3CDTF">2006-03-17T05:59:30Z</dcterms:created>
  <dcterms:modified xsi:type="dcterms:W3CDTF">2019-05-17T07:39:49Z</dcterms:modified>
</cp:coreProperties>
</file>