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0" r:id="rId1"/>
    <p:sldMasterId id="2147483677" r:id="rId2"/>
  </p:sldMasterIdLst>
  <p:notesMasterIdLst>
    <p:notesMasterId r:id="rId22"/>
  </p:notesMasterIdLst>
  <p:sldIdLst>
    <p:sldId id="281" r:id="rId3"/>
    <p:sldId id="265" r:id="rId4"/>
    <p:sldId id="272" r:id="rId5"/>
    <p:sldId id="264" r:id="rId6"/>
    <p:sldId id="282" r:id="rId7"/>
    <p:sldId id="285" r:id="rId8"/>
    <p:sldId id="283" r:id="rId9"/>
    <p:sldId id="262" r:id="rId10"/>
    <p:sldId id="260" r:id="rId11"/>
    <p:sldId id="263" r:id="rId12"/>
    <p:sldId id="266" r:id="rId13"/>
    <p:sldId id="267" r:id="rId14"/>
    <p:sldId id="284" r:id="rId15"/>
    <p:sldId id="288" r:id="rId16"/>
    <p:sldId id="268" r:id="rId17"/>
    <p:sldId id="280" r:id="rId18"/>
    <p:sldId id="287" r:id="rId19"/>
    <p:sldId id="269" r:id="rId20"/>
    <p:sldId id="271" r:id="rId2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63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9756" autoAdjust="0"/>
    <p:restoredTop sz="76800" autoAdjust="0"/>
  </p:normalViewPr>
  <p:slideViewPr>
    <p:cSldViewPr snapToGrid="0">
      <p:cViewPr varScale="1">
        <p:scale>
          <a:sx n="51" d="100"/>
          <a:sy n="51" d="100"/>
        </p:scale>
        <p:origin x="1962" y="72"/>
      </p:cViewPr>
      <p:guideLst>
        <p:guide orient="horz" pos="2160"/>
        <p:guide pos="363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ableStyles" Target="tableStyle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54F67E3-005B-4A5B-A64B-4E620D6532D3}" type="datetimeFigureOut">
              <a:rPr lang="nl-NL" smtClean="0"/>
              <a:t>3-4-2019</a:t>
            </a:fld>
            <a:endParaRPr lang="nl-NL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6F6EB55-D046-4316-A421-6DEA4C9E91D3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442101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F6EB55-D046-4316-A421-6DEA4C9E91D3}" type="slidenum">
              <a:rPr lang="nl-NL" smtClean="0"/>
              <a:t>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4373445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F6EB55-D046-4316-A421-6DEA4C9E91D3}" type="slidenum">
              <a:rPr lang="nl-NL" smtClean="0"/>
              <a:t>14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2913900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F6EB55-D046-4316-A421-6DEA4C9E91D3}" type="slidenum">
              <a:rPr lang="nl-NL" smtClean="0"/>
              <a:t>16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2788260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endParaRPr lang="nl-B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F6EB55-D046-4316-A421-6DEA4C9E91D3}" type="slidenum">
              <a:rPr lang="nl-NL" smtClean="0"/>
              <a:t>18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4051331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F6EB55-D046-4316-A421-6DEA4C9E91D3}" type="slidenum">
              <a:rPr lang="nl-NL" smtClean="0"/>
              <a:t>19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9795540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F6EB55-D046-4316-A421-6DEA4C9E91D3}" type="slidenum">
              <a:rPr lang="nl-NL" smtClean="0"/>
              <a:t>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1466786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F6EB55-D046-4316-A421-6DEA4C9E91D3}" type="slidenum">
              <a:rPr lang="nl-NL" smtClean="0"/>
              <a:t>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864807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F6EB55-D046-4316-A421-6DEA4C9E91D3}" type="slidenum">
              <a:rPr lang="nl-NL" smtClean="0"/>
              <a:t>8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2566005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F6EB55-D046-4316-A421-6DEA4C9E91D3}" type="slidenum">
              <a:rPr lang="nl-NL" smtClean="0"/>
              <a:t>9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9835386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endParaRPr lang="nl-B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F6EB55-D046-4316-A421-6DEA4C9E91D3}" type="slidenum">
              <a:rPr lang="nl-NL" smtClean="0"/>
              <a:t>10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1507271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F6EB55-D046-4316-A421-6DEA4C9E91D3}" type="slidenum">
              <a:rPr lang="nl-NL" smtClean="0"/>
              <a:t>11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0915251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F6EB55-D046-4316-A421-6DEA4C9E91D3}" type="slidenum">
              <a:rPr lang="nl-NL" smtClean="0"/>
              <a:t>12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2097407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F6EB55-D046-4316-A421-6DEA4C9E91D3}" type="slidenum">
              <a:rPr lang="nl-NL" smtClean="0"/>
              <a:t>13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043711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nl-BE" sz="1800"/>
          </a:p>
        </p:txBody>
      </p:sp>
      <p:sp>
        <p:nvSpPr>
          <p:cNvPr id="12" name="Rechthoek 11"/>
          <p:cNvSpPr/>
          <p:nvPr userDrawn="1"/>
        </p:nvSpPr>
        <p:spPr>
          <a:xfrm>
            <a:off x="0" y="4679576"/>
            <a:ext cx="9144000" cy="217598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nl-BE" sz="1800"/>
          </a:p>
        </p:txBody>
      </p:sp>
      <p:sp>
        <p:nvSpPr>
          <p:cNvPr id="8" name="Rechthoek 7"/>
          <p:cNvSpPr/>
          <p:nvPr userDrawn="1"/>
        </p:nvSpPr>
        <p:spPr>
          <a:xfrm>
            <a:off x="0" y="647998"/>
            <a:ext cx="9144000" cy="4456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nl-BE" sz="1800"/>
          </a:p>
        </p:txBody>
      </p:sp>
      <p:pic>
        <p:nvPicPr>
          <p:cNvPr id="9" name="Afbeelding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002" y="360000"/>
            <a:ext cx="2018135" cy="720000"/>
          </a:xfrm>
          <a:prstGeom prst="rect">
            <a:avLst/>
          </a:prstGeom>
        </p:spPr>
      </p:pic>
      <p:sp>
        <p:nvSpPr>
          <p:cNvPr id="10" name="Titel 1"/>
          <p:cNvSpPr>
            <a:spLocks noGrp="1"/>
          </p:cNvSpPr>
          <p:nvPr>
            <p:ph type="ctrTitle"/>
          </p:nvPr>
        </p:nvSpPr>
        <p:spPr>
          <a:xfrm>
            <a:off x="576001" y="1080000"/>
            <a:ext cx="4919366" cy="4024798"/>
          </a:xfrm>
          <a:prstGeom prst="rect">
            <a:avLst/>
          </a:prstGeom>
        </p:spPr>
        <p:txBody>
          <a:bodyPr anchor="ctr" anchorCtr="0"/>
          <a:lstStyle>
            <a:lvl1pPr algn="l">
              <a:defRPr sz="4000" baseline="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nl-NL" dirty="0"/>
          </a:p>
        </p:txBody>
      </p:sp>
      <p:sp>
        <p:nvSpPr>
          <p:cNvPr id="11" name="Ondertitel 2"/>
          <p:cNvSpPr>
            <a:spLocks noGrp="1"/>
          </p:cNvSpPr>
          <p:nvPr>
            <p:ph type="subTitle" idx="1"/>
          </p:nvPr>
        </p:nvSpPr>
        <p:spPr>
          <a:xfrm>
            <a:off x="576001" y="5392804"/>
            <a:ext cx="4919366" cy="820799"/>
          </a:xfrm>
          <a:prstGeom prst="rect">
            <a:avLst/>
          </a:prstGeom>
        </p:spPr>
        <p:txBody>
          <a:bodyPr lIns="0" tIns="0" rIns="0" bIns="0"/>
          <a:lstStyle>
            <a:lvl1pPr marL="0" indent="0" algn="l">
              <a:buNone/>
              <a:defRPr sz="2400" baseline="0">
                <a:solidFill>
                  <a:schemeClr val="tx1"/>
                </a:solidFill>
              </a:defRPr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 dirty="0" smtClean="0"/>
              <a:t>Click to edit Master subtitle style</a:t>
            </a:r>
            <a:endParaRPr lang="nl-NL" dirty="0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sz="quarter" idx="10"/>
          </p:nvPr>
        </p:nvSpPr>
        <p:spPr>
          <a:xfrm>
            <a:off x="6071367" y="1646238"/>
            <a:ext cx="2498893" cy="4567361"/>
          </a:xfrm>
          <a:prstGeom prst="rect">
            <a:avLst/>
          </a:prstGeom>
        </p:spPr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79319617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3929" userDrawn="1">
          <p15:clr>
            <a:srgbClr val="FBAE40"/>
          </p15:clr>
        </p15:guide>
        <p15:guide id="2" pos="4468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nl-BE" sz="1800"/>
          </a:p>
        </p:txBody>
      </p:sp>
      <p:sp>
        <p:nvSpPr>
          <p:cNvPr id="8" name="Rechthoek 7"/>
          <p:cNvSpPr/>
          <p:nvPr userDrawn="1"/>
        </p:nvSpPr>
        <p:spPr>
          <a:xfrm>
            <a:off x="0" y="647998"/>
            <a:ext cx="9144000" cy="621000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nl-BE" sz="1800"/>
          </a:p>
        </p:txBody>
      </p:sp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5793" y="1350253"/>
            <a:ext cx="4648209" cy="5507747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002" y="360000"/>
            <a:ext cx="2018135" cy="720000"/>
          </a:xfrm>
          <a:prstGeom prst="rect">
            <a:avLst/>
          </a:prstGeom>
        </p:spPr>
      </p:pic>
      <p:sp>
        <p:nvSpPr>
          <p:cNvPr id="14" name="Title 2"/>
          <p:cNvSpPr>
            <a:spLocks noGrp="1"/>
          </p:cNvSpPr>
          <p:nvPr>
            <p:ph type="title"/>
          </p:nvPr>
        </p:nvSpPr>
        <p:spPr>
          <a:xfrm>
            <a:off x="576001" y="1800000"/>
            <a:ext cx="6516950" cy="23868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nl-NL" dirty="0"/>
          </a:p>
        </p:txBody>
      </p:sp>
      <p:sp>
        <p:nvSpPr>
          <p:cNvPr id="15" name="Ondertitel 2"/>
          <p:cNvSpPr>
            <a:spLocks noGrp="1"/>
          </p:cNvSpPr>
          <p:nvPr>
            <p:ph type="subTitle" idx="1"/>
          </p:nvPr>
        </p:nvSpPr>
        <p:spPr>
          <a:xfrm>
            <a:off x="576005" y="4359608"/>
            <a:ext cx="6516947" cy="1655999"/>
          </a:xfrm>
          <a:prstGeom prst="rect">
            <a:avLst/>
          </a:prstGeom>
        </p:spPr>
        <p:txBody>
          <a:bodyPr lIns="0" tIns="0" rIns="0" bIns="0"/>
          <a:lstStyle>
            <a:lvl1pPr marL="0" indent="0" algn="l">
              <a:buNone/>
              <a:defRPr sz="2400" baseline="0">
                <a:solidFill>
                  <a:schemeClr val="bg1"/>
                </a:solidFill>
              </a:defRPr>
            </a:lvl1pPr>
            <a:lvl2pPr marL="457178" indent="0" algn="ctr">
              <a:buNone/>
              <a:defRPr sz="2000"/>
            </a:lvl2pPr>
            <a:lvl3pPr marL="914354" indent="0" algn="ctr">
              <a:buNone/>
              <a:defRPr sz="1800"/>
            </a:lvl3pPr>
            <a:lvl4pPr marL="1371532" indent="0" algn="ctr">
              <a:buNone/>
              <a:defRPr sz="1600"/>
            </a:lvl4pPr>
            <a:lvl5pPr marL="1828709" indent="0" algn="ctr">
              <a:buNone/>
              <a:defRPr sz="1600"/>
            </a:lvl5pPr>
            <a:lvl6pPr marL="2285886" indent="0" algn="ctr">
              <a:buNone/>
              <a:defRPr sz="1600"/>
            </a:lvl6pPr>
            <a:lvl7pPr marL="2743062" indent="0" algn="ctr">
              <a:buNone/>
              <a:defRPr sz="1600"/>
            </a:lvl7pPr>
            <a:lvl8pPr marL="3200240" indent="0" algn="ctr">
              <a:buNone/>
              <a:defRPr sz="1600"/>
            </a:lvl8pPr>
            <a:lvl9pPr marL="3657418" indent="0" algn="ctr">
              <a:buNone/>
              <a:defRPr sz="1600"/>
            </a:lvl9pPr>
          </a:lstStyle>
          <a:p>
            <a:r>
              <a:rPr lang="nl-NL" dirty="0" smtClean="0"/>
              <a:t>Klik om de ondertitelstijl van het model te bewerken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287174042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3929" userDrawn="1">
          <p15:clr>
            <a:srgbClr val="FBAE40"/>
          </p15:clr>
        </p15:guide>
        <p15:guide id="2" pos="4468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/>
          <p:cNvSpPr/>
          <p:nvPr userDrawn="1"/>
        </p:nvSpPr>
        <p:spPr>
          <a:xfrm>
            <a:off x="0" y="0"/>
            <a:ext cx="9144000" cy="620756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nl-BE" sz="1800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5793" y="701037"/>
            <a:ext cx="4648209" cy="5507747"/>
          </a:xfrm>
          <a:prstGeom prst="rect">
            <a:avLst/>
          </a:prstGeom>
        </p:spPr>
      </p:pic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575999" y="1800000"/>
            <a:ext cx="6516951" cy="23868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4000" baseline="0"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nl-NL" dirty="0"/>
          </a:p>
        </p:txBody>
      </p:sp>
      <p:sp>
        <p:nvSpPr>
          <p:cNvPr id="9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575999" y="4359600"/>
            <a:ext cx="6516951" cy="15012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400" baseline="0">
                <a:solidFill>
                  <a:schemeClr val="tx1"/>
                </a:solidFill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nl-BE" smtClean="0"/>
              <a:t>03/04/2019</a:t>
            </a:r>
            <a:endParaRPr lang="nl-NL" dirty="0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nl-NL" smtClean="0"/>
              <a:t>6th International Slag Valorisation Symposium </a:t>
            </a:r>
            <a:endParaRPr lang="nl-NL" dirty="0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pPr/>
              <a:t>‹#›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831481365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4468" userDrawn="1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_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5793" y="702257"/>
            <a:ext cx="4648209" cy="5507747"/>
          </a:xfrm>
          <a:prstGeom prst="rect">
            <a:avLst/>
          </a:prstGeom>
        </p:spPr>
      </p:pic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575999" y="1800000"/>
            <a:ext cx="6516951" cy="23868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4000" baseline="0"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nl-NL" dirty="0"/>
          </a:p>
        </p:txBody>
      </p:sp>
      <p:sp>
        <p:nvSpPr>
          <p:cNvPr id="9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575999" y="4359600"/>
            <a:ext cx="6516951" cy="15012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400" baseline="0">
                <a:solidFill>
                  <a:schemeClr val="tx1"/>
                </a:solidFill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nl-BE" smtClean="0"/>
              <a:t>03/04/2019</a:t>
            </a:r>
            <a:endParaRPr lang="nl-NL" dirty="0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nl-NL" smtClean="0"/>
              <a:t>6th International Slag Valorisation Symposium </a:t>
            </a:r>
            <a:endParaRPr lang="nl-NL" dirty="0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pPr/>
              <a:t>‹#›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381441483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4468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BE" smtClean="0"/>
              <a:t>03/04/2019</a:t>
            </a:r>
            <a:endParaRPr lang="nl-NL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6th International Slag Valorisation Symposium </a:t>
            </a:r>
            <a:endParaRPr lang="nl-NL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pPr/>
              <a:t>‹#›</a:t>
            </a:fld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576263" y="1655999"/>
            <a:ext cx="7991475" cy="439237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nl-NL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7703976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/>
          <p:cNvSpPr/>
          <p:nvPr userDrawn="1"/>
        </p:nvSpPr>
        <p:spPr>
          <a:xfrm>
            <a:off x="0" y="0"/>
            <a:ext cx="9144000" cy="620756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nl-BE" sz="1800"/>
          </a:p>
        </p:txBody>
      </p:sp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576000" y="1800000"/>
            <a:ext cx="4921624" cy="23868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4000" baseline="0"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nl-NL" dirty="0"/>
          </a:p>
        </p:txBody>
      </p:sp>
      <p:sp>
        <p:nvSpPr>
          <p:cNvPr id="9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576000" y="4359600"/>
            <a:ext cx="4921624" cy="15012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400" baseline="0">
                <a:solidFill>
                  <a:schemeClr val="tx1"/>
                </a:solidFill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Edit Master text styles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nl-BE" smtClean="0"/>
              <a:t>03/04/2019</a:t>
            </a:r>
            <a:endParaRPr lang="nl-NL" dirty="0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nl-NL" smtClean="0"/>
              <a:t>6th International Slag Valorisation Symposium </a:t>
            </a:r>
            <a:endParaRPr lang="nl-NL" dirty="0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pPr/>
              <a:t>‹#›</a:t>
            </a:fld>
            <a:endParaRPr lang="nl-NL" dirty="0"/>
          </a:p>
        </p:txBody>
      </p:sp>
      <p:sp>
        <p:nvSpPr>
          <p:cNvPr id="10" name="Tijdelijke aanduiding voor afbeelding 2"/>
          <p:cNvSpPr>
            <a:spLocks noGrp="1"/>
          </p:cNvSpPr>
          <p:nvPr>
            <p:ph type="pic" sz="quarter" idx="10"/>
          </p:nvPr>
        </p:nvSpPr>
        <p:spPr>
          <a:xfrm>
            <a:off x="6071367" y="663109"/>
            <a:ext cx="2498893" cy="2366963"/>
          </a:xfrm>
          <a:prstGeom prst="rect">
            <a:avLst/>
          </a:prstGeom>
        </p:spPr>
        <p:txBody>
          <a:bodyPr/>
          <a:lstStyle/>
          <a:p>
            <a:endParaRPr lang="nl-NL"/>
          </a:p>
        </p:txBody>
      </p:sp>
      <p:sp>
        <p:nvSpPr>
          <p:cNvPr id="15" name="Tijdelijke aanduiding voor afbeelding 2"/>
          <p:cNvSpPr>
            <a:spLocks noGrp="1"/>
          </p:cNvSpPr>
          <p:nvPr>
            <p:ph type="pic" sz="quarter" idx="18"/>
          </p:nvPr>
        </p:nvSpPr>
        <p:spPr>
          <a:xfrm>
            <a:off x="6071366" y="3435338"/>
            <a:ext cx="2498893" cy="2366963"/>
          </a:xfrm>
          <a:prstGeom prst="rect">
            <a:avLst/>
          </a:prstGeom>
        </p:spPr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92229017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4468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_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575999" y="1800000"/>
            <a:ext cx="4921200" cy="23868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4000" baseline="0"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nl-NL" dirty="0"/>
          </a:p>
        </p:txBody>
      </p:sp>
      <p:sp>
        <p:nvSpPr>
          <p:cNvPr id="9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575999" y="4359600"/>
            <a:ext cx="4921200" cy="15012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400" baseline="0">
                <a:solidFill>
                  <a:schemeClr val="tx1"/>
                </a:solidFill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nl-BE" smtClean="0"/>
              <a:t>03/04/2019</a:t>
            </a:r>
            <a:endParaRPr lang="nl-NL" dirty="0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nl-NL" smtClean="0"/>
              <a:t>6th International Slag Valorisation Symposium </a:t>
            </a:r>
            <a:endParaRPr lang="nl-NL" dirty="0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pPr/>
              <a:t>‹#›</a:t>
            </a:fld>
            <a:endParaRPr lang="nl-NL" dirty="0"/>
          </a:p>
        </p:txBody>
      </p:sp>
      <p:sp>
        <p:nvSpPr>
          <p:cNvPr id="7" name="Tijdelijke aanduiding voor afbeelding 2"/>
          <p:cNvSpPr>
            <a:spLocks noGrp="1"/>
          </p:cNvSpPr>
          <p:nvPr>
            <p:ph type="pic" sz="quarter" idx="10"/>
          </p:nvPr>
        </p:nvSpPr>
        <p:spPr>
          <a:xfrm>
            <a:off x="6071367" y="663109"/>
            <a:ext cx="2498893" cy="2366963"/>
          </a:xfrm>
          <a:prstGeom prst="rect">
            <a:avLst/>
          </a:prstGeom>
        </p:spPr>
        <p:txBody>
          <a:bodyPr/>
          <a:lstStyle/>
          <a:p>
            <a:endParaRPr lang="nl-NL"/>
          </a:p>
        </p:txBody>
      </p:sp>
      <p:sp>
        <p:nvSpPr>
          <p:cNvPr id="10" name="Tijdelijke aanduiding voor afbeelding 2"/>
          <p:cNvSpPr>
            <a:spLocks noGrp="1"/>
          </p:cNvSpPr>
          <p:nvPr>
            <p:ph type="pic" sz="quarter" idx="18"/>
          </p:nvPr>
        </p:nvSpPr>
        <p:spPr>
          <a:xfrm>
            <a:off x="6071366" y="3435338"/>
            <a:ext cx="2498893" cy="2366963"/>
          </a:xfrm>
          <a:prstGeom prst="rect">
            <a:avLst/>
          </a:prstGeom>
        </p:spPr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00619536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4468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76000" y="1656000"/>
            <a:ext cx="3924000" cy="43920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3738" y="1656000"/>
            <a:ext cx="3924000" cy="43920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BE" smtClean="0"/>
              <a:t>03/04/2019</a:t>
            </a:r>
            <a:endParaRPr lang="nl-NL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6th International Slag Valorisation Symposium </a:t>
            </a:r>
            <a:endParaRPr lang="nl-NL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pPr/>
              <a:t>‹#›</a:t>
            </a:fld>
            <a:endParaRPr lang="nl-NL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826363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73459" y="1656000"/>
            <a:ext cx="3924000" cy="57600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73459" y="2339792"/>
            <a:ext cx="3924000" cy="370858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49" y="1656000"/>
            <a:ext cx="3924000" cy="57600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49" y="2339789"/>
            <a:ext cx="3924000" cy="370858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BE" smtClean="0"/>
              <a:t>03/04/2019</a:t>
            </a:r>
            <a:endParaRPr lang="nl-NL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6th International Slag Valorisation Symposium </a:t>
            </a:r>
            <a:endParaRPr lang="nl-NL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pPr/>
              <a:t>‹#›</a:t>
            </a:fld>
            <a:endParaRPr lang="nl-NL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172004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BE" smtClean="0"/>
              <a:t>03/04/2019</a:t>
            </a:r>
            <a:endParaRPr lang="nl-NL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6th International Slag Valorisation Symposium </a:t>
            </a:r>
            <a:endParaRPr lang="nl-NL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pPr/>
              <a:t>‹#›</a:t>
            </a:fld>
            <a:endParaRPr lang="nl-NL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3333665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BE" smtClean="0"/>
              <a:t>03/04/2019</a:t>
            </a:r>
            <a:endParaRPr lang="nl-NL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6th International Slag Valorisation Symposium </a:t>
            </a:r>
            <a:endParaRPr lang="nl-NL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pPr/>
              <a:t>‹#›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8053648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_Finish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668772" y="860612"/>
            <a:ext cx="7806456" cy="4485176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 algn="ctr">
              <a:defRPr sz="4800" baseline="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nl-NL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BE" smtClean="0"/>
              <a:t>03/04/2019</a:t>
            </a:r>
            <a:endParaRPr lang="nl-NL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6th International Slag Valorisation Symposium </a:t>
            </a:r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pPr/>
              <a:t>‹#›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3784931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1.png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hoek 6"/>
          <p:cNvSpPr/>
          <p:nvPr userDrawn="1"/>
        </p:nvSpPr>
        <p:spPr>
          <a:xfrm>
            <a:off x="0" y="6210000"/>
            <a:ext cx="9144000" cy="64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nl-BE" sz="1800"/>
          </a:p>
        </p:txBody>
      </p:sp>
      <p:sp>
        <p:nvSpPr>
          <p:cNvPr id="10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1440000" y="6210000"/>
            <a:ext cx="720000" cy="648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 baseline="0">
                <a:solidFill>
                  <a:schemeClr val="bg1"/>
                </a:solidFill>
                <a:latin typeface="Arial" charset="0"/>
              </a:defRPr>
            </a:lvl1pPr>
          </a:lstStyle>
          <a:p>
            <a:r>
              <a:rPr lang="nl-BE" smtClean="0"/>
              <a:t>03/04/2019</a:t>
            </a:r>
            <a:endParaRPr lang="nl-NL" dirty="0"/>
          </a:p>
        </p:txBody>
      </p:sp>
      <p:sp>
        <p:nvSpPr>
          <p:cNvPr id="11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576000" y="6210000"/>
            <a:ext cx="648000" cy="648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 baseline="0">
                <a:solidFill>
                  <a:schemeClr val="bg1"/>
                </a:solidFill>
                <a:latin typeface="Arial" charset="0"/>
              </a:defRPr>
            </a:lvl1pPr>
          </a:lstStyle>
          <a:p>
            <a:fld id="{0A297500-7527-634B-90F4-69D0994C32B4}" type="slidenum">
              <a:rPr lang="nl-NL" smtClean="0"/>
              <a:pPr/>
              <a:t>‹#›</a:t>
            </a:fld>
            <a:endParaRPr lang="nl-NL" dirty="0"/>
          </a:p>
        </p:txBody>
      </p:sp>
      <p:sp>
        <p:nvSpPr>
          <p:cNvPr id="13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300650" y="6209999"/>
            <a:ext cx="3692550" cy="648000"/>
          </a:xfrm>
          <a:prstGeom prst="rect">
            <a:avLst/>
          </a:prstGeom>
        </p:spPr>
        <p:txBody>
          <a:bodyPr vert="horz" lIns="0" tIns="0" rIns="180000" bIns="0" rtlCol="0" anchor="ctr"/>
          <a:lstStyle>
            <a:lvl1pPr algn="r">
              <a:defRPr sz="1000" baseline="0">
                <a:solidFill>
                  <a:schemeClr val="bg1"/>
                </a:solidFill>
                <a:latin typeface="Arial" charset="0"/>
              </a:defRPr>
            </a:lvl1pPr>
          </a:lstStyle>
          <a:p>
            <a:r>
              <a:rPr lang="nl-NL" smtClean="0"/>
              <a:t>6th International Slag Valorisation Symposium </a:t>
            </a:r>
            <a:endParaRPr lang="nl-NL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76001" y="216000"/>
            <a:ext cx="7991738" cy="115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nl-NL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76001" y="1655999"/>
            <a:ext cx="7991738" cy="4392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nl-NL" dirty="0"/>
          </a:p>
        </p:txBody>
      </p:sp>
      <p:pic>
        <p:nvPicPr>
          <p:cNvPr id="14" name="Afbeelding 7"/>
          <p:cNvPicPr>
            <a:picLocks noChangeAspect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93202" y="6353999"/>
            <a:ext cx="1008305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44973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74" r:id="rId4"/>
    <p:sldLayoutId id="2147483664" r:id="rId5"/>
    <p:sldLayoutId id="2147483665" r:id="rId6"/>
    <p:sldLayoutId id="2147483666" r:id="rId7"/>
    <p:sldLayoutId id="2147483667" r:id="rId8"/>
    <p:sldLayoutId id="2147483676" r:id="rId9"/>
  </p:sldLayoutIdLst>
  <p:hf hdr="0"/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594" indent="-228594" algn="l" defTabSz="914377" rtl="0" eaLnBrk="1" latinLnBrk="0" hangingPunct="1">
        <a:lnSpc>
          <a:spcPct val="10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83" indent="-228594" algn="l" defTabSz="914377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1" indent="-228594" algn="l" defTabSz="914377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0" indent="-228594" algn="l" defTabSz="914377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49" indent="-228594" algn="l" defTabSz="914377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3816" userDrawn="1">
          <p15:clr>
            <a:srgbClr val="F26B43"/>
          </p15:clr>
        </p15:guide>
        <p15:guide id="2" pos="5397" userDrawn="1">
          <p15:clr>
            <a:srgbClr val="F26B43"/>
          </p15:clr>
        </p15:guide>
        <p15:guide id="3" orient="horz" pos="1026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hoek 6"/>
          <p:cNvSpPr/>
          <p:nvPr userDrawn="1"/>
        </p:nvSpPr>
        <p:spPr>
          <a:xfrm>
            <a:off x="0" y="6210000"/>
            <a:ext cx="9144000" cy="64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nl-BE" sz="1800"/>
          </a:p>
        </p:txBody>
      </p:sp>
      <p:sp>
        <p:nvSpPr>
          <p:cNvPr id="10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1440000" y="6210000"/>
            <a:ext cx="720000" cy="648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 baseline="0">
                <a:solidFill>
                  <a:schemeClr val="bg1"/>
                </a:solidFill>
                <a:latin typeface="Arial" charset="0"/>
              </a:defRPr>
            </a:lvl1pPr>
          </a:lstStyle>
          <a:p>
            <a:r>
              <a:rPr lang="nl-BE" smtClean="0"/>
              <a:t>03/04/2019</a:t>
            </a:r>
            <a:endParaRPr lang="nl-NL" dirty="0"/>
          </a:p>
        </p:txBody>
      </p:sp>
      <p:sp>
        <p:nvSpPr>
          <p:cNvPr id="11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576000" y="6210000"/>
            <a:ext cx="648000" cy="648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 baseline="0">
                <a:solidFill>
                  <a:schemeClr val="bg1"/>
                </a:solidFill>
                <a:latin typeface="Arial" charset="0"/>
              </a:defRPr>
            </a:lvl1pPr>
          </a:lstStyle>
          <a:p>
            <a:fld id="{0A297500-7527-634B-90F4-69D0994C32B4}" type="slidenum">
              <a:rPr lang="nl-NL" smtClean="0"/>
              <a:pPr/>
              <a:t>‹#›</a:t>
            </a:fld>
            <a:endParaRPr lang="nl-NL" dirty="0"/>
          </a:p>
        </p:txBody>
      </p:sp>
      <p:sp>
        <p:nvSpPr>
          <p:cNvPr id="13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300650" y="6209999"/>
            <a:ext cx="3692550" cy="648000"/>
          </a:xfrm>
          <a:prstGeom prst="rect">
            <a:avLst/>
          </a:prstGeom>
        </p:spPr>
        <p:txBody>
          <a:bodyPr vert="horz" lIns="0" tIns="0" rIns="180000" bIns="0" rtlCol="0" anchor="ctr"/>
          <a:lstStyle>
            <a:lvl1pPr algn="r">
              <a:defRPr sz="1000" baseline="0">
                <a:solidFill>
                  <a:schemeClr val="bg1"/>
                </a:solidFill>
                <a:latin typeface="Arial" charset="0"/>
              </a:defRPr>
            </a:lvl1pPr>
          </a:lstStyle>
          <a:p>
            <a:r>
              <a:rPr lang="nl-NL" smtClean="0"/>
              <a:t>6th International Slag Valorisation Symposium </a:t>
            </a:r>
            <a:endParaRPr lang="nl-NL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76001" y="216000"/>
            <a:ext cx="7991738" cy="115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nl-NL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76001" y="1656000"/>
            <a:ext cx="7991738" cy="44372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pic>
        <p:nvPicPr>
          <p:cNvPr id="14" name="Afbeelding 7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93202" y="6353999"/>
            <a:ext cx="1008305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2816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2" r:id="rId2"/>
    <p:sldLayoutId id="2147483684" r:id="rId3"/>
  </p:sldLayoutIdLst>
  <p:hf hdr="0"/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594" indent="-228594" algn="l" defTabSz="914377" rtl="0" eaLnBrk="1" latinLnBrk="0" hangingPunct="1">
        <a:lnSpc>
          <a:spcPct val="10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83" indent="-228594" algn="l" defTabSz="914377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1" indent="-228594" algn="l" defTabSz="914377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0" indent="-228594" algn="l" defTabSz="914377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49" indent="-228594" algn="l" defTabSz="914377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1026" userDrawn="1">
          <p15:clr>
            <a:srgbClr val="F26B43"/>
          </p15:clr>
        </p15:guide>
        <p15:guide id="2" pos="5397" userDrawn="1">
          <p15:clr>
            <a:srgbClr val="F26B43"/>
          </p15:clr>
        </p15:guide>
        <p15:guide id="3" orient="horz" pos="3816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10" Type="http://schemas.openxmlformats.org/officeDocument/2006/relationships/image" Target="../media/image18.tiff"/><Relationship Id="rId4" Type="http://schemas.openxmlformats.org/officeDocument/2006/relationships/image" Target="../media/image12.png"/><Relationship Id="rId9" Type="http://schemas.openxmlformats.org/officeDocument/2006/relationships/image" Target="../media/image17.tif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p0.vanderbilt.edu/sustainvu/wp-login.php?redirect_to=https://wp0.vanderbilt.edu/sustainvu/2019/01/engineering-and-science-building-recognized-for-green-design/" TargetMode="Externa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76001" y="1080000"/>
            <a:ext cx="8280132" cy="4024798"/>
          </a:xfrm>
        </p:spPr>
        <p:txBody>
          <a:bodyPr/>
          <a:lstStyle/>
          <a:p>
            <a:r>
              <a:rPr lang="en-US" dirty="0"/>
              <a:t>Life Cycle Assessment of Novel Technical Routes to </a:t>
            </a:r>
            <a:r>
              <a:rPr lang="en-US" dirty="0" err="1"/>
              <a:t>Valorise</a:t>
            </a:r>
            <a:r>
              <a:rPr lang="en-US" dirty="0"/>
              <a:t> Municipal Solid Waste Incineration (MSWI) Bottom Ash (BA</a:t>
            </a:r>
            <a:r>
              <a:rPr lang="en-US" dirty="0" smtClean="0"/>
              <a:t>):</a:t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From the research labs to environmental assessment models</a:t>
            </a:r>
            <a:endParaRPr lang="nl-BE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76001" y="5392804"/>
            <a:ext cx="8280132" cy="853884"/>
          </a:xfrm>
        </p:spPr>
        <p:txBody>
          <a:bodyPr>
            <a:normAutofit/>
          </a:bodyPr>
          <a:lstStyle/>
          <a:p>
            <a:r>
              <a:rPr lang="en-GB" sz="2000" b="1" u="sng" dirty="0"/>
              <a:t>Giovanna SAUVE</a:t>
            </a:r>
            <a:r>
              <a:rPr lang="en-GB" sz="2000" b="1" dirty="0"/>
              <a:t>, Hugo LUCAS, Patricia R. MONICH, Enrico BERNARDO, Bernd FRIEDRICH, Karel VAN ACKER</a:t>
            </a:r>
            <a:endParaRPr lang="nl-NL" sz="2000" b="1" dirty="0"/>
          </a:p>
          <a:p>
            <a:endParaRPr lang="nl-BE" sz="2000" dirty="0"/>
          </a:p>
        </p:txBody>
      </p:sp>
    </p:spTree>
    <p:extLst>
      <p:ext uri="{BB962C8B-B14F-4D97-AF65-F5344CB8AC3E}">
        <p14:creationId xmlns:p14="http://schemas.microsoft.com/office/powerpoint/2010/main" val="2109159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BE" smtClean="0"/>
              <a:t>03/04/2019</a:t>
            </a:r>
            <a:endParaRPr lang="nl-NL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6th International Slag Valorisation Symposium </a:t>
            </a:r>
            <a:endParaRPr lang="nl-NL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pPr/>
              <a:t>10</a:t>
            </a:fld>
            <a:endParaRPr lang="nl-NL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Challenge 1: Upscaling data from lab to commercial scale (I)</a:t>
            </a:r>
            <a:endParaRPr lang="nl-BE" dirty="0"/>
          </a:p>
        </p:txBody>
      </p:sp>
      <p:sp>
        <p:nvSpPr>
          <p:cNvPr id="17" name="Rectangle 13"/>
          <p:cNvSpPr/>
          <p:nvPr/>
        </p:nvSpPr>
        <p:spPr>
          <a:xfrm>
            <a:off x="4789822" y="4546362"/>
            <a:ext cx="862881" cy="30997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grpSp>
        <p:nvGrpSpPr>
          <p:cNvPr id="22" name="Group 21"/>
          <p:cNvGrpSpPr/>
          <p:nvPr/>
        </p:nvGrpSpPr>
        <p:grpSpPr>
          <a:xfrm>
            <a:off x="170611" y="1509381"/>
            <a:ext cx="5482092" cy="4384280"/>
            <a:chOff x="830589" y="1494376"/>
            <a:chExt cx="5067755" cy="4384278"/>
          </a:xfrm>
        </p:grpSpPr>
        <p:cxnSp>
          <p:nvCxnSpPr>
            <p:cNvPr id="7" name="Gerader Verbinder 9"/>
            <p:cNvCxnSpPr/>
            <p:nvPr/>
          </p:nvCxnSpPr>
          <p:spPr>
            <a:xfrm>
              <a:off x="1185964" y="1675852"/>
              <a:ext cx="0" cy="30480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TextBox 12"/>
            <p:cNvSpPr txBox="1"/>
            <p:nvPr/>
          </p:nvSpPr>
          <p:spPr>
            <a:xfrm rot="16200000">
              <a:off x="184408" y="2198091"/>
              <a:ext cx="1633780" cy="34141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/>
                <a:t>Development</a:t>
              </a:r>
              <a:endParaRPr lang="nl-BE" b="1" dirty="0"/>
            </a:p>
          </p:txBody>
        </p:sp>
        <p:sp>
          <p:nvSpPr>
            <p:cNvPr id="12" name="TextBox 16"/>
            <p:cNvSpPr txBox="1"/>
            <p:nvPr/>
          </p:nvSpPr>
          <p:spPr>
            <a:xfrm>
              <a:off x="1417153" y="5385592"/>
              <a:ext cx="193422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/>
                <a:t>Pilot scale = transition</a:t>
              </a:r>
              <a:endParaRPr lang="nl-BE" sz="1400" b="1" dirty="0"/>
            </a:p>
          </p:txBody>
        </p:sp>
        <p:sp>
          <p:nvSpPr>
            <p:cNvPr id="13" name="TextBox 17"/>
            <p:cNvSpPr txBox="1"/>
            <p:nvPr/>
          </p:nvSpPr>
          <p:spPr>
            <a:xfrm>
              <a:off x="3773354" y="5570877"/>
              <a:ext cx="2124990" cy="30777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sz="1400" b="1" dirty="0"/>
                <a:t>Full industrial scale: BAT</a:t>
              </a:r>
              <a:endParaRPr lang="nl-BE" sz="1400" b="1" dirty="0"/>
            </a:p>
          </p:txBody>
        </p:sp>
        <p:sp>
          <p:nvSpPr>
            <p:cNvPr id="14" name="TextBox 18"/>
            <p:cNvSpPr txBox="1"/>
            <p:nvPr/>
          </p:nvSpPr>
          <p:spPr>
            <a:xfrm>
              <a:off x="2692005" y="5013865"/>
              <a:ext cx="2629303" cy="30777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sz="1400" b="1" dirty="0"/>
                <a:t>Full industrial scale: average</a:t>
              </a:r>
              <a:endParaRPr lang="nl-BE" sz="1400" b="1" dirty="0"/>
            </a:p>
          </p:txBody>
        </p:sp>
        <p:sp>
          <p:nvSpPr>
            <p:cNvPr id="15" name="Rectangle 13"/>
            <p:cNvSpPr/>
            <p:nvPr/>
          </p:nvSpPr>
          <p:spPr>
            <a:xfrm>
              <a:off x="1081423" y="1494376"/>
              <a:ext cx="4495800" cy="25020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/>
            </a:p>
          </p:txBody>
        </p:sp>
        <p:sp>
          <p:nvSpPr>
            <p:cNvPr id="16" name="Rectangle 13"/>
            <p:cNvSpPr/>
            <p:nvPr/>
          </p:nvSpPr>
          <p:spPr>
            <a:xfrm rot="5400000">
              <a:off x="3792657" y="3154883"/>
              <a:ext cx="3630991" cy="30997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/>
            </a:p>
          </p:txBody>
        </p:sp>
        <p:sp>
          <p:nvSpPr>
            <p:cNvPr id="18" name="TextBox 12"/>
            <p:cNvSpPr txBox="1"/>
            <p:nvPr/>
          </p:nvSpPr>
          <p:spPr>
            <a:xfrm>
              <a:off x="3931364" y="4723852"/>
              <a:ext cx="130876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/>
                <a:t>Experience</a:t>
              </a:r>
              <a:endParaRPr lang="nl-BE" b="1" dirty="0"/>
            </a:p>
          </p:txBody>
        </p:sp>
        <p:sp>
          <p:nvSpPr>
            <p:cNvPr id="24" name="TextBox 16"/>
            <p:cNvSpPr txBox="1"/>
            <p:nvPr/>
          </p:nvSpPr>
          <p:spPr>
            <a:xfrm>
              <a:off x="965748" y="4923584"/>
              <a:ext cx="875657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/>
                <a:t>Lab scale</a:t>
              </a:r>
              <a:endParaRPr lang="nl-BE" sz="1400" b="1" dirty="0"/>
            </a:p>
          </p:txBody>
        </p:sp>
        <p:grpSp>
          <p:nvGrpSpPr>
            <p:cNvPr id="19" name="Group 18"/>
            <p:cNvGrpSpPr/>
            <p:nvPr/>
          </p:nvGrpSpPr>
          <p:grpSpPr>
            <a:xfrm>
              <a:off x="1185964" y="1675852"/>
              <a:ext cx="4286718" cy="3066256"/>
              <a:chOff x="1185964" y="1675852"/>
              <a:chExt cx="4286718" cy="3066256"/>
            </a:xfrm>
          </p:grpSpPr>
          <p:pic>
            <p:nvPicPr>
              <p:cNvPr id="6" name="Picture 2" descr="Risultati immagini per technology learning curve"/>
              <p:cNvPicPr>
                <a:picLocks noChangeAspect="1" noChangeArrowheads="1"/>
              </p:cNvPicPr>
              <p:nvPr/>
            </p:nvPicPr>
            <p:blipFill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6240" b="10579"/>
              <a:stretch/>
            </p:blipFill>
            <p:spPr bwMode="auto">
              <a:xfrm>
                <a:off x="1185964" y="1675852"/>
                <a:ext cx="4286718" cy="3066256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25" name="Rectangle 24"/>
              <p:cNvSpPr/>
              <p:nvPr/>
            </p:nvSpPr>
            <p:spPr>
              <a:xfrm>
                <a:off x="1791410" y="1701194"/>
                <a:ext cx="3656400" cy="41311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b="1" dirty="0">
                    <a:solidFill>
                      <a:schemeClr val="tx1"/>
                    </a:solidFill>
                  </a:rPr>
                  <a:t>Technology development curve</a:t>
                </a:r>
                <a:endParaRPr lang="nl-BE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4" name="Rectangle 3"/>
              <p:cNvSpPr/>
              <p:nvPr/>
            </p:nvSpPr>
            <p:spPr>
              <a:xfrm>
                <a:off x="4243217" y="2777015"/>
                <a:ext cx="1204593" cy="86901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BE"/>
              </a:p>
            </p:txBody>
          </p:sp>
        </p:grpSp>
        <p:cxnSp>
          <p:nvCxnSpPr>
            <p:cNvPr id="11" name="Straight Arrow Connector 11"/>
            <p:cNvCxnSpPr/>
            <p:nvPr/>
          </p:nvCxnSpPr>
          <p:spPr>
            <a:xfrm flipH="1">
              <a:off x="4545009" y="2262147"/>
              <a:ext cx="1" cy="3322812"/>
            </a:xfrm>
            <a:prstGeom prst="straightConnector1">
              <a:avLst/>
            </a:prstGeom>
            <a:ln w="28575"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Arrow Connector 10"/>
            <p:cNvCxnSpPr/>
            <p:nvPr/>
          </p:nvCxnSpPr>
          <p:spPr>
            <a:xfrm flipH="1">
              <a:off x="3929164" y="3092947"/>
              <a:ext cx="11800" cy="2007629"/>
            </a:xfrm>
            <a:prstGeom prst="straightConnector1">
              <a:avLst/>
            </a:prstGeom>
            <a:ln w="28575"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Arrow Connector 9"/>
            <p:cNvCxnSpPr/>
            <p:nvPr/>
          </p:nvCxnSpPr>
          <p:spPr>
            <a:xfrm>
              <a:off x="2530924" y="4639364"/>
              <a:ext cx="0" cy="815094"/>
            </a:xfrm>
            <a:prstGeom prst="straightConnector1">
              <a:avLst/>
            </a:prstGeom>
            <a:ln w="28575"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Arrow Connector 9"/>
            <p:cNvCxnSpPr/>
            <p:nvPr/>
          </p:nvCxnSpPr>
          <p:spPr>
            <a:xfrm>
              <a:off x="1403577" y="4138813"/>
              <a:ext cx="0" cy="815094"/>
            </a:xfrm>
            <a:prstGeom prst="straightConnector1">
              <a:avLst/>
            </a:prstGeom>
            <a:ln w="28575"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0" name="Rectangle 19"/>
          <p:cNvSpPr/>
          <p:nvPr/>
        </p:nvSpPr>
        <p:spPr>
          <a:xfrm>
            <a:off x="5364617" y="1855244"/>
            <a:ext cx="3664254" cy="29392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/>
              <a:t>The processes included in scenarios are at </a:t>
            </a:r>
            <a:r>
              <a:rPr lang="en-US" sz="2000" b="1" dirty="0"/>
              <a:t>different levels of the learning curve</a:t>
            </a:r>
            <a:r>
              <a:rPr lang="en-US" sz="2000" dirty="0"/>
              <a:t>: </a:t>
            </a:r>
          </a:p>
          <a:p>
            <a:endParaRPr lang="en-US" sz="2000" dirty="0"/>
          </a:p>
          <a:p>
            <a:pPr marL="742932" lvl="1" indent="-285744">
              <a:spcBef>
                <a:spcPts val="600"/>
              </a:spcBef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en-US" sz="2000" b="1" dirty="0" smtClean="0">
                <a:sym typeface="Wingdings" panose="05000000000000000000" pitchFamily="2" charset="2"/>
              </a:rPr>
              <a:t>Overestimation</a:t>
            </a:r>
            <a:r>
              <a:rPr lang="en-US" sz="2000" dirty="0" smtClean="0">
                <a:sym typeface="Wingdings" panose="05000000000000000000" pitchFamily="2" charset="2"/>
              </a:rPr>
              <a:t> </a:t>
            </a:r>
          </a:p>
          <a:p>
            <a:pPr marL="742932" lvl="1" indent="-285744">
              <a:spcBef>
                <a:spcPts val="600"/>
              </a:spcBef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en-US" sz="2000" dirty="0" smtClean="0">
                <a:sym typeface="Wingdings" panose="05000000000000000000" pitchFamily="2" charset="2"/>
              </a:rPr>
              <a:t>Need to </a:t>
            </a:r>
            <a:r>
              <a:rPr lang="en-US" sz="2000" b="1" dirty="0" smtClean="0">
                <a:sym typeface="Wingdings" panose="05000000000000000000" pitchFamily="2" charset="2"/>
              </a:rPr>
              <a:t>optimize</a:t>
            </a:r>
            <a:endParaRPr lang="en-US" sz="2000" b="1" dirty="0"/>
          </a:p>
          <a:p>
            <a:pPr marL="285744" indent="-285744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Mass and energy balances can differ significantly</a:t>
            </a:r>
          </a:p>
        </p:txBody>
      </p:sp>
    </p:spTree>
    <p:extLst>
      <p:ext uri="{BB962C8B-B14F-4D97-AF65-F5344CB8AC3E}">
        <p14:creationId xmlns:p14="http://schemas.microsoft.com/office/powerpoint/2010/main" val="1335101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BE" smtClean="0"/>
              <a:t>03/04/2019</a:t>
            </a:r>
            <a:endParaRPr lang="nl-NL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6th International Slag Valorisation Symposium </a:t>
            </a:r>
            <a:endParaRPr lang="nl-NL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pPr/>
              <a:t>11</a:t>
            </a:fld>
            <a:endParaRPr lang="nl-NL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Challenge 2: Upscaling </a:t>
            </a:r>
            <a:r>
              <a:rPr lang="en-US" dirty="0"/>
              <a:t>data from lab to commercial scale (</a:t>
            </a:r>
            <a:r>
              <a:rPr lang="en-US" dirty="0" smtClean="0"/>
              <a:t>II)</a:t>
            </a:r>
            <a:endParaRPr lang="nl-BE" dirty="0"/>
          </a:p>
        </p:txBody>
      </p:sp>
      <p:sp>
        <p:nvSpPr>
          <p:cNvPr id="13" name="Chevron 12"/>
          <p:cNvSpPr/>
          <p:nvPr/>
        </p:nvSpPr>
        <p:spPr>
          <a:xfrm>
            <a:off x="588461" y="4722764"/>
            <a:ext cx="3153806" cy="1268828"/>
          </a:xfrm>
          <a:prstGeom prst="chevron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bg1"/>
                </a:solidFill>
              </a:rPr>
              <a:t>Available Frameworks</a:t>
            </a:r>
            <a:endParaRPr lang="nl-BE" sz="2400" dirty="0">
              <a:solidFill>
                <a:schemeClr val="bg1"/>
              </a:solidFill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-37755" y="1457548"/>
            <a:ext cx="6485213" cy="2268998"/>
            <a:chOff x="-14144" y="1431150"/>
            <a:chExt cx="8469219" cy="2886343"/>
          </a:xfrm>
        </p:grpSpPr>
        <p:sp>
          <p:nvSpPr>
            <p:cNvPr id="9" name="Tijdelijke aanduiding voor dianummer 3"/>
            <p:cNvSpPr txBox="1">
              <a:spLocks/>
            </p:cNvSpPr>
            <p:nvPr/>
          </p:nvSpPr>
          <p:spPr>
            <a:xfrm>
              <a:off x="-14144" y="2263816"/>
              <a:ext cx="533400" cy="244475"/>
            </a:xfrm>
            <a:prstGeom prst="rect">
              <a:avLst/>
            </a:prstGeom>
          </p:spPr>
          <p:txBody>
            <a:bodyPr vert="horz" lIns="0" tIns="0" rIns="0" bIns="0" rtlCol="0" anchor="ctr">
              <a:normAutofit lnSpcReduction="10000"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000" kern="1200" baseline="0">
                  <a:solidFill>
                    <a:schemeClr val="bg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fld id="{8F82E0A0-C266-4798-8C8F-B9F91E9DA37E}" type="slidenum">
                <a:rPr lang="en-US" sz="1400" b="1">
                  <a:solidFill>
                    <a:srgbClr val="FFFFFF"/>
                  </a:solidFill>
                </a:rPr>
                <a:pPr algn="ctr"/>
                <a:t>11</a:t>
              </a:fld>
              <a:endParaRPr lang="en-US"/>
            </a:p>
          </p:txBody>
        </p:sp>
        <p:pic>
          <p:nvPicPr>
            <p:cNvPr id="11" name="Picture 5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35824" y="1611152"/>
              <a:ext cx="1619251" cy="22764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2" name="Imagem 1">
              <a:extLst>
                <a:ext uri="{FF2B5EF4-FFF2-40B4-BE49-F238E27FC236}">
                  <a16:creationId xmlns:a16="http://schemas.microsoft.com/office/drawing/2014/main" id="{6BECD33F-BE5E-4F94-B409-C088C99B734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741366" y="2068769"/>
              <a:ext cx="1287829" cy="1273715"/>
            </a:xfrm>
            <a:prstGeom prst="rect">
              <a:avLst/>
            </a:prstGeom>
          </p:spPr>
        </p:pic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4AC6F214-F305-47FE-9BF0-2D1C319E1D33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619799" y="2073229"/>
              <a:ext cx="1061431" cy="1958822"/>
            </a:xfrm>
            <a:prstGeom prst="rect">
              <a:avLst/>
            </a:prstGeom>
          </p:spPr>
        </p:pic>
        <p:pic>
          <p:nvPicPr>
            <p:cNvPr id="15" name="Picture 9">
              <a:extLst>
                <a:ext uri="{FF2B5EF4-FFF2-40B4-BE49-F238E27FC236}">
                  <a16:creationId xmlns:a16="http://schemas.microsoft.com/office/drawing/2014/main" id="{35F7A3B0-28CD-4004-9F11-AB52183E6802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70058" y="1927969"/>
              <a:ext cx="1122497" cy="1996751"/>
            </a:xfrm>
            <a:prstGeom prst="rect">
              <a:avLst/>
            </a:prstGeom>
          </p:spPr>
        </p:pic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EB0AC6C8-C972-4998-B52B-95EB3B6173C9}"/>
                </a:ext>
              </a:extLst>
            </p:cNvPr>
            <p:cNvSpPr/>
            <p:nvPr/>
          </p:nvSpPr>
          <p:spPr>
            <a:xfrm>
              <a:off x="324034" y="1440810"/>
              <a:ext cx="1756439" cy="360000"/>
            </a:xfrm>
            <a:prstGeom prst="rect">
              <a:avLst/>
            </a:prstGeom>
            <a:noFill/>
            <a:ln w="44450">
              <a:solidFill>
                <a:schemeClr val="accent3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dirty="0">
                  <a:solidFill>
                    <a:schemeClr val="tx1"/>
                  </a:solidFill>
                </a:rPr>
                <a:t>Dissolution</a:t>
              </a:r>
            </a:p>
          </p:txBody>
        </p:sp>
        <p:sp>
          <p:nvSpPr>
            <p:cNvPr id="17" name="Rectangle 18">
              <a:extLst>
                <a:ext uri="{FF2B5EF4-FFF2-40B4-BE49-F238E27FC236}">
                  <a16:creationId xmlns:a16="http://schemas.microsoft.com/office/drawing/2014/main" id="{05D16585-273D-4033-B617-63704B940920}"/>
                </a:ext>
              </a:extLst>
            </p:cNvPr>
            <p:cNvSpPr/>
            <p:nvPr/>
          </p:nvSpPr>
          <p:spPr>
            <a:xfrm>
              <a:off x="4720343" y="1431150"/>
              <a:ext cx="1266087" cy="359999"/>
            </a:xfrm>
            <a:prstGeom prst="rect">
              <a:avLst/>
            </a:prstGeom>
            <a:noFill/>
            <a:ln w="44450">
              <a:solidFill>
                <a:schemeClr val="accent3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dirty="0">
                  <a:solidFill>
                    <a:schemeClr val="tx1"/>
                  </a:solidFill>
                </a:rPr>
                <a:t>Curing </a:t>
              </a:r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7F178AD2-F71E-4DE0-8E73-F505FBC4D95A}"/>
                </a:ext>
              </a:extLst>
            </p:cNvPr>
            <p:cNvSpPr/>
            <p:nvPr/>
          </p:nvSpPr>
          <p:spPr>
            <a:xfrm>
              <a:off x="2496421" y="1441783"/>
              <a:ext cx="1479355" cy="359999"/>
            </a:xfrm>
            <a:prstGeom prst="rect">
              <a:avLst/>
            </a:prstGeom>
            <a:noFill/>
            <a:ln w="44450">
              <a:solidFill>
                <a:schemeClr val="accent3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dirty="0">
                  <a:solidFill>
                    <a:schemeClr val="tx1"/>
                  </a:solidFill>
                </a:rPr>
                <a:t>Foaming</a:t>
              </a:r>
              <a:r>
                <a:rPr lang="es-ES" dirty="0">
                  <a:solidFill>
                    <a:schemeClr val="tx1"/>
                  </a:solidFill>
                </a:rPr>
                <a:t> </a:t>
              </a:r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05D16585-273D-4033-B617-63704B940920}"/>
                </a:ext>
              </a:extLst>
            </p:cNvPr>
            <p:cNvSpPr/>
            <p:nvPr/>
          </p:nvSpPr>
          <p:spPr>
            <a:xfrm>
              <a:off x="6912057" y="1450587"/>
              <a:ext cx="1266086" cy="359999"/>
            </a:xfrm>
            <a:prstGeom prst="rect">
              <a:avLst/>
            </a:prstGeom>
            <a:noFill/>
            <a:ln w="44450">
              <a:solidFill>
                <a:schemeClr val="accent3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dirty="0">
                  <a:solidFill>
                    <a:schemeClr val="tx1"/>
                  </a:solidFill>
                </a:rPr>
                <a:t>Firing</a:t>
              </a:r>
            </a:p>
          </p:txBody>
        </p:sp>
        <p:sp>
          <p:nvSpPr>
            <p:cNvPr id="20" name="Pfeil nach rechts 8"/>
            <p:cNvSpPr/>
            <p:nvPr/>
          </p:nvSpPr>
          <p:spPr bwMode="auto">
            <a:xfrm>
              <a:off x="1808811" y="2644276"/>
              <a:ext cx="261822" cy="776176"/>
            </a:xfrm>
            <a:prstGeom prst="rightArrow">
              <a:avLst/>
            </a:prstGeom>
            <a:solidFill>
              <a:srgbClr val="007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914377" fontAlgn="base">
                <a:spcBef>
                  <a:spcPct val="0"/>
                </a:spcBef>
                <a:spcAft>
                  <a:spcPct val="0"/>
                </a:spcAft>
              </a:pPr>
              <a:endParaRPr lang="en-GB" sz="2400" b="1">
                <a:latin typeface="Arial" charset="0"/>
              </a:endParaRPr>
            </a:p>
          </p:txBody>
        </p:sp>
        <p:sp>
          <p:nvSpPr>
            <p:cNvPr id="21" name="Pfeil nach rechts 41"/>
            <p:cNvSpPr/>
            <p:nvPr/>
          </p:nvSpPr>
          <p:spPr bwMode="auto">
            <a:xfrm>
              <a:off x="3995463" y="2625913"/>
              <a:ext cx="261822" cy="776176"/>
            </a:xfrm>
            <a:prstGeom prst="rightArrow">
              <a:avLst/>
            </a:prstGeom>
            <a:solidFill>
              <a:srgbClr val="007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914377" fontAlgn="base">
                <a:spcBef>
                  <a:spcPct val="0"/>
                </a:spcBef>
                <a:spcAft>
                  <a:spcPct val="0"/>
                </a:spcAft>
              </a:pPr>
              <a:endParaRPr lang="en-GB" sz="2400" b="1">
                <a:latin typeface="Arial" charset="0"/>
              </a:endParaRPr>
            </a:p>
          </p:txBody>
        </p:sp>
        <p:sp>
          <p:nvSpPr>
            <p:cNvPr id="22" name="Pfeil nach rechts 42"/>
            <p:cNvSpPr/>
            <p:nvPr/>
          </p:nvSpPr>
          <p:spPr bwMode="auto">
            <a:xfrm>
              <a:off x="6413288" y="2625913"/>
              <a:ext cx="261822" cy="776176"/>
            </a:xfrm>
            <a:prstGeom prst="rightArrow">
              <a:avLst/>
            </a:prstGeom>
            <a:solidFill>
              <a:srgbClr val="0070C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914377" fontAlgn="base">
                <a:spcBef>
                  <a:spcPct val="0"/>
                </a:spcBef>
                <a:spcAft>
                  <a:spcPct val="0"/>
                </a:spcAft>
              </a:pPr>
              <a:endParaRPr lang="en-GB" sz="2400" b="1">
                <a:latin typeface="Arial" charset="0"/>
              </a:endParaRPr>
            </a:p>
          </p:txBody>
        </p:sp>
        <p:pic>
          <p:nvPicPr>
            <p:cNvPr id="23" name="Picture 14">
              <a:extLst>
                <a:ext uri="{FF2B5EF4-FFF2-40B4-BE49-F238E27FC236}">
                  <a16:creationId xmlns:a16="http://schemas.microsoft.com/office/drawing/2014/main" id="{8D3BC6B0-A7E5-497B-B9D9-24E5E8755F10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05143" y="3470896"/>
              <a:ext cx="915693" cy="592507"/>
            </a:xfrm>
            <a:prstGeom prst="rect">
              <a:avLst/>
            </a:prstGeom>
          </p:spPr>
        </p:pic>
        <p:pic>
          <p:nvPicPr>
            <p:cNvPr id="24" name="Picture 23">
              <a:extLst>
                <a:ext uri="{FF2B5EF4-FFF2-40B4-BE49-F238E27FC236}">
                  <a16:creationId xmlns:a16="http://schemas.microsoft.com/office/drawing/2014/main" id="{0CEE31A6-D399-41D5-881F-FBEB301C2E28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6999219" y="3628585"/>
              <a:ext cx="1292464" cy="688908"/>
            </a:xfrm>
            <a:prstGeom prst="rect">
              <a:avLst/>
            </a:prstGeom>
          </p:spPr>
        </p:pic>
      </p:grpSp>
      <p:sp>
        <p:nvSpPr>
          <p:cNvPr id="4" name="Rectangle 3"/>
          <p:cNvSpPr/>
          <p:nvPr/>
        </p:nvSpPr>
        <p:spPr>
          <a:xfrm>
            <a:off x="576000" y="4188615"/>
            <a:ext cx="505779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err="1"/>
              <a:t>Rabelo</a:t>
            </a:r>
            <a:r>
              <a:rPr lang="en-US" dirty="0"/>
              <a:t> </a:t>
            </a:r>
            <a:r>
              <a:rPr lang="en-US" dirty="0" err="1"/>
              <a:t>Monich</a:t>
            </a:r>
            <a:r>
              <a:rPr lang="en-US" dirty="0"/>
              <a:t> </a:t>
            </a:r>
            <a:r>
              <a:rPr lang="en-US" i="1" dirty="0"/>
              <a:t>et al. </a:t>
            </a:r>
            <a:r>
              <a:rPr lang="en-US" dirty="0"/>
              <a:t>(2018), Lucas </a:t>
            </a:r>
            <a:r>
              <a:rPr lang="en-US" i="1" dirty="0"/>
              <a:t>et al.</a:t>
            </a:r>
            <a:r>
              <a:rPr lang="en-US" dirty="0"/>
              <a:t> (2018)</a:t>
            </a:r>
            <a:endParaRPr lang="nl-BE" dirty="0"/>
          </a:p>
        </p:txBody>
      </p:sp>
      <p:sp>
        <p:nvSpPr>
          <p:cNvPr id="8" name="TextBox 7"/>
          <p:cNvSpPr txBox="1"/>
          <p:nvPr/>
        </p:nvSpPr>
        <p:spPr>
          <a:xfrm flipH="1">
            <a:off x="3742267" y="4812312"/>
            <a:ext cx="509640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 smtClean="0"/>
              <a:t>Linear relation for stoichiometric amounts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/>
              <a:t>Heating energy = f(reactor</a:t>
            </a:r>
            <a:r>
              <a:rPr lang="en-US" dirty="0" smtClean="0"/>
              <a:t>, reaction parameters, heating element)</a:t>
            </a:r>
            <a:endParaRPr lang="nl-BE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 smtClean="0"/>
              <a:t>Optimized values depending on scaling factor</a:t>
            </a:r>
          </a:p>
        </p:txBody>
      </p:sp>
      <p:sp>
        <p:nvSpPr>
          <p:cNvPr id="26" name="Pfeil nach rechts 8"/>
          <p:cNvSpPr/>
          <p:nvPr/>
        </p:nvSpPr>
        <p:spPr bwMode="auto">
          <a:xfrm>
            <a:off x="6634317" y="2330008"/>
            <a:ext cx="200487" cy="610164"/>
          </a:xfrm>
          <a:prstGeom prst="rightArrow">
            <a:avLst/>
          </a:prstGeom>
          <a:solidFill>
            <a:srgbClr val="007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914377" fontAlgn="base">
              <a:spcBef>
                <a:spcPct val="0"/>
              </a:spcBef>
              <a:spcAft>
                <a:spcPct val="0"/>
              </a:spcAft>
            </a:pPr>
            <a:endParaRPr lang="en-GB" sz="2400" b="1">
              <a:latin typeface="Arial" charset="0"/>
            </a:endParaRPr>
          </a:p>
        </p:txBody>
      </p:sp>
      <p:pic>
        <p:nvPicPr>
          <p:cNvPr id="29" name="Picture 28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40660" y="919416"/>
            <a:ext cx="1706191" cy="1571229"/>
          </a:xfrm>
          <a:prstGeom prst="rect">
            <a:avLst/>
          </a:prstGeom>
        </p:spPr>
      </p:pic>
      <p:pic>
        <p:nvPicPr>
          <p:cNvPr id="30" name="Picture 29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48974" y="2637587"/>
            <a:ext cx="1684255" cy="15510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372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BE" smtClean="0"/>
              <a:t>03/04/2019</a:t>
            </a:r>
            <a:endParaRPr lang="nl-NL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6th International Slag Valorisation Symposium </a:t>
            </a:r>
            <a:endParaRPr lang="nl-NL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pPr/>
              <a:t>12</a:t>
            </a:fld>
            <a:endParaRPr lang="nl-NL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Challenge 2: Quality of materials and substitution factors </a:t>
            </a:r>
            <a:endParaRPr lang="nl-BE" dirty="0"/>
          </a:p>
        </p:txBody>
      </p:sp>
      <p:grpSp>
        <p:nvGrpSpPr>
          <p:cNvPr id="7" name="Group 4"/>
          <p:cNvGrpSpPr/>
          <p:nvPr/>
        </p:nvGrpSpPr>
        <p:grpSpPr>
          <a:xfrm>
            <a:off x="52472" y="1368000"/>
            <a:ext cx="8820595" cy="3543885"/>
            <a:chOff x="323528" y="1516156"/>
            <a:chExt cx="9060063" cy="3713044"/>
          </a:xfrm>
        </p:grpSpPr>
        <p:grpSp>
          <p:nvGrpSpPr>
            <p:cNvPr id="8" name="Gruppieren 3"/>
            <p:cNvGrpSpPr/>
            <p:nvPr/>
          </p:nvGrpSpPr>
          <p:grpSpPr>
            <a:xfrm>
              <a:off x="323528" y="1700808"/>
              <a:ext cx="9060063" cy="3528392"/>
              <a:chOff x="323528" y="1700808"/>
              <a:chExt cx="9060063" cy="3528392"/>
            </a:xfrm>
          </p:grpSpPr>
          <p:pic>
            <p:nvPicPr>
              <p:cNvPr id="10" name="Grafik 5"/>
              <p:cNvPicPr/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23528" y="1700808"/>
                <a:ext cx="7056784" cy="3528392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11" name="Pfeil nach links 6"/>
              <p:cNvSpPr/>
              <p:nvPr/>
            </p:nvSpPr>
            <p:spPr>
              <a:xfrm>
                <a:off x="4644008" y="2996952"/>
                <a:ext cx="1008112" cy="360040"/>
              </a:xfrm>
              <a:prstGeom prst="leftArrow">
                <a:avLst/>
              </a:prstGeom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2" name="Textfeld 7"/>
              <p:cNvSpPr txBox="1"/>
              <p:nvPr/>
            </p:nvSpPr>
            <p:spPr>
              <a:xfrm>
                <a:off x="4499991" y="3356992"/>
                <a:ext cx="576064" cy="67718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200" dirty="0"/>
                  <a:t>Metal lost in BA</a:t>
                </a:r>
              </a:p>
            </p:txBody>
          </p:sp>
          <p:cxnSp>
            <p:nvCxnSpPr>
              <p:cNvPr id="13" name="Gerade Verbindung 8"/>
              <p:cNvCxnSpPr/>
              <p:nvPr/>
            </p:nvCxnSpPr>
            <p:spPr>
              <a:xfrm flipV="1">
                <a:off x="5796136" y="1988840"/>
                <a:ext cx="0" cy="2664296"/>
              </a:xfrm>
              <a:prstGeom prst="line">
                <a:avLst/>
              </a:prstGeom>
              <a:ln>
                <a:prstDash val="dash"/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14" name="Textfeld 9"/>
              <p:cNvSpPr txBox="1"/>
              <p:nvPr/>
            </p:nvSpPr>
            <p:spPr>
              <a:xfrm>
                <a:off x="4841187" y="4054790"/>
                <a:ext cx="972108" cy="48370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GB" sz="1200" dirty="0"/>
                  <a:t>Low efficiency</a:t>
                </a:r>
              </a:p>
            </p:txBody>
          </p:sp>
          <p:sp>
            <p:nvSpPr>
              <p:cNvPr id="15" name="Textfeld 10"/>
              <p:cNvSpPr txBox="1"/>
              <p:nvPr/>
            </p:nvSpPr>
            <p:spPr>
              <a:xfrm>
                <a:off x="5874712" y="3517558"/>
                <a:ext cx="1224136" cy="67718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200" dirty="0"/>
                  <a:t>Aluminium  strongly polluted</a:t>
                </a:r>
              </a:p>
            </p:txBody>
          </p:sp>
          <p:cxnSp>
            <p:nvCxnSpPr>
              <p:cNvPr id="16" name="Gerade Verbindung 11"/>
              <p:cNvCxnSpPr/>
              <p:nvPr/>
            </p:nvCxnSpPr>
            <p:spPr>
              <a:xfrm flipV="1">
                <a:off x="1403648" y="2636912"/>
                <a:ext cx="0" cy="2016224"/>
              </a:xfrm>
              <a:prstGeom prst="line">
                <a:avLst/>
              </a:prstGeom>
              <a:ln>
                <a:prstDash val="dash"/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17" name="Pfeil nach links 12"/>
              <p:cNvSpPr/>
              <p:nvPr/>
            </p:nvSpPr>
            <p:spPr>
              <a:xfrm>
                <a:off x="1025606" y="2996952"/>
                <a:ext cx="288032" cy="360040"/>
              </a:xfrm>
              <a:prstGeom prst="leftArrow">
                <a:avLst/>
              </a:prstGeom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8" name="Textfeld 13"/>
              <p:cNvSpPr txBox="1"/>
              <p:nvPr/>
            </p:nvSpPr>
            <p:spPr>
              <a:xfrm>
                <a:off x="827583" y="3646765"/>
                <a:ext cx="648072" cy="67718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200" dirty="0"/>
                  <a:t>Metal lost in BA</a:t>
                </a:r>
              </a:p>
            </p:txBody>
          </p:sp>
          <p:cxnSp>
            <p:nvCxnSpPr>
              <p:cNvPr id="19" name="Gerade Verbindung 14"/>
              <p:cNvCxnSpPr/>
              <p:nvPr/>
            </p:nvCxnSpPr>
            <p:spPr>
              <a:xfrm flipV="1">
                <a:off x="3131840" y="1988840"/>
                <a:ext cx="0" cy="2664296"/>
              </a:xfrm>
              <a:prstGeom prst="line">
                <a:avLst/>
              </a:prstGeom>
              <a:ln>
                <a:prstDash val="dash"/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20" name="Textfeld 15"/>
              <p:cNvSpPr txBox="1"/>
              <p:nvPr/>
            </p:nvSpPr>
            <p:spPr>
              <a:xfrm>
                <a:off x="1763688" y="3840723"/>
                <a:ext cx="1349309" cy="67718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200" dirty="0"/>
                  <a:t>Iron strongly oxidised ( need to be cleaned)</a:t>
                </a:r>
              </a:p>
            </p:txBody>
          </p:sp>
          <p:sp>
            <p:nvSpPr>
              <p:cNvPr id="21" name="Textfeld 16"/>
              <p:cNvSpPr txBox="1"/>
              <p:nvPr/>
            </p:nvSpPr>
            <p:spPr>
              <a:xfrm>
                <a:off x="3017299" y="3112693"/>
                <a:ext cx="792087" cy="48370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200" dirty="0"/>
                  <a:t>Good quality</a:t>
                </a:r>
              </a:p>
            </p:txBody>
          </p:sp>
          <p:sp>
            <p:nvSpPr>
              <p:cNvPr id="22" name="Textfeld 17"/>
              <p:cNvSpPr txBox="1"/>
              <p:nvPr/>
            </p:nvSpPr>
            <p:spPr>
              <a:xfrm>
                <a:off x="7399155" y="2177554"/>
                <a:ext cx="1984436" cy="125762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/>
                  <a:t>Quality of metals extracted in MSWI Bottom Ash</a:t>
                </a:r>
              </a:p>
            </p:txBody>
          </p:sp>
        </p:grpSp>
        <p:sp>
          <p:nvSpPr>
            <p:cNvPr id="9" name="Textfeld 4"/>
            <p:cNvSpPr txBox="1"/>
            <p:nvPr/>
          </p:nvSpPr>
          <p:spPr>
            <a:xfrm>
              <a:off x="956820" y="1516156"/>
              <a:ext cx="6423492" cy="38696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/>
                <a:t>Magnetic separation                     </a:t>
              </a:r>
              <a:r>
                <a:rPr lang="en-GB" dirty="0" smtClean="0"/>
                <a:t>Eddy </a:t>
              </a:r>
              <a:r>
                <a:rPr lang="en-GB" dirty="0"/>
                <a:t>Current Separator</a:t>
              </a:r>
            </a:p>
          </p:txBody>
        </p:sp>
      </p:grpSp>
      <p:sp>
        <p:nvSpPr>
          <p:cNvPr id="23" name="TextBox 22"/>
          <p:cNvSpPr txBox="1"/>
          <p:nvPr/>
        </p:nvSpPr>
        <p:spPr>
          <a:xfrm>
            <a:off x="403462" y="4819125"/>
            <a:ext cx="23647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[Lucas H. </a:t>
            </a:r>
            <a:r>
              <a:rPr lang="en-US" i="1" dirty="0"/>
              <a:t>et al, </a:t>
            </a:r>
            <a:r>
              <a:rPr lang="en-US" dirty="0"/>
              <a:t>2018]</a:t>
            </a:r>
            <a:endParaRPr lang="nl-BE" dirty="0"/>
          </a:p>
        </p:txBody>
      </p:sp>
      <p:pic>
        <p:nvPicPr>
          <p:cNvPr id="24" name="Picture 2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00649" y="4590561"/>
            <a:ext cx="4435501" cy="16909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4316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BE" smtClean="0"/>
              <a:t>03/04/2019</a:t>
            </a:r>
            <a:endParaRPr lang="nl-NL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6th International Slag Valorisation Symposium </a:t>
            </a:r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pPr/>
              <a:t>13</a:t>
            </a:fld>
            <a:endParaRPr lang="nl-NL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Life cycle impact assessment </a:t>
            </a:r>
            <a:endParaRPr lang="nl-BE" dirty="0"/>
          </a:p>
        </p:txBody>
      </p:sp>
      <p:grpSp>
        <p:nvGrpSpPr>
          <p:cNvPr id="7" name="Group 6"/>
          <p:cNvGrpSpPr/>
          <p:nvPr/>
        </p:nvGrpSpPr>
        <p:grpSpPr>
          <a:xfrm>
            <a:off x="2709726" y="1637415"/>
            <a:ext cx="3855461" cy="4157209"/>
            <a:chOff x="702654" y="2113513"/>
            <a:chExt cx="3379819" cy="3871650"/>
          </a:xfrm>
        </p:grpSpPr>
        <p:sp>
          <p:nvSpPr>
            <p:cNvPr id="8" name="Rounded Rectangle 7"/>
            <p:cNvSpPr/>
            <p:nvPr/>
          </p:nvSpPr>
          <p:spPr>
            <a:xfrm>
              <a:off x="895927" y="2576942"/>
              <a:ext cx="1264887" cy="914399"/>
            </a:xfrm>
            <a:prstGeom prst="roundRect">
              <a:avLst/>
            </a:prstGeom>
            <a:no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>
                  <a:solidFill>
                    <a:schemeClr val="tx1"/>
                  </a:solidFill>
                </a:rPr>
                <a:t>Goal and Scope definition</a:t>
              </a:r>
              <a:endParaRPr lang="nl-BE" sz="1400" dirty="0">
                <a:solidFill>
                  <a:schemeClr val="tx1"/>
                </a:solidFill>
              </a:endParaRPr>
            </a:p>
          </p:txBody>
        </p:sp>
        <p:sp>
          <p:nvSpPr>
            <p:cNvPr id="9" name="Rounded Rectangle 8"/>
            <p:cNvSpPr/>
            <p:nvPr/>
          </p:nvSpPr>
          <p:spPr>
            <a:xfrm>
              <a:off x="895925" y="3760941"/>
              <a:ext cx="1264888" cy="914399"/>
            </a:xfrm>
            <a:prstGeom prst="round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>
                  <a:solidFill>
                    <a:schemeClr val="tx1"/>
                  </a:solidFill>
                </a:rPr>
                <a:t>Inventory analysis</a:t>
              </a:r>
              <a:endParaRPr lang="nl-BE" sz="1400" dirty="0">
                <a:solidFill>
                  <a:schemeClr val="tx1"/>
                </a:solidFill>
              </a:endParaRPr>
            </a:p>
          </p:txBody>
        </p:sp>
        <p:sp>
          <p:nvSpPr>
            <p:cNvPr id="10" name="Rounded Rectangle 9"/>
            <p:cNvSpPr/>
            <p:nvPr/>
          </p:nvSpPr>
          <p:spPr>
            <a:xfrm>
              <a:off x="895924" y="4944940"/>
              <a:ext cx="1264888" cy="914399"/>
            </a:xfrm>
            <a:prstGeom prst="roundRect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b="1">
                  <a:solidFill>
                    <a:schemeClr val="tx1"/>
                  </a:solidFill>
                </a:rPr>
                <a:t>Impact assessment</a:t>
              </a:r>
              <a:endParaRPr lang="nl-BE" sz="1600" b="1">
                <a:solidFill>
                  <a:schemeClr val="tx1"/>
                </a:solidFill>
              </a:endParaRPr>
            </a:p>
          </p:txBody>
        </p:sp>
        <p:sp>
          <p:nvSpPr>
            <p:cNvPr id="11" name="Rounded Rectangle 10"/>
            <p:cNvSpPr/>
            <p:nvPr/>
          </p:nvSpPr>
          <p:spPr>
            <a:xfrm>
              <a:off x="2585892" y="2576942"/>
              <a:ext cx="1237262" cy="3282398"/>
            </a:xfrm>
            <a:prstGeom prst="round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>
                  <a:solidFill>
                    <a:schemeClr val="tx1"/>
                  </a:solidFill>
                </a:rPr>
                <a:t>Interpretation</a:t>
              </a:r>
              <a:endParaRPr lang="nl-BE" sz="1400">
                <a:solidFill>
                  <a:schemeClr val="tx1"/>
                </a:solidFill>
              </a:endParaRPr>
            </a:p>
          </p:txBody>
        </p:sp>
        <p:sp>
          <p:nvSpPr>
            <p:cNvPr id="12" name="Left-Right Arrow 11"/>
            <p:cNvSpPr/>
            <p:nvPr/>
          </p:nvSpPr>
          <p:spPr>
            <a:xfrm>
              <a:off x="2160814" y="3034143"/>
              <a:ext cx="397452" cy="124694"/>
            </a:xfrm>
            <a:prstGeom prst="leftRightArrow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2000"/>
            </a:p>
          </p:txBody>
        </p:sp>
        <p:sp>
          <p:nvSpPr>
            <p:cNvPr id="13" name="Left-Right Arrow 12"/>
            <p:cNvSpPr/>
            <p:nvPr/>
          </p:nvSpPr>
          <p:spPr>
            <a:xfrm>
              <a:off x="2160814" y="4146443"/>
              <a:ext cx="397452" cy="124694"/>
            </a:xfrm>
            <a:prstGeom prst="leftRightArrow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2000"/>
            </a:p>
          </p:txBody>
        </p:sp>
        <p:sp>
          <p:nvSpPr>
            <p:cNvPr id="14" name="Left-Right Arrow 13"/>
            <p:cNvSpPr/>
            <p:nvPr/>
          </p:nvSpPr>
          <p:spPr>
            <a:xfrm>
              <a:off x="2162152" y="5339793"/>
              <a:ext cx="397452" cy="124694"/>
            </a:xfrm>
            <a:prstGeom prst="leftRightArrow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2000"/>
            </a:p>
          </p:txBody>
        </p:sp>
        <p:sp>
          <p:nvSpPr>
            <p:cNvPr id="15" name="Rounded Rectangle 14"/>
            <p:cNvSpPr/>
            <p:nvPr/>
          </p:nvSpPr>
          <p:spPr>
            <a:xfrm>
              <a:off x="702654" y="2113513"/>
              <a:ext cx="3379819" cy="3871650"/>
            </a:xfrm>
            <a:prstGeom prst="round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 sz="2000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899265" y="2198785"/>
              <a:ext cx="3060393" cy="31445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/>
                <a:t>Life cycle assessment framework</a:t>
              </a:r>
              <a:endParaRPr lang="nl-BE" sz="1600" b="1" dirty="0"/>
            </a:p>
          </p:txBody>
        </p:sp>
      </p:grpSp>
    </p:spTree>
    <p:extLst>
      <p:ext uri="{BB962C8B-B14F-4D97-AF65-F5344CB8AC3E}">
        <p14:creationId xmlns:p14="http://schemas.microsoft.com/office/powerpoint/2010/main" val="907670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BE" smtClean="0"/>
              <a:t>03/04/2019</a:t>
            </a:r>
            <a:endParaRPr lang="nl-NL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6th International Slag Valorisation Symposium </a:t>
            </a:r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pPr/>
              <a:t>14</a:t>
            </a:fld>
            <a:endParaRPr lang="nl-NL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Life cycle impact assessment</a:t>
            </a:r>
            <a:endParaRPr lang="nl-BE" dirty="0"/>
          </a:p>
        </p:txBody>
      </p:sp>
      <p:sp>
        <p:nvSpPr>
          <p:cNvPr id="61" name="Rectangle 60"/>
          <p:cNvSpPr/>
          <p:nvPr/>
        </p:nvSpPr>
        <p:spPr>
          <a:xfrm>
            <a:off x="1356174" y="2190840"/>
            <a:ext cx="1811338" cy="3228975"/>
          </a:xfrm>
          <a:prstGeom prst="rect">
            <a:avLst/>
          </a:prstGeom>
          <a:solidFill>
            <a:srgbClr val="B60058">
              <a:lumMod val="20000"/>
              <a:lumOff val="80000"/>
            </a:srgbClr>
          </a:solidFill>
          <a:ln w="9525" cap="flat" cmpd="sng" algn="ctr">
            <a:solidFill>
              <a:srgbClr val="B60058">
                <a:lumMod val="20000"/>
                <a:lumOff val="80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2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1356174" y="2251165"/>
            <a:ext cx="1811338" cy="31702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dirty="0">
                <a:solidFill>
                  <a:srgbClr val="0081A1">
                    <a:lumMod val="75000"/>
                  </a:srgbClr>
                </a:solidFill>
                <a:ea typeface="ＭＳ Ｐゴシック" pitchFamily="34" charset="-128"/>
              </a:rPr>
              <a:t>Raw Materials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fr-CH" b="1" dirty="0">
                <a:solidFill>
                  <a:srgbClr val="0081A1">
                    <a:lumMod val="75000"/>
                  </a:srgbClr>
                </a:solidFill>
                <a:ea typeface="ＭＳ Ｐゴシック" pitchFamily="34" charset="-128"/>
              </a:rPr>
              <a:t>Land use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fr-CH" b="1" dirty="0">
                <a:solidFill>
                  <a:srgbClr val="0081A1">
                    <a:lumMod val="75000"/>
                  </a:srgbClr>
                </a:solidFill>
                <a:ea typeface="ＭＳ Ｐゴシック" pitchFamily="34" charset="-128"/>
              </a:rPr>
              <a:t>CO</a:t>
            </a:r>
            <a:r>
              <a:rPr lang="fr-CH" b="1" baseline="-25000" dirty="0">
                <a:solidFill>
                  <a:srgbClr val="0081A1">
                    <a:lumMod val="75000"/>
                  </a:srgbClr>
                </a:solidFill>
                <a:ea typeface="ＭＳ Ｐゴシック" pitchFamily="34" charset="-128"/>
              </a:rPr>
              <a:t>2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fr-CH" b="1" dirty="0">
                <a:solidFill>
                  <a:srgbClr val="0081A1">
                    <a:lumMod val="75000"/>
                  </a:srgbClr>
                </a:solidFill>
                <a:ea typeface="ＭＳ Ｐゴシック" pitchFamily="34" charset="-128"/>
              </a:rPr>
              <a:t>VOC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fr-CH" b="1" dirty="0">
                <a:solidFill>
                  <a:srgbClr val="0081A1">
                    <a:lumMod val="75000"/>
                  </a:srgbClr>
                </a:solidFill>
                <a:ea typeface="ＭＳ Ｐゴシック" pitchFamily="34" charset="-128"/>
              </a:rPr>
              <a:t>P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fr-CH" b="1" dirty="0">
                <a:solidFill>
                  <a:srgbClr val="0081A1">
                    <a:lumMod val="75000"/>
                  </a:srgbClr>
                </a:solidFill>
                <a:ea typeface="ＭＳ Ｐゴシック" pitchFamily="34" charset="-128"/>
              </a:rPr>
              <a:t>SO</a:t>
            </a:r>
            <a:r>
              <a:rPr lang="fr-CH" b="1" baseline="30000" dirty="0">
                <a:solidFill>
                  <a:srgbClr val="0081A1">
                    <a:lumMod val="75000"/>
                  </a:srgbClr>
                </a:solidFill>
                <a:ea typeface="ＭＳ Ｐゴシック" pitchFamily="34" charset="-128"/>
              </a:rPr>
              <a:t>2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fr-CH" b="1" dirty="0" err="1">
                <a:solidFill>
                  <a:srgbClr val="0081A1">
                    <a:lumMod val="75000"/>
                  </a:srgbClr>
                </a:solidFill>
                <a:ea typeface="ＭＳ Ｐゴシック" pitchFamily="34" charset="-128"/>
              </a:rPr>
              <a:t>NO</a:t>
            </a:r>
            <a:r>
              <a:rPr lang="fr-CH" b="1" baseline="-25000" dirty="0" err="1">
                <a:solidFill>
                  <a:srgbClr val="0081A1">
                    <a:lumMod val="75000"/>
                  </a:srgbClr>
                </a:solidFill>
                <a:ea typeface="ＭＳ Ｐゴシック" pitchFamily="34" charset="-128"/>
              </a:rPr>
              <a:t>x</a:t>
            </a:r>
            <a:endParaRPr lang="fr-CH" b="1" baseline="-25000" dirty="0">
              <a:solidFill>
                <a:srgbClr val="0081A1">
                  <a:lumMod val="75000"/>
                </a:srgbClr>
              </a:solidFill>
              <a:ea typeface="ＭＳ Ｐゴシック" pitchFamily="34" charset="-128"/>
            </a:endParaRPr>
          </a:p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fr-CH" b="1" dirty="0">
                <a:solidFill>
                  <a:srgbClr val="0081A1">
                    <a:lumMod val="75000"/>
                  </a:srgbClr>
                </a:solidFill>
                <a:ea typeface="ＭＳ Ｐゴシック" pitchFamily="34" charset="-128"/>
              </a:rPr>
              <a:t>CFC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fr-CH" b="1" dirty="0">
                <a:solidFill>
                  <a:srgbClr val="0081A1">
                    <a:lumMod val="75000"/>
                  </a:srgbClr>
                </a:solidFill>
                <a:ea typeface="ＭＳ Ｐゴシック" pitchFamily="34" charset="-128"/>
              </a:rPr>
              <a:t>PAH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fr-CH" b="1" dirty="0">
                <a:solidFill>
                  <a:srgbClr val="0081A1">
                    <a:lumMod val="75000"/>
                  </a:srgbClr>
                </a:solidFill>
                <a:ea typeface="ＭＳ Ｐゴシック" pitchFamily="34" charset="-128"/>
              </a:rPr>
              <a:t>DDT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en-GB" sz="2000" dirty="0">
              <a:solidFill>
                <a:srgbClr val="0081A1">
                  <a:lumMod val="75000"/>
                </a:srgbClr>
              </a:solidFill>
              <a:latin typeface="Times" pitchFamily="18" charset="0"/>
              <a:ea typeface="ＭＳ Ｐゴシック" pitchFamily="34" charset="-128"/>
            </a:endParaRPr>
          </a:p>
        </p:txBody>
      </p:sp>
      <p:sp>
        <p:nvSpPr>
          <p:cNvPr id="63" name="Rectangle 62"/>
          <p:cNvSpPr/>
          <p:nvPr/>
        </p:nvSpPr>
        <p:spPr>
          <a:xfrm>
            <a:off x="3534224" y="1455827"/>
            <a:ext cx="1800225" cy="215900"/>
          </a:xfrm>
          <a:prstGeom prst="rect">
            <a:avLst/>
          </a:prstGeom>
          <a:solidFill>
            <a:srgbClr val="DAD002">
              <a:lumMod val="60000"/>
              <a:lumOff val="40000"/>
            </a:srgbClr>
          </a:solidFill>
          <a:ln w="9525" cap="flat" cmpd="sng" algn="ctr">
            <a:solidFill>
              <a:srgbClr val="0081A1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1600" b="1" i="0" u="none" strike="noStrike" kern="0" cap="none" spc="0" normalizeH="0" baseline="0" noProof="0" dirty="0">
                <a:ln>
                  <a:noFill/>
                </a:ln>
                <a:solidFill>
                  <a:srgbClr val="006EA7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Ozone </a:t>
            </a:r>
            <a:r>
              <a:rPr kumimoji="0" lang="fr-CH" sz="1600" b="1" i="0" u="none" strike="noStrike" kern="0" cap="none" spc="0" normalizeH="0" baseline="0" noProof="0" dirty="0" err="1">
                <a:ln>
                  <a:noFill/>
                </a:ln>
                <a:solidFill>
                  <a:srgbClr val="006EA7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depletion</a:t>
            </a:r>
            <a:endParaRPr kumimoji="0" lang="en-GB" sz="1600" b="1" i="0" u="none" strike="noStrike" kern="0" cap="none" spc="0" normalizeH="0" baseline="0" noProof="0" dirty="0">
              <a:ln>
                <a:noFill/>
              </a:ln>
              <a:solidFill>
                <a:srgbClr val="006EA7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4" name="Rectangle 63"/>
          <p:cNvSpPr/>
          <p:nvPr/>
        </p:nvSpPr>
        <p:spPr>
          <a:xfrm>
            <a:off x="3534224" y="1671727"/>
            <a:ext cx="1800225" cy="215900"/>
          </a:xfrm>
          <a:prstGeom prst="rect">
            <a:avLst/>
          </a:prstGeom>
          <a:solidFill>
            <a:srgbClr val="DAD002">
              <a:lumMod val="60000"/>
              <a:lumOff val="40000"/>
            </a:srgbClr>
          </a:solidFill>
          <a:ln w="9525" cap="flat" cmpd="sng" algn="ctr">
            <a:solidFill>
              <a:srgbClr val="0081A1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1600" b="1" i="0" u="none" strike="noStrike" kern="0" cap="none" spc="0" normalizeH="0" baseline="0" noProof="0" dirty="0" err="1">
                <a:ln>
                  <a:noFill/>
                </a:ln>
                <a:solidFill>
                  <a:srgbClr val="006EA7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Human</a:t>
            </a:r>
            <a:r>
              <a:rPr kumimoji="0" lang="fr-CH" sz="1600" b="1" i="0" u="none" strike="noStrike" kern="0" cap="none" spc="0" normalizeH="0" baseline="0" noProof="0" dirty="0">
                <a:ln>
                  <a:noFill/>
                </a:ln>
                <a:solidFill>
                  <a:srgbClr val="006EA7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fr-CH" sz="1600" b="1" i="0" u="none" strike="noStrike" kern="0" cap="none" spc="0" normalizeH="0" baseline="0" noProof="0" dirty="0" err="1">
                <a:ln>
                  <a:noFill/>
                </a:ln>
                <a:solidFill>
                  <a:srgbClr val="006EA7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toxicity</a:t>
            </a:r>
            <a:endParaRPr kumimoji="0" lang="en-GB" sz="1600" b="1" i="0" u="none" strike="noStrike" kern="0" cap="none" spc="0" normalizeH="0" baseline="0" noProof="0" dirty="0">
              <a:ln>
                <a:noFill/>
              </a:ln>
              <a:solidFill>
                <a:srgbClr val="006EA7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5" name="Rectangle 64"/>
          <p:cNvSpPr/>
          <p:nvPr/>
        </p:nvSpPr>
        <p:spPr>
          <a:xfrm>
            <a:off x="3534224" y="1889215"/>
            <a:ext cx="1800225" cy="215900"/>
          </a:xfrm>
          <a:prstGeom prst="rect">
            <a:avLst/>
          </a:prstGeom>
          <a:solidFill>
            <a:srgbClr val="DAD002">
              <a:lumMod val="60000"/>
              <a:lumOff val="40000"/>
            </a:srgbClr>
          </a:solidFill>
          <a:ln w="9525" cap="flat" cmpd="sng" algn="ctr">
            <a:solidFill>
              <a:srgbClr val="0081A1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1600" b="1" i="0" u="none" strike="noStrike" kern="0" cap="none" spc="0" normalizeH="0" baseline="0" noProof="0" dirty="0">
                <a:ln>
                  <a:noFill/>
                </a:ln>
                <a:solidFill>
                  <a:srgbClr val="006EA7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Radiation</a:t>
            </a:r>
            <a:endParaRPr kumimoji="0" lang="en-GB" sz="1600" b="1" i="0" u="none" strike="noStrike" kern="0" cap="none" spc="0" normalizeH="0" baseline="0" noProof="0" dirty="0">
              <a:ln>
                <a:noFill/>
              </a:ln>
              <a:solidFill>
                <a:srgbClr val="006EA7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6" name="Rectangle 65"/>
          <p:cNvSpPr/>
          <p:nvPr/>
        </p:nvSpPr>
        <p:spPr>
          <a:xfrm>
            <a:off x="3534224" y="2105115"/>
            <a:ext cx="1800225" cy="215900"/>
          </a:xfrm>
          <a:prstGeom prst="rect">
            <a:avLst/>
          </a:prstGeom>
          <a:solidFill>
            <a:srgbClr val="DAD002">
              <a:lumMod val="60000"/>
              <a:lumOff val="40000"/>
            </a:srgbClr>
          </a:solidFill>
          <a:ln w="9525" cap="flat" cmpd="sng" algn="ctr">
            <a:solidFill>
              <a:srgbClr val="0081A1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1600" b="1" i="0" u="none" strike="noStrike" kern="0" cap="none" spc="0" normalizeH="0" baseline="0" noProof="0">
                <a:ln>
                  <a:noFill/>
                </a:ln>
                <a:solidFill>
                  <a:srgbClr val="006EA7"/>
                </a:solidFill>
                <a:effectLst/>
                <a:uLnTx/>
                <a:uFillTx/>
                <a:latin typeface="Arial"/>
                <a:ea typeface="MS PGothic" pitchFamily="34" charset="-128"/>
                <a:cs typeface="+mn-cs"/>
              </a:rPr>
              <a:t>Ozoneformation</a:t>
            </a:r>
            <a:endParaRPr kumimoji="0" lang="en-GB" sz="1600" b="1" i="0" u="none" strike="noStrike" kern="0" cap="none" spc="0" normalizeH="0" baseline="0" noProof="0">
              <a:ln>
                <a:noFill/>
              </a:ln>
              <a:solidFill>
                <a:srgbClr val="006EA7"/>
              </a:solidFill>
              <a:effectLst/>
              <a:uLnTx/>
              <a:uFillTx/>
              <a:latin typeface="Arial"/>
              <a:ea typeface="MS PGothic" pitchFamily="34" charset="-128"/>
              <a:cs typeface="+mn-cs"/>
            </a:endParaRPr>
          </a:p>
        </p:txBody>
      </p:sp>
      <p:sp>
        <p:nvSpPr>
          <p:cNvPr id="67" name="Rectangle 66"/>
          <p:cNvSpPr/>
          <p:nvPr/>
        </p:nvSpPr>
        <p:spPr>
          <a:xfrm>
            <a:off x="3534224" y="2328952"/>
            <a:ext cx="1800225" cy="215900"/>
          </a:xfrm>
          <a:prstGeom prst="rect">
            <a:avLst/>
          </a:prstGeom>
          <a:solidFill>
            <a:srgbClr val="DAD002">
              <a:lumMod val="60000"/>
              <a:lumOff val="40000"/>
            </a:srgbClr>
          </a:solidFill>
          <a:ln w="9525" cap="flat" cmpd="sng" algn="ctr">
            <a:solidFill>
              <a:srgbClr val="0081A1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1600" b="1" i="0" u="none" strike="noStrike" kern="0" cap="none" spc="0" normalizeH="0" baseline="0" noProof="0" dirty="0">
                <a:ln>
                  <a:noFill/>
                </a:ln>
                <a:solidFill>
                  <a:srgbClr val="006EA7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Particules </a:t>
            </a:r>
            <a:r>
              <a:rPr kumimoji="0" lang="fr-CH" sz="1600" b="1" i="0" u="none" strike="noStrike" kern="0" cap="none" spc="0" normalizeH="0" baseline="0" noProof="0" dirty="0" err="1">
                <a:ln>
                  <a:noFill/>
                </a:ln>
                <a:solidFill>
                  <a:srgbClr val="006EA7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form</a:t>
            </a:r>
            <a:r>
              <a:rPr kumimoji="0" lang="fr-CH" sz="1600" b="1" i="0" u="none" strike="noStrike" kern="0" cap="none" spc="0" normalizeH="0" baseline="0" noProof="0" dirty="0">
                <a:ln>
                  <a:noFill/>
                </a:ln>
                <a:solidFill>
                  <a:srgbClr val="006EA7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.</a:t>
            </a:r>
            <a:endParaRPr kumimoji="0" lang="en-GB" sz="1600" b="1" i="0" u="none" strike="noStrike" kern="0" cap="none" spc="0" normalizeH="0" baseline="0" noProof="0" dirty="0">
              <a:ln>
                <a:noFill/>
              </a:ln>
              <a:solidFill>
                <a:srgbClr val="006EA7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8" name="Rectangle 67"/>
          <p:cNvSpPr/>
          <p:nvPr/>
        </p:nvSpPr>
        <p:spPr>
          <a:xfrm>
            <a:off x="3534224" y="2544852"/>
            <a:ext cx="1800225" cy="215900"/>
          </a:xfrm>
          <a:prstGeom prst="rect">
            <a:avLst/>
          </a:prstGeom>
          <a:gradFill rotWithShape="1">
            <a:gsLst>
              <a:gs pos="100000">
                <a:srgbClr val="DAD002">
                  <a:tint val="100000"/>
                  <a:shade val="100000"/>
                  <a:satMod val="130000"/>
                </a:srgbClr>
              </a:gs>
              <a:gs pos="0">
                <a:srgbClr val="88AB33"/>
              </a:gs>
            </a:gsLst>
            <a:lin ang="16200000" scaled="0"/>
          </a:gradFill>
          <a:ln w="9525" cap="flat" cmpd="sng" algn="ctr">
            <a:solidFill>
              <a:srgbClr val="0081A1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1600" b="1" i="0" u="none" strike="noStrike" kern="0" cap="none" spc="0" normalizeH="0" baseline="0" noProof="0" dirty="0" err="1">
                <a:ln>
                  <a:noFill/>
                </a:ln>
                <a:solidFill>
                  <a:srgbClr val="006EA7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Climate</a:t>
            </a:r>
            <a:r>
              <a:rPr kumimoji="0" lang="fr-CH" sz="1600" b="1" i="0" u="none" strike="noStrike" kern="0" cap="none" spc="0" normalizeH="0" baseline="0" noProof="0" dirty="0">
                <a:ln>
                  <a:noFill/>
                </a:ln>
                <a:solidFill>
                  <a:srgbClr val="006EA7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change</a:t>
            </a:r>
            <a:endParaRPr kumimoji="0" lang="en-GB" sz="1600" b="1" i="0" u="none" strike="noStrike" kern="0" cap="none" spc="0" normalizeH="0" baseline="0" noProof="0" dirty="0">
              <a:ln>
                <a:noFill/>
              </a:ln>
              <a:solidFill>
                <a:srgbClr val="006EA7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9" name="Rectangle 68"/>
          <p:cNvSpPr/>
          <p:nvPr/>
        </p:nvSpPr>
        <p:spPr>
          <a:xfrm>
            <a:off x="3542162" y="2851240"/>
            <a:ext cx="1800225" cy="215900"/>
          </a:xfrm>
          <a:prstGeom prst="rect">
            <a:avLst/>
          </a:prstGeom>
          <a:solidFill>
            <a:srgbClr val="88AB33">
              <a:lumMod val="60000"/>
              <a:lumOff val="40000"/>
            </a:srgbClr>
          </a:solidFill>
          <a:ln w="9525" cap="flat" cmpd="sng" algn="ctr">
            <a:solidFill>
              <a:srgbClr val="0081A1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1600" b="1" i="0" u="none" strike="noStrike" kern="0" cap="none" spc="0" normalizeH="0" baseline="0" noProof="0" dirty="0" err="1">
                <a:ln>
                  <a:noFill/>
                </a:ln>
                <a:solidFill>
                  <a:srgbClr val="006EA7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Terr</a:t>
            </a:r>
            <a:r>
              <a:rPr kumimoji="0" lang="fr-CH" sz="1600" b="1" i="0" u="none" strike="noStrike" kern="0" cap="none" spc="0" normalizeH="0" baseline="0" noProof="0" dirty="0">
                <a:ln>
                  <a:noFill/>
                </a:ln>
                <a:solidFill>
                  <a:srgbClr val="006EA7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. </a:t>
            </a:r>
            <a:r>
              <a:rPr kumimoji="0" lang="fr-CH" sz="1600" b="1" i="0" u="none" strike="noStrike" kern="0" cap="none" spc="0" normalizeH="0" baseline="0" noProof="0" dirty="0" err="1">
                <a:ln>
                  <a:noFill/>
                </a:ln>
                <a:solidFill>
                  <a:srgbClr val="006EA7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ecotox</a:t>
            </a:r>
            <a:endParaRPr kumimoji="0" lang="en-GB" sz="1600" b="1" i="0" u="none" strike="noStrike" kern="0" cap="none" spc="0" normalizeH="0" baseline="0" noProof="0" dirty="0">
              <a:ln>
                <a:noFill/>
              </a:ln>
              <a:solidFill>
                <a:srgbClr val="006EA7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70" name="Rectangle 69"/>
          <p:cNvSpPr/>
          <p:nvPr/>
        </p:nvSpPr>
        <p:spPr>
          <a:xfrm>
            <a:off x="3542162" y="3103652"/>
            <a:ext cx="1800225" cy="215900"/>
          </a:xfrm>
          <a:prstGeom prst="rect">
            <a:avLst/>
          </a:prstGeom>
          <a:solidFill>
            <a:srgbClr val="88AB33">
              <a:lumMod val="60000"/>
              <a:lumOff val="40000"/>
            </a:srgbClr>
          </a:solidFill>
          <a:ln w="9525" cap="flat" cmpd="sng" algn="ctr">
            <a:solidFill>
              <a:srgbClr val="0081A1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1600" b="1" i="0" u="none" strike="noStrike" kern="0" cap="none" spc="0" normalizeH="0" baseline="0" noProof="0" dirty="0" err="1">
                <a:ln>
                  <a:noFill/>
                </a:ln>
                <a:solidFill>
                  <a:srgbClr val="006EA7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Terr</a:t>
            </a:r>
            <a:r>
              <a:rPr kumimoji="0" lang="fr-CH" sz="1600" b="1" i="0" u="none" strike="noStrike" kern="0" cap="none" spc="0" normalizeH="0" baseline="0" noProof="0" dirty="0">
                <a:ln>
                  <a:noFill/>
                </a:ln>
                <a:solidFill>
                  <a:srgbClr val="006EA7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. </a:t>
            </a:r>
            <a:r>
              <a:rPr kumimoji="0" lang="fr-CH" sz="1600" b="1" i="0" u="none" strike="noStrike" kern="0" cap="none" spc="0" normalizeH="0" baseline="0" noProof="0" dirty="0" err="1">
                <a:ln>
                  <a:noFill/>
                </a:ln>
                <a:solidFill>
                  <a:srgbClr val="006EA7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acidif</a:t>
            </a:r>
            <a:r>
              <a:rPr kumimoji="0" lang="fr-CH" sz="1600" b="1" i="0" u="none" strike="noStrike" kern="0" cap="none" spc="0" normalizeH="0" baseline="0" noProof="0" dirty="0">
                <a:ln>
                  <a:noFill/>
                </a:ln>
                <a:solidFill>
                  <a:srgbClr val="006EA7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.</a:t>
            </a:r>
            <a:endParaRPr kumimoji="0" lang="en-GB" sz="1600" b="1" i="0" u="none" strike="noStrike" kern="0" cap="none" spc="0" normalizeH="0" baseline="0" noProof="0" dirty="0">
              <a:ln>
                <a:noFill/>
              </a:ln>
              <a:solidFill>
                <a:srgbClr val="006EA7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71" name="Rectangle 70"/>
          <p:cNvSpPr/>
          <p:nvPr/>
        </p:nvSpPr>
        <p:spPr>
          <a:xfrm>
            <a:off x="3551687" y="3343365"/>
            <a:ext cx="1800225" cy="215900"/>
          </a:xfrm>
          <a:prstGeom prst="rect">
            <a:avLst/>
          </a:prstGeom>
          <a:solidFill>
            <a:srgbClr val="88AB33">
              <a:lumMod val="60000"/>
              <a:lumOff val="40000"/>
            </a:srgbClr>
          </a:solidFill>
          <a:ln w="9525" cap="flat" cmpd="sng" algn="ctr">
            <a:solidFill>
              <a:srgbClr val="0081A1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1600" b="1" i="0" u="none" strike="noStrike" kern="0" cap="none" spc="0" normalizeH="0" baseline="0" noProof="0" dirty="0" err="1">
                <a:ln>
                  <a:noFill/>
                </a:ln>
                <a:solidFill>
                  <a:srgbClr val="006EA7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Agr</a:t>
            </a:r>
            <a:r>
              <a:rPr kumimoji="0" lang="fr-CH" sz="1600" b="1" i="0" u="none" strike="noStrike" kern="0" cap="none" spc="0" normalizeH="0" baseline="0" noProof="0" dirty="0">
                <a:ln>
                  <a:noFill/>
                </a:ln>
                <a:solidFill>
                  <a:srgbClr val="006EA7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. land </a:t>
            </a:r>
            <a:r>
              <a:rPr kumimoji="0" lang="fr-CH" sz="1600" b="1" i="0" u="none" strike="noStrike" kern="0" cap="none" spc="0" normalizeH="0" baseline="0" noProof="0" dirty="0" err="1">
                <a:ln>
                  <a:noFill/>
                </a:ln>
                <a:solidFill>
                  <a:srgbClr val="006EA7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occ</a:t>
            </a:r>
            <a:r>
              <a:rPr kumimoji="0" lang="fr-CH" sz="1600" b="1" i="0" u="none" strike="noStrike" kern="0" cap="none" spc="0" normalizeH="0" baseline="0" noProof="0" dirty="0">
                <a:ln>
                  <a:noFill/>
                </a:ln>
                <a:solidFill>
                  <a:srgbClr val="006EA7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.</a:t>
            </a:r>
            <a:endParaRPr kumimoji="0" lang="en-GB" sz="1600" b="1" i="0" u="none" strike="noStrike" kern="0" cap="none" spc="0" normalizeH="0" baseline="0" noProof="0" dirty="0">
              <a:ln>
                <a:noFill/>
              </a:ln>
              <a:solidFill>
                <a:srgbClr val="006EA7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72" name="Rectangle 71"/>
          <p:cNvSpPr/>
          <p:nvPr/>
        </p:nvSpPr>
        <p:spPr>
          <a:xfrm>
            <a:off x="3551687" y="3552915"/>
            <a:ext cx="1800225" cy="215900"/>
          </a:xfrm>
          <a:prstGeom prst="rect">
            <a:avLst/>
          </a:prstGeom>
          <a:solidFill>
            <a:srgbClr val="88AB33">
              <a:lumMod val="60000"/>
              <a:lumOff val="40000"/>
            </a:srgbClr>
          </a:solidFill>
          <a:ln w="9525" cap="flat" cmpd="sng" algn="ctr">
            <a:solidFill>
              <a:srgbClr val="0081A1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1600" b="1" i="0" u="none" strike="noStrike" kern="0" cap="none" spc="0" normalizeH="0" baseline="0" noProof="0" dirty="0" err="1">
                <a:ln>
                  <a:noFill/>
                </a:ln>
                <a:solidFill>
                  <a:srgbClr val="006EA7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Urban</a:t>
            </a:r>
            <a:r>
              <a:rPr kumimoji="0" lang="fr-CH" sz="1600" b="1" i="0" u="none" strike="noStrike" kern="0" cap="none" spc="0" normalizeH="0" baseline="0" noProof="0" dirty="0">
                <a:ln>
                  <a:noFill/>
                </a:ln>
                <a:solidFill>
                  <a:srgbClr val="006EA7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. land </a:t>
            </a:r>
            <a:r>
              <a:rPr kumimoji="0" lang="fr-CH" sz="1600" b="1" i="0" u="none" strike="noStrike" kern="0" cap="none" spc="0" normalizeH="0" baseline="0" noProof="0" dirty="0" err="1">
                <a:ln>
                  <a:noFill/>
                </a:ln>
                <a:solidFill>
                  <a:srgbClr val="006EA7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occ</a:t>
            </a:r>
            <a:r>
              <a:rPr kumimoji="0" lang="fr-CH" sz="1600" b="1" i="0" u="none" strike="noStrike" kern="0" cap="none" spc="0" normalizeH="0" baseline="0" noProof="0" dirty="0">
                <a:ln>
                  <a:noFill/>
                </a:ln>
                <a:solidFill>
                  <a:srgbClr val="006EA7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.</a:t>
            </a:r>
            <a:endParaRPr kumimoji="0" lang="en-GB" sz="1600" b="1" i="0" u="none" strike="noStrike" kern="0" cap="none" spc="0" normalizeH="0" baseline="0" noProof="0" dirty="0">
              <a:ln>
                <a:noFill/>
              </a:ln>
              <a:solidFill>
                <a:srgbClr val="006EA7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73" name="Rectangle 72"/>
          <p:cNvSpPr/>
          <p:nvPr/>
        </p:nvSpPr>
        <p:spPr>
          <a:xfrm>
            <a:off x="3542162" y="3787865"/>
            <a:ext cx="1800225" cy="215900"/>
          </a:xfrm>
          <a:prstGeom prst="rect">
            <a:avLst/>
          </a:prstGeom>
          <a:solidFill>
            <a:srgbClr val="88AB33">
              <a:lumMod val="60000"/>
              <a:lumOff val="40000"/>
            </a:srgbClr>
          </a:solidFill>
          <a:ln w="9525" cap="flat" cmpd="sng" algn="ctr">
            <a:solidFill>
              <a:srgbClr val="0081A1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1600" b="1" i="0" u="none" strike="noStrike" kern="0" cap="none" spc="0" normalizeH="0" baseline="0" noProof="0" dirty="0">
                <a:ln>
                  <a:noFill/>
                </a:ln>
                <a:solidFill>
                  <a:srgbClr val="006EA7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Nat. land </a:t>
            </a:r>
            <a:r>
              <a:rPr kumimoji="0" lang="fr-CH" sz="1600" b="1" i="0" u="none" strike="noStrike" kern="0" cap="none" spc="0" normalizeH="0" baseline="0" noProof="0" dirty="0" err="1">
                <a:ln>
                  <a:noFill/>
                </a:ln>
                <a:solidFill>
                  <a:srgbClr val="006EA7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transf</a:t>
            </a:r>
            <a:endParaRPr kumimoji="0" lang="en-GB" sz="1600" b="1" i="0" u="none" strike="noStrike" kern="0" cap="none" spc="0" normalizeH="0" baseline="0" noProof="0" dirty="0">
              <a:ln>
                <a:noFill/>
              </a:ln>
              <a:solidFill>
                <a:srgbClr val="006EA7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74" name="Rectangle 73"/>
          <p:cNvSpPr/>
          <p:nvPr/>
        </p:nvSpPr>
        <p:spPr>
          <a:xfrm>
            <a:off x="3534224" y="4037102"/>
            <a:ext cx="1800225" cy="215900"/>
          </a:xfrm>
          <a:prstGeom prst="rect">
            <a:avLst/>
          </a:prstGeom>
          <a:solidFill>
            <a:srgbClr val="88AB33">
              <a:lumMod val="60000"/>
              <a:lumOff val="40000"/>
            </a:srgbClr>
          </a:solidFill>
          <a:ln w="9525" cap="flat" cmpd="sng" algn="ctr">
            <a:solidFill>
              <a:srgbClr val="0081A1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1600" b="1" i="0" u="none" strike="noStrike" kern="0" cap="none" spc="0" normalizeH="0" baseline="0" noProof="0" dirty="0">
                <a:ln>
                  <a:noFill/>
                </a:ln>
                <a:solidFill>
                  <a:srgbClr val="006EA7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Marine </a:t>
            </a:r>
            <a:r>
              <a:rPr kumimoji="0" lang="fr-CH" sz="1600" b="1" i="0" u="none" strike="noStrike" kern="0" cap="none" spc="0" normalizeH="0" baseline="0" noProof="0" dirty="0" err="1">
                <a:ln>
                  <a:noFill/>
                </a:ln>
                <a:solidFill>
                  <a:srgbClr val="006EA7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ecotox</a:t>
            </a:r>
            <a:r>
              <a:rPr kumimoji="0" lang="fr-CH" sz="1600" b="1" i="0" u="none" strike="noStrike" kern="0" cap="none" spc="0" normalizeH="0" baseline="0" noProof="0" dirty="0">
                <a:ln>
                  <a:noFill/>
                </a:ln>
                <a:solidFill>
                  <a:srgbClr val="006EA7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.</a:t>
            </a:r>
            <a:endParaRPr kumimoji="0" lang="en-GB" sz="1600" b="1" i="0" u="none" strike="noStrike" kern="0" cap="none" spc="0" normalizeH="0" baseline="0" noProof="0" dirty="0">
              <a:ln>
                <a:noFill/>
              </a:ln>
              <a:solidFill>
                <a:srgbClr val="006EA7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75" name="Rectangle 74"/>
          <p:cNvSpPr/>
          <p:nvPr/>
        </p:nvSpPr>
        <p:spPr>
          <a:xfrm>
            <a:off x="3534224" y="4273640"/>
            <a:ext cx="1800225" cy="215900"/>
          </a:xfrm>
          <a:prstGeom prst="rect">
            <a:avLst/>
          </a:prstGeom>
          <a:solidFill>
            <a:srgbClr val="88AB33">
              <a:lumMod val="60000"/>
              <a:lumOff val="40000"/>
            </a:srgbClr>
          </a:solidFill>
          <a:ln w="9525" cap="flat" cmpd="sng" algn="ctr">
            <a:solidFill>
              <a:srgbClr val="0081A1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1600" b="1" i="0" u="none" strike="noStrike" kern="0" cap="none" spc="0" normalizeH="0" baseline="0" noProof="0" dirty="0">
                <a:ln>
                  <a:noFill/>
                </a:ln>
                <a:solidFill>
                  <a:srgbClr val="006EA7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Marine </a:t>
            </a:r>
            <a:r>
              <a:rPr kumimoji="0" lang="fr-CH" sz="1600" b="1" i="0" u="none" strike="noStrike" kern="0" cap="none" spc="0" normalizeH="0" baseline="0" noProof="0" dirty="0" err="1">
                <a:ln>
                  <a:noFill/>
                </a:ln>
                <a:solidFill>
                  <a:srgbClr val="006EA7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eutr</a:t>
            </a:r>
            <a:r>
              <a:rPr kumimoji="0" lang="fr-CH" sz="1600" b="1" i="0" u="none" strike="noStrike" kern="0" cap="none" spc="0" normalizeH="0" baseline="0" noProof="0" dirty="0">
                <a:ln>
                  <a:noFill/>
                </a:ln>
                <a:solidFill>
                  <a:srgbClr val="006EA7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.</a:t>
            </a:r>
            <a:endParaRPr kumimoji="0" lang="en-GB" sz="1600" b="1" i="0" u="none" strike="noStrike" kern="0" cap="none" spc="0" normalizeH="0" baseline="0" noProof="0" dirty="0">
              <a:ln>
                <a:noFill/>
              </a:ln>
              <a:solidFill>
                <a:srgbClr val="006EA7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76" name="Rectangle 75"/>
          <p:cNvSpPr/>
          <p:nvPr/>
        </p:nvSpPr>
        <p:spPr>
          <a:xfrm>
            <a:off x="3534224" y="4516527"/>
            <a:ext cx="1800225" cy="215900"/>
          </a:xfrm>
          <a:prstGeom prst="rect">
            <a:avLst/>
          </a:prstGeom>
          <a:solidFill>
            <a:srgbClr val="88AB33">
              <a:lumMod val="60000"/>
              <a:lumOff val="40000"/>
            </a:srgbClr>
          </a:solidFill>
          <a:ln w="9525" cap="flat" cmpd="sng" algn="ctr">
            <a:solidFill>
              <a:srgbClr val="0081A1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1600" b="1" i="0" u="none" strike="noStrike" kern="0" cap="none" spc="0" normalizeH="0" baseline="0" noProof="0" dirty="0" err="1">
                <a:ln>
                  <a:noFill/>
                </a:ln>
                <a:solidFill>
                  <a:srgbClr val="006EA7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Freshwater</a:t>
            </a:r>
            <a:r>
              <a:rPr kumimoji="0" lang="fr-CH" sz="1600" b="1" i="0" u="none" strike="noStrike" kern="0" cap="none" spc="0" normalizeH="0" baseline="0" noProof="0" dirty="0">
                <a:ln>
                  <a:noFill/>
                </a:ln>
                <a:solidFill>
                  <a:srgbClr val="006EA7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fr-CH" sz="1600" b="1" i="0" u="none" strike="noStrike" kern="0" cap="none" spc="0" normalizeH="0" baseline="0" noProof="0" dirty="0" err="1">
                <a:ln>
                  <a:noFill/>
                </a:ln>
                <a:solidFill>
                  <a:srgbClr val="006EA7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eutr</a:t>
            </a:r>
            <a:r>
              <a:rPr kumimoji="0" lang="fr-CH" sz="1600" b="1" i="0" u="none" strike="noStrike" kern="0" cap="none" spc="0" normalizeH="0" baseline="0" noProof="0" dirty="0">
                <a:ln>
                  <a:noFill/>
                </a:ln>
                <a:solidFill>
                  <a:srgbClr val="006EA7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.</a:t>
            </a:r>
            <a:endParaRPr kumimoji="0" lang="en-GB" sz="1600" b="1" i="0" u="none" strike="noStrike" kern="0" cap="none" spc="0" normalizeH="0" baseline="0" noProof="0" dirty="0">
              <a:ln>
                <a:noFill/>
              </a:ln>
              <a:solidFill>
                <a:srgbClr val="006EA7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77" name="Rectangle 76"/>
          <p:cNvSpPr/>
          <p:nvPr/>
        </p:nvSpPr>
        <p:spPr>
          <a:xfrm>
            <a:off x="3534224" y="4772115"/>
            <a:ext cx="1800225" cy="215900"/>
          </a:xfrm>
          <a:prstGeom prst="rect">
            <a:avLst/>
          </a:prstGeom>
          <a:solidFill>
            <a:srgbClr val="88AB33">
              <a:lumMod val="60000"/>
              <a:lumOff val="40000"/>
            </a:srgbClr>
          </a:solidFill>
          <a:ln w="9525" cap="flat" cmpd="sng" algn="ctr">
            <a:solidFill>
              <a:srgbClr val="0081A1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1600" b="1" i="0" u="none" strike="noStrike" kern="0" cap="none" spc="0" normalizeH="0" baseline="0" noProof="0" dirty="0" err="1">
                <a:ln>
                  <a:noFill/>
                </a:ln>
                <a:solidFill>
                  <a:srgbClr val="006EA7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Freshw</a:t>
            </a:r>
            <a:r>
              <a:rPr kumimoji="0" lang="fr-CH" sz="1600" b="1" i="0" u="none" strike="noStrike" kern="0" cap="none" spc="0" normalizeH="0" baseline="0" noProof="0" dirty="0">
                <a:ln>
                  <a:noFill/>
                </a:ln>
                <a:solidFill>
                  <a:srgbClr val="006EA7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. </a:t>
            </a:r>
            <a:r>
              <a:rPr kumimoji="0" lang="fr-CH" sz="1600" b="1" i="0" u="none" strike="noStrike" kern="0" cap="none" spc="0" normalizeH="0" baseline="0" noProof="0" dirty="0" err="1">
                <a:ln>
                  <a:noFill/>
                </a:ln>
                <a:solidFill>
                  <a:srgbClr val="006EA7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Ecotox</a:t>
            </a:r>
            <a:r>
              <a:rPr kumimoji="0" lang="fr-CH" sz="1600" b="1" i="0" u="none" strike="noStrike" kern="0" cap="none" spc="0" normalizeH="0" baseline="0" noProof="0" dirty="0">
                <a:ln>
                  <a:noFill/>
                </a:ln>
                <a:solidFill>
                  <a:srgbClr val="006EA7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.</a:t>
            </a:r>
            <a:endParaRPr kumimoji="0" lang="en-GB" sz="1600" b="1" i="0" u="none" strike="noStrike" kern="0" cap="none" spc="0" normalizeH="0" baseline="0" noProof="0" dirty="0">
              <a:ln>
                <a:noFill/>
              </a:ln>
              <a:solidFill>
                <a:srgbClr val="006EA7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78" name="Rectangle 77"/>
          <p:cNvSpPr/>
          <p:nvPr/>
        </p:nvSpPr>
        <p:spPr>
          <a:xfrm>
            <a:off x="3529462" y="5081677"/>
            <a:ext cx="1800225" cy="215900"/>
          </a:xfrm>
          <a:prstGeom prst="rect">
            <a:avLst/>
          </a:prstGeom>
          <a:solidFill>
            <a:srgbClr val="D57C24">
              <a:lumMod val="60000"/>
              <a:lumOff val="40000"/>
            </a:srgbClr>
          </a:solidFill>
          <a:ln w="9525" cap="flat" cmpd="sng" algn="ctr">
            <a:solidFill>
              <a:srgbClr val="0081A1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1600" b="1" i="0" u="none" strike="noStrike" kern="0" cap="none" spc="0" normalizeH="0" baseline="0" noProof="0" dirty="0" err="1">
                <a:ln>
                  <a:noFill/>
                </a:ln>
                <a:solidFill>
                  <a:srgbClr val="006EA7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Fossil</a:t>
            </a:r>
            <a:r>
              <a:rPr kumimoji="0" lang="fr-CH" sz="1600" b="1" i="0" u="none" strike="noStrike" kern="0" cap="none" spc="0" normalizeH="0" baseline="0" noProof="0" dirty="0">
                <a:ln>
                  <a:noFill/>
                </a:ln>
                <a:solidFill>
                  <a:srgbClr val="006EA7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fuel cons</a:t>
            </a:r>
            <a:endParaRPr kumimoji="0" lang="en-GB" sz="1600" b="1" i="0" u="none" strike="noStrike" kern="0" cap="none" spc="0" normalizeH="0" baseline="0" noProof="0" dirty="0">
              <a:ln>
                <a:noFill/>
              </a:ln>
              <a:solidFill>
                <a:srgbClr val="006EA7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79" name="Rectangle 78"/>
          <p:cNvSpPr/>
          <p:nvPr/>
        </p:nvSpPr>
        <p:spPr>
          <a:xfrm>
            <a:off x="3529462" y="5338852"/>
            <a:ext cx="1800225" cy="215900"/>
          </a:xfrm>
          <a:prstGeom prst="rect">
            <a:avLst/>
          </a:prstGeom>
          <a:solidFill>
            <a:srgbClr val="D57C24">
              <a:lumMod val="60000"/>
              <a:lumOff val="40000"/>
            </a:srgbClr>
          </a:solidFill>
          <a:ln w="9525" cap="flat" cmpd="sng" algn="ctr">
            <a:solidFill>
              <a:srgbClr val="0081A1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1600" b="1" i="0" u="none" strike="noStrike" kern="0" cap="none" spc="0" normalizeH="0" baseline="0" noProof="0" dirty="0" err="1">
                <a:ln>
                  <a:noFill/>
                </a:ln>
                <a:solidFill>
                  <a:srgbClr val="006EA7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Mineral</a:t>
            </a:r>
            <a:r>
              <a:rPr kumimoji="0" lang="fr-CH" sz="1600" b="1" i="0" u="none" strike="noStrike" kern="0" cap="none" spc="0" normalizeH="0" baseline="0" noProof="0" dirty="0">
                <a:ln>
                  <a:noFill/>
                </a:ln>
                <a:solidFill>
                  <a:srgbClr val="006EA7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cons.</a:t>
            </a:r>
            <a:endParaRPr kumimoji="0" lang="en-GB" sz="1600" b="1" i="0" u="none" strike="noStrike" kern="0" cap="none" spc="0" normalizeH="0" baseline="0" noProof="0" dirty="0">
              <a:ln>
                <a:noFill/>
              </a:ln>
              <a:solidFill>
                <a:srgbClr val="006EA7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80" name="Rectangle 79"/>
          <p:cNvSpPr/>
          <p:nvPr/>
        </p:nvSpPr>
        <p:spPr>
          <a:xfrm>
            <a:off x="3529462" y="5578565"/>
            <a:ext cx="1800225" cy="215900"/>
          </a:xfrm>
          <a:prstGeom prst="rect">
            <a:avLst/>
          </a:prstGeom>
          <a:solidFill>
            <a:srgbClr val="D57C24">
              <a:lumMod val="60000"/>
              <a:lumOff val="40000"/>
            </a:srgbClr>
          </a:solidFill>
          <a:ln w="9525" cap="flat" cmpd="sng" algn="ctr">
            <a:solidFill>
              <a:srgbClr val="0081A1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1600" b="1" i="0" u="none" strike="noStrike" kern="0" cap="none" spc="0" normalizeH="0" baseline="0" noProof="0" dirty="0">
                <a:ln>
                  <a:noFill/>
                </a:ln>
                <a:solidFill>
                  <a:srgbClr val="006EA7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Water cons.</a:t>
            </a:r>
            <a:endParaRPr kumimoji="0" lang="en-GB" sz="1600" b="1" i="0" u="none" strike="noStrike" kern="0" cap="none" spc="0" normalizeH="0" baseline="0" noProof="0" dirty="0">
              <a:ln>
                <a:noFill/>
              </a:ln>
              <a:solidFill>
                <a:srgbClr val="006EA7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81" name="Right Arrow 80"/>
          <p:cNvSpPr/>
          <p:nvPr/>
        </p:nvSpPr>
        <p:spPr>
          <a:xfrm>
            <a:off x="3167512" y="3713252"/>
            <a:ext cx="361950" cy="323850"/>
          </a:xfrm>
          <a:prstGeom prst="rightArrow">
            <a:avLst/>
          </a:prstGeom>
          <a:gradFill rotWithShape="1">
            <a:gsLst>
              <a:gs pos="0">
                <a:srgbClr val="0081A1">
                  <a:tint val="100000"/>
                  <a:shade val="100000"/>
                  <a:satMod val="130000"/>
                </a:srgbClr>
              </a:gs>
              <a:gs pos="100000">
                <a:srgbClr val="0081A1">
                  <a:tint val="50000"/>
                  <a:shade val="100000"/>
                  <a:satMod val="350000"/>
                </a:srgbClr>
              </a:gs>
            </a:gsLst>
            <a:lin ang="16200000" scaled="0"/>
          </a:gradFill>
          <a:ln w="9525" cap="flat" cmpd="sng" algn="ctr">
            <a:solidFill>
              <a:srgbClr val="0081A1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2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85" name="Rectangle 17"/>
          <p:cNvSpPr>
            <a:spLocks noChangeArrowheads="1"/>
          </p:cNvSpPr>
          <p:nvPr/>
        </p:nvSpPr>
        <p:spPr bwMode="auto">
          <a:xfrm>
            <a:off x="1566518" y="1741063"/>
            <a:ext cx="1390650" cy="339725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/>
          <a:p>
            <a:pPr algn="just"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fr-CH" sz="1600" b="1" dirty="0">
                <a:solidFill>
                  <a:srgbClr val="000000"/>
                </a:solidFill>
                <a:ea typeface="ＭＳ Ｐゴシック" pitchFamily="34" charset="-128"/>
              </a:rPr>
              <a:t>Substances</a:t>
            </a:r>
            <a:endParaRPr lang="en-GB" sz="1600" b="1" dirty="0">
              <a:solidFill>
                <a:srgbClr val="000000"/>
              </a:solidFill>
              <a:ea typeface="ＭＳ Ｐゴシック" pitchFamily="34" charset="-128"/>
            </a:endParaRPr>
          </a:p>
        </p:txBody>
      </p:sp>
      <p:sp>
        <p:nvSpPr>
          <p:cNvPr id="86" name="Rectangle 17"/>
          <p:cNvSpPr>
            <a:spLocks noChangeArrowheads="1"/>
          </p:cNvSpPr>
          <p:nvPr/>
        </p:nvSpPr>
        <p:spPr bwMode="auto">
          <a:xfrm>
            <a:off x="3840612" y="1165315"/>
            <a:ext cx="1177925" cy="338137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/>
          <a:p>
            <a:pPr algn="just"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600" b="1" dirty="0">
                <a:solidFill>
                  <a:srgbClr val="000000"/>
                </a:solidFill>
                <a:ea typeface="ＭＳ Ｐゴシック" pitchFamily="34" charset="-128"/>
              </a:rPr>
              <a:t>Midpoints</a:t>
            </a:r>
          </a:p>
        </p:txBody>
      </p:sp>
      <p:cxnSp>
        <p:nvCxnSpPr>
          <p:cNvPr id="116" name="Straight Arrow Connector 115"/>
          <p:cNvCxnSpPr/>
          <p:nvPr/>
        </p:nvCxnSpPr>
        <p:spPr>
          <a:xfrm>
            <a:off x="590640" y="5996676"/>
            <a:ext cx="784860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17" name="Rectangle 17"/>
          <p:cNvSpPr>
            <a:spLocks noChangeArrowheads="1"/>
          </p:cNvSpPr>
          <p:nvPr/>
        </p:nvSpPr>
        <p:spPr bwMode="auto">
          <a:xfrm>
            <a:off x="810294" y="5644251"/>
            <a:ext cx="1384300" cy="339725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/>
          <a:p>
            <a:pPr algn="just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600" b="1" dirty="0">
                <a:solidFill>
                  <a:srgbClr val="000000"/>
                </a:solidFill>
                <a:ea typeface="ＭＳ Ｐゴシック" pitchFamily="34" charset="-128"/>
              </a:rPr>
              <a:t>Uncertainty</a:t>
            </a:r>
          </a:p>
        </p:txBody>
      </p:sp>
      <p:sp>
        <p:nvSpPr>
          <p:cNvPr id="118" name="Rectangle 117"/>
          <p:cNvSpPr/>
          <p:nvPr/>
        </p:nvSpPr>
        <p:spPr>
          <a:xfrm>
            <a:off x="6353438" y="2448818"/>
            <a:ext cx="1311078" cy="2227262"/>
          </a:xfrm>
          <a:prstGeom prst="rect">
            <a:avLst/>
          </a:prstGeom>
          <a:solidFill>
            <a:schemeClr val="accent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fr-CH" sz="1600" b="1" dirty="0" smtClean="0">
                <a:solidFill>
                  <a:srgbClr val="FFFFFF"/>
                </a:solidFill>
              </a:rPr>
              <a:t>Person Equivalent (PE)</a:t>
            </a:r>
            <a:endParaRPr lang="en-GB" sz="1600" b="1" dirty="0">
              <a:solidFill>
                <a:srgbClr val="FFFFFF"/>
              </a:solidFill>
            </a:endParaRPr>
          </a:p>
        </p:txBody>
      </p:sp>
      <p:sp>
        <p:nvSpPr>
          <p:cNvPr id="119" name="Rectangle 17"/>
          <p:cNvSpPr>
            <a:spLocks noChangeArrowheads="1"/>
          </p:cNvSpPr>
          <p:nvPr/>
        </p:nvSpPr>
        <p:spPr bwMode="auto">
          <a:xfrm>
            <a:off x="6225247" y="1739132"/>
            <a:ext cx="1567460" cy="338554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/>
          <a:p>
            <a:pPr algn="just"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fr-CH" sz="1600" b="1" dirty="0" err="1" smtClean="0">
                <a:solidFill>
                  <a:srgbClr val="000000"/>
                </a:solidFill>
                <a:ea typeface="ＭＳ Ｐゴシック" pitchFamily="34" charset="-128"/>
              </a:rPr>
              <a:t>Normalization</a:t>
            </a:r>
            <a:endParaRPr lang="en-GB" sz="1600" b="1" dirty="0">
              <a:solidFill>
                <a:srgbClr val="000000"/>
              </a:solidFill>
              <a:ea typeface="ＭＳ Ｐゴシック" pitchFamily="34" charset="-128"/>
            </a:endParaRPr>
          </a:p>
        </p:txBody>
      </p:sp>
      <p:sp>
        <p:nvSpPr>
          <p:cNvPr id="120" name="Right Brace 119"/>
          <p:cNvSpPr/>
          <p:nvPr/>
        </p:nvSpPr>
        <p:spPr>
          <a:xfrm>
            <a:off x="5636074" y="1455827"/>
            <a:ext cx="353753" cy="4358286"/>
          </a:xfrm>
          <a:prstGeom prst="rightBrac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9408839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" grpId="0" animBg="1"/>
      <p:bldP spid="64" grpId="0" animBg="1"/>
      <p:bldP spid="65" grpId="0" animBg="1"/>
      <p:bldP spid="66" grpId="0" animBg="1"/>
      <p:bldP spid="67" grpId="0" animBg="1"/>
      <p:bldP spid="69" grpId="0" animBg="1"/>
      <p:bldP spid="70" grpId="0" animBg="1"/>
      <p:bldP spid="71" grpId="0" animBg="1"/>
      <p:bldP spid="72" grpId="0" animBg="1"/>
      <p:bldP spid="73" grpId="0" animBg="1"/>
      <p:bldP spid="74" grpId="0" animBg="1"/>
      <p:bldP spid="75" grpId="0" animBg="1"/>
      <p:bldP spid="76" grpId="0" animBg="1"/>
      <p:bldP spid="77" grpId="0" animBg="1"/>
      <p:bldP spid="78" grpId="0" animBg="1"/>
      <p:bldP spid="79" grpId="0" animBg="1"/>
      <p:bldP spid="80" grpId="0" animBg="1"/>
      <p:bldP spid="81" grpId="0" animBg="1"/>
      <p:bldP spid="86" grpId="0"/>
      <p:bldP spid="117" grpId="0"/>
      <p:bldP spid="118" grpId="0" animBg="1"/>
      <p:bldP spid="119" grpId="0"/>
      <p:bldP spid="120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BE" smtClean="0"/>
              <a:t>03/04/2019</a:t>
            </a:r>
            <a:endParaRPr lang="nl-NL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6th International Slag Valorisation Symposium </a:t>
            </a:r>
            <a:endParaRPr lang="nl-NL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pPr/>
              <a:t>15</a:t>
            </a:fld>
            <a:endParaRPr lang="nl-NL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Life cycle impact assessment results (I)</a:t>
            </a:r>
            <a:endParaRPr lang="nl-BE" dirty="0"/>
          </a:p>
        </p:txBody>
      </p:sp>
      <p:pic>
        <p:nvPicPr>
          <p:cNvPr id="9" name="Picture 8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81" t="2773" r="1691" b="2647"/>
          <a:stretch>
            <a:fillRect/>
          </a:stretch>
        </p:blipFill>
        <p:spPr bwMode="auto">
          <a:xfrm>
            <a:off x="610867" y="1789991"/>
            <a:ext cx="7974335" cy="357787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327470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BE" smtClean="0"/>
              <a:t>03/04/2019</a:t>
            </a:r>
            <a:endParaRPr lang="nl-NL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6th International Slag Valorisation Symposium </a:t>
            </a:r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pPr/>
              <a:t>16</a:t>
            </a:fld>
            <a:endParaRPr lang="nl-NL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Life cycle impact assessment results (II) </a:t>
            </a:r>
            <a:endParaRPr lang="nl-BE" dirty="0"/>
          </a:p>
        </p:txBody>
      </p:sp>
      <p:pic>
        <p:nvPicPr>
          <p:cNvPr id="7" name="Picture 6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0267" y="2235200"/>
            <a:ext cx="8589206" cy="277706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917826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BE" smtClean="0"/>
              <a:t>03/04/2019</a:t>
            </a:r>
            <a:endParaRPr lang="nl-NL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6th International Slag Valorisation Symposium </a:t>
            </a:r>
            <a:endParaRPr lang="nl-NL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pPr/>
              <a:t>17</a:t>
            </a:fld>
            <a:endParaRPr lang="nl-NL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en-US" sz="2800" b="1" dirty="0">
                <a:solidFill>
                  <a:schemeClr val="bg1">
                    <a:lumMod val="95000"/>
                  </a:schemeClr>
                </a:solidFill>
              </a:rPr>
              <a:t>Introduction </a:t>
            </a:r>
          </a:p>
          <a:p>
            <a:r>
              <a:rPr lang="en-US" sz="2800" b="1" dirty="0" smtClean="0">
                <a:solidFill>
                  <a:schemeClr val="bg1">
                    <a:lumMod val="95000"/>
                  </a:schemeClr>
                </a:solidFill>
              </a:rPr>
              <a:t>Life cycle assessment</a:t>
            </a:r>
            <a:endParaRPr lang="en-US" sz="2800" b="1" dirty="0">
              <a:solidFill>
                <a:schemeClr val="bg1">
                  <a:lumMod val="95000"/>
                </a:schemeClr>
              </a:solidFill>
            </a:endParaRP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2800" b="1" dirty="0" smtClean="0">
                <a:solidFill>
                  <a:schemeClr val="bg1">
                    <a:lumMod val="95000"/>
                  </a:schemeClr>
                </a:solidFill>
              </a:rPr>
              <a:t>Goal and scope definition</a:t>
            </a:r>
            <a:endParaRPr lang="en-US" sz="2800" b="1" dirty="0">
              <a:solidFill>
                <a:schemeClr val="bg1">
                  <a:lumMod val="95000"/>
                </a:schemeClr>
              </a:solidFill>
            </a:endParaRP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2800" b="1" dirty="0" smtClean="0">
                <a:solidFill>
                  <a:schemeClr val="bg1">
                    <a:lumMod val="95000"/>
                  </a:schemeClr>
                </a:solidFill>
              </a:rPr>
              <a:t>The new scenarios</a:t>
            </a:r>
            <a:endParaRPr lang="en-US" sz="2800" b="1" dirty="0">
              <a:solidFill>
                <a:schemeClr val="bg1">
                  <a:lumMod val="95000"/>
                </a:schemeClr>
              </a:solidFill>
            </a:endParaRP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2800" b="1" dirty="0" smtClean="0">
                <a:solidFill>
                  <a:schemeClr val="bg1">
                    <a:lumMod val="95000"/>
                  </a:schemeClr>
                </a:solidFill>
              </a:rPr>
              <a:t>Life cycle inventory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2800" b="1" dirty="0" smtClean="0">
                <a:solidFill>
                  <a:schemeClr val="bg1">
                    <a:lumMod val="95000"/>
                  </a:schemeClr>
                </a:solidFill>
              </a:rPr>
              <a:t>Life cycle impact assessment </a:t>
            </a:r>
            <a:endParaRPr lang="en-US" sz="2800" b="1" dirty="0">
              <a:solidFill>
                <a:schemeClr val="bg1">
                  <a:lumMod val="95000"/>
                </a:schemeClr>
              </a:solidFill>
            </a:endParaRPr>
          </a:p>
          <a:p>
            <a:pPr lvl="0"/>
            <a:r>
              <a:rPr lang="en-US" sz="2800" b="1" dirty="0" smtClean="0">
                <a:solidFill>
                  <a:srgbClr val="2F4D5D"/>
                </a:solidFill>
              </a:rPr>
              <a:t>Conclusions</a:t>
            </a:r>
            <a:endParaRPr lang="en-US" sz="2800" b="1" dirty="0">
              <a:solidFill>
                <a:srgbClr val="2F4D5D"/>
              </a:solidFill>
            </a:endParaRPr>
          </a:p>
          <a:p>
            <a:pPr marL="457189" lvl="1" indent="0">
              <a:buNone/>
            </a:pPr>
            <a:endParaRPr lang="en-US" sz="2800" b="1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/>
              <a:t>Outline of the Presentation</a:t>
            </a:r>
            <a:endParaRPr lang="nl-BE" sz="3200" dirty="0"/>
          </a:p>
        </p:txBody>
      </p:sp>
    </p:spTree>
    <p:extLst>
      <p:ext uri="{BB962C8B-B14F-4D97-AF65-F5344CB8AC3E}">
        <p14:creationId xmlns:p14="http://schemas.microsoft.com/office/powerpoint/2010/main" val="2016912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BE" smtClean="0"/>
              <a:t>03/04/2019</a:t>
            </a:r>
            <a:endParaRPr lang="nl-NL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6th International Slag Valorisation Symposium </a:t>
            </a:r>
            <a:endParaRPr lang="nl-NL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pPr/>
              <a:t>18</a:t>
            </a:fld>
            <a:endParaRPr lang="nl-NL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576263" y="1368000"/>
            <a:ext cx="7991475" cy="4680375"/>
          </a:xfrm>
        </p:spPr>
        <p:txBody>
          <a:bodyPr>
            <a:normAutofit lnSpcReduction="10000"/>
          </a:bodyPr>
          <a:lstStyle/>
          <a:p>
            <a:r>
              <a:rPr lang="en-US" sz="2000" b="1" dirty="0" smtClean="0"/>
              <a:t>Quality and marketability </a:t>
            </a:r>
            <a:r>
              <a:rPr lang="en-US" sz="2000" dirty="0" smtClean="0"/>
              <a:t>of recovered materials are key factors in the LCA of resource recovery processes </a:t>
            </a:r>
          </a:p>
          <a:p>
            <a:r>
              <a:rPr lang="en-US" sz="2000" dirty="0" smtClean="0"/>
              <a:t>The </a:t>
            </a:r>
            <a:r>
              <a:rPr lang="en-US" sz="2000" b="1" dirty="0" smtClean="0"/>
              <a:t>quality of the materials </a:t>
            </a:r>
            <a:r>
              <a:rPr lang="en-US" sz="2000" dirty="0" smtClean="0"/>
              <a:t>also influences the </a:t>
            </a:r>
            <a:r>
              <a:rPr lang="en-US" sz="2000" b="1" dirty="0" smtClean="0"/>
              <a:t>optimal recovery processes to consider </a:t>
            </a:r>
          </a:p>
          <a:p>
            <a:r>
              <a:rPr lang="en-US" sz="2000" b="1" dirty="0" smtClean="0"/>
              <a:t>Good communication</a:t>
            </a:r>
            <a:r>
              <a:rPr lang="en-US" sz="2000" dirty="0" smtClean="0"/>
              <a:t> between LCA practitioners and process experts could lead to </a:t>
            </a:r>
            <a:r>
              <a:rPr lang="en-US" sz="2000" b="1" dirty="0" smtClean="0"/>
              <a:t>better assessments and decision making</a:t>
            </a:r>
            <a:r>
              <a:rPr lang="en-US" sz="2000" dirty="0" smtClean="0"/>
              <a:t> </a:t>
            </a:r>
          </a:p>
          <a:p>
            <a:r>
              <a:rPr lang="en-US" sz="2000" dirty="0" smtClean="0"/>
              <a:t>Resource recovery from MSWI BA leads to </a:t>
            </a:r>
            <a:r>
              <a:rPr lang="en-US" sz="2000" b="1" dirty="0" smtClean="0"/>
              <a:t>environmental savings (GWP, AP, AD)</a:t>
            </a:r>
          </a:p>
          <a:p>
            <a:r>
              <a:rPr lang="en-US" sz="2000" b="1" dirty="0" smtClean="0"/>
              <a:t>Environmental impacts</a:t>
            </a:r>
            <a:r>
              <a:rPr lang="en-US" sz="2000" dirty="0" smtClean="0"/>
              <a:t> of processes (ET, HT) are </a:t>
            </a:r>
            <a:r>
              <a:rPr lang="en-US" sz="2000" b="1" dirty="0" smtClean="0"/>
              <a:t>affected by processing routes chosen, waste disposal</a:t>
            </a:r>
          </a:p>
          <a:p>
            <a:r>
              <a:rPr lang="en-US" sz="2000" dirty="0" smtClean="0"/>
              <a:t>Further research would be required on the u</a:t>
            </a:r>
            <a:r>
              <a:rPr lang="en-US" sz="2000" b="1" dirty="0" smtClean="0"/>
              <a:t>se phase and </a:t>
            </a:r>
            <a:r>
              <a:rPr lang="en-US" sz="2000" b="1" dirty="0" err="1" smtClean="0"/>
              <a:t>EoL</a:t>
            </a:r>
            <a:r>
              <a:rPr lang="en-US" sz="2000" b="1" dirty="0" smtClean="0"/>
              <a:t> of the products</a:t>
            </a:r>
            <a:r>
              <a:rPr lang="en-US" sz="2000" dirty="0" smtClean="0"/>
              <a:t> (aggregates and foam glass): leaching and recyclability potential 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Conclusions</a:t>
            </a:r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2518180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Thank you for your attention!</a:t>
            </a:r>
            <a:endParaRPr lang="nl-BE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BE" smtClean="0"/>
              <a:t>03/04/2019</a:t>
            </a:r>
            <a:endParaRPr lang="nl-NL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6th International Slag Valorisation Symposium </a:t>
            </a:r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pPr/>
              <a:t>19</a:t>
            </a:fld>
            <a:endParaRPr lang="nl-NL" dirty="0"/>
          </a:p>
        </p:txBody>
      </p:sp>
      <p:pic>
        <p:nvPicPr>
          <p:cNvPr id="5" name="Picture 4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9767" y="4813383"/>
            <a:ext cx="7444471" cy="106481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779374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BE" smtClean="0"/>
              <a:t>03/04/2019</a:t>
            </a:r>
            <a:endParaRPr lang="nl-NL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6th International Slag Valorisation Symposium </a:t>
            </a:r>
            <a:endParaRPr lang="nl-NL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pPr/>
              <a:t>2</a:t>
            </a:fld>
            <a:endParaRPr lang="nl-NL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en-US" sz="2800" b="1" dirty="0"/>
              <a:t>Introduction </a:t>
            </a:r>
          </a:p>
          <a:p>
            <a:r>
              <a:rPr lang="en-US" sz="2800" b="1" dirty="0" smtClean="0"/>
              <a:t>Life cycle assessment</a:t>
            </a:r>
            <a:endParaRPr lang="en-US" sz="2800" b="1" dirty="0"/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2800" b="1" dirty="0" smtClean="0"/>
              <a:t>Goal and scope definition</a:t>
            </a:r>
            <a:endParaRPr lang="en-US" sz="2800" b="1" dirty="0"/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2800" b="1" dirty="0" smtClean="0"/>
              <a:t>The new scenarios</a:t>
            </a:r>
            <a:endParaRPr lang="en-US" sz="2800" b="1" dirty="0"/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2800" b="1" dirty="0" smtClean="0"/>
              <a:t>Life cycle inventory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2800" b="1" dirty="0" smtClean="0"/>
              <a:t>Life cycle impact assessment </a:t>
            </a:r>
            <a:endParaRPr lang="en-US" sz="2800" b="1" dirty="0"/>
          </a:p>
          <a:p>
            <a:pPr lvl="0"/>
            <a:r>
              <a:rPr lang="en-US" sz="2800" b="1" dirty="0" smtClean="0">
                <a:solidFill>
                  <a:srgbClr val="2F4D5D"/>
                </a:solidFill>
              </a:rPr>
              <a:t>Conclusions</a:t>
            </a:r>
            <a:endParaRPr lang="en-US" sz="2800" b="1" dirty="0">
              <a:solidFill>
                <a:srgbClr val="2F4D5D"/>
              </a:solidFill>
            </a:endParaRPr>
          </a:p>
          <a:p>
            <a:pPr marL="457189" lvl="1" indent="0">
              <a:buNone/>
            </a:pPr>
            <a:endParaRPr lang="en-US" sz="2800" b="1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/>
              <a:t>Outline of the Presentation</a:t>
            </a:r>
            <a:endParaRPr lang="nl-BE" sz="3200" dirty="0"/>
          </a:p>
        </p:txBody>
      </p:sp>
    </p:spTree>
    <p:extLst>
      <p:ext uri="{BB962C8B-B14F-4D97-AF65-F5344CB8AC3E}">
        <p14:creationId xmlns:p14="http://schemas.microsoft.com/office/powerpoint/2010/main" val="2831957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BE" smtClean="0"/>
              <a:t>03/04/2019</a:t>
            </a:r>
            <a:endParaRPr lang="nl-NL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6th International Slag Valorisation Symposium </a:t>
            </a:r>
            <a:endParaRPr lang="nl-NL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pPr/>
              <a:t>3</a:t>
            </a:fld>
            <a:endParaRPr lang="nl-NL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en-US" sz="2800" b="1" dirty="0"/>
              <a:t>Introduction </a:t>
            </a:r>
          </a:p>
          <a:p>
            <a:pPr lvl="0"/>
            <a:r>
              <a:rPr lang="en-US" sz="2800" b="1" dirty="0">
                <a:solidFill>
                  <a:schemeClr val="bg1">
                    <a:lumMod val="95000"/>
                  </a:schemeClr>
                </a:solidFill>
              </a:rPr>
              <a:t>Life cycle assessment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2800" b="1" dirty="0">
                <a:solidFill>
                  <a:schemeClr val="bg1">
                    <a:lumMod val="95000"/>
                  </a:schemeClr>
                </a:solidFill>
              </a:rPr>
              <a:t>Goal and scope definition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2800" b="1" dirty="0">
                <a:solidFill>
                  <a:schemeClr val="bg1">
                    <a:lumMod val="95000"/>
                  </a:schemeClr>
                </a:solidFill>
              </a:rPr>
              <a:t>The new scenarios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2800" b="1" dirty="0">
                <a:solidFill>
                  <a:schemeClr val="bg1">
                    <a:lumMod val="95000"/>
                  </a:schemeClr>
                </a:solidFill>
              </a:rPr>
              <a:t>Life cycle inventory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2800" b="1" dirty="0">
                <a:solidFill>
                  <a:schemeClr val="bg1">
                    <a:lumMod val="95000"/>
                  </a:schemeClr>
                </a:solidFill>
              </a:rPr>
              <a:t>Life cycle impact assessment </a:t>
            </a:r>
          </a:p>
          <a:p>
            <a:pPr lvl="0"/>
            <a:r>
              <a:rPr lang="en-US" sz="2800" b="1" dirty="0" smtClean="0">
                <a:solidFill>
                  <a:schemeClr val="bg1">
                    <a:lumMod val="95000"/>
                  </a:schemeClr>
                </a:solidFill>
              </a:rPr>
              <a:t>Conclusions</a:t>
            </a:r>
            <a:endParaRPr lang="en-US" sz="2800" b="1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/>
              <a:t>Outline of the Presentation</a:t>
            </a:r>
            <a:endParaRPr lang="nl-BE" sz="3200" dirty="0"/>
          </a:p>
        </p:txBody>
      </p:sp>
    </p:spTree>
    <p:extLst>
      <p:ext uri="{BB962C8B-B14F-4D97-AF65-F5344CB8AC3E}">
        <p14:creationId xmlns:p14="http://schemas.microsoft.com/office/powerpoint/2010/main" val="2680902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BE" smtClean="0"/>
              <a:t>03/04/2019</a:t>
            </a:r>
            <a:endParaRPr lang="nl-NL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dirty="0" smtClean="0"/>
              <a:t>6th International Slag </a:t>
            </a:r>
            <a:r>
              <a:rPr lang="nl-NL" dirty="0" err="1" smtClean="0"/>
              <a:t>Valorisation</a:t>
            </a:r>
            <a:r>
              <a:rPr lang="nl-NL" dirty="0" smtClean="0"/>
              <a:t> Symposium </a:t>
            </a:r>
            <a:endParaRPr lang="nl-NL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pPr/>
              <a:t>4</a:t>
            </a:fld>
            <a:endParaRPr lang="nl-NL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/>
              <a:t>Incineration and Management of MSWI BA: State of the Art</a:t>
            </a:r>
            <a:endParaRPr lang="nl-BE" sz="3200" dirty="0"/>
          </a:p>
        </p:txBody>
      </p:sp>
      <p:pic>
        <p:nvPicPr>
          <p:cNvPr id="3074" name="Picture 2" descr="Risultati immagini per incineration bottom ash proces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514" y="1879950"/>
            <a:ext cx="2874399" cy="25711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3237693" y="2123351"/>
            <a:ext cx="3166251" cy="31700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Solid residues from MSWI</a:t>
            </a:r>
          </a:p>
          <a:p>
            <a:pPr marL="285744" indent="-285744">
              <a:buFont typeface="Arial" panose="020B0604020202020204" pitchFamily="34" charset="0"/>
              <a:buChar char="•"/>
            </a:pPr>
            <a:r>
              <a:rPr lang="en-US" b="1" dirty="0"/>
              <a:t>25%-30% </a:t>
            </a:r>
            <a:r>
              <a:rPr lang="en-US" b="1" dirty="0" err="1"/>
              <a:t>wt</a:t>
            </a:r>
            <a:endParaRPr lang="en-US" b="1" dirty="0"/>
          </a:p>
          <a:p>
            <a:endParaRPr lang="en-US" dirty="0"/>
          </a:p>
          <a:p>
            <a:r>
              <a:rPr lang="en-US" b="1" dirty="0"/>
              <a:t>Bottom ash = 80% </a:t>
            </a:r>
          </a:p>
          <a:p>
            <a:pPr marL="342891" indent="-342891">
              <a:buFont typeface="Arial" panose="020B0604020202020204" pitchFamily="34" charset="0"/>
              <a:buChar char="•"/>
            </a:pPr>
            <a:r>
              <a:rPr lang="en-US" dirty="0"/>
              <a:t>Fe metals (8-10%)</a:t>
            </a:r>
          </a:p>
          <a:p>
            <a:pPr marL="342891" indent="-342891">
              <a:buFont typeface="Arial" panose="020B0604020202020204" pitchFamily="34" charset="0"/>
              <a:buChar char="•"/>
            </a:pPr>
            <a:r>
              <a:rPr lang="en-US" dirty="0" err="1" smtClean="0"/>
              <a:t>NFe</a:t>
            </a:r>
            <a:r>
              <a:rPr lang="en-US" dirty="0" smtClean="0"/>
              <a:t> </a:t>
            </a:r>
            <a:r>
              <a:rPr lang="en-US" dirty="0"/>
              <a:t>metals (2-5%)</a:t>
            </a:r>
          </a:p>
          <a:p>
            <a:pPr marL="342891" indent="-342891">
              <a:buFont typeface="Arial" panose="020B0604020202020204" pitchFamily="34" charset="0"/>
              <a:buChar char="•"/>
            </a:pPr>
            <a:r>
              <a:rPr lang="en-US" dirty="0"/>
              <a:t>Minerals (80-85%)</a:t>
            </a:r>
          </a:p>
          <a:p>
            <a:pPr marL="342891" indent="-342891">
              <a:buFont typeface="Arial" panose="020B0604020202020204" pitchFamily="34" charset="0"/>
              <a:buChar char="•"/>
            </a:pPr>
            <a:r>
              <a:rPr lang="en-US" dirty="0"/>
              <a:t>Unburned organics (&lt;1%)</a:t>
            </a:r>
          </a:p>
          <a:p>
            <a:endParaRPr lang="en-US" dirty="0"/>
          </a:p>
          <a:p>
            <a:r>
              <a:rPr lang="en-US" sz="1600" i="1" dirty="0"/>
              <a:t>      [</a:t>
            </a:r>
            <a:r>
              <a:rPr lang="nl-BE" sz="1600" i="1" dirty="0" err="1"/>
              <a:t>Hykš</a:t>
            </a:r>
            <a:r>
              <a:rPr lang="nl-BE" sz="1600" i="1" dirty="0"/>
              <a:t> &amp; </a:t>
            </a:r>
            <a:r>
              <a:rPr lang="nl-BE" sz="1600" i="1" dirty="0" err="1"/>
              <a:t>Hjelmar</a:t>
            </a:r>
            <a:r>
              <a:rPr lang="nl-BE" sz="1600" i="1" dirty="0"/>
              <a:t>, 2018]</a:t>
            </a:r>
            <a:endParaRPr lang="en-US" sz="1600" i="1" dirty="0"/>
          </a:p>
          <a:p>
            <a:pPr marL="285744" indent="-285744">
              <a:buFont typeface="Arial" panose="020B0604020202020204" pitchFamily="34" charset="0"/>
              <a:buChar char="•"/>
            </a:pPr>
            <a:endParaRPr lang="nl-BE" dirty="0"/>
          </a:p>
        </p:txBody>
      </p:sp>
      <p:sp>
        <p:nvSpPr>
          <p:cNvPr id="10" name="Right Arrow 9"/>
          <p:cNvSpPr/>
          <p:nvPr/>
        </p:nvSpPr>
        <p:spPr>
          <a:xfrm>
            <a:off x="5785364" y="3212281"/>
            <a:ext cx="689699" cy="65731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12" name="Rounded Rectangle 11"/>
          <p:cNvSpPr/>
          <p:nvPr/>
        </p:nvSpPr>
        <p:spPr>
          <a:xfrm>
            <a:off x="6645925" y="3039985"/>
            <a:ext cx="2169995" cy="911176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tx1"/>
                </a:solidFill>
              </a:rPr>
              <a:t>Mechanical treatment</a:t>
            </a:r>
            <a:endParaRPr lang="nl-BE" sz="2400" b="1" dirty="0">
              <a:solidFill>
                <a:schemeClr val="tx1"/>
              </a:solidFill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6645925" y="4675187"/>
            <a:ext cx="2169995" cy="1070520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tx1"/>
                </a:solidFill>
              </a:rPr>
              <a:t>Landfill/ Aggregates</a:t>
            </a:r>
            <a:endParaRPr lang="nl-BE" sz="2400" b="1" dirty="0">
              <a:solidFill>
                <a:schemeClr val="tx1"/>
              </a:solidFill>
            </a:endParaRPr>
          </a:p>
        </p:txBody>
      </p:sp>
      <p:sp>
        <p:nvSpPr>
          <p:cNvPr id="15" name="Down Arrow 14"/>
          <p:cNvSpPr/>
          <p:nvPr/>
        </p:nvSpPr>
        <p:spPr>
          <a:xfrm>
            <a:off x="7389728" y="4210898"/>
            <a:ext cx="682388" cy="35867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16" name="Right Arrow 15"/>
          <p:cNvSpPr/>
          <p:nvPr/>
        </p:nvSpPr>
        <p:spPr>
          <a:xfrm>
            <a:off x="2585593" y="3214153"/>
            <a:ext cx="689699" cy="65731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937233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BE" smtClean="0"/>
              <a:t>03/04/2019</a:t>
            </a:r>
            <a:endParaRPr lang="nl-NL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6th International Slag Valorisation Symposium </a:t>
            </a:r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pPr/>
              <a:t>5</a:t>
            </a:fld>
            <a:endParaRPr lang="nl-NL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What does it mean sustainability? </a:t>
            </a:r>
            <a:endParaRPr lang="en-US" sz="3600" dirty="0"/>
          </a:p>
        </p:txBody>
      </p:sp>
      <p:pic>
        <p:nvPicPr>
          <p:cNvPr id="1030" name="Picture 6" descr="Risultati immagini per sustainability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6270" y="1326152"/>
            <a:ext cx="6110663" cy="49100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Rectangle 18"/>
          <p:cNvSpPr/>
          <p:nvPr/>
        </p:nvSpPr>
        <p:spPr>
          <a:xfrm>
            <a:off x="6374524" y="5854720"/>
            <a:ext cx="276947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BE" sz="1600" dirty="0">
                <a:latin typeface="Roboto"/>
                <a:hlinkClick r:id="rId4"/>
              </a:rPr>
              <a:t>©</a:t>
            </a:r>
            <a:r>
              <a:rPr lang="nl-BE" sz="1600" dirty="0">
                <a:latin typeface="Roboto"/>
              </a:rPr>
              <a:t> 2019 </a:t>
            </a:r>
            <a:r>
              <a:rPr lang="nl-BE" sz="1600" dirty="0" err="1">
                <a:latin typeface="Roboto"/>
              </a:rPr>
              <a:t>Vanderbilt</a:t>
            </a:r>
            <a:r>
              <a:rPr lang="nl-BE" sz="1600" dirty="0">
                <a:latin typeface="Roboto"/>
              </a:rPr>
              <a:t> University</a:t>
            </a:r>
            <a:endParaRPr lang="nl-BE" sz="1600" dirty="0"/>
          </a:p>
        </p:txBody>
      </p:sp>
      <p:sp>
        <p:nvSpPr>
          <p:cNvPr id="20" name="Oval 19"/>
          <p:cNvSpPr/>
          <p:nvPr/>
        </p:nvSpPr>
        <p:spPr>
          <a:xfrm>
            <a:off x="3367960" y="1904839"/>
            <a:ext cx="2375200" cy="2379295"/>
          </a:xfrm>
          <a:prstGeom prst="ellipse">
            <a:avLst/>
          </a:prstGeom>
          <a:noFill/>
          <a:ln w="762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6334953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BE" smtClean="0"/>
              <a:t>03/04/2019</a:t>
            </a:r>
            <a:endParaRPr lang="nl-NL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6th International Slag Valorisation Symposium </a:t>
            </a:r>
            <a:endParaRPr lang="nl-NL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pPr/>
              <a:t>6</a:t>
            </a:fld>
            <a:endParaRPr lang="nl-NL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en-US" sz="2800" b="1" dirty="0">
                <a:solidFill>
                  <a:schemeClr val="bg1">
                    <a:lumMod val="95000"/>
                  </a:schemeClr>
                </a:solidFill>
              </a:rPr>
              <a:t>Introduction </a:t>
            </a:r>
          </a:p>
          <a:p>
            <a:r>
              <a:rPr lang="en-US" sz="2800" b="1" dirty="0" smtClean="0"/>
              <a:t>Life cycle assessment</a:t>
            </a:r>
            <a:endParaRPr lang="en-US" sz="2800" b="1" dirty="0"/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2800" b="1" dirty="0" smtClean="0"/>
              <a:t>Goal and scope definition</a:t>
            </a:r>
            <a:endParaRPr lang="en-US" sz="2800" b="1" dirty="0"/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2800" b="1" dirty="0" smtClean="0"/>
              <a:t>The new scenarios</a:t>
            </a:r>
            <a:endParaRPr lang="en-US" sz="2800" b="1" dirty="0"/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2800" b="1" dirty="0" smtClean="0"/>
              <a:t>Life cycle inventory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2800" b="1" dirty="0" smtClean="0"/>
              <a:t>Life cycle impact assessment </a:t>
            </a:r>
            <a:endParaRPr lang="en-US" sz="2800" b="1" dirty="0"/>
          </a:p>
          <a:p>
            <a:pPr lvl="0"/>
            <a:r>
              <a:rPr lang="en-US" sz="2800" b="1" dirty="0" smtClean="0">
                <a:solidFill>
                  <a:schemeClr val="bg1">
                    <a:lumMod val="95000"/>
                  </a:schemeClr>
                </a:solidFill>
              </a:rPr>
              <a:t>Conclusions</a:t>
            </a:r>
            <a:endParaRPr lang="en-US" sz="2800" b="1" dirty="0">
              <a:solidFill>
                <a:schemeClr val="bg1">
                  <a:lumMod val="95000"/>
                </a:schemeClr>
              </a:solidFill>
            </a:endParaRPr>
          </a:p>
          <a:p>
            <a:pPr marL="457189" lvl="1" indent="0">
              <a:buNone/>
            </a:pPr>
            <a:endParaRPr lang="en-US" sz="2800" b="1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/>
              <a:t>Outline of the Presentation</a:t>
            </a:r>
            <a:endParaRPr lang="nl-BE" sz="3200" dirty="0"/>
          </a:p>
        </p:txBody>
      </p:sp>
    </p:spTree>
    <p:extLst>
      <p:ext uri="{BB962C8B-B14F-4D97-AF65-F5344CB8AC3E}">
        <p14:creationId xmlns:p14="http://schemas.microsoft.com/office/powerpoint/2010/main" val="303662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BE" smtClean="0"/>
              <a:t>03/04/2019</a:t>
            </a:r>
            <a:endParaRPr lang="nl-NL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6th International Slag Valorisation Symposium </a:t>
            </a:r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pPr/>
              <a:t>7</a:t>
            </a:fld>
            <a:endParaRPr lang="nl-NL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Life cycle assessment (LCA)</a:t>
            </a:r>
            <a:endParaRPr lang="nl-BE" dirty="0"/>
          </a:p>
        </p:txBody>
      </p:sp>
      <p:pic>
        <p:nvPicPr>
          <p:cNvPr id="28" name="Picture 2" descr="Risultati immagini per life cycle assessment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347" t="4888" r="6654" b="7111"/>
          <a:stretch/>
        </p:blipFill>
        <p:spPr bwMode="auto">
          <a:xfrm>
            <a:off x="2294072" y="1525028"/>
            <a:ext cx="3912128" cy="40984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9" name="Rounded Rectangle 28"/>
          <p:cNvSpPr/>
          <p:nvPr/>
        </p:nvSpPr>
        <p:spPr>
          <a:xfrm>
            <a:off x="2294072" y="1525028"/>
            <a:ext cx="3912128" cy="4098422"/>
          </a:xfrm>
          <a:prstGeom prst="roundRect">
            <a:avLst/>
          </a:prstGeom>
          <a:noFill/>
          <a:ln w="28575"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b="1" dirty="0"/>
          </a:p>
        </p:txBody>
      </p:sp>
      <p:sp>
        <p:nvSpPr>
          <p:cNvPr id="30" name="Right Arrow 29"/>
          <p:cNvSpPr/>
          <p:nvPr/>
        </p:nvSpPr>
        <p:spPr>
          <a:xfrm>
            <a:off x="1540466" y="2399168"/>
            <a:ext cx="595600" cy="513366"/>
          </a:xfrm>
          <a:prstGeom prst="rightArrow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35" name="Right Arrow 34"/>
          <p:cNvSpPr/>
          <p:nvPr/>
        </p:nvSpPr>
        <p:spPr>
          <a:xfrm>
            <a:off x="1544269" y="4064835"/>
            <a:ext cx="595600" cy="513366"/>
          </a:xfrm>
          <a:prstGeom prst="rightArrow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36" name="Right Arrow 35"/>
          <p:cNvSpPr/>
          <p:nvPr/>
        </p:nvSpPr>
        <p:spPr>
          <a:xfrm>
            <a:off x="6362870" y="1992767"/>
            <a:ext cx="595600" cy="513366"/>
          </a:xfrm>
          <a:prstGeom prst="rightArrow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37" name="Right Arrow 36"/>
          <p:cNvSpPr/>
          <p:nvPr/>
        </p:nvSpPr>
        <p:spPr>
          <a:xfrm>
            <a:off x="6362870" y="2869867"/>
            <a:ext cx="595600" cy="513366"/>
          </a:xfrm>
          <a:prstGeom prst="rightArrow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38" name="Right Arrow 37"/>
          <p:cNvSpPr/>
          <p:nvPr/>
        </p:nvSpPr>
        <p:spPr>
          <a:xfrm>
            <a:off x="6362870" y="3746967"/>
            <a:ext cx="595600" cy="513366"/>
          </a:xfrm>
          <a:prstGeom prst="rightArrow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39" name="Right Arrow 38"/>
          <p:cNvSpPr/>
          <p:nvPr/>
        </p:nvSpPr>
        <p:spPr>
          <a:xfrm>
            <a:off x="6360403" y="4624067"/>
            <a:ext cx="595600" cy="513366"/>
          </a:xfrm>
          <a:prstGeom prst="rightArrow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40" name="TextBox 39"/>
          <p:cNvSpPr txBox="1"/>
          <p:nvPr/>
        </p:nvSpPr>
        <p:spPr>
          <a:xfrm>
            <a:off x="1220431" y="2869867"/>
            <a:ext cx="9669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Energy</a:t>
            </a:r>
            <a:endParaRPr lang="nl-BE" b="1" dirty="0"/>
          </a:p>
        </p:txBody>
      </p:sp>
      <p:sp>
        <p:nvSpPr>
          <p:cNvPr id="41" name="TextBox 40"/>
          <p:cNvSpPr txBox="1"/>
          <p:nvPr/>
        </p:nvSpPr>
        <p:spPr>
          <a:xfrm>
            <a:off x="1055688" y="4578201"/>
            <a:ext cx="11849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Materials</a:t>
            </a:r>
            <a:endParaRPr lang="nl-BE" b="1" dirty="0"/>
          </a:p>
        </p:txBody>
      </p:sp>
      <p:sp>
        <p:nvSpPr>
          <p:cNvPr id="42" name="TextBox 41"/>
          <p:cNvSpPr txBox="1"/>
          <p:nvPr/>
        </p:nvSpPr>
        <p:spPr>
          <a:xfrm>
            <a:off x="6276400" y="2471185"/>
            <a:ext cx="19672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Emissions to air</a:t>
            </a:r>
            <a:endParaRPr lang="nl-BE" b="1" dirty="0"/>
          </a:p>
        </p:txBody>
      </p:sp>
      <p:sp>
        <p:nvSpPr>
          <p:cNvPr id="43" name="TextBox 42"/>
          <p:cNvSpPr txBox="1"/>
          <p:nvPr/>
        </p:nvSpPr>
        <p:spPr>
          <a:xfrm>
            <a:off x="6276400" y="3373118"/>
            <a:ext cx="20826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Emissions to soil</a:t>
            </a:r>
            <a:endParaRPr lang="nl-BE" b="1" dirty="0"/>
          </a:p>
        </p:txBody>
      </p:sp>
      <p:sp>
        <p:nvSpPr>
          <p:cNvPr id="44" name="TextBox 43"/>
          <p:cNvSpPr txBox="1"/>
          <p:nvPr/>
        </p:nvSpPr>
        <p:spPr>
          <a:xfrm>
            <a:off x="6276400" y="4282717"/>
            <a:ext cx="22878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Emissions to water</a:t>
            </a:r>
            <a:endParaRPr lang="nl-BE" b="1" dirty="0"/>
          </a:p>
        </p:txBody>
      </p:sp>
      <p:sp>
        <p:nvSpPr>
          <p:cNvPr id="45" name="TextBox 44"/>
          <p:cNvSpPr txBox="1"/>
          <p:nvPr/>
        </p:nvSpPr>
        <p:spPr>
          <a:xfrm>
            <a:off x="6276400" y="5169817"/>
            <a:ext cx="8557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Waste</a:t>
            </a:r>
            <a:endParaRPr lang="nl-BE" b="1" dirty="0"/>
          </a:p>
        </p:txBody>
      </p:sp>
    </p:spTree>
    <p:extLst>
      <p:ext uri="{BB962C8B-B14F-4D97-AF65-F5344CB8AC3E}">
        <p14:creationId xmlns:p14="http://schemas.microsoft.com/office/powerpoint/2010/main" val="2522733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BE" smtClean="0"/>
              <a:t>03/04/2019</a:t>
            </a:r>
            <a:endParaRPr lang="nl-NL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6th International Slag Valorisation Symposium </a:t>
            </a:r>
            <a:endParaRPr lang="nl-NL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pPr/>
              <a:t>8</a:t>
            </a:fld>
            <a:endParaRPr lang="nl-NL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3"/>
          </p:nvPr>
        </p:nvSpPr>
        <p:spPr>
          <a:xfrm>
            <a:off x="4271712" y="2230110"/>
            <a:ext cx="4379128" cy="3713287"/>
          </a:xfrm>
        </p:spPr>
        <p:txBody>
          <a:bodyPr>
            <a:noAutofit/>
          </a:bodyPr>
          <a:lstStyle/>
          <a:p>
            <a:endParaRPr lang="nl-BE" sz="2000" b="1" i="1" dirty="0" smtClean="0"/>
          </a:p>
          <a:p>
            <a:r>
              <a:rPr lang="nl-BE" sz="2000" b="1" i="1" dirty="0" err="1" smtClean="0"/>
              <a:t>Functional</a:t>
            </a:r>
            <a:r>
              <a:rPr lang="nl-BE" sz="2000" b="1" i="1" dirty="0" smtClean="0"/>
              <a:t> </a:t>
            </a:r>
            <a:r>
              <a:rPr lang="nl-BE" sz="2000" b="1" i="1" dirty="0"/>
              <a:t>Unit (FU):</a:t>
            </a:r>
            <a:r>
              <a:rPr lang="nl-BE" sz="2000" b="1" dirty="0"/>
              <a:t> </a:t>
            </a:r>
            <a:r>
              <a:rPr lang="nl-BE" sz="2000" dirty="0"/>
              <a:t>Treatment of 1 kg of MSWI </a:t>
            </a:r>
            <a:r>
              <a:rPr lang="nl-BE" sz="2000" dirty="0" smtClean="0"/>
              <a:t>BA</a:t>
            </a:r>
          </a:p>
          <a:p>
            <a:r>
              <a:rPr lang="en-US" sz="2000" dirty="0"/>
              <a:t>Data was derived from </a:t>
            </a:r>
          </a:p>
          <a:p>
            <a:pPr lvl="2">
              <a:buFont typeface="Courier New" panose="02070309020205020404" pitchFamily="49" charset="0"/>
              <a:buChar char="o"/>
            </a:pPr>
            <a:r>
              <a:rPr lang="en-US" dirty="0"/>
              <a:t>Related studies: </a:t>
            </a:r>
            <a:r>
              <a:rPr lang="en-US" dirty="0" smtClean="0"/>
              <a:t>Lucas </a:t>
            </a:r>
            <a:r>
              <a:rPr lang="en-US" i="1" dirty="0"/>
              <a:t>et al. </a:t>
            </a:r>
            <a:r>
              <a:rPr lang="en-US" dirty="0"/>
              <a:t>(2017, 2018) </a:t>
            </a:r>
            <a:r>
              <a:rPr lang="en-US" dirty="0" smtClean="0"/>
              <a:t>; </a:t>
            </a:r>
            <a:r>
              <a:rPr lang="en-US" dirty="0" err="1" smtClean="0"/>
              <a:t>Rabelo</a:t>
            </a:r>
            <a:r>
              <a:rPr lang="en-US" dirty="0" smtClean="0"/>
              <a:t> </a:t>
            </a:r>
            <a:r>
              <a:rPr lang="en-US" dirty="0" err="1"/>
              <a:t>Monich</a:t>
            </a:r>
            <a:r>
              <a:rPr lang="en-US" dirty="0"/>
              <a:t> </a:t>
            </a:r>
            <a:r>
              <a:rPr lang="en-US" i="1" dirty="0"/>
              <a:t>et al. </a:t>
            </a:r>
            <a:r>
              <a:rPr lang="en-US" dirty="0"/>
              <a:t>(</a:t>
            </a:r>
            <a:r>
              <a:rPr lang="en-US" dirty="0" smtClean="0"/>
              <a:t>2018)</a:t>
            </a:r>
          </a:p>
          <a:p>
            <a:pPr lvl="2">
              <a:buFont typeface="Courier New" panose="02070309020205020404" pitchFamily="49" charset="0"/>
              <a:buChar char="o"/>
            </a:pPr>
            <a:r>
              <a:rPr lang="en-US" sz="2000" dirty="0" smtClean="0"/>
              <a:t>Literature</a:t>
            </a:r>
            <a:endParaRPr lang="en-US" dirty="0" smtClean="0"/>
          </a:p>
          <a:p>
            <a:pPr lvl="2">
              <a:buFont typeface="Courier New" panose="02070309020205020404" pitchFamily="49" charset="0"/>
              <a:buChar char="o"/>
            </a:pPr>
            <a:r>
              <a:rPr lang="en-US" sz="2000" dirty="0" err="1" smtClean="0"/>
              <a:t>Ecoinvent</a:t>
            </a:r>
            <a:r>
              <a:rPr lang="en-US" sz="2000" dirty="0" smtClean="0"/>
              <a:t> </a:t>
            </a:r>
            <a:r>
              <a:rPr lang="en-US" sz="2000" dirty="0"/>
              <a:t>database v3.3</a:t>
            </a:r>
            <a:endParaRPr lang="nl-BE" sz="2000" dirty="0"/>
          </a:p>
          <a:p>
            <a:endParaRPr lang="nl-BE" sz="2000" dirty="0"/>
          </a:p>
          <a:p>
            <a:endParaRPr lang="en-US" sz="2000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mtClean="0"/>
              <a:t>The Life Cycle Assessment </a:t>
            </a:r>
            <a:endParaRPr lang="nl-BE" dirty="0"/>
          </a:p>
        </p:txBody>
      </p:sp>
      <p:grpSp>
        <p:nvGrpSpPr>
          <p:cNvPr id="20" name="Group 19"/>
          <p:cNvGrpSpPr/>
          <p:nvPr/>
        </p:nvGrpSpPr>
        <p:grpSpPr>
          <a:xfrm>
            <a:off x="576000" y="2315211"/>
            <a:ext cx="3346251" cy="3789460"/>
            <a:chOff x="702654" y="2113513"/>
            <a:chExt cx="3379819" cy="3871650"/>
          </a:xfrm>
        </p:grpSpPr>
        <p:sp>
          <p:nvSpPr>
            <p:cNvPr id="10" name="Rounded Rectangle 9"/>
            <p:cNvSpPr/>
            <p:nvPr/>
          </p:nvSpPr>
          <p:spPr>
            <a:xfrm>
              <a:off x="895927" y="2576942"/>
              <a:ext cx="1163782" cy="914400"/>
            </a:xfrm>
            <a:prstGeom prst="roundRect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b="1" dirty="0">
                  <a:solidFill>
                    <a:schemeClr val="tx1"/>
                  </a:solidFill>
                </a:rPr>
                <a:t>Goal and Scope definition</a:t>
              </a:r>
              <a:endParaRPr lang="nl-BE" sz="1400" b="1" dirty="0">
                <a:solidFill>
                  <a:schemeClr val="tx1"/>
                </a:solidFill>
              </a:endParaRPr>
            </a:p>
          </p:txBody>
        </p:sp>
        <p:sp>
          <p:nvSpPr>
            <p:cNvPr id="12" name="Rounded Rectangle 11"/>
            <p:cNvSpPr/>
            <p:nvPr/>
          </p:nvSpPr>
          <p:spPr>
            <a:xfrm>
              <a:off x="895926" y="3760941"/>
              <a:ext cx="1163783" cy="914400"/>
            </a:xfrm>
            <a:prstGeom prst="round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>
                  <a:solidFill>
                    <a:schemeClr val="tx1"/>
                  </a:solidFill>
                </a:rPr>
                <a:t>Inventory analysis</a:t>
              </a:r>
              <a:endParaRPr lang="nl-BE" sz="1200" dirty="0">
                <a:solidFill>
                  <a:schemeClr val="tx1"/>
                </a:solidFill>
              </a:endParaRPr>
            </a:p>
          </p:txBody>
        </p:sp>
        <p:sp>
          <p:nvSpPr>
            <p:cNvPr id="13" name="Rounded Rectangle 12"/>
            <p:cNvSpPr/>
            <p:nvPr/>
          </p:nvSpPr>
          <p:spPr>
            <a:xfrm>
              <a:off x="895925" y="4944940"/>
              <a:ext cx="1163784" cy="914400"/>
            </a:xfrm>
            <a:prstGeom prst="round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>
                  <a:solidFill>
                    <a:schemeClr val="tx1"/>
                  </a:solidFill>
                </a:rPr>
                <a:t>Impact assessment</a:t>
              </a:r>
              <a:endParaRPr lang="nl-BE" sz="1200">
                <a:solidFill>
                  <a:schemeClr val="tx1"/>
                </a:solidFill>
              </a:endParaRPr>
            </a:p>
          </p:txBody>
        </p:sp>
        <p:sp>
          <p:nvSpPr>
            <p:cNvPr id="14" name="Rounded Rectangle 13"/>
            <p:cNvSpPr/>
            <p:nvPr/>
          </p:nvSpPr>
          <p:spPr>
            <a:xfrm>
              <a:off x="2616566" y="2576942"/>
              <a:ext cx="1308889" cy="3282398"/>
            </a:xfrm>
            <a:prstGeom prst="round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>
                  <a:solidFill>
                    <a:schemeClr val="tx1"/>
                  </a:solidFill>
                </a:rPr>
                <a:t>Interpretation</a:t>
              </a:r>
              <a:endParaRPr lang="nl-BE" sz="1200">
                <a:solidFill>
                  <a:schemeClr val="tx1"/>
                </a:solidFill>
              </a:endParaRPr>
            </a:p>
          </p:txBody>
        </p:sp>
        <p:sp>
          <p:nvSpPr>
            <p:cNvPr id="11" name="Left-Right Arrow 10"/>
            <p:cNvSpPr/>
            <p:nvPr/>
          </p:nvSpPr>
          <p:spPr>
            <a:xfrm>
              <a:off x="2124075" y="3034143"/>
              <a:ext cx="397452" cy="124694"/>
            </a:xfrm>
            <a:prstGeom prst="leftRightArrow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/>
            </a:p>
          </p:txBody>
        </p:sp>
        <p:sp>
          <p:nvSpPr>
            <p:cNvPr id="16" name="Left-Right Arrow 15"/>
            <p:cNvSpPr/>
            <p:nvPr/>
          </p:nvSpPr>
          <p:spPr>
            <a:xfrm>
              <a:off x="2124075" y="4146443"/>
              <a:ext cx="397452" cy="124694"/>
            </a:xfrm>
            <a:prstGeom prst="leftRightArrow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/>
            </a:p>
          </p:txBody>
        </p:sp>
        <p:sp>
          <p:nvSpPr>
            <p:cNvPr id="17" name="Left-Right Arrow 16"/>
            <p:cNvSpPr/>
            <p:nvPr/>
          </p:nvSpPr>
          <p:spPr>
            <a:xfrm>
              <a:off x="2125412" y="5339793"/>
              <a:ext cx="397452" cy="124694"/>
            </a:xfrm>
            <a:prstGeom prst="leftRightArrow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/>
            </a:p>
          </p:txBody>
        </p:sp>
        <p:sp>
          <p:nvSpPr>
            <p:cNvPr id="15" name="Rounded Rectangle 14"/>
            <p:cNvSpPr/>
            <p:nvPr/>
          </p:nvSpPr>
          <p:spPr>
            <a:xfrm>
              <a:off x="702654" y="2113513"/>
              <a:ext cx="3379819" cy="3871650"/>
            </a:xfrm>
            <a:prstGeom prst="round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/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885001" y="2191338"/>
              <a:ext cx="3060393" cy="31445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/>
                <a:t>Life cycle assessment framework</a:t>
              </a:r>
              <a:endParaRPr lang="nl-BE" sz="1400" b="1"/>
            </a:p>
          </p:txBody>
        </p:sp>
      </p:grpSp>
      <p:sp>
        <p:nvSpPr>
          <p:cNvPr id="7" name="Rectangle 6"/>
          <p:cNvSpPr/>
          <p:nvPr/>
        </p:nvSpPr>
        <p:spPr>
          <a:xfrm>
            <a:off x="576000" y="1095133"/>
            <a:ext cx="792558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000" b="1" i="1" dirty="0" smtClean="0"/>
              <a:t>Goal </a:t>
            </a:r>
            <a:r>
              <a:rPr lang="en-US" sz="2000" b="1" i="1" dirty="0"/>
              <a:t>of the study</a:t>
            </a:r>
            <a:r>
              <a:rPr lang="en-US" sz="2000" dirty="0"/>
              <a:t>: </a:t>
            </a:r>
            <a:r>
              <a:rPr lang="en-US" sz="2000" dirty="0" smtClean="0"/>
              <a:t>Assess the environmental impact of MSWI BA valorization routes with focus on resource recovery potential, quality of materials and their marketability</a:t>
            </a:r>
            <a:endParaRPr lang="nl-BE" sz="2000" dirty="0"/>
          </a:p>
        </p:txBody>
      </p:sp>
    </p:spTree>
    <p:extLst>
      <p:ext uri="{BB962C8B-B14F-4D97-AF65-F5344CB8AC3E}">
        <p14:creationId xmlns:p14="http://schemas.microsoft.com/office/powerpoint/2010/main" val="921887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BE" smtClean="0"/>
              <a:t>03/04/2019</a:t>
            </a:r>
            <a:endParaRPr lang="nl-NL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6th International Slag Valorisation Symposium </a:t>
            </a:r>
            <a:endParaRPr lang="nl-NL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pPr/>
              <a:t>9</a:t>
            </a:fld>
            <a:endParaRPr lang="nl-NL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New valorization routes for MSWI BA</a:t>
            </a:r>
            <a:endParaRPr lang="nl-BE" dirty="0"/>
          </a:p>
        </p:txBody>
      </p:sp>
      <p:pic>
        <p:nvPicPr>
          <p:cNvPr id="6" name="Picture 5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8845" y="1027416"/>
            <a:ext cx="8252270" cy="5182583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Rectangle 6"/>
          <p:cNvSpPr/>
          <p:nvPr/>
        </p:nvSpPr>
        <p:spPr>
          <a:xfrm>
            <a:off x="1074822" y="1027416"/>
            <a:ext cx="3946358" cy="4555237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9" name="Rectangle 8"/>
          <p:cNvSpPr/>
          <p:nvPr/>
        </p:nvSpPr>
        <p:spPr>
          <a:xfrm>
            <a:off x="5165558" y="1027416"/>
            <a:ext cx="3495557" cy="4555238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1268080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</p:bldLst>
  </p:timing>
</p:sld>
</file>

<file path=ppt/theme/theme1.xml><?xml version="1.0" encoding="utf-8"?>
<a:theme xmlns:a="http://schemas.openxmlformats.org/drawingml/2006/main" name="KU Leuven">
  <a:themeElements>
    <a:clrScheme name="Custom 14">
      <a:dk1>
        <a:srgbClr val="2F4D5D"/>
      </a:dk1>
      <a:lt1>
        <a:srgbClr val="FFFFFF"/>
      </a:lt1>
      <a:dk2>
        <a:srgbClr val="1D8DB0"/>
      </a:dk2>
      <a:lt2>
        <a:srgbClr val="DCE7F0"/>
      </a:lt2>
      <a:accent1>
        <a:srgbClr val="1D8DB0"/>
      </a:accent1>
      <a:accent2>
        <a:srgbClr val="2F4D5D"/>
      </a:accent2>
      <a:accent3>
        <a:srgbClr val="52BDEC"/>
      </a:accent3>
      <a:accent4>
        <a:srgbClr val="466E87"/>
      </a:accent4>
      <a:accent5>
        <a:srgbClr val="E7B037"/>
      </a:accent5>
      <a:accent6>
        <a:srgbClr val="D4D842"/>
      </a:accent6>
      <a:hlink>
        <a:srgbClr val="466E87"/>
      </a:hlink>
      <a:folHlink>
        <a:srgbClr val="1D8DB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KU Leuven sedes">
  <a:themeElements>
    <a:clrScheme name="Custom 14">
      <a:dk1>
        <a:srgbClr val="2F4D5D"/>
      </a:dk1>
      <a:lt1>
        <a:srgbClr val="FFFFFF"/>
      </a:lt1>
      <a:dk2>
        <a:srgbClr val="1D8DB0"/>
      </a:dk2>
      <a:lt2>
        <a:srgbClr val="DCE7F0"/>
      </a:lt2>
      <a:accent1>
        <a:srgbClr val="1D8DB0"/>
      </a:accent1>
      <a:accent2>
        <a:srgbClr val="2F4D5D"/>
      </a:accent2>
      <a:accent3>
        <a:srgbClr val="52BDEC"/>
      </a:accent3>
      <a:accent4>
        <a:srgbClr val="466E87"/>
      </a:accent4>
      <a:accent5>
        <a:srgbClr val="E7B037"/>
      </a:accent5>
      <a:accent6>
        <a:srgbClr val="D4D842"/>
      </a:accent6>
      <a:hlink>
        <a:srgbClr val="466E87"/>
      </a:hlink>
      <a:folHlink>
        <a:srgbClr val="1D8DB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838</Words>
  <Application>Microsoft Office PowerPoint</Application>
  <PresentationFormat>On-screen Show (4:3)</PresentationFormat>
  <Paragraphs>221</Paragraphs>
  <Slides>19</Slides>
  <Notes>13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19</vt:i4>
      </vt:variant>
    </vt:vector>
  </HeadingPairs>
  <TitlesOfParts>
    <vt:vector size="29" baseType="lpstr">
      <vt:lpstr>MS PGothic</vt:lpstr>
      <vt:lpstr>MS PGothic</vt:lpstr>
      <vt:lpstr>Arial</vt:lpstr>
      <vt:lpstr>Calibri</vt:lpstr>
      <vt:lpstr>Courier New</vt:lpstr>
      <vt:lpstr>Roboto</vt:lpstr>
      <vt:lpstr>Times</vt:lpstr>
      <vt:lpstr>Wingdings</vt:lpstr>
      <vt:lpstr>KU Leuven</vt:lpstr>
      <vt:lpstr>KU Leuven sedes</vt:lpstr>
      <vt:lpstr>Life Cycle Assessment of Novel Technical Routes to Valorise Municipal Solid Waste Incineration (MSWI) Bottom Ash (BA):  From the research labs to environmental assessment models</vt:lpstr>
      <vt:lpstr>Outline of the Presentation</vt:lpstr>
      <vt:lpstr>Outline of the Presentation</vt:lpstr>
      <vt:lpstr>Incineration and Management of MSWI BA: State of the Art</vt:lpstr>
      <vt:lpstr>What does it mean sustainability? </vt:lpstr>
      <vt:lpstr>Outline of the Presentation</vt:lpstr>
      <vt:lpstr>Life cycle assessment (LCA)</vt:lpstr>
      <vt:lpstr>The Life Cycle Assessment </vt:lpstr>
      <vt:lpstr>New valorization routes for MSWI BA</vt:lpstr>
      <vt:lpstr>Challenge 1: Upscaling data from lab to commercial scale (I)</vt:lpstr>
      <vt:lpstr>Challenge 2: Upscaling data from lab to commercial scale (II)</vt:lpstr>
      <vt:lpstr>Challenge 2: Quality of materials and substitution factors </vt:lpstr>
      <vt:lpstr>Life cycle impact assessment </vt:lpstr>
      <vt:lpstr>Life cycle impact assessment</vt:lpstr>
      <vt:lpstr>Life cycle impact assessment results (I)</vt:lpstr>
      <vt:lpstr>Life cycle impact assessment results (II) </vt:lpstr>
      <vt:lpstr>Outline of the Presentation</vt:lpstr>
      <vt:lpstr>Conclusions</vt:lpstr>
      <vt:lpstr>Thank you for your attention!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2017-09-13T11:56:44Z</dcterms:created>
  <dcterms:modified xsi:type="dcterms:W3CDTF">2019-04-03T10:01:15Z</dcterms:modified>
</cp:coreProperties>
</file>