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01" r:id="rId2"/>
    <p:sldId id="279" r:id="rId3"/>
    <p:sldId id="393" r:id="rId4"/>
    <p:sldId id="308" r:id="rId5"/>
    <p:sldId id="394" r:id="rId6"/>
    <p:sldId id="302" r:id="rId7"/>
    <p:sldId id="303" r:id="rId8"/>
    <p:sldId id="300" r:id="rId9"/>
    <p:sldId id="304" r:id="rId10"/>
    <p:sldId id="256" r:id="rId11"/>
    <p:sldId id="305" r:id="rId12"/>
    <p:sldId id="257" r:id="rId13"/>
    <p:sldId id="259" r:id="rId14"/>
    <p:sldId id="261" r:id="rId15"/>
    <p:sldId id="260" r:id="rId16"/>
    <p:sldId id="282" r:id="rId17"/>
    <p:sldId id="327" r:id="rId18"/>
    <p:sldId id="328" r:id="rId19"/>
    <p:sldId id="337" r:id="rId20"/>
    <p:sldId id="338" r:id="rId21"/>
    <p:sldId id="345" r:id="rId22"/>
    <p:sldId id="339" r:id="rId23"/>
    <p:sldId id="340" r:id="rId24"/>
    <p:sldId id="342" r:id="rId25"/>
    <p:sldId id="384" r:id="rId26"/>
    <p:sldId id="395" r:id="rId27"/>
    <p:sldId id="396" r:id="rId28"/>
    <p:sldId id="401" r:id="rId29"/>
    <p:sldId id="400" r:id="rId30"/>
    <p:sldId id="397" r:id="rId31"/>
    <p:sldId id="398" r:id="rId32"/>
    <p:sldId id="402" r:id="rId33"/>
    <p:sldId id="403" r:id="rId34"/>
    <p:sldId id="385" r:id="rId35"/>
    <p:sldId id="278" r:id="rId36"/>
    <p:sldId id="277" r:id="rId37"/>
    <p:sldId id="281" r:id="rId38"/>
  </p:sldIdLst>
  <p:sldSz cx="9144000" cy="5143500" type="screen16x9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0F0"/>
    <a:srgbClr val="F6F5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88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E7E2B6-9757-45E6-AE6A-904061F5ABBB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8511A0-0A4C-4579-AE39-2E8FFB4E7EC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2972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511A0-0A4C-4579-AE39-2E8FFB4E7EC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4445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8511A0-0A4C-4579-AE39-2E8FFB4E7ECD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9360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908B2-9E7A-4A09-81DB-D0466C9E27E1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D9F7E-F713-4501-A785-FB9DCE752A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9668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908B2-9E7A-4A09-81DB-D0466C9E27E1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D9F7E-F713-4501-A785-FB9DCE752A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958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908B2-9E7A-4A09-81DB-D0466C9E27E1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D9F7E-F713-4501-A785-FB9DCE752A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248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908B2-9E7A-4A09-81DB-D0466C9E27E1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D9F7E-F713-4501-A785-FB9DCE752A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0751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908B2-9E7A-4A09-81DB-D0466C9E27E1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D9F7E-F713-4501-A785-FB9DCE752A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810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908B2-9E7A-4A09-81DB-D0466C9E27E1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D9F7E-F713-4501-A785-FB9DCE752A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4601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908B2-9E7A-4A09-81DB-D0466C9E27E1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D9F7E-F713-4501-A785-FB9DCE752A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7240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908B2-9E7A-4A09-81DB-D0466C9E27E1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D9F7E-F713-4501-A785-FB9DCE752A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015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908B2-9E7A-4A09-81DB-D0466C9E27E1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D9F7E-F713-4501-A785-FB9DCE752A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8679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908B2-9E7A-4A09-81DB-D0466C9E27E1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D9F7E-F713-4501-A785-FB9DCE752A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9607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908B2-9E7A-4A09-81DB-D0466C9E27E1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D9F7E-F713-4501-A785-FB9DCE752A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5933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5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908B2-9E7A-4A09-81DB-D0466C9E27E1}" type="datetimeFigureOut">
              <a:rPr lang="nl-NL" smtClean="0"/>
              <a:t>28-3-2019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D9F7E-F713-4501-A785-FB9DCE752A4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4295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1845" y="-1068586"/>
            <a:ext cx="10447853" cy="652990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40768" y="-1100658"/>
            <a:ext cx="10447853" cy="65299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83518"/>
            <a:ext cx="2951623" cy="29516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83515" y="3435141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b="1" cap="small" dirty="0"/>
              <a:t>Build your own future</a:t>
            </a:r>
          </a:p>
        </p:txBody>
      </p:sp>
      <p:sp>
        <p:nvSpPr>
          <p:cNvPr id="3" name="Rectangle 2"/>
          <p:cNvSpPr/>
          <p:nvPr/>
        </p:nvSpPr>
        <p:spPr>
          <a:xfrm>
            <a:off x="6084654" y="449738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1400" b="1" dirty="0"/>
              <a:t>Eric Geboers, Slag Symposium</a:t>
            </a:r>
          </a:p>
          <a:p>
            <a:r>
              <a:rPr lang="nl-NL" sz="1400" b="1" dirty="0"/>
              <a:t>www.concr3de.com</a:t>
            </a:r>
          </a:p>
          <a:p>
            <a:r>
              <a:rPr lang="nl-NL" sz="1400" dirty="0"/>
              <a:t>       @CONCR3DE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941510"/>
            <a:ext cx="294536" cy="29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213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0"/>
            <a:ext cx="7712280" cy="51435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xtBox 5"/>
          <p:cNvSpPr txBox="1"/>
          <p:nvPr/>
        </p:nvSpPr>
        <p:spPr>
          <a:xfrm>
            <a:off x="6732240" y="2063918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aseline="30000" dirty="0"/>
              <a:t>Load your 3D model into </a:t>
            </a:r>
            <a:r>
              <a:rPr lang="en-US" sz="2000" b="1" baseline="30000" dirty="0"/>
              <a:t>NOAH</a:t>
            </a:r>
            <a:r>
              <a:rPr lang="en-US" sz="2000" baseline="30000" dirty="0"/>
              <a:t>, CONCR3DE’s printing software.</a:t>
            </a:r>
          </a:p>
          <a:p>
            <a:r>
              <a:rPr lang="en-US" sz="2000" baseline="30000" dirty="0"/>
              <a:t>. </a:t>
            </a:r>
            <a:endParaRPr lang="nl-NL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732240" y="483518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b="1" dirty="0"/>
              <a:t>1.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32240" y="2931790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aseline="30000" dirty="0"/>
              <a:t>NOAH accepts any .stl, .obj or other closed mesh file, just like you’re used to. </a:t>
            </a:r>
          </a:p>
          <a:p>
            <a:r>
              <a:rPr lang="en-US" sz="2000" baseline="30000" dirty="0"/>
              <a:t>. 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1666198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Test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7552" y="714003"/>
            <a:ext cx="6605323" cy="37154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32240" y="2063918"/>
            <a:ext cx="2088232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aseline="30000" dirty="0"/>
              <a:t>NOAH allows you to print multiple models at once and modify your printing settings for the perfect result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32240" y="483518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b="1" dirty="0"/>
              <a:t>2.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32240" y="3075806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aseline="30000" dirty="0">
                <a:latin typeface="Calibri Light" panose="020F0302020204030204" pitchFamily="34" charset="0"/>
              </a:rPr>
              <a:t>Choose your material, slice your print with a single click and you’re ready to go!</a:t>
            </a:r>
          </a:p>
        </p:txBody>
      </p:sp>
    </p:spTree>
    <p:extLst>
      <p:ext uri="{BB962C8B-B14F-4D97-AF65-F5344CB8AC3E}">
        <p14:creationId xmlns:p14="http://schemas.microsoft.com/office/powerpoint/2010/main" val="344646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8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xtBox 6"/>
          <p:cNvSpPr txBox="1"/>
          <p:nvPr/>
        </p:nvSpPr>
        <p:spPr>
          <a:xfrm>
            <a:off x="6732240" y="2063918"/>
            <a:ext cx="2088232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aseline="30000" dirty="0"/>
              <a:t>Choose the perfect premixed material for your application, whether it’s architecture, restoration, metal casting or design.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32240" y="483518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b="1" dirty="0"/>
              <a:t>3.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32240" y="3181687"/>
            <a:ext cx="2088232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aseline="30000" dirty="0">
                <a:latin typeface="Calibri Light" panose="020F0302020204030204" pitchFamily="34" charset="0"/>
              </a:rPr>
              <a:t>Three material systems are available at launch: grey stone, white stone and foundry sand. More will be launched later on!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785" y="2643093"/>
            <a:ext cx="3334431" cy="25004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" r="3525"/>
          <a:stretch/>
        </p:blipFill>
        <p:spPr>
          <a:xfrm>
            <a:off x="0" y="0"/>
            <a:ext cx="3099399" cy="25004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9" r="8150"/>
          <a:stretch/>
        </p:blipFill>
        <p:spPr>
          <a:xfrm>
            <a:off x="1" y="2643094"/>
            <a:ext cx="3099400" cy="2500408"/>
          </a:xfrm>
          <a:prstGeom prst="rect">
            <a:avLst/>
          </a:prstGeom>
        </p:spPr>
      </p:pic>
      <p:pic>
        <p:nvPicPr>
          <p:cNvPr id="13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8" r="7976" b="658"/>
          <a:stretch/>
        </p:blipFill>
        <p:spPr>
          <a:xfrm>
            <a:off x="3181785" y="0"/>
            <a:ext cx="3334432" cy="2500407"/>
          </a:xfrm>
        </p:spPr>
      </p:pic>
    </p:spTree>
    <p:extLst>
      <p:ext uri="{BB962C8B-B14F-4D97-AF65-F5344CB8AC3E}">
        <p14:creationId xmlns:p14="http://schemas.microsoft.com/office/powerpoint/2010/main" val="2404671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1" name="1080p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/>
          </a:blip>
          <a:stretch>
            <a:fillRect/>
          </a:stretch>
        </p:blipFill>
        <p:spPr>
          <a:xfrm>
            <a:off x="-1381356" y="150"/>
            <a:ext cx="9144000" cy="51433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xtBox 7"/>
          <p:cNvSpPr txBox="1"/>
          <p:nvPr/>
        </p:nvSpPr>
        <p:spPr>
          <a:xfrm>
            <a:off x="6732240" y="2063918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aseline="30000" dirty="0"/>
              <a:t>Click print!</a:t>
            </a:r>
            <a:endParaRPr lang="nl-NL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732240" y="483518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b="1" dirty="0"/>
              <a:t>4.</a:t>
            </a:r>
          </a:p>
        </p:txBody>
      </p:sp>
    </p:spTree>
    <p:extLst>
      <p:ext uri="{BB962C8B-B14F-4D97-AF65-F5344CB8AC3E}">
        <p14:creationId xmlns:p14="http://schemas.microsoft.com/office/powerpoint/2010/main" val="3056610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2718" y="0"/>
            <a:ext cx="7712279" cy="5143500"/>
          </a:xfrm>
        </p:spPr>
      </p:pic>
      <p:sp>
        <p:nvSpPr>
          <p:cNvPr id="7" name="Rectangle 6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xtBox 7"/>
          <p:cNvSpPr txBox="1"/>
          <p:nvPr/>
        </p:nvSpPr>
        <p:spPr>
          <a:xfrm>
            <a:off x="6732240" y="2063918"/>
            <a:ext cx="2088232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aseline="30000" dirty="0"/>
              <a:t>Depowder your print. Just like an archeologist, you dust off the result and you’re ready to use your part.. </a:t>
            </a:r>
            <a:endParaRPr lang="nl-NL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732240" y="483518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b="1" dirty="0"/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2666416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0"/>
            <a:ext cx="7712280" cy="51435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xtBox 7"/>
          <p:cNvSpPr txBox="1"/>
          <p:nvPr/>
        </p:nvSpPr>
        <p:spPr>
          <a:xfrm>
            <a:off x="6732240" y="2063918"/>
            <a:ext cx="2088232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aseline="30000" dirty="0"/>
              <a:t>No post processing is necessary. There is no waste produced in the process. All powder that is not printed can be fully recycled for new prints. </a:t>
            </a:r>
          </a:p>
          <a:p>
            <a:endParaRPr lang="en-US" sz="2000" baseline="30000" dirty="0"/>
          </a:p>
          <a:p>
            <a:r>
              <a:rPr lang="en-US" sz="2000" baseline="30000" dirty="0"/>
              <a:t>. </a:t>
            </a:r>
            <a:endParaRPr lang="nl-NL" sz="2000" dirty="0"/>
          </a:p>
          <a:p>
            <a:r>
              <a:rPr lang="en-US" sz="2000" baseline="30000" dirty="0"/>
              <a:t>. </a:t>
            </a:r>
            <a:endParaRPr lang="nl-NL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732240" y="483518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b="1" dirty="0"/>
              <a:t>6.</a:t>
            </a:r>
          </a:p>
        </p:txBody>
      </p:sp>
    </p:spTree>
    <p:extLst>
      <p:ext uri="{BB962C8B-B14F-4D97-AF65-F5344CB8AC3E}">
        <p14:creationId xmlns:p14="http://schemas.microsoft.com/office/powerpoint/2010/main" val="655900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859137" cy="51435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xtBox 8"/>
          <p:cNvSpPr txBox="1"/>
          <p:nvPr/>
        </p:nvSpPr>
        <p:spPr>
          <a:xfrm>
            <a:off x="6732240" y="1602254"/>
            <a:ext cx="2232248" cy="1900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/>
              <a:t>Printing time 4-5 hours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Druksterkte 20-25 MPa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Duurzaam en bestendig tegen vocht, vorst, brand, zout en zuur</a:t>
            </a:r>
          </a:p>
        </p:txBody>
      </p:sp>
    </p:spTree>
    <p:extLst>
      <p:ext uri="{BB962C8B-B14F-4D97-AF65-F5344CB8AC3E}">
        <p14:creationId xmlns:p14="http://schemas.microsoft.com/office/powerpoint/2010/main" val="4092050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-2298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6102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-668610"/>
            <a:ext cx="4793729" cy="6391639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07" t="12798" b="25671"/>
          <a:stretch/>
        </p:blipFill>
        <p:spPr>
          <a:xfrm>
            <a:off x="337295" y="339502"/>
            <a:ext cx="3232338" cy="415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250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xtBox 8"/>
          <p:cNvSpPr txBox="1"/>
          <p:nvPr/>
        </p:nvSpPr>
        <p:spPr>
          <a:xfrm>
            <a:off x="6732240" y="2063918"/>
            <a:ext cx="20882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Het ontvangen model van Nico de Bont</a:t>
            </a:r>
          </a:p>
          <a:p>
            <a:endParaRPr lang="nl-NL" sz="2000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32240" y="483518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b="1" dirty="0"/>
              <a:t>1.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32240" y="2931790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 Light" panose="020F0302020204030204" pitchFamily="34" charset="0"/>
              </a:rPr>
              <a:t>Een gesloten mesh (stl, obj) kan geprint worden. </a:t>
            </a:r>
            <a:endParaRPr lang="nl-NL" sz="1600" dirty="0">
              <a:latin typeface="Calibri Light" panose="020F030202020403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6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94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60648" y="-271362"/>
            <a:ext cx="10865824" cy="54148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9512" y="1491630"/>
            <a:ext cx="55446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cap="small" dirty="0"/>
              <a:t>Create the future or </a:t>
            </a:r>
          </a:p>
          <a:p>
            <a:r>
              <a:rPr lang="en-US" sz="2800" cap="small" dirty="0"/>
              <a:t>rebuild the past</a:t>
            </a:r>
          </a:p>
          <a:p>
            <a:endParaRPr lang="en-US" sz="2800" cap="small" dirty="0"/>
          </a:p>
          <a:p>
            <a:r>
              <a:rPr lang="en-US" sz="2800" cap="small" dirty="0"/>
              <a:t>with our affordable, sustainable and large volume </a:t>
            </a:r>
            <a:r>
              <a:rPr lang="en-US" sz="2800" b="1" cap="small" dirty="0"/>
              <a:t>stone 3d printing</a:t>
            </a:r>
            <a:r>
              <a:rPr lang="en-US" sz="2800" cap="small" dirty="0"/>
              <a:t>”</a:t>
            </a:r>
            <a:endParaRPr lang="en-US" sz="2800" cap="small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5159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/>
          <p:cNvSpPr txBox="1"/>
          <p:nvPr/>
        </p:nvSpPr>
        <p:spPr>
          <a:xfrm>
            <a:off x="6732240" y="483518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b="1" dirty="0"/>
              <a:t>2.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32240" y="2063918"/>
            <a:ext cx="20882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We ‘slicen’ het model in plakken</a:t>
            </a:r>
          </a:p>
          <a:p>
            <a:endParaRPr lang="nl-NL" sz="20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32240" y="2931790"/>
            <a:ext cx="2088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 Light" panose="020F0302020204030204" pitchFamily="34" charset="0"/>
              </a:rPr>
              <a:t>In de ‘print box’ kunnen meerdere objecten tegelijkertijd geprint worden</a:t>
            </a:r>
            <a:endParaRPr lang="nl-NL" sz="1600" dirty="0">
              <a:latin typeface="Calibri Light" panose="020F0302020204030204" pitchFamily="34" charset="0"/>
            </a:endParaRPr>
          </a:p>
        </p:txBody>
      </p:sp>
      <p:pic>
        <p:nvPicPr>
          <p:cNvPr id="17" name="Content Placeholder 1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5143500"/>
          </a:xfrm>
        </p:spPr>
      </p:pic>
    </p:spTree>
    <p:extLst>
      <p:ext uri="{BB962C8B-B14F-4D97-AF65-F5344CB8AC3E}">
        <p14:creationId xmlns:p14="http://schemas.microsoft.com/office/powerpoint/2010/main" val="23834528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extBox 10"/>
          <p:cNvSpPr txBox="1"/>
          <p:nvPr/>
        </p:nvSpPr>
        <p:spPr>
          <a:xfrm>
            <a:off x="6732240" y="483518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b="1" dirty="0"/>
              <a:t>3.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32240" y="2063918"/>
            <a:ext cx="20882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We ‘slicen’ het model in plakken</a:t>
            </a:r>
          </a:p>
          <a:p>
            <a:endParaRPr lang="nl-NL" sz="2000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32240" y="2931790"/>
            <a:ext cx="2088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 Light" panose="020F0302020204030204" pitchFamily="34" charset="0"/>
              </a:rPr>
              <a:t>In de ‘print box’ kunnen meerdere objecten tegelijkertijd geprint worden</a:t>
            </a:r>
            <a:endParaRPr lang="nl-NL" sz="1600" dirty="0">
              <a:latin typeface="Calibri Light" panose="020F030202020403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0521"/>
            <a:ext cx="9252519" cy="5204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3973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26"/>
            <a:ext cx="6516216" cy="5148527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1066800" y="1771650"/>
            <a:ext cx="4191000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nl-NL" sz="5400" b="1" dirty="0"/>
              <a:t>ANDERE FOTO</a:t>
            </a:r>
          </a:p>
        </p:txBody>
      </p:sp>
      <p:sp>
        <p:nvSpPr>
          <p:cNvPr id="10" name="Rectangle 9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xtBox 11"/>
          <p:cNvSpPr txBox="1"/>
          <p:nvPr/>
        </p:nvSpPr>
        <p:spPr>
          <a:xfrm>
            <a:off x="6732240" y="483518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b="1" dirty="0"/>
              <a:t>4.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1784" y="-987932"/>
            <a:ext cx="9485784" cy="711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688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Tijdelijke aanduiding voor inhoud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1" name="Tijdelijke aanduiding voor inhoud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404" y="-92546"/>
            <a:ext cx="9471404" cy="710355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612560" y="-980236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52719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6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-260565"/>
            <a:ext cx="4248472" cy="566462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868144" y="2063918"/>
            <a:ext cx="2771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</a:rPr>
              <a:t>90% cost reduction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</a:rPr>
              <a:t>2 day delivery instead of 4 weeks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Calibri" panose="020F0502020204030204" pitchFamily="34" charset="0"/>
              </a:rPr>
              <a:t>Custom designed material</a:t>
            </a:r>
          </a:p>
          <a:p>
            <a:endParaRPr lang="nl-NL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9803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1950"/>
            <a:ext cx="771228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xtBox 6"/>
          <p:cNvSpPr txBox="1"/>
          <p:nvPr/>
        </p:nvSpPr>
        <p:spPr>
          <a:xfrm>
            <a:off x="6785992" y="1665759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Armadillo 3D printer</a:t>
            </a:r>
          </a:p>
          <a:p>
            <a:endParaRPr lang="en-US" sz="1600" dirty="0">
              <a:latin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endParaRPr lang="nl-NL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9831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2" y="0"/>
            <a:ext cx="7712279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xtBox 5"/>
          <p:cNvSpPr txBox="1"/>
          <p:nvPr/>
        </p:nvSpPr>
        <p:spPr>
          <a:xfrm>
            <a:off x="6732240" y="2063918"/>
            <a:ext cx="2088232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aseline="30000" dirty="0"/>
              <a:t>Advanced users, researchers and educators are able to create and customize their own material systems and influence material properties.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32240" y="483518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600" b="1" dirty="0"/>
              <a:t>R&amp;D.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32240" y="3592542"/>
            <a:ext cx="2088232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aseline="30000" dirty="0">
                <a:latin typeface="Calibri Light" panose="020F0302020204030204" pitchFamily="34" charset="0"/>
              </a:rPr>
              <a:t>Possibilities include cementitious materials, geopolymers, ceramics and even plastics and metals. </a:t>
            </a:r>
          </a:p>
        </p:txBody>
      </p:sp>
    </p:spTree>
    <p:extLst>
      <p:ext uri="{BB962C8B-B14F-4D97-AF65-F5344CB8AC3E}">
        <p14:creationId xmlns:p14="http://schemas.microsoft.com/office/powerpoint/2010/main" val="3263779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9"/>
            <a:ext cx="9144000" cy="51363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3795886"/>
            <a:ext cx="2088232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dirty="0"/>
              <a:t>Rheology</a:t>
            </a:r>
          </a:p>
          <a:p>
            <a:pPr algn="ctr">
              <a:spcAft>
                <a:spcPts val="600"/>
              </a:spcAft>
            </a:pPr>
            <a:r>
              <a:rPr lang="en-US" sz="1400" dirty="0"/>
              <a:t>Saturation</a:t>
            </a:r>
          </a:p>
          <a:p>
            <a:pPr algn="ctr">
              <a:spcAft>
                <a:spcPts val="600"/>
              </a:spcAft>
            </a:pPr>
            <a:r>
              <a:rPr lang="en-US" sz="1400" dirty="0"/>
              <a:t>Precision</a:t>
            </a:r>
          </a:p>
          <a:p>
            <a:pPr algn="ctr">
              <a:spcAft>
                <a:spcPts val="600"/>
              </a:spcAft>
            </a:pPr>
            <a:r>
              <a:rPr lang="en-US" sz="1400" dirty="0"/>
              <a:t>Stoichiometry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91880" y="3795886"/>
            <a:ext cx="2088232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dirty="0"/>
              <a:t>Composition</a:t>
            </a:r>
          </a:p>
          <a:p>
            <a:pPr algn="ctr">
              <a:spcAft>
                <a:spcPts val="600"/>
              </a:spcAft>
            </a:pPr>
            <a:r>
              <a:rPr lang="en-US" sz="1400" dirty="0"/>
              <a:t>Granulometry</a:t>
            </a:r>
          </a:p>
          <a:p>
            <a:pPr algn="ctr">
              <a:spcAft>
                <a:spcPts val="600"/>
              </a:spcAft>
            </a:pPr>
            <a:r>
              <a:rPr lang="en-US" sz="1400" dirty="0"/>
              <a:t>Density</a:t>
            </a:r>
          </a:p>
          <a:p>
            <a:pPr algn="ctr">
              <a:spcAft>
                <a:spcPts val="600"/>
              </a:spcAft>
            </a:pPr>
            <a:r>
              <a:rPr lang="en-US" sz="1400" dirty="0"/>
              <a:t>Additives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56176" y="3795886"/>
            <a:ext cx="2088232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dirty="0"/>
              <a:t>Layer height</a:t>
            </a:r>
          </a:p>
          <a:p>
            <a:pPr algn="ctr">
              <a:spcAft>
                <a:spcPts val="600"/>
              </a:spcAft>
            </a:pPr>
            <a:r>
              <a:rPr lang="en-US" sz="1400" dirty="0"/>
              <a:t>Deposition control</a:t>
            </a:r>
          </a:p>
          <a:p>
            <a:pPr algn="ctr">
              <a:spcAft>
                <a:spcPts val="600"/>
              </a:spcAft>
            </a:pPr>
            <a:r>
              <a:rPr lang="en-US" sz="1400" dirty="0"/>
              <a:t>Environment</a:t>
            </a:r>
          </a:p>
          <a:p>
            <a:pPr algn="ctr">
              <a:spcAft>
                <a:spcPts val="600"/>
              </a:spcAft>
            </a:pPr>
            <a:r>
              <a:rPr lang="en-US" sz="1400" dirty="0"/>
              <a:t>Post processing</a:t>
            </a:r>
          </a:p>
        </p:txBody>
      </p:sp>
    </p:spTree>
    <p:extLst>
      <p:ext uri="{BB962C8B-B14F-4D97-AF65-F5344CB8AC3E}">
        <p14:creationId xmlns:p14="http://schemas.microsoft.com/office/powerpoint/2010/main" val="42326907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99992" cy="337499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0"/>
            <a:ext cx="4499992" cy="33749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21373" y="365187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1600" dirty="0"/>
              <a:t>• Analysis of powder spreading on the printing bed.</a:t>
            </a:r>
          </a:p>
          <a:p>
            <a:r>
              <a:rPr lang="nl-NL" sz="1600" dirty="0"/>
              <a:t>• Proportions between aggregates granulometry and cementitious matrix is clearly defined and adjusted.</a:t>
            </a:r>
          </a:p>
        </p:txBody>
      </p:sp>
      <p:sp>
        <p:nvSpPr>
          <p:cNvPr id="7" name="Rectangle 6"/>
          <p:cNvSpPr/>
          <p:nvPr/>
        </p:nvSpPr>
        <p:spPr>
          <a:xfrm>
            <a:off x="4673281" y="356832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1600" dirty="0"/>
              <a:t>• Analysis of printed specimens</a:t>
            </a:r>
          </a:p>
          <a:p>
            <a:r>
              <a:rPr lang="nl-NL" sz="1600" dirty="0"/>
              <a:t>• Porosity and density of the final material can be tweaked changing powders parameters like granulometry and type of aggregates.</a:t>
            </a:r>
          </a:p>
        </p:txBody>
      </p:sp>
    </p:spTree>
    <p:extLst>
      <p:ext uri="{BB962C8B-B14F-4D97-AF65-F5344CB8AC3E}">
        <p14:creationId xmlns:p14="http://schemas.microsoft.com/office/powerpoint/2010/main" val="19968508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3" r="32742"/>
          <a:stretch/>
        </p:blipFill>
        <p:spPr>
          <a:xfrm>
            <a:off x="0" y="-28659"/>
            <a:ext cx="4583575" cy="5172159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624" y="2599076"/>
            <a:ext cx="4529376" cy="2076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4673281" y="120359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1600" dirty="0"/>
              <a:t>• Test of different mixtures and binder ratios.</a:t>
            </a:r>
          </a:p>
          <a:p>
            <a:r>
              <a:rPr lang="nl-NL" sz="1600" dirty="0"/>
              <a:t>• Compressive strenght of 20-25 MPa achieved.</a:t>
            </a:r>
          </a:p>
          <a:p>
            <a:r>
              <a:rPr lang="nl-NL" sz="1600" dirty="0"/>
              <a:t>• Main challenge is to improve compressive</a:t>
            </a:r>
          </a:p>
          <a:p>
            <a:r>
              <a:rPr lang="nl-NL" sz="1600" dirty="0"/>
              <a:t>strength up to 30/40 MPa.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58481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nl-NL" sz="1800" cap="small" dirty="0"/>
              <a:t>Mechanical performance &amp; durability</a:t>
            </a:r>
          </a:p>
        </p:txBody>
      </p:sp>
    </p:spTree>
    <p:extLst>
      <p:ext uri="{BB962C8B-B14F-4D97-AF65-F5344CB8AC3E}">
        <p14:creationId xmlns:p14="http://schemas.microsoft.com/office/powerpoint/2010/main" val="3644970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596603"/>
            <a:ext cx="4572000" cy="646739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1520" y="149163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Digitization and BIM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Prefab construction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Materials circularity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Sophisticated 3d design tools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Increasing complexity</a:t>
            </a:r>
            <a:endParaRPr lang="nl-NL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4866501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solidFill>
                  <a:schemeClr val="bg1"/>
                </a:solidFill>
              </a:rPr>
              <a:t>© Zaha Hadid</a:t>
            </a:r>
          </a:p>
        </p:txBody>
      </p:sp>
    </p:spTree>
    <p:extLst>
      <p:ext uri="{BB962C8B-B14F-4D97-AF65-F5344CB8AC3E}">
        <p14:creationId xmlns:p14="http://schemas.microsoft.com/office/powerpoint/2010/main" val="40509441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99542"/>
            <a:ext cx="6264697" cy="354091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nl-NL" sz="1800" dirty="0"/>
              <a:t>Armadillo </a:t>
            </a:r>
            <a:r>
              <a:rPr lang="nl-NL" sz="1800" b="1" dirty="0"/>
              <a:t>WHITE</a:t>
            </a:r>
            <a:br>
              <a:rPr lang="nl-NL" sz="1800" b="1" dirty="0"/>
            </a:br>
            <a:r>
              <a:rPr lang="nl-NL" sz="1800" dirty="0"/>
              <a:t>Research &amp; prototyping 3D printer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4096441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Designed for research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Develop custom material systems and influence material properties with this fully accessible system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Print geopolymers, ceramics, metals, plastics and cementitious materials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86200" y="1050934"/>
            <a:ext cx="540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/>
              <a:t>Available now</a:t>
            </a:r>
            <a:endParaRPr lang="nl-NL" sz="1600" b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446472"/>
              </p:ext>
            </p:extLst>
          </p:nvPr>
        </p:nvGraphicFramePr>
        <p:xfrm>
          <a:off x="5986500" y="4240458"/>
          <a:ext cx="3685728" cy="7144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5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nl-NL" sz="1200" dirty="0"/>
                        <a:t>Printhead precision</a:t>
                      </a:r>
                    </a:p>
                  </a:txBody>
                  <a:tcPr marL="55286" marR="55286" marT="27643" marB="27643"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400 DPI</a:t>
                      </a:r>
                    </a:p>
                  </a:txBody>
                  <a:tcPr marL="55286" marR="55286" marT="27643" marB="2764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215">
                <a:tc>
                  <a:txBody>
                    <a:bodyPr/>
                    <a:lstStyle/>
                    <a:p>
                      <a:r>
                        <a:rPr lang="nl-NL" sz="1200" dirty="0"/>
                        <a:t>Layer height</a:t>
                      </a:r>
                    </a:p>
                  </a:txBody>
                  <a:tcPr marL="55286" marR="55286" marT="27643" marB="27643"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40-400µ</a:t>
                      </a:r>
                    </a:p>
                  </a:txBody>
                  <a:tcPr marL="55286" marR="55286" marT="27643" marB="2764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4215">
                <a:tc>
                  <a:txBody>
                    <a:bodyPr/>
                    <a:lstStyle/>
                    <a:p>
                      <a:r>
                        <a:rPr lang="nl-NL" sz="1200" dirty="0"/>
                        <a:t>Print dimensions</a:t>
                      </a:r>
                    </a:p>
                  </a:txBody>
                  <a:tcPr marL="55286" marR="55286" marT="27643" marB="27643"/>
                </a:tc>
                <a:tc>
                  <a:txBody>
                    <a:bodyPr/>
                    <a:lstStyle/>
                    <a:p>
                      <a:r>
                        <a:rPr lang="nl-NL" sz="1200" dirty="0"/>
                        <a:t>300x300x300</a:t>
                      </a:r>
                      <a:r>
                        <a:rPr lang="nl-NL" sz="1200" baseline="0" dirty="0"/>
                        <a:t> mm</a:t>
                      </a:r>
                      <a:endParaRPr lang="nl-NL" sz="1200" dirty="0"/>
                    </a:p>
                  </a:txBody>
                  <a:tcPr marL="55286" marR="55286" marT="27643" marB="2764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87807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9" b="14201"/>
          <a:stretch/>
        </p:blipFill>
        <p:spPr>
          <a:xfrm>
            <a:off x="0" y="1"/>
            <a:ext cx="9143999" cy="5143500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09600" y="195486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nl-NL" sz="1800" dirty="0"/>
              <a:t>PRINTED </a:t>
            </a:r>
            <a:r>
              <a:rPr lang="nl-NL" sz="1800" b="1" dirty="0"/>
              <a:t>PRODUCTS</a:t>
            </a:r>
            <a:br>
              <a:rPr lang="nl-NL" sz="1800" b="1" dirty="0"/>
            </a:br>
            <a:endParaRPr lang="nl-NL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1259632" y="3736652"/>
            <a:ext cx="676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dirty="0"/>
              <a:t>Inorganic polymers</a:t>
            </a:r>
          </a:p>
          <a:p>
            <a:pPr algn="ctr"/>
            <a:r>
              <a:rPr lang="nl-NL" dirty="0"/>
              <a:t>Cementitious materials</a:t>
            </a:r>
          </a:p>
          <a:p>
            <a:pPr algn="ctr"/>
            <a:r>
              <a:rPr lang="nl-NL" dirty="0"/>
              <a:t>Ceramics</a:t>
            </a:r>
          </a:p>
        </p:txBody>
      </p:sp>
    </p:spTree>
    <p:extLst>
      <p:ext uri="{BB962C8B-B14F-4D97-AF65-F5344CB8AC3E}">
        <p14:creationId xmlns:p14="http://schemas.microsoft.com/office/powerpoint/2010/main" val="6218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9FA972A-5FBA-445C-9ED9-62D5D32821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-35489"/>
            <a:ext cx="6624736" cy="51995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6698" y="1828800"/>
            <a:ext cx="2738599" cy="2839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7150">
              <a:lnSpc>
                <a:spcPct val="90000"/>
              </a:lnSpc>
              <a:spcAft>
                <a:spcPts val="600"/>
              </a:spcAft>
            </a:pPr>
            <a:r>
              <a:rPr lang="en-US" sz="1400" dirty="0"/>
              <a:t> 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Technical ceramics (</a:t>
            </a:r>
            <a:r>
              <a:rPr lang="en-US" sz="1400" dirty="0" err="1"/>
              <a:t>Al,Zr</a:t>
            </a:r>
            <a:r>
              <a:rPr lang="en-US" sz="1400" dirty="0"/>
              <a:t>)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Biopolymers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err="1"/>
              <a:t>Bioceramics</a:t>
            </a:r>
            <a:endParaRPr lang="en-US" sz="1400" dirty="0"/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MCC, Metals ceramic composites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Metals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7671813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95486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nl-NL" sz="2000" dirty="0"/>
              <a:t>How do we collaborate?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D09521-BD08-49C4-BAE3-7DA4BDDEA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96" y="-20538"/>
            <a:ext cx="6674279" cy="54857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2304436"/>
            <a:ext cx="2738599" cy="2839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We sell additive manufacturing systems. 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We provide the knowledge to 3dprint and develop materials with our technology. 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We offer testing services at our facilities.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We form a consortium for European calls or grants.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27F303-7DD4-49D1-AC15-EB6354EB85F2}"/>
              </a:ext>
            </a:extLst>
          </p:cNvPr>
          <p:cNvSpPr txBox="1">
            <a:spLocks/>
          </p:cNvSpPr>
          <p:nvPr/>
        </p:nvSpPr>
        <p:spPr>
          <a:xfrm>
            <a:off x="179512" y="120359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sz="1800" dirty="0"/>
              <a:t>Material codevelopment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sz="1800" dirty="0"/>
              <a:t>Systems and products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16545830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11710"/>
            <a:ext cx="8229600" cy="857250"/>
          </a:xfrm>
        </p:spPr>
        <p:txBody>
          <a:bodyPr/>
          <a:lstStyle/>
          <a:p>
            <a:r>
              <a:rPr lang="nl-NL" cap="small" dirty="0"/>
              <a:t>Coming up...</a:t>
            </a:r>
          </a:p>
        </p:txBody>
      </p:sp>
    </p:spTree>
    <p:extLst>
      <p:ext uri="{BB962C8B-B14F-4D97-AF65-F5344CB8AC3E}">
        <p14:creationId xmlns:p14="http://schemas.microsoft.com/office/powerpoint/2010/main" val="24952650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4744" y="0"/>
            <a:ext cx="9142536" cy="5167521"/>
          </a:xfrm>
        </p:spPr>
      </p:pic>
      <p:sp>
        <p:nvSpPr>
          <p:cNvPr id="7" name="TextBox 6"/>
          <p:cNvSpPr txBox="1"/>
          <p:nvPr/>
        </p:nvSpPr>
        <p:spPr>
          <a:xfrm>
            <a:off x="6300192" y="2859782"/>
            <a:ext cx="2664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Fully automated CONCR3DE print factory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Print your own materials or choose from a range of validated CONCR3DE materials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Fully integrated work flow including powder handling, data processing and process monitoring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Continuous operation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40152" y="339502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COMING UP...</a:t>
            </a:r>
          </a:p>
          <a:p>
            <a:pPr algn="r"/>
            <a:r>
              <a:rPr lang="en-US" b="1" dirty="0"/>
              <a:t>HIPPO PRINT FACTORY</a:t>
            </a:r>
          </a:p>
        </p:txBody>
      </p:sp>
    </p:spTree>
    <p:extLst>
      <p:ext uri="{BB962C8B-B14F-4D97-AF65-F5344CB8AC3E}">
        <p14:creationId xmlns:p14="http://schemas.microsoft.com/office/powerpoint/2010/main" val="17297023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2674F1-7988-450A-8C8F-335BE1E083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75"/>
            <a:ext cx="9144000" cy="516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4946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7"/>
          <a:stretch/>
        </p:blipFill>
        <p:spPr>
          <a:xfrm>
            <a:off x="0" y="0"/>
            <a:ext cx="7027696" cy="51435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004" y="195486"/>
            <a:ext cx="1872208" cy="187220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660232" y="3147814"/>
            <a:ext cx="23042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/>
              <a:t>CONCR3DE b.v.</a:t>
            </a:r>
          </a:p>
          <a:p>
            <a:r>
              <a:rPr lang="nl-NL" sz="1400" dirty="0"/>
              <a:t>Scheepsbouwweg 8 A3-A4</a:t>
            </a:r>
          </a:p>
          <a:p>
            <a:r>
              <a:rPr lang="nl-NL" sz="1400" dirty="0"/>
              <a:t>3089JW, Rotterdam</a:t>
            </a:r>
          </a:p>
          <a:p>
            <a:r>
              <a:rPr lang="nl-NL" sz="1400" dirty="0"/>
              <a:t>+316 43 696 176</a:t>
            </a:r>
          </a:p>
          <a:p>
            <a:endParaRPr lang="nl-NL" sz="1400" dirty="0"/>
          </a:p>
          <a:p>
            <a:r>
              <a:rPr lang="nl-NL" sz="1400" b="1" dirty="0"/>
              <a:t>www.concr3de.com</a:t>
            </a:r>
          </a:p>
          <a:p>
            <a:endParaRPr lang="nl-NL" sz="1400" dirty="0"/>
          </a:p>
          <a:p>
            <a:r>
              <a:rPr lang="nl-NL" sz="1400" dirty="0"/>
              <a:t>       @CONCR3DE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659982"/>
            <a:ext cx="294536" cy="29453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048744" y="1995686"/>
            <a:ext cx="15627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sz="1200" cap="small" dirty="0"/>
              <a:t>Build your own future</a:t>
            </a:r>
          </a:p>
        </p:txBody>
      </p:sp>
    </p:spTree>
    <p:extLst>
      <p:ext uri="{BB962C8B-B14F-4D97-AF65-F5344CB8AC3E}">
        <p14:creationId xmlns:p14="http://schemas.microsoft.com/office/powerpoint/2010/main" val="539694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"/>
            <a:ext cx="9144000" cy="51511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4866501"/>
            <a:ext cx="2952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solidFill>
                  <a:schemeClr val="bg1"/>
                </a:solidFill>
              </a:rPr>
              <a:t>© Rudenko</a:t>
            </a:r>
          </a:p>
        </p:txBody>
      </p:sp>
    </p:spTree>
    <p:extLst>
      <p:ext uri="{BB962C8B-B14F-4D97-AF65-F5344CB8AC3E}">
        <p14:creationId xmlns:p14="http://schemas.microsoft.com/office/powerpoint/2010/main" val="3169458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25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12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NCI IJmuiden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4784" y="0"/>
            <a:ext cx="1371599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47864" y="699542"/>
            <a:ext cx="273630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cap="small" dirty="0"/>
              <a:t>8% </a:t>
            </a:r>
            <a:r>
              <a:rPr lang="en-US" sz="2000" cap="small" dirty="0"/>
              <a:t>of worldwide co</a:t>
            </a:r>
            <a:r>
              <a:rPr lang="en-US" sz="2000" cap="small" baseline="-25000" dirty="0"/>
              <a:t>2</a:t>
            </a:r>
            <a:endParaRPr lang="en-US" sz="2000" cap="small" dirty="0"/>
          </a:p>
          <a:p>
            <a:pPr algn="ctr">
              <a:spcAft>
                <a:spcPts val="1800"/>
              </a:spcAft>
            </a:pPr>
            <a:r>
              <a:rPr lang="en-US" cap="small" dirty="0"/>
              <a:t>3x</a:t>
            </a:r>
            <a:r>
              <a:rPr lang="en-US" sz="2000" cap="small" dirty="0"/>
              <a:t> aviation industry</a:t>
            </a:r>
          </a:p>
        </p:txBody>
      </p:sp>
    </p:spTree>
    <p:extLst>
      <p:ext uri="{BB962C8B-B14F-4D97-AF65-F5344CB8AC3E}">
        <p14:creationId xmlns:p14="http://schemas.microsoft.com/office/powerpoint/2010/main" val="1781807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608" y="-310818"/>
            <a:ext cx="15191074" cy="5454318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-382897" y="3219822"/>
            <a:ext cx="7128792" cy="1995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Use inkjet technology</a:t>
            </a:r>
          </a:p>
          <a:p>
            <a:r>
              <a:rPr lang="en-US" sz="2000" dirty="0"/>
              <a:t>Print prefab</a:t>
            </a:r>
          </a:p>
          <a:p>
            <a:r>
              <a:rPr lang="en-US" sz="2000" dirty="0"/>
              <a:t>Print high value specials (finishes)</a:t>
            </a:r>
          </a:p>
          <a:p>
            <a:r>
              <a:rPr lang="en-US" sz="2000" dirty="0"/>
              <a:t>Focus on form freedom, sustainability &amp; performance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1520" y="80983"/>
            <a:ext cx="382676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2800" cap="small" dirty="0"/>
              <a:t>How we see it</a:t>
            </a:r>
          </a:p>
        </p:txBody>
      </p:sp>
    </p:spTree>
    <p:extLst>
      <p:ext uri="{BB962C8B-B14F-4D97-AF65-F5344CB8AC3E}">
        <p14:creationId xmlns:p14="http://schemas.microsoft.com/office/powerpoint/2010/main" val="3900885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7424"/>
            <a:ext cx="9144000" cy="60983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5656" y="3867894"/>
            <a:ext cx="648072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400" cap="small" dirty="0"/>
              <a:t>Zero waste</a:t>
            </a:r>
          </a:p>
          <a:p>
            <a:pPr algn="ctr">
              <a:spcAft>
                <a:spcPts val="1800"/>
              </a:spcAft>
            </a:pPr>
            <a:r>
              <a:rPr lang="en-US" sz="2400" cap="small" dirty="0"/>
              <a:t>No OPC</a:t>
            </a:r>
          </a:p>
        </p:txBody>
      </p:sp>
    </p:spTree>
    <p:extLst>
      <p:ext uri="{BB962C8B-B14F-4D97-AF65-F5344CB8AC3E}">
        <p14:creationId xmlns:p14="http://schemas.microsoft.com/office/powerpoint/2010/main" val="2922998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608" y="-151986"/>
            <a:ext cx="7940170" cy="5295486"/>
          </a:xfrm>
        </p:spPr>
      </p:pic>
      <p:sp>
        <p:nvSpPr>
          <p:cNvPr id="5" name="Rectangle 4"/>
          <p:cNvSpPr/>
          <p:nvPr/>
        </p:nvSpPr>
        <p:spPr>
          <a:xfrm>
            <a:off x="6516216" y="0"/>
            <a:ext cx="2627784" cy="5143500"/>
          </a:xfrm>
          <a:prstGeom prst="rect">
            <a:avLst/>
          </a:prstGeom>
          <a:solidFill>
            <a:srgbClr val="F6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xtBox 6"/>
          <p:cNvSpPr txBox="1"/>
          <p:nvPr/>
        </p:nvSpPr>
        <p:spPr>
          <a:xfrm>
            <a:off x="6732240" y="2063918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aseline="30000" dirty="0"/>
              <a:t>From design to reality with CONCR3DE technology. </a:t>
            </a:r>
          </a:p>
          <a:p>
            <a:endParaRPr lang="en-US" sz="2000" baseline="30000" dirty="0"/>
          </a:p>
          <a:p>
            <a:r>
              <a:rPr lang="en-US" sz="2000" baseline="30000" dirty="0"/>
              <a:t>This is how it works. </a:t>
            </a:r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16789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712</Words>
  <Application>Microsoft Office PowerPoint</Application>
  <PresentationFormat>Diavoorstelling (16:9)</PresentationFormat>
  <Paragraphs>136</Paragraphs>
  <Slides>37</Slides>
  <Notes>2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41" baseType="lpstr">
      <vt:lpstr>Arial</vt:lpstr>
      <vt:lpstr>Calibri</vt:lpstr>
      <vt:lpstr>Calibri Light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How do we collaborate?</vt:lpstr>
      <vt:lpstr>Coming up...</vt:lpstr>
      <vt:lpstr>PowerPoint-presentatie</vt:lpstr>
      <vt:lpstr>PowerPoint-presentatie</vt:lpstr>
      <vt:lpstr>PowerPoint-presentatie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</dc:creator>
  <cp:lastModifiedBy>Arne Peys</cp:lastModifiedBy>
  <cp:revision>121</cp:revision>
  <dcterms:created xsi:type="dcterms:W3CDTF">2018-12-17T07:54:15Z</dcterms:created>
  <dcterms:modified xsi:type="dcterms:W3CDTF">2019-03-28T09:59:20Z</dcterms:modified>
</cp:coreProperties>
</file>