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256" r:id="rId2"/>
    <p:sldId id="258" r:id="rId3"/>
    <p:sldId id="259" r:id="rId4"/>
    <p:sldId id="260" r:id="rId5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700" kern="1200">
        <a:solidFill>
          <a:srgbClr val="003D8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00" kern="1200">
        <a:solidFill>
          <a:srgbClr val="003D8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00" kern="1200">
        <a:solidFill>
          <a:srgbClr val="003D8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00" kern="1200">
        <a:solidFill>
          <a:srgbClr val="003D8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00" kern="1200">
        <a:solidFill>
          <a:srgbClr val="003D8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700" kern="1200">
        <a:solidFill>
          <a:srgbClr val="003D8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700" kern="1200">
        <a:solidFill>
          <a:srgbClr val="003D8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700" kern="1200">
        <a:solidFill>
          <a:srgbClr val="003D8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700" kern="1200">
        <a:solidFill>
          <a:srgbClr val="003D8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FF8F43"/>
    <a:srgbClr val="F3BC88"/>
    <a:srgbClr val="FFCC00"/>
    <a:srgbClr val="FF99CC"/>
    <a:srgbClr val="CC99FF"/>
    <a:srgbClr val="99CCFF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68" autoAdjust="0"/>
    <p:restoredTop sz="97109" autoAdjust="0"/>
  </p:normalViewPr>
  <p:slideViewPr>
    <p:cSldViewPr>
      <p:cViewPr>
        <p:scale>
          <a:sx n="117" d="100"/>
          <a:sy n="117" d="100"/>
        </p:scale>
        <p:origin x="-900" y="210"/>
      </p:cViewPr>
      <p:guideLst>
        <p:guide orient="horz" pos="4201"/>
        <p:guide pos="385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1440" y="-78"/>
      </p:cViewPr>
      <p:guideLst>
        <p:guide orient="horz" pos="3127"/>
        <p:guide pos="2141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b="1">
                <a:solidFill>
                  <a:schemeClr val="accent2"/>
                </a:solidFill>
              </a:defRPr>
            </a:lvl1pPr>
          </a:lstStyle>
          <a:p>
            <a:r>
              <a:rPr lang="de-DE"/>
              <a:t>VDEh-Betriebsforschungsinstitut GmbH</a:t>
            </a:r>
            <a:endParaRPr lang="de-DE" sz="1200" b="0">
              <a:solidFill>
                <a:schemeClr val="tx1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138E1DA-2B83-4953-BCF7-97EB212FCD40}" type="slidenum">
              <a:rPr lang="de-DE"/>
              <a:pPr/>
              <a:t>‹Nr.›</a:t>
            </a:fld>
            <a:endParaRPr lang="de-DE"/>
          </a:p>
        </p:txBody>
      </p:sp>
      <p:pic>
        <p:nvPicPr>
          <p:cNvPr id="35846" name="Picture 6" descr="BFI-Logo-teiltranspare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18" y="246443"/>
            <a:ext cx="321001" cy="323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8518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b="1">
                <a:solidFill>
                  <a:schemeClr val="accent2"/>
                </a:solidFill>
              </a:defRPr>
            </a:lvl1pPr>
          </a:lstStyle>
          <a:p>
            <a:r>
              <a:rPr lang="de-DE"/>
              <a:t>VDEh-Betriebsforschungsinstitut GmbH</a:t>
            </a:r>
            <a:endParaRPr lang="de-DE" sz="1200" b="0">
              <a:solidFill>
                <a:schemeClr val="tx1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 b="1">
                <a:solidFill>
                  <a:schemeClr val="accent2"/>
                </a:solidFill>
                <a:cs typeface="Arial" charset="0"/>
              </a:defRPr>
            </a:lvl1pPr>
          </a:lstStyle>
          <a:p>
            <a:r>
              <a:rPr lang="de-DE"/>
              <a:t>© </a:t>
            </a:r>
            <a:r>
              <a:rPr lang="de-DE">
                <a:cs typeface="+mn-cs"/>
              </a:rPr>
              <a:t>VDEh-Betriebsforschungsinstitut GmbH</a:t>
            </a:r>
            <a:endParaRPr lang="de-DE" sz="1200" b="0">
              <a:solidFill>
                <a:schemeClr val="tx1"/>
              </a:solidFill>
              <a:cs typeface="+mn-cs"/>
            </a:endParaRP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AF60FD9-24B3-4514-B95B-027C3173533A}" type="slidenum">
              <a:rPr lang="de-DE"/>
              <a:pPr/>
              <a:t>‹Nr.›</a:t>
            </a:fld>
            <a:endParaRPr lang="de-DE"/>
          </a:p>
        </p:txBody>
      </p:sp>
      <p:pic>
        <p:nvPicPr>
          <p:cNvPr id="7176" name="Picture 8" descr="BFI-Logo-teiltranspar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18" y="246443"/>
            <a:ext cx="321001" cy="323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280022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de-DE"/>
              <a:t>VDEh-Betriebsforschungsinstitut GmbH</a:t>
            </a:r>
            <a:endParaRPr lang="de-DE" sz="1200" b="0">
              <a:solidFill>
                <a:schemeClr val="tx1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de-DE"/>
              <a:t>© VDEh-Betriebsforschungsinstitut GmbH</a:t>
            </a:r>
            <a:endParaRPr lang="de-DE" sz="1200" b="0">
              <a:solidFill>
                <a:schemeClr val="tx1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FA8A06-4693-4131-AD23-46E72EBC8718}" type="slidenum">
              <a:rPr lang="de-DE"/>
              <a:pPr/>
              <a:t>1</a:t>
            </a:fld>
            <a:endParaRPr lang="de-DE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56" name="Picture 36" descr="BFI_Hintergrund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91" b="28633"/>
          <a:stretch>
            <a:fillRect/>
          </a:stretch>
        </p:blipFill>
        <p:spPr bwMode="auto">
          <a:xfrm>
            <a:off x="695" y="893149"/>
            <a:ext cx="8535988" cy="536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11188" y="4545013"/>
            <a:ext cx="7848600" cy="576262"/>
          </a:xfrm>
        </p:spPr>
        <p:txBody>
          <a:bodyPr lIns="0" tIns="45720" rIns="91440" bIns="45720" anchor="t"/>
          <a:lstStyle>
            <a:lvl1pPr algn="l">
              <a:defRPr sz="2800">
                <a:solidFill>
                  <a:srgbClr val="003D81"/>
                </a:solidFill>
                <a:ea typeface="ＭＳ Ｐゴシック" pitchFamily="-124" charset="-128"/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11188" y="5121275"/>
            <a:ext cx="7848600" cy="684213"/>
          </a:xfrm>
        </p:spPr>
        <p:txBody>
          <a:bodyPr lIns="0" tIns="45720" rIns="91440" bIns="45720"/>
          <a:lstStyle>
            <a:lvl1pPr marL="0" indent="0">
              <a:buFont typeface="Wingdings" pitchFamily="2" charset="2"/>
              <a:buNone/>
              <a:defRPr sz="2400">
                <a:solidFill>
                  <a:srgbClr val="003D81"/>
                </a:solidFill>
                <a:ea typeface="ＭＳ Ｐゴシック" pitchFamily="-124" charset="-128"/>
              </a:defRPr>
            </a:lvl1pPr>
          </a:lstStyle>
          <a:p>
            <a:pPr lvl="0"/>
            <a:r>
              <a:rPr lang="de-DE" noProof="0" dirty="0" smtClean="0"/>
              <a:t>Formatvorlage des Untertitelmasters durch Klicken bearbeiten</a:t>
            </a:r>
          </a:p>
        </p:txBody>
      </p:sp>
      <p:sp>
        <p:nvSpPr>
          <p:cNvPr id="5135" name="Rectangle 15"/>
          <p:cNvSpPr>
            <a:spLocks noChangeArrowheads="1"/>
          </p:cNvSpPr>
          <p:nvPr userDrawn="1"/>
        </p:nvSpPr>
        <p:spPr bwMode="auto">
          <a:xfrm>
            <a:off x="6985000" y="6418263"/>
            <a:ext cx="1547813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r"/>
            <a:r>
              <a:rPr lang="de-DE" sz="1600" b="1" dirty="0"/>
              <a:t>Stahl-Zentrum</a:t>
            </a:r>
          </a:p>
        </p:txBody>
      </p:sp>
      <p:sp>
        <p:nvSpPr>
          <p:cNvPr id="5139" name="Rectangle 19"/>
          <p:cNvSpPr>
            <a:spLocks noChangeArrowheads="1"/>
          </p:cNvSpPr>
          <p:nvPr userDrawn="1"/>
        </p:nvSpPr>
        <p:spPr bwMode="auto">
          <a:xfrm>
            <a:off x="1116013" y="441325"/>
            <a:ext cx="5837237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bIns="0" anchor="b"/>
          <a:lstStyle/>
          <a:p>
            <a:r>
              <a:rPr lang="de-DE" sz="1800" b="1" baseline="0" dirty="0" err="1"/>
              <a:t>VDEh</a:t>
            </a:r>
            <a:r>
              <a:rPr lang="de-DE" sz="1800" b="1" baseline="0" dirty="0"/>
              <a:t>-Betriebsforschungsinstitut GmbH</a:t>
            </a:r>
          </a:p>
        </p:txBody>
      </p:sp>
      <p:sp>
        <p:nvSpPr>
          <p:cNvPr id="5149" name="Rectangle 29"/>
          <p:cNvSpPr>
            <a:spLocks noGrp="1" noChangeArrowheads="1"/>
          </p:cNvSpPr>
          <p:nvPr>
            <p:ph type="dt" sz="quarter" idx="2"/>
          </p:nvPr>
        </p:nvSpPr>
        <p:spPr>
          <a:xfrm>
            <a:off x="863600" y="6524625"/>
            <a:ext cx="720725" cy="173038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16.04.2015</a:t>
            </a:r>
            <a:endParaRPr lang="de-DE"/>
          </a:p>
        </p:txBody>
      </p:sp>
      <p:sp>
        <p:nvSpPr>
          <p:cNvPr id="5150" name="Rectangle 30"/>
          <p:cNvSpPr>
            <a:spLocks noGrp="1" noChangeArrowheads="1"/>
          </p:cNvSpPr>
          <p:nvPr>
            <p:ph type="ftr" sz="quarter" idx="3"/>
          </p:nvPr>
        </p:nvSpPr>
        <p:spPr>
          <a:xfrm>
            <a:off x="1439863" y="6524625"/>
            <a:ext cx="5221287" cy="180975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· B.Wendler · © VDEh-Betriebsforschungsinstitut GmbH</a:t>
            </a:r>
            <a:endParaRPr lang="de-DE"/>
          </a:p>
        </p:txBody>
      </p:sp>
      <p:sp>
        <p:nvSpPr>
          <p:cNvPr id="5151" name="Rectangle 3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395288" y="6524625"/>
            <a:ext cx="477837" cy="180975"/>
          </a:xfrm>
        </p:spPr>
        <p:txBody>
          <a:bodyPr lIns="91440" tIns="45720" rIns="91440" bIns="45720"/>
          <a:lstStyle>
            <a:lvl1pPr>
              <a:spcAft>
                <a:spcPct val="0"/>
              </a:spcAft>
              <a:defRPr>
                <a:solidFill>
                  <a:schemeClr val="accent1"/>
                </a:solidFill>
              </a:defRPr>
            </a:lvl1pPr>
          </a:lstStyle>
          <a:p>
            <a:fld id="{845936F7-B850-434B-A55C-60997661227F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5152" name="Text Box 32"/>
          <p:cNvSpPr txBox="1">
            <a:spLocks noChangeArrowheads="1"/>
          </p:cNvSpPr>
          <p:nvPr userDrawn="1"/>
        </p:nvSpPr>
        <p:spPr bwMode="auto">
          <a:xfrm>
            <a:off x="827088" y="6561138"/>
            <a:ext cx="60325" cy="106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0" bIns="0" anchor="b">
            <a:spAutoFit/>
          </a:bodyPr>
          <a:lstStyle/>
          <a:p>
            <a:pPr algn="ctr"/>
            <a:r>
              <a:rPr lang="de-DE"/>
              <a:t>|</a:t>
            </a:r>
          </a:p>
        </p:txBody>
      </p:sp>
      <p:pic>
        <p:nvPicPr>
          <p:cNvPr id="2050" name="Picture 2" descr="O:\GF\User\Sprecher\04_Bilder\Logos\BFI\Neu (14.02.2011)\Logo BFI_C100_M70_Y0_K0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306000"/>
            <a:ext cx="495585" cy="3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Stahl-Logo-blau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75" y="306388"/>
            <a:ext cx="383197" cy="381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AD30096-4084-4D2D-95D8-9AD45C9A4258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16.04.2015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· B.Wendler · © VDEh-Betriebsforschungsinstitut GmbH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508307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6688" y="333375"/>
            <a:ext cx="1979612" cy="56165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76263" y="333375"/>
            <a:ext cx="5788025" cy="561657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D95B8FC-BAB0-4A47-8A26-98069A35EDD0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16.04.2015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· B.Wendler · © VDEh-Betriebsforschungsinstitut GmbH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378935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Hier bitte Überschriften einfügen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232756"/>
            <a:ext cx="7920037" cy="4681537"/>
          </a:xfrm>
        </p:spPr>
        <p:txBody>
          <a:bodyPr/>
          <a:lstStyle>
            <a:lvl1pPr>
              <a:defRPr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F44AFA8-037D-4608-B932-D62DDA403822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16.04.2015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· B.Wendler · © VDEh-Betriebsforschungsinstitut GmbH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40081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FB098F4-4002-42D6-9DC2-4572E4C5E8CE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16.04.2015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· B.Wendler · © VDEh-Betriebsforschungsinstitut GmbH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406067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76263" y="1268413"/>
            <a:ext cx="3883025" cy="46815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1688" y="1268413"/>
            <a:ext cx="3884612" cy="46815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0A5972A-8F54-4DE9-87BD-91A5826490A2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16.04.2015</a:t>
            </a: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· B.Wendler · © VDEh-Betriebsforschungsinstitut GmbH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777952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81DB795-7D8F-4953-AB65-49FD1CAD7A11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16.04.2015</a:t>
            </a:r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· B.Wendler · © VDEh-Betriebsforschungsinstitut GmbH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882833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9AA670F-E67C-488D-A316-6C76F4AF9ABE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16.04.2015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· B.Wendler · © VDEh-Betriebsforschungsinstitut GmbH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091794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C187BC7-9FA5-448C-A82F-5DA433FEA3E8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16.04.2015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· B.Wendler · © VDEh-Betriebsforschungsinstitut GmbH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263850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E9E710E-1B8C-4559-8EE9-F1F33BBC031E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16.04.2015</a:t>
            </a: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· B.Wendler · © VDEh-Betriebsforschungsinstitut GmbH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356702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7656836-2A98-4165-B4AA-33022DA8D2D9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16.04.2015</a:t>
            </a: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· B.Wendler · © VDEh-Betriebsforschungsinstitut GmbH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63259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Rectangle 12"/>
          <p:cNvSpPr>
            <a:spLocks noChangeArrowheads="1"/>
          </p:cNvSpPr>
          <p:nvPr userDrawn="1"/>
        </p:nvSpPr>
        <p:spPr bwMode="auto">
          <a:xfrm>
            <a:off x="0" y="914400"/>
            <a:ext cx="8534400" cy="5365750"/>
          </a:xfrm>
          <a:prstGeom prst="rect">
            <a:avLst/>
          </a:prstGeom>
          <a:solidFill>
            <a:srgbClr val="D9E3F1"/>
          </a:solidFill>
          <a:ln>
            <a:noFill/>
          </a:ln>
          <a:extLst>
            <a:ext uri="{91240B29-F687-4F45-9708-019B960494DF}">
              <a14:hiddenLine xmlns:a14="http://schemas.microsoft.com/office/drawing/2010/main" w="88900">
                <a:solidFill>
                  <a:srgbClr val="003D81">
                    <a:alpha val="10001"/>
                  </a:srgbClr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hangingPunct="0"/>
            <a:endParaRPr lang="de-DE" sz="2400">
              <a:solidFill>
                <a:schemeClr val="tx1"/>
              </a:solidFill>
              <a:ea typeface="ＭＳ Ｐゴシック" pitchFamily="-124" charset="-128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333375"/>
            <a:ext cx="6985000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00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6263" y="1268413"/>
            <a:ext cx="7920037" cy="468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5288" y="6524625"/>
            <a:ext cx="466725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spcAft>
                <a:spcPct val="50000"/>
              </a:spcAft>
              <a:defRPr/>
            </a:lvl1pPr>
          </a:lstStyle>
          <a:p>
            <a:fld id="{726F93C5-E3EC-4BBD-AB4D-263290A6000C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6985000" y="6418263"/>
            <a:ext cx="1547813" cy="28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r"/>
            <a:r>
              <a:rPr lang="de-DE" sz="1600" b="1"/>
              <a:t>Stahl-Zentrum</a:t>
            </a:r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63600" y="6524625"/>
            <a:ext cx="720725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16.04.2015</a:t>
            </a:r>
            <a:endParaRPr lang="de-DE"/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39863" y="6524625"/>
            <a:ext cx="5329237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· B.Wendler · © VDEh-Betriebsforschungsinstitut GmbH</a:t>
            </a:r>
            <a:endParaRPr lang="de-DE" dirty="0"/>
          </a:p>
        </p:txBody>
      </p:sp>
      <p:sp>
        <p:nvSpPr>
          <p:cNvPr id="4121" name="Text Box 25"/>
          <p:cNvSpPr txBox="1">
            <a:spLocks noChangeArrowheads="1"/>
          </p:cNvSpPr>
          <p:nvPr userDrawn="1"/>
        </p:nvSpPr>
        <p:spPr bwMode="auto">
          <a:xfrm>
            <a:off x="827088" y="6561138"/>
            <a:ext cx="60325" cy="106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0" bIns="0" anchor="b">
            <a:spAutoFit/>
          </a:bodyPr>
          <a:lstStyle/>
          <a:p>
            <a:pPr algn="ctr"/>
            <a:r>
              <a:rPr lang="de-DE"/>
              <a:t>|</a:t>
            </a:r>
          </a:p>
        </p:txBody>
      </p:sp>
      <p:pic>
        <p:nvPicPr>
          <p:cNvPr id="12" name="Picture 2" descr="O:\GF\User\Sprecher\04_Bilder\Logos\BFI\Neu (14.02.2011)\Logo BFI_C100_M70_Y0_K0.jp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00" y="306000"/>
            <a:ext cx="495585" cy="3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Stahl-Logo-blau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75" y="306388"/>
            <a:ext cx="383197" cy="381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/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chemeClr val="accent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0"/>
        </a:spcBef>
        <a:spcAft>
          <a:spcPct val="40000"/>
        </a:spcAft>
        <a:buClr>
          <a:srgbClr val="003D81"/>
        </a:buClr>
        <a:buSzPct val="120000"/>
        <a:buFont typeface="Wingdings" pitchFamily="2" charset="2"/>
        <a:buChar char="n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0"/>
        </a:spcBef>
        <a:spcAft>
          <a:spcPct val="40000"/>
        </a:spcAft>
        <a:buClr>
          <a:srgbClr val="003D81"/>
        </a:buClr>
        <a:buSzPct val="120000"/>
        <a:buFont typeface="Wingdings" pitchFamily="2" charset="2"/>
        <a:buChar char="n"/>
        <a:defRPr sz="1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0"/>
        </a:spcBef>
        <a:spcAft>
          <a:spcPct val="40000"/>
        </a:spcAft>
        <a:buClr>
          <a:srgbClr val="003D81"/>
        </a:buClr>
        <a:buSzPct val="120000"/>
        <a:buFont typeface="Wingdings" pitchFamily="2" charset="2"/>
        <a:buChar char="n"/>
        <a:defRPr sz="18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0"/>
        </a:spcBef>
        <a:spcAft>
          <a:spcPct val="40000"/>
        </a:spcAft>
        <a:buClr>
          <a:srgbClr val="003D81"/>
        </a:buClr>
        <a:buSzPct val="120000"/>
        <a:buFont typeface="Wingdings" pitchFamily="2" charset="2"/>
        <a:buChar char="n"/>
        <a:defRPr sz="18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0"/>
        </a:spcBef>
        <a:spcAft>
          <a:spcPct val="40000"/>
        </a:spcAft>
        <a:buClr>
          <a:srgbClr val="003D81"/>
        </a:buClr>
        <a:buSzPct val="120000"/>
        <a:buFont typeface="Wingdings" pitchFamily="2" charset="2"/>
        <a:buChar char="n"/>
        <a:defRPr sz="1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0"/>
        </a:spcBef>
        <a:spcAft>
          <a:spcPct val="40000"/>
        </a:spcAft>
        <a:buClr>
          <a:srgbClr val="003D81"/>
        </a:buClr>
        <a:buSzPct val="120000"/>
        <a:buFont typeface="Wingdings" pitchFamily="2" charset="2"/>
        <a:buChar char="n"/>
        <a:defRPr sz="1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0"/>
        </a:spcBef>
        <a:spcAft>
          <a:spcPct val="40000"/>
        </a:spcAft>
        <a:buClr>
          <a:srgbClr val="003D81"/>
        </a:buClr>
        <a:buSzPct val="120000"/>
        <a:buFont typeface="Wingdings" pitchFamily="2" charset="2"/>
        <a:buChar char="n"/>
        <a:defRPr sz="1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0"/>
        </a:spcBef>
        <a:spcAft>
          <a:spcPct val="40000"/>
        </a:spcAft>
        <a:buClr>
          <a:srgbClr val="003D81"/>
        </a:buClr>
        <a:buSzPct val="120000"/>
        <a:buFont typeface="Wingdings" pitchFamily="2" charset="2"/>
        <a:buChar char="n"/>
        <a:defRPr sz="1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0"/>
        </a:spcBef>
        <a:spcAft>
          <a:spcPct val="40000"/>
        </a:spcAft>
        <a:buClr>
          <a:srgbClr val="003D81"/>
        </a:buClr>
        <a:buSzPct val="120000"/>
        <a:buFont typeface="Wingdings" pitchFamily="2" charset="2"/>
        <a:buChar char="n"/>
        <a:defRPr sz="1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/>
          <a:p>
            <a:r>
              <a:rPr lang="de-DE" smtClean="0"/>
              <a:t>16.04.2015</a:t>
            </a:r>
            <a:endParaRPr lang="de-DE" dirty="0"/>
          </a:p>
        </p:txBody>
      </p:sp>
      <p:sp>
        <p:nvSpPr>
          <p:cNvPr id="6" name="Rectangle 3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· B.Wendler · © VDEh-Betriebsforschungsinstitut GmbH</a:t>
            </a:r>
            <a:endParaRPr lang="de-DE" dirty="0"/>
          </a:p>
        </p:txBody>
      </p:sp>
      <p:sp>
        <p:nvSpPr>
          <p:cNvPr id="7" name="Rectangle 3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F36F1385-A097-45ED-AF5B-3A4A3AB53FF3}" type="slidenum">
              <a:rPr lang="de-DE"/>
              <a:pPr/>
              <a:t>1</a:t>
            </a:fld>
            <a:endParaRPr lang="de-DE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560" y="1736812"/>
            <a:ext cx="7848600" cy="576262"/>
          </a:xfrm>
        </p:spPr>
        <p:txBody>
          <a:bodyPr/>
          <a:lstStyle/>
          <a:p>
            <a:r>
              <a:rPr lang="en-US" dirty="0"/>
              <a:t>Treatment and recycling of</a:t>
            </a:r>
            <a:br>
              <a:rPr lang="en-US" dirty="0"/>
            </a:br>
            <a:r>
              <a:rPr lang="en-US" dirty="0"/>
              <a:t>Electric Arc Furnace slag processing water</a:t>
            </a:r>
            <a:br>
              <a:rPr lang="en-US" dirty="0"/>
            </a:br>
            <a:endParaRPr lang="de-DE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560" y="2996952"/>
            <a:ext cx="7848600" cy="684213"/>
          </a:xfrm>
        </p:spPr>
        <p:txBody>
          <a:bodyPr/>
          <a:lstStyle/>
          <a:p>
            <a:r>
              <a:rPr lang="de-DE" sz="2000" dirty="0"/>
              <a:t>B. </a:t>
            </a:r>
            <a:r>
              <a:rPr lang="de-DE" sz="2000" dirty="0" smtClean="0"/>
              <a:t>Wendler *</a:t>
            </a:r>
            <a:br>
              <a:rPr lang="de-DE" sz="2000" dirty="0" smtClean="0"/>
            </a:br>
            <a:r>
              <a:rPr lang="de-DE" sz="2000" dirty="0" smtClean="0"/>
              <a:t>M</a:t>
            </a:r>
            <a:r>
              <a:rPr lang="de-DE" sz="2000" dirty="0"/>
              <a:t>. </a:t>
            </a:r>
            <a:r>
              <a:rPr lang="de-DE" sz="2000" dirty="0" err="1" smtClean="0"/>
              <a:t>Kozariszczuk</a:t>
            </a:r>
            <a:endParaRPr lang="de-DE" sz="2000" dirty="0" smtClean="0"/>
          </a:p>
          <a:p>
            <a:r>
              <a:rPr lang="de-DE" sz="2000" dirty="0" err="1" smtClean="0"/>
              <a:t>VDEh</a:t>
            </a:r>
            <a:r>
              <a:rPr lang="de-DE" sz="2000" dirty="0" smtClean="0"/>
              <a:t>-Betriebsforschungsinstitut GmbH,</a:t>
            </a:r>
            <a:r>
              <a:rPr lang="de-DE" sz="2000" dirty="0"/>
              <a:t/>
            </a:r>
            <a:br>
              <a:rPr lang="de-DE" sz="2000" dirty="0"/>
            </a:br>
            <a:r>
              <a:rPr lang="de-DE" sz="2000" dirty="0" err="1"/>
              <a:t>Sohnstr</a:t>
            </a:r>
            <a:r>
              <a:rPr lang="de-DE" sz="2000" dirty="0"/>
              <a:t>. 65, 40476 Düsseldorf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 bwMode="auto">
          <a:xfrm>
            <a:off x="820559" y="2240868"/>
            <a:ext cx="6660740" cy="40211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36000" tIns="0" rIns="0" bIns="0" numCol="1" rtlCol="0" anchor="b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700" b="0" i="0" u="none" strike="noStrike" cap="none" normalizeH="0" baseline="0" smtClean="0">
              <a:ln>
                <a:noFill/>
              </a:ln>
              <a:solidFill>
                <a:srgbClr val="003D81"/>
              </a:solidFill>
              <a:effectLst/>
              <a:latin typeface="Arial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B5001-7022-41FE-A944-9C77D4EDABDE}" type="slidenum">
              <a:rPr lang="de-DE"/>
              <a:pPr/>
              <a:t>2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16.04.2015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· B.Wendler · © VDEh-Betriebsforschungsinstitut GmbH</a:t>
            </a:r>
            <a:endParaRPr lang="de-DE" dirty="0"/>
          </a:p>
        </p:txBody>
      </p:sp>
      <p:sp>
        <p:nvSpPr>
          <p:cNvPr id="10318" name="Rectangle 7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Aim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research</a:t>
            </a:r>
            <a:r>
              <a:rPr lang="de-DE" dirty="0" smtClean="0"/>
              <a:t> </a:t>
            </a:r>
            <a:r>
              <a:rPr lang="de-DE" dirty="0" err="1" smtClean="0"/>
              <a:t>project</a:t>
            </a:r>
            <a:endParaRPr lang="de-DE" dirty="0"/>
          </a:p>
        </p:txBody>
      </p:sp>
      <p:sp>
        <p:nvSpPr>
          <p:cNvPr id="10319" name="Rectangle 7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  <a:p>
            <a:pPr marL="2286000" lvl="5" indent="0">
              <a:buNone/>
            </a:pPr>
            <a:endParaRPr lang="de-DE" dirty="0" smtClean="0"/>
          </a:p>
          <a:p>
            <a:pPr lvl="1"/>
            <a:endParaRPr lang="de-DE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16165" y="1124744"/>
            <a:ext cx="7920037" cy="5004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00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0"/>
              </a:spcBef>
              <a:spcAft>
                <a:spcPct val="40000"/>
              </a:spcAft>
              <a:buClr>
                <a:srgbClr val="003D81"/>
              </a:buClr>
              <a:buSzPct val="120000"/>
              <a:buFont typeface="Wingdings" pitchFamily="2" charset="2"/>
              <a:buChar char="n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0"/>
              </a:spcBef>
              <a:spcAft>
                <a:spcPct val="40000"/>
              </a:spcAft>
              <a:buClr>
                <a:srgbClr val="003D81"/>
              </a:buClr>
              <a:buSzPct val="120000"/>
              <a:buFont typeface="Wingdings" pitchFamily="2" charset="2"/>
              <a:buChar char="n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0"/>
              </a:spcBef>
              <a:spcAft>
                <a:spcPct val="40000"/>
              </a:spcAft>
              <a:buClr>
                <a:srgbClr val="003D81"/>
              </a:buClr>
              <a:buSzPct val="120000"/>
              <a:buFont typeface="Wingdings" pitchFamily="2" charset="2"/>
              <a:buChar char="n"/>
              <a:defRPr sz="18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0"/>
              </a:spcBef>
              <a:spcAft>
                <a:spcPct val="40000"/>
              </a:spcAft>
              <a:buClr>
                <a:srgbClr val="003D81"/>
              </a:buClr>
              <a:buSzPct val="120000"/>
              <a:buFont typeface="Wingdings" pitchFamily="2" charset="2"/>
              <a:buChar char="n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0"/>
              </a:spcBef>
              <a:spcAft>
                <a:spcPct val="40000"/>
              </a:spcAft>
              <a:buClr>
                <a:srgbClr val="003D81"/>
              </a:buClr>
              <a:buSzPct val="120000"/>
              <a:buFont typeface="Wingdings" pitchFamily="2" charset="2"/>
              <a:buChar char="n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0"/>
              </a:spcBef>
              <a:spcAft>
                <a:spcPct val="40000"/>
              </a:spcAft>
              <a:buClr>
                <a:srgbClr val="003D81"/>
              </a:buClr>
              <a:buSzPct val="120000"/>
              <a:buFont typeface="Wingdings" pitchFamily="2" charset="2"/>
              <a:buChar char="n"/>
              <a:defRPr sz="1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0"/>
              </a:spcBef>
              <a:spcAft>
                <a:spcPct val="40000"/>
              </a:spcAft>
              <a:buClr>
                <a:srgbClr val="003D81"/>
              </a:buClr>
              <a:buSzPct val="120000"/>
              <a:buFont typeface="Wingdings" pitchFamily="2" charset="2"/>
              <a:buChar char="n"/>
              <a:defRPr sz="1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0"/>
              </a:spcBef>
              <a:spcAft>
                <a:spcPct val="40000"/>
              </a:spcAft>
              <a:buClr>
                <a:srgbClr val="003D81"/>
              </a:buClr>
              <a:buSzPct val="120000"/>
              <a:buFont typeface="Wingdings" pitchFamily="2" charset="2"/>
              <a:buChar char="n"/>
              <a:defRPr sz="1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0"/>
              </a:spcBef>
              <a:spcAft>
                <a:spcPct val="40000"/>
              </a:spcAft>
              <a:buClr>
                <a:srgbClr val="003D81"/>
              </a:buClr>
              <a:buSzPct val="120000"/>
              <a:buFont typeface="Wingdings" pitchFamily="2" charset="2"/>
              <a:buChar char="n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b="1" dirty="0" smtClean="0"/>
              <a:t>Research project SLACON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Work is part of a European research project co-ordinated by </a:t>
            </a:r>
            <a:r>
              <a:rPr lang="en-GB" dirty="0" err="1" smtClean="0"/>
              <a:t>FEhS</a:t>
            </a:r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Project aim is improvement of slag quality defined by </a:t>
            </a:r>
            <a:r>
              <a:rPr lang="en-GB" dirty="0" err="1" smtClean="0"/>
              <a:t>eluate</a:t>
            </a:r>
            <a:r>
              <a:rPr lang="en-GB" dirty="0" smtClean="0"/>
              <a:t> tests</a:t>
            </a:r>
          </a:p>
          <a:p>
            <a:pPr marL="0" indent="0">
              <a:buNone/>
            </a:pPr>
            <a:endParaRPr lang="de-DE" dirty="0" smtClean="0"/>
          </a:p>
          <a:p>
            <a:pPr marL="1371600" lvl="3" indent="0">
              <a:buNone/>
            </a:pPr>
            <a:endParaRPr lang="de-DE" dirty="0" smtClean="0"/>
          </a:p>
        </p:txBody>
      </p:sp>
      <p:sp>
        <p:nvSpPr>
          <p:cNvPr id="45" name="Textfeld 44"/>
          <p:cNvSpPr txBox="1"/>
          <p:nvPr/>
        </p:nvSpPr>
        <p:spPr>
          <a:xfrm>
            <a:off x="4378293" y="2384884"/>
            <a:ext cx="2179317" cy="772394"/>
          </a:xfrm>
          <a:prstGeom prst="rect">
            <a:avLst/>
          </a:prstGeom>
          <a:gradFill flip="none" rotWithShape="1">
            <a:gsLst>
              <a:gs pos="0">
                <a:srgbClr val="F79646">
                  <a:lumMod val="75000"/>
                </a:srgbClr>
              </a:gs>
              <a:gs pos="50000">
                <a:srgbClr val="FFC000"/>
              </a:gs>
              <a:gs pos="100000">
                <a:srgbClr val="FFC000"/>
              </a:gs>
            </a:gsLst>
            <a:lin ang="5400000" scaled="1"/>
            <a:tileRect/>
          </a:gradFill>
          <a:ln>
            <a:solidFill>
              <a:sysClr val="windowText" lastClr="000000"/>
            </a:solidFill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Slag</a:t>
            </a: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electric</a:t>
            </a: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arc</a:t>
            </a: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furnace</a:t>
            </a:r>
            <a:endParaRPr kumimoji="0" lang="de-DE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5869602" y="4866488"/>
            <a:ext cx="832353" cy="523220"/>
          </a:xfrm>
          <a:prstGeom prst="rect">
            <a:avLst/>
          </a:prstGeom>
          <a:solidFill>
            <a:sysClr val="window" lastClr="FFFFFF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Eluate</a:t>
            </a:r>
            <a:endParaRPr kumimoji="0" lang="de-DE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  <a:endParaRPr kumimoji="0" lang="de-DE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Gerade Verbindung mit Pfeil 46"/>
          <p:cNvCxnSpPr/>
          <p:nvPr/>
        </p:nvCxnSpPr>
        <p:spPr>
          <a:xfrm>
            <a:off x="5463075" y="3162831"/>
            <a:ext cx="0" cy="385853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48" name="Gerade Verbindung mit Pfeil 47"/>
          <p:cNvCxnSpPr/>
          <p:nvPr/>
        </p:nvCxnSpPr>
        <p:spPr>
          <a:xfrm flipH="1">
            <a:off x="6292698" y="5389708"/>
            <a:ext cx="1" cy="358939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49" name="Gerade Verbindung mit Pfeil 48"/>
          <p:cNvCxnSpPr>
            <a:endCxn id="46" idx="0"/>
          </p:cNvCxnSpPr>
          <p:nvPr/>
        </p:nvCxnSpPr>
        <p:spPr>
          <a:xfrm>
            <a:off x="6285779" y="4321078"/>
            <a:ext cx="0" cy="54541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50" name="Textfeld 49"/>
          <p:cNvSpPr txBox="1"/>
          <p:nvPr/>
        </p:nvSpPr>
        <p:spPr>
          <a:xfrm>
            <a:off x="5807614" y="4404823"/>
            <a:ext cx="5209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2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Slag</a:t>
            </a:r>
            <a:endParaRPr lang="de-DE" sz="12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5497397" y="5769260"/>
            <a:ext cx="1990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200" b="1" dirty="0" err="1" smtClean="0">
                <a:solidFill>
                  <a:srgbClr val="0082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Slag</a:t>
            </a:r>
            <a:r>
              <a:rPr lang="de-DE" sz="1200" b="1" dirty="0" smtClean="0">
                <a:solidFill>
                  <a:srgbClr val="0082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solidFill>
                  <a:srgbClr val="0082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200" b="1" dirty="0" smtClean="0">
                <a:solidFill>
                  <a:srgbClr val="0082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solidFill>
                  <a:srgbClr val="0082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utilisation</a:t>
            </a:r>
            <a:r>
              <a:rPr lang="de-DE" sz="1200" b="1" dirty="0" smtClean="0">
                <a:solidFill>
                  <a:srgbClr val="0082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200" b="1" dirty="0" err="1" smtClean="0">
                <a:solidFill>
                  <a:srgbClr val="0082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200" b="1" dirty="0" smtClean="0">
                <a:solidFill>
                  <a:srgbClr val="0082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solidFill>
                  <a:srgbClr val="0082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construction</a:t>
            </a:r>
            <a:r>
              <a:rPr lang="de-DE" sz="1200" b="1" dirty="0" smtClean="0">
                <a:solidFill>
                  <a:srgbClr val="0082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solidFill>
                  <a:srgbClr val="0082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industry</a:t>
            </a:r>
            <a:endParaRPr lang="de-DE" sz="1200" b="1" dirty="0" smtClean="0">
              <a:solidFill>
                <a:srgbClr val="00823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4941937" y="3187841"/>
            <a:ext cx="5554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2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Slag</a:t>
            </a:r>
            <a:endParaRPr lang="de-DE" sz="12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Gerade Verbindung mit Pfeil 52"/>
          <p:cNvCxnSpPr>
            <a:endCxn id="58" idx="0"/>
          </p:cNvCxnSpPr>
          <p:nvPr/>
        </p:nvCxnSpPr>
        <p:spPr>
          <a:xfrm>
            <a:off x="4588003" y="4321078"/>
            <a:ext cx="0" cy="420823"/>
          </a:xfrm>
          <a:prstGeom prst="straightConnector1">
            <a:avLst/>
          </a:prstGeom>
          <a:noFill/>
          <a:ln w="1905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cxnSp>
        <p:nvCxnSpPr>
          <p:cNvPr id="54" name="Gewinkelte Verbindung 53"/>
          <p:cNvCxnSpPr/>
          <p:nvPr/>
        </p:nvCxnSpPr>
        <p:spPr>
          <a:xfrm rot="10800000" flipH="1">
            <a:off x="3498345" y="3934881"/>
            <a:ext cx="907082" cy="1193216"/>
          </a:xfrm>
          <a:prstGeom prst="bentConnector3">
            <a:avLst>
              <a:gd name="adj1" fmla="val -25202"/>
            </a:avLst>
          </a:prstGeom>
          <a:noFill/>
          <a:ln w="19050" cap="flat" cmpd="sng" algn="ctr">
            <a:solidFill>
              <a:srgbClr val="4F81BD"/>
            </a:solidFill>
            <a:prstDash val="solid"/>
            <a:tailEnd type="arrow"/>
          </a:ln>
          <a:effectLst/>
        </p:spPr>
      </p:cxnSp>
      <p:sp>
        <p:nvSpPr>
          <p:cNvPr id="55" name="Textfeld 54"/>
          <p:cNvSpPr txBox="1"/>
          <p:nvPr/>
        </p:nvSpPr>
        <p:spPr>
          <a:xfrm>
            <a:off x="3951885" y="4380092"/>
            <a:ext cx="6295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200" dirty="0" err="1" smtClean="0">
                <a:solidFill>
                  <a:srgbClr val="4F81B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Water</a:t>
            </a:r>
            <a:endParaRPr lang="de-DE" sz="1200" dirty="0">
              <a:solidFill>
                <a:srgbClr val="4F81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796730" y="5041576"/>
            <a:ext cx="24379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2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de-DE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r>
              <a:rPr lang="de-DE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water</a:t>
            </a:r>
            <a:r>
              <a:rPr lang="de-DE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treatment</a:t>
            </a:r>
            <a:r>
              <a:rPr lang="de-DE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recycling</a:t>
            </a:r>
            <a:endParaRPr lang="de-DE" sz="12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feld 56"/>
          <p:cNvSpPr txBox="1"/>
          <p:nvPr/>
        </p:nvSpPr>
        <p:spPr>
          <a:xfrm>
            <a:off x="4381706" y="3548684"/>
            <a:ext cx="2179317" cy="772394"/>
          </a:xfrm>
          <a:prstGeom prst="rect">
            <a:avLst/>
          </a:prstGeom>
          <a:gradFill flip="none" rotWithShape="1">
            <a:gsLst>
              <a:gs pos="0">
                <a:sysClr val="windowText" lastClr="000000">
                  <a:lumMod val="50000"/>
                  <a:lumOff val="50000"/>
                </a:sysClr>
              </a:gs>
              <a:gs pos="50000">
                <a:sysClr val="window" lastClr="FFFFFF">
                  <a:lumMod val="75000"/>
                </a:sysClr>
              </a:gs>
              <a:gs pos="100000">
                <a:sysClr val="window" lastClr="FFFFFF"/>
              </a:gs>
            </a:gsLst>
            <a:lin ang="5400000" scaled="1"/>
            <a:tileRect/>
          </a:gradFill>
          <a:ln>
            <a:solidFill>
              <a:sysClr val="windowText" lastClr="000000"/>
            </a:solidFill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Slag</a:t>
            </a: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processing</a:t>
            </a: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cooling</a:t>
            </a: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washing</a:t>
            </a: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sizing</a:t>
            </a:r>
            <a:endParaRPr kumimoji="0" lang="de-DE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feld 57"/>
          <p:cNvSpPr txBox="1"/>
          <p:nvPr/>
        </p:nvSpPr>
        <p:spPr>
          <a:xfrm>
            <a:off x="3498344" y="4741901"/>
            <a:ext cx="2179317" cy="772394"/>
          </a:xfrm>
          <a:prstGeom prst="rect">
            <a:avLst/>
          </a:prstGeom>
          <a:gradFill flip="none" rotWithShape="1">
            <a:gsLst>
              <a:gs pos="0">
                <a:srgbClr val="1F497D">
                  <a:lumMod val="40000"/>
                  <a:lumOff val="60000"/>
                </a:srgbClr>
              </a:gs>
              <a:gs pos="50000">
                <a:srgbClr val="1F497D">
                  <a:lumMod val="40000"/>
                  <a:lumOff val="60000"/>
                </a:srgbClr>
              </a:gs>
              <a:gs pos="100000">
                <a:srgbClr val="1F497D">
                  <a:lumMod val="20000"/>
                  <a:lumOff val="80000"/>
                </a:srgbClr>
              </a:gs>
            </a:gsLst>
            <a:lin ang="5400000" scaled="1"/>
            <a:tileRect/>
          </a:gradFill>
          <a:ln>
            <a:solidFill>
              <a:sysClr val="windowText" lastClr="000000"/>
            </a:solidFill>
          </a:ln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Adsorption </a:t>
            </a: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treatment</a:t>
            </a:r>
            <a:endParaRPr kumimoji="0" lang="de-DE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water</a:t>
            </a:r>
            <a:r>
              <a:rPr kumimoji="0" lang="de-DE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de-DE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recycling</a:t>
            </a:r>
            <a:endParaRPr kumimoji="0" lang="de-DE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9" name="Gerade Verbindung mit Pfeil 58"/>
          <p:cNvCxnSpPr/>
          <p:nvPr/>
        </p:nvCxnSpPr>
        <p:spPr>
          <a:xfrm flipV="1">
            <a:off x="3167844" y="5345417"/>
            <a:ext cx="330500" cy="1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dash"/>
            <a:tailEnd type="arrow"/>
          </a:ln>
          <a:effectLst/>
        </p:spPr>
      </p:cxnSp>
      <p:sp>
        <p:nvSpPr>
          <p:cNvPr id="60" name="Ellipse 59"/>
          <p:cNvSpPr/>
          <p:nvPr/>
        </p:nvSpPr>
        <p:spPr>
          <a:xfrm>
            <a:off x="5876521" y="4866488"/>
            <a:ext cx="832353" cy="523220"/>
          </a:xfrm>
          <a:prstGeom prst="ellips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1" name="Textfeld 60"/>
          <p:cNvSpPr txBox="1"/>
          <p:nvPr/>
        </p:nvSpPr>
        <p:spPr>
          <a:xfrm>
            <a:off x="2015715" y="2540248"/>
            <a:ext cx="2116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de-DE" sz="12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r>
              <a:rPr lang="de-DE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</a:t>
            </a:r>
            <a:r>
              <a:rPr lang="de-DE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improved</a:t>
            </a:r>
            <a:r>
              <a:rPr lang="de-DE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slag</a:t>
            </a:r>
            <a:r>
              <a:rPr lang="de-DE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quality</a:t>
            </a:r>
            <a:endParaRPr lang="de-DE" sz="12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Gerade Verbindung mit Pfeil 61"/>
          <p:cNvCxnSpPr/>
          <p:nvPr/>
        </p:nvCxnSpPr>
        <p:spPr>
          <a:xfrm rot="5400000" flipV="1">
            <a:off x="4207529" y="2619160"/>
            <a:ext cx="0" cy="303841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dash"/>
            <a:tailEnd type="arrow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B5001-7022-41FE-A944-9C77D4EDABDE}" type="slidenum">
              <a:rPr lang="de-DE"/>
              <a:pPr/>
              <a:t>3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16.04.2015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· B.Wendler · © VDEh-Betriebsforschungsinstitut GmbH</a:t>
            </a:r>
            <a:endParaRPr lang="de-DE" dirty="0"/>
          </a:p>
        </p:txBody>
      </p:sp>
      <p:sp>
        <p:nvSpPr>
          <p:cNvPr id="10318" name="Rectangle 7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Treatment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slag</a:t>
            </a:r>
            <a:r>
              <a:rPr lang="de-DE" dirty="0" smtClean="0"/>
              <a:t> </a:t>
            </a:r>
            <a:r>
              <a:rPr lang="de-DE" dirty="0" err="1" smtClean="0"/>
              <a:t>processing</a:t>
            </a:r>
            <a:r>
              <a:rPr lang="de-DE" dirty="0" smtClean="0"/>
              <a:t> </a:t>
            </a:r>
            <a:r>
              <a:rPr lang="de-DE" dirty="0" err="1" smtClean="0"/>
              <a:t>water</a:t>
            </a:r>
            <a:endParaRPr lang="de-DE" dirty="0"/>
          </a:p>
        </p:txBody>
      </p:sp>
      <p:sp>
        <p:nvSpPr>
          <p:cNvPr id="10319" name="Rectangle 7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  <a:p>
            <a:pPr marL="2286000" lvl="5" indent="0">
              <a:buNone/>
            </a:pPr>
            <a:endParaRPr lang="de-DE" dirty="0" smtClean="0"/>
          </a:p>
          <a:p>
            <a:pPr lvl="1"/>
            <a:endParaRPr lang="de-DE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16165" y="1088740"/>
            <a:ext cx="7920037" cy="5004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00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0"/>
              </a:spcBef>
              <a:spcAft>
                <a:spcPct val="40000"/>
              </a:spcAft>
              <a:buClr>
                <a:srgbClr val="003D81"/>
              </a:buClr>
              <a:buSzPct val="120000"/>
              <a:buFont typeface="Wingdings" pitchFamily="2" charset="2"/>
              <a:buChar char="n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0"/>
              </a:spcBef>
              <a:spcAft>
                <a:spcPct val="40000"/>
              </a:spcAft>
              <a:buClr>
                <a:srgbClr val="003D81"/>
              </a:buClr>
              <a:buSzPct val="120000"/>
              <a:buFont typeface="Wingdings" pitchFamily="2" charset="2"/>
              <a:buChar char="n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0"/>
              </a:spcBef>
              <a:spcAft>
                <a:spcPct val="40000"/>
              </a:spcAft>
              <a:buClr>
                <a:srgbClr val="003D81"/>
              </a:buClr>
              <a:buSzPct val="120000"/>
              <a:buFont typeface="Wingdings" pitchFamily="2" charset="2"/>
              <a:buChar char="n"/>
              <a:defRPr sz="18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0"/>
              </a:spcBef>
              <a:spcAft>
                <a:spcPct val="40000"/>
              </a:spcAft>
              <a:buClr>
                <a:srgbClr val="003D81"/>
              </a:buClr>
              <a:buSzPct val="120000"/>
              <a:buFont typeface="Wingdings" pitchFamily="2" charset="2"/>
              <a:buChar char="n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0"/>
              </a:spcBef>
              <a:spcAft>
                <a:spcPct val="40000"/>
              </a:spcAft>
              <a:buClr>
                <a:srgbClr val="003D81"/>
              </a:buClr>
              <a:buSzPct val="120000"/>
              <a:buFont typeface="Wingdings" pitchFamily="2" charset="2"/>
              <a:buChar char="n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0"/>
              </a:spcBef>
              <a:spcAft>
                <a:spcPct val="40000"/>
              </a:spcAft>
              <a:buClr>
                <a:srgbClr val="003D81"/>
              </a:buClr>
              <a:buSzPct val="120000"/>
              <a:buFont typeface="Wingdings" pitchFamily="2" charset="2"/>
              <a:buChar char="n"/>
              <a:defRPr sz="1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0"/>
              </a:spcBef>
              <a:spcAft>
                <a:spcPct val="40000"/>
              </a:spcAft>
              <a:buClr>
                <a:srgbClr val="003D81"/>
              </a:buClr>
              <a:buSzPct val="120000"/>
              <a:buFont typeface="Wingdings" pitchFamily="2" charset="2"/>
              <a:buChar char="n"/>
              <a:defRPr sz="1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0"/>
              </a:spcBef>
              <a:spcAft>
                <a:spcPct val="40000"/>
              </a:spcAft>
              <a:buClr>
                <a:srgbClr val="003D81"/>
              </a:buClr>
              <a:buSzPct val="120000"/>
              <a:buFont typeface="Wingdings" pitchFamily="2" charset="2"/>
              <a:buChar char="n"/>
              <a:defRPr sz="1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0"/>
              </a:spcBef>
              <a:spcAft>
                <a:spcPct val="40000"/>
              </a:spcAft>
              <a:buClr>
                <a:srgbClr val="003D81"/>
              </a:buClr>
              <a:buSzPct val="120000"/>
              <a:buFont typeface="Wingdings" pitchFamily="2" charset="2"/>
              <a:buChar char="n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b="1" dirty="0" smtClean="0"/>
              <a:t>Investigation of water treatment for recycling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For water recycling, leached elements (Vanadium, Molybdenum, Fluoride) have to be removed from water from slag processing -</a:t>
            </a:r>
            <a:br>
              <a:rPr lang="en-GB" dirty="0" smtClean="0"/>
            </a:br>
            <a:r>
              <a:rPr lang="en-GB" dirty="0" smtClean="0">
                <a:solidFill>
                  <a:srgbClr val="3366FF"/>
                </a:solidFill>
              </a:rPr>
              <a:t>without input of substances that might accumulate in the water cycle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Slag processing water is highly alkaline, with high total ion concentration -</a:t>
            </a:r>
            <a:br>
              <a:rPr lang="en-GB" dirty="0" smtClean="0"/>
            </a:br>
            <a:r>
              <a:rPr lang="en-GB" dirty="0" smtClean="0">
                <a:solidFill>
                  <a:srgbClr val="3366FF"/>
                </a:solidFill>
              </a:rPr>
              <a:t>a selective process for removal of leached elements is needed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b="1" dirty="0" smtClean="0"/>
              <a:t>Laboratory tests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Precipitation with Fe</a:t>
            </a:r>
            <a:r>
              <a:rPr lang="en-GB" baseline="-25000" dirty="0" smtClean="0"/>
              <a:t>2</a:t>
            </a:r>
            <a:r>
              <a:rPr lang="en-GB" dirty="0" smtClean="0"/>
              <a:t>(SO</a:t>
            </a:r>
            <a:r>
              <a:rPr lang="en-GB" baseline="-25000" dirty="0" smtClean="0"/>
              <a:t>4</a:t>
            </a:r>
            <a:r>
              <a:rPr lang="en-GB" dirty="0" smtClean="0"/>
              <a:t>)</a:t>
            </a:r>
            <a:r>
              <a:rPr lang="en-GB" baseline="-25000" dirty="0" smtClean="0"/>
              <a:t>3</a:t>
            </a:r>
            <a:endParaRPr lang="en-GB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Adsorption on iron hydroxide based adsorbent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b="1" dirty="0" smtClean="0"/>
              <a:t>On-site tests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In the on-site test of adsorption 80 m³ of water have been treated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Very low residual concentrations have been obtained,</a:t>
            </a:r>
            <a:br>
              <a:rPr lang="en-GB" dirty="0" smtClean="0"/>
            </a:br>
            <a:r>
              <a:rPr lang="en-GB" dirty="0"/>
              <a:t>V</a:t>
            </a:r>
            <a:r>
              <a:rPr lang="en-GB" dirty="0" smtClean="0"/>
              <a:t>anadium 1 µg/l, </a:t>
            </a:r>
            <a:r>
              <a:rPr lang="en-GB" dirty="0"/>
              <a:t>M</a:t>
            </a:r>
            <a:r>
              <a:rPr lang="en-GB" dirty="0" smtClean="0"/>
              <a:t>olybdenum 2 </a:t>
            </a:r>
            <a:r>
              <a:rPr lang="en-GB" dirty="0" smtClean="0"/>
              <a:t>µg/l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8998654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B5001-7022-41FE-A944-9C77D4EDABDE}" type="slidenum">
              <a:rPr lang="de-DE"/>
              <a:pPr/>
              <a:t>4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16.04.2015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/>
              <a:t>· B.Wendler · © VDEh-Betriebsforschungsinstitut GmbH</a:t>
            </a:r>
            <a:endParaRPr lang="de-DE" dirty="0"/>
          </a:p>
        </p:txBody>
      </p:sp>
      <p:sp>
        <p:nvSpPr>
          <p:cNvPr id="10318" name="Rectangle 7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Treatment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slag</a:t>
            </a:r>
            <a:r>
              <a:rPr lang="de-DE" dirty="0" smtClean="0"/>
              <a:t> </a:t>
            </a:r>
            <a:r>
              <a:rPr lang="de-DE" dirty="0" err="1" smtClean="0"/>
              <a:t>processing</a:t>
            </a:r>
            <a:r>
              <a:rPr lang="de-DE" dirty="0" smtClean="0"/>
              <a:t> </a:t>
            </a:r>
            <a:r>
              <a:rPr lang="de-DE" dirty="0" err="1" smtClean="0"/>
              <a:t>water</a:t>
            </a:r>
            <a:endParaRPr lang="de-DE" dirty="0"/>
          </a:p>
        </p:txBody>
      </p:sp>
      <p:sp>
        <p:nvSpPr>
          <p:cNvPr id="10319" name="Rectangle 7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dirty="0" smtClean="0"/>
          </a:p>
          <a:p>
            <a:pPr marL="2286000" lvl="5" indent="0">
              <a:buNone/>
            </a:pPr>
            <a:endParaRPr lang="de-DE" dirty="0" smtClean="0"/>
          </a:p>
          <a:p>
            <a:pPr lvl="1"/>
            <a:endParaRPr lang="de-DE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16165" y="1124744"/>
            <a:ext cx="7920037" cy="5004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00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0"/>
              </a:spcBef>
              <a:spcAft>
                <a:spcPct val="40000"/>
              </a:spcAft>
              <a:buClr>
                <a:srgbClr val="003D81"/>
              </a:buClr>
              <a:buSzPct val="120000"/>
              <a:buFont typeface="Wingdings" pitchFamily="2" charset="2"/>
              <a:buChar char="n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0"/>
              </a:spcBef>
              <a:spcAft>
                <a:spcPct val="40000"/>
              </a:spcAft>
              <a:buClr>
                <a:srgbClr val="003D81"/>
              </a:buClr>
              <a:buSzPct val="120000"/>
              <a:buFont typeface="Wingdings" pitchFamily="2" charset="2"/>
              <a:buChar char="n"/>
              <a:defRPr sz="1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0"/>
              </a:spcBef>
              <a:spcAft>
                <a:spcPct val="40000"/>
              </a:spcAft>
              <a:buClr>
                <a:srgbClr val="003D81"/>
              </a:buClr>
              <a:buSzPct val="120000"/>
              <a:buFont typeface="Wingdings" pitchFamily="2" charset="2"/>
              <a:buChar char="n"/>
              <a:defRPr sz="18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0"/>
              </a:spcBef>
              <a:spcAft>
                <a:spcPct val="40000"/>
              </a:spcAft>
              <a:buClr>
                <a:srgbClr val="003D81"/>
              </a:buClr>
              <a:buSzPct val="120000"/>
              <a:buFont typeface="Wingdings" pitchFamily="2" charset="2"/>
              <a:buChar char="n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0"/>
              </a:spcBef>
              <a:spcAft>
                <a:spcPct val="40000"/>
              </a:spcAft>
              <a:buClr>
                <a:srgbClr val="003D81"/>
              </a:buClr>
              <a:buSzPct val="120000"/>
              <a:buFont typeface="Wingdings" pitchFamily="2" charset="2"/>
              <a:buChar char="n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0"/>
              </a:spcBef>
              <a:spcAft>
                <a:spcPct val="40000"/>
              </a:spcAft>
              <a:buClr>
                <a:srgbClr val="003D81"/>
              </a:buClr>
              <a:buSzPct val="120000"/>
              <a:buFont typeface="Wingdings" pitchFamily="2" charset="2"/>
              <a:buChar char="n"/>
              <a:defRPr sz="1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0"/>
              </a:spcBef>
              <a:spcAft>
                <a:spcPct val="40000"/>
              </a:spcAft>
              <a:buClr>
                <a:srgbClr val="003D81"/>
              </a:buClr>
              <a:buSzPct val="120000"/>
              <a:buFont typeface="Wingdings" pitchFamily="2" charset="2"/>
              <a:buChar char="n"/>
              <a:defRPr sz="1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0"/>
              </a:spcBef>
              <a:spcAft>
                <a:spcPct val="40000"/>
              </a:spcAft>
              <a:buClr>
                <a:srgbClr val="003D81"/>
              </a:buClr>
              <a:buSzPct val="120000"/>
              <a:buFont typeface="Wingdings" pitchFamily="2" charset="2"/>
              <a:buChar char="n"/>
              <a:defRPr sz="1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0"/>
              </a:spcBef>
              <a:spcAft>
                <a:spcPct val="40000"/>
              </a:spcAft>
              <a:buClr>
                <a:srgbClr val="003D81"/>
              </a:buClr>
              <a:buSzPct val="120000"/>
              <a:buFont typeface="Wingdings" pitchFamily="2" charset="2"/>
              <a:buChar char="n"/>
              <a:defRPr sz="1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b="1" dirty="0" smtClean="0"/>
              <a:t>Outlook</a:t>
            </a:r>
          </a:p>
          <a:p>
            <a:pPr marL="0" indent="0">
              <a:buNone/>
            </a:pPr>
            <a:r>
              <a:rPr lang="en-US" dirty="0"/>
              <a:t>A national research project is planned, investigating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Consequences of new legislation in </a:t>
            </a:r>
            <a:r>
              <a:rPr lang="en-US" dirty="0" smtClean="0"/>
              <a:t>Germany (</a:t>
            </a:r>
            <a:r>
              <a:rPr lang="en-US" dirty="0" err="1" smtClean="0"/>
              <a:t>Ersatzbaustoffverordnung</a:t>
            </a:r>
            <a:r>
              <a:rPr lang="en-US" dirty="0" smtClean="0"/>
              <a:t>)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An </a:t>
            </a:r>
            <a:r>
              <a:rPr lang="en-US" dirty="0"/>
              <a:t>adapted slag washing process with integrated water treatment</a:t>
            </a:r>
          </a:p>
          <a:p>
            <a:pPr marL="0" indent="0">
              <a:buNone/>
            </a:pPr>
            <a:endParaRPr lang="de-DE" b="1" dirty="0"/>
          </a:p>
          <a:p>
            <a:pPr marL="0" indent="0" algn="ctr">
              <a:buNone/>
            </a:pPr>
            <a:r>
              <a:rPr lang="de-DE" sz="3200" b="1" i="1" dirty="0" err="1" smtClean="0"/>
              <a:t>For</a:t>
            </a:r>
            <a:r>
              <a:rPr lang="de-DE" sz="3200" b="1" i="1" dirty="0" smtClean="0"/>
              <a:t> </a:t>
            </a:r>
            <a:r>
              <a:rPr lang="de-DE" sz="3200" b="1" i="1" dirty="0" err="1" smtClean="0"/>
              <a:t>more</a:t>
            </a:r>
            <a:r>
              <a:rPr lang="de-DE" sz="3200" b="1" i="1" dirty="0" smtClean="0"/>
              <a:t> </a:t>
            </a:r>
            <a:r>
              <a:rPr lang="de-DE" sz="3200" b="1" i="1" dirty="0" err="1" smtClean="0"/>
              <a:t>information</a:t>
            </a:r>
            <a:r>
              <a:rPr lang="de-DE" sz="3200" b="1" i="1" dirty="0" smtClean="0"/>
              <a:t> </a:t>
            </a:r>
            <a:r>
              <a:rPr lang="de-DE" sz="3200" b="1" i="1" dirty="0" err="1" smtClean="0"/>
              <a:t>and</a:t>
            </a:r>
            <a:r>
              <a:rPr lang="de-DE" sz="3200" b="1" i="1" dirty="0" smtClean="0"/>
              <a:t> </a:t>
            </a:r>
            <a:r>
              <a:rPr lang="de-DE" sz="3200" b="1" i="1" dirty="0" err="1" smtClean="0"/>
              <a:t>discussion</a:t>
            </a:r>
            <a:r>
              <a:rPr lang="de-DE" sz="3200" b="1" i="1" dirty="0" smtClean="0"/>
              <a:t> </a:t>
            </a:r>
            <a:r>
              <a:rPr lang="de-DE" sz="3200" b="1" i="1" dirty="0" err="1" smtClean="0"/>
              <a:t>you</a:t>
            </a:r>
            <a:r>
              <a:rPr lang="de-DE" sz="3200" b="1" i="1" dirty="0" smtClean="0"/>
              <a:t> </a:t>
            </a:r>
            <a:r>
              <a:rPr lang="de-DE" sz="3200" b="1" i="1" dirty="0" err="1" smtClean="0"/>
              <a:t>are</a:t>
            </a:r>
            <a:r>
              <a:rPr lang="de-DE" sz="3200" b="1" i="1" dirty="0" smtClean="0"/>
              <a:t> </a:t>
            </a:r>
            <a:r>
              <a:rPr lang="de-DE" sz="3200" b="1" i="1" dirty="0" err="1" smtClean="0"/>
              <a:t>welcome</a:t>
            </a:r>
            <a:r>
              <a:rPr lang="de-DE" sz="3200" b="1" i="1" dirty="0" smtClean="0"/>
              <a:t> </a:t>
            </a:r>
            <a:r>
              <a:rPr lang="de-DE" sz="3200" b="1" i="1" dirty="0"/>
              <a:t>at </a:t>
            </a:r>
            <a:r>
              <a:rPr lang="de-DE" sz="3200" b="1" i="1" dirty="0" err="1" smtClean="0"/>
              <a:t>our</a:t>
            </a:r>
            <a:r>
              <a:rPr lang="de-DE" sz="3200" b="1" i="1" dirty="0" smtClean="0"/>
              <a:t> </a:t>
            </a:r>
            <a:r>
              <a:rPr lang="de-DE" sz="3200" b="1" i="1" dirty="0" err="1" smtClean="0"/>
              <a:t>poster</a:t>
            </a:r>
            <a:r>
              <a:rPr lang="de-DE" sz="3200" b="1" i="1" dirty="0" smtClean="0"/>
              <a:t> !</a:t>
            </a:r>
          </a:p>
          <a:p>
            <a:pPr marL="0" indent="0">
              <a:buNone/>
            </a:pPr>
            <a:endParaRPr lang="de-DE" b="1" smtClean="0"/>
          </a:p>
          <a:p>
            <a:pPr marL="0" indent="0">
              <a:buNone/>
            </a:pPr>
            <a:endParaRPr lang="de-DE" b="1" dirty="0" smtClean="0"/>
          </a:p>
          <a:p>
            <a:pPr marL="0" indent="0">
              <a:buNone/>
            </a:pPr>
            <a:r>
              <a:rPr lang="de-DE" b="1" dirty="0" err="1" smtClean="0"/>
              <a:t>Contact</a:t>
            </a:r>
            <a:endParaRPr lang="de-DE" b="1" dirty="0"/>
          </a:p>
          <a:p>
            <a:pPr marL="0" indent="0">
              <a:buNone/>
            </a:pPr>
            <a:r>
              <a:rPr lang="de-DE" dirty="0" smtClean="0">
                <a:solidFill>
                  <a:srgbClr val="3366FF"/>
                </a:solidFill>
              </a:rPr>
              <a:t>barbara.wendler@bfi.de</a:t>
            </a:r>
            <a:r>
              <a:rPr lang="de-DE" dirty="0">
                <a:solidFill>
                  <a:srgbClr val="3366FF"/>
                </a:solidFill>
              </a:rPr>
              <a:t>		+49 211 6707 - 982</a:t>
            </a:r>
          </a:p>
          <a:p>
            <a:pPr marL="0" indent="0">
              <a:buNone/>
            </a:pPr>
            <a:r>
              <a:rPr lang="de-DE" dirty="0">
                <a:solidFill>
                  <a:srgbClr val="3366FF"/>
                </a:solidFill>
              </a:rPr>
              <a:t>matthias.kozariszczuk@bfi.de	+49 211 6707 - 494</a:t>
            </a:r>
          </a:p>
          <a:p>
            <a:pPr marL="0" indent="0">
              <a:buNone/>
            </a:pPr>
            <a:endParaRPr lang="de-DE" dirty="0" smtClean="0"/>
          </a:p>
          <a:p>
            <a:pPr marL="1371600" lvl="3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7290599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Z-Standarddesign">
  <a:themeElements>
    <a:clrScheme name="SIZ-Standarddesign 14">
      <a:dk1>
        <a:srgbClr val="000000"/>
      </a:dk1>
      <a:lt1>
        <a:srgbClr val="FFFFFF"/>
      </a:lt1>
      <a:dk2>
        <a:srgbClr val="008080"/>
      </a:dk2>
      <a:lt2>
        <a:srgbClr val="C0C0C0"/>
      </a:lt2>
      <a:accent1>
        <a:srgbClr val="003D81"/>
      </a:accent1>
      <a:accent2>
        <a:srgbClr val="5575A8"/>
      </a:accent2>
      <a:accent3>
        <a:srgbClr val="FFFFFF"/>
      </a:accent3>
      <a:accent4>
        <a:srgbClr val="000000"/>
      </a:accent4>
      <a:accent5>
        <a:srgbClr val="AAAFC1"/>
      </a:accent5>
      <a:accent6>
        <a:srgbClr val="4C6998"/>
      </a:accent6>
      <a:hlink>
        <a:srgbClr val="879EC3"/>
      </a:hlink>
      <a:folHlink>
        <a:srgbClr val="FF6600"/>
      </a:folHlink>
    </a:clrScheme>
    <a:fontScheme name="SIZ-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36000" tIns="0" rIns="0" bIns="0" numCol="1" rtlCol="0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700" b="0" i="0" u="none" strike="noStrike" cap="none" normalizeH="0" baseline="0" smtClean="0">
            <a:ln>
              <a:noFill/>
            </a:ln>
            <a:solidFill>
              <a:srgbClr val="003D81"/>
            </a:solidFill>
            <a:effectLst/>
            <a:latin typeface="Arial" charset="0"/>
          </a:defRPr>
        </a:defPPr>
      </a:lstStyle>
    </a:spDef>
    <a:lnDef>
      <a:spPr bwMode="auto"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none" rtlCol="0">
        <a:spAutoFit/>
      </a:bodyPr>
      <a:lstStyle>
        <a:defPPr>
          <a:defRPr sz="180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SIZ-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Z-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Z-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Z-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Z-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Z-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Z-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Z-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Z-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Z-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Z-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Z-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Z-Standarddesign 13">
        <a:dk1>
          <a:srgbClr val="000000"/>
        </a:dk1>
        <a:lt1>
          <a:srgbClr val="FFFFFF"/>
        </a:lt1>
        <a:dk2>
          <a:srgbClr val="DDDDDD"/>
        </a:dk2>
        <a:lt2>
          <a:srgbClr val="C0C0C0"/>
        </a:lt2>
        <a:accent1>
          <a:srgbClr val="003D81"/>
        </a:accent1>
        <a:accent2>
          <a:srgbClr val="5575A8"/>
        </a:accent2>
        <a:accent3>
          <a:srgbClr val="FFFFFF"/>
        </a:accent3>
        <a:accent4>
          <a:srgbClr val="000000"/>
        </a:accent4>
        <a:accent5>
          <a:srgbClr val="AAAFC1"/>
        </a:accent5>
        <a:accent6>
          <a:srgbClr val="4C6998"/>
        </a:accent6>
        <a:hlink>
          <a:srgbClr val="879EC3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Z-Standarddesign 14">
        <a:dk1>
          <a:srgbClr val="000000"/>
        </a:dk1>
        <a:lt1>
          <a:srgbClr val="FFFFFF"/>
        </a:lt1>
        <a:dk2>
          <a:srgbClr val="008080"/>
        </a:dk2>
        <a:lt2>
          <a:srgbClr val="C0C0C0"/>
        </a:lt2>
        <a:accent1>
          <a:srgbClr val="003D81"/>
        </a:accent1>
        <a:accent2>
          <a:srgbClr val="5575A8"/>
        </a:accent2>
        <a:accent3>
          <a:srgbClr val="FFFFFF"/>
        </a:accent3>
        <a:accent4>
          <a:srgbClr val="000000"/>
        </a:accent4>
        <a:accent5>
          <a:srgbClr val="AAAFC1"/>
        </a:accent5>
        <a:accent6>
          <a:srgbClr val="4C6998"/>
        </a:accent6>
        <a:hlink>
          <a:srgbClr val="879EC3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194</Words>
  <Application>Microsoft Office PowerPoint</Application>
  <PresentationFormat>Bildschirmpräsentation (4:3)</PresentationFormat>
  <Paragraphs>59</Paragraphs>
  <Slides>4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SIZ-Standarddesign</vt:lpstr>
      <vt:lpstr>Treatment and recycling of Electric Arc Furnace slag processing water </vt:lpstr>
      <vt:lpstr>Aim of research project</vt:lpstr>
      <vt:lpstr>Treatment of slag processing water</vt:lpstr>
      <vt:lpstr>Treatment of slag processing water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Barbara Wendler</dc:creator>
  <cp:lastModifiedBy>Barbara Wendler</cp:lastModifiedBy>
  <cp:revision>67</cp:revision>
  <cp:lastPrinted>2015-04-13T11:17:21Z</cp:lastPrinted>
  <dcterms:created xsi:type="dcterms:W3CDTF">2008-09-07T09:11:57Z</dcterms:created>
  <dcterms:modified xsi:type="dcterms:W3CDTF">2015-04-15T10:13:21Z</dcterms:modified>
</cp:coreProperties>
</file>