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74" r:id="rId3"/>
    <p:sldId id="276" r:id="rId4"/>
    <p:sldId id="257" r:id="rId5"/>
    <p:sldId id="258" r:id="rId6"/>
    <p:sldId id="271" r:id="rId7"/>
    <p:sldId id="267" r:id="rId8"/>
    <p:sldId id="272" r:id="rId9"/>
    <p:sldId id="273" r:id="rId10"/>
    <p:sldId id="275" r:id="rId11"/>
    <p:sldId id="268" r:id="rId1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8580"/>
    <a:srgbClr val="9F92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ABFDE-2413-4DB7-BF61-9C840B1F089D}" type="datetimeFigureOut">
              <a:rPr lang="nl-BE" smtClean="0"/>
              <a:pPr/>
              <a:t>16/04/2015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BCBB1D-090E-4D8D-91D2-D615C4AA16DE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7681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D238A-F1D6-40DD-8FE7-D504C0CB1AF0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E80C-1B7A-4146-846A-1926D783344B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F982F-38EF-42B0-94C8-7794AC45C726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850" y="1340768"/>
            <a:ext cx="8478838" cy="5040560"/>
          </a:xfrm>
        </p:spPr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GB" dirty="0"/>
          </a:p>
        </p:txBody>
      </p:sp>
      <p:sp>
        <p:nvSpPr>
          <p:cNvPr id="8" name="Tijdelijke aanduiding voor titel 1"/>
          <p:cNvSpPr>
            <a:spLocks noGrp="1"/>
          </p:cNvSpPr>
          <p:nvPr>
            <p:ph type="title"/>
          </p:nvPr>
        </p:nvSpPr>
        <p:spPr>
          <a:xfrm>
            <a:off x="323850" y="116632"/>
            <a:ext cx="8478000" cy="108012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nl-NL" dirty="0" smtClean="0"/>
              <a:t>Klik om de stijl te bewerken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9596B-0B42-4BCC-870C-9E891B2F2341}" type="datetime1">
              <a:rPr lang="nl-BE" smtClean="0"/>
              <a:pPr>
                <a:defRPr/>
              </a:pPr>
              <a:t>16/04/2015</a:t>
            </a:fld>
            <a:endParaRPr lang="en-GB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EC7DF-F475-4ABD-8591-8E15758D0B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5220072" cy="980728"/>
          </a:xfrm>
          <a:prstGeom prst="rect">
            <a:avLst/>
          </a:prstGeom>
          <a:solidFill>
            <a:srgbClr val="8C85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220072" cy="980728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53336"/>
            <a:ext cx="2133600" cy="365125"/>
          </a:xfrm>
        </p:spPr>
        <p:txBody>
          <a:bodyPr/>
          <a:lstStyle/>
          <a:p>
            <a:fld id="{FB20BF7B-F6B5-4B93-90D1-D980E9C3DF67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53336"/>
            <a:ext cx="2133600" cy="365125"/>
          </a:xfrm>
        </p:spPr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  <p:pic>
        <p:nvPicPr>
          <p:cNvPr id="7" name="Picture 6" descr="header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221088" y="0"/>
            <a:ext cx="3922912" cy="98072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825B6-1CD5-4304-AB2C-CF5C0A1BDE2F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16D53-EF9D-4851-9E6E-061E26A69DA4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36993-5D89-490A-803F-94159D2AC0B5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48481-FFEF-4CE6-9A37-AD5A38F3EEF9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A5ED8-FFEC-4606-AD40-6ECDA8185963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090F1-6236-4A23-890A-55EE2E6AD06A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4AA90-CCF0-4FA8-A4C5-19290BBEC062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6588224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4668D-1E93-41C8-ACA5-3ECEEA558162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5E23C-0511-4952-BF64-B23F107A5771}" type="slidenum">
              <a:rPr lang="nl-BE" smtClean="0"/>
              <a:pPr/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uhh.de/iue/iwwg/welcome.html" TargetMode="External"/><Relationship Id="rId3" Type="http://schemas.openxmlformats.org/officeDocument/2006/relationships/image" Target="../media/image15.tiff"/><Relationship Id="rId7" Type="http://schemas.openxmlformats.org/officeDocument/2006/relationships/image" Target="../media/image18.jpeg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11" Type="http://schemas.openxmlformats.org/officeDocument/2006/relationships/image" Target="../media/image21.tiff"/><Relationship Id="rId5" Type="http://schemas.openxmlformats.org/officeDocument/2006/relationships/image" Target="../media/image16.jpeg"/><Relationship Id="rId10" Type="http://schemas.openxmlformats.org/officeDocument/2006/relationships/image" Target="../media/image20.png"/><Relationship Id="rId4" Type="http://schemas.openxmlformats.org/officeDocument/2006/relationships/hyperlink" Target="http://www.google.be/url?sa=i&amp;rct=j&amp;q=group+machiels+logo&amp;source=images&amp;cd=&amp;cad=rja&amp;docid=Iv_JylYNaurW0M&amp;tbnid=T1WwrEaJjhc2ZM:&amp;ved=0CAUQjRw&amp;url=http://www.machiels.com/AboutHistory.aspx&amp;ei=RUs-UbabEoGm0AWfyYHIBQ&amp;bvm=bv.43287494,d.d2k&amp;psig=AFQjCNHlfrSBr0pekBQKvHzjvie_DTFrhQ&amp;ust=1363123394100565" TargetMode="External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google.be/url?sa=i&amp;rct=j&amp;q=KU+Leuven+thermotechnisch+instituut&amp;source=images&amp;cd=&amp;cad=rja&amp;docid=d2oR5SL8P8d6tM&amp;tbnid=qy8PTifS2-JZUM:&amp;ved=0CAUQjRw&amp;url=http://wet.kuleuven.be/fellows/alumniforum.html&amp;ei=mgA9UaKXLuPM0QXrhYDICA&amp;bvm=bv.43287494,d.ZGU&amp;psig=AFQjCNG_ZV6mSyhlkD8nXPYkFiRYe9lfDw&amp;ust=136303866283293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hyperlink" Target="http://www.google.be/url?sa=i&amp;rct=j&amp;q=KU+Leuven+thermotechnisch+instituut&amp;source=images&amp;cd=&amp;cad=rja&amp;docid=EOFWrgOCmGHcrM&amp;tbnid=SzCk9Hg0CWSflM:&amp;ved=0CAUQjRw&amp;url=http://www.econ.kuleuven.be/icfca/travel.html&amp;ei=RQE9UbOyLKPM0QWw24HoCg&amp;bvm=bv.43287494,d.ZGU&amp;psig=AFQjCNG_ZV6mSyhlkD8nXPYkFiRYe9lfDw&amp;ust=136303866283293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tif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4632" cy="1470025"/>
          </a:xfrm>
        </p:spPr>
        <p:txBody>
          <a:bodyPr>
            <a:normAutofit fontScale="90000"/>
          </a:bodyPr>
          <a:lstStyle/>
          <a:p>
            <a:r>
              <a:rPr lang="nl-BE" dirty="0" smtClean="0"/>
              <a:t>Welcome to the  </a:t>
            </a:r>
            <a:br>
              <a:rPr lang="nl-BE" dirty="0" smtClean="0"/>
            </a:br>
            <a:r>
              <a:rPr lang="nl-BE" dirty="0" smtClean="0"/>
              <a:t>4th International Slag Valorisation Symposium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3476600"/>
            <a:ext cx="6400800" cy="1752600"/>
          </a:xfrm>
        </p:spPr>
        <p:txBody>
          <a:bodyPr>
            <a:normAutofit/>
          </a:bodyPr>
          <a:lstStyle/>
          <a:p>
            <a:r>
              <a:rPr lang="nl-BE" sz="2400" dirty="0" smtClean="0"/>
              <a:t>Dr. Ir. Annelies Malfliet and Dr. Ir. Yiannis Pontikes</a:t>
            </a:r>
            <a:endParaRPr lang="nl-BE" sz="2400" dirty="0"/>
          </a:p>
        </p:txBody>
      </p:sp>
      <p:pic>
        <p:nvPicPr>
          <p:cNvPr id="5" name="Picture 4" descr="head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356230"/>
            <a:ext cx="8100392" cy="202509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Acknowledgements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BE" dirty="0" smtClean="0"/>
              <a:t>For the financial and media support </a:t>
            </a:r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endParaRPr lang="nl-BE" dirty="0" smtClean="0"/>
          </a:p>
          <a:p>
            <a:r>
              <a:rPr lang="nl-BE" dirty="0" err="1" smtClean="0"/>
              <a:t>Scientific</a:t>
            </a:r>
            <a:r>
              <a:rPr lang="nl-BE" dirty="0" smtClean="0"/>
              <a:t> </a:t>
            </a:r>
            <a:r>
              <a:rPr lang="nl-BE" dirty="0" err="1" smtClean="0"/>
              <a:t>Committee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chair</a:t>
            </a:r>
            <a:r>
              <a:rPr lang="nl-BE" dirty="0" smtClean="0"/>
              <a:t> persons</a:t>
            </a:r>
          </a:p>
          <a:p>
            <a:r>
              <a:rPr lang="nl-BE" dirty="0" smtClean="0"/>
              <a:t>For </a:t>
            </a:r>
            <a:r>
              <a:rPr lang="nl-BE" dirty="0" smtClean="0"/>
              <a:t>the organisation:</a:t>
            </a:r>
          </a:p>
          <a:p>
            <a:pPr lvl="1"/>
            <a:r>
              <a:rPr lang="nl-BE" dirty="0" smtClean="0"/>
              <a:t>Conference Coordinator: Rabab Nasser</a:t>
            </a:r>
          </a:p>
          <a:p>
            <a:pPr lvl="1"/>
            <a:r>
              <a:rPr lang="nl-BE" dirty="0" smtClean="0"/>
              <a:t>Staff from the department of Materials Engineering and the research group High Temperature Processes and Industrial Ecology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F7B-F6B5-4B93-90D1-D980E9C3DF67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10</a:t>
            </a:fld>
            <a:endParaRPr lang="nl-BE"/>
          </a:p>
        </p:txBody>
      </p:sp>
      <p:pic>
        <p:nvPicPr>
          <p:cNvPr id="6" name="Picture 5" descr="logo_umicore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1916832"/>
            <a:ext cx="1762332" cy="1046058"/>
          </a:xfrm>
          <a:prstGeom prst="rect">
            <a:avLst/>
          </a:prstGeom>
        </p:spPr>
      </p:pic>
      <p:pic>
        <p:nvPicPr>
          <p:cNvPr id="7" name="Picture 6" descr="logos_aperam.tif"/>
          <p:cNvPicPr>
            <a:picLocks noChangeAspect="1"/>
          </p:cNvPicPr>
          <p:nvPr/>
        </p:nvPicPr>
        <p:blipFill>
          <a:blip r:embed="rId3" cstate="print"/>
          <a:srcRect l="8896" r="7483" b="5999"/>
          <a:stretch>
            <a:fillRect/>
          </a:stretch>
        </p:blipFill>
        <p:spPr>
          <a:xfrm>
            <a:off x="1187624" y="3284984"/>
            <a:ext cx="1591422" cy="575621"/>
          </a:xfrm>
          <a:prstGeom prst="rect">
            <a:avLst/>
          </a:prstGeom>
        </p:spPr>
      </p:pic>
      <p:pic>
        <p:nvPicPr>
          <p:cNvPr id="8" name="Picture 4" descr="http://cms10.condros.eu/Fleximages/groupmachiels/photo_3d5c5941-5cf4-476e-bd68-b3e486b56120_imag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t="15539" b="16088"/>
          <a:stretch>
            <a:fillRect/>
          </a:stretch>
        </p:blipFill>
        <p:spPr bwMode="auto">
          <a:xfrm>
            <a:off x="3131839" y="3140968"/>
            <a:ext cx="1809281" cy="686279"/>
          </a:xfrm>
          <a:prstGeom prst="rect">
            <a:avLst/>
          </a:prstGeom>
          <a:noFill/>
        </p:spPr>
      </p:pic>
      <p:pic>
        <p:nvPicPr>
          <p:cNvPr id="9" name="Picture 2" descr="RECMIX  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2132856"/>
            <a:ext cx="1584176" cy="792088"/>
          </a:xfrm>
          <a:prstGeom prst="rect">
            <a:avLst/>
          </a:prstGeom>
          <a:noFill/>
        </p:spPr>
      </p:pic>
      <p:pic>
        <p:nvPicPr>
          <p:cNvPr id="10" name="Picture 8" descr="http://fontmeme.com/images/ArcelorMittal-Logo.jpg"/>
          <p:cNvPicPr>
            <a:picLocks noChangeAspect="1" noChangeArrowheads="1"/>
          </p:cNvPicPr>
          <p:nvPr/>
        </p:nvPicPr>
        <p:blipFill>
          <a:blip r:embed="rId7" cstate="print"/>
          <a:srcRect t="23461" b="27400"/>
          <a:stretch>
            <a:fillRect/>
          </a:stretch>
        </p:blipFill>
        <p:spPr bwMode="auto">
          <a:xfrm>
            <a:off x="1187624" y="1916832"/>
            <a:ext cx="1721562" cy="845964"/>
          </a:xfrm>
          <a:prstGeom prst="rect">
            <a:avLst/>
          </a:prstGeom>
          <a:noFill/>
        </p:spPr>
      </p:pic>
      <p:pic>
        <p:nvPicPr>
          <p:cNvPr id="11" name="Picture 10" descr="http://www.slag-valorisation-symposium.eu/images/site/iwwg.pn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r="11278"/>
          <a:stretch>
            <a:fillRect/>
          </a:stretch>
        </p:blipFill>
        <p:spPr bwMode="auto">
          <a:xfrm>
            <a:off x="5436096" y="3120190"/>
            <a:ext cx="1143134" cy="740858"/>
          </a:xfrm>
          <a:prstGeom prst="rect">
            <a:avLst/>
          </a:prstGeom>
          <a:noFill/>
        </p:spPr>
      </p:pic>
      <p:pic>
        <p:nvPicPr>
          <p:cNvPr id="12" name="Picture 11" descr="logo_CR3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092280" y="3140968"/>
            <a:ext cx="1578455" cy="761957"/>
          </a:xfrm>
          <a:prstGeom prst="rect">
            <a:avLst/>
          </a:prstGeom>
        </p:spPr>
      </p:pic>
      <p:pic>
        <p:nvPicPr>
          <p:cNvPr id="13" name="Picture 12" descr="logo_SIM2.TIF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164288" y="2060848"/>
            <a:ext cx="1476548" cy="79119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Thanks</a:t>
            </a:r>
            <a:r>
              <a:rPr lang="nl-BE" dirty="0" smtClean="0"/>
              <a:t> for the </a:t>
            </a:r>
            <a:r>
              <a:rPr lang="nl-BE" dirty="0" err="1" smtClean="0"/>
              <a:t>attention</a:t>
            </a:r>
            <a:endParaRPr lang="nl-BE" dirty="0" smtClean="0"/>
          </a:p>
        </p:txBody>
      </p:sp>
      <p:pic>
        <p:nvPicPr>
          <p:cNvPr id="5" name="Picture 16" descr="http://wet.kuleuven.be/fellows/machinezaal.jpg/image_preview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t="11888"/>
          <a:stretch>
            <a:fillRect/>
          </a:stretch>
        </p:blipFill>
        <p:spPr bwMode="auto">
          <a:xfrm>
            <a:off x="467544" y="1772816"/>
            <a:ext cx="4644008" cy="3068961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B079-67C7-45BA-BE0D-9BFB5E466D5B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11</a:t>
            </a:fld>
            <a:endParaRPr lang="nl-BE"/>
          </a:p>
        </p:txBody>
      </p:sp>
      <p:pic>
        <p:nvPicPr>
          <p:cNvPr id="4" name="Picture 18" descr="http://www.econ.kuleuven.be/icfca/img/Arenberg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t="533" b="7723"/>
          <a:stretch>
            <a:fillRect/>
          </a:stretch>
        </p:blipFill>
        <p:spPr bwMode="auto">
          <a:xfrm>
            <a:off x="4355976" y="3212976"/>
            <a:ext cx="4499992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International Slag Valorisation Symposium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800" dirty="0" smtClean="0"/>
              <a:t>Scope: Valorisation of residues from high-temperature processes</a:t>
            </a:r>
          </a:p>
          <a:p>
            <a:r>
              <a:rPr lang="nl-BE" sz="2800" dirty="0" smtClean="0"/>
              <a:t>Aim of the Slag Valorisation Symposium</a:t>
            </a:r>
          </a:p>
          <a:p>
            <a:pPr lvl="1"/>
            <a:r>
              <a:rPr lang="nl-BE" sz="2400" dirty="0" smtClean="0"/>
              <a:t>Contribute towards near zero waste processing and closed material loops</a:t>
            </a:r>
          </a:p>
          <a:p>
            <a:pPr lvl="1"/>
            <a:r>
              <a:rPr lang="nl-BE" sz="2400" dirty="0" smtClean="0"/>
              <a:t>Offer to researcher and industrial actors the opportunity to share knowledge and discuss the challenges and opportunities in the field of slag valorisation</a:t>
            </a:r>
          </a:p>
          <a:p>
            <a:r>
              <a:rPr lang="nl-BE" sz="2800" dirty="0" smtClean="0"/>
              <a:t>Organized for the 4th time in Leuven (2009-2011-2013-2015),  by </a:t>
            </a:r>
          </a:p>
          <a:p>
            <a:endParaRPr lang="nl-BE" dirty="0" smtClean="0"/>
          </a:p>
          <a:p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F7B-F6B5-4B93-90D1-D980E9C3DF67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2</a:t>
            </a:fld>
            <a:endParaRPr lang="nl-BE"/>
          </a:p>
        </p:txBody>
      </p:sp>
      <p:pic>
        <p:nvPicPr>
          <p:cNvPr id="1026" name="Picture 2" descr="http://www.slag-valorisation-symposium.eu/images/site/cent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5301208"/>
            <a:ext cx="3315476" cy="1152128"/>
          </a:xfrm>
          <a:prstGeom prst="rect">
            <a:avLst/>
          </a:prstGeom>
          <a:noFill/>
        </p:spPr>
      </p:pic>
      <p:pic>
        <p:nvPicPr>
          <p:cNvPr id="1028" name="Picture 4" descr="http://www.slag-valorisation-symposium.eu/images/site/mt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5301208"/>
            <a:ext cx="2441848" cy="1178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F7B-F6B5-4B93-90D1-D980E9C3DF67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3</a:t>
            </a:fld>
            <a:endParaRPr lang="nl-BE"/>
          </a:p>
        </p:txBody>
      </p:sp>
      <p:pic>
        <p:nvPicPr>
          <p:cNvPr id="1026" name="Picture 2" descr="C:\Users\u0008503\Documents\My files\Archaeological finding\Clipboard03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860" y="2564904"/>
            <a:ext cx="6360939" cy="356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0008503\Documents\My files\Archaeological finding\Archaeological finding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248"/>
            <a:ext cx="2967360" cy="1747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allo Romeins Museum - Wat volgt staat altijd in verband met wat eraan voorafging. Marcus Aurelius - Romeinse keizer, 121-180 n. Chr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060743"/>
            <a:ext cx="6481005" cy="1336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776" y="1060744"/>
            <a:ext cx="1337928" cy="133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3196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rticipants_internationalities.png"/>
          <p:cNvPicPr>
            <a:picLocks noChangeAspect="1"/>
          </p:cNvPicPr>
          <p:nvPr/>
        </p:nvPicPr>
        <p:blipFill>
          <a:blip r:embed="rId2" cstate="print"/>
          <a:srcRect l="1979" t="2651" r="2590" b="1916"/>
          <a:stretch>
            <a:fillRect/>
          </a:stretch>
        </p:blipFill>
        <p:spPr>
          <a:xfrm>
            <a:off x="3707904" y="3068960"/>
            <a:ext cx="5230581" cy="3423653"/>
          </a:xfrm>
          <a:prstGeom prst="rect">
            <a:avLst/>
          </a:prstGeom>
        </p:spPr>
      </p:pic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smtClean="0"/>
              <a:t>The 4th Slag Valorisation Symposium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nl-BE" dirty="0" smtClean="0"/>
              <a:t>8 Invited speakers from academia and industry</a:t>
            </a:r>
          </a:p>
          <a:p>
            <a:pPr algn="l"/>
            <a:r>
              <a:rPr lang="nl-BE" dirty="0" smtClean="0"/>
              <a:t>20 Oral presentations </a:t>
            </a:r>
          </a:p>
          <a:p>
            <a:pPr algn="l"/>
            <a:r>
              <a:rPr lang="nl-BE" dirty="0" smtClean="0"/>
              <a:t>19 Poster presentations</a:t>
            </a:r>
          </a:p>
          <a:p>
            <a:pPr algn="l"/>
            <a:r>
              <a:rPr lang="nl-BE" dirty="0" smtClean="0"/>
              <a:t>139 participants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BF289-7216-40B8-AD40-CE8958461B44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4</a:t>
            </a:fld>
            <a:endParaRPr lang="nl-BE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 smtClean="0"/>
              <a:t>4th Slag Valorisation Symposium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5112568"/>
          </a:xfrm>
        </p:spPr>
        <p:txBody>
          <a:bodyPr>
            <a:normAutofit/>
          </a:bodyPr>
          <a:lstStyle/>
          <a:p>
            <a:r>
              <a:rPr lang="nl-BE" dirty="0" smtClean="0"/>
              <a:t>4th edition has Zero Waste as subtheme</a:t>
            </a:r>
          </a:p>
          <a:p>
            <a:pPr algn="l"/>
            <a:r>
              <a:rPr lang="nl-BE" dirty="0" smtClean="0"/>
              <a:t>4</a:t>
            </a:r>
            <a:r>
              <a:rPr lang="nl-BE" sz="3200" dirty="0" smtClean="0"/>
              <a:t> topics </a:t>
            </a:r>
          </a:p>
          <a:p>
            <a:pPr algn="l"/>
            <a:endParaRPr lang="nl-BE" sz="32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8331-C127-420E-BDD3-005B7923BAC6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5</a:t>
            </a:fld>
            <a:endParaRPr lang="nl-BE"/>
          </a:p>
        </p:txBody>
      </p:sp>
      <p:pic>
        <p:nvPicPr>
          <p:cNvPr id="7170" name="Picture 2" descr="http://www.slag-valorisation-symposium.eu/images/design/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653136"/>
            <a:ext cx="5544616" cy="1848205"/>
          </a:xfrm>
          <a:prstGeom prst="rect">
            <a:avLst/>
          </a:prstGeom>
          <a:noFill/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11560" y="2564904"/>
          <a:ext cx="8280920" cy="188976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088232"/>
                <a:gridCol w="6192688"/>
              </a:tblGrid>
              <a:tr h="370840">
                <a:tc>
                  <a:txBody>
                    <a:bodyPr/>
                    <a:lstStyle/>
                    <a:p>
                      <a:r>
                        <a:rPr lang="nl-BE" sz="2000" dirty="0" smtClean="0"/>
                        <a:t>Thu 16 April</a:t>
                      </a:r>
                      <a:r>
                        <a:rPr lang="nl-BE" sz="2000" baseline="0" dirty="0" smtClean="0"/>
                        <a:t> AM</a:t>
                      </a:r>
                      <a:endParaRPr lang="nl-BE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Hot Stage Slag Engineering for Higher Added Value Applications and Energy </a:t>
                      </a:r>
                      <a:endParaRPr lang="nl-BE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 smtClean="0"/>
                        <a:t>Thu 16</a:t>
                      </a:r>
                      <a:r>
                        <a:rPr lang="nl-BE" sz="2000" baseline="0" dirty="0" smtClean="0"/>
                        <a:t> April PM</a:t>
                      </a:r>
                      <a:endParaRPr lang="nl-BE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Base and Critical Metal Recovery</a:t>
                      </a:r>
                      <a:endParaRPr lang="nl-BE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 smtClean="0"/>
                        <a:t>Fri 17</a:t>
                      </a:r>
                      <a:r>
                        <a:rPr lang="nl-BE" sz="2000" baseline="0" dirty="0" smtClean="0"/>
                        <a:t> April AM</a:t>
                      </a:r>
                      <a:endParaRPr lang="nl-BE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2000" dirty="0" smtClean="0"/>
                        <a:t>Innovative/Low-Carbon Building Applications</a:t>
                      </a:r>
                      <a:endParaRPr lang="nl-BE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sz="2000" dirty="0" smtClean="0"/>
                        <a:t>Fri 17 April PM</a:t>
                      </a:r>
                      <a:endParaRPr lang="nl-BE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nl-BE" sz="2000" dirty="0" smtClean="0"/>
                        <a:t>Non-Traditional Slag Valorization Processes and Products</a:t>
                      </a:r>
                      <a:endParaRPr lang="nl-BE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BE" dirty="0" smtClean="0"/>
              <a:t>Thursday 16 April</a:t>
            </a:r>
            <a:endParaRPr lang="nl-BE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74847" y="1057993"/>
          <a:ext cx="8445625" cy="5325801"/>
        </p:xfrm>
        <a:graphic>
          <a:graphicData uri="http://schemas.openxmlformats.org/drawingml/2006/table">
            <a:tbl>
              <a:tblPr/>
              <a:tblGrid>
                <a:gridCol w="538519"/>
                <a:gridCol w="7907106"/>
              </a:tblGrid>
              <a:tr h="110616">
                <a:tc>
                  <a:txBody>
                    <a:bodyPr/>
                    <a:lstStyle/>
                    <a:p>
                      <a:r>
                        <a:rPr lang="nl-BE" sz="1000" dirty="0"/>
                        <a:t>09:00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A Welcome Opening by the hosts: </a:t>
                      </a:r>
                      <a:r>
                        <a:rPr lang="en-US" sz="1000" dirty="0" err="1"/>
                        <a:t>Annelies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Malfliet</a:t>
                      </a:r>
                      <a:r>
                        <a:rPr lang="en-US" sz="1000" dirty="0"/>
                        <a:t>, </a:t>
                      </a:r>
                      <a:r>
                        <a:rPr lang="en-US" sz="1000" dirty="0" err="1"/>
                        <a:t>Yiannis</a:t>
                      </a:r>
                      <a:r>
                        <a:rPr lang="en-US" sz="1000" dirty="0"/>
                        <a:t> </a:t>
                      </a:r>
                      <a:r>
                        <a:rPr lang="en-US" sz="1000" dirty="0" err="1"/>
                        <a:t>Pontikes</a:t>
                      </a:r>
                      <a:r>
                        <a:rPr lang="en-US" sz="1000" dirty="0"/>
                        <a:t> and Martine </a:t>
                      </a:r>
                      <a:r>
                        <a:rPr lang="en-US" sz="1000" dirty="0" err="1"/>
                        <a:t>Wevers</a:t>
                      </a:r>
                      <a:endParaRPr lang="en-US" sz="1000" dirty="0"/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16">
                <a:tc>
                  <a:txBody>
                    <a:bodyPr/>
                    <a:lstStyle/>
                    <a:p>
                      <a:r>
                        <a:rPr lang="nl-BE" sz="1050" dirty="0">
                          <a:solidFill>
                            <a:schemeClr val="bg1"/>
                          </a:solidFill>
                        </a:rPr>
                        <a:t>Theme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>
                          <a:solidFill>
                            <a:schemeClr val="bg1"/>
                          </a:solidFill>
                        </a:rPr>
                        <a:t>Hot Stage Slag Engineering For Higher Added Value Applications And Energy Recuperation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/>
                    </a:solidFill>
                  </a:tcPr>
                </a:tc>
              </a:tr>
              <a:tr h="210608">
                <a:tc>
                  <a:txBody>
                    <a:bodyPr/>
                    <a:lstStyle/>
                    <a:p>
                      <a:r>
                        <a:rPr lang="nl-BE" sz="1000" dirty="0"/>
                        <a:t>09:20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Keynote </a:t>
                      </a:r>
                      <a:r>
                        <a:rPr lang="nl-BE" sz="1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Lecture</a:t>
                      </a:r>
                      <a:r>
                        <a:rPr lang="nl-BE" sz="1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nl-BE" sz="1000" b="1" dirty="0" smtClean="0"/>
                        <a:t>Takahiro MIKI - 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Solidification of metallurgical slags for higher added value </a:t>
                      </a:r>
                      <a:r>
                        <a:rPr lang="nl-BE" sz="1000" i="1" dirty="0" smtClean="0"/>
                        <a:t>applications”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000" dirty="0" smtClean="0"/>
                        <a:t>Tohoku University (Japan)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608">
                <a:tc>
                  <a:txBody>
                    <a:bodyPr/>
                    <a:lstStyle/>
                    <a:p>
                      <a:r>
                        <a:rPr lang="nl-BE" sz="1000"/>
                        <a:t>10:00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Keynote </a:t>
                      </a:r>
                      <a:r>
                        <a:rPr lang="nl-BE" sz="1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Lecture</a:t>
                      </a:r>
                      <a:r>
                        <a:rPr lang="nl-BE" sz="1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nl-BE" sz="1000" b="1" dirty="0" smtClean="0"/>
                        <a:t>Daniel </a:t>
                      </a:r>
                      <a:r>
                        <a:rPr lang="nl-BE" sz="1000" b="1" dirty="0"/>
                        <a:t>MICHELS</a:t>
                      </a:r>
                      <a:r>
                        <a:rPr lang="nl-BE" sz="1000" dirty="0"/>
                        <a:t> and Horst </a:t>
                      </a:r>
                      <a:r>
                        <a:rPr lang="nl-BE" sz="1000" dirty="0" smtClean="0"/>
                        <a:t>KAPPES - 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Dry slag granulation and energy </a:t>
                      </a:r>
                      <a:r>
                        <a:rPr lang="nl-BE" sz="1000" i="1" dirty="0" smtClean="0"/>
                        <a:t>recovery”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000" dirty="0" smtClean="0"/>
                        <a:t>Paul Wurth (Luxembourg)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616">
                <a:tc>
                  <a:txBody>
                    <a:bodyPr/>
                    <a:lstStyle/>
                    <a:p>
                      <a:r>
                        <a:rPr lang="nl-BE" sz="1000" dirty="0">
                          <a:solidFill>
                            <a:schemeClr val="bg1"/>
                          </a:solidFill>
                        </a:rPr>
                        <a:t>10:40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>
                          <a:solidFill>
                            <a:schemeClr val="bg1"/>
                          </a:solidFill>
                        </a:rPr>
                        <a:t>Coffee Break - Poster Session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145039">
                <a:tc>
                  <a:txBody>
                    <a:bodyPr/>
                    <a:lstStyle/>
                    <a:p>
                      <a:r>
                        <a:rPr lang="nl-BE" sz="1000" dirty="0"/>
                        <a:t>11:10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b="1" dirty="0"/>
                        <a:t>Sander ARNOUT</a:t>
                      </a:r>
                      <a:r>
                        <a:rPr lang="nl-BE" sz="1000" dirty="0"/>
                        <a:t>, Els </a:t>
                      </a:r>
                      <a:r>
                        <a:rPr lang="nl-BE" sz="1000" dirty="0" smtClean="0"/>
                        <a:t>NAGELS - 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The InsPyro-spark calculation toolbox for slag engineering </a:t>
                      </a:r>
                      <a:r>
                        <a:rPr lang="nl-BE" sz="1000" i="1" dirty="0" smtClean="0"/>
                        <a:t>properties”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039">
                <a:tc>
                  <a:txBody>
                    <a:bodyPr/>
                    <a:lstStyle/>
                    <a:p>
                      <a:r>
                        <a:rPr lang="nl-BE" sz="1000"/>
                        <a:t>11:30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b="1" dirty="0"/>
                        <a:t>Mikael LINDVALL</a:t>
                      </a:r>
                      <a:r>
                        <a:rPr lang="nl-BE" sz="1000" dirty="0"/>
                        <a:t>1, Lars-Olov NORDBERG1, Anders STENBERG2, Diana </a:t>
                      </a:r>
                      <a:r>
                        <a:rPr lang="nl-BE" sz="1000" dirty="0" smtClean="0"/>
                        <a:t>ORRLING2 - 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Swerea MEFOS experiences on dry blast furnace slag </a:t>
                      </a:r>
                      <a:r>
                        <a:rPr lang="nl-BE" sz="1000" i="1" dirty="0" smtClean="0"/>
                        <a:t>granulation”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039">
                <a:tc>
                  <a:txBody>
                    <a:bodyPr/>
                    <a:lstStyle/>
                    <a:p>
                      <a:r>
                        <a:rPr lang="nl-BE" sz="1000"/>
                        <a:t>11:50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b="1" dirty="0"/>
                        <a:t>Jaehong LEE</a:t>
                      </a:r>
                      <a:r>
                        <a:rPr lang="nl-BE" sz="1000" dirty="0"/>
                        <a:t>, Joon Seok OH , Joonho </a:t>
                      </a:r>
                      <a:r>
                        <a:rPr lang="nl-BE" sz="1000" dirty="0" smtClean="0"/>
                        <a:t>LEE -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Kinetics of reduction of electric arc furnace oxidizing slag by Al </a:t>
                      </a:r>
                      <a:r>
                        <a:rPr lang="nl-BE" sz="1000" i="1" dirty="0" smtClean="0"/>
                        <a:t>alloy“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293">
                <a:tc>
                  <a:txBody>
                    <a:bodyPr/>
                    <a:lstStyle/>
                    <a:p>
                      <a:r>
                        <a:rPr lang="nl-BE" sz="1000"/>
                        <a:t>12:10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/>
                        <a:t>Susanne SCHÜLER1, Hans-Peter MARKUS2, David ALGERMISSEN3, </a:t>
                      </a:r>
                      <a:r>
                        <a:rPr lang="nl-BE" sz="1000" b="1" dirty="0"/>
                        <a:t>Dirk </a:t>
                      </a:r>
                      <a:r>
                        <a:rPr lang="nl-BE" sz="1000" b="1" dirty="0" smtClean="0"/>
                        <a:t>MUDERSBACH</a:t>
                      </a:r>
                      <a:r>
                        <a:rPr lang="nl-BE" sz="1000" dirty="0" smtClean="0"/>
                        <a:t>3 -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Electric arc furnace slag engineering during production, treatment, solidification and </a:t>
                      </a:r>
                      <a:r>
                        <a:rPr lang="nl-BE" sz="1000" i="1" dirty="0" smtClean="0"/>
                        <a:t>processing”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616">
                <a:tc>
                  <a:txBody>
                    <a:bodyPr/>
                    <a:lstStyle/>
                    <a:p>
                      <a:r>
                        <a:rPr lang="nl-BE" sz="1000" dirty="0">
                          <a:solidFill>
                            <a:schemeClr val="bg1"/>
                          </a:solidFill>
                        </a:rPr>
                        <a:t>12:30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>
                          <a:solidFill>
                            <a:schemeClr val="bg1"/>
                          </a:solidFill>
                        </a:rPr>
                        <a:t>Lunch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21329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13:20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000" b="1" dirty="0"/>
                        <a:t>Joao B. FERREIRA NETO</a:t>
                      </a:r>
                      <a:r>
                        <a:rPr lang="nl-BE" sz="1000" dirty="0"/>
                        <a:t>, Joao O. G. FARIA, Catia FREDERICCI, Fabiano F. CHOTOLI, Andre N. L. SILVA, Bruno B. FERRARO, Tiago R. RIBEIRO, Antonio MALYNOWSKYJ, Valdecir A. QUARCIONI, Andre A. </a:t>
                      </a:r>
                      <a:r>
                        <a:rPr lang="nl-BE" sz="1000" dirty="0" smtClean="0"/>
                        <a:t>LOTTO - 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Modification of molten steelmaking slag for cement </a:t>
                      </a:r>
                      <a:r>
                        <a:rPr lang="nl-BE" sz="1000" i="1" dirty="0" smtClean="0"/>
                        <a:t>application”</a:t>
                      </a:r>
                      <a:r>
                        <a:rPr lang="nl-BE" sz="1000" dirty="0" smtClean="0"/>
                        <a:t> 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5039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13:40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b="1" dirty="0"/>
                        <a:t>Alessandra PRIMAVERA</a:t>
                      </a:r>
                      <a:r>
                        <a:rPr lang="nl-BE" sz="1000" dirty="0"/>
                        <a:t>1, Laura PONTONI1, Davide MOMBELLI2, Silvia BARELLA2, Carlo </a:t>
                      </a:r>
                      <a:r>
                        <a:rPr lang="nl-BE" sz="1000" dirty="0" smtClean="0"/>
                        <a:t>MAPELLI2 - 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EAF slag treatment for inert materials </a:t>
                      </a:r>
                      <a:r>
                        <a:rPr lang="nl-BE" sz="1000" i="1" dirty="0" smtClean="0"/>
                        <a:t>production”</a:t>
                      </a:r>
                      <a:r>
                        <a:rPr lang="nl-BE" sz="1000" dirty="0" smtClean="0"/>
                        <a:t> 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29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14:00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b="1" dirty="0"/>
                        <a:t>Karl BUTTIENS</a:t>
                      </a:r>
                      <a:r>
                        <a:rPr lang="nl-BE" sz="1000" dirty="0"/>
                        <a:t>1, </a:t>
                      </a:r>
                      <a:r>
                        <a:rPr lang="nl-BE" sz="1000" b="1" dirty="0"/>
                        <a:t>Joel LEROY</a:t>
                      </a:r>
                      <a:r>
                        <a:rPr lang="nl-BE" sz="1000" dirty="0"/>
                        <a:t>1, Patrick NEGRO1, Jean-Sébastien THOMAS†2, Yann DE </a:t>
                      </a:r>
                      <a:r>
                        <a:rPr lang="nl-BE" sz="1000" dirty="0" smtClean="0"/>
                        <a:t>LASSAT3 - 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The carbon cost of slag production in the blast </a:t>
                      </a:r>
                      <a:r>
                        <a:rPr lang="nl-BE" sz="1000" i="1" dirty="0" smtClean="0"/>
                        <a:t>furnace”</a:t>
                      </a:r>
                      <a:r>
                        <a:rPr lang="nl-BE" sz="1000" dirty="0" smtClean="0"/>
                        <a:t> 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616">
                <a:tc>
                  <a:txBody>
                    <a:bodyPr/>
                    <a:lstStyle/>
                    <a:p>
                      <a:r>
                        <a:rPr lang="nl-BE" sz="1000"/>
                        <a:t>14:20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/>
                        <a:t>Intensified Poster Presentation Session 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10616">
                <a:tc>
                  <a:txBody>
                    <a:bodyPr/>
                    <a:lstStyle/>
                    <a:p>
                      <a:r>
                        <a:rPr lang="nl-BE" sz="1000" dirty="0">
                          <a:solidFill>
                            <a:schemeClr val="bg1"/>
                          </a:solidFill>
                        </a:rPr>
                        <a:t>14:50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>
                          <a:solidFill>
                            <a:schemeClr val="bg1"/>
                          </a:solidFill>
                        </a:rPr>
                        <a:t>Coffee Break - Poster Session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11561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05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Theme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5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Base And Critical Metal Recovery</a:t>
                      </a: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/>
                    </a:solidFill>
                  </a:tcPr>
                </a:tc>
              </a:tr>
              <a:tr h="20943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15:20</a:t>
                      </a:r>
                    </a:p>
                  </a:txBody>
                  <a:tcPr marL="32400" marR="162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Keynote </a:t>
                      </a:r>
                      <a:r>
                        <a:rPr lang="en-US" sz="1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Lecture</a:t>
                      </a:r>
                      <a:r>
                        <a:rPr lang="en-US" sz="10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000" b="1" dirty="0" smtClean="0"/>
                        <a:t>Helmut ANTREKOWITSCH </a:t>
                      </a:r>
                      <a:r>
                        <a:rPr lang="en-US" sz="1000" b="1" dirty="0" smtClean="0">
                          <a:sym typeface="Wingdings" pitchFamily="2" charset="2"/>
                        </a:rPr>
                        <a:t> </a:t>
                      </a:r>
                      <a:r>
                        <a:rPr lang="en-US" sz="1000" b="1" dirty="0" err="1" smtClean="0">
                          <a:sym typeface="Wingdings" pitchFamily="2" charset="2"/>
                        </a:rPr>
                        <a:t>Christoph</a:t>
                      </a:r>
                      <a:r>
                        <a:rPr lang="en-US" sz="1000" b="1" baseline="0" dirty="0" smtClean="0">
                          <a:sym typeface="Wingdings" pitchFamily="2" charset="2"/>
                        </a:rPr>
                        <a:t> PICHLER </a:t>
                      </a:r>
                      <a:r>
                        <a:rPr lang="en-US" sz="1000" b="1" dirty="0" smtClean="0"/>
                        <a:t>-</a:t>
                      </a:r>
                      <a:r>
                        <a:rPr lang="en-US" sz="1000" i="1" dirty="0" smtClean="0"/>
                        <a:t>"</a:t>
                      </a:r>
                      <a:r>
                        <a:rPr lang="en-US" sz="1000" i="1" dirty="0"/>
                        <a:t>New development in metal recovery from secondary </a:t>
                      </a:r>
                      <a:r>
                        <a:rPr lang="en-US" sz="1000" i="1" dirty="0" smtClean="0"/>
                        <a:t>resources”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University </a:t>
                      </a:r>
                      <a:r>
                        <a:rPr lang="en-US" sz="1000" dirty="0" err="1" smtClean="0"/>
                        <a:t>Leoben</a:t>
                      </a:r>
                      <a:r>
                        <a:rPr lang="en-US" sz="1000" dirty="0" smtClean="0"/>
                        <a:t> (Austria)</a:t>
                      </a:r>
                    </a:p>
                  </a:txBody>
                  <a:tcPr marL="32400" marR="162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43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16:00</a:t>
                      </a:r>
                    </a:p>
                  </a:txBody>
                  <a:tcPr marL="32400" marR="162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Keynote </a:t>
                      </a:r>
                      <a:r>
                        <a:rPr lang="nl-BE" sz="1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Lecture</a:t>
                      </a:r>
                      <a:r>
                        <a:rPr lang="nl-BE" sz="1000" dirty="0" smtClean="0"/>
                        <a:t> </a:t>
                      </a:r>
                      <a:r>
                        <a:rPr lang="nl-BE" sz="1000" b="1" dirty="0" smtClean="0"/>
                        <a:t>Mathias </a:t>
                      </a:r>
                      <a:r>
                        <a:rPr lang="nl-BE" sz="1000" b="1" dirty="0"/>
                        <a:t>CHINTINNE </a:t>
                      </a:r>
                      <a:r>
                        <a:rPr lang="nl-BE" sz="1000" b="1" dirty="0" smtClean="0"/>
                        <a:t> -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Combined metal and slag valorisation at </a:t>
                      </a:r>
                      <a:r>
                        <a:rPr lang="nl-BE" sz="1000" i="1" dirty="0" smtClean="0"/>
                        <a:t>Metallo-Chimique”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000" dirty="0" smtClean="0"/>
                        <a:t>Metallo-Chimique (Belgium)</a:t>
                      </a:r>
                    </a:p>
                  </a:txBody>
                  <a:tcPr marL="32400" marR="162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43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16:40</a:t>
                      </a:r>
                    </a:p>
                  </a:txBody>
                  <a:tcPr marL="32400" marR="162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/>
                        <a:t>Qingwei QIN1, </a:t>
                      </a:r>
                      <a:r>
                        <a:rPr lang="nl-BE" sz="1000" b="1" dirty="0"/>
                        <a:t>Fan BI</a:t>
                      </a:r>
                      <a:r>
                        <a:rPr lang="nl-BE" sz="1000" dirty="0"/>
                        <a:t>1, Jianhong YANG1, Guangqiang LI1, Guangdong LIAO2, Xiaoliang </a:t>
                      </a:r>
                      <a:r>
                        <a:rPr lang="nl-BE" sz="1000" dirty="0" smtClean="0"/>
                        <a:t>SU2 -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Comprehensive utilization of copper converter slags by hybrid beneficiation technology and industrial </a:t>
                      </a:r>
                      <a:r>
                        <a:rPr lang="nl-BE" sz="1000" i="1" dirty="0" smtClean="0"/>
                        <a:t>application”</a:t>
                      </a:r>
                    </a:p>
                  </a:txBody>
                  <a:tcPr marL="32400" marR="162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433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0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17:00</a:t>
                      </a:r>
                    </a:p>
                  </a:txBody>
                  <a:tcPr marL="32400" marR="162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b="1" dirty="0"/>
                        <a:t>Chenna Rao BORRA</a:t>
                      </a:r>
                      <a:r>
                        <a:rPr lang="nl-BE" sz="1000" dirty="0"/>
                        <a:t>, Bart BLANPAIN, Yiannis PONTIKES, Koen BINNEMANS </a:t>
                      </a:r>
                      <a:r>
                        <a:rPr lang="nl-BE" sz="1000" dirty="0" smtClean="0"/>
                        <a:t>, </a:t>
                      </a:r>
                      <a:r>
                        <a:rPr lang="nl-BE" sz="1000" dirty="0"/>
                        <a:t>Tom VAN </a:t>
                      </a:r>
                      <a:r>
                        <a:rPr lang="nl-BE" sz="1000" dirty="0" smtClean="0"/>
                        <a:t>GERVEN -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Smelting reduction of iron oxides from bauxite residue in view of improved rare earths </a:t>
                      </a:r>
                      <a:r>
                        <a:rPr lang="nl-BE" sz="1000" i="1" dirty="0" smtClean="0"/>
                        <a:t>leaching”</a:t>
                      </a:r>
                    </a:p>
                  </a:txBody>
                  <a:tcPr marL="32400" marR="162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0616">
                <a:tc>
                  <a:txBody>
                    <a:bodyPr/>
                    <a:lstStyle/>
                    <a:p>
                      <a:pPr algn="l"/>
                      <a:r>
                        <a:rPr lang="nl-BE" sz="1000" dirty="0" smtClean="0">
                          <a:solidFill>
                            <a:schemeClr val="bg1"/>
                          </a:solidFill>
                        </a:rPr>
                        <a:t>17:20</a:t>
                      </a:r>
                      <a:endParaRPr lang="nl-BE" sz="1000" dirty="0">
                        <a:solidFill>
                          <a:schemeClr val="bg1"/>
                        </a:solidFill>
                      </a:endParaRP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BE" sz="1000" dirty="0" smtClean="0">
                          <a:solidFill>
                            <a:schemeClr val="bg1"/>
                          </a:solidFill>
                        </a:rPr>
                        <a:t>End of Thursday sessions</a:t>
                      </a:r>
                      <a:endParaRPr lang="nl-BE" sz="1000" dirty="0">
                        <a:solidFill>
                          <a:schemeClr val="bg1"/>
                        </a:solidFill>
                      </a:endParaRP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110616">
                <a:tc>
                  <a:txBody>
                    <a:bodyPr/>
                    <a:lstStyle/>
                    <a:p>
                      <a:pPr algn="l"/>
                      <a:r>
                        <a:rPr lang="nl-BE" sz="1050" dirty="0" smtClean="0">
                          <a:solidFill>
                            <a:schemeClr val="bg1"/>
                          </a:solidFill>
                        </a:rPr>
                        <a:t>17:20</a:t>
                      </a:r>
                      <a:endParaRPr lang="nl-BE" sz="1050" dirty="0">
                        <a:solidFill>
                          <a:schemeClr val="bg1"/>
                        </a:solidFill>
                      </a:endParaRP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nl-BE" sz="1050" dirty="0" smtClean="0">
                          <a:solidFill>
                            <a:schemeClr val="bg1"/>
                          </a:solidFill>
                        </a:rPr>
                        <a:t>Installation: perception or reality?</a:t>
                      </a:r>
                      <a:endParaRPr lang="nl-BE" sz="1050" dirty="0">
                        <a:solidFill>
                          <a:schemeClr val="bg1"/>
                        </a:solidFill>
                      </a:endParaRP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/>
                    </a:solidFill>
                  </a:tcPr>
                </a:tc>
              </a:tr>
              <a:tr h="110616">
                <a:tc>
                  <a:txBody>
                    <a:bodyPr/>
                    <a:lstStyle/>
                    <a:p>
                      <a:r>
                        <a:rPr lang="nl-BE" sz="1000" dirty="0" smtClean="0">
                          <a:solidFill>
                            <a:schemeClr val="tx1"/>
                          </a:solidFill>
                        </a:rPr>
                        <a:t>18:30</a:t>
                      </a:r>
                      <a:endParaRPr lang="nl-BE" sz="1000" dirty="0">
                        <a:solidFill>
                          <a:schemeClr val="tx1"/>
                        </a:solidFill>
                      </a:endParaRP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 smtClean="0">
                          <a:solidFill>
                            <a:schemeClr val="tx1"/>
                          </a:solidFill>
                        </a:rPr>
                        <a:t>Visit to Beguinage</a:t>
                      </a:r>
                      <a:endParaRPr lang="nl-BE" sz="1000" dirty="0">
                        <a:solidFill>
                          <a:schemeClr val="tx1"/>
                        </a:solidFill>
                      </a:endParaRP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  <a:tr h="11061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19:30</a:t>
                      </a:r>
                      <a:endParaRPr lang="nl-BE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Symposium</a:t>
                      </a:r>
                      <a:r>
                        <a:rPr lang="en-US" sz="1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dinner</a:t>
                      </a:r>
                      <a:endParaRPr lang="en-US" sz="1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2400" marR="14573" marT="8096" marB="8096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Tm="60388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Social events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nl-BE" sz="2800" dirty="0" smtClean="0"/>
              <a:t>Visit to Beguinage</a:t>
            </a:r>
            <a:br>
              <a:rPr lang="nl-BE" sz="2800" dirty="0" smtClean="0"/>
            </a:br>
            <a:r>
              <a:rPr lang="nl-BE" sz="1800" dirty="0"/>
              <a:t>Thursday 16 </a:t>
            </a:r>
            <a:r>
              <a:rPr lang="nl-BE" sz="1800" dirty="0" smtClean="0"/>
              <a:t>April at 18:30</a:t>
            </a:r>
            <a:endParaRPr lang="nl-BE" sz="1800" dirty="0"/>
          </a:p>
          <a:p>
            <a:pPr algn="l"/>
            <a:r>
              <a:rPr lang="nl-BE" sz="2800" dirty="0" smtClean="0"/>
              <a:t>Symposium dinner at Faculty Club </a:t>
            </a:r>
            <a:r>
              <a:rPr lang="nl-BE" sz="2800" dirty="0"/>
              <a:t/>
            </a:r>
            <a:br>
              <a:rPr lang="nl-BE" sz="2800" dirty="0"/>
            </a:br>
            <a:r>
              <a:rPr lang="nl-BE" sz="1800" dirty="0" smtClean="0"/>
              <a:t>Thursday 16 April at 19:30</a:t>
            </a:r>
          </a:p>
          <a:p>
            <a:pPr algn="l"/>
            <a:endParaRPr lang="nl-BE" sz="1800" dirty="0"/>
          </a:p>
          <a:p>
            <a:pPr algn="l">
              <a:buNone/>
            </a:pPr>
            <a:r>
              <a:rPr lang="nl-BE" sz="2000" dirty="0" smtClean="0"/>
              <a:t>	</a:t>
            </a:r>
          </a:p>
          <a:p>
            <a:pPr algn="l">
              <a:buNone/>
            </a:pPr>
            <a:endParaRPr lang="nl-BE" sz="2000" dirty="0" smtClean="0"/>
          </a:p>
          <a:p>
            <a:pPr algn="l">
              <a:buNone/>
            </a:pPr>
            <a:endParaRPr lang="nl-BE" sz="2000" dirty="0" smtClean="0"/>
          </a:p>
          <a:p>
            <a:pPr algn="l">
              <a:buNone/>
            </a:pPr>
            <a:endParaRPr lang="nl-BE" sz="2000" dirty="0"/>
          </a:p>
          <a:p>
            <a:pPr algn="l">
              <a:buNone/>
            </a:pPr>
            <a:endParaRPr lang="nl-BE" sz="2000" dirty="0" smtClean="0"/>
          </a:p>
          <a:p>
            <a:pPr algn="l">
              <a:buNone/>
            </a:pPr>
            <a:endParaRPr lang="nl-BE" sz="2000" dirty="0" smtClean="0"/>
          </a:p>
          <a:p>
            <a:pPr algn="l">
              <a:buNone/>
            </a:pPr>
            <a:endParaRPr lang="nl-BE" sz="2000" dirty="0" smtClean="0"/>
          </a:p>
          <a:p>
            <a:pPr algn="l">
              <a:buNone/>
            </a:pPr>
            <a:endParaRPr lang="nl-BE" sz="2000" dirty="0" smtClean="0"/>
          </a:p>
          <a:p>
            <a:pPr algn="l">
              <a:buNone/>
            </a:pPr>
            <a:r>
              <a:rPr lang="nl-BE" sz="2000" dirty="0" smtClean="0"/>
              <a:t>For the details, the participants are referred to the SVS website, the infobrochure or to the registration desk</a:t>
            </a:r>
            <a:endParaRPr lang="nl-BE" sz="2000" dirty="0"/>
          </a:p>
          <a:p>
            <a:pPr algn="l">
              <a:buNone/>
            </a:pPr>
            <a:endParaRPr lang="nl-BE" sz="2800" dirty="0"/>
          </a:p>
        </p:txBody>
      </p:sp>
      <p:pic>
        <p:nvPicPr>
          <p:cNvPr id="3076" name="Picture 4" descr="Infirmeri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996952"/>
            <a:ext cx="3960440" cy="2520280"/>
          </a:xfrm>
          <a:prstGeom prst="rect">
            <a:avLst/>
          </a:prstGeom>
          <a:noFill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5269D-F6D6-4A3B-A1AB-B3C59D27B14C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7</a:t>
            </a:fld>
            <a:endParaRPr lang="nl-BE"/>
          </a:p>
        </p:txBody>
      </p:sp>
      <p:pic>
        <p:nvPicPr>
          <p:cNvPr id="3074" name="Picture 2" descr="http://www.slag-valorisation-symposium.eu/images/site/begijnho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988840"/>
            <a:ext cx="2647949" cy="3528392"/>
          </a:xfrm>
          <a:prstGeom prst="rect">
            <a:avLst/>
          </a:prstGeom>
          <a:noFill/>
        </p:spPr>
      </p:pic>
    </p:spTree>
  </p:cSld>
  <p:clrMapOvr>
    <a:masterClrMapping/>
  </p:clrMapOvr>
  <p:transition advTm="15288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BE" dirty="0" smtClean="0"/>
              <a:t>Friday 17 April</a:t>
            </a:r>
            <a:endParaRPr lang="nl-BE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95536" y="1041624"/>
          <a:ext cx="8424936" cy="5528040"/>
        </p:xfrm>
        <a:graphic>
          <a:graphicData uri="http://schemas.openxmlformats.org/drawingml/2006/table">
            <a:tbl>
              <a:tblPr/>
              <a:tblGrid>
                <a:gridCol w="495584"/>
                <a:gridCol w="7929352"/>
              </a:tblGrid>
              <a:tr h="10830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05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Theme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nl-BE" sz="105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Innovative/Low-Carbon Building Applications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/>
                    </a:solidFill>
                  </a:tcPr>
                </a:tc>
              </a:tr>
              <a:tr h="292827">
                <a:tc>
                  <a:txBody>
                    <a:bodyPr/>
                    <a:lstStyle/>
                    <a:p>
                      <a:r>
                        <a:rPr lang="nl-BE" sz="1000" dirty="0"/>
                        <a:t>09:00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Keynote </a:t>
                      </a:r>
                      <a:r>
                        <a:rPr lang="nl-BE" sz="1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Lecture </a:t>
                      </a:r>
                      <a:r>
                        <a:rPr lang="nl-BE" sz="1000" b="1" dirty="0" smtClean="0"/>
                        <a:t>John </a:t>
                      </a:r>
                      <a:r>
                        <a:rPr lang="nl-BE" sz="1000" b="1" dirty="0"/>
                        <a:t>L. PROVIS</a:t>
                      </a:r>
                      <a:r>
                        <a:rPr lang="nl-BE" sz="1000" dirty="0"/>
                        <a:t>1, Razie HANAFI1, Pablo </a:t>
                      </a:r>
                      <a:r>
                        <a:rPr lang="nl-BE" sz="1000" dirty="0" smtClean="0"/>
                        <a:t>GARCÍA-TRIÑANES2 - 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Valorisation of wastes by alkali-activation - progress, opportunities and pitfalls"</a:t>
                      </a:r>
                      <a:r>
                        <a:rPr lang="nl-BE" sz="1000" dirty="0"/>
                        <a:t/>
                      </a:r>
                      <a:br>
                        <a:rPr lang="nl-BE" sz="1000" dirty="0"/>
                      </a:br>
                      <a:r>
                        <a:rPr lang="nl-BE" sz="1000" dirty="0"/>
                        <a:t>1University of Sheffield (United Kingdom), 2University of Surrey (United Kingdom)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8198">
                <a:tc>
                  <a:txBody>
                    <a:bodyPr/>
                    <a:lstStyle/>
                    <a:p>
                      <a:r>
                        <a:rPr lang="nl-BE" sz="1000" dirty="0"/>
                        <a:t>09:40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Keynote </a:t>
                      </a:r>
                      <a:r>
                        <a:rPr lang="en-US" sz="1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Lecture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b="1" dirty="0" err="1" smtClean="0"/>
                        <a:t>Gert</a:t>
                      </a:r>
                      <a:r>
                        <a:rPr lang="en-US" sz="1000" b="1" dirty="0" smtClean="0"/>
                        <a:t> </a:t>
                      </a:r>
                      <a:r>
                        <a:rPr lang="en-US" sz="1000" b="1" dirty="0"/>
                        <a:t>VAN DER </a:t>
                      </a:r>
                      <a:r>
                        <a:rPr lang="en-US" sz="1000" b="1" dirty="0" smtClean="0"/>
                        <a:t>WEGEN - </a:t>
                      </a:r>
                      <a:r>
                        <a:rPr lang="en-US" sz="1000" i="1" dirty="0" smtClean="0"/>
                        <a:t>"</a:t>
                      </a:r>
                      <a:r>
                        <a:rPr lang="en-US" sz="1000" i="1" dirty="0"/>
                        <a:t>Turning residues into business opportunities: some examples"</a:t>
                      </a:r>
                      <a:r>
                        <a:rPr lang="en-US" sz="1000" dirty="0"/>
                        <a:t/>
                      </a:r>
                      <a:br>
                        <a:rPr lang="en-US" sz="1000" dirty="0"/>
                      </a:br>
                      <a:r>
                        <a:rPr lang="en-US" sz="1000" dirty="0"/>
                        <a:t>SGS </a:t>
                      </a:r>
                      <a:r>
                        <a:rPr lang="en-US" sz="1000" dirty="0" err="1"/>
                        <a:t>Intron</a:t>
                      </a:r>
                      <a:r>
                        <a:rPr lang="en-US" sz="1000" dirty="0"/>
                        <a:t> B.V. (The Netherlands)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368">
                <a:tc>
                  <a:txBody>
                    <a:bodyPr/>
                    <a:lstStyle/>
                    <a:p>
                      <a:r>
                        <a:rPr lang="nl-BE" sz="1000" dirty="0">
                          <a:solidFill>
                            <a:schemeClr val="bg1"/>
                          </a:solidFill>
                        </a:rPr>
                        <a:t>10:20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>
                          <a:solidFill>
                            <a:schemeClr val="bg1"/>
                          </a:solidFill>
                        </a:rPr>
                        <a:t>Coffee Break - Poster Session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103570">
                <a:tc>
                  <a:txBody>
                    <a:bodyPr/>
                    <a:lstStyle/>
                    <a:p>
                      <a:r>
                        <a:rPr lang="nl-BE" sz="1000" dirty="0"/>
                        <a:t>10:50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b="1" dirty="0"/>
                        <a:t>Youva Raj TYAGI</a:t>
                      </a:r>
                      <a:r>
                        <a:rPr lang="nl-BE" sz="1000" dirty="0"/>
                        <a:t>, Peter VAN </a:t>
                      </a:r>
                      <a:r>
                        <a:rPr lang="nl-BE" sz="1000" dirty="0" smtClean="0"/>
                        <a:t>BAKEL - 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Production of value added light-weight, eco-friendly green concrete through MGX </a:t>
                      </a:r>
                      <a:r>
                        <a:rPr lang="nl-BE" sz="1000" i="1" dirty="0" smtClean="0"/>
                        <a:t>Technology“</a:t>
                      </a:r>
                      <a:endParaRPr lang="nl-BE" sz="1000" dirty="0"/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13368">
                <a:tc>
                  <a:txBody>
                    <a:bodyPr/>
                    <a:lstStyle/>
                    <a:p>
                      <a:r>
                        <a:rPr lang="nl-BE" sz="1000"/>
                        <a:t>11:10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/>
                        <a:t>Chih-Ta TSAI, </a:t>
                      </a:r>
                      <a:r>
                        <a:rPr lang="nl-BE" sz="1000" b="1" dirty="0"/>
                        <a:t>Wei-Sheng CHEN</a:t>
                      </a:r>
                      <a:r>
                        <a:rPr lang="nl-BE" sz="1000" dirty="0"/>
                        <a:t>, Juu-En </a:t>
                      </a:r>
                      <a:r>
                        <a:rPr lang="nl-BE" sz="1000" dirty="0" smtClean="0"/>
                        <a:t>CHANG -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Cold-pressing technique - A new approach to recycle stainless steel reductive slag as coarse </a:t>
                      </a:r>
                      <a:r>
                        <a:rPr lang="nl-BE" sz="1000" i="1" dirty="0" smtClean="0"/>
                        <a:t>aggregate“</a:t>
                      </a:r>
                      <a:endParaRPr lang="nl-BE" sz="1000" dirty="0"/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3368">
                <a:tc>
                  <a:txBody>
                    <a:bodyPr/>
                    <a:lstStyle/>
                    <a:p>
                      <a:r>
                        <a:rPr lang="nl-BE" sz="1000"/>
                        <a:t>11:30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/>
                        <a:t>Flora FALESCHINI, </a:t>
                      </a:r>
                      <a:r>
                        <a:rPr lang="nl-BE" sz="1000" b="1" dirty="0"/>
                        <a:t>Katya BRUNELLI</a:t>
                      </a:r>
                      <a:r>
                        <a:rPr lang="nl-BE" sz="1000" dirty="0"/>
                        <a:t>, Manuele DABALÀ, Carlo </a:t>
                      </a:r>
                      <a:r>
                        <a:rPr lang="nl-BE" sz="1000" dirty="0" smtClean="0"/>
                        <a:t>PELLEGRINO -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High performances concrete with EAF slag as coarse </a:t>
                      </a:r>
                      <a:r>
                        <a:rPr lang="nl-BE" sz="1000" i="1" dirty="0" smtClean="0"/>
                        <a:t>aggregates“</a:t>
                      </a:r>
                      <a:endParaRPr lang="nl-BE" sz="1000" dirty="0"/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98">
                <a:tc>
                  <a:txBody>
                    <a:bodyPr/>
                    <a:lstStyle/>
                    <a:p>
                      <a:r>
                        <a:rPr lang="nl-BE" sz="1000"/>
                        <a:t>11:50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b="1" dirty="0"/>
                        <a:t>Raffaele VINAI</a:t>
                      </a:r>
                      <a:r>
                        <a:rPr lang="nl-BE" sz="1000" dirty="0"/>
                        <a:t>, Ali RAFEET, Marios SOUTSOS, Wei </a:t>
                      </a:r>
                      <a:r>
                        <a:rPr lang="nl-BE" sz="1000" dirty="0" smtClean="0"/>
                        <a:t>SHA -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Slag valorisation in construction materials: Mechanical properties and rheology of alkali activated concrete containing </a:t>
                      </a:r>
                      <a:r>
                        <a:rPr lang="nl-BE" sz="1000" i="1" dirty="0" smtClean="0"/>
                        <a:t>GGBS“</a:t>
                      </a:r>
                      <a:endParaRPr lang="nl-BE" sz="1000" dirty="0"/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3570">
                <a:tc>
                  <a:txBody>
                    <a:bodyPr/>
                    <a:lstStyle/>
                    <a:p>
                      <a:r>
                        <a:rPr lang="nl-BE" sz="1000"/>
                        <a:t>12:10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/>
                        <a:t>Frank KAUßEN1, Jörn BÖHLKE2, </a:t>
                      </a:r>
                      <a:r>
                        <a:rPr lang="nl-BE" sz="1000" b="1" dirty="0"/>
                        <a:t>Christoph KEMPER</a:t>
                      </a:r>
                      <a:r>
                        <a:rPr lang="nl-BE" sz="1000" dirty="0"/>
                        <a:t>1, Bernd </a:t>
                      </a:r>
                      <a:r>
                        <a:rPr lang="nl-BE" sz="1000" dirty="0" smtClean="0"/>
                        <a:t>FRIEDRICH1 -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Conditioning of lead and zinc slags in pilot scale SAF for further utilization</a:t>
                      </a:r>
                      <a:r>
                        <a:rPr lang="nl-BE" sz="1000" i="1" dirty="0" smtClean="0"/>
                        <a:t>"</a:t>
                      </a:r>
                      <a:endParaRPr lang="nl-BE" sz="1000" dirty="0"/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3570">
                <a:tc>
                  <a:txBody>
                    <a:bodyPr/>
                    <a:lstStyle/>
                    <a:p>
                      <a:r>
                        <a:rPr lang="nl-BE" sz="1000">
                          <a:solidFill>
                            <a:schemeClr val="bg1"/>
                          </a:solidFill>
                        </a:rPr>
                        <a:t>12:30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>
                          <a:solidFill>
                            <a:schemeClr val="bg1"/>
                          </a:solidFill>
                        </a:rPr>
                        <a:t>Lunch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108301">
                <a:tc>
                  <a:txBody>
                    <a:bodyPr/>
                    <a:lstStyle/>
                    <a:p>
                      <a:r>
                        <a:rPr lang="nl-BE" sz="1050">
                          <a:solidFill>
                            <a:schemeClr val="bg1"/>
                          </a:solidFill>
                        </a:rPr>
                        <a:t>Theme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050" dirty="0">
                          <a:solidFill>
                            <a:schemeClr val="bg1"/>
                          </a:solidFill>
                        </a:rPr>
                        <a:t>Non-Traditional Slag Valorization Processes And Products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/>
                    </a:solidFill>
                  </a:tcPr>
                </a:tc>
              </a:tr>
              <a:tr h="292827">
                <a:tc>
                  <a:txBody>
                    <a:bodyPr/>
                    <a:lstStyle/>
                    <a:p>
                      <a:r>
                        <a:rPr lang="nl-BE" sz="1000"/>
                        <a:t>13:20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Keynote </a:t>
                      </a:r>
                      <a:r>
                        <a:rPr lang="nl-BE" sz="1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Lecture</a:t>
                      </a:r>
                      <a:r>
                        <a:rPr lang="nl-BE" sz="1000" dirty="0" smtClean="0"/>
                        <a:t> </a:t>
                      </a:r>
                      <a:r>
                        <a:rPr lang="nl-BE" sz="1000" b="1" dirty="0" smtClean="0"/>
                        <a:t>Enrico </a:t>
                      </a:r>
                      <a:r>
                        <a:rPr lang="nl-BE" sz="1000" b="1" dirty="0"/>
                        <a:t>BERNARDO</a:t>
                      </a:r>
                      <a:r>
                        <a:rPr lang="nl-BE" sz="1000" dirty="0"/>
                        <a:t>, Mauro MARANGONI, Ines </a:t>
                      </a:r>
                      <a:r>
                        <a:rPr lang="nl-BE" sz="1000" dirty="0" smtClean="0"/>
                        <a:t>PONSOT - 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Reuse of inorganic waste in monolithic and cellular glass-based materials for structural and functional applications"</a:t>
                      </a:r>
                      <a:r>
                        <a:rPr lang="nl-BE" sz="1000" dirty="0"/>
                        <a:t/>
                      </a:r>
                      <a:br>
                        <a:rPr lang="nl-BE" sz="1000" dirty="0"/>
                      </a:br>
                      <a:r>
                        <a:rPr lang="nl-BE" sz="1000" dirty="0"/>
                        <a:t>University of Padova (Italy)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98">
                <a:tc>
                  <a:txBody>
                    <a:bodyPr/>
                    <a:lstStyle/>
                    <a:p>
                      <a:r>
                        <a:rPr lang="nl-BE" sz="1000"/>
                        <a:t>14:00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Keynote </a:t>
                      </a:r>
                      <a:r>
                        <a:rPr lang="en-US" sz="1000" b="1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Lecture</a:t>
                      </a:r>
                      <a:r>
                        <a:rPr lang="en-US" sz="1000" dirty="0" smtClean="0"/>
                        <a:t> </a:t>
                      </a:r>
                      <a:r>
                        <a:rPr lang="en-US" sz="1000" b="1" dirty="0" smtClean="0"/>
                        <a:t>Justin HARGREAVES - </a:t>
                      </a:r>
                      <a:r>
                        <a:rPr lang="en-US" sz="1000" i="1" dirty="0" smtClean="0"/>
                        <a:t>"</a:t>
                      </a:r>
                      <a:r>
                        <a:rPr lang="en-US" sz="1000" i="1" dirty="0"/>
                        <a:t>Catalytic applications of large scale metal processing wastes"</a:t>
                      </a:r>
                      <a:r>
                        <a:rPr lang="en-US" sz="1000" dirty="0"/>
                        <a:t/>
                      </a:r>
                      <a:br>
                        <a:rPr lang="en-US" sz="1000" dirty="0"/>
                      </a:br>
                      <a:r>
                        <a:rPr lang="en-US" sz="1000" dirty="0"/>
                        <a:t>University of Glasgow (United Kingdom)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3570">
                <a:tc>
                  <a:txBody>
                    <a:bodyPr/>
                    <a:lstStyle/>
                    <a:p>
                      <a:r>
                        <a:rPr lang="nl-BE" sz="1000"/>
                        <a:t>14:40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/>
                        <a:t>Intensified Poster Presentation Session 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103570">
                <a:tc>
                  <a:txBody>
                    <a:bodyPr/>
                    <a:lstStyle/>
                    <a:p>
                      <a:r>
                        <a:rPr lang="nl-BE" sz="1000">
                          <a:solidFill>
                            <a:schemeClr val="bg1"/>
                          </a:solidFill>
                        </a:rPr>
                        <a:t>15:10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>
                          <a:solidFill>
                            <a:schemeClr val="bg1"/>
                          </a:solidFill>
                        </a:rPr>
                        <a:t>Coffee Break - Poster Session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148069">
                <a:tc>
                  <a:txBody>
                    <a:bodyPr/>
                    <a:lstStyle/>
                    <a:p>
                      <a:r>
                        <a:rPr lang="nl-BE" sz="1000" dirty="0"/>
                        <a:t>15:40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/>
                        <a:t>Dimitra ZAHARAKI, Antigoni VLACHOU, </a:t>
                      </a:r>
                      <a:r>
                        <a:rPr lang="nl-BE" sz="1000" b="1" dirty="0"/>
                        <a:t>Kostas </a:t>
                      </a:r>
                      <a:r>
                        <a:rPr lang="nl-BE" sz="1000" b="1" dirty="0" smtClean="0"/>
                        <a:t>KOMNITSAS - 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Co-utilization of slags with construction wastes or red mud for geopolymer </a:t>
                      </a:r>
                      <a:r>
                        <a:rPr lang="nl-BE" sz="1000" i="1" dirty="0" smtClean="0"/>
                        <a:t>production“</a:t>
                      </a:r>
                      <a:endParaRPr lang="nl-BE" sz="1000" dirty="0"/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18411">
                <a:tc>
                  <a:txBody>
                    <a:bodyPr/>
                    <a:lstStyle/>
                    <a:p>
                      <a:r>
                        <a:rPr lang="nl-BE" sz="1000" dirty="0"/>
                        <a:t>16:00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/>
                        <a:t>T. VELEA1, </a:t>
                      </a:r>
                      <a:r>
                        <a:rPr lang="nl-BE" sz="1000" b="1" dirty="0" smtClean="0"/>
                        <a:t>I. </a:t>
                      </a:r>
                      <a:r>
                        <a:rPr lang="nl-BE" sz="1000" b="1" dirty="0"/>
                        <a:t>ANGER</a:t>
                      </a:r>
                      <a:r>
                        <a:rPr lang="nl-BE" sz="1000" dirty="0"/>
                        <a:t>1, F. STOCIU1, </a:t>
                      </a:r>
                      <a:r>
                        <a:rPr lang="nl-BE" sz="1000" dirty="0" smtClean="0"/>
                        <a:t>E. </a:t>
                      </a:r>
                      <a:r>
                        <a:rPr lang="nl-BE" sz="1000" dirty="0"/>
                        <a:t>GAMENT2, M. MIHALACHE3, L. ILIE3, </a:t>
                      </a:r>
                      <a:r>
                        <a:rPr lang="nl-BE" sz="1000" dirty="0" smtClean="0"/>
                        <a:t>L. </a:t>
                      </a:r>
                      <a:r>
                        <a:rPr lang="nl-BE" sz="1000" dirty="0"/>
                        <a:t>POPESCU4, Fl. ZAMAN4, </a:t>
                      </a:r>
                      <a:r>
                        <a:rPr lang="nl-BE" sz="1000" dirty="0" smtClean="0"/>
                        <a:t>L. </a:t>
                      </a:r>
                      <a:r>
                        <a:rPr lang="nl-BE" sz="1000" dirty="0"/>
                        <a:t>MARA1, V. </a:t>
                      </a:r>
                      <a:r>
                        <a:rPr lang="nl-BE" sz="1000" dirty="0" smtClean="0"/>
                        <a:t>PREDICA1 - 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Non-traditional slag valorization for agriculture</a:t>
                      </a:r>
                      <a:r>
                        <a:rPr lang="nl-BE" sz="1000" i="1" dirty="0" smtClean="0"/>
                        <a:t>"</a:t>
                      </a:r>
                      <a:endParaRPr lang="nl-BE" sz="1000" dirty="0"/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411">
                <a:tc>
                  <a:txBody>
                    <a:bodyPr/>
                    <a:lstStyle/>
                    <a:p>
                      <a:r>
                        <a:rPr lang="nl-BE" sz="1000"/>
                        <a:t>16:20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b="1" dirty="0"/>
                        <a:t>Wouter SCHROEYERS</a:t>
                      </a:r>
                      <a:r>
                        <a:rPr lang="nl-BE" sz="1000" dirty="0"/>
                        <a:t>, Tom CROYMANS-PLAGHKI , Sonja </a:t>
                      </a:r>
                      <a:r>
                        <a:rPr lang="nl-BE" sz="1000" dirty="0" smtClean="0"/>
                        <a:t>SCHREURS - 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Towards a holistic approach for risk assessment when reusing slag with enhanced NORM content in building materials</a:t>
                      </a:r>
                      <a:r>
                        <a:rPr lang="nl-BE" sz="1000" i="1" dirty="0" smtClean="0"/>
                        <a:t>"</a:t>
                      </a:r>
                      <a:endParaRPr lang="nl-BE" sz="1000" dirty="0"/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198">
                <a:tc>
                  <a:txBody>
                    <a:bodyPr/>
                    <a:lstStyle/>
                    <a:p>
                      <a:r>
                        <a:rPr lang="nl-BE" sz="1000"/>
                        <a:t>16:40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b="1" dirty="0"/>
                        <a:t>Andrea DI MARIA</a:t>
                      </a:r>
                      <a:r>
                        <a:rPr lang="nl-BE" sz="1000" dirty="0"/>
                        <a:t>, Muhammad SALMAN, Karel VAN ACKER, Maarten </a:t>
                      </a:r>
                      <a:r>
                        <a:rPr lang="nl-BE" sz="1000" dirty="0" smtClean="0"/>
                        <a:t>DUBOIS - 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Producing bricks from stainless steel slags: An Environmental evaluation based on life cycle analysis</a:t>
                      </a:r>
                      <a:r>
                        <a:rPr lang="nl-BE" sz="1000" i="1" dirty="0" smtClean="0"/>
                        <a:t>"</a:t>
                      </a:r>
                      <a:endParaRPr lang="nl-BE" sz="1000" dirty="0"/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8411">
                <a:tc>
                  <a:txBody>
                    <a:bodyPr/>
                    <a:lstStyle/>
                    <a:p>
                      <a:r>
                        <a:rPr lang="nl-BE" sz="1000"/>
                        <a:t>17:00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b="1" dirty="0"/>
                        <a:t>Lieven MACHIELS</a:t>
                      </a:r>
                      <a:r>
                        <a:rPr lang="nl-BE" sz="1000" dirty="0"/>
                        <a:t>1, Lukas ARNOUT1, Els NAGELS2, Sander ARNOUT2, Bart BLANPAIN1, Yiannis </a:t>
                      </a:r>
                      <a:r>
                        <a:rPr lang="nl-BE" sz="1000" dirty="0" smtClean="0"/>
                        <a:t>PONTIKES1 - </a:t>
                      </a:r>
                      <a:r>
                        <a:rPr lang="nl-BE" sz="1000" i="1" dirty="0" smtClean="0"/>
                        <a:t>"</a:t>
                      </a:r>
                      <a:r>
                        <a:rPr lang="nl-BE" sz="1000" i="1" dirty="0"/>
                        <a:t>Properties of inorganic polymer cement from ferric and ferrous vitrified residues of plasma gasification</a:t>
                      </a:r>
                      <a:r>
                        <a:rPr lang="nl-BE" sz="1000" i="1" dirty="0" smtClean="0"/>
                        <a:t>"</a:t>
                      </a:r>
                      <a:endParaRPr lang="nl-BE" sz="1000" dirty="0"/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069">
                <a:tc>
                  <a:txBody>
                    <a:bodyPr/>
                    <a:lstStyle/>
                    <a:p>
                      <a:r>
                        <a:rPr lang="nl-BE" sz="1000"/>
                        <a:t>17:20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1" dirty="0" err="1"/>
                        <a:t>Björn</a:t>
                      </a:r>
                      <a:r>
                        <a:rPr lang="en-US" sz="1000" b="1" dirty="0"/>
                        <a:t> </a:t>
                      </a:r>
                      <a:r>
                        <a:rPr lang="en-US" sz="1000" b="1" dirty="0" smtClean="0"/>
                        <a:t>DEBECKER -</a:t>
                      </a:r>
                      <a:r>
                        <a:rPr lang="en-US" sz="1000" i="1" dirty="0" smtClean="0"/>
                        <a:t>"</a:t>
                      </a:r>
                      <a:r>
                        <a:rPr lang="en-US" sz="1000" i="1" dirty="0"/>
                        <a:t>Funding opportunities under the EC- Research Fund for Coal and Steel </a:t>
                      </a:r>
                      <a:r>
                        <a:rPr lang="en-US" sz="1000" i="1" dirty="0" err="1"/>
                        <a:t>Programme</a:t>
                      </a:r>
                      <a:r>
                        <a:rPr lang="en-US" sz="1000" i="1" dirty="0" smtClean="0"/>
                        <a:t>"</a:t>
                      </a:r>
                      <a:endParaRPr lang="en-US" sz="1000" dirty="0"/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03570">
                <a:tc>
                  <a:txBody>
                    <a:bodyPr/>
                    <a:lstStyle/>
                    <a:p>
                      <a:r>
                        <a:rPr lang="nl-BE" sz="1000">
                          <a:solidFill>
                            <a:schemeClr val="bg1"/>
                          </a:solidFill>
                        </a:rPr>
                        <a:t>17:40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>
                          <a:solidFill>
                            <a:schemeClr val="bg1"/>
                          </a:solidFill>
                        </a:rPr>
                        <a:t>Closing session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  <a:tr h="103570">
                <a:tc>
                  <a:txBody>
                    <a:bodyPr/>
                    <a:lstStyle/>
                    <a:p>
                      <a:r>
                        <a:rPr lang="nl-BE" sz="1000">
                          <a:solidFill>
                            <a:schemeClr val="bg1"/>
                          </a:solidFill>
                        </a:rPr>
                        <a:t>17:50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BE" sz="1000" dirty="0">
                          <a:solidFill>
                            <a:schemeClr val="bg1"/>
                          </a:solidFill>
                        </a:rPr>
                        <a:t>End of Friday Sessions</a:t>
                      </a:r>
                    </a:p>
                  </a:txBody>
                  <a:tcPr marL="3600" marR="18000" marT="7200" marB="7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2">
                        <a:lumMod val="2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Tm="60388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Conference proceedings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BE" sz="2400" dirty="0" smtClean="0"/>
              <a:t>The papers presented in this Symposium are collected in the Symposium book and on USB stick</a:t>
            </a:r>
          </a:p>
          <a:p>
            <a:pPr lvl="1"/>
            <a:r>
              <a:rPr lang="nl-BE" sz="2000" dirty="0" smtClean="0"/>
              <a:t>After the Symposium, the book can also be </a:t>
            </a:r>
            <a:br>
              <a:rPr lang="nl-BE" sz="2000" dirty="0" smtClean="0"/>
            </a:br>
            <a:r>
              <a:rPr lang="nl-BE" sz="2000" dirty="0" smtClean="0"/>
              <a:t>ordered through the SVS website</a:t>
            </a:r>
          </a:p>
          <a:p>
            <a:endParaRPr lang="nl-BE" sz="2400" dirty="0" smtClean="0"/>
          </a:p>
          <a:p>
            <a:r>
              <a:rPr lang="nl-BE" sz="2400" dirty="0" smtClean="0"/>
              <a:t>Selected papers for Journal of </a:t>
            </a:r>
            <a:br>
              <a:rPr lang="nl-BE" sz="2400" dirty="0" smtClean="0"/>
            </a:br>
            <a:r>
              <a:rPr lang="nl-BE" sz="2400" dirty="0" smtClean="0"/>
              <a:t>Sustainable Metallurgy</a:t>
            </a:r>
          </a:p>
          <a:p>
            <a:endParaRPr lang="nl-BE" sz="2400" dirty="0"/>
          </a:p>
          <a:p>
            <a:pPr>
              <a:buNone/>
            </a:pPr>
            <a:endParaRPr lang="nl-BE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F7B-F6B5-4B93-90D1-D980E9C3DF67}" type="datetime1">
              <a:rPr lang="nl-BE" smtClean="0"/>
              <a:pPr/>
              <a:t>16/04/2015</a:t>
            </a:fld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5E23C-0511-4952-BF64-B23F107A5771}" type="slidenum">
              <a:rPr lang="nl-BE" smtClean="0"/>
              <a:pPr/>
              <a:t>9</a:t>
            </a:fld>
            <a:endParaRPr lang="nl-BE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 l="51605" t="17534" r="17315" b="7203"/>
          <a:stretch>
            <a:fillRect/>
          </a:stretch>
        </p:blipFill>
        <p:spPr bwMode="auto">
          <a:xfrm>
            <a:off x="6437778" y="1988839"/>
            <a:ext cx="2166670" cy="327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Journal of Sustainable Metallurg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694530"/>
            <a:ext cx="2232248" cy="29647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</TotalTime>
  <Words>1123</Words>
  <Application>Microsoft Office PowerPoint</Application>
  <PresentationFormat>On-screen Show (4:3)</PresentationFormat>
  <Paragraphs>169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Welcome to the   4th International Slag Valorisation Symposium</vt:lpstr>
      <vt:lpstr>International Slag Valorisation Symposium</vt:lpstr>
      <vt:lpstr>PowerPoint Presentation</vt:lpstr>
      <vt:lpstr>The 4th Slag Valorisation Symposium</vt:lpstr>
      <vt:lpstr>4th Slag Valorisation Symposium</vt:lpstr>
      <vt:lpstr>Thursday 16 April</vt:lpstr>
      <vt:lpstr>Social events</vt:lpstr>
      <vt:lpstr>Friday 17 April</vt:lpstr>
      <vt:lpstr>Conference proceedings</vt:lpstr>
      <vt:lpstr>Acknowledgements</vt:lpstr>
      <vt:lpstr>Thanks for the attention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  4th International Slag Valorisation Symposium</dc:title>
  <dc:creator>Annelies Malfliet</dc:creator>
  <cp:lastModifiedBy>Slag 2015</cp:lastModifiedBy>
  <cp:revision>67</cp:revision>
  <dcterms:created xsi:type="dcterms:W3CDTF">2015-04-13T11:32:47Z</dcterms:created>
  <dcterms:modified xsi:type="dcterms:W3CDTF">2015-04-16T06:17:20Z</dcterms:modified>
</cp:coreProperties>
</file>