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7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3" r:id="rId3"/>
    <p:sldId id="258" r:id="rId4"/>
    <p:sldId id="265" r:id="rId5"/>
    <p:sldId id="275" r:id="rId6"/>
    <p:sldId id="266" r:id="rId7"/>
    <p:sldId id="269" r:id="rId8"/>
    <p:sldId id="267" r:id="rId9"/>
    <p:sldId id="270" r:id="rId10"/>
    <p:sldId id="271" r:id="rId11"/>
    <p:sldId id="273" r:id="rId12"/>
    <p:sldId id="268" r:id="rId13"/>
    <p:sldId id="274" r:id="rId14"/>
    <p:sldId id="276" r:id="rId15"/>
    <p:sldId id="272" r:id="rId16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94">
          <p15:clr>
            <a:srgbClr val="A4A3A4"/>
          </p15:clr>
        </p15:guide>
        <p15:guide id="2" pos="5602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16E8A"/>
    <a:srgbClr val="1D8DB0"/>
    <a:srgbClr val="147694"/>
    <a:srgbClr val="177E9D"/>
    <a:srgbClr val="00407A"/>
    <a:srgbClr val="86BCE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81541" autoAdjust="0"/>
  </p:normalViewPr>
  <p:slideViewPr>
    <p:cSldViewPr snapToObjects="1" showGuides="1">
      <p:cViewPr varScale="1">
        <p:scale>
          <a:sx n="69" d="100"/>
          <a:sy n="69" d="100"/>
        </p:scale>
        <p:origin x="-774" y="-108"/>
      </p:cViewPr>
      <p:guideLst>
        <p:guide orient="horz" pos="3294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3" d="100"/>
          <a:sy n="73" d="100"/>
        </p:scale>
        <p:origin x="-2028" y="-9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85198-F140-406E-8F04-DE9D809B9791}" type="datetimeFigureOut">
              <a:rPr lang="nl-BE" sz="1000" smtClean="0">
                <a:latin typeface="Arial" pitchFamily="34" charset="0"/>
                <a:cs typeface="Arial" pitchFamily="34" charset="0"/>
              </a:rPr>
              <a:pPr/>
              <a:t>15/04/2015</a:t>
            </a:fld>
            <a:endParaRPr lang="nl-BE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24B3E-C6E9-4CB0-843C-3CD5676655AA}" type="slidenum">
              <a:rPr lang="nl-BE" sz="1000" smtClean="0"/>
              <a:pPr/>
              <a:t>‹#›</a:t>
            </a:fld>
            <a:endParaRPr lang="nl-BE" sz="1000"/>
          </a:p>
        </p:txBody>
      </p:sp>
    </p:spTree>
    <p:extLst>
      <p:ext uri="{BB962C8B-B14F-4D97-AF65-F5344CB8AC3E}">
        <p14:creationId xmlns=""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15/04/2015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40000" y="4320000"/>
            <a:ext cx="5760000" cy="4140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BE" dirty="0" smtClean="0"/>
              <a:t>Good Morning</a:t>
            </a:r>
            <a:r>
              <a:rPr lang="nl-BE" baseline="0" dirty="0" smtClean="0"/>
              <a:t> all. My self Chenna Rao, Predoc in chemical engineering Dept. I am working on recovery of rare earth elements from Red mud, the waste generated in Aluminum production.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1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35992862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2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1097683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C257C2-8D60-4760-88CB-024AF3EEC641}" type="slidenum">
              <a:rPr lang="nl-BE" smtClean="0"/>
              <a:pPr/>
              <a:t>3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4284963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3771000" y="6585500"/>
            <a:ext cx="936000" cy="288000"/>
          </a:xfrm>
        </p:spPr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=""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3851920" y="6534700"/>
            <a:ext cx="936000" cy="288000"/>
          </a:xfrm>
        </p:spPr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=""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9" r:id="rId2"/>
    <p:sldLayoutId id="2147483695" r:id="rId3"/>
    <p:sldLayoutId id="2147483696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uleuven.rare3.eu/" TargetMode="External"/><Relationship Id="rId2" Type="http://schemas.openxmlformats.org/officeDocument/2006/relationships/hyperlink" Target="http://www.set.kuleuven.be/mrc/sim2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15816" y="2420888"/>
            <a:ext cx="6228184" cy="1800000"/>
          </a:xfrm>
        </p:spPr>
        <p:txBody>
          <a:bodyPr/>
          <a:lstStyle/>
          <a:p>
            <a:r>
              <a:rPr lang="en-US" dirty="0" smtClean="0"/>
              <a:t>Smelting reduction of iron oxides from bauxite residue in view of improved rare earths leaching</a:t>
            </a:r>
            <a:endParaRPr lang="en-US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915816" y="5157192"/>
            <a:ext cx="5796480" cy="1440160"/>
          </a:xfrm>
        </p:spPr>
        <p:txBody>
          <a:bodyPr/>
          <a:lstStyle/>
          <a:p>
            <a:r>
              <a:rPr lang="en-US" sz="2000" dirty="0" smtClean="0"/>
              <a:t>C. R. </a:t>
            </a:r>
            <a:r>
              <a:rPr lang="en-US" sz="2000" dirty="0" err="1" smtClean="0"/>
              <a:t>Borra</a:t>
            </a:r>
            <a:r>
              <a:rPr lang="en-US" sz="2000" dirty="0" smtClean="0"/>
              <a:t>, B. </a:t>
            </a:r>
            <a:r>
              <a:rPr lang="en-US" sz="2000" dirty="0" err="1" smtClean="0"/>
              <a:t>Blanpain</a:t>
            </a:r>
            <a:r>
              <a:rPr lang="en-US" sz="2000" dirty="0" smtClean="0"/>
              <a:t>, Y. </a:t>
            </a:r>
            <a:r>
              <a:rPr lang="en-US" sz="2000" dirty="0" err="1" smtClean="0"/>
              <a:t>Pontikes</a:t>
            </a:r>
            <a:r>
              <a:rPr lang="en-US" sz="2000" dirty="0" smtClean="0"/>
              <a:t>, </a:t>
            </a:r>
          </a:p>
          <a:p>
            <a:r>
              <a:rPr lang="en-US" sz="2000" dirty="0" smtClean="0"/>
              <a:t>K. </a:t>
            </a:r>
            <a:r>
              <a:rPr lang="en-US" sz="2000" dirty="0" err="1" smtClean="0"/>
              <a:t>Binnemans</a:t>
            </a:r>
            <a:r>
              <a:rPr lang="en-US" sz="2000" dirty="0" smtClean="0"/>
              <a:t>, T. Van </a:t>
            </a:r>
            <a:r>
              <a:rPr lang="en-US" sz="2000" dirty="0" err="1" smtClean="0"/>
              <a:t>Gerven</a:t>
            </a:r>
            <a:endParaRPr lang="en-US" sz="2000" baseline="30000" dirty="0" smtClean="0"/>
          </a:p>
          <a:p>
            <a:endParaRPr lang="nl-BE" sz="2000" dirty="0"/>
          </a:p>
        </p:txBody>
      </p:sp>
    </p:spTree>
    <p:extLst>
      <p:ext uri="{BB962C8B-B14F-4D97-AF65-F5344CB8AC3E}">
        <p14:creationId xmlns="" xmlns:p14="http://schemas.microsoft.com/office/powerpoint/2010/main" val="21694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Slag composition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203848" y="980728"/>
            <a:ext cx="5961459" cy="4854699"/>
            <a:chOff x="3203848" y="980728"/>
            <a:chExt cx="5961459" cy="4854699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03848" y="1196752"/>
              <a:ext cx="2505075" cy="4638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60232" y="1196752"/>
              <a:ext cx="2505075" cy="4638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Down Arrow 14"/>
            <p:cNvSpPr/>
            <p:nvPr/>
          </p:nvSpPr>
          <p:spPr>
            <a:xfrm rot="16200000">
              <a:off x="5780931" y="1484784"/>
              <a:ext cx="720080" cy="864096"/>
            </a:xfrm>
            <a:prstGeom prst="down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44205" y="980728"/>
              <a:ext cx="2047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b="1" dirty="0" smtClean="0"/>
                <a:t>Bauxite residue</a:t>
              </a:r>
              <a:endParaRPr lang="nl-BE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32240" y="980728"/>
              <a:ext cx="20478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b="1" dirty="0" smtClean="0"/>
                <a:t>Slag</a:t>
              </a:r>
              <a:endParaRPr lang="nl-BE" b="1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176048" y="1772816"/>
              <a:ext cx="1404000" cy="288032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668344" y="1772816"/>
              <a:ext cx="1404000" cy="288032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dirty="0">
                <a:solidFill>
                  <a:srgbClr val="00B05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08923" y="2276872"/>
              <a:ext cx="10233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2000" b="1" dirty="0" smtClean="0">
                  <a:solidFill>
                    <a:srgbClr val="00B050"/>
                  </a:solidFill>
                </a:rPr>
                <a:t>X 1.4</a:t>
              </a:r>
              <a:endParaRPr lang="nl-BE" sz="20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9</a:t>
            </a:r>
            <a:endParaRPr lang="nl-BE" b="1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77056" y="980728"/>
            <a:ext cx="2265933" cy="5121860"/>
            <a:chOff x="377056" y="980728"/>
            <a:chExt cx="2265933" cy="5121860"/>
          </a:xfrm>
        </p:grpSpPr>
        <p:grpSp>
          <p:nvGrpSpPr>
            <p:cNvPr id="25" name="Group 24"/>
            <p:cNvGrpSpPr/>
            <p:nvPr/>
          </p:nvGrpSpPr>
          <p:grpSpPr>
            <a:xfrm>
              <a:off x="377056" y="980728"/>
              <a:ext cx="2106712" cy="5121860"/>
              <a:chOff x="377056" y="980728"/>
              <a:chExt cx="2106712" cy="5121860"/>
            </a:xfrm>
          </p:grpSpPr>
          <p:sp>
            <p:nvSpPr>
              <p:cNvPr id="10" name="Down Arrow 9"/>
              <p:cNvSpPr/>
              <p:nvPr/>
            </p:nvSpPr>
            <p:spPr>
              <a:xfrm>
                <a:off x="1115616" y="3068960"/>
                <a:ext cx="720080" cy="864096"/>
              </a:xfrm>
              <a:prstGeom prst="downArrow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77056" y="1196752"/>
                <a:ext cx="2047875" cy="19431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7056" y="3901852"/>
                <a:ext cx="2047875" cy="19335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35893" y="980728"/>
                <a:ext cx="20478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b="1" dirty="0" smtClean="0"/>
                  <a:t>Bauxite residue</a:t>
                </a:r>
                <a:endParaRPr lang="nl-BE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5893" y="5733256"/>
                <a:ext cx="20478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BE" b="1" dirty="0" smtClean="0"/>
                  <a:t>Slag</a:t>
                </a:r>
                <a:endParaRPr lang="nl-BE" b="1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462485" y="1556792"/>
                <a:ext cx="828000" cy="288032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475656" y="4221088"/>
                <a:ext cx="828000" cy="288032"/>
              </a:xfrm>
              <a:prstGeom prst="rect">
                <a:avLst/>
              </a:prstGeom>
              <a:noFill/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619672" y="3139852"/>
              <a:ext cx="10233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2000" b="1" dirty="0" smtClean="0">
                  <a:solidFill>
                    <a:srgbClr val="00B050"/>
                  </a:solidFill>
                </a:rPr>
                <a:t>- 95%</a:t>
              </a:r>
              <a:endParaRPr lang="nl-BE" sz="2000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2028"/>
            <a:ext cx="4355976" cy="330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062028"/>
            <a:ext cx="4355976" cy="3302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131840" y="4211796"/>
            <a:ext cx="3393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(</a:t>
            </a:r>
            <a:r>
              <a:rPr lang="en-US" b="1" dirty="0" err="1" smtClean="0"/>
              <a:t>HCl</a:t>
            </a:r>
            <a:r>
              <a:rPr lang="en-US" b="1" dirty="0" smtClean="0"/>
              <a:t>, T</a:t>
            </a:r>
            <a:r>
              <a:rPr lang="en-US" b="1" dirty="0"/>
              <a:t>: 25 °C, t: 24 h, L/S: </a:t>
            </a:r>
            <a:r>
              <a:rPr lang="en-US" b="1" dirty="0" smtClean="0"/>
              <a:t>50)</a:t>
            </a:r>
            <a:endParaRPr lang="en-IN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38336" y="4941168"/>
            <a:ext cx="7722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Room temperature leaching yields </a:t>
            </a:r>
            <a:r>
              <a:rPr lang="en-US" sz="2000" b="1" dirty="0" smtClean="0">
                <a:solidFill>
                  <a:srgbClr val="FF0000"/>
                </a:solidFill>
              </a:rPr>
              <a:t>low REE recoveries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endParaRPr lang="en-US" sz="20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Ti </a:t>
            </a:r>
            <a:r>
              <a:rPr lang="en-US" sz="2000" b="1" dirty="0" smtClean="0">
                <a:solidFill>
                  <a:srgbClr val="FF0000"/>
                </a:solidFill>
              </a:rPr>
              <a:t>dissolution </a:t>
            </a:r>
            <a:r>
              <a:rPr lang="en-US" sz="2000" b="1" dirty="0" smtClean="0">
                <a:solidFill>
                  <a:srgbClr val="FF0000"/>
                </a:solidFill>
              </a:rPr>
              <a:t>is </a:t>
            </a:r>
            <a:r>
              <a:rPr lang="en-US" sz="2000" b="1" dirty="0" smtClean="0">
                <a:solidFill>
                  <a:srgbClr val="FF0000"/>
                </a:solidFill>
              </a:rPr>
              <a:t>too </a:t>
            </a:r>
            <a:r>
              <a:rPr lang="en-US" sz="2000" b="1" dirty="0" smtClean="0">
                <a:solidFill>
                  <a:srgbClr val="FF0000"/>
                </a:solidFill>
              </a:rPr>
              <a:t>low as well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Slag 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leaching at room temperature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10</a:t>
            </a:r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610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0032" y="1080000"/>
            <a:ext cx="4968552" cy="350112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-36512" y="1080000"/>
            <a:ext cx="4824536" cy="350112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94792" y="118746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Slag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63344" y="118746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Bauxite residue</a:t>
            </a:r>
            <a:endParaRPr lang="en-US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Slag 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leaching at increased temperature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2048" y="4989603"/>
            <a:ext cx="8892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</a:rPr>
              <a:t> Complete Sc </a:t>
            </a:r>
            <a:r>
              <a:rPr lang="en-US" sz="2000" b="1" dirty="0" smtClean="0">
                <a:solidFill>
                  <a:srgbClr val="00B050"/>
                </a:solidFill>
              </a:rPr>
              <a:t>extraction from slag. </a:t>
            </a:r>
            <a:r>
              <a:rPr lang="en-US" sz="2000" b="1" dirty="0" smtClean="0">
                <a:solidFill>
                  <a:srgbClr val="00B050"/>
                </a:solidFill>
              </a:rPr>
              <a:t>Ti recovery is more than 70%</a:t>
            </a:r>
          </a:p>
          <a:p>
            <a:endParaRPr lang="en-US" sz="2000" b="1" dirty="0" smtClean="0">
              <a:solidFill>
                <a:srgbClr val="00B05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B050"/>
                </a:solidFill>
              </a:rPr>
              <a:t> Fe </a:t>
            </a:r>
            <a:r>
              <a:rPr lang="en-US" sz="2000" b="1" dirty="0" smtClean="0">
                <a:solidFill>
                  <a:srgbClr val="00B050"/>
                </a:solidFill>
              </a:rPr>
              <a:t>dissolution is very high from </a:t>
            </a:r>
            <a:r>
              <a:rPr lang="en-US" sz="2000" b="1" dirty="0" smtClean="0">
                <a:solidFill>
                  <a:srgbClr val="00B050"/>
                </a:solidFill>
              </a:rPr>
              <a:t>bauxite residue </a:t>
            </a:r>
            <a:r>
              <a:rPr lang="en-US" sz="2000" b="1" dirty="0" smtClean="0">
                <a:solidFill>
                  <a:srgbClr val="00B050"/>
                </a:solidFill>
              </a:rPr>
              <a:t>at similar </a:t>
            </a:r>
            <a:r>
              <a:rPr lang="en-US" sz="2000" b="1" dirty="0" smtClean="0">
                <a:solidFill>
                  <a:srgbClr val="00B050"/>
                </a:solidFill>
              </a:rPr>
              <a:t>conditions</a:t>
            </a:r>
            <a:endParaRPr lang="en-US" sz="2000" b="1" dirty="0" smtClean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03848" y="4365104"/>
            <a:ext cx="2896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</a:t>
            </a:r>
            <a:r>
              <a:rPr lang="en-US" b="1" dirty="0" err="1" smtClean="0"/>
              <a:t>HCl</a:t>
            </a:r>
            <a:r>
              <a:rPr lang="en-US" b="1" dirty="0" smtClean="0"/>
              <a:t>, T: 90 °C, t: 1 h, L/S: 50)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11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3528" y="1412776"/>
            <a:ext cx="88204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Carbon content above 5% and CaSiO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below 20% decreases slag-metal separation</a:t>
            </a:r>
          </a:p>
          <a:p>
            <a:pPr marL="179388" indent="-179388">
              <a:buFont typeface="Arial" pitchFamily="34" charset="0"/>
              <a:buChar char="•"/>
            </a:pPr>
            <a:endParaRPr lang="en-US" sz="2400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More than 95% of Fe can be recovered by smelting</a:t>
            </a:r>
          </a:p>
          <a:p>
            <a:pPr marL="179388" indent="-179388">
              <a:buFont typeface="Arial" pitchFamily="34" charset="0"/>
              <a:buChar char="•"/>
            </a:pPr>
            <a:endParaRPr lang="en-US" sz="2400" dirty="0"/>
          </a:p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Subsequent room-temperature </a:t>
            </a:r>
            <a:r>
              <a:rPr lang="en-US" sz="2400" dirty="0"/>
              <a:t>leaching </a:t>
            </a:r>
            <a:r>
              <a:rPr lang="en-US" sz="2400" dirty="0" smtClean="0"/>
              <a:t>gives </a:t>
            </a:r>
            <a:r>
              <a:rPr lang="en-US" sz="2400" dirty="0"/>
              <a:t>low </a:t>
            </a:r>
            <a:r>
              <a:rPr lang="en-US" sz="2400" dirty="0" smtClean="0"/>
              <a:t>recoveries</a:t>
            </a:r>
          </a:p>
          <a:p>
            <a:pPr marL="179388" indent="-179388">
              <a:buFont typeface="Arial" pitchFamily="34" charset="0"/>
              <a:buChar char="•"/>
            </a:pPr>
            <a:endParaRPr lang="en-US" sz="2400" dirty="0"/>
          </a:p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All </a:t>
            </a:r>
            <a:r>
              <a:rPr lang="en-US" sz="2400" dirty="0"/>
              <a:t>of the </a:t>
            </a:r>
            <a:r>
              <a:rPr lang="en-US" sz="2400" dirty="0" smtClean="0"/>
              <a:t>Sc, </a:t>
            </a:r>
            <a:r>
              <a:rPr lang="en-US" sz="2400" dirty="0"/>
              <a:t>most of other REEs and about </a:t>
            </a:r>
            <a:r>
              <a:rPr lang="en-US" sz="2400" dirty="0" smtClean="0"/>
              <a:t>70% </a:t>
            </a:r>
            <a:r>
              <a:rPr lang="en-US" sz="2400" dirty="0"/>
              <a:t>of </a:t>
            </a:r>
            <a:r>
              <a:rPr lang="en-US" sz="2400" dirty="0" smtClean="0"/>
              <a:t>Ti can be leached </a:t>
            </a:r>
            <a:r>
              <a:rPr lang="en-US" sz="2400" dirty="0"/>
              <a:t>with </a:t>
            </a:r>
            <a:r>
              <a:rPr lang="en-US" sz="2400" dirty="0" smtClean="0"/>
              <a:t>high-temperature </a:t>
            </a:r>
            <a:r>
              <a:rPr lang="en-US" sz="2400" dirty="0" smtClean="0"/>
              <a:t>leaching after smelting</a:t>
            </a:r>
          </a:p>
          <a:p>
            <a:pPr marL="179388" indent="-179388">
              <a:buFont typeface="Arial" pitchFamily="34" charset="0"/>
              <a:buChar char="•"/>
            </a:pPr>
            <a:endParaRPr lang="en-US" sz="2400" dirty="0" smtClean="0"/>
          </a:p>
          <a:p>
            <a:pPr marL="179388" indent="-179388"/>
            <a:r>
              <a:rPr lang="en-US" sz="2400" b="1" dirty="0" err="1" smtClean="0">
                <a:solidFill>
                  <a:srgbClr val="00B050"/>
                </a:solidFill>
              </a:rPr>
              <a:t>Succesful</a:t>
            </a:r>
            <a:r>
              <a:rPr lang="en-US" sz="2400" b="1" dirty="0" smtClean="0">
                <a:solidFill>
                  <a:srgbClr val="00B050"/>
                </a:solidFill>
              </a:rPr>
              <a:t> extraction of REE with minimal dissolution of Fe</a:t>
            </a:r>
            <a:endParaRPr lang="en-US" sz="2400" b="1" dirty="0" smtClean="0">
              <a:solidFill>
                <a:srgbClr val="00B050"/>
              </a:solidFill>
            </a:endParaRPr>
          </a:p>
          <a:p>
            <a:pPr>
              <a:lnSpc>
                <a:spcPct val="200000"/>
              </a:lnSpc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12</a:t>
            </a:r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07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Acknowledgements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618922"/>
            <a:ext cx="88204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Aluminum of Greece for providing the bauxite residue sample</a:t>
            </a:r>
            <a:endParaRPr lang="nl-BE" sz="2400" dirty="0" smtClean="0"/>
          </a:p>
          <a:p>
            <a:pPr marL="179388" indent="-179388">
              <a:buFont typeface="Arial" pitchFamily="34" charset="0"/>
              <a:buChar char="•"/>
            </a:pPr>
            <a:endParaRPr lang="en-US" sz="2400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DBOF </a:t>
            </a:r>
            <a:r>
              <a:rPr lang="en-US" sz="2400" dirty="0" smtClean="0"/>
              <a:t>grant from KU Leuven to CRB </a:t>
            </a:r>
            <a:endParaRPr lang="en-US" sz="2400" dirty="0" smtClean="0"/>
          </a:p>
          <a:p>
            <a:pPr marL="179388" indent="-179388">
              <a:buFont typeface="Arial" pitchFamily="34" charset="0"/>
              <a:buChar char="•"/>
            </a:pPr>
            <a:endParaRPr lang="en-US" sz="2400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FWO post-doctoral fellowship to YP</a:t>
            </a:r>
          </a:p>
          <a:p>
            <a:pPr marL="179388" indent="-179388">
              <a:buFont typeface="Arial" pitchFamily="34" charset="0"/>
              <a:buChar char="•"/>
            </a:pPr>
            <a:endParaRPr lang="en-US" sz="2400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sz="2400" dirty="0" smtClean="0"/>
              <a:t>Research </a:t>
            </a:r>
            <a:r>
              <a:rPr lang="en-US" sz="2400" dirty="0" smtClean="0"/>
              <a:t>Platform for the Advanced Recycling and Reuse of Rare Earths (IOF-KP RARE³) </a:t>
            </a:r>
          </a:p>
          <a:p>
            <a:pPr marL="179388" indent="-179388">
              <a:buFont typeface="Arial" pitchFamily="34" charset="0"/>
              <a:buChar char="•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40000" y="5507940"/>
            <a:ext cx="860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BE" dirty="0" smtClean="0">
                <a:hlinkClick r:id="rId2"/>
              </a:rPr>
              <a:t>www.set.kuleuven.be/mrc/sim2</a:t>
            </a:r>
            <a:r>
              <a:rPr lang="nl-BE" dirty="0" smtClean="0"/>
              <a:t>		</a:t>
            </a:r>
            <a:r>
              <a:rPr lang="nl-BE" dirty="0" smtClean="0">
                <a:hlinkClick r:id="rId3"/>
              </a:rPr>
              <a:t>www.kuleuven.rare3.eu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13</a:t>
            </a:r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075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r2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2852936"/>
            <a:ext cx="8960996" cy="2016224"/>
          </a:xfrm>
          <a:prstGeom prst="rect">
            <a:avLst/>
          </a:prstGeom>
          <a:noFill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40000" y="90872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See you at ….?</a:t>
            </a:r>
            <a:endParaRPr lang="en-US" sz="4400" b="1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14</a:t>
            </a:r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295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57200" y="1595933"/>
            <a:ext cx="8229600" cy="4281339"/>
          </a:xfrm>
        </p:spPr>
        <p:txBody>
          <a:bodyPr>
            <a:normAutofit/>
          </a:bodyPr>
          <a:lstStyle/>
          <a:p>
            <a:r>
              <a:rPr lang="en-US" dirty="0" smtClean="0"/>
              <a:t>Bauxite residue is a waste generated in Bayer’s Process (1.5-2.5 ton/ton alumina)</a:t>
            </a:r>
          </a:p>
          <a:p>
            <a:endParaRPr lang="en-US" dirty="0" smtClean="0"/>
          </a:p>
          <a:p>
            <a:r>
              <a:rPr lang="en-US" dirty="0" smtClean="0"/>
              <a:t>Occupies land, harmful for environment</a:t>
            </a:r>
          </a:p>
          <a:p>
            <a:r>
              <a:rPr lang="en-US" dirty="0" smtClean="0"/>
              <a:t>Minor use in cements and ceramics</a:t>
            </a:r>
          </a:p>
          <a:p>
            <a:r>
              <a:rPr lang="en-US" dirty="0" smtClean="0"/>
              <a:t>Needs better management strategies</a:t>
            </a:r>
          </a:p>
          <a:p>
            <a:endParaRPr lang="en-US" dirty="0" smtClean="0"/>
          </a:p>
          <a:p>
            <a:r>
              <a:rPr lang="en-US" dirty="0" smtClean="0"/>
              <a:t>Rare earth elements (REEs) – report to bauxite residue</a:t>
            </a:r>
          </a:p>
          <a:p>
            <a:r>
              <a:rPr lang="en-US" dirty="0" smtClean="0"/>
              <a:t>95% of the value is from Sc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7696" y="2193375"/>
            <a:ext cx="2736304" cy="1822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2008" y="6550223"/>
            <a:ext cx="86044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 err="1" smtClean="0">
                <a:solidFill>
                  <a:schemeClr val="bg1"/>
                </a:solidFill>
              </a:rPr>
              <a:t>Binnemans</a:t>
            </a:r>
            <a:r>
              <a:rPr lang="en-US" sz="1400" dirty="0" smtClean="0">
                <a:solidFill>
                  <a:schemeClr val="bg1"/>
                </a:solidFill>
              </a:rPr>
              <a:t> et al., J. Clean. Prod. (2015), in press, DOI: 10.1016/j.jclepro.2015.02.089</a:t>
            </a:r>
            <a:endParaRPr lang="nl-BE" sz="1400" dirty="0">
              <a:solidFill>
                <a:schemeClr val="bg1"/>
              </a:solidFill>
            </a:endParaRPr>
          </a:p>
        </p:txBody>
      </p:sp>
      <p:sp>
        <p:nvSpPr>
          <p:cNvPr id="15" name="Title 33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1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73812"/>
            <a:ext cx="4108128" cy="279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itle 3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257175" y="1617762"/>
            <a:ext cx="46748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Direct acid leaching of REEs yields low recovery rates</a:t>
            </a:r>
          </a:p>
          <a:p>
            <a:pPr marL="179388" indent="-179388">
              <a:buFont typeface="Arial" pitchFamily="34" charset="0"/>
              <a:buChar char="•"/>
            </a:pPr>
            <a:endParaRPr lang="en-US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High </a:t>
            </a:r>
            <a:r>
              <a:rPr lang="en-US" dirty="0" err="1" smtClean="0"/>
              <a:t>HCl</a:t>
            </a:r>
            <a:r>
              <a:rPr lang="en-US" dirty="0" smtClean="0"/>
              <a:t> acid concentration increases the recovery but then high amounts of iron also dissolve</a:t>
            </a:r>
          </a:p>
          <a:p>
            <a:pPr marL="179388" indent="-179388">
              <a:buFont typeface="Arial" pitchFamily="34" charset="0"/>
              <a:buChar char="•"/>
            </a:pPr>
            <a:endParaRPr lang="en-US" dirty="0" smtClean="0"/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High iron concentration in the solution requires large amount of reagents during recovery</a:t>
            </a:r>
          </a:p>
          <a:p>
            <a:pPr marL="179388" indent="-179388">
              <a:buFont typeface="Arial" pitchFamily="34" charset="0"/>
              <a:buChar char="•"/>
            </a:pPr>
            <a:endParaRPr lang="en-US" dirty="0" smtClean="0"/>
          </a:p>
          <a:p>
            <a:pPr marL="179388" indent="-179388"/>
            <a:endParaRPr lang="en-US" b="1" dirty="0" smtClean="0">
              <a:solidFill>
                <a:srgbClr val="FF0000"/>
              </a:solidFill>
            </a:endParaRPr>
          </a:p>
          <a:p>
            <a:pPr marL="179388" indent="-179388"/>
            <a:r>
              <a:rPr lang="en-US" b="1" dirty="0" smtClean="0">
                <a:solidFill>
                  <a:srgbClr val="FF0000"/>
                </a:solidFill>
              </a:rPr>
              <a:t>Goal: remove iron prior to REE leaching</a:t>
            </a:r>
          </a:p>
          <a:p>
            <a:pPr marL="179388" indent="-179388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356992"/>
            <a:ext cx="4176464" cy="3020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Box 41"/>
          <p:cNvSpPr txBox="1"/>
          <p:nvPr/>
        </p:nvSpPr>
        <p:spPr>
          <a:xfrm>
            <a:off x="5996880" y="2359913"/>
            <a:ext cx="195949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(T: 25 °C, L/S: 50, t: 24 h)</a:t>
            </a:r>
            <a:endParaRPr lang="en-US" sz="1200" b="1" dirty="0"/>
          </a:p>
        </p:txBody>
      </p:sp>
      <p:sp>
        <p:nvSpPr>
          <p:cNvPr id="44" name="Rectangle 43"/>
          <p:cNvSpPr/>
          <p:nvPr/>
        </p:nvSpPr>
        <p:spPr>
          <a:xfrm>
            <a:off x="107504" y="6577607"/>
            <a:ext cx="7128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Borra</a:t>
            </a:r>
            <a:r>
              <a:rPr lang="en-US" sz="1400" dirty="0" smtClean="0">
                <a:solidFill>
                  <a:schemeClr val="bg1"/>
                </a:solidFill>
              </a:rPr>
              <a:t> et al., Miner .Eng. (2015), in press, DOI: 10.1016/j.mineng.2015.01.005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2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10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dirty="0" err="1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Characterisation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 of bauxite residue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85701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Greek 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bauxite residue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504" y="6577607"/>
            <a:ext cx="7128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Borra</a:t>
            </a:r>
            <a:r>
              <a:rPr lang="en-US" sz="1400" dirty="0" smtClean="0">
                <a:solidFill>
                  <a:schemeClr val="bg1"/>
                </a:solidFill>
              </a:rPr>
              <a:t> et al., Miner .Eng. (2015), in press, DOI: 10.1016/j.mineng.2015.01.005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196752"/>
            <a:ext cx="2808312" cy="518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4137693"/>
            <a:ext cx="2376264" cy="2243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3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8160" y="1017751"/>
            <a:ext cx="4855840" cy="327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381000" y="2286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600" dirty="0" err="1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Characterisation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 of bauxite residue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504" y="3284984"/>
            <a:ext cx="4540696" cy="30243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7504" y="6577607"/>
            <a:ext cx="71287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Borra</a:t>
            </a:r>
            <a:r>
              <a:rPr lang="en-US" sz="1400" dirty="0" smtClean="0">
                <a:solidFill>
                  <a:schemeClr val="bg1"/>
                </a:solidFill>
              </a:rPr>
              <a:t> et al., Miner .Eng. (2015), in press, DOI: 10.1016/j.mineng.2015.01.005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4</a:t>
            </a:r>
            <a:endParaRPr lang="nl-BE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59632" y="1857018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Greek 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bauxite residue</a:t>
            </a:r>
            <a:endParaRPr lang="en-US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Smelting for iron removal – 1</a:t>
            </a:r>
            <a:r>
              <a:rPr lang="en-US" sz="3600" baseline="300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st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 attempt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124744"/>
            <a:ext cx="8748464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Carbon </a:t>
            </a:r>
            <a:r>
              <a:rPr lang="en-US" sz="2000" dirty="0" smtClean="0"/>
              <a:t>requirement: 	Fe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</a:t>
            </a:r>
            <a:r>
              <a:rPr lang="en-US" sz="2000" dirty="0" smtClean="0"/>
              <a:t>+ 3C </a:t>
            </a:r>
            <a:r>
              <a:rPr lang="en-US" sz="2000" dirty="0" smtClean="0">
                <a:sym typeface="Wingdings 3"/>
              </a:rPr>
              <a:t></a:t>
            </a:r>
            <a:r>
              <a:rPr lang="en-US" sz="2000" dirty="0" smtClean="0"/>
              <a:t> 2Fe </a:t>
            </a:r>
            <a:r>
              <a:rPr lang="en-US" sz="2000" dirty="0" smtClean="0"/>
              <a:t>+ 3CO </a:t>
            </a:r>
            <a:endParaRPr lang="en-US" sz="2000" dirty="0" smtClean="0"/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Smelting was carried out with </a:t>
            </a:r>
            <a:r>
              <a:rPr lang="en-US" sz="2000" dirty="0" smtClean="0"/>
              <a:t>10 wt% carbon </a:t>
            </a:r>
            <a:r>
              <a:rPr lang="en-US" sz="2000" dirty="0" smtClean="0"/>
              <a:t>and no </a:t>
            </a:r>
            <a:r>
              <a:rPr lang="en-US" sz="2000" dirty="0" smtClean="0"/>
              <a:t>flux </a:t>
            </a:r>
            <a:r>
              <a:rPr lang="en-US" sz="2000" dirty="0" smtClean="0"/>
              <a:t>at </a:t>
            </a:r>
            <a:r>
              <a:rPr lang="en-US" sz="2000" dirty="0" smtClean="0"/>
              <a:t>1500-1600 °C</a:t>
            </a:r>
            <a:endParaRPr lang="en-US" sz="2000" dirty="0" smtClean="0"/>
          </a:p>
          <a:p>
            <a:endParaRPr lang="en-US" sz="2000" dirty="0" smtClean="0"/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spcAft>
                <a:spcPts val="600"/>
              </a:spcAft>
            </a:pPr>
            <a:endParaRPr lang="en-US" sz="20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539552" y="2996952"/>
            <a:ext cx="8604448" cy="3162836"/>
            <a:chOff x="539552" y="2996952"/>
            <a:chExt cx="8604448" cy="3162836"/>
          </a:xfrm>
        </p:grpSpPr>
        <p:pic>
          <p:nvPicPr>
            <p:cNvPr id="4" name="Picture 3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71800" y="3068960"/>
              <a:ext cx="3744416" cy="2783051"/>
            </a:xfrm>
            <a:prstGeom prst="rect">
              <a:avLst/>
            </a:prstGeom>
            <a:noFill/>
          </p:spPr>
        </p:pic>
        <p:sp>
          <p:nvSpPr>
            <p:cNvPr id="5" name="Rectangle 1"/>
            <p:cNvSpPr>
              <a:spLocks noChangeArrowheads="1"/>
            </p:cNvSpPr>
            <p:nvPr/>
          </p:nvSpPr>
          <p:spPr bwMode="auto">
            <a:xfrm>
              <a:off x="2895600" y="5852011"/>
              <a:ext cx="390864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Without flux and 10 wt% carbon at 1600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°C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678488" y="3125292"/>
              <a:ext cx="2465512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No or very little </a:t>
              </a:r>
              <a:endParaRPr lang="en-US" sz="2000" b="1" dirty="0" smtClean="0">
                <a:solidFill>
                  <a:srgbClr val="FF0000"/>
                </a:solidFill>
              </a:endParaRPr>
            </a:p>
            <a:p>
              <a:r>
                <a:rPr lang="en-US" sz="2000" b="1" dirty="0" smtClean="0">
                  <a:solidFill>
                    <a:srgbClr val="FF0000"/>
                  </a:solidFill>
                </a:rPr>
                <a:t>slag-metal 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separation </a:t>
              </a:r>
              <a:endParaRPr lang="en-US" sz="2000" b="1" dirty="0" smtClean="0">
                <a:solidFill>
                  <a:srgbClr val="FF0000"/>
                </a:solidFill>
              </a:endParaRPr>
            </a:p>
            <a:p>
              <a:r>
                <a:rPr lang="en-US" sz="2000" b="1" dirty="0" smtClean="0">
                  <a:solidFill>
                    <a:srgbClr val="FF0000"/>
                  </a:solidFill>
                </a:rPr>
                <a:t>without 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flux </a:t>
              </a:r>
              <a:endParaRPr lang="nl-BE" sz="2000" b="1" dirty="0">
                <a:solidFill>
                  <a:srgbClr val="FF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39552" y="2996952"/>
              <a:ext cx="17491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Aft>
                  <a:spcPts val="600"/>
                </a:spcAft>
              </a:pPr>
              <a:r>
                <a:rPr lang="en-US" sz="3600" b="1" dirty="0" smtClean="0">
                  <a:solidFill>
                    <a:srgbClr val="FF0000"/>
                  </a:solidFill>
                </a:rPr>
                <a:t>Result: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5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Process\Desktop\Chenna\CHENNA\1\1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01008"/>
            <a:ext cx="3048000" cy="245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539552" y="1166842"/>
            <a:ext cx="8208912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Further observations:</a:t>
            </a:r>
          </a:p>
          <a:p>
            <a:pPr>
              <a:spcAft>
                <a:spcPts val="600"/>
              </a:spcAft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smtClean="0"/>
              <a:t>Si </a:t>
            </a:r>
            <a:r>
              <a:rPr lang="en-US" sz="2000" dirty="0" smtClean="0"/>
              <a:t>was found </a:t>
            </a:r>
            <a:r>
              <a:rPr lang="en-US" sz="2000" dirty="0" smtClean="0"/>
              <a:t>in the metal phase. TiO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was also reduced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Carbon was too high due to the formation of CO</a:t>
            </a:r>
            <a:r>
              <a:rPr lang="en-US" sz="2000" baseline="-25000" dirty="0" smtClean="0"/>
              <a:t>2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</a:pPr>
            <a:endParaRPr lang="en-US" dirty="0" smtClean="0"/>
          </a:p>
          <a:p>
            <a:pPr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5" name="Rectangle 4"/>
          <p:cNvSpPr/>
          <p:nvPr/>
        </p:nvSpPr>
        <p:spPr>
          <a:xfrm>
            <a:off x="251520" y="5949280"/>
            <a:ext cx="35396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Without flux and 10 wt% carbon at 1600 </a:t>
            </a:r>
            <a:r>
              <a:rPr lang="en-US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°C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b="50774"/>
          <a:stretch>
            <a:fillRect/>
          </a:stretch>
        </p:blipFill>
        <p:spPr bwMode="auto">
          <a:xfrm>
            <a:off x="3923928" y="3284984"/>
            <a:ext cx="4896544" cy="2740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236296" y="472514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Ti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216" y="413978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Si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12360" y="350100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Fe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Smelting for iron removal – 1</a:t>
            </a:r>
            <a:r>
              <a:rPr lang="en-US" sz="3600" baseline="300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st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 attempt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6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Smelting for iron removal – 2</a:t>
            </a:r>
            <a:r>
              <a:rPr lang="en-US" sz="3600" baseline="300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nd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 attempt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24744"/>
            <a:ext cx="882047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Carbon </a:t>
            </a:r>
            <a:r>
              <a:rPr lang="en-US" sz="2000" dirty="0" smtClean="0"/>
              <a:t>was decreased from 10 to 7 wt%  to decrease the reduction of SiO</a:t>
            </a:r>
            <a:r>
              <a:rPr lang="en-US" sz="2000" baseline="-25000" dirty="0" smtClean="0"/>
              <a:t>2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Wollastonite</a:t>
            </a:r>
            <a:r>
              <a:rPr lang="en-US" sz="2000" dirty="0" smtClean="0"/>
              <a:t> </a:t>
            </a:r>
            <a:r>
              <a:rPr lang="en-US" sz="2000" dirty="0" smtClean="0"/>
              <a:t>(CaSiO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) was added to decrease the fluidity</a:t>
            </a:r>
          </a:p>
          <a:p>
            <a:pPr>
              <a:spcAft>
                <a:spcPts val="600"/>
              </a:spcAft>
            </a:pP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467544" y="2325073"/>
            <a:ext cx="8406456" cy="3622849"/>
            <a:chOff x="467544" y="2325073"/>
            <a:chExt cx="8406456" cy="3622849"/>
          </a:xfrm>
        </p:grpSpPr>
        <p:pic>
          <p:nvPicPr>
            <p:cNvPr id="4" name="Picture 3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089152" y="2325073"/>
              <a:ext cx="3784848" cy="3315072"/>
            </a:xfrm>
            <a:prstGeom prst="rect">
              <a:avLst/>
            </a:prstGeom>
            <a:noFill/>
          </p:spPr>
        </p:pic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934272" y="5640145"/>
              <a:ext cx="388620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20 wt</a:t>
              </a:r>
              <a:r>
                <a:rPr lang="en-US" sz="14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% 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CaO-SiO</a:t>
              </a:r>
              <a:r>
                <a:rPr kumimoji="0" lang="en-US" sz="14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and 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7 wt</a:t>
              </a:r>
              <a:r>
                <a:rPr kumimoji="0" lang="en-US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% carbon at 1500 </a:t>
              </a:r>
              <a:r>
                <a:rPr kumimoji="0" 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°C</a:t>
              </a: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267744" y="2993267"/>
              <a:ext cx="2859315" cy="26058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600"/>
                </a:spcAft>
              </a:pPr>
              <a:r>
                <a:rPr lang="en-US" sz="2000" b="1" dirty="0" smtClean="0">
                  <a:solidFill>
                    <a:srgbClr val="FF0000"/>
                  </a:solidFill>
                </a:rPr>
                <a:t>Metallic 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titanium was observed even at 7 wt% C and 20 wt% CaSiO</a:t>
              </a:r>
              <a:r>
                <a:rPr lang="en-US" sz="2000" b="1" baseline="-25000" dirty="0" smtClean="0">
                  <a:solidFill>
                    <a:srgbClr val="FF0000"/>
                  </a:solidFill>
                </a:rPr>
                <a:t>3</a:t>
              </a:r>
            </a:p>
            <a:p>
              <a:pPr lvl="0">
                <a:spcAft>
                  <a:spcPts val="600"/>
                </a:spcAft>
                <a:buFont typeface="Arial" pitchFamily="34" charset="0"/>
                <a:buChar char="•"/>
              </a:pPr>
              <a:endParaRPr lang="en-US" sz="2000" b="1" baseline="-25000" dirty="0" smtClean="0">
                <a:solidFill>
                  <a:srgbClr val="FF0000"/>
                </a:solidFill>
              </a:endParaRPr>
            </a:p>
            <a:p>
              <a:pPr lvl="0">
                <a:spcAft>
                  <a:spcPts val="600"/>
                </a:spcAft>
              </a:pPr>
              <a:r>
                <a:rPr lang="en-US" sz="2000" b="1" dirty="0" smtClean="0">
                  <a:solidFill>
                    <a:srgbClr val="FF0000"/>
                  </a:solidFill>
                </a:rPr>
                <a:t>Titanium </a:t>
              </a:r>
              <a:r>
                <a:rPr lang="en-US" sz="2000" b="1" dirty="0" smtClean="0">
                  <a:solidFill>
                    <a:srgbClr val="FF0000"/>
                  </a:solidFill>
                </a:rPr>
                <a:t>hinders the slag-metal separation by locking iron phase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67544" y="2852936"/>
              <a:ext cx="17491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Aft>
                  <a:spcPts val="600"/>
                </a:spcAft>
              </a:pPr>
              <a:r>
                <a:rPr lang="en-US" sz="3600" b="1" dirty="0" smtClean="0">
                  <a:solidFill>
                    <a:srgbClr val="FF0000"/>
                  </a:solidFill>
                </a:rPr>
                <a:t>Result: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7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11560" y="1259468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 Carbon was further decreased to 5 wt</a:t>
            </a:r>
            <a:r>
              <a:rPr lang="en-US" sz="2000" dirty="0" smtClean="0"/>
              <a:t>%</a:t>
            </a:r>
            <a:endParaRPr lang="en-US" sz="20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Smelting for iron removal – 3</a:t>
            </a:r>
            <a:r>
              <a:rPr lang="en-US" sz="3600" baseline="300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rd</a:t>
            </a:r>
            <a:r>
              <a:rPr lang="en-US" sz="3600" dirty="0" smtClean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rPr>
              <a:t> attempt</a:t>
            </a:r>
            <a:endParaRPr lang="en-US" sz="3600" dirty="0">
              <a:solidFill>
                <a:srgbClr val="52BDE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0555" y="2276872"/>
            <a:ext cx="8554880" cy="3862596"/>
            <a:chOff x="590555" y="2276872"/>
            <a:chExt cx="8554880" cy="3862596"/>
          </a:xfrm>
        </p:grpSpPr>
        <p:pic>
          <p:nvPicPr>
            <p:cNvPr id="2" name="Picture 1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911971" y="2708920"/>
              <a:ext cx="2743200" cy="23442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Rectangle 2"/>
            <p:cNvSpPr/>
            <p:nvPr/>
          </p:nvSpPr>
          <p:spPr>
            <a:xfrm>
              <a:off x="5436096" y="5013176"/>
              <a:ext cx="370933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20 wt% CaSiO</a:t>
              </a:r>
              <a:r>
                <a:rPr lang="en-US" sz="1400" b="1" baseline="-25000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3</a:t>
              </a:r>
              <a:r>
                <a:rPr lang="en-US" sz="1400" b="1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and 5 wt% carbon at 1500 °C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2483768" y="2276872"/>
              <a:ext cx="3038408" cy="38625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spcAft>
                  <a:spcPts val="600"/>
                </a:spcAft>
              </a:pPr>
              <a:endParaRPr lang="en-US" sz="2000" b="1" dirty="0" smtClean="0">
                <a:solidFill>
                  <a:srgbClr val="00B050"/>
                </a:solidFill>
              </a:endParaRPr>
            </a:p>
            <a:p>
              <a:pPr lvl="0">
                <a:spcAft>
                  <a:spcPts val="600"/>
                </a:spcAft>
              </a:pPr>
              <a:r>
                <a:rPr lang="en-US" sz="2000" b="1" dirty="0" smtClean="0">
                  <a:solidFill>
                    <a:srgbClr val="00B050"/>
                  </a:solidFill>
                </a:rPr>
                <a:t>Iron 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was successfully separated at 1500 °C  with 5 wt% C and 20 wt% CaSiO</a:t>
              </a:r>
              <a:r>
                <a:rPr lang="en-US" sz="2000" b="1" baseline="-25000" dirty="0" smtClean="0">
                  <a:solidFill>
                    <a:srgbClr val="00B050"/>
                  </a:solidFill>
                </a:rPr>
                <a:t>3</a:t>
              </a:r>
              <a:endParaRPr lang="en-US" sz="2000" b="1" dirty="0" smtClean="0">
                <a:solidFill>
                  <a:srgbClr val="00B050"/>
                </a:solidFill>
              </a:endParaRPr>
            </a:p>
            <a:p>
              <a:pPr lvl="0">
                <a:spcAft>
                  <a:spcPts val="600"/>
                </a:spcAft>
              </a:pPr>
              <a:endParaRPr lang="en-US" sz="2000" b="1" dirty="0" smtClean="0">
                <a:solidFill>
                  <a:srgbClr val="00B050"/>
                </a:solidFill>
              </a:endParaRPr>
            </a:p>
            <a:p>
              <a:pPr lvl="0">
                <a:spcAft>
                  <a:spcPts val="600"/>
                </a:spcAft>
              </a:pPr>
              <a:r>
                <a:rPr lang="en-US" sz="2000" b="1" dirty="0" err="1" smtClean="0">
                  <a:solidFill>
                    <a:srgbClr val="00B050"/>
                  </a:solidFill>
                </a:rPr>
                <a:t>Wollastonite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 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below 20% decreases the slag-metal separation</a:t>
              </a:r>
            </a:p>
            <a:p>
              <a:pPr lvl="0">
                <a:spcAft>
                  <a:spcPts val="600"/>
                </a:spcAft>
              </a:pPr>
              <a:endParaRPr lang="en-US" sz="2000" b="1" dirty="0" smtClean="0">
                <a:solidFill>
                  <a:srgbClr val="00B050"/>
                </a:solidFill>
              </a:endParaRPr>
            </a:p>
            <a:p>
              <a:pPr lvl="0">
                <a:spcAft>
                  <a:spcPts val="600"/>
                </a:spcAft>
              </a:pPr>
              <a:r>
                <a:rPr lang="en-US" sz="2000" b="1" dirty="0" smtClean="0">
                  <a:solidFill>
                    <a:srgbClr val="00B050"/>
                  </a:solidFill>
                </a:rPr>
                <a:t>Iron 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recovery </a:t>
              </a:r>
              <a:r>
                <a:rPr lang="en-US" sz="2000" b="1" dirty="0" smtClean="0">
                  <a:solidFill>
                    <a:srgbClr val="00B050"/>
                  </a:solidFill>
                  <a:sym typeface="Wingdings" pitchFamily="2" charset="2"/>
                </a:rPr>
                <a:t></a:t>
              </a:r>
              <a:r>
                <a:rPr lang="en-US" sz="2000" b="1" dirty="0" smtClean="0">
                  <a:solidFill>
                    <a:srgbClr val="00B050"/>
                  </a:solidFill>
                </a:rPr>
                <a:t> 96%</a:t>
              </a:r>
              <a:endParaRPr lang="en-US" sz="2000" b="1" dirty="0">
                <a:solidFill>
                  <a:srgbClr val="00B05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90555" y="2492896"/>
              <a:ext cx="17491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spcAft>
                  <a:spcPts val="600"/>
                </a:spcAft>
              </a:pPr>
              <a:r>
                <a:rPr lang="en-US" sz="3600" b="1" dirty="0" smtClean="0">
                  <a:solidFill>
                    <a:srgbClr val="00B050"/>
                  </a:solidFill>
                </a:rPr>
                <a:t>Result: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388424" y="6550223"/>
            <a:ext cx="755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BE" b="1" dirty="0" smtClean="0">
                <a:solidFill>
                  <a:schemeClr val="bg1"/>
                </a:solidFill>
              </a:rPr>
              <a:t>8</a:t>
            </a:r>
            <a:endParaRPr lang="nl-BE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ULeuven-Themakleuren">
    <a:dk1>
      <a:srgbClr val="00407A"/>
    </a:dk1>
    <a:lt1>
      <a:srgbClr val="FFFFFF"/>
    </a:lt1>
    <a:dk2>
      <a:srgbClr val="00407A"/>
    </a:dk2>
    <a:lt2>
      <a:srgbClr val="FFFFFF"/>
    </a:lt2>
    <a:accent1>
      <a:srgbClr val="1D8DB0"/>
    </a:accent1>
    <a:accent2>
      <a:srgbClr val="116E8A"/>
    </a:accent2>
    <a:accent3>
      <a:srgbClr val="52BDEC"/>
    </a:accent3>
    <a:accent4>
      <a:srgbClr val="00407A"/>
    </a:accent4>
    <a:accent5>
      <a:srgbClr val="7F7F7F"/>
    </a:accent5>
    <a:accent6>
      <a:srgbClr val="595959"/>
    </a:accent6>
    <a:hlink>
      <a:srgbClr val="1D8DB0"/>
    </a:hlink>
    <a:folHlink>
      <a:srgbClr val="00407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2333</TotalTime>
  <Words>709</Words>
  <Application>Microsoft Office PowerPoint</Application>
  <PresentationFormat>On-screen Show (4:3)</PresentationFormat>
  <Paragraphs>128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Corporate-KU Leuven-Liggend-Achtergrond Wit</vt:lpstr>
      <vt:lpstr>Smelting reduction of iron oxides from bauxite residue in view of improved rare earths leaching</vt:lpstr>
      <vt:lpstr>Introduction</vt:lpstr>
      <vt:lpstr>Introduction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KULeuven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TomVG</cp:lastModifiedBy>
  <cp:revision>125</cp:revision>
  <dcterms:created xsi:type="dcterms:W3CDTF">2012-07-10T07:57:57Z</dcterms:created>
  <dcterms:modified xsi:type="dcterms:W3CDTF">2015-04-15T21:26:10Z</dcterms:modified>
</cp:coreProperties>
</file>