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75" r:id="rId2"/>
    <p:sldId id="316" r:id="rId3"/>
    <p:sldId id="325" r:id="rId4"/>
    <p:sldId id="317" r:id="rId5"/>
    <p:sldId id="310" r:id="rId6"/>
    <p:sldId id="322" r:id="rId7"/>
    <p:sldId id="323" r:id="rId8"/>
    <p:sldId id="324" r:id="rId9"/>
    <p:sldId id="318" r:id="rId10"/>
    <p:sldId id="319" r:id="rId11"/>
    <p:sldId id="321" r:id="rId12"/>
    <p:sldId id="320" r:id="rId13"/>
    <p:sldId id="315" r:id="rId14"/>
    <p:sldId id="314" r:id="rId15"/>
    <p:sldId id="313" r:id="rId16"/>
    <p:sldId id="311" r:id="rId17"/>
    <p:sldId id="268" r:id="rId18"/>
  </p:sldIdLst>
  <p:sldSz cx="9144000" cy="6858000" type="screen4x3"/>
  <p:notesSz cx="6718300" cy="9855200"/>
  <p:defaultTextStyle>
    <a:defPPr>
      <a:defRPr lang="nl-NL"/>
    </a:defPPr>
    <a:lvl1pPr algn="l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FF0000"/>
    <a:srgbClr val="0044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328" autoAdjust="0"/>
  </p:normalViewPr>
  <p:slideViewPr>
    <p:cSldViewPr>
      <p:cViewPr>
        <p:scale>
          <a:sx n="75" d="100"/>
          <a:sy n="75" d="100"/>
        </p:scale>
        <p:origin x="-120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996" cy="49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endParaRPr lang="nl-NL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4736" y="0"/>
            <a:ext cx="2911996" cy="49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endParaRPr lang="nl-NL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0313"/>
            <a:ext cx="2911996" cy="49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endParaRPr lang="nl-NL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4736" y="9360313"/>
            <a:ext cx="2911996" cy="49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fld id="{A110BEA6-B64F-46D8-9A97-2AA61038B8D7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69322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996" cy="49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endParaRPr lang="nl-NL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4736" y="0"/>
            <a:ext cx="2911996" cy="49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endParaRPr lang="nl-NL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5350" y="739775"/>
            <a:ext cx="4927600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6" y="4680945"/>
            <a:ext cx="5375268" cy="4435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opmaakprofielen van de modeltekst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0313"/>
            <a:ext cx="2911996" cy="49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endParaRPr lang="nl-NL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4736" y="9360313"/>
            <a:ext cx="2911996" cy="49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latin typeface="Arial" charset="0"/>
              </a:defRPr>
            </a:lvl1pPr>
          </a:lstStyle>
          <a:p>
            <a:fld id="{7876F83B-EA7E-45C1-B474-24E4766C4EF2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7769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43F80A-A32E-4850-A32B-6D5529FB95E6}" type="slidenum">
              <a:rPr lang="nl-NL"/>
              <a:pPr/>
              <a:t>1</a:t>
            </a:fld>
            <a:endParaRPr lang="nl-NL"/>
          </a:p>
        </p:txBody>
      </p:sp>
      <p:sp>
        <p:nvSpPr>
          <p:cNvPr id="27650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96938" y="739775"/>
            <a:ext cx="4926012" cy="3695700"/>
          </a:xfrm>
          <a:ln/>
        </p:spPr>
      </p:sp>
      <p:sp>
        <p:nvSpPr>
          <p:cNvPr id="27651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 lIns="94692" tIns="47346" rIns="94692" bIns="47346"/>
          <a:lstStyle/>
          <a:p>
            <a:pPr>
              <a:spcBef>
                <a:spcPct val="0"/>
              </a:spcBef>
            </a:pPr>
            <a:endParaRPr lang="nl-NL"/>
          </a:p>
        </p:txBody>
      </p:sp>
      <p:sp>
        <p:nvSpPr>
          <p:cNvPr id="27652" name="Tijdelijke aanduiding voor dianummer 3"/>
          <p:cNvSpPr txBox="1">
            <a:spLocks noGrp="1"/>
          </p:cNvSpPr>
          <p:nvPr/>
        </p:nvSpPr>
        <p:spPr bwMode="auto">
          <a:xfrm>
            <a:off x="3804736" y="9361888"/>
            <a:ext cx="2911996" cy="491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692" tIns="47346" rIns="94692" bIns="47346" anchor="b"/>
          <a:lstStyle/>
          <a:p>
            <a:pPr algn="r" defTabSz="946978">
              <a:spcBef>
                <a:spcPct val="0"/>
              </a:spcBef>
            </a:pPr>
            <a:fld id="{C4AC0B7D-CE97-492F-9F7C-649BD454983C}" type="slidenum">
              <a:rPr lang="nl-NL" sz="1300" b="0">
                <a:latin typeface="Calibri" pitchFamily="34" charset="0"/>
              </a:rPr>
              <a:pPr algn="r" defTabSz="946978">
                <a:spcBef>
                  <a:spcPct val="0"/>
                </a:spcBef>
              </a:pPr>
              <a:t>1</a:t>
            </a:fld>
            <a:endParaRPr lang="nl-NL" sz="1300" b="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55C448-EAA7-47E0-8A94-7066C99CB9F3}" type="slidenum">
              <a:rPr lang="nl-NL"/>
              <a:pPr/>
              <a:t>15</a:t>
            </a:fld>
            <a:endParaRPr lang="nl-NL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55C448-EAA7-47E0-8A94-7066C99CB9F3}" type="slidenum">
              <a:rPr lang="nl-NL"/>
              <a:pPr/>
              <a:t>16</a:t>
            </a:fld>
            <a:endParaRPr lang="nl-NL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959BC7-8FEF-4E1D-810C-CCB96ED33608}" type="slidenum">
              <a:rPr lang="nl-NL"/>
              <a:pPr/>
              <a:t>17</a:t>
            </a:fld>
            <a:endParaRPr lang="nl-NL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55C448-EAA7-47E0-8A94-7066C99CB9F3}" type="slidenum">
              <a:rPr lang="nl-NL"/>
              <a:pPr/>
              <a:t>2</a:t>
            </a:fld>
            <a:endParaRPr lang="nl-NL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55C448-EAA7-47E0-8A94-7066C99CB9F3}" type="slidenum">
              <a:rPr lang="nl-NL">
                <a:solidFill>
                  <a:prstClr val="black"/>
                </a:solidFill>
              </a:rPr>
              <a:pPr/>
              <a:t>4</a:t>
            </a:fld>
            <a:endParaRPr lang="nl-NL">
              <a:solidFill>
                <a:prstClr val="black"/>
              </a:solidFill>
            </a:endParaRPr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55C448-EAA7-47E0-8A94-7066C99CB9F3}" type="slidenum">
              <a:rPr lang="nl-NL"/>
              <a:pPr/>
              <a:t>5</a:t>
            </a:fld>
            <a:endParaRPr lang="nl-NL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55C448-EAA7-47E0-8A94-7066C99CB9F3}" type="slidenum">
              <a:rPr lang="nl-NL"/>
              <a:pPr/>
              <a:t>6</a:t>
            </a:fld>
            <a:endParaRPr lang="nl-NL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55C448-EAA7-47E0-8A94-7066C99CB9F3}" type="slidenum">
              <a:rPr lang="nl-NL">
                <a:solidFill>
                  <a:prstClr val="black"/>
                </a:solidFill>
              </a:rPr>
              <a:pPr/>
              <a:t>9</a:t>
            </a:fld>
            <a:endParaRPr lang="nl-NL">
              <a:solidFill>
                <a:prstClr val="black"/>
              </a:solidFill>
            </a:endParaRPr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55C448-EAA7-47E0-8A94-7066C99CB9F3}" type="slidenum">
              <a:rPr lang="nl-NL">
                <a:solidFill>
                  <a:prstClr val="black"/>
                </a:solidFill>
              </a:rPr>
              <a:pPr/>
              <a:t>10</a:t>
            </a:fld>
            <a:endParaRPr lang="nl-NL">
              <a:solidFill>
                <a:prstClr val="black"/>
              </a:solidFill>
            </a:endParaRPr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55C448-EAA7-47E0-8A94-7066C99CB9F3}" type="slidenum">
              <a:rPr lang="nl-NL"/>
              <a:pPr/>
              <a:t>13</a:t>
            </a:fld>
            <a:endParaRPr lang="nl-NL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55C448-EAA7-47E0-8A94-7066C99CB9F3}" type="slidenum">
              <a:rPr lang="nl-NL"/>
              <a:pPr/>
              <a:t>14</a:t>
            </a:fld>
            <a:endParaRPr lang="nl-NL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F7070-E2D0-4EEC-858C-30A8830AB2B0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6DB89-756A-43AA-8CD9-7CD527BA0860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3556EE-1CFE-4993-94E3-858EE9C190A1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502231-5B1B-4570-823C-C657747DA058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B2E2F-F8C2-430D-8D97-A92E19E20746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731C10-4F46-42C3-9FE9-35C24F167706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BCA94-D12D-4FB6-972A-E30BDF6F995E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BF71C2-AA08-4F5A-A36C-286A6F412002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CE6E1C-E484-46EE-979B-7AB232238FBD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52FEE-FFBC-4AFE-B7B5-AC473FCA9EDC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73914-A79B-4EB2-8E05-2FE8DDC0B83E}" type="slidenum">
              <a:rPr lang="nl-NL"/>
              <a:pPr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het opmaakprofiel te bewerken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opmaakprofielen van de modeltekst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 b="0"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 b="0">
                <a:latin typeface="+mn-lt"/>
              </a:defRPr>
            </a:lvl1pPr>
          </a:lstStyle>
          <a:p>
            <a:endParaRPr lang="nl-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>
                <a:latin typeface="+mn-lt"/>
              </a:defRPr>
            </a:lvl1pPr>
          </a:lstStyle>
          <a:p>
            <a:fld id="{88078E73-974E-46C7-AE7B-C1F43EF1BF81}" type="slidenum">
              <a:rPr lang="nl-NL"/>
              <a:pPr/>
              <a:t>‹#›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el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endParaRPr lang="nl-NL">
              <a:solidFill>
                <a:srgbClr val="898989"/>
              </a:solidFill>
            </a:endParaRPr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200" y="652463"/>
            <a:ext cx="7891463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Tekstvak 6"/>
          <p:cNvSpPr txBox="1">
            <a:spLocks noChangeArrowheads="1"/>
          </p:cNvSpPr>
          <p:nvPr/>
        </p:nvSpPr>
        <p:spPr bwMode="auto">
          <a:xfrm>
            <a:off x="1187624" y="4292600"/>
            <a:ext cx="734518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Production of durable “</a:t>
            </a:r>
            <a:r>
              <a:rPr lang="en-US" sz="3200" dirty="0" err="1" smtClean="0">
                <a:solidFill>
                  <a:schemeClr val="bg1"/>
                </a:solidFill>
                <a:latin typeface="Arial" charset="0"/>
                <a:cs typeface="Arial" charset="0"/>
              </a:rPr>
              <a:t>Spijkerbed</a:t>
            </a:r>
            <a:r>
              <a:rPr lang="en-US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”</a:t>
            </a:r>
          </a:p>
          <a:p>
            <a:pPr algn="r">
              <a:spcBef>
                <a:spcPct val="0"/>
              </a:spcBef>
            </a:pPr>
            <a:r>
              <a:rPr lang="nl-NL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(</a:t>
            </a:r>
            <a:r>
              <a:rPr lang="nl-NL" sz="3200" dirty="0" err="1" smtClean="0">
                <a:solidFill>
                  <a:schemeClr val="bg1"/>
                </a:solidFill>
                <a:latin typeface="Arial" charset="0"/>
                <a:cs typeface="Arial" charset="0"/>
              </a:rPr>
              <a:t>Hanging</a:t>
            </a:r>
            <a:r>
              <a:rPr lang="nl-NL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concrete)</a:t>
            </a:r>
            <a:endParaRPr lang="nl-NL" sz="32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5608" name="Tekstvak 7"/>
          <p:cNvSpPr txBox="1">
            <a:spLocks noChangeArrowheads="1"/>
          </p:cNvSpPr>
          <p:nvPr/>
        </p:nvSpPr>
        <p:spPr bwMode="auto">
          <a:xfrm>
            <a:off x="-468560" y="5805264"/>
            <a:ext cx="4536504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nl-NL" sz="25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Prof. Dr. Youva Raj Tyagi</a:t>
            </a:r>
          </a:p>
          <a:p>
            <a:pPr algn="r">
              <a:spcBef>
                <a:spcPct val="0"/>
              </a:spcBef>
            </a:pPr>
            <a:r>
              <a:rPr lang="nl-NL" sz="25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Peter van Bakel</a:t>
            </a:r>
            <a:endParaRPr lang="nl-NL" sz="25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755650" y="620713"/>
            <a:ext cx="8388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nl-NL" sz="2800" dirty="0" smtClean="0">
                <a:solidFill>
                  <a:srgbClr val="000000"/>
                </a:solidFill>
              </a:rPr>
              <a:t>“Spijkerbed”</a:t>
            </a:r>
            <a:endParaRPr lang="nl-NL" sz="2800" dirty="0">
              <a:solidFill>
                <a:srgbClr val="000000"/>
              </a:solidFill>
            </a:endParaRPr>
          </a:p>
        </p:txBody>
      </p:sp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3" cstate="print"/>
          <a:srcRect t="78038"/>
          <a:stretch>
            <a:fillRect/>
          </a:stretch>
        </p:blipFill>
        <p:spPr bwMode="auto">
          <a:xfrm>
            <a:off x="0" y="5373688"/>
            <a:ext cx="91805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EXAMPLE Oeverrijk 8kl"/>
          <p:cNvPicPr>
            <a:picLocks noChangeAspect="1" noChangeArrowheads="1"/>
          </p:cNvPicPr>
          <p:nvPr/>
        </p:nvPicPr>
        <p:blipFill>
          <a:blip r:embed="rId4" cstate="print"/>
          <a:srcRect t="6311" b="6311"/>
          <a:stretch>
            <a:fillRect/>
          </a:stretch>
        </p:blipFill>
        <p:spPr bwMode="auto">
          <a:xfrm>
            <a:off x="1403648" y="1196752"/>
            <a:ext cx="6546799" cy="464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kstvak 6"/>
          <p:cNvSpPr txBox="1"/>
          <p:nvPr/>
        </p:nvSpPr>
        <p:spPr>
          <a:xfrm>
            <a:off x="4788024" y="4869160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000000"/>
                </a:solidFill>
              </a:rPr>
              <a:t>h</a:t>
            </a:r>
            <a:r>
              <a:rPr lang="nl-NL" dirty="0" smtClean="0">
                <a:solidFill>
                  <a:srgbClr val="000000"/>
                </a:solidFill>
              </a:rPr>
              <a:t>igh speed </a:t>
            </a:r>
            <a:r>
              <a:rPr lang="nl-NL" dirty="0" err="1" smtClean="0">
                <a:solidFill>
                  <a:srgbClr val="000000"/>
                </a:solidFill>
              </a:rPr>
              <a:t>poles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683568" y="5559623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>
                <a:solidFill>
                  <a:srgbClr val="000000"/>
                </a:solidFill>
              </a:rPr>
              <a:t>w</a:t>
            </a:r>
            <a:r>
              <a:rPr lang="nl-NL" dirty="0" err="1" smtClean="0">
                <a:solidFill>
                  <a:srgbClr val="000000"/>
                </a:solidFill>
              </a:rPr>
              <a:t>orking</a:t>
            </a:r>
            <a:r>
              <a:rPr lang="nl-NL" dirty="0" smtClean="0">
                <a:solidFill>
                  <a:srgbClr val="000000"/>
                </a:solidFill>
              </a:rPr>
              <a:t> </a:t>
            </a:r>
            <a:r>
              <a:rPr lang="nl-NL" dirty="0" err="1" smtClean="0">
                <a:solidFill>
                  <a:srgbClr val="000000"/>
                </a:solidFill>
              </a:rPr>
              <a:t>floor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971600" y="1599183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000000"/>
                </a:solidFill>
              </a:rPr>
              <a:t>d</a:t>
            </a:r>
            <a:r>
              <a:rPr lang="nl-NL" dirty="0" smtClean="0">
                <a:solidFill>
                  <a:srgbClr val="000000"/>
                </a:solidFill>
              </a:rPr>
              <a:t>eck </a:t>
            </a:r>
            <a:r>
              <a:rPr lang="nl-NL" dirty="0" err="1" smtClean="0">
                <a:solidFill>
                  <a:srgbClr val="000000"/>
                </a:solidFill>
              </a:rPr>
              <a:t>plate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>
            <a:off x="1691680" y="1988840"/>
            <a:ext cx="1872209" cy="792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square">
            <a:spAutoFit/>
          </a:bodyPr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V="1">
            <a:off x="1115616" y="3717032"/>
            <a:ext cx="1224136" cy="19442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square">
            <a:spAutoFit/>
          </a:bodyPr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 flipH="1" flipV="1">
            <a:off x="4644008" y="3356992"/>
            <a:ext cx="504056" cy="15841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square">
            <a:spAutoFit/>
          </a:bodyPr>
          <a:lstStyle/>
          <a:p>
            <a:endParaRPr lang="nl-NL">
              <a:solidFill>
                <a:srgbClr val="000000"/>
              </a:solidFill>
            </a:endParaRPr>
          </a:p>
        </p:txBody>
      </p:sp>
      <p:pic>
        <p:nvPicPr>
          <p:cNvPr id="4098" name="Picture 2" descr="G:\PICTURES ERNA confecrence\4th International\SB Photos\P10302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01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1470025"/>
          </a:xfrm>
        </p:spPr>
        <p:txBody>
          <a:bodyPr/>
          <a:lstStyle/>
          <a:p>
            <a:r>
              <a:rPr lang="en-GB" dirty="0" smtClean="0"/>
              <a:t>Basic information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2060848"/>
            <a:ext cx="6400800" cy="1752600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 smtClean="0"/>
              <a:t>Area: 2300 m2-Thickness 500mm (Lower Deck Plate);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 smtClean="0"/>
              <a:t>Area:2650 m2, Thickness 500 mm (Higher Deck Plate);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 smtClean="0"/>
              <a:t>All toxic waste;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 smtClean="0"/>
              <a:t>DT NEN 7375 : Metal and Non Metal ions passes;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 smtClean="0"/>
              <a:t>No reinforcement;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 smtClean="0"/>
              <a:t>Less cement;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 smtClean="0"/>
              <a:t>CO2 saving due to low cement and no reinforcement;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 smtClean="0"/>
              <a:t>Cost saving;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000" dirty="0" smtClean="0"/>
              <a:t>Eco-friendly green concrete.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algn="l"/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78038"/>
          <a:stretch>
            <a:fillRect/>
          </a:stretch>
        </p:blipFill>
        <p:spPr bwMode="auto">
          <a:xfrm>
            <a:off x="0" y="5373688"/>
            <a:ext cx="91805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3765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PICTURES ERNA confecrence\4th International\SB Photos\P10404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508437" cy="63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t="78038"/>
          <a:stretch>
            <a:fillRect/>
          </a:stretch>
        </p:blipFill>
        <p:spPr bwMode="auto">
          <a:xfrm>
            <a:off x="0" y="5742310"/>
            <a:ext cx="91805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228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755650" y="620713"/>
            <a:ext cx="8388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nl-NL" sz="2800" dirty="0" err="1" smtClean="0"/>
              <a:t>Working</a:t>
            </a:r>
            <a:r>
              <a:rPr lang="nl-NL" sz="2800" dirty="0" smtClean="0"/>
              <a:t> </a:t>
            </a:r>
            <a:r>
              <a:rPr lang="nl-NL" sz="2800" dirty="0" err="1" smtClean="0"/>
              <a:t>floor</a:t>
            </a:r>
            <a:r>
              <a:rPr lang="nl-NL" sz="2800" dirty="0" smtClean="0"/>
              <a:t> and water level</a:t>
            </a:r>
            <a:endParaRPr lang="nl-NL" sz="2800" dirty="0"/>
          </a:p>
        </p:txBody>
      </p:sp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3" cstate="print"/>
          <a:srcRect t="78038"/>
          <a:stretch>
            <a:fillRect/>
          </a:stretch>
        </p:blipFill>
        <p:spPr bwMode="auto">
          <a:xfrm>
            <a:off x="0" y="5373688"/>
            <a:ext cx="91805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684212" y="1628775"/>
            <a:ext cx="79202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lang="nl-NL" sz="1800" b="0" dirty="0" smtClean="0">
                <a:latin typeface="Arial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nl-NL" sz="1800" b="0" dirty="0">
              <a:latin typeface="Arial" charset="0"/>
            </a:endParaRPr>
          </a:p>
        </p:txBody>
      </p:sp>
      <p:pic>
        <p:nvPicPr>
          <p:cNvPr id="6" name="Picture 22" descr="P103043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124744"/>
            <a:ext cx="6741341" cy="48826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755650" y="620713"/>
            <a:ext cx="8388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nl-NL" sz="2800" dirty="0" err="1" smtClean="0"/>
              <a:t>Location</a:t>
            </a:r>
            <a:r>
              <a:rPr lang="nl-NL" sz="2800" dirty="0" smtClean="0"/>
              <a:t> and distribution of High Speed </a:t>
            </a:r>
            <a:r>
              <a:rPr lang="nl-NL" sz="2800" dirty="0" err="1" smtClean="0"/>
              <a:t>Poles</a:t>
            </a:r>
            <a:endParaRPr lang="nl-NL" sz="2800" dirty="0"/>
          </a:p>
        </p:txBody>
      </p:sp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3" cstate="print"/>
          <a:srcRect t="78038"/>
          <a:stretch>
            <a:fillRect/>
          </a:stretch>
        </p:blipFill>
        <p:spPr bwMode="auto">
          <a:xfrm>
            <a:off x="0" y="5373688"/>
            <a:ext cx="91805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684212" y="1628775"/>
            <a:ext cx="79202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lang="nl-NL" sz="1800" b="0" dirty="0" smtClean="0">
                <a:latin typeface="Arial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nl-NL" sz="1800" b="0" dirty="0">
              <a:latin typeface="Arial" charset="0"/>
            </a:endParaRPr>
          </a:p>
        </p:txBody>
      </p:sp>
      <p:pic>
        <p:nvPicPr>
          <p:cNvPr id="5" name="Picture 23" descr="BB 0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124744"/>
            <a:ext cx="6768752" cy="4918004"/>
          </a:xfrm>
          <a:prstGeom prst="rect">
            <a:avLst/>
          </a:prstGeom>
          <a:noFill/>
        </p:spPr>
      </p:pic>
      <p:pic>
        <p:nvPicPr>
          <p:cNvPr id="2050" name="Picture 2" descr="G:\PICTURES ERNA confecrence\4th International\SB Photos\DSCF15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755650" y="620713"/>
            <a:ext cx="8388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nl-NL" sz="2800" dirty="0" smtClean="0"/>
              <a:t>View of </a:t>
            </a:r>
            <a:r>
              <a:rPr lang="nl-NL" sz="2800" dirty="0" err="1" smtClean="0"/>
              <a:t>completed</a:t>
            </a:r>
            <a:r>
              <a:rPr lang="nl-NL" sz="2800" dirty="0" smtClean="0"/>
              <a:t> “Spijkerbed” project</a:t>
            </a:r>
            <a:endParaRPr lang="nl-NL" sz="2800" dirty="0"/>
          </a:p>
        </p:txBody>
      </p:sp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3" cstate="print"/>
          <a:srcRect t="78038"/>
          <a:stretch>
            <a:fillRect/>
          </a:stretch>
        </p:blipFill>
        <p:spPr bwMode="auto">
          <a:xfrm>
            <a:off x="0" y="5373688"/>
            <a:ext cx="91805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684212" y="1628775"/>
            <a:ext cx="79202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lang="nl-NL" sz="1800" b="0" dirty="0" smtClean="0">
                <a:latin typeface="Arial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nl-NL" sz="1800" b="0" dirty="0">
              <a:latin typeface="Arial" charset="0"/>
            </a:endParaRPr>
          </a:p>
        </p:txBody>
      </p:sp>
      <p:pic>
        <p:nvPicPr>
          <p:cNvPr id="5" name="Picture 13" descr="2012-06-25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3" y="1124744"/>
            <a:ext cx="6840759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755650" y="620713"/>
            <a:ext cx="8388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nl-NL" sz="2800" dirty="0" err="1" smtClean="0"/>
              <a:t>Conclusions</a:t>
            </a:r>
            <a:endParaRPr lang="nl-NL" sz="2800" dirty="0"/>
          </a:p>
        </p:txBody>
      </p:sp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3" cstate="print"/>
          <a:srcRect t="78038"/>
          <a:stretch>
            <a:fillRect/>
          </a:stretch>
        </p:blipFill>
        <p:spPr bwMode="auto">
          <a:xfrm>
            <a:off x="0" y="5373688"/>
            <a:ext cx="91805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684212" y="1628775"/>
            <a:ext cx="7920235" cy="430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  <a:buFont typeface="Wingdings" pitchFamily="2" charset="2"/>
              <a:buChar char="Ø"/>
            </a:pPr>
            <a:r>
              <a:rPr lang="nl-NL" sz="2000" b="0" dirty="0"/>
              <a:t> </a:t>
            </a:r>
            <a:r>
              <a:rPr lang="nl-NL" sz="2000" b="0" dirty="0" smtClean="0"/>
              <a:t> </a:t>
            </a:r>
            <a:r>
              <a:rPr lang="nl-NL" b="0" dirty="0" smtClean="0"/>
              <a:t>CS/BS, </a:t>
            </a:r>
            <a:r>
              <a:rPr lang="nl-NL" b="0" dirty="0" err="1" smtClean="0"/>
              <a:t>density</a:t>
            </a:r>
            <a:r>
              <a:rPr lang="nl-NL" b="0" dirty="0"/>
              <a:t> </a:t>
            </a:r>
            <a:r>
              <a:rPr lang="nl-NL" b="0" dirty="0" smtClean="0"/>
              <a:t>and </a:t>
            </a:r>
            <a:r>
              <a:rPr lang="nl-NL" b="0" dirty="0" err="1" smtClean="0"/>
              <a:t>other</a:t>
            </a:r>
            <a:r>
              <a:rPr lang="nl-NL" b="0" dirty="0" smtClean="0"/>
              <a:t> </a:t>
            </a:r>
            <a:r>
              <a:rPr lang="nl-NL" b="0" dirty="0" err="1" smtClean="0"/>
              <a:t>related</a:t>
            </a:r>
            <a:r>
              <a:rPr lang="nl-NL" b="0" dirty="0" smtClean="0"/>
              <a:t> parameters are </a:t>
            </a:r>
          </a:p>
          <a:p>
            <a:pPr>
              <a:spcBef>
                <a:spcPct val="30000"/>
              </a:spcBef>
            </a:pPr>
            <a:r>
              <a:rPr lang="nl-NL" b="0" dirty="0"/>
              <a:t> </a:t>
            </a:r>
            <a:r>
              <a:rPr lang="nl-NL" b="0" dirty="0" smtClean="0"/>
              <a:t>   </a:t>
            </a:r>
            <a:r>
              <a:rPr lang="nl-NL" b="0" dirty="0" err="1" smtClean="0"/>
              <a:t>qualifying</a:t>
            </a:r>
            <a:endParaRPr lang="nl-NL" b="0" dirty="0" smtClean="0"/>
          </a:p>
          <a:p>
            <a:pPr>
              <a:spcBef>
                <a:spcPct val="30000"/>
              </a:spcBef>
              <a:buFont typeface="Wingdings" pitchFamily="2" charset="2"/>
              <a:buChar char="Ø"/>
            </a:pPr>
            <a:r>
              <a:rPr lang="nl-NL" b="0" dirty="0" smtClean="0">
                <a:latin typeface="Arial" charset="0"/>
              </a:rPr>
              <a:t> 100% </a:t>
            </a:r>
            <a:r>
              <a:rPr lang="nl-NL" b="0" dirty="0" err="1" smtClean="0">
                <a:latin typeface="Arial" charset="0"/>
              </a:rPr>
              <a:t>toxic</a:t>
            </a:r>
            <a:r>
              <a:rPr lang="nl-NL" b="0" dirty="0" smtClean="0">
                <a:latin typeface="Arial" charset="0"/>
              </a:rPr>
              <a:t> waste is </a:t>
            </a:r>
            <a:r>
              <a:rPr lang="nl-NL" b="0" dirty="0" err="1" smtClean="0">
                <a:latin typeface="Arial" charset="0"/>
              </a:rPr>
              <a:t>used</a:t>
            </a:r>
            <a:endParaRPr lang="nl-NL" b="0" dirty="0" smtClean="0">
              <a:latin typeface="Arial" charset="0"/>
            </a:endParaRPr>
          </a:p>
          <a:p>
            <a:pPr>
              <a:spcBef>
                <a:spcPct val="30000"/>
              </a:spcBef>
              <a:buFont typeface="Wingdings" pitchFamily="2" charset="2"/>
              <a:buChar char="Ø"/>
            </a:pPr>
            <a:r>
              <a:rPr lang="nl-NL" b="0" dirty="0" smtClean="0">
                <a:latin typeface="Arial" charset="0"/>
              </a:rPr>
              <a:t>  Cement was </a:t>
            </a:r>
            <a:r>
              <a:rPr lang="nl-NL" b="0" dirty="0" err="1" smtClean="0">
                <a:latin typeface="Arial" charset="0"/>
              </a:rPr>
              <a:t>reduced</a:t>
            </a:r>
            <a:r>
              <a:rPr lang="nl-NL" b="0" dirty="0" smtClean="0">
                <a:latin typeface="Arial" charset="0"/>
              </a:rPr>
              <a:t> more </a:t>
            </a:r>
            <a:r>
              <a:rPr lang="nl-NL" b="0" dirty="0" err="1" smtClean="0">
                <a:latin typeface="Arial" charset="0"/>
              </a:rPr>
              <a:t>than</a:t>
            </a:r>
            <a:r>
              <a:rPr lang="nl-NL" b="0" dirty="0" smtClean="0">
                <a:latin typeface="Arial" charset="0"/>
              </a:rPr>
              <a:t> 40%</a:t>
            </a:r>
          </a:p>
          <a:p>
            <a:pPr>
              <a:spcBef>
                <a:spcPct val="30000"/>
              </a:spcBef>
              <a:buFont typeface="Wingdings" pitchFamily="2" charset="2"/>
              <a:buChar char="Ø"/>
            </a:pPr>
            <a:r>
              <a:rPr lang="nl-NL" b="0" dirty="0" smtClean="0">
                <a:latin typeface="Arial" charset="0"/>
              </a:rPr>
              <a:t>  The </a:t>
            </a:r>
            <a:r>
              <a:rPr lang="nl-NL" b="0" dirty="0" err="1" smtClean="0">
                <a:latin typeface="Arial" charset="0"/>
              </a:rPr>
              <a:t>leaching</a:t>
            </a:r>
            <a:r>
              <a:rPr lang="nl-NL" b="0" dirty="0" smtClean="0">
                <a:latin typeface="Arial" charset="0"/>
              </a:rPr>
              <a:t> </a:t>
            </a:r>
            <a:r>
              <a:rPr lang="nl-NL" b="0" dirty="0" err="1" smtClean="0">
                <a:latin typeface="Arial" charset="0"/>
              </a:rPr>
              <a:t>profile</a:t>
            </a:r>
            <a:r>
              <a:rPr lang="nl-NL" b="0" dirty="0" smtClean="0">
                <a:latin typeface="Arial" charset="0"/>
              </a:rPr>
              <a:t> of 15 </a:t>
            </a:r>
            <a:r>
              <a:rPr lang="nl-NL" b="0" dirty="0" err="1" smtClean="0">
                <a:latin typeface="Arial" charset="0"/>
              </a:rPr>
              <a:t>cations</a:t>
            </a:r>
            <a:r>
              <a:rPr lang="nl-NL" b="0" dirty="0" smtClean="0">
                <a:latin typeface="Arial" charset="0"/>
              </a:rPr>
              <a:t> and 4 </a:t>
            </a:r>
            <a:r>
              <a:rPr lang="nl-NL" b="0" dirty="0" err="1" smtClean="0">
                <a:latin typeface="Arial" charset="0"/>
              </a:rPr>
              <a:t>anions</a:t>
            </a:r>
            <a:endParaRPr lang="nl-NL" b="0" dirty="0">
              <a:latin typeface="Arial" charset="0"/>
            </a:endParaRPr>
          </a:p>
          <a:p>
            <a:pPr>
              <a:spcBef>
                <a:spcPct val="30000"/>
              </a:spcBef>
            </a:pPr>
            <a:r>
              <a:rPr lang="nl-NL" b="0" dirty="0" smtClean="0">
                <a:latin typeface="Arial" charset="0"/>
              </a:rPr>
              <a:t>     </a:t>
            </a:r>
            <a:r>
              <a:rPr lang="nl-NL" b="0" dirty="0" err="1" smtClean="0">
                <a:latin typeface="Arial" charset="0"/>
              </a:rPr>
              <a:t>passed</a:t>
            </a:r>
            <a:r>
              <a:rPr lang="nl-NL" b="0" dirty="0" smtClean="0">
                <a:latin typeface="Arial" charset="0"/>
              </a:rPr>
              <a:t> the </a:t>
            </a:r>
            <a:r>
              <a:rPr lang="nl-NL" b="0" dirty="0" err="1" smtClean="0">
                <a:latin typeface="Arial" charset="0"/>
              </a:rPr>
              <a:t>diffusion</a:t>
            </a:r>
            <a:r>
              <a:rPr lang="nl-NL" b="0" dirty="0" smtClean="0">
                <a:latin typeface="Arial" charset="0"/>
              </a:rPr>
              <a:t> test (NEN 7375)</a:t>
            </a:r>
          </a:p>
          <a:p>
            <a:pPr>
              <a:spcBef>
                <a:spcPct val="30000"/>
              </a:spcBef>
              <a:buFont typeface="Wingdings" pitchFamily="2" charset="2"/>
              <a:buChar char="Ø"/>
            </a:pPr>
            <a:r>
              <a:rPr lang="nl-NL" b="0" dirty="0" smtClean="0">
                <a:latin typeface="Arial" charset="0"/>
              </a:rPr>
              <a:t>  </a:t>
            </a:r>
            <a:r>
              <a:rPr lang="nl-NL" b="0" dirty="0" err="1" smtClean="0">
                <a:latin typeface="Arial" charset="0"/>
              </a:rPr>
              <a:t>This</a:t>
            </a:r>
            <a:r>
              <a:rPr lang="nl-NL" b="0" dirty="0" smtClean="0">
                <a:latin typeface="Arial" charset="0"/>
              </a:rPr>
              <a:t> </a:t>
            </a:r>
            <a:r>
              <a:rPr lang="nl-NL" b="0" dirty="0" err="1" smtClean="0">
                <a:latin typeface="Arial" charset="0"/>
              </a:rPr>
              <a:t>leads</a:t>
            </a:r>
            <a:r>
              <a:rPr lang="nl-NL" b="0" dirty="0" smtClean="0">
                <a:latin typeface="Arial" charset="0"/>
              </a:rPr>
              <a:t> to environment </a:t>
            </a:r>
            <a:r>
              <a:rPr lang="nl-NL" b="0" dirty="0" err="1" smtClean="0">
                <a:latin typeface="Arial" charset="0"/>
              </a:rPr>
              <a:t>protection</a:t>
            </a:r>
            <a:r>
              <a:rPr lang="nl-NL" b="0" dirty="0" smtClean="0">
                <a:latin typeface="Arial" charset="0"/>
              </a:rPr>
              <a:t> as CO</a:t>
            </a:r>
            <a:r>
              <a:rPr lang="nl-NL" b="0" baseline="-25000" dirty="0" smtClean="0">
                <a:latin typeface="Arial" charset="0"/>
              </a:rPr>
              <a:t>2</a:t>
            </a:r>
            <a:r>
              <a:rPr lang="nl-NL" b="0" dirty="0" smtClean="0">
                <a:latin typeface="Arial" charset="0"/>
              </a:rPr>
              <a:t> </a:t>
            </a:r>
          </a:p>
          <a:p>
            <a:pPr>
              <a:spcBef>
                <a:spcPct val="30000"/>
              </a:spcBef>
            </a:pPr>
            <a:r>
              <a:rPr lang="nl-NL" b="0" dirty="0">
                <a:latin typeface="Arial" charset="0"/>
              </a:rPr>
              <a:t> </a:t>
            </a:r>
            <a:r>
              <a:rPr lang="nl-NL" b="0" dirty="0" smtClean="0">
                <a:latin typeface="Arial" charset="0"/>
              </a:rPr>
              <a:t>    </a:t>
            </a:r>
            <a:r>
              <a:rPr lang="nl-NL" b="0" dirty="0" err="1" smtClean="0">
                <a:latin typeface="Arial" charset="0"/>
              </a:rPr>
              <a:t>emissions</a:t>
            </a:r>
            <a:r>
              <a:rPr lang="nl-NL" b="0" dirty="0" smtClean="0">
                <a:latin typeface="Arial" charset="0"/>
              </a:rPr>
              <a:t> are </a:t>
            </a:r>
            <a:r>
              <a:rPr lang="nl-NL" b="0" dirty="0" err="1" smtClean="0">
                <a:latin typeface="Arial" charset="0"/>
              </a:rPr>
              <a:t>reduced</a:t>
            </a:r>
            <a:r>
              <a:rPr lang="nl-NL" b="0" dirty="0" smtClean="0">
                <a:latin typeface="Arial" charset="0"/>
              </a:rPr>
              <a:t> </a:t>
            </a:r>
            <a:r>
              <a:rPr lang="nl-NL" b="0" dirty="0" err="1" smtClean="0">
                <a:latin typeface="Arial" charset="0"/>
              </a:rPr>
              <a:t>due</a:t>
            </a:r>
            <a:r>
              <a:rPr lang="nl-NL" b="0" dirty="0" smtClean="0">
                <a:latin typeface="Arial" charset="0"/>
              </a:rPr>
              <a:t> to cement and steel and  </a:t>
            </a:r>
          </a:p>
          <a:p>
            <a:pPr>
              <a:spcBef>
                <a:spcPct val="30000"/>
              </a:spcBef>
            </a:pPr>
            <a:r>
              <a:rPr lang="nl-NL" b="0" dirty="0">
                <a:latin typeface="Arial" charset="0"/>
              </a:rPr>
              <a:t> </a:t>
            </a:r>
            <a:r>
              <a:rPr lang="nl-NL" b="0" dirty="0" smtClean="0">
                <a:latin typeface="Arial" charset="0"/>
              </a:rPr>
              <a:t>    (</a:t>
            </a:r>
            <a:r>
              <a:rPr lang="nl-NL" b="0" dirty="0" err="1" smtClean="0">
                <a:latin typeface="Arial" charset="0"/>
              </a:rPr>
              <a:t>hazardous</a:t>
            </a:r>
            <a:r>
              <a:rPr lang="nl-NL" b="0" dirty="0" smtClean="0">
                <a:latin typeface="Arial" charset="0"/>
              </a:rPr>
              <a:t>) waste </a:t>
            </a:r>
            <a:r>
              <a:rPr lang="nl-NL" b="0" dirty="0" err="1" smtClean="0">
                <a:latin typeface="Arial" charset="0"/>
              </a:rPr>
              <a:t>reduction</a:t>
            </a:r>
            <a:endParaRPr lang="nl-NL" b="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2"/>
          <p:cNvPicPr>
            <a:picLocks noChangeAspect="1" noChangeArrowheads="1"/>
          </p:cNvPicPr>
          <p:nvPr/>
        </p:nvPicPr>
        <p:blipFill>
          <a:blip r:embed="rId3" cstate="print"/>
          <a:srcRect t="78038"/>
          <a:stretch>
            <a:fillRect/>
          </a:stretch>
        </p:blipFill>
        <p:spPr bwMode="auto">
          <a:xfrm>
            <a:off x="0" y="5373688"/>
            <a:ext cx="91805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0" y="2060575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7EDF15"/>
                </a:solidFill>
                <a:latin typeface="Trebuchet MS"/>
              </a:rPr>
              <a:t>Innovation in Green Concrete</a:t>
            </a:r>
            <a:endParaRPr lang="nl-NL" sz="4400" dirty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4365625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nl-NL" sz="1600" b="0" i="1" dirty="0" smtClean="0"/>
              <a:t>Prof. </a:t>
            </a:r>
            <a:r>
              <a:rPr lang="nl-NL" sz="1600" b="0" i="1" dirty="0" err="1" smtClean="0"/>
              <a:t>Dr</a:t>
            </a:r>
            <a:r>
              <a:rPr lang="nl-NL" sz="1600" b="0" i="1" dirty="0" smtClean="0"/>
              <a:t> Youva Tyagi</a:t>
            </a:r>
            <a:endParaRPr lang="nl-NL" sz="1600" b="0" i="1" dirty="0"/>
          </a:p>
          <a:p>
            <a:pPr algn="ctr"/>
            <a:r>
              <a:rPr lang="nl-NL" sz="1600" b="0" i="1" dirty="0" smtClean="0"/>
              <a:t>Peter van Bakel</a:t>
            </a:r>
          </a:p>
          <a:p>
            <a:pPr algn="ctr"/>
            <a:r>
              <a:rPr lang="nl-NL" sz="1600" b="0" i="1" dirty="0" smtClean="0"/>
              <a:t>MGX Research Centre</a:t>
            </a:r>
            <a:endParaRPr lang="nl-NL" sz="1600" b="0" i="1" dirty="0"/>
          </a:p>
          <a:p>
            <a:pPr algn="ctr"/>
            <a:r>
              <a:rPr lang="nl-NL" sz="1600" b="0" i="1" dirty="0" err="1" smtClean="0"/>
              <a:t>www.mgxgroup.eu</a:t>
            </a:r>
            <a:endParaRPr lang="nl-NL" sz="16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3" cstate="print"/>
          <a:srcRect t="78038"/>
          <a:stretch>
            <a:fillRect/>
          </a:stretch>
        </p:blipFill>
        <p:spPr bwMode="auto">
          <a:xfrm>
            <a:off x="0" y="5373688"/>
            <a:ext cx="91805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G:\PICTURES ERNA confecrence\4th International\SB Photos\Foto maquet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92696"/>
            <a:ext cx="684076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470025"/>
          </a:xfrm>
        </p:spPr>
        <p:txBody>
          <a:bodyPr/>
          <a:lstStyle/>
          <a:p>
            <a:r>
              <a:rPr lang="en-GB" b="1" dirty="0" smtClean="0">
                <a:solidFill>
                  <a:srgbClr val="00B050"/>
                </a:solidFill>
              </a:rPr>
              <a:t>Zero Waste</a:t>
            </a:r>
            <a:endParaRPr lang="en-GB" b="1" dirty="0">
              <a:solidFill>
                <a:srgbClr val="00B05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2636912"/>
            <a:ext cx="6400800" cy="1752600"/>
          </a:xfrm>
        </p:spPr>
        <p:txBody>
          <a:bodyPr/>
          <a:lstStyle/>
          <a:p>
            <a:r>
              <a:rPr lang="en-GB" sz="4800" b="1" dirty="0" smtClean="0">
                <a:solidFill>
                  <a:srgbClr val="000066"/>
                </a:solidFill>
              </a:rPr>
              <a:t>Environmental Protection in a real way !!</a:t>
            </a:r>
            <a:endParaRPr lang="en-GB" sz="4800" b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751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755650" y="620713"/>
            <a:ext cx="8388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nl-NL" sz="2800" dirty="0" smtClean="0">
                <a:solidFill>
                  <a:srgbClr val="000000"/>
                </a:solidFill>
              </a:rPr>
              <a:t>“Spijkerbed”</a:t>
            </a:r>
            <a:endParaRPr lang="nl-NL" sz="2800" dirty="0">
              <a:solidFill>
                <a:srgbClr val="000000"/>
              </a:solidFill>
            </a:endParaRPr>
          </a:p>
        </p:txBody>
      </p:sp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3" cstate="print"/>
          <a:srcRect t="78038"/>
          <a:stretch>
            <a:fillRect/>
          </a:stretch>
        </p:blipFill>
        <p:spPr bwMode="auto">
          <a:xfrm>
            <a:off x="0" y="5373688"/>
            <a:ext cx="91805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EXAMPLE Oeverrijk 8kl"/>
          <p:cNvPicPr>
            <a:picLocks noChangeAspect="1" noChangeArrowheads="1"/>
          </p:cNvPicPr>
          <p:nvPr/>
        </p:nvPicPr>
        <p:blipFill>
          <a:blip r:embed="rId4" cstate="print"/>
          <a:srcRect t="6311" b="6311"/>
          <a:stretch>
            <a:fillRect/>
          </a:stretch>
        </p:blipFill>
        <p:spPr bwMode="auto">
          <a:xfrm>
            <a:off x="1403648" y="1196752"/>
            <a:ext cx="6546799" cy="464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kstvak 6"/>
          <p:cNvSpPr txBox="1"/>
          <p:nvPr/>
        </p:nvSpPr>
        <p:spPr>
          <a:xfrm>
            <a:off x="4788024" y="4869160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000000"/>
                </a:solidFill>
              </a:rPr>
              <a:t>h</a:t>
            </a:r>
            <a:r>
              <a:rPr lang="nl-NL" dirty="0" smtClean="0">
                <a:solidFill>
                  <a:srgbClr val="000000"/>
                </a:solidFill>
              </a:rPr>
              <a:t>igh speed </a:t>
            </a:r>
            <a:r>
              <a:rPr lang="nl-NL" dirty="0" err="1" smtClean="0">
                <a:solidFill>
                  <a:srgbClr val="000000"/>
                </a:solidFill>
              </a:rPr>
              <a:t>poles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683568" y="5559623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>
                <a:solidFill>
                  <a:srgbClr val="000000"/>
                </a:solidFill>
              </a:rPr>
              <a:t>w</a:t>
            </a:r>
            <a:r>
              <a:rPr lang="nl-NL" dirty="0" err="1" smtClean="0">
                <a:solidFill>
                  <a:srgbClr val="000000"/>
                </a:solidFill>
              </a:rPr>
              <a:t>orking</a:t>
            </a:r>
            <a:r>
              <a:rPr lang="nl-NL" dirty="0" smtClean="0">
                <a:solidFill>
                  <a:srgbClr val="000000"/>
                </a:solidFill>
              </a:rPr>
              <a:t> </a:t>
            </a:r>
            <a:r>
              <a:rPr lang="nl-NL" dirty="0" err="1" smtClean="0">
                <a:solidFill>
                  <a:srgbClr val="000000"/>
                </a:solidFill>
              </a:rPr>
              <a:t>floor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971600" y="1599183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000000"/>
                </a:solidFill>
              </a:rPr>
              <a:t>d</a:t>
            </a:r>
            <a:r>
              <a:rPr lang="nl-NL" dirty="0" smtClean="0">
                <a:solidFill>
                  <a:srgbClr val="000000"/>
                </a:solidFill>
              </a:rPr>
              <a:t>eck </a:t>
            </a:r>
            <a:r>
              <a:rPr lang="nl-NL" dirty="0" err="1" smtClean="0">
                <a:solidFill>
                  <a:srgbClr val="000000"/>
                </a:solidFill>
              </a:rPr>
              <a:t>plate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>
            <a:off x="1691680" y="1988840"/>
            <a:ext cx="1872209" cy="792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square">
            <a:spAutoFit/>
          </a:bodyPr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V="1">
            <a:off x="1115616" y="3717032"/>
            <a:ext cx="1224136" cy="19442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square">
            <a:spAutoFit/>
          </a:bodyPr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 flipH="1" flipV="1">
            <a:off x="4644008" y="3356992"/>
            <a:ext cx="504056" cy="15841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square">
            <a:spAutoFit/>
          </a:bodyPr>
          <a:lstStyle/>
          <a:p>
            <a:endParaRPr lang="nl-NL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01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755650" y="620713"/>
            <a:ext cx="8388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Innovation in Green Concrete</a:t>
            </a:r>
            <a:endParaRPr lang="nl-NL" sz="2800" dirty="0">
              <a:solidFill>
                <a:srgbClr val="00B050"/>
              </a:solidFill>
            </a:endParaRPr>
          </a:p>
        </p:txBody>
      </p:sp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3" cstate="print"/>
          <a:srcRect t="78038"/>
          <a:stretch>
            <a:fillRect/>
          </a:stretch>
        </p:blipFill>
        <p:spPr bwMode="auto">
          <a:xfrm>
            <a:off x="0" y="5373688"/>
            <a:ext cx="91805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684212" y="1628775"/>
            <a:ext cx="7920235" cy="3822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  <a:buFont typeface="Wingdings" pitchFamily="2" charset="2"/>
              <a:buChar char="Ø"/>
            </a:pPr>
            <a:r>
              <a:rPr lang="en-US" sz="2000" b="0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 </a:t>
            </a:r>
            <a:r>
              <a:rPr lang="en-US" b="0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Using contaminated waste</a:t>
            </a:r>
          </a:p>
          <a:p>
            <a:pPr>
              <a:spcBef>
                <a:spcPct val="30000"/>
              </a:spcBef>
              <a:buFont typeface="Wingdings" pitchFamily="2" charset="2"/>
              <a:buChar char="Ø"/>
            </a:pPr>
            <a:endParaRPr lang="en-US" b="0" kern="10" dirty="0" smtClean="0">
              <a:ln w="9525">
                <a:solidFill>
                  <a:srgbClr val="7EDF15"/>
                </a:solidFill>
                <a:round/>
                <a:headEnd/>
                <a:tailEnd/>
              </a:ln>
              <a:solidFill>
                <a:srgbClr val="00B050"/>
              </a:solidFill>
              <a:latin typeface="Trebuchet MS"/>
            </a:endParaRPr>
          </a:p>
          <a:p>
            <a:pPr>
              <a:spcBef>
                <a:spcPct val="30000"/>
              </a:spcBef>
              <a:buFont typeface="Wingdings" pitchFamily="2" charset="2"/>
              <a:buChar char="Ø"/>
            </a:pPr>
            <a:r>
              <a:rPr lang="en-US" b="0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 CO</a:t>
            </a:r>
            <a:r>
              <a:rPr lang="en-US" b="0" kern="10" baseline="-2500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2</a:t>
            </a:r>
            <a:r>
              <a:rPr lang="en-US" b="0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 reduction</a:t>
            </a:r>
          </a:p>
          <a:p>
            <a:pPr>
              <a:spcBef>
                <a:spcPct val="30000"/>
              </a:spcBef>
              <a:buFont typeface="Wingdings" pitchFamily="2" charset="2"/>
              <a:buChar char="Ø"/>
            </a:pPr>
            <a:endParaRPr lang="en-US" b="0" kern="10" dirty="0" smtClean="0">
              <a:ln w="9525">
                <a:solidFill>
                  <a:srgbClr val="7EDF15"/>
                </a:solidFill>
                <a:round/>
                <a:headEnd/>
                <a:tailEnd/>
              </a:ln>
              <a:solidFill>
                <a:srgbClr val="00B050"/>
              </a:solidFill>
              <a:latin typeface="Trebuchet MS"/>
            </a:endParaRPr>
          </a:p>
          <a:p>
            <a:pPr>
              <a:spcBef>
                <a:spcPct val="30000"/>
              </a:spcBef>
              <a:buFont typeface="Wingdings" pitchFamily="2" charset="2"/>
              <a:buChar char="Ø"/>
            </a:pPr>
            <a:r>
              <a:rPr lang="en-US" b="0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 Low cost due to use of:</a:t>
            </a:r>
          </a:p>
          <a:p>
            <a:pPr lvl="1">
              <a:spcBef>
                <a:spcPct val="30000"/>
              </a:spcBef>
              <a:buFont typeface="Wingdings" pitchFamily="2" charset="2"/>
              <a:buChar char="Ø"/>
            </a:pPr>
            <a:r>
              <a:rPr lang="en-US" b="0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 Waste</a:t>
            </a:r>
          </a:p>
          <a:p>
            <a:pPr lvl="1">
              <a:spcBef>
                <a:spcPct val="30000"/>
              </a:spcBef>
              <a:buFont typeface="Wingdings" pitchFamily="2" charset="2"/>
              <a:buChar char="Ø"/>
            </a:pPr>
            <a:r>
              <a:rPr lang="en-US" b="0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 No reinforcement</a:t>
            </a:r>
          </a:p>
          <a:p>
            <a:pPr lvl="1">
              <a:spcBef>
                <a:spcPct val="30000"/>
              </a:spcBef>
              <a:buFont typeface="Wingdings" pitchFamily="2" charset="2"/>
              <a:buChar char="Ø"/>
            </a:pPr>
            <a:r>
              <a:rPr lang="en-US" b="0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 Less cement</a:t>
            </a:r>
            <a:endParaRPr lang="nl-NL" b="0" dirty="0">
              <a:solidFill>
                <a:srgbClr val="00B05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755650" y="620713"/>
            <a:ext cx="8388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Innovation in Green Concrete</a:t>
            </a:r>
            <a:endParaRPr lang="nl-NL" sz="2800" dirty="0">
              <a:solidFill>
                <a:srgbClr val="00B050"/>
              </a:solidFill>
            </a:endParaRPr>
          </a:p>
        </p:txBody>
      </p:sp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3" cstate="print"/>
          <a:srcRect t="78038"/>
          <a:stretch>
            <a:fillRect/>
          </a:stretch>
        </p:blipFill>
        <p:spPr bwMode="auto">
          <a:xfrm>
            <a:off x="0" y="5373688"/>
            <a:ext cx="91805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684212" y="1628775"/>
            <a:ext cx="7920235" cy="3822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  <a:buFont typeface="Wingdings" pitchFamily="2" charset="2"/>
              <a:buChar char="Ø"/>
            </a:pPr>
            <a:r>
              <a:rPr lang="en-US" sz="2000" b="0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7EDF15"/>
                </a:solidFill>
                <a:latin typeface="Trebuchet MS"/>
              </a:rPr>
              <a:t> </a:t>
            </a:r>
            <a:r>
              <a:rPr lang="en-US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Using contaminated waste</a:t>
            </a:r>
          </a:p>
          <a:p>
            <a:pPr>
              <a:spcBef>
                <a:spcPct val="30000"/>
              </a:spcBef>
              <a:buFont typeface="Wingdings" pitchFamily="2" charset="2"/>
              <a:buChar char="Ø"/>
            </a:pPr>
            <a:endParaRPr lang="en-US" kern="10" dirty="0" smtClean="0">
              <a:ln w="9525">
                <a:solidFill>
                  <a:srgbClr val="7EDF15"/>
                </a:solidFill>
                <a:round/>
                <a:headEnd/>
                <a:tailEnd/>
              </a:ln>
              <a:solidFill>
                <a:srgbClr val="00B050"/>
              </a:solidFill>
              <a:latin typeface="Trebuchet MS"/>
            </a:endParaRPr>
          </a:p>
          <a:p>
            <a:pPr>
              <a:spcBef>
                <a:spcPct val="30000"/>
              </a:spcBef>
              <a:buFont typeface="Wingdings" pitchFamily="2" charset="2"/>
              <a:buChar char="Ø"/>
            </a:pPr>
            <a:r>
              <a:rPr lang="en-US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 CO</a:t>
            </a:r>
            <a:r>
              <a:rPr lang="en-US" kern="10" baseline="-2500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2</a:t>
            </a:r>
            <a:r>
              <a:rPr lang="en-US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 reduction</a:t>
            </a:r>
          </a:p>
          <a:p>
            <a:pPr>
              <a:spcBef>
                <a:spcPct val="30000"/>
              </a:spcBef>
              <a:buFont typeface="Wingdings" pitchFamily="2" charset="2"/>
              <a:buChar char="Ø"/>
            </a:pPr>
            <a:endParaRPr lang="en-US" kern="10" dirty="0" smtClean="0">
              <a:ln w="9525">
                <a:solidFill>
                  <a:srgbClr val="7EDF15"/>
                </a:solidFill>
                <a:round/>
                <a:headEnd/>
                <a:tailEnd/>
              </a:ln>
              <a:solidFill>
                <a:srgbClr val="00B050"/>
              </a:solidFill>
              <a:latin typeface="Trebuchet MS"/>
            </a:endParaRPr>
          </a:p>
          <a:p>
            <a:pPr>
              <a:spcBef>
                <a:spcPct val="30000"/>
              </a:spcBef>
              <a:buFont typeface="Wingdings" pitchFamily="2" charset="2"/>
              <a:buChar char="Ø"/>
            </a:pPr>
            <a:r>
              <a:rPr lang="en-US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 Low cost due to use of:</a:t>
            </a:r>
          </a:p>
          <a:p>
            <a:pPr lvl="1">
              <a:spcBef>
                <a:spcPct val="30000"/>
              </a:spcBef>
              <a:buFont typeface="Wingdings" pitchFamily="2" charset="2"/>
              <a:buChar char="Ø"/>
            </a:pPr>
            <a:r>
              <a:rPr lang="en-US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 Waste</a:t>
            </a:r>
          </a:p>
          <a:p>
            <a:pPr lvl="1">
              <a:spcBef>
                <a:spcPct val="30000"/>
              </a:spcBef>
              <a:buFont typeface="Wingdings" pitchFamily="2" charset="2"/>
              <a:buChar char="Ø"/>
            </a:pPr>
            <a:r>
              <a:rPr lang="en-US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 No reinforcement</a:t>
            </a:r>
          </a:p>
          <a:p>
            <a:pPr lvl="1">
              <a:spcBef>
                <a:spcPct val="30000"/>
              </a:spcBef>
              <a:buFont typeface="Wingdings" pitchFamily="2" charset="2"/>
              <a:buChar char="Ø"/>
            </a:pPr>
            <a:r>
              <a:rPr lang="en-US" kern="10" dirty="0" smtClean="0">
                <a:ln w="9525">
                  <a:solidFill>
                    <a:srgbClr val="7EDF15"/>
                  </a:solidFill>
                  <a:round/>
                  <a:headEnd/>
                  <a:tailEnd/>
                </a:ln>
                <a:solidFill>
                  <a:srgbClr val="00B050"/>
                </a:solidFill>
                <a:latin typeface="Trebuchet MS"/>
              </a:rPr>
              <a:t> Less cement</a:t>
            </a:r>
            <a:endParaRPr lang="nl-NL" dirty="0">
              <a:solidFill>
                <a:srgbClr val="00B05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3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      Deck Plate</a:t>
            </a:r>
          </a:p>
          <a:p>
            <a:r>
              <a:rPr lang="en-GB" dirty="0" smtClean="0"/>
              <a:t>CS (N/mm2): 25,6;</a:t>
            </a:r>
          </a:p>
          <a:p>
            <a:r>
              <a:rPr lang="en-GB" dirty="0" smtClean="0"/>
              <a:t>Density: 2138 kg/m3;</a:t>
            </a:r>
          </a:p>
          <a:p>
            <a:r>
              <a:rPr lang="en-GB" dirty="0" smtClean="0"/>
              <a:t>Ultra sound: 3,900 to 4,116 m/sec;</a:t>
            </a:r>
          </a:p>
          <a:p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   Working Floor</a:t>
            </a:r>
          </a:p>
          <a:p>
            <a:r>
              <a:rPr lang="en-GB" dirty="0" smtClean="0"/>
              <a:t>CS (N/mm2):5,8;</a:t>
            </a:r>
          </a:p>
          <a:p>
            <a:r>
              <a:rPr lang="en-GB" dirty="0" smtClean="0"/>
              <a:t>Density: 1845 kg/m3;</a:t>
            </a:r>
          </a:p>
          <a:p>
            <a:r>
              <a:rPr lang="en-GB" dirty="0" smtClean="0"/>
              <a:t>Ultrasound: 2315 to 2620 m/sec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8698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908720"/>
            <a:ext cx="7772400" cy="1470025"/>
          </a:xfrm>
        </p:spPr>
        <p:txBody>
          <a:bodyPr/>
          <a:lstStyle/>
          <a:p>
            <a:r>
              <a:rPr lang="en-GB" dirty="0" smtClean="0"/>
              <a:t>Leaching Tests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2852936"/>
            <a:ext cx="6400800" cy="1752600"/>
          </a:xfrm>
        </p:spPr>
        <p:txBody>
          <a:bodyPr/>
          <a:lstStyle/>
          <a:p>
            <a:r>
              <a:rPr lang="en-GB" dirty="0" smtClean="0"/>
              <a:t>NEN-EN12457; DT NEN 7375 </a:t>
            </a:r>
          </a:p>
          <a:p>
            <a:r>
              <a:rPr lang="en-GB" dirty="0" smtClean="0"/>
              <a:t>Passes both for Working Floor and Deck Plate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1888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755650" y="620713"/>
            <a:ext cx="8388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nl-NL" sz="2800" dirty="0" smtClean="0">
                <a:solidFill>
                  <a:srgbClr val="000000"/>
                </a:solidFill>
              </a:rPr>
              <a:t>“Spijkerbed”</a:t>
            </a:r>
            <a:endParaRPr lang="nl-NL" sz="2800" dirty="0">
              <a:solidFill>
                <a:srgbClr val="000000"/>
              </a:solidFill>
            </a:endParaRPr>
          </a:p>
        </p:txBody>
      </p:sp>
      <p:pic>
        <p:nvPicPr>
          <p:cNvPr id="84996" name="Picture 2"/>
          <p:cNvPicPr>
            <a:picLocks noChangeAspect="1" noChangeArrowheads="1"/>
          </p:cNvPicPr>
          <p:nvPr/>
        </p:nvPicPr>
        <p:blipFill>
          <a:blip r:embed="rId3" cstate="print"/>
          <a:srcRect t="78038"/>
          <a:stretch>
            <a:fillRect/>
          </a:stretch>
        </p:blipFill>
        <p:spPr bwMode="auto">
          <a:xfrm>
            <a:off x="0" y="5373688"/>
            <a:ext cx="918051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EXAMPLE Oeverrijk 8kl"/>
          <p:cNvPicPr>
            <a:picLocks noChangeAspect="1" noChangeArrowheads="1"/>
          </p:cNvPicPr>
          <p:nvPr/>
        </p:nvPicPr>
        <p:blipFill>
          <a:blip r:embed="rId4" cstate="print"/>
          <a:srcRect t="6311" b="6311"/>
          <a:stretch>
            <a:fillRect/>
          </a:stretch>
        </p:blipFill>
        <p:spPr bwMode="auto">
          <a:xfrm>
            <a:off x="1403648" y="1196752"/>
            <a:ext cx="6546799" cy="464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kstvak 6"/>
          <p:cNvSpPr txBox="1"/>
          <p:nvPr/>
        </p:nvSpPr>
        <p:spPr>
          <a:xfrm>
            <a:off x="4788024" y="4869160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000000"/>
                </a:solidFill>
              </a:rPr>
              <a:t>h</a:t>
            </a:r>
            <a:r>
              <a:rPr lang="nl-NL" dirty="0" smtClean="0">
                <a:solidFill>
                  <a:srgbClr val="000000"/>
                </a:solidFill>
              </a:rPr>
              <a:t>igh speed </a:t>
            </a:r>
            <a:r>
              <a:rPr lang="nl-NL" dirty="0" err="1" smtClean="0">
                <a:solidFill>
                  <a:srgbClr val="000000"/>
                </a:solidFill>
              </a:rPr>
              <a:t>poles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683568" y="5559623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>
                <a:solidFill>
                  <a:srgbClr val="000000"/>
                </a:solidFill>
              </a:rPr>
              <a:t>w</a:t>
            </a:r>
            <a:r>
              <a:rPr lang="nl-NL" dirty="0" err="1" smtClean="0">
                <a:solidFill>
                  <a:srgbClr val="000000"/>
                </a:solidFill>
              </a:rPr>
              <a:t>orking</a:t>
            </a:r>
            <a:r>
              <a:rPr lang="nl-NL" dirty="0" smtClean="0">
                <a:solidFill>
                  <a:srgbClr val="000000"/>
                </a:solidFill>
              </a:rPr>
              <a:t> </a:t>
            </a:r>
            <a:r>
              <a:rPr lang="nl-NL" dirty="0" err="1" smtClean="0">
                <a:solidFill>
                  <a:srgbClr val="000000"/>
                </a:solidFill>
              </a:rPr>
              <a:t>floor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971600" y="1599183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rgbClr val="000000"/>
                </a:solidFill>
              </a:rPr>
              <a:t>d</a:t>
            </a:r>
            <a:r>
              <a:rPr lang="nl-NL" dirty="0" smtClean="0">
                <a:solidFill>
                  <a:srgbClr val="000000"/>
                </a:solidFill>
              </a:rPr>
              <a:t>eck </a:t>
            </a:r>
            <a:r>
              <a:rPr lang="nl-NL" dirty="0" err="1" smtClean="0">
                <a:solidFill>
                  <a:srgbClr val="000000"/>
                </a:solidFill>
              </a:rPr>
              <a:t>plate</a:t>
            </a:r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>
            <a:off x="1691680" y="1988840"/>
            <a:ext cx="1872209" cy="792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square">
            <a:spAutoFit/>
          </a:bodyPr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V="1">
            <a:off x="1115616" y="3717032"/>
            <a:ext cx="1224136" cy="19442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square">
            <a:spAutoFit/>
          </a:bodyPr>
          <a:lstStyle/>
          <a:p>
            <a:endParaRPr lang="nl-NL">
              <a:solidFill>
                <a:srgbClr val="000000"/>
              </a:solidFill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 flipH="1" flipV="1">
            <a:off x="4644008" y="3356992"/>
            <a:ext cx="504056" cy="15841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square">
            <a:spAutoFit/>
          </a:bodyPr>
          <a:lstStyle/>
          <a:p>
            <a:endParaRPr lang="nl-NL">
              <a:solidFill>
                <a:srgbClr val="000000"/>
              </a:solidFill>
            </a:endParaRPr>
          </a:p>
        </p:txBody>
      </p:sp>
      <p:pic>
        <p:nvPicPr>
          <p:cNvPr id="1026" name="Picture 2" descr="G:\PICTURES ERNA confecrence\pictures Gouda 24-3-2009\Afbeelding 16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405"/>
            <a:ext cx="9144000" cy="6121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01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nl-NL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nl-NL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4477</TotalTime>
  <Words>353</Words>
  <Application>Microsoft Office PowerPoint</Application>
  <PresentationFormat>On-screen Show (4:3)</PresentationFormat>
  <Paragraphs>93</Paragraphs>
  <Slides>17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Standaardontwerp</vt:lpstr>
      <vt:lpstr>PowerPoint Presentation</vt:lpstr>
      <vt:lpstr>PowerPoint Presentation</vt:lpstr>
      <vt:lpstr>Zero Waste</vt:lpstr>
      <vt:lpstr>PowerPoint Presentation</vt:lpstr>
      <vt:lpstr>PowerPoint Presentation</vt:lpstr>
      <vt:lpstr>PowerPoint Presentation</vt:lpstr>
      <vt:lpstr>Results</vt:lpstr>
      <vt:lpstr>Leaching Tests </vt:lpstr>
      <vt:lpstr>PowerPoint Presentation</vt:lpstr>
      <vt:lpstr>PowerPoint Presentation</vt:lpstr>
      <vt:lpstr>Basic information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VH Infra BV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Preferred Customer</dc:creator>
  <cp:lastModifiedBy>yuvraj</cp:lastModifiedBy>
  <cp:revision>83</cp:revision>
  <dcterms:created xsi:type="dcterms:W3CDTF">2011-06-15T08:07:56Z</dcterms:created>
  <dcterms:modified xsi:type="dcterms:W3CDTF">2015-04-17T05:04:02Z</dcterms:modified>
</cp:coreProperties>
</file>