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10" r:id="rId2"/>
  </p:sldMasterIdLst>
  <p:notesMasterIdLst>
    <p:notesMasterId r:id="rId14"/>
  </p:notesMasterIdLst>
  <p:handoutMasterIdLst>
    <p:handoutMasterId r:id="rId15"/>
  </p:handoutMasterIdLst>
  <p:sldIdLst>
    <p:sldId id="261" r:id="rId3"/>
    <p:sldId id="323" r:id="rId4"/>
    <p:sldId id="561" r:id="rId5"/>
    <p:sldId id="431" r:id="rId6"/>
    <p:sldId id="520" r:id="rId7"/>
    <p:sldId id="554" r:id="rId8"/>
    <p:sldId id="557" r:id="rId9"/>
    <p:sldId id="521" r:id="rId10"/>
    <p:sldId id="522" r:id="rId11"/>
    <p:sldId id="524" r:id="rId12"/>
    <p:sldId id="562" r:id="rId13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E5"/>
    <a:srgbClr val="00407A"/>
    <a:srgbClr val="116E8A"/>
    <a:srgbClr val="1D8DB0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76" autoAdjust="0"/>
    <p:restoredTop sz="82671" autoAdjust="0"/>
  </p:normalViewPr>
  <p:slideViewPr>
    <p:cSldViewPr snapToObjects="1" showGuides="1">
      <p:cViewPr>
        <p:scale>
          <a:sx n="75" d="100"/>
          <a:sy n="75" d="100"/>
        </p:scale>
        <p:origin x="-2386" y="-37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185198-F140-406E-8F04-DE9D809B9791}" type="datetimeFigureOut">
              <a:rPr lang="nl-BE" sz="1100">
                <a:latin typeface="Arial" pitchFamily="34" charset="0"/>
                <a:cs typeface="Arial" pitchFamily="34" charset="0"/>
              </a:rPr>
              <a:pPr/>
              <a:t>15/04/2015</a:t>
            </a:fld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024B3E-C6E9-4CB0-843C-3CD5676655AA}" type="slidenum">
              <a:rPr lang="nl-BE" sz="1100"/>
              <a:pPr/>
              <a:t>‹#›</a:t>
            </a:fld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15/04/2015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59000" y="4835250"/>
            <a:ext cx="5962667" cy="463378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5F-C638-453E-9AE4-A8EB7DDBF275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nl-BE" sz="18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l-BE">
              <a:solidFill>
                <a:srgbClr val="000E21"/>
              </a:solidFill>
              <a:cs typeface="+mn-cs"/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nl-BE" sz="1800">
              <a:solidFill>
                <a:schemeClr val="tx1"/>
              </a:solidFill>
              <a:cs typeface="+mn-cs"/>
            </a:endParaRPr>
          </a:p>
        </p:txBody>
      </p:sp>
      <p:pic>
        <p:nvPicPr>
          <p:cNvPr id="7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160588"/>
            <a:ext cx="15970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0" y="2159000"/>
            <a:ext cx="5399088" cy="3240000"/>
          </a:xfrm>
        </p:spPr>
        <p:txBody>
          <a:bodyPr anchor="t"/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3238500" y="6372225"/>
            <a:ext cx="1260475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B51D75-E253-46B2-866D-1D760C0E113A}" type="datetime1">
              <a:rPr lang="nl-BE" smtClean="0"/>
              <a:t>15/04/2015</a:t>
            </a:fld>
            <a:endParaRPr lang="nl-N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59675" y="6372225"/>
            <a:ext cx="1081088" cy="360363"/>
          </a:xfrm>
        </p:spPr>
        <p:txBody>
          <a:bodyPr/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454356-1B94-469D-BE17-CF7C63B0C68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2"/>
          </p:nvPr>
        </p:nvSpPr>
        <p:spPr>
          <a:xfrm>
            <a:off x="4679950" y="6372225"/>
            <a:ext cx="2771775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7F4A-F111-43C8-A142-79929E59EBC5}" type="datetime1">
              <a:rPr lang="nl-BE" smtClean="0"/>
              <a:t>15/04/2015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309B-F8AD-4CB6-9839-27F40A976E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61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3D1-3103-42D5-ADF4-15100FBAD751}" type="datetime1">
              <a:rPr lang="nl-BE" smtClean="0"/>
              <a:t>15/04/2015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85B5-F214-4D0D-8127-E70CB5C2DBEF}" type="datetime1">
              <a:rPr lang="nl-BE" smtClean="0"/>
              <a:t>15/04/2015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96C-F7E5-4756-98E1-0A0BF3130787}" type="datetime1">
              <a:rPr lang="nl-BE" smtClean="0"/>
              <a:t>15/04/2015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CDC-EB7A-42B6-9503-F61F56B5362A}" type="datetime1">
              <a:rPr lang="nl-BE" smtClean="0"/>
              <a:t>15/04/2015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C68F-B453-4590-9F55-65290CFE33BF}" type="datetime1">
              <a:rPr lang="nl-BE" smtClean="0"/>
              <a:t>15/04/2015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2F9F-4D6A-4292-8EBC-44329855A7BB}" type="datetime1">
              <a:rPr lang="nl-BE" smtClean="0"/>
              <a:t>15/04/2015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69B5-BF7C-4C27-84B0-F7B6A3CD5407}" type="datetime1">
              <a:rPr lang="nl-BE" smtClean="0"/>
              <a:t>15/04/2015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E1AB1286-501B-476A-B021-5584B523F91E}" type="datetime1">
              <a:rPr lang="nl-BE" smtClean="0"/>
              <a:t>15/04/2015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206D-CEFC-4BCE-823E-9913D24E0091}" type="datetime1">
              <a:rPr lang="nl-BE" smtClean="0"/>
              <a:t>15/04/2015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9E45-D10C-4BF5-B06E-2A6BAE2C3887}" type="datetime1">
              <a:rPr lang="nl-BE" smtClean="0"/>
              <a:t>15/04/2015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B851-A555-449E-9412-4F739545E69D}" type="datetime1">
              <a:rPr lang="nl-BE" smtClean="0"/>
              <a:t>15/04/2015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3387-619E-45B9-9261-754E6336EF56}" type="datetime1">
              <a:rPr lang="nl-BE" smtClean="0"/>
              <a:t>15/04/2015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BA6-72AC-46FC-9E39-72B8ACC30AC3}" type="datetime1">
              <a:rPr lang="nl-BE" smtClean="0"/>
              <a:t>15/04/2015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7B60E37D-988D-49D7-8511-7D0A1C15D690}" type="datetime1">
              <a:rPr lang="nl-BE" smtClean="0"/>
              <a:t>15/04/2015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647BF7-05E7-4C99-9A98-416CADAC0847}" type="datetime1">
              <a:rPr lang="nl-BE" smtClean="0"/>
              <a:t>15/04/2015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D931C9-A959-436E-A9CB-35021E1EB388}" type="datetime1">
              <a:rPr lang="nl-BE" smtClean="0"/>
              <a:t>15/04/2015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567113"/>
            <a:ext cx="6336704" cy="4598191"/>
          </a:xfrm>
        </p:spPr>
        <p:txBody>
          <a:bodyPr>
            <a:noAutofit/>
          </a:bodyPr>
          <a:lstStyle/>
          <a:p>
            <a:r>
              <a:rPr lang="en-GB" altLang="nl-BE" sz="3200" b="1" dirty="0">
                <a:solidFill>
                  <a:srgbClr val="FFFF00"/>
                </a:solidFill>
              </a:rPr>
              <a:t>In-situ observation of </a:t>
            </a:r>
            <a:r>
              <a:rPr lang="en-GB" altLang="nl-BE" sz="3200" b="1" dirty="0" err="1">
                <a:solidFill>
                  <a:srgbClr val="FFFF00"/>
                </a:solidFill>
              </a:rPr>
              <a:t>ZnO</a:t>
            </a:r>
            <a:r>
              <a:rPr lang="en-GB" altLang="nl-BE" sz="3200" b="1" dirty="0">
                <a:solidFill>
                  <a:srgbClr val="FFFF00"/>
                </a:solidFill>
              </a:rPr>
              <a:t> containing Cu slag solidification</a:t>
            </a:r>
            <a:br>
              <a:rPr lang="en-GB" altLang="nl-BE" sz="3200" b="1" dirty="0">
                <a:solidFill>
                  <a:srgbClr val="FFFF00"/>
                </a:solidFill>
              </a:rPr>
            </a:br>
            <a:r>
              <a:rPr lang="en-GB" altLang="nl-BE" sz="3200" b="1" dirty="0">
                <a:solidFill>
                  <a:srgbClr val="FFFF00"/>
                </a:solidFill>
              </a:rPr>
              <a:t>by confocal laser scanning </a:t>
            </a:r>
            <a:r>
              <a:rPr lang="en-GB" altLang="nl-BE" sz="3200" b="1" dirty="0" smtClean="0">
                <a:solidFill>
                  <a:srgbClr val="FFFF00"/>
                </a:solidFill>
              </a:rPr>
              <a:t>microscope</a:t>
            </a:r>
            <a:r>
              <a:rPr lang="en-GB" altLang="nl-BE" sz="3200" b="1" dirty="0" smtClean="0">
                <a:solidFill>
                  <a:schemeClr val="bg1"/>
                </a:solidFill>
              </a:rPr>
              <a:t/>
            </a:r>
            <a:br>
              <a:rPr lang="en-GB" altLang="nl-BE" sz="3200" b="1" dirty="0" smtClean="0">
                <a:solidFill>
                  <a:schemeClr val="bg1"/>
                </a:solidFill>
              </a:rPr>
            </a:br>
            <a:r>
              <a:rPr lang="nl-BE" altLang="nl-BE" sz="3600" dirty="0">
                <a:solidFill>
                  <a:schemeClr val="bg1"/>
                </a:solidFill>
              </a:rPr>
              <a:t/>
            </a:r>
            <a:br>
              <a:rPr lang="nl-BE" altLang="nl-BE" sz="3600" dirty="0">
                <a:solidFill>
                  <a:schemeClr val="bg1"/>
                </a:solidFill>
              </a:rPr>
            </a:br>
            <a:r>
              <a:rPr lang="en-GB" altLang="nl-BE" sz="1800" b="1" dirty="0">
                <a:solidFill>
                  <a:schemeClr val="bg1"/>
                </a:solidFill>
              </a:rPr>
              <a:t>S.G. Huang*, M.X. </a:t>
            </a:r>
            <a:r>
              <a:rPr lang="en-GB" altLang="nl-BE" sz="1800" b="1" dirty="0" err="1">
                <a:solidFill>
                  <a:schemeClr val="bg1"/>
                </a:solidFill>
              </a:rPr>
              <a:t>Guo</a:t>
            </a:r>
            <a:r>
              <a:rPr lang="en-GB" altLang="nl-BE" sz="1800" b="1" dirty="0">
                <a:solidFill>
                  <a:schemeClr val="bg1"/>
                </a:solidFill>
              </a:rPr>
              <a:t>*, Y. </a:t>
            </a:r>
            <a:r>
              <a:rPr lang="en-GB" altLang="nl-BE" sz="1800" b="1" dirty="0" err="1">
                <a:solidFill>
                  <a:schemeClr val="bg1"/>
                </a:solidFill>
              </a:rPr>
              <a:t>Pontikes</a:t>
            </a:r>
            <a:r>
              <a:rPr lang="en-GB" altLang="nl-BE" sz="1800" b="1" dirty="0">
                <a:solidFill>
                  <a:schemeClr val="bg1"/>
                </a:solidFill>
              </a:rPr>
              <a:t>*, J. Van </a:t>
            </a:r>
            <a:r>
              <a:rPr lang="en-GB" altLang="nl-BE" sz="1800" b="1" dirty="0" err="1">
                <a:solidFill>
                  <a:schemeClr val="bg1"/>
                </a:solidFill>
              </a:rPr>
              <a:t>Dyck</a:t>
            </a:r>
            <a:r>
              <a:rPr lang="en-GB" altLang="nl-BE" sz="1800" b="1" dirty="0">
                <a:solidFill>
                  <a:schemeClr val="bg1"/>
                </a:solidFill>
              </a:rPr>
              <a:t>*, C. Mathias**, P.T. Jones*, B. </a:t>
            </a:r>
            <a:r>
              <a:rPr lang="en-GB" altLang="nl-BE" sz="1800" b="1" dirty="0" err="1">
                <a:solidFill>
                  <a:schemeClr val="bg1"/>
                </a:solidFill>
              </a:rPr>
              <a:t>Blanpain</a:t>
            </a:r>
            <a:r>
              <a:rPr lang="en-GB" altLang="nl-BE" sz="1800" b="1" dirty="0" smtClean="0">
                <a:solidFill>
                  <a:schemeClr val="bg1"/>
                </a:solidFill>
              </a:rPr>
              <a:t>*</a:t>
            </a:r>
            <a:br>
              <a:rPr lang="en-GB" altLang="nl-BE" sz="1800" b="1" dirty="0" smtClean="0">
                <a:solidFill>
                  <a:schemeClr val="bg1"/>
                </a:solidFill>
              </a:rPr>
            </a:br>
            <a:r>
              <a:rPr lang="en-GB" altLang="nl-BE" sz="1800" b="1" dirty="0">
                <a:solidFill>
                  <a:schemeClr val="bg1"/>
                </a:solidFill>
              </a:rPr>
              <a:t/>
            </a:r>
            <a:br>
              <a:rPr lang="en-GB" altLang="nl-BE" sz="1800" b="1" dirty="0">
                <a:solidFill>
                  <a:schemeClr val="bg1"/>
                </a:solidFill>
              </a:rPr>
            </a:br>
            <a:r>
              <a:rPr lang="en-GB" altLang="zh-CN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*Department of Metallurgy and Materials Engineering, KU Leuven, </a:t>
            </a:r>
            <a:r>
              <a:rPr lang="en-GB" altLang="zh-CN" sz="1400" b="1" dirty="0" err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Kasteelpark</a:t>
            </a:r>
            <a:r>
              <a:rPr lang="en-GB" altLang="zh-CN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1400" b="1" dirty="0" err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Arenberg</a:t>
            </a:r>
            <a:r>
              <a:rPr lang="en-GB" altLang="zh-CN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44, B-3001 </a:t>
            </a:r>
            <a:r>
              <a:rPr lang="en-GB" altLang="zh-CN" sz="1400" b="1" dirty="0" err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Heverlee</a:t>
            </a:r>
            <a:r>
              <a:rPr lang="en-GB" altLang="zh-CN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, Belgium</a:t>
            </a:r>
            <a:br>
              <a:rPr lang="en-GB" altLang="zh-CN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</a:br>
            <a:r>
              <a:rPr lang="en-GB" altLang="nl-BE" sz="1400" b="1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** </a:t>
            </a:r>
            <a:r>
              <a:rPr lang="nl-BE" altLang="nl-BE" sz="1400" b="1" dirty="0" err="1" smtClean="0">
                <a:solidFill>
                  <a:schemeClr val="bg1"/>
                </a:solidFill>
                <a:ea typeface="宋体" pitchFamily="2" charset="-122"/>
              </a:rPr>
              <a:t>Metallo-chimique</a:t>
            </a:r>
            <a:r>
              <a:rPr lang="nl-BE" altLang="nl-BE" sz="1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nl-BE" altLang="nl-BE" sz="1400" b="1" dirty="0">
                <a:solidFill>
                  <a:schemeClr val="bg1"/>
                </a:solidFill>
                <a:ea typeface="宋体" pitchFamily="2" charset="-122"/>
              </a:rPr>
              <a:t>N.V. 2340 Beerse, Belgium</a:t>
            </a:r>
            <a:endParaRPr lang="en-GB" altLang="zh-CN" sz="14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6000" y="5937273"/>
            <a:ext cx="936000" cy="288000"/>
          </a:xfrm>
        </p:spPr>
        <p:txBody>
          <a:bodyPr/>
          <a:lstStyle/>
          <a:p>
            <a:pPr>
              <a:defRPr/>
            </a:pPr>
            <a:fld id="{ADD0A670-4AE9-467D-9317-7897A4248EF0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68403" y="116632"/>
            <a:ext cx="4572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CCT diagram of Cu slag</a:t>
            </a:r>
            <a:endParaRPr lang="nl-BE" sz="3200" dirty="0"/>
          </a:p>
        </p:txBody>
      </p:sp>
      <p:sp>
        <p:nvSpPr>
          <p:cNvPr id="15" name="Rectangle 14"/>
          <p:cNvSpPr/>
          <p:nvPr/>
        </p:nvSpPr>
        <p:spPr>
          <a:xfrm>
            <a:off x="827584" y="5475608"/>
            <a:ext cx="5586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At a cooling rate of 40°C/s, FA crystal is formed</a:t>
            </a:r>
          </a:p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Critical cooling rate need to be larger than 40°C/s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0951"/>
              </p:ext>
            </p:extLst>
          </p:nvPr>
        </p:nvGraphicFramePr>
        <p:xfrm>
          <a:off x="855892" y="548680"/>
          <a:ext cx="6840760" cy="511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Graph" r:id="rId4" imgW="4010400" imgH="2999520" progId="Origin50.Graph">
                  <p:embed/>
                </p:oleObj>
              </mc:Choice>
              <mc:Fallback>
                <p:oleObj name="Graph" r:id="rId4" imgW="4010400" imgH="2999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892" y="548680"/>
                        <a:ext cx="6840760" cy="511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0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6000" y="5937273"/>
            <a:ext cx="936000" cy="288000"/>
          </a:xfrm>
        </p:spPr>
        <p:txBody>
          <a:bodyPr/>
          <a:lstStyle/>
          <a:p>
            <a:pPr>
              <a:defRPr/>
            </a:pPr>
            <a:fld id="{ADD0A670-4AE9-467D-9317-7897A4248EF0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68403" y="116632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Conclusions:</a:t>
            </a:r>
            <a:endParaRPr lang="nl-BE" sz="3200" b="1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79512" y="980728"/>
            <a:ext cx="8424936" cy="41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481" tIns="60241" rIns="120481" bIns="6024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l-BE" sz="2400" b="1" dirty="0">
                <a:solidFill>
                  <a:schemeClr val="accent6"/>
                </a:solidFill>
              </a:rPr>
              <a:t>The Al</a:t>
            </a:r>
            <a:r>
              <a:rPr lang="en-US" altLang="nl-BE" sz="2400" b="1" baseline="-25000" dirty="0">
                <a:solidFill>
                  <a:schemeClr val="accent6"/>
                </a:solidFill>
              </a:rPr>
              <a:t>2</a:t>
            </a:r>
            <a:r>
              <a:rPr lang="en-US" altLang="nl-BE" sz="2400" b="1" dirty="0">
                <a:solidFill>
                  <a:schemeClr val="accent6"/>
                </a:solidFill>
              </a:rPr>
              <a:t>O</a:t>
            </a:r>
            <a:r>
              <a:rPr lang="en-US" altLang="nl-BE" sz="2400" b="1" baseline="-25000" dirty="0">
                <a:solidFill>
                  <a:schemeClr val="accent6"/>
                </a:solidFill>
              </a:rPr>
              <a:t>3</a:t>
            </a:r>
            <a:r>
              <a:rPr lang="en-US" altLang="nl-BE" sz="2400" b="1" dirty="0">
                <a:solidFill>
                  <a:schemeClr val="accent6"/>
                </a:solidFill>
              </a:rPr>
              <a:t> crucible is not ideal for the high temperature experiments due to the moving liquid slag surface and the slag/Al</a:t>
            </a:r>
            <a:r>
              <a:rPr lang="en-US" altLang="nl-BE" sz="2400" b="1" baseline="-25000" dirty="0">
                <a:solidFill>
                  <a:schemeClr val="accent6"/>
                </a:solidFill>
              </a:rPr>
              <a:t>2</a:t>
            </a:r>
            <a:r>
              <a:rPr lang="en-US" altLang="nl-BE" sz="2400" b="1" dirty="0">
                <a:solidFill>
                  <a:schemeClr val="accent6"/>
                </a:solidFill>
              </a:rPr>
              <a:t>O</a:t>
            </a:r>
            <a:r>
              <a:rPr lang="en-US" altLang="nl-BE" sz="2400" b="1" baseline="-25000" dirty="0">
                <a:solidFill>
                  <a:schemeClr val="accent6"/>
                </a:solidFill>
              </a:rPr>
              <a:t>3</a:t>
            </a:r>
            <a:r>
              <a:rPr lang="en-US" altLang="nl-BE" sz="2400" b="1" dirty="0">
                <a:solidFill>
                  <a:schemeClr val="accent6"/>
                </a:solidFill>
              </a:rPr>
              <a:t> reaction as well as inhomogeneous temperature distribution. </a:t>
            </a:r>
            <a:endParaRPr lang="en-US" altLang="nl-BE" sz="2400" b="1" dirty="0" smtClean="0">
              <a:solidFill>
                <a:schemeClr val="accent6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nl-BE" sz="2400" b="1" dirty="0">
              <a:solidFill>
                <a:schemeClr val="accent6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l-BE" sz="2400" b="1" dirty="0">
                <a:solidFill>
                  <a:schemeClr val="accent6"/>
                </a:solidFill>
              </a:rPr>
              <a:t>The Pt foil is able to in-situ observe the slag solidification behavior at different cooling rates. The onset temperature is decreased continuously with the increased cooling rate. A cooling rate higher than 2400</a:t>
            </a:r>
            <a:r>
              <a:rPr lang="en-US" altLang="nl-BE" sz="2400" baseline="30000" dirty="0">
                <a:solidFill>
                  <a:schemeClr val="accent6"/>
                </a:solidFill>
              </a:rPr>
              <a:t> </a:t>
            </a:r>
            <a:r>
              <a:rPr lang="en-US" altLang="nl-BE" sz="2400" baseline="30000" dirty="0" err="1">
                <a:solidFill>
                  <a:schemeClr val="accent6"/>
                </a:solidFill>
              </a:rPr>
              <a:t>o</a:t>
            </a:r>
            <a:r>
              <a:rPr lang="en-US" altLang="nl-BE" sz="2400" dirty="0" err="1">
                <a:solidFill>
                  <a:schemeClr val="accent6"/>
                </a:solidFill>
              </a:rPr>
              <a:t>C</a:t>
            </a:r>
            <a:r>
              <a:rPr lang="en-US" altLang="nl-BE" sz="2400" dirty="0">
                <a:solidFill>
                  <a:schemeClr val="accent6"/>
                </a:solidFill>
              </a:rPr>
              <a:t> </a:t>
            </a:r>
            <a:r>
              <a:rPr lang="en-US" altLang="nl-BE" sz="2400" b="1" dirty="0">
                <a:solidFill>
                  <a:schemeClr val="accent6"/>
                </a:solidFill>
              </a:rPr>
              <a:t>/min is however needed to make a full amorphous slag.</a:t>
            </a:r>
            <a:endParaRPr lang="nl-BE" altLang="nl-BE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84" y="260648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Goal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6153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nl-BE" sz="2400" b="1" dirty="0">
                <a:solidFill>
                  <a:schemeClr val="bg1"/>
                </a:solidFill>
              </a:rPr>
              <a:t>To observe the crystallization of primary phases in a molten Cu slag in situ by confocal laser scanning microscope (CLSM) method</a:t>
            </a:r>
            <a:r>
              <a:rPr lang="en-US" altLang="nl-BE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nl-BE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nl-BE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nl-BE" sz="2400" b="1" dirty="0">
                <a:solidFill>
                  <a:schemeClr val="bg1"/>
                </a:solidFill>
              </a:rPr>
              <a:t>To construct a CCT diagram of the Cu slag was using Pt foil as crucible. </a:t>
            </a:r>
            <a:endParaRPr lang="nl-BE" altLang="nl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76" y="548680"/>
            <a:ext cx="6480272" cy="504056"/>
          </a:xfrm>
        </p:spPr>
        <p:txBody>
          <a:bodyPr anchor="ctr">
            <a:noAutofit/>
          </a:bodyPr>
          <a:lstStyle/>
          <a:p>
            <a:r>
              <a:rPr lang="en-US" sz="2400" b="1" dirty="0" smtClean="0"/>
              <a:t>Slag solidification</a:t>
            </a:r>
            <a:endParaRPr lang="en-US" sz="2400" b="1" dirty="0"/>
          </a:p>
        </p:txBody>
      </p:sp>
      <p:pic>
        <p:nvPicPr>
          <p:cNvPr id="2050" name="Picture 2" descr="C:\Users\u0081077\Documents\Diverse\Poze\poze 2013\ScanArc tests - Sweden 03_05.06.2013\P10608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27304" r="10501" b="19485"/>
          <a:stretch/>
        </p:blipFill>
        <p:spPr bwMode="auto">
          <a:xfrm>
            <a:off x="376509" y="1113715"/>
            <a:ext cx="2304256" cy="15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0081077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82" y="2492896"/>
            <a:ext cx="2466698" cy="2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23928" y="4842834"/>
            <a:ext cx="166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Big slag pot</a:t>
            </a:r>
            <a:endParaRPr lang="nl-BE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13" name="Rectangle 12"/>
          <p:cNvSpPr/>
          <p:nvPr/>
        </p:nvSpPr>
        <p:spPr>
          <a:xfrm>
            <a:off x="1043608" y="5517232"/>
            <a:ext cx="6998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is the </a:t>
            </a:r>
            <a:r>
              <a:rPr lang="en-US" sz="2000" b="1" dirty="0" smtClean="0">
                <a:solidFill>
                  <a:srgbClr val="FF0000"/>
                </a:solidFill>
              </a:rPr>
              <a:t>crystal combination of slag under different cooling rate?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6076" y="116632"/>
            <a:ext cx="6480272" cy="5040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Introduction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5849" y="1556792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Steel plate</a:t>
            </a:r>
            <a:endParaRPr lang="en-US" sz="20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876255" y="4704334"/>
            <a:ext cx="15121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Water granulation</a:t>
            </a:r>
            <a:endParaRPr lang="nl-BE" b="1" dirty="0"/>
          </a:p>
        </p:txBody>
      </p:sp>
      <p:pic>
        <p:nvPicPr>
          <p:cNvPr id="17" name="Picture 3" descr="C:\Users\u0081077\Documents\Diverse\Poze\poze 2013\ScanArc tests - Sweden 03_05.06.2013\P106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08415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err="1" smtClean="0">
                <a:solidFill>
                  <a:schemeClr val="accent6">
                    <a:lumMod val="50000"/>
                  </a:schemeClr>
                </a:solidFill>
              </a:rPr>
              <a:t>Experimental</a:t>
            </a:r>
            <a:endParaRPr lang="nl-B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19401" y="836712"/>
            <a:ext cx="8737011" cy="38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481" tIns="60241" rIns="120481" bIns="6024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buSzPct val="80000"/>
              <a:buFontTx/>
              <a:buNone/>
            </a:pPr>
            <a:r>
              <a:rPr lang="en-US" altLang="nl-BE" sz="2000" b="1" dirty="0">
                <a:solidFill>
                  <a:schemeClr val="tx1"/>
                </a:solidFill>
              </a:rPr>
              <a:t>Material:</a:t>
            </a:r>
          </a:p>
          <a:p>
            <a:pPr algn="just" eaLnBrk="1" hangingPunct="1">
              <a:buSzPct val="80000"/>
              <a:buFontTx/>
              <a:buNone/>
            </a:pPr>
            <a:r>
              <a:rPr lang="en-US" altLang="nl-BE" sz="2000" dirty="0">
                <a:solidFill>
                  <a:schemeClr val="tx1"/>
                </a:solidFill>
              </a:rPr>
              <a:t>Cu slag: 57 </a:t>
            </a:r>
            <a:r>
              <a:rPr lang="en-US" altLang="nl-BE" sz="2000" dirty="0" err="1">
                <a:solidFill>
                  <a:schemeClr val="tx1"/>
                </a:solidFill>
              </a:rPr>
              <a:t>FeO</a:t>
            </a:r>
            <a:r>
              <a:rPr lang="en-US" altLang="nl-BE" sz="2000" dirty="0">
                <a:solidFill>
                  <a:schemeClr val="tx1"/>
                </a:solidFill>
              </a:rPr>
              <a:t>, 26 SiO</a:t>
            </a:r>
            <a:r>
              <a:rPr lang="en-US" altLang="nl-BE" sz="2000" baseline="-25000" dirty="0">
                <a:solidFill>
                  <a:schemeClr val="tx1"/>
                </a:solidFill>
              </a:rPr>
              <a:t>2</a:t>
            </a:r>
            <a:r>
              <a:rPr lang="en-US" altLang="nl-BE" sz="2000" dirty="0">
                <a:solidFill>
                  <a:schemeClr val="tx1"/>
                </a:solidFill>
              </a:rPr>
              <a:t>, 6 </a:t>
            </a:r>
            <a:r>
              <a:rPr lang="en-US" altLang="nl-BE" sz="2000" dirty="0" err="1">
                <a:solidFill>
                  <a:schemeClr val="tx1"/>
                </a:solidFill>
              </a:rPr>
              <a:t>ZnO</a:t>
            </a:r>
            <a:r>
              <a:rPr lang="en-US" altLang="nl-BE" sz="2000" dirty="0">
                <a:solidFill>
                  <a:schemeClr val="tx1"/>
                </a:solidFill>
              </a:rPr>
              <a:t>, 3 Al</a:t>
            </a:r>
            <a:r>
              <a:rPr lang="en-US" altLang="nl-BE" sz="2000" baseline="-25000" dirty="0">
                <a:solidFill>
                  <a:schemeClr val="tx1"/>
                </a:solidFill>
              </a:rPr>
              <a:t>2</a:t>
            </a:r>
            <a:r>
              <a:rPr lang="en-US" altLang="nl-BE" sz="2000" dirty="0">
                <a:solidFill>
                  <a:schemeClr val="tx1"/>
                </a:solidFill>
              </a:rPr>
              <a:t>O</a:t>
            </a:r>
            <a:r>
              <a:rPr lang="en-US" altLang="nl-BE" sz="2000" baseline="-25000" dirty="0">
                <a:solidFill>
                  <a:schemeClr val="tx1"/>
                </a:solidFill>
              </a:rPr>
              <a:t>3</a:t>
            </a:r>
            <a:r>
              <a:rPr lang="en-US" altLang="nl-BE" sz="2000" dirty="0">
                <a:solidFill>
                  <a:schemeClr val="tx1"/>
                </a:solidFill>
              </a:rPr>
              <a:t> and 2 </a:t>
            </a:r>
            <a:r>
              <a:rPr lang="en-US" altLang="nl-BE" sz="2000" dirty="0" err="1">
                <a:solidFill>
                  <a:schemeClr val="tx1"/>
                </a:solidFill>
              </a:rPr>
              <a:t>CaO</a:t>
            </a:r>
            <a:r>
              <a:rPr lang="en-US" altLang="nl-BE" sz="2000" dirty="0">
                <a:solidFill>
                  <a:schemeClr val="tx1"/>
                </a:solidFill>
              </a:rPr>
              <a:t> (</a:t>
            </a:r>
            <a:r>
              <a:rPr lang="en-US" altLang="nl-BE" sz="2000" dirty="0" err="1">
                <a:solidFill>
                  <a:schemeClr val="tx1"/>
                </a:solidFill>
              </a:rPr>
              <a:t>wt</a:t>
            </a:r>
            <a:r>
              <a:rPr lang="en-US" altLang="nl-BE" sz="2000" dirty="0">
                <a:solidFill>
                  <a:schemeClr val="tx1"/>
                </a:solidFill>
              </a:rPr>
              <a:t>%)</a:t>
            </a:r>
          </a:p>
          <a:p>
            <a:pPr algn="just" eaLnBrk="1" hangingPunct="1">
              <a:buSzPct val="80000"/>
              <a:buFontTx/>
              <a:buNone/>
            </a:pPr>
            <a:r>
              <a:rPr lang="en-US" altLang="nl-BE" sz="2000" dirty="0">
                <a:solidFill>
                  <a:schemeClr val="tx1"/>
                </a:solidFill>
              </a:rPr>
              <a:t>Minerals: 73 </a:t>
            </a:r>
            <a:r>
              <a:rPr lang="en-US" altLang="nl-BE" sz="2000" dirty="0" err="1">
                <a:solidFill>
                  <a:schemeClr val="tx1"/>
                </a:solidFill>
              </a:rPr>
              <a:t>wt</a:t>
            </a:r>
            <a:r>
              <a:rPr lang="en-US" altLang="nl-BE" sz="2000" dirty="0">
                <a:solidFill>
                  <a:schemeClr val="tx1"/>
                </a:solidFill>
              </a:rPr>
              <a:t>% amorphous + 24 </a:t>
            </a:r>
            <a:r>
              <a:rPr lang="en-US" altLang="nl-BE" sz="2000" dirty="0" err="1">
                <a:solidFill>
                  <a:schemeClr val="tx1"/>
                </a:solidFill>
              </a:rPr>
              <a:t>wt</a:t>
            </a:r>
            <a:r>
              <a:rPr lang="en-US" altLang="nl-BE" sz="2000" dirty="0">
                <a:solidFill>
                  <a:schemeClr val="tx1"/>
                </a:solidFill>
              </a:rPr>
              <a:t>% </a:t>
            </a:r>
            <a:r>
              <a:rPr lang="en-US" altLang="nl-BE" sz="2000" dirty="0" err="1">
                <a:solidFill>
                  <a:schemeClr val="tx1"/>
                </a:solidFill>
              </a:rPr>
              <a:t>fayalite</a:t>
            </a:r>
            <a:r>
              <a:rPr lang="en-US" altLang="nl-BE" sz="2000" dirty="0">
                <a:solidFill>
                  <a:schemeClr val="tx1"/>
                </a:solidFill>
              </a:rPr>
              <a:t> + balanced spinel</a:t>
            </a:r>
            <a:r>
              <a:rPr lang="en-US" altLang="nl-BE" sz="20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SzPct val="80000"/>
              <a:buFontTx/>
              <a:buNone/>
            </a:pPr>
            <a:endParaRPr lang="en-US" altLang="nl-BE" sz="2000" dirty="0">
              <a:solidFill>
                <a:schemeClr val="tx1"/>
              </a:solidFill>
            </a:endParaRPr>
          </a:p>
          <a:p>
            <a:pPr algn="just" eaLnBrk="1" hangingPunct="1">
              <a:buSzPct val="80000"/>
              <a:buFontTx/>
              <a:buNone/>
            </a:pPr>
            <a:r>
              <a:rPr lang="en-US" altLang="nl-BE" sz="2000" b="1" dirty="0">
                <a:solidFill>
                  <a:schemeClr val="tx1"/>
                </a:solidFill>
              </a:rPr>
              <a:t>Methods:</a:t>
            </a:r>
          </a:p>
          <a:p>
            <a:pPr algn="just" eaLnBrk="1" hangingPunct="1">
              <a:buSzPct val="80000"/>
              <a:buFontTx/>
              <a:buNone/>
            </a:pPr>
            <a:r>
              <a:rPr lang="en-US" altLang="nl-BE" sz="2000" dirty="0" smtClean="0">
                <a:solidFill>
                  <a:schemeClr val="tx1"/>
                </a:solidFill>
              </a:rPr>
              <a:t>confocal </a:t>
            </a:r>
            <a:r>
              <a:rPr lang="en-US" altLang="nl-BE" sz="2000" dirty="0">
                <a:solidFill>
                  <a:schemeClr val="tx1"/>
                </a:solidFill>
              </a:rPr>
              <a:t>scanning laser microscope (CSLM, </a:t>
            </a:r>
            <a:r>
              <a:rPr lang="en-US" altLang="nl-BE" sz="2000" dirty="0" err="1">
                <a:solidFill>
                  <a:schemeClr val="tx1"/>
                </a:solidFill>
              </a:rPr>
              <a:t>Lasertec</a:t>
            </a:r>
            <a:r>
              <a:rPr lang="en-US" altLang="nl-BE" sz="2000" dirty="0">
                <a:solidFill>
                  <a:schemeClr val="tx1"/>
                </a:solidFill>
              </a:rPr>
              <a:t>, 1LM21H-SVF17SP, Japan).  </a:t>
            </a:r>
            <a:endParaRPr lang="en-US" altLang="nl-BE" sz="2000" dirty="0" smtClean="0">
              <a:solidFill>
                <a:schemeClr val="tx1"/>
              </a:solidFill>
            </a:endParaRPr>
          </a:p>
          <a:p>
            <a:pPr algn="just" eaLnBrk="1" hangingPunct="1">
              <a:buSzPct val="80000"/>
              <a:buFontTx/>
              <a:buNone/>
            </a:pPr>
            <a:r>
              <a:rPr lang="en-US" altLang="nl-BE" sz="2000" dirty="0" smtClean="0">
                <a:solidFill>
                  <a:schemeClr val="tx1"/>
                </a:solidFill>
              </a:rPr>
              <a:t>The </a:t>
            </a:r>
            <a:r>
              <a:rPr lang="en-US" altLang="nl-BE" sz="2000" dirty="0">
                <a:solidFill>
                  <a:schemeClr val="tx1"/>
                </a:solidFill>
              </a:rPr>
              <a:t>slag sample was either heated in an Al</a:t>
            </a:r>
            <a:r>
              <a:rPr lang="en-US" altLang="nl-BE" sz="2000" baseline="-25000" dirty="0">
                <a:solidFill>
                  <a:schemeClr val="tx1"/>
                </a:solidFill>
              </a:rPr>
              <a:t>2</a:t>
            </a:r>
            <a:r>
              <a:rPr lang="en-US" altLang="nl-BE" sz="2000" dirty="0">
                <a:solidFill>
                  <a:schemeClr val="tx1"/>
                </a:solidFill>
              </a:rPr>
              <a:t>O</a:t>
            </a:r>
            <a:r>
              <a:rPr lang="en-US" altLang="nl-BE" sz="2000" baseline="-25000" dirty="0">
                <a:solidFill>
                  <a:schemeClr val="tx1"/>
                </a:solidFill>
              </a:rPr>
              <a:t>3</a:t>
            </a:r>
            <a:r>
              <a:rPr lang="en-US" altLang="nl-BE" sz="2000" dirty="0">
                <a:solidFill>
                  <a:schemeClr val="tx1"/>
                </a:solidFill>
              </a:rPr>
              <a:t> crucible or a thin Pt foil at a rate of 200 </a:t>
            </a:r>
            <a:r>
              <a:rPr lang="en-US" altLang="nl-BE" sz="2000" baseline="30000" dirty="0" err="1">
                <a:solidFill>
                  <a:schemeClr val="tx1"/>
                </a:solidFill>
              </a:rPr>
              <a:t>o</a:t>
            </a:r>
            <a:r>
              <a:rPr lang="en-US" altLang="nl-BE" sz="2000" dirty="0" err="1">
                <a:solidFill>
                  <a:schemeClr val="tx1"/>
                </a:solidFill>
              </a:rPr>
              <a:t>C</a:t>
            </a:r>
            <a:r>
              <a:rPr lang="en-US" altLang="nl-BE" sz="2000" dirty="0">
                <a:solidFill>
                  <a:schemeClr val="tx1"/>
                </a:solidFill>
              </a:rPr>
              <a:t>/min to 1250 </a:t>
            </a:r>
            <a:r>
              <a:rPr lang="en-US" altLang="nl-BE" sz="2000" baseline="30000" dirty="0" err="1">
                <a:solidFill>
                  <a:schemeClr val="tx1"/>
                </a:solidFill>
              </a:rPr>
              <a:t>o</a:t>
            </a:r>
            <a:r>
              <a:rPr lang="en-US" altLang="nl-BE" sz="2000" dirty="0" err="1">
                <a:solidFill>
                  <a:schemeClr val="tx1"/>
                </a:solidFill>
              </a:rPr>
              <a:t>C</a:t>
            </a:r>
            <a:r>
              <a:rPr lang="en-US" altLang="nl-BE" sz="2000" dirty="0">
                <a:solidFill>
                  <a:schemeClr val="tx1"/>
                </a:solidFill>
              </a:rPr>
              <a:t> and dwelled for 3 min in </a:t>
            </a:r>
            <a:r>
              <a:rPr lang="en-US" altLang="nl-BE" sz="2000" dirty="0" err="1">
                <a:solidFill>
                  <a:schemeClr val="tx1"/>
                </a:solidFill>
              </a:rPr>
              <a:t>Ar</a:t>
            </a:r>
            <a:r>
              <a:rPr lang="en-US" altLang="nl-BE" sz="2000" dirty="0">
                <a:solidFill>
                  <a:schemeClr val="tx1"/>
                </a:solidFill>
              </a:rPr>
              <a:t> to homogenize its composition. After that, the slag was cooled down to 500 </a:t>
            </a:r>
            <a:r>
              <a:rPr lang="en-US" altLang="nl-BE" sz="2000" baseline="30000" dirty="0" err="1">
                <a:solidFill>
                  <a:schemeClr val="tx1"/>
                </a:solidFill>
              </a:rPr>
              <a:t>o</a:t>
            </a:r>
            <a:r>
              <a:rPr lang="en-US" altLang="nl-BE" sz="2000" dirty="0" err="1">
                <a:solidFill>
                  <a:schemeClr val="tx1"/>
                </a:solidFill>
              </a:rPr>
              <a:t>C</a:t>
            </a:r>
            <a:r>
              <a:rPr lang="en-US" altLang="nl-BE" sz="2000" dirty="0">
                <a:solidFill>
                  <a:schemeClr val="tx1"/>
                </a:solidFill>
              </a:rPr>
              <a:t> at a rate of 30 to 2400 </a:t>
            </a:r>
            <a:r>
              <a:rPr lang="en-US" altLang="nl-BE" sz="2000" baseline="30000" dirty="0" err="1">
                <a:solidFill>
                  <a:schemeClr val="tx1"/>
                </a:solidFill>
              </a:rPr>
              <a:t>o</a:t>
            </a:r>
            <a:r>
              <a:rPr lang="en-US" altLang="nl-BE" sz="2000" dirty="0" err="1">
                <a:solidFill>
                  <a:schemeClr val="tx1"/>
                </a:solidFill>
              </a:rPr>
              <a:t>C</a:t>
            </a:r>
            <a:r>
              <a:rPr lang="en-US" altLang="nl-BE" sz="2000" dirty="0">
                <a:solidFill>
                  <a:schemeClr val="tx1"/>
                </a:solidFill>
              </a:rPr>
              <a:t>/min. </a:t>
            </a:r>
            <a:endParaRPr lang="nl-BE" altLang="nl-BE" sz="2000" dirty="0">
              <a:solidFill>
                <a:srgbClr val="5049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960" y="332655"/>
            <a:ext cx="7723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CLSM (Confocal laser scanning microscopy) </a:t>
            </a:r>
            <a:r>
              <a:rPr lang="en-US" sz="2400" b="1" dirty="0" smtClean="0"/>
              <a:t>set-up</a:t>
            </a:r>
            <a:endParaRPr lang="nl-BE" sz="24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4732"/>
            <a:ext cx="3971911" cy="341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01"/>
          <p:cNvGrpSpPr>
            <a:grpSpLocks/>
          </p:cNvGrpSpPr>
          <p:nvPr/>
        </p:nvGrpSpPr>
        <p:grpSpPr bwMode="auto">
          <a:xfrm>
            <a:off x="5463507" y="1532066"/>
            <a:ext cx="2965542" cy="2196089"/>
            <a:chOff x="5508104" y="2579212"/>
            <a:chExt cx="3429934" cy="2270480"/>
          </a:xfrm>
        </p:grpSpPr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6972398" y="2848344"/>
              <a:ext cx="1965640" cy="38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182B52"/>
                  </a:solidFill>
                  <a:ea typeface="宋体" pitchFamily="2" charset="-122"/>
                </a:rPr>
                <a:t>1250°C,3min</a:t>
              </a:r>
              <a:endParaRPr lang="nl-BE" altLang="nl-BE" sz="1800" b="1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33" name="Rectangle 103"/>
            <p:cNvSpPr>
              <a:spLocks noChangeArrowheads="1"/>
            </p:cNvSpPr>
            <p:nvPr/>
          </p:nvSpPr>
          <p:spPr bwMode="auto">
            <a:xfrm rot="18426756">
              <a:off x="5866441" y="3508082"/>
              <a:ext cx="1200219" cy="35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182B52"/>
                  </a:solidFill>
                  <a:ea typeface="宋体" pitchFamily="2" charset="-122"/>
                </a:rPr>
                <a:t>100°C/min</a:t>
              </a:r>
              <a:endParaRPr lang="nl-BE" altLang="nl-BE" sz="1400" b="1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34" name="Rectangle 104"/>
            <p:cNvSpPr>
              <a:spLocks noChangeArrowheads="1"/>
            </p:cNvSpPr>
            <p:nvPr/>
          </p:nvSpPr>
          <p:spPr bwMode="auto">
            <a:xfrm>
              <a:off x="5863168" y="3197546"/>
              <a:ext cx="864096" cy="45229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2400">
                <a:solidFill>
                  <a:schemeClr val="bg1"/>
                </a:solidFill>
              </a:endParaRPr>
            </a:p>
          </p:txBody>
        </p:sp>
        <p:sp>
          <p:nvSpPr>
            <p:cNvPr id="35" name="Rectangle 105"/>
            <p:cNvSpPr>
              <a:spLocks noChangeArrowheads="1"/>
            </p:cNvSpPr>
            <p:nvPr/>
          </p:nvSpPr>
          <p:spPr bwMode="auto">
            <a:xfrm>
              <a:off x="5647144" y="2668339"/>
              <a:ext cx="216024" cy="1152127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2400">
                <a:solidFill>
                  <a:schemeClr val="bg1"/>
                </a:solidFill>
              </a:endParaRPr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6724080" y="2662303"/>
              <a:ext cx="216024" cy="1152127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2400">
                <a:solidFill>
                  <a:schemeClr val="bg1"/>
                </a:solidFill>
              </a:endParaRPr>
            </a:p>
          </p:txBody>
        </p:sp>
        <p:sp>
          <p:nvSpPr>
            <p:cNvPr id="37" name="Rectangle 107"/>
            <p:cNvSpPr>
              <a:spLocks noChangeArrowheads="1"/>
            </p:cNvSpPr>
            <p:nvPr/>
          </p:nvSpPr>
          <p:spPr bwMode="auto">
            <a:xfrm>
              <a:off x="5863168" y="3649842"/>
              <a:ext cx="864096" cy="170624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240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508104" y="3821153"/>
              <a:ext cx="1633203" cy="29894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defRPr/>
              </a:pPr>
              <a:endParaRPr lang="nl-BE" sz="1400">
                <a:solidFill>
                  <a:schemeClr val="bg1"/>
                </a:solidFill>
              </a:endParaRPr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7332111" y="2579212"/>
              <a:ext cx="747544" cy="38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182B52"/>
                  </a:solidFill>
                  <a:ea typeface="宋体" pitchFamily="2" charset="-122"/>
                </a:rPr>
                <a:t>slag</a:t>
              </a:r>
              <a:endParaRPr lang="nl-BE" altLang="nl-BE" sz="18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40" name="Rectangle 110"/>
            <p:cNvSpPr>
              <a:spLocks noChangeArrowheads="1"/>
            </p:cNvSpPr>
            <p:nvPr/>
          </p:nvSpPr>
          <p:spPr bwMode="auto">
            <a:xfrm>
              <a:off x="7424444" y="3251603"/>
              <a:ext cx="1281504" cy="38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182B52"/>
                  </a:solidFill>
                  <a:ea typeface="宋体" pitchFamily="2" charset="-122"/>
                </a:rPr>
                <a:t>Crucible</a:t>
              </a:r>
              <a:endParaRPr lang="nl-BE" altLang="nl-BE" sz="18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41" name="Straight Arrow Connector 111"/>
            <p:cNvCxnSpPr>
              <a:cxnSpLocks noChangeShapeType="1"/>
            </p:cNvCxnSpPr>
            <p:nvPr/>
          </p:nvCxnSpPr>
          <p:spPr bwMode="auto">
            <a:xfrm flipH="1">
              <a:off x="6835563" y="3490536"/>
              <a:ext cx="611780" cy="130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112"/>
            <p:cNvCxnSpPr>
              <a:cxnSpLocks noChangeShapeType="1"/>
              <a:stCxn id="39" idx="1"/>
            </p:cNvCxnSpPr>
            <p:nvPr/>
          </p:nvCxnSpPr>
          <p:spPr bwMode="auto">
            <a:xfrm flipH="1">
              <a:off x="6466551" y="2770133"/>
              <a:ext cx="865561" cy="65356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113"/>
            <p:cNvSpPr>
              <a:spLocks noChangeArrowheads="1"/>
            </p:cNvSpPr>
            <p:nvPr/>
          </p:nvSpPr>
          <p:spPr bwMode="auto">
            <a:xfrm>
              <a:off x="7023988" y="4181467"/>
              <a:ext cx="1177677" cy="66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182B52"/>
                  </a:solidFill>
                  <a:ea typeface="宋体" pitchFamily="2" charset="-122"/>
                </a:rPr>
                <a:t>Pt plate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BE" sz="1800" b="1" dirty="0">
                  <a:solidFill>
                    <a:srgbClr val="182B52"/>
                  </a:solidFill>
                  <a:ea typeface="宋体" pitchFamily="2" charset="-122"/>
                </a:rPr>
                <a:t>and TC</a:t>
              </a:r>
              <a:endParaRPr lang="nl-BE" altLang="nl-BE" sz="1800" dirty="0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44" name="Straight Arrow Connector 114"/>
            <p:cNvCxnSpPr>
              <a:cxnSpLocks noChangeShapeType="1"/>
            </p:cNvCxnSpPr>
            <p:nvPr/>
          </p:nvCxnSpPr>
          <p:spPr bwMode="auto">
            <a:xfrm flipH="1" flipV="1">
              <a:off x="6432012" y="4038278"/>
              <a:ext cx="345812" cy="4663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15"/>
            <p:cNvCxnSpPr>
              <a:cxnSpLocks noChangeShapeType="1"/>
            </p:cNvCxnSpPr>
            <p:nvPr/>
          </p:nvCxnSpPr>
          <p:spPr bwMode="auto">
            <a:xfrm>
              <a:off x="5863168" y="3938231"/>
              <a:ext cx="2016224" cy="7706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117"/>
          <p:cNvGrpSpPr>
            <a:grpSpLocks/>
          </p:cNvGrpSpPr>
          <p:nvPr/>
        </p:nvGrpSpPr>
        <p:grpSpPr bwMode="auto">
          <a:xfrm>
            <a:off x="5219704" y="4110624"/>
            <a:ext cx="2590285" cy="2129808"/>
            <a:chOff x="181253" y="1357573"/>
            <a:chExt cx="3224099" cy="2630281"/>
          </a:xfrm>
        </p:grpSpPr>
        <p:sp>
          <p:nvSpPr>
            <p:cNvPr id="47" name="Oval 118"/>
            <p:cNvSpPr>
              <a:spLocks noChangeArrowheads="1"/>
            </p:cNvSpPr>
            <p:nvPr/>
          </p:nvSpPr>
          <p:spPr bwMode="auto">
            <a:xfrm>
              <a:off x="899592" y="3030000"/>
              <a:ext cx="952652" cy="82935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3200">
                <a:solidFill>
                  <a:schemeClr val="bg1"/>
                </a:solidFill>
              </a:endParaRP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1044459" y="3068460"/>
              <a:ext cx="666856" cy="69751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3200">
                <a:solidFill>
                  <a:schemeClr val="bg1"/>
                </a:solidFill>
              </a:endParaRPr>
            </a:p>
          </p:txBody>
        </p:sp>
        <p:sp>
          <p:nvSpPr>
            <p:cNvPr id="49" name="Rectangle 120"/>
            <p:cNvSpPr>
              <a:spLocks noChangeArrowheads="1"/>
            </p:cNvSpPr>
            <p:nvPr/>
          </p:nvSpPr>
          <p:spPr bwMode="auto">
            <a:xfrm>
              <a:off x="1259632" y="1492591"/>
              <a:ext cx="144016" cy="17209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3200">
                <a:solidFill>
                  <a:schemeClr val="bg1"/>
                </a:solidFill>
              </a:endParaRPr>
            </a:p>
          </p:txBody>
        </p:sp>
        <p:sp>
          <p:nvSpPr>
            <p:cNvPr id="50" name="Rectangle 121"/>
            <p:cNvSpPr>
              <a:spLocks noChangeArrowheads="1"/>
            </p:cNvSpPr>
            <p:nvPr/>
          </p:nvSpPr>
          <p:spPr bwMode="auto">
            <a:xfrm>
              <a:off x="899592" y="1673927"/>
              <a:ext cx="864096" cy="8531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320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27740" y="1759709"/>
              <a:ext cx="1079858" cy="217469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  <p:sp>
          <p:nvSpPr>
            <p:cNvPr id="52" name="Rectangle 123"/>
            <p:cNvSpPr>
              <a:spLocks noChangeArrowheads="1"/>
            </p:cNvSpPr>
            <p:nvPr/>
          </p:nvSpPr>
          <p:spPr bwMode="auto">
            <a:xfrm>
              <a:off x="181253" y="2372201"/>
              <a:ext cx="625554" cy="3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182B52"/>
                  </a:solidFill>
                  <a:ea typeface="宋体" pitchFamily="2" charset="-122"/>
                </a:rPr>
                <a:t>Slag</a:t>
              </a:r>
              <a:endParaRPr lang="nl-BE" altLang="nl-BE" sz="24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53" name="Rectangle 124"/>
            <p:cNvSpPr>
              <a:spLocks noChangeArrowheads="1"/>
            </p:cNvSpPr>
            <p:nvPr/>
          </p:nvSpPr>
          <p:spPr bwMode="auto">
            <a:xfrm>
              <a:off x="2368535" y="1357573"/>
              <a:ext cx="1036817" cy="3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182B52"/>
                  </a:solidFill>
                  <a:ea typeface="宋体" pitchFamily="2" charset="-122"/>
                </a:rPr>
                <a:t>Pt sheet</a:t>
              </a:r>
              <a:endParaRPr lang="nl-BE" altLang="nl-BE" sz="24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54" name="Straight Arrow Connector 125"/>
            <p:cNvCxnSpPr>
              <a:cxnSpLocks noChangeShapeType="1"/>
            </p:cNvCxnSpPr>
            <p:nvPr/>
          </p:nvCxnSpPr>
          <p:spPr bwMode="auto">
            <a:xfrm flipH="1">
              <a:off x="1741314" y="1554013"/>
              <a:ext cx="611780" cy="130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126"/>
            <p:cNvCxnSpPr>
              <a:cxnSpLocks noChangeShapeType="1"/>
              <a:stCxn id="52" idx="3"/>
            </p:cNvCxnSpPr>
            <p:nvPr/>
          </p:nvCxnSpPr>
          <p:spPr bwMode="auto">
            <a:xfrm flipV="1">
              <a:off x="806807" y="1578638"/>
              <a:ext cx="390145" cy="97021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127"/>
            <p:cNvSpPr>
              <a:spLocks noChangeArrowheads="1"/>
            </p:cNvSpPr>
            <p:nvPr/>
          </p:nvSpPr>
          <p:spPr bwMode="auto">
            <a:xfrm>
              <a:off x="2125666" y="2195256"/>
              <a:ext cx="1160105" cy="3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182B52"/>
                  </a:solidFill>
                  <a:ea typeface="宋体" pitchFamily="2" charset="-122"/>
                </a:rPr>
                <a:t>Pt plate</a:t>
              </a:r>
              <a:endParaRPr lang="nl-BE" altLang="nl-BE" sz="24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57" name="Straight Arrow Connector 128"/>
            <p:cNvCxnSpPr>
              <a:cxnSpLocks noChangeShapeType="1"/>
            </p:cNvCxnSpPr>
            <p:nvPr/>
          </p:nvCxnSpPr>
          <p:spPr bwMode="auto">
            <a:xfrm flipH="1" flipV="1">
              <a:off x="1468436" y="1977052"/>
              <a:ext cx="591976" cy="32314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129"/>
            <p:cNvCxnSpPr>
              <a:cxnSpLocks noChangeShapeType="1"/>
            </p:cNvCxnSpPr>
            <p:nvPr/>
          </p:nvCxnSpPr>
          <p:spPr bwMode="auto">
            <a:xfrm>
              <a:off x="899592" y="1877004"/>
              <a:ext cx="2016224" cy="7706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Oval 130"/>
            <p:cNvSpPr>
              <a:spLocks noChangeArrowheads="1"/>
            </p:cNvSpPr>
            <p:nvPr/>
          </p:nvSpPr>
          <p:spPr bwMode="auto">
            <a:xfrm>
              <a:off x="1247397" y="3321675"/>
              <a:ext cx="247715" cy="2027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 sz="320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131"/>
            <p:cNvCxnSpPr>
              <a:cxnSpLocks noChangeShapeType="1"/>
            </p:cNvCxnSpPr>
            <p:nvPr/>
          </p:nvCxnSpPr>
          <p:spPr bwMode="auto">
            <a:xfrm flipH="1">
              <a:off x="1658584" y="2489572"/>
              <a:ext cx="465144" cy="6747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132"/>
            <p:cNvCxnSpPr>
              <a:cxnSpLocks noChangeShapeType="1"/>
            </p:cNvCxnSpPr>
            <p:nvPr/>
          </p:nvCxnSpPr>
          <p:spPr bwMode="auto">
            <a:xfrm>
              <a:off x="827584" y="2660233"/>
              <a:ext cx="369368" cy="612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Rectangle 133"/>
            <p:cNvSpPr>
              <a:spLocks noChangeArrowheads="1"/>
            </p:cNvSpPr>
            <p:nvPr/>
          </p:nvSpPr>
          <p:spPr bwMode="auto">
            <a:xfrm>
              <a:off x="2066161" y="3634549"/>
              <a:ext cx="1036817" cy="3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5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182B52"/>
                  </a:solidFill>
                  <a:ea typeface="宋体" pitchFamily="2" charset="-122"/>
                </a:rPr>
                <a:t>Pt sheet</a:t>
              </a:r>
              <a:endParaRPr lang="nl-BE" altLang="nl-BE" sz="2400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63" name="Straight Arrow Connector 134"/>
            <p:cNvCxnSpPr>
              <a:cxnSpLocks noChangeShapeType="1"/>
            </p:cNvCxnSpPr>
            <p:nvPr/>
          </p:nvCxnSpPr>
          <p:spPr bwMode="auto">
            <a:xfrm flipH="1" flipV="1">
              <a:off x="1497620" y="3442593"/>
              <a:ext cx="511276" cy="38113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1331640" y="4788999"/>
            <a:ext cx="1937690" cy="4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481" tIns="60241" rIns="120481" bIns="6024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400" dirty="0">
                <a:solidFill>
                  <a:schemeClr val="tx1"/>
                </a:solidFill>
              </a:rPr>
              <a:t>CSLM setup</a:t>
            </a:r>
            <a:endParaRPr lang="nl-BE" altLang="nl-BE" sz="2400" dirty="0">
              <a:solidFill>
                <a:schemeClr val="tx1"/>
              </a:solidFill>
            </a:endParaRPr>
          </a:p>
        </p:txBody>
      </p:sp>
      <p:sp>
        <p:nvSpPr>
          <p:cNvPr id="65" name="Rectangle 137"/>
          <p:cNvSpPr>
            <a:spLocks noChangeArrowheads="1"/>
          </p:cNvSpPr>
          <p:nvPr/>
        </p:nvSpPr>
        <p:spPr bwMode="auto">
          <a:xfrm>
            <a:off x="5174217" y="1036270"/>
            <a:ext cx="2131653" cy="4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481" tIns="60241" rIns="120481" bIns="6024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400" dirty="0">
                <a:solidFill>
                  <a:srgbClr val="FF0000"/>
                </a:solidFill>
              </a:rPr>
              <a:t>Al</a:t>
            </a:r>
            <a:r>
              <a:rPr lang="en-US" altLang="nl-BE" sz="2400" baseline="-25000" dirty="0">
                <a:solidFill>
                  <a:srgbClr val="FF0000"/>
                </a:solidFill>
              </a:rPr>
              <a:t>2</a:t>
            </a:r>
            <a:r>
              <a:rPr lang="en-US" altLang="nl-BE" sz="2400" dirty="0">
                <a:solidFill>
                  <a:srgbClr val="FF0000"/>
                </a:solidFill>
              </a:rPr>
              <a:t>O</a:t>
            </a:r>
            <a:r>
              <a:rPr lang="en-US" altLang="nl-BE" sz="2400" baseline="-25000" dirty="0">
                <a:solidFill>
                  <a:srgbClr val="FF0000"/>
                </a:solidFill>
              </a:rPr>
              <a:t>3</a:t>
            </a:r>
            <a:r>
              <a:rPr lang="en-US" altLang="nl-BE" sz="2400" dirty="0">
                <a:solidFill>
                  <a:srgbClr val="FF0000"/>
                </a:solidFill>
              </a:rPr>
              <a:t> crucible</a:t>
            </a:r>
            <a:endParaRPr lang="nl-BE" altLang="nl-BE" sz="2400" dirty="0">
              <a:solidFill>
                <a:srgbClr val="FF0000"/>
              </a:solidFill>
            </a:endParaRPr>
          </a:p>
        </p:txBody>
      </p:sp>
      <p:sp>
        <p:nvSpPr>
          <p:cNvPr id="66" name="Rectangle 138"/>
          <p:cNvSpPr>
            <a:spLocks noChangeArrowheads="1"/>
          </p:cNvSpPr>
          <p:nvPr/>
        </p:nvSpPr>
        <p:spPr bwMode="auto">
          <a:xfrm>
            <a:off x="4138047" y="5301187"/>
            <a:ext cx="1140997" cy="5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481" tIns="60241" rIns="120481" bIns="6024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2800" dirty="0">
                <a:solidFill>
                  <a:srgbClr val="FF0000"/>
                </a:solidFill>
              </a:rPr>
              <a:t>Pt foil</a:t>
            </a:r>
            <a:endParaRPr lang="nl-BE" altLang="nl-B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coziras\cslm test 1\3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 bwMode="auto">
          <a:xfrm>
            <a:off x="135978" y="2066542"/>
            <a:ext cx="1584177" cy="19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0A670-4AE9-467D-9317-7897A4248EF0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9220" name="Rectangle 9219"/>
          <p:cNvSpPr/>
          <p:nvPr/>
        </p:nvSpPr>
        <p:spPr>
          <a:xfrm>
            <a:off x="1739102" y="813658"/>
            <a:ext cx="69267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182B52"/>
                </a:solidFill>
              </a:rPr>
              <a:t>Good wetting of slag with the Al</a:t>
            </a:r>
            <a:r>
              <a:rPr lang="en-US" altLang="zh-CN" sz="2400" b="1" baseline="-25000" dirty="0" smtClean="0">
                <a:solidFill>
                  <a:srgbClr val="182B52"/>
                </a:solidFill>
              </a:rPr>
              <a:t>2</a:t>
            </a:r>
            <a:r>
              <a:rPr lang="en-US" altLang="zh-CN" sz="2400" b="1" dirty="0" smtClean="0">
                <a:solidFill>
                  <a:srgbClr val="182B52"/>
                </a:solidFill>
              </a:rPr>
              <a:t>O</a:t>
            </a:r>
            <a:r>
              <a:rPr lang="en-US" altLang="zh-CN" sz="2400" b="1" baseline="-25000" dirty="0">
                <a:solidFill>
                  <a:srgbClr val="182B52"/>
                </a:solidFill>
              </a:rPr>
              <a:t>3</a:t>
            </a:r>
            <a:r>
              <a:rPr lang="en-US" altLang="zh-CN" sz="2400" b="1" dirty="0" smtClean="0">
                <a:solidFill>
                  <a:srgbClr val="182B52"/>
                </a:solidFill>
              </a:rPr>
              <a:t> crucible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2B52"/>
                </a:solidFill>
              </a:rPr>
              <a:t>Chemical reaction of </a:t>
            </a:r>
            <a:r>
              <a:rPr lang="en-US" altLang="zh-CN" sz="2400" b="1" dirty="0">
                <a:solidFill>
                  <a:srgbClr val="182B52"/>
                </a:solidFill>
              </a:rPr>
              <a:t>Al</a:t>
            </a:r>
            <a:r>
              <a:rPr lang="en-US" altLang="zh-CN" sz="2400" b="1" baseline="-25000" dirty="0">
                <a:solidFill>
                  <a:srgbClr val="182B52"/>
                </a:solidFill>
              </a:rPr>
              <a:t>2</a:t>
            </a:r>
            <a:r>
              <a:rPr lang="en-US" altLang="zh-CN" sz="2400" b="1" dirty="0">
                <a:solidFill>
                  <a:srgbClr val="182B52"/>
                </a:solidFill>
              </a:rPr>
              <a:t>O</a:t>
            </a:r>
            <a:r>
              <a:rPr lang="en-US" altLang="zh-CN" sz="2400" b="1" baseline="-25000" dirty="0">
                <a:solidFill>
                  <a:srgbClr val="182B52"/>
                </a:solidFill>
              </a:rPr>
              <a:t>3</a:t>
            </a:r>
            <a:r>
              <a:rPr lang="en-US" sz="2400" b="1" dirty="0" smtClean="0">
                <a:solidFill>
                  <a:srgbClr val="182B52"/>
                </a:solidFill>
              </a:rPr>
              <a:t> and slag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2B52"/>
                </a:solidFill>
              </a:rPr>
              <a:t>Unstable liquid surface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2B52"/>
                </a:solidFill>
              </a:rPr>
              <a:t>Inhomogeneous cooling</a:t>
            </a:r>
            <a:endParaRPr lang="nl-BE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539552" y="579597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Al2O3 crucible</a:t>
            </a:r>
            <a:endParaRPr lang="nl-BE" sz="1800" dirty="0"/>
          </a:p>
        </p:txBody>
      </p:sp>
      <p:pic>
        <p:nvPicPr>
          <p:cNvPr id="2050" name="Picture 2" descr="E:\coziras\cslm test 1\2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4402"/>
            <a:ext cx="3384376" cy="27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coziras\cslm test 1\27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9604"/>
            <a:ext cx="3384375" cy="27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268"/>
          <p:cNvSpPr txBox="1">
            <a:spLocks noChangeArrowheads="1"/>
          </p:cNvSpPr>
          <p:nvPr/>
        </p:nvSpPr>
        <p:spPr bwMode="auto">
          <a:xfrm>
            <a:off x="36984" y="194400"/>
            <a:ext cx="8865251" cy="5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529" tIns="61264" rIns="122529" bIns="6126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SzPct val="80000"/>
              <a:buFontTx/>
              <a:buNone/>
            </a:pPr>
            <a:r>
              <a:rPr lang="en-US" altLang="nl-BE" sz="2800" b="1" dirty="0">
                <a:solidFill>
                  <a:schemeClr val="accent6">
                    <a:lumMod val="50000"/>
                  </a:schemeClr>
                </a:solidFill>
              </a:rPr>
              <a:t>Continuous cooling in an Al</a:t>
            </a:r>
            <a:r>
              <a:rPr lang="en-US" altLang="nl-BE" sz="28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nl-BE" sz="2800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altLang="nl-BE" sz="2800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nl-BE" sz="2800" b="1" dirty="0">
                <a:solidFill>
                  <a:schemeClr val="accent6">
                    <a:lumMod val="50000"/>
                  </a:schemeClr>
                </a:solidFill>
              </a:rPr>
              <a:t> crucible</a:t>
            </a:r>
            <a:endParaRPr lang="nl-BE" altLang="nl-B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E:\coziras\cslm test 1\33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/>
          <a:stretch/>
        </p:blipFill>
        <p:spPr bwMode="auto">
          <a:xfrm>
            <a:off x="135978" y="3823493"/>
            <a:ext cx="3296729" cy="27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716016" cy="44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19" y="1143784"/>
            <a:ext cx="463110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4942867"/>
            <a:ext cx="4229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82B52"/>
                </a:solidFill>
              </a:rPr>
              <a:t>Elemental mapping</a:t>
            </a:r>
          </a:p>
          <a:p>
            <a:r>
              <a:rPr lang="en-US" sz="2000" b="1" dirty="0" smtClean="0">
                <a:solidFill>
                  <a:srgbClr val="182B52"/>
                </a:solidFill>
              </a:rPr>
              <a:t>Al-Zn-Fe-O Spinel formation</a:t>
            </a:r>
          </a:p>
          <a:p>
            <a:r>
              <a:rPr lang="en-US" sz="2000" b="1" dirty="0" smtClean="0">
                <a:solidFill>
                  <a:srgbClr val="182B52"/>
                </a:solidFill>
              </a:rPr>
              <a:t>Change of solidification behavior</a:t>
            </a:r>
            <a:endParaRPr lang="nl-BE" sz="2000" dirty="0"/>
          </a:p>
        </p:txBody>
      </p:sp>
      <p:sp>
        <p:nvSpPr>
          <p:cNvPr id="12" name="Oval 11"/>
          <p:cNvSpPr/>
          <p:nvPr/>
        </p:nvSpPr>
        <p:spPr>
          <a:xfrm>
            <a:off x="6372200" y="9807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067944" y="22768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49610" y="917286"/>
            <a:ext cx="377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rgbClr val="182B52"/>
                </a:solidFill>
              </a:rPr>
              <a:t>Continuous cooling tests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67819"/>
              </p:ext>
            </p:extLst>
          </p:nvPr>
        </p:nvGraphicFramePr>
        <p:xfrm>
          <a:off x="-57668" y="1137780"/>
          <a:ext cx="4341636" cy="337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Graph" r:id="rId4" imgW="3906720" imgH="3034080" progId="Origin50.Graph">
                  <p:embed/>
                </p:oleObj>
              </mc:Choice>
              <mc:Fallback>
                <p:oleObj name="Graph" r:id="rId4" imgW="3906720" imgH="3034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668" y="1137780"/>
                        <a:ext cx="4341636" cy="337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4139952" y="3143863"/>
            <a:ext cx="576064" cy="36004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74805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Dendritic </a:t>
            </a:r>
            <a:r>
              <a:rPr lang="en-US" sz="1600" b="1" dirty="0">
                <a:solidFill>
                  <a:schemeClr val="tx1"/>
                </a:solidFill>
              </a:rPr>
              <a:t>structure </a:t>
            </a:r>
            <a:r>
              <a:rPr lang="en-US" sz="1600" b="1" dirty="0" smtClean="0">
                <a:solidFill>
                  <a:schemeClr val="tx1"/>
                </a:solidFill>
              </a:rPr>
              <a:t>precipitation temperature</a:t>
            </a:r>
            <a:endParaRPr lang="nl-BE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2246"/>
              </p:ext>
            </p:extLst>
          </p:nvPr>
        </p:nvGraphicFramePr>
        <p:xfrm>
          <a:off x="4571206" y="2017318"/>
          <a:ext cx="4321274" cy="328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Graph" r:id="rId6" imgW="3954240" imgH="3005280" progId="Origin50.Graph">
                  <p:embed/>
                </p:oleObj>
              </mc:Choice>
              <mc:Fallback>
                <p:oleObj name="Graph" r:id="rId6" imgW="3954240" imgH="3005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206" y="2017318"/>
                        <a:ext cx="4321274" cy="328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68"/>
          <p:cNvSpPr txBox="1">
            <a:spLocks noChangeArrowheads="1"/>
          </p:cNvSpPr>
          <p:nvPr/>
        </p:nvSpPr>
        <p:spPr bwMode="auto">
          <a:xfrm>
            <a:off x="36984" y="194400"/>
            <a:ext cx="8865251" cy="5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529" tIns="61264" rIns="122529" bIns="6126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SzPct val="80000"/>
              <a:buFontTx/>
              <a:buNone/>
            </a:pPr>
            <a:r>
              <a:rPr lang="en-US" altLang="nl-BE" sz="2800" b="1" dirty="0">
                <a:solidFill>
                  <a:schemeClr val="accent6">
                    <a:lumMod val="50000"/>
                  </a:schemeClr>
                </a:solidFill>
              </a:rPr>
              <a:t>Continuous cooling in </a:t>
            </a:r>
            <a:r>
              <a:rPr lang="en-US" altLang="nl-BE" sz="2800" b="1" dirty="0" smtClean="0">
                <a:solidFill>
                  <a:schemeClr val="accent6">
                    <a:lumMod val="50000"/>
                  </a:schemeClr>
                </a:solidFill>
              </a:rPr>
              <a:t>a Pt foil</a:t>
            </a:r>
            <a:endParaRPr lang="nl-BE" altLang="nl-B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MTM\HT group\COZIRAS project\CSLM MC slag with ZnO\mc slag pt sheet 0.5-30cm cooling 2\0000224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91" y="2706744"/>
            <a:ext cx="2214504" cy="16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MTM\HT group\COZIRAS project\CSLM MC slag with ZnO\mc slag pt sheet 0.5-30cm cooling 2\0000218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22" y="2706744"/>
            <a:ext cx="2213982" cy="16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MTM\HT group\COZIRAS project\CSLM MC slag with ZnO\mc slag pt sheet 0.5-30cm cooling 2\0000215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22" y="965901"/>
            <a:ext cx="2213982" cy="16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MTM\HT group\COZIRAS project\CSLM MC slag with ZnO\mc slag pt sheet 0.5-30cm cooling 2\0000209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5902"/>
            <a:ext cx="2213983" cy="16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MTM\HT group\COZIRAS project\CSLM MC slag with ZnO\mc slag pt sheet 0.5-30cm cooling 2\0000203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" y="975064"/>
            <a:ext cx="2201768" cy="16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538" y="6207571"/>
            <a:ext cx="1800225" cy="360363"/>
          </a:xfrm>
        </p:spPr>
        <p:txBody>
          <a:bodyPr/>
          <a:lstStyle/>
          <a:p>
            <a:pPr>
              <a:defRPr/>
            </a:pPr>
            <a:fld id="{ADD0A670-4AE9-467D-9317-7897A4248EF0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2" name="Rectangle 1"/>
          <p:cNvSpPr/>
          <p:nvPr/>
        </p:nvSpPr>
        <p:spPr>
          <a:xfrm>
            <a:off x="5580112" y="47667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In-situ observation, 1°C/s</a:t>
            </a:r>
            <a:endParaRPr lang="nl-BE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Picture 3" descr="C:\MTM\HT group\COZIRAS project\MC slag\mc slag pt sheet 0.5-30cm cooling 2\00002051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5064"/>
            <a:ext cx="2201768" cy="16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3594747" y="1495189"/>
            <a:ext cx="564782" cy="503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625" y="2259406"/>
            <a:ext cx="93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1119°C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4102" y="2255194"/>
            <a:ext cx="93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1114°C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51468" y="2259406"/>
            <a:ext cx="94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1100°C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76256" y="3997898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1070</a:t>
            </a:r>
            <a:r>
              <a:rPr lang="en-US" sz="1800" b="1" dirty="0" smtClean="0">
                <a:solidFill>
                  <a:srgbClr val="FF0000"/>
                </a:solidFill>
              </a:rPr>
              <a:t>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1556" y="3997898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1050</a:t>
            </a:r>
            <a:r>
              <a:rPr lang="en-US" sz="1800" b="1" dirty="0" smtClean="0">
                <a:solidFill>
                  <a:srgbClr val="FF0000"/>
                </a:solidFill>
              </a:rPr>
              <a:t>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86348" y="2254316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1080°C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pic>
        <p:nvPicPr>
          <p:cNvPr id="4104" name="Picture 8" descr="C:\MTM\HT group\COZIRAS project\CSLM MC slag with ZnO\mc slag pt sheet 0.5-30cm cooling 2\00002299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61" y="2713385"/>
            <a:ext cx="2209760" cy="1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402155" y="3997898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1030</a:t>
            </a:r>
            <a:r>
              <a:rPr lang="en-US" sz="1800" b="1" dirty="0" smtClean="0">
                <a:solidFill>
                  <a:srgbClr val="FF0000"/>
                </a:solidFill>
              </a:rPr>
              <a:t>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pic>
        <p:nvPicPr>
          <p:cNvPr id="4105" name="Picture 9" descr="C:\MTM\HT group\COZIRAS project\CSLM MC slag with ZnO\mc slag pt sheet 0.5-30cm cooling 2\00002391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" y="2695696"/>
            <a:ext cx="2228712" cy="16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01675" y="400137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1000</a:t>
            </a:r>
            <a:r>
              <a:rPr lang="en-US" sz="1800" b="1" dirty="0" smtClean="0">
                <a:solidFill>
                  <a:srgbClr val="FF0000"/>
                </a:solidFill>
              </a:rPr>
              <a:t>°C</a:t>
            </a:r>
            <a:endParaRPr lang="nl-BE" sz="18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59468" y="1188578"/>
            <a:ext cx="42044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ight Arrow 5"/>
          <p:cNvSpPr/>
          <p:nvPr/>
        </p:nvSpPr>
        <p:spPr>
          <a:xfrm rot="10800000">
            <a:off x="6769225" y="3348818"/>
            <a:ext cx="467071" cy="1932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977" y="4503926"/>
            <a:ext cx="9078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1200-1114 °C liquid 1</a:t>
            </a:r>
          </a:p>
          <a:p>
            <a:r>
              <a:rPr lang="en-US" sz="1600" b="1" dirty="0" smtClean="0"/>
              <a:t>1114-1050°C: </a:t>
            </a:r>
            <a:r>
              <a:rPr lang="en-US" sz="1600" b="1" dirty="0" err="1" smtClean="0"/>
              <a:t>fayalite</a:t>
            </a:r>
            <a:r>
              <a:rPr lang="en-US" sz="1600" b="1" dirty="0" smtClean="0"/>
              <a:t> + liquid 1+ liquid 2</a:t>
            </a:r>
          </a:p>
          <a:p>
            <a:r>
              <a:rPr lang="en-US" sz="1600" b="1" dirty="0" smtClean="0"/>
              <a:t>1050-RT: </a:t>
            </a:r>
            <a:r>
              <a:rPr lang="en-US" sz="1600" b="1" dirty="0" err="1" smtClean="0"/>
              <a:t>fayalite+liquid</a:t>
            </a:r>
            <a:r>
              <a:rPr lang="en-US" sz="1600" b="1" dirty="0" smtClean="0"/>
              <a:t> 2</a:t>
            </a:r>
          </a:p>
          <a:p>
            <a:r>
              <a:rPr lang="en-US" sz="1600" b="1" dirty="0" err="1" smtClean="0"/>
              <a:t>deltaT</a:t>
            </a:r>
            <a:r>
              <a:rPr lang="en-US" sz="1600" b="1" dirty="0" smtClean="0"/>
              <a:t>=94°C</a:t>
            </a:r>
          </a:p>
          <a:p>
            <a:r>
              <a:rPr lang="en-US" sz="1600" b="1" dirty="0" smtClean="0"/>
              <a:t>All the </a:t>
            </a:r>
            <a:r>
              <a:rPr lang="en-US" sz="1600" b="1" dirty="0" err="1" smtClean="0"/>
              <a:t>fayalite</a:t>
            </a:r>
            <a:r>
              <a:rPr lang="en-US" sz="1600" b="1" dirty="0" smtClean="0"/>
              <a:t> precipitate at 1050°C</a:t>
            </a:r>
            <a:endParaRPr lang="nl-BE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440650" y="1431395"/>
            <a:ext cx="869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Liquid </a:t>
            </a:r>
            <a:r>
              <a:rPr lang="en-US" sz="1400" b="1" dirty="0">
                <a:solidFill>
                  <a:schemeClr val="bg1"/>
                </a:solidFill>
              </a:rPr>
              <a:t>1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96875" y="1431395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liquid </a:t>
            </a:r>
            <a:r>
              <a:rPr lang="en-US" sz="1400" b="1" dirty="0" smtClean="0">
                <a:solidFill>
                  <a:schemeClr val="bg1"/>
                </a:solidFill>
              </a:rPr>
              <a:t>1+Fayalite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06383" y="3388156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liquid </a:t>
            </a:r>
            <a:r>
              <a:rPr lang="en-US" sz="1600" b="1" dirty="0" smtClean="0">
                <a:solidFill>
                  <a:srgbClr val="FFFF00"/>
                </a:solidFill>
              </a:rPr>
              <a:t>2+Fayalite</a:t>
            </a:r>
            <a:endParaRPr lang="nl-BE" sz="1600" dirty="0">
              <a:solidFill>
                <a:srgbClr val="FFFF00"/>
              </a:solidFill>
            </a:endParaRPr>
          </a:p>
        </p:txBody>
      </p:sp>
      <p:sp>
        <p:nvSpPr>
          <p:cNvPr id="37" name="Text Box 2268"/>
          <p:cNvSpPr txBox="1">
            <a:spLocks noChangeArrowheads="1"/>
          </p:cNvSpPr>
          <p:nvPr/>
        </p:nvSpPr>
        <p:spPr bwMode="auto">
          <a:xfrm>
            <a:off x="36984" y="194400"/>
            <a:ext cx="8865251" cy="5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529" tIns="61264" rIns="122529" bIns="6126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SzPct val="80000"/>
              <a:buFontTx/>
              <a:buNone/>
            </a:pPr>
            <a:r>
              <a:rPr lang="en-US" altLang="nl-BE" sz="2800" b="1" dirty="0">
                <a:solidFill>
                  <a:schemeClr val="accent6">
                    <a:lumMod val="50000"/>
                  </a:schemeClr>
                </a:solidFill>
              </a:rPr>
              <a:t>Continuous cooling in </a:t>
            </a:r>
            <a:r>
              <a:rPr lang="en-US" altLang="nl-BE" sz="2800" b="1" dirty="0" smtClean="0">
                <a:solidFill>
                  <a:schemeClr val="accent6">
                    <a:lumMod val="50000"/>
                  </a:schemeClr>
                </a:solidFill>
              </a:rPr>
              <a:t>a Pt foil</a:t>
            </a:r>
            <a:endParaRPr lang="nl-BE" altLang="nl-B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5013</TotalTime>
  <Words>366</Words>
  <Application>Microsoft Office PowerPoint</Application>
  <PresentationFormat>On-screen Show (4:3)</PresentationFormat>
  <Paragraphs>82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Corporate-KU Leuven-Liggend-Achtergrond Wit</vt:lpstr>
      <vt:lpstr>Corporate-KU Leuven-Liggend-Achtergrond Wit en Watermerk</vt:lpstr>
      <vt:lpstr>Graph</vt:lpstr>
      <vt:lpstr>In-situ observation of ZnO containing Cu slag solidification by confocal laser scanning microscope  S.G. Huang*, M.X. Guo*, Y. Pontikes*, J. Van Dyck*, C. Mathias**, P.T. Jones*, B. Blanpain*  *Department of Metallurgy and Materials Engineering, KU Leuven, Kasteelpark Arenberg 44, B-3001 Heverlee, Belgium ** Metallo-chimique N.V. 2340 Beerse, Belgium</vt:lpstr>
      <vt:lpstr>PowerPoint Presentation</vt:lpstr>
      <vt:lpstr>Slag solidification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Huang Shuigen</cp:lastModifiedBy>
  <cp:revision>337</cp:revision>
  <dcterms:created xsi:type="dcterms:W3CDTF">2012-07-10T07:57:57Z</dcterms:created>
  <dcterms:modified xsi:type="dcterms:W3CDTF">2015-04-15T21:38:52Z</dcterms:modified>
</cp:coreProperties>
</file>