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  <p:sldMasterId id="2147483710" r:id="rId2"/>
  </p:sldMasterIdLst>
  <p:notesMasterIdLst>
    <p:notesMasterId r:id="rId14"/>
  </p:notesMasterIdLst>
  <p:handoutMasterIdLst>
    <p:handoutMasterId r:id="rId15"/>
  </p:handoutMasterIdLst>
  <p:sldIdLst>
    <p:sldId id="261" r:id="rId3"/>
    <p:sldId id="323" r:id="rId4"/>
    <p:sldId id="561" r:id="rId5"/>
    <p:sldId id="431" r:id="rId6"/>
    <p:sldId id="520" r:id="rId7"/>
    <p:sldId id="554" r:id="rId8"/>
    <p:sldId id="557" r:id="rId9"/>
    <p:sldId id="521" r:id="rId10"/>
    <p:sldId id="522" r:id="rId11"/>
    <p:sldId id="524" r:id="rId12"/>
    <p:sldId id="562" r:id="rId13"/>
  </p:sldIdLst>
  <p:sldSz cx="9144000" cy="6858000" type="screen4x3"/>
  <p:notesSz cx="7099300" cy="10234613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BCE5"/>
    <a:srgbClr val="00407A"/>
    <a:srgbClr val="116E8A"/>
    <a:srgbClr val="1D8DB0"/>
    <a:srgbClr val="147694"/>
    <a:srgbClr val="177E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876" autoAdjust="0"/>
    <p:restoredTop sz="82671" autoAdjust="0"/>
  </p:normalViewPr>
  <p:slideViewPr>
    <p:cSldViewPr snapToObjects="1" showGuides="1">
      <p:cViewPr>
        <p:scale>
          <a:sx n="75" d="100"/>
          <a:sy n="75" d="100"/>
        </p:scale>
        <p:origin x="-2386" y="-374"/>
      </p:cViewPr>
      <p:guideLst>
        <p:guide orient="horz" pos="3294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Objects="1" showGuides="1">
      <p:cViewPr varScale="1">
        <p:scale>
          <a:sx n="73" d="100"/>
          <a:sy n="73" d="100"/>
        </p:scale>
        <p:origin x="-2028" y="-98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nl-BE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6185198-F140-406E-8F04-DE9D809B9791}" type="datetimeFigureOut">
              <a:rPr lang="nl-BE" sz="1100">
                <a:latin typeface="Arial" pitchFamily="34" charset="0"/>
                <a:cs typeface="Arial" pitchFamily="34" charset="0"/>
              </a:rPr>
              <a:pPr/>
              <a:t>15/04/2015</a:t>
            </a:fld>
            <a:endParaRPr lang="nl-BE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nl-BE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6A024B3E-C6E9-4CB0-843C-3CD5676655AA}" type="slidenum">
              <a:rPr lang="nl-BE" sz="1100"/>
              <a:pPr/>
              <a:t>‹#›</a:t>
            </a:fld>
            <a:endParaRPr lang="nl-BE" sz="1100"/>
          </a:p>
        </p:txBody>
      </p:sp>
    </p:spTree>
    <p:extLst>
      <p:ext uri="{BB962C8B-B14F-4D97-AF65-F5344CB8AC3E}">
        <p14:creationId xmlns:p14="http://schemas.microsoft.com/office/powerpoint/2010/main" val="3973219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100">
                <a:latin typeface="Arial" pitchFamily="34" charset="0"/>
                <a:cs typeface="Arial" pitchFamily="34" charset="0"/>
              </a:defRPr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100">
                <a:latin typeface="Arial" pitchFamily="34" charset="0"/>
                <a:cs typeface="Arial" pitchFamily="34" charset="0"/>
              </a:defRPr>
            </a:lvl1pPr>
          </a:lstStyle>
          <a:p>
            <a:fld id="{7AF0A2F9-EF49-41B3-9E69-7CDBDC14786A}" type="datetimeFigureOut">
              <a:rPr lang="nl-BE" smtClean="0"/>
              <a:pPr/>
              <a:t>15/04/2015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559000" y="4835250"/>
            <a:ext cx="5962667" cy="4633781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100">
                <a:latin typeface="Arial" pitchFamily="34" charset="0"/>
                <a:cs typeface="Arial" pitchFamily="34" charset="0"/>
              </a:defRPr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100">
                <a:latin typeface="Arial" pitchFamily="34" charset="0"/>
                <a:cs typeface="Arial" pitchFamily="34" charset="0"/>
              </a:defRPr>
            </a:lvl1pPr>
          </a:lstStyle>
          <a:p>
            <a:fld id="{17C257C2-8D60-4760-88CB-024AF3EEC641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94757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2 - Θέση σημειώσεων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l-GR" dirty="0" smtClean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1A15B5F-C638-453E-9AE4-A8EB7DDBF275}" type="slidenum">
              <a:rPr lang="nl-NL" smtClean="0"/>
              <a:pPr>
                <a:defRPr/>
              </a:pPr>
              <a:t>6</a:t>
            </a:fld>
            <a:endParaRPr lang="nl-N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2 - Θέση σημειώσεων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l-GR" dirty="0" smtClean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1A15B5F-C638-453E-9AE4-A8EB7DDBF275}" type="slidenum">
              <a:rPr lang="nl-NL" smtClean="0"/>
              <a:pPr>
                <a:defRPr/>
              </a:pPr>
              <a:t>7</a:t>
            </a:fld>
            <a:endParaRPr lang="nl-N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2 - Θέση σημειώσεων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l-GR" dirty="0" smtClean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1A15B5F-C638-453E-9AE4-A8EB7DDBF275}" type="slidenum">
              <a:rPr lang="nl-NL" smtClean="0"/>
              <a:pPr>
                <a:defRPr/>
              </a:pPr>
              <a:t>8</a:t>
            </a:fld>
            <a:endParaRPr lang="nl-N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2 - Θέση σημειώσεων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l-GR" dirty="0" smtClean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1A15B5F-C638-453E-9AE4-A8EB7DDBF275}" type="slidenum">
              <a:rPr lang="nl-NL" smtClean="0"/>
              <a:pPr>
                <a:defRPr/>
              </a:pPr>
              <a:t>9</a:t>
            </a:fld>
            <a:endParaRPr lang="nl-N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2 - Θέση σημειώσεων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l-GR" dirty="0" smtClean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1A15B5F-C638-453E-9AE4-A8EB7DDBF275}" type="slidenum">
              <a:rPr lang="nl-NL" smtClean="0"/>
              <a:pPr>
                <a:defRPr/>
              </a:pPr>
              <a:t>10</a:t>
            </a:fld>
            <a:endParaRPr lang="nl-N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2 - Θέση σημειώσεων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l-GR" dirty="0" smtClean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1A15B5F-C638-453E-9AE4-A8EB7DDBF275}" type="slidenum">
              <a:rPr lang="nl-NL" smtClean="0"/>
              <a:pPr>
                <a:defRPr/>
              </a:pPr>
              <a:t>11</a:t>
            </a:fld>
            <a:endParaRPr lang="nl-N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0" y="648000"/>
            <a:ext cx="9144000" cy="6228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096000" y="2088000"/>
            <a:ext cx="5580000" cy="18000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Klik en typ de titel van de presentatie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3096000" y="4193675"/>
            <a:ext cx="5580000" cy="10800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en typ de subtitel van de presentatie</a:t>
            </a:r>
            <a:endParaRPr lang="nl-BE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1800000"/>
            <a:ext cx="1840048" cy="4294442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8283600" y="5706000"/>
            <a:ext cx="428400" cy="72000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0000"/>
            <a:ext cx="2014732" cy="71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924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0" y="836613"/>
            <a:ext cx="9177338" cy="6021387"/>
          </a:xfrm>
          <a:prstGeom prst="rect">
            <a:avLst/>
          </a:prstGeom>
          <a:gradFill rotWithShape="1">
            <a:gsLst>
              <a:gs pos="0">
                <a:srgbClr val="158CAF"/>
              </a:gs>
              <a:gs pos="100000">
                <a:srgbClr val="158CAF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0"/>
              </a:spcBef>
              <a:defRPr/>
            </a:pPr>
            <a:endParaRPr lang="nl-BE" sz="1800">
              <a:solidFill>
                <a:schemeClr val="tx1"/>
              </a:solidFill>
              <a:cs typeface="+mn-cs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0"/>
            <a:ext cx="9144000" cy="841375"/>
          </a:xfrm>
          <a:prstGeom prst="rect">
            <a:avLst/>
          </a:prstGeom>
          <a:solidFill>
            <a:schemeClr val="bg1"/>
          </a:solidFill>
          <a:ln w="0">
            <a:solidFill>
              <a:schemeClr val="tx1">
                <a:alpha val="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nl-BE">
              <a:solidFill>
                <a:srgbClr val="000E21"/>
              </a:solidFill>
              <a:cs typeface="+mn-cs"/>
            </a:endParaRPr>
          </a:p>
        </p:txBody>
      </p:sp>
      <p:pic>
        <p:nvPicPr>
          <p:cNvPr id="5" name="Picture 11" descr="SEDES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6263" y="114300"/>
            <a:ext cx="363537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0" y="539750"/>
            <a:ext cx="9177338" cy="633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nl-BE" sz="1800">
              <a:solidFill>
                <a:schemeClr val="tx1"/>
              </a:solidFill>
              <a:cs typeface="+mn-cs"/>
            </a:endParaRPr>
          </a:p>
        </p:txBody>
      </p:sp>
      <p:pic>
        <p:nvPicPr>
          <p:cNvPr id="7" name="Picture 9" descr="KULLOGO_RGB 1CM_PS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8200"/>
            <a:ext cx="24796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Afbeelding 10" descr="HR_CORPORATE-versie3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2160588"/>
            <a:ext cx="1597025" cy="341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0" y="2159000"/>
            <a:ext cx="5399088" cy="3240000"/>
          </a:xfrm>
        </p:spPr>
        <p:txBody>
          <a:bodyPr anchor="t"/>
          <a:lstStyle>
            <a:lvl1pPr>
              <a:defRPr sz="4000" baseline="0"/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9" name="Rectangle 20"/>
          <p:cNvSpPr>
            <a:spLocks noGrp="1" noChangeArrowheads="1"/>
          </p:cNvSpPr>
          <p:nvPr>
            <p:ph type="dt" sz="quarter" idx="10"/>
          </p:nvPr>
        </p:nvSpPr>
        <p:spPr>
          <a:xfrm>
            <a:off x="3238500" y="6372225"/>
            <a:ext cx="1260475" cy="3603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2B51D75-E253-46B2-866D-1D760C0E113A}" type="datetime1">
              <a:rPr lang="nl-BE" smtClean="0"/>
              <a:t>15/04/2015</a:t>
            </a:fld>
            <a:endParaRPr lang="nl-NL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559675" y="6372225"/>
            <a:ext cx="1081088" cy="360363"/>
          </a:xfrm>
        </p:spPr>
        <p:txBody>
          <a:bodyPr/>
          <a:lstStyle>
            <a:lvl1pPr algn="r">
              <a:spcBef>
                <a:spcPct val="0"/>
              </a:spcBef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D454356-1B94-469D-BE17-CF7C63B0C683}" type="slidenum">
              <a:rPr lang="nl-NL"/>
              <a:pPr>
                <a:defRPr/>
              </a:pPr>
              <a:t>‹#›</a:t>
            </a:fld>
            <a:endParaRPr lang="nl-NL" dirty="0"/>
          </a:p>
        </p:txBody>
      </p:sp>
      <p:sp>
        <p:nvSpPr>
          <p:cNvPr id="11" name="Tijdelijke aanduiding voor voettekst 3"/>
          <p:cNvSpPr>
            <a:spLocks noGrp="1"/>
          </p:cNvSpPr>
          <p:nvPr>
            <p:ph type="ftr" sz="quarter" idx="12"/>
          </p:nvPr>
        </p:nvSpPr>
        <p:spPr>
          <a:xfrm>
            <a:off x="4679950" y="6372225"/>
            <a:ext cx="2771775" cy="3603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nl-NL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E7F4A-F111-43C8-A142-79929E59EBC5}" type="datetime1">
              <a:rPr lang="nl-BE" smtClean="0"/>
              <a:t>15/04/2015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2309B-F8AD-4CB6-9839-27F40A976EDF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046155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0" y="648000"/>
            <a:ext cx="9144000" cy="6228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096000" y="2088000"/>
            <a:ext cx="5580000" cy="18000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Klik en typ de titel van de presentatie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3096000" y="4193675"/>
            <a:ext cx="5580000" cy="10800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en typ de subtitel van de presentatie</a:t>
            </a:r>
            <a:endParaRPr lang="nl-BE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" y="1800000"/>
            <a:ext cx="1840048" cy="4294442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8283600" y="5706000"/>
            <a:ext cx="428400" cy="72000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0000"/>
            <a:ext cx="2014732" cy="71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0467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F73D1-3103-42D5-ADF4-15100FBAD751}" type="datetime1">
              <a:rPr lang="nl-BE" smtClean="0"/>
              <a:t>15/04/2015</a:t>
            </a:fld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6" name="Tijdelijke aanduiding voor tekst 2"/>
          <p:cNvSpPr>
            <a:spLocks noGrp="1"/>
          </p:cNvSpPr>
          <p:nvPr>
            <p:ph idx="1" hasCustomPrompt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/>
            </a:lvl1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853669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0" y="0"/>
            <a:ext cx="9144000" cy="6408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780000" y="2304000"/>
            <a:ext cx="5094000" cy="18002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Klik en typ de titel van de sectie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3780000" y="4419108"/>
            <a:ext cx="5094000" cy="1080000"/>
          </a:xfrm>
        </p:spPr>
        <p:txBody>
          <a:bodyPr anchor="t" anchorCtr="0"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en typ de subtitel van de sectie</a:t>
            </a:r>
            <a:endParaRPr lang="nl-BE" dirty="0"/>
          </a:p>
        </p:txBody>
      </p:sp>
      <p:pic>
        <p:nvPicPr>
          <p:cNvPr id="17" name="Afbeelding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000" y="6012000"/>
            <a:ext cx="1512458" cy="54000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96800"/>
            <a:ext cx="3300991" cy="320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90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 hasCustomPrompt="1"/>
          </p:nvPr>
        </p:nvSpPr>
        <p:spPr>
          <a:xfrm>
            <a:off x="540000" y="1350000"/>
            <a:ext cx="4038600" cy="4428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 marL="1435100" indent="-2286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4835400" y="1350000"/>
            <a:ext cx="4038600" cy="4428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1435100" indent="-2286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285B5-F214-4D0D-8127-E70CB5C2DBEF}" type="datetime1">
              <a:rPr lang="nl-BE" smtClean="0"/>
              <a:t>15/04/2015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25954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540000" y="135000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407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540000" y="1991922"/>
            <a:ext cx="4040188" cy="379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 marL="1435100" indent="-1800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 hasCustomPrompt="1"/>
          </p:nvPr>
        </p:nvSpPr>
        <p:spPr>
          <a:xfrm>
            <a:off x="4824000" y="1350000"/>
            <a:ext cx="40392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 hasCustomPrompt="1"/>
          </p:nvPr>
        </p:nvSpPr>
        <p:spPr>
          <a:xfrm>
            <a:off x="4824000" y="1991922"/>
            <a:ext cx="4039200" cy="379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 marL="1584325" indent="-285750">
              <a:buFont typeface="Arial" pitchFamily="34" charset="0"/>
              <a:buChar char="-"/>
              <a:defRPr lang="nl-BE" sz="1600" kern="1200" dirty="0">
                <a:solidFill>
                  <a:srgbClr val="00407A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2596C-F7E5-4756-98E1-0A0BF3130787}" type="datetime1">
              <a:rPr lang="nl-BE" smtClean="0"/>
              <a:t>15/04/2015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32639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92CDC-EB7A-42B6-9503-F61F56B5362A}" type="datetime1">
              <a:rPr lang="nl-BE" smtClean="0"/>
              <a:t>15/04/2015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01345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3C68F-B453-4590-9F55-65290CFE33BF}" type="datetime1">
              <a:rPr lang="nl-BE" smtClean="0"/>
              <a:t>15/04/2015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81974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3008313" cy="895100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3761909" y="540000"/>
            <a:ext cx="5105139" cy="5256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 marL="1435100" indent="-228600">
              <a:buFont typeface="Arial" pitchFamily="34" charset="0"/>
              <a:buChar char="-"/>
              <a:tabLst/>
              <a:defRPr sz="1600">
                <a:solidFill>
                  <a:srgbClr val="00407A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539552" y="1435101"/>
            <a:ext cx="3008313" cy="4356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62F9F-4D6A-4292-8EBC-44329855A7BB}" type="datetime1">
              <a:rPr lang="nl-BE" smtClean="0"/>
              <a:t>15/04/2015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25346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169B5-BF7C-4C27-84B0-F7B6A3CD5407}" type="datetime1">
              <a:rPr lang="nl-BE" smtClean="0"/>
              <a:t>15/04/2015</a:t>
            </a:fld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6" name="Tijdelijke aanduiding voor tekst 2"/>
          <p:cNvSpPr>
            <a:spLocks noGrp="1"/>
          </p:cNvSpPr>
          <p:nvPr>
            <p:ph idx="1" hasCustomPrompt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/>
            </a:lvl1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416900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40000" y="4788000"/>
            <a:ext cx="8334000" cy="540000"/>
          </a:xfrm>
        </p:spPr>
        <p:txBody>
          <a:bodyPr anchor="t" anchorCtr="0">
            <a:noAutofit/>
          </a:bodyPr>
          <a:lstStyle>
            <a:lvl1pPr algn="l">
              <a:defRPr sz="2000" b="1"/>
            </a:lvl1pPr>
          </a:lstStyle>
          <a:p>
            <a:r>
              <a:rPr lang="nl-NL" dirty="0" smtClean="0"/>
              <a:t>Klik en typ de tekst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40000" y="540000"/>
            <a:ext cx="83340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540000" y="5445224"/>
            <a:ext cx="8334000" cy="360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8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1566000" y="6048000"/>
            <a:ext cx="1980000" cy="288000"/>
          </a:xfrm>
        </p:spPr>
        <p:txBody>
          <a:bodyPr/>
          <a:lstStyle/>
          <a:p>
            <a:endParaRPr lang="nl-BE" dirty="0"/>
          </a:p>
        </p:txBody>
      </p:sp>
      <p:sp>
        <p:nvSpPr>
          <p:cNvPr id="9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540000" y="6048000"/>
            <a:ext cx="936000" cy="288000"/>
          </a:xfrm>
        </p:spPr>
        <p:txBody>
          <a:bodyPr/>
          <a:lstStyle/>
          <a:p>
            <a:fld id="{E1AB1286-501B-476A-B021-5584B523F91E}" type="datetime1">
              <a:rPr lang="nl-BE" smtClean="0"/>
              <a:t>15/04/2015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273489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0" y="0"/>
            <a:ext cx="9144000" cy="6408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780000" y="2304000"/>
            <a:ext cx="5094000" cy="18002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Klik en typ de titel van de sectie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3780000" y="4419108"/>
            <a:ext cx="5094000" cy="1080000"/>
          </a:xfrm>
        </p:spPr>
        <p:txBody>
          <a:bodyPr anchor="t" anchorCtr="0"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en typ de subtitel van de sectie</a:t>
            </a:r>
            <a:endParaRPr lang="nl-BE" dirty="0"/>
          </a:p>
        </p:txBody>
      </p:sp>
      <p:pic>
        <p:nvPicPr>
          <p:cNvPr id="17" name="Afbeelding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000" y="6012000"/>
            <a:ext cx="1512458" cy="54000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96800"/>
            <a:ext cx="3300991" cy="320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196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 hasCustomPrompt="1"/>
          </p:nvPr>
        </p:nvSpPr>
        <p:spPr>
          <a:xfrm>
            <a:off x="540000" y="1350000"/>
            <a:ext cx="4038600" cy="4428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 marL="1435100" indent="-2286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4835400" y="1350000"/>
            <a:ext cx="4038600" cy="4428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1435100" indent="-2286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7206D-CEFC-4BCE-823E-9913D24E0091}" type="datetime1">
              <a:rPr lang="nl-BE" smtClean="0"/>
              <a:t>15/04/2015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98030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540000" y="135000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407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540000" y="1991922"/>
            <a:ext cx="4040188" cy="379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 marL="1435100" indent="-1800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 hasCustomPrompt="1"/>
          </p:nvPr>
        </p:nvSpPr>
        <p:spPr>
          <a:xfrm>
            <a:off x="4824000" y="1350000"/>
            <a:ext cx="40392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 hasCustomPrompt="1"/>
          </p:nvPr>
        </p:nvSpPr>
        <p:spPr>
          <a:xfrm>
            <a:off x="4824000" y="1991922"/>
            <a:ext cx="4039200" cy="379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 marL="1584325" indent="-285750">
              <a:buFont typeface="Arial" pitchFamily="34" charset="0"/>
              <a:buChar char="-"/>
              <a:defRPr lang="nl-BE" sz="1600" kern="1200" dirty="0">
                <a:solidFill>
                  <a:srgbClr val="00407A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D9E45-D10C-4BF5-B06E-2A6BAE2C3887}" type="datetime1">
              <a:rPr lang="nl-BE" smtClean="0"/>
              <a:t>15/04/2015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37820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BB851-A555-449E-9412-4F739545E69D}" type="datetime1">
              <a:rPr lang="nl-BE" smtClean="0"/>
              <a:t>15/04/2015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61822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83387-619E-45B9-9261-754E6336EF56}" type="datetime1">
              <a:rPr lang="nl-BE" smtClean="0"/>
              <a:t>15/04/2015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89059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3008313" cy="895100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3761909" y="540000"/>
            <a:ext cx="5105139" cy="5256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 marL="1435100" indent="-228600">
              <a:buFont typeface="Arial" pitchFamily="34" charset="0"/>
              <a:buChar char="-"/>
              <a:tabLst/>
              <a:defRPr sz="1600">
                <a:solidFill>
                  <a:srgbClr val="00407A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539552" y="1435101"/>
            <a:ext cx="3008313" cy="4356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09BA6-72AC-46FC-9E39-72B8ACC30AC3}" type="datetime1">
              <a:rPr lang="nl-BE" smtClean="0"/>
              <a:t>15/04/2015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06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40000" y="4788000"/>
            <a:ext cx="8334000" cy="540000"/>
          </a:xfrm>
        </p:spPr>
        <p:txBody>
          <a:bodyPr anchor="t" anchorCtr="0">
            <a:noAutofit/>
          </a:bodyPr>
          <a:lstStyle>
            <a:lvl1pPr algn="l">
              <a:defRPr sz="2000" b="1"/>
            </a:lvl1pPr>
          </a:lstStyle>
          <a:p>
            <a:r>
              <a:rPr lang="nl-NL" dirty="0" smtClean="0"/>
              <a:t>Klik en typ de tekst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40000" y="540000"/>
            <a:ext cx="83340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540000" y="5445224"/>
            <a:ext cx="8334000" cy="360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540000" y="6048000"/>
            <a:ext cx="936000" cy="288000"/>
          </a:xfrm>
        </p:spPr>
        <p:txBody>
          <a:bodyPr/>
          <a:lstStyle/>
          <a:p>
            <a:fld id="{7B60E37D-988D-49D7-8511-7D0A1C15D690}" type="datetime1">
              <a:rPr lang="nl-BE" smtClean="0"/>
              <a:t>15/04/2015</a:t>
            </a:fld>
            <a:endParaRPr lang="nl-BE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8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1566000" y="6048000"/>
            <a:ext cx="1980000" cy="288000"/>
          </a:xfrm>
        </p:spPr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024263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40000" y="180000"/>
            <a:ext cx="8334000" cy="90000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539552" y="6048000"/>
            <a:ext cx="936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0647BF7-05E7-4C99-9A98-416CADAC0847}" type="datetime1">
              <a:rPr lang="nl-BE" smtClean="0"/>
              <a:t>15/04/2015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566000" y="6048000"/>
            <a:ext cx="1980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3636000" y="6048000"/>
            <a:ext cx="936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7" name="Rechthoek 6"/>
          <p:cNvSpPr/>
          <p:nvPr/>
        </p:nvSpPr>
        <p:spPr>
          <a:xfrm>
            <a:off x="0" y="6408000"/>
            <a:ext cx="9144000" cy="486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000" y="6012000"/>
            <a:ext cx="151245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215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709" r:id="rId2"/>
    <p:sldLayoutId id="2147483698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720" r:id="rId10"/>
    <p:sldLayoutId id="214748372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 baseline="0">
          <a:solidFill>
            <a:srgbClr val="52BDEC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60000" indent="-360000" algn="l" defTabSz="914400" rtl="0" eaLnBrk="1" latinLnBrk="0" hangingPunct="1">
        <a:spcBef>
          <a:spcPts val="580"/>
        </a:spcBef>
        <a:buSzPct val="110000"/>
        <a:buFont typeface="Arial" pitchFamily="34" charset="0"/>
        <a:buChar char="•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1pPr>
      <a:lvl2pPr marL="720000" indent="-360363" algn="l" defTabSz="914400" rtl="0" eaLnBrk="1" latinLnBrk="0" hangingPunct="1">
        <a:spcBef>
          <a:spcPts val="580"/>
        </a:spcBef>
        <a:buSzPct val="75000"/>
        <a:buFont typeface="Courier New" pitchFamily="49" charset="0"/>
        <a:buChar char="o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2pPr>
      <a:lvl3pPr marL="9900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3pPr>
      <a:lvl4pPr marL="1168400" indent="-180000" algn="l" defTabSz="914400" rtl="0" eaLnBrk="1" latinLnBrk="0" hangingPunct="1">
        <a:spcBef>
          <a:spcPts val="380"/>
        </a:spcBef>
        <a:buSzPct val="80000"/>
        <a:buFont typeface="Arial" pitchFamily="34" charset="0"/>
        <a:buChar char="•"/>
        <a:defRPr sz="16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4pPr>
      <a:lvl5pPr marL="1338263" indent="-179388" algn="l" defTabSz="914400" rtl="0" eaLnBrk="1" latinLnBrk="0" hangingPunct="1">
        <a:spcBef>
          <a:spcPts val="380"/>
        </a:spcBef>
        <a:buFont typeface="Arial" pitchFamily="34" charset="0"/>
        <a:buChar char="-"/>
        <a:defRPr lang="nl-BE" sz="1600" kern="1200" dirty="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44000"/>
            <a:ext cx="3240000" cy="2668236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40000" y="180000"/>
            <a:ext cx="8334000" cy="90000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539552" y="6048000"/>
            <a:ext cx="936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08D931C9-A959-436E-A9CB-35021E1EB388}" type="datetime1">
              <a:rPr lang="nl-BE" smtClean="0"/>
              <a:t>15/04/2015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566000" y="6048000"/>
            <a:ext cx="1980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3636000" y="6048000"/>
            <a:ext cx="936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7" name="Rechthoek 6"/>
          <p:cNvSpPr/>
          <p:nvPr/>
        </p:nvSpPr>
        <p:spPr>
          <a:xfrm>
            <a:off x="0" y="6408000"/>
            <a:ext cx="9144000" cy="486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2000" y="6012000"/>
            <a:ext cx="151245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455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 baseline="0">
          <a:solidFill>
            <a:srgbClr val="52BDEC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60000" indent="-360000" algn="l" defTabSz="914400" rtl="0" eaLnBrk="1" latinLnBrk="0" hangingPunct="1">
        <a:spcBef>
          <a:spcPts val="580"/>
        </a:spcBef>
        <a:buSzPct val="110000"/>
        <a:buFont typeface="Arial" pitchFamily="34" charset="0"/>
        <a:buChar char="•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1pPr>
      <a:lvl2pPr marL="720000" indent="-360363" algn="l" defTabSz="914400" rtl="0" eaLnBrk="1" latinLnBrk="0" hangingPunct="1">
        <a:spcBef>
          <a:spcPts val="580"/>
        </a:spcBef>
        <a:buSzPct val="75000"/>
        <a:buFont typeface="Courier New" pitchFamily="49" charset="0"/>
        <a:buChar char="o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2pPr>
      <a:lvl3pPr marL="9900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3pPr>
      <a:lvl4pPr marL="1168400" indent="-180000" algn="l" defTabSz="914400" rtl="0" eaLnBrk="1" latinLnBrk="0" hangingPunct="1">
        <a:spcBef>
          <a:spcPts val="380"/>
        </a:spcBef>
        <a:buSzPct val="80000"/>
        <a:buFont typeface="Arial" pitchFamily="34" charset="0"/>
        <a:buChar char="•"/>
        <a:defRPr sz="16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4pPr>
      <a:lvl5pPr marL="1338263" indent="-179388" algn="l" defTabSz="914400" rtl="0" eaLnBrk="1" latinLnBrk="0" hangingPunct="1">
        <a:spcBef>
          <a:spcPts val="380"/>
        </a:spcBef>
        <a:buFont typeface="Arial" pitchFamily="34" charset="0"/>
        <a:buChar char="-"/>
        <a:defRPr lang="nl-BE" sz="1600" kern="1200" dirty="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0.wmf"/><Relationship Id="rId4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tiff"/><Relationship Id="rId5" Type="http://schemas.openxmlformats.org/officeDocument/2006/relationships/image" Target="../media/image16.tiff"/><Relationship Id="rId4" Type="http://schemas.openxmlformats.org/officeDocument/2006/relationships/image" Target="../media/image15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microsoft.com/office/2007/relationships/hdphoto" Target="../media/hdphoto2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29.png"/><Relationship Id="rId5" Type="http://schemas.openxmlformats.org/officeDocument/2006/relationships/image" Target="../media/image24.png"/><Relationship Id="rId10" Type="http://schemas.microsoft.com/office/2007/relationships/hdphoto" Target="../media/hdphoto1.wdp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1760" y="1567113"/>
            <a:ext cx="6336704" cy="4598191"/>
          </a:xfrm>
        </p:spPr>
        <p:txBody>
          <a:bodyPr>
            <a:noAutofit/>
          </a:bodyPr>
          <a:lstStyle/>
          <a:p>
            <a:r>
              <a:rPr lang="en-GB" altLang="nl-BE" sz="3200" b="1" dirty="0">
                <a:solidFill>
                  <a:srgbClr val="FFFF00"/>
                </a:solidFill>
              </a:rPr>
              <a:t>In-situ observation of </a:t>
            </a:r>
            <a:r>
              <a:rPr lang="en-GB" altLang="nl-BE" sz="3200" b="1" dirty="0" err="1">
                <a:solidFill>
                  <a:srgbClr val="FFFF00"/>
                </a:solidFill>
              </a:rPr>
              <a:t>ZnO</a:t>
            </a:r>
            <a:r>
              <a:rPr lang="en-GB" altLang="nl-BE" sz="3200" b="1" dirty="0">
                <a:solidFill>
                  <a:srgbClr val="FFFF00"/>
                </a:solidFill>
              </a:rPr>
              <a:t> containing Cu slag solidification</a:t>
            </a:r>
            <a:br>
              <a:rPr lang="en-GB" altLang="nl-BE" sz="3200" b="1" dirty="0">
                <a:solidFill>
                  <a:srgbClr val="FFFF00"/>
                </a:solidFill>
              </a:rPr>
            </a:br>
            <a:r>
              <a:rPr lang="en-GB" altLang="nl-BE" sz="3200" b="1" dirty="0">
                <a:solidFill>
                  <a:srgbClr val="FFFF00"/>
                </a:solidFill>
              </a:rPr>
              <a:t>by confocal laser scanning </a:t>
            </a:r>
            <a:r>
              <a:rPr lang="en-GB" altLang="nl-BE" sz="3200" b="1" dirty="0" smtClean="0">
                <a:solidFill>
                  <a:srgbClr val="FFFF00"/>
                </a:solidFill>
              </a:rPr>
              <a:t>microscope</a:t>
            </a:r>
            <a:r>
              <a:rPr lang="en-GB" altLang="nl-BE" sz="3200" b="1" dirty="0" smtClean="0">
                <a:solidFill>
                  <a:schemeClr val="bg1"/>
                </a:solidFill>
              </a:rPr>
              <a:t/>
            </a:r>
            <a:br>
              <a:rPr lang="en-GB" altLang="nl-BE" sz="3200" b="1" dirty="0" smtClean="0">
                <a:solidFill>
                  <a:schemeClr val="bg1"/>
                </a:solidFill>
              </a:rPr>
            </a:br>
            <a:r>
              <a:rPr lang="nl-BE" altLang="nl-BE" sz="3600" dirty="0">
                <a:solidFill>
                  <a:schemeClr val="bg1"/>
                </a:solidFill>
              </a:rPr>
              <a:t/>
            </a:r>
            <a:br>
              <a:rPr lang="nl-BE" altLang="nl-BE" sz="3600" dirty="0">
                <a:solidFill>
                  <a:schemeClr val="bg1"/>
                </a:solidFill>
              </a:rPr>
            </a:br>
            <a:r>
              <a:rPr lang="en-GB" altLang="nl-BE" sz="1800" b="1" dirty="0">
                <a:solidFill>
                  <a:schemeClr val="bg1"/>
                </a:solidFill>
              </a:rPr>
              <a:t>S.G. Huang*, M.X. </a:t>
            </a:r>
            <a:r>
              <a:rPr lang="en-GB" altLang="nl-BE" sz="1800" b="1" dirty="0" err="1">
                <a:solidFill>
                  <a:schemeClr val="bg1"/>
                </a:solidFill>
              </a:rPr>
              <a:t>Guo</a:t>
            </a:r>
            <a:r>
              <a:rPr lang="en-GB" altLang="nl-BE" sz="1800" b="1" dirty="0">
                <a:solidFill>
                  <a:schemeClr val="bg1"/>
                </a:solidFill>
              </a:rPr>
              <a:t>*, Y. </a:t>
            </a:r>
            <a:r>
              <a:rPr lang="en-GB" altLang="nl-BE" sz="1800" b="1" dirty="0" err="1">
                <a:solidFill>
                  <a:schemeClr val="bg1"/>
                </a:solidFill>
              </a:rPr>
              <a:t>Pontikes</a:t>
            </a:r>
            <a:r>
              <a:rPr lang="en-GB" altLang="nl-BE" sz="1800" b="1" dirty="0">
                <a:solidFill>
                  <a:schemeClr val="bg1"/>
                </a:solidFill>
              </a:rPr>
              <a:t>*, J. Van </a:t>
            </a:r>
            <a:r>
              <a:rPr lang="en-GB" altLang="nl-BE" sz="1800" b="1" dirty="0" err="1">
                <a:solidFill>
                  <a:schemeClr val="bg1"/>
                </a:solidFill>
              </a:rPr>
              <a:t>Dyck</a:t>
            </a:r>
            <a:r>
              <a:rPr lang="en-GB" altLang="nl-BE" sz="1800" b="1" dirty="0">
                <a:solidFill>
                  <a:schemeClr val="bg1"/>
                </a:solidFill>
              </a:rPr>
              <a:t>*, C. Mathias**, P.T. Jones*, B. </a:t>
            </a:r>
            <a:r>
              <a:rPr lang="en-GB" altLang="nl-BE" sz="1800" b="1" dirty="0" err="1">
                <a:solidFill>
                  <a:schemeClr val="bg1"/>
                </a:solidFill>
              </a:rPr>
              <a:t>Blanpain</a:t>
            </a:r>
            <a:r>
              <a:rPr lang="en-GB" altLang="nl-BE" sz="1800" b="1" dirty="0" smtClean="0">
                <a:solidFill>
                  <a:schemeClr val="bg1"/>
                </a:solidFill>
              </a:rPr>
              <a:t>*</a:t>
            </a:r>
            <a:br>
              <a:rPr lang="en-GB" altLang="nl-BE" sz="1800" b="1" dirty="0" smtClean="0">
                <a:solidFill>
                  <a:schemeClr val="bg1"/>
                </a:solidFill>
              </a:rPr>
            </a:br>
            <a:r>
              <a:rPr lang="en-GB" altLang="nl-BE" sz="1800" b="1" dirty="0">
                <a:solidFill>
                  <a:schemeClr val="bg1"/>
                </a:solidFill>
              </a:rPr>
              <a:t/>
            </a:r>
            <a:br>
              <a:rPr lang="en-GB" altLang="nl-BE" sz="1800" b="1" dirty="0">
                <a:solidFill>
                  <a:schemeClr val="bg1"/>
                </a:solidFill>
              </a:rPr>
            </a:br>
            <a:r>
              <a:rPr lang="en-GB" altLang="zh-CN" sz="1400" b="1" dirty="0">
                <a:solidFill>
                  <a:schemeClr val="bg1"/>
                </a:solidFill>
                <a:ea typeface="宋体" pitchFamily="2" charset="-122"/>
                <a:cs typeface="Times New Roman" pitchFamily="18" charset="0"/>
              </a:rPr>
              <a:t>*Department of Metallurgy and Materials Engineering, KU Leuven, </a:t>
            </a:r>
            <a:r>
              <a:rPr lang="en-GB" altLang="zh-CN" sz="1400" b="1" dirty="0" err="1">
                <a:solidFill>
                  <a:schemeClr val="bg1"/>
                </a:solidFill>
                <a:ea typeface="宋体" pitchFamily="2" charset="-122"/>
                <a:cs typeface="Times New Roman" pitchFamily="18" charset="0"/>
              </a:rPr>
              <a:t>Kasteelpark</a:t>
            </a:r>
            <a:r>
              <a:rPr lang="en-GB" altLang="zh-CN" sz="1400" b="1" dirty="0">
                <a:solidFill>
                  <a:schemeClr val="bg1"/>
                </a:solidFill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400" b="1" dirty="0" err="1">
                <a:solidFill>
                  <a:schemeClr val="bg1"/>
                </a:solidFill>
                <a:ea typeface="宋体" pitchFamily="2" charset="-122"/>
                <a:cs typeface="Times New Roman" pitchFamily="18" charset="0"/>
              </a:rPr>
              <a:t>Arenberg</a:t>
            </a:r>
            <a:r>
              <a:rPr lang="en-GB" altLang="zh-CN" sz="1400" b="1" dirty="0">
                <a:solidFill>
                  <a:schemeClr val="bg1"/>
                </a:solidFill>
                <a:ea typeface="宋体" pitchFamily="2" charset="-122"/>
                <a:cs typeface="Times New Roman" pitchFamily="18" charset="0"/>
              </a:rPr>
              <a:t> 44, B-3001 </a:t>
            </a:r>
            <a:r>
              <a:rPr lang="en-GB" altLang="zh-CN" sz="1400" b="1" dirty="0" err="1">
                <a:solidFill>
                  <a:schemeClr val="bg1"/>
                </a:solidFill>
                <a:ea typeface="宋体" pitchFamily="2" charset="-122"/>
                <a:cs typeface="Times New Roman" pitchFamily="18" charset="0"/>
              </a:rPr>
              <a:t>Heverlee</a:t>
            </a:r>
            <a:r>
              <a:rPr lang="en-GB" altLang="zh-CN" sz="1400" b="1" dirty="0">
                <a:solidFill>
                  <a:schemeClr val="bg1"/>
                </a:solidFill>
                <a:ea typeface="宋体" pitchFamily="2" charset="-122"/>
                <a:cs typeface="Times New Roman" pitchFamily="18" charset="0"/>
              </a:rPr>
              <a:t>, Belgium</a:t>
            </a:r>
            <a:br>
              <a:rPr lang="en-GB" altLang="zh-CN" sz="1400" b="1" dirty="0">
                <a:solidFill>
                  <a:schemeClr val="bg1"/>
                </a:solidFill>
                <a:ea typeface="宋体" pitchFamily="2" charset="-122"/>
                <a:cs typeface="Times New Roman" pitchFamily="18" charset="0"/>
              </a:rPr>
            </a:br>
            <a:r>
              <a:rPr lang="en-GB" altLang="nl-BE" sz="1400" b="1" dirty="0">
                <a:solidFill>
                  <a:schemeClr val="bg1"/>
                </a:solidFill>
                <a:ea typeface="宋体" pitchFamily="2" charset="-122"/>
                <a:cs typeface="Times New Roman" pitchFamily="18" charset="0"/>
              </a:rPr>
              <a:t>** </a:t>
            </a:r>
            <a:r>
              <a:rPr lang="nl-BE" altLang="nl-BE" sz="1400" b="1" dirty="0" err="1" smtClean="0">
                <a:solidFill>
                  <a:schemeClr val="bg1"/>
                </a:solidFill>
                <a:ea typeface="宋体" pitchFamily="2" charset="-122"/>
              </a:rPr>
              <a:t>Metallo-chimique</a:t>
            </a:r>
            <a:r>
              <a:rPr lang="nl-BE" altLang="nl-BE" sz="1400" b="1" dirty="0" smtClean="0">
                <a:solidFill>
                  <a:schemeClr val="bg1"/>
                </a:solidFill>
                <a:ea typeface="宋体" pitchFamily="2" charset="-122"/>
              </a:rPr>
              <a:t> </a:t>
            </a:r>
            <a:r>
              <a:rPr lang="nl-BE" altLang="nl-BE" sz="1400" b="1" dirty="0">
                <a:solidFill>
                  <a:schemeClr val="bg1"/>
                </a:solidFill>
                <a:ea typeface="宋体" pitchFamily="2" charset="-122"/>
              </a:rPr>
              <a:t>N.V. 2340 Beerse, Belgium</a:t>
            </a:r>
            <a:endParaRPr lang="en-GB" altLang="zh-CN" sz="1400" b="1" dirty="0">
              <a:solidFill>
                <a:schemeClr val="bg1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636000" y="5937273"/>
            <a:ext cx="936000" cy="288000"/>
          </a:xfrm>
        </p:spPr>
        <p:txBody>
          <a:bodyPr/>
          <a:lstStyle/>
          <a:p>
            <a:pPr>
              <a:defRPr/>
            </a:pPr>
            <a:fld id="{ADD0A670-4AE9-467D-9317-7897A4248EF0}" type="slidenum">
              <a:rPr lang="nl-NL" smtClean="0"/>
              <a:pPr>
                <a:defRPr/>
              </a:pPr>
              <a:t>10</a:t>
            </a:fld>
            <a:endParaRPr lang="nl-NL" dirty="0"/>
          </a:p>
        </p:txBody>
      </p:sp>
      <p:sp>
        <p:nvSpPr>
          <p:cNvPr id="12" name="Rectangle 11"/>
          <p:cNvSpPr/>
          <p:nvPr/>
        </p:nvSpPr>
        <p:spPr>
          <a:xfrm>
            <a:off x="68403" y="116632"/>
            <a:ext cx="45726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CCT diagram of Cu slag</a:t>
            </a:r>
            <a:endParaRPr lang="nl-BE" sz="3200" dirty="0"/>
          </a:p>
        </p:txBody>
      </p:sp>
      <p:sp>
        <p:nvSpPr>
          <p:cNvPr id="15" name="Rectangle 14"/>
          <p:cNvSpPr/>
          <p:nvPr/>
        </p:nvSpPr>
        <p:spPr>
          <a:xfrm>
            <a:off x="827584" y="5475608"/>
            <a:ext cx="55867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At a cooling rate of 40°C/s, FA crystal is formed</a:t>
            </a:r>
          </a:p>
          <a:p>
            <a:r>
              <a:rPr lang="en-US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Critical cooling rate need to be larger than 40°C/s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7540951"/>
              </p:ext>
            </p:extLst>
          </p:nvPr>
        </p:nvGraphicFramePr>
        <p:xfrm>
          <a:off x="855892" y="548680"/>
          <a:ext cx="6840760" cy="511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3" name="Graph" r:id="rId4" imgW="4010400" imgH="2999520" progId="Origin50.Graph">
                  <p:embed/>
                </p:oleObj>
              </mc:Choice>
              <mc:Fallback>
                <p:oleObj name="Graph" r:id="rId4" imgW="4010400" imgH="299952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5892" y="548680"/>
                        <a:ext cx="6840760" cy="5115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205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636000" y="5937273"/>
            <a:ext cx="936000" cy="288000"/>
          </a:xfrm>
        </p:spPr>
        <p:txBody>
          <a:bodyPr/>
          <a:lstStyle/>
          <a:p>
            <a:pPr>
              <a:defRPr/>
            </a:pPr>
            <a:fld id="{ADD0A670-4AE9-467D-9317-7897A4248EF0}" type="slidenum">
              <a:rPr lang="nl-NL" smtClean="0"/>
              <a:pPr>
                <a:defRPr/>
              </a:pPr>
              <a:t>11</a:t>
            </a:fld>
            <a:endParaRPr lang="nl-NL" dirty="0"/>
          </a:p>
        </p:txBody>
      </p:sp>
      <p:sp>
        <p:nvSpPr>
          <p:cNvPr id="12" name="Rectangle 11"/>
          <p:cNvSpPr/>
          <p:nvPr/>
        </p:nvSpPr>
        <p:spPr>
          <a:xfrm>
            <a:off x="68403" y="116632"/>
            <a:ext cx="2778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/>
              <a:t>Conclusions:</a:t>
            </a:r>
            <a:endParaRPr lang="nl-BE" sz="3200" b="1" dirty="0"/>
          </a:p>
        </p:txBody>
      </p: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179512" y="980728"/>
            <a:ext cx="8424936" cy="4184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0481" tIns="60241" rIns="120481" bIns="60241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nl-BE" sz="2400" b="1" dirty="0">
                <a:solidFill>
                  <a:schemeClr val="accent6"/>
                </a:solidFill>
              </a:rPr>
              <a:t>The Al</a:t>
            </a:r>
            <a:r>
              <a:rPr lang="en-US" altLang="nl-BE" sz="2400" b="1" baseline="-25000" dirty="0">
                <a:solidFill>
                  <a:schemeClr val="accent6"/>
                </a:solidFill>
              </a:rPr>
              <a:t>2</a:t>
            </a:r>
            <a:r>
              <a:rPr lang="en-US" altLang="nl-BE" sz="2400" b="1" dirty="0">
                <a:solidFill>
                  <a:schemeClr val="accent6"/>
                </a:solidFill>
              </a:rPr>
              <a:t>O</a:t>
            </a:r>
            <a:r>
              <a:rPr lang="en-US" altLang="nl-BE" sz="2400" b="1" baseline="-25000" dirty="0">
                <a:solidFill>
                  <a:schemeClr val="accent6"/>
                </a:solidFill>
              </a:rPr>
              <a:t>3</a:t>
            </a:r>
            <a:r>
              <a:rPr lang="en-US" altLang="nl-BE" sz="2400" b="1" dirty="0">
                <a:solidFill>
                  <a:schemeClr val="accent6"/>
                </a:solidFill>
              </a:rPr>
              <a:t> crucible is not ideal for the high temperature experiments due to the moving liquid slag surface and the slag/Al</a:t>
            </a:r>
            <a:r>
              <a:rPr lang="en-US" altLang="nl-BE" sz="2400" b="1" baseline="-25000" dirty="0">
                <a:solidFill>
                  <a:schemeClr val="accent6"/>
                </a:solidFill>
              </a:rPr>
              <a:t>2</a:t>
            </a:r>
            <a:r>
              <a:rPr lang="en-US" altLang="nl-BE" sz="2400" b="1" dirty="0">
                <a:solidFill>
                  <a:schemeClr val="accent6"/>
                </a:solidFill>
              </a:rPr>
              <a:t>O</a:t>
            </a:r>
            <a:r>
              <a:rPr lang="en-US" altLang="nl-BE" sz="2400" b="1" baseline="-25000" dirty="0">
                <a:solidFill>
                  <a:schemeClr val="accent6"/>
                </a:solidFill>
              </a:rPr>
              <a:t>3</a:t>
            </a:r>
            <a:r>
              <a:rPr lang="en-US" altLang="nl-BE" sz="2400" b="1" dirty="0">
                <a:solidFill>
                  <a:schemeClr val="accent6"/>
                </a:solidFill>
              </a:rPr>
              <a:t> reaction as well as inhomogeneous temperature distribution. </a:t>
            </a:r>
            <a:endParaRPr lang="en-US" altLang="nl-BE" sz="2400" b="1" dirty="0" smtClean="0">
              <a:solidFill>
                <a:schemeClr val="accent6"/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nl-BE" sz="2400" b="1" dirty="0">
              <a:solidFill>
                <a:schemeClr val="accent6"/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nl-BE" sz="2400" b="1" dirty="0">
                <a:solidFill>
                  <a:schemeClr val="accent6"/>
                </a:solidFill>
              </a:rPr>
              <a:t>The Pt foil is able to in-situ observe the slag solidification behavior at different cooling rates. The onset temperature is decreased continuously with the increased cooling rate. A cooling rate higher than 2400</a:t>
            </a:r>
            <a:r>
              <a:rPr lang="en-US" altLang="nl-BE" sz="2400" baseline="30000" dirty="0">
                <a:solidFill>
                  <a:schemeClr val="accent6"/>
                </a:solidFill>
              </a:rPr>
              <a:t> </a:t>
            </a:r>
            <a:r>
              <a:rPr lang="en-US" altLang="nl-BE" sz="2400" baseline="30000" dirty="0" err="1">
                <a:solidFill>
                  <a:schemeClr val="accent6"/>
                </a:solidFill>
              </a:rPr>
              <a:t>o</a:t>
            </a:r>
            <a:r>
              <a:rPr lang="en-US" altLang="nl-BE" sz="2400" dirty="0" err="1">
                <a:solidFill>
                  <a:schemeClr val="accent6"/>
                </a:solidFill>
              </a:rPr>
              <a:t>C</a:t>
            </a:r>
            <a:r>
              <a:rPr lang="en-US" altLang="nl-BE" sz="2400" dirty="0">
                <a:solidFill>
                  <a:schemeClr val="accent6"/>
                </a:solidFill>
              </a:rPr>
              <a:t> </a:t>
            </a:r>
            <a:r>
              <a:rPr lang="en-US" altLang="nl-BE" sz="2400" b="1" dirty="0">
                <a:solidFill>
                  <a:schemeClr val="accent6"/>
                </a:solidFill>
              </a:rPr>
              <a:t>/min is however needed to make a full amorphous slag.</a:t>
            </a:r>
            <a:endParaRPr lang="nl-BE" altLang="nl-BE" sz="24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96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584" y="260648"/>
            <a:ext cx="10951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</a:pPr>
            <a:r>
              <a:rPr lang="en-US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Goal</a:t>
            </a:r>
            <a:endParaRPr lang="en-US" sz="32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7544" y="1061532"/>
            <a:ext cx="806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nl-BE" sz="2400" b="1" dirty="0">
                <a:solidFill>
                  <a:schemeClr val="bg1"/>
                </a:solidFill>
              </a:rPr>
              <a:t>To observe the crystallization of primary phases in a molten Cu slag in situ by confocal laser scanning microscope (CLSM) method</a:t>
            </a:r>
            <a:r>
              <a:rPr lang="en-US" altLang="nl-BE" sz="2400" b="1" dirty="0" smtClean="0">
                <a:solidFill>
                  <a:schemeClr val="bg1"/>
                </a:solidFill>
              </a:rPr>
              <a:t>.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endParaRPr lang="en-US" altLang="nl-BE" sz="2400" b="1" dirty="0">
              <a:solidFill>
                <a:schemeClr val="bg1"/>
              </a:solidFill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endParaRPr lang="en-US" altLang="nl-BE" sz="2400" b="1" dirty="0">
              <a:solidFill>
                <a:schemeClr val="bg1"/>
              </a:solidFill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nl-BE" sz="2400" b="1" dirty="0">
                <a:solidFill>
                  <a:schemeClr val="bg1"/>
                </a:solidFill>
              </a:rPr>
              <a:t>To construct a CCT diagram of the Cu slag was using Pt foil as crucible. </a:t>
            </a:r>
            <a:endParaRPr lang="nl-BE" altLang="nl-BE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47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276" y="548680"/>
            <a:ext cx="6480272" cy="504056"/>
          </a:xfrm>
        </p:spPr>
        <p:txBody>
          <a:bodyPr anchor="ctr">
            <a:noAutofit/>
          </a:bodyPr>
          <a:lstStyle/>
          <a:p>
            <a:r>
              <a:rPr lang="en-US" sz="2400" b="1" dirty="0" smtClean="0"/>
              <a:t>Slag solidification</a:t>
            </a:r>
            <a:endParaRPr lang="en-US" sz="2400" b="1" dirty="0"/>
          </a:p>
        </p:txBody>
      </p:sp>
      <p:pic>
        <p:nvPicPr>
          <p:cNvPr id="2050" name="Picture 2" descr="C:\Users\u0081077\Documents\Diverse\Poze\poze 2013\ScanArc tests - Sweden 03_05.06.2013\P10608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86" t="27304" r="10501" b="19485"/>
          <a:stretch/>
        </p:blipFill>
        <p:spPr bwMode="auto">
          <a:xfrm>
            <a:off x="376509" y="1113715"/>
            <a:ext cx="2304256" cy="152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u0081077\Desktop\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582" y="2492896"/>
            <a:ext cx="2466698" cy="231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3923928" y="4842834"/>
            <a:ext cx="16606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/>
              <a:t>Big slag pot</a:t>
            </a:r>
            <a:endParaRPr lang="nl-BE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3</a:t>
            </a:fld>
            <a:endParaRPr lang="nl-BE" dirty="0"/>
          </a:p>
        </p:txBody>
      </p:sp>
      <p:sp>
        <p:nvSpPr>
          <p:cNvPr id="13" name="Rectangle 12"/>
          <p:cNvSpPr/>
          <p:nvPr/>
        </p:nvSpPr>
        <p:spPr>
          <a:xfrm>
            <a:off x="1043608" y="5517232"/>
            <a:ext cx="69985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What is the </a:t>
            </a:r>
            <a:r>
              <a:rPr lang="en-US" sz="2000" b="1" dirty="0" smtClean="0">
                <a:solidFill>
                  <a:srgbClr val="FF0000"/>
                </a:solidFill>
              </a:rPr>
              <a:t>crystal combination of slag under different cooling rate?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46076" y="116632"/>
            <a:ext cx="6480272" cy="50405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52BDEC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2800" b="1" dirty="0" smtClean="0">
                <a:solidFill>
                  <a:srgbClr val="002060"/>
                </a:solidFill>
              </a:rPr>
              <a:t>Introduction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715849" y="1556792"/>
            <a:ext cx="14654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Steel plate</a:t>
            </a:r>
            <a:endParaRPr lang="en-US" sz="2000" b="1" dirty="0" smtClean="0"/>
          </a:p>
        </p:txBody>
      </p:sp>
      <p:sp>
        <p:nvSpPr>
          <p:cNvPr id="16" name="Rectangle 15"/>
          <p:cNvSpPr/>
          <p:nvPr/>
        </p:nvSpPr>
        <p:spPr>
          <a:xfrm>
            <a:off x="6876255" y="4704334"/>
            <a:ext cx="1512169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 smtClean="0"/>
              <a:t>Water granulation</a:t>
            </a:r>
            <a:endParaRPr lang="nl-BE" b="1" dirty="0"/>
          </a:p>
        </p:txBody>
      </p:sp>
      <p:pic>
        <p:nvPicPr>
          <p:cNvPr id="17" name="Picture 3" descr="C:\Users\u0081077\Documents\Diverse\Poze\poze 2013\ScanArc tests - Sweden 03_05.06.2013\P10608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3084154"/>
            <a:ext cx="2160240" cy="162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982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116632"/>
            <a:ext cx="24416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2800" b="1" dirty="0" err="1" smtClean="0">
                <a:solidFill>
                  <a:schemeClr val="accent6">
                    <a:lumMod val="50000"/>
                  </a:schemeClr>
                </a:solidFill>
              </a:rPr>
              <a:t>Experimental</a:t>
            </a:r>
            <a:endParaRPr lang="nl-BE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19401" y="836712"/>
            <a:ext cx="8737011" cy="3876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0481" tIns="60241" rIns="120481" bIns="60241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9pPr>
          </a:lstStyle>
          <a:p>
            <a:pPr algn="just" eaLnBrk="1" hangingPunct="1">
              <a:buSzPct val="80000"/>
              <a:buFontTx/>
              <a:buNone/>
            </a:pPr>
            <a:r>
              <a:rPr lang="en-US" altLang="nl-BE" sz="2000" b="1" dirty="0">
                <a:solidFill>
                  <a:schemeClr val="tx1"/>
                </a:solidFill>
              </a:rPr>
              <a:t>Material:</a:t>
            </a:r>
          </a:p>
          <a:p>
            <a:pPr algn="just" eaLnBrk="1" hangingPunct="1">
              <a:buSzPct val="80000"/>
              <a:buFontTx/>
              <a:buNone/>
            </a:pPr>
            <a:r>
              <a:rPr lang="en-US" altLang="nl-BE" sz="2000" dirty="0">
                <a:solidFill>
                  <a:schemeClr val="tx1"/>
                </a:solidFill>
              </a:rPr>
              <a:t>Cu slag: 57 </a:t>
            </a:r>
            <a:r>
              <a:rPr lang="en-US" altLang="nl-BE" sz="2000" dirty="0" err="1">
                <a:solidFill>
                  <a:schemeClr val="tx1"/>
                </a:solidFill>
              </a:rPr>
              <a:t>FeO</a:t>
            </a:r>
            <a:r>
              <a:rPr lang="en-US" altLang="nl-BE" sz="2000" dirty="0">
                <a:solidFill>
                  <a:schemeClr val="tx1"/>
                </a:solidFill>
              </a:rPr>
              <a:t>, 26 SiO</a:t>
            </a:r>
            <a:r>
              <a:rPr lang="en-US" altLang="nl-BE" sz="2000" baseline="-25000" dirty="0">
                <a:solidFill>
                  <a:schemeClr val="tx1"/>
                </a:solidFill>
              </a:rPr>
              <a:t>2</a:t>
            </a:r>
            <a:r>
              <a:rPr lang="en-US" altLang="nl-BE" sz="2000" dirty="0">
                <a:solidFill>
                  <a:schemeClr val="tx1"/>
                </a:solidFill>
              </a:rPr>
              <a:t>, 6 </a:t>
            </a:r>
            <a:r>
              <a:rPr lang="en-US" altLang="nl-BE" sz="2000" dirty="0" err="1">
                <a:solidFill>
                  <a:schemeClr val="tx1"/>
                </a:solidFill>
              </a:rPr>
              <a:t>ZnO</a:t>
            </a:r>
            <a:r>
              <a:rPr lang="en-US" altLang="nl-BE" sz="2000" dirty="0">
                <a:solidFill>
                  <a:schemeClr val="tx1"/>
                </a:solidFill>
              </a:rPr>
              <a:t>, 3 Al</a:t>
            </a:r>
            <a:r>
              <a:rPr lang="en-US" altLang="nl-BE" sz="2000" baseline="-25000" dirty="0">
                <a:solidFill>
                  <a:schemeClr val="tx1"/>
                </a:solidFill>
              </a:rPr>
              <a:t>2</a:t>
            </a:r>
            <a:r>
              <a:rPr lang="en-US" altLang="nl-BE" sz="2000" dirty="0">
                <a:solidFill>
                  <a:schemeClr val="tx1"/>
                </a:solidFill>
              </a:rPr>
              <a:t>O</a:t>
            </a:r>
            <a:r>
              <a:rPr lang="en-US" altLang="nl-BE" sz="2000" baseline="-25000" dirty="0">
                <a:solidFill>
                  <a:schemeClr val="tx1"/>
                </a:solidFill>
              </a:rPr>
              <a:t>3</a:t>
            </a:r>
            <a:r>
              <a:rPr lang="en-US" altLang="nl-BE" sz="2000" dirty="0">
                <a:solidFill>
                  <a:schemeClr val="tx1"/>
                </a:solidFill>
              </a:rPr>
              <a:t> and 2 </a:t>
            </a:r>
            <a:r>
              <a:rPr lang="en-US" altLang="nl-BE" sz="2000" dirty="0" err="1">
                <a:solidFill>
                  <a:schemeClr val="tx1"/>
                </a:solidFill>
              </a:rPr>
              <a:t>CaO</a:t>
            </a:r>
            <a:r>
              <a:rPr lang="en-US" altLang="nl-BE" sz="2000" dirty="0">
                <a:solidFill>
                  <a:schemeClr val="tx1"/>
                </a:solidFill>
              </a:rPr>
              <a:t> (</a:t>
            </a:r>
            <a:r>
              <a:rPr lang="en-US" altLang="nl-BE" sz="2000" dirty="0" err="1">
                <a:solidFill>
                  <a:schemeClr val="tx1"/>
                </a:solidFill>
              </a:rPr>
              <a:t>wt</a:t>
            </a:r>
            <a:r>
              <a:rPr lang="en-US" altLang="nl-BE" sz="2000" dirty="0">
                <a:solidFill>
                  <a:schemeClr val="tx1"/>
                </a:solidFill>
              </a:rPr>
              <a:t>%)</a:t>
            </a:r>
          </a:p>
          <a:p>
            <a:pPr algn="just" eaLnBrk="1" hangingPunct="1">
              <a:buSzPct val="80000"/>
              <a:buFontTx/>
              <a:buNone/>
            </a:pPr>
            <a:r>
              <a:rPr lang="en-US" altLang="nl-BE" sz="2000" dirty="0">
                <a:solidFill>
                  <a:schemeClr val="tx1"/>
                </a:solidFill>
              </a:rPr>
              <a:t>Minerals: 73 </a:t>
            </a:r>
            <a:r>
              <a:rPr lang="en-US" altLang="nl-BE" sz="2000" dirty="0" err="1">
                <a:solidFill>
                  <a:schemeClr val="tx1"/>
                </a:solidFill>
              </a:rPr>
              <a:t>wt</a:t>
            </a:r>
            <a:r>
              <a:rPr lang="en-US" altLang="nl-BE" sz="2000" dirty="0">
                <a:solidFill>
                  <a:schemeClr val="tx1"/>
                </a:solidFill>
              </a:rPr>
              <a:t>% amorphous + 24 </a:t>
            </a:r>
            <a:r>
              <a:rPr lang="en-US" altLang="nl-BE" sz="2000" dirty="0" err="1">
                <a:solidFill>
                  <a:schemeClr val="tx1"/>
                </a:solidFill>
              </a:rPr>
              <a:t>wt</a:t>
            </a:r>
            <a:r>
              <a:rPr lang="en-US" altLang="nl-BE" sz="2000" dirty="0">
                <a:solidFill>
                  <a:schemeClr val="tx1"/>
                </a:solidFill>
              </a:rPr>
              <a:t>% </a:t>
            </a:r>
            <a:r>
              <a:rPr lang="en-US" altLang="nl-BE" sz="2000" dirty="0" err="1">
                <a:solidFill>
                  <a:schemeClr val="tx1"/>
                </a:solidFill>
              </a:rPr>
              <a:t>fayalite</a:t>
            </a:r>
            <a:r>
              <a:rPr lang="en-US" altLang="nl-BE" sz="2000" dirty="0">
                <a:solidFill>
                  <a:schemeClr val="tx1"/>
                </a:solidFill>
              </a:rPr>
              <a:t> + balanced spinel</a:t>
            </a:r>
            <a:r>
              <a:rPr lang="en-US" altLang="nl-BE" sz="2000" dirty="0" smtClean="0">
                <a:solidFill>
                  <a:schemeClr val="tx1"/>
                </a:solidFill>
              </a:rPr>
              <a:t>.</a:t>
            </a:r>
          </a:p>
          <a:p>
            <a:pPr algn="just" eaLnBrk="1" hangingPunct="1">
              <a:buSzPct val="80000"/>
              <a:buFontTx/>
              <a:buNone/>
            </a:pPr>
            <a:endParaRPr lang="en-US" altLang="nl-BE" sz="2000" dirty="0">
              <a:solidFill>
                <a:schemeClr val="tx1"/>
              </a:solidFill>
            </a:endParaRPr>
          </a:p>
          <a:p>
            <a:pPr algn="just" eaLnBrk="1" hangingPunct="1">
              <a:buSzPct val="80000"/>
              <a:buFontTx/>
              <a:buNone/>
            </a:pPr>
            <a:r>
              <a:rPr lang="en-US" altLang="nl-BE" sz="2000" b="1" dirty="0">
                <a:solidFill>
                  <a:schemeClr val="tx1"/>
                </a:solidFill>
              </a:rPr>
              <a:t>Methods:</a:t>
            </a:r>
          </a:p>
          <a:p>
            <a:pPr algn="just" eaLnBrk="1" hangingPunct="1">
              <a:buSzPct val="80000"/>
              <a:buFontTx/>
              <a:buNone/>
            </a:pPr>
            <a:r>
              <a:rPr lang="en-US" altLang="nl-BE" sz="2000" dirty="0" smtClean="0">
                <a:solidFill>
                  <a:schemeClr val="tx1"/>
                </a:solidFill>
              </a:rPr>
              <a:t>confocal </a:t>
            </a:r>
            <a:r>
              <a:rPr lang="en-US" altLang="nl-BE" sz="2000" dirty="0">
                <a:solidFill>
                  <a:schemeClr val="tx1"/>
                </a:solidFill>
              </a:rPr>
              <a:t>scanning laser microscope (CSLM, </a:t>
            </a:r>
            <a:r>
              <a:rPr lang="en-US" altLang="nl-BE" sz="2000" dirty="0" err="1">
                <a:solidFill>
                  <a:schemeClr val="tx1"/>
                </a:solidFill>
              </a:rPr>
              <a:t>Lasertec</a:t>
            </a:r>
            <a:r>
              <a:rPr lang="en-US" altLang="nl-BE" sz="2000" dirty="0">
                <a:solidFill>
                  <a:schemeClr val="tx1"/>
                </a:solidFill>
              </a:rPr>
              <a:t>, 1LM21H-SVF17SP, Japan).  </a:t>
            </a:r>
            <a:endParaRPr lang="en-US" altLang="nl-BE" sz="2000" dirty="0" smtClean="0">
              <a:solidFill>
                <a:schemeClr val="tx1"/>
              </a:solidFill>
            </a:endParaRPr>
          </a:p>
          <a:p>
            <a:pPr algn="just" eaLnBrk="1" hangingPunct="1">
              <a:buSzPct val="80000"/>
              <a:buFontTx/>
              <a:buNone/>
            </a:pPr>
            <a:r>
              <a:rPr lang="en-US" altLang="nl-BE" sz="2000" dirty="0" smtClean="0">
                <a:solidFill>
                  <a:schemeClr val="tx1"/>
                </a:solidFill>
              </a:rPr>
              <a:t>The </a:t>
            </a:r>
            <a:r>
              <a:rPr lang="en-US" altLang="nl-BE" sz="2000" dirty="0">
                <a:solidFill>
                  <a:schemeClr val="tx1"/>
                </a:solidFill>
              </a:rPr>
              <a:t>slag sample was either heated in an Al</a:t>
            </a:r>
            <a:r>
              <a:rPr lang="en-US" altLang="nl-BE" sz="2000" baseline="-25000" dirty="0">
                <a:solidFill>
                  <a:schemeClr val="tx1"/>
                </a:solidFill>
              </a:rPr>
              <a:t>2</a:t>
            </a:r>
            <a:r>
              <a:rPr lang="en-US" altLang="nl-BE" sz="2000" dirty="0">
                <a:solidFill>
                  <a:schemeClr val="tx1"/>
                </a:solidFill>
              </a:rPr>
              <a:t>O</a:t>
            </a:r>
            <a:r>
              <a:rPr lang="en-US" altLang="nl-BE" sz="2000" baseline="-25000" dirty="0">
                <a:solidFill>
                  <a:schemeClr val="tx1"/>
                </a:solidFill>
              </a:rPr>
              <a:t>3</a:t>
            </a:r>
            <a:r>
              <a:rPr lang="en-US" altLang="nl-BE" sz="2000" dirty="0">
                <a:solidFill>
                  <a:schemeClr val="tx1"/>
                </a:solidFill>
              </a:rPr>
              <a:t> crucible or a thin Pt foil at a rate of 200 </a:t>
            </a:r>
            <a:r>
              <a:rPr lang="en-US" altLang="nl-BE" sz="2000" baseline="30000" dirty="0" err="1">
                <a:solidFill>
                  <a:schemeClr val="tx1"/>
                </a:solidFill>
              </a:rPr>
              <a:t>o</a:t>
            </a:r>
            <a:r>
              <a:rPr lang="en-US" altLang="nl-BE" sz="2000" dirty="0" err="1">
                <a:solidFill>
                  <a:schemeClr val="tx1"/>
                </a:solidFill>
              </a:rPr>
              <a:t>C</a:t>
            </a:r>
            <a:r>
              <a:rPr lang="en-US" altLang="nl-BE" sz="2000" dirty="0">
                <a:solidFill>
                  <a:schemeClr val="tx1"/>
                </a:solidFill>
              </a:rPr>
              <a:t>/min to 1250 </a:t>
            </a:r>
            <a:r>
              <a:rPr lang="en-US" altLang="nl-BE" sz="2000" baseline="30000" dirty="0" err="1">
                <a:solidFill>
                  <a:schemeClr val="tx1"/>
                </a:solidFill>
              </a:rPr>
              <a:t>o</a:t>
            </a:r>
            <a:r>
              <a:rPr lang="en-US" altLang="nl-BE" sz="2000" dirty="0" err="1">
                <a:solidFill>
                  <a:schemeClr val="tx1"/>
                </a:solidFill>
              </a:rPr>
              <a:t>C</a:t>
            </a:r>
            <a:r>
              <a:rPr lang="en-US" altLang="nl-BE" sz="2000" dirty="0">
                <a:solidFill>
                  <a:schemeClr val="tx1"/>
                </a:solidFill>
              </a:rPr>
              <a:t> and dwelled for 3 min in </a:t>
            </a:r>
            <a:r>
              <a:rPr lang="en-US" altLang="nl-BE" sz="2000" dirty="0" err="1">
                <a:solidFill>
                  <a:schemeClr val="tx1"/>
                </a:solidFill>
              </a:rPr>
              <a:t>Ar</a:t>
            </a:r>
            <a:r>
              <a:rPr lang="en-US" altLang="nl-BE" sz="2000" dirty="0">
                <a:solidFill>
                  <a:schemeClr val="tx1"/>
                </a:solidFill>
              </a:rPr>
              <a:t> to homogenize its composition. After that, the slag was cooled down to 500 </a:t>
            </a:r>
            <a:r>
              <a:rPr lang="en-US" altLang="nl-BE" sz="2000" baseline="30000" dirty="0" err="1">
                <a:solidFill>
                  <a:schemeClr val="tx1"/>
                </a:solidFill>
              </a:rPr>
              <a:t>o</a:t>
            </a:r>
            <a:r>
              <a:rPr lang="en-US" altLang="nl-BE" sz="2000" dirty="0" err="1">
                <a:solidFill>
                  <a:schemeClr val="tx1"/>
                </a:solidFill>
              </a:rPr>
              <a:t>C</a:t>
            </a:r>
            <a:r>
              <a:rPr lang="en-US" altLang="nl-BE" sz="2000" dirty="0">
                <a:solidFill>
                  <a:schemeClr val="tx1"/>
                </a:solidFill>
              </a:rPr>
              <a:t> at a rate of 30 to 2400 </a:t>
            </a:r>
            <a:r>
              <a:rPr lang="en-US" altLang="nl-BE" sz="2000" baseline="30000" dirty="0" err="1">
                <a:solidFill>
                  <a:schemeClr val="tx1"/>
                </a:solidFill>
              </a:rPr>
              <a:t>o</a:t>
            </a:r>
            <a:r>
              <a:rPr lang="en-US" altLang="nl-BE" sz="2000" dirty="0" err="1">
                <a:solidFill>
                  <a:schemeClr val="tx1"/>
                </a:solidFill>
              </a:rPr>
              <a:t>C</a:t>
            </a:r>
            <a:r>
              <a:rPr lang="en-US" altLang="nl-BE" sz="2000" dirty="0">
                <a:solidFill>
                  <a:schemeClr val="tx1"/>
                </a:solidFill>
              </a:rPr>
              <a:t>/min. </a:t>
            </a:r>
            <a:endParaRPr lang="nl-BE" altLang="nl-BE" sz="2000" dirty="0">
              <a:solidFill>
                <a:srgbClr val="5049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32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8960" y="332655"/>
            <a:ext cx="77235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/>
              <a:t>CLSM (Confocal laser scanning microscopy) </a:t>
            </a:r>
            <a:r>
              <a:rPr lang="en-US" sz="2400" b="1" dirty="0" smtClean="0"/>
              <a:t>set-up</a:t>
            </a:r>
            <a:endParaRPr lang="nl-BE" sz="2400" b="1" dirty="0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14732"/>
            <a:ext cx="3971911" cy="3415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" name="Group 101"/>
          <p:cNvGrpSpPr>
            <a:grpSpLocks/>
          </p:cNvGrpSpPr>
          <p:nvPr/>
        </p:nvGrpSpPr>
        <p:grpSpPr bwMode="auto">
          <a:xfrm>
            <a:off x="5463507" y="1532066"/>
            <a:ext cx="2965542" cy="2196089"/>
            <a:chOff x="5508104" y="2579212"/>
            <a:chExt cx="3429934" cy="2270480"/>
          </a:xfrm>
        </p:grpSpPr>
        <p:sp>
          <p:nvSpPr>
            <p:cNvPr id="32" name="Rectangle 102"/>
            <p:cNvSpPr>
              <a:spLocks noChangeArrowheads="1"/>
            </p:cNvSpPr>
            <p:nvPr/>
          </p:nvSpPr>
          <p:spPr bwMode="auto">
            <a:xfrm>
              <a:off x="6972398" y="2848344"/>
              <a:ext cx="1965640" cy="381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182B52"/>
                  </a:solidFill>
                  <a:ea typeface="宋体" pitchFamily="2" charset="-122"/>
                </a:rPr>
                <a:t>1250°C,3min</a:t>
              </a:r>
              <a:endParaRPr lang="nl-BE" altLang="nl-BE" sz="1800" b="1">
                <a:solidFill>
                  <a:schemeClr val="tx1"/>
                </a:solidFill>
                <a:ea typeface="宋体" pitchFamily="2" charset="-122"/>
              </a:endParaRPr>
            </a:p>
          </p:txBody>
        </p:sp>
        <p:sp>
          <p:nvSpPr>
            <p:cNvPr id="33" name="Rectangle 103"/>
            <p:cNvSpPr>
              <a:spLocks noChangeArrowheads="1"/>
            </p:cNvSpPr>
            <p:nvPr/>
          </p:nvSpPr>
          <p:spPr bwMode="auto">
            <a:xfrm rot="18426756">
              <a:off x="5866441" y="3508082"/>
              <a:ext cx="1200219" cy="355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>
                  <a:solidFill>
                    <a:srgbClr val="182B52"/>
                  </a:solidFill>
                  <a:ea typeface="宋体" pitchFamily="2" charset="-122"/>
                </a:rPr>
                <a:t>100°C/min</a:t>
              </a:r>
              <a:endParaRPr lang="nl-BE" altLang="nl-BE" sz="1400" b="1">
                <a:solidFill>
                  <a:schemeClr val="tx1"/>
                </a:solidFill>
                <a:ea typeface="宋体" pitchFamily="2" charset="-122"/>
              </a:endParaRPr>
            </a:p>
          </p:txBody>
        </p:sp>
        <p:sp>
          <p:nvSpPr>
            <p:cNvPr id="34" name="Rectangle 104"/>
            <p:cNvSpPr>
              <a:spLocks noChangeArrowheads="1"/>
            </p:cNvSpPr>
            <p:nvPr/>
          </p:nvSpPr>
          <p:spPr bwMode="auto">
            <a:xfrm>
              <a:off x="5863168" y="3197546"/>
              <a:ext cx="864096" cy="452296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endParaRPr lang="nl-BE" altLang="nl-BE" sz="2400">
                <a:solidFill>
                  <a:schemeClr val="bg1"/>
                </a:solidFill>
              </a:endParaRPr>
            </a:p>
          </p:txBody>
        </p:sp>
        <p:sp>
          <p:nvSpPr>
            <p:cNvPr id="35" name="Rectangle 105"/>
            <p:cNvSpPr>
              <a:spLocks noChangeArrowheads="1"/>
            </p:cNvSpPr>
            <p:nvPr/>
          </p:nvSpPr>
          <p:spPr bwMode="auto">
            <a:xfrm>
              <a:off x="5647144" y="2668339"/>
              <a:ext cx="216024" cy="1152127"/>
            </a:xfrm>
            <a:prstGeom prst="rect">
              <a:avLst/>
            </a:prstGeom>
            <a:solidFill>
              <a:srgbClr val="FF6600"/>
            </a:solidFill>
            <a:ln w="9525" algn="ctr">
              <a:solidFill>
                <a:srgbClr val="FFC000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endParaRPr lang="nl-BE" altLang="nl-BE" sz="2400">
                <a:solidFill>
                  <a:schemeClr val="bg1"/>
                </a:solidFill>
              </a:endParaRPr>
            </a:p>
          </p:txBody>
        </p:sp>
        <p:sp>
          <p:nvSpPr>
            <p:cNvPr id="36" name="Rectangle 106"/>
            <p:cNvSpPr>
              <a:spLocks noChangeArrowheads="1"/>
            </p:cNvSpPr>
            <p:nvPr/>
          </p:nvSpPr>
          <p:spPr bwMode="auto">
            <a:xfrm>
              <a:off x="6724080" y="2662303"/>
              <a:ext cx="216024" cy="1152127"/>
            </a:xfrm>
            <a:prstGeom prst="rect">
              <a:avLst/>
            </a:prstGeom>
            <a:solidFill>
              <a:srgbClr val="FF6600"/>
            </a:solidFill>
            <a:ln w="9525" algn="ctr">
              <a:solidFill>
                <a:srgbClr val="FFC000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endParaRPr lang="nl-BE" altLang="nl-BE" sz="2400">
                <a:solidFill>
                  <a:schemeClr val="bg1"/>
                </a:solidFill>
              </a:endParaRPr>
            </a:p>
          </p:txBody>
        </p:sp>
        <p:sp>
          <p:nvSpPr>
            <p:cNvPr id="37" name="Rectangle 107"/>
            <p:cNvSpPr>
              <a:spLocks noChangeArrowheads="1"/>
            </p:cNvSpPr>
            <p:nvPr/>
          </p:nvSpPr>
          <p:spPr bwMode="auto">
            <a:xfrm>
              <a:off x="5863168" y="3649842"/>
              <a:ext cx="864096" cy="170624"/>
            </a:xfrm>
            <a:prstGeom prst="rect">
              <a:avLst/>
            </a:prstGeom>
            <a:solidFill>
              <a:srgbClr val="FF6600"/>
            </a:solidFill>
            <a:ln w="9525" algn="ctr">
              <a:solidFill>
                <a:srgbClr val="FFC000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endParaRPr lang="nl-BE" altLang="nl-BE" sz="2400">
                <a:solidFill>
                  <a:schemeClr val="bg1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 bwMode="auto">
            <a:xfrm>
              <a:off x="5508104" y="3821153"/>
              <a:ext cx="1633203" cy="298941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/>
            <a:lstStyle/>
            <a:p>
              <a:pPr>
                <a:spcBef>
                  <a:spcPct val="20000"/>
                </a:spcBef>
                <a:defRPr/>
              </a:pPr>
              <a:endParaRPr lang="nl-BE" sz="1400">
                <a:solidFill>
                  <a:schemeClr val="bg1"/>
                </a:solidFill>
              </a:endParaRPr>
            </a:p>
          </p:txBody>
        </p:sp>
        <p:sp>
          <p:nvSpPr>
            <p:cNvPr id="39" name="Rectangle 109"/>
            <p:cNvSpPr>
              <a:spLocks noChangeArrowheads="1"/>
            </p:cNvSpPr>
            <p:nvPr/>
          </p:nvSpPr>
          <p:spPr bwMode="auto">
            <a:xfrm>
              <a:off x="7332111" y="2579212"/>
              <a:ext cx="747544" cy="381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182B52"/>
                  </a:solidFill>
                  <a:ea typeface="宋体" pitchFamily="2" charset="-122"/>
                </a:rPr>
                <a:t>slag</a:t>
              </a:r>
              <a:endParaRPr lang="nl-BE" altLang="nl-BE" sz="1800">
                <a:solidFill>
                  <a:schemeClr val="tx1"/>
                </a:solidFill>
                <a:ea typeface="宋体" pitchFamily="2" charset="-122"/>
              </a:endParaRPr>
            </a:p>
          </p:txBody>
        </p:sp>
        <p:sp>
          <p:nvSpPr>
            <p:cNvPr id="40" name="Rectangle 110"/>
            <p:cNvSpPr>
              <a:spLocks noChangeArrowheads="1"/>
            </p:cNvSpPr>
            <p:nvPr/>
          </p:nvSpPr>
          <p:spPr bwMode="auto">
            <a:xfrm>
              <a:off x="7424444" y="3251603"/>
              <a:ext cx="1281504" cy="381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182B52"/>
                  </a:solidFill>
                  <a:ea typeface="宋体" pitchFamily="2" charset="-122"/>
                </a:rPr>
                <a:t>Crucible</a:t>
              </a:r>
              <a:endParaRPr lang="nl-BE" altLang="nl-BE" sz="1800">
                <a:solidFill>
                  <a:schemeClr val="tx1"/>
                </a:solidFill>
                <a:ea typeface="宋体" pitchFamily="2" charset="-122"/>
              </a:endParaRPr>
            </a:p>
          </p:txBody>
        </p:sp>
        <p:cxnSp>
          <p:nvCxnSpPr>
            <p:cNvPr id="41" name="Straight Arrow Connector 111"/>
            <p:cNvCxnSpPr>
              <a:cxnSpLocks noChangeShapeType="1"/>
            </p:cNvCxnSpPr>
            <p:nvPr/>
          </p:nvCxnSpPr>
          <p:spPr bwMode="auto">
            <a:xfrm flipH="1">
              <a:off x="6835563" y="3490536"/>
              <a:ext cx="611780" cy="1304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" name="Straight Arrow Connector 112"/>
            <p:cNvCxnSpPr>
              <a:cxnSpLocks noChangeShapeType="1"/>
              <a:stCxn id="39" idx="1"/>
            </p:cNvCxnSpPr>
            <p:nvPr/>
          </p:nvCxnSpPr>
          <p:spPr bwMode="auto">
            <a:xfrm flipH="1">
              <a:off x="6466551" y="2770133"/>
              <a:ext cx="865561" cy="653561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3" name="Rectangle 113"/>
            <p:cNvSpPr>
              <a:spLocks noChangeArrowheads="1"/>
            </p:cNvSpPr>
            <p:nvPr/>
          </p:nvSpPr>
          <p:spPr bwMode="auto">
            <a:xfrm>
              <a:off x="7023988" y="4181467"/>
              <a:ext cx="1177677" cy="668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rgbClr val="182B52"/>
                  </a:solidFill>
                  <a:ea typeface="宋体" pitchFamily="2" charset="-122"/>
                </a:rPr>
                <a:t>Pt plate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l-BE" sz="1800" b="1" dirty="0">
                  <a:solidFill>
                    <a:srgbClr val="182B52"/>
                  </a:solidFill>
                  <a:ea typeface="宋体" pitchFamily="2" charset="-122"/>
                </a:rPr>
                <a:t>and TC</a:t>
              </a:r>
              <a:endParaRPr lang="nl-BE" altLang="nl-BE" sz="1800" dirty="0">
                <a:solidFill>
                  <a:schemeClr val="tx1"/>
                </a:solidFill>
                <a:ea typeface="宋体" pitchFamily="2" charset="-122"/>
              </a:endParaRPr>
            </a:p>
          </p:txBody>
        </p:sp>
        <p:cxnSp>
          <p:nvCxnSpPr>
            <p:cNvPr id="44" name="Straight Arrow Connector 114"/>
            <p:cNvCxnSpPr>
              <a:cxnSpLocks noChangeShapeType="1"/>
            </p:cNvCxnSpPr>
            <p:nvPr/>
          </p:nvCxnSpPr>
          <p:spPr bwMode="auto">
            <a:xfrm flipH="1" flipV="1">
              <a:off x="6432012" y="4038278"/>
              <a:ext cx="345812" cy="466355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" name="Straight Connector 115"/>
            <p:cNvCxnSpPr>
              <a:cxnSpLocks noChangeShapeType="1"/>
            </p:cNvCxnSpPr>
            <p:nvPr/>
          </p:nvCxnSpPr>
          <p:spPr bwMode="auto">
            <a:xfrm>
              <a:off x="5863168" y="3938231"/>
              <a:ext cx="2016224" cy="7706"/>
            </a:xfrm>
            <a:prstGeom prst="line">
              <a:avLst/>
            </a:prstGeom>
            <a:noFill/>
            <a:ln w="19050" algn="ctr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6" name="Group 117"/>
          <p:cNvGrpSpPr>
            <a:grpSpLocks/>
          </p:cNvGrpSpPr>
          <p:nvPr/>
        </p:nvGrpSpPr>
        <p:grpSpPr bwMode="auto">
          <a:xfrm>
            <a:off x="5219704" y="4110624"/>
            <a:ext cx="2590285" cy="2129808"/>
            <a:chOff x="181253" y="1357573"/>
            <a:chExt cx="3224099" cy="2630281"/>
          </a:xfrm>
        </p:grpSpPr>
        <p:sp>
          <p:nvSpPr>
            <p:cNvPr id="47" name="Oval 118"/>
            <p:cNvSpPr>
              <a:spLocks noChangeArrowheads="1"/>
            </p:cNvSpPr>
            <p:nvPr/>
          </p:nvSpPr>
          <p:spPr bwMode="auto">
            <a:xfrm>
              <a:off x="899592" y="3030000"/>
              <a:ext cx="952652" cy="829359"/>
            </a:xfrm>
            <a:prstGeom prst="ellipse">
              <a:avLst/>
            </a:prstGeom>
            <a:solidFill>
              <a:srgbClr val="FFC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endParaRPr lang="nl-BE" altLang="nl-BE" sz="3200">
                <a:solidFill>
                  <a:schemeClr val="bg1"/>
                </a:solidFill>
              </a:endParaRPr>
            </a:p>
          </p:txBody>
        </p:sp>
        <p:sp>
          <p:nvSpPr>
            <p:cNvPr id="48" name="Oval 119"/>
            <p:cNvSpPr>
              <a:spLocks noChangeArrowheads="1"/>
            </p:cNvSpPr>
            <p:nvPr/>
          </p:nvSpPr>
          <p:spPr bwMode="auto">
            <a:xfrm>
              <a:off x="1044459" y="3068460"/>
              <a:ext cx="666856" cy="697517"/>
            </a:xfrm>
            <a:prstGeom prst="ellipse">
              <a:avLst/>
            </a:prstGeom>
            <a:solidFill>
              <a:srgbClr val="00B050"/>
            </a:solidFill>
            <a:ln w="9525" algn="ctr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endParaRPr lang="nl-BE" altLang="nl-BE" sz="3200">
                <a:solidFill>
                  <a:schemeClr val="bg1"/>
                </a:solidFill>
              </a:endParaRPr>
            </a:p>
          </p:txBody>
        </p:sp>
        <p:sp>
          <p:nvSpPr>
            <p:cNvPr id="49" name="Rectangle 120"/>
            <p:cNvSpPr>
              <a:spLocks noChangeArrowheads="1"/>
            </p:cNvSpPr>
            <p:nvPr/>
          </p:nvSpPr>
          <p:spPr bwMode="auto">
            <a:xfrm>
              <a:off x="1259632" y="1492591"/>
              <a:ext cx="144016" cy="172090"/>
            </a:xfrm>
            <a:prstGeom prst="rect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endParaRPr lang="nl-BE" altLang="nl-BE" sz="3200">
                <a:solidFill>
                  <a:schemeClr val="bg1"/>
                </a:solidFill>
              </a:endParaRPr>
            </a:p>
          </p:txBody>
        </p:sp>
        <p:sp>
          <p:nvSpPr>
            <p:cNvPr id="50" name="Rectangle 121"/>
            <p:cNvSpPr>
              <a:spLocks noChangeArrowheads="1"/>
            </p:cNvSpPr>
            <p:nvPr/>
          </p:nvSpPr>
          <p:spPr bwMode="auto">
            <a:xfrm>
              <a:off x="899592" y="1673927"/>
              <a:ext cx="864096" cy="85312"/>
            </a:xfrm>
            <a:prstGeom prst="rect">
              <a:avLst/>
            </a:prstGeom>
            <a:solidFill>
              <a:srgbClr val="00B050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endParaRPr lang="nl-BE" altLang="nl-BE" sz="3200">
                <a:solidFill>
                  <a:schemeClr val="bg1"/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 bwMode="auto">
            <a:xfrm>
              <a:off x="827740" y="1759709"/>
              <a:ext cx="1079858" cy="217469"/>
            </a:xfrm>
            <a:prstGeom prst="rect">
              <a:avLst/>
            </a:prstGeom>
            <a:solidFill>
              <a:srgbClr val="FFC000"/>
            </a:solidFill>
            <a:ln w="9525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/>
            <a:lstStyle/>
            <a:p>
              <a:pPr>
                <a:spcBef>
                  <a:spcPct val="20000"/>
                </a:spcBef>
                <a:defRPr/>
              </a:pPr>
              <a:endParaRPr lang="nl-BE">
                <a:solidFill>
                  <a:schemeClr val="bg1"/>
                </a:solidFill>
              </a:endParaRPr>
            </a:p>
          </p:txBody>
        </p:sp>
        <p:sp>
          <p:nvSpPr>
            <p:cNvPr id="52" name="Rectangle 123"/>
            <p:cNvSpPr>
              <a:spLocks noChangeArrowheads="1"/>
            </p:cNvSpPr>
            <p:nvPr/>
          </p:nvSpPr>
          <p:spPr bwMode="auto">
            <a:xfrm>
              <a:off x="181253" y="2372201"/>
              <a:ext cx="625554" cy="353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182B52"/>
                  </a:solidFill>
                  <a:ea typeface="宋体" pitchFamily="2" charset="-122"/>
                </a:rPr>
                <a:t>Slag</a:t>
              </a:r>
              <a:endParaRPr lang="nl-BE" altLang="nl-BE" sz="2400">
                <a:solidFill>
                  <a:schemeClr val="tx1"/>
                </a:solidFill>
                <a:ea typeface="宋体" pitchFamily="2" charset="-122"/>
              </a:endParaRPr>
            </a:p>
          </p:txBody>
        </p:sp>
        <p:sp>
          <p:nvSpPr>
            <p:cNvPr id="53" name="Rectangle 124"/>
            <p:cNvSpPr>
              <a:spLocks noChangeArrowheads="1"/>
            </p:cNvSpPr>
            <p:nvPr/>
          </p:nvSpPr>
          <p:spPr bwMode="auto">
            <a:xfrm>
              <a:off x="2368535" y="1357573"/>
              <a:ext cx="1036817" cy="353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182B52"/>
                  </a:solidFill>
                  <a:ea typeface="宋体" pitchFamily="2" charset="-122"/>
                </a:rPr>
                <a:t>Pt sheet</a:t>
              </a:r>
              <a:endParaRPr lang="nl-BE" altLang="nl-BE" sz="2400">
                <a:solidFill>
                  <a:schemeClr val="tx1"/>
                </a:solidFill>
                <a:ea typeface="宋体" pitchFamily="2" charset="-122"/>
              </a:endParaRPr>
            </a:p>
          </p:txBody>
        </p:sp>
        <p:cxnSp>
          <p:nvCxnSpPr>
            <p:cNvPr id="54" name="Straight Arrow Connector 125"/>
            <p:cNvCxnSpPr>
              <a:cxnSpLocks noChangeShapeType="1"/>
            </p:cNvCxnSpPr>
            <p:nvPr/>
          </p:nvCxnSpPr>
          <p:spPr bwMode="auto">
            <a:xfrm flipH="1">
              <a:off x="1741314" y="1554013"/>
              <a:ext cx="611780" cy="1304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5" name="Straight Arrow Connector 126"/>
            <p:cNvCxnSpPr>
              <a:cxnSpLocks noChangeShapeType="1"/>
              <a:stCxn id="52" idx="3"/>
            </p:cNvCxnSpPr>
            <p:nvPr/>
          </p:nvCxnSpPr>
          <p:spPr bwMode="auto">
            <a:xfrm flipV="1">
              <a:off x="806807" y="1578638"/>
              <a:ext cx="390145" cy="970216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6" name="Rectangle 127"/>
            <p:cNvSpPr>
              <a:spLocks noChangeArrowheads="1"/>
            </p:cNvSpPr>
            <p:nvPr/>
          </p:nvSpPr>
          <p:spPr bwMode="auto">
            <a:xfrm>
              <a:off x="2125666" y="2195256"/>
              <a:ext cx="1160105" cy="353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182B52"/>
                  </a:solidFill>
                  <a:ea typeface="宋体" pitchFamily="2" charset="-122"/>
                </a:rPr>
                <a:t>Pt plate</a:t>
              </a:r>
              <a:endParaRPr lang="nl-BE" altLang="nl-BE" sz="2400">
                <a:solidFill>
                  <a:schemeClr val="tx1"/>
                </a:solidFill>
                <a:ea typeface="宋体" pitchFamily="2" charset="-122"/>
              </a:endParaRPr>
            </a:p>
          </p:txBody>
        </p:sp>
        <p:cxnSp>
          <p:nvCxnSpPr>
            <p:cNvPr id="57" name="Straight Arrow Connector 128"/>
            <p:cNvCxnSpPr>
              <a:cxnSpLocks noChangeShapeType="1"/>
            </p:cNvCxnSpPr>
            <p:nvPr/>
          </p:nvCxnSpPr>
          <p:spPr bwMode="auto">
            <a:xfrm flipH="1" flipV="1">
              <a:off x="1468436" y="1977052"/>
              <a:ext cx="591976" cy="323141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8" name="Straight Connector 129"/>
            <p:cNvCxnSpPr>
              <a:cxnSpLocks noChangeShapeType="1"/>
            </p:cNvCxnSpPr>
            <p:nvPr/>
          </p:nvCxnSpPr>
          <p:spPr bwMode="auto">
            <a:xfrm>
              <a:off x="899592" y="1877004"/>
              <a:ext cx="2016224" cy="7706"/>
            </a:xfrm>
            <a:prstGeom prst="line">
              <a:avLst/>
            </a:prstGeom>
            <a:noFill/>
            <a:ln w="19050" algn="ctr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9" name="Oval 130"/>
            <p:cNvSpPr>
              <a:spLocks noChangeArrowheads="1"/>
            </p:cNvSpPr>
            <p:nvPr/>
          </p:nvSpPr>
          <p:spPr bwMode="auto">
            <a:xfrm>
              <a:off x="1247397" y="3321675"/>
              <a:ext cx="247715" cy="20270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endParaRPr lang="nl-BE" altLang="nl-BE" sz="3200">
                <a:solidFill>
                  <a:schemeClr val="bg1"/>
                </a:solidFill>
              </a:endParaRPr>
            </a:p>
          </p:txBody>
        </p:sp>
        <p:cxnSp>
          <p:nvCxnSpPr>
            <p:cNvPr id="60" name="Straight Arrow Connector 131"/>
            <p:cNvCxnSpPr>
              <a:cxnSpLocks noChangeShapeType="1"/>
            </p:cNvCxnSpPr>
            <p:nvPr/>
          </p:nvCxnSpPr>
          <p:spPr bwMode="auto">
            <a:xfrm flipH="1">
              <a:off x="1658584" y="2489572"/>
              <a:ext cx="465144" cy="674717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" name="Straight Arrow Connector 132"/>
            <p:cNvCxnSpPr>
              <a:cxnSpLocks noChangeShapeType="1"/>
            </p:cNvCxnSpPr>
            <p:nvPr/>
          </p:nvCxnSpPr>
          <p:spPr bwMode="auto">
            <a:xfrm>
              <a:off x="827584" y="2660233"/>
              <a:ext cx="369368" cy="6126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2" name="Rectangle 133"/>
            <p:cNvSpPr>
              <a:spLocks noChangeArrowheads="1"/>
            </p:cNvSpPr>
            <p:nvPr/>
          </p:nvSpPr>
          <p:spPr bwMode="auto">
            <a:xfrm>
              <a:off x="2066161" y="3634549"/>
              <a:ext cx="1036817" cy="353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9500">
                  <a:solidFill>
                    <a:srgbClr val="000000"/>
                  </a:solidFill>
                  <a:latin typeface="Arial" charset="0"/>
                  <a:ea typeface="ＭＳ Ｐゴシック" pitchFamily="34" charset="-128"/>
                  <a:cs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182B52"/>
                  </a:solidFill>
                  <a:ea typeface="宋体" pitchFamily="2" charset="-122"/>
                </a:rPr>
                <a:t>Pt sheet</a:t>
              </a:r>
              <a:endParaRPr lang="nl-BE" altLang="nl-BE" sz="2400">
                <a:solidFill>
                  <a:schemeClr val="tx1"/>
                </a:solidFill>
                <a:ea typeface="宋体" pitchFamily="2" charset="-122"/>
              </a:endParaRPr>
            </a:p>
          </p:txBody>
        </p:sp>
        <p:cxnSp>
          <p:nvCxnSpPr>
            <p:cNvPr id="63" name="Straight Arrow Connector 134"/>
            <p:cNvCxnSpPr>
              <a:cxnSpLocks noChangeShapeType="1"/>
            </p:cNvCxnSpPr>
            <p:nvPr/>
          </p:nvCxnSpPr>
          <p:spPr bwMode="auto">
            <a:xfrm flipH="1" flipV="1">
              <a:off x="1497620" y="3442593"/>
              <a:ext cx="511276" cy="381135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4" name="Rectangle 18"/>
          <p:cNvSpPr>
            <a:spLocks noChangeArrowheads="1"/>
          </p:cNvSpPr>
          <p:nvPr/>
        </p:nvSpPr>
        <p:spPr bwMode="auto">
          <a:xfrm>
            <a:off x="1331640" y="4788999"/>
            <a:ext cx="1937690" cy="490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0481" tIns="60241" rIns="120481" bIns="60241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l-BE" sz="2400" dirty="0">
                <a:solidFill>
                  <a:schemeClr val="tx1"/>
                </a:solidFill>
              </a:rPr>
              <a:t>CSLM setup</a:t>
            </a:r>
            <a:endParaRPr lang="nl-BE" altLang="nl-BE" sz="2400" dirty="0">
              <a:solidFill>
                <a:schemeClr val="tx1"/>
              </a:solidFill>
            </a:endParaRPr>
          </a:p>
        </p:txBody>
      </p:sp>
      <p:sp>
        <p:nvSpPr>
          <p:cNvPr id="65" name="Rectangle 137"/>
          <p:cNvSpPr>
            <a:spLocks noChangeArrowheads="1"/>
          </p:cNvSpPr>
          <p:nvPr/>
        </p:nvSpPr>
        <p:spPr bwMode="auto">
          <a:xfrm>
            <a:off x="5174217" y="1036270"/>
            <a:ext cx="2131653" cy="490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0481" tIns="60241" rIns="120481" bIns="60241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l-BE" sz="2400" dirty="0">
                <a:solidFill>
                  <a:srgbClr val="FF0000"/>
                </a:solidFill>
              </a:rPr>
              <a:t>Al</a:t>
            </a:r>
            <a:r>
              <a:rPr lang="en-US" altLang="nl-BE" sz="2400" baseline="-25000" dirty="0">
                <a:solidFill>
                  <a:srgbClr val="FF0000"/>
                </a:solidFill>
              </a:rPr>
              <a:t>2</a:t>
            </a:r>
            <a:r>
              <a:rPr lang="en-US" altLang="nl-BE" sz="2400" dirty="0">
                <a:solidFill>
                  <a:srgbClr val="FF0000"/>
                </a:solidFill>
              </a:rPr>
              <a:t>O</a:t>
            </a:r>
            <a:r>
              <a:rPr lang="en-US" altLang="nl-BE" sz="2400" baseline="-25000" dirty="0">
                <a:solidFill>
                  <a:srgbClr val="FF0000"/>
                </a:solidFill>
              </a:rPr>
              <a:t>3</a:t>
            </a:r>
            <a:r>
              <a:rPr lang="en-US" altLang="nl-BE" sz="2400" dirty="0">
                <a:solidFill>
                  <a:srgbClr val="FF0000"/>
                </a:solidFill>
              </a:rPr>
              <a:t> crucible</a:t>
            </a:r>
            <a:endParaRPr lang="nl-BE" altLang="nl-BE" sz="2400" dirty="0">
              <a:solidFill>
                <a:srgbClr val="FF0000"/>
              </a:solidFill>
            </a:endParaRPr>
          </a:p>
        </p:txBody>
      </p:sp>
      <p:sp>
        <p:nvSpPr>
          <p:cNvPr id="66" name="Rectangle 138"/>
          <p:cNvSpPr>
            <a:spLocks noChangeArrowheads="1"/>
          </p:cNvSpPr>
          <p:nvPr/>
        </p:nvSpPr>
        <p:spPr bwMode="auto">
          <a:xfrm>
            <a:off x="4138047" y="5301187"/>
            <a:ext cx="1140997" cy="552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0481" tIns="60241" rIns="120481" bIns="60241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l-BE" sz="2800" dirty="0">
                <a:solidFill>
                  <a:srgbClr val="FF0000"/>
                </a:solidFill>
              </a:rPr>
              <a:t>Pt foil</a:t>
            </a:r>
            <a:endParaRPr lang="nl-BE" altLang="nl-BE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13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E:\coziras\cslm test 1\35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3"/>
          <a:stretch/>
        </p:blipFill>
        <p:spPr bwMode="auto">
          <a:xfrm>
            <a:off x="135978" y="2066542"/>
            <a:ext cx="1584177" cy="1901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D0A670-4AE9-467D-9317-7897A4248EF0}" type="slidenum">
              <a:rPr lang="nl-NL" smtClean="0"/>
              <a:pPr>
                <a:defRPr/>
              </a:pPr>
              <a:t>6</a:t>
            </a:fld>
            <a:endParaRPr lang="nl-NL" dirty="0"/>
          </a:p>
        </p:txBody>
      </p:sp>
      <p:sp>
        <p:nvSpPr>
          <p:cNvPr id="9220" name="Rectangle 9219"/>
          <p:cNvSpPr/>
          <p:nvPr/>
        </p:nvSpPr>
        <p:spPr>
          <a:xfrm>
            <a:off x="1739102" y="813658"/>
            <a:ext cx="692670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altLang="zh-CN" sz="2400" b="1" dirty="0" smtClean="0">
                <a:solidFill>
                  <a:srgbClr val="182B52"/>
                </a:solidFill>
              </a:rPr>
              <a:t>Good wetting of slag with the Al</a:t>
            </a:r>
            <a:r>
              <a:rPr lang="en-US" altLang="zh-CN" sz="2400" b="1" baseline="-25000" dirty="0" smtClean="0">
                <a:solidFill>
                  <a:srgbClr val="182B52"/>
                </a:solidFill>
              </a:rPr>
              <a:t>2</a:t>
            </a:r>
            <a:r>
              <a:rPr lang="en-US" altLang="zh-CN" sz="2400" b="1" dirty="0" smtClean="0">
                <a:solidFill>
                  <a:srgbClr val="182B52"/>
                </a:solidFill>
              </a:rPr>
              <a:t>O</a:t>
            </a:r>
            <a:r>
              <a:rPr lang="en-US" altLang="zh-CN" sz="2400" b="1" baseline="-25000" dirty="0">
                <a:solidFill>
                  <a:srgbClr val="182B52"/>
                </a:solidFill>
              </a:rPr>
              <a:t>3</a:t>
            </a:r>
            <a:r>
              <a:rPr lang="en-US" altLang="zh-CN" sz="2400" b="1" dirty="0" smtClean="0">
                <a:solidFill>
                  <a:srgbClr val="182B52"/>
                </a:solidFill>
              </a:rPr>
              <a:t> crucible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182B52"/>
                </a:solidFill>
              </a:rPr>
              <a:t>Chemical reaction of </a:t>
            </a:r>
            <a:r>
              <a:rPr lang="en-US" altLang="zh-CN" sz="2400" b="1" dirty="0">
                <a:solidFill>
                  <a:srgbClr val="182B52"/>
                </a:solidFill>
              </a:rPr>
              <a:t>Al</a:t>
            </a:r>
            <a:r>
              <a:rPr lang="en-US" altLang="zh-CN" sz="2400" b="1" baseline="-25000" dirty="0">
                <a:solidFill>
                  <a:srgbClr val="182B52"/>
                </a:solidFill>
              </a:rPr>
              <a:t>2</a:t>
            </a:r>
            <a:r>
              <a:rPr lang="en-US" altLang="zh-CN" sz="2400" b="1" dirty="0">
                <a:solidFill>
                  <a:srgbClr val="182B52"/>
                </a:solidFill>
              </a:rPr>
              <a:t>O</a:t>
            </a:r>
            <a:r>
              <a:rPr lang="en-US" altLang="zh-CN" sz="2400" b="1" baseline="-25000" dirty="0">
                <a:solidFill>
                  <a:srgbClr val="182B52"/>
                </a:solidFill>
              </a:rPr>
              <a:t>3</a:t>
            </a:r>
            <a:r>
              <a:rPr lang="en-US" sz="2400" b="1" dirty="0" smtClean="0">
                <a:solidFill>
                  <a:srgbClr val="182B52"/>
                </a:solidFill>
              </a:rPr>
              <a:t> and slag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182B52"/>
                </a:solidFill>
              </a:rPr>
              <a:t>Unstable liquid surface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182B52"/>
                </a:solidFill>
              </a:rPr>
              <a:t>Inhomogeneous cooling</a:t>
            </a:r>
            <a:endParaRPr lang="nl-BE" sz="2400" b="1" dirty="0"/>
          </a:p>
        </p:txBody>
      </p:sp>
      <p:sp>
        <p:nvSpPr>
          <p:cNvPr id="43" name="Rectangle 42"/>
          <p:cNvSpPr/>
          <p:nvPr/>
        </p:nvSpPr>
        <p:spPr>
          <a:xfrm>
            <a:off x="539552" y="5795972"/>
            <a:ext cx="1685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 smtClean="0"/>
              <a:t>Al2O3 crucible</a:t>
            </a:r>
            <a:endParaRPr lang="nl-BE" sz="1800" dirty="0"/>
          </a:p>
        </p:txBody>
      </p:sp>
      <p:pic>
        <p:nvPicPr>
          <p:cNvPr id="2050" name="Picture 2" descr="E:\coziras\cslm test 1\26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404402"/>
            <a:ext cx="3384376" cy="2707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coziras\cslm test 1\27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889604"/>
            <a:ext cx="3384375" cy="270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2268"/>
          <p:cNvSpPr txBox="1">
            <a:spLocks noChangeArrowheads="1"/>
          </p:cNvSpPr>
          <p:nvPr/>
        </p:nvSpPr>
        <p:spPr bwMode="auto">
          <a:xfrm>
            <a:off x="36984" y="194400"/>
            <a:ext cx="8865251" cy="554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2529" tIns="61264" rIns="122529" bIns="61264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9pPr>
          </a:lstStyle>
          <a:p>
            <a:pPr algn="just">
              <a:spcBef>
                <a:spcPct val="0"/>
              </a:spcBef>
              <a:buSzPct val="80000"/>
              <a:buFontTx/>
              <a:buNone/>
            </a:pPr>
            <a:r>
              <a:rPr lang="en-US" altLang="nl-BE" sz="2800" b="1" dirty="0">
                <a:solidFill>
                  <a:schemeClr val="accent6">
                    <a:lumMod val="50000"/>
                  </a:schemeClr>
                </a:solidFill>
              </a:rPr>
              <a:t>Continuous cooling in an Al</a:t>
            </a:r>
            <a:r>
              <a:rPr lang="en-US" altLang="nl-BE" sz="2800" b="1" baseline="-25000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en-US" altLang="nl-BE" sz="2800" b="1" dirty="0">
                <a:solidFill>
                  <a:schemeClr val="accent6">
                    <a:lumMod val="50000"/>
                  </a:schemeClr>
                </a:solidFill>
              </a:rPr>
              <a:t>O</a:t>
            </a:r>
            <a:r>
              <a:rPr lang="en-US" altLang="nl-BE" sz="2800" b="1" baseline="-25000" dirty="0">
                <a:solidFill>
                  <a:schemeClr val="accent6">
                    <a:lumMod val="50000"/>
                  </a:schemeClr>
                </a:solidFill>
              </a:rPr>
              <a:t>3</a:t>
            </a:r>
            <a:r>
              <a:rPr lang="en-US" altLang="nl-BE" sz="2800" b="1" dirty="0">
                <a:solidFill>
                  <a:schemeClr val="accent6">
                    <a:lumMod val="50000"/>
                  </a:schemeClr>
                </a:solidFill>
              </a:rPr>
              <a:t> crucible</a:t>
            </a:r>
            <a:endParaRPr lang="nl-BE" altLang="nl-BE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2" name="Picture 4" descr="E:\coziras\cslm test 1\33.tif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5"/>
          <a:stretch/>
        </p:blipFill>
        <p:spPr bwMode="auto">
          <a:xfrm>
            <a:off x="135978" y="3823493"/>
            <a:ext cx="3296729" cy="272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39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3"/>
            <a:ext cx="4716016" cy="4493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419" y="1143784"/>
            <a:ext cx="4631109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5496" y="4942867"/>
            <a:ext cx="422904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182B52"/>
                </a:solidFill>
              </a:rPr>
              <a:t>Elemental mapping</a:t>
            </a:r>
          </a:p>
          <a:p>
            <a:r>
              <a:rPr lang="en-US" sz="2000" b="1" dirty="0" smtClean="0">
                <a:solidFill>
                  <a:srgbClr val="182B52"/>
                </a:solidFill>
              </a:rPr>
              <a:t>Al-Zn-Fe-O Spinel formation</a:t>
            </a:r>
          </a:p>
          <a:p>
            <a:r>
              <a:rPr lang="en-US" sz="2000" b="1" dirty="0" smtClean="0">
                <a:solidFill>
                  <a:srgbClr val="182B52"/>
                </a:solidFill>
              </a:rPr>
              <a:t>Change of solidification behavior</a:t>
            </a:r>
            <a:endParaRPr lang="nl-BE" sz="2000" dirty="0"/>
          </a:p>
        </p:txBody>
      </p:sp>
      <p:sp>
        <p:nvSpPr>
          <p:cNvPr id="12" name="Oval 11"/>
          <p:cNvSpPr/>
          <p:nvPr/>
        </p:nvSpPr>
        <p:spPr>
          <a:xfrm>
            <a:off x="6372200" y="980728"/>
            <a:ext cx="432048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7" name="Oval 16"/>
          <p:cNvSpPr/>
          <p:nvPr/>
        </p:nvSpPr>
        <p:spPr>
          <a:xfrm>
            <a:off x="4067944" y="2276872"/>
            <a:ext cx="432048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765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549610" y="917286"/>
            <a:ext cx="37703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solidFill>
                  <a:srgbClr val="182B52"/>
                </a:solidFill>
              </a:rPr>
              <a:t>Continuous cooling tests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5567819"/>
              </p:ext>
            </p:extLst>
          </p:nvPr>
        </p:nvGraphicFramePr>
        <p:xfrm>
          <a:off x="-57668" y="1137780"/>
          <a:ext cx="4341636" cy="3371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68" name="Graph" r:id="rId4" imgW="3906720" imgH="3034080" progId="Origin50.Graph">
                  <p:embed/>
                </p:oleObj>
              </mc:Choice>
              <mc:Fallback>
                <p:oleObj name="Graph" r:id="rId4" imgW="3906720" imgH="303408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57668" y="1137780"/>
                        <a:ext cx="4341636" cy="3371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ight Arrow 9"/>
          <p:cNvSpPr/>
          <p:nvPr/>
        </p:nvSpPr>
        <p:spPr bwMode="auto">
          <a:xfrm>
            <a:off x="4139952" y="3143863"/>
            <a:ext cx="576064" cy="360040"/>
          </a:xfrm>
          <a:prstGeom prst="rightArrow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BE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72000" y="1748055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 smtClean="0">
                <a:solidFill>
                  <a:schemeClr val="tx1"/>
                </a:solidFill>
              </a:rPr>
              <a:t>Dendritic </a:t>
            </a:r>
            <a:r>
              <a:rPr lang="en-US" sz="1600" b="1" dirty="0">
                <a:solidFill>
                  <a:schemeClr val="tx1"/>
                </a:solidFill>
              </a:rPr>
              <a:t>structure </a:t>
            </a:r>
            <a:r>
              <a:rPr lang="en-US" sz="1600" b="1" dirty="0" smtClean="0">
                <a:solidFill>
                  <a:schemeClr val="tx1"/>
                </a:solidFill>
              </a:rPr>
              <a:t>precipitation temperature</a:t>
            </a:r>
            <a:endParaRPr lang="nl-BE" sz="1600" b="1" dirty="0">
              <a:solidFill>
                <a:schemeClr val="tx1"/>
              </a:solidFill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902246"/>
              </p:ext>
            </p:extLst>
          </p:nvPr>
        </p:nvGraphicFramePr>
        <p:xfrm>
          <a:off x="4571206" y="2017318"/>
          <a:ext cx="4321274" cy="3283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69" name="Graph" r:id="rId6" imgW="3954240" imgH="3005280" progId="Origin50.Graph">
                  <p:embed/>
                </p:oleObj>
              </mc:Choice>
              <mc:Fallback>
                <p:oleObj name="Graph" r:id="rId6" imgW="3954240" imgH="300528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71206" y="2017318"/>
                        <a:ext cx="4321274" cy="32838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2268"/>
          <p:cNvSpPr txBox="1">
            <a:spLocks noChangeArrowheads="1"/>
          </p:cNvSpPr>
          <p:nvPr/>
        </p:nvSpPr>
        <p:spPr bwMode="auto">
          <a:xfrm>
            <a:off x="36984" y="194400"/>
            <a:ext cx="8865251" cy="554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2529" tIns="61264" rIns="122529" bIns="61264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9pPr>
          </a:lstStyle>
          <a:p>
            <a:pPr algn="just">
              <a:spcBef>
                <a:spcPct val="0"/>
              </a:spcBef>
              <a:buSzPct val="80000"/>
              <a:buFontTx/>
              <a:buNone/>
            </a:pPr>
            <a:r>
              <a:rPr lang="en-US" altLang="nl-BE" sz="2800" b="1" dirty="0">
                <a:solidFill>
                  <a:schemeClr val="accent6">
                    <a:lumMod val="50000"/>
                  </a:schemeClr>
                </a:solidFill>
              </a:rPr>
              <a:t>Continuous cooling in </a:t>
            </a:r>
            <a:r>
              <a:rPr lang="en-US" altLang="nl-BE" sz="2800" b="1" dirty="0" smtClean="0">
                <a:solidFill>
                  <a:schemeClr val="accent6">
                    <a:lumMod val="50000"/>
                  </a:schemeClr>
                </a:solidFill>
              </a:rPr>
              <a:t>a Pt foil</a:t>
            </a:r>
            <a:endParaRPr lang="nl-BE" altLang="nl-BE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36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C:\MTM\HT group\COZIRAS project\CSLM MC slag with ZnO\mc slag pt sheet 0.5-30cm cooling 2\00002241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391" y="2706744"/>
            <a:ext cx="2214504" cy="1660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MTM\HT group\COZIRAS project\CSLM MC slag with ZnO\mc slag pt sheet 0.5-30cm cooling 2\00002182.bm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522" y="2706744"/>
            <a:ext cx="2213982" cy="1660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MTM\HT group\COZIRAS project\CSLM MC slag with ZnO\mc slag pt sheet 0.5-30cm cooling 2\00002152.bm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522" y="965901"/>
            <a:ext cx="2213982" cy="166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MTM\HT group\COZIRAS project\CSLM MC slag with ZnO\mc slag pt sheet 0.5-30cm cooling 2\00002092.bmp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965902"/>
            <a:ext cx="2213983" cy="166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MTM\HT group\COZIRAS project\CSLM MC slag with ZnO\mc slag pt sheet 0.5-30cm cooling 2\00002035.bmp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6" y="975064"/>
            <a:ext cx="2201768" cy="165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40538" y="6207571"/>
            <a:ext cx="1800225" cy="360363"/>
          </a:xfrm>
        </p:spPr>
        <p:txBody>
          <a:bodyPr/>
          <a:lstStyle/>
          <a:p>
            <a:pPr>
              <a:defRPr/>
            </a:pPr>
            <a:fld id="{ADD0A670-4AE9-467D-9317-7897A4248EF0}" type="slidenum">
              <a:rPr lang="nl-NL" smtClean="0"/>
              <a:pPr>
                <a:defRPr/>
              </a:pPr>
              <a:t>9</a:t>
            </a:fld>
            <a:endParaRPr lang="nl-NL" dirty="0"/>
          </a:p>
        </p:txBody>
      </p:sp>
      <p:sp>
        <p:nvSpPr>
          <p:cNvPr id="2" name="Rectangle 1"/>
          <p:cNvSpPr/>
          <p:nvPr/>
        </p:nvSpPr>
        <p:spPr>
          <a:xfrm>
            <a:off x="5580112" y="476672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In-situ observation, 1°C/s</a:t>
            </a:r>
            <a:endParaRPr lang="nl-BE" sz="2000" b="1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6387" name="Picture 3" descr="C:\MTM\HT group\COZIRAS project\MC slag\mc slag pt sheet 0.5-30cm cooling 2\00002051.bmp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975064"/>
            <a:ext cx="2201768" cy="165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Oval 19"/>
          <p:cNvSpPr/>
          <p:nvPr/>
        </p:nvSpPr>
        <p:spPr bwMode="auto">
          <a:xfrm>
            <a:off x="3594747" y="1495189"/>
            <a:ext cx="564782" cy="50306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BE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00625" y="2259406"/>
            <a:ext cx="931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</a:rPr>
              <a:t>1119°C</a:t>
            </a:r>
            <a:endParaRPr lang="nl-BE" sz="1800" b="1" dirty="0">
              <a:solidFill>
                <a:srgbClr val="FF0000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704102" y="2255194"/>
            <a:ext cx="931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</a:rPr>
              <a:t>1114°C</a:t>
            </a:r>
            <a:endParaRPr lang="nl-BE" sz="1800" b="1" dirty="0">
              <a:solidFill>
                <a:srgbClr val="FF000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751468" y="2259406"/>
            <a:ext cx="944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</a:rPr>
              <a:t>1100°C</a:t>
            </a:r>
            <a:endParaRPr lang="nl-BE" sz="1800" b="1" dirty="0">
              <a:solidFill>
                <a:srgbClr val="FF000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876256" y="3997898"/>
            <a:ext cx="957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1070</a:t>
            </a:r>
            <a:r>
              <a:rPr lang="en-US" sz="1800" b="1" dirty="0" smtClean="0">
                <a:solidFill>
                  <a:srgbClr val="FF0000"/>
                </a:solidFill>
              </a:rPr>
              <a:t>°C</a:t>
            </a:r>
            <a:endParaRPr lang="nl-BE" sz="1800" b="1" dirty="0">
              <a:solidFill>
                <a:srgbClr val="FF000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781556" y="3997898"/>
            <a:ext cx="957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1050</a:t>
            </a:r>
            <a:r>
              <a:rPr lang="en-US" sz="1800" b="1" dirty="0" smtClean="0">
                <a:solidFill>
                  <a:srgbClr val="FF0000"/>
                </a:solidFill>
              </a:rPr>
              <a:t>°C</a:t>
            </a:r>
            <a:endParaRPr lang="nl-BE" sz="1800" b="1" dirty="0">
              <a:solidFill>
                <a:srgbClr val="FF0000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886348" y="2254316"/>
            <a:ext cx="957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</a:rPr>
              <a:t>1080°C</a:t>
            </a:r>
            <a:endParaRPr lang="nl-BE" sz="1800" b="1" dirty="0">
              <a:solidFill>
                <a:srgbClr val="FF0000"/>
              </a:solidFill>
            </a:endParaRPr>
          </a:p>
        </p:txBody>
      </p:sp>
      <p:pic>
        <p:nvPicPr>
          <p:cNvPr id="4104" name="Picture 8" descr="C:\MTM\HT group\COZIRAS project\CSLM MC slag with ZnO\mc slag pt sheet 0.5-30cm cooling 2\00002299.bmp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761" y="2713385"/>
            <a:ext cx="2209760" cy="165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tangle 34"/>
          <p:cNvSpPr/>
          <p:nvPr/>
        </p:nvSpPr>
        <p:spPr>
          <a:xfrm>
            <a:off x="2402155" y="3997898"/>
            <a:ext cx="957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1030</a:t>
            </a:r>
            <a:r>
              <a:rPr lang="en-US" sz="1800" b="1" dirty="0" smtClean="0">
                <a:solidFill>
                  <a:srgbClr val="FF0000"/>
                </a:solidFill>
              </a:rPr>
              <a:t>°C</a:t>
            </a:r>
            <a:endParaRPr lang="nl-BE" sz="1800" b="1" dirty="0">
              <a:solidFill>
                <a:srgbClr val="FF0000"/>
              </a:solidFill>
            </a:endParaRPr>
          </a:p>
        </p:txBody>
      </p:sp>
      <p:pic>
        <p:nvPicPr>
          <p:cNvPr id="4105" name="Picture 9" descr="C:\MTM\HT group\COZIRAS project\CSLM MC slag with ZnO\mc slag pt sheet 0.5-30cm cooling 2\00002391.bmp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6" y="2695696"/>
            <a:ext cx="2228712" cy="1671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701675" y="4001373"/>
            <a:ext cx="9573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1000</a:t>
            </a:r>
            <a:r>
              <a:rPr lang="en-US" sz="1800" b="1" dirty="0" smtClean="0">
                <a:solidFill>
                  <a:srgbClr val="FF0000"/>
                </a:solidFill>
              </a:rPr>
              <a:t>°C</a:t>
            </a:r>
            <a:endParaRPr lang="nl-BE" sz="1800" b="1" dirty="0">
              <a:solidFill>
                <a:srgbClr val="FF0000"/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3359468" y="1188578"/>
            <a:ext cx="420444" cy="216024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ight Arrow 5"/>
          <p:cNvSpPr/>
          <p:nvPr/>
        </p:nvSpPr>
        <p:spPr>
          <a:xfrm rot="10800000">
            <a:off x="6769225" y="3348818"/>
            <a:ext cx="467071" cy="19322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F0000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65977" y="4503926"/>
            <a:ext cx="90780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/>
              <a:t>1200-1114 °C liquid 1</a:t>
            </a:r>
          </a:p>
          <a:p>
            <a:r>
              <a:rPr lang="en-US" sz="1600" b="1" dirty="0" smtClean="0"/>
              <a:t>1114-1050°C: </a:t>
            </a:r>
            <a:r>
              <a:rPr lang="en-US" sz="1600" b="1" dirty="0" err="1" smtClean="0"/>
              <a:t>fayalite</a:t>
            </a:r>
            <a:r>
              <a:rPr lang="en-US" sz="1600" b="1" dirty="0" smtClean="0"/>
              <a:t> + liquid 1+ liquid 2</a:t>
            </a:r>
          </a:p>
          <a:p>
            <a:r>
              <a:rPr lang="en-US" sz="1600" b="1" dirty="0" smtClean="0"/>
              <a:t>1050-RT: </a:t>
            </a:r>
            <a:r>
              <a:rPr lang="en-US" sz="1600" b="1" dirty="0" err="1" smtClean="0"/>
              <a:t>fayalite+liquid</a:t>
            </a:r>
            <a:r>
              <a:rPr lang="en-US" sz="1600" b="1" dirty="0" smtClean="0"/>
              <a:t> 2</a:t>
            </a:r>
          </a:p>
          <a:p>
            <a:r>
              <a:rPr lang="en-US" sz="1600" b="1" dirty="0" err="1" smtClean="0"/>
              <a:t>deltaT</a:t>
            </a:r>
            <a:r>
              <a:rPr lang="en-US" sz="1600" b="1" dirty="0" smtClean="0"/>
              <a:t>=94°C</a:t>
            </a:r>
          </a:p>
          <a:p>
            <a:r>
              <a:rPr lang="en-US" sz="1600" b="1" dirty="0" smtClean="0"/>
              <a:t>All the </a:t>
            </a:r>
            <a:r>
              <a:rPr lang="en-US" sz="1600" b="1" dirty="0" err="1" smtClean="0"/>
              <a:t>fayalite</a:t>
            </a:r>
            <a:r>
              <a:rPr lang="en-US" sz="1600" b="1" dirty="0" smtClean="0"/>
              <a:t> precipitate at 1050°C</a:t>
            </a:r>
            <a:endParaRPr lang="nl-BE" sz="1600" b="1" dirty="0"/>
          </a:p>
        </p:txBody>
      </p:sp>
      <p:sp>
        <p:nvSpPr>
          <p:cNvPr id="11" name="Rectangle 10"/>
          <p:cNvSpPr/>
          <p:nvPr/>
        </p:nvSpPr>
        <p:spPr>
          <a:xfrm>
            <a:off x="2440650" y="1431395"/>
            <a:ext cx="8691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Liquid </a:t>
            </a:r>
            <a:r>
              <a:rPr lang="en-US" sz="1400" b="1" dirty="0">
                <a:solidFill>
                  <a:schemeClr val="bg1"/>
                </a:solidFill>
              </a:rPr>
              <a:t>1</a:t>
            </a:r>
            <a:endParaRPr lang="nl-BE" sz="1400" dirty="0">
              <a:solidFill>
                <a:schemeClr val="bg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796875" y="1431395"/>
            <a:ext cx="15792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liquid </a:t>
            </a:r>
            <a:r>
              <a:rPr lang="en-US" sz="1400" b="1" dirty="0" smtClean="0">
                <a:solidFill>
                  <a:schemeClr val="bg1"/>
                </a:solidFill>
              </a:rPr>
              <a:t>1+Fayalite</a:t>
            </a:r>
            <a:endParaRPr lang="nl-BE" sz="1400" dirty="0">
              <a:solidFill>
                <a:schemeClr val="bg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906383" y="3388156"/>
            <a:ext cx="17892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FFFF00"/>
                </a:solidFill>
              </a:rPr>
              <a:t>liquid </a:t>
            </a:r>
            <a:r>
              <a:rPr lang="en-US" sz="1600" b="1" dirty="0" smtClean="0">
                <a:solidFill>
                  <a:srgbClr val="FFFF00"/>
                </a:solidFill>
              </a:rPr>
              <a:t>2+Fayalite</a:t>
            </a:r>
            <a:endParaRPr lang="nl-BE" sz="1600" dirty="0">
              <a:solidFill>
                <a:srgbClr val="FFFF00"/>
              </a:solidFill>
            </a:endParaRPr>
          </a:p>
        </p:txBody>
      </p:sp>
      <p:sp>
        <p:nvSpPr>
          <p:cNvPr id="37" name="Text Box 2268"/>
          <p:cNvSpPr txBox="1">
            <a:spLocks noChangeArrowheads="1"/>
          </p:cNvSpPr>
          <p:nvPr/>
        </p:nvSpPr>
        <p:spPr bwMode="auto">
          <a:xfrm>
            <a:off x="36984" y="194400"/>
            <a:ext cx="8865251" cy="554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22529" tIns="61264" rIns="122529" bIns="61264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950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defRPr>
            </a:lvl9pPr>
          </a:lstStyle>
          <a:p>
            <a:pPr algn="just">
              <a:spcBef>
                <a:spcPct val="0"/>
              </a:spcBef>
              <a:buSzPct val="80000"/>
              <a:buFontTx/>
              <a:buNone/>
            </a:pPr>
            <a:r>
              <a:rPr lang="en-US" altLang="nl-BE" sz="2800" b="1" dirty="0">
                <a:solidFill>
                  <a:schemeClr val="accent6">
                    <a:lumMod val="50000"/>
                  </a:schemeClr>
                </a:solidFill>
              </a:rPr>
              <a:t>Continuous cooling in </a:t>
            </a:r>
            <a:r>
              <a:rPr lang="en-US" altLang="nl-BE" sz="2800" b="1" dirty="0" smtClean="0">
                <a:solidFill>
                  <a:schemeClr val="accent6">
                    <a:lumMod val="50000"/>
                  </a:schemeClr>
                </a:solidFill>
              </a:rPr>
              <a:t>a Pt foil</a:t>
            </a:r>
            <a:endParaRPr lang="nl-BE" altLang="nl-BE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83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porate-KU Leuven-Liggend-Achtergrond Wit">
  <a:themeElements>
    <a:clrScheme name="KULeuven-Themakleuren">
      <a:dk1>
        <a:srgbClr val="00407A"/>
      </a:dk1>
      <a:lt1>
        <a:srgbClr val="FFFFFF"/>
      </a:lt1>
      <a:dk2>
        <a:srgbClr val="00407A"/>
      </a:dk2>
      <a:lt2>
        <a:srgbClr val="FFFFFF"/>
      </a:lt2>
      <a:accent1>
        <a:srgbClr val="1D8DB0"/>
      </a:accent1>
      <a:accent2>
        <a:srgbClr val="116E8A"/>
      </a:accent2>
      <a:accent3>
        <a:srgbClr val="52BDEC"/>
      </a:accent3>
      <a:accent4>
        <a:srgbClr val="00407A"/>
      </a:accent4>
      <a:accent5>
        <a:srgbClr val="7F7F7F"/>
      </a:accent5>
      <a:accent6>
        <a:srgbClr val="595959"/>
      </a:accent6>
      <a:hlink>
        <a:srgbClr val="1D8DB0"/>
      </a:hlink>
      <a:folHlink>
        <a:srgbClr val="00407A"/>
      </a:folHlink>
    </a:clrScheme>
    <a:fontScheme name="KULeuv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16E8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orporate-KU Leuven-Liggend-Achtergrond Wit en Watermerk">
  <a:themeElements>
    <a:clrScheme name="KULeuven-Themakleuren">
      <a:dk1>
        <a:srgbClr val="00407A"/>
      </a:dk1>
      <a:lt1>
        <a:srgbClr val="FFFFFF"/>
      </a:lt1>
      <a:dk2>
        <a:srgbClr val="00407A"/>
      </a:dk2>
      <a:lt2>
        <a:srgbClr val="FFFFFF"/>
      </a:lt2>
      <a:accent1>
        <a:srgbClr val="1D8DB0"/>
      </a:accent1>
      <a:accent2>
        <a:srgbClr val="116E8A"/>
      </a:accent2>
      <a:accent3>
        <a:srgbClr val="86BCE5"/>
      </a:accent3>
      <a:accent4>
        <a:srgbClr val="00407A"/>
      </a:accent4>
      <a:accent5>
        <a:srgbClr val="7F7F7F"/>
      </a:accent5>
      <a:accent6>
        <a:srgbClr val="595959"/>
      </a:accent6>
      <a:hlink>
        <a:srgbClr val="009999"/>
      </a:hlink>
      <a:folHlink>
        <a:srgbClr val="800080"/>
      </a:folHlink>
    </a:clrScheme>
    <a:fontScheme name="KULeuv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16E8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corporate-KULeuven</Template>
  <TotalTime>5013</TotalTime>
  <Words>366</Words>
  <Application>Microsoft Office PowerPoint</Application>
  <PresentationFormat>On-screen Show (4:3)</PresentationFormat>
  <Paragraphs>82</Paragraphs>
  <Slides>11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Corporate-KU Leuven-Liggend-Achtergrond Wit</vt:lpstr>
      <vt:lpstr>Corporate-KU Leuven-Liggend-Achtergrond Wit en Watermerk</vt:lpstr>
      <vt:lpstr>Graph</vt:lpstr>
      <vt:lpstr>In-situ observation of ZnO containing Cu slag solidification by confocal laser scanning microscope  S.G. Huang*, M.X. Guo*, Y. Pontikes*, J. Van Dyck*, C. Mathias**, P.T. Jones*, B. Blanpain*  *Department of Metallurgy and Materials Engineering, KU Leuven, Kasteelpark Arenberg 44, B-3001 Heverlee, Belgium ** Metallo-chimique N.V. 2340 Beerse, Belgium</vt:lpstr>
      <vt:lpstr>PowerPoint Presentation</vt:lpstr>
      <vt:lpstr>Slag solidification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KULeuven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ICTS | Communicatie, Servicepunt en Opleiding</dc:creator>
  <dc:description>Huisstijl KU Leuven - versie 24 juli 2012</dc:description>
  <cp:lastModifiedBy>Huang Shuigen</cp:lastModifiedBy>
  <cp:revision>337</cp:revision>
  <dcterms:created xsi:type="dcterms:W3CDTF">2012-07-10T07:57:57Z</dcterms:created>
  <dcterms:modified xsi:type="dcterms:W3CDTF">2015-04-15T21:38:52Z</dcterms:modified>
</cp:coreProperties>
</file>