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1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0" r:id="rId5"/>
    <p:sldId id="262" r:id="rId6"/>
    <p:sldId id="259" r:id="rId7"/>
    <p:sldId id="261" r:id="rId8"/>
    <p:sldId id="263" r:id="rId9"/>
    <p:sldId id="258" r:id="rId10"/>
  </p:sldIdLst>
  <p:sldSz cx="9144000" cy="6858000" type="screen4x3"/>
  <p:notesSz cx="6864350" cy="9996488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6E8A"/>
    <a:srgbClr val="1D8DB0"/>
    <a:srgbClr val="147694"/>
    <a:srgbClr val="177E9D"/>
    <a:srgbClr val="00407A"/>
    <a:srgbClr val="86B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656" autoAdjust="0"/>
  </p:normalViewPr>
  <p:slideViewPr>
    <p:cSldViewPr snapToObjects="1" showGuides="1">
      <p:cViewPr>
        <p:scale>
          <a:sx n="70" d="100"/>
          <a:sy n="70" d="100"/>
        </p:scale>
        <p:origin x="-1392" y="-90"/>
      </p:cViewPr>
      <p:guideLst>
        <p:guide orient="horz" pos="3294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3" d="100"/>
          <a:sy n="73" d="100"/>
        </p:scale>
        <p:origin x="-2028" y="-98"/>
      </p:cViewPr>
      <p:guideLst>
        <p:guide orient="horz" pos="3149"/>
        <p:guide pos="216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nl-B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E6185198-F140-406E-8F04-DE9D809B9791}" type="datetimeFigureOut">
              <a:rPr lang="nl-BE" sz="1100">
                <a:latin typeface="Arial" pitchFamily="34" charset="0"/>
                <a:cs typeface="Arial" pitchFamily="34" charset="0"/>
              </a:rPr>
              <a:pPr/>
              <a:t>17/04/2015</a:t>
            </a:fld>
            <a:endParaRPr lang="nl-BE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nl-BE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6A024B3E-C6E9-4CB0-843C-3CD5676655AA}" type="slidenum">
              <a:rPr lang="nl-BE" sz="1100"/>
              <a:pPr/>
              <a:t>‹nr.›</a:t>
            </a:fld>
            <a:endParaRPr lang="nl-BE" sz="1100"/>
          </a:p>
        </p:txBody>
      </p:sp>
    </p:spTree>
    <p:extLst>
      <p:ext uri="{BB962C8B-B14F-4D97-AF65-F5344CB8AC3E}">
        <p14:creationId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40500" y="4722750"/>
            <a:ext cx="5765333" cy="4525969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9" r:id="rId2"/>
    <p:sldLayoutId id="2147483698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‹nr.›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000" y="6048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smtClean="0"/>
              <a:t>Influence of chemistry of vitrified residues on the properties of blended inorganic polymers with </a:t>
            </a:r>
            <a:r>
              <a:rPr lang="en-US" sz="3200" dirty="0" err="1" smtClean="0"/>
              <a:t>calcined</a:t>
            </a:r>
            <a:r>
              <a:rPr lang="en-US" sz="3200" dirty="0" smtClean="0"/>
              <a:t> </a:t>
            </a:r>
            <a:r>
              <a:rPr lang="en-US" sz="3200" dirty="0" err="1" smtClean="0"/>
              <a:t>kaolinitic</a:t>
            </a:r>
            <a:r>
              <a:rPr lang="en-US" sz="3200" dirty="0" smtClean="0"/>
              <a:t> clay</a:t>
            </a:r>
            <a:endParaRPr lang="en-US" sz="3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sz="1800" dirty="0" smtClean="0"/>
              <a:t>E. </a:t>
            </a:r>
            <a:r>
              <a:rPr lang="nl-BE" sz="1800" dirty="0" smtClean="0"/>
              <a:t>François</a:t>
            </a:r>
            <a:r>
              <a:rPr lang="nl-BE" sz="1800" baseline="30000" dirty="0" smtClean="0"/>
              <a:t>1,2</a:t>
            </a:r>
            <a:r>
              <a:rPr lang="nl-BE" sz="1800" dirty="0" smtClean="0"/>
              <a:t>, </a:t>
            </a:r>
            <a:r>
              <a:rPr lang="nl-BE" sz="1800" dirty="0" smtClean="0"/>
              <a:t>J. </a:t>
            </a:r>
            <a:r>
              <a:rPr lang="nl-BE" sz="1800" dirty="0" smtClean="0"/>
              <a:t>Elsen</a:t>
            </a:r>
            <a:r>
              <a:rPr lang="nl-BE" sz="1800" baseline="30000" dirty="0" smtClean="0"/>
              <a:t>1</a:t>
            </a:r>
            <a:r>
              <a:rPr lang="nl-BE" sz="1800" dirty="0" smtClean="0"/>
              <a:t>, </a:t>
            </a:r>
            <a:r>
              <a:rPr lang="nl-BE" sz="1800" dirty="0" smtClean="0"/>
              <a:t>Y. </a:t>
            </a:r>
            <a:r>
              <a:rPr lang="nl-BE" sz="1800" dirty="0" smtClean="0"/>
              <a:t>Pontikes</a:t>
            </a:r>
            <a:r>
              <a:rPr lang="nl-BE" sz="1800" baseline="30000" dirty="0" smtClean="0"/>
              <a:t>2</a:t>
            </a:r>
            <a:r>
              <a:rPr lang="nl-BE" sz="1800" dirty="0" smtClean="0"/>
              <a:t> </a:t>
            </a:r>
            <a:r>
              <a:rPr lang="nl-BE" sz="1800" dirty="0" smtClean="0"/>
              <a:t>&amp; L. </a:t>
            </a:r>
            <a:r>
              <a:rPr lang="nl-BE" sz="1800" dirty="0" smtClean="0"/>
              <a:t>Machiels</a:t>
            </a:r>
            <a:r>
              <a:rPr lang="nl-BE" sz="1800" baseline="30000" dirty="0" smtClean="0"/>
              <a:t>2</a:t>
            </a:r>
            <a:endParaRPr lang="nl-BE" sz="1800" dirty="0" smtClean="0"/>
          </a:p>
          <a:p>
            <a:r>
              <a:rPr lang="nl-BE" sz="1200" baseline="30000" dirty="0" smtClean="0"/>
              <a:t>1</a:t>
            </a:r>
            <a:r>
              <a:rPr lang="nl-BE" sz="1200" dirty="0" smtClean="0"/>
              <a:t>KU Leuven, </a:t>
            </a:r>
            <a:r>
              <a:rPr lang="nl-BE" sz="1200" dirty="0" err="1" smtClean="0"/>
              <a:t>Department</a:t>
            </a:r>
            <a:r>
              <a:rPr lang="nl-BE" sz="1200" dirty="0" smtClean="0"/>
              <a:t> of </a:t>
            </a:r>
            <a:r>
              <a:rPr lang="nl-BE" sz="1200" dirty="0"/>
              <a:t>E</a:t>
            </a:r>
            <a:r>
              <a:rPr lang="nl-BE" sz="1200" dirty="0" smtClean="0"/>
              <a:t>arth </a:t>
            </a:r>
            <a:r>
              <a:rPr lang="nl-BE" sz="1200" dirty="0" err="1" smtClean="0"/>
              <a:t>and</a:t>
            </a:r>
            <a:r>
              <a:rPr lang="nl-BE" sz="1200" dirty="0" smtClean="0"/>
              <a:t> </a:t>
            </a:r>
            <a:r>
              <a:rPr lang="nl-BE" sz="1200" dirty="0" err="1" smtClean="0"/>
              <a:t>Environmental</a:t>
            </a:r>
            <a:r>
              <a:rPr lang="nl-BE" sz="1200" dirty="0" smtClean="0"/>
              <a:t> Sciences, 3001, Leuven, Belgium</a:t>
            </a:r>
          </a:p>
          <a:p>
            <a:r>
              <a:rPr lang="nl-BE" sz="1200" baseline="30000" dirty="0" smtClean="0"/>
              <a:t>2</a:t>
            </a:r>
            <a:r>
              <a:rPr lang="nl-BE" sz="1200" dirty="0" smtClean="0"/>
              <a:t>KU Leuven, </a:t>
            </a:r>
            <a:r>
              <a:rPr lang="nl-BE" sz="1200" dirty="0" err="1" smtClean="0"/>
              <a:t>Department</a:t>
            </a:r>
            <a:r>
              <a:rPr lang="nl-BE" sz="1200" dirty="0" smtClean="0"/>
              <a:t> of </a:t>
            </a:r>
            <a:r>
              <a:rPr lang="nl-BE" sz="1200" dirty="0" err="1" smtClean="0"/>
              <a:t>Materials</a:t>
            </a:r>
            <a:r>
              <a:rPr lang="nl-BE" sz="1200" dirty="0" smtClean="0"/>
              <a:t> Engineering, 3001, Leuven, Belgium</a:t>
            </a:r>
            <a:endParaRPr lang="nl-BE" sz="1200" baseline="30000" dirty="0"/>
          </a:p>
        </p:txBody>
      </p:sp>
    </p:spTree>
    <p:extLst>
      <p:ext uri="{BB962C8B-B14F-4D97-AF65-F5344CB8AC3E}">
        <p14:creationId xmlns:p14="http://schemas.microsoft.com/office/powerpoint/2010/main" val="21694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GOAL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Replace GGBFS in a GGBFS-</a:t>
            </a:r>
            <a:r>
              <a:rPr lang="en-US" dirty="0" err="1" smtClean="0"/>
              <a:t>metakaolin</a:t>
            </a:r>
            <a:r>
              <a:rPr lang="en-US" dirty="0" smtClean="0"/>
              <a:t> based inorganic polymer (IP) by alternative glassy precursors:</a:t>
            </a:r>
          </a:p>
          <a:p>
            <a:pPr lvl="1"/>
            <a:r>
              <a:rPr lang="en-US" dirty="0" smtClean="0"/>
              <a:t>Limited availability and high price of GGBFS</a:t>
            </a:r>
          </a:p>
          <a:p>
            <a:pPr lvl="1"/>
            <a:r>
              <a:rPr lang="en-US" dirty="0" smtClean="0"/>
              <a:t>Designing glass chemistry to have optimal properties</a:t>
            </a:r>
          </a:p>
          <a:p>
            <a:r>
              <a:rPr lang="en-US" dirty="0" smtClean="0"/>
              <a:t>Three different glass chemistries:</a:t>
            </a:r>
          </a:p>
          <a:p>
            <a:pPr lvl="1"/>
            <a:endParaRPr lang="nl-BE" dirty="0" smtClean="0"/>
          </a:p>
          <a:p>
            <a:endParaRPr lang="nl-BE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089815"/>
              </p:ext>
            </p:extLst>
          </p:nvPr>
        </p:nvGraphicFramePr>
        <p:xfrm>
          <a:off x="1503249" y="3429000"/>
          <a:ext cx="6096000" cy="3297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GGBFS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GGBFS-</a:t>
                      </a:r>
                      <a:r>
                        <a:rPr lang="nl-BE" sz="1600" dirty="0" err="1" smtClean="0"/>
                        <a:t>glass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Mg-</a:t>
                      </a:r>
                      <a:r>
                        <a:rPr lang="nl-BE" sz="1600" dirty="0" err="1" smtClean="0"/>
                        <a:t>glass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K-</a:t>
                      </a:r>
                      <a:r>
                        <a:rPr lang="nl-BE" sz="1600" dirty="0" err="1" smtClean="0"/>
                        <a:t>glass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269926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SiO</a:t>
                      </a:r>
                      <a:r>
                        <a:rPr lang="nl-BE" sz="1600" baseline="-25000" dirty="0" smtClean="0"/>
                        <a:t>2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36.0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34.0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27.1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28.2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321164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Al</a:t>
                      </a:r>
                      <a:r>
                        <a:rPr lang="nl-BE" sz="1600" baseline="-25000" dirty="0" smtClean="0"/>
                        <a:t>2</a:t>
                      </a:r>
                      <a:r>
                        <a:rPr lang="nl-BE" sz="1600" baseline="0" dirty="0" smtClean="0"/>
                        <a:t>O</a:t>
                      </a:r>
                      <a:r>
                        <a:rPr lang="nl-BE" sz="1600" baseline="-25000" dirty="0" smtClean="0"/>
                        <a:t>3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14.5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10.4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13.4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8.9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Fe</a:t>
                      </a:r>
                      <a:r>
                        <a:rPr lang="nl-BE" sz="1600" baseline="-25000" dirty="0" smtClean="0"/>
                        <a:t>2</a:t>
                      </a:r>
                      <a:r>
                        <a:rPr lang="nl-BE" sz="1600" baseline="0" dirty="0" smtClean="0"/>
                        <a:t>O</a:t>
                      </a:r>
                      <a:r>
                        <a:rPr lang="nl-BE" sz="1600" baseline="-25000" dirty="0" smtClean="0"/>
                        <a:t>3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0.4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14.2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14.1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13.7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267262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err="1" smtClean="0"/>
                        <a:t>CaO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39.9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32.3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31.7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30.5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318500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err="1" smtClean="0"/>
                        <a:t>MgO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6.9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1.7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="1" dirty="0" smtClean="0"/>
                        <a:t>8.1</a:t>
                      </a:r>
                      <a:endParaRPr lang="nl-BE" sz="1600" b="1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2.3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K</a:t>
                      </a:r>
                      <a:r>
                        <a:rPr lang="nl-BE" sz="1600" baseline="-25000" dirty="0" smtClean="0"/>
                        <a:t>2</a:t>
                      </a:r>
                      <a:r>
                        <a:rPr lang="nl-BE" sz="1600" baseline="0" dirty="0" smtClean="0"/>
                        <a:t>O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0.7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0.8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0.6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b="1" dirty="0" smtClean="0"/>
                        <a:t>8.5</a:t>
                      </a:r>
                      <a:endParaRPr lang="nl-BE" sz="1600" b="1" dirty="0"/>
                    </a:p>
                  </a:txBody>
                  <a:tcPr marL="92529" marR="92529" marT="47721" marB="47721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Na</a:t>
                      </a:r>
                      <a:r>
                        <a:rPr lang="nl-BE" sz="1600" baseline="-25000" dirty="0" smtClean="0"/>
                        <a:t>2</a:t>
                      </a:r>
                      <a:r>
                        <a:rPr lang="nl-BE" sz="1600" baseline="0" dirty="0" smtClean="0"/>
                        <a:t>O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0.2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2.4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3.6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4.8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err="1" smtClean="0"/>
                        <a:t>Others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1.6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4.4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1.3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600" dirty="0" smtClean="0"/>
                        <a:t>3.2</a:t>
                      </a:r>
                      <a:endParaRPr lang="nl-BE" sz="1600" dirty="0"/>
                    </a:p>
                  </a:txBody>
                  <a:tcPr marL="92529" marR="92529" marT="47721" marB="4772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916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Reactivity</a:t>
            </a:r>
            <a:endParaRPr lang="nl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Based on:</a:t>
                </a:r>
              </a:p>
              <a:p>
                <a:pPr lvl="1"/>
                <a:r>
                  <a:rPr lang="en-US" dirty="0" smtClean="0"/>
                  <a:t>Particle size distribution</a:t>
                </a:r>
              </a:p>
              <a:p>
                <a:pPr lvl="1"/>
                <a:r>
                  <a:rPr lang="en-US" dirty="0" smtClean="0"/>
                  <a:t>Specific surface area</a:t>
                </a:r>
              </a:p>
              <a:p>
                <a:pPr lvl="1"/>
                <a:r>
                  <a:rPr lang="en-US" dirty="0" smtClean="0"/>
                  <a:t>Amorphous content</a:t>
                </a:r>
              </a:p>
              <a:p>
                <a:pPr lvl="1"/>
                <a:r>
                  <a:rPr lang="en-US" dirty="0" smtClean="0"/>
                  <a:t>Chemical composition</a:t>
                </a:r>
              </a:p>
              <a:p>
                <a:pPr lvl="1"/>
                <a:endParaRPr lang="nl-BE" dirty="0"/>
              </a:p>
              <a:p>
                <a:pPr marL="359637" lvl="1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nl-BE" i="1">
                              <a:latin typeface="Cambria Math"/>
                            </a:rPr>
                            <m:t>𝐶𝑎𝑂</m:t>
                          </m:r>
                          <m:r>
                            <a:rPr lang="nl-BE" i="1">
                              <a:latin typeface="Cambria Math"/>
                            </a:rPr>
                            <m:t>+</m:t>
                          </m:r>
                          <m:r>
                            <a:rPr lang="nl-BE" i="1">
                              <a:latin typeface="Cambria Math"/>
                            </a:rPr>
                            <m:t>𝑀𝑔𝑂</m:t>
                          </m:r>
                          <m:r>
                            <a:rPr lang="nl-BE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nl-BE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nl-BE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nl-BE" i="1">
                              <a:latin typeface="Cambria Math"/>
                            </a:rPr>
                            <m:t>𝑂</m:t>
                          </m:r>
                          <m:r>
                            <a:rPr lang="nl-BE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nl-BE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i="1">
                                  <a:latin typeface="Cambria Math"/>
                                </a:rPr>
                                <m:t>𝑁𝑎</m:t>
                              </m:r>
                            </m:e>
                            <m:sub>
                              <m:r>
                                <a:rPr lang="nl-BE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nl-BE" i="1">
                              <a:latin typeface="Cambria Math"/>
                            </a:rPr>
                            <m:t>𝑂</m:t>
                          </m:r>
                        </m:num>
                        <m:den>
                          <m:r>
                            <a:rPr lang="nl-BE" i="1">
                              <a:latin typeface="Cambria Math"/>
                            </a:rPr>
                            <m:t>𝑆𝑖</m:t>
                          </m:r>
                          <m:sSub>
                            <m:sSubPr>
                              <m:ctrlPr>
                                <a:rPr lang="nl-BE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i="1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nl-BE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nl-BE" i="1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nl-BE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i="1">
                                  <a:latin typeface="Cambria Math"/>
                                </a:rPr>
                                <m:t>𝐴𝑙</m:t>
                              </m:r>
                            </m:e>
                            <m:sub>
                              <m:r>
                                <a:rPr lang="nl-BE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sSub>
                            <m:sSubPr>
                              <m:ctrlPr>
                                <a:rPr lang="nl-BE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nl-BE" i="1">
                                  <a:latin typeface="Cambria Math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nl-BE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nl-BE" dirty="0" smtClean="0"/>
              </a:p>
              <a:p>
                <a:pPr marL="359637" lvl="1" indent="0">
                  <a:buNone/>
                </a:pPr>
                <a:endParaRPr lang="nl-BE" dirty="0" smtClean="0"/>
              </a:p>
            </p:txBody>
          </p:sp>
        </mc:Choice>
        <mc:Fallback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2341" t="-2201"/>
                </a:stretch>
              </a:blipFill>
            </p:spPr>
            <p:txBody>
              <a:bodyPr/>
              <a:lstStyle/>
              <a:p>
                <a:r>
                  <a:rPr lang="nl-B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ep 5"/>
          <p:cNvGrpSpPr/>
          <p:nvPr/>
        </p:nvGrpSpPr>
        <p:grpSpPr>
          <a:xfrm>
            <a:off x="4932040" y="1844824"/>
            <a:ext cx="3102590" cy="1080120"/>
            <a:chOff x="4932040" y="1844824"/>
            <a:chExt cx="3102590" cy="1080120"/>
          </a:xfrm>
        </p:grpSpPr>
        <p:sp>
          <p:nvSpPr>
            <p:cNvPr id="4" name="Rechteraccolade 3"/>
            <p:cNvSpPr/>
            <p:nvPr/>
          </p:nvSpPr>
          <p:spPr>
            <a:xfrm>
              <a:off x="4932040" y="1844824"/>
              <a:ext cx="360040" cy="1080120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5" name="Tekstvak 4"/>
            <p:cNvSpPr txBox="1"/>
            <p:nvPr/>
          </p:nvSpPr>
          <p:spPr>
            <a:xfrm>
              <a:off x="5580112" y="2200218"/>
              <a:ext cx="2454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Similar for the glasses</a:t>
              </a:r>
              <a:endParaRPr lang="en-US" dirty="0"/>
            </a:p>
          </p:txBody>
        </p:sp>
      </p:grpSp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99453"/>
              </p:ext>
            </p:extLst>
          </p:nvPr>
        </p:nvGraphicFramePr>
        <p:xfrm>
          <a:off x="1691680" y="5280989"/>
          <a:ext cx="6096000" cy="740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4816"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GGBFS-</a:t>
                      </a:r>
                      <a:r>
                        <a:rPr lang="nl-BE" sz="1800" dirty="0" err="1" smtClean="0"/>
                        <a:t>glass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Mg-</a:t>
                      </a:r>
                      <a:r>
                        <a:rPr lang="nl-BE" sz="1800" dirty="0" err="1" smtClean="0"/>
                        <a:t>glass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K-</a:t>
                      </a:r>
                      <a:r>
                        <a:rPr lang="nl-BE" sz="1800" dirty="0" err="1" smtClean="0"/>
                        <a:t>glass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0.84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1.09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1.24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01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err="1" smtClean="0"/>
              <a:t>Results</a:t>
            </a:r>
            <a:r>
              <a:rPr lang="nl-BE" dirty="0" smtClean="0"/>
              <a:t> </a:t>
            </a:r>
            <a:r>
              <a:rPr lang="nl-BE" dirty="0" err="1" smtClean="0"/>
              <a:t>and</a:t>
            </a:r>
            <a:r>
              <a:rPr lang="nl-BE" dirty="0" smtClean="0"/>
              <a:t> </a:t>
            </a:r>
            <a:r>
              <a:rPr lang="nl-BE" dirty="0" err="1" smtClean="0"/>
              <a:t>conclusion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3446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First </a:t>
            </a:r>
            <a:r>
              <a:rPr lang="nl-BE" dirty="0" err="1" smtClean="0"/>
              <a:t>hours</a:t>
            </a:r>
            <a:endParaRPr lang="nl-BE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1079739"/>
              </p:ext>
            </p:extLst>
          </p:nvPr>
        </p:nvGraphicFramePr>
        <p:xfrm>
          <a:off x="625983" y="2033468"/>
          <a:ext cx="3135474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737"/>
                <a:gridCol w="1567737"/>
              </a:tblGrid>
              <a:tr h="370840">
                <a:tc>
                  <a:txBody>
                    <a:bodyPr/>
                    <a:lstStyle/>
                    <a:p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Initial</a:t>
                      </a:r>
                      <a:r>
                        <a:rPr lang="nl-BE" dirty="0" smtClean="0"/>
                        <a:t> setting</a:t>
                      </a:r>
                      <a:r>
                        <a:rPr lang="nl-BE" baseline="0" dirty="0" smtClean="0"/>
                        <a:t> time (</a:t>
                      </a:r>
                      <a:r>
                        <a:rPr lang="nl-BE" baseline="0" dirty="0" err="1" smtClean="0"/>
                        <a:t>hours</a:t>
                      </a:r>
                      <a:r>
                        <a:rPr lang="nl-BE" baseline="0" dirty="0" smtClean="0"/>
                        <a:t>)</a:t>
                      </a:r>
                      <a:endParaRPr lang="nl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GGBFS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1.2</a:t>
                      </a:r>
                      <a:endParaRPr lang="nl-BE" sz="1800" dirty="0"/>
                    </a:p>
                  </a:txBody>
                  <a:tcPr marL="92529" marR="92529" marT="47721" marB="47721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GGBFS-</a:t>
                      </a:r>
                      <a:r>
                        <a:rPr lang="nl-BE" dirty="0" err="1" smtClean="0"/>
                        <a:t>glass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2.6</a:t>
                      </a:r>
                      <a:endParaRPr lang="nl-BE" sz="1800" dirty="0"/>
                    </a:p>
                  </a:txBody>
                  <a:tcPr marL="92529" marR="92529" marT="47721" marB="47721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Mg-</a:t>
                      </a:r>
                      <a:r>
                        <a:rPr lang="nl-BE" dirty="0" err="1" smtClean="0"/>
                        <a:t>glass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1.2</a:t>
                      </a:r>
                      <a:endParaRPr lang="nl-BE" sz="1800" dirty="0"/>
                    </a:p>
                  </a:txBody>
                  <a:tcPr marL="92529" marR="92529" marT="47721" marB="47721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K-</a:t>
                      </a:r>
                      <a:r>
                        <a:rPr lang="nl-BE" dirty="0" err="1" smtClean="0"/>
                        <a:t>glass</a:t>
                      </a:r>
                      <a:endParaRPr lang="nl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0.8</a:t>
                      </a:r>
                      <a:endParaRPr lang="nl-BE" sz="1800" dirty="0"/>
                    </a:p>
                  </a:txBody>
                  <a:tcPr marL="92529" marR="92529" marT="47721" marB="47721" anchor="b"/>
                </a:tc>
              </a:tr>
            </a:tbl>
          </a:graphicData>
        </a:graphic>
      </p:graphicFrame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92" r="29472" b="23550"/>
          <a:stretch/>
        </p:blipFill>
        <p:spPr>
          <a:xfrm>
            <a:off x="3995936" y="1824997"/>
            <a:ext cx="4536504" cy="3283422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625984" y="1398292"/>
            <a:ext cx="3135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Setting time measured with </a:t>
            </a:r>
            <a:r>
              <a:rPr lang="en-US" dirty="0" err="1" smtClean="0"/>
              <a:t>vicat</a:t>
            </a:r>
            <a:r>
              <a:rPr lang="en-US" dirty="0" smtClean="0"/>
              <a:t> testing apparatus</a:t>
            </a:r>
            <a:endParaRPr lang="en-US" dirty="0" smtClean="0"/>
          </a:p>
        </p:txBody>
      </p:sp>
      <p:sp>
        <p:nvSpPr>
          <p:cNvPr id="7" name="Tekstvak 6"/>
          <p:cNvSpPr txBox="1"/>
          <p:nvPr/>
        </p:nvSpPr>
        <p:spPr>
          <a:xfrm>
            <a:off x="3995936" y="5108419"/>
            <a:ext cx="3135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Heat flow over time obtained with calorimetry</a:t>
            </a:r>
            <a:endParaRPr lang="en-US" dirty="0" smtClean="0"/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790167"/>
              </p:ext>
            </p:extLst>
          </p:nvPr>
        </p:nvGraphicFramePr>
        <p:xfrm>
          <a:off x="568600" y="5949280"/>
          <a:ext cx="6096000" cy="740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54816"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GGBFS-</a:t>
                      </a:r>
                      <a:r>
                        <a:rPr lang="nl-BE" sz="1800" dirty="0" err="1" smtClean="0"/>
                        <a:t>glass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Mg-</a:t>
                      </a:r>
                      <a:r>
                        <a:rPr lang="nl-BE" sz="1800" dirty="0" err="1" smtClean="0"/>
                        <a:t>glass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K-</a:t>
                      </a:r>
                      <a:r>
                        <a:rPr lang="nl-BE" sz="1800" dirty="0" err="1" smtClean="0"/>
                        <a:t>glass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0.84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1.09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sz="1800" dirty="0" smtClean="0"/>
                        <a:t>1.24</a:t>
                      </a:r>
                      <a:endParaRPr lang="nl-BE" sz="1800" dirty="0"/>
                    </a:p>
                  </a:txBody>
                  <a:tcPr marL="92529" marR="92529" marT="47721" marB="4772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86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After</a:t>
            </a:r>
            <a:r>
              <a:rPr lang="nl-BE" dirty="0" smtClean="0"/>
              <a:t> </a:t>
            </a:r>
            <a:r>
              <a:rPr lang="nl-BE" dirty="0" err="1" smtClean="0"/>
              <a:t>several</a:t>
            </a:r>
            <a:r>
              <a:rPr lang="nl-BE" dirty="0" smtClean="0"/>
              <a:t> </a:t>
            </a:r>
            <a:r>
              <a:rPr lang="nl-BE" dirty="0" err="1" smtClean="0"/>
              <a:t>days</a:t>
            </a:r>
            <a:r>
              <a:rPr lang="nl-BE" dirty="0" smtClean="0"/>
              <a:t> of </a:t>
            </a:r>
            <a:r>
              <a:rPr lang="nl-BE" dirty="0" err="1" smtClean="0"/>
              <a:t>curing</a:t>
            </a:r>
            <a:endParaRPr lang="nl-BE" dirty="0"/>
          </a:p>
        </p:txBody>
      </p:sp>
      <p:grpSp>
        <p:nvGrpSpPr>
          <p:cNvPr id="9" name="Groep 8"/>
          <p:cNvGrpSpPr/>
          <p:nvPr/>
        </p:nvGrpSpPr>
        <p:grpSpPr>
          <a:xfrm>
            <a:off x="1938332" y="1559173"/>
            <a:ext cx="5241843" cy="4261680"/>
            <a:chOff x="1928902" y="1259105"/>
            <a:chExt cx="5241843" cy="4261680"/>
          </a:xfrm>
        </p:grpSpPr>
        <p:pic>
          <p:nvPicPr>
            <p:cNvPr id="7" name="Afbeelding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8679" y="1259105"/>
              <a:ext cx="5182066" cy="3615349"/>
            </a:xfrm>
            <a:prstGeom prst="rect">
              <a:avLst/>
            </a:prstGeom>
          </p:spPr>
        </p:pic>
        <p:sp>
          <p:nvSpPr>
            <p:cNvPr id="8" name="Tekstvak 7"/>
            <p:cNvSpPr txBox="1"/>
            <p:nvPr/>
          </p:nvSpPr>
          <p:spPr>
            <a:xfrm>
              <a:off x="1928902" y="4874454"/>
              <a:ext cx="518206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dirty="0" smtClean="0"/>
                <a:t>BSE image of a </a:t>
              </a:r>
              <a:r>
                <a:rPr lang="nl-BE" dirty="0" err="1" smtClean="0"/>
                <a:t>representative</a:t>
              </a:r>
              <a:r>
                <a:rPr lang="nl-BE" dirty="0" smtClean="0"/>
                <a:t> </a:t>
              </a:r>
              <a:r>
                <a:rPr lang="nl-BE" dirty="0" err="1" smtClean="0"/>
                <a:t>inorganic</a:t>
              </a:r>
              <a:r>
                <a:rPr lang="nl-BE" dirty="0" smtClean="0"/>
                <a:t> </a:t>
              </a:r>
              <a:r>
                <a:rPr lang="nl-BE" dirty="0" err="1" smtClean="0"/>
                <a:t>polymer</a:t>
              </a:r>
              <a:r>
                <a:rPr lang="nl-BE" dirty="0" smtClean="0"/>
                <a:t> sample</a:t>
              </a:r>
              <a:endParaRPr lang="nl-BE" dirty="0"/>
            </a:p>
          </p:txBody>
        </p:sp>
      </p:grpSp>
      <p:grpSp>
        <p:nvGrpSpPr>
          <p:cNvPr id="12" name="Groep 11"/>
          <p:cNvGrpSpPr/>
          <p:nvPr/>
        </p:nvGrpSpPr>
        <p:grpSpPr>
          <a:xfrm>
            <a:off x="540000" y="2060848"/>
            <a:ext cx="3527944" cy="3370348"/>
            <a:chOff x="540000" y="2060848"/>
            <a:chExt cx="3527944" cy="3370348"/>
          </a:xfrm>
        </p:grpSpPr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9" t="5326" r="9066"/>
            <a:stretch/>
          </p:blipFill>
          <p:spPr>
            <a:xfrm>
              <a:off x="540000" y="2060848"/>
              <a:ext cx="3527944" cy="3001016"/>
            </a:xfrm>
            <a:prstGeom prst="rect">
              <a:avLst/>
            </a:prstGeom>
          </p:spPr>
        </p:pic>
        <p:sp>
          <p:nvSpPr>
            <p:cNvPr id="10" name="Tekstvak 9"/>
            <p:cNvSpPr txBox="1"/>
            <p:nvPr/>
          </p:nvSpPr>
          <p:spPr>
            <a:xfrm>
              <a:off x="540000" y="5061864"/>
              <a:ext cx="3147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err="1" smtClean="0"/>
                <a:t>Flexural</a:t>
              </a:r>
              <a:r>
                <a:rPr lang="nl-BE" dirty="0" smtClean="0"/>
                <a:t> </a:t>
              </a:r>
              <a:r>
                <a:rPr lang="nl-BE" dirty="0" err="1" smtClean="0"/>
                <a:t>strength</a:t>
              </a:r>
              <a:r>
                <a:rPr lang="nl-BE" dirty="0" err="1"/>
                <a:t>s</a:t>
              </a:r>
              <a:r>
                <a:rPr lang="nl-BE" dirty="0" smtClean="0"/>
                <a:t> at 28 </a:t>
              </a:r>
              <a:r>
                <a:rPr lang="nl-BE" dirty="0" err="1" smtClean="0"/>
                <a:t>days</a:t>
              </a:r>
              <a:endParaRPr lang="nl-BE" dirty="0"/>
            </a:p>
          </p:txBody>
        </p:sp>
      </p:grpSp>
      <p:grpSp>
        <p:nvGrpSpPr>
          <p:cNvPr id="13" name="Groep 12"/>
          <p:cNvGrpSpPr/>
          <p:nvPr/>
        </p:nvGrpSpPr>
        <p:grpSpPr>
          <a:xfrm>
            <a:off x="5343775" y="1988840"/>
            <a:ext cx="3672800" cy="3370348"/>
            <a:chOff x="5343775" y="1988840"/>
            <a:chExt cx="3672800" cy="3370348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2" t="4880" r="9318"/>
            <a:stretch/>
          </p:blipFill>
          <p:spPr>
            <a:xfrm>
              <a:off x="5343775" y="1988840"/>
              <a:ext cx="3553247" cy="3001016"/>
            </a:xfrm>
            <a:prstGeom prst="rect">
              <a:avLst/>
            </a:prstGeom>
          </p:spPr>
        </p:pic>
        <p:sp>
          <p:nvSpPr>
            <p:cNvPr id="11" name="Tekstvak 10"/>
            <p:cNvSpPr txBox="1"/>
            <p:nvPr/>
          </p:nvSpPr>
          <p:spPr>
            <a:xfrm>
              <a:off x="5343775" y="4989856"/>
              <a:ext cx="36728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BE" dirty="0" err="1" smtClean="0"/>
                <a:t>Compressive</a:t>
              </a:r>
              <a:r>
                <a:rPr lang="nl-BE" dirty="0" smtClean="0"/>
                <a:t> </a:t>
              </a:r>
              <a:r>
                <a:rPr lang="nl-BE" dirty="0" err="1" smtClean="0"/>
                <a:t>strength</a:t>
              </a:r>
              <a:r>
                <a:rPr lang="nl-BE" dirty="0" err="1"/>
                <a:t>s</a:t>
              </a:r>
              <a:r>
                <a:rPr lang="nl-BE" dirty="0" smtClean="0"/>
                <a:t> at 33 </a:t>
              </a:r>
              <a:r>
                <a:rPr lang="nl-BE" dirty="0" err="1" smtClean="0"/>
                <a:t>days</a:t>
              </a:r>
              <a:endParaRPr lang="nl-BE" dirty="0"/>
            </a:p>
          </p:txBody>
        </p:sp>
      </p:grpSp>
    </p:spTree>
    <p:extLst>
      <p:ext uri="{BB962C8B-B14F-4D97-AF65-F5344CB8AC3E}">
        <p14:creationId xmlns:p14="http://schemas.microsoft.com/office/powerpoint/2010/main" val="98421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Conclusion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first hours: chemical composition has strong influence on IP properties</a:t>
            </a:r>
          </a:p>
          <a:p>
            <a:r>
              <a:rPr lang="en-US" dirty="0"/>
              <a:t>Glass with highest network-modifying to network-forming </a:t>
            </a:r>
            <a:r>
              <a:rPr lang="en-US" dirty="0" err="1"/>
              <a:t>cations</a:t>
            </a:r>
            <a:r>
              <a:rPr lang="en-US" dirty="0"/>
              <a:t> ratio reacts the fastest</a:t>
            </a:r>
          </a:p>
          <a:p>
            <a:r>
              <a:rPr lang="en-US" dirty="0"/>
              <a:t>After several days similar microstructures are observed and equal flexural and compressive strengths are </a:t>
            </a:r>
            <a:r>
              <a:rPr lang="en-US" dirty="0" smtClean="0"/>
              <a:t>obtained</a:t>
            </a:r>
          </a:p>
          <a:p>
            <a:endParaRPr lang="en-US" dirty="0"/>
          </a:p>
          <a:p>
            <a:r>
              <a:rPr lang="en-US" b="1" dirty="0"/>
              <a:t>Glass chemistry can be controlled to modify the setting time (0.8 to 2.6 hours) without affecting the final properties (strength, microstructure)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836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0790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137</TotalTime>
  <Words>327</Words>
  <Application>Microsoft Office PowerPoint</Application>
  <PresentationFormat>Diavoorstelling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0" baseType="lpstr">
      <vt:lpstr>Corporate-KU Leuven-Liggend-Achtergrond Wit</vt:lpstr>
      <vt:lpstr>Corporate-KU Leuven-Liggend-Achtergrond Wit en Watermerk</vt:lpstr>
      <vt:lpstr>Influence of chemistry of vitrified residues on the properties of blended inorganic polymers with calcined kaolinitic clay</vt:lpstr>
      <vt:lpstr>GOAL</vt:lpstr>
      <vt:lpstr>Reactivity</vt:lpstr>
      <vt:lpstr>Results and conclusion</vt:lpstr>
      <vt:lpstr>First hours</vt:lpstr>
      <vt:lpstr>After several days of curing</vt:lpstr>
      <vt:lpstr>Conclusion</vt:lpstr>
      <vt:lpstr>Thank you for your attention</vt:lpstr>
    </vt:vector>
  </TitlesOfParts>
  <Company>KULeuven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Johan</cp:lastModifiedBy>
  <cp:revision>43</cp:revision>
  <cp:lastPrinted>2015-04-17T06:36:23Z</cp:lastPrinted>
  <dcterms:created xsi:type="dcterms:W3CDTF">2012-07-10T07:57:57Z</dcterms:created>
  <dcterms:modified xsi:type="dcterms:W3CDTF">2015-04-17T06:43:26Z</dcterms:modified>
</cp:coreProperties>
</file>