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notesSlides/notesSlide1.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0" r:id="rId2"/>
    <p:sldId id="257" r:id="rId3"/>
    <p:sldId id="262" r:id="rId4"/>
    <p:sldId id="263" r:id="rId5"/>
    <p:sldId id="265" r:id="rId6"/>
    <p:sldId id="267" r:id="rId7"/>
    <p:sldId id="266" r:id="rId8"/>
    <p:sldId id="269" r:id="rId9"/>
    <p:sldId id="270" r:id="rId10"/>
    <p:sldId id="271" r:id="rId11"/>
    <p:sldId id="272" r:id="rId12"/>
    <p:sldId id="294" r:id="rId13"/>
    <p:sldId id="279" r:id="rId14"/>
    <p:sldId id="277" r:id="rId15"/>
    <p:sldId id="276" r:id="rId16"/>
    <p:sldId id="280" r:id="rId17"/>
    <p:sldId id="281" r:id="rId18"/>
    <p:sldId id="284" r:id="rId19"/>
    <p:sldId id="285" r:id="rId20"/>
    <p:sldId id="286" r:id="rId21"/>
    <p:sldId id="287" r:id="rId22"/>
    <p:sldId id="289" r:id="rId23"/>
    <p:sldId id="291" r:id="rId24"/>
    <p:sldId id="292" r:id="rId25"/>
    <p:sldId id="293" r:id="rId26"/>
    <p:sldId id="259" r:id="rId27"/>
    <p:sldId id="297" r:id="rId28"/>
    <p:sldId id="295" r:id="rId29"/>
    <p:sldId id="296" r:id="rId30"/>
    <p:sldId id="302" r:id="rId31"/>
    <p:sldId id="298" r:id="rId32"/>
    <p:sldId id="299" r:id="rId33"/>
    <p:sldId id="300" r:id="rId34"/>
    <p:sldId id="301" r:id="rId35"/>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4718" autoAdjust="0"/>
  </p:normalViewPr>
  <p:slideViewPr>
    <p:cSldViewPr>
      <p:cViewPr>
        <p:scale>
          <a:sx n="70" d="100"/>
          <a:sy n="70" d="100"/>
        </p:scale>
        <p:origin x="-137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2" Type="http://schemas.openxmlformats.org/officeDocument/2006/relationships/oleObject" Target="Pasta1"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work\CST\CST%20FINEP\valor%20produto%20esc&#243;ria%20aciaria%20modificada.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jbfn\Desktop\artigo%20belgica\FRX%20e%20DRX%20esc&#243;rias.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jbfn\Desktop\artigo%20belgica\FRX%20e%20DRX%20esc&#243;ria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1544925577955337E-2"/>
          <c:y val="8.5512384145869313E-2"/>
          <c:w val="0.94920232745699651"/>
          <c:h val="0.80732107206943338"/>
        </c:manualLayout>
      </c:layout>
      <c:barChart>
        <c:barDir val="col"/>
        <c:grouping val="clustered"/>
        <c:varyColors val="0"/>
        <c:ser>
          <c:idx val="0"/>
          <c:order val="0"/>
          <c:tx>
            <c:strRef>
              <c:f>Plan1!$E$11</c:f>
              <c:strCache>
                <c:ptCount val="1"/>
                <c:pt idx="0">
                  <c:v>Produção (t)</c:v>
                </c:pt>
              </c:strCache>
            </c:strRef>
          </c:tx>
          <c:spPr>
            <a:ln w="28575">
              <a:noFill/>
            </a:ln>
          </c:spPr>
          <c:invertIfNegative val="0"/>
          <c:dLbls>
            <c:numFmt formatCode="#,##0_);\(#,##0\)" sourceLinked="0"/>
            <c:showLegendKey val="0"/>
            <c:showVal val="1"/>
            <c:showCatName val="0"/>
            <c:showSerName val="0"/>
            <c:showPercent val="0"/>
            <c:showBubbleSize val="0"/>
            <c:showLeaderLines val="0"/>
          </c:dLbls>
          <c:cat>
            <c:numRef>
              <c:f>Plan1!$D$12:$D$21</c:f>
              <c:numCache>
                <c:formatCode>General</c:formatCode>
                <c:ptCount val="10"/>
                <c:pt idx="0">
                  <c:v>2004</c:v>
                </c:pt>
                <c:pt idx="1">
                  <c:v>2005</c:v>
                </c:pt>
                <c:pt idx="2">
                  <c:v>2006</c:v>
                </c:pt>
                <c:pt idx="3">
                  <c:v>2007</c:v>
                </c:pt>
                <c:pt idx="4">
                  <c:v>2008</c:v>
                </c:pt>
                <c:pt idx="5">
                  <c:v>2009</c:v>
                </c:pt>
                <c:pt idx="6">
                  <c:v>2010</c:v>
                </c:pt>
                <c:pt idx="7">
                  <c:v>2011</c:v>
                </c:pt>
                <c:pt idx="8">
                  <c:v>2012</c:v>
                </c:pt>
                <c:pt idx="9">
                  <c:v>2013</c:v>
                </c:pt>
              </c:numCache>
            </c:numRef>
          </c:cat>
          <c:val>
            <c:numRef>
              <c:f>Plan1!$E$12:$E$21</c:f>
              <c:numCache>
                <c:formatCode>General</c:formatCode>
                <c:ptCount val="10"/>
                <c:pt idx="0">
                  <c:v>32909</c:v>
                </c:pt>
                <c:pt idx="1">
                  <c:v>31610</c:v>
                </c:pt>
                <c:pt idx="2">
                  <c:v>30901</c:v>
                </c:pt>
                <c:pt idx="3">
                  <c:v>33782</c:v>
                </c:pt>
                <c:pt idx="4">
                  <c:v>33716</c:v>
                </c:pt>
                <c:pt idx="5">
                  <c:v>26506</c:v>
                </c:pt>
                <c:pt idx="6">
                  <c:v>32948</c:v>
                </c:pt>
                <c:pt idx="7">
                  <c:v>35220</c:v>
                </c:pt>
                <c:pt idx="8">
                  <c:v>34600</c:v>
                </c:pt>
                <c:pt idx="9">
                  <c:v>34163</c:v>
                </c:pt>
              </c:numCache>
            </c:numRef>
          </c:val>
        </c:ser>
        <c:dLbls>
          <c:showLegendKey val="0"/>
          <c:showVal val="0"/>
          <c:showCatName val="0"/>
          <c:showSerName val="0"/>
          <c:showPercent val="0"/>
          <c:showBubbleSize val="0"/>
        </c:dLbls>
        <c:gapWidth val="150"/>
        <c:axId val="100277632"/>
        <c:axId val="101135488"/>
      </c:barChart>
      <c:catAx>
        <c:axId val="100277632"/>
        <c:scaling>
          <c:orientation val="minMax"/>
        </c:scaling>
        <c:delete val="0"/>
        <c:axPos val="b"/>
        <c:numFmt formatCode="General" sourceLinked="1"/>
        <c:majorTickMark val="out"/>
        <c:minorTickMark val="none"/>
        <c:tickLblPos val="nextTo"/>
        <c:crossAx val="101135488"/>
        <c:crosses val="autoZero"/>
        <c:auto val="1"/>
        <c:lblAlgn val="ctr"/>
        <c:lblOffset val="100"/>
        <c:noMultiLvlLbl val="0"/>
      </c:catAx>
      <c:valAx>
        <c:axId val="101135488"/>
        <c:scaling>
          <c:orientation val="minMax"/>
        </c:scaling>
        <c:delete val="1"/>
        <c:axPos val="l"/>
        <c:numFmt formatCode="General" sourceLinked="1"/>
        <c:majorTickMark val="out"/>
        <c:minorTickMark val="none"/>
        <c:tickLblPos val="none"/>
        <c:crossAx val="100277632"/>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Pt>
            <c:idx val="0"/>
            <c:bubble3D val="0"/>
            <c:explosion val="18"/>
            <c:spPr>
              <a:solidFill>
                <a:srgbClr val="103DFC"/>
              </a:solidFill>
            </c:spPr>
          </c:dPt>
          <c:dPt>
            <c:idx val="1"/>
            <c:bubble3D val="0"/>
            <c:spPr>
              <a:solidFill>
                <a:srgbClr val="FFC000"/>
              </a:solidFill>
            </c:spPr>
          </c:dPt>
          <c:dLbls>
            <c:dLbl>
              <c:idx val="0"/>
              <c:layout>
                <c:manualLayout>
                  <c:x val="-0.26415482537701368"/>
                  <c:y val="-0.16103810292930035"/>
                </c:manualLayout>
              </c:layout>
              <c:tx>
                <c:rich>
                  <a:bodyPr/>
                  <a:lstStyle/>
                  <a:p>
                    <a:r>
                      <a:rPr lang="en-US" sz="1600" b="1" dirty="0" smtClean="0">
                        <a:solidFill>
                          <a:schemeClr val="bg1"/>
                        </a:solidFill>
                      </a:rPr>
                      <a:t>I &amp;</a:t>
                    </a:r>
                    <a:r>
                      <a:rPr lang="en-US" sz="1600" b="1" baseline="0" dirty="0" smtClean="0">
                        <a:solidFill>
                          <a:schemeClr val="bg1"/>
                        </a:solidFill>
                      </a:rPr>
                      <a:t> S (BOF)</a:t>
                    </a:r>
                    <a:r>
                      <a:rPr lang="en-US" sz="1600" b="1" dirty="0" smtClean="0">
                        <a:solidFill>
                          <a:schemeClr val="bg1"/>
                        </a:solidFill>
                      </a:rPr>
                      <a:t>; </a:t>
                    </a:r>
                    <a:r>
                      <a:rPr lang="en-US" sz="1600" b="1" dirty="0">
                        <a:solidFill>
                          <a:schemeClr val="bg1"/>
                        </a:solidFill>
                      </a:rPr>
                      <a:t>26,6</a:t>
                    </a:r>
                  </a:p>
                </c:rich>
              </c:tx>
              <c:showLegendKey val="0"/>
              <c:showVal val="1"/>
              <c:showCatName val="1"/>
              <c:showSerName val="0"/>
              <c:showPercent val="0"/>
              <c:showBubbleSize val="0"/>
            </c:dLbl>
            <c:dLbl>
              <c:idx val="1"/>
              <c:layout>
                <c:manualLayout>
                  <c:x val="0.16887632220505339"/>
                  <c:y val="0.20418530210704061"/>
                </c:manualLayout>
              </c:layout>
              <c:tx>
                <c:rich>
                  <a:bodyPr/>
                  <a:lstStyle/>
                  <a:p>
                    <a:r>
                      <a:rPr lang="en-US" sz="1400" b="1" dirty="0" smtClean="0"/>
                      <a:t>I &amp; S (EAF); </a:t>
                    </a:r>
                    <a:r>
                      <a:rPr lang="en-US" sz="1400" b="1" dirty="0"/>
                      <a:t>8,1</a:t>
                    </a:r>
                  </a:p>
                </c:rich>
              </c:tx>
              <c:showLegendKey val="0"/>
              <c:showVal val="1"/>
              <c:showCatName val="1"/>
              <c:showSerName val="0"/>
              <c:showPercent val="0"/>
              <c:showBubbleSize val="0"/>
            </c:dLbl>
            <c:showLegendKey val="0"/>
            <c:showVal val="1"/>
            <c:showCatName val="1"/>
            <c:showSerName val="0"/>
            <c:showPercent val="0"/>
            <c:showBubbleSize val="0"/>
            <c:showLeaderLines val="1"/>
          </c:dLbls>
          <c:cat>
            <c:strRef>
              <c:f>Plan1!$C$30:$C$31</c:f>
              <c:strCache>
                <c:ptCount val="2"/>
                <c:pt idx="0">
                  <c:v>Siderúrgicas integradas</c:v>
                </c:pt>
                <c:pt idx="1">
                  <c:v>Siderúrgicas não Integradas</c:v>
                </c:pt>
              </c:strCache>
            </c:strRef>
          </c:cat>
          <c:val>
            <c:numRef>
              <c:f>Plan1!$D$30:$D$31</c:f>
              <c:numCache>
                <c:formatCode>General</c:formatCode>
                <c:ptCount val="2"/>
                <c:pt idx="0">
                  <c:v>26.6</c:v>
                </c:pt>
                <c:pt idx="1">
                  <c:v>8.1</c:v>
                </c:pt>
              </c:numCache>
            </c:numRef>
          </c:val>
        </c:ser>
        <c:dLbls>
          <c:showLegendKey val="0"/>
          <c:showVal val="1"/>
          <c:showCatName val="1"/>
          <c:showSerName val="0"/>
          <c:showPercent val="0"/>
          <c:showBubbleSize val="0"/>
          <c:showLeaderLines val="1"/>
        </c:dLbls>
        <c:firstSliceAng val="0"/>
      </c:pieChart>
    </c:plotArea>
    <c:plotVisOnly val="1"/>
    <c:dispBlanksAs val="gap"/>
    <c:showDLblsOverMax val="0"/>
  </c:chart>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lineMarker"/>
        <c:varyColors val="0"/>
        <c:ser>
          <c:idx val="0"/>
          <c:order val="0"/>
          <c:tx>
            <c:strRef>
              <c:f>Plan1!$N$73</c:f>
              <c:strCache>
                <c:ptCount val="1"/>
                <c:pt idx="0">
                  <c:v>BF</c:v>
                </c:pt>
              </c:strCache>
            </c:strRef>
          </c:tx>
          <c:spPr>
            <a:ln w="28575">
              <a:noFill/>
            </a:ln>
          </c:spPr>
          <c:xVal>
            <c:numRef>
              <c:f>Plan1!$M$74:$M$78</c:f>
              <c:numCache>
                <c:formatCode>General</c:formatCode>
                <c:ptCount val="5"/>
                <c:pt idx="0">
                  <c:v>1</c:v>
                </c:pt>
                <c:pt idx="1">
                  <c:v>2</c:v>
                </c:pt>
                <c:pt idx="2">
                  <c:v>3</c:v>
                </c:pt>
                <c:pt idx="3">
                  <c:v>5</c:v>
                </c:pt>
                <c:pt idx="4">
                  <c:v>6</c:v>
                </c:pt>
              </c:numCache>
            </c:numRef>
          </c:xVal>
          <c:yVal>
            <c:numRef>
              <c:f>Plan1!$N$74:$N$78</c:f>
              <c:numCache>
                <c:formatCode>General</c:formatCode>
                <c:ptCount val="5"/>
                <c:pt idx="1">
                  <c:v>94.6</c:v>
                </c:pt>
                <c:pt idx="3">
                  <c:v>5.3</c:v>
                </c:pt>
              </c:numCache>
            </c:numRef>
          </c:yVal>
          <c:smooth val="0"/>
        </c:ser>
        <c:ser>
          <c:idx val="1"/>
          <c:order val="1"/>
          <c:tx>
            <c:strRef>
              <c:f>Plan1!$O$73</c:f>
              <c:strCache>
                <c:ptCount val="1"/>
                <c:pt idx="0">
                  <c:v>SS</c:v>
                </c:pt>
              </c:strCache>
            </c:strRef>
          </c:tx>
          <c:spPr>
            <a:ln w="28575">
              <a:noFill/>
            </a:ln>
          </c:spPr>
          <c:xVal>
            <c:numRef>
              <c:f>Plan1!$M$74:$M$78</c:f>
              <c:numCache>
                <c:formatCode>General</c:formatCode>
                <c:ptCount val="5"/>
                <c:pt idx="0">
                  <c:v>1</c:v>
                </c:pt>
                <c:pt idx="1">
                  <c:v>2</c:v>
                </c:pt>
                <c:pt idx="2">
                  <c:v>3</c:v>
                </c:pt>
                <c:pt idx="3">
                  <c:v>5</c:v>
                </c:pt>
                <c:pt idx="4">
                  <c:v>6</c:v>
                </c:pt>
              </c:numCache>
            </c:numRef>
          </c:xVal>
          <c:yVal>
            <c:numRef>
              <c:f>Plan1!$O$74:$O$78</c:f>
              <c:numCache>
                <c:formatCode>General</c:formatCode>
                <c:ptCount val="5"/>
                <c:pt idx="0">
                  <c:v>11.8</c:v>
                </c:pt>
                <c:pt idx="2">
                  <c:v>0</c:v>
                </c:pt>
                <c:pt idx="3">
                  <c:v>0</c:v>
                </c:pt>
              </c:numCache>
            </c:numRef>
          </c:yVal>
          <c:smooth val="0"/>
        </c:ser>
        <c:ser>
          <c:idx val="2"/>
          <c:order val="2"/>
          <c:tx>
            <c:strRef>
              <c:f>Plan1!$P$73</c:f>
              <c:strCache>
                <c:ptCount val="1"/>
                <c:pt idx="0">
                  <c:v>SS-M1</c:v>
                </c:pt>
              </c:strCache>
            </c:strRef>
          </c:tx>
          <c:spPr>
            <a:ln w="28575">
              <a:noFill/>
            </a:ln>
          </c:spPr>
          <c:xVal>
            <c:numRef>
              <c:f>Plan1!$M$74:$M$78</c:f>
              <c:numCache>
                <c:formatCode>General</c:formatCode>
                <c:ptCount val="5"/>
                <c:pt idx="0">
                  <c:v>1</c:v>
                </c:pt>
                <c:pt idx="1">
                  <c:v>2</c:v>
                </c:pt>
                <c:pt idx="2">
                  <c:v>3</c:v>
                </c:pt>
                <c:pt idx="3">
                  <c:v>5</c:v>
                </c:pt>
                <c:pt idx="4">
                  <c:v>6</c:v>
                </c:pt>
              </c:numCache>
            </c:numRef>
          </c:xVal>
          <c:yVal>
            <c:numRef>
              <c:f>Plan1!$P$74:$P$78</c:f>
              <c:numCache>
                <c:formatCode>General</c:formatCode>
                <c:ptCount val="5"/>
                <c:pt idx="0">
                  <c:v>24.5</c:v>
                </c:pt>
                <c:pt idx="3">
                  <c:v>28.5</c:v>
                </c:pt>
              </c:numCache>
            </c:numRef>
          </c:yVal>
          <c:smooth val="0"/>
        </c:ser>
        <c:ser>
          <c:idx val="3"/>
          <c:order val="3"/>
          <c:tx>
            <c:strRef>
              <c:f>Plan1!$Q$73</c:f>
              <c:strCache>
                <c:ptCount val="1"/>
                <c:pt idx="0">
                  <c:v>SS-M2</c:v>
                </c:pt>
              </c:strCache>
            </c:strRef>
          </c:tx>
          <c:spPr>
            <a:ln w="28575">
              <a:noFill/>
            </a:ln>
          </c:spPr>
          <c:xVal>
            <c:numRef>
              <c:f>Plan1!$M$74:$M$78</c:f>
              <c:numCache>
                <c:formatCode>General</c:formatCode>
                <c:ptCount val="5"/>
                <c:pt idx="0">
                  <c:v>1</c:v>
                </c:pt>
                <c:pt idx="1">
                  <c:v>2</c:v>
                </c:pt>
                <c:pt idx="2">
                  <c:v>3</c:v>
                </c:pt>
                <c:pt idx="3">
                  <c:v>5</c:v>
                </c:pt>
                <c:pt idx="4">
                  <c:v>6</c:v>
                </c:pt>
              </c:numCache>
            </c:numRef>
          </c:xVal>
          <c:yVal>
            <c:numRef>
              <c:f>Plan1!$Q$74:$Q$78</c:f>
              <c:numCache>
                <c:formatCode>General</c:formatCode>
                <c:ptCount val="5"/>
                <c:pt idx="1">
                  <c:v>91.2</c:v>
                </c:pt>
                <c:pt idx="4">
                  <c:v>0</c:v>
                </c:pt>
              </c:numCache>
            </c:numRef>
          </c:yVal>
          <c:smooth val="0"/>
        </c:ser>
        <c:dLbls>
          <c:showLegendKey val="0"/>
          <c:showVal val="0"/>
          <c:showCatName val="0"/>
          <c:showSerName val="0"/>
          <c:showPercent val="0"/>
          <c:showBubbleSize val="0"/>
        </c:dLbls>
        <c:axId val="103114624"/>
        <c:axId val="103120896"/>
      </c:scatterChart>
      <c:valAx>
        <c:axId val="103114624"/>
        <c:scaling>
          <c:orientation val="minMax"/>
        </c:scaling>
        <c:delete val="0"/>
        <c:axPos val="b"/>
        <c:title>
          <c:tx>
            <c:rich>
              <a:bodyPr/>
              <a:lstStyle/>
              <a:p>
                <a:pPr>
                  <a:defRPr/>
                </a:pPr>
                <a:r>
                  <a:rPr lang="pt-BR" dirty="0" err="1" smtClean="0"/>
                  <a:t>Distance</a:t>
                </a:r>
                <a:r>
                  <a:rPr lang="pt-BR" dirty="0" smtClean="0"/>
                  <a:t> </a:t>
                </a:r>
                <a:r>
                  <a:rPr lang="pt-BR" dirty="0" err="1" smtClean="0"/>
                  <a:t>from</a:t>
                </a:r>
                <a:r>
                  <a:rPr lang="pt-BR" dirty="0" smtClean="0"/>
                  <a:t> </a:t>
                </a:r>
                <a:r>
                  <a:rPr lang="pt-BR" dirty="0" err="1" smtClean="0"/>
                  <a:t>Chilled</a:t>
                </a:r>
                <a:r>
                  <a:rPr lang="pt-BR" dirty="0" smtClean="0"/>
                  <a:t> </a:t>
                </a:r>
                <a:r>
                  <a:rPr lang="pt-BR" dirty="0" err="1" smtClean="0"/>
                  <a:t>plate</a:t>
                </a:r>
                <a:r>
                  <a:rPr lang="pt-BR" dirty="0" smtClean="0"/>
                  <a:t> (mm</a:t>
                </a:r>
                <a:r>
                  <a:rPr lang="pt-BR" dirty="0"/>
                  <a:t>)</a:t>
                </a:r>
              </a:p>
            </c:rich>
          </c:tx>
          <c:layout/>
          <c:overlay val="0"/>
        </c:title>
        <c:numFmt formatCode="General" sourceLinked="1"/>
        <c:majorTickMark val="out"/>
        <c:minorTickMark val="none"/>
        <c:tickLblPos val="nextTo"/>
        <c:crossAx val="103120896"/>
        <c:crosses val="autoZero"/>
        <c:crossBetween val="midCat"/>
      </c:valAx>
      <c:valAx>
        <c:axId val="103120896"/>
        <c:scaling>
          <c:orientation val="minMax"/>
        </c:scaling>
        <c:delete val="0"/>
        <c:axPos val="l"/>
        <c:majorGridlines/>
        <c:title>
          <c:tx>
            <c:rich>
              <a:bodyPr rot="-5400000" vert="horz"/>
              <a:lstStyle/>
              <a:p>
                <a:pPr>
                  <a:defRPr/>
                </a:pPr>
                <a:r>
                  <a:rPr lang="pt-BR" dirty="0" err="1" smtClean="0"/>
                  <a:t>Amorphous</a:t>
                </a:r>
                <a:r>
                  <a:rPr lang="pt-BR" dirty="0" smtClean="0"/>
                  <a:t> </a:t>
                </a:r>
                <a:r>
                  <a:rPr lang="pt-BR" dirty="0"/>
                  <a:t>|(%)</a:t>
                </a:r>
              </a:p>
            </c:rich>
          </c:tx>
          <c:layout/>
          <c:overlay val="0"/>
        </c:title>
        <c:numFmt formatCode="General" sourceLinked="1"/>
        <c:majorTickMark val="out"/>
        <c:minorTickMark val="none"/>
        <c:tickLblPos val="nextTo"/>
        <c:crossAx val="103114624"/>
        <c:crosses val="autoZero"/>
        <c:crossBetween val="midCat"/>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Plan1!$V$88</c:f>
              <c:strCache>
                <c:ptCount val="1"/>
                <c:pt idx="0">
                  <c:v>3d</c:v>
                </c:pt>
              </c:strCache>
            </c:strRef>
          </c:tx>
          <c:invertIfNegative val="0"/>
          <c:dLbls>
            <c:showLegendKey val="0"/>
            <c:showVal val="1"/>
            <c:showCatName val="0"/>
            <c:showSerName val="0"/>
            <c:showPercent val="0"/>
            <c:showBubbleSize val="0"/>
            <c:showLeaderLines val="0"/>
          </c:dLbls>
          <c:cat>
            <c:strRef>
              <c:f>Plan1!$Y$87:$Z$87</c:f>
              <c:strCache>
                <c:ptCount val="2"/>
                <c:pt idx="0">
                  <c:v>75% CPV + 25% SS-M5</c:v>
                </c:pt>
                <c:pt idx="1">
                  <c:v>CPII-E</c:v>
                </c:pt>
              </c:strCache>
            </c:strRef>
          </c:cat>
          <c:val>
            <c:numRef>
              <c:f>Plan1!$Y$88:$Z$88</c:f>
              <c:numCache>
                <c:formatCode>General</c:formatCode>
                <c:ptCount val="2"/>
                <c:pt idx="0">
                  <c:v>29.9</c:v>
                </c:pt>
                <c:pt idx="1">
                  <c:v>10</c:v>
                </c:pt>
              </c:numCache>
            </c:numRef>
          </c:val>
        </c:ser>
        <c:ser>
          <c:idx val="1"/>
          <c:order val="1"/>
          <c:tx>
            <c:strRef>
              <c:f>Plan1!$V$89</c:f>
              <c:strCache>
                <c:ptCount val="1"/>
                <c:pt idx="0">
                  <c:v>7d</c:v>
                </c:pt>
              </c:strCache>
            </c:strRef>
          </c:tx>
          <c:invertIfNegative val="0"/>
          <c:dLbls>
            <c:showLegendKey val="0"/>
            <c:showVal val="1"/>
            <c:showCatName val="0"/>
            <c:showSerName val="0"/>
            <c:showPercent val="0"/>
            <c:showBubbleSize val="0"/>
            <c:showLeaderLines val="0"/>
          </c:dLbls>
          <c:cat>
            <c:strRef>
              <c:f>Plan1!$Y$87:$Z$87</c:f>
              <c:strCache>
                <c:ptCount val="2"/>
                <c:pt idx="0">
                  <c:v>75% CPV + 25% SS-M5</c:v>
                </c:pt>
                <c:pt idx="1">
                  <c:v>CPII-E</c:v>
                </c:pt>
              </c:strCache>
            </c:strRef>
          </c:cat>
          <c:val>
            <c:numRef>
              <c:f>Plan1!$Y$89:$Z$89</c:f>
              <c:numCache>
                <c:formatCode>General</c:formatCode>
                <c:ptCount val="2"/>
                <c:pt idx="0">
                  <c:v>37.700000000000003</c:v>
                </c:pt>
                <c:pt idx="1">
                  <c:v>20</c:v>
                </c:pt>
              </c:numCache>
            </c:numRef>
          </c:val>
        </c:ser>
        <c:ser>
          <c:idx val="2"/>
          <c:order val="2"/>
          <c:tx>
            <c:strRef>
              <c:f>Plan1!$V$90</c:f>
              <c:strCache>
                <c:ptCount val="1"/>
                <c:pt idx="0">
                  <c:v>28d</c:v>
                </c:pt>
              </c:strCache>
            </c:strRef>
          </c:tx>
          <c:invertIfNegative val="0"/>
          <c:dLbls>
            <c:showLegendKey val="0"/>
            <c:showVal val="1"/>
            <c:showCatName val="0"/>
            <c:showSerName val="0"/>
            <c:showPercent val="0"/>
            <c:showBubbleSize val="0"/>
            <c:showLeaderLines val="0"/>
          </c:dLbls>
          <c:cat>
            <c:strRef>
              <c:f>Plan1!$Y$87:$Z$87</c:f>
              <c:strCache>
                <c:ptCount val="2"/>
                <c:pt idx="0">
                  <c:v>75% CPV + 25% SS-M5</c:v>
                </c:pt>
                <c:pt idx="1">
                  <c:v>CPII-E</c:v>
                </c:pt>
              </c:strCache>
            </c:strRef>
          </c:cat>
          <c:val>
            <c:numRef>
              <c:f>Plan1!$Y$90:$Z$90</c:f>
              <c:numCache>
                <c:formatCode>General</c:formatCode>
                <c:ptCount val="2"/>
                <c:pt idx="0">
                  <c:v>41</c:v>
                </c:pt>
                <c:pt idx="1">
                  <c:v>32</c:v>
                </c:pt>
              </c:numCache>
            </c:numRef>
          </c:val>
        </c:ser>
        <c:dLbls>
          <c:showLegendKey val="0"/>
          <c:showVal val="0"/>
          <c:showCatName val="0"/>
          <c:showSerName val="0"/>
          <c:showPercent val="0"/>
          <c:showBubbleSize val="0"/>
        </c:dLbls>
        <c:gapWidth val="150"/>
        <c:axId val="100569472"/>
        <c:axId val="100571008"/>
      </c:barChart>
      <c:catAx>
        <c:axId val="100569472"/>
        <c:scaling>
          <c:orientation val="minMax"/>
        </c:scaling>
        <c:delete val="0"/>
        <c:axPos val="b"/>
        <c:majorTickMark val="out"/>
        <c:minorTickMark val="none"/>
        <c:tickLblPos val="nextTo"/>
        <c:crossAx val="100571008"/>
        <c:crosses val="autoZero"/>
        <c:auto val="1"/>
        <c:lblAlgn val="ctr"/>
        <c:lblOffset val="100"/>
        <c:noMultiLvlLbl val="0"/>
      </c:catAx>
      <c:valAx>
        <c:axId val="100571008"/>
        <c:scaling>
          <c:orientation val="minMax"/>
        </c:scaling>
        <c:delete val="0"/>
        <c:axPos val="l"/>
        <c:majorGridlines/>
        <c:title>
          <c:tx>
            <c:rich>
              <a:bodyPr rot="-5400000" vert="horz"/>
              <a:lstStyle/>
              <a:p>
                <a:pPr>
                  <a:defRPr/>
                </a:pPr>
                <a:r>
                  <a:rPr lang="pt-BR" baseline="0"/>
                  <a:t>Compressive Strenght  (</a:t>
                </a:r>
                <a:r>
                  <a:rPr lang="pt-BR"/>
                  <a:t>MPa)</a:t>
                </a:r>
              </a:p>
            </c:rich>
          </c:tx>
          <c:layout/>
          <c:overlay val="0"/>
        </c:title>
        <c:numFmt formatCode="General" sourceLinked="1"/>
        <c:majorTickMark val="out"/>
        <c:minorTickMark val="none"/>
        <c:tickLblPos val="nextTo"/>
        <c:crossAx val="100569472"/>
        <c:crosses val="autoZero"/>
        <c:crossBetween val="between"/>
      </c:valAx>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image" Target="../media/image4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drawing1.xml><?xml version="1.0" encoding="utf-8"?>
<c:userShapes xmlns:c="http://schemas.openxmlformats.org/drawingml/2006/chart">
  <cdr:relSizeAnchor xmlns:cdr="http://schemas.openxmlformats.org/drawingml/2006/chartDrawing">
    <cdr:from>
      <cdr:x>0.66909</cdr:x>
      <cdr:y>0.73147</cdr:y>
    </cdr:from>
    <cdr:to>
      <cdr:x>0.82934</cdr:x>
      <cdr:y>1</cdr:y>
    </cdr:to>
    <cdr:sp macro="" textlink="">
      <cdr:nvSpPr>
        <cdr:cNvPr id="2" name="CaixaDeTexto 1"/>
        <cdr:cNvSpPr txBox="1"/>
      </cdr:nvSpPr>
      <cdr:spPr>
        <a:xfrm xmlns:a="http://schemas.openxmlformats.org/drawingml/2006/main">
          <a:off x="3817917" y="249085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pt-BR"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BFD276-9C1A-481C-8E4B-67220ED243DD}" type="datetimeFigureOut">
              <a:rPr lang="pt-BR" smtClean="0"/>
              <a:t>15/04/2015</a:t>
            </a:fld>
            <a:endParaRPr lang="pt-BR"/>
          </a:p>
        </p:txBody>
      </p:sp>
      <p:sp>
        <p:nvSpPr>
          <p:cNvPr id="4" name="Espaço Reservado para Imagem de Slide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6" name="Espaço Reservado para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49-565A-428E-A6A2-6DDB9A1369E6}" type="slidenum">
              <a:rPr lang="pt-BR" smtClean="0"/>
              <a:t>‹nº›</a:t>
            </a:fld>
            <a:endParaRPr lang="pt-BR"/>
          </a:p>
        </p:txBody>
      </p:sp>
    </p:spTree>
    <p:extLst>
      <p:ext uri="{BB962C8B-B14F-4D97-AF65-F5344CB8AC3E}">
        <p14:creationId xmlns:p14="http://schemas.microsoft.com/office/powerpoint/2010/main" val="444747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ço Reservado para Imagem de Slide 1"/>
          <p:cNvSpPr>
            <a:spLocks noGrp="1" noRot="1" noChangeAspect="1" noTextEdit="1"/>
          </p:cNvSpPr>
          <p:nvPr>
            <p:ph type="sldImg"/>
          </p:nvPr>
        </p:nvSpPr>
        <p:spPr>
          <a:xfrm>
            <a:off x="1143000" y="685800"/>
            <a:ext cx="4572000" cy="3429000"/>
          </a:xfrm>
          <a:ln/>
        </p:spPr>
      </p:sp>
      <p:sp>
        <p:nvSpPr>
          <p:cNvPr id="81923"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pt-BR" smtClean="0"/>
          </a:p>
        </p:txBody>
      </p:sp>
      <p:sp>
        <p:nvSpPr>
          <p:cNvPr id="81924" name="Espaço Reservado para Número de Slide 3"/>
          <p:cNvSpPr>
            <a:spLocks noGrp="1"/>
          </p:cNvSpPr>
          <p:nvPr>
            <p:ph type="sldNum" sz="quarter" idx="4294967295"/>
          </p:nvPr>
        </p:nvSpPr>
        <p:spPr bwMode="auto">
          <a:xfrm>
            <a:off x="3883852" y="8684826"/>
            <a:ext cx="2972547" cy="4577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lstStyle>
            <a:lvl1pPr eaLnBrk="0" hangingPunct="0">
              <a:spcBef>
                <a:spcPct val="30000"/>
              </a:spcBef>
              <a:defRPr sz="1200">
                <a:solidFill>
                  <a:schemeClr val="tx1"/>
                </a:solidFill>
                <a:latin typeface="Times New Roman" pitchFamily="18" charset="0"/>
              </a:defRPr>
            </a:lvl1pPr>
            <a:lvl2pPr marL="742950" indent="-285750" eaLnBrk="0" hangingPunct="0">
              <a:spcBef>
                <a:spcPct val="30000"/>
              </a:spcBef>
              <a:defRPr sz="1200">
                <a:solidFill>
                  <a:schemeClr val="tx1"/>
                </a:solidFill>
                <a:latin typeface="Times New Roman" pitchFamily="18" charset="0"/>
              </a:defRPr>
            </a:lvl2pPr>
            <a:lvl3pPr marL="1143000" indent="-228600" eaLnBrk="0" hangingPunct="0">
              <a:spcBef>
                <a:spcPct val="30000"/>
              </a:spcBef>
              <a:defRPr sz="1200">
                <a:solidFill>
                  <a:schemeClr val="tx1"/>
                </a:solidFill>
                <a:latin typeface="Times New Roman" pitchFamily="18" charset="0"/>
              </a:defRPr>
            </a:lvl3pPr>
            <a:lvl4pPr marL="1600200" indent="-228600" eaLnBrk="0" hangingPunct="0">
              <a:spcBef>
                <a:spcPct val="30000"/>
              </a:spcBef>
              <a:defRPr sz="1200">
                <a:solidFill>
                  <a:schemeClr val="tx1"/>
                </a:solidFill>
                <a:latin typeface="Times New Roman" pitchFamily="18" charset="0"/>
              </a:defRPr>
            </a:lvl4pPr>
            <a:lvl5pPr marL="2057400" indent="-228600" eaLnBrk="0" hangingPunct="0">
              <a:spcBef>
                <a:spcPct val="30000"/>
              </a:spcBef>
              <a:defRPr sz="1200">
                <a:solidFill>
                  <a:schemeClr val="tx1"/>
                </a:solidFill>
                <a:latin typeface="Times New Roman" pitchFamily="18" charset="0"/>
              </a:defRPr>
            </a:lvl5pPr>
            <a:lvl6pPr marL="2514600" indent="-228600" eaLnBrk="0" fontAlgn="base" hangingPunct="0">
              <a:spcBef>
                <a:spcPct val="30000"/>
              </a:spcBef>
              <a:spcAft>
                <a:spcPct val="0"/>
              </a:spcAft>
              <a:defRPr sz="1200">
                <a:solidFill>
                  <a:schemeClr val="tx1"/>
                </a:solidFill>
                <a:latin typeface="Times New Roman" pitchFamily="18" charset="0"/>
              </a:defRPr>
            </a:lvl6pPr>
            <a:lvl7pPr marL="2971800" indent="-228600" eaLnBrk="0" fontAlgn="base" hangingPunct="0">
              <a:spcBef>
                <a:spcPct val="30000"/>
              </a:spcBef>
              <a:spcAft>
                <a:spcPct val="0"/>
              </a:spcAft>
              <a:defRPr sz="1200">
                <a:solidFill>
                  <a:schemeClr val="tx1"/>
                </a:solidFill>
                <a:latin typeface="Times New Roman" pitchFamily="18" charset="0"/>
              </a:defRPr>
            </a:lvl7pPr>
            <a:lvl8pPr marL="3429000" indent="-228600" eaLnBrk="0" fontAlgn="base" hangingPunct="0">
              <a:spcBef>
                <a:spcPct val="30000"/>
              </a:spcBef>
              <a:spcAft>
                <a:spcPct val="0"/>
              </a:spcAft>
              <a:defRPr sz="1200">
                <a:solidFill>
                  <a:schemeClr val="tx1"/>
                </a:solidFill>
                <a:latin typeface="Times New Roman" pitchFamily="18" charset="0"/>
              </a:defRPr>
            </a:lvl8pPr>
            <a:lvl9pPr marL="3886200" indent="-228600" eaLnBrk="0" fontAlgn="base" hangingPunct="0">
              <a:spcBef>
                <a:spcPct val="30000"/>
              </a:spcBef>
              <a:spcAft>
                <a:spcPct val="0"/>
              </a:spcAft>
              <a:defRPr sz="1200">
                <a:solidFill>
                  <a:schemeClr val="tx1"/>
                </a:solidFill>
                <a:latin typeface="Times New Roman" pitchFamily="18" charset="0"/>
              </a:defRPr>
            </a:lvl9pPr>
          </a:lstStyle>
          <a:p>
            <a:pPr eaLnBrk="1" hangingPunct="1">
              <a:spcBef>
                <a:spcPct val="0"/>
              </a:spcBef>
            </a:pPr>
            <a:fld id="{086A4E2A-C8D1-4550-9CA6-CE3A62EF4DD9}" type="slidenum">
              <a:rPr lang="en-US" altLang="pt-BR" sz="2400">
                <a:latin typeface="Arial" charset="0"/>
              </a:rPr>
              <a:pPr eaLnBrk="1" hangingPunct="1">
                <a:spcBef>
                  <a:spcPct val="0"/>
                </a:spcBef>
              </a:pPr>
              <a:t>18</a:t>
            </a:fld>
            <a:endParaRPr lang="en-US" altLang="pt-BR" sz="240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F3650049-565A-428E-A6A2-6DDB9A1369E6}" type="slidenum">
              <a:rPr lang="pt-BR" smtClean="0"/>
              <a:t>30</a:t>
            </a:fld>
            <a:endParaRPr lang="pt-BR"/>
          </a:p>
        </p:txBody>
      </p:sp>
    </p:spTree>
    <p:extLst>
      <p:ext uri="{BB962C8B-B14F-4D97-AF65-F5344CB8AC3E}">
        <p14:creationId xmlns:p14="http://schemas.microsoft.com/office/powerpoint/2010/main" val="2670158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174410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408772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42305537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dr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Clique para editar o título mestre</a:t>
            </a:r>
            <a:endParaRPr lang="pt-BR" dirty="0"/>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Número de Slide 5"/>
          <p:cNvSpPr>
            <a:spLocks noGrp="1"/>
          </p:cNvSpPr>
          <p:nvPr>
            <p:ph type="sldNum" sz="quarter" idx="10"/>
          </p:nvPr>
        </p:nvSpPr>
        <p:spPr/>
        <p:txBody>
          <a:bodyPr/>
          <a:lstStyle>
            <a:lvl1pPr>
              <a:defRPr/>
            </a:lvl1pPr>
          </a:lstStyle>
          <a:p>
            <a:pPr>
              <a:defRPr/>
            </a:pPr>
            <a:fld id="{1F7F7D0C-1344-4FA1-9C6B-F9E5522E446B}" type="slidenum">
              <a:rPr lang="pt-BR"/>
              <a:pPr>
                <a:defRPr/>
              </a:pPr>
              <a:t>‹nº›</a:t>
            </a:fld>
            <a:endParaRPr lang="pt-BR"/>
          </a:p>
        </p:txBody>
      </p:sp>
    </p:spTree>
    <p:extLst>
      <p:ext uri="{BB962C8B-B14F-4D97-AF65-F5344CB8AC3E}">
        <p14:creationId xmlns:p14="http://schemas.microsoft.com/office/powerpoint/2010/main" val="2763328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1629334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17058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AC018D29-4B67-4B28-9420-9F495259D015}" type="datetimeFigureOut">
              <a:rPr lang="pt-BR" smtClean="0"/>
              <a:t>15/04/2015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3006351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AC018D29-4B67-4B28-9420-9F495259D015}" type="datetimeFigureOut">
              <a:rPr lang="pt-BR" smtClean="0"/>
              <a:t>15/04/2015</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4223104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AC018D29-4B67-4B28-9420-9F495259D015}" type="datetimeFigureOut">
              <a:rPr lang="pt-BR" smtClean="0"/>
              <a:t>15/04/2015</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1583295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AC018D29-4B67-4B28-9420-9F495259D015}" type="datetimeFigureOut">
              <a:rPr lang="pt-BR" smtClean="0"/>
              <a:t>15/04/2015</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831540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AC018D29-4B67-4B28-9420-9F495259D015}" type="datetimeFigureOut">
              <a:rPr lang="pt-BR" smtClean="0"/>
              <a:t>15/04/2015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3352672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AC018D29-4B67-4B28-9420-9F495259D015}" type="datetimeFigureOut">
              <a:rPr lang="pt-BR" smtClean="0"/>
              <a:t>15/04/2015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C7403905-F6FE-404D-B5EB-42A5F1FAB440}" type="slidenum">
              <a:rPr lang="pt-BR" smtClean="0"/>
              <a:t>‹nº›</a:t>
            </a:fld>
            <a:endParaRPr lang="pt-BR"/>
          </a:p>
        </p:txBody>
      </p:sp>
    </p:spTree>
    <p:extLst>
      <p:ext uri="{BB962C8B-B14F-4D97-AF65-F5344CB8AC3E}">
        <p14:creationId xmlns:p14="http://schemas.microsoft.com/office/powerpoint/2010/main" val="934343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018D29-4B67-4B28-9420-9F495259D015}" type="datetimeFigureOut">
              <a:rPr lang="pt-BR" smtClean="0"/>
              <a:t>15/04/2015</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03905-F6FE-404D-B5EB-42A5F1FAB440}" type="slidenum">
              <a:rPr lang="pt-BR" smtClean="0"/>
              <a:t>‹nº›</a:t>
            </a:fld>
            <a:endParaRPr lang="pt-BR"/>
          </a:p>
        </p:txBody>
      </p:sp>
    </p:spTree>
    <p:extLst>
      <p:ext uri="{BB962C8B-B14F-4D97-AF65-F5344CB8AC3E}">
        <p14:creationId xmlns:p14="http://schemas.microsoft.com/office/powerpoint/2010/main" val="1341987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image" Target="../media/image1.jpeg"/><Relationship Id="rId7" Type="http://schemas.openxmlformats.org/officeDocument/2006/relationships/package" Target="../embeddings/Microsoft_Excel_Worksheet3.xls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5.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Excel_Worksheet5.xlsx"/><Relationship Id="rId3" Type="http://schemas.openxmlformats.org/officeDocument/2006/relationships/image" Target="../media/image1.jpeg"/><Relationship Id="rId7"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8.emf"/><Relationship Id="rId5" Type="http://schemas.openxmlformats.org/officeDocument/2006/relationships/package" Target="../embeddings/Microsoft_Excel_Worksheet4.xlsx"/><Relationship Id="rId4" Type="http://schemas.openxmlformats.org/officeDocument/2006/relationships/oleObject" Target="../embeddings/oleObject4.bin"/><Relationship Id="rId9" Type="http://schemas.openxmlformats.org/officeDocument/2006/relationships/image" Target="../media/image19.em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0.emf"/><Relationship Id="rId5" Type="http://schemas.openxmlformats.org/officeDocument/2006/relationships/package" Target="../embeddings/Microsoft_Excel_Worksheet6.xlsx"/><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image" Target="../media/image24.png"/><Relationship Id="rId7" Type="http://schemas.openxmlformats.org/officeDocument/2006/relationships/image" Target="../media/image22.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package" Target="../embeddings/Microsoft_Excel_Worksheet7.xlsx"/><Relationship Id="rId11" Type="http://schemas.openxmlformats.org/officeDocument/2006/relationships/image" Target="../media/image23.emf"/><Relationship Id="rId5" Type="http://schemas.openxmlformats.org/officeDocument/2006/relationships/oleObject" Target="../embeddings/oleObject7.bin"/><Relationship Id="rId10" Type="http://schemas.openxmlformats.org/officeDocument/2006/relationships/package" Target="../embeddings/Microsoft_Excel_Worksheet8.xlsx"/><Relationship Id="rId4" Type="http://schemas.openxmlformats.org/officeDocument/2006/relationships/image" Target="../media/image25.png"/><Relationship Id="rId9"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oleObject" Target="../embeddings/oleObject9.bin"/><Relationship Id="rId7" Type="http://schemas.openxmlformats.org/officeDocument/2006/relationships/package" Target="../embeddings/Microsoft_Excel_Worksheet10.xls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image" Target="../media/image26.emf"/><Relationship Id="rId4" Type="http://schemas.openxmlformats.org/officeDocument/2006/relationships/package" Target="../embeddings/Microsoft_Excel_Worksheet9.xlsx"/><Relationship Id="rId9"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28.emf"/><Relationship Id="rId5" Type="http://schemas.openxmlformats.org/officeDocument/2006/relationships/package" Target="../embeddings/Microsoft_Excel_Worksheet11.xlsx"/><Relationship Id="rId4" Type="http://schemas.openxmlformats.org/officeDocument/2006/relationships/oleObject" Target="../embeddings/oleObject11.bin"/></Relationships>
</file>

<file path=ppt/slides/_rels/slide1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oleObject" Target="../embeddings/oleObject12.bin"/><Relationship Id="rId7" Type="http://schemas.openxmlformats.org/officeDocument/2006/relationships/image" Target="../media/image31.jpe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jpeg"/><Relationship Id="rId5" Type="http://schemas.openxmlformats.org/officeDocument/2006/relationships/image" Target="../media/image30.emf"/><Relationship Id="rId4" Type="http://schemas.openxmlformats.org/officeDocument/2006/relationships/package" Target="../embeddings/Microsoft_Excel_Worksheet12.xlsx"/></Relationships>
</file>

<file path=ppt/slides/_rels/slide17.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oleObject" Target="../embeddings/oleObject13.bin"/><Relationship Id="rId7" Type="http://schemas.openxmlformats.org/officeDocument/2006/relationships/package" Target="../embeddings/Microsoft_Excel_Worksheet14.xlsx"/><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33.emf"/><Relationship Id="rId4" Type="http://schemas.openxmlformats.org/officeDocument/2006/relationships/package" Target="../embeddings/Microsoft_Excel_Worksheet13.xlsx"/><Relationship Id="rId9"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8" Type="http://schemas.openxmlformats.org/officeDocument/2006/relationships/image" Target="../media/image36.emf"/><Relationship Id="rId3" Type="http://schemas.openxmlformats.org/officeDocument/2006/relationships/oleObject" Target="../embeddings/oleObject15.bin"/><Relationship Id="rId7" Type="http://schemas.openxmlformats.org/officeDocument/2006/relationships/package" Target="../embeddings/Microsoft_Excel_Worksheet16.xls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6.bin"/><Relationship Id="rId5" Type="http://schemas.openxmlformats.org/officeDocument/2006/relationships/image" Target="../media/image35.emf"/><Relationship Id="rId4" Type="http://schemas.openxmlformats.org/officeDocument/2006/relationships/package" Target="../embeddings/Microsoft_Excel_Worksheet15.xlsx"/><Relationship Id="rId9"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17.bin"/><Relationship Id="rId7" Type="http://schemas.openxmlformats.org/officeDocument/2006/relationships/package" Target="../embeddings/Microsoft_Excel_Worksheet18.xlsx"/><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18.bin"/><Relationship Id="rId5" Type="http://schemas.openxmlformats.org/officeDocument/2006/relationships/image" Target="../media/image37.emf"/><Relationship Id="rId4" Type="http://schemas.openxmlformats.org/officeDocument/2006/relationships/package" Target="../embeddings/Microsoft_Excel_Worksheet17.xlsx"/><Relationship Id="rId9"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image" Target="../media/image39.emf"/><Relationship Id="rId5" Type="http://schemas.openxmlformats.org/officeDocument/2006/relationships/package" Target="../embeddings/Microsoft_Excel_Worksheet19.xlsx"/><Relationship Id="rId4" Type="http://schemas.openxmlformats.org/officeDocument/2006/relationships/oleObject" Target="../embeddings/oleObject19.bin"/></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Excel_Worksheet21.xlsx"/><Relationship Id="rId3" Type="http://schemas.openxmlformats.org/officeDocument/2006/relationships/oleObject" Target="../embeddings/oleObject20.bin"/><Relationship Id="rId7" Type="http://schemas.openxmlformats.org/officeDocument/2006/relationships/oleObject" Target="../embeddings/oleObject21.bin"/><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image" Target="../media/image1.jpeg"/><Relationship Id="rId5" Type="http://schemas.openxmlformats.org/officeDocument/2006/relationships/image" Target="../media/image41.emf"/><Relationship Id="rId4" Type="http://schemas.openxmlformats.org/officeDocument/2006/relationships/package" Target="../embeddings/Microsoft_Excel_Worksheet20.xlsx"/><Relationship Id="rId9" Type="http://schemas.openxmlformats.org/officeDocument/2006/relationships/image" Target="../media/image42.emf"/></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46.emf"/><Relationship Id="rId4" Type="http://schemas.openxmlformats.org/officeDocument/2006/relationships/package" Target="../embeddings/Microsoft_Word_Document22.docx"/></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15.vml"/><Relationship Id="rId5" Type="http://schemas.openxmlformats.org/officeDocument/2006/relationships/image" Target="../media/image47.wmf"/><Relationship Id="rId4" Type="http://schemas.openxmlformats.org/officeDocument/2006/relationships/oleObject" Target="../embeddings/oleObject22.bin"/></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16.vml"/><Relationship Id="rId5" Type="http://schemas.openxmlformats.org/officeDocument/2006/relationships/image" Target="../media/image48.wmf"/><Relationship Id="rId4" Type="http://schemas.openxmlformats.org/officeDocument/2006/relationships/oleObject" Target="../embeddings/oleObject23.bin"/></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17.vml"/><Relationship Id="rId5" Type="http://schemas.openxmlformats.org/officeDocument/2006/relationships/image" Target="../media/image49.wmf"/><Relationship Id="rId4" Type="http://schemas.openxmlformats.org/officeDocument/2006/relationships/oleObject" Target="../embeddings/oleObject24.bin"/></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vmlDrawing" Target="../drawings/vmlDrawing18.vml"/><Relationship Id="rId5" Type="http://schemas.openxmlformats.org/officeDocument/2006/relationships/image" Target="../media/image50.wmf"/><Relationship Id="rId4" Type="http://schemas.openxmlformats.org/officeDocument/2006/relationships/oleObject" Target="../embeddings/oleObject25.bin"/></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Excel_Worksheet2.xlsx"/><Relationship Id="rId13" Type="http://schemas.openxmlformats.org/officeDocument/2006/relationships/image" Target="../media/image5.png"/><Relationship Id="rId3" Type="http://schemas.openxmlformats.org/officeDocument/2006/relationships/image" Target="../media/image1.jpeg"/><Relationship Id="rId7" Type="http://schemas.openxmlformats.org/officeDocument/2006/relationships/oleObject" Target="../embeddings/oleObject2.bin"/><Relationship Id="rId12" Type="http://schemas.openxmlformats.org/officeDocument/2006/relationships/image" Target="../media/image15.jpeg"/><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1.emf"/><Relationship Id="rId11" Type="http://schemas.openxmlformats.org/officeDocument/2006/relationships/image" Target="../media/image14.jpeg"/><Relationship Id="rId5" Type="http://schemas.openxmlformats.org/officeDocument/2006/relationships/package" Target="../embeddings/Microsoft_Excel_Worksheet1.xlsx"/><Relationship Id="rId10" Type="http://schemas.openxmlformats.org/officeDocument/2006/relationships/image" Target="../media/image13.jpeg"/><Relationship Id="rId4" Type="http://schemas.openxmlformats.org/officeDocument/2006/relationships/oleObject" Target="../embeddings/oleObject1.bin"/><Relationship Id="rId9"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33400"/>
            <a:ext cx="6858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auto" hangingPunct="0">
              <a:lnSpc>
                <a:spcPct val="80000"/>
              </a:lnSpc>
              <a:spcBef>
                <a:spcPct val="20000"/>
              </a:spcBef>
              <a:spcAft>
                <a:spcPts val="0"/>
              </a:spcAft>
              <a:buFont typeface="Times New Roman" pitchFamily="18" charset="0"/>
              <a:buNone/>
              <a:defRPr/>
            </a:pPr>
            <a:endParaRPr lang="pt-BR">
              <a:solidFill>
                <a:srgbClr val="FFFFFF"/>
              </a:solidFill>
              <a:ea typeface="ＭＳ Ｐゴシック" pitchFamily="-65" charset="-128"/>
            </a:endParaRPr>
          </a:p>
        </p:txBody>
      </p:sp>
      <p:pic>
        <p:nvPicPr>
          <p:cNvPr id="7"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4" name="Retângulo 3"/>
          <p:cNvSpPr/>
          <p:nvPr/>
        </p:nvSpPr>
        <p:spPr>
          <a:xfrm>
            <a:off x="971599" y="836712"/>
            <a:ext cx="6938913" cy="2215991"/>
          </a:xfrm>
          <a:prstGeom prst="rect">
            <a:avLst/>
          </a:prstGeom>
        </p:spPr>
        <p:txBody>
          <a:bodyPr wrap="square">
            <a:spAutoFit/>
          </a:bodyPr>
          <a:lstStyle/>
          <a:p>
            <a:pPr algn="ctr"/>
            <a:r>
              <a:rPr lang="en-GB" sz="2400" b="1" cap="all" dirty="0" smtClean="0"/>
              <a:t>Modification of molten steelmaking slag for cement application</a:t>
            </a:r>
          </a:p>
          <a:p>
            <a:endParaRPr lang="en-GB" b="1" cap="all" dirty="0" smtClean="0"/>
          </a:p>
          <a:p>
            <a:endParaRPr lang="en-GB" b="1" dirty="0" smtClean="0"/>
          </a:p>
          <a:p>
            <a:r>
              <a:rPr lang="en-GB" b="1" dirty="0" smtClean="0"/>
              <a:t>Joao B. FERREIRA NETO</a:t>
            </a:r>
            <a:r>
              <a:rPr lang="en-GB" b="1" baseline="30000" dirty="0" smtClean="0"/>
              <a:t>1</a:t>
            </a:r>
            <a:r>
              <a:rPr lang="en-GB" dirty="0" smtClean="0"/>
              <a:t>, Joao O. G. FARIA</a:t>
            </a:r>
            <a:r>
              <a:rPr lang="en-GB" baseline="30000" dirty="0" smtClean="0"/>
              <a:t>1</a:t>
            </a:r>
            <a:r>
              <a:rPr lang="en-GB" dirty="0" smtClean="0"/>
              <a:t>, </a:t>
            </a:r>
            <a:r>
              <a:rPr lang="en-GB" dirty="0" err="1" smtClean="0"/>
              <a:t>Catia</a:t>
            </a:r>
            <a:r>
              <a:rPr lang="en-GB" dirty="0" smtClean="0"/>
              <a:t> FREDERICCI</a:t>
            </a:r>
            <a:r>
              <a:rPr lang="en-GB" baseline="30000" dirty="0" smtClean="0"/>
              <a:t>1</a:t>
            </a:r>
            <a:r>
              <a:rPr lang="en-GB" dirty="0" smtClean="0"/>
              <a:t>,</a:t>
            </a:r>
            <a:r>
              <a:rPr lang="en-GB" baseline="30000" dirty="0" smtClean="0"/>
              <a:t> </a:t>
            </a:r>
            <a:r>
              <a:rPr lang="en-GB" dirty="0" err="1" smtClean="0"/>
              <a:t>Fabiano</a:t>
            </a:r>
            <a:r>
              <a:rPr lang="en-GB" dirty="0" smtClean="0"/>
              <a:t> F. CHOTOLI</a:t>
            </a:r>
            <a:r>
              <a:rPr lang="en-GB" baseline="30000" dirty="0" smtClean="0"/>
              <a:t>2</a:t>
            </a:r>
            <a:r>
              <a:rPr lang="en-GB" dirty="0" smtClean="0"/>
              <a:t>,</a:t>
            </a:r>
            <a:r>
              <a:rPr lang="en-GB" baseline="30000" dirty="0" smtClean="0"/>
              <a:t> </a:t>
            </a:r>
            <a:r>
              <a:rPr lang="en-GB" dirty="0" smtClean="0"/>
              <a:t>Andre N. L. SILVA</a:t>
            </a:r>
            <a:r>
              <a:rPr lang="en-GB" baseline="30000" dirty="0" smtClean="0"/>
              <a:t>1</a:t>
            </a:r>
            <a:r>
              <a:rPr lang="en-GB" dirty="0" smtClean="0"/>
              <a:t>, Bruno B. FERRARO</a:t>
            </a:r>
            <a:r>
              <a:rPr lang="en-GB" baseline="30000" dirty="0" smtClean="0"/>
              <a:t>1</a:t>
            </a:r>
            <a:r>
              <a:rPr lang="en-GB" dirty="0" smtClean="0"/>
              <a:t>, Tiago R. RIBEIRO</a:t>
            </a:r>
            <a:r>
              <a:rPr lang="en-GB" baseline="30000" dirty="0" smtClean="0"/>
              <a:t>1, </a:t>
            </a:r>
            <a:r>
              <a:rPr lang="en-GB" dirty="0" smtClean="0"/>
              <a:t>Antonio MALYNOWSKYJ</a:t>
            </a:r>
            <a:r>
              <a:rPr lang="en-GB" baseline="30000" dirty="0" smtClean="0"/>
              <a:t>1</a:t>
            </a:r>
            <a:r>
              <a:rPr lang="en-GB" dirty="0" smtClean="0"/>
              <a:t>, </a:t>
            </a:r>
            <a:r>
              <a:rPr lang="en-GB" dirty="0" err="1" smtClean="0"/>
              <a:t>Valdecir</a:t>
            </a:r>
            <a:r>
              <a:rPr lang="en-GB" dirty="0" smtClean="0"/>
              <a:t> A. QUARCIONI</a:t>
            </a:r>
            <a:r>
              <a:rPr lang="en-GB" baseline="30000" dirty="0" smtClean="0"/>
              <a:t>2</a:t>
            </a:r>
            <a:r>
              <a:rPr lang="en-GB" dirty="0" smtClean="0"/>
              <a:t>, Andre A. LOTTO</a:t>
            </a:r>
            <a:r>
              <a:rPr lang="en-GB" baseline="30000" dirty="0" smtClean="0"/>
              <a:t>1</a:t>
            </a:r>
            <a:r>
              <a:rPr lang="en-GB" dirty="0" smtClean="0"/>
              <a:t> </a:t>
            </a:r>
            <a:endParaRPr lang="en-GB" dirty="0"/>
          </a:p>
        </p:txBody>
      </p:sp>
      <p:sp>
        <p:nvSpPr>
          <p:cNvPr id="9" name="Retângulo 8"/>
          <p:cNvSpPr/>
          <p:nvPr/>
        </p:nvSpPr>
        <p:spPr>
          <a:xfrm>
            <a:off x="971600" y="3410504"/>
            <a:ext cx="7776864" cy="1477328"/>
          </a:xfrm>
          <a:prstGeom prst="rect">
            <a:avLst/>
          </a:prstGeom>
        </p:spPr>
        <p:txBody>
          <a:bodyPr wrap="square">
            <a:spAutoFit/>
          </a:bodyPr>
          <a:lstStyle/>
          <a:p>
            <a:r>
              <a:rPr lang="en-GB" baseline="30000" dirty="0"/>
              <a:t>1</a:t>
            </a:r>
            <a:r>
              <a:rPr lang="en-GB" dirty="0"/>
              <a:t> Laboratory of Metallurgical Processes, </a:t>
            </a:r>
            <a:r>
              <a:rPr lang="en-GB" b="1" dirty="0">
                <a:solidFill>
                  <a:srgbClr val="0000FF"/>
                </a:solidFill>
              </a:rPr>
              <a:t>Institute for Technological Research (IPT)</a:t>
            </a:r>
            <a:r>
              <a:rPr lang="en-GB" dirty="0"/>
              <a:t>, Sao Paulo – </a:t>
            </a:r>
            <a:r>
              <a:rPr lang="en-GB" dirty="0" smtClean="0"/>
              <a:t>SP, Brazil</a:t>
            </a:r>
          </a:p>
          <a:p>
            <a:endParaRPr lang="pt-BR" dirty="0"/>
          </a:p>
          <a:p>
            <a:r>
              <a:rPr lang="en-GB" baseline="30000" dirty="0"/>
              <a:t>2</a:t>
            </a:r>
            <a:r>
              <a:rPr lang="en-GB" dirty="0"/>
              <a:t> Laboratory of Civil Construction Materials, </a:t>
            </a:r>
            <a:r>
              <a:rPr lang="en-GB" b="1" dirty="0">
                <a:solidFill>
                  <a:srgbClr val="0000FF"/>
                </a:solidFill>
              </a:rPr>
              <a:t>Institute for Technological Research (IPT)</a:t>
            </a:r>
            <a:r>
              <a:rPr lang="en-GB" dirty="0"/>
              <a:t>, Sao Paulo – SP, </a:t>
            </a:r>
            <a:r>
              <a:rPr lang="en-GB" dirty="0" smtClean="0"/>
              <a:t>Brazil</a:t>
            </a:r>
            <a:endParaRPr lang="pt-BR" dirty="0"/>
          </a:p>
        </p:txBody>
      </p:sp>
    </p:spTree>
    <p:extLst>
      <p:ext uri="{BB962C8B-B14F-4D97-AF65-F5344CB8AC3E}">
        <p14:creationId xmlns:p14="http://schemas.microsoft.com/office/powerpoint/2010/main" val="3784023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869937"/>
            <a:ext cx="5976664" cy="3948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ixaDeTexto 6"/>
          <p:cNvSpPr txBox="1"/>
          <p:nvPr/>
        </p:nvSpPr>
        <p:spPr>
          <a:xfrm>
            <a:off x="1430273" y="1977807"/>
            <a:ext cx="936475" cy="261610"/>
          </a:xfrm>
          <a:prstGeom prst="rect">
            <a:avLst/>
          </a:prstGeom>
          <a:noFill/>
        </p:spPr>
        <p:txBody>
          <a:bodyPr wrap="none" rtlCol="0">
            <a:spAutoFit/>
          </a:bodyPr>
          <a:lstStyle/>
          <a:p>
            <a:r>
              <a:rPr lang="pt-BR" sz="1100" dirty="0" smtClean="0">
                <a:solidFill>
                  <a:srgbClr val="0000FF"/>
                </a:solidFill>
              </a:rPr>
              <a:t>TC2 – 20 mm</a:t>
            </a:r>
            <a:endParaRPr lang="pt-BR" sz="1100" dirty="0">
              <a:solidFill>
                <a:srgbClr val="0000FF"/>
              </a:solidFill>
            </a:endParaRPr>
          </a:p>
        </p:txBody>
      </p:sp>
      <p:sp>
        <p:nvSpPr>
          <p:cNvPr id="8" name="CaixaDeTexto 7"/>
          <p:cNvSpPr txBox="1"/>
          <p:nvPr/>
        </p:nvSpPr>
        <p:spPr>
          <a:xfrm>
            <a:off x="2627784" y="1516142"/>
            <a:ext cx="797013" cy="461665"/>
          </a:xfrm>
          <a:prstGeom prst="rect">
            <a:avLst/>
          </a:prstGeom>
          <a:noFill/>
        </p:spPr>
        <p:txBody>
          <a:bodyPr wrap="none" rtlCol="0">
            <a:spAutoFit/>
          </a:bodyPr>
          <a:lstStyle/>
          <a:p>
            <a:r>
              <a:rPr lang="pt-BR" sz="1200" dirty="0" smtClean="0">
                <a:solidFill>
                  <a:srgbClr val="0000FF"/>
                </a:solidFill>
              </a:rPr>
              <a:t>HT </a:t>
            </a:r>
            <a:r>
              <a:rPr lang="pt-BR" sz="1200" dirty="0" err="1" smtClean="0">
                <a:solidFill>
                  <a:srgbClr val="0000FF"/>
                </a:solidFill>
              </a:rPr>
              <a:t>Model</a:t>
            </a:r>
            <a:endParaRPr lang="pt-BR" sz="1200" dirty="0" smtClean="0">
              <a:solidFill>
                <a:srgbClr val="0000FF"/>
              </a:solidFill>
            </a:endParaRPr>
          </a:p>
          <a:p>
            <a:r>
              <a:rPr lang="pt-BR" sz="1200" dirty="0" smtClean="0">
                <a:solidFill>
                  <a:srgbClr val="0000FF"/>
                </a:solidFill>
              </a:rPr>
              <a:t> 20 mm</a:t>
            </a:r>
            <a:endParaRPr lang="pt-BR" sz="1200" dirty="0">
              <a:solidFill>
                <a:srgbClr val="0000FF"/>
              </a:solidFill>
            </a:endParaRPr>
          </a:p>
        </p:txBody>
      </p:sp>
      <p:sp>
        <p:nvSpPr>
          <p:cNvPr id="10" name="CaixaDeTexto 9"/>
          <p:cNvSpPr txBox="1"/>
          <p:nvPr/>
        </p:nvSpPr>
        <p:spPr>
          <a:xfrm>
            <a:off x="1296438" y="3192358"/>
            <a:ext cx="971741" cy="261610"/>
          </a:xfrm>
          <a:prstGeom prst="rect">
            <a:avLst/>
          </a:prstGeom>
          <a:noFill/>
        </p:spPr>
        <p:txBody>
          <a:bodyPr wrap="none" rtlCol="0">
            <a:spAutoFit/>
          </a:bodyPr>
          <a:lstStyle/>
          <a:p>
            <a:r>
              <a:rPr lang="pt-BR" sz="1100" dirty="0" smtClean="0">
                <a:solidFill>
                  <a:srgbClr val="FF0000"/>
                </a:solidFill>
              </a:rPr>
              <a:t>TC1 – 3,5 mm</a:t>
            </a:r>
            <a:endParaRPr lang="pt-BR" sz="1100" dirty="0">
              <a:solidFill>
                <a:srgbClr val="FF0000"/>
              </a:solidFill>
            </a:endParaRPr>
          </a:p>
        </p:txBody>
      </p:sp>
      <p:sp>
        <p:nvSpPr>
          <p:cNvPr id="11" name="CaixaDeTexto 10"/>
          <p:cNvSpPr txBox="1"/>
          <p:nvPr/>
        </p:nvSpPr>
        <p:spPr>
          <a:xfrm>
            <a:off x="778557" y="2737957"/>
            <a:ext cx="946121" cy="461665"/>
          </a:xfrm>
          <a:prstGeom prst="rect">
            <a:avLst/>
          </a:prstGeom>
          <a:noFill/>
        </p:spPr>
        <p:txBody>
          <a:bodyPr wrap="square" rtlCol="0">
            <a:spAutoFit/>
          </a:bodyPr>
          <a:lstStyle/>
          <a:p>
            <a:r>
              <a:rPr lang="pt-BR" sz="1200" dirty="0" smtClean="0">
                <a:solidFill>
                  <a:srgbClr val="FF0000"/>
                </a:solidFill>
              </a:rPr>
              <a:t>HT </a:t>
            </a:r>
            <a:r>
              <a:rPr lang="pt-BR" sz="1200" dirty="0" err="1" smtClean="0">
                <a:solidFill>
                  <a:srgbClr val="FF0000"/>
                </a:solidFill>
              </a:rPr>
              <a:t>Model</a:t>
            </a:r>
            <a:r>
              <a:rPr lang="pt-BR" sz="1200" dirty="0" smtClean="0">
                <a:solidFill>
                  <a:srgbClr val="FF0000"/>
                </a:solidFill>
              </a:rPr>
              <a:t> 3,5 mm</a:t>
            </a:r>
            <a:endParaRPr lang="pt-BR" sz="1200" dirty="0">
              <a:solidFill>
                <a:srgbClr val="FF0000"/>
              </a:solidFill>
            </a:endParaRPr>
          </a:p>
        </p:txBody>
      </p:sp>
      <p:cxnSp>
        <p:nvCxnSpPr>
          <p:cNvPr id="12" name="Conector de seta reta 11"/>
          <p:cNvCxnSpPr/>
          <p:nvPr/>
        </p:nvCxnSpPr>
        <p:spPr>
          <a:xfrm flipH="1">
            <a:off x="2483768" y="1977807"/>
            <a:ext cx="432048" cy="130805"/>
          </a:xfrm>
          <a:prstGeom prst="straightConnector1">
            <a:avLst/>
          </a:prstGeom>
          <a:ln w="158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p:cNvCxnSpPr/>
          <p:nvPr/>
        </p:nvCxnSpPr>
        <p:spPr>
          <a:xfrm>
            <a:off x="1763688" y="1977807"/>
            <a:ext cx="432048" cy="0"/>
          </a:xfrm>
          <a:prstGeom prst="straightConnector1">
            <a:avLst/>
          </a:prstGeom>
          <a:ln w="15875">
            <a:solidFill>
              <a:srgbClr val="0000FF"/>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6" name="Conector de seta reta 15"/>
          <p:cNvCxnSpPr/>
          <p:nvPr/>
        </p:nvCxnSpPr>
        <p:spPr>
          <a:xfrm flipV="1">
            <a:off x="1115616" y="2108612"/>
            <a:ext cx="166035" cy="596146"/>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Conector de seta reta 17"/>
          <p:cNvCxnSpPr>
            <a:stCxn id="10" idx="0"/>
          </p:cNvCxnSpPr>
          <p:nvPr/>
        </p:nvCxnSpPr>
        <p:spPr>
          <a:xfrm flipH="1" flipV="1">
            <a:off x="1585074" y="2559039"/>
            <a:ext cx="197235" cy="633319"/>
          </a:xfrm>
          <a:prstGeom prst="straightConnector1">
            <a:avLst/>
          </a:prstGeom>
          <a:ln w="15875">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CaixaDeTexto 22"/>
          <p:cNvSpPr txBox="1"/>
          <p:nvPr/>
        </p:nvSpPr>
        <p:spPr>
          <a:xfrm>
            <a:off x="1887290" y="3637175"/>
            <a:ext cx="811441" cy="461665"/>
          </a:xfrm>
          <a:prstGeom prst="rect">
            <a:avLst/>
          </a:prstGeom>
          <a:noFill/>
        </p:spPr>
        <p:txBody>
          <a:bodyPr wrap="none" rtlCol="0">
            <a:spAutoFit/>
          </a:bodyPr>
          <a:lstStyle/>
          <a:p>
            <a:r>
              <a:rPr lang="pt-BR" sz="1200" b="1" dirty="0" smtClean="0">
                <a:solidFill>
                  <a:srgbClr val="00B050"/>
                </a:solidFill>
              </a:rPr>
              <a:t>HT </a:t>
            </a:r>
            <a:r>
              <a:rPr lang="pt-BR" sz="1200" b="1" dirty="0" err="1" smtClean="0">
                <a:solidFill>
                  <a:srgbClr val="00B050"/>
                </a:solidFill>
              </a:rPr>
              <a:t>Model</a:t>
            </a:r>
            <a:endParaRPr lang="pt-BR" sz="1200" b="1" dirty="0" smtClean="0">
              <a:solidFill>
                <a:srgbClr val="00B050"/>
              </a:solidFill>
            </a:endParaRPr>
          </a:p>
          <a:p>
            <a:r>
              <a:rPr lang="pt-BR" sz="1200" b="1" dirty="0" smtClean="0">
                <a:solidFill>
                  <a:srgbClr val="00B050"/>
                </a:solidFill>
              </a:rPr>
              <a:t>2 mm</a:t>
            </a:r>
            <a:endParaRPr lang="pt-BR" sz="1200" b="1" dirty="0">
              <a:solidFill>
                <a:srgbClr val="00B050"/>
              </a:solidFill>
            </a:endParaRPr>
          </a:p>
        </p:txBody>
      </p:sp>
      <p:cxnSp>
        <p:nvCxnSpPr>
          <p:cNvPr id="24" name="Conector de seta reta 23"/>
          <p:cNvCxnSpPr>
            <a:stCxn id="23" idx="0"/>
          </p:cNvCxnSpPr>
          <p:nvPr/>
        </p:nvCxnSpPr>
        <p:spPr>
          <a:xfrm flipV="1">
            <a:off x="2293011" y="3199622"/>
            <a:ext cx="155745" cy="437553"/>
          </a:xfrm>
          <a:prstGeom prst="straightConnector1">
            <a:avLst/>
          </a:prstGeom>
          <a:ln w="15875">
            <a:solidFill>
              <a:srgbClr val="00B05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7" name="CaixaDeTexto 26"/>
          <p:cNvSpPr txBox="1"/>
          <p:nvPr/>
        </p:nvSpPr>
        <p:spPr>
          <a:xfrm>
            <a:off x="2765874" y="3717032"/>
            <a:ext cx="811441" cy="461665"/>
          </a:xfrm>
          <a:prstGeom prst="rect">
            <a:avLst/>
          </a:prstGeom>
          <a:noFill/>
        </p:spPr>
        <p:txBody>
          <a:bodyPr wrap="none" rtlCol="0">
            <a:spAutoFit/>
          </a:bodyPr>
          <a:lstStyle/>
          <a:p>
            <a:r>
              <a:rPr lang="pt-BR" sz="1200" b="1" dirty="0" smtClean="0">
                <a:solidFill>
                  <a:srgbClr val="00B050"/>
                </a:solidFill>
              </a:rPr>
              <a:t>HT </a:t>
            </a:r>
            <a:r>
              <a:rPr lang="pt-BR" sz="1200" b="1" dirty="0" err="1" smtClean="0">
                <a:solidFill>
                  <a:srgbClr val="00B050"/>
                </a:solidFill>
              </a:rPr>
              <a:t>Model</a:t>
            </a:r>
            <a:endParaRPr lang="pt-BR" sz="1200" b="1" dirty="0" smtClean="0">
              <a:solidFill>
                <a:srgbClr val="00B050"/>
              </a:solidFill>
            </a:endParaRPr>
          </a:p>
          <a:p>
            <a:r>
              <a:rPr lang="pt-BR" sz="1200" b="1" dirty="0" smtClean="0">
                <a:solidFill>
                  <a:srgbClr val="00B050"/>
                </a:solidFill>
              </a:rPr>
              <a:t>5 mm</a:t>
            </a:r>
            <a:endParaRPr lang="pt-BR" sz="1200" b="1" dirty="0">
              <a:solidFill>
                <a:srgbClr val="00B050"/>
              </a:solidFill>
            </a:endParaRPr>
          </a:p>
        </p:txBody>
      </p:sp>
      <p:cxnSp>
        <p:nvCxnSpPr>
          <p:cNvPr id="28" name="Conector de seta reta 27"/>
          <p:cNvCxnSpPr/>
          <p:nvPr/>
        </p:nvCxnSpPr>
        <p:spPr>
          <a:xfrm flipH="1" flipV="1">
            <a:off x="2854476" y="3192359"/>
            <a:ext cx="158559" cy="524673"/>
          </a:xfrm>
          <a:prstGeom prst="straightConnector1">
            <a:avLst/>
          </a:prstGeom>
          <a:ln w="15875">
            <a:solidFill>
              <a:srgbClr val="00B05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1272" name="CaixaDeTexto 11271"/>
          <p:cNvSpPr txBox="1"/>
          <p:nvPr/>
        </p:nvSpPr>
        <p:spPr>
          <a:xfrm>
            <a:off x="5029372" y="5101218"/>
            <a:ext cx="3883247" cy="923330"/>
          </a:xfrm>
          <a:prstGeom prst="rect">
            <a:avLst/>
          </a:prstGeom>
          <a:noFill/>
        </p:spPr>
        <p:txBody>
          <a:bodyPr wrap="square" rtlCol="0">
            <a:spAutoFit/>
          </a:bodyPr>
          <a:lstStyle/>
          <a:p>
            <a:r>
              <a:rPr lang="en-US" dirty="0" smtClean="0"/>
              <a:t>under </a:t>
            </a:r>
            <a:r>
              <a:rPr lang="en-US" dirty="0"/>
              <a:t>cooling rates faster than 4°C/s it would be possible to predict more than 95% of amorphous phase in BF slag</a:t>
            </a:r>
            <a:endParaRPr lang="pt-BR" dirty="0"/>
          </a:p>
        </p:txBody>
      </p:sp>
      <p:pic>
        <p:nvPicPr>
          <p:cNvPr id="4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2132856"/>
            <a:ext cx="1717313" cy="189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CaixaDeTexto 41"/>
          <p:cNvSpPr txBox="1"/>
          <p:nvPr/>
        </p:nvSpPr>
        <p:spPr>
          <a:xfrm>
            <a:off x="8003625" y="3600649"/>
            <a:ext cx="941543" cy="430887"/>
          </a:xfrm>
          <a:prstGeom prst="rect">
            <a:avLst/>
          </a:prstGeom>
          <a:noFill/>
        </p:spPr>
        <p:txBody>
          <a:bodyPr wrap="square" rtlCol="0">
            <a:spAutoFit/>
          </a:bodyPr>
          <a:lstStyle/>
          <a:p>
            <a:r>
              <a:rPr lang="pt-BR" sz="1050" dirty="0" smtClean="0"/>
              <a:t>Cu </a:t>
            </a:r>
            <a:r>
              <a:rPr lang="pt-BR" sz="1050" dirty="0" err="1" smtClean="0"/>
              <a:t>Chilled</a:t>
            </a:r>
            <a:r>
              <a:rPr lang="pt-BR" sz="1050" dirty="0" smtClean="0"/>
              <a:t> </a:t>
            </a:r>
            <a:r>
              <a:rPr lang="pt-BR" sz="1050" dirty="0" err="1" smtClean="0"/>
              <a:t>plate</a:t>
            </a:r>
            <a:endParaRPr lang="pt-BR" sz="1050" dirty="0"/>
          </a:p>
        </p:txBody>
      </p:sp>
      <p:cxnSp>
        <p:nvCxnSpPr>
          <p:cNvPr id="43" name="Conector de seta reta 42"/>
          <p:cNvCxnSpPr/>
          <p:nvPr/>
        </p:nvCxnSpPr>
        <p:spPr>
          <a:xfrm flipH="1">
            <a:off x="8063058" y="2222727"/>
            <a:ext cx="210440" cy="21602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CaixaDeTexto 43"/>
          <p:cNvSpPr txBox="1"/>
          <p:nvPr/>
        </p:nvSpPr>
        <p:spPr>
          <a:xfrm>
            <a:off x="7979612" y="1761062"/>
            <a:ext cx="818543" cy="461665"/>
          </a:xfrm>
          <a:prstGeom prst="rect">
            <a:avLst/>
          </a:prstGeom>
          <a:noFill/>
        </p:spPr>
        <p:txBody>
          <a:bodyPr wrap="square" rtlCol="0">
            <a:spAutoFit/>
          </a:bodyPr>
          <a:lstStyle/>
          <a:p>
            <a:r>
              <a:rPr lang="pt-BR" sz="1200" dirty="0" err="1" smtClean="0"/>
              <a:t>Ceramic</a:t>
            </a:r>
            <a:r>
              <a:rPr lang="pt-BR" sz="1200" dirty="0" smtClean="0"/>
              <a:t> </a:t>
            </a:r>
            <a:r>
              <a:rPr lang="pt-BR" sz="1200" dirty="0" err="1" smtClean="0"/>
              <a:t>mold</a:t>
            </a:r>
            <a:endParaRPr lang="pt-BR" dirty="0"/>
          </a:p>
        </p:txBody>
      </p:sp>
      <p:cxnSp>
        <p:nvCxnSpPr>
          <p:cNvPr id="45" name="Conector de seta reta 44"/>
          <p:cNvCxnSpPr/>
          <p:nvPr/>
        </p:nvCxnSpPr>
        <p:spPr>
          <a:xfrm flipH="1" flipV="1">
            <a:off x="7929842" y="3501986"/>
            <a:ext cx="238436" cy="1430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CaixaDeTexto 45"/>
          <p:cNvSpPr txBox="1"/>
          <p:nvPr/>
        </p:nvSpPr>
        <p:spPr>
          <a:xfrm>
            <a:off x="7040752" y="3959478"/>
            <a:ext cx="681597" cy="261610"/>
          </a:xfrm>
          <a:prstGeom prst="rect">
            <a:avLst/>
          </a:prstGeom>
          <a:noFill/>
        </p:spPr>
        <p:txBody>
          <a:bodyPr wrap="none" rtlCol="0">
            <a:spAutoFit/>
          </a:bodyPr>
          <a:lstStyle/>
          <a:p>
            <a:r>
              <a:rPr lang="pt-BR" sz="1050" dirty="0" err="1" smtClean="0"/>
              <a:t>Water</a:t>
            </a:r>
            <a:r>
              <a:rPr lang="pt-BR" sz="1050" dirty="0" smtClean="0"/>
              <a:t> in</a:t>
            </a:r>
            <a:endParaRPr lang="pt-BR" dirty="0"/>
          </a:p>
        </p:txBody>
      </p:sp>
      <p:sp>
        <p:nvSpPr>
          <p:cNvPr id="47" name="CaixaDeTexto 46"/>
          <p:cNvSpPr txBox="1"/>
          <p:nvPr/>
        </p:nvSpPr>
        <p:spPr>
          <a:xfrm>
            <a:off x="7602843" y="3967172"/>
            <a:ext cx="744114" cy="253916"/>
          </a:xfrm>
          <a:prstGeom prst="rect">
            <a:avLst/>
          </a:prstGeom>
          <a:noFill/>
        </p:spPr>
        <p:txBody>
          <a:bodyPr wrap="none" rtlCol="0">
            <a:spAutoFit/>
          </a:bodyPr>
          <a:lstStyle/>
          <a:p>
            <a:r>
              <a:rPr lang="pt-BR" sz="1050" dirty="0" err="1" smtClean="0"/>
              <a:t>Water</a:t>
            </a:r>
            <a:r>
              <a:rPr lang="pt-BR" sz="1050" dirty="0" smtClean="0"/>
              <a:t> out</a:t>
            </a:r>
            <a:endParaRPr lang="pt-BR" dirty="0"/>
          </a:p>
        </p:txBody>
      </p:sp>
      <p:sp>
        <p:nvSpPr>
          <p:cNvPr id="48" name="CaixaDeTexto 47"/>
          <p:cNvSpPr txBox="1"/>
          <p:nvPr/>
        </p:nvSpPr>
        <p:spPr>
          <a:xfrm>
            <a:off x="7356317" y="2602033"/>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sp>
        <p:nvSpPr>
          <p:cNvPr id="49" name="CaixaDeTexto 48"/>
          <p:cNvSpPr txBox="1"/>
          <p:nvPr/>
        </p:nvSpPr>
        <p:spPr>
          <a:xfrm>
            <a:off x="6300192" y="2923712"/>
            <a:ext cx="452432" cy="276999"/>
          </a:xfrm>
          <a:prstGeom prst="rect">
            <a:avLst/>
          </a:prstGeom>
          <a:noFill/>
        </p:spPr>
        <p:txBody>
          <a:bodyPr wrap="none" rtlCol="0">
            <a:spAutoFit/>
          </a:bodyPr>
          <a:lstStyle/>
          <a:p>
            <a:r>
              <a:rPr lang="pt-BR" sz="1200" b="1" dirty="0" smtClean="0">
                <a:solidFill>
                  <a:srgbClr val="0000FF"/>
                </a:solidFill>
              </a:rPr>
              <a:t>TC 2</a:t>
            </a:r>
            <a:endParaRPr lang="pt-BR" sz="1200" b="1" dirty="0">
              <a:solidFill>
                <a:srgbClr val="0000FF"/>
              </a:solidFill>
            </a:endParaRPr>
          </a:p>
        </p:txBody>
      </p:sp>
      <p:sp>
        <p:nvSpPr>
          <p:cNvPr id="50" name="CaixaDeTexto 49"/>
          <p:cNvSpPr txBox="1"/>
          <p:nvPr/>
        </p:nvSpPr>
        <p:spPr>
          <a:xfrm>
            <a:off x="6300192" y="3079993"/>
            <a:ext cx="452432" cy="276999"/>
          </a:xfrm>
          <a:prstGeom prst="rect">
            <a:avLst/>
          </a:prstGeom>
          <a:noFill/>
        </p:spPr>
        <p:txBody>
          <a:bodyPr wrap="none" rtlCol="0">
            <a:spAutoFit/>
          </a:bodyPr>
          <a:lstStyle/>
          <a:p>
            <a:r>
              <a:rPr lang="pt-BR" sz="1200" b="1" dirty="0" smtClean="0">
                <a:solidFill>
                  <a:srgbClr val="FF0000"/>
                </a:solidFill>
              </a:rPr>
              <a:t>TC 1</a:t>
            </a:r>
            <a:endParaRPr lang="pt-BR" sz="1200" b="1" dirty="0">
              <a:solidFill>
                <a:srgbClr val="FF0000"/>
              </a:solidFill>
            </a:endParaRPr>
          </a:p>
        </p:txBody>
      </p:sp>
      <p:graphicFrame>
        <p:nvGraphicFramePr>
          <p:cNvPr id="11274" name="Objeto 11273"/>
          <p:cNvGraphicFramePr>
            <a:graphicFrameLocks noChangeAspect="1"/>
          </p:cNvGraphicFramePr>
          <p:nvPr>
            <p:extLst>
              <p:ext uri="{D42A27DB-BD31-4B8C-83A1-F6EECF244321}">
                <p14:modId xmlns:p14="http://schemas.microsoft.com/office/powerpoint/2010/main" val="85170931"/>
              </p:ext>
            </p:extLst>
          </p:nvPr>
        </p:nvGraphicFramePr>
        <p:xfrm>
          <a:off x="262664" y="5198769"/>
          <a:ext cx="4382378" cy="696159"/>
        </p:xfrm>
        <a:graphic>
          <a:graphicData uri="http://schemas.openxmlformats.org/presentationml/2006/ole">
            <mc:AlternateContent xmlns:mc="http://schemas.openxmlformats.org/markup-compatibility/2006">
              <mc:Choice xmlns:v="urn:schemas-microsoft-com:vml" Requires="v">
                <p:oleObj spid="_x0000_s11335" name="Planilha" r:id="rId7" imgW="3657600" imgH="581040" progId="Excel.Sheet.12">
                  <p:embed/>
                </p:oleObj>
              </mc:Choice>
              <mc:Fallback>
                <p:oleObj name="Planilha" r:id="rId7" imgW="3657600" imgH="581040" progId="Excel.Sheet.12">
                  <p:embed/>
                  <p:pic>
                    <p:nvPicPr>
                      <p:cNvPr id="0" name=""/>
                      <p:cNvPicPr/>
                      <p:nvPr/>
                    </p:nvPicPr>
                    <p:blipFill>
                      <a:blip r:embed="rId8"/>
                      <a:stretch>
                        <a:fillRect/>
                      </a:stretch>
                    </p:blipFill>
                    <p:spPr>
                      <a:xfrm>
                        <a:off x="262664" y="5198769"/>
                        <a:ext cx="4382378" cy="696159"/>
                      </a:xfrm>
                      <a:prstGeom prst="rect">
                        <a:avLst/>
                      </a:prstGeom>
                    </p:spPr>
                  </p:pic>
                </p:oleObj>
              </mc:Fallback>
            </mc:AlternateContent>
          </a:graphicData>
        </a:graphic>
      </p:graphicFrame>
      <p:sp>
        <p:nvSpPr>
          <p:cNvPr id="11275" name="Seta para a direita 11274"/>
          <p:cNvSpPr/>
          <p:nvPr/>
        </p:nvSpPr>
        <p:spPr>
          <a:xfrm>
            <a:off x="4716016" y="5445224"/>
            <a:ext cx="313356" cy="288032"/>
          </a:xfrm>
          <a:prstGeom prst="rightArrow">
            <a:avLst/>
          </a:prstGeom>
          <a:solidFill>
            <a:srgbClr val="0000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CaixaDeTexto 1"/>
          <p:cNvSpPr txBox="1"/>
          <p:nvPr/>
        </p:nvSpPr>
        <p:spPr>
          <a:xfrm>
            <a:off x="1134041" y="354806"/>
            <a:ext cx="5453031" cy="369332"/>
          </a:xfrm>
          <a:prstGeom prst="rect">
            <a:avLst/>
          </a:prstGeom>
          <a:noFill/>
        </p:spPr>
        <p:txBody>
          <a:bodyPr wrap="none" rtlCol="0">
            <a:spAutoFit/>
          </a:bodyPr>
          <a:lstStyle/>
          <a:p>
            <a:r>
              <a:rPr lang="en-US" dirty="0" smtClean="0"/>
              <a:t>Cooling curves (experimental x Heat Transferring model)</a:t>
            </a:r>
            <a:endParaRPr lang="en-US" dirty="0"/>
          </a:p>
        </p:txBody>
      </p:sp>
    </p:spTree>
    <p:extLst>
      <p:ext uri="{BB962C8B-B14F-4D97-AF65-F5344CB8AC3E}">
        <p14:creationId xmlns:p14="http://schemas.microsoft.com/office/powerpoint/2010/main" val="2615126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10" name="CaixaDeTexto 9"/>
          <p:cNvSpPr txBox="1"/>
          <p:nvPr/>
        </p:nvSpPr>
        <p:spPr>
          <a:xfrm>
            <a:off x="251520" y="3789040"/>
            <a:ext cx="8568952" cy="2862322"/>
          </a:xfrm>
          <a:prstGeom prst="rect">
            <a:avLst/>
          </a:prstGeom>
          <a:noFill/>
        </p:spPr>
        <p:txBody>
          <a:bodyPr wrap="square" rtlCol="0">
            <a:spAutoFit/>
          </a:bodyPr>
          <a:lstStyle/>
          <a:p>
            <a:r>
              <a:rPr lang="en-US" dirty="0" smtClean="0">
                <a:solidFill>
                  <a:srgbClr val="00B050"/>
                </a:solidFill>
              </a:rPr>
              <a:t>only </a:t>
            </a:r>
            <a:r>
              <a:rPr lang="en-US" dirty="0">
                <a:solidFill>
                  <a:srgbClr val="00B050"/>
                </a:solidFill>
              </a:rPr>
              <a:t>11,8% of amorphous </a:t>
            </a:r>
            <a:r>
              <a:rPr lang="en-US" dirty="0" smtClean="0">
                <a:solidFill>
                  <a:srgbClr val="00B050"/>
                </a:solidFill>
              </a:rPr>
              <a:t>phase even close to chilled plate</a:t>
            </a:r>
          </a:p>
          <a:p>
            <a:r>
              <a:rPr lang="en-US" dirty="0">
                <a:solidFill>
                  <a:srgbClr val="00B050"/>
                </a:solidFill>
              </a:rPr>
              <a:t> </a:t>
            </a:r>
            <a:r>
              <a:rPr lang="en-US" dirty="0" smtClean="0">
                <a:solidFill>
                  <a:srgbClr val="00B050"/>
                </a:solidFill>
              </a:rPr>
              <a:t>      basicity      Fe</a:t>
            </a:r>
            <a:r>
              <a:rPr lang="en-US" baseline="-25000" dirty="0" smtClean="0">
                <a:solidFill>
                  <a:srgbClr val="00B050"/>
                </a:solidFill>
              </a:rPr>
              <a:t>x</a:t>
            </a:r>
            <a:r>
              <a:rPr lang="en-US" dirty="0" smtClean="0">
                <a:solidFill>
                  <a:srgbClr val="00B050"/>
                </a:solidFill>
              </a:rPr>
              <a:t>O</a:t>
            </a:r>
            <a:r>
              <a:rPr lang="en-US" baseline="-25000" dirty="0">
                <a:solidFill>
                  <a:srgbClr val="00B050"/>
                </a:solidFill>
              </a:rPr>
              <a:t>y</a:t>
            </a:r>
            <a:r>
              <a:rPr lang="en-US" dirty="0" smtClean="0">
                <a:solidFill>
                  <a:srgbClr val="00B050"/>
                </a:solidFill>
              </a:rPr>
              <a:t> (can </a:t>
            </a:r>
            <a:r>
              <a:rPr lang="en-US" dirty="0">
                <a:solidFill>
                  <a:srgbClr val="00B050"/>
                </a:solidFill>
              </a:rPr>
              <a:t>act as nuclei for </a:t>
            </a:r>
            <a:r>
              <a:rPr lang="en-US" dirty="0" smtClean="0">
                <a:solidFill>
                  <a:srgbClr val="00B050"/>
                </a:solidFill>
              </a:rPr>
              <a:t>crystallization)</a:t>
            </a:r>
          </a:p>
          <a:p>
            <a:endParaRPr lang="en-US" dirty="0" smtClean="0"/>
          </a:p>
          <a:p>
            <a:r>
              <a:rPr lang="en-US" dirty="0"/>
              <a:t>C</a:t>
            </a:r>
            <a:r>
              <a:rPr lang="en-US" dirty="0" smtClean="0"/>
              <a:t>rystalline </a:t>
            </a:r>
            <a:r>
              <a:rPr lang="en-US" dirty="0"/>
              <a:t>phases </a:t>
            </a:r>
            <a:r>
              <a:rPr lang="en-US" dirty="0" smtClean="0"/>
              <a:t>typically </a:t>
            </a:r>
            <a:r>
              <a:rPr lang="en-US" dirty="0"/>
              <a:t>found in </a:t>
            </a:r>
            <a:r>
              <a:rPr lang="en-US" dirty="0" smtClean="0"/>
              <a:t>steel slags: </a:t>
            </a:r>
            <a:r>
              <a:rPr lang="en-US" dirty="0" err="1"/>
              <a:t>brownmillerite</a:t>
            </a:r>
            <a:r>
              <a:rPr lang="en-US" dirty="0"/>
              <a:t>, </a:t>
            </a:r>
            <a:r>
              <a:rPr lang="en-US" dirty="0" err="1"/>
              <a:t>larnite</a:t>
            </a:r>
            <a:r>
              <a:rPr lang="en-US" dirty="0"/>
              <a:t>, RO phase (solid solution among </a:t>
            </a:r>
            <a:r>
              <a:rPr lang="en-US" dirty="0" err="1"/>
              <a:t>FeO</a:t>
            </a:r>
            <a:r>
              <a:rPr lang="en-US" dirty="0"/>
              <a:t>, </a:t>
            </a:r>
            <a:r>
              <a:rPr lang="en-US" dirty="0" err="1"/>
              <a:t>MnO</a:t>
            </a:r>
            <a:r>
              <a:rPr lang="en-US" dirty="0"/>
              <a:t>, </a:t>
            </a:r>
            <a:r>
              <a:rPr lang="en-US" dirty="0" err="1"/>
              <a:t>MgO</a:t>
            </a:r>
            <a:r>
              <a:rPr lang="en-US" dirty="0"/>
              <a:t> and </a:t>
            </a:r>
            <a:r>
              <a:rPr lang="en-US" dirty="0" err="1"/>
              <a:t>CaO</a:t>
            </a:r>
            <a:r>
              <a:rPr lang="en-US" dirty="0"/>
              <a:t>) and </a:t>
            </a:r>
            <a:r>
              <a:rPr lang="en-US" dirty="0" smtClean="0"/>
              <a:t>lime</a:t>
            </a:r>
          </a:p>
          <a:p>
            <a:endParaRPr lang="en-US" dirty="0" smtClean="0"/>
          </a:p>
          <a:p>
            <a:r>
              <a:rPr lang="en-US" dirty="0" smtClean="0">
                <a:solidFill>
                  <a:srgbClr val="FF0000"/>
                </a:solidFill>
              </a:rPr>
              <a:t>Increasing </a:t>
            </a:r>
            <a:r>
              <a:rPr lang="en-US" dirty="0">
                <a:solidFill>
                  <a:srgbClr val="FF0000"/>
                </a:solidFill>
              </a:rPr>
              <a:t>of </a:t>
            </a:r>
            <a:r>
              <a:rPr lang="en-US" dirty="0" err="1">
                <a:solidFill>
                  <a:srgbClr val="FF0000"/>
                </a:solidFill>
              </a:rPr>
              <a:t>brownmillerite</a:t>
            </a:r>
            <a:r>
              <a:rPr lang="en-US" dirty="0">
                <a:solidFill>
                  <a:srgbClr val="FF0000"/>
                </a:solidFill>
              </a:rPr>
              <a:t> under slower cooling, since the calcium ferrite, or </a:t>
            </a:r>
            <a:r>
              <a:rPr lang="en-US" dirty="0" err="1" smtClean="0">
                <a:solidFill>
                  <a:srgbClr val="FF0000"/>
                </a:solidFill>
              </a:rPr>
              <a:t>brownmillerite</a:t>
            </a:r>
            <a:r>
              <a:rPr lang="en-US" dirty="0" smtClean="0">
                <a:solidFill>
                  <a:srgbClr val="FF0000"/>
                </a:solidFill>
              </a:rPr>
              <a:t> </a:t>
            </a:r>
            <a:r>
              <a:rPr lang="en-US" dirty="0">
                <a:solidFill>
                  <a:srgbClr val="FF0000"/>
                </a:solidFill>
              </a:rPr>
              <a:t>– Ca</a:t>
            </a:r>
            <a:r>
              <a:rPr lang="en-US" baseline="-25000" dirty="0">
                <a:solidFill>
                  <a:srgbClr val="FF0000"/>
                </a:solidFill>
              </a:rPr>
              <a:t>2</a:t>
            </a:r>
            <a:r>
              <a:rPr lang="en-US" dirty="0">
                <a:solidFill>
                  <a:srgbClr val="FF0000"/>
                </a:solidFill>
              </a:rPr>
              <a:t>(</a:t>
            </a:r>
            <a:r>
              <a:rPr lang="en-US" dirty="0" err="1">
                <a:solidFill>
                  <a:srgbClr val="FF0000"/>
                </a:solidFill>
              </a:rPr>
              <a:t>Al,Fe</a:t>
            </a:r>
            <a:r>
              <a:rPr lang="en-US" dirty="0">
                <a:solidFill>
                  <a:srgbClr val="FF0000"/>
                </a:solidFill>
              </a:rPr>
              <a:t>)</a:t>
            </a:r>
            <a:r>
              <a:rPr lang="en-US" baseline="-25000" dirty="0">
                <a:solidFill>
                  <a:srgbClr val="FF0000"/>
                </a:solidFill>
              </a:rPr>
              <a:t>2</a:t>
            </a:r>
            <a:r>
              <a:rPr lang="en-US" dirty="0">
                <a:solidFill>
                  <a:srgbClr val="FF0000"/>
                </a:solidFill>
              </a:rPr>
              <a:t>O</a:t>
            </a:r>
            <a:r>
              <a:rPr lang="en-US" baseline="-25000" dirty="0">
                <a:solidFill>
                  <a:srgbClr val="FF0000"/>
                </a:solidFill>
              </a:rPr>
              <a:t>5</a:t>
            </a:r>
            <a:r>
              <a:rPr lang="en-US" dirty="0" smtClean="0">
                <a:solidFill>
                  <a:srgbClr val="FF0000"/>
                </a:solidFill>
              </a:rPr>
              <a:t>) </a:t>
            </a:r>
            <a:r>
              <a:rPr lang="en-US" dirty="0">
                <a:solidFill>
                  <a:srgbClr val="FF0000"/>
                </a:solidFill>
              </a:rPr>
              <a:t>is one of the last phases to </a:t>
            </a:r>
            <a:r>
              <a:rPr lang="en-US" dirty="0" smtClean="0">
                <a:solidFill>
                  <a:srgbClr val="FF0000"/>
                </a:solidFill>
              </a:rPr>
              <a:t>crystallize</a:t>
            </a:r>
          </a:p>
          <a:p>
            <a:endParaRPr lang="en-US" dirty="0" smtClean="0"/>
          </a:p>
          <a:p>
            <a:r>
              <a:rPr lang="en-US" dirty="0" smtClean="0">
                <a:solidFill>
                  <a:srgbClr val="0000FF"/>
                </a:solidFill>
              </a:rPr>
              <a:t>Lime content (3,2 - </a:t>
            </a:r>
            <a:r>
              <a:rPr lang="en-US" dirty="0">
                <a:solidFill>
                  <a:srgbClr val="0000FF"/>
                </a:solidFill>
              </a:rPr>
              <a:t>4,2</a:t>
            </a:r>
            <a:r>
              <a:rPr lang="en-US" dirty="0" smtClean="0">
                <a:solidFill>
                  <a:srgbClr val="0000FF"/>
                </a:solidFill>
              </a:rPr>
              <a:t>%) too </a:t>
            </a:r>
            <a:r>
              <a:rPr lang="en-US" dirty="0">
                <a:solidFill>
                  <a:srgbClr val="0000FF"/>
                </a:solidFill>
              </a:rPr>
              <a:t>high in order to prevent </a:t>
            </a:r>
            <a:r>
              <a:rPr lang="en-US" dirty="0" smtClean="0">
                <a:solidFill>
                  <a:srgbClr val="0000FF"/>
                </a:solidFill>
              </a:rPr>
              <a:t>volume soundness</a:t>
            </a:r>
            <a:endParaRPr lang="pt-BR" dirty="0">
              <a:solidFill>
                <a:srgbClr val="0000FF"/>
              </a:solidFill>
            </a:endParaRPr>
          </a:p>
        </p:txBody>
      </p:sp>
      <p:graphicFrame>
        <p:nvGraphicFramePr>
          <p:cNvPr id="11" name="Objeto 10"/>
          <p:cNvGraphicFramePr>
            <a:graphicFrameLocks noChangeAspect="1"/>
          </p:cNvGraphicFramePr>
          <p:nvPr>
            <p:extLst>
              <p:ext uri="{D42A27DB-BD31-4B8C-83A1-F6EECF244321}">
                <p14:modId xmlns:p14="http://schemas.microsoft.com/office/powerpoint/2010/main" val="2503496900"/>
              </p:ext>
            </p:extLst>
          </p:nvPr>
        </p:nvGraphicFramePr>
        <p:xfrm>
          <a:off x="781472" y="709613"/>
          <a:ext cx="1676400" cy="2962275"/>
        </p:xfrm>
        <a:graphic>
          <a:graphicData uri="http://schemas.openxmlformats.org/presentationml/2006/ole">
            <mc:AlternateContent xmlns:mc="http://schemas.openxmlformats.org/markup-compatibility/2006">
              <mc:Choice xmlns:v="urn:schemas-microsoft-com:vml" Requires="v">
                <p:oleObj spid="_x0000_s12437" name="Planilha" r:id="rId5" imgW="1676445" imgH="2962170" progId="Excel.Sheet.12">
                  <p:embed/>
                </p:oleObj>
              </mc:Choice>
              <mc:Fallback>
                <p:oleObj name="Planilha" r:id="rId5" imgW="1676445" imgH="2962170" progId="Excel.Sheet.12">
                  <p:embed/>
                  <p:pic>
                    <p:nvPicPr>
                      <p:cNvPr id="0" name=""/>
                      <p:cNvPicPr/>
                      <p:nvPr/>
                    </p:nvPicPr>
                    <p:blipFill>
                      <a:blip r:embed="rId6"/>
                      <a:stretch>
                        <a:fillRect/>
                      </a:stretch>
                    </p:blipFill>
                    <p:spPr>
                      <a:xfrm>
                        <a:off x="781472" y="709613"/>
                        <a:ext cx="1676400" cy="2962275"/>
                      </a:xfrm>
                      <a:prstGeom prst="rect">
                        <a:avLst/>
                      </a:prstGeom>
                    </p:spPr>
                  </p:pic>
                </p:oleObj>
              </mc:Fallback>
            </mc:AlternateContent>
          </a:graphicData>
        </a:graphic>
      </p:graphicFrame>
      <p:graphicFrame>
        <p:nvGraphicFramePr>
          <p:cNvPr id="13" name="Objeto 12"/>
          <p:cNvGraphicFramePr>
            <a:graphicFrameLocks noChangeAspect="1"/>
          </p:cNvGraphicFramePr>
          <p:nvPr>
            <p:extLst>
              <p:ext uri="{D42A27DB-BD31-4B8C-83A1-F6EECF244321}">
                <p14:modId xmlns:p14="http://schemas.microsoft.com/office/powerpoint/2010/main" val="1267659790"/>
              </p:ext>
            </p:extLst>
          </p:nvPr>
        </p:nvGraphicFramePr>
        <p:xfrm>
          <a:off x="3203848" y="709613"/>
          <a:ext cx="3144625" cy="2952328"/>
        </p:xfrm>
        <a:graphic>
          <a:graphicData uri="http://schemas.openxmlformats.org/presentationml/2006/ole">
            <mc:AlternateContent xmlns:mc="http://schemas.openxmlformats.org/markup-compatibility/2006">
              <mc:Choice xmlns:v="urn:schemas-microsoft-com:vml" Requires="v">
                <p:oleObj spid="_x0000_s12438" name="Planilha" r:id="rId8" imgW="2647843" imgH="2486160" progId="Excel.Sheet.12">
                  <p:embed/>
                </p:oleObj>
              </mc:Choice>
              <mc:Fallback>
                <p:oleObj name="Planilha" r:id="rId8" imgW="2647843" imgH="2486160" progId="Excel.Sheet.12">
                  <p:embed/>
                  <p:pic>
                    <p:nvPicPr>
                      <p:cNvPr id="0" name=""/>
                      <p:cNvPicPr/>
                      <p:nvPr/>
                    </p:nvPicPr>
                    <p:blipFill>
                      <a:blip r:embed="rId9"/>
                      <a:stretch>
                        <a:fillRect/>
                      </a:stretch>
                    </p:blipFill>
                    <p:spPr>
                      <a:xfrm>
                        <a:off x="3203848" y="709613"/>
                        <a:ext cx="3144625" cy="2952328"/>
                      </a:xfrm>
                      <a:prstGeom prst="rect">
                        <a:avLst/>
                      </a:prstGeom>
                    </p:spPr>
                  </p:pic>
                </p:oleObj>
              </mc:Fallback>
            </mc:AlternateContent>
          </a:graphicData>
        </a:graphic>
      </p:graphicFrame>
      <p:sp>
        <p:nvSpPr>
          <p:cNvPr id="3" name="CaixaDeTexto 2"/>
          <p:cNvSpPr txBox="1"/>
          <p:nvPr/>
        </p:nvSpPr>
        <p:spPr>
          <a:xfrm>
            <a:off x="1299972" y="354806"/>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4543879" y="310579"/>
            <a:ext cx="572593" cy="369332"/>
          </a:xfrm>
          <a:prstGeom prst="rect">
            <a:avLst/>
          </a:prstGeom>
          <a:noFill/>
        </p:spPr>
        <p:txBody>
          <a:bodyPr wrap="none" rtlCol="0">
            <a:spAutoFit/>
          </a:bodyPr>
          <a:lstStyle/>
          <a:p>
            <a:r>
              <a:rPr lang="pt-BR" dirty="0" smtClean="0"/>
              <a:t>XRD</a:t>
            </a:r>
            <a:endParaRPr lang="pt-BR" dirty="0"/>
          </a:p>
        </p:txBody>
      </p:sp>
      <p:cxnSp>
        <p:nvCxnSpPr>
          <p:cNvPr id="8" name="Conector de seta reta 7"/>
          <p:cNvCxnSpPr/>
          <p:nvPr/>
        </p:nvCxnSpPr>
        <p:spPr>
          <a:xfrm flipV="1">
            <a:off x="539552" y="4077072"/>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Conector de seta reta 13"/>
          <p:cNvCxnSpPr/>
          <p:nvPr/>
        </p:nvCxnSpPr>
        <p:spPr>
          <a:xfrm flipV="1">
            <a:off x="1567834" y="4085456"/>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Elipse 8"/>
          <p:cNvSpPr/>
          <p:nvPr/>
        </p:nvSpPr>
        <p:spPr>
          <a:xfrm>
            <a:off x="4716016" y="3429000"/>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Elipse 15"/>
          <p:cNvSpPr/>
          <p:nvPr/>
        </p:nvSpPr>
        <p:spPr>
          <a:xfrm>
            <a:off x="2051720" y="3473388"/>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Elipse 16"/>
          <p:cNvSpPr/>
          <p:nvPr/>
        </p:nvSpPr>
        <p:spPr>
          <a:xfrm>
            <a:off x="1979712" y="1196752"/>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Elipse 17"/>
          <p:cNvSpPr/>
          <p:nvPr/>
        </p:nvSpPr>
        <p:spPr>
          <a:xfrm>
            <a:off x="1979712" y="980728"/>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1" name="Conector de seta reta 20"/>
          <p:cNvCxnSpPr/>
          <p:nvPr/>
        </p:nvCxnSpPr>
        <p:spPr>
          <a:xfrm>
            <a:off x="4830175" y="1844824"/>
            <a:ext cx="1326001" cy="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tângulo 21"/>
          <p:cNvSpPr/>
          <p:nvPr/>
        </p:nvSpPr>
        <p:spPr>
          <a:xfrm>
            <a:off x="4716016" y="2060848"/>
            <a:ext cx="1584176" cy="21602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p:cNvSpPr txBox="1"/>
          <p:nvPr/>
        </p:nvSpPr>
        <p:spPr>
          <a:xfrm>
            <a:off x="2555776" y="43934"/>
            <a:ext cx="1098762" cy="369332"/>
          </a:xfrm>
          <a:prstGeom prst="rect">
            <a:avLst/>
          </a:prstGeom>
          <a:noFill/>
        </p:spPr>
        <p:txBody>
          <a:bodyPr wrap="none" rtlCol="0">
            <a:spAutoFit/>
          </a:bodyPr>
          <a:lstStyle/>
          <a:p>
            <a:r>
              <a:rPr lang="pt-BR" b="1" dirty="0" smtClean="0"/>
              <a:t>Steel </a:t>
            </a:r>
            <a:r>
              <a:rPr lang="pt-BR" b="1" dirty="0" err="1" smtClean="0"/>
              <a:t>Slag</a:t>
            </a:r>
            <a:endParaRPr lang="pt-BR" b="1" dirty="0"/>
          </a:p>
        </p:txBody>
      </p:sp>
    </p:spTree>
    <p:extLst>
      <p:ext uri="{BB962C8B-B14F-4D97-AF65-F5344CB8AC3E}">
        <p14:creationId xmlns:p14="http://schemas.microsoft.com/office/powerpoint/2010/main" val="39878334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6" name="Picture 6" descr="C:\Users\jbfn\AppData\Local\Microsoft\Windows\Temporary Internet Files\Content.Outlook\VP0A4B3Y\FRX_ELD_COSIPA(2).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0518" y="2708920"/>
            <a:ext cx="6256098" cy="443218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30" name="Objeto 29"/>
          <p:cNvGraphicFramePr>
            <a:graphicFrameLocks noChangeAspect="1"/>
          </p:cNvGraphicFramePr>
          <p:nvPr>
            <p:extLst>
              <p:ext uri="{D42A27DB-BD31-4B8C-83A1-F6EECF244321}">
                <p14:modId xmlns:p14="http://schemas.microsoft.com/office/powerpoint/2010/main" val="368444517"/>
              </p:ext>
            </p:extLst>
          </p:nvPr>
        </p:nvGraphicFramePr>
        <p:xfrm>
          <a:off x="827584" y="995201"/>
          <a:ext cx="3144625" cy="2952328"/>
        </p:xfrm>
        <a:graphic>
          <a:graphicData uri="http://schemas.openxmlformats.org/presentationml/2006/ole">
            <mc:AlternateContent xmlns:mc="http://schemas.openxmlformats.org/markup-compatibility/2006">
              <mc:Choice xmlns:v="urn:schemas-microsoft-com:vml" Requires="v">
                <p:oleObj spid="_x0000_s30785" name="Planilha" r:id="rId5" imgW="2647996" imgH="2486037" progId="Excel.Sheet.12">
                  <p:embed/>
                </p:oleObj>
              </mc:Choice>
              <mc:Fallback>
                <p:oleObj name="Planilha" r:id="rId5" imgW="2647996" imgH="2486037" progId="Excel.Sheet.12">
                  <p:embed/>
                  <p:pic>
                    <p:nvPicPr>
                      <p:cNvPr id="0" name=""/>
                      <p:cNvPicPr/>
                      <p:nvPr/>
                    </p:nvPicPr>
                    <p:blipFill>
                      <a:blip r:embed="rId6"/>
                      <a:stretch>
                        <a:fillRect/>
                      </a:stretch>
                    </p:blipFill>
                    <p:spPr>
                      <a:xfrm>
                        <a:off x="827584" y="995201"/>
                        <a:ext cx="3144625" cy="2952328"/>
                      </a:xfrm>
                      <a:prstGeom prst="rect">
                        <a:avLst/>
                      </a:prstGeom>
                    </p:spPr>
                  </p:pic>
                </p:oleObj>
              </mc:Fallback>
            </mc:AlternateContent>
          </a:graphicData>
        </a:graphic>
      </p:graphicFrame>
      <p:sp>
        <p:nvSpPr>
          <p:cNvPr id="31" name="CaixaDeTexto 30"/>
          <p:cNvSpPr txBox="1"/>
          <p:nvPr/>
        </p:nvSpPr>
        <p:spPr>
          <a:xfrm>
            <a:off x="2167615" y="596167"/>
            <a:ext cx="572593" cy="369332"/>
          </a:xfrm>
          <a:prstGeom prst="rect">
            <a:avLst/>
          </a:prstGeom>
          <a:noFill/>
        </p:spPr>
        <p:txBody>
          <a:bodyPr wrap="none" rtlCol="0">
            <a:spAutoFit/>
          </a:bodyPr>
          <a:lstStyle/>
          <a:p>
            <a:r>
              <a:rPr lang="pt-BR" dirty="0" smtClean="0"/>
              <a:t>XRD</a:t>
            </a:r>
            <a:endParaRPr lang="pt-BR" dirty="0"/>
          </a:p>
        </p:txBody>
      </p:sp>
      <p:sp>
        <p:nvSpPr>
          <p:cNvPr id="5" name="Retângulo 4"/>
          <p:cNvSpPr/>
          <p:nvPr/>
        </p:nvSpPr>
        <p:spPr>
          <a:xfrm>
            <a:off x="7452320" y="3140968"/>
            <a:ext cx="504056"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a:off x="7705860" y="4078482"/>
            <a:ext cx="322524" cy="261610"/>
          </a:xfrm>
          <a:prstGeom prst="rect">
            <a:avLst/>
          </a:prstGeom>
          <a:noFill/>
        </p:spPr>
        <p:txBody>
          <a:bodyPr wrap="none" rtlCol="0">
            <a:spAutoFit/>
          </a:bodyPr>
          <a:lstStyle/>
          <a:p>
            <a:r>
              <a:rPr lang="pt-BR" sz="1100" dirty="0" err="1" smtClean="0"/>
              <a:t>liq</a:t>
            </a:r>
            <a:endParaRPr lang="pt-BR" dirty="0"/>
          </a:p>
        </p:txBody>
      </p:sp>
      <p:sp>
        <p:nvSpPr>
          <p:cNvPr id="35" name="Retângulo 34"/>
          <p:cNvSpPr/>
          <p:nvPr/>
        </p:nvSpPr>
        <p:spPr>
          <a:xfrm>
            <a:off x="6444208" y="4925012"/>
            <a:ext cx="648072" cy="15481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36" name="Conector de seta reta 35"/>
          <p:cNvCxnSpPr/>
          <p:nvPr/>
        </p:nvCxnSpPr>
        <p:spPr>
          <a:xfrm>
            <a:off x="2453911" y="2132856"/>
            <a:ext cx="1326001" cy="0"/>
          </a:xfrm>
          <a:prstGeom prst="straightConnector1">
            <a:avLst/>
          </a:prstGeom>
          <a:ln w="2540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Conector de seta reta 36"/>
          <p:cNvCxnSpPr/>
          <p:nvPr/>
        </p:nvCxnSpPr>
        <p:spPr>
          <a:xfrm flipH="1" flipV="1">
            <a:off x="5813945" y="5085184"/>
            <a:ext cx="831504" cy="576064"/>
          </a:xfrm>
          <a:prstGeom prst="straightConnector1">
            <a:avLst/>
          </a:prstGeom>
          <a:ln w="19050">
            <a:solidFill>
              <a:schemeClr val="accent6">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Retângulo 40"/>
          <p:cNvSpPr/>
          <p:nvPr/>
        </p:nvSpPr>
        <p:spPr>
          <a:xfrm>
            <a:off x="2339752" y="2168860"/>
            <a:ext cx="1584176" cy="18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2" name="Retângulo 41"/>
          <p:cNvSpPr/>
          <p:nvPr/>
        </p:nvSpPr>
        <p:spPr>
          <a:xfrm>
            <a:off x="2339752" y="2384904"/>
            <a:ext cx="1584176" cy="1800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3" name="Retângulo 42"/>
          <p:cNvSpPr/>
          <p:nvPr/>
        </p:nvSpPr>
        <p:spPr>
          <a:xfrm>
            <a:off x="2339752" y="1700808"/>
            <a:ext cx="1584176" cy="1800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5" name="CaixaDeTexto 44"/>
          <p:cNvSpPr txBox="1"/>
          <p:nvPr/>
        </p:nvSpPr>
        <p:spPr>
          <a:xfrm>
            <a:off x="3693938" y="43934"/>
            <a:ext cx="1098762" cy="369332"/>
          </a:xfrm>
          <a:prstGeom prst="rect">
            <a:avLst/>
          </a:prstGeom>
          <a:noFill/>
        </p:spPr>
        <p:txBody>
          <a:bodyPr wrap="none" rtlCol="0">
            <a:spAutoFit/>
          </a:bodyPr>
          <a:lstStyle/>
          <a:p>
            <a:r>
              <a:rPr lang="pt-BR" b="1" dirty="0" smtClean="0"/>
              <a:t>Steel </a:t>
            </a:r>
            <a:r>
              <a:rPr lang="pt-BR" b="1" dirty="0" err="1" smtClean="0"/>
              <a:t>Slag</a:t>
            </a:r>
            <a:endParaRPr lang="pt-BR" b="1" dirty="0"/>
          </a:p>
        </p:txBody>
      </p:sp>
      <p:sp>
        <p:nvSpPr>
          <p:cNvPr id="47" name="Retângulo 46"/>
          <p:cNvSpPr/>
          <p:nvPr/>
        </p:nvSpPr>
        <p:spPr>
          <a:xfrm>
            <a:off x="4361160" y="2708920"/>
            <a:ext cx="388324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8" name="Retângulo 47"/>
          <p:cNvSpPr/>
          <p:nvPr/>
        </p:nvSpPr>
        <p:spPr>
          <a:xfrm>
            <a:off x="4650921" y="2492896"/>
            <a:ext cx="388324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9" name="Retângulo 48"/>
          <p:cNvSpPr/>
          <p:nvPr/>
        </p:nvSpPr>
        <p:spPr>
          <a:xfrm>
            <a:off x="7521759" y="4149080"/>
            <a:ext cx="506625" cy="188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00" dirty="0" err="1" smtClean="0">
                <a:solidFill>
                  <a:schemeClr val="tx1"/>
                </a:solidFill>
              </a:rPr>
              <a:t>liq</a:t>
            </a:r>
            <a:endParaRPr lang="pt-BR" dirty="0">
              <a:solidFill>
                <a:schemeClr val="tx1"/>
              </a:solidFill>
            </a:endParaRPr>
          </a:p>
        </p:txBody>
      </p:sp>
      <p:pic>
        <p:nvPicPr>
          <p:cNvPr id="19" name="Picture 33" descr="logo-02.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CaixaDeTexto 19"/>
          <p:cNvSpPr txBox="1"/>
          <p:nvPr/>
        </p:nvSpPr>
        <p:spPr>
          <a:xfrm>
            <a:off x="0" y="6466821"/>
            <a:ext cx="603114" cy="369332"/>
          </a:xfrm>
          <a:prstGeom prst="rect">
            <a:avLst/>
          </a:prstGeom>
          <a:noFill/>
        </p:spPr>
        <p:txBody>
          <a:bodyPr wrap="none" rtlCol="0">
            <a:spAutoFit/>
          </a:bodyPr>
          <a:lstStyle/>
          <a:p>
            <a:r>
              <a:rPr lang="pt-BR" dirty="0" smtClean="0">
                <a:solidFill>
                  <a:schemeClr val="bg1">
                    <a:lumMod val="85000"/>
                  </a:schemeClr>
                </a:solidFill>
              </a:rPr>
              <a:t>In </a:t>
            </a:r>
            <a:r>
              <a:rPr lang="pt-BR" dirty="0" err="1" smtClean="0">
                <a:solidFill>
                  <a:schemeClr val="bg1">
                    <a:lumMod val="85000"/>
                  </a:schemeClr>
                </a:solidFill>
              </a:rPr>
              <a:t>ra</a:t>
            </a:r>
            <a:endParaRPr lang="pt-BR" dirty="0">
              <a:solidFill>
                <a:schemeClr val="bg1">
                  <a:lumMod val="85000"/>
                </a:schemeClr>
              </a:solidFill>
            </a:endParaRPr>
          </a:p>
        </p:txBody>
      </p:sp>
      <p:sp>
        <p:nvSpPr>
          <p:cNvPr id="2" name="CaixaDeTexto 1"/>
          <p:cNvSpPr txBox="1"/>
          <p:nvPr/>
        </p:nvSpPr>
        <p:spPr>
          <a:xfrm>
            <a:off x="4609512" y="3539644"/>
            <a:ext cx="2158732" cy="369332"/>
          </a:xfrm>
          <a:prstGeom prst="rect">
            <a:avLst/>
          </a:prstGeom>
          <a:noFill/>
        </p:spPr>
        <p:txBody>
          <a:bodyPr wrap="none" rtlCol="0">
            <a:spAutoFit/>
          </a:bodyPr>
          <a:lstStyle/>
          <a:p>
            <a:r>
              <a:rPr lang="pt-BR" dirty="0" err="1" smtClean="0"/>
              <a:t>Simulation</a:t>
            </a:r>
            <a:r>
              <a:rPr lang="pt-BR" dirty="0" smtClean="0"/>
              <a:t> </a:t>
            </a:r>
            <a:r>
              <a:rPr lang="pt-BR" dirty="0" err="1" smtClean="0"/>
              <a:t>of</a:t>
            </a:r>
            <a:r>
              <a:rPr lang="pt-BR" dirty="0" smtClean="0"/>
              <a:t> </a:t>
            </a:r>
            <a:r>
              <a:rPr lang="pt-BR" dirty="0" err="1" smtClean="0"/>
              <a:t>cooling</a:t>
            </a:r>
            <a:endParaRPr lang="pt-BR" dirty="0"/>
          </a:p>
        </p:txBody>
      </p:sp>
    </p:spTree>
    <p:extLst>
      <p:ext uri="{BB962C8B-B14F-4D97-AF65-F5344CB8AC3E}">
        <p14:creationId xmlns:p14="http://schemas.microsoft.com/office/powerpoint/2010/main" val="1195267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99592" y="14127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pic>
        <p:nvPicPr>
          <p:cNvPr id="15361" name="Imagem 1"/>
          <p:cNvPicPr>
            <a:picLocks noChangeAspect="1" noChangeArrowheads="1"/>
          </p:cNvPicPr>
          <p:nvPr/>
        </p:nvPicPr>
        <p:blipFill>
          <a:blip r:embed="rId3">
            <a:extLst>
              <a:ext uri="{28A0092B-C50C-407E-A947-70E740481C1C}">
                <a14:useLocalDpi xmlns:a14="http://schemas.microsoft.com/office/drawing/2010/main" val="0"/>
              </a:ext>
            </a:extLst>
          </a:blip>
          <a:srcRect t="12152" b="23611"/>
          <a:stretch>
            <a:fillRect/>
          </a:stretch>
        </p:blipFill>
        <p:spPr bwMode="auto">
          <a:xfrm>
            <a:off x="0" y="488605"/>
            <a:ext cx="3648075" cy="2728014"/>
          </a:xfrm>
          <a:prstGeom prst="rect">
            <a:avLst/>
          </a:prstGeom>
          <a:noFill/>
          <a:extLst>
            <a:ext uri="{909E8E84-426E-40DD-AFC4-6F175D3DCCD1}">
              <a14:hiddenFill xmlns:a14="http://schemas.microsoft.com/office/drawing/2010/main">
                <a:solidFill>
                  <a:srgbClr val="FFFFFF"/>
                </a:solidFill>
              </a14:hiddenFill>
            </a:ext>
          </a:extLst>
        </p:spPr>
      </p:pic>
      <p:sp>
        <p:nvSpPr>
          <p:cNvPr id="4" name="Caixa de Texto 2"/>
          <p:cNvSpPr txBox="1">
            <a:spLocks noChangeArrowheads="1"/>
          </p:cNvSpPr>
          <p:nvPr/>
        </p:nvSpPr>
        <p:spPr bwMode="auto">
          <a:xfrm>
            <a:off x="666229" y="1882540"/>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C</a:t>
            </a:r>
            <a:r>
              <a:rPr kumimoji="0" lang="pt-BR" altLang="pt-BR" sz="1400" b="1" i="0" u="none" strike="noStrike" cap="none" normalizeH="0" baseline="-30000" dirty="0" smtClean="0">
                <a:ln>
                  <a:noFill/>
                </a:ln>
                <a:solidFill>
                  <a:srgbClr val="FF0000"/>
                </a:solidFill>
                <a:effectLst/>
                <a:latin typeface="Calibri" pitchFamily="34" charset="0"/>
                <a:ea typeface="Calibri" pitchFamily="34" charset="0"/>
                <a:cs typeface="Times New Roman" pitchFamily="18" charset="0"/>
              </a:rPr>
              <a:t>2</a:t>
            </a: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S</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 Box 3"/>
          <p:cNvSpPr txBox="1">
            <a:spLocks noChangeArrowheads="1"/>
          </p:cNvSpPr>
          <p:nvPr/>
        </p:nvSpPr>
        <p:spPr bwMode="auto">
          <a:xfrm>
            <a:off x="1979712" y="2366962"/>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C</a:t>
            </a:r>
            <a:r>
              <a:rPr kumimoji="0" lang="pt-BR" altLang="pt-BR" sz="1400" b="1" i="0" u="none" strike="noStrike" cap="none" normalizeH="0" baseline="-30000" dirty="0" smtClean="0">
                <a:ln>
                  <a:noFill/>
                </a:ln>
                <a:solidFill>
                  <a:srgbClr val="FF0000"/>
                </a:solidFill>
                <a:effectLst/>
                <a:latin typeface="Calibri" pitchFamily="34" charset="0"/>
                <a:ea typeface="Calibri" pitchFamily="34" charset="0"/>
                <a:cs typeface="Times New Roman" pitchFamily="18" charset="0"/>
              </a:rPr>
              <a:t>2</a:t>
            </a: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S</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 Box 4"/>
          <p:cNvSpPr txBox="1">
            <a:spLocks noChangeArrowheads="1"/>
          </p:cNvSpPr>
          <p:nvPr/>
        </p:nvSpPr>
        <p:spPr bwMode="auto">
          <a:xfrm>
            <a:off x="2329981" y="1394645"/>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C</a:t>
            </a:r>
            <a:r>
              <a:rPr kumimoji="0" lang="pt-BR" altLang="pt-BR" sz="1400" b="1" i="0" u="none" strike="noStrike" cap="none" normalizeH="0" baseline="-30000" dirty="0" smtClean="0">
                <a:ln>
                  <a:noFill/>
                </a:ln>
                <a:solidFill>
                  <a:srgbClr val="FF0000"/>
                </a:solidFill>
                <a:effectLst/>
                <a:latin typeface="Calibri" pitchFamily="34" charset="0"/>
                <a:ea typeface="Calibri" pitchFamily="34" charset="0"/>
                <a:cs typeface="Times New Roman" pitchFamily="18" charset="0"/>
              </a:rPr>
              <a:t>2</a:t>
            </a: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S</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 Box 5"/>
          <p:cNvSpPr txBox="1">
            <a:spLocks noChangeArrowheads="1"/>
          </p:cNvSpPr>
          <p:nvPr/>
        </p:nvSpPr>
        <p:spPr bwMode="auto">
          <a:xfrm>
            <a:off x="3076575" y="2219325"/>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C</a:t>
            </a:r>
            <a:r>
              <a:rPr kumimoji="0" lang="pt-BR" altLang="pt-BR" sz="1400" b="1" i="0" u="none" strike="noStrike" cap="none" normalizeH="0" baseline="-30000" dirty="0" smtClean="0">
                <a:ln>
                  <a:noFill/>
                </a:ln>
                <a:solidFill>
                  <a:srgbClr val="FF0000"/>
                </a:solidFill>
                <a:effectLst/>
                <a:latin typeface="Calibri" pitchFamily="34" charset="0"/>
                <a:ea typeface="Calibri" pitchFamily="34" charset="0"/>
                <a:cs typeface="Times New Roman" pitchFamily="18" charset="0"/>
              </a:rPr>
              <a:t>2</a:t>
            </a: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S</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Text Box 6"/>
          <p:cNvSpPr txBox="1">
            <a:spLocks noChangeArrowheads="1"/>
          </p:cNvSpPr>
          <p:nvPr/>
        </p:nvSpPr>
        <p:spPr bwMode="auto">
          <a:xfrm>
            <a:off x="1979712" y="819150"/>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BM</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Text Box 7"/>
          <p:cNvSpPr txBox="1">
            <a:spLocks noChangeArrowheads="1"/>
          </p:cNvSpPr>
          <p:nvPr/>
        </p:nvSpPr>
        <p:spPr bwMode="auto">
          <a:xfrm>
            <a:off x="2609850" y="2238375"/>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BM</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ext Box 8"/>
          <p:cNvSpPr txBox="1">
            <a:spLocks noChangeArrowheads="1"/>
          </p:cNvSpPr>
          <p:nvPr/>
        </p:nvSpPr>
        <p:spPr bwMode="auto">
          <a:xfrm>
            <a:off x="1722863" y="1537418"/>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BM</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Text Box 9"/>
          <p:cNvSpPr txBox="1">
            <a:spLocks noChangeArrowheads="1"/>
          </p:cNvSpPr>
          <p:nvPr/>
        </p:nvSpPr>
        <p:spPr bwMode="auto">
          <a:xfrm>
            <a:off x="1281663" y="340967"/>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 name="Text Box 10"/>
          <p:cNvSpPr txBox="1">
            <a:spLocks noChangeArrowheads="1"/>
          </p:cNvSpPr>
          <p:nvPr/>
        </p:nvSpPr>
        <p:spPr bwMode="auto">
          <a:xfrm>
            <a:off x="814937" y="2391677"/>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1"/>
          <p:cNvSpPr txBox="1">
            <a:spLocks noChangeArrowheads="1"/>
          </p:cNvSpPr>
          <p:nvPr/>
        </p:nvSpPr>
        <p:spPr bwMode="auto">
          <a:xfrm>
            <a:off x="2915816" y="1265138"/>
            <a:ext cx="4667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altLang="pt-BR" sz="14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6"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9" name="CaixaDeTexto 18"/>
          <p:cNvSpPr txBox="1"/>
          <p:nvPr/>
        </p:nvSpPr>
        <p:spPr>
          <a:xfrm>
            <a:off x="3693938" y="43934"/>
            <a:ext cx="1098762" cy="369332"/>
          </a:xfrm>
          <a:prstGeom prst="rect">
            <a:avLst/>
          </a:prstGeom>
          <a:noFill/>
        </p:spPr>
        <p:txBody>
          <a:bodyPr wrap="none" rtlCol="0">
            <a:spAutoFit/>
          </a:bodyPr>
          <a:lstStyle/>
          <a:p>
            <a:r>
              <a:rPr lang="pt-BR" b="1" dirty="0" smtClean="0"/>
              <a:t>Steel </a:t>
            </a:r>
            <a:r>
              <a:rPr lang="pt-BR" b="1" dirty="0" err="1" smtClean="0"/>
              <a:t>Slag</a:t>
            </a:r>
            <a:endParaRPr lang="pt-BR" b="1" dirty="0"/>
          </a:p>
        </p:txBody>
      </p:sp>
      <p:pic>
        <p:nvPicPr>
          <p:cNvPr id="20" name="Imagem 15"/>
          <p:cNvPicPr>
            <a:picLocks noChangeAspect="1" noChangeArrowheads="1"/>
          </p:cNvPicPr>
          <p:nvPr/>
        </p:nvPicPr>
        <p:blipFill>
          <a:blip r:embed="rId4">
            <a:extLst>
              <a:ext uri="{28A0092B-C50C-407E-A947-70E740481C1C}">
                <a14:useLocalDpi xmlns:a14="http://schemas.microsoft.com/office/drawing/2010/main" val="0"/>
              </a:ext>
            </a:extLst>
          </a:blip>
          <a:srcRect t="12268" b="23958"/>
          <a:stretch>
            <a:fillRect/>
          </a:stretch>
        </p:blipFill>
        <p:spPr bwMode="auto">
          <a:xfrm>
            <a:off x="-1" y="3501008"/>
            <a:ext cx="3648075" cy="2715146"/>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4"/>
          <p:cNvSpPr txBox="1">
            <a:spLocks noChangeArrowheads="1"/>
          </p:cNvSpPr>
          <p:nvPr/>
        </p:nvSpPr>
        <p:spPr bwMode="auto">
          <a:xfrm>
            <a:off x="1617762" y="5435028"/>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r>
              <a:rPr kumimoji="0" lang="pt-BR" altLang="pt-BR" sz="1300" b="1" i="0" u="none" strike="noStrike" cap="none" normalizeH="0" baseline="0" dirty="0" err="1" smtClean="0">
                <a:ln>
                  <a:noFill/>
                </a:ln>
                <a:solidFill>
                  <a:srgbClr val="FF0000"/>
                </a:solidFill>
                <a:effectLst/>
                <a:latin typeface="Calibri" pitchFamily="34" charset="0"/>
                <a:ea typeface="Calibri" pitchFamily="34" charset="0"/>
                <a:cs typeface="Times New Roman" pitchFamily="18" charset="0"/>
              </a:rPr>
              <a:t>CaO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Text Box 1"/>
          <p:cNvSpPr txBox="1">
            <a:spLocks noChangeArrowheads="1"/>
          </p:cNvSpPr>
          <p:nvPr/>
        </p:nvSpPr>
        <p:spPr bwMode="auto">
          <a:xfrm>
            <a:off x="2250498" y="4653136"/>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r>
              <a:rPr kumimoji="0" lang="pt-BR" altLang="pt-BR" sz="1300" b="1" i="0" u="none" strike="noStrike" cap="none" normalizeH="0" baseline="0" dirty="0" err="1" smtClean="0">
                <a:ln>
                  <a:noFill/>
                </a:ln>
                <a:solidFill>
                  <a:srgbClr val="FF0000"/>
                </a:solidFill>
                <a:effectLst/>
                <a:latin typeface="Calibri" pitchFamily="34" charset="0"/>
                <a:ea typeface="Calibri" pitchFamily="34" charset="0"/>
                <a:cs typeface="Times New Roman" pitchFamily="18" charset="0"/>
              </a:rPr>
              <a:t>CaO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3" name="Text Box 5"/>
          <p:cNvSpPr txBox="1">
            <a:spLocks noChangeArrowheads="1"/>
          </p:cNvSpPr>
          <p:nvPr/>
        </p:nvSpPr>
        <p:spPr bwMode="auto">
          <a:xfrm>
            <a:off x="70917" y="4081586"/>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4" name="Text Box 2"/>
          <p:cNvSpPr txBox="1">
            <a:spLocks noChangeArrowheads="1"/>
          </p:cNvSpPr>
          <p:nvPr/>
        </p:nvSpPr>
        <p:spPr bwMode="auto">
          <a:xfrm>
            <a:off x="1308525" y="3859336"/>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Text Box 3"/>
          <p:cNvSpPr txBox="1">
            <a:spLocks noChangeArrowheads="1"/>
          </p:cNvSpPr>
          <p:nvPr/>
        </p:nvSpPr>
        <p:spPr bwMode="auto">
          <a:xfrm>
            <a:off x="1926416" y="5757706"/>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6" name="Text Box 8"/>
          <p:cNvSpPr txBox="1">
            <a:spLocks noChangeArrowheads="1"/>
          </p:cNvSpPr>
          <p:nvPr/>
        </p:nvSpPr>
        <p:spPr bwMode="auto">
          <a:xfrm>
            <a:off x="3076575" y="3637086"/>
            <a:ext cx="8286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t-BR" altLang="pt-BR" sz="1300" b="1" i="0" u="none" strike="noStrike" cap="none" normalizeH="0" baseline="0" dirty="0" smtClean="0">
                <a:ln>
                  <a:noFill/>
                </a:ln>
                <a:solidFill>
                  <a:srgbClr val="FF0000"/>
                </a:solidFill>
                <a:effectLst/>
                <a:latin typeface="Calibri" pitchFamily="34" charset="0"/>
                <a:ea typeface="Calibri" pitchFamily="34" charset="0"/>
                <a:cs typeface="Times New Roman" pitchFamily="18" charset="0"/>
              </a:rPr>
              <a:t>RO</a:t>
            </a:r>
            <a:endParaRPr kumimoji="0" lang="pt-BR" altLang="pt-BR"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7" name="Objeto 16"/>
          <p:cNvGraphicFramePr>
            <a:graphicFrameLocks noChangeAspect="1"/>
          </p:cNvGraphicFramePr>
          <p:nvPr>
            <p:extLst>
              <p:ext uri="{D42A27DB-BD31-4B8C-83A1-F6EECF244321}">
                <p14:modId xmlns:p14="http://schemas.microsoft.com/office/powerpoint/2010/main" val="3296325216"/>
              </p:ext>
            </p:extLst>
          </p:nvPr>
        </p:nvGraphicFramePr>
        <p:xfrm>
          <a:off x="3707904" y="732805"/>
          <a:ext cx="5450062" cy="2118172"/>
        </p:xfrm>
        <a:graphic>
          <a:graphicData uri="http://schemas.openxmlformats.org/presentationml/2006/ole">
            <mc:AlternateContent xmlns:mc="http://schemas.openxmlformats.org/markup-compatibility/2006">
              <mc:Choice xmlns:v="urn:schemas-microsoft-com:vml" Requires="v">
                <p:oleObj spid="_x0000_s19568" name="Planilha" r:id="rId6" imgW="6105545" imgH="2400300" progId="Excel.Sheet.12">
                  <p:embed/>
                </p:oleObj>
              </mc:Choice>
              <mc:Fallback>
                <p:oleObj name="Planilha" r:id="rId6" imgW="6105545" imgH="2400300" progId="Excel.Sheet.12">
                  <p:embed/>
                  <p:pic>
                    <p:nvPicPr>
                      <p:cNvPr id="0" name=""/>
                      <p:cNvPicPr/>
                      <p:nvPr/>
                    </p:nvPicPr>
                    <p:blipFill>
                      <a:blip r:embed="rId7"/>
                      <a:stretch>
                        <a:fillRect/>
                      </a:stretch>
                    </p:blipFill>
                    <p:spPr>
                      <a:xfrm>
                        <a:off x="3707904" y="732805"/>
                        <a:ext cx="5450062" cy="2118172"/>
                      </a:xfrm>
                      <a:prstGeom prst="rect">
                        <a:avLst/>
                      </a:prstGeom>
                    </p:spPr>
                  </p:pic>
                </p:oleObj>
              </mc:Fallback>
            </mc:AlternateContent>
          </a:graphicData>
        </a:graphic>
      </p:graphicFrame>
      <p:sp>
        <p:nvSpPr>
          <p:cNvPr id="28" name="CaixaDeTexto 27"/>
          <p:cNvSpPr txBox="1"/>
          <p:nvPr/>
        </p:nvSpPr>
        <p:spPr>
          <a:xfrm>
            <a:off x="4572000" y="5979956"/>
            <a:ext cx="3200813" cy="369332"/>
          </a:xfrm>
          <a:prstGeom prst="rect">
            <a:avLst/>
          </a:prstGeom>
          <a:noFill/>
        </p:spPr>
        <p:txBody>
          <a:bodyPr wrap="none" rtlCol="0">
            <a:spAutoFit/>
          </a:bodyPr>
          <a:lstStyle/>
          <a:p>
            <a:r>
              <a:rPr lang="pt-BR" dirty="0" err="1" smtClean="0"/>
              <a:t>MgO</a:t>
            </a:r>
            <a:r>
              <a:rPr lang="pt-BR" dirty="0" smtClean="0"/>
              <a:t>/</a:t>
            </a:r>
            <a:r>
              <a:rPr lang="pt-BR" dirty="0" err="1" smtClean="0"/>
              <a:t>FeO</a:t>
            </a:r>
            <a:r>
              <a:rPr lang="pt-BR" dirty="0" smtClean="0"/>
              <a:t> (</a:t>
            </a:r>
            <a:r>
              <a:rPr lang="pt-BR" dirty="0" err="1" smtClean="0"/>
              <a:t>at</a:t>
            </a:r>
            <a:r>
              <a:rPr lang="pt-BR" dirty="0" smtClean="0"/>
              <a:t> %):  – 0,6 </a:t>
            </a:r>
            <a:r>
              <a:rPr lang="pt-BR" dirty="0" err="1" smtClean="0"/>
              <a:t>and</a:t>
            </a:r>
            <a:r>
              <a:rPr lang="pt-BR" dirty="0" smtClean="0"/>
              <a:t> 1,6</a:t>
            </a:r>
            <a:endParaRPr lang="pt-BR" dirty="0"/>
          </a:p>
        </p:txBody>
      </p:sp>
      <p:pic>
        <p:nvPicPr>
          <p:cNvPr id="27" name="Picture 33" descr="logo-02.jp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to 4"/>
          <p:cNvGraphicFramePr>
            <a:graphicFrameLocks noChangeAspect="1"/>
          </p:cNvGraphicFramePr>
          <p:nvPr>
            <p:extLst>
              <p:ext uri="{D42A27DB-BD31-4B8C-83A1-F6EECF244321}">
                <p14:modId xmlns:p14="http://schemas.microsoft.com/office/powerpoint/2010/main" val="547124981"/>
              </p:ext>
            </p:extLst>
          </p:nvPr>
        </p:nvGraphicFramePr>
        <p:xfrm>
          <a:off x="3729243" y="3514719"/>
          <a:ext cx="4886325" cy="1819275"/>
        </p:xfrm>
        <a:graphic>
          <a:graphicData uri="http://schemas.openxmlformats.org/presentationml/2006/ole">
            <mc:AlternateContent xmlns:mc="http://schemas.openxmlformats.org/markup-compatibility/2006">
              <mc:Choice xmlns:v="urn:schemas-microsoft-com:vml" Requires="v">
                <p:oleObj spid="_x0000_s19569" name="Planilha" r:id="rId10" imgW="4886435" imgH="1819260" progId="Excel.Sheet.12">
                  <p:embed/>
                </p:oleObj>
              </mc:Choice>
              <mc:Fallback>
                <p:oleObj name="Planilha" r:id="rId10" imgW="4886435" imgH="1819260" progId="Excel.Sheet.12">
                  <p:embed/>
                  <p:pic>
                    <p:nvPicPr>
                      <p:cNvPr id="0" name=""/>
                      <p:cNvPicPr/>
                      <p:nvPr/>
                    </p:nvPicPr>
                    <p:blipFill>
                      <a:blip r:embed="rId11"/>
                      <a:stretch>
                        <a:fillRect/>
                      </a:stretch>
                    </p:blipFill>
                    <p:spPr>
                      <a:xfrm>
                        <a:off x="3729243" y="3514719"/>
                        <a:ext cx="4886325" cy="1819275"/>
                      </a:xfrm>
                      <a:prstGeom prst="rect">
                        <a:avLst/>
                      </a:prstGeom>
                    </p:spPr>
                  </p:pic>
                </p:oleObj>
              </mc:Fallback>
            </mc:AlternateContent>
          </a:graphicData>
        </a:graphic>
      </p:graphicFrame>
      <p:sp>
        <p:nvSpPr>
          <p:cNvPr id="18" name="CaixaDeTexto 17"/>
          <p:cNvSpPr txBox="1"/>
          <p:nvPr/>
        </p:nvSpPr>
        <p:spPr>
          <a:xfrm>
            <a:off x="4216580" y="3145387"/>
            <a:ext cx="1152239" cy="369332"/>
          </a:xfrm>
          <a:prstGeom prst="rect">
            <a:avLst/>
          </a:prstGeom>
          <a:noFill/>
        </p:spPr>
        <p:txBody>
          <a:bodyPr wrap="none" rtlCol="0">
            <a:spAutoFit/>
          </a:bodyPr>
          <a:lstStyle/>
          <a:p>
            <a:r>
              <a:rPr lang="pt-BR" b="1" dirty="0" smtClean="0"/>
              <a:t>RO </a:t>
            </a:r>
            <a:r>
              <a:rPr lang="pt-BR" b="1" dirty="0" err="1" smtClean="0"/>
              <a:t>phase</a:t>
            </a:r>
            <a:r>
              <a:rPr lang="pt-BR" b="1" dirty="0" smtClean="0"/>
              <a:t>:</a:t>
            </a:r>
            <a:endParaRPr lang="pt-BR" b="1" dirty="0"/>
          </a:p>
        </p:txBody>
      </p:sp>
      <p:cxnSp>
        <p:nvCxnSpPr>
          <p:cNvPr id="31" name="Conector de seta reta 30"/>
          <p:cNvCxnSpPr/>
          <p:nvPr/>
        </p:nvCxnSpPr>
        <p:spPr>
          <a:xfrm flipV="1">
            <a:off x="4355976" y="6431524"/>
            <a:ext cx="0" cy="332656"/>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360" name="CaixaDeTexto 15359"/>
          <p:cNvSpPr txBox="1"/>
          <p:nvPr/>
        </p:nvSpPr>
        <p:spPr>
          <a:xfrm>
            <a:off x="4427984" y="6444044"/>
            <a:ext cx="1155894" cy="369332"/>
          </a:xfrm>
          <a:prstGeom prst="rect">
            <a:avLst/>
          </a:prstGeom>
          <a:noFill/>
        </p:spPr>
        <p:txBody>
          <a:bodyPr wrap="none" rtlCol="0">
            <a:spAutoFit/>
          </a:bodyPr>
          <a:lstStyle/>
          <a:p>
            <a:r>
              <a:rPr lang="pt-BR" dirty="0" err="1" smtClean="0"/>
              <a:t>MgO</a:t>
            </a:r>
            <a:r>
              <a:rPr lang="pt-BR" dirty="0" smtClean="0"/>
              <a:t>/</a:t>
            </a:r>
            <a:r>
              <a:rPr lang="pt-BR" dirty="0" err="1" smtClean="0"/>
              <a:t>FeO</a:t>
            </a:r>
            <a:r>
              <a:rPr lang="pt-BR" dirty="0" smtClean="0"/>
              <a:t> </a:t>
            </a:r>
            <a:endParaRPr lang="pt-BR" dirty="0"/>
          </a:p>
        </p:txBody>
      </p:sp>
      <p:sp>
        <p:nvSpPr>
          <p:cNvPr id="15362" name="Seta para a direita 15361"/>
          <p:cNvSpPr/>
          <p:nvPr/>
        </p:nvSpPr>
        <p:spPr>
          <a:xfrm>
            <a:off x="5559555" y="6575040"/>
            <a:ext cx="380597" cy="1663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363" name="CaixaDeTexto 15362"/>
          <p:cNvSpPr txBox="1"/>
          <p:nvPr/>
        </p:nvSpPr>
        <p:spPr>
          <a:xfrm>
            <a:off x="6041738" y="6453336"/>
            <a:ext cx="1965538" cy="369332"/>
          </a:xfrm>
          <a:prstGeom prst="rect">
            <a:avLst/>
          </a:prstGeom>
          <a:noFill/>
        </p:spPr>
        <p:txBody>
          <a:bodyPr wrap="none" rtlCol="0">
            <a:spAutoFit/>
          </a:bodyPr>
          <a:lstStyle/>
          <a:p>
            <a:r>
              <a:rPr lang="pt-BR" dirty="0" smtClean="0"/>
              <a:t>Volume </a:t>
            </a:r>
            <a:r>
              <a:rPr lang="pt-BR" dirty="0" err="1" smtClean="0"/>
              <a:t>Soundness</a:t>
            </a:r>
            <a:endParaRPr lang="pt-BR" dirty="0"/>
          </a:p>
        </p:txBody>
      </p:sp>
      <p:graphicFrame>
        <p:nvGraphicFramePr>
          <p:cNvPr id="15366" name="Tabela 15365"/>
          <p:cNvGraphicFramePr>
            <a:graphicFrameLocks noGrp="1"/>
          </p:cNvGraphicFramePr>
          <p:nvPr>
            <p:extLst>
              <p:ext uri="{D42A27DB-BD31-4B8C-83A1-F6EECF244321}">
                <p14:modId xmlns:p14="http://schemas.microsoft.com/office/powerpoint/2010/main" val="1000896189"/>
              </p:ext>
            </p:extLst>
          </p:nvPr>
        </p:nvGraphicFramePr>
        <p:xfrm>
          <a:off x="3845396" y="5435028"/>
          <a:ext cx="3390900" cy="428625"/>
        </p:xfrm>
        <a:graphic>
          <a:graphicData uri="http://schemas.openxmlformats.org/drawingml/2006/table">
            <a:tbl>
              <a:tblPr/>
              <a:tblGrid>
                <a:gridCol w="914400"/>
                <a:gridCol w="863600"/>
                <a:gridCol w="787400"/>
                <a:gridCol w="825500"/>
              </a:tblGrid>
              <a:tr h="228600">
                <a:tc>
                  <a:txBody>
                    <a:bodyPr/>
                    <a:lstStyle/>
                    <a:p>
                      <a:pPr algn="ctr" fontAlgn="ctr"/>
                      <a:r>
                        <a:rPr lang="pt-BR" sz="1100" b="1" i="0" u="none" strike="noStrike">
                          <a:solidFill>
                            <a:srgbClr val="FFFFFF"/>
                          </a:solidFill>
                          <a:effectLst/>
                          <a:latin typeface="Calibri"/>
                        </a:rPr>
                        <a:t>CaO (wt %)</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a:txBody>
                    <a:bodyPr/>
                    <a:lstStyle/>
                    <a:p>
                      <a:pPr algn="ctr" fontAlgn="ctr"/>
                      <a:r>
                        <a:rPr lang="pt-BR" sz="1100" b="1" i="0" u="none" strike="noStrike">
                          <a:solidFill>
                            <a:srgbClr val="FFFFFF"/>
                          </a:solidFill>
                          <a:effectLst/>
                          <a:latin typeface="Calibri"/>
                        </a:rPr>
                        <a:t>MgO (wt %)</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a:txBody>
                    <a:bodyPr/>
                    <a:lstStyle/>
                    <a:p>
                      <a:pPr algn="ctr" fontAlgn="ctr"/>
                      <a:r>
                        <a:rPr lang="pt-BR" sz="1100" b="1" i="0" u="none" strike="noStrike">
                          <a:solidFill>
                            <a:srgbClr val="FFFFFF"/>
                          </a:solidFill>
                          <a:effectLst/>
                          <a:latin typeface="Calibri"/>
                        </a:rPr>
                        <a:t>FeO (wt %)</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a:txBody>
                    <a:bodyPr/>
                    <a:lstStyle/>
                    <a:p>
                      <a:pPr algn="ctr" fontAlgn="ctr"/>
                      <a:r>
                        <a:rPr lang="pt-BR" sz="1100" b="1" i="0" u="none" strike="noStrike">
                          <a:solidFill>
                            <a:srgbClr val="FFFFFF"/>
                          </a:solidFill>
                          <a:effectLst/>
                          <a:latin typeface="Calibri"/>
                        </a:rPr>
                        <a:t>MnO (wt %)</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r>
              <a:tr h="200025">
                <a:tc>
                  <a:txBody>
                    <a:bodyPr/>
                    <a:lstStyle/>
                    <a:p>
                      <a:pPr algn="ctr" fontAlgn="ctr"/>
                      <a:r>
                        <a:rPr lang="pt-BR" sz="1100" b="0" i="0" u="none" strike="noStrike">
                          <a:solidFill>
                            <a:srgbClr val="000000"/>
                          </a:solidFill>
                          <a:effectLst/>
                          <a:latin typeface="Calibri"/>
                        </a:rPr>
                        <a:t>7,5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25,4</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54,1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dirty="0">
                          <a:solidFill>
                            <a:srgbClr val="000000"/>
                          </a:solidFill>
                          <a:effectLst/>
                          <a:latin typeface="Calibri"/>
                        </a:rPr>
                        <a:t>13</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bl>
          </a:graphicData>
        </a:graphic>
      </p:graphicFrame>
      <p:sp>
        <p:nvSpPr>
          <p:cNvPr id="15367" name="Seta para a direita 15366"/>
          <p:cNvSpPr/>
          <p:nvPr/>
        </p:nvSpPr>
        <p:spPr>
          <a:xfrm>
            <a:off x="7380312" y="5583014"/>
            <a:ext cx="216024" cy="2222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368" name="CaixaDeTexto 15367"/>
          <p:cNvSpPr txBox="1"/>
          <p:nvPr/>
        </p:nvSpPr>
        <p:spPr>
          <a:xfrm>
            <a:off x="7700805" y="5373216"/>
            <a:ext cx="1263683" cy="577081"/>
          </a:xfrm>
          <a:prstGeom prst="rect">
            <a:avLst/>
          </a:prstGeom>
          <a:noFill/>
        </p:spPr>
        <p:txBody>
          <a:bodyPr wrap="square" rtlCol="0">
            <a:spAutoFit/>
          </a:bodyPr>
          <a:lstStyle/>
          <a:p>
            <a:pPr algn="ctr"/>
            <a:r>
              <a:rPr lang="pt-BR" sz="1050" dirty="0" smtClean="0"/>
              <a:t>RO </a:t>
            </a:r>
            <a:r>
              <a:rPr lang="pt-BR" sz="1050" dirty="0" err="1" smtClean="0"/>
              <a:t>calculated</a:t>
            </a:r>
            <a:r>
              <a:rPr lang="pt-BR" sz="1050" dirty="0" smtClean="0"/>
              <a:t> </a:t>
            </a:r>
            <a:r>
              <a:rPr lang="pt-BR" sz="1050" dirty="0" err="1" smtClean="0"/>
              <a:t>by</a:t>
            </a:r>
            <a:r>
              <a:rPr lang="pt-BR" sz="1050" dirty="0" smtClean="0"/>
              <a:t> </a:t>
            </a:r>
            <a:r>
              <a:rPr lang="pt-BR" sz="1050" dirty="0" err="1" smtClean="0"/>
              <a:t>mass</a:t>
            </a:r>
            <a:r>
              <a:rPr lang="pt-BR" sz="1050" dirty="0" smtClean="0"/>
              <a:t> balance (XRD </a:t>
            </a:r>
            <a:r>
              <a:rPr lang="pt-BR" sz="1050" dirty="0" err="1" smtClean="0"/>
              <a:t>Rietveld</a:t>
            </a:r>
            <a:r>
              <a:rPr lang="pt-BR" sz="1050" dirty="0" smtClean="0"/>
              <a:t> </a:t>
            </a:r>
            <a:r>
              <a:rPr lang="pt-BR" sz="1050" dirty="0" err="1" smtClean="0"/>
              <a:t>and</a:t>
            </a:r>
            <a:r>
              <a:rPr lang="pt-BR" sz="1050" dirty="0" smtClean="0"/>
              <a:t> XRF)</a:t>
            </a:r>
            <a:endParaRPr lang="pt-BR" sz="1050" dirty="0"/>
          </a:p>
        </p:txBody>
      </p:sp>
      <p:sp>
        <p:nvSpPr>
          <p:cNvPr id="36" name="CaixaDeTexto 35"/>
          <p:cNvSpPr txBox="1"/>
          <p:nvPr/>
        </p:nvSpPr>
        <p:spPr>
          <a:xfrm>
            <a:off x="8028384" y="2852936"/>
            <a:ext cx="787395" cy="230832"/>
          </a:xfrm>
          <a:prstGeom prst="rect">
            <a:avLst/>
          </a:prstGeom>
          <a:noFill/>
        </p:spPr>
        <p:txBody>
          <a:bodyPr wrap="none" rtlCol="0">
            <a:spAutoFit/>
          </a:bodyPr>
          <a:lstStyle/>
          <a:p>
            <a:r>
              <a:rPr lang="pt-BR" sz="900" dirty="0" smtClean="0"/>
              <a:t>(*) Fe as </a:t>
            </a:r>
            <a:r>
              <a:rPr lang="pt-BR" sz="900" dirty="0" err="1" smtClean="0"/>
              <a:t>FeO</a:t>
            </a:r>
            <a:endParaRPr lang="pt-BR" sz="900" baseline="-25000" dirty="0"/>
          </a:p>
        </p:txBody>
      </p:sp>
    </p:spTree>
    <p:extLst>
      <p:ext uri="{BB962C8B-B14F-4D97-AF65-F5344CB8AC3E}">
        <p14:creationId xmlns:p14="http://schemas.microsoft.com/office/powerpoint/2010/main" val="9981573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to 14"/>
          <p:cNvGraphicFramePr>
            <a:graphicFrameLocks noChangeAspect="1"/>
          </p:cNvGraphicFramePr>
          <p:nvPr>
            <p:extLst>
              <p:ext uri="{D42A27DB-BD31-4B8C-83A1-F6EECF244321}">
                <p14:modId xmlns:p14="http://schemas.microsoft.com/office/powerpoint/2010/main" val="979223990"/>
              </p:ext>
            </p:extLst>
          </p:nvPr>
        </p:nvGraphicFramePr>
        <p:xfrm>
          <a:off x="807368" y="786209"/>
          <a:ext cx="1676400" cy="2981325"/>
        </p:xfrm>
        <a:graphic>
          <a:graphicData uri="http://schemas.openxmlformats.org/presentationml/2006/ole">
            <mc:AlternateContent xmlns:mc="http://schemas.openxmlformats.org/markup-compatibility/2006">
              <mc:Choice xmlns:v="urn:schemas-microsoft-com:vml" Requires="v">
                <p:oleObj spid="_x0000_s18568" name="Planilha" r:id="rId4" imgW="1676445" imgH="2981340" progId="Excel.Sheet.12">
                  <p:embed/>
                </p:oleObj>
              </mc:Choice>
              <mc:Fallback>
                <p:oleObj name="Planilha" r:id="rId4" imgW="1676445" imgH="2981340" progId="Excel.Sheet.12">
                  <p:embed/>
                  <p:pic>
                    <p:nvPicPr>
                      <p:cNvPr id="0" name=""/>
                      <p:cNvPicPr/>
                      <p:nvPr/>
                    </p:nvPicPr>
                    <p:blipFill>
                      <a:blip r:embed="rId5"/>
                      <a:stretch>
                        <a:fillRect/>
                      </a:stretch>
                    </p:blipFill>
                    <p:spPr>
                      <a:xfrm>
                        <a:off x="807368" y="786209"/>
                        <a:ext cx="1676400" cy="2981325"/>
                      </a:xfrm>
                      <a:prstGeom prst="rect">
                        <a:avLst/>
                      </a:prstGeom>
                    </p:spPr>
                  </p:pic>
                </p:oleObj>
              </mc:Fallback>
            </mc:AlternateContent>
          </a:graphicData>
        </a:graphic>
      </p:graphicFrame>
      <p:graphicFrame>
        <p:nvGraphicFramePr>
          <p:cNvPr id="19" name="Objeto 18"/>
          <p:cNvGraphicFramePr>
            <a:graphicFrameLocks noChangeAspect="1"/>
          </p:cNvGraphicFramePr>
          <p:nvPr>
            <p:extLst>
              <p:ext uri="{D42A27DB-BD31-4B8C-83A1-F6EECF244321}">
                <p14:modId xmlns:p14="http://schemas.microsoft.com/office/powerpoint/2010/main" val="3091022445"/>
              </p:ext>
            </p:extLst>
          </p:nvPr>
        </p:nvGraphicFramePr>
        <p:xfrm>
          <a:off x="4364767" y="907982"/>
          <a:ext cx="3151365" cy="2731939"/>
        </p:xfrm>
        <a:graphic>
          <a:graphicData uri="http://schemas.openxmlformats.org/presentationml/2006/ole">
            <mc:AlternateContent xmlns:mc="http://schemas.openxmlformats.org/markup-compatibility/2006">
              <mc:Choice xmlns:v="urn:schemas-microsoft-com:vml" Requires="v">
                <p:oleObj spid="_x0000_s18569" name="Planilha" r:id="rId7" imgW="2647843" imgH="2295540" progId="Excel.Sheet.12">
                  <p:embed/>
                </p:oleObj>
              </mc:Choice>
              <mc:Fallback>
                <p:oleObj name="Planilha" r:id="rId7" imgW="2647843" imgH="2295540" progId="Excel.Sheet.12">
                  <p:embed/>
                  <p:pic>
                    <p:nvPicPr>
                      <p:cNvPr id="0" name=""/>
                      <p:cNvPicPr/>
                      <p:nvPr/>
                    </p:nvPicPr>
                    <p:blipFill>
                      <a:blip r:embed="rId8"/>
                      <a:stretch>
                        <a:fillRect/>
                      </a:stretch>
                    </p:blipFill>
                    <p:spPr>
                      <a:xfrm>
                        <a:off x="4364767" y="907982"/>
                        <a:ext cx="3151365" cy="2731939"/>
                      </a:xfrm>
                      <a:prstGeom prst="rect">
                        <a:avLst/>
                      </a:prstGeom>
                    </p:spPr>
                  </p:pic>
                </p:oleObj>
              </mc:Fallback>
            </mc:AlternateContent>
          </a:graphicData>
        </a:graphic>
      </p:graphicFrame>
      <p:pic>
        <p:nvPicPr>
          <p:cNvPr id="4"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2555776" y="124008"/>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(SS-M1)</a:t>
            </a:r>
            <a:endParaRPr lang="pt-BR" b="1" dirty="0"/>
          </a:p>
        </p:txBody>
      </p:sp>
      <p:sp>
        <p:nvSpPr>
          <p:cNvPr id="10" name="CaixaDeTexto 9"/>
          <p:cNvSpPr txBox="1"/>
          <p:nvPr/>
        </p:nvSpPr>
        <p:spPr>
          <a:xfrm>
            <a:off x="251520" y="3789040"/>
            <a:ext cx="8568952" cy="2862322"/>
          </a:xfrm>
          <a:prstGeom prst="rect">
            <a:avLst/>
          </a:prstGeom>
          <a:noFill/>
        </p:spPr>
        <p:txBody>
          <a:bodyPr wrap="square" rtlCol="0">
            <a:spAutoFit/>
          </a:bodyPr>
          <a:lstStyle/>
          <a:p>
            <a:endParaRPr lang="en-US" dirty="0" smtClean="0"/>
          </a:p>
          <a:p>
            <a:r>
              <a:rPr lang="en-US" dirty="0"/>
              <a:t> </a:t>
            </a:r>
            <a:r>
              <a:rPr lang="en-US" dirty="0" smtClean="0"/>
              <a:t>  </a:t>
            </a:r>
            <a:r>
              <a:rPr lang="en-US" dirty="0" smtClean="0">
                <a:solidFill>
                  <a:srgbClr val="00B050"/>
                </a:solidFill>
              </a:rPr>
              <a:t>Amorphous phase (did not </a:t>
            </a:r>
            <a:r>
              <a:rPr lang="en-US" dirty="0">
                <a:solidFill>
                  <a:srgbClr val="00B050"/>
                </a:solidFill>
              </a:rPr>
              <a:t>change with the distance from the mold </a:t>
            </a:r>
            <a:r>
              <a:rPr lang="en-US" dirty="0" smtClean="0">
                <a:solidFill>
                  <a:srgbClr val="00B050"/>
                </a:solidFill>
              </a:rPr>
              <a:t>bottom) -         	Basicity (1,4) compared </a:t>
            </a:r>
            <a:r>
              <a:rPr lang="en-US" dirty="0">
                <a:solidFill>
                  <a:srgbClr val="00B050"/>
                </a:solidFill>
              </a:rPr>
              <a:t>to the </a:t>
            </a:r>
            <a:r>
              <a:rPr lang="en-US" dirty="0" smtClean="0">
                <a:solidFill>
                  <a:srgbClr val="00B050"/>
                </a:solidFill>
              </a:rPr>
              <a:t>steel </a:t>
            </a:r>
            <a:r>
              <a:rPr lang="en-US" dirty="0">
                <a:solidFill>
                  <a:srgbClr val="00B050"/>
                </a:solidFill>
              </a:rPr>
              <a:t>slag (B = 3,8</a:t>
            </a:r>
            <a:r>
              <a:rPr lang="en-US" dirty="0" smtClean="0">
                <a:solidFill>
                  <a:srgbClr val="00B050"/>
                </a:solidFill>
              </a:rPr>
              <a:t>)</a:t>
            </a:r>
          </a:p>
          <a:p>
            <a:endParaRPr lang="en-US" dirty="0">
              <a:solidFill>
                <a:srgbClr val="00B050"/>
              </a:solidFill>
            </a:endParaRPr>
          </a:p>
          <a:p>
            <a:r>
              <a:rPr lang="en-US" dirty="0" smtClean="0"/>
              <a:t>   </a:t>
            </a:r>
            <a:r>
              <a:rPr lang="en-US" dirty="0" smtClean="0">
                <a:solidFill>
                  <a:srgbClr val="0000FF"/>
                </a:solidFill>
              </a:rPr>
              <a:t>RO (Fe</a:t>
            </a:r>
            <a:r>
              <a:rPr lang="en-US" baseline="-25000" dirty="0" smtClean="0">
                <a:solidFill>
                  <a:srgbClr val="0000FF"/>
                </a:solidFill>
              </a:rPr>
              <a:t>x</a:t>
            </a:r>
            <a:r>
              <a:rPr lang="en-US" dirty="0" smtClean="0">
                <a:solidFill>
                  <a:srgbClr val="0000FF"/>
                </a:solidFill>
              </a:rPr>
              <a:t>O</a:t>
            </a:r>
            <a:r>
              <a:rPr lang="en-US" baseline="-25000" dirty="0">
                <a:solidFill>
                  <a:srgbClr val="0000FF"/>
                </a:solidFill>
              </a:rPr>
              <a:t>y</a:t>
            </a:r>
            <a:r>
              <a:rPr lang="en-US" dirty="0" smtClean="0">
                <a:solidFill>
                  <a:srgbClr val="0000FF"/>
                </a:solidFill>
              </a:rPr>
              <a:t> reduction - modifying agents and partially transferring </a:t>
            </a:r>
            <a:r>
              <a:rPr lang="en-US" dirty="0">
                <a:solidFill>
                  <a:srgbClr val="0000FF"/>
                </a:solidFill>
              </a:rPr>
              <a:t>of </a:t>
            </a:r>
            <a:r>
              <a:rPr lang="en-US" dirty="0" err="1">
                <a:solidFill>
                  <a:srgbClr val="0000FF"/>
                </a:solidFill>
              </a:rPr>
              <a:t>MgO</a:t>
            </a:r>
            <a:r>
              <a:rPr lang="en-US" dirty="0">
                <a:solidFill>
                  <a:srgbClr val="0000FF"/>
                </a:solidFill>
              </a:rPr>
              <a:t> from RO phase to the </a:t>
            </a:r>
            <a:r>
              <a:rPr lang="en-US" dirty="0" err="1" smtClean="0">
                <a:solidFill>
                  <a:srgbClr val="0000FF"/>
                </a:solidFill>
              </a:rPr>
              <a:t>merwinite</a:t>
            </a:r>
            <a:r>
              <a:rPr lang="en-US" dirty="0" smtClean="0">
                <a:solidFill>
                  <a:srgbClr val="0000FF"/>
                </a:solidFill>
              </a:rPr>
              <a:t>)</a:t>
            </a:r>
          </a:p>
          <a:p>
            <a:endParaRPr lang="en-US" dirty="0"/>
          </a:p>
          <a:p>
            <a:r>
              <a:rPr lang="en-US" dirty="0" err="1" smtClean="0">
                <a:solidFill>
                  <a:srgbClr val="FF0000"/>
                </a:solidFill>
              </a:rPr>
              <a:t>MgO</a:t>
            </a:r>
            <a:r>
              <a:rPr lang="en-US" dirty="0" smtClean="0">
                <a:solidFill>
                  <a:srgbClr val="FF0000"/>
                </a:solidFill>
              </a:rPr>
              <a:t> stabilized as </a:t>
            </a:r>
            <a:r>
              <a:rPr lang="en-US" dirty="0" err="1" smtClean="0">
                <a:solidFill>
                  <a:srgbClr val="FF0000"/>
                </a:solidFill>
              </a:rPr>
              <a:t>Merwinite</a:t>
            </a:r>
            <a:endParaRPr lang="en-US" dirty="0" smtClean="0">
              <a:solidFill>
                <a:srgbClr val="FF0000"/>
              </a:solidFill>
            </a:endParaRPr>
          </a:p>
          <a:p>
            <a:endParaRPr lang="en-US" dirty="0"/>
          </a:p>
          <a:p>
            <a:r>
              <a:rPr lang="en-US" dirty="0" smtClean="0"/>
              <a:t>Free lime eliminated</a:t>
            </a:r>
          </a:p>
        </p:txBody>
      </p:sp>
      <p:sp>
        <p:nvSpPr>
          <p:cNvPr id="3" name="CaixaDeTexto 2"/>
          <p:cNvSpPr txBox="1"/>
          <p:nvPr/>
        </p:nvSpPr>
        <p:spPr>
          <a:xfrm>
            <a:off x="1289599" y="481681"/>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5545843" y="485094"/>
            <a:ext cx="572593" cy="369332"/>
          </a:xfrm>
          <a:prstGeom prst="rect">
            <a:avLst/>
          </a:prstGeom>
          <a:noFill/>
        </p:spPr>
        <p:txBody>
          <a:bodyPr wrap="none" rtlCol="0">
            <a:spAutoFit/>
          </a:bodyPr>
          <a:lstStyle/>
          <a:p>
            <a:r>
              <a:rPr lang="pt-BR" dirty="0" smtClean="0"/>
              <a:t>XRD</a:t>
            </a:r>
            <a:endParaRPr lang="pt-BR" dirty="0"/>
          </a:p>
        </p:txBody>
      </p:sp>
      <p:cxnSp>
        <p:nvCxnSpPr>
          <p:cNvPr id="8" name="Conector de seta reta 7"/>
          <p:cNvCxnSpPr/>
          <p:nvPr/>
        </p:nvCxnSpPr>
        <p:spPr>
          <a:xfrm flipV="1">
            <a:off x="395536" y="4099562"/>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Elipse 15"/>
          <p:cNvSpPr/>
          <p:nvPr/>
        </p:nvSpPr>
        <p:spPr>
          <a:xfrm>
            <a:off x="2051720" y="3567913"/>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21"/>
          <p:cNvSpPr/>
          <p:nvPr/>
        </p:nvSpPr>
        <p:spPr>
          <a:xfrm>
            <a:off x="5832140" y="1840409"/>
            <a:ext cx="1692188" cy="21602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3" name="Conector de seta reta 22"/>
          <p:cNvCxnSpPr/>
          <p:nvPr/>
        </p:nvCxnSpPr>
        <p:spPr>
          <a:xfrm>
            <a:off x="1187624" y="4387594"/>
            <a:ext cx="0" cy="27964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ector de seta reta 24"/>
          <p:cNvCxnSpPr/>
          <p:nvPr/>
        </p:nvCxnSpPr>
        <p:spPr>
          <a:xfrm>
            <a:off x="395536" y="4941168"/>
            <a:ext cx="0" cy="27964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Retângulo 25"/>
          <p:cNvSpPr/>
          <p:nvPr/>
        </p:nvSpPr>
        <p:spPr>
          <a:xfrm>
            <a:off x="5724128" y="3365375"/>
            <a:ext cx="1800200" cy="310549"/>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5796136" y="2276872"/>
            <a:ext cx="1692188"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9" name="Conector reto 28"/>
          <p:cNvCxnSpPr/>
          <p:nvPr/>
        </p:nvCxnSpPr>
        <p:spPr>
          <a:xfrm>
            <a:off x="5832140" y="2132856"/>
            <a:ext cx="15481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Elipse 29"/>
          <p:cNvSpPr/>
          <p:nvPr/>
        </p:nvSpPr>
        <p:spPr>
          <a:xfrm>
            <a:off x="2010211" y="980728"/>
            <a:ext cx="504056" cy="216024"/>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1" name="Elipse 30"/>
          <p:cNvSpPr/>
          <p:nvPr/>
        </p:nvSpPr>
        <p:spPr>
          <a:xfrm>
            <a:off x="2045879" y="1268760"/>
            <a:ext cx="504056" cy="216024"/>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873417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4"/>
          <p:cNvPicPr>
            <a:picLocks noChangeAspect="1"/>
          </p:cNvPicPr>
          <p:nvPr/>
        </p:nvPicPr>
        <p:blipFill>
          <a:blip r:embed="rId3" cstate="print"/>
          <a:stretch>
            <a:fillRect/>
          </a:stretch>
        </p:blipFill>
        <p:spPr>
          <a:xfrm>
            <a:off x="3064827" y="1578496"/>
            <a:ext cx="7095490" cy="5018856"/>
          </a:xfrm>
          <a:prstGeom prst="rect">
            <a:avLst/>
          </a:prstGeom>
        </p:spPr>
      </p:pic>
      <p:graphicFrame>
        <p:nvGraphicFramePr>
          <p:cNvPr id="21" name="Objeto 20"/>
          <p:cNvGraphicFramePr>
            <a:graphicFrameLocks noChangeAspect="1"/>
          </p:cNvGraphicFramePr>
          <p:nvPr>
            <p:extLst>
              <p:ext uri="{D42A27DB-BD31-4B8C-83A1-F6EECF244321}">
                <p14:modId xmlns:p14="http://schemas.microsoft.com/office/powerpoint/2010/main" val="3521417218"/>
              </p:ext>
            </p:extLst>
          </p:nvPr>
        </p:nvGraphicFramePr>
        <p:xfrm>
          <a:off x="323528" y="946832"/>
          <a:ext cx="3152775" cy="2732088"/>
        </p:xfrm>
        <a:graphic>
          <a:graphicData uri="http://schemas.openxmlformats.org/presentationml/2006/ole">
            <mc:AlternateContent xmlns:mc="http://schemas.openxmlformats.org/markup-compatibility/2006">
              <mc:Choice xmlns:v="urn:schemas-microsoft-com:vml" Requires="v">
                <p:oleObj spid="_x0000_s17481" name="Planilha" r:id="rId5" imgW="2647996" imgH="2295615" progId="Excel.Sheet.12">
                  <p:embed/>
                </p:oleObj>
              </mc:Choice>
              <mc:Fallback>
                <p:oleObj name="Planilha" r:id="rId5" imgW="2647996" imgH="2295615" progId="Excel.Sheet.12">
                  <p:embed/>
                  <p:pic>
                    <p:nvPicPr>
                      <p:cNvPr id="0" name="Objeto 18"/>
                      <p:cNvPicPr>
                        <a:picLocks noChangeAspect="1" noChangeArrowheads="1"/>
                      </p:cNvPicPr>
                      <p:nvPr/>
                    </p:nvPicPr>
                    <p:blipFill>
                      <a:blip r:embed="rId6"/>
                      <a:srcRect/>
                      <a:stretch>
                        <a:fillRect/>
                      </a:stretch>
                    </p:blipFill>
                    <p:spPr bwMode="auto">
                      <a:xfrm>
                        <a:off x="323528" y="946832"/>
                        <a:ext cx="3152775"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Picture 33" descr="logo-02.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13" name="Elipse 12"/>
          <p:cNvSpPr/>
          <p:nvPr/>
        </p:nvSpPr>
        <p:spPr>
          <a:xfrm>
            <a:off x="6946204" y="3573016"/>
            <a:ext cx="316024" cy="216024"/>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p:cNvSpPr/>
          <p:nvPr/>
        </p:nvSpPr>
        <p:spPr>
          <a:xfrm>
            <a:off x="1698483" y="2276872"/>
            <a:ext cx="1714585" cy="21602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Elipse 14"/>
          <p:cNvSpPr/>
          <p:nvPr/>
        </p:nvSpPr>
        <p:spPr>
          <a:xfrm>
            <a:off x="6946204" y="4869160"/>
            <a:ext cx="316024" cy="216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17"/>
          <p:cNvSpPr/>
          <p:nvPr/>
        </p:nvSpPr>
        <p:spPr>
          <a:xfrm>
            <a:off x="1763688" y="3450700"/>
            <a:ext cx="1714585"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16" name="Elipse 15"/>
          <p:cNvSpPr/>
          <p:nvPr/>
        </p:nvSpPr>
        <p:spPr>
          <a:xfrm>
            <a:off x="7070272" y="5301208"/>
            <a:ext cx="166024"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p:cNvSpPr/>
          <p:nvPr/>
        </p:nvSpPr>
        <p:spPr>
          <a:xfrm>
            <a:off x="1698483" y="1867613"/>
            <a:ext cx="1714585" cy="21602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20" name="CaixaDeTexto 19"/>
          <p:cNvSpPr txBox="1"/>
          <p:nvPr/>
        </p:nvSpPr>
        <p:spPr>
          <a:xfrm>
            <a:off x="2555776" y="124008"/>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(SS-M1)</a:t>
            </a:r>
            <a:endParaRPr lang="pt-BR" b="1" dirty="0"/>
          </a:p>
        </p:txBody>
      </p:sp>
      <p:sp>
        <p:nvSpPr>
          <p:cNvPr id="14" name="Retângulo 13"/>
          <p:cNvSpPr/>
          <p:nvPr/>
        </p:nvSpPr>
        <p:spPr>
          <a:xfrm>
            <a:off x="7164288" y="3140968"/>
            <a:ext cx="504056"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CaixaDeTexto 16"/>
          <p:cNvSpPr txBox="1"/>
          <p:nvPr/>
        </p:nvSpPr>
        <p:spPr>
          <a:xfrm>
            <a:off x="7345820" y="3095382"/>
            <a:ext cx="322524" cy="261610"/>
          </a:xfrm>
          <a:prstGeom prst="rect">
            <a:avLst/>
          </a:prstGeom>
          <a:noFill/>
        </p:spPr>
        <p:txBody>
          <a:bodyPr wrap="none" rtlCol="0">
            <a:spAutoFit/>
          </a:bodyPr>
          <a:lstStyle/>
          <a:p>
            <a:r>
              <a:rPr lang="pt-BR" sz="1100" dirty="0" err="1" smtClean="0"/>
              <a:t>liq</a:t>
            </a:r>
            <a:endParaRPr lang="pt-BR" dirty="0"/>
          </a:p>
        </p:txBody>
      </p:sp>
      <p:sp>
        <p:nvSpPr>
          <p:cNvPr id="2" name="Retângulo 1"/>
          <p:cNvSpPr/>
          <p:nvPr/>
        </p:nvSpPr>
        <p:spPr>
          <a:xfrm>
            <a:off x="4427984" y="1700808"/>
            <a:ext cx="331236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22"/>
          <p:cNvSpPr/>
          <p:nvPr/>
        </p:nvSpPr>
        <p:spPr>
          <a:xfrm>
            <a:off x="4956388" y="1556792"/>
            <a:ext cx="3312368"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CaixaDeTexto 23"/>
          <p:cNvSpPr txBox="1"/>
          <p:nvPr/>
        </p:nvSpPr>
        <p:spPr>
          <a:xfrm>
            <a:off x="4004307" y="2492896"/>
            <a:ext cx="2158732" cy="369332"/>
          </a:xfrm>
          <a:prstGeom prst="rect">
            <a:avLst/>
          </a:prstGeom>
          <a:noFill/>
        </p:spPr>
        <p:txBody>
          <a:bodyPr wrap="none" rtlCol="0">
            <a:spAutoFit/>
          </a:bodyPr>
          <a:lstStyle/>
          <a:p>
            <a:r>
              <a:rPr lang="pt-BR" dirty="0" err="1" smtClean="0"/>
              <a:t>Simulation</a:t>
            </a:r>
            <a:r>
              <a:rPr lang="pt-BR" dirty="0" smtClean="0"/>
              <a:t> </a:t>
            </a:r>
            <a:r>
              <a:rPr lang="pt-BR" dirty="0" err="1" smtClean="0"/>
              <a:t>of</a:t>
            </a:r>
            <a:r>
              <a:rPr lang="pt-BR" dirty="0" smtClean="0"/>
              <a:t> </a:t>
            </a:r>
            <a:r>
              <a:rPr lang="pt-BR" dirty="0" err="1" smtClean="0"/>
              <a:t>cooling</a:t>
            </a:r>
            <a:endParaRPr lang="pt-BR" dirty="0"/>
          </a:p>
        </p:txBody>
      </p:sp>
    </p:spTree>
    <p:extLst>
      <p:ext uri="{BB962C8B-B14F-4D97-AF65-F5344CB8AC3E}">
        <p14:creationId xmlns:p14="http://schemas.microsoft.com/office/powerpoint/2010/main" val="1253022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99592" y="14127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5" name="Rectangle 1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6"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23"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26" name="Rectangle 10"/>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33" name="Rectangle 20"/>
          <p:cNvSpPr>
            <a:spLocks noChangeArrowheads="1"/>
          </p:cNvSpPr>
          <p:nvPr/>
        </p:nvSpPr>
        <p:spPr bwMode="auto">
          <a:xfrm>
            <a:off x="304800" y="3048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36" name="Rectangle 21"/>
          <p:cNvSpPr>
            <a:spLocks noChangeArrowheads="1"/>
          </p:cNvSpPr>
          <p:nvPr/>
        </p:nvSpPr>
        <p:spPr bwMode="auto">
          <a:xfrm>
            <a:off x="304800" y="762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46" name="CaixaDeTexto 45"/>
          <p:cNvSpPr txBox="1"/>
          <p:nvPr/>
        </p:nvSpPr>
        <p:spPr>
          <a:xfrm>
            <a:off x="2928266" y="43934"/>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(SS-M1)</a:t>
            </a:r>
            <a:endParaRPr lang="pt-BR" b="1" dirty="0"/>
          </a:p>
        </p:txBody>
      </p:sp>
      <p:graphicFrame>
        <p:nvGraphicFramePr>
          <p:cNvPr id="5" name="Objeto 4"/>
          <p:cNvGraphicFramePr>
            <a:graphicFrameLocks noChangeAspect="1"/>
          </p:cNvGraphicFramePr>
          <p:nvPr>
            <p:extLst>
              <p:ext uri="{D42A27DB-BD31-4B8C-83A1-F6EECF244321}">
                <p14:modId xmlns:p14="http://schemas.microsoft.com/office/powerpoint/2010/main" val="4064209332"/>
              </p:ext>
            </p:extLst>
          </p:nvPr>
        </p:nvGraphicFramePr>
        <p:xfrm>
          <a:off x="3995880" y="692696"/>
          <a:ext cx="5084762" cy="2857500"/>
        </p:xfrm>
        <a:graphic>
          <a:graphicData uri="http://schemas.openxmlformats.org/presentationml/2006/ole">
            <mc:AlternateContent xmlns:mc="http://schemas.openxmlformats.org/markup-compatibility/2006">
              <mc:Choice xmlns:v="urn:schemas-microsoft-com:vml" Requires="v">
                <p:oleObj spid="_x0000_s31803" name="Planilha" r:id="rId4" imgW="5448311" imgH="2857410" progId="Excel.Sheet.12">
                  <p:embed/>
                </p:oleObj>
              </mc:Choice>
              <mc:Fallback>
                <p:oleObj name="Planilha" r:id="rId4" imgW="5448311" imgH="2857410" progId="Excel.Sheet.12">
                  <p:embed/>
                  <p:pic>
                    <p:nvPicPr>
                      <p:cNvPr id="0" name=""/>
                      <p:cNvPicPr/>
                      <p:nvPr/>
                    </p:nvPicPr>
                    <p:blipFill>
                      <a:blip r:embed="rId5"/>
                      <a:stretch>
                        <a:fillRect/>
                      </a:stretch>
                    </p:blipFill>
                    <p:spPr>
                      <a:xfrm>
                        <a:off x="3995880" y="692696"/>
                        <a:ext cx="5084762" cy="2857500"/>
                      </a:xfrm>
                      <a:prstGeom prst="rect">
                        <a:avLst/>
                      </a:prstGeom>
                    </p:spPr>
                  </p:pic>
                </p:oleObj>
              </mc:Fallback>
            </mc:AlternateContent>
          </a:graphicData>
        </a:graphic>
      </p:graphicFrame>
      <p:pic>
        <p:nvPicPr>
          <p:cNvPr id="40" name="Picture 33" descr="logo-0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0513" y="-16917"/>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Tabela 1"/>
          <p:cNvGraphicFramePr>
            <a:graphicFrameLocks noGrp="1"/>
          </p:cNvGraphicFramePr>
          <p:nvPr>
            <p:extLst>
              <p:ext uri="{D42A27DB-BD31-4B8C-83A1-F6EECF244321}">
                <p14:modId xmlns:p14="http://schemas.microsoft.com/office/powerpoint/2010/main" val="4213479211"/>
              </p:ext>
            </p:extLst>
          </p:nvPr>
        </p:nvGraphicFramePr>
        <p:xfrm>
          <a:off x="3995936" y="3861048"/>
          <a:ext cx="4968551" cy="2318385"/>
        </p:xfrm>
        <a:graphic>
          <a:graphicData uri="http://schemas.openxmlformats.org/drawingml/2006/table">
            <a:tbl>
              <a:tblPr/>
              <a:tblGrid>
                <a:gridCol w="526469"/>
                <a:gridCol w="723895"/>
                <a:gridCol w="745831"/>
                <a:gridCol w="680022"/>
                <a:gridCol w="712927"/>
                <a:gridCol w="526469"/>
                <a:gridCol w="526469"/>
                <a:gridCol w="526469"/>
              </a:tblGrid>
              <a:tr h="178622">
                <a:tc gridSpan="2">
                  <a:txBody>
                    <a:bodyPr/>
                    <a:lstStyle/>
                    <a:p>
                      <a:pPr algn="ctr" fontAlgn="ctr"/>
                      <a:r>
                        <a:rPr lang="pt-BR" sz="1200" b="1" i="0" u="none" strike="noStrike">
                          <a:solidFill>
                            <a:srgbClr val="FFFFFF"/>
                          </a:solidFill>
                          <a:effectLst/>
                          <a:latin typeface="Calibri"/>
                        </a:rPr>
                        <a:t>CaO</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hMerge="1">
                  <a:txBody>
                    <a:bodyPr/>
                    <a:lstStyle/>
                    <a:p>
                      <a:endParaRPr lang="pt-BR"/>
                    </a:p>
                  </a:txBody>
                  <a:tcPr/>
                </a:tc>
                <a:tc gridSpan="2">
                  <a:txBody>
                    <a:bodyPr/>
                    <a:lstStyle/>
                    <a:p>
                      <a:pPr algn="ctr" fontAlgn="ctr"/>
                      <a:r>
                        <a:rPr lang="pt-BR" sz="1200" b="1" i="0" u="none" strike="noStrike">
                          <a:solidFill>
                            <a:srgbClr val="FFFFFF"/>
                          </a:solidFill>
                          <a:effectLst/>
                          <a:latin typeface="Calibri"/>
                        </a:rPr>
                        <a:t>MgO</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hMerge="1">
                  <a:txBody>
                    <a:bodyPr/>
                    <a:lstStyle/>
                    <a:p>
                      <a:endParaRPr lang="pt-BR"/>
                    </a:p>
                  </a:txBody>
                  <a:tcPr/>
                </a:tc>
                <a:tc gridSpan="2">
                  <a:txBody>
                    <a:bodyPr/>
                    <a:lstStyle/>
                    <a:p>
                      <a:pPr algn="ctr" fontAlgn="ctr"/>
                      <a:r>
                        <a:rPr lang="pt-BR" sz="1200" b="1" i="0" u="none" strike="noStrike">
                          <a:solidFill>
                            <a:srgbClr val="FFFFFF"/>
                          </a:solidFill>
                          <a:effectLst/>
                          <a:latin typeface="Calibri"/>
                        </a:rPr>
                        <a:t>FeO</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hMerge="1">
                  <a:txBody>
                    <a:bodyPr/>
                    <a:lstStyle/>
                    <a:p>
                      <a:endParaRPr lang="pt-BR"/>
                    </a:p>
                  </a:txBody>
                  <a:tcPr/>
                </a:tc>
                <a:tc gridSpan="2">
                  <a:txBody>
                    <a:bodyPr/>
                    <a:lstStyle/>
                    <a:p>
                      <a:pPr algn="ctr" fontAlgn="ctr"/>
                      <a:r>
                        <a:rPr lang="pt-BR" sz="1200" b="1" i="0" u="none" strike="noStrike">
                          <a:solidFill>
                            <a:srgbClr val="FFFFFF"/>
                          </a:solidFill>
                          <a:effectLst/>
                          <a:latin typeface="Calibri"/>
                        </a:rPr>
                        <a:t>MnO</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4BACC6"/>
                    </a:solidFill>
                  </a:tcPr>
                </a:tc>
                <a:tc hMerge="1">
                  <a:txBody>
                    <a:bodyPr/>
                    <a:lstStyle/>
                    <a:p>
                      <a:endParaRPr lang="pt-BR"/>
                    </a:p>
                  </a:txBody>
                  <a:tcPr/>
                </a:tc>
              </a:tr>
              <a:tr h="164474">
                <a:tc>
                  <a:txBody>
                    <a:bodyPr/>
                    <a:lstStyle/>
                    <a:p>
                      <a:pPr algn="ctr" fontAlgn="ctr"/>
                      <a:r>
                        <a:rPr lang="pt-BR" sz="1100" b="1" i="0" u="none" strike="noStrike">
                          <a:solidFill>
                            <a:srgbClr val="000000"/>
                          </a:solidFill>
                          <a:effectLst/>
                          <a:latin typeface="Calibri"/>
                        </a:rPr>
                        <a:t>wt (%)</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at (%)</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000000"/>
                          </a:solidFill>
                          <a:effectLst/>
                          <a:latin typeface="Calibri"/>
                        </a:rPr>
                        <a:t>wt (%)</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at (%)</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000000"/>
                          </a:solidFill>
                          <a:effectLst/>
                          <a:latin typeface="Calibri"/>
                        </a:rPr>
                        <a:t>wt (%)</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at (%)</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000000"/>
                          </a:solidFill>
                          <a:effectLst/>
                          <a:latin typeface="Calibri"/>
                        </a:rPr>
                        <a:t>wt (%)</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at (%)</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1,3</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16,5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25,9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dirty="0">
                          <a:solidFill>
                            <a:srgbClr val="000000"/>
                          </a:solidFill>
                          <a:effectLst/>
                          <a:latin typeface="Calibri"/>
                        </a:rPr>
                        <a:t>66,1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58,2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16,1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14,4</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r h="164474">
                <a:tc>
                  <a:txBody>
                    <a:bodyPr/>
                    <a:lstStyle/>
                    <a:p>
                      <a:pPr algn="ctr" fontAlgn="ctr"/>
                      <a:r>
                        <a:rPr lang="pt-BR" sz="1100" b="0" i="0" u="none" strike="noStrike">
                          <a:solidFill>
                            <a:srgbClr val="000000"/>
                          </a:solidFill>
                          <a:effectLst/>
                          <a:latin typeface="Calibri"/>
                        </a:rPr>
                        <a:t>2</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12,8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20,6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67,9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61,3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17,2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15,7</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1,5</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15,7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24,8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66,8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59,2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14,4</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r h="164474">
                <a:tc>
                  <a:txBody>
                    <a:bodyPr/>
                    <a:lstStyle/>
                    <a:p>
                      <a:pPr algn="ctr" fontAlgn="ctr"/>
                      <a:r>
                        <a:rPr lang="pt-BR" sz="1100" b="0" i="0" u="none" strike="noStrike">
                          <a:solidFill>
                            <a:srgbClr val="000000"/>
                          </a:solidFill>
                          <a:effectLst/>
                          <a:latin typeface="Calibri"/>
                        </a:rPr>
                        <a:t>1,8</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11,5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18,7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67,3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61,3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19,4</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17,9</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1,9</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26,6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39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57,8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47,6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13,7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11,4</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r h="164474">
                <a:tc>
                  <a:txBody>
                    <a:bodyPr/>
                    <a:lstStyle/>
                    <a:p>
                      <a:pPr algn="ctr" fontAlgn="ctr"/>
                      <a:r>
                        <a:rPr lang="pt-BR" sz="1100" b="0" i="0" u="none" strike="noStrike">
                          <a:solidFill>
                            <a:srgbClr val="000000"/>
                          </a:solidFill>
                          <a:effectLst/>
                          <a:latin typeface="Calibri"/>
                        </a:rPr>
                        <a:t>1,8</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11,7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73,2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68,7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17,2</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1,5</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9,5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15,6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71,3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65,8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16,8</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r h="164474">
                <a:tc>
                  <a:txBody>
                    <a:bodyPr/>
                    <a:lstStyle/>
                    <a:p>
                      <a:pPr algn="ctr" fontAlgn="ctr"/>
                      <a:r>
                        <a:rPr lang="pt-BR" sz="1100" b="0" i="0" u="none" strike="noStrike">
                          <a:solidFill>
                            <a:srgbClr val="000000"/>
                          </a:solidFill>
                          <a:effectLst/>
                          <a:latin typeface="Calibri"/>
                        </a:rPr>
                        <a:t>1,7</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12,6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20,3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67,6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61,1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18,2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16,7</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2,4</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2,8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10,4</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17</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71,2</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65,3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15,9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14,8</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r h="164474">
                <a:tc>
                  <a:txBody>
                    <a:bodyPr/>
                    <a:lstStyle/>
                    <a:p>
                      <a:pPr algn="ctr" fontAlgn="ctr"/>
                      <a:r>
                        <a:rPr lang="pt-BR" sz="1100" b="0" i="0" u="none" strike="noStrike">
                          <a:solidFill>
                            <a:srgbClr val="000000"/>
                          </a:solidFill>
                          <a:effectLst/>
                          <a:latin typeface="Calibri"/>
                        </a:rPr>
                        <a:t>1</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16,9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26,5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66,9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58,8</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0" i="0" u="none" strike="noStrike">
                          <a:solidFill>
                            <a:srgbClr val="000000"/>
                          </a:solidFill>
                          <a:effectLst/>
                          <a:latin typeface="Calibri"/>
                        </a:rPr>
                        <a:t>15,3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c>
                  <a:txBody>
                    <a:bodyPr/>
                    <a:lstStyle/>
                    <a:p>
                      <a:pPr algn="ctr" fontAlgn="ctr"/>
                      <a:r>
                        <a:rPr lang="pt-BR" sz="1100" b="1" i="0" u="none" strike="noStrike">
                          <a:solidFill>
                            <a:srgbClr val="FF0000"/>
                          </a:solidFill>
                          <a:effectLst/>
                          <a:latin typeface="Calibri"/>
                        </a:rPr>
                        <a:t>13,6</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solidFill>
                      <a:srgbClr val="D2EAF1"/>
                    </a:solidFill>
                  </a:tcPr>
                </a:tc>
              </a:tr>
              <a:tr h="164474">
                <a:tc>
                  <a:txBody>
                    <a:bodyPr/>
                    <a:lstStyle/>
                    <a:p>
                      <a:pPr algn="ctr" fontAlgn="ctr"/>
                      <a:r>
                        <a:rPr lang="pt-BR" sz="1100" b="0" i="0" u="none" strike="noStrike">
                          <a:solidFill>
                            <a:srgbClr val="000000"/>
                          </a:solidFill>
                          <a:effectLst/>
                          <a:latin typeface="Calibri"/>
                        </a:rPr>
                        <a:t>1,3</a:t>
                      </a:r>
                    </a:p>
                  </a:txBody>
                  <a:tcPr marL="9525" marR="9525" marT="9525" marB="0" anchor="ctr">
                    <a:lnL w="12700" cap="flat" cmpd="sng" algn="ctr">
                      <a:solidFill>
                        <a:srgbClr val="78C0D4"/>
                      </a:solidFill>
                      <a:prstDash val="solid"/>
                      <a:round/>
                      <a:headEnd type="none" w="med" len="med"/>
                      <a:tailEnd type="none" w="med" len="med"/>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1,3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29,5</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42,6</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53</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a:solidFill>
                            <a:srgbClr val="FF0000"/>
                          </a:solidFill>
                          <a:effectLst/>
                          <a:latin typeface="Calibri"/>
                        </a:rPr>
                        <a:t>42,9</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0" i="0" u="none" strike="noStrike">
                          <a:solidFill>
                            <a:srgbClr val="000000"/>
                          </a:solidFill>
                          <a:effectLst/>
                          <a:latin typeface="Calibri"/>
                        </a:rPr>
                        <a:t>16,1</a:t>
                      </a:r>
                    </a:p>
                  </a:txBody>
                  <a:tcPr marL="9525" marR="9525" marT="9525" marB="0" anchor="ctr">
                    <a:lnL>
                      <a:noFill/>
                    </a:lnL>
                    <a:lnR>
                      <a:noFill/>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c>
                  <a:txBody>
                    <a:bodyPr/>
                    <a:lstStyle/>
                    <a:p>
                      <a:pPr algn="ctr" fontAlgn="ctr"/>
                      <a:r>
                        <a:rPr lang="pt-BR" sz="1100" b="1" i="0" u="none" strike="noStrike" dirty="0">
                          <a:solidFill>
                            <a:srgbClr val="FF0000"/>
                          </a:solidFill>
                          <a:effectLst/>
                          <a:latin typeface="Calibri"/>
                        </a:rPr>
                        <a:t>13,2</a:t>
                      </a:r>
                    </a:p>
                  </a:txBody>
                  <a:tcPr marL="9525" marR="9525" marT="9525" marB="0" anchor="ctr">
                    <a:lnL>
                      <a:noFill/>
                    </a:lnL>
                    <a:lnR w="12700" cap="flat" cmpd="sng" algn="ctr">
                      <a:solidFill>
                        <a:srgbClr val="78C0D4"/>
                      </a:solidFill>
                      <a:prstDash val="solid"/>
                      <a:round/>
                      <a:headEnd type="none" w="med" len="med"/>
                      <a:tailEnd type="none" w="med" len="med"/>
                    </a:lnR>
                    <a:lnT w="12700" cap="flat" cmpd="sng" algn="ctr">
                      <a:solidFill>
                        <a:srgbClr val="78C0D4"/>
                      </a:solidFill>
                      <a:prstDash val="solid"/>
                      <a:round/>
                      <a:headEnd type="none" w="med" len="med"/>
                      <a:tailEnd type="none" w="med" len="med"/>
                    </a:lnT>
                    <a:lnB w="12700" cap="flat" cmpd="sng" algn="ctr">
                      <a:solidFill>
                        <a:srgbClr val="78C0D4"/>
                      </a:solidFill>
                      <a:prstDash val="solid"/>
                      <a:round/>
                      <a:headEnd type="none" w="med" len="med"/>
                      <a:tailEnd type="none" w="med" len="med"/>
                    </a:lnB>
                  </a:tcPr>
                </a:tc>
              </a:tr>
            </a:tbl>
          </a:graphicData>
        </a:graphic>
      </p:graphicFrame>
      <p:sp>
        <p:nvSpPr>
          <p:cNvPr id="41" name="CaixaDeTexto 40"/>
          <p:cNvSpPr txBox="1"/>
          <p:nvPr/>
        </p:nvSpPr>
        <p:spPr>
          <a:xfrm>
            <a:off x="5652120" y="6237312"/>
            <a:ext cx="3314625" cy="369332"/>
          </a:xfrm>
          <a:prstGeom prst="rect">
            <a:avLst/>
          </a:prstGeom>
          <a:noFill/>
        </p:spPr>
        <p:txBody>
          <a:bodyPr wrap="none" rtlCol="0">
            <a:spAutoFit/>
          </a:bodyPr>
          <a:lstStyle/>
          <a:p>
            <a:r>
              <a:rPr lang="pt-BR" dirty="0" err="1" smtClean="0"/>
              <a:t>MgO</a:t>
            </a:r>
            <a:r>
              <a:rPr lang="pt-BR" dirty="0" smtClean="0"/>
              <a:t>/</a:t>
            </a:r>
            <a:r>
              <a:rPr lang="pt-BR" dirty="0" err="1" smtClean="0"/>
              <a:t>FeO</a:t>
            </a:r>
            <a:r>
              <a:rPr lang="pt-BR" dirty="0" smtClean="0"/>
              <a:t> (</a:t>
            </a:r>
            <a:r>
              <a:rPr lang="pt-BR" dirty="0" err="1" smtClean="0"/>
              <a:t>at</a:t>
            </a:r>
            <a:r>
              <a:rPr lang="pt-BR" dirty="0" smtClean="0"/>
              <a:t> %):  – 0,2 </a:t>
            </a:r>
            <a:r>
              <a:rPr lang="pt-BR" dirty="0" err="1" smtClean="0"/>
              <a:t>and</a:t>
            </a:r>
            <a:r>
              <a:rPr lang="pt-BR" dirty="0" smtClean="0"/>
              <a:t> 0,45</a:t>
            </a:r>
            <a:endParaRPr lang="pt-BR" dirty="0"/>
          </a:p>
        </p:txBody>
      </p:sp>
      <p:sp>
        <p:nvSpPr>
          <p:cNvPr id="43" name="CaixaDeTexto 42"/>
          <p:cNvSpPr txBox="1"/>
          <p:nvPr/>
        </p:nvSpPr>
        <p:spPr>
          <a:xfrm>
            <a:off x="3995880" y="3501008"/>
            <a:ext cx="1152239" cy="369332"/>
          </a:xfrm>
          <a:prstGeom prst="rect">
            <a:avLst/>
          </a:prstGeom>
          <a:noFill/>
        </p:spPr>
        <p:txBody>
          <a:bodyPr wrap="none" rtlCol="0">
            <a:spAutoFit/>
          </a:bodyPr>
          <a:lstStyle/>
          <a:p>
            <a:r>
              <a:rPr lang="pt-BR" b="1" dirty="0" smtClean="0"/>
              <a:t>RO </a:t>
            </a:r>
            <a:r>
              <a:rPr lang="pt-BR" b="1" dirty="0" err="1" smtClean="0"/>
              <a:t>phase</a:t>
            </a:r>
            <a:r>
              <a:rPr lang="pt-BR" b="1" dirty="0" smtClean="0"/>
              <a:t>:</a:t>
            </a:r>
            <a:endParaRPr lang="pt-BR" b="1" dirty="0"/>
          </a:p>
        </p:txBody>
      </p:sp>
      <p:cxnSp>
        <p:nvCxnSpPr>
          <p:cNvPr id="44" name="Conector de seta reta 43"/>
          <p:cNvCxnSpPr/>
          <p:nvPr/>
        </p:nvCxnSpPr>
        <p:spPr>
          <a:xfrm>
            <a:off x="4069372" y="6269416"/>
            <a:ext cx="0" cy="33722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CaixaDeTexto 44"/>
          <p:cNvSpPr txBox="1"/>
          <p:nvPr/>
        </p:nvSpPr>
        <p:spPr>
          <a:xfrm>
            <a:off x="4298853" y="6255459"/>
            <a:ext cx="1155894" cy="369332"/>
          </a:xfrm>
          <a:prstGeom prst="rect">
            <a:avLst/>
          </a:prstGeom>
          <a:noFill/>
        </p:spPr>
        <p:txBody>
          <a:bodyPr wrap="none" rtlCol="0">
            <a:spAutoFit/>
          </a:bodyPr>
          <a:lstStyle/>
          <a:p>
            <a:r>
              <a:rPr lang="pt-BR" dirty="0" err="1" smtClean="0"/>
              <a:t>MgO</a:t>
            </a:r>
            <a:r>
              <a:rPr lang="pt-BR" dirty="0" smtClean="0"/>
              <a:t>/</a:t>
            </a:r>
            <a:r>
              <a:rPr lang="pt-BR" dirty="0" err="1" smtClean="0"/>
              <a:t>FeO</a:t>
            </a:r>
            <a:r>
              <a:rPr lang="pt-BR" dirty="0" smtClean="0"/>
              <a:t> </a:t>
            </a:r>
            <a:endParaRPr lang="pt-BR" dirty="0"/>
          </a:p>
        </p:txBody>
      </p:sp>
      <p:pic>
        <p:nvPicPr>
          <p:cNvPr id="49" name="Imagem 41" descr="D:\Users\catiaf\Documents\D Suzi\Intercement\MEV\23 10 14 16p7 Esc Silicio\5000x-0p3mm.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378" y="620688"/>
            <a:ext cx="3892550" cy="322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CaixaDeTexto 3"/>
          <p:cNvSpPr txBox="1">
            <a:spLocks noChangeArrowheads="1"/>
          </p:cNvSpPr>
          <p:nvPr/>
        </p:nvSpPr>
        <p:spPr bwMode="auto">
          <a:xfrm>
            <a:off x="1429966" y="1973238"/>
            <a:ext cx="10334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a:solidFill>
                  <a:srgbClr val="FFFF00"/>
                </a:solidFill>
              </a:rPr>
              <a:t>RO</a:t>
            </a:r>
          </a:p>
        </p:txBody>
      </p:sp>
      <p:cxnSp>
        <p:nvCxnSpPr>
          <p:cNvPr id="51" name="Conector de seta reta 50"/>
          <p:cNvCxnSpPr/>
          <p:nvPr/>
        </p:nvCxnSpPr>
        <p:spPr>
          <a:xfrm flipH="1">
            <a:off x="1468066" y="2274863"/>
            <a:ext cx="155575" cy="387350"/>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sp>
        <p:nvSpPr>
          <p:cNvPr id="52" name="CaixaDeTexto 45"/>
          <p:cNvSpPr txBox="1">
            <a:spLocks noChangeArrowheads="1"/>
          </p:cNvSpPr>
          <p:nvPr/>
        </p:nvSpPr>
        <p:spPr bwMode="auto">
          <a:xfrm>
            <a:off x="72653" y="1848633"/>
            <a:ext cx="106838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dirty="0" smtClean="0">
                <a:solidFill>
                  <a:srgbClr val="FFFF00"/>
                </a:solidFill>
              </a:rPr>
              <a:t>glassy phase</a:t>
            </a:r>
            <a:endParaRPr lang="en-US" altLang="pt-BR" sz="1400" dirty="0">
              <a:solidFill>
                <a:srgbClr val="FFFF00"/>
              </a:solidFill>
            </a:endParaRPr>
          </a:p>
        </p:txBody>
      </p:sp>
      <p:cxnSp>
        <p:nvCxnSpPr>
          <p:cNvPr id="53" name="Conector de seta reta 52"/>
          <p:cNvCxnSpPr/>
          <p:nvPr/>
        </p:nvCxnSpPr>
        <p:spPr>
          <a:xfrm flipH="1">
            <a:off x="237753" y="2412976"/>
            <a:ext cx="184150" cy="568325"/>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cxnSp>
        <p:nvCxnSpPr>
          <p:cNvPr id="54" name="Conector de seta reta 53"/>
          <p:cNvCxnSpPr/>
          <p:nvPr/>
        </p:nvCxnSpPr>
        <p:spPr>
          <a:xfrm flipH="1">
            <a:off x="361578" y="2412976"/>
            <a:ext cx="60325" cy="876300"/>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sp>
        <p:nvSpPr>
          <p:cNvPr id="55" name="CaixaDeTexto 47"/>
          <p:cNvSpPr txBox="1">
            <a:spLocks noChangeArrowheads="1"/>
          </p:cNvSpPr>
          <p:nvPr/>
        </p:nvSpPr>
        <p:spPr bwMode="auto">
          <a:xfrm>
            <a:off x="1507753" y="1022326"/>
            <a:ext cx="1844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dirty="0" err="1" smtClean="0">
                <a:solidFill>
                  <a:srgbClr val="FFFF00"/>
                </a:solidFill>
              </a:rPr>
              <a:t>Merwinite</a:t>
            </a:r>
            <a:endParaRPr lang="en-US" altLang="pt-BR" sz="1400" dirty="0">
              <a:solidFill>
                <a:srgbClr val="FFFF00"/>
              </a:solidFill>
            </a:endParaRPr>
          </a:p>
        </p:txBody>
      </p:sp>
      <p:cxnSp>
        <p:nvCxnSpPr>
          <p:cNvPr id="56" name="Conector de seta reta 55"/>
          <p:cNvCxnSpPr/>
          <p:nvPr/>
        </p:nvCxnSpPr>
        <p:spPr>
          <a:xfrm flipH="1">
            <a:off x="1266453" y="1176313"/>
            <a:ext cx="328613" cy="0"/>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pic>
        <p:nvPicPr>
          <p:cNvPr id="57" name="Imagem 57" descr="D:\Users\catiaf\Documents\D Suzi\Intercement\MEV\23 10 14 16p7 Esc Silicio\5000x-1mm.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643" y="3933056"/>
            <a:ext cx="3883025"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CaixaDeTexto 58"/>
          <p:cNvSpPr txBox="1">
            <a:spLocks noChangeArrowheads="1"/>
          </p:cNvSpPr>
          <p:nvPr/>
        </p:nvSpPr>
        <p:spPr bwMode="auto">
          <a:xfrm>
            <a:off x="3250505" y="5504681"/>
            <a:ext cx="1033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a:solidFill>
                  <a:srgbClr val="FFFF00"/>
                </a:solidFill>
              </a:rPr>
              <a:t>RO</a:t>
            </a:r>
          </a:p>
        </p:txBody>
      </p:sp>
      <p:cxnSp>
        <p:nvCxnSpPr>
          <p:cNvPr id="59" name="Conector de seta reta 58"/>
          <p:cNvCxnSpPr/>
          <p:nvPr/>
        </p:nvCxnSpPr>
        <p:spPr>
          <a:xfrm>
            <a:off x="3466405" y="5712644"/>
            <a:ext cx="0" cy="360362"/>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cxnSp>
        <p:nvCxnSpPr>
          <p:cNvPr id="60" name="Conector de seta reta 59"/>
          <p:cNvCxnSpPr/>
          <p:nvPr/>
        </p:nvCxnSpPr>
        <p:spPr>
          <a:xfrm>
            <a:off x="3466405" y="5712644"/>
            <a:ext cx="215900" cy="600075"/>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sp>
        <p:nvSpPr>
          <p:cNvPr id="61" name="CaixaDeTexto 67"/>
          <p:cNvSpPr txBox="1">
            <a:spLocks noChangeArrowheads="1"/>
          </p:cNvSpPr>
          <p:nvPr/>
        </p:nvSpPr>
        <p:spPr bwMode="auto">
          <a:xfrm>
            <a:off x="2305943" y="5661844"/>
            <a:ext cx="1844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dirty="0" err="1" smtClean="0">
                <a:solidFill>
                  <a:srgbClr val="FFFF00"/>
                </a:solidFill>
              </a:rPr>
              <a:t>Merwinite</a:t>
            </a:r>
            <a:endParaRPr lang="en-US" altLang="pt-BR" sz="1400" dirty="0">
              <a:solidFill>
                <a:srgbClr val="FFFF00"/>
              </a:solidFill>
            </a:endParaRPr>
          </a:p>
        </p:txBody>
      </p:sp>
      <p:cxnSp>
        <p:nvCxnSpPr>
          <p:cNvPr id="62" name="Conector de seta reta 61"/>
          <p:cNvCxnSpPr/>
          <p:nvPr/>
        </p:nvCxnSpPr>
        <p:spPr>
          <a:xfrm>
            <a:off x="2747268" y="5892031"/>
            <a:ext cx="0" cy="323850"/>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sp>
        <p:nvSpPr>
          <p:cNvPr id="63" name="CaixaDeTexto 70"/>
          <p:cNvSpPr txBox="1">
            <a:spLocks noChangeArrowheads="1"/>
          </p:cNvSpPr>
          <p:nvPr/>
        </p:nvSpPr>
        <p:spPr bwMode="auto">
          <a:xfrm>
            <a:off x="514448" y="4479484"/>
            <a:ext cx="12684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charset="0"/>
                <a:cs typeface="Arial" charset="0"/>
              </a:defRPr>
            </a:lvl1pPr>
            <a:lvl2pPr marL="742950" indent="-285750" eaLnBrk="0" hangingPunct="0">
              <a:defRPr sz="2400" b="1">
                <a:solidFill>
                  <a:schemeClr val="tx1"/>
                </a:solidFill>
                <a:latin typeface="Arial" charset="0"/>
                <a:cs typeface="Arial" charset="0"/>
              </a:defRPr>
            </a:lvl2pPr>
            <a:lvl3pPr marL="1143000" indent="-228600" eaLnBrk="0" hangingPunct="0">
              <a:defRPr sz="2400" b="1">
                <a:solidFill>
                  <a:schemeClr val="tx1"/>
                </a:solidFill>
                <a:latin typeface="Arial" charset="0"/>
                <a:cs typeface="Arial" charset="0"/>
              </a:defRPr>
            </a:lvl3pPr>
            <a:lvl4pPr marL="1600200" indent="-228600" eaLnBrk="0" hangingPunct="0">
              <a:defRPr sz="2400" b="1">
                <a:solidFill>
                  <a:schemeClr val="tx1"/>
                </a:solidFill>
                <a:latin typeface="Arial" charset="0"/>
                <a:cs typeface="Arial" charset="0"/>
              </a:defRPr>
            </a:lvl4pPr>
            <a:lvl5pPr marL="2057400" indent="-228600" eaLnBrk="0" hangingPunct="0">
              <a:defRPr sz="2400" b="1">
                <a:solidFill>
                  <a:schemeClr val="tx1"/>
                </a:solidFill>
                <a:latin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cs typeface="Arial" charset="0"/>
              </a:defRPr>
            </a:lvl9pPr>
          </a:lstStyle>
          <a:p>
            <a:pPr eaLnBrk="1" hangingPunct="1"/>
            <a:r>
              <a:rPr lang="en-US" altLang="pt-BR" sz="1400" dirty="0" smtClean="0">
                <a:solidFill>
                  <a:srgbClr val="FFFF00"/>
                </a:solidFill>
              </a:rPr>
              <a:t>glassy phase</a:t>
            </a:r>
            <a:endParaRPr lang="en-US" altLang="pt-BR" sz="1400" dirty="0">
              <a:solidFill>
                <a:srgbClr val="FFFF00"/>
              </a:solidFill>
            </a:endParaRPr>
          </a:p>
        </p:txBody>
      </p:sp>
      <p:cxnSp>
        <p:nvCxnSpPr>
          <p:cNvPr id="64" name="Conector de seta reta 63"/>
          <p:cNvCxnSpPr/>
          <p:nvPr/>
        </p:nvCxnSpPr>
        <p:spPr>
          <a:xfrm flipH="1">
            <a:off x="513655" y="4944294"/>
            <a:ext cx="342900" cy="404812"/>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cxnSp>
        <p:nvCxnSpPr>
          <p:cNvPr id="65" name="Conector de seta reta 64"/>
          <p:cNvCxnSpPr/>
          <p:nvPr/>
        </p:nvCxnSpPr>
        <p:spPr>
          <a:xfrm>
            <a:off x="856555" y="4944294"/>
            <a:ext cx="292100" cy="560387"/>
          </a:xfrm>
          <a:prstGeom prst="straightConnector1">
            <a:avLst/>
          </a:prstGeom>
          <a:ln>
            <a:solidFill>
              <a:srgbClr val="FFFF00"/>
            </a:solidFill>
            <a:tailEnd type="arrow"/>
          </a:ln>
        </p:spPr>
        <p:style>
          <a:lnRef idx="1">
            <a:schemeClr val="dk1"/>
          </a:lnRef>
          <a:fillRef idx="0">
            <a:schemeClr val="dk1"/>
          </a:fillRef>
          <a:effectRef idx="0">
            <a:schemeClr val="dk1"/>
          </a:effectRef>
          <a:fontRef idx="minor">
            <a:schemeClr val="tx1"/>
          </a:fontRef>
        </p:style>
      </p:cxnSp>
      <p:sp>
        <p:nvSpPr>
          <p:cNvPr id="4" name="CaixaDeTexto 3"/>
          <p:cNvSpPr txBox="1"/>
          <p:nvPr/>
        </p:nvSpPr>
        <p:spPr>
          <a:xfrm>
            <a:off x="8172400" y="3566234"/>
            <a:ext cx="864339" cy="230832"/>
          </a:xfrm>
          <a:prstGeom prst="rect">
            <a:avLst/>
          </a:prstGeom>
          <a:noFill/>
        </p:spPr>
        <p:txBody>
          <a:bodyPr wrap="none" rtlCol="0">
            <a:spAutoFit/>
          </a:bodyPr>
          <a:lstStyle/>
          <a:p>
            <a:r>
              <a:rPr lang="pt-BR" sz="900" dirty="0" smtClean="0"/>
              <a:t>(*) Fe as Fe</a:t>
            </a:r>
            <a:r>
              <a:rPr lang="pt-BR" sz="900" baseline="-25000" dirty="0"/>
              <a:t>2</a:t>
            </a:r>
            <a:r>
              <a:rPr lang="pt-BR" sz="900" dirty="0" smtClean="0"/>
              <a:t>O</a:t>
            </a:r>
            <a:r>
              <a:rPr lang="pt-BR" sz="900" baseline="-25000" dirty="0" smtClean="0"/>
              <a:t>3</a:t>
            </a:r>
            <a:endParaRPr lang="pt-BR" sz="900" baseline="-25000" dirty="0"/>
          </a:p>
        </p:txBody>
      </p:sp>
      <p:sp>
        <p:nvSpPr>
          <p:cNvPr id="6" name="CaixaDeTexto 5"/>
          <p:cNvSpPr txBox="1"/>
          <p:nvPr/>
        </p:nvSpPr>
        <p:spPr>
          <a:xfrm>
            <a:off x="4876799" y="6525344"/>
            <a:ext cx="3304687" cy="369332"/>
          </a:xfrm>
          <a:prstGeom prst="rect">
            <a:avLst/>
          </a:prstGeom>
          <a:noFill/>
        </p:spPr>
        <p:txBody>
          <a:bodyPr wrap="none" rtlCol="0">
            <a:spAutoFit/>
          </a:bodyPr>
          <a:lstStyle/>
          <a:p>
            <a:r>
              <a:rPr lang="pt-BR" dirty="0" err="1" smtClean="0"/>
              <a:t>Could</a:t>
            </a:r>
            <a:r>
              <a:rPr lang="pt-BR" dirty="0" smtClean="0"/>
              <a:t> </a:t>
            </a:r>
            <a:r>
              <a:rPr lang="pt-BR" dirty="0" err="1" smtClean="0"/>
              <a:t>prevent</a:t>
            </a:r>
            <a:r>
              <a:rPr lang="pt-BR" dirty="0" smtClean="0"/>
              <a:t> volume </a:t>
            </a:r>
            <a:r>
              <a:rPr lang="pt-BR" dirty="0" err="1" smtClean="0"/>
              <a:t>soundness</a:t>
            </a:r>
            <a:endParaRPr lang="pt-BR" dirty="0"/>
          </a:p>
        </p:txBody>
      </p:sp>
    </p:spTree>
    <p:extLst>
      <p:ext uri="{BB962C8B-B14F-4D97-AF65-F5344CB8AC3E}">
        <p14:creationId xmlns:p14="http://schemas.microsoft.com/office/powerpoint/2010/main" val="41221405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p:cNvGraphicFramePr>
            <a:graphicFrameLocks noChangeAspect="1"/>
          </p:cNvGraphicFramePr>
          <p:nvPr>
            <p:extLst>
              <p:ext uri="{D42A27DB-BD31-4B8C-83A1-F6EECF244321}">
                <p14:modId xmlns:p14="http://schemas.microsoft.com/office/powerpoint/2010/main" val="3918936236"/>
              </p:ext>
            </p:extLst>
          </p:nvPr>
        </p:nvGraphicFramePr>
        <p:xfrm>
          <a:off x="4616475" y="1069851"/>
          <a:ext cx="2647950" cy="2295525"/>
        </p:xfrm>
        <a:graphic>
          <a:graphicData uri="http://schemas.openxmlformats.org/presentationml/2006/ole">
            <mc:AlternateContent xmlns:mc="http://schemas.openxmlformats.org/markup-compatibility/2006">
              <mc:Choice xmlns:v="urn:schemas-microsoft-com:vml" Requires="v">
                <p:oleObj spid="_x0000_s20608" name="Planilha" r:id="rId4" imgW="2647843" imgH="2295540" progId="Excel.Sheet.12">
                  <p:embed/>
                </p:oleObj>
              </mc:Choice>
              <mc:Fallback>
                <p:oleObj name="Planilha" r:id="rId4" imgW="2647843" imgH="2295540" progId="Excel.Sheet.12">
                  <p:embed/>
                  <p:pic>
                    <p:nvPicPr>
                      <p:cNvPr id="0" name=""/>
                      <p:cNvPicPr/>
                      <p:nvPr/>
                    </p:nvPicPr>
                    <p:blipFill>
                      <a:blip r:embed="rId5"/>
                      <a:stretch>
                        <a:fillRect/>
                      </a:stretch>
                    </p:blipFill>
                    <p:spPr>
                      <a:xfrm>
                        <a:off x="4616475" y="1069851"/>
                        <a:ext cx="2647950" cy="2295525"/>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4134841924"/>
              </p:ext>
            </p:extLst>
          </p:nvPr>
        </p:nvGraphicFramePr>
        <p:xfrm>
          <a:off x="940022" y="851013"/>
          <a:ext cx="1676400" cy="2962275"/>
        </p:xfrm>
        <a:graphic>
          <a:graphicData uri="http://schemas.openxmlformats.org/presentationml/2006/ole">
            <mc:AlternateContent xmlns:mc="http://schemas.openxmlformats.org/markup-compatibility/2006">
              <mc:Choice xmlns:v="urn:schemas-microsoft-com:vml" Requires="v">
                <p:oleObj spid="_x0000_s20609" name="Planilha" r:id="rId7" imgW="1676445" imgH="2962170" progId="Excel.Sheet.12">
                  <p:embed/>
                </p:oleObj>
              </mc:Choice>
              <mc:Fallback>
                <p:oleObj name="Planilha" r:id="rId7" imgW="1676445" imgH="2962170" progId="Excel.Sheet.12">
                  <p:embed/>
                  <p:pic>
                    <p:nvPicPr>
                      <p:cNvPr id="0" name=""/>
                      <p:cNvPicPr/>
                      <p:nvPr/>
                    </p:nvPicPr>
                    <p:blipFill>
                      <a:blip r:embed="rId8"/>
                      <a:stretch>
                        <a:fillRect/>
                      </a:stretch>
                    </p:blipFill>
                    <p:spPr>
                      <a:xfrm>
                        <a:off x="940022" y="851013"/>
                        <a:ext cx="1676400" cy="2962275"/>
                      </a:xfrm>
                      <a:prstGeom prst="rect">
                        <a:avLst/>
                      </a:prstGeom>
                    </p:spPr>
                  </p:pic>
                </p:oleObj>
              </mc:Fallback>
            </mc:AlternateContent>
          </a:graphicData>
        </a:graphic>
      </p:graphicFrame>
      <p:pic>
        <p:nvPicPr>
          <p:cNvPr id="4"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309320"/>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2555776" y="124008"/>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(SS-M2)</a:t>
            </a:r>
            <a:endParaRPr lang="pt-BR" b="1" dirty="0"/>
          </a:p>
        </p:txBody>
      </p:sp>
      <p:sp>
        <p:nvSpPr>
          <p:cNvPr id="10" name="CaixaDeTexto 9"/>
          <p:cNvSpPr txBox="1"/>
          <p:nvPr/>
        </p:nvSpPr>
        <p:spPr>
          <a:xfrm>
            <a:off x="251520" y="3643885"/>
            <a:ext cx="8712968" cy="2862322"/>
          </a:xfrm>
          <a:prstGeom prst="rect">
            <a:avLst/>
          </a:prstGeom>
          <a:noFill/>
        </p:spPr>
        <p:txBody>
          <a:bodyPr wrap="square" rtlCol="0">
            <a:spAutoFit/>
          </a:bodyPr>
          <a:lstStyle/>
          <a:p>
            <a:endParaRPr lang="en-US" dirty="0" smtClean="0"/>
          </a:p>
          <a:p>
            <a:r>
              <a:rPr lang="en-US" dirty="0"/>
              <a:t> </a:t>
            </a:r>
            <a:r>
              <a:rPr lang="en-US" dirty="0" smtClean="0"/>
              <a:t>  </a:t>
            </a:r>
            <a:r>
              <a:rPr lang="en-US" dirty="0">
                <a:solidFill>
                  <a:srgbClr val="00B050"/>
                </a:solidFill>
              </a:rPr>
              <a:t>basicity and </a:t>
            </a:r>
            <a:r>
              <a:rPr lang="en-US" dirty="0" smtClean="0">
                <a:solidFill>
                  <a:srgbClr val="00B050"/>
                </a:solidFill>
              </a:rPr>
              <a:t>      Fe</a:t>
            </a:r>
            <a:r>
              <a:rPr lang="en-US" baseline="30000" dirty="0" smtClean="0">
                <a:solidFill>
                  <a:srgbClr val="00B050"/>
                </a:solidFill>
              </a:rPr>
              <a:t>2</a:t>
            </a:r>
            <a:r>
              <a:rPr lang="en-US" baseline="30000" dirty="0">
                <a:solidFill>
                  <a:srgbClr val="00B050"/>
                </a:solidFill>
              </a:rPr>
              <a:t>+</a:t>
            </a:r>
            <a:r>
              <a:rPr lang="en-US" dirty="0">
                <a:solidFill>
                  <a:srgbClr val="00B050"/>
                </a:solidFill>
              </a:rPr>
              <a:t> and Fe</a:t>
            </a:r>
            <a:r>
              <a:rPr lang="en-US" baseline="30000" dirty="0">
                <a:solidFill>
                  <a:srgbClr val="00B050"/>
                </a:solidFill>
              </a:rPr>
              <a:t>3+</a:t>
            </a:r>
            <a:r>
              <a:rPr lang="en-US" dirty="0">
                <a:solidFill>
                  <a:srgbClr val="00B050"/>
                </a:solidFill>
              </a:rPr>
              <a:t> </a:t>
            </a:r>
            <a:r>
              <a:rPr lang="en-US" dirty="0" smtClean="0">
                <a:solidFill>
                  <a:srgbClr val="00B050"/>
                </a:solidFill>
              </a:rPr>
              <a:t>compared </a:t>
            </a:r>
            <a:r>
              <a:rPr lang="en-US" dirty="0">
                <a:solidFill>
                  <a:srgbClr val="00B050"/>
                </a:solidFill>
              </a:rPr>
              <a:t>to slag </a:t>
            </a:r>
            <a:r>
              <a:rPr lang="en-US" dirty="0" smtClean="0">
                <a:solidFill>
                  <a:srgbClr val="00B050"/>
                </a:solidFill>
              </a:rPr>
              <a:t>SS-M1 and     Al</a:t>
            </a:r>
            <a:r>
              <a:rPr lang="en-US" baseline="-25000" dirty="0" smtClean="0">
                <a:solidFill>
                  <a:srgbClr val="00B050"/>
                </a:solidFill>
              </a:rPr>
              <a:t>2</a:t>
            </a:r>
            <a:r>
              <a:rPr lang="en-US" dirty="0" smtClean="0">
                <a:solidFill>
                  <a:srgbClr val="00B050"/>
                </a:solidFill>
              </a:rPr>
              <a:t>O</a:t>
            </a:r>
            <a:r>
              <a:rPr lang="en-US" baseline="-25000" dirty="0">
                <a:solidFill>
                  <a:srgbClr val="00B050"/>
                </a:solidFill>
              </a:rPr>
              <a:t>3</a:t>
            </a:r>
            <a:r>
              <a:rPr lang="en-US" dirty="0" smtClean="0">
                <a:solidFill>
                  <a:srgbClr val="00B050"/>
                </a:solidFill>
              </a:rPr>
              <a:t> (%) 11,5</a:t>
            </a:r>
            <a:r>
              <a:rPr lang="en-US" dirty="0">
                <a:solidFill>
                  <a:srgbClr val="00B050"/>
                </a:solidFill>
              </a:rPr>
              <a:t>%</a:t>
            </a:r>
          </a:p>
          <a:p>
            <a:r>
              <a:rPr lang="en-US" dirty="0" smtClean="0"/>
              <a:t>   </a:t>
            </a:r>
          </a:p>
          <a:p>
            <a:r>
              <a:rPr lang="en-US" dirty="0" smtClean="0">
                <a:solidFill>
                  <a:srgbClr val="0000FF"/>
                </a:solidFill>
              </a:rPr>
              <a:t> Stabilization </a:t>
            </a:r>
            <a:r>
              <a:rPr lang="en-US" dirty="0">
                <a:solidFill>
                  <a:srgbClr val="0000FF"/>
                </a:solidFill>
              </a:rPr>
              <a:t>of the glassy </a:t>
            </a:r>
            <a:r>
              <a:rPr lang="en-US" dirty="0" smtClean="0">
                <a:solidFill>
                  <a:srgbClr val="0000FF"/>
                </a:solidFill>
              </a:rPr>
              <a:t>phase (close </a:t>
            </a:r>
            <a:r>
              <a:rPr lang="en-US" dirty="0">
                <a:solidFill>
                  <a:srgbClr val="0000FF"/>
                </a:solidFill>
              </a:rPr>
              <a:t>to the chilled </a:t>
            </a:r>
            <a:r>
              <a:rPr lang="en-US" dirty="0" smtClean="0">
                <a:solidFill>
                  <a:srgbClr val="0000FF"/>
                </a:solidFill>
              </a:rPr>
              <a:t>plate) - similar </a:t>
            </a:r>
            <a:r>
              <a:rPr lang="en-US" dirty="0">
                <a:solidFill>
                  <a:srgbClr val="0000FF"/>
                </a:solidFill>
              </a:rPr>
              <a:t>to the BF </a:t>
            </a:r>
            <a:r>
              <a:rPr lang="en-US" dirty="0" smtClean="0">
                <a:solidFill>
                  <a:srgbClr val="0000FF"/>
                </a:solidFill>
              </a:rPr>
              <a:t>slag (</a:t>
            </a:r>
            <a:endParaRPr lang="en-US" dirty="0">
              <a:solidFill>
                <a:srgbClr val="0000FF"/>
              </a:solidFill>
            </a:endParaRPr>
          </a:p>
          <a:p>
            <a:r>
              <a:rPr lang="en-US" dirty="0">
                <a:solidFill>
                  <a:srgbClr val="0000FF"/>
                </a:solidFill>
              </a:rPr>
              <a:t>Basicity and    Al</a:t>
            </a:r>
            <a:r>
              <a:rPr lang="en-US" baseline="-25000" dirty="0">
                <a:solidFill>
                  <a:srgbClr val="0000FF"/>
                </a:solidFill>
              </a:rPr>
              <a:t>2</a:t>
            </a:r>
            <a:r>
              <a:rPr lang="en-US" dirty="0">
                <a:solidFill>
                  <a:srgbClr val="0000FF"/>
                </a:solidFill>
              </a:rPr>
              <a:t>O</a:t>
            </a:r>
            <a:r>
              <a:rPr lang="en-US" baseline="-25000" dirty="0">
                <a:solidFill>
                  <a:srgbClr val="0000FF"/>
                </a:solidFill>
              </a:rPr>
              <a:t>3</a:t>
            </a:r>
            <a:r>
              <a:rPr lang="en-US" dirty="0">
                <a:solidFill>
                  <a:srgbClr val="0000FF"/>
                </a:solidFill>
              </a:rPr>
              <a:t> </a:t>
            </a:r>
            <a:endParaRPr lang="en-US" dirty="0" smtClean="0">
              <a:solidFill>
                <a:srgbClr val="0000FF"/>
              </a:solidFill>
            </a:endParaRPr>
          </a:p>
          <a:p>
            <a:endParaRPr lang="en-US" dirty="0">
              <a:solidFill>
                <a:srgbClr val="0000FF"/>
              </a:solidFill>
            </a:endParaRPr>
          </a:p>
          <a:p>
            <a:r>
              <a:rPr lang="en-US" dirty="0">
                <a:solidFill>
                  <a:srgbClr val="FF0000"/>
                </a:solidFill>
              </a:rPr>
              <a:t>RO phase </a:t>
            </a:r>
            <a:r>
              <a:rPr lang="en-US" dirty="0" smtClean="0">
                <a:solidFill>
                  <a:srgbClr val="FF0000"/>
                </a:solidFill>
              </a:rPr>
              <a:t>eliminated, </a:t>
            </a:r>
            <a:r>
              <a:rPr lang="en-US" dirty="0" err="1">
                <a:solidFill>
                  <a:srgbClr val="FF0000"/>
                </a:solidFill>
              </a:rPr>
              <a:t>MgO</a:t>
            </a:r>
            <a:r>
              <a:rPr lang="en-US" dirty="0">
                <a:solidFill>
                  <a:srgbClr val="FF0000"/>
                </a:solidFill>
              </a:rPr>
              <a:t> </a:t>
            </a:r>
            <a:r>
              <a:rPr lang="en-US" dirty="0" smtClean="0">
                <a:solidFill>
                  <a:srgbClr val="FF0000"/>
                </a:solidFill>
              </a:rPr>
              <a:t>stabilized </a:t>
            </a:r>
            <a:r>
              <a:rPr lang="en-US" dirty="0">
                <a:solidFill>
                  <a:srgbClr val="FF0000"/>
                </a:solidFill>
              </a:rPr>
              <a:t>in phases with lower </a:t>
            </a:r>
            <a:r>
              <a:rPr lang="en-US" dirty="0" err="1">
                <a:solidFill>
                  <a:srgbClr val="FF0000"/>
                </a:solidFill>
              </a:rPr>
              <a:t>CaO</a:t>
            </a:r>
            <a:r>
              <a:rPr lang="en-US" dirty="0">
                <a:solidFill>
                  <a:srgbClr val="FF0000"/>
                </a:solidFill>
              </a:rPr>
              <a:t>/SiO</a:t>
            </a:r>
            <a:r>
              <a:rPr lang="en-US" baseline="-25000" dirty="0">
                <a:solidFill>
                  <a:srgbClr val="FF0000"/>
                </a:solidFill>
              </a:rPr>
              <a:t>2</a:t>
            </a:r>
            <a:r>
              <a:rPr lang="en-US" dirty="0">
                <a:solidFill>
                  <a:srgbClr val="FF0000"/>
                </a:solidFill>
              </a:rPr>
              <a:t> ratio than </a:t>
            </a:r>
            <a:r>
              <a:rPr lang="en-US" dirty="0" err="1">
                <a:solidFill>
                  <a:srgbClr val="FF0000"/>
                </a:solidFill>
              </a:rPr>
              <a:t>merwinite</a:t>
            </a:r>
            <a:r>
              <a:rPr lang="en-US" dirty="0">
                <a:solidFill>
                  <a:srgbClr val="FF0000"/>
                </a:solidFill>
              </a:rPr>
              <a:t> (3CaO.MgO.2SiO</a:t>
            </a:r>
            <a:r>
              <a:rPr lang="en-US" baseline="-25000" dirty="0">
                <a:solidFill>
                  <a:srgbClr val="FF0000"/>
                </a:solidFill>
              </a:rPr>
              <a:t>2</a:t>
            </a:r>
            <a:r>
              <a:rPr lang="en-US" dirty="0">
                <a:solidFill>
                  <a:srgbClr val="FF0000"/>
                </a:solidFill>
              </a:rPr>
              <a:t>), such as </a:t>
            </a:r>
            <a:r>
              <a:rPr lang="en-US" dirty="0" err="1">
                <a:solidFill>
                  <a:srgbClr val="FF0000"/>
                </a:solidFill>
              </a:rPr>
              <a:t>monticellite</a:t>
            </a:r>
            <a:r>
              <a:rPr lang="en-US" dirty="0">
                <a:solidFill>
                  <a:srgbClr val="FF0000"/>
                </a:solidFill>
              </a:rPr>
              <a:t> (CaO.MgO.SiO</a:t>
            </a:r>
            <a:r>
              <a:rPr lang="en-US" baseline="-25000" dirty="0">
                <a:solidFill>
                  <a:srgbClr val="FF0000"/>
                </a:solidFill>
              </a:rPr>
              <a:t>2</a:t>
            </a:r>
            <a:r>
              <a:rPr lang="en-US" dirty="0">
                <a:solidFill>
                  <a:srgbClr val="FF0000"/>
                </a:solidFill>
              </a:rPr>
              <a:t>) and </a:t>
            </a:r>
            <a:r>
              <a:rPr lang="en-US" dirty="0" err="1" smtClean="0">
                <a:solidFill>
                  <a:srgbClr val="FF0000"/>
                </a:solidFill>
              </a:rPr>
              <a:t>akermanite</a:t>
            </a:r>
            <a:r>
              <a:rPr lang="en-US" dirty="0" smtClean="0">
                <a:solidFill>
                  <a:srgbClr val="FF0000"/>
                </a:solidFill>
              </a:rPr>
              <a:t> (2CaO.MgO.2SiO</a:t>
            </a:r>
            <a:r>
              <a:rPr lang="en-US" baseline="-25000" dirty="0" smtClean="0">
                <a:solidFill>
                  <a:srgbClr val="FF0000"/>
                </a:solidFill>
              </a:rPr>
              <a:t>2</a:t>
            </a:r>
            <a:r>
              <a:rPr lang="en-US" dirty="0" smtClean="0">
                <a:solidFill>
                  <a:srgbClr val="FF0000"/>
                </a:solidFill>
              </a:rPr>
              <a:t>)</a:t>
            </a:r>
          </a:p>
          <a:p>
            <a:endParaRPr lang="en-US" dirty="0">
              <a:solidFill>
                <a:srgbClr val="FF0000"/>
              </a:solidFill>
            </a:endParaRPr>
          </a:p>
          <a:p>
            <a:r>
              <a:rPr lang="en-US" dirty="0" err="1" smtClean="0"/>
              <a:t>Gehlenite</a:t>
            </a:r>
            <a:r>
              <a:rPr lang="en-US" dirty="0" smtClean="0"/>
              <a:t> formed </a:t>
            </a:r>
            <a:r>
              <a:rPr lang="en-US" dirty="0"/>
              <a:t>in slag </a:t>
            </a:r>
            <a:r>
              <a:rPr lang="en-US" dirty="0" smtClean="0"/>
              <a:t>SS-M2 (  Al</a:t>
            </a:r>
            <a:r>
              <a:rPr lang="en-US" baseline="-25000" dirty="0" smtClean="0"/>
              <a:t>2</a:t>
            </a:r>
            <a:r>
              <a:rPr lang="en-US" dirty="0" smtClean="0"/>
              <a:t>O</a:t>
            </a:r>
            <a:r>
              <a:rPr lang="en-US" baseline="-25000" dirty="0"/>
              <a:t>3</a:t>
            </a:r>
            <a:r>
              <a:rPr lang="en-US" dirty="0" smtClean="0"/>
              <a:t>) </a:t>
            </a:r>
            <a:endParaRPr lang="en-US" dirty="0">
              <a:solidFill>
                <a:srgbClr val="FF0000"/>
              </a:solidFill>
            </a:endParaRPr>
          </a:p>
        </p:txBody>
      </p:sp>
      <p:sp>
        <p:nvSpPr>
          <p:cNvPr id="3" name="CaixaDeTexto 2"/>
          <p:cNvSpPr txBox="1"/>
          <p:nvPr/>
        </p:nvSpPr>
        <p:spPr>
          <a:xfrm>
            <a:off x="1289599" y="481681"/>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5545843" y="485094"/>
            <a:ext cx="572593" cy="369332"/>
          </a:xfrm>
          <a:prstGeom prst="rect">
            <a:avLst/>
          </a:prstGeom>
          <a:noFill/>
        </p:spPr>
        <p:txBody>
          <a:bodyPr wrap="none" rtlCol="0">
            <a:spAutoFit/>
          </a:bodyPr>
          <a:lstStyle/>
          <a:p>
            <a:r>
              <a:rPr lang="pt-BR" dirty="0" smtClean="0"/>
              <a:t>XRD</a:t>
            </a:r>
            <a:endParaRPr lang="pt-BR" dirty="0"/>
          </a:p>
        </p:txBody>
      </p:sp>
      <p:cxnSp>
        <p:nvCxnSpPr>
          <p:cNvPr id="8" name="Conector de seta reta 7"/>
          <p:cNvCxnSpPr/>
          <p:nvPr/>
        </p:nvCxnSpPr>
        <p:spPr>
          <a:xfrm>
            <a:off x="266591" y="3933056"/>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Elipse 15"/>
          <p:cNvSpPr/>
          <p:nvPr/>
        </p:nvSpPr>
        <p:spPr>
          <a:xfrm>
            <a:off x="2195736" y="3573016"/>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21"/>
          <p:cNvSpPr/>
          <p:nvPr/>
        </p:nvSpPr>
        <p:spPr>
          <a:xfrm>
            <a:off x="5796136" y="3140968"/>
            <a:ext cx="504056" cy="216024"/>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Retângulo 25"/>
          <p:cNvSpPr/>
          <p:nvPr/>
        </p:nvSpPr>
        <p:spPr>
          <a:xfrm>
            <a:off x="5796136" y="2979440"/>
            <a:ext cx="1476164" cy="16266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5765951" y="2384884"/>
            <a:ext cx="1506349"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9" name="Conector reto 28"/>
          <p:cNvCxnSpPr/>
          <p:nvPr/>
        </p:nvCxnSpPr>
        <p:spPr>
          <a:xfrm>
            <a:off x="5724128" y="1948421"/>
            <a:ext cx="154817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Conector de seta reta 27"/>
          <p:cNvCxnSpPr/>
          <p:nvPr/>
        </p:nvCxnSpPr>
        <p:spPr>
          <a:xfrm>
            <a:off x="418991" y="3931917"/>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Conector de seta reta 31"/>
          <p:cNvCxnSpPr/>
          <p:nvPr/>
        </p:nvCxnSpPr>
        <p:spPr>
          <a:xfrm>
            <a:off x="1755304" y="3931917"/>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Conector de seta reta 32"/>
          <p:cNvCxnSpPr/>
          <p:nvPr/>
        </p:nvCxnSpPr>
        <p:spPr>
          <a:xfrm>
            <a:off x="1907704" y="3931917"/>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Conector de seta reta 33"/>
          <p:cNvCxnSpPr/>
          <p:nvPr/>
        </p:nvCxnSpPr>
        <p:spPr>
          <a:xfrm flipV="1">
            <a:off x="6012160" y="3967435"/>
            <a:ext cx="0" cy="24668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Elipse 34"/>
          <p:cNvSpPr/>
          <p:nvPr/>
        </p:nvSpPr>
        <p:spPr>
          <a:xfrm>
            <a:off x="2149319" y="1071054"/>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6" name="Elipse 35"/>
          <p:cNvSpPr/>
          <p:nvPr/>
        </p:nvSpPr>
        <p:spPr>
          <a:xfrm>
            <a:off x="2125500" y="1349277"/>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7" name="Elipse 36"/>
          <p:cNvSpPr/>
          <p:nvPr/>
        </p:nvSpPr>
        <p:spPr>
          <a:xfrm>
            <a:off x="2125500" y="2492896"/>
            <a:ext cx="504056" cy="216024"/>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38" name="Conector de seta reta 37"/>
          <p:cNvCxnSpPr/>
          <p:nvPr/>
        </p:nvCxnSpPr>
        <p:spPr>
          <a:xfrm>
            <a:off x="8100392" y="4486630"/>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Conector de seta reta 38"/>
          <p:cNvCxnSpPr/>
          <p:nvPr/>
        </p:nvCxnSpPr>
        <p:spPr>
          <a:xfrm>
            <a:off x="8244408" y="4486630"/>
            <a:ext cx="0" cy="31052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0" name="Conector de seta reta 39"/>
          <p:cNvCxnSpPr/>
          <p:nvPr/>
        </p:nvCxnSpPr>
        <p:spPr>
          <a:xfrm flipV="1">
            <a:off x="1557461" y="4765355"/>
            <a:ext cx="0" cy="24668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tângulo 40"/>
          <p:cNvSpPr/>
          <p:nvPr/>
        </p:nvSpPr>
        <p:spPr>
          <a:xfrm>
            <a:off x="5765951" y="2780928"/>
            <a:ext cx="1506349"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42" name="Conector de seta reta 41"/>
          <p:cNvCxnSpPr/>
          <p:nvPr/>
        </p:nvCxnSpPr>
        <p:spPr>
          <a:xfrm flipV="1">
            <a:off x="3419872" y="6164165"/>
            <a:ext cx="0" cy="24668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8125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5692" y="1469366"/>
            <a:ext cx="1427410" cy="1448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etângulo 25"/>
          <p:cNvSpPr/>
          <p:nvPr/>
        </p:nvSpPr>
        <p:spPr>
          <a:xfrm>
            <a:off x="5935692" y="2611034"/>
            <a:ext cx="1173367" cy="30642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4529" name="CaixaDeTexto 38"/>
          <p:cNvSpPr txBox="1">
            <a:spLocks noChangeArrowheads="1"/>
          </p:cNvSpPr>
          <p:nvPr/>
        </p:nvSpPr>
        <p:spPr bwMode="auto">
          <a:xfrm>
            <a:off x="101232" y="198439"/>
            <a:ext cx="87351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pt-BR" altLang="pt-BR" sz="2000" dirty="0" err="1" smtClean="0">
                <a:latin typeface="Arial" charset="0"/>
              </a:rPr>
              <a:t>Amorphous</a:t>
            </a:r>
            <a:r>
              <a:rPr lang="pt-BR" altLang="pt-BR" sz="2000" dirty="0" smtClean="0">
                <a:latin typeface="Arial" charset="0"/>
              </a:rPr>
              <a:t> (%) X </a:t>
            </a:r>
            <a:r>
              <a:rPr lang="pt-BR" altLang="pt-BR" sz="2000" dirty="0" err="1" smtClean="0">
                <a:latin typeface="Arial" charset="0"/>
              </a:rPr>
              <a:t>Distance</a:t>
            </a:r>
            <a:r>
              <a:rPr lang="pt-BR" altLang="pt-BR" sz="2000" dirty="0" smtClean="0">
                <a:latin typeface="Arial" charset="0"/>
              </a:rPr>
              <a:t> </a:t>
            </a:r>
            <a:r>
              <a:rPr lang="pt-BR" altLang="pt-BR" sz="2000" dirty="0" err="1" smtClean="0">
                <a:latin typeface="Arial" charset="0"/>
              </a:rPr>
              <a:t>from</a:t>
            </a:r>
            <a:r>
              <a:rPr lang="pt-BR" altLang="pt-BR" sz="2000" dirty="0" smtClean="0">
                <a:latin typeface="Arial" charset="0"/>
              </a:rPr>
              <a:t> </a:t>
            </a:r>
            <a:r>
              <a:rPr lang="pt-BR" altLang="pt-BR" sz="2000" dirty="0" err="1" smtClean="0">
                <a:latin typeface="Arial" charset="0"/>
              </a:rPr>
              <a:t>Chilled</a:t>
            </a:r>
            <a:r>
              <a:rPr lang="pt-BR" altLang="pt-BR" sz="2000" dirty="0" smtClean="0">
                <a:latin typeface="Arial" charset="0"/>
              </a:rPr>
              <a:t> Plate</a:t>
            </a:r>
            <a:endParaRPr lang="pt-BR" altLang="pt-BR" sz="2000" dirty="0">
              <a:latin typeface="Arial" charset="0"/>
            </a:endParaRPr>
          </a:p>
        </p:txBody>
      </p:sp>
      <p:sp>
        <p:nvSpPr>
          <p:cNvPr id="64530" name="Rectangle 4"/>
          <p:cNvSpPr>
            <a:spLocks noChangeArrowheads="1"/>
          </p:cNvSpPr>
          <p:nvPr/>
        </p:nvSpPr>
        <p:spPr bwMode="auto">
          <a:xfrm>
            <a:off x="0" y="-2232"/>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pt-BR" altLang="pt-BR" sz="2400">
              <a:latin typeface="Arial" charset="0"/>
            </a:endParaRPr>
          </a:p>
        </p:txBody>
      </p:sp>
      <p:grpSp>
        <p:nvGrpSpPr>
          <p:cNvPr id="10" name="Grupo 9"/>
          <p:cNvGrpSpPr/>
          <p:nvPr/>
        </p:nvGrpSpPr>
        <p:grpSpPr>
          <a:xfrm>
            <a:off x="657592" y="1237794"/>
            <a:ext cx="5003189" cy="3399912"/>
            <a:chOff x="4088057" y="3269449"/>
            <a:chExt cx="5003189" cy="3399912"/>
          </a:xfrm>
        </p:grpSpPr>
        <p:graphicFrame>
          <p:nvGraphicFramePr>
            <p:cNvPr id="23" name="Gráfico 22"/>
            <p:cNvGraphicFramePr>
              <a:graphicFrameLocks/>
            </p:cNvGraphicFramePr>
            <p:nvPr>
              <p:extLst>
                <p:ext uri="{D42A27DB-BD31-4B8C-83A1-F6EECF244321}">
                  <p14:modId xmlns:p14="http://schemas.microsoft.com/office/powerpoint/2010/main" val="3904764059"/>
                </p:ext>
              </p:extLst>
            </p:nvPr>
          </p:nvGraphicFramePr>
          <p:xfrm>
            <a:off x="4088057" y="3608389"/>
            <a:ext cx="4883394" cy="3060972"/>
          </p:xfrm>
          <a:graphic>
            <a:graphicData uri="http://schemas.openxmlformats.org/drawingml/2006/chart">
              <c:chart xmlns:c="http://schemas.openxmlformats.org/drawingml/2006/chart" xmlns:r="http://schemas.openxmlformats.org/officeDocument/2006/relationships" r:id="rId4"/>
            </a:graphicData>
          </a:graphic>
        </p:graphicFrame>
        <p:cxnSp>
          <p:nvCxnSpPr>
            <p:cNvPr id="3" name="Conector reto 2"/>
            <p:cNvCxnSpPr/>
            <p:nvPr/>
          </p:nvCxnSpPr>
          <p:spPr>
            <a:xfrm>
              <a:off x="4689231" y="3789363"/>
              <a:ext cx="1211874" cy="144462"/>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9" name="Conector reto 18"/>
            <p:cNvCxnSpPr/>
            <p:nvPr/>
          </p:nvCxnSpPr>
          <p:spPr>
            <a:xfrm>
              <a:off x="5901104" y="3941763"/>
              <a:ext cx="1729154" cy="2079625"/>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Conector reto 7"/>
            <p:cNvCxnSpPr/>
            <p:nvPr/>
          </p:nvCxnSpPr>
          <p:spPr>
            <a:xfrm>
              <a:off x="5294436" y="5805489"/>
              <a:ext cx="1138603" cy="28733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Conector reto 10"/>
            <p:cNvCxnSpPr/>
            <p:nvPr/>
          </p:nvCxnSpPr>
          <p:spPr>
            <a:xfrm>
              <a:off x="4689231" y="3789363"/>
              <a:ext cx="1175238" cy="2159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Conector reto 15"/>
            <p:cNvCxnSpPr/>
            <p:nvPr/>
          </p:nvCxnSpPr>
          <p:spPr>
            <a:xfrm>
              <a:off x="5864470" y="4005263"/>
              <a:ext cx="2296258" cy="208756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9" name="Conector reto 28"/>
            <p:cNvCxnSpPr/>
            <p:nvPr/>
          </p:nvCxnSpPr>
          <p:spPr>
            <a:xfrm>
              <a:off x="6478466" y="6092825"/>
              <a:ext cx="113713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64522" name="CaixaDeTexto 17"/>
            <p:cNvSpPr txBox="1">
              <a:spLocks noChangeArrowheads="1"/>
            </p:cNvSpPr>
            <p:nvPr/>
          </p:nvSpPr>
          <p:spPr bwMode="auto">
            <a:xfrm>
              <a:off x="5457093" y="5486400"/>
              <a:ext cx="415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t-BR" altLang="pt-BR" sz="1800">
                  <a:solidFill>
                    <a:srgbClr val="FF0000"/>
                  </a:solidFill>
                  <a:latin typeface="Arial" charset="0"/>
                </a:rPr>
                <a:t>ss</a:t>
              </a:r>
            </a:p>
          </p:txBody>
        </p:sp>
        <p:sp>
          <p:nvSpPr>
            <p:cNvPr id="64523" name="CaixaDeTexto 30"/>
            <p:cNvSpPr txBox="1">
              <a:spLocks noChangeArrowheads="1"/>
            </p:cNvSpPr>
            <p:nvPr/>
          </p:nvSpPr>
          <p:spPr bwMode="auto">
            <a:xfrm>
              <a:off x="7192108" y="4895851"/>
              <a:ext cx="189913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t-BR" altLang="pt-BR" sz="1100" dirty="0" smtClean="0">
                  <a:solidFill>
                    <a:srgbClr val="00B050"/>
                  </a:solidFill>
                  <a:latin typeface="Arial" charset="0"/>
                </a:rPr>
                <a:t>(</a:t>
              </a:r>
              <a:r>
                <a:rPr lang="pt-BR" altLang="pt-BR" sz="1100" dirty="0">
                  <a:solidFill>
                    <a:srgbClr val="00B050"/>
                  </a:solidFill>
                  <a:latin typeface="Arial" charset="0"/>
                </a:rPr>
                <a:t>SS-M2)</a:t>
              </a:r>
            </a:p>
          </p:txBody>
        </p:sp>
        <p:sp>
          <p:nvSpPr>
            <p:cNvPr id="64524" name="CaixaDeTexto 31"/>
            <p:cNvSpPr txBox="1">
              <a:spLocks noChangeArrowheads="1"/>
            </p:cNvSpPr>
            <p:nvPr/>
          </p:nvSpPr>
          <p:spPr bwMode="auto">
            <a:xfrm>
              <a:off x="6063762" y="4673601"/>
              <a:ext cx="4138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t-BR" altLang="pt-BR" sz="1400">
                  <a:solidFill>
                    <a:srgbClr val="0033CC"/>
                  </a:solidFill>
                  <a:latin typeface="Arial" charset="0"/>
                </a:rPr>
                <a:t>BF</a:t>
              </a:r>
            </a:p>
          </p:txBody>
        </p:sp>
        <p:cxnSp>
          <p:nvCxnSpPr>
            <p:cNvPr id="21" name="Conector de seta reta 20"/>
            <p:cNvCxnSpPr/>
            <p:nvPr/>
          </p:nvCxnSpPr>
          <p:spPr>
            <a:xfrm flipV="1">
              <a:off x="6057900" y="3608388"/>
              <a:ext cx="241789" cy="252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Elipse 21"/>
            <p:cNvSpPr/>
            <p:nvPr/>
          </p:nvSpPr>
          <p:spPr>
            <a:xfrm>
              <a:off x="5660781" y="3789363"/>
              <a:ext cx="439615" cy="3603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pt-BR"/>
            </a:p>
          </p:txBody>
        </p:sp>
        <p:sp>
          <p:nvSpPr>
            <p:cNvPr id="64528" name="CaixaDeTexto 23"/>
            <p:cNvSpPr txBox="1">
              <a:spLocks noChangeArrowheads="1"/>
            </p:cNvSpPr>
            <p:nvPr/>
          </p:nvSpPr>
          <p:spPr bwMode="auto">
            <a:xfrm>
              <a:off x="4932968" y="3269449"/>
              <a:ext cx="27334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t-BR" altLang="pt-BR" sz="1600" b="0" dirty="0">
                  <a:latin typeface="Arial" charset="0"/>
                </a:rPr>
                <a:t>&gt; 4°C/s (&gt; 95% </a:t>
              </a:r>
              <a:r>
                <a:rPr lang="pt-BR" altLang="pt-BR" sz="1600" b="0" dirty="0" err="1" smtClean="0">
                  <a:latin typeface="Arial" charset="0"/>
                </a:rPr>
                <a:t>amorphous</a:t>
              </a:r>
              <a:r>
                <a:rPr lang="pt-BR" altLang="pt-BR" sz="1600" b="0" dirty="0" smtClean="0">
                  <a:latin typeface="Arial" charset="0"/>
                </a:rPr>
                <a:t>)</a:t>
              </a:r>
              <a:endParaRPr lang="pt-BR" altLang="pt-BR" sz="1600" b="0" dirty="0">
                <a:latin typeface="Arial" charset="0"/>
              </a:endParaRPr>
            </a:p>
          </p:txBody>
        </p:sp>
        <p:cxnSp>
          <p:nvCxnSpPr>
            <p:cNvPr id="6" name="Conector reto 5"/>
            <p:cNvCxnSpPr/>
            <p:nvPr/>
          </p:nvCxnSpPr>
          <p:spPr>
            <a:xfrm flipV="1">
              <a:off x="5276851" y="5486401"/>
              <a:ext cx="2353408" cy="1746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532" name="CaixaDeTexto 6"/>
            <p:cNvSpPr txBox="1">
              <a:spLocks noChangeArrowheads="1"/>
            </p:cNvSpPr>
            <p:nvPr/>
          </p:nvSpPr>
          <p:spPr bwMode="auto">
            <a:xfrm>
              <a:off x="5388219" y="5157789"/>
              <a:ext cx="65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pt-BR" altLang="pt-BR" sz="1200" b="0" dirty="0" smtClean="0">
                  <a:latin typeface="Arial" charset="0"/>
                </a:rPr>
                <a:t>SS-M1</a:t>
              </a:r>
              <a:endParaRPr lang="pt-BR" altLang="pt-BR" sz="2400" b="0" dirty="0">
                <a:latin typeface="Arial" charset="0"/>
              </a:endParaRPr>
            </a:p>
          </p:txBody>
        </p:sp>
      </p:grpSp>
      <p:sp>
        <p:nvSpPr>
          <p:cNvPr id="4" name="Retângulo 3"/>
          <p:cNvSpPr/>
          <p:nvPr/>
        </p:nvSpPr>
        <p:spPr>
          <a:xfrm>
            <a:off x="5935692" y="1772816"/>
            <a:ext cx="1273841"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050" dirty="0" err="1" smtClean="0"/>
              <a:t>Amorphous</a:t>
            </a:r>
            <a:r>
              <a:rPr lang="pt-BR" sz="1050" dirty="0" smtClean="0"/>
              <a:t> </a:t>
            </a:r>
            <a:r>
              <a:rPr lang="pt-BR" sz="1050" dirty="0" err="1" smtClean="0"/>
              <a:t>layer</a:t>
            </a:r>
            <a:r>
              <a:rPr lang="pt-BR" sz="1050" dirty="0" smtClean="0"/>
              <a:t> (SS-M2)</a:t>
            </a:r>
            <a:endParaRPr lang="pt-BR" sz="1050" dirty="0"/>
          </a:p>
        </p:txBody>
      </p:sp>
      <p:cxnSp>
        <p:nvCxnSpPr>
          <p:cNvPr id="9" name="Conector de seta reta 8"/>
          <p:cNvCxnSpPr/>
          <p:nvPr/>
        </p:nvCxnSpPr>
        <p:spPr>
          <a:xfrm flipH="1">
            <a:off x="6430322" y="2438512"/>
            <a:ext cx="219075" cy="181695"/>
          </a:xfrm>
          <a:prstGeom prst="straightConnector1">
            <a:avLst/>
          </a:prstGeom>
          <a:ln w="222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Conector de seta reta 12"/>
          <p:cNvCxnSpPr/>
          <p:nvPr/>
        </p:nvCxnSpPr>
        <p:spPr>
          <a:xfrm flipV="1">
            <a:off x="4185139" y="2458670"/>
            <a:ext cx="1538989" cy="4055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CaixaDeTexto 13"/>
          <p:cNvSpPr txBox="1"/>
          <p:nvPr/>
        </p:nvSpPr>
        <p:spPr>
          <a:xfrm>
            <a:off x="323528" y="5085184"/>
            <a:ext cx="8627939" cy="1477328"/>
          </a:xfrm>
          <a:prstGeom prst="rect">
            <a:avLst/>
          </a:prstGeom>
          <a:noFill/>
        </p:spPr>
        <p:txBody>
          <a:bodyPr wrap="none" rtlCol="0">
            <a:spAutoFit/>
          </a:bodyPr>
          <a:lstStyle/>
          <a:p>
            <a:r>
              <a:rPr lang="en-US" dirty="0" smtClean="0"/>
              <a:t>SS–M2 similar to BF slag (&gt; 4°C – HT model - &gt; 95% amorphous phase)</a:t>
            </a:r>
          </a:p>
          <a:p>
            <a:endParaRPr lang="en-US" dirty="0" smtClean="0"/>
          </a:p>
          <a:p>
            <a:r>
              <a:rPr lang="en-US" dirty="0" smtClean="0"/>
              <a:t>SS – no glassy even under high cooling rates</a:t>
            </a:r>
          </a:p>
          <a:p>
            <a:endParaRPr lang="en-US" dirty="0" smtClean="0"/>
          </a:p>
          <a:p>
            <a:r>
              <a:rPr lang="en-US" dirty="0" smtClean="0"/>
              <a:t>SS-M1 lower quantity of amorphous than BF or SS-M2 and independent from cooling rate </a:t>
            </a:r>
            <a:endParaRPr lang="en-US" dirty="0"/>
          </a:p>
        </p:txBody>
      </p:sp>
      <p:pic>
        <p:nvPicPr>
          <p:cNvPr id="27" name="Picture 33" descr="logo-02.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7513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o 8"/>
          <p:cNvGraphicFramePr>
            <a:graphicFrameLocks noChangeAspect="1"/>
          </p:cNvGraphicFramePr>
          <p:nvPr>
            <p:extLst>
              <p:ext uri="{D42A27DB-BD31-4B8C-83A1-F6EECF244321}">
                <p14:modId xmlns:p14="http://schemas.microsoft.com/office/powerpoint/2010/main" val="3441898264"/>
              </p:ext>
            </p:extLst>
          </p:nvPr>
        </p:nvGraphicFramePr>
        <p:xfrm>
          <a:off x="917104" y="854426"/>
          <a:ext cx="1676400" cy="2962275"/>
        </p:xfrm>
        <a:graphic>
          <a:graphicData uri="http://schemas.openxmlformats.org/presentationml/2006/ole">
            <mc:AlternateContent xmlns:mc="http://schemas.openxmlformats.org/markup-compatibility/2006">
              <mc:Choice xmlns:v="urn:schemas-microsoft-com:vml" Requires="v">
                <p:oleObj spid="_x0000_s24706" name="Planilha" r:id="rId4" imgW="1676445" imgH="2962170" progId="Excel.Sheet.12">
                  <p:embed/>
                </p:oleObj>
              </mc:Choice>
              <mc:Fallback>
                <p:oleObj name="Planilha" r:id="rId4" imgW="1676445" imgH="2962170" progId="Excel.Sheet.12">
                  <p:embed/>
                  <p:pic>
                    <p:nvPicPr>
                      <p:cNvPr id="0" name=""/>
                      <p:cNvPicPr/>
                      <p:nvPr/>
                    </p:nvPicPr>
                    <p:blipFill>
                      <a:blip r:embed="rId5"/>
                      <a:stretch>
                        <a:fillRect/>
                      </a:stretch>
                    </p:blipFill>
                    <p:spPr>
                      <a:xfrm>
                        <a:off x="917104" y="854426"/>
                        <a:ext cx="1676400" cy="2962275"/>
                      </a:xfrm>
                      <a:prstGeom prst="rect">
                        <a:avLst/>
                      </a:prstGeom>
                    </p:spPr>
                  </p:pic>
                </p:oleObj>
              </mc:Fallback>
            </mc:AlternateContent>
          </a:graphicData>
        </a:graphic>
      </p:graphicFrame>
      <p:graphicFrame>
        <p:nvGraphicFramePr>
          <p:cNvPr id="13" name="Objeto 12"/>
          <p:cNvGraphicFramePr>
            <a:graphicFrameLocks noChangeAspect="1"/>
          </p:cNvGraphicFramePr>
          <p:nvPr>
            <p:extLst>
              <p:ext uri="{D42A27DB-BD31-4B8C-83A1-F6EECF244321}">
                <p14:modId xmlns:p14="http://schemas.microsoft.com/office/powerpoint/2010/main" val="949940511"/>
              </p:ext>
            </p:extLst>
          </p:nvPr>
        </p:nvGraphicFramePr>
        <p:xfrm>
          <a:off x="5243513" y="1020763"/>
          <a:ext cx="2114550" cy="2447925"/>
        </p:xfrm>
        <a:graphic>
          <a:graphicData uri="http://schemas.openxmlformats.org/presentationml/2006/ole">
            <mc:AlternateContent xmlns:mc="http://schemas.openxmlformats.org/markup-compatibility/2006">
              <mc:Choice xmlns:v="urn:schemas-microsoft-com:vml" Requires="v">
                <p:oleObj spid="_x0000_s24707" name="Planilha" r:id="rId7" imgW="2114601" imgH="2447820" progId="Excel.Sheet.12">
                  <p:embed/>
                </p:oleObj>
              </mc:Choice>
              <mc:Fallback>
                <p:oleObj name="Planilha" r:id="rId7" imgW="2114601" imgH="2447820" progId="Excel.Sheet.12">
                  <p:embed/>
                  <p:pic>
                    <p:nvPicPr>
                      <p:cNvPr id="0" name=""/>
                      <p:cNvPicPr/>
                      <p:nvPr/>
                    </p:nvPicPr>
                    <p:blipFill>
                      <a:blip r:embed="rId8"/>
                      <a:stretch>
                        <a:fillRect/>
                      </a:stretch>
                    </p:blipFill>
                    <p:spPr>
                      <a:xfrm>
                        <a:off x="5243513" y="1020763"/>
                        <a:ext cx="2114550" cy="2447925"/>
                      </a:xfrm>
                      <a:prstGeom prst="rect">
                        <a:avLst/>
                      </a:prstGeom>
                    </p:spPr>
                  </p:pic>
                </p:oleObj>
              </mc:Fallback>
            </mc:AlternateContent>
          </a:graphicData>
        </a:graphic>
      </p:graphicFrame>
      <p:pic>
        <p:nvPicPr>
          <p:cNvPr id="4"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309320"/>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418991" y="141484"/>
            <a:ext cx="7213641"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(SS-M3) – 300 kg </a:t>
            </a:r>
            <a:r>
              <a:rPr lang="pt-BR" dirty="0" smtClean="0"/>
              <a:t>(</a:t>
            </a:r>
            <a:r>
              <a:rPr lang="pt-BR" dirty="0" err="1" smtClean="0"/>
              <a:t>reproduction</a:t>
            </a:r>
            <a:r>
              <a:rPr lang="pt-BR" dirty="0" smtClean="0"/>
              <a:t> </a:t>
            </a:r>
            <a:r>
              <a:rPr lang="pt-BR" dirty="0" err="1" smtClean="0"/>
              <a:t>of</a:t>
            </a:r>
            <a:r>
              <a:rPr lang="pt-BR" dirty="0" smtClean="0"/>
              <a:t> SS-M1 – </a:t>
            </a:r>
            <a:r>
              <a:rPr lang="pt-BR" dirty="0" err="1" smtClean="0"/>
              <a:t>larger</a:t>
            </a:r>
            <a:r>
              <a:rPr lang="pt-BR" dirty="0" smtClean="0"/>
              <a:t> </a:t>
            </a:r>
            <a:r>
              <a:rPr lang="pt-BR" dirty="0" err="1" smtClean="0"/>
              <a:t>scale</a:t>
            </a:r>
            <a:r>
              <a:rPr lang="pt-BR" dirty="0" smtClean="0"/>
              <a:t>)</a:t>
            </a:r>
            <a:endParaRPr lang="pt-BR" dirty="0"/>
          </a:p>
        </p:txBody>
      </p:sp>
      <p:sp>
        <p:nvSpPr>
          <p:cNvPr id="3" name="CaixaDeTexto 2"/>
          <p:cNvSpPr txBox="1"/>
          <p:nvPr/>
        </p:nvSpPr>
        <p:spPr>
          <a:xfrm>
            <a:off x="1289599" y="481681"/>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5654153" y="663169"/>
            <a:ext cx="572593" cy="369332"/>
          </a:xfrm>
          <a:prstGeom prst="rect">
            <a:avLst/>
          </a:prstGeom>
          <a:noFill/>
        </p:spPr>
        <p:txBody>
          <a:bodyPr wrap="none" rtlCol="0">
            <a:spAutoFit/>
          </a:bodyPr>
          <a:lstStyle/>
          <a:p>
            <a:r>
              <a:rPr lang="pt-BR" dirty="0" smtClean="0"/>
              <a:t>XRD</a:t>
            </a:r>
            <a:endParaRPr lang="pt-BR" dirty="0"/>
          </a:p>
        </p:txBody>
      </p:sp>
      <p:sp>
        <p:nvSpPr>
          <p:cNvPr id="22" name="Retângulo 21"/>
          <p:cNvSpPr/>
          <p:nvPr/>
        </p:nvSpPr>
        <p:spPr>
          <a:xfrm>
            <a:off x="5350775" y="2348880"/>
            <a:ext cx="1956073" cy="3240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5365261" y="3284984"/>
            <a:ext cx="1941588" cy="18000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9" name="Conector reto 28"/>
          <p:cNvCxnSpPr/>
          <p:nvPr/>
        </p:nvCxnSpPr>
        <p:spPr>
          <a:xfrm>
            <a:off x="6589204" y="2204864"/>
            <a:ext cx="6830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tângulo 40"/>
          <p:cNvSpPr/>
          <p:nvPr/>
        </p:nvSpPr>
        <p:spPr>
          <a:xfrm>
            <a:off x="5293534" y="1960026"/>
            <a:ext cx="2013315" cy="18000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4863132" y="3505385"/>
            <a:ext cx="2994346" cy="276999"/>
          </a:xfrm>
          <a:prstGeom prst="rect">
            <a:avLst/>
          </a:prstGeom>
          <a:noFill/>
        </p:spPr>
        <p:txBody>
          <a:bodyPr wrap="none" rtlCol="0">
            <a:spAutoFit/>
          </a:bodyPr>
          <a:lstStyle/>
          <a:p>
            <a:r>
              <a:rPr lang="pt-BR" sz="1200" dirty="0" smtClean="0"/>
              <a:t>NC. Natural </a:t>
            </a:r>
            <a:r>
              <a:rPr lang="pt-BR" sz="1200" dirty="0" err="1" smtClean="0"/>
              <a:t>cooling</a:t>
            </a:r>
            <a:r>
              <a:rPr lang="pt-BR" sz="1200" dirty="0" smtClean="0"/>
              <a:t>. SB. </a:t>
            </a:r>
            <a:r>
              <a:rPr lang="pt-BR" sz="1200" dirty="0" err="1" smtClean="0"/>
              <a:t>Cooling</a:t>
            </a:r>
            <a:r>
              <a:rPr lang="pt-BR" sz="1200" dirty="0" smtClean="0"/>
              <a:t> </a:t>
            </a:r>
            <a:r>
              <a:rPr lang="pt-BR" sz="1200" dirty="0" err="1" smtClean="0"/>
              <a:t>by</a:t>
            </a:r>
            <a:r>
              <a:rPr lang="pt-BR" sz="1200" dirty="0" smtClean="0"/>
              <a:t> </a:t>
            </a:r>
            <a:r>
              <a:rPr lang="pt-BR" sz="1200" dirty="0" err="1" smtClean="0"/>
              <a:t>steel</a:t>
            </a:r>
            <a:r>
              <a:rPr lang="pt-BR" sz="1200" dirty="0" smtClean="0"/>
              <a:t> </a:t>
            </a:r>
            <a:r>
              <a:rPr lang="pt-BR" sz="1200" dirty="0" err="1" smtClean="0"/>
              <a:t>balls</a:t>
            </a:r>
            <a:endParaRPr lang="pt-BR" sz="1200" dirty="0"/>
          </a:p>
        </p:txBody>
      </p:sp>
      <p:sp>
        <p:nvSpPr>
          <p:cNvPr id="43" name="CaixaDeTexto 42"/>
          <p:cNvSpPr txBox="1"/>
          <p:nvPr/>
        </p:nvSpPr>
        <p:spPr>
          <a:xfrm>
            <a:off x="251520" y="3789040"/>
            <a:ext cx="8568952" cy="2862322"/>
          </a:xfrm>
          <a:prstGeom prst="rect">
            <a:avLst/>
          </a:prstGeom>
          <a:noFill/>
        </p:spPr>
        <p:txBody>
          <a:bodyPr wrap="square" rtlCol="0">
            <a:spAutoFit/>
          </a:bodyPr>
          <a:lstStyle/>
          <a:p>
            <a:r>
              <a:rPr lang="en-US" dirty="0" smtClean="0"/>
              <a:t>                             No significant differences between SS-M1 and SS-M3</a:t>
            </a:r>
          </a:p>
          <a:p>
            <a:endParaRPr lang="en-US" dirty="0" smtClean="0"/>
          </a:p>
          <a:p>
            <a:r>
              <a:rPr lang="en-US" dirty="0"/>
              <a:t> </a:t>
            </a:r>
            <a:r>
              <a:rPr lang="en-US" dirty="0" smtClean="0"/>
              <a:t>  </a:t>
            </a:r>
            <a:r>
              <a:rPr lang="en-US" dirty="0" smtClean="0">
                <a:solidFill>
                  <a:srgbClr val="00B050"/>
                </a:solidFill>
              </a:rPr>
              <a:t>Amorphous phase similar of SS-M1 and unaffected by cooling rate conditions (by NC or SB)</a:t>
            </a:r>
          </a:p>
          <a:p>
            <a:endParaRPr lang="en-US" dirty="0">
              <a:solidFill>
                <a:srgbClr val="00B050"/>
              </a:solidFill>
            </a:endParaRPr>
          </a:p>
          <a:p>
            <a:r>
              <a:rPr lang="en-US" dirty="0" smtClean="0"/>
              <a:t>   </a:t>
            </a:r>
            <a:r>
              <a:rPr lang="en-US" dirty="0" smtClean="0">
                <a:solidFill>
                  <a:srgbClr val="0000FF"/>
                </a:solidFill>
              </a:rPr>
              <a:t>RO compared to the SS slag</a:t>
            </a:r>
          </a:p>
          <a:p>
            <a:endParaRPr lang="en-US" dirty="0"/>
          </a:p>
          <a:p>
            <a:r>
              <a:rPr lang="en-US" dirty="0" err="1" smtClean="0">
                <a:solidFill>
                  <a:srgbClr val="FF0000"/>
                </a:solidFill>
              </a:rPr>
              <a:t>MgO</a:t>
            </a:r>
            <a:r>
              <a:rPr lang="en-US" dirty="0" smtClean="0">
                <a:solidFill>
                  <a:srgbClr val="FF0000"/>
                </a:solidFill>
              </a:rPr>
              <a:t> stabilized as XCaO.YSiO</a:t>
            </a:r>
            <a:r>
              <a:rPr lang="en-US" baseline="-25000" dirty="0" smtClean="0">
                <a:solidFill>
                  <a:srgbClr val="FF0000"/>
                </a:solidFill>
              </a:rPr>
              <a:t>2</a:t>
            </a:r>
            <a:r>
              <a:rPr lang="en-US" dirty="0" smtClean="0">
                <a:solidFill>
                  <a:srgbClr val="FF0000"/>
                </a:solidFill>
              </a:rPr>
              <a:t>.ZMgO: </a:t>
            </a:r>
            <a:r>
              <a:rPr lang="en-US" dirty="0" err="1" smtClean="0">
                <a:solidFill>
                  <a:srgbClr val="FF0000"/>
                </a:solidFill>
              </a:rPr>
              <a:t>Merwinite</a:t>
            </a:r>
            <a:r>
              <a:rPr lang="en-US" dirty="0" smtClean="0">
                <a:solidFill>
                  <a:srgbClr val="FF0000"/>
                </a:solidFill>
              </a:rPr>
              <a:t>, </a:t>
            </a:r>
            <a:r>
              <a:rPr lang="en-US" dirty="0" err="1" smtClean="0">
                <a:solidFill>
                  <a:srgbClr val="FF0000"/>
                </a:solidFill>
              </a:rPr>
              <a:t>Akermanite</a:t>
            </a:r>
            <a:r>
              <a:rPr lang="en-US" dirty="0" smtClean="0">
                <a:solidFill>
                  <a:srgbClr val="FF0000"/>
                </a:solidFill>
              </a:rPr>
              <a:t> and </a:t>
            </a:r>
            <a:r>
              <a:rPr lang="en-US" dirty="0" err="1" smtClean="0">
                <a:solidFill>
                  <a:srgbClr val="FF0000"/>
                </a:solidFill>
              </a:rPr>
              <a:t>Monticellite</a:t>
            </a:r>
            <a:endParaRPr lang="en-US" dirty="0" smtClean="0">
              <a:solidFill>
                <a:srgbClr val="FF0000"/>
              </a:solidFill>
            </a:endParaRPr>
          </a:p>
          <a:p>
            <a:endParaRPr lang="en-US" dirty="0"/>
          </a:p>
          <a:p>
            <a:r>
              <a:rPr lang="en-US" dirty="0" smtClean="0"/>
              <a:t>Free lime eliminated</a:t>
            </a:r>
          </a:p>
        </p:txBody>
      </p:sp>
      <p:cxnSp>
        <p:nvCxnSpPr>
          <p:cNvPr id="44" name="Conector de seta reta 43"/>
          <p:cNvCxnSpPr/>
          <p:nvPr/>
        </p:nvCxnSpPr>
        <p:spPr>
          <a:xfrm flipV="1">
            <a:off x="395536" y="4379210"/>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Conector de seta reta 44"/>
          <p:cNvCxnSpPr/>
          <p:nvPr/>
        </p:nvCxnSpPr>
        <p:spPr>
          <a:xfrm>
            <a:off x="395536" y="5165576"/>
            <a:ext cx="0" cy="27964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Retângulo 46"/>
          <p:cNvSpPr/>
          <p:nvPr/>
        </p:nvSpPr>
        <p:spPr>
          <a:xfrm>
            <a:off x="5340743" y="2906942"/>
            <a:ext cx="1590009" cy="1620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682267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33400"/>
            <a:ext cx="6858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auto" hangingPunct="0">
              <a:lnSpc>
                <a:spcPct val="80000"/>
              </a:lnSpc>
              <a:spcBef>
                <a:spcPct val="20000"/>
              </a:spcBef>
              <a:spcAft>
                <a:spcPts val="0"/>
              </a:spcAft>
              <a:buFont typeface="Times New Roman" pitchFamily="18" charset="0"/>
              <a:buNone/>
              <a:defRPr/>
            </a:pPr>
            <a:endParaRPr lang="pt-BR">
              <a:solidFill>
                <a:srgbClr val="FFFFFF"/>
              </a:solidFill>
              <a:ea typeface="ＭＳ Ｐゴシック" pitchFamily="-65" charset="-128"/>
            </a:endParaRPr>
          </a:p>
        </p:txBody>
      </p:sp>
      <p:pic>
        <p:nvPicPr>
          <p:cNvPr id="7"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ixaDeTexto 2"/>
          <p:cNvSpPr txBox="1"/>
          <p:nvPr/>
        </p:nvSpPr>
        <p:spPr>
          <a:xfrm>
            <a:off x="3466392" y="952500"/>
            <a:ext cx="1499128" cy="523220"/>
          </a:xfrm>
          <a:prstGeom prst="rect">
            <a:avLst/>
          </a:prstGeom>
          <a:noFill/>
        </p:spPr>
        <p:txBody>
          <a:bodyPr wrap="none" rtlCol="0">
            <a:spAutoFit/>
          </a:bodyPr>
          <a:lstStyle/>
          <a:p>
            <a:r>
              <a:rPr lang="pt-BR" sz="2800" b="1" dirty="0" smtClean="0"/>
              <a:t>OUTLINE</a:t>
            </a:r>
            <a:endParaRPr lang="pt-BR" sz="2800" b="1" dirty="0"/>
          </a:p>
        </p:txBody>
      </p:sp>
      <p:sp>
        <p:nvSpPr>
          <p:cNvPr id="2" name="CaixaDeTexto 1"/>
          <p:cNvSpPr txBox="1"/>
          <p:nvPr/>
        </p:nvSpPr>
        <p:spPr>
          <a:xfrm>
            <a:off x="421913" y="2060848"/>
            <a:ext cx="8136905" cy="3108543"/>
          </a:xfrm>
          <a:prstGeom prst="rect">
            <a:avLst/>
          </a:prstGeom>
          <a:noFill/>
        </p:spPr>
        <p:txBody>
          <a:bodyPr wrap="square" rtlCol="0">
            <a:spAutoFit/>
          </a:bodyPr>
          <a:lstStyle/>
          <a:p>
            <a:pPr marL="285750" indent="-285750">
              <a:buFontTx/>
              <a:buChar char="-"/>
            </a:pPr>
            <a:r>
              <a:rPr lang="en-US" sz="2800" dirty="0" smtClean="0"/>
              <a:t>Availability of BF slag in Brazil and use of SS slag as alternative for cement industry in Brazil</a:t>
            </a:r>
          </a:p>
          <a:p>
            <a:pPr marL="285750" indent="-285750">
              <a:buFontTx/>
              <a:buChar char="-"/>
            </a:pPr>
            <a:endParaRPr lang="en-US" sz="2800" dirty="0" smtClean="0"/>
          </a:p>
          <a:p>
            <a:pPr marL="285750" indent="-285750">
              <a:buFontTx/>
              <a:buChar char="-"/>
            </a:pPr>
            <a:r>
              <a:rPr lang="en-US" sz="2800" dirty="0"/>
              <a:t>Effect of cooling rate and chemical composition on slags crystallization</a:t>
            </a:r>
            <a:endParaRPr lang="pt-BR" sz="2800" dirty="0"/>
          </a:p>
          <a:p>
            <a:pPr algn="ctr"/>
            <a:endParaRPr lang="en-US" sz="2800" dirty="0" smtClean="0"/>
          </a:p>
          <a:p>
            <a:pPr marL="285750" indent="-285750">
              <a:buFontTx/>
              <a:buChar char="-"/>
            </a:pPr>
            <a:r>
              <a:rPr lang="en-US" sz="2800" dirty="0" smtClean="0"/>
              <a:t>Conclusions</a:t>
            </a:r>
            <a:endParaRPr lang="en-US" sz="2800" dirty="0"/>
          </a:p>
        </p:txBody>
      </p:sp>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8" name="CaixaDeTexto 7"/>
          <p:cNvSpPr txBox="1"/>
          <p:nvPr/>
        </p:nvSpPr>
        <p:spPr>
          <a:xfrm>
            <a:off x="-52919" y="6496730"/>
            <a:ext cx="449162" cy="369332"/>
          </a:xfrm>
          <a:prstGeom prst="rect">
            <a:avLst/>
          </a:prstGeom>
          <a:noFill/>
        </p:spPr>
        <p:txBody>
          <a:bodyPr wrap="none" rtlCol="0">
            <a:spAutoFit/>
          </a:bodyPr>
          <a:lstStyle/>
          <a:p>
            <a:r>
              <a:rPr lang="pt-BR" dirty="0" err="1" smtClean="0">
                <a:solidFill>
                  <a:schemeClr val="bg1">
                    <a:lumMod val="85000"/>
                  </a:schemeClr>
                </a:solidFill>
              </a:rPr>
              <a:t>dis</a:t>
            </a:r>
            <a:endParaRPr lang="pt-BR" dirty="0">
              <a:solidFill>
                <a:schemeClr val="bg1">
                  <a:lumMod val="85000"/>
                </a:schemeClr>
              </a:solidFill>
            </a:endParaRPr>
          </a:p>
        </p:txBody>
      </p:sp>
    </p:spTree>
    <p:extLst>
      <p:ext uri="{BB962C8B-B14F-4D97-AF65-F5344CB8AC3E}">
        <p14:creationId xmlns:p14="http://schemas.microsoft.com/office/powerpoint/2010/main" val="31342866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to 7"/>
          <p:cNvGraphicFramePr>
            <a:graphicFrameLocks noChangeAspect="1"/>
          </p:cNvGraphicFramePr>
          <p:nvPr>
            <p:extLst>
              <p:ext uri="{D42A27DB-BD31-4B8C-83A1-F6EECF244321}">
                <p14:modId xmlns:p14="http://schemas.microsoft.com/office/powerpoint/2010/main" val="3319926125"/>
              </p:ext>
            </p:extLst>
          </p:nvPr>
        </p:nvGraphicFramePr>
        <p:xfrm>
          <a:off x="4254500" y="1044575"/>
          <a:ext cx="2647950" cy="2476500"/>
        </p:xfrm>
        <a:graphic>
          <a:graphicData uri="http://schemas.openxmlformats.org/presentationml/2006/ole">
            <mc:AlternateContent xmlns:mc="http://schemas.openxmlformats.org/markup-compatibility/2006">
              <mc:Choice xmlns:v="urn:schemas-microsoft-com:vml" Requires="v">
                <p:oleObj spid="_x0000_s26751" name="Planilha" r:id="rId4" imgW="2647843" imgH="2476440" progId="Excel.Sheet.12">
                  <p:embed/>
                </p:oleObj>
              </mc:Choice>
              <mc:Fallback>
                <p:oleObj name="Planilha" r:id="rId4" imgW="2647843" imgH="2476440" progId="Excel.Sheet.12">
                  <p:embed/>
                  <p:pic>
                    <p:nvPicPr>
                      <p:cNvPr id="0" name=""/>
                      <p:cNvPicPr/>
                      <p:nvPr/>
                    </p:nvPicPr>
                    <p:blipFill>
                      <a:blip r:embed="rId5"/>
                      <a:stretch>
                        <a:fillRect/>
                      </a:stretch>
                    </p:blipFill>
                    <p:spPr>
                      <a:xfrm>
                        <a:off x="4254500" y="1044575"/>
                        <a:ext cx="2647950" cy="2476500"/>
                      </a:xfrm>
                      <a:prstGeom prst="rect">
                        <a:avLst/>
                      </a:prstGeom>
                    </p:spPr>
                  </p:pic>
                </p:oleObj>
              </mc:Fallback>
            </mc:AlternateContent>
          </a:graphicData>
        </a:graphic>
      </p:graphicFrame>
      <p:graphicFrame>
        <p:nvGraphicFramePr>
          <p:cNvPr id="7" name="Objeto 6"/>
          <p:cNvGraphicFramePr>
            <a:graphicFrameLocks noChangeAspect="1"/>
          </p:cNvGraphicFramePr>
          <p:nvPr>
            <p:extLst>
              <p:ext uri="{D42A27DB-BD31-4B8C-83A1-F6EECF244321}">
                <p14:modId xmlns:p14="http://schemas.microsoft.com/office/powerpoint/2010/main" val="1982071867"/>
              </p:ext>
            </p:extLst>
          </p:nvPr>
        </p:nvGraphicFramePr>
        <p:xfrm>
          <a:off x="719261" y="903746"/>
          <a:ext cx="1676400" cy="2962275"/>
        </p:xfrm>
        <a:graphic>
          <a:graphicData uri="http://schemas.openxmlformats.org/presentationml/2006/ole">
            <mc:AlternateContent xmlns:mc="http://schemas.openxmlformats.org/markup-compatibility/2006">
              <mc:Choice xmlns:v="urn:schemas-microsoft-com:vml" Requires="v">
                <p:oleObj spid="_x0000_s26752" name="Planilha" r:id="rId7" imgW="1676445" imgH="2962170" progId="Excel.Sheet.12">
                  <p:embed/>
                </p:oleObj>
              </mc:Choice>
              <mc:Fallback>
                <p:oleObj name="Planilha" r:id="rId7" imgW="1676445" imgH="2962170" progId="Excel.Sheet.12">
                  <p:embed/>
                  <p:pic>
                    <p:nvPicPr>
                      <p:cNvPr id="0" name=""/>
                      <p:cNvPicPr/>
                      <p:nvPr/>
                    </p:nvPicPr>
                    <p:blipFill>
                      <a:blip r:embed="rId8"/>
                      <a:stretch>
                        <a:fillRect/>
                      </a:stretch>
                    </p:blipFill>
                    <p:spPr>
                      <a:xfrm>
                        <a:off x="719261" y="903746"/>
                        <a:ext cx="1676400" cy="2962275"/>
                      </a:xfrm>
                      <a:prstGeom prst="rect">
                        <a:avLst/>
                      </a:prstGeom>
                    </p:spPr>
                  </p:pic>
                </p:oleObj>
              </mc:Fallback>
            </mc:AlternateContent>
          </a:graphicData>
        </a:graphic>
      </p:graphicFrame>
      <p:pic>
        <p:nvPicPr>
          <p:cNvPr id="4"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309320"/>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418991" y="141484"/>
            <a:ext cx="7446719"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(SS-M4) – 300 kg </a:t>
            </a:r>
            <a:r>
              <a:rPr lang="pt-BR" dirty="0" smtClean="0"/>
              <a:t>(    B (%</a:t>
            </a:r>
            <a:r>
              <a:rPr lang="pt-BR" dirty="0" err="1" smtClean="0"/>
              <a:t>CaO</a:t>
            </a:r>
            <a:r>
              <a:rPr lang="pt-BR" dirty="0" smtClean="0"/>
              <a:t>/%SiO</a:t>
            </a:r>
            <a:r>
              <a:rPr lang="pt-BR" baseline="-25000" dirty="0" smtClean="0"/>
              <a:t>2</a:t>
            </a:r>
            <a:r>
              <a:rPr lang="pt-BR" dirty="0" smtClean="0"/>
              <a:t>)    </a:t>
            </a:r>
            <a:r>
              <a:rPr lang="pt-BR" dirty="0" err="1" smtClean="0"/>
              <a:t>Fe</a:t>
            </a:r>
            <a:r>
              <a:rPr lang="pt-BR" baseline="-25000" dirty="0" err="1"/>
              <a:t>x</a:t>
            </a:r>
            <a:r>
              <a:rPr lang="pt-BR" dirty="0" err="1" smtClean="0"/>
              <a:t>O</a:t>
            </a:r>
            <a:r>
              <a:rPr lang="pt-BR" baseline="-25000" dirty="0" err="1"/>
              <a:t>y</a:t>
            </a:r>
            <a:r>
              <a:rPr lang="pt-BR" dirty="0" smtClean="0"/>
              <a:t> </a:t>
            </a:r>
            <a:r>
              <a:rPr lang="pt-BR" dirty="0" err="1" smtClean="0"/>
              <a:t>reduction</a:t>
            </a:r>
            <a:r>
              <a:rPr lang="pt-BR" dirty="0" smtClean="0"/>
              <a:t>)</a:t>
            </a:r>
            <a:endParaRPr lang="pt-BR" dirty="0"/>
          </a:p>
        </p:txBody>
      </p:sp>
      <p:sp>
        <p:nvSpPr>
          <p:cNvPr id="3" name="CaixaDeTexto 2"/>
          <p:cNvSpPr txBox="1"/>
          <p:nvPr/>
        </p:nvSpPr>
        <p:spPr>
          <a:xfrm>
            <a:off x="1289599" y="481681"/>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5654153" y="663169"/>
            <a:ext cx="572593" cy="369332"/>
          </a:xfrm>
          <a:prstGeom prst="rect">
            <a:avLst/>
          </a:prstGeom>
          <a:noFill/>
        </p:spPr>
        <p:txBody>
          <a:bodyPr wrap="none" rtlCol="0">
            <a:spAutoFit/>
          </a:bodyPr>
          <a:lstStyle/>
          <a:p>
            <a:r>
              <a:rPr lang="pt-BR" dirty="0" smtClean="0"/>
              <a:t>XRD</a:t>
            </a:r>
            <a:endParaRPr lang="pt-BR" dirty="0"/>
          </a:p>
        </p:txBody>
      </p:sp>
      <p:sp>
        <p:nvSpPr>
          <p:cNvPr id="22" name="Retângulo 21"/>
          <p:cNvSpPr/>
          <p:nvPr/>
        </p:nvSpPr>
        <p:spPr>
          <a:xfrm>
            <a:off x="5436097" y="2386394"/>
            <a:ext cx="1494656" cy="3945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5436096" y="3286151"/>
            <a:ext cx="1494656" cy="21923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29" name="Conector reto 28"/>
          <p:cNvCxnSpPr/>
          <p:nvPr/>
        </p:nvCxnSpPr>
        <p:spPr>
          <a:xfrm>
            <a:off x="5571913" y="2274748"/>
            <a:ext cx="116590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aixaDeTexto 13"/>
          <p:cNvSpPr txBox="1"/>
          <p:nvPr/>
        </p:nvSpPr>
        <p:spPr>
          <a:xfrm>
            <a:off x="3609555" y="3531275"/>
            <a:ext cx="4449423" cy="276999"/>
          </a:xfrm>
          <a:prstGeom prst="rect">
            <a:avLst/>
          </a:prstGeom>
          <a:noFill/>
        </p:spPr>
        <p:txBody>
          <a:bodyPr wrap="none" rtlCol="0">
            <a:spAutoFit/>
          </a:bodyPr>
          <a:lstStyle/>
          <a:p>
            <a:r>
              <a:rPr lang="pt-BR" sz="1200" dirty="0" smtClean="0"/>
              <a:t>NC. Natural </a:t>
            </a:r>
            <a:r>
              <a:rPr lang="pt-BR" sz="1200" dirty="0" err="1" smtClean="0"/>
              <a:t>cooling</a:t>
            </a:r>
            <a:r>
              <a:rPr lang="pt-BR" sz="1200" dirty="0" smtClean="0"/>
              <a:t>. SB. </a:t>
            </a:r>
            <a:r>
              <a:rPr lang="pt-BR" sz="1200" dirty="0" err="1" smtClean="0"/>
              <a:t>Cooling</a:t>
            </a:r>
            <a:r>
              <a:rPr lang="pt-BR" sz="1200" dirty="0" smtClean="0"/>
              <a:t> </a:t>
            </a:r>
            <a:r>
              <a:rPr lang="pt-BR" sz="1200" dirty="0" err="1" smtClean="0"/>
              <a:t>by</a:t>
            </a:r>
            <a:r>
              <a:rPr lang="pt-BR" sz="1200" dirty="0" smtClean="0"/>
              <a:t> </a:t>
            </a:r>
            <a:r>
              <a:rPr lang="pt-BR" sz="1200" dirty="0" err="1" smtClean="0"/>
              <a:t>steel</a:t>
            </a:r>
            <a:r>
              <a:rPr lang="pt-BR" sz="1200" dirty="0" smtClean="0"/>
              <a:t> </a:t>
            </a:r>
            <a:r>
              <a:rPr lang="pt-BR" sz="1200" dirty="0" err="1" smtClean="0"/>
              <a:t>balls</a:t>
            </a:r>
            <a:r>
              <a:rPr lang="pt-BR" sz="1200" dirty="0" smtClean="0"/>
              <a:t>. WQ. </a:t>
            </a:r>
            <a:r>
              <a:rPr lang="pt-BR" sz="1200" dirty="0" err="1"/>
              <a:t>W</a:t>
            </a:r>
            <a:r>
              <a:rPr lang="pt-BR" sz="1200" dirty="0" err="1" smtClean="0"/>
              <a:t>ater</a:t>
            </a:r>
            <a:r>
              <a:rPr lang="pt-BR" sz="1200" dirty="0" smtClean="0"/>
              <a:t> </a:t>
            </a:r>
            <a:r>
              <a:rPr lang="pt-BR" sz="1200" dirty="0" err="1" smtClean="0"/>
              <a:t>quenching</a:t>
            </a:r>
            <a:endParaRPr lang="pt-BR" sz="1200" dirty="0"/>
          </a:p>
        </p:txBody>
      </p:sp>
      <p:sp>
        <p:nvSpPr>
          <p:cNvPr id="43" name="CaixaDeTexto 42"/>
          <p:cNvSpPr txBox="1"/>
          <p:nvPr/>
        </p:nvSpPr>
        <p:spPr>
          <a:xfrm>
            <a:off x="251520" y="3789040"/>
            <a:ext cx="8568952" cy="2585323"/>
          </a:xfrm>
          <a:prstGeom prst="rect">
            <a:avLst/>
          </a:prstGeom>
          <a:noFill/>
        </p:spPr>
        <p:txBody>
          <a:bodyPr wrap="square" rtlCol="0">
            <a:spAutoFit/>
          </a:bodyPr>
          <a:lstStyle/>
          <a:p>
            <a:r>
              <a:rPr lang="en-US" dirty="0" smtClean="0"/>
              <a:t>                             </a:t>
            </a:r>
          </a:p>
          <a:p>
            <a:endParaRPr lang="en-US" dirty="0" smtClean="0"/>
          </a:p>
          <a:p>
            <a:r>
              <a:rPr lang="en-US" dirty="0"/>
              <a:t> </a:t>
            </a:r>
            <a:r>
              <a:rPr lang="en-US" dirty="0" smtClean="0"/>
              <a:t>  </a:t>
            </a:r>
            <a:r>
              <a:rPr lang="en-US" dirty="0" smtClean="0">
                <a:solidFill>
                  <a:srgbClr val="00B050"/>
                </a:solidFill>
              </a:rPr>
              <a:t>Cooling rate (water quenching)     amorphous </a:t>
            </a:r>
          </a:p>
          <a:p>
            <a:endParaRPr lang="en-US" dirty="0">
              <a:solidFill>
                <a:srgbClr val="00B050"/>
              </a:solidFill>
            </a:endParaRPr>
          </a:p>
          <a:p>
            <a:r>
              <a:rPr lang="en-US" dirty="0" smtClean="0"/>
              <a:t>   </a:t>
            </a:r>
            <a:r>
              <a:rPr lang="en-US" dirty="0" smtClean="0">
                <a:solidFill>
                  <a:srgbClr val="0000FF"/>
                </a:solidFill>
              </a:rPr>
              <a:t>RO eliminated</a:t>
            </a:r>
          </a:p>
          <a:p>
            <a:endParaRPr lang="en-US" dirty="0"/>
          </a:p>
          <a:p>
            <a:r>
              <a:rPr lang="en-US" dirty="0" err="1" smtClean="0">
                <a:solidFill>
                  <a:srgbClr val="FF0000"/>
                </a:solidFill>
              </a:rPr>
              <a:t>MgO</a:t>
            </a:r>
            <a:r>
              <a:rPr lang="en-US" dirty="0" smtClean="0">
                <a:solidFill>
                  <a:srgbClr val="FF0000"/>
                </a:solidFill>
              </a:rPr>
              <a:t> stabilized as XCaO.YSiO</a:t>
            </a:r>
            <a:r>
              <a:rPr lang="en-US" baseline="-25000" dirty="0" smtClean="0">
                <a:solidFill>
                  <a:srgbClr val="FF0000"/>
                </a:solidFill>
              </a:rPr>
              <a:t>2</a:t>
            </a:r>
            <a:r>
              <a:rPr lang="en-US" dirty="0" smtClean="0">
                <a:solidFill>
                  <a:srgbClr val="FF0000"/>
                </a:solidFill>
              </a:rPr>
              <a:t>.ZMgO: </a:t>
            </a:r>
            <a:r>
              <a:rPr lang="en-US" dirty="0" err="1" smtClean="0">
                <a:solidFill>
                  <a:srgbClr val="FF0000"/>
                </a:solidFill>
              </a:rPr>
              <a:t>Merwinite</a:t>
            </a:r>
            <a:r>
              <a:rPr lang="en-US" dirty="0" smtClean="0">
                <a:solidFill>
                  <a:srgbClr val="FF0000"/>
                </a:solidFill>
              </a:rPr>
              <a:t>, </a:t>
            </a:r>
            <a:r>
              <a:rPr lang="en-US" dirty="0" err="1" smtClean="0">
                <a:solidFill>
                  <a:srgbClr val="FF0000"/>
                </a:solidFill>
              </a:rPr>
              <a:t>Akermanite</a:t>
            </a:r>
            <a:r>
              <a:rPr lang="en-US" dirty="0" smtClean="0">
                <a:solidFill>
                  <a:srgbClr val="FF0000"/>
                </a:solidFill>
              </a:rPr>
              <a:t> and </a:t>
            </a:r>
            <a:r>
              <a:rPr lang="en-US" dirty="0" err="1" smtClean="0">
                <a:solidFill>
                  <a:srgbClr val="FF0000"/>
                </a:solidFill>
              </a:rPr>
              <a:t>Monticellite</a:t>
            </a:r>
            <a:endParaRPr lang="en-US" dirty="0" smtClean="0">
              <a:solidFill>
                <a:srgbClr val="FF0000"/>
              </a:solidFill>
            </a:endParaRPr>
          </a:p>
          <a:p>
            <a:endParaRPr lang="en-US" dirty="0"/>
          </a:p>
          <a:p>
            <a:r>
              <a:rPr lang="en-US" dirty="0" smtClean="0"/>
              <a:t>Free lime eliminated</a:t>
            </a:r>
          </a:p>
        </p:txBody>
      </p:sp>
      <p:cxnSp>
        <p:nvCxnSpPr>
          <p:cNvPr id="44" name="Conector de seta reta 43"/>
          <p:cNvCxnSpPr/>
          <p:nvPr/>
        </p:nvCxnSpPr>
        <p:spPr>
          <a:xfrm flipV="1">
            <a:off x="395536" y="4379210"/>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5" name="Conector de seta reta 44"/>
          <p:cNvCxnSpPr/>
          <p:nvPr/>
        </p:nvCxnSpPr>
        <p:spPr>
          <a:xfrm>
            <a:off x="395536" y="4963879"/>
            <a:ext cx="0" cy="27964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Retângulo 46"/>
          <p:cNvSpPr/>
          <p:nvPr/>
        </p:nvSpPr>
        <p:spPr>
          <a:xfrm>
            <a:off x="5437213" y="2947070"/>
            <a:ext cx="934987" cy="1620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9" name="Conector de seta reta 18"/>
          <p:cNvCxnSpPr/>
          <p:nvPr/>
        </p:nvCxnSpPr>
        <p:spPr>
          <a:xfrm>
            <a:off x="4142350" y="186326"/>
            <a:ext cx="0" cy="27964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Conector de seta reta 19"/>
          <p:cNvCxnSpPr/>
          <p:nvPr/>
        </p:nvCxnSpPr>
        <p:spPr>
          <a:xfrm flipV="1">
            <a:off x="5868144" y="193649"/>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Conector de seta reta 22"/>
          <p:cNvCxnSpPr/>
          <p:nvPr/>
        </p:nvCxnSpPr>
        <p:spPr>
          <a:xfrm flipV="1">
            <a:off x="3491880" y="4379210"/>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Conector reto 24"/>
          <p:cNvCxnSpPr/>
          <p:nvPr/>
        </p:nvCxnSpPr>
        <p:spPr>
          <a:xfrm>
            <a:off x="5580112" y="2132856"/>
            <a:ext cx="1165908" cy="0"/>
          </a:xfrm>
          <a:prstGeom prst="line">
            <a:avLst/>
          </a:prstGeom>
          <a:ln w="22225">
            <a:solidFill>
              <a:srgbClr val="0000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24607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aixaDeTexto 20"/>
          <p:cNvSpPr txBox="1"/>
          <p:nvPr/>
        </p:nvSpPr>
        <p:spPr>
          <a:xfrm>
            <a:off x="395536" y="3327375"/>
            <a:ext cx="2952327" cy="461665"/>
          </a:xfrm>
          <a:prstGeom prst="rect">
            <a:avLst/>
          </a:prstGeom>
          <a:noFill/>
        </p:spPr>
        <p:txBody>
          <a:bodyPr wrap="square" rtlCol="0">
            <a:spAutoFit/>
          </a:bodyPr>
          <a:lstStyle/>
          <a:p>
            <a:pPr algn="ctr"/>
            <a:r>
              <a:rPr lang="pt-BR" sz="1200" dirty="0" smtClean="0"/>
              <a:t>NC. Natural </a:t>
            </a:r>
            <a:r>
              <a:rPr lang="pt-BR" sz="1200" dirty="0" err="1" smtClean="0"/>
              <a:t>cooling</a:t>
            </a:r>
            <a:r>
              <a:rPr lang="pt-BR" sz="1200" dirty="0" smtClean="0"/>
              <a:t>. SB. </a:t>
            </a:r>
            <a:r>
              <a:rPr lang="pt-BR" sz="1200" dirty="0" err="1" smtClean="0"/>
              <a:t>Cooling</a:t>
            </a:r>
            <a:r>
              <a:rPr lang="pt-BR" sz="1200" dirty="0" smtClean="0"/>
              <a:t> </a:t>
            </a:r>
            <a:r>
              <a:rPr lang="pt-BR" sz="1200" dirty="0" err="1" smtClean="0"/>
              <a:t>by</a:t>
            </a:r>
            <a:r>
              <a:rPr lang="pt-BR" sz="1200" dirty="0" smtClean="0"/>
              <a:t> </a:t>
            </a:r>
            <a:r>
              <a:rPr lang="pt-BR" sz="1200" dirty="0" err="1" smtClean="0"/>
              <a:t>steel</a:t>
            </a:r>
            <a:r>
              <a:rPr lang="pt-BR" sz="1200" dirty="0" smtClean="0"/>
              <a:t> </a:t>
            </a:r>
            <a:r>
              <a:rPr lang="pt-BR" sz="1200" dirty="0" err="1" smtClean="0"/>
              <a:t>balls</a:t>
            </a:r>
            <a:r>
              <a:rPr lang="pt-BR" sz="1200" dirty="0" smtClean="0"/>
              <a:t>. WQ. </a:t>
            </a:r>
            <a:r>
              <a:rPr lang="pt-BR" sz="1200" dirty="0" err="1"/>
              <a:t>W</a:t>
            </a:r>
            <a:r>
              <a:rPr lang="pt-BR" sz="1200" dirty="0" err="1" smtClean="0"/>
              <a:t>ater</a:t>
            </a:r>
            <a:r>
              <a:rPr lang="pt-BR" sz="1200" dirty="0" smtClean="0"/>
              <a:t> </a:t>
            </a:r>
            <a:r>
              <a:rPr lang="pt-BR" sz="1200" dirty="0" err="1" smtClean="0"/>
              <a:t>quenching</a:t>
            </a:r>
            <a:endParaRPr lang="pt-BR" sz="1200" dirty="0"/>
          </a:p>
        </p:txBody>
      </p:sp>
      <p:pic>
        <p:nvPicPr>
          <p:cNvPr id="20" name="Espaço Reservado para Conteúdo 4"/>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2351" r="15230" b="5233"/>
          <a:stretch/>
        </p:blipFill>
        <p:spPr>
          <a:xfrm>
            <a:off x="3193132" y="1916832"/>
            <a:ext cx="5852911" cy="4523962"/>
          </a:xfrm>
        </p:spPr>
      </p:pic>
      <p:graphicFrame>
        <p:nvGraphicFramePr>
          <p:cNvPr id="7" name="Objeto 6"/>
          <p:cNvGraphicFramePr>
            <a:graphicFrameLocks noChangeAspect="1"/>
          </p:cNvGraphicFramePr>
          <p:nvPr>
            <p:extLst>
              <p:ext uri="{D42A27DB-BD31-4B8C-83A1-F6EECF244321}">
                <p14:modId xmlns:p14="http://schemas.microsoft.com/office/powerpoint/2010/main" val="4288801405"/>
              </p:ext>
            </p:extLst>
          </p:nvPr>
        </p:nvGraphicFramePr>
        <p:xfrm>
          <a:off x="502940" y="842421"/>
          <a:ext cx="2647950" cy="2486025"/>
        </p:xfrm>
        <a:graphic>
          <a:graphicData uri="http://schemas.openxmlformats.org/presentationml/2006/ole">
            <mc:AlternateContent xmlns:mc="http://schemas.openxmlformats.org/markup-compatibility/2006">
              <mc:Choice xmlns:v="urn:schemas-microsoft-com:vml" Requires="v">
                <p:oleObj spid="_x0000_s27713" name="Planilha" r:id="rId5" imgW="2647843" imgH="2486160" progId="Excel.Sheet.12">
                  <p:embed/>
                </p:oleObj>
              </mc:Choice>
              <mc:Fallback>
                <p:oleObj name="Planilha" r:id="rId5" imgW="2647843" imgH="2486160" progId="Excel.Sheet.12">
                  <p:embed/>
                  <p:pic>
                    <p:nvPicPr>
                      <p:cNvPr id="0" name="Objeto 7"/>
                      <p:cNvPicPr>
                        <a:picLocks noChangeAspect="1" noChangeArrowheads="1"/>
                      </p:cNvPicPr>
                      <p:nvPr/>
                    </p:nvPicPr>
                    <p:blipFill>
                      <a:blip r:embed="rId6"/>
                      <a:srcRect/>
                      <a:stretch>
                        <a:fillRect/>
                      </a:stretch>
                    </p:blipFill>
                    <p:spPr bwMode="auto">
                      <a:xfrm>
                        <a:off x="502940" y="842421"/>
                        <a:ext cx="264795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 name="Picture 33" descr="logo-02.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15" name="Elipse 14"/>
          <p:cNvSpPr/>
          <p:nvPr/>
        </p:nvSpPr>
        <p:spPr>
          <a:xfrm>
            <a:off x="7194909" y="3645024"/>
            <a:ext cx="316024" cy="216024"/>
          </a:xfrm>
          <a:prstGeom prst="ellipse">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Elipse 15"/>
          <p:cNvSpPr/>
          <p:nvPr/>
        </p:nvSpPr>
        <p:spPr>
          <a:xfrm>
            <a:off x="7197985" y="4725144"/>
            <a:ext cx="309871" cy="216024"/>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18"/>
          <p:cNvSpPr/>
          <p:nvPr/>
        </p:nvSpPr>
        <p:spPr>
          <a:xfrm>
            <a:off x="2591781" y="3111351"/>
            <a:ext cx="540059" cy="216024"/>
          </a:xfrm>
          <a:prstGeom prst="rect">
            <a:avLst/>
          </a:prstGeom>
          <a:noFill/>
          <a:ln>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14" name="CaixaDeTexto 13"/>
          <p:cNvSpPr txBox="1"/>
          <p:nvPr/>
        </p:nvSpPr>
        <p:spPr>
          <a:xfrm>
            <a:off x="2555776" y="124008"/>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(SS-M4)</a:t>
            </a:r>
            <a:endParaRPr lang="pt-BR" b="1" dirty="0"/>
          </a:p>
        </p:txBody>
      </p:sp>
      <p:sp>
        <p:nvSpPr>
          <p:cNvPr id="22" name="Retângulo 21"/>
          <p:cNvSpPr/>
          <p:nvPr/>
        </p:nvSpPr>
        <p:spPr>
          <a:xfrm>
            <a:off x="2591781" y="2132856"/>
            <a:ext cx="540059" cy="216024"/>
          </a:xfrm>
          <a:prstGeom prst="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24" name="Retângulo 23"/>
          <p:cNvSpPr/>
          <p:nvPr/>
        </p:nvSpPr>
        <p:spPr>
          <a:xfrm>
            <a:off x="1655677" y="2132856"/>
            <a:ext cx="540059" cy="216024"/>
          </a:xfrm>
          <a:prstGeom prst="rect">
            <a:avLst/>
          </a:pr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25" name="Elipse 24"/>
          <p:cNvSpPr/>
          <p:nvPr/>
        </p:nvSpPr>
        <p:spPr>
          <a:xfrm>
            <a:off x="5724128" y="5373216"/>
            <a:ext cx="309871" cy="216024"/>
          </a:xfrm>
          <a:prstGeom prst="ellipse">
            <a:avLst/>
          </a:pr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Elipse 25"/>
          <p:cNvSpPr/>
          <p:nvPr/>
        </p:nvSpPr>
        <p:spPr>
          <a:xfrm>
            <a:off x="5702289" y="3789040"/>
            <a:ext cx="309871" cy="216024"/>
          </a:xfrm>
          <a:prstGeom prst="ellipse">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1655677" y="2348880"/>
            <a:ext cx="540059" cy="216024"/>
          </a:xfrm>
          <a:prstGeom prst="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28" name="Retângulo 27"/>
          <p:cNvSpPr/>
          <p:nvPr/>
        </p:nvSpPr>
        <p:spPr>
          <a:xfrm>
            <a:off x="1655677" y="2691407"/>
            <a:ext cx="540059" cy="419943"/>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t-BR" dirty="0"/>
          </a:p>
        </p:txBody>
      </p:sp>
      <p:sp>
        <p:nvSpPr>
          <p:cNvPr id="29" name="Elipse 28"/>
          <p:cNvSpPr/>
          <p:nvPr/>
        </p:nvSpPr>
        <p:spPr>
          <a:xfrm>
            <a:off x="5724128" y="5085184"/>
            <a:ext cx="309871" cy="216024"/>
          </a:xfrm>
          <a:prstGeom prst="ellipse">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p:cNvSpPr/>
          <p:nvPr/>
        </p:nvSpPr>
        <p:spPr>
          <a:xfrm>
            <a:off x="107504" y="4064005"/>
            <a:ext cx="3384376" cy="1754326"/>
          </a:xfrm>
          <a:prstGeom prst="rect">
            <a:avLst/>
          </a:prstGeom>
        </p:spPr>
        <p:txBody>
          <a:bodyPr wrap="square">
            <a:spAutoFit/>
          </a:bodyPr>
          <a:lstStyle/>
          <a:p>
            <a:r>
              <a:rPr lang="en-US" dirty="0"/>
              <a:t> </a:t>
            </a:r>
            <a:r>
              <a:rPr lang="en-US" dirty="0" err="1"/>
              <a:t>FactSage</a:t>
            </a:r>
            <a:r>
              <a:rPr lang="en-US" dirty="0"/>
              <a:t>™ </a:t>
            </a:r>
            <a:r>
              <a:rPr lang="en-US" dirty="0" smtClean="0"/>
              <a:t>predicts a </a:t>
            </a:r>
            <a:r>
              <a:rPr lang="en-US" dirty="0"/>
              <a:t>decreasing of </a:t>
            </a:r>
            <a:r>
              <a:rPr lang="en-US" dirty="0" err="1"/>
              <a:t>merwinite</a:t>
            </a:r>
            <a:r>
              <a:rPr lang="en-US" dirty="0"/>
              <a:t> phase and an increasing of </a:t>
            </a:r>
            <a:r>
              <a:rPr lang="en-US" dirty="0" err="1"/>
              <a:t>monticellite</a:t>
            </a:r>
            <a:r>
              <a:rPr lang="en-US" dirty="0"/>
              <a:t> phase under slowly cooling (natural cooling), behavior also observed in slag SS-M3</a:t>
            </a:r>
            <a:endParaRPr lang="pt-BR" dirty="0"/>
          </a:p>
        </p:txBody>
      </p:sp>
      <p:sp>
        <p:nvSpPr>
          <p:cNvPr id="10" name="Retângulo 9"/>
          <p:cNvSpPr/>
          <p:nvPr/>
        </p:nvSpPr>
        <p:spPr>
          <a:xfrm>
            <a:off x="5333203" y="1772816"/>
            <a:ext cx="2335141"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5967542" y="2564904"/>
            <a:ext cx="1350000" cy="46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Retângulo 29"/>
          <p:cNvSpPr/>
          <p:nvPr/>
        </p:nvSpPr>
        <p:spPr>
          <a:xfrm>
            <a:off x="4355975" y="2564904"/>
            <a:ext cx="1494000"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1" name="Retângulo 30"/>
          <p:cNvSpPr/>
          <p:nvPr/>
        </p:nvSpPr>
        <p:spPr>
          <a:xfrm>
            <a:off x="4067944" y="3933056"/>
            <a:ext cx="1440159"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CaixaDeTexto 12"/>
          <p:cNvSpPr txBox="1"/>
          <p:nvPr/>
        </p:nvSpPr>
        <p:spPr>
          <a:xfrm>
            <a:off x="6704849" y="1486525"/>
            <a:ext cx="1296144" cy="646331"/>
          </a:xfrm>
          <a:prstGeom prst="rect">
            <a:avLst/>
          </a:prstGeom>
          <a:noFill/>
        </p:spPr>
        <p:txBody>
          <a:bodyPr wrap="square" rtlCol="0">
            <a:spAutoFit/>
          </a:bodyPr>
          <a:lstStyle/>
          <a:p>
            <a:pPr algn="ctr"/>
            <a:r>
              <a:rPr lang="pt-BR" dirty="0" smtClean="0"/>
              <a:t>WQ. </a:t>
            </a:r>
            <a:r>
              <a:rPr lang="pt-BR" dirty="0" err="1" smtClean="0"/>
              <a:t>Water</a:t>
            </a:r>
            <a:r>
              <a:rPr lang="pt-BR" dirty="0" smtClean="0"/>
              <a:t> </a:t>
            </a:r>
            <a:r>
              <a:rPr lang="pt-BR" dirty="0" err="1" smtClean="0"/>
              <a:t>quenching</a:t>
            </a:r>
            <a:endParaRPr lang="pt-BR" dirty="0"/>
          </a:p>
        </p:txBody>
      </p:sp>
      <p:sp>
        <p:nvSpPr>
          <p:cNvPr id="32" name="CaixaDeTexto 31"/>
          <p:cNvSpPr txBox="1"/>
          <p:nvPr/>
        </p:nvSpPr>
        <p:spPr>
          <a:xfrm>
            <a:off x="5204629" y="1471337"/>
            <a:ext cx="1296144" cy="646331"/>
          </a:xfrm>
          <a:prstGeom prst="rect">
            <a:avLst/>
          </a:prstGeom>
          <a:noFill/>
        </p:spPr>
        <p:txBody>
          <a:bodyPr wrap="square" rtlCol="0">
            <a:spAutoFit/>
          </a:bodyPr>
          <a:lstStyle/>
          <a:p>
            <a:pPr algn="ctr"/>
            <a:r>
              <a:rPr lang="pt-BR" dirty="0" smtClean="0"/>
              <a:t>NC. Natural </a:t>
            </a:r>
            <a:r>
              <a:rPr lang="pt-BR" dirty="0" err="1" smtClean="0"/>
              <a:t>cooling</a:t>
            </a:r>
            <a:endParaRPr lang="pt-BR" dirty="0"/>
          </a:p>
        </p:txBody>
      </p:sp>
      <p:sp>
        <p:nvSpPr>
          <p:cNvPr id="33" name="Seta para baixo 32"/>
          <p:cNvSpPr/>
          <p:nvPr/>
        </p:nvSpPr>
        <p:spPr>
          <a:xfrm>
            <a:off x="7244909" y="2203148"/>
            <a:ext cx="216024"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Seta para baixo 33"/>
          <p:cNvSpPr/>
          <p:nvPr/>
        </p:nvSpPr>
        <p:spPr>
          <a:xfrm>
            <a:off x="5771051" y="2201466"/>
            <a:ext cx="216024" cy="21602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5" name="CaixaDeTexto 34"/>
          <p:cNvSpPr txBox="1"/>
          <p:nvPr/>
        </p:nvSpPr>
        <p:spPr>
          <a:xfrm>
            <a:off x="3933134" y="2629640"/>
            <a:ext cx="1916841" cy="646331"/>
          </a:xfrm>
          <a:prstGeom prst="rect">
            <a:avLst/>
          </a:prstGeom>
          <a:noFill/>
        </p:spPr>
        <p:txBody>
          <a:bodyPr wrap="square" rtlCol="0">
            <a:spAutoFit/>
          </a:bodyPr>
          <a:lstStyle/>
          <a:p>
            <a:pPr algn="ctr"/>
            <a:r>
              <a:rPr lang="pt-BR" dirty="0" err="1" smtClean="0"/>
              <a:t>Simulation</a:t>
            </a:r>
            <a:r>
              <a:rPr lang="pt-BR" dirty="0" smtClean="0"/>
              <a:t> </a:t>
            </a:r>
            <a:r>
              <a:rPr lang="pt-BR" dirty="0" err="1" smtClean="0"/>
              <a:t>of</a:t>
            </a:r>
            <a:r>
              <a:rPr lang="pt-BR" dirty="0" smtClean="0"/>
              <a:t> </a:t>
            </a:r>
            <a:r>
              <a:rPr lang="pt-BR" dirty="0" err="1" smtClean="0"/>
              <a:t>cooling</a:t>
            </a:r>
            <a:endParaRPr lang="pt-BR" dirty="0"/>
          </a:p>
        </p:txBody>
      </p:sp>
    </p:spTree>
    <p:extLst>
      <p:ext uri="{BB962C8B-B14F-4D97-AF65-F5344CB8AC3E}">
        <p14:creationId xmlns:p14="http://schemas.microsoft.com/office/powerpoint/2010/main" val="5757729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to 10"/>
          <p:cNvGraphicFramePr>
            <a:graphicFrameLocks noChangeAspect="1"/>
          </p:cNvGraphicFramePr>
          <p:nvPr>
            <p:extLst>
              <p:ext uri="{D42A27DB-BD31-4B8C-83A1-F6EECF244321}">
                <p14:modId xmlns:p14="http://schemas.microsoft.com/office/powerpoint/2010/main" val="372661699"/>
              </p:ext>
            </p:extLst>
          </p:nvPr>
        </p:nvGraphicFramePr>
        <p:xfrm>
          <a:off x="4668366" y="1054031"/>
          <a:ext cx="1676400" cy="2486025"/>
        </p:xfrm>
        <a:graphic>
          <a:graphicData uri="http://schemas.openxmlformats.org/presentationml/2006/ole">
            <mc:AlternateContent xmlns:mc="http://schemas.openxmlformats.org/markup-compatibility/2006">
              <mc:Choice xmlns:v="urn:schemas-microsoft-com:vml" Requires="v">
                <p:oleObj spid="_x0000_s28802" name="Planilha" r:id="rId4" imgW="1676445" imgH="2486160" progId="Excel.Sheet.12">
                  <p:embed/>
                </p:oleObj>
              </mc:Choice>
              <mc:Fallback>
                <p:oleObj name="Planilha" r:id="rId4" imgW="1676445" imgH="2486160" progId="Excel.Sheet.12">
                  <p:embed/>
                  <p:pic>
                    <p:nvPicPr>
                      <p:cNvPr id="0" name=""/>
                      <p:cNvPicPr/>
                      <p:nvPr/>
                    </p:nvPicPr>
                    <p:blipFill>
                      <a:blip r:embed="rId5"/>
                      <a:stretch>
                        <a:fillRect/>
                      </a:stretch>
                    </p:blipFill>
                    <p:spPr>
                      <a:xfrm>
                        <a:off x="4668366" y="1054031"/>
                        <a:ext cx="1676400" cy="2486025"/>
                      </a:xfrm>
                      <a:prstGeom prst="rect">
                        <a:avLst/>
                      </a:prstGeom>
                    </p:spPr>
                  </p:pic>
                </p:oleObj>
              </mc:Fallback>
            </mc:AlternateContent>
          </a:graphicData>
        </a:graphic>
      </p:graphicFrame>
      <p:pic>
        <p:nvPicPr>
          <p:cNvPr id="4" name="Picture 33" descr="logo-0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309320"/>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107504" y="141484"/>
            <a:ext cx="7980518"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(SS-M5) – 300 kg </a:t>
            </a:r>
            <a:r>
              <a:rPr lang="pt-BR" dirty="0" smtClean="0"/>
              <a:t>(    </a:t>
            </a:r>
            <a:r>
              <a:rPr lang="pt-BR" dirty="0" smtClean="0">
                <a:solidFill>
                  <a:srgbClr val="00B050"/>
                </a:solidFill>
              </a:rPr>
              <a:t>B (%</a:t>
            </a:r>
            <a:r>
              <a:rPr lang="pt-BR" dirty="0" err="1" smtClean="0">
                <a:solidFill>
                  <a:srgbClr val="00B050"/>
                </a:solidFill>
              </a:rPr>
              <a:t>CaO</a:t>
            </a:r>
            <a:r>
              <a:rPr lang="pt-BR" dirty="0" smtClean="0">
                <a:solidFill>
                  <a:srgbClr val="00B050"/>
                </a:solidFill>
              </a:rPr>
              <a:t>/%SiO</a:t>
            </a:r>
            <a:r>
              <a:rPr lang="pt-BR" baseline="-25000" dirty="0" smtClean="0">
                <a:solidFill>
                  <a:srgbClr val="00B050"/>
                </a:solidFill>
              </a:rPr>
              <a:t>2</a:t>
            </a:r>
            <a:r>
              <a:rPr lang="pt-BR" dirty="0" smtClean="0">
                <a:solidFill>
                  <a:srgbClr val="00B050"/>
                </a:solidFill>
              </a:rPr>
              <a:t>)</a:t>
            </a:r>
            <a:r>
              <a:rPr lang="pt-BR" dirty="0" smtClean="0"/>
              <a:t>,   </a:t>
            </a:r>
            <a:r>
              <a:rPr lang="pt-BR" dirty="0" err="1" smtClean="0">
                <a:solidFill>
                  <a:srgbClr val="FF0000"/>
                </a:solidFill>
              </a:rPr>
              <a:t>Fe</a:t>
            </a:r>
            <a:r>
              <a:rPr lang="pt-BR" baseline="-25000" dirty="0" err="1" smtClean="0">
                <a:solidFill>
                  <a:srgbClr val="FF0000"/>
                </a:solidFill>
              </a:rPr>
              <a:t>x</a:t>
            </a:r>
            <a:r>
              <a:rPr lang="pt-BR" dirty="0" err="1" smtClean="0">
                <a:solidFill>
                  <a:srgbClr val="FF0000"/>
                </a:solidFill>
              </a:rPr>
              <a:t>O</a:t>
            </a:r>
            <a:r>
              <a:rPr lang="pt-BR" baseline="-25000" dirty="0" err="1" smtClean="0">
                <a:solidFill>
                  <a:srgbClr val="FF0000"/>
                </a:solidFill>
              </a:rPr>
              <a:t>y</a:t>
            </a:r>
            <a:r>
              <a:rPr lang="pt-BR" dirty="0" smtClean="0">
                <a:solidFill>
                  <a:srgbClr val="FF0000"/>
                </a:solidFill>
              </a:rPr>
              <a:t> </a:t>
            </a:r>
            <a:r>
              <a:rPr lang="pt-BR" dirty="0" err="1" smtClean="0">
                <a:solidFill>
                  <a:srgbClr val="FF0000"/>
                </a:solidFill>
              </a:rPr>
              <a:t>reduction</a:t>
            </a:r>
            <a:r>
              <a:rPr lang="pt-BR" dirty="0" smtClean="0">
                <a:solidFill>
                  <a:srgbClr val="FF0000"/>
                </a:solidFill>
              </a:rPr>
              <a:t>,   </a:t>
            </a:r>
            <a:r>
              <a:rPr lang="pt-BR" dirty="0" smtClean="0">
                <a:solidFill>
                  <a:srgbClr val="0000FF"/>
                </a:solidFill>
              </a:rPr>
              <a:t>Al</a:t>
            </a:r>
            <a:r>
              <a:rPr lang="pt-BR" baseline="-25000" dirty="0" smtClean="0">
                <a:solidFill>
                  <a:srgbClr val="0000FF"/>
                </a:solidFill>
              </a:rPr>
              <a:t>2</a:t>
            </a:r>
            <a:r>
              <a:rPr lang="pt-BR" dirty="0" smtClean="0">
                <a:solidFill>
                  <a:srgbClr val="0000FF"/>
                </a:solidFill>
              </a:rPr>
              <a:t>O</a:t>
            </a:r>
            <a:r>
              <a:rPr lang="pt-BR" baseline="-25000" dirty="0" smtClean="0">
                <a:solidFill>
                  <a:srgbClr val="0000FF"/>
                </a:solidFill>
              </a:rPr>
              <a:t>3</a:t>
            </a:r>
            <a:r>
              <a:rPr lang="pt-BR" dirty="0" smtClean="0">
                <a:solidFill>
                  <a:srgbClr val="0000FF"/>
                </a:solidFill>
              </a:rPr>
              <a:t> </a:t>
            </a:r>
            <a:r>
              <a:rPr lang="pt-BR" dirty="0" smtClean="0"/>
              <a:t>)</a:t>
            </a:r>
            <a:endParaRPr lang="pt-BR" dirty="0"/>
          </a:p>
        </p:txBody>
      </p:sp>
      <p:sp>
        <p:nvSpPr>
          <p:cNvPr id="3" name="CaixaDeTexto 2"/>
          <p:cNvSpPr txBox="1"/>
          <p:nvPr/>
        </p:nvSpPr>
        <p:spPr>
          <a:xfrm>
            <a:off x="1289599" y="481681"/>
            <a:ext cx="535724" cy="369332"/>
          </a:xfrm>
          <a:prstGeom prst="rect">
            <a:avLst/>
          </a:prstGeom>
          <a:noFill/>
        </p:spPr>
        <p:txBody>
          <a:bodyPr wrap="none" rtlCol="0">
            <a:spAutoFit/>
          </a:bodyPr>
          <a:lstStyle/>
          <a:p>
            <a:r>
              <a:rPr lang="pt-BR" dirty="0" smtClean="0"/>
              <a:t>XRF</a:t>
            </a:r>
            <a:endParaRPr lang="pt-BR" dirty="0"/>
          </a:p>
        </p:txBody>
      </p:sp>
      <p:sp>
        <p:nvSpPr>
          <p:cNvPr id="12" name="CaixaDeTexto 11"/>
          <p:cNvSpPr txBox="1"/>
          <p:nvPr/>
        </p:nvSpPr>
        <p:spPr>
          <a:xfrm>
            <a:off x="5654153" y="663169"/>
            <a:ext cx="572593" cy="369332"/>
          </a:xfrm>
          <a:prstGeom prst="rect">
            <a:avLst/>
          </a:prstGeom>
          <a:noFill/>
        </p:spPr>
        <p:txBody>
          <a:bodyPr wrap="none" rtlCol="0">
            <a:spAutoFit/>
          </a:bodyPr>
          <a:lstStyle/>
          <a:p>
            <a:r>
              <a:rPr lang="pt-BR" dirty="0" smtClean="0"/>
              <a:t>XRD</a:t>
            </a:r>
            <a:endParaRPr lang="pt-BR" dirty="0"/>
          </a:p>
        </p:txBody>
      </p:sp>
      <p:sp>
        <p:nvSpPr>
          <p:cNvPr id="22" name="Retângulo 21"/>
          <p:cNvSpPr/>
          <p:nvPr/>
        </p:nvSpPr>
        <p:spPr>
          <a:xfrm>
            <a:off x="2024472" y="1124744"/>
            <a:ext cx="481135" cy="4633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26"/>
          <p:cNvSpPr/>
          <p:nvPr/>
        </p:nvSpPr>
        <p:spPr>
          <a:xfrm>
            <a:off x="5904706" y="1628800"/>
            <a:ext cx="378699" cy="21923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13"/>
          <p:cNvSpPr txBox="1"/>
          <p:nvPr/>
        </p:nvSpPr>
        <p:spPr>
          <a:xfrm>
            <a:off x="4615193" y="3531275"/>
            <a:ext cx="1644040" cy="276999"/>
          </a:xfrm>
          <a:prstGeom prst="rect">
            <a:avLst/>
          </a:prstGeom>
          <a:noFill/>
        </p:spPr>
        <p:txBody>
          <a:bodyPr wrap="none" rtlCol="0">
            <a:spAutoFit/>
          </a:bodyPr>
          <a:lstStyle/>
          <a:p>
            <a:r>
              <a:rPr lang="pt-BR" sz="1200" dirty="0" smtClean="0"/>
              <a:t>b. </a:t>
            </a:r>
            <a:r>
              <a:rPr lang="pt-BR" sz="1200" dirty="0" err="1" smtClean="0"/>
              <a:t>Cooling</a:t>
            </a:r>
            <a:r>
              <a:rPr lang="pt-BR" sz="1200" dirty="0" smtClean="0"/>
              <a:t> </a:t>
            </a:r>
            <a:r>
              <a:rPr lang="pt-BR" sz="1200" dirty="0" err="1" smtClean="0"/>
              <a:t>by</a:t>
            </a:r>
            <a:r>
              <a:rPr lang="pt-BR" sz="1200" dirty="0" smtClean="0"/>
              <a:t> </a:t>
            </a:r>
            <a:r>
              <a:rPr lang="pt-BR" sz="1200" dirty="0" err="1" smtClean="0"/>
              <a:t>steel</a:t>
            </a:r>
            <a:r>
              <a:rPr lang="pt-BR" sz="1200" dirty="0" smtClean="0"/>
              <a:t> </a:t>
            </a:r>
            <a:r>
              <a:rPr lang="pt-BR" sz="1200" dirty="0" err="1" smtClean="0"/>
              <a:t>balls</a:t>
            </a:r>
            <a:endParaRPr lang="pt-BR" sz="1200" dirty="0"/>
          </a:p>
        </p:txBody>
      </p:sp>
      <p:sp>
        <p:nvSpPr>
          <p:cNvPr id="43" name="CaixaDeTexto 42"/>
          <p:cNvSpPr txBox="1"/>
          <p:nvPr/>
        </p:nvSpPr>
        <p:spPr>
          <a:xfrm>
            <a:off x="251520" y="3933056"/>
            <a:ext cx="8568952" cy="2862322"/>
          </a:xfrm>
          <a:prstGeom prst="rect">
            <a:avLst/>
          </a:prstGeom>
          <a:noFill/>
        </p:spPr>
        <p:txBody>
          <a:bodyPr wrap="square" rtlCol="0">
            <a:spAutoFit/>
          </a:bodyPr>
          <a:lstStyle/>
          <a:p>
            <a:r>
              <a:rPr lang="en-US" dirty="0" smtClean="0"/>
              <a:t>                             </a:t>
            </a:r>
          </a:p>
          <a:p>
            <a:endParaRPr lang="en-US" dirty="0" smtClean="0"/>
          </a:p>
          <a:p>
            <a:r>
              <a:rPr lang="en-US" dirty="0"/>
              <a:t> </a:t>
            </a:r>
            <a:r>
              <a:rPr lang="en-US" dirty="0" smtClean="0"/>
              <a:t>  </a:t>
            </a:r>
            <a:r>
              <a:rPr lang="en-US" dirty="0" err="1" smtClean="0">
                <a:solidFill>
                  <a:srgbClr val="00B050"/>
                </a:solidFill>
              </a:rPr>
              <a:t>Larnite</a:t>
            </a:r>
            <a:r>
              <a:rPr lang="en-US" dirty="0" smtClean="0">
                <a:solidFill>
                  <a:srgbClr val="00B050"/>
                </a:solidFill>
              </a:rPr>
              <a:t> (hydraulic activity) </a:t>
            </a:r>
          </a:p>
          <a:p>
            <a:endParaRPr lang="en-US" dirty="0">
              <a:solidFill>
                <a:srgbClr val="00B050"/>
              </a:solidFill>
            </a:endParaRPr>
          </a:p>
          <a:p>
            <a:r>
              <a:rPr lang="en-US" dirty="0">
                <a:solidFill>
                  <a:srgbClr val="0000FF"/>
                </a:solidFill>
              </a:rPr>
              <a:t>Al</a:t>
            </a:r>
            <a:r>
              <a:rPr lang="en-US" baseline="-25000" dirty="0">
                <a:solidFill>
                  <a:srgbClr val="0000FF"/>
                </a:solidFill>
              </a:rPr>
              <a:t>2</a:t>
            </a:r>
            <a:r>
              <a:rPr lang="en-US" dirty="0">
                <a:solidFill>
                  <a:srgbClr val="0000FF"/>
                </a:solidFill>
              </a:rPr>
              <a:t>O</a:t>
            </a:r>
            <a:r>
              <a:rPr lang="en-US" baseline="-25000" dirty="0">
                <a:solidFill>
                  <a:srgbClr val="0000FF"/>
                </a:solidFill>
              </a:rPr>
              <a:t>3</a:t>
            </a:r>
            <a:r>
              <a:rPr lang="en-US" dirty="0">
                <a:solidFill>
                  <a:srgbClr val="0000FF"/>
                </a:solidFill>
              </a:rPr>
              <a:t> in </a:t>
            </a:r>
            <a:r>
              <a:rPr lang="en-US" dirty="0" err="1">
                <a:solidFill>
                  <a:srgbClr val="0000FF"/>
                </a:solidFill>
              </a:rPr>
              <a:t>Gehlenite</a:t>
            </a:r>
            <a:endParaRPr lang="en-US" dirty="0">
              <a:solidFill>
                <a:srgbClr val="0000FF"/>
              </a:solidFill>
            </a:endParaRPr>
          </a:p>
          <a:p>
            <a:endParaRPr lang="en-US" dirty="0">
              <a:solidFill>
                <a:srgbClr val="00B050"/>
              </a:solidFill>
            </a:endParaRPr>
          </a:p>
          <a:p>
            <a:r>
              <a:rPr lang="en-US" dirty="0" err="1" smtClean="0"/>
              <a:t>MgO</a:t>
            </a:r>
            <a:r>
              <a:rPr lang="en-US" dirty="0" smtClean="0"/>
              <a:t> stabilized as </a:t>
            </a:r>
            <a:r>
              <a:rPr lang="en-US" dirty="0" err="1" smtClean="0"/>
              <a:t>Merwinite</a:t>
            </a:r>
            <a:r>
              <a:rPr lang="en-US" dirty="0" smtClean="0"/>
              <a:t> and </a:t>
            </a:r>
            <a:r>
              <a:rPr lang="en-US" dirty="0" smtClean="0">
                <a:solidFill>
                  <a:srgbClr val="FF0000"/>
                </a:solidFill>
              </a:rPr>
              <a:t>RO</a:t>
            </a:r>
            <a:r>
              <a:rPr lang="en-US" dirty="0" smtClean="0"/>
              <a:t> </a:t>
            </a:r>
          </a:p>
          <a:p>
            <a:endParaRPr lang="en-US" dirty="0"/>
          </a:p>
          <a:p>
            <a:r>
              <a:rPr lang="en-US" dirty="0" smtClean="0">
                <a:solidFill>
                  <a:srgbClr val="7030A0"/>
                </a:solidFill>
              </a:rPr>
              <a:t>Free lime eliminated</a:t>
            </a:r>
          </a:p>
          <a:p>
            <a:endParaRPr lang="en-US" dirty="0">
              <a:solidFill>
                <a:srgbClr val="7030A0"/>
              </a:solidFill>
            </a:endParaRPr>
          </a:p>
        </p:txBody>
      </p:sp>
      <p:cxnSp>
        <p:nvCxnSpPr>
          <p:cNvPr id="44" name="Conector de seta reta 43"/>
          <p:cNvCxnSpPr/>
          <p:nvPr/>
        </p:nvCxnSpPr>
        <p:spPr>
          <a:xfrm flipV="1">
            <a:off x="395536" y="4509120"/>
            <a:ext cx="0" cy="28803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Retângulo 46"/>
          <p:cNvSpPr/>
          <p:nvPr/>
        </p:nvSpPr>
        <p:spPr>
          <a:xfrm>
            <a:off x="5894388" y="2411887"/>
            <a:ext cx="389018" cy="1620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9" name="Conector de seta reta 18"/>
          <p:cNvCxnSpPr/>
          <p:nvPr/>
        </p:nvCxnSpPr>
        <p:spPr>
          <a:xfrm flipV="1">
            <a:off x="3851813" y="173975"/>
            <a:ext cx="0" cy="316651"/>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Conector de seta reta 19"/>
          <p:cNvCxnSpPr/>
          <p:nvPr/>
        </p:nvCxnSpPr>
        <p:spPr>
          <a:xfrm>
            <a:off x="5652120" y="171729"/>
            <a:ext cx="0" cy="366154"/>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 name="Objeto 9"/>
          <p:cNvGraphicFramePr>
            <a:graphicFrameLocks noChangeAspect="1"/>
          </p:cNvGraphicFramePr>
          <p:nvPr>
            <p:extLst>
              <p:ext uri="{D42A27DB-BD31-4B8C-83A1-F6EECF244321}">
                <p14:modId xmlns:p14="http://schemas.microsoft.com/office/powerpoint/2010/main" val="1869836982"/>
              </p:ext>
            </p:extLst>
          </p:nvPr>
        </p:nvGraphicFramePr>
        <p:xfrm>
          <a:off x="827584" y="905256"/>
          <a:ext cx="1676400" cy="2962275"/>
        </p:xfrm>
        <a:graphic>
          <a:graphicData uri="http://schemas.openxmlformats.org/presentationml/2006/ole">
            <mc:AlternateContent xmlns:mc="http://schemas.openxmlformats.org/markup-compatibility/2006">
              <mc:Choice xmlns:v="urn:schemas-microsoft-com:vml" Requires="v">
                <p:oleObj spid="_x0000_s28803" name="Planilha" r:id="rId8" imgW="1676445" imgH="2962170" progId="Excel.Sheet.12">
                  <p:embed/>
                </p:oleObj>
              </mc:Choice>
              <mc:Fallback>
                <p:oleObj name="Planilha" r:id="rId8" imgW="1676445" imgH="2962170" progId="Excel.Sheet.12">
                  <p:embed/>
                  <p:pic>
                    <p:nvPicPr>
                      <p:cNvPr id="0" name=""/>
                      <p:cNvPicPr/>
                      <p:nvPr/>
                    </p:nvPicPr>
                    <p:blipFill>
                      <a:blip r:embed="rId9"/>
                      <a:stretch>
                        <a:fillRect/>
                      </a:stretch>
                    </p:blipFill>
                    <p:spPr>
                      <a:xfrm>
                        <a:off x="827584" y="905256"/>
                        <a:ext cx="1676400" cy="2962275"/>
                      </a:xfrm>
                      <a:prstGeom prst="rect">
                        <a:avLst/>
                      </a:prstGeom>
                    </p:spPr>
                  </p:pic>
                </p:oleObj>
              </mc:Fallback>
            </mc:AlternateContent>
          </a:graphicData>
        </a:graphic>
      </p:graphicFrame>
      <p:cxnSp>
        <p:nvCxnSpPr>
          <p:cNvPr id="26" name="Conector de seta reta 25"/>
          <p:cNvCxnSpPr/>
          <p:nvPr/>
        </p:nvCxnSpPr>
        <p:spPr>
          <a:xfrm flipV="1">
            <a:off x="7308304" y="165030"/>
            <a:ext cx="0" cy="316651"/>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Elipse 27"/>
          <p:cNvSpPr/>
          <p:nvPr/>
        </p:nvSpPr>
        <p:spPr>
          <a:xfrm>
            <a:off x="2195736" y="3645024"/>
            <a:ext cx="309871" cy="216024"/>
          </a:xfrm>
          <a:prstGeom prst="ellipse">
            <a:avLst/>
          </a:pr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Elipse 29"/>
          <p:cNvSpPr/>
          <p:nvPr/>
        </p:nvSpPr>
        <p:spPr>
          <a:xfrm>
            <a:off x="2123728" y="2492896"/>
            <a:ext cx="309871" cy="216024"/>
          </a:xfrm>
          <a:prstGeom prst="ellipse">
            <a:avLst/>
          </a:prstGeom>
          <a:noFill/>
          <a:ln>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1" name="Elipse 30"/>
          <p:cNvSpPr/>
          <p:nvPr/>
        </p:nvSpPr>
        <p:spPr>
          <a:xfrm>
            <a:off x="5973534" y="2024844"/>
            <a:ext cx="309871" cy="216024"/>
          </a:xfrm>
          <a:prstGeom prst="ellipse">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6" name="Conector de seta reta 15"/>
          <p:cNvCxnSpPr>
            <a:endCxn id="11" idx="3"/>
          </p:cNvCxnSpPr>
          <p:nvPr/>
        </p:nvCxnSpPr>
        <p:spPr>
          <a:xfrm flipH="1">
            <a:off x="6344766" y="2297043"/>
            <a:ext cx="243458" cy="0"/>
          </a:xfrm>
          <a:prstGeom prst="straightConnector1">
            <a:avLst/>
          </a:prstGeom>
          <a:ln w="15875">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3" name="Elipse 32"/>
          <p:cNvSpPr/>
          <p:nvPr/>
        </p:nvSpPr>
        <p:spPr>
          <a:xfrm>
            <a:off x="5974894" y="3140968"/>
            <a:ext cx="309871" cy="216024"/>
          </a:xfrm>
          <a:prstGeom prst="ellipse">
            <a:avLst/>
          </a:prstGeom>
          <a:noFill/>
          <a:ln>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0393362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3" name="Retângulo 2"/>
          <p:cNvSpPr/>
          <p:nvPr/>
        </p:nvSpPr>
        <p:spPr>
          <a:xfrm>
            <a:off x="854249" y="371223"/>
            <a:ext cx="6840760" cy="4247317"/>
          </a:xfrm>
          <a:prstGeom prst="rect">
            <a:avLst/>
          </a:prstGeom>
        </p:spPr>
        <p:txBody>
          <a:bodyPr wrap="square">
            <a:spAutoFit/>
          </a:bodyPr>
          <a:lstStyle/>
          <a:p>
            <a:pPr algn="ctr"/>
            <a:r>
              <a:rPr lang="en-US" b="1" dirty="0"/>
              <a:t>75% of ordinary </a:t>
            </a:r>
            <a:r>
              <a:rPr lang="en-US" b="1" dirty="0" smtClean="0"/>
              <a:t>Portland cement </a:t>
            </a:r>
            <a:r>
              <a:rPr lang="en-US" b="1" dirty="0"/>
              <a:t>and 25% of slag </a:t>
            </a:r>
            <a:r>
              <a:rPr lang="en-US" b="1" dirty="0" smtClean="0"/>
              <a:t>SS-M4 and SS-M5</a:t>
            </a:r>
          </a:p>
          <a:p>
            <a:endParaRPr lang="en-US" dirty="0"/>
          </a:p>
          <a:p>
            <a:r>
              <a:rPr lang="en-US" dirty="0" smtClean="0"/>
              <a:t>- No volume soundness (under cold or hot water) – ISO EN 196-3</a:t>
            </a:r>
          </a:p>
          <a:p>
            <a:endParaRPr lang="en-US" dirty="0"/>
          </a:p>
          <a:p>
            <a:r>
              <a:rPr lang="en-US" dirty="0" smtClean="0"/>
              <a:t>- Autoclave test (ASTM C 151): </a:t>
            </a:r>
            <a:r>
              <a:rPr lang="en-US" dirty="0"/>
              <a:t>Expansion 10X lower (0,04</a:t>
            </a:r>
            <a:r>
              <a:rPr lang="en-US" dirty="0" smtClean="0"/>
              <a:t>% - M4 or 0,07% - M5) </a:t>
            </a:r>
            <a:r>
              <a:rPr lang="en-US" dirty="0"/>
              <a:t>than 75% cement and 25% SS slag (0,44%)</a:t>
            </a:r>
          </a:p>
          <a:p>
            <a:endParaRPr lang="en-US" dirty="0" smtClean="0"/>
          </a:p>
          <a:p>
            <a:endParaRPr lang="en-US" dirty="0"/>
          </a:p>
          <a:p>
            <a:pPr algn="ctr"/>
            <a:r>
              <a:rPr lang="en-US" dirty="0" smtClean="0"/>
              <a:t>Slag can be considered stabilized</a:t>
            </a:r>
          </a:p>
          <a:p>
            <a:pPr algn="ctr"/>
            <a:endParaRPr lang="en-US" dirty="0"/>
          </a:p>
          <a:p>
            <a:pPr marL="285750" indent="-285750">
              <a:buFontTx/>
              <a:buChar char="-"/>
            </a:pPr>
            <a:r>
              <a:rPr lang="en-US" dirty="0" smtClean="0"/>
              <a:t>Accumulated Heat (72 h) of cement sample with 25% SS-M5: 314 J/g &gt; 299 J/g (75% cement and 25% BF slag)</a:t>
            </a:r>
          </a:p>
          <a:p>
            <a:endParaRPr lang="en-US" dirty="0" smtClean="0"/>
          </a:p>
          <a:p>
            <a:endParaRPr lang="en-US" dirty="0"/>
          </a:p>
          <a:p>
            <a:endParaRPr lang="pt-BR" dirty="0"/>
          </a:p>
        </p:txBody>
      </p:sp>
      <p:graphicFrame>
        <p:nvGraphicFramePr>
          <p:cNvPr id="7" name="Gráfico 6"/>
          <p:cNvGraphicFramePr>
            <a:graphicFrameLocks/>
          </p:cNvGraphicFramePr>
          <p:nvPr>
            <p:extLst>
              <p:ext uri="{D42A27DB-BD31-4B8C-83A1-F6EECF244321}">
                <p14:modId xmlns:p14="http://schemas.microsoft.com/office/powerpoint/2010/main" val="437984873"/>
              </p:ext>
            </p:extLst>
          </p:nvPr>
        </p:nvGraphicFramePr>
        <p:xfrm>
          <a:off x="2771800" y="4058791"/>
          <a:ext cx="5099396" cy="2538561"/>
        </p:xfrm>
        <a:graphic>
          <a:graphicData uri="http://schemas.openxmlformats.org/drawingml/2006/chart">
            <c:chart xmlns:c="http://schemas.openxmlformats.org/drawingml/2006/chart" xmlns:r="http://schemas.openxmlformats.org/officeDocument/2006/relationships" r:id="rId3"/>
          </a:graphicData>
        </a:graphic>
      </p:graphicFrame>
      <p:sp>
        <p:nvSpPr>
          <p:cNvPr id="2" name="CaixaDeTexto 1"/>
          <p:cNvSpPr txBox="1"/>
          <p:nvPr/>
        </p:nvSpPr>
        <p:spPr>
          <a:xfrm>
            <a:off x="395536" y="4923631"/>
            <a:ext cx="2234138" cy="369332"/>
          </a:xfrm>
          <a:prstGeom prst="rect">
            <a:avLst/>
          </a:prstGeom>
          <a:noFill/>
        </p:spPr>
        <p:txBody>
          <a:bodyPr wrap="none" rtlCol="0">
            <a:spAutoFit/>
          </a:bodyPr>
          <a:lstStyle/>
          <a:p>
            <a:r>
              <a:rPr lang="en-US" dirty="0" smtClean="0"/>
              <a:t>Compressive Strength</a:t>
            </a:r>
            <a:endParaRPr lang="en-US" dirty="0"/>
          </a:p>
        </p:txBody>
      </p:sp>
      <p:sp>
        <p:nvSpPr>
          <p:cNvPr id="8" name="CaixaDeTexto 7"/>
          <p:cNvSpPr txBox="1"/>
          <p:nvPr/>
        </p:nvSpPr>
        <p:spPr>
          <a:xfrm>
            <a:off x="5652120" y="3933056"/>
            <a:ext cx="1905001" cy="738664"/>
          </a:xfrm>
          <a:prstGeom prst="rect">
            <a:avLst/>
          </a:prstGeom>
          <a:noFill/>
        </p:spPr>
        <p:txBody>
          <a:bodyPr wrap="square" rtlCol="0">
            <a:spAutoFit/>
          </a:bodyPr>
          <a:lstStyle/>
          <a:p>
            <a:r>
              <a:rPr lang="en-US" sz="1400" dirty="0" smtClean="0"/>
              <a:t>Specified Strengths</a:t>
            </a:r>
          </a:p>
          <a:p>
            <a:r>
              <a:rPr lang="en-US" sz="1400" dirty="0" smtClean="0"/>
              <a:t>Standard NBR 11578 (similar to EN 197-1)</a:t>
            </a:r>
            <a:endParaRPr lang="en-US" sz="1400" dirty="0"/>
          </a:p>
        </p:txBody>
      </p:sp>
    </p:spTree>
    <p:extLst>
      <p:ext uri="{BB962C8B-B14F-4D97-AF65-F5344CB8AC3E}">
        <p14:creationId xmlns:p14="http://schemas.microsoft.com/office/powerpoint/2010/main" val="26762599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14" name="CaixaDeTexto 13"/>
          <p:cNvSpPr txBox="1"/>
          <p:nvPr/>
        </p:nvSpPr>
        <p:spPr>
          <a:xfrm>
            <a:off x="3525205" y="186393"/>
            <a:ext cx="1949573" cy="523220"/>
          </a:xfrm>
          <a:prstGeom prst="rect">
            <a:avLst/>
          </a:prstGeom>
          <a:noFill/>
        </p:spPr>
        <p:txBody>
          <a:bodyPr wrap="none" rtlCol="0">
            <a:spAutoFit/>
          </a:bodyPr>
          <a:lstStyle/>
          <a:p>
            <a:r>
              <a:rPr lang="pt-BR" sz="2800" b="1" dirty="0" err="1" smtClean="0"/>
              <a:t>Conclusions</a:t>
            </a:r>
            <a:endParaRPr lang="pt-BR" sz="2800" b="1" dirty="0"/>
          </a:p>
        </p:txBody>
      </p:sp>
      <p:sp>
        <p:nvSpPr>
          <p:cNvPr id="9" name="Retângulo 8"/>
          <p:cNvSpPr/>
          <p:nvPr/>
        </p:nvSpPr>
        <p:spPr>
          <a:xfrm>
            <a:off x="251520" y="1064925"/>
            <a:ext cx="8496944" cy="5355312"/>
          </a:xfrm>
          <a:prstGeom prst="rect">
            <a:avLst/>
          </a:prstGeom>
        </p:spPr>
        <p:txBody>
          <a:bodyPr wrap="square">
            <a:spAutoFit/>
          </a:bodyPr>
          <a:lstStyle/>
          <a:p>
            <a:pPr marL="285750" indent="-285750">
              <a:buFontTx/>
              <a:buChar char="-"/>
            </a:pPr>
            <a:r>
              <a:rPr lang="en-US" dirty="0" smtClean="0"/>
              <a:t>Only </a:t>
            </a:r>
            <a:r>
              <a:rPr lang="en-US" dirty="0"/>
              <a:t>under cooling rates higher than 4°C/s was possible to achieve more than 95% of glassy phase in blast furnace slag</a:t>
            </a:r>
            <a:r>
              <a:rPr lang="en-US" dirty="0" smtClean="0"/>
              <a:t>.</a:t>
            </a:r>
          </a:p>
          <a:p>
            <a:pPr marL="285750" indent="-285750">
              <a:buFontTx/>
              <a:buChar char="-"/>
            </a:pPr>
            <a:endParaRPr lang="pt-BR" dirty="0"/>
          </a:p>
          <a:p>
            <a:pPr marL="285750" indent="-285750">
              <a:buFontTx/>
              <a:buChar char="-"/>
            </a:pPr>
            <a:r>
              <a:rPr lang="en-US" dirty="0" smtClean="0"/>
              <a:t>The </a:t>
            </a:r>
            <a:r>
              <a:rPr lang="en-US" dirty="0"/>
              <a:t>crystalline fraction of </a:t>
            </a:r>
            <a:r>
              <a:rPr lang="en-US" dirty="0" smtClean="0"/>
              <a:t>BF </a:t>
            </a:r>
            <a:r>
              <a:rPr lang="en-US" dirty="0"/>
              <a:t>slag showed phases: </a:t>
            </a:r>
            <a:r>
              <a:rPr lang="en-US" dirty="0" err="1"/>
              <a:t>akermanite</a:t>
            </a:r>
            <a:r>
              <a:rPr lang="en-US" dirty="0"/>
              <a:t>, </a:t>
            </a:r>
            <a:r>
              <a:rPr lang="en-US" dirty="0" err="1"/>
              <a:t>merwinite</a:t>
            </a:r>
            <a:r>
              <a:rPr lang="en-US" dirty="0"/>
              <a:t> and </a:t>
            </a:r>
            <a:r>
              <a:rPr lang="en-US" dirty="0" err="1"/>
              <a:t>melilite</a:t>
            </a:r>
            <a:r>
              <a:rPr lang="en-US" dirty="0"/>
              <a:t>, which are typically found in </a:t>
            </a:r>
            <a:r>
              <a:rPr lang="en-US" dirty="0" smtClean="0"/>
              <a:t>BF slags </a:t>
            </a:r>
            <a:r>
              <a:rPr lang="en-US" dirty="0"/>
              <a:t>cooled under slow rates</a:t>
            </a:r>
            <a:r>
              <a:rPr lang="en-US" dirty="0" smtClean="0"/>
              <a:t>.</a:t>
            </a:r>
          </a:p>
          <a:p>
            <a:pPr marL="285750" indent="-285750">
              <a:buFontTx/>
              <a:buChar char="-"/>
            </a:pPr>
            <a:endParaRPr lang="pt-BR" dirty="0"/>
          </a:p>
          <a:p>
            <a:pPr marL="285750" indent="-285750">
              <a:buFontTx/>
              <a:buChar char="-"/>
            </a:pPr>
            <a:r>
              <a:rPr lang="en-US" dirty="0" smtClean="0"/>
              <a:t>The </a:t>
            </a:r>
            <a:r>
              <a:rPr lang="pt-BR" dirty="0" err="1" smtClean="0"/>
              <a:t>SSlag</a:t>
            </a:r>
            <a:r>
              <a:rPr lang="en-US" dirty="0" smtClean="0"/>
              <a:t> </a:t>
            </a:r>
            <a:r>
              <a:rPr lang="en-US" dirty="0"/>
              <a:t>was mostly crystalline, even under fast cooling, showing phases typically found in this type of slag: </a:t>
            </a:r>
            <a:r>
              <a:rPr lang="en-US" dirty="0" err="1"/>
              <a:t>brownmillerite</a:t>
            </a:r>
            <a:r>
              <a:rPr lang="en-US" dirty="0"/>
              <a:t>, </a:t>
            </a:r>
            <a:r>
              <a:rPr lang="en-US" dirty="0" err="1"/>
              <a:t>larnite</a:t>
            </a:r>
            <a:r>
              <a:rPr lang="en-US" dirty="0"/>
              <a:t>, RO phase and lime. It also showed an increasing of </a:t>
            </a:r>
            <a:r>
              <a:rPr lang="en-US" dirty="0" err="1"/>
              <a:t>brownmillerite</a:t>
            </a:r>
            <a:r>
              <a:rPr lang="en-US" dirty="0"/>
              <a:t> under slower cooling, since the calcium ferrite or </a:t>
            </a:r>
            <a:r>
              <a:rPr lang="en-US" dirty="0" err="1"/>
              <a:t>brownmillerite</a:t>
            </a:r>
            <a:r>
              <a:rPr lang="en-US" dirty="0"/>
              <a:t> is one of the last phases to crystallize</a:t>
            </a:r>
            <a:r>
              <a:rPr lang="en-US" dirty="0" smtClean="0"/>
              <a:t>.</a:t>
            </a:r>
          </a:p>
          <a:p>
            <a:pPr marL="285750" indent="-285750">
              <a:buFontTx/>
              <a:buChar char="-"/>
            </a:pPr>
            <a:endParaRPr lang="pt-BR" dirty="0"/>
          </a:p>
          <a:p>
            <a:pPr marL="285750" indent="-285750">
              <a:buFontTx/>
              <a:buChar char="-"/>
            </a:pPr>
            <a:r>
              <a:rPr lang="en-US" dirty="0" smtClean="0"/>
              <a:t>Higher </a:t>
            </a:r>
            <a:r>
              <a:rPr lang="en-US" dirty="0"/>
              <a:t>silica and alumina and lower iron oxides in modified slags contributed to the glassy phase formation under fast cooling. Furthermore, the amount of RO phase decreased as consequence of iron oxides reduction as well as </a:t>
            </a:r>
            <a:r>
              <a:rPr lang="en-US" dirty="0" err="1"/>
              <a:t>MgO</a:t>
            </a:r>
            <a:r>
              <a:rPr lang="en-US" dirty="0"/>
              <a:t> stabilization in </a:t>
            </a:r>
            <a:r>
              <a:rPr lang="en-US" dirty="0" err="1" smtClean="0"/>
              <a:t>merwinite</a:t>
            </a:r>
            <a:r>
              <a:rPr lang="en-US" dirty="0"/>
              <a:t>, </a:t>
            </a:r>
            <a:r>
              <a:rPr lang="en-US" dirty="0" err="1"/>
              <a:t>monticellite</a:t>
            </a:r>
            <a:r>
              <a:rPr lang="en-US" dirty="0"/>
              <a:t> and </a:t>
            </a:r>
            <a:r>
              <a:rPr lang="en-US" dirty="0" err="1" smtClean="0"/>
              <a:t>arkemanite</a:t>
            </a:r>
            <a:r>
              <a:rPr lang="en-US" dirty="0" smtClean="0"/>
              <a:t>.</a:t>
            </a:r>
          </a:p>
          <a:p>
            <a:pPr marL="285750" indent="-285750">
              <a:buFontTx/>
              <a:buChar char="-"/>
            </a:pPr>
            <a:endParaRPr lang="en-US" dirty="0"/>
          </a:p>
          <a:p>
            <a:pPr marL="285750" indent="-285750">
              <a:buFontTx/>
              <a:buChar char="-"/>
            </a:pPr>
            <a:r>
              <a:rPr lang="en-US" dirty="0" err="1" smtClean="0"/>
              <a:t>MgO</a:t>
            </a:r>
            <a:r>
              <a:rPr lang="en-US" dirty="0"/>
              <a:t>/</a:t>
            </a:r>
            <a:r>
              <a:rPr lang="en-US" dirty="0" err="1" smtClean="0"/>
              <a:t>FeO</a:t>
            </a:r>
            <a:r>
              <a:rPr lang="en-US" dirty="0" smtClean="0"/>
              <a:t> ratio of RO phase in modified slags are lower than </a:t>
            </a:r>
            <a:r>
              <a:rPr lang="en-US" dirty="0" err="1" smtClean="0"/>
              <a:t>MgO</a:t>
            </a:r>
            <a:r>
              <a:rPr lang="en-US" dirty="0"/>
              <a:t>/</a:t>
            </a:r>
            <a:r>
              <a:rPr lang="en-US" dirty="0" err="1" smtClean="0"/>
              <a:t>FeO</a:t>
            </a:r>
            <a:r>
              <a:rPr lang="en-US" dirty="0" smtClean="0"/>
              <a:t> ratio of RO phase in </a:t>
            </a:r>
            <a:r>
              <a:rPr lang="en-US" dirty="0" err="1" smtClean="0"/>
              <a:t>SSlag</a:t>
            </a:r>
            <a:r>
              <a:rPr lang="en-US" dirty="0" smtClean="0"/>
              <a:t>, decreasing a possible expansion effect of RO phase. </a:t>
            </a:r>
          </a:p>
          <a:p>
            <a:pPr marL="285750" indent="-285750">
              <a:buFontTx/>
              <a:buChar char="-"/>
            </a:pPr>
            <a:endParaRPr lang="pt-BR" dirty="0"/>
          </a:p>
        </p:txBody>
      </p:sp>
    </p:spTree>
    <p:extLst>
      <p:ext uri="{BB962C8B-B14F-4D97-AF65-F5344CB8AC3E}">
        <p14:creationId xmlns:p14="http://schemas.microsoft.com/office/powerpoint/2010/main" val="16844392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9" name="Retângulo 8"/>
          <p:cNvSpPr/>
          <p:nvPr/>
        </p:nvSpPr>
        <p:spPr>
          <a:xfrm>
            <a:off x="279480" y="1164808"/>
            <a:ext cx="8496944" cy="3693319"/>
          </a:xfrm>
          <a:prstGeom prst="rect">
            <a:avLst/>
          </a:prstGeom>
        </p:spPr>
        <p:txBody>
          <a:bodyPr wrap="square">
            <a:spAutoFit/>
          </a:bodyPr>
          <a:lstStyle/>
          <a:p>
            <a:pPr marL="285750" indent="-285750">
              <a:buFontTx/>
              <a:buChar char="-"/>
            </a:pPr>
            <a:r>
              <a:rPr lang="en-US" dirty="0" smtClean="0"/>
              <a:t>The stabilization of modified slags was demonstrated by volume soundness test carried out under cold and hot water, which did not show any expansion, or by low expansion (0,04 and 0,07%) observed in tests carried out in autoclave (ASTM C 151) with cement samples produced by a mixture between 75% of ordinary cement and 25% of modified slags.</a:t>
            </a:r>
          </a:p>
          <a:p>
            <a:pPr marL="285750" indent="-285750">
              <a:buFontTx/>
              <a:buChar char="-"/>
            </a:pPr>
            <a:endParaRPr lang="en-US" dirty="0" smtClean="0"/>
          </a:p>
          <a:p>
            <a:pPr marL="285750" indent="-285750">
              <a:buFontTx/>
              <a:buChar char="-"/>
            </a:pPr>
            <a:endParaRPr lang="pt-BR" dirty="0" smtClean="0"/>
          </a:p>
          <a:p>
            <a:pPr marL="285750" indent="-285750">
              <a:buFontTx/>
              <a:buChar char="-"/>
            </a:pPr>
            <a:r>
              <a:rPr lang="en-US" dirty="0" smtClean="0"/>
              <a:t>The </a:t>
            </a:r>
            <a:r>
              <a:rPr lang="en-US" dirty="0"/>
              <a:t>cement produced with this mixture generated an accumulated heat of 314 J/g in 72h, while the same mixture based on BF slag resulted in 299 J/g. The compressive strength in </a:t>
            </a:r>
            <a:r>
              <a:rPr lang="en-US" dirty="0" smtClean="0"/>
              <a:t>3</a:t>
            </a:r>
            <a:r>
              <a:rPr lang="en-US" dirty="0"/>
              <a:t>, 7 and 28 days were 29,9 MPa; 37,7 MPa and 41 MPa, respectively, values higher than minimum specified in the same ages according to standard NBR 11578</a:t>
            </a:r>
            <a:r>
              <a:rPr lang="en-US" dirty="0" smtClean="0"/>
              <a:t>.</a:t>
            </a:r>
          </a:p>
          <a:p>
            <a:pPr marL="285750" indent="-285750">
              <a:buFontTx/>
              <a:buChar char="-"/>
            </a:pPr>
            <a:endParaRPr lang="pt-BR" dirty="0"/>
          </a:p>
        </p:txBody>
      </p:sp>
      <p:sp>
        <p:nvSpPr>
          <p:cNvPr id="7" name="CaixaDeTexto 6"/>
          <p:cNvSpPr txBox="1"/>
          <p:nvPr/>
        </p:nvSpPr>
        <p:spPr>
          <a:xfrm>
            <a:off x="3525205" y="186393"/>
            <a:ext cx="1949573" cy="523220"/>
          </a:xfrm>
          <a:prstGeom prst="rect">
            <a:avLst/>
          </a:prstGeom>
          <a:noFill/>
        </p:spPr>
        <p:txBody>
          <a:bodyPr wrap="none" rtlCol="0">
            <a:spAutoFit/>
          </a:bodyPr>
          <a:lstStyle/>
          <a:p>
            <a:r>
              <a:rPr lang="pt-BR" sz="2800" b="1" dirty="0" err="1" smtClean="0"/>
              <a:t>Conclusions</a:t>
            </a:r>
            <a:endParaRPr lang="pt-BR" sz="2800" b="1" dirty="0"/>
          </a:p>
        </p:txBody>
      </p:sp>
    </p:spTree>
    <p:extLst>
      <p:ext uri="{BB962C8B-B14F-4D97-AF65-F5344CB8AC3E}">
        <p14:creationId xmlns:p14="http://schemas.microsoft.com/office/powerpoint/2010/main" val="23548530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p:cNvSpPr txBox="1"/>
          <p:nvPr/>
        </p:nvSpPr>
        <p:spPr>
          <a:xfrm>
            <a:off x="3059832" y="2137211"/>
            <a:ext cx="2040943" cy="584775"/>
          </a:xfrm>
          <a:prstGeom prst="rect">
            <a:avLst/>
          </a:prstGeom>
          <a:noFill/>
        </p:spPr>
        <p:txBody>
          <a:bodyPr wrap="none" rtlCol="0">
            <a:spAutoFit/>
          </a:bodyPr>
          <a:lstStyle/>
          <a:p>
            <a:pPr algn="ctr"/>
            <a:r>
              <a:rPr lang="pt-BR" sz="3200" dirty="0" err="1" smtClean="0"/>
              <a:t>Thank</a:t>
            </a:r>
            <a:r>
              <a:rPr lang="pt-BR" sz="3200" dirty="0" smtClean="0"/>
              <a:t> </a:t>
            </a:r>
            <a:r>
              <a:rPr lang="pt-BR" sz="3200" dirty="0" err="1" smtClean="0"/>
              <a:t>you</a:t>
            </a:r>
            <a:r>
              <a:rPr lang="pt-BR" sz="3200" dirty="0" smtClean="0"/>
              <a:t>!</a:t>
            </a:r>
            <a:endParaRPr lang="pt-BR" sz="3200" dirty="0"/>
          </a:p>
        </p:txBody>
      </p:sp>
      <p:sp>
        <p:nvSpPr>
          <p:cNvPr id="3" name="Retângulo 2"/>
          <p:cNvSpPr/>
          <p:nvPr/>
        </p:nvSpPr>
        <p:spPr>
          <a:xfrm>
            <a:off x="1259632" y="3645024"/>
            <a:ext cx="7020272" cy="2031325"/>
          </a:xfrm>
          <a:prstGeom prst="rect">
            <a:avLst/>
          </a:prstGeom>
        </p:spPr>
        <p:txBody>
          <a:bodyPr wrap="square">
            <a:spAutoFit/>
          </a:bodyPr>
          <a:lstStyle/>
          <a:p>
            <a:r>
              <a:rPr lang="en-US" dirty="0"/>
              <a:t>Contact:</a:t>
            </a:r>
            <a:endParaRPr lang="pt-BR" dirty="0"/>
          </a:p>
          <a:p>
            <a:r>
              <a:rPr lang="en-US" dirty="0" err="1"/>
              <a:t>João</a:t>
            </a:r>
            <a:r>
              <a:rPr lang="en-US" dirty="0"/>
              <a:t> Batista Ferreira </a:t>
            </a:r>
            <a:r>
              <a:rPr lang="en-US" dirty="0" err="1" smtClean="0"/>
              <a:t>Neto</a:t>
            </a:r>
            <a:endParaRPr lang="en-US" dirty="0" smtClean="0"/>
          </a:p>
          <a:p>
            <a:r>
              <a:rPr lang="en-US" dirty="0"/>
              <a:t>Laboratory of Metallurgical Processes</a:t>
            </a:r>
          </a:p>
          <a:p>
            <a:r>
              <a:rPr lang="en-US" dirty="0" smtClean="0"/>
              <a:t>Institute for Technological Research - IPT</a:t>
            </a:r>
            <a:endParaRPr lang="pt-BR" dirty="0"/>
          </a:p>
          <a:p>
            <a:r>
              <a:rPr lang="en-US" dirty="0" smtClean="0"/>
              <a:t>Sao Paulo - Brazil</a:t>
            </a:r>
            <a:endParaRPr lang="pt-BR" dirty="0"/>
          </a:p>
          <a:p>
            <a:r>
              <a:rPr lang="pt-BR" dirty="0"/>
              <a:t>Tel</a:t>
            </a:r>
            <a:r>
              <a:rPr lang="pt-BR" dirty="0" smtClean="0"/>
              <a:t>.: +</a:t>
            </a:r>
            <a:r>
              <a:rPr lang="pt-BR" dirty="0"/>
              <a:t>55 11 </a:t>
            </a:r>
            <a:r>
              <a:rPr lang="pt-BR" dirty="0" smtClean="0"/>
              <a:t>3767.4244</a:t>
            </a:r>
          </a:p>
          <a:p>
            <a:r>
              <a:rPr lang="pt-BR" dirty="0" smtClean="0"/>
              <a:t>jbfn@ipt.br</a:t>
            </a:r>
            <a:endParaRPr lang="pt-BR" dirty="0"/>
          </a:p>
        </p:txBody>
      </p:sp>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Tree>
    <p:extLst>
      <p:ext uri="{BB962C8B-B14F-4D97-AF65-F5344CB8AC3E}">
        <p14:creationId xmlns:p14="http://schemas.microsoft.com/office/powerpoint/2010/main" val="40135087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97833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95536" y="0"/>
            <a:ext cx="8229600" cy="1143000"/>
          </a:xfrm>
        </p:spPr>
        <p:txBody>
          <a:bodyPr/>
          <a:lstStyle/>
          <a:p>
            <a:pPr algn="l"/>
            <a:r>
              <a:rPr lang="pt-BR" dirty="0" err="1" smtClean="0"/>
              <a:t>Heat</a:t>
            </a:r>
            <a:r>
              <a:rPr lang="pt-BR" dirty="0" smtClean="0"/>
              <a:t> </a:t>
            </a:r>
            <a:r>
              <a:rPr lang="pt-BR" dirty="0" err="1" smtClean="0"/>
              <a:t>transferring</a:t>
            </a:r>
            <a:r>
              <a:rPr lang="pt-BR" dirty="0" smtClean="0"/>
              <a:t> CFD </a:t>
            </a:r>
            <a:r>
              <a:rPr lang="pt-BR" dirty="0" err="1" smtClean="0"/>
              <a:t>model</a:t>
            </a:r>
            <a:endParaRPr lang="pt-BR" dirty="0"/>
          </a:p>
        </p:txBody>
      </p:sp>
      <p:sp>
        <p:nvSpPr>
          <p:cNvPr id="3" name="Espaço Reservado para Conteúdo 2"/>
          <p:cNvSpPr>
            <a:spLocks noGrp="1"/>
          </p:cNvSpPr>
          <p:nvPr>
            <p:ph idx="1"/>
          </p:nvPr>
        </p:nvSpPr>
        <p:spPr>
          <a:xfrm>
            <a:off x="169167" y="1252299"/>
            <a:ext cx="5050904" cy="5588731"/>
          </a:xfrm>
        </p:spPr>
        <p:txBody>
          <a:bodyPr>
            <a:normAutofit fontScale="92500" lnSpcReduction="20000"/>
          </a:bodyPr>
          <a:lstStyle/>
          <a:p>
            <a:pPr algn="just"/>
            <a:r>
              <a:rPr lang="pt-BR" sz="1800" dirty="0" err="1" smtClean="0"/>
              <a:t>Developed</a:t>
            </a:r>
            <a:r>
              <a:rPr lang="pt-BR" sz="1800" dirty="0" smtClean="0"/>
              <a:t> in COMSOL </a:t>
            </a:r>
            <a:r>
              <a:rPr lang="pt-BR" sz="1800" dirty="0" err="1" smtClean="0"/>
              <a:t>Multiphysics</a:t>
            </a:r>
            <a:r>
              <a:rPr lang="pt-BR" sz="1800" baseline="30000" dirty="0" err="1" smtClean="0"/>
              <a:t>tm</a:t>
            </a:r>
            <a:r>
              <a:rPr lang="pt-BR" sz="1800" dirty="0" smtClean="0"/>
              <a:t> software;</a:t>
            </a:r>
          </a:p>
          <a:p>
            <a:pPr algn="just"/>
            <a:endParaRPr lang="pt-BR" sz="1800" dirty="0" smtClean="0"/>
          </a:p>
          <a:p>
            <a:pPr algn="just"/>
            <a:r>
              <a:rPr lang="pt-BR" sz="1800" dirty="0" smtClean="0"/>
              <a:t>It </a:t>
            </a:r>
            <a:r>
              <a:rPr lang="pt-BR" sz="1800" dirty="0" err="1" smtClean="0"/>
              <a:t>was</a:t>
            </a:r>
            <a:r>
              <a:rPr lang="pt-BR" sz="1800" dirty="0" smtClean="0"/>
              <a:t> </a:t>
            </a:r>
            <a:r>
              <a:rPr lang="pt-BR" sz="1800" dirty="0" err="1" smtClean="0"/>
              <a:t>considered</a:t>
            </a:r>
            <a:r>
              <a:rPr lang="pt-BR" sz="1800" dirty="0" smtClean="0"/>
              <a:t> a 2D </a:t>
            </a:r>
            <a:r>
              <a:rPr lang="en-US" sz="1800" dirty="0" smtClean="0"/>
              <a:t>axisymmetric</a:t>
            </a:r>
            <a:r>
              <a:rPr lang="pt-BR" sz="1800" dirty="0" smtClean="0"/>
              <a:t> </a:t>
            </a:r>
            <a:r>
              <a:rPr lang="pt-BR" sz="1800" dirty="0" err="1" smtClean="0"/>
              <a:t>geometry</a:t>
            </a:r>
            <a:r>
              <a:rPr lang="pt-BR" sz="1800" dirty="0" smtClean="0"/>
              <a:t> for </a:t>
            </a:r>
            <a:r>
              <a:rPr lang="pt-BR" sz="1800" dirty="0" err="1" smtClean="0"/>
              <a:t>the</a:t>
            </a:r>
            <a:r>
              <a:rPr lang="pt-BR" sz="1800" dirty="0" smtClean="0"/>
              <a:t> </a:t>
            </a:r>
            <a:r>
              <a:rPr lang="pt-BR" sz="1800" dirty="0" err="1" smtClean="0"/>
              <a:t>assembly</a:t>
            </a:r>
            <a:r>
              <a:rPr lang="pt-BR" sz="1800" dirty="0" smtClean="0"/>
              <a:t>; </a:t>
            </a:r>
          </a:p>
          <a:p>
            <a:pPr algn="just"/>
            <a:endParaRPr lang="pt-BR" sz="1800" dirty="0" smtClean="0"/>
          </a:p>
          <a:p>
            <a:pPr algn="just"/>
            <a:r>
              <a:rPr lang="pt-BR" sz="1800" dirty="0" smtClean="0"/>
              <a:t>The </a:t>
            </a:r>
            <a:r>
              <a:rPr lang="pt-BR" sz="1800" dirty="0" err="1" smtClean="0"/>
              <a:t>mesh</a:t>
            </a:r>
            <a:r>
              <a:rPr lang="pt-BR" sz="1800" dirty="0" smtClean="0"/>
              <a:t> </a:t>
            </a:r>
            <a:r>
              <a:rPr lang="pt-BR" sz="1800" dirty="0" err="1" smtClean="0"/>
              <a:t>element</a:t>
            </a:r>
            <a:r>
              <a:rPr lang="pt-BR" sz="1800" dirty="0" smtClean="0"/>
              <a:t> </a:t>
            </a:r>
            <a:r>
              <a:rPr lang="pt-BR" sz="1800" dirty="0" err="1" smtClean="0"/>
              <a:t>size</a:t>
            </a:r>
            <a:r>
              <a:rPr lang="pt-BR" sz="1800" dirty="0" smtClean="0"/>
              <a:t> </a:t>
            </a:r>
            <a:r>
              <a:rPr lang="pt-BR" sz="1800" dirty="0" err="1" smtClean="0"/>
              <a:t>was</a:t>
            </a:r>
            <a:r>
              <a:rPr lang="pt-BR" sz="1800" dirty="0" smtClean="0"/>
              <a:t> </a:t>
            </a:r>
            <a:r>
              <a:rPr lang="pt-BR" sz="1800" dirty="0" err="1" smtClean="0"/>
              <a:t>less</a:t>
            </a:r>
            <a:r>
              <a:rPr lang="pt-BR" sz="1800" dirty="0" smtClean="0"/>
              <a:t> </a:t>
            </a:r>
            <a:r>
              <a:rPr lang="pt-BR" sz="1800" dirty="0" err="1" smtClean="0"/>
              <a:t>than</a:t>
            </a:r>
            <a:r>
              <a:rPr lang="pt-BR" sz="1800" dirty="0" smtClean="0"/>
              <a:t> 1 mm;</a:t>
            </a:r>
          </a:p>
          <a:p>
            <a:pPr algn="just"/>
            <a:endParaRPr lang="pt-BR" sz="1800" dirty="0" smtClean="0"/>
          </a:p>
          <a:p>
            <a:pPr algn="just"/>
            <a:r>
              <a:rPr lang="pt-BR" sz="1800" dirty="0" smtClean="0"/>
              <a:t>The </a:t>
            </a:r>
            <a:r>
              <a:rPr lang="pt-BR" sz="1800" dirty="0" err="1" smtClean="0"/>
              <a:t>physical</a:t>
            </a:r>
            <a:r>
              <a:rPr lang="pt-BR" sz="1800" dirty="0" smtClean="0"/>
              <a:t> </a:t>
            </a:r>
            <a:r>
              <a:rPr lang="pt-BR" sz="1800" dirty="0" err="1" smtClean="0"/>
              <a:t>properties</a:t>
            </a:r>
            <a:r>
              <a:rPr lang="pt-BR" sz="1800" dirty="0" smtClean="0"/>
              <a:t> </a:t>
            </a:r>
            <a:r>
              <a:rPr lang="pt-BR" sz="1800" dirty="0" err="1" smtClean="0"/>
              <a:t>of</a:t>
            </a:r>
            <a:r>
              <a:rPr lang="pt-BR" sz="1800" dirty="0" smtClean="0"/>
              <a:t> </a:t>
            </a:r>
            <a:r>
              <a:rPr lang="pt-BR" sz="1800" dirty="0" err="1" smtClean="0"/>
              <a:t>the</a:t>
            </a:r>
            <a:r>
              <a:rPr lang="pt-BR" sz="1800" dirty="0" smtClean="0"/>
              <a:t> </a:t>
            </a:r>
            <a:r>
              <a:rPr lang="pt-BR" sz="1800" dirty="0" err="1" smtClean="0"/>
              <a:t>slag</a:t>
            </a:r>
            <a:r>
              <a:rPr lang="pt-BR" sz="1800" dirty="0" smtClean="0"/>
              <a:t> </a:t>
            </a:r>
            <a:r>
              <a:rPr lang="pt-BR" sz="1800" dirty="0" err="1" smtClean="0"/>
              <a:t>was</a:t>
            </a:r>
            <a:r>
              <a:rPr lang="pt-BR" sz="1800" dirty="0" smtClean="0"/>
              <a:t> </a:t>
            </a:r>
            <a:r>
              <a:rPr lang="pt-BR" sz="1800" dirty="0" err="1" smtClean="0"/>
              <a:t>estimated</a:t>
            </a:r>
            <a:r>
              <a:rPr lang="pt-BR" sz="1800" dirty="0" smtClean="0"/>
              <a:t> </a:t>
            </a:r>
            <a:r>
              <a:rPr lang="pt-BR" sz="1800" dirty="0" err="1" smtClean="0"/>
              <a:t>according</a:t>
            </a:r>
            <a:r>
              <a:rPr lang="pt-BR" sz="1800" dirty="0" smtClean="0"/>
              <a:t> </a:t>
            </a:r>
            <a:r>
              <a:rPr lang="pt-BR" sz="1800" dirty="0" err="1" smtClean="0"/>
              <a:t>with</a:t>
            </a:r>
            <a:r>
              <a:rPr lang="pt-BR" sz="1800" dirty="0" smtClean="0"/>
              <a:t> Mills et al (2011)</a:t>
            </a:r>
            <a:r>
              <a:rPr lang="pt-BR" sz="1800" baseline="30000" dirty="0" smtClean="0"/>
              <a:t>[1]</a:t>
            </a:r>
            <a:r>
              <a:rPr lang="pt-BR" sz="1800" dirty="0" smtClean="0"/>
              <a:t>;</a:t>
            </a:r>
            <a:endParaRPr lang="pt-BR" sz="1800" baseline="30000" dirty="0" smtClean="0"/>
          </a:p>
          <a:p>
            <a:pPr algn="just"/>
            <a:endParaRPr lang="pt-BR" sz="1800" baseline="30000" dirty="0" smtClean="0"/>
          </a:p>
          <a:p>
            <a:pPr algn="just"/>
            <a:r>
              <a:rPr lang="pt-BR" sz="1800" dirty="0" err="1" smtClean="0"/>
              <a:t>Boundary</a:t>
            </a:r>
            <a:r>
              <a:rPr lang="pt-BR" sz="1800" dirty="0" smtClean="0"/>
              <a:t> </a:t>
            </a:r>
            <a:r>
              <a:rPr lang="pt-BR" sz="1800" dirty="0" err="1" smtClean="0"/>
              <a:t>conditions</a:t>
            </a:r>
            <a:r>
              <a:rPr lang="pt-BR" sz="1800" dirty="0" smtClean="0"/>
              <a:t>: </a:t>
            </a:r>
          </a:p>
          <a:p>
            <a:pPr lvl="1" algn="just"/>
            <a:r>
              <a:rPr lang="pt-BR" sz="1400" dirty="0" err="1" smtClean="0"/>
              <a:t>There</a:t>
            </a:r>
            <a:r>
              <a:rPr lang="pt-BR" sz="1400" dirty="0" smtClean="0"/>
              <a:t> </a:t>
            </a:r>
            <a:r>
              <a:rPr lang="pt-BR" sz="1400" dirty="0" err="1" smtClean="0"/>
              <a:t>is</a:t>
            </a:r>
            <a:r>
              <a:rPr lang="pt-BR" sz="1400" dirty="0" smtClean="0"/>
              <a:t> </a:t>
            </a:r>
            <a:r>
              <a:rPr lang="pt-BR" sz="1400" dirty="0" err="1" smtClean="0"/>
              <a:t>heat</a:t>
            </a:r>
            <a:r>
              <a:rPr lang="pt-BR" sz="1400" dirty="0" smtClean="0"/>
              <a:t> </a:t>
            </a:r>
            <a:r>
              <a:rPr lang="pt-BR" sz="1400" dirty="0" err="1" smtClean="0"/>
              <a:t>loss</a:t>
            </a:r>
            <a:r>
              <a:rPr lang="pt-BR" sz="1400" dirty="0" smtClean="0"/>
              <a:t> </a:t>
            </a:r>
            <a:r>
              <a:rPr lang="pt-BR" sz="1400" dirty="0" err="1" smtClean="0"/>
              <a:t>by</a:t>
            </a:r>
            <a:r>
              <a:rPr lang="pt-BR" sz="1400" dirty="0" smtClean="0"/>
              <a:t> </a:t>
            </a:r>
            <a:r>
              <a:rPr lang="pt-BR" sz="1400" dirty="0" err="1" smtClean="0"/>
              <a:t>radiation</a:t>
            </a:r>
            <a:r>
              <a:rPr lang="pt-BR" sz="1400" dirty="0" smtClean="0"/>
              <a:t> in </a:t>
            </a:r>
            <a:r>
              <a:rPr lang="pt-BR" sz="1400" dirty="0" err="1" smtClean="0"/>
              <a:t>the</a:t>
            </a:r>
            <a:r>
              <a:rPr lang="pt-BR" sz="1400" dirty="0" smtClean="0"/>
              <a:t> top </a:t>
            </a:r>
            <a:r>
              <a:rPr lang="pt-BR" sz="1400" dirty="0" err="1" smtClean="0"/>
              <a:t>of</a:t>
            </a:r>
            <a:r>
              <a:rPr lang="pt-BR" sz="1400" dirty="0" smtClean="0"/>
              <a:t> </a:t>
            </a:r>
            <a:r>
              <a:rPr lang="pt-BR" sz="1400" dirty="0" err="1" smtClean="0"/>
              <a:t>the</a:t>
            </a:r>
            <a:r>
              <a:rPr lang="pt-BR" sz="1400" dirty="0" smtClean="0"/>
              <a:t> </a:t>
            </a:r>
            <a:r>
              <a:rPr lang="pt-BR" sz="1400" dirty="0" err="1" smtClean="0"/>
              <a:t>geometry</a:t>
            </a:r>
            <a:r>
              <a:rPr lang="pt-BR" sz="1400" dirty="0" smtClean="0"/>
              <a:t> </a:t>
            </a:r>
            <a:r>
              <a:rPr lang="pt-BR" sz="1400" dirty="0" err="1" smtClean="0"/>
              <a:t>and</a:t>
            </a:r>
            <a:r>
              <a:rPr lang="pt-BR" sz="1400" dirty="0" smtClean="0"/>
              <a:t> </a:t>
            </a:r>
            <a:r>
              <a:rPr lang="pt-BR" sz="1400" dirty="0" err="1" smtClean="0"/>
              <a:t>by</a:t>
            </a:r>
            <a:r>
              <a:rPr lang="pt-BR" sz="1400" dirty="0" smtClean="0"/>
              <a:t> natural </a:t>
            </a:r>
            <a:r>
              <a:rPr lang="pt-BR" sz="1400" dirty="0" err="1" smtClean="0"/>
              <a:t>convection</a:t>
            </a:r>
            <a:r>
              <a:rPr lang="pt-BR" sz="1400" dirty="0" smtClean="0"/>
              <a:t> in </a:t>
            </a:r>
            <a:r>
              <a:rPr lang="pt-BR" sz="1400" dirty="0" err="1" smtClean="0"/>
              <a:t>the</a:t>
            </a:r>
            <a:r>
              <a:rPr lang="pt-BR" sz="1400" dirty="0" smtClean="0"/>
              <a:t> </a:t>
            </a:r>
            <a:r>
              <a:rPr lang="pt-BR" sz="1400" dirty="0" err="1" smtClean="0"/>
              <a:t>extern</a:t>
            </a:r>
            <a:r>
              <a:rPr lang="pt-BR" sz="1400" dirty="0" smtClean="0"/>
              <a:t> </a:t>
            </a:r>
            <a:r>
              <a:rPr lang="pt-BR" sz="1400" dirty="0" err="1" smtClean="0"/>
              <a:t>walls</a:t>
            </a:r>
            <a:r>
              <a:rPr lang="pt-BR" sz="1400" dirty="0" smtClean="0"/>
              <a:t>;</a:t>
            </a:r>
          </a:p>
          <a:p>
            <a:pPr lvl="1" algn="just"/>
            <a:endParaRPr lang="pt-BR" sz="1400" dirty="0"/>
          </a:p>
          <a:p>
            <a:pPr lvl="1" algn="just"/>
            <a:r>
              <a:rPr lang="pt-BR" sz="1400" dirty="0" smtClean="0"/>
              <a:t>At </a:t>
            </a:r>
            <a:r>
              <a:rPr lang="pt-BR" sz="1400" dirty="0" err="1" smtClean="0"/>
              <a:t>initial</a:t>
            </a:r>
            <a:r>
              <a:rPr lang="pt-BR" sz="1400" dirty="0" smtClean="0"/>
              <a:t> time, </a:t>
            </a:r>
            <a:r>
              <a:rPr lang="pt-BR" sz="1400" dirty="0" err="1" smtClean="0"/>
              <a:t>the</a:t>
            </a:r>
            <a:r>
              <a:rPr lang="pt-BR" sz="1400" dirty="0" smtClean="0"/>
              <a:t> </a:t>
            </a:r>
            <a:r>
              <a:rPr lang="pt-BR" sz="1400" dirty="0" err="1" smtClean="0"/>
              <a:t>temperature</a:t>
            </a:r>
            <a:r>
              <a:rPr lang="pt-BR" sz="1400" dirty="0" smtClean="0"/>
              <a:t> </a:t>
            </a:r>
            <a:r>
              <a:rPr lang="pt-BR" sz="1400" dirty="0" err="1" smtClean="0"/>
              <a:t>of</a:t>
            </a:r>
            <a:r>
              <a:rPr lang="pt-BR" sz="1400" dirty="0" smtClean="0"/>
              <a:t> </a:t>
            </a:r>
            <a:r>
              <a:rPr lang="pt-BR" sz="1400" dirty="0" err="1" smtClean="0"/>
              <a:t>the</a:t>
            </a:r>
            <a:r>
              <a:rPr lang="pt-BR" sz="1400" dirty="0" smtClean="0"/>
              <a:t> </a:t>
            </a:r>
            <a:r>
              <a:rPr lang="pt-BR" sz="1400" dirty="0" err="1" smtClean="0"/>
              <a:t>slag</a:t>
            </a:r>
            <a:r>
              <a:rPr lang="pt-BR" sz="1400" dirty="0" smtClean="0"/>
              <a:t> </a:t>
            </a:r>
            <a:r>
              <a:rPr lang="pt-BR" sz="1400" dirty="0" err="1" smtClean="0"/>
              <a:t>was</a:t>
            </a:r>
            <a:r>
              <a:rPr lang="pt-BR" sz="1400" dirty="0" smtClean="0"/>
              <a:t> set </a:t>
            </a:r>
            <a:r>
              <a:rPr lang="pt-BR" sz="1400" dirty="0" err="1" smtClean="0"/>
              <a:t>to</a:t>
            </a:r>
            <a:r>
              <a:rPr lang="pt-BR" sz="1400" dirty="0" smtClean="0"/>
              <a:t> 1500 – 1600 °C </a:t>
            </a:r>
            <a:r>
              <a:rPr lang="pt-BR" sz="1400" dirty="0" err="1" smtClean="0"/>
              <a:t>depending</a:t>
            </a:r>
            <a:r>
              <a:rPr lang="pt-BR" sz="1400" dirty="0" smtClean="0"/>
              <a:t> </a:t>
            </a:r>
            <a:r>
              <a:rPr lang="pt-BR" sz="1400" dirty="0" err="1" smtClean="0"/>
              <a:t>on</a:t>
            </a:r>
            <a:r>
              <a:rPr lang="pt-BR" sz="1400" dirty="0" smtClean="0"/>
              <a:t> </a:t>
            </a:r>
            <a:r>
              <a:rPr lang="pt-BR" sz="1400" dirty="0" err="1" smtClean="0"/>
              <a:t>the</a:t>
            </a:r>
            <a:r>
              <a:rPr lang="pt-BR" sz="1400" dirty="0" smtClean="0"/>
              <a:t> </a:t>
            </a:r>
            <a:r>
              <a:rPr lang="pt-BR" sz="1400" dirty="0" err="1" smtClean="0"/>
              <a:t>slag</a:t>
            </a:r>
            <a:r>
              <a:rPr lang="pt-BR" sz="1400" dirty="0" smtClean="0"/>
              <a:t> </a:t>
            </a:r>
            <a:r>
              <a:rPr lang="pt-BR" sz="1400" dirty="0" err="1" smtClean="0"/>
              <a:t>condition</a:t>
            </a:r>
            <a:r>
              <a:rPr lang="pt-BR" sz="1400" dirty="0" smtClean="0"/>
              <a:t>. The </a:t>
            </a:r>
            <a:r>
              <a:rPr lang="pt-BR" sz="1400" dirty="0" err="1" smtClean="0"/>
              <a:t>temperature</a:t>
            </a:r>
            <a:r>
              <a:rPr lang="pt-BR" sz="1400" dirty="0" smtClean="0"/>
              <a:t> </a:t>
            </a:r>
            <a:r>
              <a:rPr lang="pt-BR" sz="1400" dirty="0" err="1" smtClean="0"/>
              <a:t>of</a:t>
            </a:r>
            <a:r>
              <a:rPr lang="pt-BR" sz="1400" dirty="0" smtClean="0"/>
              <a:t> </a:t>
            </a:r>
            <a:r>
              <a:rPr lang="pt-BR" sz="1400" dirty="0" err="1" smtClean="0"/>
              <a:t>the</a:t>
            </a:r>
            <a:r>
              <a:rPr lang="pt-BR" sz="1400" dirty="0" smtClean="0"/>
              <a:t> </a:t>
            </a:r>
            <a:r>
              <a:rPr lang="pt-BR" sz="1400" dirty="0" err="1" smtClean="0"/>
              <a:t>mold</a:t>
            </a:r>
            <a:r>
              <a:rPr lang="pt-BR" sz="1400" dirty="0" smtClean="0"/>
              <a:t> </a:t>
            </a:r>
            <a:r>
              <a:rPr lang="pt-BR" sz="1400" dirty="0" err="1" smtClean="0"/>
              <a:t>and</a:t>
            </a:r>
            <a:r>
              <a:rPr lang="pt-BR" sz="1400" dirty="0" smtClean="0"/>
              <a:t> </a:t>
            </a:r>
            <a:r>
              <a:rPr lang="pt-BR" sz="1400" dirty="0" err="1" smtClean="0"/>
              <a:t>cooper</a:t>
            </a:r>
            <a:r>
              <a:rPr lang="pt-BR" sz="1400" dirty="0" smtClean="0"/>
              <a:t> </a:t>
            </a:r>
            <a:r>
              <a:rPr lang="pt-BR" sz="1400" dirty="0" err="1" smtClean="0"/>
              <a:t>plate</a:t>
            </a:r>
            <a:r>
              <a:rPr lang="pt-BR" sz="1400" dirty="0" smtClean="0"/>
              <a:t> </a:t>
            </a:r>
            <a:r>
              <a:rPr lang="pt-BR" sz="1400" dirty="0" err="1" smtClean="0"/>
              <a:t>was</a:t>
            </a:r>
            <a:r>
              <a:rPr lang="pt-BR" sz="1400" dirty="0" smtClean="0"/>
              <a:t> set </a:t>
            </a:r>
            <a:r>
              <a:rPr lang="pt-BR" sz="1400" dirty="0" err="1" smtClean="0"/>
              <a:t>to</a:t>
            </a:r>
            <a:r>
              <a:rPr lang="pt-BR" sz="1400" dirty="0" smtClean="0"/>
              <a:t> 600 °C. </a:t>
            </a:r>
          </a:p>
          <a:p>
            <a:pPr algn="just"/>
            <a:endParaRPr lang="pt-BR" sz="1800" dirty="0"/>
          </a:p>
          <a:p>
            <a:pPr algn="just"/>
            <a:r>
              <a:rPr lang="pt-BR" sz="1800" dirty="0" smtClean="0"/>
              <a:t>The </a:t>
            </a:r>
            <a:r>
              <a:rPr lang="pt-BR" sz="1800" dirty="0" err="1" smtClean="0"/>
              <a:t>contact</a:t>
            </a:r>
            <a:r>
              <a:rPr lang="pt-BR" sz="1800" dirty="0" smtClean="0"/>
              <a:t> </a:t>
            </a:r>
            <a:r>
              <a:rPr lang="pt-BR" sz="1800" dirty="0" err="1" smtClean="0"/>
              <a:t>between</a:t>
            </a:r>
            <a:r>
              <a:rPr lang="pt-BR" sz="1800" dirty="0" smtClean="0"/>
              <a:t> </a:t>
            </a:r>
            <a:r>
              <a:rPr lang="pt-BR" sz="1800" dirty="0" err="1" smtClean="0"/>
              <a:t>the</a:t>
            </a:r>
            <a:r>
              <a:rPr lang="pt-BR" sz="1800" dirty="0" smtClean="0"/>
              <a:t> </a:t>
            </a:r>
            <a:r>
              <a:rPr lang="pt-BR" sz="1800" dirty="0" err="1" smtClean="0"/>
              <a:t>slag</a:t>
            </a:r>
            <a:r>
              <a:rPr lang="pt-BR" sz="1800" dirty="0" smtClean="0"/>
              <a:t> </a:t>
            </a:r>
            <a:r>
              <a:rPr lang="pt-BR" sz="1800" dirty="0" err="1" smtClean="0"/>
              <a:t>and</a:t>
            </a:r>
            <a:r>
              <a:rPr lang="pt-BR" sz="1800" dirty="0" smtClean="0"/>
              <a:t> </a:t>
            </a:r>
            <a:r>
              <a:rPr lang="pt-BR" sz="1800" dirty="0" err="1" smtClean="0"/>
              <a:t>the</a:t>
            </a:r>
            <a:r>
              <a:rPr lang="pt-BR" sz="1800" dirty="0" smtClean="0"/>
              <a:t> </a:t>
            </a:r>
            <a:r>
              <a:rPr lang="pt-BR" sz="1800" dirty="0" err="1" smtClean="0"/>
              <a:t>cooper</a:t>
            </a:r>
            <a:r>
              <a:rPr lang="pt-BR" sz="1800" dirty="0" smtClean="0"/>
              <a:t> </a:t>
            </a:r>
            <a:r>
              <a:rPr lang="pt-BR" sz="1800" dirty="0" err="1" smtClean="0"/>
              <a:t>plate</a:t>
            </a:r>
            <a:r>
              <a:rPr lang="pt-BR" sz="1800" dirty="0" smtClean="0"/>
              <a:t> </a:t>
            </a:r>
            <a:r>
              <a:rPr lang="pt-BR" sz="1800" dirty="0" err="1" smtClean="0"/>
              <a:t>was</a:t>
            </a:r>
            <a:r>
              <a:rPr lang="pt-BR" sz="1800" dirty="0" smtClean="0"/>
              <a:t> </a:t>
            </a:r>
            <a:r>
              <a:rPr lang="pt-BR" sz="1800" dirty="0" err="1" smtClean="0"/>
              <a:t>adjusted</a:t>
            </a:r>
            <a:r>
              <a:rPr lang="pt-BR" sz="1800" dirty="0" smtClean="0"/>
              <a:t> for </a:t>
            </a:r>
            <a:r>
              <a:rPr lang="pt-BR" sz="1800" dirty="0" err="1" smtClean="0"/>
              <a:t>heat</a:t>
            </a:r>
            <a:r>
              <a:rPr lang="pt-BR" sz="1800" dirty="0" smtClean="0"/>
              <a:t> </a:t>
            </a:r>
            <a:r>
              <a:rPr lang="pt-BR" sz="1800" dirty="0" err="1" smtClean="0"/>
              <a:t>transferring</a:t>
            </a:r>
            <a:r>
              <a:rPr lang="pt-BR" sz="1800" dirty="0" smtClean="0"/>
              <a:t>, </a:t>
            </a:r>
            <a:r>
              <a:rPr lang="pt-BR" sz="1800" dirty="0" err="1" smtClean="0"/>
              <a:t>considering</a:t>
            </a:r>
            <a:r>
              <a:rPr lang="pt-BR" sz="1800" dirty="0" smtClean="0"/>
              <a:t> a </a:t>
            </a:r>
            <a:r>
              <a:rPr lang="pt-BR" sz="1800" dirty="0" err="1" smtClean="0"/>
              <a:t>convection</a:t>
            </a:r>
            <a:r>
              <a:rPr lang="pt-BR" sz="1800" dirty="0" smtClean="0"/>
              <a:t> </a:t>
            </a:r>
            <a:r>
              <a:rPr lang="pt-BR" sz="1800" dirty="0" err="1" smtClean="0"/>
              <a:t>coefficient</a:t>
            </a:r>
            <a:r>
              <a:rPr lang="pt-BR" sz="1800" dirty="0" smtClean="0"/>
              <a:t> </a:t>
            </a:r>
            <a:r>
              <a:rPr lang="pt-BR" sz="1800" dirty="0" err="1" smtClean="0"/>
              <a:t>of</a:t>
            </a:r>
            <a:r>
              <a:rPr lang="pt-BR" sz="1800" dirty="0" smtClean="0"/>
              <a:t> 200 W/m²°C. </a:t>
            </a:r>
            <a:r>
              <a:rPr lang="pt-BR" sz="1800" dirty="0" err="1" smtClean="0"/>
              <a:t>This</a:t>
            </a:r>
            <a:r>
              <a:rPr lang="pt-BR" sz="1800" dirty="0" smtClean="0"/>
              <a:t> </a:t>
            </a:r>
            <a:r>
              <a:rPr lang="pt-BR" sz="1800" dirty="0" err="1" smtClean="0"/>
              <a:t>coeficient</a:t>
            </a:r>
            <a:r>
              <a:rPr lang="pt-BR" sz="1800" dirty="0" smtClean="0"/>
              <a:t> </a:t>
            </a:r>
            <a:r>
              <a:rPr lang="pt-BR" sz="1800" dirty="0" err="1" smtClean="0"/>
              <a:t>was</a:t>
            </a:r>
            <a:r>
              <a:rPr lang="pt-BR" sz="1800" dirty="0" smtClean="0"/>
              <a:t> </a:t>
            </a:r>
            <a:r>
              <a:rPr lang="pt-BR" sz="1800" dirty="0" err="1" smtClean="0"/>
              <a:t>obtained</a:t>
            </a:r>
            <a:r>
              <a:rPr lang="pt-BR" sz="1800" dirty="0" smtClean="0"/>
              <a:t>  </a:t>
            </a:r>
            <a:r>
              <a:rPr lang="pt-BR" sz="1800" dirty="0" err="1" smtClean="0"/>
              <a:t>by</a:t>
            </a:r>
            <a:r>
              <a:rPr lang="pt-BR" sz="1800" dirty="0" smtClean="0"/>
              <a:t> </a:t>
            </a:r>
            <a:r>
              <a:rPr lang="pt-BR" sz="1800" dirty="0" err="1" smtClean="0"/>
              <a:t>comparision</a:t>
            </a:r>
            <a:r>
              <a:rPr lang="pt-BR" sz="1800" dirty="0" smtClean="0"/>
              <a:t> </a:t>
            </a:r>
            <a:r>
              <a:rPr lang="pt-BR" sz="1800" dirty="0" err="1" smtClean="0"/>
              <a:t>with</a:t>
            </a:r>
            <a:r>
              <a:rPr lang="pt-BR" sz="1800" dirty="0" smtClean="0"/>
              <a:t> experimental data;</a:t>
            </a:r>
          </a:p>
          <a:p>
            <a:endParaRPr lang="pt-BR" sz="1800" dirty="0"/>
          </a:p>
          <a:p>
            <a:pPr marL="0" indent="0">
              <a:buNone/>
            </a:pPr>
            <a:endParaRPr lang="pt-BR" sz="1800" dirty="0" smtClean="0"/>
          </a:p>
          <a:p>
            <a:endParaRPr lang="pt-BR" sz="1800" dirty="0"/>
          </a:p>
          <a:p>
            <a:endParaRPr lang="pt-BR" sz="1800" dirty="0"/>
          </a:p>
          <a:p>
            <a:endParaRPr lang="pt-BR" sz="2000" dirty="0" smtClean="0"/>
          </a:p>
          <a:p>
            <a:endParaRPr lang="pt-BR" sz="2000" dirty="0"/>
          </a:p>
          <a:p>
            <a:endParaRPr lang="pt-BR" sz="2000" dirty="0"/>
          </a:p>
        </p:txBody>
      </p:sp>
      <p:pic>
        <p:nvPicPr>
          <p:cNvPr id="4" name="Imagem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0" y="1170620"/>
            <a:ext cx="3600401" cy="4313914"/>
          </a:xfrm>
          <a:prstGeom prst="rect">
            <a:avLst/>
          </a:prstGeom>
          <a:noFill/>
          <a:ln>
            <a:noFill/>
          </a:ln>
        </p:spPr>
      </p:pic>
      <p:sp>
        <p:nvSpPr>
          <p:cNvPr id="5" name="Retângulo 4"/>
          <p:cNvSpPr/>
          <p:nvPr/>
        </p:nvSpPr>
        <p:spPr>
          <a:xfrm>
            <a:off x="5220071" y="5485413"/>
            <a:ext cx="3816424" cy="523220"/>
          </a:xfrm>
          <a:prstGeom prst="rect">
            <a:avLst/>
          </a:prstGeom>
        </p:spPr>
        <p:txBody>
          <a:bodyPr wrap="square">
            <a:spAutoFit/>
          </a:bodyPr>
          <a:lstStyle/>
          <a:p>
            <a:pPr algn="ctr"/>
            <a:r>
              <a:rPr lang="en-US" sz="1400" dirty="0" smtClean="0"/>
              <a:t>Fig A . Ceramic mold fixed over a copper plate cooled by water</a:t>
            </a:r>
            <a:endParaRPr lang="pt-BR" sz="1400" dirty="0" smtClean="0"/>
          </a:p>
        </p:txBody>
      </p:sp>
      <p:sp>
        <p:nvSpPr>
          <p:cNvPr id="6" name="Retângulo 5"/>
          <p:cNvSpPr/>
          <p:nvPr/>
        </p:nvSpPr>
        <p:spPr>
          <a:xfrm>
            <a:off x="107504" y="6442502"/>
            <a:ext cx="8910736" cy="415498"/>
          </a:xfrm>
          <a:prstGeom prst="rect">
            <a:avLst/>
          </a:prstGeom>
        </p:spPr>
        <p:txBody>
          <a:bodyPr wrap="square">
            <a:spAutoFit/>
          </a:bodyPr>
          <a:lstStyle/>
          <a:p>
            <a:r>
              <a:rPr lang="en-US" sz="1050" dirty="0" smtClean="0"/>
              <a:t>[1] K</a:t>
            </a:r>
            <a:r>
              <a:rPr lang="en-US" sz="1050" dirty="0"/>
              <a:t>. Mills, L. Yuan and R. Jones, "Estimating the physical properties of slags," </a:t>
            </a:r>
            <a:r>
              <a:rPr lang="en-US" sz="1050" i="1" dirty="0"/>
              <a:t>The Journal of The Southern African Institute of Mining and Metallurgy, </a:t>
            </a:r>
            <a:r>
              <a:rPr lang="en-US" sz="1050" dirty="0"/>
              <a:t>vol. 111, pp. 649-658, 2011</a:t>
            </a:r>
            <a:endParaRPr lang="pt-BR" sz="1050" dirty="0"/>
          </a:p>
        </p:txBody>
      </p:sp>
    </p:spTree>
    <p:extLst>
      <p:ext uri="{BB962C8B-B14F-4D97-AF65-F5344CB8AC3E}">
        <p14:creationId xmlns:p14="http://schemas.microsoft.com/office/powerpoint/2010/main" val="2879599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l"/>
            <a:r>
              <a:rPr lang="pt-BR" dirty="0" err="1" smtClean="0"/>
              <a:t>Heat</a:t>
            </a:r>
            <a:r>
              <a:rPr lang="pt-BR" dirty="0" smtClean="0"/>
              <a:t> </a:t>
            </a:r>
            <a:r>
              <a:rPr lang="pt-BR" dirty="0" err="1" smtClean="0"/>
              <a:t>transferring</a:t>
            </a:r>
            <a:r>
              <a:rPr lang="pt-BR" dirty="0" smtClean="0"/>
              <a:t> </a:t>
            </a:r>
            <a:r>
              <a:rPr lang="pt-BR" dirty="0" err="1" smtClean="0"/>
              <a:t>model</a:t>
            </a:r>
            <a:endParaRPr lang="pt-BR" dirty="0"/>
          </a:p>
        </p:txBody>
      </p:sp>
      <p:sp>
        <p:nvSpPr>
          <p:cNvPr id="8" name="Retângulo 7"/>
          <p:cNvSpPr/>
          <p:nvPr/>
        </p:nvSpPr>
        <p:spPr>
          <a:xfrm>
            <a:off x="629815" y="6231895"/>
            <a:ext cx="4067944" cy="523220"/>
          </a:xfrm>
          <a:prstGeom prst="rect">
            <a:avLst/>
          </a:prstGeom>
        </p:spPr>
        <p:txBody>
          <a:bodyPr wrap="square">
            <a:spAutoFit/>
          </a:bodyPr>
          <a:lstStyle/>
          <a:p>
            <a:r>
              <a:rPr lang="en-US" sz="1400" dirty="0" smtClean="0"/>
              <a:t>Fig C . Model simulation and experimental data for BF slag for geometry B.</a:t>
            </a:r>
            <a:endParaRPr lang="pt-BR" sz="1400" dirty="0" smtClean="0"/>
          </a:p>
        </p:txBody>
      </p:sp>
      <p:pic>
        <p:nvPicPr>
          <p:cNvPr id="10" name="Imagem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1" y="1237953"/>
            <a:ext cx="4548676" cy="3600000"/>
          </a:xfrm>
          <a:prstGeom prst="rect">
            <a:avLst/>
          </a:prstGeom>
          <a:noFill/>
          <a:ln>
            <a:noFill/>
          </a:ln>
        </p:spPr>
      </p:pic>
      <p:sp>
        <p:nvSpPr>
          <p:cNvPr id="12" name="Retângulo 11"/>
          <p:cNvSpPr/>
          <p:nvPr/>
        </p:nvSpPr>
        <p:spPr>
          <a:xfrm>
            <a:off x="4552425" y="1340768"/>
            <a:ext cx="4067944" cy="523220"/>
          </a:xfrm>
          <a:prstGeom prst="rect">
            <a:avLst/>
          </a:prstGeom>
        </p:spPr>
        <p:txBody>
          <a:bodyPr wrap="square">
            <a:spAutoFit/>
          </a:bodyPr>
          <a:lstStyle/>
          <a:p>
            <a:r>
              <a:rPr lang="en-US" sz="1400" dirty="0" smtClean="0"/>
              <a:t>Fig B . Model simulation and experimental data for BF slag for geometry A.</a:t>
            </a:r>
            <a:endParaRPr lang="pt-BR" sz="1400" dirty="0" smtClean="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4818"/>
          <a:stretch/>
        </p:blipFill>
        <p:spPr bwMode="auto">
          <a:xfrm>
            <a:off x="4575819" y="3280650"/>
            <a:ext cx="4448086"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08710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p:cNvSpPr txBox="1"/>
          <p:nvPr/>
        </p:nvSpPr>
        <p:spPr>
          <a:xfrm>
            <a:off x="153610" y="1019176"/>
            <a:ext cx="8840921" cy="6463308"/>
          </a:xfrm>
          <a:prstGeom prst="rect">
            <a:avLst/>
          </a:prstGeom>
          <a:noFill/>
        </p:spPr>
        <p:txBody>
          <a:bodyPr wrap="square" rtlCol="0">
            <a:spAutoFit/>
          </a:bodyPr>
          <a:lstStyle/>
          <a:p>
            <a:pPr algn="ctr"/>
            <a:r>
              <a:rPr lang="en-US" altLang="pt-BR" dirty="0" smtClean="0"/>
              <a:t>Near future scenario: There will be a lack of BF slag to supply the demand of cement manufacturing in Brazil</a:t>
            </a:r>
            <a:br>
              <a:rPr lang="en-US" altLang="pt-BR" dirty="0" smtClean="0"/>
            </a:br>
            <a:r>
              <a:rPr lang="en-US" altLang="pt-BR" dirty="0" smtClean="0"/>
              <a:t/>
            </a:r>
            <a:br>
              <a:rPr lang="en-US" altLang="pt-BR" dirty="0" smtClean="0"/>
            </a:br>
            <a:r>
              <a:rPr lang="en-US" altLang="pt-BR" dirty="0" smtClean="0"/>
              <a:t>The steel production in Brazil has been around 32-34 millions t/y for last ten years. There is not any expectation of increasing X growth of construction industry in Brazil </a:t>
            </a:r>
            <a:br>
              <a:rPr lang="en-US" altLang="pt-BR" dirty="0" smtClean="0"/>
            </a:br>
            <a:r>
              <a:rPr lang="en-US" altLang="pt-BR" dirty="0" smtClean="0"/>
              <a:t/>
            </a:r>
            <a:br>
              <a:rPr lang="en-US" altLang="pt-BR" dirty="0" smtClean="0"/>
            </a:br>
            <a:r>
              <a:rPr lang="en-US" altLang="pt-BR" dirty="0" smtClean="0"/>
              <a:t>	</a:t>
            </a:r>
            <a:br>
              <a:rPr lang="en-US" altLang="pt-BR" dirty="0" smtClean="0"/>
            </a:br>
            <a:endParaRPr lang="en-US" altLang="pt-BR" dirty="0" smtClean="0"/>
          </a:p>
          <a:p>
            <a:pPr algn="ctr"/>
            <a:r>
              <a:rPr lang="en-US" altLang="pt-BR" dirty="0" smtClean="0"/>
              <a:t/>
            </a:r>
            <a:br>
              <a:rPr lang="en-US" altLang="pt-BR" dirty="0" smtClean="0"/>
            </a:br>
            <a:endParaRPr lang="en-US" altLang="pt-BR" dirty="0" smtClean="0"/>
          </a:p>
          <a:p>
            <a:pPr algn="ctr"/>
            <a:r>
              <a:rPr lang="en-US" altLang="pt-BR" dirty="0" smtClean="0"/>
              <a:t/>
            </a:r>
            <a:br>
              <a:rPr lang="en-US" altLang="pt-BR" dirty="0" smtClean="0"/>
            </a:br>
            <a:endParaRPr lang="en-US" altLang="pt-BR" dirty="0" smtClean="0"/>
          </a:p>
          <a:p>
            <a:endParaRPr lang="en-US" altLang="pt-BR" dirty="0"/>
          </a:p>
          <a:p>
            <a:r>
              <a:rPr lang="en-US" altLang="pt-BR" dirty="0" smtClean="0"/>
              <a:t/>
            </a:r>
            <a:br>
              <a:rPr lang="en-US" altLang="pt-BR" dirty="0" smtClean="0"/>
            </a:br>
            <a:endParaRPr lang="en-US" altLang="pt-BR" dirty="0" smtClean="0"/>
          </a:p>
          <a:p>
            <a:endParaRPr lang="en-US" dirty="0"/>
          </a:p>
          <a:p>
            <a:endParaRPr lang="en-GB" dirty="0" smtClean="0"/>
          </a:p>
          <a:p>
            <a:endParaRPr lang="en-GB" dirty="0"/>
          </a:p>
          <a:p>
            <a:r>
              <a:rPr lang="en-GB" dirty="0" smtClean="0"/>
              <a:t>Steel </a:t>
            </a:r>
            <a:r>
              <a:rPr lang="en-GB" dirty="0"/>
              <a:t>slag could be an alternative as cement mineral admixture, partially substituting the BF </a:t>
            </a:r>
            <a:r>
              <a:rPr lang="en-GB" dirty="0" smtClean="0"/>
              <a:t>slag</a:t>
            </a:r>
          </a:p>
          <a:p>
            <a:r>
              <a:rPr lang="en-US" altLang="pt-BR" dirty="0" smtClean="0"/>
              <a:t/>
            </a:r>
            <a:br>
              <a:rPr lang="en-US" altLang="pt-BR" dirty="0" smtClean="0"/>
            </a:br>
            <a:r>
              <a:rPr lang="en-US" altLang="pt-BR" dirty="0" smtClean="0"/>
              <a:t>	</a:t>
            </a:r>
          </a:p>
          <a:p>
            <a:endParaRPr lang="pt-BR" dirty="0"/>
          </a:p>
        </p:txBody>
      </p:sp>
      <p:pic>
        <p:nvPicPr>
          <p:cNvPr id="7172" name="Picture 5" descr="Imagem9.png"/>
          <p:cNvPicPr>
            <a:picLocks noChangeAspect="1"/>
          </p:cNvPicPr>
          <p:nvPr/>
        </p:nvPicPr>
        <p:blipFill>
          <a:blip r:embed="rId2" cstate="print">
            <a:extLst>
              <a:ext uri="{28A0092B-C50C-407E-A947-70E740481C1C}">
                <a14:useLocalDpi xmlns:a14="http://schemas.microsoft.com/office/drawing/2010/main" val="0"/>
              </a:ext>
            </a:extLst>
          </a:blip>
          <a:srcRect l="14999" t="24429" r="24167" b="32565"/>
          <a:stretch>
            <a:fillRect/>
          </a:stretch>
        </p:blipFill>
        <p:spPr bwMode="auto">
          <a:xfrm>
            <a:off x="7816463" y="-25398"/>
            <a:ext cx="1364049" cy="69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Gráfico 8"/>
          <p:cNvGraphicFramePr>
            <a:graphicFrameLocks/>
          </p:cNvGraphicFramePr>
          <p:nvPr>
            <p:extLst>
              <p:ext uri="{D42A27DB-BD31-4B8C-83A1-F6EECF244321}">
                <p14:modId xmlns:p14="http://schemas.microsoft.com/office/powerpoint/2010/main" val="692494449"/>
              </p:ext>
            </p:extLst>
          </p:nvPr>
        </p:nvGraphicFramePr>
        <p:xfrm>
          <a:off x="1403648" y="2708920"/>
          <a:ext cx="5616624" cy="2736304"/>
        </p:xfrm>
        <a:graphic>
          <a:graphicData uri="http://schemas.openxmlformats.org/drawingml/2006/chart">
            <c:chart xmlns:c="http://schemas.openxmlformats.org/drawingml/2006/chart" xmlns:r="http://schemas.openxmlformats.org/officeDocument/2006/relationships" r:id="rId3"/>
          </a:graphicData>
        </a:graphic>
      </p:graphicFrame>
      <p:sp>
        <p:nvSpPr>
          <p:cNvPr id="4" name="CaixaDeTexto 3"/>
          <p:cNvSpPr txBox="1"/>
          <p:nvPr/>
        </p:nvSpPr>
        <p:spPr>
          <a:xfrm>
            <a:off x="7164288" y="3604499"/>
            <a:ext cx="1440160" cy="738664"/>
          </a:xfrm>
          <a:prstGeom prst="rect">
            <a:avLst/>
          </a:prstGeom>
          <a:noFill/>
        </p:spPr>
        <p:txBody>
          <a:bodyPr wrap="square" rtlCol="0">
            <a:spAutoFit/>
          </a:bodyPr>
          <a:lstStyle/>
          <a:p>
            <a:pPr algn="ctr"/>
            <a:r>
              <a:rPr lang="pt-BR" sz="1400" dirty="0" err="1" smtClean="0">
                <a:solidFill>
                  <a:srgbClr val="0000FF"/>
                </a:solidFill>
              </a:rPr>
              <a:t>Production</a:t>
            </a:r>
            <a:r>
              <a:rPr lang="pt-BR" sz="1400" dirty="0" smtClean="0">
                <a:solidFill>
                  <a:srgbClr val="0000FF"/>
                </a:solidFill>
              </a:rPr>
              <a:t> </a:t>
            </a:r>
            <a:r>
              <a:rPr lang="pt-BR" sz="1400" dirty="0" err="1" smtClean="0">
                <a:solidFill>
                  <a:srgbClr val="0000FF"/>
                </a:solidFill>
              </a:rPr>
              <a:t>of</a:t>
            </a:r>
            <a:r>
              <a:rPr lang="pt-BR" sz="1400" dirty="0" smtClean="0">
                <a:solidFill>
                  <a:srgbClr val="0000FF"/>
                </a:solidFill>
              </a:rPr>
              <a:t> </a:t>
            </a:r>
            <a:r>
              <a:rPr lang="pt-BR" sz="1400" dirty="0" err="1" smtClean="0">
                <a:solidFill>
                  <a:srgbClr val="0000FF"/>
                </a:solidFill>
              </a:rPr>
              <a:t>crude</a:t>
            </a:r>
            <a:r>
              <a:rPr lang="pt-BR" sz="1400" dirty="0" smtClean="0">
                <a:solidFill>
                  <a:srgbClr val="0000FF"/>
                </a:solidFill>
              </a:rPr>
              <a:t> </a:t>
            </a:r>
            <a:r>
              <a:rPr lang="pt-BR" sz="1400" dirty="0" err="1" smtClean="0">
                <a:solidFill>
                  <a:srgbClr val="0000FF"/>
                </a:solidFill>
              </a:rPr>
              <a:t>steel</a:t>
            </a:r>
            <a:r>
              <a:rPr lang="pt-BR" sz="1400" dirty="0" smtClean="0">
                <a:solidFill>
                  <a:srgbClr val="0000FF"/>
                </a:solidFill>
              </a:rPr>
              <a:t> in </a:t>
            </a:r>
            <a:r>
              <a:rPr lang="pt-BR" sz="1400" dirty="0" err="1" smtClean="0">
                <a:solidFill>
                  <a:srgbClr val="0000FF"/>
                </a:solidFill>
              </a:rPr>
              <a:t>Brazil</a:t>
            </a:r>
            <a:r>
              <a:rPr lang="pt-BR" sz="1400" dirty="0" smtClean="0">
                <a:solidFill>
                  <a:srgbClr val="0000FF"/>
                </a:solidFill>
              </a:rPr>
              <a:t> (x1.000 t)</a:t>
            </a:r>
            <a:endParaRPr lang="pt-BR" sz="1400" dirty="0">
              <a:solidFill>
                <a:srgbClr val="0000FF"/>
              </a:solidFill>
            </a:endParaRPr>
          </a:p>
        </p:txBody>
      </p:sp>
      <p:sp>
        <p:nvSpPr>
          <p:cNvPr id="2" name="Retângulo 1"/>
          <p:cNvSpPr/>
          <p:nvPr/>
        </p:nvSpPr>
        <p:spPr>
          <a:xfrm>
            <a:off x="539552" y="312222"/>
            <a:ext cx="6192688" cy="538609"/>
          </a:xfrm>
          <a:prstGeom prst="rect">
            <a:avLst/>
          </a:prstGeom>
        </p:spPr>
        <p:txBody>
          <a:bodyPr wrap="square">
            <a:spAutoFit/>
          </a:bodyPr>
          <a:lstStyle/>
          <a:p>
            <a:pPr algn="ctr"/>
            <a:r>
              <a:rPr lang="en-US" b="1" dirty="0" smtClean="0"/>
              <a:t>Blast Furnace slag X Steel Slag → Cement Industry in Brazil</a:t>
            </a:r>
          </a:p>
          <a:p>
            <a:pPr algn="ctr"/>
            <a:endParaRPr lang="pt-BR" sz="1100" dirty="0">
              <a:solidFill>
                <a:srgbClr val="FF0000"/>
              </a:solidFill>
            </a:endParaRPr>
          </a:p>
        </p:txBody>
      </p:sp>
      <p:sp>
        <p:nvSpPr>
          <p:cNvPr id="5" name="CaixaDeTexto 4"/>
          <p:cNvSpPr txBox="1"/>
          <p:nvPr/>
        </p:nvSpPr>
        <p:spPr>
          <a:xfrm>
            <a:off x="8460432" y="6466821"/>
            <a:ext cx="621965" cy="369332"/>
          </a:xfrm>
          <a:prstGeom prst="rect">
            <a:avLst/>
          </a:prstGeom>
          <a:noFill/>
        </p:spPr>
        <p:txBody>
          <a:bodyPr wrap="none" rtlCol="0">
            <a:spAutoFit/>
          </a:bodyPr>
          <a:lstStyle/>
          <a:p>
            <a:r>
              <a:rPr lang="pt-BR" dirty="0" err="1" smtClean="0">
                <a:solidFill>
                  <a:schemeClr val="bg1">
                    <a:lumMod val="85000"/>
                  </a:schemeClr>
                </a:solidFill>
              </a:rPr>
              <a:t>conc</a:t>
            </a:r>
            <a:endParaRPr lang="pt-BR" dirty="0">
              <a:solidFill>
                <a:schemeClr val="bg1">
                  <a:lumMod val="85000"/>
                </a:schemeClr>
              </a:solidFill>
            </a:endParaRPr>
          </a:p>
        </p:txBody>
      </p:sp>
    </p:spTree>
    <p:extLst>
      <p:ext uri="{BB962C8B-B14F-4D97-AF65-F5344CB8AC3E}">
        <p14:creationId xmlns:p14="http://schemas.microsoft.com/office/powerpoint/2010/main" val="27096882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to 5"/>
          <p:cNvGraphicFramePr>
            <a:graphicFrameLocks noChangeAspect="1"/>
          </p:cNvGraphicFramePr>
          <p:nvPr>
            <p:extLst>
              <p:ext uri="{D42A27DB-BD31-4B8C-83A1-F6EECF244321}">
                <p14:modId xmlns:p14="http://schemas.microsoft.com/office/powerpoint/2010/main" val="2312505050"/>
              </p:ext>
            </p:extLst>
          </p:nvPr>
        </p:nvGraphicFramePr>
        <p:xfrm>
          <a:off x="246063" y="1555750"/>
          <a:ext cx="8474075" cy="3206750"/>
        </p:xfrm>
        <a:graphic>
          <a:graphicData uri="http://schemas.openxmlformats.org/presentationml/2006/ole">
            <mc:AlternateContent xmlns:mc="http://schemas.openxmlformats.org/markup-compatibility/2006">
              <mc:Choice xmlns:v="urn:schemas-microsoft-com:vml" Requires="v">
                <p:oleObj spid="_x0000_s36872" name="Documento" r:id="rId4" imgW="5907053" imgH="2241114" progId="Word.Document.12">
                  <p:embed/>
                </p:oleObj>
              </mc:Choice>
              <mc:Fallback>
                <p:oleObj name="Documento" r:id="rId4" imgW="5907053" imgH="2241114" progId="Word.Document.12">
                  <p:embed/>
                  <p:pic>
                    <p:nvPicPr>
                      <p:cNvPr id="0" name=""/>
                      <p:cNvPicPr/>
                      <p:nvPr/>
                    </p:nvPicPr>
                    <p:blipFill>
                      <a:blip r:embed="rId5"/>
                      <a:stretch>
                        <a:fillRect/>
                      </a:stretch>
                    </p:blipFill>
                    <p:spPr>
                      <a:xfrm>
                        <a:off x="246063" y="1555750"/>
                        <a:ext cx="8474075" cy="3206750"/>
                      </a:xfrm>
                      <a:prstGeom prst="rect">
                        <a:avLst/>
                      </a:prstGeom>
                    </p:spPr>
                  </p:pic>
                </p:oleObj>
              </mc:Fallback>
            </mc:AlternateContent>
          </a:graphicData>
        </a:graphic>
      </p:graphicFrame>
    </p:spTree>
    <p:extLst>
      <p:ext uri="{BB962C8B-B14F-4D97-AF65-F5344CB8AC3E}">
        <p14:creationId xmlns:p14="http://schemas.microsoft.com/office/powerpoint/2010/main" val="24277443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3" name="Objeto 2"/>
          <p:cNvGraphicFramePr>
            <a:graphicFrameLocks noChangeAspect="1"/>
          </p:cNvGraphicFramePr>
          <p:nvPr>
            <p:extLst>
              <p:ext uri="{D42A27DB-BD31-4B8C-83A1-F6EECF244321}">
                <p14:modId xmlns:p14="http://schemas.microsoft.com/office/powerpoint/2010/main" val="571400893"/>
              </p:ext>
            </p:extLst>
          </p:nvPr>
        </p:nvGraphicFramePr>
        <p:xfrm>
          <a:off x="1547664" y="1268760"/>
          <a:ext cx="5514975" cy="4314825"/>
        </p:xfrm>
        <a:graphic>
          <a:graphicData uri="http://schemas.openxmlformats.org/presentationml/2006/ole">
            <mc:AlternateContent xmlns:mc="http://schemas.openxmlformats.org/markup-compatibility/2006">
              <mc:Choice xmlns:v="urn:schemas-microsoft-com:vml" Requires="v">
                <p:oleObj spid="_x0000_s32778" r:id="rId4" imgW="4276954" imgH="3024835" progId="Origin50.Graph">
                  <p:embed/>
                </p:oleObj>
              </mc:Choice>
              <mc:Fallback>
                <p:oleObj r:id="rId4" imgW="4276954" imgH="3024835" progId="Origin50.Grap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10468" t="9120" r="12250" b="5345"/>
                      <a:stretch>
                        <a:fillRect/>
                      </a:stretch>
                    </p:blipFill>
                    <p:spPr bwMode="auto">
                      <a:xfrm>
                        <a:off x="1547664" y="1268760"/>
                        <a:ext cx="5514975" cy="4314825"/>
                      </a:xfrm>
                      <a:prstGeom prst="rect">
                        <a:avLst/>
                      </a:prstGeom>
                      <a:noFill/>
                    </p:spPr>
                  </p:pic>
                </p:oleObj>
              </mc:Fallback>
            </mc:AlternateContent>
          </a:graphicData>
        </a:graphic>
      </p:graphicFrame>
      <p:sp>
        <p:nvSpPr>
          <p:cNvPr id="6" name="CaixaDeTexto 5"/>
          <p:cNvSpPr txBox="1"/>
          <p:nvPr/>
        </p:nvSpPr>
        <p:spPr>
          <a:xfrm>
            <a:off x="827584" y="476672"/>
            <a:ext cx="861133" cy="369332"/>
          </a:xfrm>
          <a:prstGeom prst="rect">
            <a:avLst/>
          </a:prstGeom>
          <a:noFill/>
        </p:spPr>
        <p:txBody>
          <a:bodyPr wrap="none" rtlCol="0">
            <a:spAutoFit/>
          </a:bodyPr>
          <a:lstStyle/>
          <a:p>
            <a:r>
              <a:rPr lang="pt-BR" b="1" dirty="0" smtClean="0"/>
              <a:t>BF </a:t>
            </a:r>
            <a:r>
              <a:rPr lang="pt-BR" b="1" dirty="0" err="1" smtClean="0"/>
              <a:t>Slag</a:t>
            </a:r>
            <a:endParaRPr lang="pt-BR" b="1" dirty="0"/>
          </a:p>
        </p:txBody>
      </p:sp>
    </p:spTree>
    <p:extLst>
      <p:ext uri="{BB962C8B-B14F-4D97-AF65-F5344CB8AC3E}">
        <p14:creationId xmlns:p14="http://schemas.microsoft.com/office/powerpoint/2010/main" val="36327303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6" name="CaixaDeTexto 5"/>
          <p:cNvSpPr txBox="1"/>
          <p:nvPr/>
        </p:nvSpPr>
        <p:spPr>
          <a:xfrm>
            <a:off x="827584" y="476672"/>
            <a:ext cx="843501" cy="369332"/>
          </a:xfrm>
          <a:prstGeom prst="rect">
            <a:avLst/>
          </a:prstGeom>
          <a:noFill/>
        </p:spPr>
        <p:txBody>
          <a:bodyPr wrap="none" rtlCol="0">
            <a:spAutoFit/>
          </a:bodyPr>
          <a:lstStyle/>
          <a:p>
            <a:r>
              <a:rPr lang="pt-BR" b="1" dirty="0" smtClean="0"/>
              <a:t>SS </a:t>
            </a:r>
            <a:r>
              <a:rPr lang="pt-BR" b="1" dirty="0" err="1" smtClean="0"/>
              <a:t>Slag</a:t>
            </a:r>
            <a:endParaRPr lang="pt-BR" b="1"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8" name="Objeto 7"/>
          <p:cNvGraphicFramePr>
            <a:graphicFrameLocks noChangeAspect="1"/>
          </p:cNvGraphicFramePr>
          <p:nvPr>
            <p:extLst>
              <p:ext uri="{D42A27DB-BD31-4B8C-83A1-F6EECF244321}">
                <p14:modId xmlns:p14="http://schemas.microsoft.com/office/powerpoint/2010/main" val="143617309"/>
              </p:ext>
            </p:extLst>
          </p:nvPr>
        </p:nvGraphicFramePr>
        <p:xfrm>
          <a:off x="1249334" y="1124744"/>
          <a:ext cx="5676900" cy="4314825"/>
        </p:xfrm>
        <a:graphic>
          <a:graphicData uri="http://schemas.openxmlformats.org/presentationml/2006/ole">
            <mc:AlternateContent xmlns:mc="http://schemas.openxmlformats.org/markup-compatibility/2006">
              <mc:Choice xmlns:v="urn:schemas-microsoft-com:vml" Requires="v">
                <p:oleObj spid="_x0000_s33802" r:id="rId4" imgW="4276954" imgH="3024835" progId="Origin50.Graph">
                  <p:embed/>
                </p:oleObj>
              </mc:Choice>
              <mc:Fallback>
                <p:oleObj r:id="rId4" imgW="4276954" imgH="3024835" progId="Origin50.Grap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10245" t="10378" r="11581" b="5661"/>
                      <a:stretch>
                        <a:fillRect/>
                      </a:stretch>
                    </p:blipFill>
                    <p:spPr bwMode="auto">
                      <a:xfrm>
                        <a:off x="1249334" y="1124744"/>
                        <a:ext cx="5676900" cy="431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13443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9" name="Objeto 8"/>
          <p:cNvGraphicFramePr>
            <a:graphicFrameLocks noChangeAspect="1"/>
          </p:cNvGraphicFramePr>
          <p:nvPr>
            <p:extLst>
              <p:ext uri="{D42A27DB-BD31-4B8C-83A1-F6EECF244321}">
                <p14:modId xmlns:p14="http://schemas.microsoft.com/office/powerpoint/2010/main" val="3415602298"/>
              </p:ext>
            </p:extLst>
          </p:nvPr>
        </p:nvGraphicFramePr>
        <p:xfrm>
          <a:off x="1429672" y="1628800"/>
          <a:ext cx="5619750" cy="4314825"/>
        </p:xfrm>
        <a:graphic>
          <a:graphicData uri="http://schemas.openxmlformats.org/presentationml/2006/ole">
            <mc:AlternateContent xmlns:mc="http://schemas.openxmlformats.org/markup-compatibility/2006">
              <mc:Choice xmlns:v="urn:schemas-microsoft-com:vml" Requires="v">
                <p:oleObj spid="_x0000_s34826" r:id="rId4" imgW="4276954" imgH="3024835" progId="Origin50.Graph">
                  <p:embed/>
                </p:oleObj>
              </mc:Choice>
              <mc:Fallback>
                <p:oleObj r:id="rId4" imgW="4276954" imgH="3024835" progId="Origin50.Grap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11136" t="10378" r="11581" b="5661"/>
                      <a:stretch>
                        <a:fillRect/>
                      </a:stretch>
                    </p:blipFill>
                    <p:spPr bwMode="auto">
                      <a:xfrm>
                        <a:off x="1429672" y="1628800"/>
                        <a:ext cx="5619750" cy="431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CaixaDeTexto 9"/>
          <p:cNvSpPr txBox="1"/>
          <p:nvPr/>
        </p:nvSpPr>
        <p:spPr>
          <a:xfrm>
            <a:off x="539552" y="524947"/>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(SS-M1)</a:t>
            </a:r>
            <a:endParaRPr lang="pt-BR" b="1" dirty="0"/>
          </a:p>
        </p:txBody>
      </p:sp>
      <p:grpSp>
        <p:nvGrpSpPr>
          <p:cNvPr id="13" name="Grupo 12"/>
          <p:cNvGrpSpPr/>
          <p:nvPr/>
        </p:nvGrpSpPr>
        <p:grpSpPr>
          <a:xfrm>
            <a:off x="1954554" y="2492896"/>
            <a:ext cx="2905478" cy="1512168"/>
            <a:chOff x="1954554" y="2492896"/>
            <a:chExt cx="2905478" cy="1512168"/>
          </a:xfrm>
        </p:grpSpPr>
        <p:sp>
          <p:nvSpPr>
            <p:cNvPr id="11" name="Retângulo 10"/>
            <p:cNvSpPr/>
            <p:nvPr/>
          </p:nvSpPr>
          <p:spPr>
            <a:xfrm>
              <a:off x="1954554" y="2492896"/>
              <a:ext cx="1177286"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644008" y="3789040"/>
              <a:ext cx="216024" cy="216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Tree>
    <p:extLst>
      <p:ext uri="{BB962C8B-B14F-4D97-AF65-F5344CB8AC3E}">
        <p14:creationId xmlns:p14="http://schemas.microsoft.com/office/powerpoint/2010/main" val="22594623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sp>
        <p:nvSpPr>
          <p:cNvPr id="10" name="CaixaDeTexto 9"/>
          <p:cNvSpPr txBox="1"/>
          <p:nvPr/>
        </p:nvSpPr>
        <p:spPr>
          <a:xfrm>
            <a:off x="539552" y="524947"/>
            <a:ext cx="2830005" cy="369332"/>
          </a:xfrm>
          <a:prstGeom prst="rect">
            <a:avLst/>
          </a:prstGeom>
          <a:noFill/>
        </p:spPr>
        <p:txBody>
          <a:bodyPr wrap="none" rtlCol="0">
            <a:spAutoFit/>
          </a:bodyPr>
          <a:lstStyle/>
          <a:p>
            <a:r>
              <a:rPr lang="pt-BR" b="1" dirty="0" err="1" smtClean="0"/>
              <a:t>Modified</a:t>
            </a:r>
            <a:r>
              <a:rPr lang="pt-BR" b="1" dirty="0" smtClean="0"/>
              <a:t> Steel </a:t>
            </a:r>
            <a:r>
              <a:rPr lang="pt-BR" b="1" dirty="0" err="1" smtClean="0"/>
              <a:t>Slag</a:t>
            </a:r>
            <a:r>
              <a:rPr lang="pt-BR" b="1" dirty="0" smtClean="0"/>
              <a:t> (SS-M2)</a:t>
            </a:r>
            <a:endParaRPr lang="pt-BR" b="1"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pt-BR"/>
          </a:p>
        </p:txBody>
      </p:sp>
      <p:graphicFrame>
        <p:nvGraphicFramePr>
          <p:cNvPr id="8" name="Objeto 7"/>
          <p:cNvGraphicFramePr>
            <a:graphicFrameLocks noChangeAspect="1"/>
          </p:cNvGraphicFramePr>
          <p:nvPr>
            <p:extLst>
              <p:ext uri="{D42A27DB-BD31-4B8C-83A1-F6EECF244321}">
                <p14:modId xmlns:p14="http://schemas.microsoft.com/office/powerpoint/2010/main" val="2532560272"/>
              </p:ext>
            </p:extLst>
          </p:nvPr>
        </p:nvGraphicFramePr>
        <p:xfrm>
          <a:off x="1331640" y="1268760"/>
          <a:ext cx="5400675" cy="4314825"/>
        </p:xfrm>
        <a:graphic>
          <a:graphicData uri="http://schemas.openxmlformats.org/presentationml/2006/ole">
            <mc:AlternateContent xmlns:mc="http://schemas.openxmlformats.org/markup-compatibility/2006">
              <mc:Choice xmlns:v="urn:schemas-microsoft-com:vml" Requires="v">
                <p:oleObj spid="_x0000_s35850" r:id="rId4" imgW="4276954" imgH="3024835" progId="Origin50.Graph">
                  <p:embed/>
                </p:oleObj>
              </mc:Choice>
              <mc:Fallback>
                <p:oleObj r:id="rId4" imgW="4276954" imgH="3024835" progId="Origin50.Grap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13364" t="8490" r="10913" b="5807"/>
                      <a:stretch>
                        <a:fillRect/>
                      </a:stretch>
                    </p:blipFill>
                    <p:spPr bwMode="auto">
                      <a:xfrm>
                        <a:off x="1331640" y="1268760"/>
                        <a:ext cx="5400675" cy="431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67060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p:cNvGraphicFramePr>
            <a:graphicFrameLocks/>
          </p:cNvGraphicFramePr>
          <p:nvPr>
            <p:extLst>
              <p:ext uri="{D42A27DB-BD31-4B8C-83A1-F6EECF244321}">
                <p14:modId xmlns:p14="http://schemas.microsoft.com/office/powerpoint/2010/main" val="517476363"/>
              </p:ext>
            </p:extLst>
          </p:nvPr>
        </p:nvGraphicFramePr>
        <p:xfrm>
          <a:off x="-424544" y="1124744"/>
          <a:ext cx="6362207" cy="4005627"/>
        </p:xfrm>
        <a:graphic>
          <a:graphicData uri="http://schemas.openxmlformats.org/drawingml/2006/chart">
            <c:chart xmlns:c="http://schemas.openxmlformats.org/drawingml/2006/chart" xmlns:r="http://schemas.openxmlformats.org/officeDocument/2006/relationships" r:id="rId2"/>
          </a:graphicData>
        </a:graphic>
      </p:graphicFrame>
      <p:sp>
        <p:nvSpPr>
          <p:cNvPr id="8195" name="Retângulo 1"/>
          <p:cNvSpPr>
            <a:spLocks noChangeArrowheads="1"/>
          </p:cNvSpPr>
          <p:nvPr/>
        </p:nvSpPr>
        <p:spPr bwMode="auto">
          <a:xfrm>
            <a:off x="1691680" y="5091626"/>
            <a:ext cx="45720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pt-BR" altLang="pt-BR" sz="1400" dirty="0" err="1" smtClean="0">
                <a:latin typeface="Arial" pitchFamily="34" charset="0"/>
              </a:rPr>
              <a:t>Crude</a:t>
            </a:r>
            <a:r>
              <a:rPr lang="pt-BR" altLang="pt-BR" sz="1400" dirty="0" smtClean="0">
                <a:latin typeface="Arial" pitchFamily="34" charset="0"/>
              </a:rPr>
              <a:t> Steel </a:t>
            </a:r>
            <a:r>
              <a:rPr lang="pt-BR" altLang="pt-BR" sz="1400" dirty="0" err="1" smtClean="0">
                <a:latin typeface="Arial" pitchFamily="34" charset="0"/>
              </a:rPr>
              <a:t>production</a:t>
            </a:r>
            <a:r>
              <a:rPr lang="pt-BR" altLang="pt-BR" sz="1400" dirty="0" smtClean="0">
                <a:latin typeface="Arial" pitchFamily="34" charset="0"/>
              </a:rPr>
              <a:t> in </a:t>
            </a:r>
            <a:r>
              <a:rPr lang="pt-BR" altLang="pt-BR" sz="1400" dirty="0" err="1" smtClean="0">
                <a:latin typeface="Arial" pitchFamily="34" charset="0"/>
              </a:rPr>
              <a:t>Brazil</a:t>
            </a:r>
            <a:r>
              <a:rPr lang="pt-BR" altLang="pt-BR" sz="1400" dirty="0">
                <a:latin typeface="Arial" pitchFamily="34" charset="0"/>
              </a:rPr>
              <a:t> </a:t>
            </a:r>
            <a:endParaRPr lang="pt-BR" altLang="pt-BR" sz="1400" dirty="0" smtClean="0">
              <a:latin typeface="Arial" pitchFamily="34" charset="0"/>
            </a:endParaRPr>
          </a:p>
          <a:p>
            <a:pPr eaLnBrk="1" hangingPunct="1">
              <a:spcBef>
                <a:spcPct val="0"/>
              </a:spcBef>
              <a:buFontTx/>
              <a:buNone/>
            </a:pPr>
            <a:r>
              <a:rPr lang="pt-BR" altLang="pt-BR" sz="1100" dirty="0" err="1" smtClean="0">
                <a:latin typeface="Arial" pitchFamily="34" charset="0"/>
              </a:rPr>
              <a:t>Source</a:t>
            </a:r>
            <a:r>
              <a:rPr lang="pt-BR" altLang="pt-BR" sz="1100" dirty="0" smtClean="0">
                <a:latin typeface="Arial" pitchFamily="34" charset="0"/>
              </a:rPr>
              <a:t>: </a:t>
            </a:r>
            <a:r>
              <a:rPr lang="pt-BR" altLang="pt-BR" sz="1100" dirty="0">
                <a:latin typeface="Arial" pitchFamily="34" charset="0"/>
              </a:rPr>
              <a:t>Instituto Aço Brasil</a:t>
            </a:r>
          </a:p>
        </p:txBody>
      </p:sp>
      <p:sp>
        <p:nvSpPr>
          <p:cNvPr id="3" name="CaixaDeTexto 2"/>
          <p:cNvSpPr txBox="1">
            <a:spLocks noChangeArrowheads="1"/>
          </p:cNvSpPr>
          <p:nvPr/>
        </p:nvSpPr>
        <p:spPr bwMode="auto">
          <a:xfrm>
            <a:off x="4725572" y="2712930"/>
            <a:ext cx="4280531"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pPr>
            <a:r>
              <a:rPr lang="pt-BR" altLang="pt-BR" sz="2000" dirty="0">
                <a:solidFill>
                  <a:srgbClr val="0000FF"/>
                </a:solidFill>
                <a:latin typeface="Arial" pitchFamily="34" charset="0"/>
              </a:rPr>
              <a:t>26,6 </a:t>
            </a:r>
            <a:r>
              <a:rPr lang="pt-BR" altLang="pt-BR" sz="2000" dirty="0" smtClean="0">
                <a:solidFill>
                  <a:srgbClr val="0000FF"/>
                </a:solidFill>
                <a:latin typeface="Arial" pitchFamily="34" charset="0"/>
              </a:rPr>
              <a:t>MT </a:t>
            </a:r>
            <a:r>
              <a:rPr lang="pt-BR" altLang="pt-BR" sz="2000" dirty="0" err="1" smtClean="0">
                <a:solidFill>
                  <a:srgbClr val="0000FF"/>
                </a:solidFill>
                <a:latin typeface="Arial" pitchFamily="34" charset="0"/>
              </a:rPr>
              <a:t>steel</a:t>
            </a:r>
            <a:r>
              <a:rPr lang="pt-BR" altLang="pt-BR" sz="2000" dirty="0" smtClean="0">
                <a:solidFill>
                  <a:srgbClr val="0000FF"/>
                </a:solidFill>
                <a:latin typeface="Arial" pitchFamily="34" charset="0"/>
              </a:rPr>
              <a:t> </a:t>
            </a:r>
            <a:r>
              <a:rPr lang="pt-BR" altLang="pt-BR" sz="2000" dirty="0">
                <a:solidFill>
                  <a:srgbClr val="0000FF"/>
                </a:solidFill>
                <a:latin typeface="Arial" pitchFamily="34" charset="0"/>
              </a:rPr>
              <a:t>x 120 </a:t>
            </a:r>
            <a:r>
              <a:rPr lang="pt-BR" altLang="pt-BR" sz="2000" dirty="0" smtClean="0">
                <a:solidFill>
                  <a:srgbClr val="0000FF"/>
                </a:solidFill>
                <a:latin typeface="Arial" pitchFamily="34" charset="0"/>
              </a:rPr>
              <a:t>kg </a:t>
            </a:r>
            <a:r>
              <a:rPr lang="pt-BR" altLang="pt-BR" sz="2000" dirty="0" err="1" smtClean="0">
                <a:solidFill>
                  <a:srgbClr val="0000FF"/>
                </a:solidFill>
                <a:latin typeface="Arial" pitchFamily="34" charset="0"/>
              </a:rPr>
              <a:t>SSlag</a:t>
            </a:r>
            <a:r>
              <a:rPr lang="pt-BR" altLang="pt-BR" sz="2000" dirty="0" smtClean="0">
                <a:solidFill>
                  <a:srgbClr val="0000FF"/>
                </a:solidFill>
                <a:latin typeface="Arial" pitchFamily="34" charset="0"/>
              </a:rPr>
              <a:t>/t </a:t>
            </a:r>
            <a:r>
              <a:rPr lang="pt-BR" altLang="pt-BR" sz="2000" dirty="0" err="1" smtClean="0">
                <a:solidFill>
                  <a:srgbClr val="0000FF"/>
                </a:solidFill>
                <a:latin typeface="Arial" pitchFamily="34" charset="0"/>
              </a:rPr>
              <a:t>steel</a:t>
            </a:r>
            <a:endParaRPr lang="pt-BR" altLang="pt-BR" sz="2000" dirty="0">
              <a:solidFill>
                <a:srgbClr val="0000FF"/>
              </a:solidFill>
              <a:latin typeface="Arial" pitchFamily="34" charset="0"/>
            </a:endParaRPr>
          </a:p>
          <a:p>
            <a:pPr algn="ctr" eaLnBrk="1" hangingPunct="1">
              <a:spcBef>
                <a:spcPct val="0"/>
              </a:spcBef>
              <a:buFontTx/>
              <a:buNone/>
            </a:pPr>
            <a:r>
              <a:rPr lang="pt-BR" altLang="pt-BR" sz="2000" dirty="0">
                <a:solidFill>
                  <a:srgbClr val="0000FF"/>
                </a:solidFill>
                <a:latin typeface="Arial" pitchFamily="34" charset="0"/>
              </a:rPr>
              <a:t>=</a:t>
            </a:r>
          </a:p>
          <a:p>
            <a:pPr algn="ctr" eaLnBrk="1" hangingPunct="1">
              <a:spcBef>
                <a:spcPct val="0"/>
              </a:spcBef>
              <a:buFontTx/>
              <a:buNone/>
            </a:pPr>
            <a:r>
              <a:rPr lang="pt-BR" altLang="pt-BR" sz="2000" b="1" dirty="0">
                <a:solidFill>
                  <a:srgbClr val="0000FF"/>
                </a:solidFill>
                <a:latin typeface="Arial" pitchFamily="34" charset="0"/>
              </a:rPr>
              <a:t>3,2 </a:t>
            </a:r>
            <a:r>
              <a:rPr lang="pt-BR" altLang="pt-BR" sz="2000" b="1" dirty="0" err="1" smtClean="0">
                <a:solidFill>
                  <a:srgbClr val="0000FF"/>
                </a:solidFill>
                <a:latin typeface="Arial" pitchFamily="34" charset="0"/>
              </a:rPr>
              <a:t>Mt</a:t>
            </a:r>
            <a:r>
              <a:rPr lang="pt-BR" altLang="pt-BR" sz="2000" b="1" dirty="0" smtClean="0">
                <a:solidFill>
                  <a:srgbClr val="0000FF"/>
                </a:solidFill>
                <a:latin typeface="Arial" pitchFamily="34" charset="0"/>
              </a:rPr>
              <a:t> </a:t>
            </a:r>
            <a:r>
              <a:rPr lang="pt-BR" altLang="pt-BR" sz="2000" b="1" dirty="0" err="1" smtClean="0">
                <a:solidFill>
                  <a:srgbClr val="0000FF"/>
                </a:solidFill>
                <a:latin typeface="Arial" pitchFamily="34" charset="0"/>
              </a:rPr>
              <a:t>of</a:t>
            </a:r>
            <a:r>
              <a:rPr lang="pt-BR" altLang="pt-BR" sz="2000" b="1" dirty="0" smtClean="0">
                <a:solidFill>
                  <a:srgbClr val="0000FF"/>
                </a:solidFill>
                <a:latin typeface="Arial" pitchFamily="34" charset="0"/>
              </a:rPr>
              <a:t> Steel </a:t>
            </a:r>
            <a:r>
              <a:rPr lang="pt-BR" altLang="pt-BR" sz="2000" b="1" dirty="0" err="1" smtClean="0">
                <a:solidFill>
                  <a:srgbClr val="0000FF"/>
                </a:solidFill>
                <a:latin typeface="Arial" pitchFamily="34" charset="0"/>
              </a:rPr>
              <a:t>Slag</a:t>
            </a:r>
            <a:r>
              <a:rPr lang="pt-BR" altLang="pt-BR" sz="2000" b="1" dirty="0" smtClean="0">
                <a:solidFill>
                  <a:srgbClr val="0000FF"/>
                </a:solidFill>
                <a:latin typeface="Arial" pitchFamily="34" charset="0"/>
              </a:rPr>
              <a:t> (BOF)</a:t>
            </a:r>
          </a:p>
          <a:p>
            <a:pPr algn="ctr" eaLnBrk="1" hangingPunct="1">
              <a:spcBef>
                <a:spcPct val="0"/>
              </a:spcBef>
              <a:buFontTx/>
              <a:buNone/>
            </a:pPr>
            <a:endParaRPr lang="pt-BR" altLang="pt-BR" sz="2000" dirty="0">
              <a:solidFill>
                <a:srgbClr val="0000FF"/>
              </a:solidFill>
              <a:latin typeface="Arial" pitchFamily="34" charset="0"/>
            </a:endParaRPr>
          </a:p>
          <a:p>
            <a:pPr algn="ctr" eaLnBrk="1" hangingPunct="1">
              <a:spcBef>
                <a:spcPct val="0"/>
              </a:spcBef>
              <a:buFontTx/>
              <a:buNone/>
            </a:pPr>
            <a:r>
              <a:rPr lang="en-US" altLang="pt-BR" sz="2000" dirty="0"/>
              <a:t>(~4 millions t of BF slag</a:t>
            </a:r>
            <a:r>
              <a:rPr lang="en-US" altLang="pt-BR" sz="2000" dirty="0" smtClean="0"/>
              <a:t>)</a:t>
            </a:r>
            <a:endParaRPr lang="pt-BR" altLang="pt-BR" sz="2000" dirty="0">
              <a:solidFill>
                <a:srgbClr val="0000FF"/>
              </a:solidFill>
              <a:latin typeface="Arial" pitchFamily="34" charset="0"/>
            </a:endParaRPr>
          </a:p>
        </p:txBody>
      </p:sp>
      <p:pic>
        <p:nvPicPr>
          <p:cNvPr id="10"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7" name="CaixaDeTexto 6"/>
          <p:cNvSpPr txBox="1"/>
          <p:nvPr/>
        </p:nvSpPr>
        <p:spPr>
          <a:xfrm>
            <a:off x="0" y="6488668"/>
            <a:ext cx="460382" cy="369332"/>
          </a:xfrm>
          <a:prstGeom prst="rect">
            <a:avLst/>
          </a:prstGeom>
          <a:noFill/>
        </p:spPr>
        <p:txBody>
          <a:bodyPr wrap="none" rtlCol="0">
            <a:spAutoFit/>
          </a:bodyPr>
          <a:lstStyle/>
          <a:p>
            <a:r>
              <a:rPr lang="pt-BR" dirty="0" smtClean="0">
                <a:solidFill>
                  <a:schemeClr val="bg1">
                    <a:lumMod val="85000"/>
                  </a:schemeClr>
                </a:solidFill>
              </a:rPr>
              <a:t>T a</a:t>
            </a:r>
            <a:endParaRPr lang="pt-BR" dirty="0">
              <a:solidFill>
                <a:schemeClr val="bg1">
                  <a:lumMod val="85000"/>
                </a:schemeClr>
              </a:solidFill>
            </a:endParaRPr>
          </a:p>
        </p:txBody>
      </p:sp>
    </p:spTree>
    <p:extLst>
      <p:ext uri="{BB962C8B-B14F-4D97-AF65-F5344CB8AC3E}">
        <p14:creationId xmlns:p14="http://schemas.microsoft.com/office/powerpoint/2010/main" val="59695556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a 6"/>
          <p:cNvGraphicFramePr>
            <a:graphicFrameLocks noGrp="1"/>
          </p:cNvGraphicFramePr>
          <p:nvPr>
            <p:extLst>
              <p:ext uri="{D42A27DB-BD31-4B8C-83A1-F6EECF244321}">
                <p14:modId xmlns:p14="http://schemas.microsoft.com/office/powerpoint/2010/main" val="207540941"/>
              </p:ext>
            </p:extLst>
          </p:nvPr>
        </p:nvGraphicFramePr>
        <p:xfrm>
          <a:off x="1225648" y="1596383"/>
          <a:ext cx="6684865" cy="2984745"/>
        </p:xfrm>
        <a:graphic>
          <a:graphicData uri="http://schemas.openxmlformats.org/drawingml/2006/table">
            <a:tbl>
              <a:tblPr firstRow="1" firstCol="1" bandRow="1">
                <a:tableStyleId>{93296810-A885-4BE3-A3E7-6D5BEEA58F35}</a:tableStyleId>
              </a:tblPr>
              <a:tblGrid>
                <a:gridCol w="2506764"/>
                <a:gridCol w="1694689"/>
                <a:gridCol w="2483412"/>
              </a:tblGrid>
              <a:tr h="461001">
                <a:tc>
                  <a:txBody>
                    <a:bodyPr/>
                    <a:lstStyle/>
                    <a:p>
                      <a:pPr>
                        <a:lnSpc>
                          <a:spcPct val="115000"/>
                        </a:lnSpc>
                      </a:pPr>
                      <a:endParaRPr lang="pt-BR" sz="1600" dirty="0">
                        <a:effectLst/>
                        <a:latin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BF </a:t>
                      </a:r>
                      <a:r>
                        <a:rPr lang="pt-BR" sz="1600" dirty="0" err="1" smtClean="0">
                          <a:effectLst/>
                        </a:rPr>
                        <a:t>Slag</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Steel </a:t>
                      </a:r>
                      <a:r>
                        <a:rPr lang="pt-BR" sz="1600" dirty="0" err="1" smtClean="0">
                          <a:effectLst/>
                        </a:rPr>
                        <a:t>Slag</a:t>
                      </a:r>
                      <a:r>
                        <a:rPr lang="pt-BR" sz="1600" dirty="0" smtClean="0">
                          <a:effectLst/>
                        </a:rPr>
                        <a:t> (</a:t>
                      </a:r>
                      <a:r>
                        <a:rPr lang="pt-BR" sz="1600" dirty="0" err="1" smtClean="0">
                          <a:effectLst/>
                        </a:rPr>
                        <a:t>Brazil</a:t>
                      </a:r>
                      <a:r>
                        <a:rPr lang="pt-BR" sz="1600" dirty="0" smtClean="0">
                          <a:effectLst/>
                        </a:rPr>
                        <a:t>)</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err="1">
                          <a:effectLst/>
                        </a:rPr>
                        <a:t>CaO</a:t>
                      </a:r>
                      <a:r>
                        <a:rPr lang="pt-BR" sz="1600" dirty="0">
                          <a:effectLst/>
                        </a:rPr>
                        <a:t> (%)</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a:effectLst/>
                        </a:rPr>
                        <a:t>41-44</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36-46</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err="1">
                          <a:effectLst/>
                        </a:rPr>
                        <a:t>MgO</a:t>
                      </a:r>
                      <a:r>
                        <a:rPr lang="pt-BR" sz="1600" dirty="0">
                          <a:effectLst/>
                        </a:rPr>
                        <a:t> (%)</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a:effectLst/>
                        </a:rPr>
                        <a:t>6-7</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5-12</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a:effectLst/>
                        </a:rPr>
                        <a:t>SiO</a:t>
                      </a:r>
                      <a:r>
                        <a:rPr lang="pt-BR" sz="1600" baseline="-25000">
                          <a:effectLst/>
                        </a:rPr>
                        <a:t>2</a:t>
                      </a:r>
                      <a:r>
                        <a:rPr lang="pt-BR" sz="1600">
                          <a:effectLst/>
                        </a:rPr>
                        <a:t> (%)</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a:effectLst/>
                        </a:rPr>
                        <a:t>35-40</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10-16</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a:effectLst/>
                        </a:rPr>
                        <a:t>Al</a:t>
                      </a:r>
                      <a:r>
                        <a:rPr lang="pt-BR" sz="1600" baseline="-25000" dirty="0">
                          <a:effectLst/>
                        </a:rPr>
                        <a:t>2</a:t>
                      </a:r>
                      <a:r>
                        <a:rPr lang="pt-BR" sz="1600" dirty="0">
                          <a:effectLst/>
                        </a:rPr>
                        <a:t>O</a:t>
                      </a:r>
                      <a:r>
                        <a:rPr lang="pt-BR" sz="1600" baseline="-25000" dirty="0">
                          <a:effectLst/>
                        </a:rPr>
                        <a:t>3</a:t>
                      </a:r>
                      <a:r>
                        <a:rPr lang="pt-BR" sz="1600" dirty="0">
                          <a:effectLst/>
                        </a:rPr>
                        <a:t> (%)</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a:effectLst/>
                        </a:rPr>
                        <a:t>10-13</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1-4</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a:effectLst/>
                        </a:rPr>
                        <a:t>FeO (%)</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a:effectLst/>
                        </a:rPr>
                        <a:t>&lt; 1,8</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14-22</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smtClean="0">
                          <a:effectLst/>
                          <a:latin typeface="Calibri"/>
                          <a:ea typeface="Calibri"/>
                          <a:cs typeface="Times New Roman"/>
                        </a:rPr>
                        <a:t>Fe</a:t>
                      </a:r>
                      <a:r>
                        <a:rPr lang="pt-BR" sz="1600" b="1" kern="1200" baseline="-25000" dirty="0" smtClean="0">
                          <a:solidFill>
                            <a:schemeClr val="lt1"/>
                          </a:solidFill>
                          <a:effectLst/>
                          <a:latin typeface="+mn-lt"/>
                          <a:ea typeface="+mn-ea"/>
                          <a:cs typeface="+mn-cs"/>
                        </a:rPr>
                        <a:t>2</a:t>
                      </a:r>
                      <a:r>
                        <a:rPr lang="pt-BR" sz="1600" dirty="0" smtClean="0">
                          <a:effectLst/>
                          <a:latin typeface="Calibri"/>
                          <a:ea typeface="Calibri"/>
                          <a:cs typeface="Times New Roman"/>
                        </a:rPr>
                        <a:t>O</a:t>
                      </a:r>
                      <a:r>
                        <a:rPr lang="pt-BR" sz="1600" b="1" kern="1200" baseline="-25000" dirty="0" smtClean="0">
                          <a:solidFill>
                            <a:schemeClr val="lt1"/>
                          </a:solidFill>
                          <a:effectLst/>
                          <a:latin typeface="+mn-lt"/>
                          <a:ea typeface="+mn-ea"/>
                          <a:cs typeface="+mn-cs"/>
                        </a:rPr>
                        <a:t>3</a:t>
                      </a:r>
                      <a:r>
                        <a:rPr lang="pt-BR" sz="1600" dirty="0" smtClean="0">
                          <a:effectLst/>
                          <a:latin typeface="Calibri"/>
                          <a:ea typeface="Calibri"/>
                          <a:cs typeface="Times New Roman"/>
                        </a:rPr>
                        <a:t> (%)</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latin typeface="Calibri"/>
                          <a:ea typeface="Calibri"/>
                          <a:cs typeface="Times New Roman"/>
                        </a:rPr>
                        <a:t>-</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latin typeface="Calibri"/>
                          <a:ea typeface="Calibri"/>
                          <a:cs typeface="Times New Roman"/>
                        </a:rPr>
                        <a:t>13,6</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a:effectLst/>
                        </a:rPr>
                        <a:t>S (total)</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a:effectLst/>
                        </a:rPr>
                        <a:t>0,8-1,1</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0,1-0,3</a:t>
                      </a:r>
                      <a:endParaRPr lang="pt-BR" sz="1600" dirty="0">
                        <a:effectLst/>
                        <a:latin typeface="Calibri"/>
                        <a:ea typeface="Calibri"/>
                        <a:cs typeface="Times New Roman"/>
                      </a:endParaRPr>
                    </a:p>
                  </a:txBody>
                  <a:tcPr marL="44453" marR="44453" marT="0" marB="0" anchor="b"/>
                </a:tc>
              </a:tr>
              <a:tr h="230506">
                <a:tc>
                  <a:txBody>
                    <a:bodyPr/>
                    <a:lstStyle/>
                    <a:p>
                      <a:pPr algn="ctr">
                        <a:lnSpc>
                          <a:spcPct val="115000"/>
                        </a:lnSpc>
                        <a:spcAft>
                          <a:spcPts val="0"/>
                        </a:spcAft>
                      </a:pPr>
                      <a:r>
                        <a:rPr lang="pt-BR" sz="1600" dirty="0">
                          <a:effectLst/>
                        </a:rPr>
                        <a:t>P</a:t>
                      </a:r>
                      <a:r>
                        <a:rPr lang="pt-BR" sz="1600" baseline="-25000" dirty="0">
                          <a:effectLst/>
                        </a:rPr>
                        <a:t>2</a:t>
                      </a:r>
                      <a:r>
                        <a:rPr lang="pt-BR" sz="1600" dirty="0">
                          <a:effectLst/>
                        </a:rPr>
                        <a:t>O</a:t>
                      </a:r>
                      <a:r>
                        <a:rPr lang="pt-BR" sz="1600" baseline="-25000" dirty="0">
                          <a:effectLst/>
                        </a:rPr>
                        <a:t>5</a:t>
                      </a:r>
                      <a:r>
                        <a:rPr lang="pt-BR" sz="1600" dirty="0">
                          <a:effectLst/>
                        </a:rPr>
                        <a:t> (%)</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a:effectLst/>
                        </a:rPr>
                        <a:t>-</a:t>
                      </a:r>
                      <a:endParaRPr lang="pt-BR" sz="160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1,0-2,5</a:t>
                      </a:r>
                      <a:endParaRPr lang="pt-BR" sz="1600" dirty="0">
                        <a:effectLst/>
                        <a:latin typeface="Calibri"/>
                        <a:ea typeface="Calibri"/>
                        <a:cs typeface="Times New Roman"/>
                      </a:endParaRPr>
                    </a:p>
                  </a:txBody>
                  <a:tcPr marL="44453" marR="44453" marT="0" marB="0" anchor="b"/>
                </a:tc>
              </a:tr>
              <a:tr h="232866">
                <a:tc>
                  <a:txBody>
                    <a:bodyPr/>
                    <a:lstStyle/>
                    <a:p>
                      <a:pPr algn="ctr">
                        <a:lnSpc>
                          <a:spcPct val="115000"/>
                        </a:lnSpc>
                        <a:spcAft>
                          <a:spcPts val="0"/>
                        </a:spcAft>
                      </a:pPr>
                      <a:r>
                        <a:rPr lang="pt-BR" sz="1600" dirty="0" err="1" smtClean="0">
                          <a:effectLst/>
                        </a:rPr>
                        <a:t>Basicity</a:t>
                      </a:r>
                      <a:r>
                        <a:rPr lang="pt-BR" sz="1600" dirty="0" smtClean="0">
                          <a:effectLst/>
                        </a:rPr>
                        <a:t> </a:t>
                      </a:r>
                      <a:r>
                        <a:rPr lang="pt-BR" sz="1600" dirty="0">
                          <a:effectLst/>
                        </a:rPr>
                        <a:t>(CaO+MgO)/SiO</a:t>
                      </a:r>
                      <a:r>
                        <a:rPr lang="pt-BR" sz="1600" baseline="-25000" dirty="0">
                          <a:effectLst/>
                        </a:rPr>
                        <a:t>2</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smtClean="0">
                          <a:effectLst/>
                        </a:rPr>
                        <a:t>1,2-1,4</a:t>
                      </a:r>
                      <a:endParaRPr lang="pt-BR" sz="1600" dirty="0">
                        <a:effectLst/>
                        <a:latin typeface="Calibri"/>
                        <a:ea typeface="Calibri"/>
                        <a:cs typeface="Times New Roman"/>
                      </a:endParaRPr>
                    </a:p>
                  </a:txBody>
                  <a:tcPr marL="44453" marR="44453" marT="0" marB="0" anchor="b"/>
                </a:tc>
                <a:tc>
                  <a:txBody>
                    <a:bodyPr/>
                    <a:lstStyle/>
                    <a:p>
                      <a:pPr algn="ctr">
                        <a:lnSpc>
                          <a:spcPct val="115000"/>
                        </a:lnSpc>
                        <a:spcAft>
                          <a:spcPts val="0"/>
                        </a:spcAft>
                      </a:pPr>
                      <a:r>
                        <a:rPr lang="pt-BR" sz="1600" dirty="0">
                          <a:effectLst/>
                        </a:rPr>
                        <a:t>&gt; </a:t>
                      </a:r>
                      <a:r>
                        <a:rPr lang="pt-BR" sz="1600" dirty="0" smtClean="0">
                          <a:effectLst/>
                        </a:rPr>
                        <a:t>3,0</a:t>
                      </a:r>
                      <a:endParaRPr lang="pt-BR" sz="1600" dirty="0">
                        <a:effectLst/>
                        <a:latin typeface="Calibri"/>
                        <a:ea typeface="Calibri"/>
                        <a:cs typeface="Times New Roman"/>
                      </a:endParaRPr>
                    </a:p>
                  </a:txBody>
                  <a:tcPr marL="44453" marR="44453" marT="0" marB="0" anchor="b"/>
                </a:tc>
              </a:tr>
            </a:tbl>
          </a:graphicData>
        </a:graphic>
      </p:graphicFrame>
      <p:sp>
        <p:nvSpPr>
          <p:cNvPr id="2" name="Retângulo 1"/>
          <p:cNvSpPr/>
          <p:nvPr/>
        </p:nvSpPr>
        <p:spPr>
          <a:xfrm>
            <a:off x="181480" y="4678685"/>
            <a:ext cx="8783008" cy="1846659"/>
          </a:xfrm>
          <a:prstGeom prst="rect">
            <a:avLst/>
          </a:prstGeom>
        </p:spPr>
        <p:txBody>
          <a:bodyPr wrap="square">
            <a:spAutoFit/>
          </a:bodyPr>
          <a:lstStyle/>
          <a:p>
            <a:pPr algn="just">
              <a:spcBef>
                <a:spcPct val="0"/>
              </a:spcBef>
              <a:defRPr/>
            </a:pPr>
            <a:r>
              <a:rPr lang="en-US" altLang="pt-BR" dirty="0"/>
              <a:t>Technological barriers to be overcome:</a:t>
            </a:r>
          </a:p>
          <a:p>
            <a:pPr lvl="2">
              <a:spcBef>
                <a:spcPct val="0"/>
              </a:spcBef>
              <a:defRPr/>
            </a:pPr>
            <a:r>
              <a:rPr lang="en-US" altLang="pt-BR" sz="1600" dirty="0">
                <a:latin typeface="Arial" pitchFamily="34" charset="0"/>
              </a:rPr>
              <a:t>- </a:t>
            </a:r>
            <a:r>
              <a:rPr lang="en-US" altLang="pt-BR" sz="1600" dirty="0" smtClean="0">
                <a:latin typeface="Arial" pitchFamily="34" charset="0"/>
              </a:rPr>
              <a:t>Chemical </a:t>
            </a:r>
            <a:r>
              <a:rPr lang="en-US" altLang="pt-BR" sz="1600" dirty="0">
                <a:latin typeface="Arial" pitchFamily="34" charset="0"/>
              </a:rPr>
              <a:t>composition </a:t>
            </a:r>
            <a:r>
              <a:rPr lang="en-US" altLang="pt-BR" sz="1600" dirty="0" smtClean="0">
                <a:latin typeface="Arial" pitchFamily="34" charset="0"/>
              </a:rPr>
              <a:t>modification </a:t>
            </a:r>
            <a:r>
              <a:rPr lang="en-US" altLang="pt-BR" sz="1600" dirty="0">
                <a:latin typeface="Arial" pitchFamily="34" charset="0"/>
              </a:rPr>
              <a:t>(decreasing of free </a:t>
            </a:r>
            <a:r>
              <a:rPr lang="en-US" altLang="pt-BR" sz="1600" dirty="0" err="1">
                <a:latin typeface="Arial" pitchFamily="34" charset="0"/>
              </a:rPr>
              <a:t>CaO</a:t>
            </a:r>
            <a:r>
              <a:rPr lang="en-US" altLang="pt-BR" sz="1600" dirty="0">
                <a:latin typeface="Arial" pitchFamily="34" charset="0"/>
              </a:rPr>
              <a:t> and </a:t>
            </a:r>
            <a:r>
              <a:rPr lang="en-US" altLang="pt-BR" sz="1600" dirty="0" err="1">
                <a:latin typeface="Arial" pitchFamily="34" charset="0"/>
              </a:rPr>
              <a:t>MgO</a:t>
            </a:r>
            <a:r>
              <a:rPr lang="en-US" altLang="pt-BR" sz="1600" dirty="0">
                <a:latin typeface="Arial" pitchFamily="34" charset="0"/>
              </a:rPr>
              <a:t>, Fe</a:t>
            </a:r>
            <a:r>
              <a:rPr lang="en-US" altLang="pt-BR" sz="1600" baseline="-25000" dirty="0">
                <a:latin typeface="Arial" pitchFamily="34" charset="0"/>
              </a:rPr>
              <a:t>2</a:t>
            </a:r>
            <a:r>
              <a:rPr lang="en-US" altLang="pt-BR" sz="1600" dirty="0">
                <a:latin typeface="Arial" pitchFamily="34" charset="0"/>
              </a:rPr>
              <a:t>O</a:t>
            </a:r>
            <a:r>
              <a:rPr lang="en-US" altLang="pt-BR" sz="1600" baseline="-25000" dirty="0">
                <a:latin typeface="Arial" pitchFamily="34" charset="0"/>
              </a:rPr>
              <a:t>3</a:t>
            </a:r>
            <a:r>
              <a:rPr lang="en-US" altLang="pt-BR" sz="1600" dirty="0">
                <a:latin typeface="Arial" pitchFamily="34" charset="0"/>
              </a:rPr>
              <a:t>/</a:t>
            </a:r>
            <a:r>
              <a:rPr lang="en-US" altLang="pt-BR" sz="1600" dirty="0" err="1">
                <a:latin typeface="Arial" pitchFamily="34" charset="0"/>
              </a:rPr>
              <a:t>FeO</a:t>
            </a:r>
            <a:r>
              <a:rPr lang="en-US" altLang="pt-BR" sz="1600" dirty="0">
                <a:latin typeface="Arial" pitchFamily="34" charset="0"/>
              </a:rPr>
              <a:t> and Fe)</a:t>
            </a:r>
          </a:p>
          <a:p>
            <a:pPr lvl="2">
              <a:spcBef>
                <a:spcPct val="0"/>
              </a:spcBef>
              <a:buFontTx/>
              <a:buChar char="-"/>
              <a:defRPr/>
            </a:pPr>
            <a:r>
              <a:rPr lang="en-US" altLang="pt-BR" sz="1600" dirty="0" smtClean="0">
                <a:latin typeface="Arial" pitchFamily="34" charset="0"/>
              </a:rPr>
              <a:t> Transformation of mineralogical phases  </a:t>
            </a:r>
            <a:r>
              <a:rPr lang="en-US" altLang="pt-BR" sz="1600" dirty="0">
                <a:latin typeface="Arial" pitchFamily="34" charset="0"/>
              </a:rPr>
              <a:t>(appropriate phases with hydraulic activity for cement </a:t>
            </a:r>
            <a:r>
              <a:rPr lang="en-US" altLang="pt-BR" sz="1600" dirty="0" smtClean="0">
                <a:latin typeface="Arial" pitchFamily="34" charset="0"/>
              </a:rPr>
              <a:t>production</a:t>
            </a:r>
            <a:endParaRPr lang="en-US" altLang="pt-BR" sz="1600" dirty="0">
              <a:latin typeface="Arial" pitchFamily="34" charset="0"/>
            </a:endParaRPr>
          </a:p>
          <a:p>
            <a:pPr lvl="2">
              <a:spcBef>
                <a:spcPct val="0"/>
              </a:spcBef>
              <a:buFontTx/>
              <a:buChar char="-"/>
              <a:defRPr/>
            </a:pPr>
            <a:r>
              <a:rPr lang="en-US" altLang="pt-BR" sz="1600" dirty="0" smtClean="0">
                <a:latin typeface="Arial" pitchFamily="34" charset="0"/>
              </a:rPr>
              <a:t> </a:t>
            </a:r>
            <a:r>
              <a:rPr lang="en-US" altLang="pt-BR" sz="1600" dirty="0">
                <a:latin typeface="Arial" pitchFamily="34" charset="0"/>
              </a:rPr>
              <a:t>L</a:t>
            </a:r>
            <a:r>
              <a:rPr lang="en-US" altLang="pt-BR" sz="1600" dirty="0" smtClean="0">
                <a:latin typeface="Arial" pitchFamily="34" charset="0"/>
              </a:rPr>
              <a:t>ow </a:t>
            </a:r>
            <a:r>
              <a:rPr lang="en-US" altLang="pt-BR" sz="1600" dirty="0">
                <a:latin typeface="Arial" pitchFamily="34" charset="0"/>
              </a:rPr>
              <a:t>cost </a:t>
            </a:r>
            <a:r>
              <a:rPr lang="en-US" altLang="pt-BR" sz="1600" dirty="0" smtClean="0">
                <a:latin typeface="Arial" pitchFamily="34" charset="0"/>
              </a:rPr>
              <a:t>by-products/residues </a:t>
            </a:r>
            <a:r>
              <a:rPr lang="en-US" altLang="pt-BR" sz="1600" dirty="0">
                <a:latin typeface="Arial" pitchFamily="34" charset="0"/>
              </a:rPr>
              <a:t>must be used as transforming agents</a:t>
            </a:r>
          </a:p>
          <a:p>
            <a:pPr lvl="2">
              <a:spcBef>
                <a:spcPct val="0"/>
              </a:spcBef>
              <a:buFontTx/>
              <a:buChar char="-"/>
              <a:defRPr/>
            </a:pPr>
            <a:r>
              <a:rPr lang="en-US" altLang="pt-BR" sz="1600" dirty="0" smtClean="0">
                <a:latin typeface="Arial" pitchFamily="34" charset="0"/>
              </a:rPr>
              <a:t> Use </a:t>
            </a:r>
            <a:r>
              <a:rPr lang="en-US" altLang="pt-BR" sz="1600" dirty="0">
                <a:latin typeface="Arial" pitchFamily="34" charset="0"/>
              </a:rPr>
              <a:t>of </a:t>
            </a:r>
            <a:r>
              <a:rPr lang="en-US" altLang="pt-BR" sz="1600" dirty="0" smtClean="0">
                <a:latin typeface="Arial" pitchFamily="34" charset="0"/>
              </a:rPr>
              <a:t>heat content </a:t>
            </a:r>
            <a:r>
              <a:rPr lang="en-US" altLang="pt-BR" sz="1600" dirty="0">
                <a:latin typeface="Arial" pitchFamily="34" charset="0"/>
              </a:rPr>
              <a:t>in </a:t>
            </a:r>
            <a:r>
              <a:rPr lang="en-US" altLang="pt-BR" sz="1600" dirty="0" err="1" smtClean="0">
                <a:latin typeface="Arial" pitchFamily="34" charset="0"/>
              </a:rPr>
              <a:t>SSlag</a:t>
            </a:r>
            <a:r>
              <a:rPr lang="en-US" altLang="pt-BR" sz="1600" dirty="0" smtClean="0">
                <a:latin typeface="Arial" pitchFamily="34" charset="0"/>
              </a:rPr>
              <a:t> </a:t>
            </a:r>
            <a:r>
              <a:rPr lang="en-US" altLang="pt-BR" sz="1600" dirty="0">
                <a:latin typeface="Arial" pitchFamily="34" charset="0"/>
              </a:rPr>
              <a:t>for </a:t>
            </a:r>
            <a:r>
              <a:rPr lang="en-US" altLang="pt-BR" sz="1600" dirty="0" smtClean="0">
                <a:latin typeface="Arial" pitchFamily="34" charset="0"/>
              </a:rPr>
              <a:t>modification process</a:t>
            </a:r>
            <a:endParaRPr lang="en-US" altLang="pt-BR" sz="1600" dirty="0">
              <a:latin typeface="Arial" pitchFamily="34" charset="0"/>
            </a:endParaRPr>
          </a:p>
        </p:txBody>
      </p:sp>
      <p:sp>
        <p:nvSpPr>
          <p:cNvPr id="3" name="Retângulo 2"/>
          <p:cNvSpPr/>
          <p:nvPr/>
        </p:nvSpPr>
        <p:spPr>
          <a:xfrm>
            <a:off x="338964" y="346844"/>
            <a:ext cx="7558874" cy="923330"/>
          </a:xfrm>
          <a:prstGeom prst="rect">
            <a:avLst/>
          </a:prstGeom>
        </p:spPr>
        <p:txBody>
          <a:bodyPr wrap="square">
            <a:spAutoFit/>
          </a:bodyPr>
          <a:lstStyle/>
          <a:p>
            <a:pPr algn="just">
              <a:spcBef>
                <a:spcPct val="0"/>
              </a:spcBef>
            </a:pPr>
            <a:r>
              <a:rPr lang="en-US" altLang="pt-BR" b="1" dirty="0" smtClean="0"/>
              <a:t>Objective:</a:t>
            </a:r>
            <a:r>
              <a:rPr lang="en-US" altLang="pt-BR" dirty="0" smtClean="0"/>
              <a:t> Development </a:t>
            </a:r>
            <a:r>
              <a:rPr lang="en-US" altLang="pt-BR" dirty="0"/>
              <a:t>of </a:t>
            </a:r>
            <a:r>
              <a:rPr lang="en-US" altLang="pt-BR" b="1" dirty="0" err="1"/>
              <a:t>autogenous</a:t>
            </a:r>
            <a:r>
              <a:rPr lang="en-US" altLang="pt-BR" b="1" dirty="0"/>
              <a:t> process </a:t>
            </a:r>
            <a:r>
              <a:rPr lang="en-US" altLang="pt-BR" dirty="0"/>
              <a:t>of </a:t>
            </a:r>
            <a:r>
              <a:rPr lang="en-US" altLang="pt-BR" b="1" dirty="0"/>
              <a:t>liquid </a:t>
            </a:r>
            <a:r>
              <a:rPr lang="en-US" altLang="pt-BR" b="1" dirty="0" smtClean="0"/>
              <a:t>Steel Slag modification </a:t>
            </a:r>
            <a:r>
              <a:rPr lang="en-US" altLang="pt-BR" dirty="0"/>
              <a:t>aiming its application as raw material in the </a:t>
            </a:r>
            <a:r>
              <a:rPr lang="en-US" altLang="pt-BR" dirty="0" err="1"/>
              <a:t>portland</a:t>
            </a:r>
            <a:r>
              <a:rPr lang="en-US" altLang="pt-BR" dirty="0"/>
              <a:t> cement manufacturing, </a:t>
            </a:r>
            <a:r>
              <a:rPr lang="en-US" altLang="pt-BR" b="1" dirty="0"/>
              <a:t>partially substituting the </a:t>
            </a:r>
            <a:r>
              <a:rPr lang="en-US" altLang="pt-BR" b="1" dirty="0" smtClean="0"/>
              <a:t>BF slag</a:t>
            </a:r>
            <a:endParaRPr lang="en-US" altLang="pt-BR" b="1" dirty="0"/>
          </a:p>
        </p:txBody>
      </p:sp>
      <p:pic>
        <p:nvPicPr>
          <p:cNvPr id="9"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4" name="Retângulo 3"/>
          <p:cNvSpPr/>
          <p:nvPr/>
        </p:nvSpPr>
        <p:spPr>
          <a:xfrm>
            <a:off x="4139952" y="4365104"/>
            <a:ext cx="864096"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6156176" y="4365104"/>
            <a:ext cx="108012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Retângulo 11"/>
          <p:cNvSpPr/>
          <p:nvPr/>
        </p:nvSpPr>
        <p:spPr>
          <a:xfrm>
            <a:off x="4211960" y="3140968"/>
            <a:ext cx="864096"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6156176" y="3140968"/>
            <a:ext cx="1080120"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13"/>
          <p:cNvSpPr/>
          <p:nvPr/>
        </p:nvSpPr>
        <p:spPr>
          <a:xfrm>
            <a:off x="4211960" y="2924944"/>
            <a:ext cx="864096"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14"/>
          <p:cNvSpPr/>
          <p:nvPr/>
        </p:nvSpPr>
        <p:spPr>
          <a:xfrm>
            <a:off x="6156176" y="2924944"/>
            <a:ext cx="108012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44501500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7" name="Retângulo 6"/>
          <p:cNvSpPr/>
          <p:nvPr/>
        </p:nvSpPr>
        <p:spPr>
          <a:xfrm>
            <a:off x="711850" y="0"/>
            <a:ext cx="7326560" cy="707886"/>
          </a:xfrm>
          <a:prstGeom prst="rect">
            <a:avLst/>
          </a:prstGeom>
        </p:spPr>
        <p:txBody>
          <a:bodyPr wrap="square">
            <a:spAutoFit/>
          </a:bodyPr>
          <a:lstStyle/>
          <a:p>
            <a:pPr algn="ctr"/>
            <a:r>
              <a:rPr lang="en-US" sz="2000" b="1" dirty="0"/>
              <a:t>Effect of cooling rate and chemical </a:t>
            </a:r>
            <a:r>
              <a:rPr lang="en-US" sz="2000" b="1" dirty="0" smtClean="0"/>
              <a:t>composition on </a:t>
            </a:r>
            <a:r>
              <a:rPr lang="en-US" sz="2000" b="1" dirty="0"/>
              <a:t>slags crystallization</a:t>
            </a:r>
            <a:endParaRPr lang="pt-BR" sz="2000" b="1"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697" y="2355608"/>
            <a:ext cx="1340231"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0446" y="4886348"/>
            <a:ext cx="1427410" cy="1448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tângulo 7"/>
          <p:cNvSpPr/>
          <p:nvPr/>
        </p:nvSpPr>
        <p:spPr>
          <a:xfrm>
            <a:off x="2080446" y="6028016"/>
            <a:ext cx="1173367" cy="30642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3" name="Conector de seta reta 12"/>
          <p:cNvCxnSpPr/>
          <p:nvPr/>
        </p:nvCxnSpPr>
        <p:spPr>
          <a:xfrm flipV="1">
            <a:off x="1813653" y="6334445"/>
            <a:ext cx="266793" cy="1724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CaixaDeTexto 13"/>
          <p:cNvSpPr txBox="1"/>
          <p:nvPr/>
        </p:nvSpPr>
        <p:spPr>
          <a:xfrm>
            <a:off x="1179285" y="6516052"/>
            <a:ext cx="1282659" cy="369332"/>
          </a:xfrm>
          <a:prstGeom prst="rect">
            <a:avLst/>
          </a:prstGeom>
          <a:noFill/>
        </p:spPr>
        <p:txBody>
          <a:bodyPr wrap="none" rtlCol="0">
            <a:spAutoFit/>
          </a:bodyPr>
          <a:lstStyle/>
          <a:p>
            <a:r>
              <a:rPr lang="pt-BR" dirty="0" err="1" smtClean="0"/>
              <a:t>Glassy</a:t>
            </a:r>
            <a:r>
              <a:rPr lang="pt-BR" dirty="0" smtClean="0"/>
              <a:t> </a:t>
            </a:r>
            <a:r>
              <a:rPr lang="pt-BR" dirty="0" err="1" smtClean="0"/>
              <a:t>layer</a:t>
            </a:r>
            <a:endParaRPr lang="pt-BR" dirty="0"/>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388" y="2571632"/>
            <a:ext cx="1717313" cy="189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6704518">
            <a:off x="598935" y="1481714"/>
            <a:ext cx="763963" cy="1158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CaixaDeTexto 15"/>
          <p:cNvSpPr txBox="1"/>
          <p:nvPr/>
        </p:nvSpPr>
        <p:spPr>
          <a:xfrm>
            <a:off x="1943789" y="4039425"/>
            <a:ext cx="941543" cy="430887"/>
          </a:xfrm>
          <a:prstGeom prst="rect">
            <a:avLst/>
          </a:prstGeom>
          <a:noFill/>
        </p:spPr>
        <p:txBody>
          <a:bodyPr wrap="square" rtlCol="0">
            <a:spAutoFit/>
          </a:bodyPr>
          <a:lstStyle/>
          <a:p>
            <a:r>
              <a:rPr lang="pt-BR" sz="1050" dirty="0" smtClean="0"/>
              <a:t>Cu </a:t>
            </a:r>
            <a:r>
              <a:rPr lang="pt-BR" sz="1050" dirty="0" err="1" smtClean="0"/>
              <a:t>Chilled</a:t>
            </a:r>
            <a:r>
              <a:rPr lang="pt-BR" sz="1050" dirty="0" smtClean="0"/>
              <a:t> </a:t>
            </a:r>
            <a:r>
              <a:rPr lang="pt-BR" sz="1050" dirty="0" err="1" smtClean="0"/>
              <a:t>plate</a:t>
            </a:r>
            <a:endParaRPr lang="pt-BR" sz="1050" dirty="0"/>
          </a:p>
        </p:txBody>
      </p:sp>
      <p:sp>
        <p:nvSpPr>
          <p:cNvPr id="17" name="CaixaDeTexto 16"/>
          <p:cNvSpPr txBox="1"/>
          <p:nvPr/>
        </p:nvSpPr>
        <p:spPr>
          <a:xfrm>
            <a:off x="276191" y="3210088"/>
            <a:ext cx="452432" cy="276999"/>
          </a:xfrm>
          <a:prstGeom prst="rect">
            <a:avLst/>
          </a:prstGeom>
          <a:noFill/>
        </p:spPr>
        <p:txBody>
          <a:bodyPr wrap="none" rtlCol="0">
            <a:spAutoFit/>
          </a:bodyPr>
          <a:lstStyle/>
          <a:p>
            <a:r>
              <a:rPr lang="pt-BR" sz="1200" dirty="0" smtClean="0"/>
              <a:t>TC 3</a:t>
            </a:r>
            <a:endParaRPr lang="pt-BR" sz="1200" dirty="0"/>
          </a:p>
        </p:txBody>
      </p:sp>
      <p:sp>
        <p:nvSpPr>
          <p:cNvPr id="25" name="CaixaDeTexto 24"/>
          <p:cNvSpPr txBox="1"/>
          <p:nvPr/>
        </p:nvSpPr>
        <p:spPr>
          <a:xfrm>
            <a:off x="281101" y="3362488"/>
            <a:ext cx="452432" cy="276999"/>
          </a:xfrm>
          <a:prstGeom prst="rect">
            <a:avLst/>
          </a:prstGeom>
          <a:noFill/>
        </p:spPr>
        <p:txBody>
          <a:bodyPr wrap="none" rtlCol="0">
            <a:spAutoFit/>
          </a:bodyPr>
          <a:lstStyle/>
          <a:p>
            <a:r>
              <a:rPr lang="pt-BR" sz="1200" dirty="0" smtClean="0"/>
              <a:t>TC 2</a:t>
            </a:r>
            <a:endParaRPr lang="pt-BR" sz="1200" dirty="0"/>
          </a:p>
        </p:txBody>
      </p:sp>
      <p:sp>
        <p:nvSpPr>
          <p:cNvPr id="26" name="CaixaDeTexto 25"/>
          <p:cNvSpPr txBox="1"/>
          <p:nvPr/>
        </p:nvSpPr>
        <p:spPr>
          <a:xfrm>
            <a:off x="281101" y="3518769"/>
            <a:ext cx="452432" cy="276999"/>
          </a:xfrm>
          <a:prstGeom prst="rect">
            <a:avLst/>
          </a:prstGeom>
          <a:noFill/>
        </p:spPr>
        <p:txBody>
          <a:bodyPr wrap="none" rtlCol="0">
            <a:spAutoFit/>
          </a:bodyPr>
          <a:lstStyle/>
          <a:p>
            <a:r>
              <a:rPr lang="pt-BR" sz="1200" dirty="0" smtClean="0"/>
              <a:t>TC 1</a:t>
            </a:r>
            <a:endParaRPr lang="pt-BR" sz="1200" dirty="0"/>
          </a:p>
        </p:txBody>
      </p:sp>
      <p:cxnSp>
        <p:nvCxnSpPr>
          <p:cNvPr id="29" name="Conector de seta reta 28"/>
          <p:cNvCxnSpPr/>
          <p:nvPr/>
        </p:nvCxnSpPr>
        <p:spPr>
          <a:xfrm flipH="1">
            <a:off x="2003222" y="2661503"/>
            <a:ext cx="210440" cy="21602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Conector de seta reta 30"/>
          <p:cNvCxnSpPr/>
          <p:nvPr/>
        </p:nvCxnSpPr>
        <p:spPr>
          <a:xfrm>
            <a:off x="2317709" y="2630182"/>
            <a:ext cx="593280" cy="29173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CaixaDeTexto 22"/>
          <p:cNvSpPr txBox="1"/>
          <p:nvPr/>
        </p:nvSpPr>
        <p:spPr>
          <a:xfrm>
            <a:off x="1919776" y="2199838"/>
            <a:ext cx="818543" cy="461665"/>
          </a:xfrm>
          <a:prstGeom prst="rect">
            <a:avLst/>
          </a:prstGeom>
          <a:noFill/>
        </p:spPr>
        <p:txBody>
          <a:bodyPr wrap="square" rtlCol="0">
            <a:spAutoFit/>
          </a:bodyPr>
          <a:lstStyle/>
          <a:p>
            <a:r>
              <a:rPr lang="pt-BR" sz="1200" dirty="0" err="1" smtClean="0"/>
              <a:t>Ceramic</a:t>
            </a:r>
            <a:r>
              <a:rPr lang="pt-BR" sz="1200" dirty="0" smtClean="0"/>
              <a:t> </a:t>
            </a:r>
            <a:r>
              <a:rPr lang="pt-BR" sz="1200" dirty="0" err="1" smtClean="0"/>
              <a:t>mold</a:t>
            </a:r>
            <a:endParaRPr lang="pt-BR" dirty="0"/>
          </a:p>
        </p:txBody>
      </p:sp>
      <p:cxnSp>
        <p:nvCxnSpPr>
          <p:cNvPr id="35" name="Conector de seta reta 34"/>
          <p:cNvCxnSpPr/>
          <p:nvPr/>
        </p:nvCxnSpPr>
        <p:spPr>
          <a:xfrm flipH="1" flipV="1">
            <a:off x="1870006" y="3940762"/>
            <a:ext cx="238436" cy="1430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Conector de seta reta 35"/>
          <p:cNvCxnSpPr>
            <a:stCxn id="16" idx="0"/>
          </p:cNvCxnSpPr>
          <p:nvPr/>
        </p:nvCxnSpPr>
        <p:spPr>
          <a:xfrm flipV="1">
            <a:off x="2414561" y="3795768"/>
            <a:ext cx="620398" cy="24365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CaixaDeTexto 27"/>
          <p:cNvSpPr txBox="1"/>
          <p:nvPr/>
        </p:nvSpPr>
        <p:spPr>
          <a:xfrm>
            <a:off x="980916" y="4398254"/>
            <a:ext cx="681597" cy="261610"/>
          </a:xfrm>
          <a:prstGeom prst="rect">
            <a:avLst/>
          </a:prstGeom>
          <a:noFill/>
        </p:spPr>
        <p:txBody>
          <a:bodyPr wrap="none" rtlCol="0">
            <a:spAutoFit/>
          </a:bodyPr>
          <a:lstStyle/>
          <a:p>
            <a:r>
              <a:rPr lang="pt-BR" sz="1050" dirty="0" err="1" smtClean="0"/>
              <a:t>Water</a:t>
            </a:r>
            <a:r>
              <a:rPr lang="pt-BR" sz="1050" dirty="0" smtClean="0"/>
              <a:t> in</a:t>
            </a:r>
            <a:endParaRPr lang="pt-BR" dirty="0"/>
          </a:p>
        </p:txBody>
      </p:sp>
      <p:sp>
        <p:nvSpPr>
          <p:cNvPr id="40" name="CaixaDeTexto 39"/>
          <p:cNvSpPr txBox="1"/>
          <p:nvPr/>
        </p:nvSpPr>
        <p:spPr>
          <a:xfrm>
            <a:off x="1543007" y="4405948"/>
            <a:ext cx="744114" cy="253916"/>
          </a:xfrm>
          <a:prstGeom prst="rect">
            <a:avLst/>
          </a:prstGeom>
          <a:noFill/>
        </p:spPr>
        <p:txBody>
          <a:bodyPr wrap="none" rtlCol="0">
            <a:spAutoFit/>
          </a:bodyPr>
          <a:lstStyle/>
          <a:p>
            <a:r>
              <a:rPr lang="pt-BR" sz="1050" dirty="0" err="1" smtClean="0"/>
              <a:t>Water</a:t>
            </a:r>
            <a:r>
              <a:rPr lang="pt-BR" sz="1050" dirty="0" smtClean="0"/>
              <a:t> out</a:t>
            </a:r>
            <a:endParaRPr lang="pt-BR" dirty="0"/>
          </a:p>
        </p:txBody>
      </p:sp>
      <p:sp>
        <p:nvSpPr>
          <p:cNvPr id="30" name="CaixaDeTexto 29"/>
          <p:cNvSpPr txBox="1"/>
          <p:nvPr/>
        </p:nvSpPr>
        <p:spPr>
          <a:xfrm>
            <a:off x="1296481" y="3040809"/>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sp>
        <p:nvSpPr>
          <p:cNvPr id="32" name="CaixaDeTexto 31"/>
          <p:cNvSpPr txBox="1"/>
          <p:nvPr/>
        </p:nvSpPr>
        <p:spPr>
          <a:xfrm>
            <a:off x="1239573" y="1432387"/>
            <a:ext cx="946093" cy="261610"/>
          </a:xfrm>
          <a:prstGeom prst="rect">
            <a:avLst/>
          </a:prstGeom>
          <a:noFill/>
        </p:spPr>
        <p:txBody>
          <a:bodyPr wrap="none" rtlCol="0">
            <a:spAutoFit/>
          </a:bodyPr>
          <a:lstStyle/>
          <a:p>
            <a:r>
              <a:rPr lang="pt-BR" sz="1100" dirty="0" err="1" smtClean="0"/>
              <a:t>MgO</a:t>
            </a:r>
            <a:r>
              <a:rPr lang="pt-BR" sz="1100" dirty="0" smtClean="0"/>
              <a:t> </a:t>
            </a:r>
            <a:r>
              <a:rPr lang="pt-BR" sz="1100" dirty="0" err="1" smtClean="0"/>
              <a:t>crucible</a:t>
            </a:r>
            <a:endParaRPr lang="pt-BR" dirty="0"/>
          </a:p>
        </p:txBody>
      </p:sp>
      <p:cxnSp>
        <p:nvCxnSpPr>
          <p:cNvPr id="43" name="Conector de seta reta 42"/>
          <p:cNvCxnSpPr/>
          <p:nvPr/>
        </p:nvCxnSpPr>
        <p:spPr>
          <a:xfrm flipH="1">
            <a:off x="968845" y="1563520"/>
            <a:ext cx="327636" cy="16093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CaixaDeTexto 44"/>
          <p:cNvSpPr txBox="1"/>
          <p:nvPr/>
        </p:nvSpPr>
        <p:spPr>
          <a:xfrm>
            <a:off x="2397454" y="5091912"/>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sp>
        <p:nvSpPr>
          <p:cNvPr id="34" name="CaixaDeTexto 33"/>
          <p:cNvSpPr txBox="1"/>
          <p:nvPr/>
        </p:nvSpPr>
        <p:spPr>
          <a:xfrm>
            <a:off x="693783" y="745007"/>
            <a:ext cx="2983766" cy="369332"/>
          </a:xfrm>
          <a:prstGeom prst="rect">
            <a:avLst/>
          </a:prstGeom>
          <a:noFill/>
        </p:spPr>
        <p:txBody>
          <a:bodyPr wrap="none" rtlCol="0">
            <a:spAutoFit/>
          </a:bodyPr>
          <a:lstStyle/>
          <a:p>
            <a:r>
              <a:rPr lang="pt-BR" b="1" dirty="0" err="1" smtClean="0">
                <a:solidFill>
                  <a:srgbClr val="0000FF"/>
                </a:solidFill>
              </a:rPr>
              <a:t>Lab</a:t>
            </a:r>
            <a:r>
              <a:rPr lang="pt-BR" b="1" dirty="0" smtClean="0">
                <a:solidFill>
                  <a:srgbClr val="0000FF"/>
                </a:solidFill>
              </a:rPr>
              <a:t> </a:t>
            </a:r>
            <a:r>
              <a:rPr lang="pt-BR" b="1" dirty="0" err="1" smtClean="0">
                <a:solidFill>
                  <a:srgbClr val="0000FF"/>
                </a:solidFill>
              </a:rPr>
              <a:t>Scale</a:t>
            </a:r>
            <a:r>
              <a:rPr lang="pt-BR" b="1" dirty="0" smtClean="0">
                <a:solidFill>
                  <a:srgbClr val="0000FF"/>
                </a:solidFill>
              </a:rPr>
              <a:t> (1 kg </a:t>
            </a:r>
            <a:r>
              <a:rPr lang="pt-BR" b="1" dirty="0" err="1" smtClean="0">
                <a:solidFill>
                  <a:srgbClr val="0000FF"/>
                </a:solidFill>
              </a:rPr>
              <a:t>modified</a:t>
            </a:r>
            <a:r>
              <a:rPr lang="pt-BR" b="1" dirty="0" smtClean="0">
                <a:solidFill>
                  <a:srgbClr val="0000FF"/>
                </a:solidFill>
              </a:rPr>
              <a:t> </a:t>
            </a:r>
            <a:r>
              <a:rPr lang="pt-BR" b="1" dirty="0" err="1" smtClean="0">
                <a:solidFill>
                  <a:srgbClr val="0000FF"/>
                </a:solidFill>
              </a:rPr>
              <a:t>slag</a:t>
            </a:r>
            <a:r>
              <a:rPr lang="pt-BR" b="1" dirty="0" smtClean="0">
                <a:solidFill>
                  <a:srgbClr val="0000FF"/>
                </a:solidFill>
              </a:rPr>
              <a:t>)</a:t>
            </a:r>
            <a:endParaRPr lang="pt-BR" b="1" dirty="0">
              <a:solidFill>
                <a:srgbClr val="0000FF"/>
              </a:solidFill>
            </a:endParaRPr>
          </a:p>
        </p:txBody>
      </p:sp>
      <p:sp>
        <p:nvSpPr>
          <p:cNvPr id="33" name="CaixaDeTexto 32"/>
          <p:cNvSpPr txBox="1"/>
          <p:nvPr/>
        </p:nvSpPr>
        <p:spPr>
          <a:xfrm>
            <a:off x="1045902" y="2009979"/>
            <a:ext cx="1648208" cy="261610"/>
          </a:xfrm>
          <a:prstGeom prst="rect">
            <a:avLst/>
          </a:prstGeom>
          <a:noFill/>
        </p:spPr>
        <p:txBody>
          <a:bodyPr wrap="none" rtlCol="0">
            <a:spAutoFit/>
          </a:bodyPr>
          <a:lstStyle/>
          <a:p>
            <a:r>
              <a:rPr lang="pt-BR" sz="1100" dirty="0" smtClean="0">
                <a:solidFill>
                  <a:srgbClr val="FF0000"/>
                </a:solidFill>
              </a:rPr>
              <a:t>SS </a:t>
            </a:r>
            <a:r>
              <a:rPr lang="pt-BR" sz="1100" dirty="0" err="1" smtClean="0">
                <a:solidFill>
                  <a:srgbClr val="FF0000"/>
                </a:solidFill>
              </a:rPr>
              <a:t>slag</a:t>
            </a:r>
            <a:r>
              <a:rPr lang="pt-BR" sz="1100" dirty="0" smtClean="0">
                <a:solidFill>
                  <a:srgbClr val="FF0000"/>
                </a:solidFill>
              </a:rPr>
              <a:t> + </a:t>
            </a:r>
            <a:r>
              <a:rPr lang="pt-BR" sz="1100" dirty="0" err="1" smtClean="0">
                <a:solidFill>
                  <a:srgbClr val="FF0000"/>
                </a:solidFill>
              </a:rPr>
              <a:t>modyfing</a:t>
            </a:r>
            <a:r>
              <a:rPr lang="pt-BR" sz="1100" dirty="0" smtClean="0">
                <a:solidFill>
                  <a:srgbClr val="FF0000"/>
                </a:solidFill>
              </a:rPr>
              <a:t> </a:t>
            </a:r>
            <a:r>
              <a:rPr lang="pt-BR" sz="1100" dirty="0" err="1" smtClean="0">
                <a:solidFill>
                  <a:srgbClr val="FF0000"/>
                </a:solidFill>
              </a:rPr>
              <a:t>agents</a:t>
            </a:r>
            <a:endParaRPr lang="pt-BR" sz="1100" dirty="0">
              <a:solidFill>
                <a:srgbClr val="FF0000"/>
              </a:solidFill>
            </a:endParaRPr>
          </a:p>
        </p:txBody>
      </p:sp>
      <p:sp>
        <p:nvSpPr>
          <p:cNvPr id="37" name="CaixaDeTexto 36"/>
          <p:cNvSpPr txBox="1"/>
          <p:nvPr/>
        </p:nvSpPr>
        <p:spPr>
          <a:xfrm>
            <a:off x="0" y="6488668"/>
            <a:ext cx="1098570" cy="369332"/>
          </a:xfrm>
          <a:prstGeom prst="rect">
            <a:avLst/>
          </a:prstGeom>
          <a:noFill/>
        </p:spPr>
        <p:txBody>
          <a:bodyPr wrap="none" rtlCol="0">
            <a:spAutoFit/>
          </a:bodyPr>
          <a:lstStyle/>
          <a:p>
            <a:r>
              <a:rPr lang="pt-BR" dirty="0" smtClean="0">
                <a:solidFill>
                  <a:schemeClr val="bg1">
                    <a:lumMod val="85000"/>
                  </a:schemeClr>
                </a:solidFill>
              </a:rPr>
              <a:t>SS rem </a:t>
            </a:r>
            <a:r>
              <a:rPr lang="pt-BR" dirty="0" err="1" smtClean="0">
                <a:solidFill>
                  <a:schemeClr val="bg1">
                    <a:lumMod val="85000"/>
                  </a:schemeClr>
                </a:solidFill>
              </a:rPr>
              <a:t>ch</a:t>
            </a:r>
            <a:endParaRPr lang="pt-BR" dirty="0">
              <a:solidFill>
                <a:schemeClr val="bg1">
                  <a:lumMod val="85000"/>
                </a:schemeClr>
              </a:solidFill>
            </a:endParaRPr>
          </a:p>
        </p:txBody>
      </p:sp>
    </p:spTree>
    <p:extLst>
      <p:ext uri="{BB962C8B-B14F-4D97-AF65-F5344CB8AC3E}">
        <p14:creationId xmlns:p14="http://schemas.microsoft.com/office/powerpoint/2010/main" val="2786356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7" name="Retângulo 6"/>
          <p:cNvSpPr/>
          <p:nvPr/>
        </p:nvSpPr>
        <p:spPr>
          <a:xfrm>
            <a:off x="711850" y="0"/>
            <a:ext cx="7326560" cy="707886"/>
          </a:xfrm>
          <a:prstGeom prst="rect">
            <a:avLst/>
          </a:prstGeom>
        </p:spPr>
        <p:txBody>
          <a:bodyPr wrap="square">
            <a:spAutoFit/>
          </a:bodyPr>
          <a:lstStyle/>
          <a:p>
            <a:pPr algn="ctr"/>
            <a:r>
              <a:rPr lang="en-US" sz="2000" b="1" dirty="0" smtClean="0"/>
              <a:t>Effect </a:t>
            </a:r>
            <a:r>
              <a:rPr lang="en-US" sz="2000" b="1" dirty="0"/>
              <a:t>of cooling rate and chemical composition </a:t>
            </a:r>
            <a:r>
              <a:rPr lang="en-US" sz="2000" b="1" dirty="0" smtClean="0"/>
              <a:t>on </a:t>
            </a:r>
            <a:r>
              <a:rPr lang="en-US" sz="2000" b="1" dirty="0"/>
              <a:t>slags crystallization</a:t>
            </a:r>
            <a:endParaRPr lang="pt-BR" sz="2000" b="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1863" y="1268760"/>
            <a:ext cx="4181475" cy="3400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descr="d:\Users\joswaldo\Desktop\Nova pasta (2)\WP_20141029_11_58_37_Pro.jpg"/>
          <p:cNvPicPr>
            <a:picLocks noChangeAspect="1" noChangeArrowheads="1"/>
          </p:cNvPicPr>
          <p:nvPr/>
        </p:nvPicPr>
        <p:blipFill>
          <a:blip r:embed="rId4" cstate="print">
            <a:extLst>
              <a:ext uri="{28A0092B-C50C-407E-A947-70E740481C1C}">
                <a14:useLocalDpi xmlns:a14="http://schemas.microsoft.com/office/drawing/2010/main" val="0"/>
              </a:ext>
            </a:extLst>
          </a:blip>
          <a:srcRect t="20050" b="28513"/>
          <a:stretch>
            <a:fillRect/>
          </a:stretch>
        </p:blipFill>
        <p:spPr bwMode="auto">
          <a:xfrm>
            <a:off x="4641583" y="4581128"/>
            <a:ext cx="2031017" cy="1711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d:\Users\joswaldo\Desktop\Nova pasta (2)\WP_20141029_12_02_39_Pro.jpg"/>
          <p:cNvPicPr>
            <a:picLocks noChangeAspect="1" noChangeArrowheads="1"/>
          </p:cNvPicPr>
          <p:nvPr/>
        </p:nvPicPr>
        <p:blipFill>
          <a:blip r:embed="rId5" cstate="print">
            <a:extLst>
              <a:ext uri="{28A0092B-C50C-407E-A947-70E740481C1C}">
                <a14:useLocalDpi xmlns:a14="http://schemas.microsoft.com/office/drawing/2010/main" val="0"/>
              </a:ext>
            </a:extLst>
          </a:blip>
          <a:srcRect l="19405" t="18703" r="25063" b="2333"/>
          <a:stretch>
            <a:fillRect/>
          </a:stretch>
        </p:blipFill>
        <p:spPr bwMode="auto">
          <a:xfrm>
            <a:off x="6478470" y="4581128"/>
            <a:ext cx="2269994" cy="16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3697" y="2355608"/>
            <a:ext cx="1340231"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80446" y="4886348"/>
            <a:ext cx="1427410" cy="14480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tângulo 7"/>
          <p:cNvSpPr/>
          <p:nvPr/>
        </p:nvSpPr>
        <p:spPr>
          <a:xfrm>
            <a:off x="2080446" y="6028016"/>
            <a:ext cx="1173367" cy="306429"/>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3" name="Conector de seta reta 12"/>
          <p:cNvCxnSpPr/>
          <p:nvPr/>
        </p:nvCxnSpPr>
        <p:spPr>
          <a:xfrm flipV="1">
            <a:off x="1813653" y="6334445"/>
            <a:ext cx="266793" cy="17247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CaixaDeTexto 13"/>
          <p:cNvSpPr txBox="1"/>
          <p:nvPr/>
        </p:nvSpPr>
        <p:spPr>
          <a:xfrm>
            <a:off x="1179285" y="6516052"/>
            <a:ext cx="1282659" cy="369332"/>
          </a:xfrm>
          <a:prstGeom prst="rect">
            <a:avLst/>
          </a:prstGeom>
          <a:noFill/>
        </p:spPr>
        <p:txBody>
          <a:bodyPr wrap="none" rtlCol="0">
            <a:spAutoFit/>
          </a:bodyPr>
          <a:lstStyle/>
          <a:p>
            <a:r>
              <a:rPr lang="pt-BR" dirty="0" err="1" smtClean="0"/>
              <a:t>Glassy</a:t>
            </a:r>
            <a:r>
              <a:rPr lang="pt-BR" dirty="0" smtClean="0"/>
              <a:t> </a:t>
            </a:r>
            <a:r>
              <a:rPr lang="pt-BR" dirty="0" err="1" smtClean="0"/>
              <a:t>layer</a:t>
            </a:r>
            <a:endParaRPr lang="pt-BR" dirty="0"/>
          </a:p>
        </p:txBody>
      </p:sp>
      <p:pic>
        <p:nvPicPr>
          <p:cNvPr id="1031"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8388" y="2571632"/>
            <a:ext cx="1717313" cy="189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6704518">
            <a:off x="598935" y="1481714"/>
            <a:ext cx="763963" cy="1158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CaixaDeTexto 15"/>
          <p:cNvSpPr txBox="1"/>
          <p:nvPr/>
        </p:nvSpPr>
        <p:spPr>
          <a:xfrm>
            <a:off x="1943789" y="4039425"/>
            <a:ext cx="941543" cy="430887"/>
          </a:xfrm>
          <a:prstGeom prst="rect">
            <a:avLst/>
          </a:prstGeom>
          <a:noFill/>
        </p:spPr>
        <p:txBody>
          <a:bodyPr wrap="square" rtlCol="0">
            <a:spAutoFit/>
          </a:bodyPr>
          <a:lstStyle/>
          <a:p>
            <a:r>
              <a:rPr lang="pt-BR" sz="1050" dirty="0" smtClean="0"/>
              <a:t>Cu </a:t>
            </a:r>
            <a:r>
              <a:rPr lang="pt-BR" sz="1050" dirty="0" err="1" smtClean="0"/>
              <a:t>Chilled</a:t>
            </a:r>
            <a:r>
              <a:rPr lang="pt-BR" sz="1050" dirty="0" smtClean="0"/>
              <a:t> </a:t>
            </a:r>
            <a:r>
              <a:rPr lang="pt-BR" sz="1050" dirty="0" err="1" smtClean="0"/>
              <a:t>plate</a:t>
            </a:r>
            <a:endParaRPr lang="pt-BR" sz="1050" dirty="0"/>
          </a:p>
        </p:txBody>
      </p:sp>
      <p:sp>
        <p:nvSpPr>
          <p:cNvPr id="17" name="CaixaDeTexto 16"/>
          <p:cNvSpPr txBox="1"/>
          <p:nvPr/>
        </p:nvSpPr>
        <p:spPr>
          <a:xfrm>
            <a:off x="276191" y="3210088"/>
            <a:ext cx="452432" cy="276999"/>
          </a:xfrm>
          <a:prstGeom prst="rect">
            <a:avLst/>
          </a:prstGeom>
          <a:noFill/>
        </p:spPr>
        <p:txBody>
          <a:bodyPr wrap="none" rtlCol="0">
            <a:spAutoFit/>
          </a:bodyPr>
          <a:lstStyle/>
          <a:p>
            <a:r>
              <a:rPr lang="pt-BR" sz="1200" dirty="0" smtClean="0"/>
              <a:t>TC 3</a:t>
            </a:r>
            <a:endParaRPr lang="pt-BR" sz="1200" dirty="0"/>
          </a:p>
        </p:txBody>
      </p:sp>
      <p:sp>
        <p:nvSpPr>
          <p:cNvPr id="25" name="CaixaDeTexto 24"/>
          <p:cNvSpPr txBox="1"/>
          <p:nvPr/>
        </p:nvSpPr>
        <p:spPr>
          <a:xfrm>
            <a:off x="281101" y="3362488"/>
            <a:ext cx="452432" cy="276999"/>
          </a:xfrm>
          <a:prstGeom prst="rect">
            <a:avLst/>
          </a:prstGeom>
          <a:noFill/>
        </p:spPr>
        <p:txBody>
          <a:bodyPr wrap="none" rtlCol="0">
            <a:spAutoFit/>
          </a:bodyPr>
          <a:lstStyle/>
          <a:p>
            <a:r>
              <a:rPr lang="pt-BR" sz="1200" dirty="0" smtClean="0"/>
              <a:t>TC 2</a:t>
            </a:r>
            <a:endParaRPr lang="pt-BR" sz="1200" dirty="0"/>
          </a:p>
        </p:txBody>
      </p:sp>
      <p:sp>
        <p:nvSpPr>
          <p:cNvPr id="26" name="CaixaDeTexto 25"/>
          <p:cNvSpPr txBox="1"/>
          <p:nvPr/>
        </p:nvSpPr>
        <p:spPr>
          <a:xfrm>
            <a:off x="281101" y="3518769"/>
            <a:ext cx="452432" cy="276999"/>
          </a:xfrm>
          <a:prstGeom prst="rect">
            <a:avLst/>
          </a:prstGeom>
          <a:noFill/>
        </p:spPr>
        <p:txBody>
          <a:bodyPr wrap="none" rtlCol="0">
            <a:spAutoFit/>
          </a:bodyPr>
          <a:lstStyle/>
          <a:p>
            <a:r>
              <a:rPr lang="pt-BR" sz="1200" dirty="0" smtClean="0"/>
              <a:t>TC 1</a:t>
            </a:r>
            <a:endParaRPr lang="pt-BR" sz="1200" dirty="0"/>
          </a:p>
        </p:txBody>
      </p:sp>
      <p:cxnSp>
        <p:nvCxnSpPr>
          <p:cNvPr id="29" name="Conector de seta reta 28"/>
          <p:cNvCxnSpPr/>
          <p:nvPr/>
        </p:nvCxnSpPr>
        <p:spPr>
          <a:xfrm flipH="1">
            <a:off x="2003222" y="2661503"/>
            <a:ext cx="210440" cy="21602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Conector de seta reta 30"/>
          <p:cNvCxnSpPr/>
          <p:nvPr/>
        </p:nvCxnSpPr>
        <p:spPr>
          <a:xfrm>
            <a:off x="2317709" y="2630182"/>
            <a:ext cx="593280" cy="29173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CaixaDeTexto 22"/>
          <p:cNvSpPr txBox="1"/>
          <p:nvPr/>
        </p:nvSpPr>
        <p:spPr>
          <a:xfrm>
            <a:off x="1919776" y="2199838"/>
            <a:ext cx="818543" cy="461665"/>
          </a:xfrm>
          <a:prstGeom prst="rect">
            <a:avLst/>
          </a:prstGeom>
          <a:noFill/>
        </p:spPr>
        <p:txBody>
          <a:bodyPr wrap="square" rtlCol="0">
            <a:spAutoFit/>
          </a:bodyPr>
          <a:lstStyle/>
          <a:p>
            <a:r>
              <a:rPr lang="pt-BR" sz="1200" dirty="0" err="1" smtClean="0"/>
              <a:t>Ceramic</a:t>
            </a:r>
            <a:r>
              <a:rPr lang="pt-BR" sz="1200" dirty="0" smtClean="0"/>
              <a:t> </a:t>
            </a:r>
            <a:r>
              <a:rPr lang="pt-BR" sz="1200" dirty="0" err="1" smtClean="0"/>
              <a:t>mold</a:t>
            </a:r>
            <a:endParaRPr lang="pt-BR" dirty="0"/>
          </a:p>
        </p:txBody>
      </p:sp>
      <p:cxnSp>
        <p:nvCxnSpPr>
          <p:cNvPr id="35" name="Conector de seta reta 34"/>
          <p:cNvCxnSpPr/>
          <p:nvPr/>
        </p:nvCxnSpPr>
        <p:spPr>
          <a:xfrm flipH="1" flipV="1">
            <a:off x="1870006" y="3940762"/>
            <a:ext cx="238436" cy="1430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6" name="Conector de seta reta 35"/>
          <p:cNvCxnSpPr>
            <a:stCxn id="16" idx="0"/>
          </p:cNvCxnSpPr>
          <p:nvPr/>
        </p:nvCxnSpPr>
        <p:spPr>
          <a:xfrm flipV="1">
            <a:off x="2414561" y="3795768"/>
            <a:ext cx="620398" cy="24365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CaixaDeTexto 27"/>
          <p:cNvSpPr txBox="1"/>
          <p:nvPr/>
        </p:nvSpPr>
        <p:spPr>
          <a:xfrm>
            <a:off x="980916" y="4398254"/>
            <a:ext cx="681597" cy="261610"/>
          </a:xfrm>
          <a:prstGeom prst="rect">
            <a:avLst/>
          </a:prstGeom>
          <a:noFill/>
        </p:spPr>
        <p:txBody>
          <a:bodyPr wrap="none" rtlCol="0">
            <a:spAutoFit/>
          </a:bodyPr>
          <a:lstStyle/>
          <a:p>
            <a:r>
              <a:rPr lang="pt-BR" sz="1050" dirty="0" err="1" smtClean="0"/>
              <a:t>Water</a:t>
            </a:r>
            <a:r>
              <a:rPr lang="pt-BR" sz="1050" dirty="0" smtClean="0"/>
              <a:t> in</a:t>
            </a:r>
            <a:endParaRPr lang="pt-BR" dirty="0"/>
          </a:p>
        </p:txBody>
      </p:sp>
      <p:sp>
        <p:nvSpPr>
          <p:cNvPr id="40" name="CaixaDeTexto 39"/>
          <p:cNvSpPr txBox="1"/>
          <p:nvPr/>
        </p:nvSpPr>
        <p:spPr>
          <a:xfrm>
            <a:off x="1543007" y="4405948"/>
            <a:ext cx="744114" cy="253916"/>
          </a:xfrm>
          <a:prstGeom prst="rect">
            <a:avLst/>
          </a:prstGeom>
          <a:noFill/>
        </p:spPr>
        <p:txBody>
          <a:bodyPr wrap="none" rtlCol="0">
            <a:spAutoFit/>
          </a:bodyPr>
          <a:lstStyle/>
          <a:p>
            <a:r>
              <a:rPr lang="pt-BR" sz="1050" dirty="0" err="1" smtClean="0"/>
              <a:t>Water</a:t>
            </a:r>
            <a:r>
              <a:rPr lang="pt-BR" sz="1050" dirty="0" smtClean="0"/>
              <a:t> out</a:t>
            </a:r>
            <a:endParaRPr lang="pt-BR" dirty="0"/>
          </a:p>
        </p:txBody>
      </p:sp>
      <p:sp>
        <p:nvSpPr>
          <p:cNvPr id="30" name="CaixaDeTexto 29"/>
          <p:cNvSpPr txBox="1"/>
          <p:nvPr/>
        </p:nvSpPr>
        <p:spPr>
          <a:xfrm>
            <a:off x="1296481" y="3040809"/>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sp>
        <p:nvSpPr>
          <p:cNvPr id="32" name="CaixaDeTexto 31"/>
          <p:cNvSpPr txBox="1"/>
          <p:nvPr/>
        </p:nvSpPr>
        <p:spPr>
          <a:xfrm>
            <a:off x="1239573" y="1432387"/>
            <a:ext cx="946093" cy="261610"/>
          </a:xfrm>
          <a:prstGeom prst="rect">
            <a:avLst/>
          </a:prstGeom>
          <a:noFill/>
        </p:spPr>
        <p:txBody>
          <a:bodyPr wrap="none" rtlCol="0">
            <a:spAutoFit/>
          </a:bodyPr>
          <a:lstStyle/>
          <a:p>
            <a:r>
              <a:rPr lang="pt-BR" sz="1100" dirty="0" err="1" smtClean="0"/>
              <a:t>MgO</a:t>
            </a:r>
            <a:r>
              <a:rPr lang="pt-BR" sz="1100" dirty="0" smtClean="0"/>
              <a:t> </a:t>
            </a:r>
            <a:r>
              <a:rPr lang="pt-BR" sz="1100" dirty="0" err="1" smtClean="0"/>
              <a:t>crucible</a:t>
            </a:r>
            <a:endParaRPr lang="pt-BR" dirty="0"/>
          </a:p>
        </p:txBody>
      </p:sp>
      <p:cxnSp>
        <p:nvCxnSpPr>
          <p:cNvPr id="43" name="Conector de seta reta 42"/>
          <p:cNvCxnSpPr/>
          <p:nvPr/>
        </p:nvCxnSpPr>
        <p:spPr>
          <a:xfrm flipH="1">
            <a:off x="968845" y="1563520"/>
            <a:ext cx="327636" cy="160934"/>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CaixaDeTexto 44"/>
          <p:cNvSpPr txBox="1"/>
          <p:nvPr/>
        </p:nvSpPr>
        <p:spPr>
          <a:xfrm>
            <a:off x="2397454" y="5091912"/>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sp>
        <p:nvSpPr>
          <p:cNvPr id="34" name="CaixaDeTexto 33"/>
          <p:cNvSpPr txBox="1"/>
          <p:nvPr/>
        </p:nvSpPr>
        <p:spPr>
          <a:xfrm>
            <a:off x="693783" y="745007"/>
            <a:ext cx="2983766" cy="369332"/>
          </a:xfrm>
          <a:prstGeom prst="rect">
            <a:avLst/>
          </a:prstGeom>
          <a:noFill/>
        </p:spPr>
        <p:txBody>
          <a:bodyPr wrap="none" rtlCol="0">
            <a:spAutoFit/>
          </a:bodyPr>
          <a:lstStyle/>
          <a:p>
            <a:r>
              <a:rPr lang="pt-BR" b="1" dirty="0" err="1" smtClean="0">
                <a:solidFill>
                  <a:srgbClr val="0000FF"/>
                </a:solidFill>
              </a:rPr>
              <a:t>Lab</a:t>
            </a:r>
            <a:r>
              <a:rPr lang="pt-BR" b="1" dirty="0" smtClean="0">
                <a:solidFill>
                  <a:srgbClr val="0000FF"/>
                </a:solidFill>
              </a:rPr>
              <a:t> </a:t>
            </a:r>
            <a:r>
              <a:rPr lang="pt-BR" b="1" dirty="0" err="1" smtClean="0">
                <a:solidFill>
                  <a:srgbClr val="0000FF"/>
                </a:solidFill>
              </a:rPr>
              <a:t>Scale</a:t>
            </a:r>
            <a:r>
              <a:rPr lang="pt-BR" b="1" dirty="0" smtClean="0">
                <a:solidFill>
                  <a:srgbClr val="0000FF"/>
                </a:solidFill>
              </a:rPr>
              <a:t> (1 kg </a:t>
            </a:r>
            <a:r>
              <a:rPr lang="pt-BR" b="1" dirty="0" err="1" smtClean="0">
                <a:solidFill>
                  <a:srgbClr val="0000FF"/>
                </a:solidFill>
              </a:rPr>
              <a:t>modified</a:t>
            </a:r>
            <a:r>
              <a:rPr lang="pt-BR" b="1" dirty="0" smtClean="0">
                <a:solidFill>
                  <a:srgbClr val="0000FF"/>
                </a:solidFill>
              </a:rPr>
              <a:t> </a:t>
            </a:r>
            <a:r>
              <a:rPr lang="pt-BR" b="1" dirty="0" err="1" smtClean="0">
                <a:solidFill>
                  <a:srgbClr val="0000FF"/>
                </a:solidFill>
              </a:rPr>
              <a:t>slag</a:t>
            </a:r>
            <a:r>
              <a:rPr lang="pt-BR" b="1" dirty="0" smtClean="0">
                <a:solidFill>
                  <a:srgbClr val="0000FF"/>
                </a:solidFill>
              </a:rPr>
              <a:t>)</a:t>
            </a:r>
            <a:endParaRPr lang="pt-BR" b="1" dirty="0">
              <a:solidFill>
                <a:srgbClr val="0000FF"/>
              </a:solidFill>
            </a:endParaRPr>
          </a:p>
        </p:txBody>
      </p:sp>
      <p:sp>
        <p:nvSpPr>
          <p:cNvPr id="47" name="CaixaDeTexto 46"/>
          <p:cNvSpPr txBox="1"/>
          <p:nvPr/>
        </p:nvSpPr>
        <p:spPr>
          <a:xfrm>
            <a:off x="4780761" y="754647"/>
            <a:ext cx="3322000" cy="369332"/>
          </a:xfrm>
          <a:prstGeom prst="rect">
            <a:avLst/>
          </a:prstGeom>
          <a:noFill/>
        </p:spPr>
        <p:txBody>
          <a:bodyPr wrap="none" rtlCol="0">
            <a:spAutoFit/>
          </a:bodyPr>
          <a:lstStyle/>
          <a:p>
            <a:r>
              <a:rPr lang="pt-BR" b="1" dirty="0" err="1" smtClean="0">
                <a:solidFill>
                  <a:srgbClr val="0000FF"/>
                </a:solidFill>
              </a:rPr>
              <a:t>Pilot</a:t>
            </a:r>
            <a:r>
              <a:rPr lang="pt-BR" b="1" dirty="0" smtClean="0">
                <a:solidFill>
                  <a:srgbClr val="0000FF"/>
                </a:solidFill>
              </a:rPr>
              <a:t> </a:t>
            </a:r>
            <a:r>
              <a:rPr lang="pt-BR" b="1" dirty="0" err="1" smtClean="0">
                <a:solidFill>
                  <a:srgbClr val="0000FF"/>
                </a:solidFill>
              </a:rPr>
              <a:t>Scale</a:t>
            </a:r>
            <a:r>
              <a:rPr lang="pt-BR" b="1" dirty="0" smtClean="0">
                <a:solidFill>
                  <a:srgbClr val="0000FF"/>
                </a:solidFill>
              </a:rPr>
              <a:t> (300 kg </a:t>
            </a:r>
            <a:r>
              <a:rPr lang="pt-BR" b="1" dirty="0" err="1" smtClean="0">
                <a:solidFill>
                  <a:srgbClr val="0000FF"/>
                </a:solidFill>
              </a:rPr>
              <a:t>modified</a:t>
            </a:r>
            <a:r>
              <a:rPr lang="pt-BR" b="1" dirty="0" smtClean="0">
                <a:solidFill>
                  <a:srgbClr val="0000FF"/>
                </a:solidFill>
              </a:rPr>
              <a:t> </a:t>
            </a:r>
            <a:r>
              <a:rPr lang="pt-BR" b="1" dirty="0" err="1" smtClean="0">
                <a:solidFill>
                  <a:srgbClr val="0000FF"/>
                </a:solidFill>
              </a:rPr>
              <a:t>slag</a:t>
            </a:r>
            <a:r>
              <a:rPr lang="pt-BR" b="1" dirty="0" smtClean="0">
                <a:solidFill>
                  <a:srgbClr val="0000FF"/>
                </a:solidFill>
              </a:rPr>
              <a:t>)</a:t>
            </a:r>
            <a:endParaRPr lang="pt-BR" b="1" dirty="0">
              <a:solidFill>
                <a:srgbClr val="0000FF"/>
              </a:solidFill>
            </a:endParaRPr>
          </a:p>
        </p:txBody>
      </p:sp>
      <p:sp>
        <p:nvSpPr>
          <p:cNvPr id="37" name="CaixaDeTexto 36"/>
          <p:cNvSpPr txBox="1"/>
          <p:nvPr/>
        </p:nvSpPr>
        <p:spPr>
          <a:xfrm>
            <a:off x="1045902" y="2009979"/>
            <a:ext cx="1648208" cy="261610"/>
          </a:xfrm>
          <a:prstGeom prst="rect">
            <a:avLst/>
          </a:prstGeom>
          <a:noFill/>
        </p:spPr>
        <p:txBody>
          <a:bodyPr wrap="none" rtlCol="0">
            <a:spAutoFit/>
          </a:bodyPr>
          <a:lstStyle/>
          <a:p>
            <a:r>
              <a:rPr lang="pt-BR" sz="1100" dirty="0" smtClean="0">
                <a:solidFill>
                  <a:srgbClr val="FF0000"/>
                </a:solidFill>
              </a:rPr>
              <a:t>SS </a:t>
            </a:r>
            <a:r>
              <a:rPr lang="pt-BR" sz="1100" dirty="0" err="1" smtClean="0">
                <a:solidFill>
                  <a:srgbClr val="FF0000"/>
                </a:solidFill>
              </a:rPr>
              <a:t>slag</a:t>
            </a:r>
            <a:r>
              <a:rPr lang="pt-BR" sz="1100" dirty="0" smtClean="0">
                <a:solidFill>
                  <a:srgbClr val="FF0000"/>
                </a:solidFill>
              </a:rPr>
              <a:t> + </a:t>
            </a:r>
            <a:r>
              <a:rPr lang="pt-BR" sz="1100" dirty="0" err="1" smtClean="0">
                <a:solidFill>
                  <a:srgbClr val="FF0000"/>
                </a:solidFill>
              </a:rPr>
              <a:t>modyfing</a:t>
            </a:r>
            <a:r>
              <a:rPr lang="pt-BR" sz="1100" dirty="0" smtClean="0">
                <a:solidFill>
                  <a:srgbClr val="FF0000"/>
                </a:solidFill>
              </a:rPr>
              <a:t> </a:t>
            </a:r>
            <a:r>
              <a:rPr lang="pt-BR" sz="1100" dirty="0" err="1" smtClean="0">
                <a:solidFill>
                  <a:srgbClr val="FF0000"/>
                </a:solidFill>
              </a:rPr>
              <a:t>agents</a:t>
            </a:r>
            <a:endParaRPr lang="pt-BR" sz="1100" dirty="0">
              <a:solidFill>
                <a:srgbClr val="FF0000"/>
              </a:solidFill>
            </a:endParaRPr>
          </a:p>
        </p:txBody>
      </p:sp>
      <p:sp>
        <p:nvSpPr>
          <p:cNvPr id="49" name="CaixaDeTexto 48"/>
          <p:cNvSpPr txBox="1"/>
          <p:nvPr/>
        </p:nvSpPr>
        <p:spPr>
          <a:xfrm>
            <a:off x="5024392" y="2835480"/>
            <a:ext cx="1689886" cy="261610"/>
          </a:xfrm>
          <a:prstGeom prst="rect">
            <a:avLst/>
          </a:prstGeom>
          <a:noFill/>
        </p:spPr>
        <p:txBody>
          <a:bodyPr wrap="none" rtlCol="0">
            <a:spAutoFit/>
          </a:bodyPr>
          <a:lstStyle/>
          <a:p>
            <a:r>
              <a:rPr lang="pt-BR" sz="1100" b="1" dirty="0" smtClean="0">
                <a:solidFill>
                  <a:srgbClr val="FF0000"/>
                </a:solidFill>
              </a:rPr>
              <a:t>SS </a:t>
            </a:r>
            <a:r>
              <a:rPr lang="pt-BR" sz="1100" b="1" dirty="0" err="1" smtClean="0">
                <a:solidFill>
                  <a:srgbClr val="FF0000"/>
                </a:solidFill>
              </a:rPr>
              <a:t>slag</a:t>
            </a:r>
            <a:r>
              <a:rPr lang="pt-BR" sz="1100" b="1" dirty="0" smtClean="0">
                <a:solidFill>
                  <a:srgbClr val="FF0000"/>
                </a:solidFill>
              </a:rPr>
              <a:t> + </a:t>
            </a:r>
            <a:r>
              <a:rPr lang="pt-BR" sz="1100" b="1" dirty="0" err="1" smtClean="0">
                <a:solidFill>
                  <a:srgbClr val="FF0000"/>
                </a:solidFill>
              </a:rPr>
              <a:t>modyfing</a:t>
            </a:r>
            <a:r>
              <a:rPr lang="pt-BR" sz="1100" b="1" dirty="0" smtClean="0">
                <a:solidFill>
                  <a:srgbClr val="FF0000"/>
                </a:solidFill>
              </a:rPr>
              <a:t> </a:t>
            </a:r>
            <a:r>
              <a:rPr lang="pt-BR" sz="1100" b="1" dirty="0" err="1" smtClean="0">
                <a:solidFill>
                  <a:srgbClr val="FF0000"/>
                </a:solidFill>
              </a:rPr>
              <a:t>agents</a:t>
            </a:r>
            <a:endParaRPr lang="pt-BR" sz="1100" b="1" dirty="0">
              <a:solidFill>
                <a:srgbClr val="FF0000"/>
              </a:solidFill>
            </a:endParaRPr>
          </a:p>
        </p:txBody>
      </p:sp>
    </p:spTree>
    <p:extLst>
      <p:ext uri="{BB962C8B-B14F-4D97-AF65-F5344CB8AC3E}">
        <p14:creationId xmlns:p14="http://schemas.microsoft.com/office/powerpoint/2010/main" val="3232744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412775"/>
            <a:ext cx="5314691" cy="3604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ixaDeTexto 1"/>
          <p:cNvSpPr txBox="1"/>
          <p:nvPr/>
        </p:nvSpPr>
        <p:spPr>
          <a:xfrm>
            <a:off x="2051720" y="980728"/>
            <a:ext cx="721672" cy="461665"/>
          </a:xfrm>
          <a:prstGeom prst="rect">
            <a:avLst/>
          </a:prstGeom>
          <a:noFill/>
        </p:spPr>
        <p:txBody>
          <a:bodyPr wrap="none" rtlCol="0">
            <a:spAutoFit/>
          </a:bodyPr>
          <a:lstStyle/>
          <a:p>
            <a:r>
              <a:rPr lang="pt-BR" sz="2400" b="1" dirty="0" smtClean="0"/>
              <a:t>XRF</a:t>
            </a:r>
            <a:r>
              <a:rPr lang="pt-BR" dirty="0" smtClean="0"/>
              <a:t> </a:t>
            </a:r>
            <a:endParaRPr lang="pt-BR" dirty="0"/>
          </a:p>
        </p:txBody>
      </p:sp>
      <p:sp>
        <p:nvSpPr>
          <p:cNvPr id="3" name="Chave direita 2"/>
          <p:cNvSpPr/>
          <p:nvPr/>
        </p:nvSpPr>
        <p:spPr>
          <a:xfrm rot="5400000">
            <a:off x="5179146" y="3834028"/>
            <a:ext cx="572001" cy="2938427"/>
          </a:xfrm>
          <a:prstGeom prst="rightBrace">
            <a:avLst/>
          </a:prstGeom>
          <a:ln w="254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
        <p:nvSpPr>
          <p:cNvPr id="7" name="CaixaDeTexto 6"/>
          <p:cNvSpPr txBox="1"/>
          <p:nvPr/>
        </p:nvSpPr>
        <p:spPr>
          <a:xfrm>
            <a:off x="4298186" y="5620598"/>
            <a:ext cx="2339167" cy="400110"/>
          </a:xfrm>
          <a:prstGeom prst="rect">
            <a:avLst/>
          </a:prstGeom>
          <a:noFill/>
        </p:spPr>
        <p:txBody>
          <a:bodyPr wrap="none" rtlCol="0">
            <a:spAutoFit/>
          </a:bodyPr>
          <a:lstStyle/>
          <a:p>
            <a:r>
              <a:rPr lang="pt-BR" sz="2000" b="1" dirty="0" err="1" smtClean="0">
                <a:solidFill>
                  <a:srgbClr val="00B050"/>
                </a:solidFill>
              </a:rPr>
              <a:t>Modified</a:t>
            </a:r>
            <a:r>
              <a:rPr lang="pt-BR" sz="2000" b="1" dirty="0" smtClean="0">
                <a:solidFill>
                  <a:srgbClr val="00B050"/>
                </a:solidFill>
              </a:rPr>
              <a:t> Steel </a:t>
            </a:r>
            <a:r>
              <a:rPr lang="pt-BR" sz="2000" b="1" dirty="0" err="1" smtClean="0">
                <a:solidFill>
                  <a:srgbClr val="00B050"/>
                </a:solidFill>
              </a:rPr>
              <a:t>Slags</a:t>
            </a:r>
            <a:endParaRPr lang="pt-BR" sz="2000" b="1" dirty="0">
              <a:solidFill>
                <a:srgbClr val="00B050"/>
              </a:solidFill>
            </a:endParaRPr>
          </a:p>
        </p:txBody>
      </p:sp>
      <p:sp>
        <p:nvSpPr>
          <p:cNvPr id="8" name="Seta para a direita 7"/>
          <p:cNvSpPr/>
          <p:nvPr/>
        </p:nvSpPr>
        <p:spPr>
          <a:xfrm rot="10800000">
            <a:off x="7092280" y="2060848"/>
            <a:ext cx="50405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Seta para a direita 9"/>
          <p:cNvSpPr/>
          <p:nvPr/>
        </p:nvSpPr>
        <p:spPr>
          <a:xfrm rot="10800000">
            <a:off x="7020273" y="4797151"/>
            <a:ext cx="50405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eta para a direita 10"/>
          <p:cNvSpPr/>
          <p:nvPr/>
        </p:nvSpPr>
        <p:spPr>
          <a:xfrm rot="10800000">
            <a:off x="7020272" y="3501008"/>
            <a:ext cx="50405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have direita 8"/>
          <p:cNvSpPr/>
          <p:nvPr/>
        </p:nvSpPr>
        <p:spPr>
          <a:xfrm>
            <a:off x="6934363" y="1916832"/>
            <a:ext cx="85909" cy="50405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a:p>
        </p:txBody>
      </p:sp>
    </p:spTree>
    <p:extLst>
      <p:ext uri="{BB962C8B-B14F-4D97-AF65-F5344CB8AC3E}">
        <p14:creationId xmlns:p14="http://schemas.microsoft.com/office/powerpoint/2010/main" val="5828649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3" descr="logo-02.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10513" y="0"/>
            <a:ext cx="1233487"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4"/>
          <p:cNvSpPr>
            <a:spLocks noChangeArrowheads="1"/>
          </p:cNvSpPr>
          <p:nvPr/>
        </p:nvSpPr>
        <p:spPr bwMode="auto">
          <a:xfrm>
            <a:off x="2771800" y="6259016"/>
            <a:ext cx="63373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400" dirty="0">
                <a:solidFill>
                  <a:srgbClr val="0070C0"/>
                </a:solidFill>
              </a:rPr>
              <a:t>4</a:t>
            </a:r>
            <a:r>
              <a:rPr lang="en-GB" sz="1400" baseline="30000" dirty="0">
                <a:solidFill>
                  <a:srgbClr val="0070C0"/>
                </a:solidFill>
              </a:rPr>
              <a:t>th</a:t>
            </a:r>
            <a:r>
              <a:rPr lang="en-GB" sz="1400" dirty="0">
                <a:solidFill>
                  <a:srgbClr val="0070C0"/>
                </a:solidFill>
              </a:rPr>
              <a:t> International Slag Valorisation Symposium  |  Leuven  |  15-17/04/2015</a:t>
            </a:r>
            <a:endParaRPr lang="en-US" sz="1100" b="1" dirty="0">
              <a:solidFill>
                <a:srgbClr val="0070C0"/>
              </a:solidFill>
              <a:latin typeface="Arial" charset="0"/>
            </a:endParaRPr>
          </a:p>
        </p:txBody>
      </p:sp>
      <p:sp>
        <p:nvSpPr>
          <p:cNvPr id="2" name="CaixaDeTexto 1"/>
          <p:cNvSpPr txBox="1"/>
          <p:nvPr/>
        </p:nvSpPr>
        <p:spPr>
          <a:xfrm>
            <a:off x="1619672" y="467380"/>
            <a:ext cx="1906932" cy="369332"/>
          </a:xfrm>
          <a:prstGeom prst="rect">
            <a:avLst/>
          </a:prstGeom>
          <a:noFill/>
        </p:spPr>
        <p:txBody>
          <a:bodyPr wrap="none" rtlCol="0">
            <a:spAutoFit/>
          </a:bodyPr>
          <a:lstStyle/>
          <a:p>
            <a:r>
              <a:rPr lang="pt-BR" b="1" dirty="0" err="1" smtClean="0"/>
              <a:t>Blast</a:t>
            </a:r>
            <a:r>
              <a:rPr lang="pt-BR" b="1" dirty="0" smtClean="0"/>
              <a:t> </a:t>
            </a:r>
            <a:r>
              <a:rPr lang="pt-BR" b="1" dirty="0" err="1" smtClean="0"/>
              <a:t>Furnace</a:t>
            </a:r>
            <a:r>
              <a:rPr lang="pt-BR" b="1" dirty="0" smtClean="0"/>
              <a:t> </a:t>
            </a:r>
            <a:r>
              <a:rPr lang="pt-BR" b="1" dirty="0" err="1" smtClean="0"/>
              <a:t>Slag</a:t>
            </a:r>
            <a:endParaRPr lang="pt-BR" b="1" dirty="0"/>
          </a:p>
        </p:txBody>
      </p:sp>
      <p:graphicFrame>
        <p:nvGraphicFramePr>
          <p:cNvPr id="7" name="Objeto 6"/>
          <p:cNvGraphicFramePr>
            <a:graphicFrameLocks noChangeAspect="1"/>
          </p:cNvGraphicFramePr>
          <p:nvPr>
            <p:extLst>
              <p:ext uri="{D42A27DB-BD31-4B8C-83A1-F6EECF244321}">
                <p14:modId xmlns:p14="http://schemas.microsoft.com/office/powerpoint/2010/main" val="568068001"/>
              </p:ext>
            </p:extLst>
          </p:nvPr>
        </p:nvGraphicFramePr>
        <p:xfrm>
          <a:off x="934068" y="1340768"/>
          <a:ext cx="1676400" cy="2962275"/>
        </p:xfrm>
        <a:graphic>
          <a:graphicData uri="http://schemas.openxmlformats.org/presentationml/2006/ole">
            <mc:AlternateContent xmlns:mc="http://schemas.openxmlformats.org/markup-compatibility/2006">
              <mc:Choice xmlns:v="urn:schemas-microsoft-com:vml" Requires="v">
                <p:oleObj spid="_x0000_s10394" name="Planilha" r:id="rId5" imgW="1676445" imgH="2962170" progId="Excel.Sheet.12">
                  <p:embed/>
                </p:oleObj>
              </mc:Choice>
              <mc:Fallback>
                <p:oleObj name="Planilha" r:id="rId5" imgW="1676445" imgH="2962170" progId="Excel.Sheet.12">
                  <p:embed/>
                  <p:pic>
                    <p:nvPicPr>
                      <p:cNvPr id="0" name=""/>
                      <p:cNvPicPr/>
                      <p:nvPr/>
                    </p:nvPicPr>
                    <p:blipFill>
                      <a:blip r:embed="rId6"/>
                      <a:stretch>
                        <a:fillRect/>
                      </a:stretch>
                    </p:blipFill>
                    <p:spPr>
                      <a:xfrm>
                        <a:off x="934068" y="1340768"/>
                        <a:ext cx="1676400" cy="2962275"/>
                      </a:xfrm>
                      <a:prstGeom prst="rect">
                        <a:avLst/>
                      </a:prstGeom>
                    </p:spPr>
                  </p:pic>
                </p:oleObj>
              </mc:Fallback>
            </mc:AlternateContent>
          </a:graphicData>
        </a:graphic>
      </p:graphicFrame>
      <p:graphicFrame>
        <p:nvGraphicFramePr>
          <p:cNvPr id="8" name="Objeto 7"/>
          <p:cNvGraphicFramePr>
            <a:graphicFrameLocks noChangeAspect="1"/>
          </p:cNvGraphicFramePr>
          <p:nvPr>
            <p:extLst>
              <p:ext uri="{D42A27DB-BD31-4B8C-83A1-F6EECF244321}">
                <p14:modId xmlns:p14="http://schemas.microsoft.com/office/powerpoint/2010/main" val="2906857759"/>
              </p:ext>
            </p:extLst>
          </p:nvPr>
        </p:nvGraphicFramePr>
        <p:xfrm>
          <a:off x="3275856" y="1340768"/>
          <a:ext cx="3144625" cy="2952328"/>
        </p:xfrm>
        <a:graphic>
          <a:graphicData uri="http://schemas.openxmlformats.org/presentationml/2006/ole">
            <mc:AlternateContent xmlns:mc="http://schemas.openxmlformats.org/markup-compatibility/2006">
              <mc:Choice xmlns:v="urn:schemas-microsoft-com:vml" Requires="v">
                <p:oleObj spid="_x0000_s10395" name="Planilha" r:id="rId8" imgW="2647996" imgH="2486037" progId="Excel.Sheet.12">
                  <p:embed/>
                </p:oleObj>
              </mc:Choice>
              <mc:Fallback>
                <p:oleObj name="Planilha" r:id="rId8" imgW="2647996" imgH="2486037" progId="Excel.Sheet.12">
                  <p:embed/>
                  <p:pic>
                    <p:nvPicPr>
                      <p:cNvPr id="0" name=""/>
                      <p:cNvPicPr/>
                      <p:nvPr/>
                    </p:nvPicPr>
                    <p:blipFill>
                      <a:blip r:embed="rId9"/>
                      <a:stretch>
                        <a:fillRect/>
                      </a:stretch>
                    </p:blipFill>
                    <p:spPr>
                      <a:xfrm>
                        <a:off x="3275856" y="1340768"/>
                        <a:ext cx="3144625" cy="2952328"/>
                      </a:xfrm>
                      <a:prstGeom prst="rect">
                        <a:avLst/>
                      </a:prstGeom>
                    </p:spPr>
                  </p:pic>
                </p:oleObj>
              </mc:Fallback>
            </mc:AlternateContent>
          </a:graphicData>
        </a:graphic>
      </p:graphicFrame>
      <p:sp>
        <p:nvSpPr>
          <p:cNvPr id="9" name="CaixaDeTexto 8"/>
          <p:cNvSpPr txBox="1"/>
          <p:nvPr/>
        </p:nvSpPr>
        <p:spPr>
          <a:xfrm>
            <a:off x="458219" y="4284919"/>
            <a:ext cx="2385589" cy="261610"/>
          </a:xfrm>
          <a:prstGeom prst="rect">
            <a:avLst/>
          </a:prstGeom>
          <a:noFill/>
        </p:spPr>
        <p:txBody>
          <a:bodyPr wrap="none" rtlCol="0">
            <a:spAutoFit/>
          </a:bodyPr>
          <a:lstStyle/>
          <a:p>
            <a:r>
              <a:rPr lang="pt-BR" sz="1100" dirty="0" err="1" smtClean="0"/>
              <a:t>Obs</a:t>
            </a:r>
            <a:r>
              <a:rPr lang="pt-BR" sz="1100" dirty="0" smtClean="0"/>
              <a:t>: </a:t>
            </a:r>
            <a:r>
              <a:rPr lang="pt-BR" sz="1100" dirty="0" err="1"/>
              <a:t>S</a:t>
            </a:r>
            <a:r>
              <a:rPr lang="pt-BR" sz="1100" dirty="0" err="1" smtClean="0"/>
              <a:t>lag</a:t>
            </a:r>
            <a:r>
              <a:rPr lang="pt-BR" sz="1100" dirty="0" smtClean="0"/>
              <a:t> </a:t>
            </a:r>
            <a:r>
              <a:rPr lang="pt-BR" sz="1100" dirty="0" err="1" smtClean="0"/>
              <a:t>remelted</a:t>
            </a:r>
            <a:r>
              <a:rPr lang="pt-BR" sz="1100" dirty="0"/>
              <a:t> </a:t>
            </a:r>
            <a:r>
              <a:rPr lang="pt-BR" sz="1100" dirty="0" smtClean="0"/>
              <a:t>in </a:t>
            </a:r>
            <a:r>
              <a:rPr lang="pt-BR" sz="1100" dirty="0" err="1" smtClean="0"/>
              <a:t>graphite</a:t>
            </a:r>
            <a:r>
              <a:rPr lang="pt-BR" sz="1100" dirty="0" smtClean="0"/>
              <a:t> </a:t>
            </a:r>
            <a:r>
              <a:rPr lang="pt-BR" sz="1100" dirty="0" err="1" smtClean="0"/>
              <a:t>crucible</a:t>
            </a:r>
            <a:endParaRPr lang="pt-BR" sz="1100" dirty="0"/>
          </a:p>
        </p:txBody>
      </p:sp>
      <p:sp>
        <p:nvSpPr>
          <p:cNvPr id="10" name="CaixaDeTexto 9"/>
          <p:cNvSpPr txBox="1"/>
          <p:nvPr/>
        </p:nvSpPr>
        <p:spPr>
          <a:xfrm>
            <a:off x="481052" y="4683495"/>
            <a:ext cx="3469891" cy="1477328"/>
          </a:xfrm>
          <a:prstGeom prst="rect">
            <a:avLst/>
          </a:prstGeom>
          <a:noFill/>
        </p:spPr>
        <p:txBody>
          <a:bodyPr wrap="square" rtlCol="0">
            <a:spAutoFit/>
          </a:bodyPr>
          <a:lstStyle/>
          <a:p>
            <a:r>
              <a:rPr lang="en-US" dirty="0" err="1" smtClean="0"/>
              <a:t>Merwinite</a:t>
            </a:r>
            <a:r>
              <a:rPr lang="en-US" dirty="0" smtClean="0"/>
              <a:t>, </a:t>
            </a:r>
            <a:r>
              <a:rPr lang="en-US" dirty="0" err="1" smtClean="0"/>
              <a:t>Akermanite</a:t>
            </a:r>
            <a:r>
              <a:rPr lang="en-US" dirty="0" smtClean="0"/>
              <a:t>, </a:t>
            </a:r>
            <a:r>
              <a:rPr lang="en-US" dirty="0" err="1" smtClean="0"/>
              <a:t>Melilite</a:t>
            </a:r>
            <a:r>
              <a:rPr lang="en-US" dirty="0" smtClean="0"/>
              <a:t> (solid solution between </a:t>
            </a:r>
            <a:r>
              <a:rPr lang="en-US" dirty="0" err="1" smtClean="0"/>
              <a:t>Akermanite</a:t>
            </a:r>
            <a:r>
              <a:rPr lang="en-US" dirty="0" smtClean="0"/>
              <a:t> and </a:t>
            </a:r>
            <a:r>
              <a:rPr lang="en-US" dirty="0" err="1" smtClean="0"/>
              <a:t>Gehlenite</a:t>
            </a:r>
            <a:r>
              <a:rPr lang="en-US" dirty="0" smtClean="0"/>
              <a:t>)</a:t>
            </a:r>
          </a:p>
          <a:p>
            <a:r>
              <a:rPr lang="en-US" dirty="0" smtClean="0"/>
              <a:t>Typically found in BF slag cooled slowly</a:t>
            </a:r>
            <a:endParaRPr lang="en-US" dirty="0"/>
          </a:p>
        </p:txBody>
      </p:sp>
      <p:sp>
        <p:nvSpPr>
          <p:cNvPr id="3" name="CaixaDeTexto 2"/>
          <p:cNvSpPr txBox="1"/>
          <p:nvPr/>
        </p:nvSpPr>
        <p:spPr>
          <a:xfrm>
            <a:off x="1475656" y="972869"/>
            <a:ext cx="535724" cy="369332"/>
          </a:xfrm>
          <a:prstGeom prst="rect">
            <a:avLst/>
          </a:prstGeom>
          <a:noFill/>
        </p:spPr>
        <p:txBody>
          <a:bodyPr wrap="none" rtlCol="0">
            <a:spAutoFit/>
          </a:bodyPr>
          <a:lstStyle/>
          <a:p>
            <a:r>
              <a:rPr lang="pt-BR" dirty="0" smtClean="0"/>
              <a:t>XRF</a:t>
            </a:r>
            <a:endParaRPr lang="pt-BR" dirty="0"/>
          </a:p>
        </p:txBody>
      </p:sp>
      <p:sp>
        <p:nvSpPr>
          <p:cNvPr id="11" name="CaixaDeTexto 10"/>
          <p:cNvSpPr txBox="1"/>
          <p:nvPr/>
        </p:nvSpPr>
        <p:spPr>
          <a:xfrm>
            <a:off x="4499992" y="972869"/>
            <a:ext cx="1527726" cy="369332"/>
          </a:xfrm>
          <a:prstGeom prst="rect">
            <a:avLst/>
          </a:prstGeom>
          <a:noFill/>
        </p:spPr>
        <p:txBody>
          <a:bodyPr wrap="none" rtlCol="0">
            <a:spAutoFit/>
          </a:bodyPr>
          <a:lstStyle/>
          <a:p>
            <a:r>
              <a:rPr lang="pt-BR" dirty="0" smtClean="0"/>
              <a:t>XRD (</a:t>
            </a:r>
            <a:r>
              <a:rPr lang="en-US" dirty="0" err="1" smtClean="0"/>
              <a:t>Rietveld</a:t>
            </a:r>
            <a:r>
              <a:rPr lang="en-US" dirty="0" smtClean="0"/>
              <a:t>)</a:t>
            </a:r>
            <a:endParaRPr lang="pt-BR" dirty="0"/>
          </a:p>
        </p:txBody>
      </p:sp>
      <p:pic>
        <p:nvPicPr>
          <p:cNvPr id="13" name="Picture 5" descr="D:\Users\catiaf\AppData\Local\Temp\Rar$DI24.376\2500x-1p2mm.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23928" y="4653136"/>
            <a:ext cx="1563691" cy="144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D:\Users\catiaf\AppData\Local\Temp\Rar$DI18.784\2500x-2p6mm.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50117" y="3027311"/>
            <a:ext cx="1798443" cy="16561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D:\Users\catiaf\AppData\Local\Temp\Rar$DI73.488\20000x-2p6mm.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876256" y="4797152"/>
            <a:ext cx="1772304" cy="1632111"/>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Conector de seta reta 16"/>
          <p:cNvCxnSpPr/>
          <p:nvPr/>
        </p:nvCxnSpPr>
        <p:spPr>
          <a:xfrm flipH="1">
            <a:off x="4788024" y="4284919"/>
            <a:ext cx="216024" cy="39857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Conector de seta reta 17"/>
          <p:cNvCxnSpPr/>
          <p:nvPr/>
        </p:nvCxnSpPr>
        <p:spPr>
          <a:xfrm>
            <a:off x="5595631" y="4271787"/>
            <a:ext cx="1254486" cy="95741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Conector de seta reta 19"/>
          <p:cNvCxnSpPr/>
          <p:nvPr/>
        </p:nvCxnSpPr>
        <p:spPr>
          <a:xfrm>
            <a:off x="5617239" y="4284919"/>
            <a:ext cx="1254486" cy="2531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tângulo 11"/>
          <p:cNvSpPr/>
          <p:nvPr/>
        </p:nvSpPr>
        <p:spPr>
          <a:xfrm>
            <a:off x="7762408" y="3645024"/>
            <a:ext cx="265976" cy="210379"/>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9" name="Conector reto 18"/>
          <p:cNvCxnSpPr/>
          <p:nvPr/>
        </p:nvCxnSpPr>
        <p:spPr>
          <a:xfrm flipH="1">
            <a:off x="6876256" y="3855403"/>
            <a:ext cx="873082" cy="941749"/>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Conector reto 20"/>
          <p:cNvCxnSpPr/>
          <p:nvPr/>
        </p:nvCxnSpPr>
        <p:spPr>
          <a:xfrm>
            <a:off x="8028384" y="3855403"/>
            <a:ext cx="620176" cy="941749"/>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pic>
        <p:nvPicPr>
          <p:cNvPr id="22"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89965" y="764704"/>
            <a:ext cx="1717313" cy="18986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CaixaDeTexto 22"/>
          <p:cNvSpPr txBox="1"/>
          <p:nvPr/>
        </p:nvSpPr>
        <p:spPr>
          <a:xfrm>
            <a:off x="8305366" y="2232497"/>
            <a:ext cx="941543" cy="430887"/>
          </a:xfrm>
          <a:prstGeom prst="rect">
            <a:avLst/>
          </a:prstGeom>
          <a:noFill/>
        </p:spPr>
        <p:txBody>
          <a:bodyPr wrap="square" rtlCol="0">
            <a:spAutoFit/>
          </a:bodyPr>
          <a:lstStyle/>
          <a:p>
            <a:r>
              <a:rPr lang="pt-BR" sz="1050" dirty="0" smtClean="0"/>
              <a:t>Cu </a:t>
            </a:r>
            <a:r>
              <a:rPr lang="pt-BR" sz="1050" dirty="0" err="1" smtClean="0"/>
              <a:t>Chilled</a:t>
            </a:r>
            <a:r>
              <a:rPr lang="pt-BR" sz="1050" dirty="0" smtClean="0"/>
              <a:t> </a:t>
            </a:r>
            <a:r>
              <a:rPr lang="pt-BR" sz="1050" dirty="0" err="1" smtClean="0"/>
              <a:t>plate</a:t>
            </a:r>
            <a:endParaRPr lang="pt-BR" sz="1050" dirty="0"/>
          </a:p>
        </p:txBody>
      </p:sp>
      <p:cxnSp>
        <p:nvCxnSpPr>
          <p:cNvPr id="29" name="Conector de seta reta 28"/>
          <p:cNvCxnSpPr/>
          <p:nvPr/>
        </p:nvCxnSpPr>
        <p:spPr>
          <a:xfrm flipH="1" flipV="1">
            <a:off x="8231583" y="2133834"/>
            <a:ext cx="238436" cy="1430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Conector de seta reta 29"/>
          <p:cNvCxnSpPr/>
          <p:nvPr/>
        </p:nvCxnSpPr>
        <p:spPr>
          <a:xfrm flipV="1">
            <a:off x="4873116" y="1714044"/>
            <a:ext cx="1349758" cy="1"/>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31" name="CaixaDeTexto 30"/>
          <p:cNvSpPr txBox="1"/>
          <p:nvPr/>
        </p:nvSpPr>
        <p:spPr>
          <a:xfrm>
            <a:off x="7342493" y="2591326"/>
            <a:ext cx="681597" cy="261610"/>
          </a:xfrm>
          <a:prstGeom prst="rect">
            <a:avLst/>
          </a:prstGeom>
          <a:noFill/>
        </p:spPr>
        <p:txBody>
          <a:bodyPr wrap="none" rtlCol="0">
            <a:spAutoFit/>
          </a:bodyPr>
          <a:lstStyle/>
          <a:p>
            <a:r>
              <a:rPr lang="pt-BR" sz="1050" dirty="0" err="1" smtClean="0"/>
              <a:t>Water</a:t>
            </a:r>
            <a:r>
              <a:rPr lang="pt-BR" sz="1050" dirty="0" smtClean="0"/>
              <a:t> in</a:t>
            </a:r>
            <a:endParaRPr lang="pt-BR" dirty="0"/>
          </a:p>
        </p:txBody>
      </p:sp>
      <p:sp>
        <p:nvSpPr>
          <p:cNvPr id="32" name="CaixaDeTexto 31"/>
          <p:cNvSpPr txBox="1"/>
          <p:nvPr/>
        </p:nvSpPr>
        <p:spPr>
          <a:xfrm>
            <a:off x="7904584" y="2599020"/>
            <a:ext cx="744114" cy="253916"/>
          </a:xfrm>
          <a:prstGeom prst="rect">
            <a:avLst/>
          </a:prstGeom>
          <a:noFill/>
        </p:spPr>
        <p:txBody>
          <a:bodyPr wrap="none" rtlCol="0">
            <a:spAutoFit/>
          </a:bodyPr>
          <a:lstStyle/>
          <a:p>
            <a:r>
              <a:rPr lang="pt-BR" sz="1050" dirty="0" err="1" smtClean="0"/>
              <a:t>Water</a:t>
            </a:r>
            <a:r>
              <a:rPr lang="pt-BR" sz="1050" dirty="0" smtClean="0"/>
              <a:t> out</a:t>
            </a:r>
            <a:endParaRPr lang="pt-BR" dirty="0"/>
          </a:p>
        </p:txBody>
      </p:sp>
      <p:sp>
        <p:nvSpPr>
          <p:cNvPr id="33" name="CaixaDeTexto 32"/>
          <p:cNvSpPr txBox="1"/>
          <p:nvPr/>
        </p:nvSpPr>
        <p:spPr>
          <a:xfrm>
            <a:off x="7658058" y="1233881"/>
            <a:ext cx="479618" cy="307777"/>
          </a:xfrm>
          <a:prstGeom prst="rect">
            <a:avLst/>
          </a:prstGeom>
          <a:noFill/>
        </p:spPr>
        <p:txBody>
          <a:bodyPr wrap="none" rtlCol="0">
            <a:spAutoFit/>
          </a:bodyPr>
          <a:lstStyle/>
          <a:p>
            <a:r>
              <a:rPr lang="pt-BR" sz="1400" dirty="0" err="1">
                <a:solidFill>
                  <a:schemeClr val="bg1"/>
                </a:solidFill>
              </a:rPr>
              <a:t>S</a:t>
            </a:r>
            <a:r>
              <a:rPr lang="pt-BR" sz="1400" dirty="0" err="1" smtClean="0">
                <a:solidFill>
                  <a:schemeClr val="bg1"/>
                </a:solidFill>
              </a:rPr>
              <a:t>lag</a:t>
            </a:r>
            <a:endParaRPr lang="pt-BR" dirty="0">
              <a:solidFill>
                <a:schemeClr val="bg1"/>
              </a:solidFill>
            </a:endParaRPr>
          </a:p>
        </p:txBody>
      </p:sp>
      <p:cxnSp>
        <p:nvCxnSpPr>
          <p:cNvPr id="34" name="Conector de seta reta 33"/>
          <p:cNvCxnSpPr/>
          <p:nvPr/>
        </p:nvCxnSpPr>
        <p:spPr>
          <a:xfrm flipV="1">
            <a:off x="8504753" y="1284266"/>
            <a:ext cx="0" cy="632566"/>
          </a:xfrm>
          <a:prstGeom prst="straightConnector1">
            <a:avLst/>
          </a:prstGeom>
          <a:ln w="254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122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4331</TotalTime>
  <Words>2232</Words>
  <Application>Microsoft Office PowerPoint</Application>
  <PresentationFormat>Apresentação na tela (4:3)</PresentationFormat>
  <Paragraphs>480</Paragraphs>
  <Slides>34</Slides>
  <Notes>2</Notes>
  <HiddenSlides>0</HiddenSlides>
  <MMClips>0</MMClips>
  <ScaleCrop>false</ScaleCrop>
  <HeadingPairs>
    <vt:vector size="6" baseType="variant">
      <vt:variant>
        <vt:lpstr>Tema</vt:lpstr>
      </vt:variant>
      <vt:variant>
        <vt:i4>1</vt:i4>
      </vt:variant>
      <vt:variant>
        <vt:lpstr>Servidores OLE incorporados</vt:lpstr>
      </vt:variant>
      <vt:variant>
        <vt:i4>3</vt:i4>
      </vt:variant>
      <vt:variant>
        <vt:lpstr>Títulos de slides</vt:lpstr>
      </vt:variant>
      <vt:variant>
        <vt:i4>34</vt:i4>
      </vt:variant>
    </vt:vector>
  </HeadingPairs>
  <TitlesOfParts>
    <vt:vector size="38" baseType="lpstr">
      <vt:lpstr>Tema do Office</vt:lpstr>
      <vt:lpstr>Planilha</vt:lpstr>
      <vt:lpstr>Microsoft Word Document</vt:lpstr>
      <vt:lpstr>Origin50.Graph</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Heat transferring CFD model</vt:lpstr>
      <vt:lpstr>Heat transferring model</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xx</dc:creator>
  <cp:lastModifiedBy>Joao Batista Ferreira Neto</cp:lastModifiedBy>
  <cp:revision>125</cp:revision>
  <dcterms:created xsi:type="dcterms:W3CDTF">2015-02-05T18:19:04Z</dcterms:created>
  <dcterms:modified xsi:type="dcterms:W3CDTF">2015-04-15T20:11:02Z</dcterms:modified>
</cp:coreProperties>
</file>