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8"/>
  </p:notes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9" r:id="rId11"/>
    <p:sldId id="270" r:id="rId12"/>
    <p:sldId id="267" r:id="rId13"/>
    <p:sldId id="271" r:id="rId14"/>
    <p:sldId id="268" r:id="rId15"/>
    <p:sldId id="272" r:id="rId16"/>
    <p:sldId id="273" r:id="rId17"/>
  </p:sldIdLst>
  <p:sldSz cx="9144000" cy="6858000" type="screen4x3"/>
  <p:notesSz cx="6858000" cy="9144000"/>
  <p:defaultTextStyle>
    <a:defPPr>
      <a:defRPr lang="ro-R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43" autoAdjust="0"/>
  </p:normalViewPr>
  <p:slideViewPr>
    <p:cSldViewPr>
      <p:cViewPr>
        <p:scale>
          <a:sx n="50" d="100"/>
          <a:sy n="50" d="100"/>
        </p:scale>
        <p:origin x="-1003" y="-11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DOCUMENTE\2015\BELGIA\Grafice%20pentru%20LUCRARE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DOCUMENTE\2015\BELGIA\Grafice%20pentru%20LUCRARE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DOCUMENTE\2015\BELGIA\Grafice%20pentru%20LUCRARE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E:\DOCUMENTE\2015\BELGIA\Grafice%20pentru%20LUCRAR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o-RO"/>
  <c:chart>
    <c:plotArea>
      <c:layout>
        <c:manualLayout>
          <c:layoutTarget val="inner"/>
          <c:xMode val="edge"/>
          <c:yMode val="edge"/>
          <c:x val="0.13098148822133282"/>
          <c:y val="2.5830590362072206E-2"/>
          <c:w val="0.83280477347360604"/>
          <c:h val="0.68795652307228783"/>
        </c:manualLayout>
      </c:layout>
      <c:lineChart>
        <c:grouping val="standard"/>
        <c:ser>
          <c:idx val="1"/>
          <c:order val="0"/>
          <c:tx>
            <c:strRef>
              <c:f>pH!$D$19</c:f>
              <c:strCache>
                <c:ptCount val="1"/>
                <c:pt idx="0">
                  <c:v>N tot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cat>
            <c:strRef>
              <c:f>pH!$B$20:$B$24</c:f>
              <c:strCache>
                <c:ptCount val="5"/>
                <c:pt idx="0">
                  <c:v>V1 </c:v>
                </c:pt>
                <c:pt idx="1">
                  <c:v>V2</c:v>
                </c:pt>
                <c:pt idx="2">
                  <c:v>V3 </c:v>
                </c:pt>
                <c:pt idx="3">
                  <c:v>V4 </c:v>
                </c:pt>
                <c:pt idx="4">
                  <c:v>V5 </c:v>
                </c:pt>
              </c:strCache>
            </c:strRef>
          </c:cat>
          <c:val>
            <c:numRef>
              <c:f>pH!$D$20:$D$24</c:f>
              <c:numCache>
                <c:formatCode>General</c:formatCode>
                <c:ptCount val="5"/>
                <c:pt idx="0">
                  <c:v>0.14700000000000016</c:v>
                </c:pt>
                <c:pt idx="1">
                  <c:v>0.15700000000000017</c:v>
                </c:pt>
                <c:pt idx="2">
                  <c:v>0.15300000000000016</c:v>
                </c:pt>
                <c:pt idx="3">
                  <c:v>0.15100000000000016</c:v>
                </c:pt>
                <c:pt idx="4">
                  <c:v>0.15700000000000017</c:v>
                </c:pt>
              </c:numCache>
            </c:numRef>
          </c:val>
        </c:ser>
        <c:ser>
          <c:idx val="2"/>
          <c:order val="1"/>
          <c:tx>
            <c:strRef>
              <c:f>pH!$E$19</c:f>
              <c:strCache>
                <c:ptCount val="1"/>
                <c:pt idx="0">
                  <c:v>C org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marker>
          <c:cat>
            <c:strRef>
              <c:f>pH!$B$20:$B$24</c:f>
              <c:strCache>
                <c:ptCount val="5"/>
                <c:pt idx="0">
                  <c:v>V1 </c:v>
                </c:pt>
                <c:pt idx="1">
                  <c:v>V2</c:v>
                </c:pt>
                <c:pt idx="2">
                  <c:v>V3 </c:v>
                </c:pt>
                <c:pt idx="3">
                  <c:v>V4 </c:v>
                </c:pt>
                <c:pt idx="4">
                  <c:v>V5 </c:v>
                </c:pt>
              </c:strCache>
            </c:strRef>
          </c:cat>
          <c:val>
            <c:numRef>
              <c:f>pH!$E$20:$E$24</c:f>
              <c:numCache>
                <c:formatCode>General</c:formatCode>
                <c:ptCount val="5"/>
                <c:pt idx="0">
                  <c:v>1.21</c:v>
                </c:pt>
                <c:pt idx="1">
                  <c:v>1.35</c:v>
                </c:pt>
                <c:pt idx="2">
                  <c:v>1.28</c:v>
                </c:pt>
                <c:pt idx="3">
                  <c:v>1.25</c:v>
                </c:pt>
                <c:pt idx="4">
                  <c:v>1.32</c:v>
                </c:pt>
              </c:numCache>
            </c:numRef>
          </c:val>
        </c:ser>
        <c:ser>
          <c:idx val="3"/>
          <c:order val="2"/>
          <c:tx>
            <c:strRef>
              <c:f>pH!$F$19</c:f>
              <c:strCache>
                <c:ptCount val="1"/>
                <c:pt idx="0">
                  <c:v>Humus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cat>
            <c:strRef>
              <c:f>pH!$B$20:$B$24</c:f>
              <c:strCache>
                <c:ptCount val="5"/>
                <c:pt idx="0">
                  <c:v>V1 </c:v>
                </c:pt>
                <c:pt idx="1">
                  <c:v>V2</c:v>
                </c:pt>
                <c:pt idx="2">
                  <c:v>V3 </c:v>
                </c:pt>
                <c:pt idx="3">
                  <c:v>V4 </c:v>
                </c:pt>
                <c:pt idx="4">
                  <c:v>V5 </c:v>
                </c:pt>
              </c:strCache>
            </c:strRef>
          </c:cat>
          <c:val>
            <c:numRef>
              <c:f>pH!$F$20:$F$24</c:f>
              <c:numCache>
                <c:formatCode>0.000</c:formatCode>
                <c:ptCount val="5"/>
                <c:pt idx="0">
                  <c:v>2.0860399999999997</c:v>
                </c:pt>
                <c:pt idx="1">
                  <c:v>2.3273999999999999</c:v>
                </c:pt>
                <c:pt idx="2">
                  <c:v>2.2067200000000002</c:v>
                </c:pt>
                <c:pt idx="3">
                  <c:v>2.1549999999999998</c:v>
                </c:pt>
                <c:pt idx="4">
                  <c:v>2.2756799999999977</c:v>
                </c:pt>
              </c:numCache>
            </c:numRef>
          </c:val>
        </c:ser>
        <c:marker val="1"/>
        <c:axId val="74682752"/>
        <c:axId val="74684672"/>
      </c:lineChart>
      <c:catAx>
        <c:axId val="7468275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Treatment</a:t>
                </a:r>
              </a:p>
            </c:rich>
          </c:tx>
          <c:layout/>
        </c:title>
        <c:tickLblPos val="nextTo"/>
        <c:txPr>
          <a:bodyPr/>
          <a:lstStyle/>
          <a:p>
            <a:pPr>
              <a:defRPr sz="1200"/>
            </a:pPr>
            <a:endParaRPr lang="ro-RO"/>
          </a:p>
        </c:txPr>
        <c:crossAx val="74684672"/>
        <c:crosses val="autoZero"/>
        <c:auto val="1"/>
        <c:lblAlgn val="ctr"/>
        <c:lblOffset val="100"/>
      </c:catAx>
      <c:valAx>
        <c:axId val="74684672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%</a:t>
                </a:r>
              </a:p>
            </c:rich>
          </c:tx>
          <c:layout/>
        </c:title>
        <c:numFmt formatCode="General" sourceLinked="1"/>
        <c:tickLblPos val="nextTo"/>
        <c:crossAx val="74682752"/>
        <c:crosses val="autoZero"/>
        <c:crossBetween val="between"/>
      </c:valAx>
    </c:plotArea>
    <c:legend>
      <c:legendPos val="b"/>
      <c:layout/>
    </c:legend>
    <c:plotVisOnly val="1"/>
  </c:chart>
  <c:txPr>
    <a:bodyPr/>
    <a:lstStyle/>
    <a:p>
      <a:pPr>
        <a:defRPr b="1"/>
      </a:pPr>
      <a:endParaRPr lang="ro-RO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o-RO"/>
  <c:chart>
    <c:title>
      <c:layout/>
    </c:title>
    <c:plotArea>
      <c:layout>
        <c:manualLayout>
          <c:layoutTarget val="inner"/>
          <c:xMode val="edge"/>
          <c:yMode val="edge"/>
          <c:x val="0.17252471903137184"/>
          <c:y val="5.7582976215326917E-2"/>
          <c:w val="0.78496329423163758"/>
          <c:h val="0.76211397487690158"/>
        </c:manualLayout>
      </c:layout>
      <c:lineChart>
        <c:grouping val="standard"/>
        <c:ser>
          <c:idx val="0"/>
          <c:order val="0"/>
          <c:tx>
            <c:strRef>
              <c:f>pH!$C$19</c:f>
              <c:strCache>
                <c:ptCount val="1"/>
                <c:pt idx="0">
                  <c:v>pH</c:v>
                </c:pt>
              </c:strCache>
            </c:strRef>
          </c:tx>
          <c:cat>
            <c:strRef>
              <c:f>pH!$B$20:$B$24</c:f>
              <c:strCache>
                <c:ptCount val="5"/>
                <c:pt idx="0">
                  <c:v>V1 </c:v>
                </c:pt>
                <c:pt idx="1">
                  <c:v>V2</c:v>
                </c:pt>
                <c:pt idx="2">
                  <c:v>V3 </c:v>
                </c:pt>
                <c:pt idx="3">
                  <c:v>V4 </c:v>
                </c:pt>
                <c:pt idx="4">
                  <c:v>V5 </c:v>
                </c:pt>
              </c:strCache>
            </c:strRef>
          </c:cat>
          <c:val>
            <c:numRef>
              <c:f>pH!$C$20:$C$24</c:f>
              <c:numCache>
                <c:formatCode>General</c:formatCode>
                <c:ptCount val="5"/>
                <c:pt idx="0">
                  <c:v>5.51</c:v>
                </c:pt>
                <c:pt idx="1">
                  <c:v>5.68</c:v>
                </c:pt>
                <c:pt idx="2">
                  <c:v>5.8</c:v>
                </c:pt>
                <c:pt idx="3">
                  <c:v>5.78</c:v>
                </c:pt>
                <c:pt idx="4">
                  <c:v>6.01</c:v>
                </c:pt>
              </c:numCache>
            </c:numRef>
          </c:val>
        </c:ser>
        <c:marker val="1"/>
        <c:axId val="74741248"/>
        <c:axId val="74743168"/>
      </c:lineChart>
      <c:catAx>
        <c:axId val="7474124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Treatment</a:t>
                </a:r>
              </a:p>
            </c:rich>
          </c:tx>
          <c:layout/>
        </c:title>
        <c:tickLblPos val="nextTo"/>
        <c:crossAx val="74743168"/>
        <c:crosses val="autoZero"/>
        <c:auto val="1"/>
        <c:lblAlgn val="ctr"/>
        <c:lblOffset val="100"/>
      </c:catAx>
      <c:valAx>
        <c:axId val="74743168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pH</a:t>
                </a:r>
                <a:endParaRPr lang="ro-RO"/>
              </a:p>
            </c:rich>
          </c:tx>
          <c:layout/>
        </c:title>
        <c:numFmt formatCode="General" sourceLinked="1"/>
        <c:tickLblPos val="nextTo"/>
        <c:crossAx val="74741248"/>
        <c:crosses val="autoZero"/>
        <c:crossBetween val="between"/>
      </c:valAx>
      <c:spPr>
        <a:noFill/>
        <a:ln w="25400">
          <a:noFill/>
        </a:ln>
      </c:spPr>
    </c:plotArea>
    <c:plotVisOnly val="1"/>
  </c:chart>
  <c:txPr>
    <a:bodyPr/>
    <a:lstStyle/>
    <a:p>
      <a:pPr>
        <a:defRPr sz="1200" b="1"/>
      </a:pPr>
      <a:endParaRPr lang="ro-RO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o-RO"/>
  <c:chart>
    <c:plotArea>
      <c:layout>
        <c:manualLayout>
          <c:layoutTarget val="inner"/>
          <c:xMode val="edge"/>
          <c:yMode val="edge"/>
          <c:x val="0.1639239898989899"/>
          <c:y val="5.4349652777777757E-2"/>
          <c:w val="0.80079823232323366"/>
          <c:h val="0.6416576388888906"/>
        </c:manualLayout>
      </c:layout>
      <c:lineChart>
        <c:grouping val="standard"/>
        <c:ser>
          <c:idx val="4"/>
          <c:order val="0"/>
          <c:tx>
            <c:strRef>
              <c:f>pH!$G$19</c:f>
              <c:strCache>
                <c:ptCount val="1"/>
                <c:pt idx="0">
                  <c:v>P</c:v>
                </c:pt>
              </c:strCache>
            </c:strRef>
          </c:tx>
          <c:spPr>
            <a:ln>
              <a:solidFill>
                <a:srgbClr val="663300"/>
              </a:solidFill>
            </a:ln>
          </c:spPr>
          <c:marker>
            <c:spPr>
              <a:solidFill>
                <a:srgbClr val="663300"/>
              </a:solidFill>
              <a:ln>
                <a:solidFill>
                  <a:srgbClr val="663300"/>
                </a:solidFill>
              </a:ln>
            </c:spPr>
          </c:marker>
          <c:cat>
            <c:strRef>
              <c:f>pH!$B$20:$B$24</c:f>
              <c:strCache>
                <c:ptCount val="5"/>
                <c:pt idx="0">
                  <c:v>V1 </c:v>
                </c:pt>
                <c:pt idx="1">
                  <c:v>V2</c:v>
                </c:pt>
                <c:pt idx="2">
                  <c:v>V3 </c:v>
                </c:pt>
                <c:pt idx="3">
                  <c:v>V4 </c:v>
                </c:pt>
                <c:pt idx="4">
                  <c:v>V5 </c:v>
                </c:pt>
              </c:strCache>
            </c:strRef>
          </c:cat>
          <c:val>
            <c:numRef>
              <c:f>pH!$G$20:$G$24</c:f>
              <c:numCache>
                <c:formatCode>General</c:formatCode>
                <c:ptCount val="5"/>
                <c:pt idx="0">
                  <c:v>74</c:v>
                </c:pt>
                <c:pt idx="1">
                  <c:v>106</c:v>
                </c:pt>
                <c:pt idx="2">
                  <c:v>97</c:v>
                </c:pt>
                <c:pt idx="3">
                  <c:v>85</c:v>
                </c:pt>
                <c:pt idx="4">
                  <c:v>78</c:v>
                </c:pt>
              </c:numCache>
            </c:numRef>
          </c:val>
        </c:ser>
        <c:ser>
          <c:idx val="5"/>
          <c:order val="1"/>
          <c:tx>
            <c:strRef>
              <c:f>pH!$H$19</c:f>
              <c:strCache>
                <c:ptCount val="1"/>
                <c:pt idx="0">
                  <c:v>K</c:v>
                </c:pt>
              </c:strCache>
            </c:strRef>
          </c:tx>
          <c:spPr>
            <a:ln>
              <a:solidFill>
                <a:srgbClr val="FFC000"/>
              </a:solidFill>
            </a:ln>
          </c:spPr>
          <c:marker>
            <c:spPr>
              <a:solidFill>
                <a:srgbClr val="FFC000"/>
              </a:solidFill>
              <a:ln>
                <a:solidFill>
                  <a:srgbClr val="FFC000"/>
                </a:solidFill>
              </a:ln>
            </c:spPr>
          </c:marker>
          <c:cat>
            <c:strRef>
              <c:f>pH!$B$20:$B$24</c:f>
              <c:strCache>
                <c:ptCount val="5"/>
                <c:pt idx="0">
                  <c:v>V1 </c:v>
                </c:pt>
                <c:pt idx="1">
                  <c:v>V2</c:v>
                </c:pt>
                <c:pt idx="2">
                  <c:v>V3 </c:v>
                </c:pt>
                <c:pt idx="3">
                  <c:v>V4 </c:v>
                </c:pt>
                <c:pt idx="4">
                  <c:v>V5 </c:v>
                </c:pt>
              </c:strCache>
            </c:strRef>
          </c:cat>
          <c:val>
            <c:numRef>
              <c:f>pH!$H$20:$H$24</c:f>
              <c:numCache>
                <c:formatCode>General</c:formatCode>
                <c:ptCount val="5"/>
                <c:pt idx="0">
                  <c:v>230</c:v>
                </c:pt>
                <c:pt idx="1">
                  <c:v>225</c:v>
                </c:pt>
                <c:pt idx="2">
                  <c:v>298</c:v>
                </c:pt>
                <c:pt idx="3">
                  <c:v>299</c:v>
                </c:pt>
                <c:pt idx="4">
                  <c:v>311</c:v>
                </c:pt>
              </c:numCache>
            </c:numRef>
          </c:val>
        </c:ser>
        <c:marker val="1"/>
        <c:axId val="74761344"/>
        <c:axId val="74763648"/>
      </c:lineChart>
      <c:catAx>
        <c:axId val="7476134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Treatment</a:t>
                </a:r>
              </a:p>
            </c:rich>
          </c:tx>
          <c:layout/>
        </c:title>
        <c:tickLblPos val="nextTo"/>
        <c:crossAx val="74763648"/>
        <c:crosses val="autoZero"/>
        <c:auto val="1"/>
        <c:lblAlgn val="ctr"/>
        <c:lblOffset val="100"/>
      </c:catAx>
      <c:valAx>
        <c:axId val="74763648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mg/kg</a:t>
                </a:r>
                <a:endParaRPr lang="ro-RO" dirty="0"/>
              </a:p>
            </c:rich>
          </c:tx>
          <c:layout/>
        </c:title>
        <c:numFmt formatCode="General" sourceLinked="1"/>
        <c:tickLblPos val="nextTo"/>
        <c:crossAx val="74761344"/>
        <c:crosses val="autoZero"/>
        <c:crossBetween val="between"/>
      </c:valAx>
    </c:plotArea>
    <c:legend>
      <c:legendPos val="b"/>
      <c:layout/>
    </c:legend>
    <c:plotVisOnly val="1"/>
  </c:chart>
  <c:txPr>
    <a:bodyPr/>
    <a:lstStyle/>
    <a:p>
      <a:pPr>
        <a:defRPr sz="1200" b="1"/>
      </a:pPr>
      <a:endParaRPr lang="ro-RO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o-RO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0.16863768358742506"/>
          <c:y val="8.7727295860870746E-2"/>
          <c:w val="0.80052325906070254"/>
          <c:h val="0.70989486771217525"/>
        </c:manualLayout>
      </c:layout>
      <c:bar3DChart>
        <c:barDir val="col"/>
        <c:grouping val="clustered"/>
        <c:ser>
          <c:idx val="0"/>
          <c:order val="0"/>
          <c:spPr>
            <a:solidFill>
              <a:srgbClr val="00B050"/>
            </a:solidFill>
          </c:spPr>
          <c:dLbls>
            <c:spPr>
              <a:ln w="19050">
                <a:solidFill>
                  <a:schemeClr val="tx1">
                    <a:lumMod val="50000"/>
                    <a:lumOff val="50000"/>
                  </a:schemeClr>
                </a:solidFill>
              </a:ln>
            </c:spPr>
            <c:showVal val="1"/>
          </c:dLbls>
          <c:cat>
            <c:strRef>
              <c:f>'R productie'!$C$5:$C$9</c:f>
              <c:strCache>
                <c:ptCount val="5"/>
                <c:pt idx="0">
                  <c:v>V1 </c:v>
                </c:pt>
                <c:pt idx="1">
                  <c:v>V2</c:v>
                </c:pt>
                <c:pt idx="2">
                  <c:v>V3 </c:v>
                </c:pt>
                <c:pt idx="3">
                  <c:v>V4 </c:v>
                </c:pt>
                <c:pt idx="4">
                  <c:v>V5 </c:v>
                </c:pt>
              </c:strCache>
            </c:strRef>
          </c:cat>
          <c:val>
            <c:numRef>
              <c:f>'R productie'!$D$22:$D$26</c:f>
              <c:numCache>
                <c:formatCode>General</c:formatCode>
                <c:ptCount val="5"/>
                <c:pt idx="0">
                  <c:v>4630</c:v>
                </c:pt>
                <c:pt idx="1">
                  <c:v>4980</c:v>
                </c:pt>
                <c:pt idx="2">
                  <c:v>5280</c:v>
                </c:pt>
                <c:pt idx="3">
                  <c:v>6070</c:v>
                </c:pt>
                <c:pt idx="4">
                  <c:v>6320</c:v>
                </c:pt>
              </c:numCache>
            </c:numRef>
          </c:val>
        </c:ser>
        <c:shape val="cylinder"/>
        <c:axId val="74832128"/>
        <c:axId val="74838400"/>
        <c:axId val="0"/>
      </c:bar3DChart>
      <c:catAx>
        <c:axId val="7483212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Treatment</a:t>
                </a:r>
                <a:endParaRPr lang="ro-RO"/>
              </a:p>
            </c:rich>
          </c:tx>
          <c:layout/>
        </c:title>
        <c:tickLblPos val="nextTo"/>
        <c:crossAx val="74838400"/>
        <c:crosses val="autoZero"/>
        <c:auto val="1"/>
        <c:lblAlgn val="ctr"/>
        <c:lblOffset val="100"/>
      </c:catAx>
      <c:valAx>
        <c:axId val="74838400"/>
        <c:scaling>
          <c:orientation val="minMax"/>
          <c:min val="400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ro-RO"/>
                  <a:t>Prod</a:t>
                </a:r>
                <a:r>
                  <a:rPr lang="en-US"/>
                  <a:t>uction</a:t>
                </a:r>
                <a:r>
                  <a:rPr lang="ro-RO"/>
                  <a:t>, kg/ha</a:t>
                </a:r>
              </a:p>
            </c:rich>
          </c:tx>
          <c:layout>
            <c:manualLayout>
              <c:xMode val="edge"/>
              <c:yMode val="edge"/>
              <c:x val="1.1045959680571875E-3"/>
              <c:y val="0.26377116641583226"/>
            </c:manualLayout>
          </c:layout>
        </c:title>
        <c:numFmt formatCode="General" sourceLinked="1"/>
        <c:tickLblPos val="nextTo"/>
        <c:crossAx val="74832128"/>
        <c:crosses val="autoZero"/>
        <c:crossBetween val="between"/>
      </c:valAx>
    </c:plotArea>
    <c:plotVisOnly val="1"/>
    <c:dispBlanksAs val="gap"/>
  </c:chart>
  <c:spPr>
    <a:ln w="25400">
      <a:noFill/>
    </a:ln>
  </c:spPr>
  <c:txPr>
    <a:bodyPr/>
    <a:lstStyle/>
    <a:p>
      <a:pPr>
        <a:defRPr b="1">
          <a:solidFill>
            <a:schemeClr val="tx1"/>
          </a:solidFill>
        </a:defRPr>
      </a:pPr>
      <a:endParaRPr lang="ro-RO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5182D44-6A38-468E-941B-F3756BC60B3F}" type="datetimeFigureOut">
              <a:rPr lang="ro-RO"/>
              <a:pPr>
                <a:defRPr/>
              </a:pPr>
              <a:t>17.04.2015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o-RO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ro-RO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B80B6FE-7B18-4796-9E98-D6CDB2BCBAEB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o-RO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7F3A56E-1363-4AF1-AB2F-2E9702F52B92}" type="slidenum">
              <a:rPr lang="ro-RO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o-RO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o-RO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189A69F-C957-46CB-8568-6C0640EE32C4}" type="slidenum">
              <a:rPr lang="ro-RO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o-RO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o-RO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9AA982A-4678-43C5-9F7A-2F712CA8A890}" type="slidenum">
              <a:rPr lang="ro-RO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o-RO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o-RO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356E295-C645-4D8F-89D4-88D31ACEAC1B}" type="slidenum">
              <a:rPr lang="ro-RO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o-RO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o-RO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3AE6903-8B7D-4CEA-BF9B-C193EF56D742}" type="slidenum">
              <a:rPr lang="ro-RO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o-RO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o-RO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E09DDA-07D4-411D-AEC2-A5FEFF3EC993}" type="slidenum">
              <a:rPr lang="ro-RO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ro-RO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o-RO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96D4F4E-A0AA-4D41-BDF7-4C08E9A64B42}" type="slidenum">
              <a:rPr lang="ro-RO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ro-RO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o-RO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C03D1CD-B754-481C-9C23-FE3875E57550}" type="slidenum">
              <a:rPr lang="ro-RO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ro-R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o-RO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0A0F8A8-2FC2-4289-9818-67011A5EDB13}" type="slidenum">
              <a:rPr lang="ro-RO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o-R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o-RO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E37CDDB-162E-49CE-B56F-912360F02143}" type="slidenum">
              <a:rPr lang="ro-RO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o-R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o-RO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7B11F76-B246-4922-8A0D-8DB9140411B2}" type="slidenum">
              <a:rPr lang="ro-RO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o-R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o-RO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DE91B67-BCBD-4B25-A30C-42F0DADE682E}" type="slidenum">
              <a:rPr lang="ro-RO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o-R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o-RO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A36B72F-F462-4D57-B200-26F71C3742AA}" type="slidenum">
              <a:rPr lang="ro-RO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o-RO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o-RO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52845-4C83-485F-A438-8B71BEAA5FB2}" type="slidenum">
              <a:rPr lang="ro-RO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o-RO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o-RO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176FA7E-AE07-41CF-8EA5-C2A5169035B0}" type="slidenum">
              <a:rPr lang="ro-RO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o-RO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o-RO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5F42B33-2928-4B81-8BAB-4E5129779504}" type="slidenum">
              <a:rPr lang="ro-RO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o-R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96EFC6-5EE7-48CE-853A-62AAE936CBBA}" type="datetime1">
              <a:rPr lang="ro-RO" smtClean="0"/>
              <a:t>17.04.2015</a:t>
            </a:fld>
            <a:endParaRPr lang="ro-RO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o-RO" smtClean="0"/>
              <a:t>SVS 2015</a:t>
            </a:r>
            <a:endParaRPr lang="ro-RO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3E006-1677-4F6A-9C01-B037258DA4BD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2DA3F7-31B5-40ED-BF2E-F67E31540A2A}" type="datetime1">
              <a:rPr lang="ro-RO" smtClean="0"/>
              <a:t>17.04.2015</a:t>
            </a:fld>
            <a:endParaRPr lang="ro-RO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o-RO" smtClean="0"/>
              <a:t>SVS 2015</a:t>
            </a:r>
            <a:endParaRPr lang="ro-RO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58EB6E-70C7-427D-96CE-895D6B139CE1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18AA2-74AE-4777-B347-9FAD2FB47A91}" type="datetime1">
              <a:rPr lang="ro-RO" smtClean="0"/>
              <a:t>17.04.2015</a:t>
            </a:fld>
            <a:endParaRPr lang="ro-RO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o-RO" smtClean="0"/>
              <a:t>SVS 2015</a:t>
            </a:r>
            <a:endParaRPr lang="ro-RO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65F3BE-E6F8-466A-9939-BF01022FE89E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ADA0C-5975-4DD8-8385-AD5E61F0448C}" type="datetime1">
              <a:rPr lang="ro-RO" smtClean="0"/>
              <a:t>17.04.2015</a:t>
            </a:fld>
            <a:endParaRPr lang="ro-RO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o-RO" smtClean="0"/>
              <a:t>SVS 2015</a:t>
            </a:r>
            <a:endParaRPr lang="ro-RO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27AD7-1CEF-4CEC-9A1C-43B29464DFD1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7F873-146C-4014-A14A-13D74003D7AF}" type="datetime1">
              <a:rPr lang="ro-RO" smtClean="0"/>
              <a:t>17.04.2015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o-RO" smtClean="0"/>
              <a:t>SVS 2015</a:t>
            </a: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293814-18AB-4CE7-986C-66F31F38C811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916E9-484E-4460-B7BC-CFDCA904C2B0}" type="datetime1">
              <a:rPr lang="ro-RO" smtClean="0"/>
              <a:t>17.04.2015</a:t>
            </a:fld>
            <a:endParaRPr lang="ro-RO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o-RO" smtClean="0"/>
              <a:t>SVS 2015</a:t>
            </a:r>
            <a:endParaRPr lang="ro-RO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C3469F-EB15-4118-8D5A-653E37B938C9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550BA-1D0D-4797-B4AC-C83262008DB2}" type="datetime1">
              <a:rPr lang="ro-RO" smtClean="0"/>
              <a:t>17.04.2015</a:t>
            </a:fld>
            <a:endParaRPr lang="ro-RO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o-RO" smtClean="0"/>
              <a:t>SVS 2015</a:t>
            </a:r>
            <a:endParaRPr lang="ro-RO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07D2F-D88C-4F52-96C2-F2165DB524CA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C5A231-9F10-472F-AE2C-0958B8D65C05}" type="datetime1">
              <a:rPr lang="ro-RO" smtClean="0"/>
              <a:t>17.04.2015</a:t>
            </a:fld>
            <a:endParaRPr lang="ro-RO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o-RO" smtClean="0"/>
              <a:t>SVS 2015</a:t>
            </a:r>
            <a:endParaRPr lang="ro-RO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CFBD0-94B6-4927-AC43-AF0EBEF8F1BB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0AB216-94E7-4114-BE95-1D26DC354755}" type="datetime1">
              <a:rPr lang="ro-RO" smtClean="0"/>
              <a:t>17.04.2015</a:t>
            </a:fld>
            <a:endParaRPr lang="ro-RO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o-RO" smtClean="0"/>
              <a:t>SVS 2015</a:t>
            </a:r>
            <a:endParaRPr lang="ro-RO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349450-6484-472A-A6D8-8D40091CB68C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697132-FF04-404A-BDFB-0BCE8579E68B}" type="datetime1">
              <a:rPr lang="ro-RO" smtClean="0"/>
              <a:t>17.04.2015</a:t>
            </a:fld>
            <a:endParaRPr lang="ro-RO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o-RO" smtClean="0"/>
              <a:t>SVS 2015</a:t>
            </a:r>
            <a:endParaRPr lang="ro-RO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4BA789-C028-4CFF-806A-A14DAB4634B4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48628-6CA3-46D1-8589-2135A519460A}" type="datetime1">
              <a:rPr lang="ro-RO" smtClean="0"/>
              <a:t>17.04.2015</a:t>
            </a:fld>
            <a:endParaRPr lang="ro-RO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o-RO" smtClean="0"/>
              <a:t>SVS 2015</a:t>
            </a:r>
            <a:endParaRPr lang="ro-RO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99E6B3-4E54-4729-B093-A68A8F47E3FB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06A123D-C3E4-40A1-A8F1-0BC1AB842064}" type="datetime1">
              <a:rPr lang="ro-RO" smtClean="0"/>
              <a:t>17.04.2015</a:t>
            </a:fld>
            <a:endParaRPr lang="ro-RO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ro-RO" smtClean="0"/>
              <a:t>SVS 2015</a:t>
            </a:r>
            <a:endParaRPr lang="ro-RO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E95714B-F432-4443-B2BC-7156640EFE5B}" type="slidenum">
              <a:rPr lang="ro-RO"/>
              <a:pPr>
                <a:defRPr/>
              </a:pPr>
              <a:t>‹#›</a:t>
            </a:fld>
            <a:endParaRPr lang="ro-RO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75" r:id="rId2"/>
    <p:sldLayoutId id="2147483784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5" r:id="rId9"/>
    <p:sldLayoutId id="2147483781" r:id="rId10"/>
    <p:sldLayoutId id="2147483782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emf"/><Relationship Id="rId4" Type="http://schemas.openxmlformats.org/officeDocument/2006/relationships/image" Target="../media/image5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DSC_0922.jpg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981450"/>
            <a:ext cx="3348037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Title 1"/>
          <p:cNvSpPr>
            <a:spLocks noGrp="1"/>
          </p:cNvSpPr>
          <p:nvPr>
            <p:ph type="ctrTitle" idx="4294967295"/>
          </p:nvPr>
        </p:nvSpPr>
        <p:spPr>
          <a:xfrm>
            <a:off x="500063" y="1214438"/>
            <a:ext cx="7851775" cy="1214437"/>
          </a:xfrm>
        </p:spPr>
        <p:txBody>
          <a:bodyPr/>
          <a:lstStyle/>
          <a:p>
            <a:pPr algn="ctr" eaLnBrk="1" hangingPunct="1"/>
            <a:r>
              <a:rPr lang="en-GB" sz="4000" b="1" dirty="0" smtClean="0">
                <a:solidFill>
                  <a:schemeClr val="tx1"/>
                </a:solidFill>
              </a:rPr>
              <a:t>NON- TRADITIONAL SLAG VALORIZATION FOR AGRICULTURE</a:t>
            </a:r>
            <a:endParaRPr lang="ro-RO" sz="4000" b="1" dirty="0" smtClean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500063" y="2500313"/>
            <a:ext cx="7854950" cy="1571625"/>
          </a:xfrm>
        </p:spPr>
        <p:txBody>
          <a:bodyPr>
            <a:norm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GB" b="1" dirty="0" smtClean="0">
                <a:latin typeface="+mj-lt"/>
              </a:rPr>
              <a:t>T. Velea</a:t>
            </a:r>
            <a:r>
              <a:rPr lang="en-GB" b="1" baseline="30000" dirty="0" smtClean="0">
                <a:latin typeface="+mj-lt"/>
              </a:rPr>
              <a:t>1</a:t>
            </a:r>
            <a:r>
              <a:rPr lang="en-GB" b="1" dirty="0" smtClean="0">
                <a:latin typeface="+mj-lt"/>
              </a:rPr>
              <a:t>, </a:t>
            </a:r>
            <a:r>
              <a:rPr lang="en-GB" b="1" dirty="0" err="1" smtClean="0">
                <a:latin typeface="+mj-lt"/>
              </a:rPr>
              <a:t>Ildiko</a:t>
            </a:r>
            <a:r>
              <a:rPr lang="en-GB" b="1" dirty="0" smtClean="0">
                <a:latin typeface="+mj-lt"/>
              </a:rPr>
              <a:t> Anger</a:t>
            </a:r>
            <a:r>
              <a:rPr lang="en-GB" b="1" baseline="30000" dirty="0" smtClean="0">
                <a:latin typeface="+mj-lt"/>
              </a:rPr>
              <a:t>1</a:t>
            </a:r>
            <a:r>
              <a:rPr lang="en-GB" b="1" dirty="0" smtClean="0">
                <a:latin typeface="+mj-lt"/>
              </a:rPr>
              <a:t>, F. Stoiciu</a:t>
            </a:r>
            <a:r>
              <a:rPr lang="en-GB" b="1" baseline="30000" dirty="0" smtClean="0">
                <a:latin typeface="+mj-lt"/>
              </a:rPr>
              <a:t>1</a:t>
            </a:r>
            <a:r>
              <a:rPr lang="en-GB" b="1" dirty="0" smtClean="0">
                <a:latin typeface="+mj-lt"/>
              </a:rPr>
              <a:t>, Eugenia </a:t>
            </a:r>
            <a:r>
              <a:rPr lang="en-GB" b="1" dirty="0" err="1" smtClean="0">
                <a:latin typeface="+mj-lt"/>
              </a:rPr>
              <a:t>Gament</a:t>
            </a:r>
            <a:r>
              <a:rPr lang="en-GB" b="1" dirty="0" smtClean="0">
                <a:latin typeface="+mj-lt"/>
              </a:rPr>
              <a:t> </a:t>
            </a:r>
            <a:r>
              <a:rPr lang="en-GB" b="1" baseline="30000" dirty="0" smtClean="0">
                <a:latin typeface="+mj-lt"/>
              </a:rPr>
              <a:t>2</a:t>
            </a:r>
            <a:r>
              <a:rPr lang="en-GB" b="1" dirty="0" smtClean="0">
                <a:latin typeface="+mj-lt"/>
              </a:rPr>
              <a:t>, M. Mihalache</a:t>
            </a:r>
            <a:r>
              <a:rPr lang="en-GB" b="1" baseline="30000" dirty="0" smtClean="0">
                <a:latin typeface="+mj-lt"/>
              </a:rPr>
              <a:t>3</a:t>
            </a:r>
            <a:r>
              <a:rPr lang="en-GB" b="1" dirty="0" smtClean="0">
                <a:latin typeface="+mj-lt"/>
              </a:rPr>
              <a:t>, L. Ilie</a:t>
            </a:r>
            <a:r>
              <a:rPr lang="en-GB" b="1" baseline="30000" dirty="0" smtClean="0">
                <a:latin typeface="+mj-lt"/>
              </a:rPr>
              <a:t>3</a:t>
            </a:r>
            <a:r>
              <a:rPr lang="en-GB" b="1" dirty="0" smtClean="0">
                <a:latin typeface="+mj-lt"/>
              </a:rPr>
              <a:t>, </a:t>
            </a:r>
            <a:r>
              <a:rPr lang="en-GB" b="1" dirty="0" err="1" smtClean="0">
                <a:latin typeface="+mj-lt"/>
              </a:rPr>
              <a:t>Lavinia</a:t>
            </a:r>
            <a:r>
              <a:rPr lang="en-GB" b="1" dirty="0" smtClean="0">
                <a:latin typeface="+mj-lt"/>
              </a:rPr>
              <a:t> Popescu</a:t>
            </a:r>
            <a:r>
              <a:rPr lang="en-GB" b="1" baseline="30000" dirty="0" smtClean="0">
                <a:latin typeface="+mj-lt"/>
              </a:rPr>
              <a:t>4</a:t>
            </a:r>
            <a:r>
              <a:rPr lang="en-GB" b="1" dirty="0" smtClean="0">
                <a:latin typeface="+mj-lt"/>
              </a:rPr>
              <a:t>, Fl. Zaman</a:t>
            </a:r>
            <a:r>
              <a:rPr lang="en-GB" b="1" baseline="30000" dirty="0" smtClean="0">
                <a:latin typeface="+mj-lt"/>
              </a:rPr>
              <a:t>4</a:t>
            </a:r>
            <a:r>
              <a:rPr lang="en-GB" b="1" dirty="0" smtClean="0">
                <a:latin typeface="+mj-lt"/>
              </a:rPr>
              <a:t>, </a:t>
            </a:r>
            <a:r>
              <a:rPr lang="en-GB" b="1" dirty="0" err="1" smtClean="0">
                <a:latin typeface="+mj-lt"/>
              </a:rPr>
              <a:t>Luminita</a:t>
            </a:r>
            <a:r>
              <a:rPr lang="en-GB" b="1" dirty="0" smtClean="0">
                <a:latin typeface="+mj-lt"/>
              </a:rPr>
              <a:t> Mara</a:t>
            </a:r>
            <a:r>
              <a:rPr lang="en-GB" b="1" baseline="30000" dirty="0" smtClean="0">
                <a:latin typeface="+mj-lt"/>
              </a:rPr>
              <a:t>1</a:t>
            </a:r>
            <a:r>
              <a:rPr lang="en-GB" b="1" dirty="0" smtClean="0">
                <a:latin typeface="+mj-lt"/>
              </a:rPr>
              <a:t>, V. Predica</a:t>
            </a:r>
            <a:r>
              <a:rPr lang="en-GB" b="1" baseline="30000" dirty="0" smtClean="0">
                <a:latin typeface="+mj-lt"/>
              </a:rPr>
              <a:t>1</a:t>
            </a:r>
            <a:r>
              <a:rPr lang="en-GB" b="1" dirty="0" smtClean="0">
                <a:latin typeface="+mj-lt"/>
              </a:rPr>
              <a:t> </a:t>
            </a:r>
            <a:endParaRPr lang="ro-RO" b="1" dirty="0" smtClean="0">
              <a:latin typeface="+mj-lt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o-RO" dirty="0">
              <a:latin typeface="+mj-lt"/>
            </a:endParaRPr>
          </a:p>
        </p:txBody>
      </p:sp>
      <p:pic>
        <p:nvPicPr>
          <p:cNvPr id="5125" name="Picture 2" descr="Zgura_8"/>
          <p:cNvPicPr>
            <a:picLocks noChangeAspect="1" noChangeArrowheads="1"/>
          </p:cNvPicPr>
          <p:nvPr/>
        </p:nvPicPr>
        <p:blipFill>
          <a:blip r:embed="rId4">
            <a:grayscl/>
          </a:blip>
          <a:srcRect/>
          <a:stretch>
            <a:fillRect/>
          </a:stretch>
        </p:blipFill>
        <p:spPr bwMode="auto">
          <a:xfrm>
            <a:off x="928688" y="3981450"/>
            <a:ext cx="3359150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126" name="Group 9"/>
          <p:cNvGrpSpPr>
            <a:grpSpLocks/>
          </p:cNvGrpSpPr>
          <p:nvPr/>
        </p:nvGrpSpPr>
        <p:grpSpPr bwMode="auto">
          <a:xfrm>
            <a:off x="500063" y="214313"/>
            <a:ext cx="8001000" cy="1316037"/>
            <a:chOff x="500034" y="500042"/>
            <a:chExt cx="8001056" cy="1315490"/>
          </a:xfrm>
        </p:grpSpPr>
        <p:grpSp>
          <p:nvGrpSpPr>
            <p:cNvPr id="5127" name="Group 8"/>
            <p:cNvGrpSpPr>
              <a:grpSpLocks/>
            </p:cNvGrpSpPr>
            <p:nvPr/>
          </p:nvGrpSpPr>
          <p:grpSpPr bwMode="auto">
            <a:xfrm>
              <a:off x="500034" y="500042"/>
              <a:ext cx="1190247" cy="612000"/>
              <a:chOff x="1085867" y="857250"/>
              <a:chExt cx="1190247" cy="612000"/>
            </a:xfrm>
          </p:grpSpPr>
          <p:grpSp>
            <p:nvGrpSpPr>
              <p:cNvPr id="5129" name="Group 31"/>
              <p:cNvGrpSpPr>
                <a:grpSpLocks noChangeAspect="1"/>
              </p:cNvGrpSpPr>
              <p:nvPr/>
            </p:nvGrpSpPr>
            <p:grpSpPr bwMode="auto">
              <a:xfrm>
                <a:off x="1085867" y="857250"/>
                <a:ext cx="1190247" cy="612000"/>
                <a:chOff x="1180219" y="1942975"/>
                <a:chExt cx="4071966" cy="2120911"/>
              </a:xfrm>
            </p:grpSpPr>
            <p:sp>
              <p:nvSpPr>
                <p:cNvPr id="5131" name="Freeform 6"/>
                <p:cNvSpPr>
                  <a:spLocks/>
                </p:cNvSpPr>
                <p:nvPr/>
              </p:nvSpPr>
              <p:spPr bwMode="auto">
                <a:xfrm flipV="1">
                  <a:off x="1180219" y="3055414"/>
                  <a:ext cx="4071966" cy="1008472"/>
                </a:xfrm>
                <a:custGeom>
                  <a:avLst/>
                  <a:gdLst>
                    <a:gd name="T0" fmla="*/ 0 w 4800"/>
                    <a:gd name="T1" fmla="*/ 2147483647 h 2352"/>
                    <a:gd name="T2" fmla="*/ 0 w 4800"/>
                    <a:gd name="T3" fmla="*/ 2147483647 h 2352"/>
                    <a:gd name="T4" fmla="*/ 2147483647 w 4800"/>
                    <a:gd name="T5" fmla="*/ 2147483647 h 2352"/>
                    <a:gd name="T6" fmla="*/ 2147483647 w 4800"/>
                    <a:gd name="T7" fmla="*/ 2147483647 h 2352"/>
                    <a:gd name="T8" fmla="*/ 2147483647 w 4800"/>
                    <a:gd name="T9" fmla="*/ 2147483647 h 2352"/>
                    <a:gd name="T10" fmla="*/ 2147483647 w 4800"/>
                    <a:gd name="T11" fmla="*/ 0 h 2352"/>
                    <a:gd name="T12" fmla="*/ 2147483647 w 4800"/>
                    <a:gd name="T13" fmla="*/ 0 h 2352"/>
                    <a:gd name="T14" fmla="*/ 2147483647 w 4800"/>
                    <a:gd name="T15" fmla="*/ 2147483647 h 2352"/>
                    <a:gd name="T16" fmla="*/ 2147483647 w 4800"/>
                    <a:gd name="T17" fmla="*/ 2147483647 h 2352"/>
                    <a:gd name="T18" fmla="*/ 2147483647 w 4800"/>
                    <a:gd name="T19" fmla="*/ 2147483647 h 2352"/>
                    <a:gd name="T20" fmla="*/ 2147483647 w 4800"/>
                    <a:gd name="T21" fmla="*/ 2147483647 h 2352"/>
                    <a:gd name="T22" fmla="*/ 2147483647 w 4800"/>
                    <a:gd name="T23" fmla="*/ 0 h 2352"/>
                    <a:gd name="T24" fmla="*/ 2147483647 w 4800"/>
                    <a:gd name="T25" fmla="*/ 0 h 2352"/>
                    <a:gd name="T26" fmla="*/ 2147483647 w 4800"/>
                    <a:gd name="T27" fmla="*/ 2147483647 h 2352"/>
                    <a:gd name="T28" fmla="*/ 2147483647 w 4800"/>
                    <a:gd name="T29" fmla="*/ 2147483647 h 2352"/>
                    <a:gd name="T30" fmla="*/ 2147483647 w 4800"/>
                    <a:gd name="T31" fmla="*/ 2147483647 h 2352"/>
                    <a:gd name="T32" fmla="*/ 2147483647 w 4800"/>
                    <a:gd name="T33" fmla="*/ 2147483647 h 2352"/>
                    <a:gd name="T34" fmla="*/ 2147483647 w 4800"/>
                    <a:gd name="T35" fmla="*/ 0 h 2352"/>
                    <a:gd name="T36" fmla="*/ 2147483647 w 4800"/>
                    <a:gd name="T37" fmla="*/ 0 h 2352"/>
                    <a:gd name="T38" fmla="*/ 2147483647 w 4800"/>
                    <a:gd name="T39" fmla="*/ 2147483647 h 2352"/>
                    <a:gd name="T40" fmla="*/ 2147483647 w 4800"/>
                    <a:gd name="T41" fmla="*/ 2147483647 h 2352"/>
                    <a:gd name="T42" fmla="*/ 2147483647 w 4800"/>
                    <a:gd name="T43" fmla="*/ 2147483647 h 2352"/>
                    <a:gd name="T44" fmla="*/ 2147483647 w 4800"/>
                    <a:gd name="T45" fmla="*/ 2147483647 h 2352"/>
                    <a:gd name="T46" fmla="*/ 2147483647 w 4800"/>
                    <a:gd name="T47" fmla="*/ 2147483647 h 2352"/>
                    <a:gd name="T48" fmla="*/ 0 w 4800"/>
                    <a:gd name="T49" fmla="*/ 2147483647 h 2352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4800"/>
                    <a:gd name="T76" fmla="*/ 0 h 2352"/>
                    <a:gd name="T77" fmla="*/ 4800 w 4800"/>
                    <a:gd name="T78" fmla="*/ 2352 h 2352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4800" h="2352">
                      <a:moveTo>
                        <a:pt x="0" y="2352"/>
                      </a:moveTo>
                      <a:lnTo>
                        <a:pt x="0" y="1968"/>
                      </a:lnTo>
                      <a:lnTo>
                        <a:pt x="48" y="1824"/>
                      </a:lnTo>
                      <a:lnTo>
                        <a:pt x="336" y="1824"/>
                      </a:lnTo>
                      <a:lnTo>
                        <a:pt x="816" y="144"/>
                      </a:lnTo>
                      <a:lnTo>
                        <a:pt x="912" y="0"/>
                      </a:lnTo>
                      <a:lnTo>
                        <a:pt x="1392" y="0"/>
                      </a:lnTo>
                      <a:lnTo>
                        <a:pt x="1488" y="144"/>
                      </a:lnTo>
                      <a:lnTo>
                        <a:pt x="1632" y="672"/>
                      </a:lnTo>
                      <a:lnTo>
                        <a:pt x="1872" y="672"/>
                      </a:lnTo>
                      <a:lnTo>
                        <a:pt x="2016" y="144"/>
                      </a:lnTo>
                      <a:lnTo>
                        <a:pt x="2112" y="0"/>
                      </a:lnTo>
                      <a:lnTo>
                        <a:pt x="2688" y="0"/>
                      </a:lnTo>
                      <a:lnTo>
                        <a:pt x="2784" y="144"/>
                      </a:lnTo>
                      <a:lnTo>
                        <a:pt x="2928" y="672"/>
                      </a:lnTo>
                      <a:lnTo>
                        <a:pt x="3216" y="672"/>
                      </a:lnTo>
                      <a:lnTo>
                        <a:pt x="3360" y="144"/>
                      </a:lnTo>
                      <a:lnTo>
                        <a:pt x="3456" y="0"/>
                      </a:lnTo>
                      <a:lnTo>
                        <a:pt x="3936" y="0"/>
                      </a:lnTo>
                      <a:lnTo>
                        <a:pt x="4032" y="144"/>
                      </a:lnTo>
                      <a:lnTo>
                        <a:pt x="4464" y="1824"/>
                      </a:lnTo>
                      <a:lnTo>
                        <a:pt x="4752" y="1824"/>
                      </a:lnTo>
                      <a:lnTo>
                        <a:pt x="4800" y="1968"/>
                      </a:lnTo>
                      <a:lnTo>
                        <a:pt x="4800" y="2352"/>
                      </a:lnTo>
                      <a:lnTo>
                        <a:pt x="0" y="23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o-RO">
                    <a:latin typeface="Constantia" pitchFamily="18" charset="0"/>
                  </a:endParaRPr>
                </a:p>
              </p:txBody>
            </p:sp>
            <p:sp>
              <p:nvSpPr>
                <p:cNvPr id="5132" name="Freeform 7"/>
                <p:cNvSpPr>
                  <a:spLocks/>
                </p:cNvSpPr>
                <p:nvPr/>
              </p:nvSpPr>
              <p:spPr bwMode="auto">
                <a:xfrm>
                  <a:off x="1180219" y="1942975"/>
                  <a:ext cx="4071966" cy="1008472"/>
                </a:xfrm>
                <a:custGeom>
                  <a:avLst/>
                  <a:gdLst>
                    <a:gd name="T0" fmla="*/ 0 w 4800"/>
                    <a:gd name="T1" fmla="*/ 2147483647 h 2352"/>
                    <a:gd name="T2" fmla="*/ 0 w 4800"/>
                    <a:gd name="T3" fmla="*/ 2147483647 h 2352"/>
                    <a:gd name="T4" fmla="*/ 2147483647 w 4800"/>
                    <a:gd name="T5" fmla="*/ 2147483647 h 2352"/>
                    <a:gd name="T6" fmla="*/ 2147483647 w 4800"/>
                    <a:gd name="T7" fmla="*/ 2147483647 h 2352"/>
                    <a:gd name="T8" fmla="*/ 2147483647 w 4800"/>
                    <a:gd name="T9" fmla="*/ 2147483647 h 2352"/>
                    <a:gd name="T10" fmla="*/ 2147483647 w 4800"/>
                    <a:gd name="T11" fmla="*/ 0 h 2352"/>
                    <a:gd name="T12" fmla="*/ 2147483647 w 4800"/>
                    <a:gd name="T13" fmla="*/ 0 h 2352"/>
                    <a:gd name="T14" fmla="*/ 2147483647 w 4800"/>
                    <a:gd name="T15" fmla="*/ 2147483647 h 2352"/>
                    <a:gd name="T16" fmla="*/ 2147483647 w 4800"/>
                    <a:gd name="T17" fmla="*/ 2147483647 h 2352"/>
                    <a:gd name="T18" fmla="*/ 2147483647 w 4800"/>
                    <a:gd name="T19" fmla="*/ 2147483647 h 2352"/>
                    <a:gd name="T20" fmla="*/ 2147483647 w 4800"/>
                    <a:gd name="T21" fmla="*/ 2147483647 h 2352"/>
                    <a:gd name="T22" fmla="*/ 2147483647 w 4800"/>
                    <a:gd name="T23" fmla="*/ 0 h 2352"/>
                    <a:gd name="T24" fmla="*/ 2147483647 w 4800"/>
                    <a:gd name="T25" fmla="*/ 0 h 2352"/>
                    <a:gd name="T26" fmla="*/ 2147483647 w 4800"/>
                    <a:gd name="T27" fmla="*/ 2147483647 h 2352"/>
                    <a:gd name="T28" fmla="*/ 2147483647 w 4800"/>
                    <a:gd name="T29" fmla="*/ 2147483647 h 2352"/>
                    <a:gd name="T30" fmla="*/ 2147483647 w 4800"/>
                    <a:gd name="T31" fmla="*/ 2147483647 h 2352"/>
                    <a:gd name="T32" fmla="*/ 2147483647 w 4800"/>
                    <a:gd name="T33" fmla="*/ 2147483647 h 2352"/>
                    <a:gd name="T34" fmla="*/ 2147483647 w 4800"/>
                    <a:gd name="T35" fmla="*/ 0 h 2352"/>
                    <a:gd name="T36" fmla="*/ 2147483647 w 4800"/>
                    <a:gd name="T37" fmla="*/ 0 h 2352"/>
                    <a:gd name="T38" fmla="*/ 2147483647 w 4800"/>
                    <a:gd name="T39" fmla="*/ 2147483647 h 2352"/>
                    <a:gd name="T40" fmla="*/ 2147483647 w 4800"/>
                    <a:gd name="T41" fmla="*/ 2147483647 h 2352"/>
                    <a:gd name="T42" fmla="*/ 2147483647 w 4800"/>
                    <a:gd name="T43" fmla="*/ 2147483647 h 2352"/>
                    <a:gd name="T44" fmla="*/ 2147483647 w 4800"/>
                    <a:gd name="T45" fmla="*/ 2147483647 h 2352"/>
                    <a:gd name="T46" fmla="*/ 2147483647 w 4800"/>
                    <a:gd name="T47" fmla="*/ 2147483647 h 2352"/>
                    <a:gd name="T48" fmla="*/ 0 w 4800"/>
                    <a:gd name="T49" fmla="*/ 2147483647 h 2352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4800"/>
                    <a:gd name="T76" fmla="*/ 0 h 2352"/>
                    <a:gd name="T77" fmla="*/ 4800 w 4800"/>
                    <a:gd name="T78" fmla="*/ 2352 h 2352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4800" h="2352">
                      <a:moveTo>
                        <a:pt x="0" y="2352"/>
                      </a:moveTo>
                      <a:lnTo>
                        <a:pt x="0" y="1968"/>
                      </a:lnTo>
                      <a:lnTo>
                        <a:pt x="48" y="1824"/>
                      </a:lnTo>
                      <a:lnTo>
                        <a:pt x="336" y="1824"/>
                      </a:lnTo>
                      <a:lnTo>
                        <a:pt x="816" y="144"/>
                      </a:lnTo>
                      <a:lnTo>
                        <a:pt x="912" y="0"/>
                      </a:lnTo>
                      <a:lnTo>
                        <a:pt x="1392" y="0"/>
                      </a:lnTo>
                      <a:lnTo>
                        <a:pt x="1488" y="144"/>
                      </a:lnTo>
                      <a:lnTo>
                        <a:pt x="1632" y="672"/>
                      </a:lnTo>
                      <a:lnTo>
                        <a:pt x="1872" y="672"/>
                      </a:lnTo>
                      <a:lnTo>
                        <a:pt x="2016" y="144"/>
                      </a:lnTo>
                      <a:lnTo>
                        <a:pt x="2112" y="0"/>
                      </a:lnTo>
                      <a:lnTo>
                        <a:pt x="2688" y="0"/>
                      </a:lnTo>
                      <a:lnTo>
                        <a:pt x="2784" y="144"/>
                      </a:lnTo>
                      <a:lnTo>
                        <a:pt x="2928" y="672"/>
                      </a:lnTo>
                      <a:lnTo>
                        <a:pt x="3216" y="672"/>
                      </a:lnTo>
                      <a:lnTo>
                        <a:pt x="3360" y="144"/>
                      </a:lnTo>
                      <a:lnTo>
                        <a:pt x="3456" y="0"/>
                      </a:lnTo>
                      <a:lnTo>
                        <a:pt x="3936" y="0"/>
                      </a:lnTo>
                      <a:lnTo>
                        <a:pt x="4032" y="144"/>
                      </a:lnTo>
                      <a:lnTo>
                        <a:pt x="4464" y="1824"/>
                      </a:lnTo>
                      <a:lnTo>
                        <a:pt x="4752" y="1824"/>
                      </a:lnTo>
                      <a:lnTo>
                        <a:pt x="4800" y="1968"/>
                      </a:lnTo>
                      <a:lnTo>
                        <a:pt x="4800" y="2352"/>
                      </a:lnTo>
                      <a:lnTo>
                        <a:pt x="0" y="235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o-RO">
                    <a:latin typeface="Constantia" pitchFamily="18" charset="0"/>
                  </a:endParaRPr>
                </a:p>
              </p:txBody>
            </p:sp>
          </p:grpSp>
          <p:sp>
            <p:nvSpPr>
              <p:cNvPr id="5130" name="Text Box 8"/>
              <p:cNvSpPr txBox="1">
                <a:spLocks noChangeAspect="1" noChangeArrowheads="1"/>
              </p:cNvSpPr>
              <p:nvPr/>
            </p:nvSpPr>
            <p:spPr bwMode="auto">
              <a:xfrm>
                <a:off x="1228743" y="1000126"/>
                <a:ext cx="864000" cy="288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 anchorCtr="1"/>
              <a:lstStyle/>
              <a:p>
                <a:pPr defTabSz="874713"/>
                <a:r>
                  <a:rPr lang="en-US" sz="2000">
                    <a:solidFill>
                      <a:schemeClr val="bg1"/>
                    </a:solidFill>
                    <a:latin typeface="Impact" pitchFamily="34" charset="0"/>
                  </a:rPr>
                  <a:t>IMNR</a:t>
                </a:r>
                <a:endParaRPr lang="ro-RO" sz="2000">
                  <a:solidFill>
                    <a:schemeClr val="bg1"/>
                  </a:solidFill>
                  <a:latin typeface="Impact" pitchFamily="34" charset="0"/>
                </a:endParaRPr>
              </a:p>
            </p:txBody>
          </p:sp>
        </p:grpSp>
        <p:sp>
          <p:nvSpPr>
            <p:cNvPr id="5128" name="TextBox 32"/>
            <p:cNvSpPr txBox="1">
              <a:spLocks noChangeArrowheads="1"/>
            </p:cNvSpPr>
            <p:nvPr/>
          </p:nvSpPr>
          <p:spPr bwMode="auto">
            <a:xfrm>
              <a:off x="2000232" y="500042"/>
              <a:ext cx="6500858" cy="13154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3567" tIns="41784" rIns="83567" bIns="41784">
              <a:spAutoFit/>
            </a:bodyPr>
            <a:lstStyle/>
            <a:p>
              <a:pPr algn="ctr"/>
              <a:endParaRPr lang="en-US" sz="1600" b="1">
                <a:latin typeface="Constantia" pitchFamily="18" charset="0"/>
              </a:endParaRPr>
            </a:p>
            <a:p>
              <a:pPr algn="ctr"/>
              <a:r>
                <a:rPr lang="ro-RO" sz="1600" b="1">
                  <a:latin typeface="Constantia" pitchFamily="18" charset="0"/>
                </a:rPr>
                <a:t>NATIONAL RESEARCH-DEVELOPMENT INSTITUTE FOR NON-FERROUS AND RARE METALS – I.M.N.R</a:t>
              </a:r>
            </a:p>
            <a:p>
              <a:pPr algn="ctr"/>
              <a:endParaRPr lang="en-US" sz="1600" b="1">
                <a:latin typeface="Constantia" pitchFamily="18" charset="0"/>
              </a:endParaRPr>
            </a:p>
            <a:p>
              <a:pPr algn="ctr"/>
              <a:r>
                <a:rPr lang="ro-RO" sz="1600" b="1">
                  <a:latin typeface="Constantia" pitchFamily="18" charset="0"/>
                </a:rPr>
                <a:t>.</a:t>
              </a:r>
            </a:p>
          </p:txBody>
        </p:sp>
      </p:grp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349450-6484-472A-A6D8-8D40091CB68C}" type="slidenum">
              <a:rPr lang="ro-RO" smtClean="0"/>
              <a:pPr>
                <a:defRPr/>
              </a:pPr>
              <a:t>1</a:t>
            </a:fld>
            <a:endParaRPr lang="ro-RO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o-RO" smtClean="0"/>
              <a:t>SVS 2015</a:t>
            </a:r>
            <a:endParaRPr lang="ro-R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4500562" y="1857364"/>
          <a:ext cx="4357718" cy="29289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Chart 2"/>
          <p:cNvGraphicFramePr/>
          <p:nvPr/>
        </p:nvGraphicFramePr>
        <p:xfrm>
          <a:off x="285720" y="1785926"/>
          <a:ext cx="3929090" cy="2786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14340" name="Group 8"/>
          <p:cNvGrpSpPr>
            <a:grpSpLocks/>
          </p:cNvGrpSpPr>
          <p:nvPr/>
        </p:nvGrpSpPr>
        <p:grpSpPr bwMode="auto">
          <a:xfrm>
            <a:off x="428625" y="285750"/>
            <a:ext cx="1190625" cy="611188"/>
            <a:chOff x="1085867" y="857250"/>
            <a:chExt cx="1190247" cy="612000"/>
          </a:xfrm>
        </p:grpSpPr>
        <p:grpSp>
          <p:nvGrpSpPr>
            <p:cNvPr id="14341" name="Group 31"/>
            <p:cNvGrpSpPr>
              <a:grpSpLocks noChangeAspect="1"/>
            </p:cNvGrpSpPr>
            <p:nvPr/>
          </p:nvGrpSpPr>
          <p:grpSpPr bwMode="auto">
            <a:xfrm>
              <a:off x="1085867" y="857250"/>
              <a:ext cx="1190247" cy="612000"/>
              <a:chOff x="1180219" y="1942975"/>
              <a:chExt cx="4071966" cy="2120911"/>
            </a:xfrm>
          </p:grpSpPr>
          <p:sp>
            <p:nvSpPr>
              <p:cNvPr id="14343" name="Freeform 7"/>
              <p:cNvSpPr>
                <a:spLocks/>
              </p:cNvSpPr>
              <p:nvPr/>
            </p:nvSpPr>
            <p:spPr bwMode="auto">
              <a:xfrm flipV="1">
                <a:off x="1180219" y="3055414"/>
                <a:ext cx="4071966" cy="1008472"/>
              </a:xfrm>
              <a:custGeom>
                <a:avLst/>
                <a:gdLst>
                  <a:gd name="T0" fmla="*/ 0 w 4800"/>
                  <a:gd name="T1" fmla="*/ 2147483647 h 2352"/>
                  <a:gd name="T2" fmla="*/ 0 w 4800"/>
                  <a:gd name="T3" fmla="*/ 2147483647 h 2352"/>
                  <a:gd name="T4" fmla="*/ 2147483647 w 4800"/>
                  <a:gd name="T5" fmla="*/ 2147483647 h 2352"/>
                  <a:gd name="T6" fmla="*/ 2147483647 w 4800"/>
                  <a:gd name="T7" fmla="*/ 2147483647 h 2352"/>
                  <a:gd name="T8" fmla="*/ 2147483647 w 4800"/>
                  <a:gd name="T9" fmla="*/ 2147483647 h 2352"/>
                  <a:gd name="T10" fmla="*/ 2147483647 w 4800"/>
                  <a:gd name="T11" fmla="*/ 0 h 2352"/>
                  <a:gd name="T12" fmla="*/ 2147483647 w 4800"/>
                  <a:gd name="T13" fmla="*/ 0 h 2352"/>
                  <a:gd name="T14" fmla="*/ 2147483647 w 4800"/>
                  <a:gd name="T15" fmla="*/ 2147483647 h 2352"/>
                  <a:gd name="T16" fmla="*/ 2147483647 w 4800"/>
                  <a:gd name="T17" fmla="*/ 2147483647 h 2352"/>
                  <a:gd name="T18" fmla="*/ 2147483647 w 4800"/>
                  <a:gd name="T19" fmla="*/ 2147483647 h 2352"/>
                  <a:gd name="T20" fmla="*/ 2147483647 w 4800"/>
                  <a:gd name="T21" fmla="*/ 2147483647 h 2352"/>
                  <a:gd name="T22" fmla="*/ 2147483647 w 4800"/>
                  <a:gd name="T23" fmla="*/ 0 h 2352"/>
                  <a:gd name="T24" fmla="*/ 2147483647 w 4800"/>
                  <a:gd name="T25" fmla="*/ 0 h 2352"/>
                  <a:gd name="T26" fmla="*/ 2147483647 w 4800"/>
                  <a:gd name="T27" fmla="*/ 2147483647 h 2352"/>
                  <a:gd name="T28" fmla="*/ 2147483647 w 4800"/>
                  <a:gd name="T29" fmla="*/ 2147483647 h 2352"/>
                  <a:gd name="T30" fmla="*/ 2147483647 w 4800"/>
                  <a:gd name="T31" fmla="*/ 2147483647 h 2352"/>
                  <a:gd name="T32" fmla="*/ 2147483647 w 4800"/>
                  <a:gd name="T33" fmla="*/ 2147483647 h 2352"/>
                  <a:gd name="T34" fmla="*/ 2147483647 w 4800"/>
                  <a:gd name="T35" fmla="*/ 0 h 2352"/>
                  <a:gd name="T36" fmla="*/ 2147483647 w 4800"/>
                  <a:gd name="T37" fmla="*/ 0 h 2352"/>
                  <a:gd name="T38" fmla="*/ 2147483647 w 4800"/>
                  <a:gd name="T39" fmla="*/ 2147483647 h 2352"/>
                  <a:gd name="T40" fmla="*/ 2147483647 w 4800"/>
                  <a:gd name="T41" fmla="*/ 2147483647 h 2352"/>
                  <a:gd name="T42" fmla="*/ 2147483647 w 4800"/>
                  <a:gd name="T43" fmla="*/ 2147483647 h 2352"/>
                  <a:gd name="T44" fmla="*/ 2147483647 w 4800"/>
                  <a:gd name="T45" fmla="*/ 2147483647 h 2352"/>
                  <a:gd name="T46" fmla="*/ 2147483647 w 4800"/>
                  <a:gd name="T47" fmla="*/ 2147483647 h 2352"/>
                  <a:gd name="T48" fmla="*/ 0 w 4800"/>
                  <a:gd name="T49" fmla="*/ 2147483647 h 235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4800"/>
                  <a:gd name="T76" fmla="*/ 0 h 2352"/>
                  <a:gd name="T77" fmla="*/ 4800 w 4800"/>
                  <a:gd name="T78" fmla="*/ 2352 h 2352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4800" h="2352">
                    <a:moveTo>
                      <a:pt x="0" y="2352"/>
                    </a:moveTo>
                    <a:lnTo>
                      <a:pt x="0" y="1968"/>
                    </a:lnTo>
                    <a:lnTo>
                      <a:pt x="48" y="1824"/>
                    </a:lnTo>
                    <a:lnTo>
                      <a:pt x="336" y="1824"/>
                    </a:lnTo>
                    <a:lnTo>
                      <a:pt x="816" y="144"/>
                    </a:lnTo>
                    <a:lnTo>
                      <a:pt x="912" y="0"/>
                    </a:lnTo>
                    <a:lnTo>
                      <a:pt x="1392" y="0"/>
                    </a:lnTo>
                    <a:lnTo>
                      <a:pt x="1488" y="144"/>
                    </a:lnTo>
                    <a:lnTo>
                      <a:pt x="1632" y="672"/>
                    </a:lnTo>
                    <a:lnTo>
                      <a:pt x="1872" y="672"/>
                    </a:lnTo>
                    <a:lnTo>
                      <a:pt x="2016" y="144"/>
                    </a:lnTo>
                    <a:lnTo>
                      <a:pt x="2112" y="0"/>
                    </a:lnTo>
                    <a:lnTo>
                      <a:pt x="2688" y="0"/>
                    </a:lnTo>
                    <a:lnTo>
                      <a:pt x="2784" y="144"/>
                    </a:lnTo>
                    <a:lnTo>
                      <a:pt x="2928" y="672"/>
                    </a:lnTo>
                    <a:lnTo>
                      <a:pt x="3216" y="672"/>
                    </a:lnTo>
                    <a:lnTo>
                      <a:pt x="3360" y="144"/>
                    </a:lnTo>
                    <a:lnTo>
                      <a:pt x="3456" y="0"/>
                    </a:lnTo>
                    <a:lnTo>
                      <a:pt x="3936" y="0"/>
                    </a:lnTo>
                    <a:lnTo>
                      <a:pt x="4032" y="144"/>
                    </a:lnTo>
                    <a:lnTo>
                      <a:pt x="4464" y="1824"/>
                    </a:lnTo>
                    <a:lnTo>
                      <a:pt x="4752" y="1824"/>
                    </a:lnTo>
                    <a:lnTo>
                      <a:pt x="4800" y="1968"/>
                    </a:lnTo>
                    <a:lnTo>
                      <a:pt x="4800" y="2352"/>
                    </a:lnTo>
                    <a:lnTo>
                      <a:pt x="0" y="235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o-RO">
                  <a:latin typeface="Constantia" pitchFamily="18" charset="0"/>
                </a:endParaRPr>
              </a:p>
            </p:txBody>
          </p:sp>
          <p:sp>
            <p:nvSpPr>
              <p:cNvPr id="14344" name="Freeform 8"/>
              <p:cNvSpPr>
                <a:spLocks/>
              </p:cNvSpPr>
              <p:nvPr/>
            </p:nvSpPr>
            <p:spPr bwMode="auto">
              <a:xfrm>
                <a:off x="1180219" y="1942975"/>
                <a:ext cx="4071966" cy="1008472"/>
              </a:xfrm>
              <a:custGeom>
                <a:avLst/>
                <a:gdLst>
                  <a:gd name="T0" fmla="*/ 0 w 4800"/>
                  <a:gd name="T1" fmla="*/ 2147483647 h 2352"/>
                  <a:gd name="T2" fmla="*/ 0 w 4800"/>
                  <a:gd name="T3" fmla="*/ 2147483647 h 2352"/>
                  <a:gd name="T4" fmla="*/ 2147483647 w 4800"/>
                  <a:gd name="T5" fmla="*/ 2147483647 h 2352"/>
                  <a:gd name="T6" fmla="*/ 2147483647 w 4800"/>
                  <a:gd name="T7" fmla="*/ 2147483647 h 2352"/>
                  <a:gd name="T8" fmla="*/ 2147483647 w 4800"/>
                  <a:gd name="T9" fmla="*/ 2147483647 h 2352"/>
                  <a:gd name="T10" fmla="*/ 2147483647 w 4800"/>
                  <a:gd name="T11" fmla="*/ 0 h 2352"/>
                  <a:gd name="T12" fmla="*/ 2147483647 w 4800"/>
                  <a:gd name="T13" fmla="*/ 0 h 2352"/>
                  <a:gd name="T14" fmla="*/ 2147483647 w 4800"/>
                  <a:gd name="T15" fmla="*/ 2147483647 h 2352"/>
                  <a:gd name="T16" fmla="*/ 2147483647 w 4800"/>
                  <a:gd name="T17" fmla="*/ 2147483647 h 2352"/>
                  <a:gd name="T18" fmla="*/ 2147483647 w 4800"/>
                  <a:gd name="T19" fmla="*/ 2147483647 h 2352"/>
                  <a:gd name="T20" fmla="*/ 2147483647 w 4800"/>
                  <a:gd name="T21" fmla="*/ 2147483647 h 2352"/>
                  <a:gd name="T22" fmla="*/ 2147483647 w 4800"/>
                  <a:gd name="T23" fmla="*/ 0 h 2352"/>
                  <a:gd name="T24" fmla="*/ 2147483647 w 4800"/>
                  <a:gd name="T25" fmla="*/ 0 h 2352"/>
                  <a:gd name="T26" fmla="*/ 2147483647 w 4800"/>
                  <a:gd name="T27" fmla="*/ 2147483647 h 2352"/>
                  <a:gd name="T28" fmla="*/ 2147483647 w 4800"/>
                  <a:gd name="T29" fmla="*/ 2147483647 h 2352"/>
                  <a:gd name="T30" fmla="*/ 2147483647 w 4800"/>
                  <a:gd name="T31" fmla="*/ 2147483647 h 2352"/>
                  <a:gd name="T32" fmla="*/ 2147483647 w 4800"/>
                  <a:gd name="T33" fmla="*/ 2147483647 h 2352"/>
                  <a:gd name="T34" fmla="*/ 2147483647 w 4800"/>
                  <a:gd name="T35" fmla="*/ 0 h 2352"/>
                  <a:gd name="T36" fmla="*/ 2147483647 w 4800"/>
                  <a:gd name="T37" fmla="*/ 0 h 2352"/>
                  <a:gd name="T38" fmla="*/ 2147483647 w 4800"/>
                  <a:gd name="T39" fmla="*/ 2147483647 h 2352"/>
                  <a:gd name="T40" fmla="*/ 2147483647 w 4800"/>
                  <a:gd name="T41" fmla="*/ 2147483647 h 2352"/>
                  <a:gd name="T42" fmla="*/ 2147483647 w 4800"/>
                  <a:gd name="T43" fmla="*/ 2147483647 h 2352"/>
                  <a:gd name="T44" fmla="*/ 2147483647 w 4800"/>
                  <a:gd name="T45" fmla="*/ 2147483647 h 2352"/>
                  <a:gd name="T46" fmla="*/ 2147483647 w 4800"/>
                  <a:gd name="T47" fmla="*/ 2147483647 h 2352"/>
                  <a:gd name="T48" fmla="*/ 0 w 4800"/>
                  <a:gd name="T49" fmla="*/ 2147483647 h 235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4800"/>
                  <a:gd name="T76" fmla="*/ 0 h 2352"/>
                  <a:gd name="T77" fmla="*/ 4800 w 4800"/>
                  <a:gd name="T78" fmla="*/ 2352 h 2352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4800" h="2352">
                    <a:moveTo>
                      <a:pt x="0" y="2352"/>
                    </a:moveTo>
                    <a:lnTo>
                      <a:pt x="0" y="1968"/>
                    </a:lnTo>
                    <a:lnTo>
                      <a:pt x="48" y="1824"/>
                    </a:lnTo>
                    <a:lnTo>
                      <a:pt x="336" y="1824"/>
                    </a:lnTo>
                    <a:lnTo>
                      <a:pt x="816" y="144"/>
                    </a:lnTo>
                    <a:lnTo>
                      <a:pt x="912" y="0"/>
                    </a:lnTo>
                    <a:lnTo>
                      <a:pt x="1392" y="0"/>
                    </a:lnTo>
                    <a:lnTo>
                      <a:pt x="1488" y="144"/>
                    </a:lnTo>
                    <a:lnTo>
                      <a:pt x="1632" y="672"/>
                    </a:lnTo>
                    <a:lnTo>
                      <a:pt x="1872" y="672"/>
                    </a:lnTo>
                    <a:lnTo>
                      <a:pt x="2016" y="144"/>
                    </a:lnTo>
                    <a:lnTo>
                      <a:pt x="2112" y="0"/>
                    </a:lnTo>
                    <a:lnTo>
                      <a:pt x="2688" y="0"/>
                    </a:lnTo>
                    <a:lnTo>
                      <a:pt x="2784" y="144"/>
                    </a:lnTo>
                    <a:lnTo>
                      <a:pt x="2928" y="672"/>
                    </a:lnTo>
                    <a:lnTo>
                      <a:pt x="3216" y="672"/>
                    </a:lnTo>
                    <a:lnTo>
                      <a:pt x="3360" y="144"/>
                    </a:lnTo>
                    <a:lnTo>
                      <a:pt x="3456" y="0"/>
                    </a:lnTo>
                    <a:lnTo>
                      <a:pt x="3936" y="0"/>
                    </a:lnTo>
                    <a:lnTo>
                      <a:pt x="4032" y="144"/>
                    </a:lnTo>
                    <a:lnTo>
                      <a:pt x="4464" y="1824"/>
                    </a:lnTo>
                    <a:lnTo>
                      <a:pt x="4752" y="1824"/>
                    </a:lnTo>
                    <a:lnTo>
                      <a:pt x="4800" y="1968"/>
                    </a:lnTo>
                    <a:lnTo>
                      <a:pt x="4800" y="2352"/>
                    </a:lnTo>
                    <a:lnTo>
                      <a:pt x="0" y="235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o-RO">
                  <a:latin typeface="Constantia" pitchFamily="18" charset="0"/>
                </a:endParaRPr>
              </a:p>
            </p:txBody>
          </p:sp>
        </p:grpSp>
        <p:sp>
          <p:nvSpPr>
            <p:cNvPr id="14342" name="Text Box 8"/>
            <p:cNvSpPr txBox="1">
              <a:spLocks noChangeAspect="1" noChangeArrowheads="1"/>
            </p:cNvSpPr>
            <p:nvPr/>
          </p:nvSpPr>
          <p:spPr bwMode="auto">
            <a:xfrm>
              <a:off x="1285852" y="1000108"/>
              <a:ext cx="864000" cy="28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Ctr="1"/>
            <a:lstStyle/>
            <a:p>
              <a:pPr defTabSz="874713"/>
              <a:r>
                <a:rPr lang="en-US" sz="2000">
                  <a:solidFill>
                    <a:schemeClr val="bg1"/>
                  </a:solidFill>
                  <a:latin typeface="Impact" pitchFamily="34" charset="0"/>
                </a:rPr>
                <a:t>IMNR</a:t>
              </a:r>
              <a:endParaRPr lang="ro-RO" sz="2000">
                <a:solidFill>
                  <a:schemeClr val="bg1"/>
                </a:solidFill>
                <a:latin typeface="Impact" pitchFamily="34" charset="0"/>
              </a:endParaRPr>
            </a:p>
          </p:txBody>
        </p:sp>
      </p:grp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349450-6484-472A-A6D8-8D40091CB68C}" type="slidenum">
              <a:rPr lang="ro-RO" smtClean="0"/>
              <a:pPr>
                <a:defRPr/>
              </a:pPr>
              <a:t>10</a:t>
            </a:fld>
            <a:endParaRPr lang="ro-RO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o-RO" smtClean="0"/>
              <a:t>SVS 2015</a:t>
            </a:r>
            <a:endParaRPr lang="ro-RO"/>
          </a:p>
        </p:txBody>
      </p:sp>
      <p:sp>
        <p:nvSpPr>
          <p:cNvPr id="11" name="Text Placeholder 9"/>
          <p:cNvSpPr txBox="1">
            <a:spLocks/>
          </p:cNvSpPr>
          <p:nvPr/>
        </p:nvSpPr>
        <p:spPr bwMode="auto">
          <a:xfrm>
            <a:off x="500034" y="5000636"/>
            <a:ext cx="4000528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o-RO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The influence of LF slag on soil 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pH</a:t>
            </a:r>
            <a:r>
              <a:rPr kumimoji="0" lang="en-US" sz="1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at depth 0-20 cm </a:t>
            </a:r>
            <a:r>
              <a:rPr kumimoji="0" lang="ro-RO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o-RO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 Placeholder 9"/>
          <p:cNvSpPr txBox="1">
            <a:spLocks/>
          </p:cNvSpPr>
          <p:nvPr/>
        </p:nvSpPr>
        <p:spPr bwMode="auto">
          <a:xfrm>
            <a:off x="4643438" y="5000636"/>
            <a:ext cx="407196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274320" lvl="0" indent="-274320" algn="ctr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defRPr/>
            </a:pPr>
            <a:r>
              <a:rPr kumimoji="0" lang="ro-RO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The influence of LF slag on soil </a:t>
            </a:r>
            <a:r>
              <a:rPr lang="en-US" b="1" dirty="0" smtClean="0">
                <a:latin typeface="+mj-lt"/>
                <a:cs typeface="+mn-cs"/>
              </a:rPr>
              <a:t>total N, organic C, Humus </a:t>
            </a:r>
            <a:r>
              <a:rPr kumimoji="0" lang="en-US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at depth 0-20 cm </a:t>
            </a:r>
            <a:r>
              <a:rPr kumimoji="0" lang="ro-RO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o-RO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8"/>
          <p:cNvGrpSpPr>
            <a:grpSpLocks/>
          </p:cNvGrpSpPr>
          <p:nvPr/>
        </p:nvGrpSpPr>
        <p:grpSpPr bwMode="auto">
          <a:xfrm>
            <a:off x="428625" y="285750"/>
            <a:ext cx="1190625" cy="611188"/>
            <a:chOff x="1085867" y="857250"/>
            <a:chExt cx="1190247" cy="612000"/>
          </a:xfrm>
        </p:grpSpPr>
        <p:grpSp>
          <p:nvGrpSpPr>
            <p:cNvPr id="15364" name="Group 31"/>
            <p:cNvGrpSpPr>
              <a:grpSpLocks noChangeAspect="1"/>
            </p:cNvGrpSpPr>
            <p:nvPr/>
          </p:nvGrpSpPr>
          <p:grpSpPr bwMode="auto">
            <a:xfrm>
              <a:off x="1085867" y="857250"/>
              <a:ext cx="1190247" cy="612000"/>
              <a:chOff x="1180219" y="1942975"/>
              <a:chExt cx="4071966" cy="2120911"/>
            </a:xfrm>
          </p:grpSpPr>
          <p:sp>
            <p:nvSpPr>
              <p:cNvPr id="15366" name="Freeform 4"/>
              <p:cNvSpPr>
                <a:spLocks/>
              </p:cNvSpPr>
              <p:nvPr/>
            </p:nvSpPr>
            <p:spPr bwMode="auto">
              <a:xfrm flipV="1">
                <a:off x="1180219" y="3055414"/>
                <a:ext cx="4071966" cy="1008472"/>
              </a:xfrm>
              <a:custGeom>
                <a:avLst/>
                <a:gdLst>
                  <a:gd name="T0" fmla="*/ 0 w 4800"/>
                  <a:gd name="T1" fmla="*/ 2147483647 h 2352"/>
                  <a:gd name="T2" fmla="*/ 0 w 4800"/>
                  <a:gd name="T3" fmla="*/ 2147483647 h 2352"/>
                  <a:gd name="T4" fmla="*/ 2147483647 w 4800"/>
                  <a:gd name="T5" fmla="*/ 2147483647 h 2352"/>
                  <a:gd name="T6" fmla="*/ 2147483647 w 4800"/>
                  <a:gd name="T7" fmla="*/ 2147483647 h 2352"/>
                  <a:gd name="T8" fmla="*/ 2147483647 w 4800"/>
                  <a:gd name="T9" fmla="*/ 2147483647 h 2352"/>
                  <a:gd name="T10" fmla="*/ 2147483647 w 4800"/>
                  <a:gd name="T11" fmla="*/ 0 h 2352"/>
                  <a:gd name="T12" fmla="*/ 2147483647 w 4800"/>
                  <a:gd name="T13" fmla="*/ 0 h 2352"/>
                  <a:gd name="T14" fmla="*/ 2147483647 w 4800"/>
                  <a:gd name="T15" fmla="*/ 2147483647 h 2352"/>
                  <a:gd name="T16" fmla="*/ 2147483647 w 4800"/>
                  <a:gd name="T17" fmla="*/ 2147483647 h 2352"/>
                  <a:gd name="T18" fmla="*/ 2147483647 w 4800"/>
                  <a:gd name="T19" fmla="*/ 2147483647 h 2352"/>
                  <a:gd name="T20" fmla="*/ 2147483647 w 4800"/>
                  <a:gd name="T21" fmla="*/ 2147483647 h 2352"/>
                  <a:gd name="T22" fmla="*/ 2147483647 w 4800"/>
                  <a:gd name="T23" fmla="*/ 0 h 2352"/>
                  <a:gd name="T24" fmla="*/ 2147483647 w 4800"/>
                  <a:gd name="T25" fmla="*/ 0 h 2352"/>
                  <a:gd name="T26" fmla="*/ 2147483647 w 4800"/>
                  <a:gd name="T27" fmla="*/ 2147483647 h 2352"/>
                  <a:gd name="T28" fmla="*/ 2147483647 w 4800"/>
                  <a:gd name="T29" fmla="*/ 2147483647 h 2352"/>
                  <a:gd name="T30" fmla="*/ 2147483647 w 4800"/>
                  <a:gd name="T31" fmla="*/ 2147483647 h 2352"/>
                  <a:gd name="T32" fmla="*/ 2147483647 w 4800"/>
                  <a:gd name="T33" fmla="*/ 2147483647 h 2352"/>
                  <a:gd name="T34" fmla="*/ 2147483647 w 4800"/>
                  <a:gd name="T35" fmla="*/ 0 h 2352"/>
                  <a:gd name="T36" fmla="*/ 2147483647 w 4800"/>
                  <a:gd name="T37" fmla="*/ 0 h 2352"/>
                  <a:gd name="T38" fmla="*/ 2147483647 w 4800"/>
                  <a:gd name="T39" fmla="*/ 2147483647 h 2352"/>
                  <a:gd name="T40" fmla="*/ 2147483647 w 4800"/>
                  <a:gd name="T41" fmla="*/ 2147483647 h 2352"/>
                  <a:gd name="T42" fmla="*/ 2147483647 w 4800"/>
                  <a:gd name="T43" fmla="*/ 2147483647 h 2352"/>
                  <a:gd name="T44" fmla="*/ 2147483647 w 4800"/>
                  <a:gd name="T45" fmla="*/ 2147483647 h 2352"/>
                  <a:gd name="T46" fmla="*/ 2147483647 w 4800"/>
                  <a:gd name="T47" fmla="*/ 2147483647 h 2352"/>
                  <a:gd name="T48" fmla="*/ 0 w 4800"/>
                  <a:gd name="T49" fmla="*/ 2147483647 h 235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4800"/>
                  <a:gd name="T76" fmla="*/ 0 h 2352"/>
                  <a:gd name="T77" fmla="*/ 4800 w 4800"/>
                  <a:gd name="T78" fmla="*/ 2352 h 2352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4800" h="2352">
                    <a:moveTo>
                      <a:pt x="0" y="2352"/>
                    </a:moveTo>
                    <a:lnTo>
                      <a:pt x="0" y="1968"/>
                    </a:lnTo>
                    <a:lnTo>
                      <a:pt x="48" y="1824"/>
                    </a:lnTo>
                    <a:lnTo>
                      <a:pt x="336" y="1824"/>
                    </a:lnTo>
                    <a:lnTo>
                      <a:pt x="816" y="144"/>
                    </a:lnTo>
                    <a:lnTo>
                      <a:pt x="912" y="0"/>
                    </a:lnTo>
                    <a:lnTo>
                      <a:pt x="1392" y="0"/>
                    </a:lnTo>
                    <a:lnTo>
                      <a:pt x="1488" y="144"/>
                    </a:lnTo>
                    <a:lnTo>
                      <a:pt x="1632" y="672"/>
                    </a:lnTo>
                    <a:lnTo>
                      <a:pt x="1872" y="672"/>
                    </a:lnTo>
                    <a:lnTo>
                      <a:pt x="2016" y="144"/>
                    </a:lnTo>
                    <a:lnTo>
                      <a:pt x="2112" y="0"/>
                    </a:lnTo>
                    <a:lnTo>
                      <a:pt x="2688" y="0"/>
                    </a:lnTo>
                    <a:lnTo>
                      <a:pt x="2784" y="144"/>
                    </a:lnTo>
                    <a:lnTo>
                      <a:pt x="2928" y="672"/>
                    </a:lnTo>
                    <a:lnTo>
                      <a:pt x="3216" y="672"/>
                    </a:lnTo>
                    <a:lnTo>
                      <a:pt x="3360" y="144"/>
                    </a:lnTo>
                    <a:lnTo>
                      <a:pt x="3456" y="0"/>
                    </a:lnTo>
                    <a:lnTo>
                      <a:pt x="3936" y="0"/>
                    </a:lnTo>
                    <a:lnTo>
                      <a:pt x="4032" y="144"/>
                    </a:lnTo>
                    <a:lnTo>
                      <a:pt x="4464" y="1824"/>
                    </a:lnTo>
                    <a:lnTo>
                      <a:pt x="4752" y="1824"/>
                    </a:lnTo>
                    <a:lnTo>
                      <a:pt x="4800" y="1968"/>
                    </a:lnTo>
                    <a:lnTo>
                      <a:pt x="4800" y="2352"/>
                    </a:lnTo>
                    <a:lnTo>
                      <a:pt x="0" y="235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o-RO">
                  <a:latin typeface="Constantia" pitchFamily="18" charset="0"/>
                </a:endParaRPr>
              </a:p>
            </p:txBody>
          </p:sp>
          <p:sp>
            <p:nvSpPr>
              <p:cNvPr id="15367" name="Freeform 5"/>
              <p:cNvSpPr>
                <a:spLocks/>
              </p:cNvSpPr>
              <p:nvPr/>
            </p:nvSpPr>
            <p:spPr bwMode="auto">
              <a:xfrm>
                <a:off x="1180219" y="1942975"/>
                <a:ext cx="4071966" cy="1008472"/>
              </a:xfrm>
              <a:custGeom>
                <a:avLst/>
                <a:gdLst>
                  <a:gd name="T0" fmla="*/ 0 w 4800"/>
                  <a:gd name="T1" fmla="*/ 2147483647 h 2352"/>
                  <a:gd name="T2" fmla="*/ 0 w 4800"/>
                  <a:gd name="T3" fmla="*/ 2147483647 h 2352"/>
                  <a:gd name="T4" fmla="*/ 2147483647 w 4800"/>
                  <a:gd name="T5" fmla="*/ 2147483647 h 2352"/>
                  <a:gd name="T6" fmla="*/ 2147483647 w 4800"/>
                  <a:gd name="T7" fmla="*/ 2147483647 h 2352"/>
                  <a:gd name="T8" fmla="*/ 2147483647 w 4800"/>
                  <a:gd name="T9" fmla="*/ 2147483647 h 2352"/>
                  <a:gd name="T10" fmla="*/ 2147483647 w 4800"/>
                  <a:gd name="T11" fmla="*/ 0 h 2352"/>
                  <a:gd name="T12" fmla="*/ 2147483647 w 4800"/>
                  <a:gd name="T13" fmla="*/ 0 h 2352"/>
                  <a:gd name="T14" fmla="*/ 2147483647 w 4800"/>
                  <a:gd name="T15" fmla="*/ 2147483647 h 2352"/>
                  <a:gd name="T16" fmla="*/ 2147483647 w 4800"/>
                  <a:gd name="T17" fmla="*/ 2147483647 h 2352"/>
                  <a:gd name="T18" fmla="*/ 2147483647 w 4800"/>
                  <a:gd name="T19" fmla="*/ 2147483647 h 2352"/>
                  <a:gd name="T20" fmla="*/ 2147483647 w 4800"/>
                  <a:gd name="T21" fmla="*/ 2147483647 h 2352"/>
                  <a:gd name="T22" fmla="*/ 2147483647 w 4800"/>
                  <a:gd name="T23" fmla="*/ 0 h 2352"/>
                  <a:gd name="T24" fmla="*/ 2147483647 w 4800"/>
                  <a:gd name="T25" fmla="*/ 0 h 2352"/>
                  <a:gd name="T26" fmla="*/ 2147483647 w 4800"/>
                  <a:gd name="T27" fmla="*/ 2147483647 h 2352"/>
                  <a:gd name="T28" fmla="*/ 2147483647 w 4800"/>
                  <a:gd name="T29" fmla="*/ 2147483647 h 2352"/>
                  <a:gd name="T30" fmla="*/ 2147483647 w 4800"/>
                  <a:gd name="T31" fmla="*/ 2147483647 h 2352"/>
                  <a:gd name="T32" fmla="*/ 2147483647 w 4800"/>
                  <a:gd name="T33" fmla="*/ 2147483647 h 2352"/>
                  <a:gd name="T34" fmla="*/ 2147483647 w 4800"/>
                  <a:gd name="T35" fmla="*/ 0 h 2352"/>
                  <a:gd name="T36" fmla="*/ 2147483647 w 4800"/>
                  <a:gd name="T37" fmla="*/ 0 h 2352"/>
                  <a:gd name="T38" fmla="*/ 2147483647 w 4800"/>
                  <a:gd name="T39" fmla="*/ 2147483647 h 2352"/>
                  <a:gd name="T40" fmla="*/ 2147483647 w 4800"/>
                  <a:gd name="T41" fmla="*/ 2147483647 h 2352"/>
                  <a:gd name="T42" fmla="*/ 2147483647 w 4800"/>
                  <a:gd name="T43" fmla="*/ 2147483647 h 2352"/>
                  <a:gd name="T44" fmla="*/ 2147483647 w 4800"/>
                  <a:gd name="T45" fmla="*/ 2147483647 h 2352"/>
                  <a:gd name="T46" fmla="*/ 2147483647 w 4800"/>
                  <a:gd name="T47" fmla="*/ 2147483647 h 2352"/>
                  <a:gd name="T48" fmla="*/ 0 w 4800"/>
                  <a:gd name="T49" fmla="*/ 2147483647 h 235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4800"/>
                  <a:gd name="T76" fmla="*/ 0 h 2352"/>
                  <a:gd name="T77" fmla="*/ 4800 w 4800"/>
                  <a:gd name="T78" fmla="*/ 2352 h 2352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4800" h="2352">
                    <a:moveTo>
                      <a:pt x="0" y="2352"/>
                    </a:moveTo>
                    <a:lnTo>
                      <a:pt x="0" y="1968"/>
                    </a:lnTo>
                    <a:lnTo>
                      <a:pt x="48" y="1824"/>
                    </a:lnTo>
                    <a:lnTo>
                      <a:pt x="336" y="1824"/>
                    </a:lnTo>
                    <a:lnTo>
                      <a:pt x="816" y="144"/>
                    </a:lnTo>
                    <a:lnTo>
                      <a:pt x="912" y="0"/>
                    </a:lnTo>
                    <a:lnTo>
                      <a:pt x="1392" y="0"/>
                    </a:lnTo>
                    <a:lnTo>
                      <a:pt x="1488" y="144"/>
                    </a:lnTo>
                    <a:lnTo>
                      <a:pt x="1632" y="672"/>
                    </a:lnTo>
                    <a:lnTo>
                      <a:pt x="1872" y="672"/>
                    </a:lnTo>
                    <a:lnTo>
                      <a:pt x="2016" y="144"/>
                    </a:lnTo>
                    <a:lnTo>
                      <a:pt x="2112" y="0"/>
                    </a:lnTo>
                    <a:lnTo>
                      <a:pt x="2688" y="0"/>
                    </a:lnTo>
                    <a:lnTo>
                      <a:pt x="2784" y="144"/>
                    </a:lnTo>
                    <a:lnTo>
                      <a:pt x="2928" y="672"/>
                    </a:lnTo>
                    <a:lnTo>
                      <a:pt x="3216" y="672"/>
                    </a:lnTo>
                    <a:lnTo>
                      <a:pt x="3360" y="144"/>
                    </a:lnTo>
                    <a:lnTo>
                      <a:pt x="3456" y="0"/>
                    </a:lnTo>
                    <a:lnTo>
                      <a:pt x="3936" y="0"/>
                    </a:lnTo>
                    <a:lnTo>
                      <a:pt x="4032" y="144"/>
                    </a:lnTo>
                    <a:lnTo>
                      <a:pt x="4464" y="1824"/>
                    </a:lnTo>
                    <a:lnTo>
                      <a:pt x="4752" y="1824"/>
                    </a:lnTo>
                    <a:lnTo>
                      <a:pt x="4800" y="1968"/>
                    </a:lnTo>
                    <a:lnTo>
                      <a:pt x="4800" y="2352"/>
                    </a:lnTo>
                    <a:lnTo>
                      <a:pt x="0" y="235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o-RO">
                  <a:latin typeface="Constantia" pitchFamily="18" charset="0"/>
                </a:endParaRPr>
              </a:p>
            </p:txBody>
          </p:sp>
        </p:grpSp>
        <p:sp>
          <p:nvSpPr>
            <p:cNvPr id="15365" name="Text Box 8"/>
            <p:cNvSpPr txBox="1">
              <a:spLocks noChangeAspect="1" noChangeArrowheads="1"/>
            </p:cNvSpPr>
            <p:nvPr/>
          </p:nvSpPr>
          <p:spPr bwMode="auto">
            <a:xfrm>
              <a:off x="1285852" y="1000108"/>
              <a:ext cx="864000" cy="28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Ctr="1"/>
            <a:lstStyle/>
            <a:p>
              <a:pPr defTabSz="874713"/>
              <a:r>
                <a:rPr lang="en-US" sz="2000">
                  <a:solidFill>
                    <a:schemeClr val="bg1"/>
                  </a:solidFill>
                  <a:latin typeface="Impact" pitchFamily="34" charset="0"/>
                </a:rPr>
                <a:t>IMNR</a:t>
              </a:r>
              <a:endParaRPr lang="ro-RO" sz="2000">
                <a:solidFill>
                  <a:schemeClr val="bg1"/>
                </a:solidFill>
                <a:latin typeface="Impact" pitchFamily="34" charset="0"/>
              </a:endParaRPr>
            </a:p>
          </p:txBody>
        </p:sp>
      </p:grpSp>
      <p:graphicFrame>
        <p:nvGraphicFramePr>
          <p:cNvPr id="7" name="Chart 6"/>
          <p:cNvGraphicFramePr/>
          <p:nvPr/>
        </p:nvGraphicFramePr>
        <p:xfrm>
          <a:off x="2643174" y="1571612"/>
          <a:ext cx="4000528" cy="30943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349450-6484-472A-A6D8-8D40091CB68C}" type="slidenum">
              <a:rPr lang="ro-RO" smtClean="0"/>
              <a:pPr>
                <a:defRPr/>
              </a:pPr>
              <a:t>11</a:t>
            </a:fld>
            <a:endParaRPr lang="ro-RO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o-RO" smtClean="0"/>
              <a:t>SVS 2015</a:t>
            </a:r>
            <a:endParaRPr lang="ro-RO"/>
          </a:p>
        </p:txBody>
      </p:sp>
      <p:sp>
        <p:nvSpPr>
          <p:cNvPr id="10" name="Text Placeholder 9"/>
          <p:cNvSpPr txBox="1">
            <a:spLocks/>
          </p:cNvSpPr>
          <p:nvPr/>
        </p:nvSpPr>
        <p:spPr bwMode="auto">
          <a:xfrm>
            <a:off x="2428860" y="5000636"/>
            <a:ext cx="4929222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o-RO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The influence of LF slag on soil </a:t>
            </a:r>
            <a:r>
              <a:rPr lang="en-US" b="1" dirty="0" smtClean="0">
                <a:latin typeface="+mj-lt"/>
                <a:cs typeface="+mn-cs"/>
              </a:rPr>
              <a:t>mobile phosphorous and mobile K</a:t>
            </a:r>
            <a:r>
              <a:rPr kumimoji="0" lang="en-US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at depth 0-20 cm </a:t>
            </a:r>
            <a:r>
              <a:rPr kumimoji="0" lang="ro-RO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o-RO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8"/>
          <p:cNvGrpSpPr>
            <a:grpSpLocks/>
          </p:cNvGrpSpPr>
          <p:nvPr/>
        </p:nvGrpSpPr>
        <p:grpSpPr bwMode="auto">
          <a:xfrm>
            <a:off x="285750" y="142875"/>
            <a:ext cx="1190625" cy="611188"/>
            <a:chOff x="1085867" y="857250"/>
            <a:chExt cx="1190247" cy="612000"/>
          </a:xfrm>
        </p:grpSpPr>
        <p:grpSp>
          <p:nvGrpSpPr>
            <p:cNvPr id="16391" name="Group 31"/>
            <p:cNvGrpSpPr>
              <a:grpSpLocks noChangeAspect="1"/>
            </p:cNvGrpSpPr>
            <p:nvPr/>
          </p:nvGrpSpPr>
          <p:grpSpPr bwMode="auto">
            <a:xfrm>
              <a:off x="1085867" y="857250"/>
              <a:ext cx="1190247" cy="612000"/>
              <a:chOff x="1180219" y="1942975"/>
              <a:chExt cx="4071966" cy="2120911"/>
            </a:xfrm>
          </p:grpSpPr>
          <p:sp>
            <p:nvSpPr>
              <p:cNvPr id="16393" name="Freeform 6"/>
              <p:cNvSpPr>
                <a:spLocks/>
              </p:cNvSpPr>
              <p:nvPr/>
            </p:nvSpPr>
            <p:spPr bwMode="auto">
              <a:xfrm flipV="1">
                <a:off x="1180219" y="3055414"/>
                <a:ext cx="4071966" cy="1008472"/>
              </a:xfrm>
              <a:custGeom>
                <a:avLst/>
                <a:gdLst>
                  <a:gd name="T0" fmla="*/ 0 w 4800"/>
                  <a:gd name="T1" fmla="*/ 2147483647 h 2352"/>
                  <a:gd name="T2" fmla="*/ 0 w 4800"/>
                  <a:gd name="T3" fmla="*/ 2147483647 h 2352"/>
                  <a:gd name="T4" fmla="*/ 2147483647 w 4800"/>
                  <a:gd name="T5" fmla="*/ 2147483647 h 2352"/>
                  <a:gd name="T6" fmla="*/ 2147483647 w 4800"/>
                  <a:gd name="T7" fmla="*/ 2147483647 h 2352"/>
                  <a:gd name="T8" fmla="*/ 2147483647 w 4800"/>
                  <a:gd name="T9" fmla="*/ 2147483647 h 2352"/>
                  <a:gd name="T10" fmla="*/ 2147483647 w 4800"/>
                  <a:gd name="T11" fmla="*/ 0 h 2352"/>
                  <a:gd name="T12" fmla="*/ 2147483647 w 4800"/>
                  <a:gd name="T13" fmla="*/ 0 h 2352"/>
                  <a:gd name="T14" fmla="*/ 2147483647 w 4800"/>
                  <a:gd name="T15" fmla="*/ 2147483647 h 2352"/>
                  <a:gd name="T16" fmla="*/ 2147483647 w 4800"/>
                  <a:gd name="T17" fmla="*/ 2147483647 h 2352"/>
                  <a:gd name="T18" fmla="*/ 2147483647 w 4800"/>
                  <a:gd name="T19" fmla="*/ 2147483647 h 2352"/>
                  <a:gd name="T20" fmla="*/ 2147483647 w 4800"/>
                  <a:gd name="T21" fmla="*/ 2147483647 h 2352"/>
                  <a:gd name="T22" fmla="*/ 2147483647 w 4800"/>
                  <a:gd name="T23" fmla="*/ 0 h 2352"/>
                  <a:gd name="T24" fmla="*/ 2147483647 w 4800"/>
                  <a:gd name="T25" fmla="*/ 0 h 2352"/>
                  <a:gd name="T26" fmla="*/ 2147483647 w 4800"/>
                  <a:gd name="T27" fmla="*/ 2147483647 h 2352"/>
                  <a:gd name="T28" fmla="*/ 2147483647 w 4800"/>
                  <a:gd name="T29" fmla="*/ 2147483647 h 2352"/>
                  <a:gd name="T30" fmla="*/ 2147483647 w 4800"/>
                  <a:gd name="T31" fmla="*/ 2147483647 h 2352"/>
                  <a:gd name="T32" fmla="*/ 2147483647 w 4800"/>
                  <a:gd name="T33" fmla="*/ 2147483647 h 2352"/>
                  <a:gd name="T34" fmla="*/ 2147483647 w 4800"/>
                  <a:gd name="T35" fmla="*/ 0 h 2352"/>
                  <a:gd name="T36" fmla="*/ 2147483647 w 4800"/>
                  <a:gd name="T37" fmla="*/ 0 h 2352"/>
                  <a:gd name="T38" fmla="*/ 2147483647 w 4800"/>
                  <a:gd name="T39" fmla="*/ 2147483647 h 2352"/>
                  <a:gd name="T40" fmla="*/ 2147483647 w 4800"/>
                  <a:gd name="T41" fmla="*/ 2147483647 h 2352"/>
                  <a:gd name="T42" fmla="*/ 2147483647 w 4800"/>
                  <a:gd name="T43" fmla="*/ 2147483647 h 2352"/>
                  <a:gd name="T44" fmla="*/ 2147483647 w 4800"/>
                  <a:gd name="T45" fmla="*/ 2147483647 h 2352"/>
                  <a:gd name="T46" fmla="*/ 2147483647 w 4800"/>
                  <a:gd name="T47" fmla="*/ 2147483647 h 2352"/>
                  <a:gd name="T48" fmla="*/ 0 w 4800"/>
                  <a:gd name="T49" fmla="*/ 2147483647 h 235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4800"/>
                  <a:gd name="T76" fmla="*/ 0 h 2352"/>
                  <a:gd name="T77" fmla="*/ 4800 w 4800"/>
                  <a:gd name="T78" fmla="*/ 2352 h 2352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4800" h="2352">
                    <a:moveTo>
                      <a:pt x="0" y="2352"/>
                    </a:moveTo>
                    <a:lnTo>
                      <a:pt x="0" y="1968"/>
                    </a:lnTo>
                    <a:lnTo>
                      <a:pt x="48" y="1824"/>
                    </a:lnTo>
                    <a:lnTo>
                      <a:pt x="336" y="1824"/>
                    </a:lnTo>
                    <a:lnTo>
                      <a:pt x="816" y="144"/>
                    </a:lnTo>
                    <a:lnTo>
                      <a:pt x="912" y="0"/>
                    </a:lnTo>
                    <a:lnTo>
                      <a:pt x="1392" y="0"/>
                    </a:lnTo>
                    <a:lnTo>
                      <a:pt x="1488" y="144"/>
                    </a:lnTo>
                    <a:lnTo>
                      <a:pt x="1632" y="672"/>
                    </a:lnTo>
                    <a:lnTo>
                      <a:pt x="1872" y="672"/>
                    </a:lnTo>
                    <a:lnTo>
                      <a:pt x="2016" y="144"/>
                    </a:lnTo>
                    <a:lnTo>
                      <a:pt x="2112" y="0"/>
                    </a:lnTo>
                    <a:lnTo>
                      <a:pt x="2688" y="0"/>
                    </a:lnTo>
                    <a:lnTo>
                      <a:pt x="2784" y="144"/>
                    </a:lnTo>
                    <a:lnTo>
                      <a:pt x="2928" y="672"/>
                    </a:lnTo>
                    <a:lnTo>
                      <a:pt x="3216" y="672"/>
                    </a:lnTo>
                    <a:lnTo>
                      <a:pt x="3360" y="144"/>
                    </a:lnTo>
                    <a:lnTo>
                      <a:pt x="3456" y="0"/>
                    </a:lnTo>
                    <a:lnTo>
                      <a:pt x="3936" y="0"/>
                    </a:lnTo>
                    <a:lnTo>
                      <a:pt x="4032" y="144"/>
                    </a:lnTo>
                    <a:lnTo>
                      <a:pt x="4464" y="1824"/>
                    </a:lnTo>
                    <a:lnTo>
                      <a:pt x="4752" y="1824"/>
                    </a:lnTo>
                    <a:lnTo>
                      <a:pt x="4800" y="1968"/>
                    </a:lnTo>
                    <a:lnTo>
                      <a:pt x="4800" y="2352"/>
                    </a:lnTo>
                    <a:lnTo>
                      <a:pt x="0" y="235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o-RO">
                  <a:latin typeface="Constantia" pitchFamily="18" charset="0"/>
                </a:endParaRPr>
              </a:p>
            </p:txBody>
          </p:sp>
          <p:sp>
            <p:nvSpPr>
              <p:cNvPr id="16394" name="Freeform 7"/>
              <p:cNvSpPr>
                <a:spLocks/>
              </p:cNvSpPr>
              <p:nvPr/>
            </p:nvSpPr>
            <p:spPr bwMode="auto">
              <a:xfrm>
                <a:off x="1180219" y="1942975"/>
                <a:ext cx="4071966" cy="1008472"/>
              </a:xfrm>
              <a:custGeom>
                <a:avLst/>
                <a:gdLst>
                  <a:gd name="T0" fmla="*/ 0 w 4800"/>
                  <a:gd name="T1" fmla="*/ 2147483647 h 2352"/>
                  <a:gd name="T2" fmla="*/ 0 w 4800"/>
                  <a:gd name="T3" fmla="*/ 2147483647 h 2352"/>
                  <a:gd name="T4" fmla="*/ 2147483647 w 4800"/>
                  <a:gd name="T5" fmla="*/ 2147483647 h 2352"/>
                  <a:gd name="T6" fmla="*/ 2147483647 w 4800"/>
                  <a:gd name="T7" fmla="*/ 2147483647 h 2352"/>
                  <a:gd name="T8" fmla="*/ 2147483647 w 4800"/>
                  <a:gd name="T9" fmla="*/ 2147483647 h 2352"/>
                  <a:gd name="T10" fmla="*/ 2147483647 w 4800"/>
                  <a:gd name="T11" fmla="*/ 0 h 2352"/>
                  <a:gd name="T12" fmla="*/ 2147483647 w 4800"/>
                  <a:gd name="T13" fmla="*/ 0 h 2352"/>
                  <a:gd name="T14" fmla="*/ 2147483647 w 4800"/>
                  <a:gd name="T15" fmla="*/ 2147483647 h 2352"/>
                  <a:gd name="T16" fmla="*/ 2147483647 w 4800"/>
                  <a:gd name="T17" fmla="*/ 2147483647 h 2352"/>
                  <a:gd name="T18" fmla="*/ 2147483647 w 4800"/>
                  <a:gd name="T19" fmla="*/ 2147483647 h 2352"/>
                  <a:gd name="T20" fmla="*/ 2147483647 w 4800"/>
                  <a:gd name="T21" fmla="*/ 2147483647 h 2352"/>
                  <a:gd name="T22" fmla="*/ 2147483647 w 4800"/>
                  <a:gd name="T23" fmla="*/ 0 h 2352"/>
                  <a:gd name="T24" fmla="*/ 2147483647 w 4800"/>
                  <a:gd name="T25" fmla="*/ 0 h 2352"/>
                  <a:gd name="T26" fmla="*/ 2147483647 w 4800"/>
                  <a:gd name="T27" fmla="*/ 2147483647 h 2352"/>
                  <a:gd name="T28" fmla="*/ 2147483647 w 4800"/>
                  <a:gd name="T29" fmla="*/ 2147483647 h 2352"/>
                  <a:gd name="T30" fmla="*/ 2147483647 w 4800"/>
                  <a:gd name="T31" fmla="*/ 2147483647 h 2352"/>
                  <a:gd name="T32" fmla="*/ 2147483647 w 4800"/>
                  <a:gd name="T33" fmla="*/ 2147483647 h 2352"/>
                  <a:gd name="T34" fmla="*/ 2147483647 w 4800"/>
                  <a:gd name="T35" fmla="*/ 0 h 2352"/>
                  <a:gd name="T36" fmla="*/ 2147483647 w 4800"/>
                  <a:gd name="T37" fmla="*/ 0 h 2352"/>
                  <a:gd name="T38" fmla="*/ 2147483647 w 4800"/>
                  <a:gd name="T39" fmla="*/ 2147483647 h 2352"/>
                  <a:gd name="T40" fmla="*/ 2147483647 w 4800"/>
                  <a:gd name="T41" fmla="*/ 2147483647 h 2352"/>
                  <a:gd name="T42" fmla="*/ 2147483647 w 4800"/>
                  <a:gd name="T43" fmla="*/ 2147483647 h 2352"/>
                  <a:gd name="T44" fmla="*/ 2147483647 w 4800"/>
                  <a:gd name="T45" fmla="*/ 2147483647 h 2352"/>
                  <a:gd name="T46" fmla="*/ 2147483647 w 4800"/>
                  <a:gd name="T47" fmla="*/ 2147483647 h 2352"/>
                  <a:gd name="T48" fmla="*/ 0 w 4800"/>
                  <a:gd name="T49" fmla="*/ 2147483647 h 235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4800"/>
                  <a:gd name="T76" fmla="*/ 0 h 2352"/>
                  <a:gd name="T77" fmla="*/ 4800 w 4800"/>
                  <a:gd name="T78" fmla="*/ 2352 h 2352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4800" h="2352">
                    <a:moveTo>
                      <a:pt x="0" y="2352"/>
                    </a:moveTo>
                    <a:lnTo>
                      <a:pt x="0" y="1968"/>
                    </a:lnTo>
                    <a:lnTo>
                      <a:pt x="48" y="1824"/>
                    </a:lnTo>
                    <a:lnTo>
                      <a:pt x="336" y="1824"/>
                    </a:lnTo>
                    <a:lnTo>
                      <a:pt x="816" y="144"/>
                    </a:lnTo>
                    <a:lnTo>
                      <a:pt x="912" y="0"/>
                    </a:lnTo>
                    <a:lnTo>
                      <a:pt x="1392" y="0"/>
                    </a:lnTo>
                    <a:lnTo>
                      <a:pt x="1488" y="144"/>
                    </a:lnTo>
                    <a:lnTo>
                      <a:pt x="1632" y="672"/>
                    </a:lnTo>
                    <a:lnTo>
                      <a:pt x="1872" y="672"/>
                    </a:lnTo>
                    <a:lnTo>
                      <a:pt x="2016" y="144"/>
                    </a:lnTo>
                    <a:lnTo>
                      <a:pt x="2112" y="0"/>
                    </a:lnTo>
                    <a:lnTo>
                      <a:pt x="2688" y="0"/>
                    </a:lnTo>
                    <a:lnTo>
                      <a:pt x="2784" y="144"/>
                    </a:lnTo>
                    <a:lnTo>
                      <a:pt x="2928" y="672"/>
                    </a:lnTo>
                    <a:lnTo>
                      <a:pt x="3216" y="672"/>
                    </a:lnTo>
                    <a:lnTo>
                      <a:pt x="3360" y="144"/>
                    </a:lnTo>
                    <a:lnTo>
                      <a:pt x="3456" y="0"/>
                    </a:lnTo>
                    <a:lnTo>
                      <a:pt x="3936" y="0"/>
                    </a:lnTo>
                    <a:lnTo>
                      <a:pt x="4032" y="144"/>
                    </a:lnTo>
                    <a:lnTo>
                      <a:pt x="4464" y="1824"/>
                    </a:lnTo>
                    <a:lnTo>
                      <a:pt x="4752" y="1824"/>
                    </a:lnTo>
                    <a:lnTo>
                      <a:pt x="4800" y="1968"/>
                    </a:lnTo>
                    <a:lnTo>
                      <a:pt x="4800" y="2352"/>
                    </a:lnTo>
                    <a:lnTo>
                      <a:pt x="0" y="235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o-RO">
                  <a:latin typeface="Constantia" pitchFamily="18" charset="0"/>
                </a:endParaRPr>
              </a:p>
            </p:txBody>
          </p:sp>
        </p:grpSp>
        <p:sp>
          <p:nvSpPr>
            <p:cNvPr id="16392" name="Text Box 8"/>
            <p:cNvSpPr txBox="1">
              <a:spLocks noChangeAspect="1" noChangeArrowheads="1"/>
            </p:cNvSpPr>
            <p:nvPr/>
          </p:nvSpPr>
          <p:spPr bwMode="auto">
            <a:xfrm>
              <a:off x="1285852" y="1000108"/>
              <a:ext cx="864000" cy="28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Ctr="1"/>
            <a:lstStyle/>
            <a:p>
              <a:pPr defTabSz="874713"/>
              <a:r>
                <a:rPr lang="en-US" sz="2000">
                  <a:solidFill>
                    <a:schemeClr val="bg1"/>
                  </a:solidFill>
                  <a:latin typeface="Impact" pitchFamily="34" charset="0"/>
                </a:rPr>
                <a:t>IMNR</a:t>
              </a:r>
              <a:endParaRPr lang="ro-RO" sz="2000">
                <a:solidFill>
                  <a:schemeClr val="bg1"/>
                </a:solidFill>
                <a:latin typeface="Impact" pitchFamily="34" charset="0"/>
              </a:endParaRPr>
            </a:p>
          </p:txBody>
        </p:sp>
      </p:grpSp>
      <p:sp>
        <p:nvSpPr>
          <p:cNvPr id="10" name="Text Placeholder 9"/>
          <p:cNvSpPr>
            <a:spLocks noGrp="1"/>
          </p:cNvSpPr>
          <p:nvPr>
            <p:ph type="body" idx="4294967295"/>
          </p:nvPr>
        </p:nvSpPr>
        <p:spPr>
          <a:xfrm>
            <a:off x="714375" y="6072188"/>
            <a:ext cx="7772400" cy="428625"/>
          </a:xfrm>
        </p:spPr>
        <p:txBody>
          <a:bodyPr>
            <a:norm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1800" b="1" dirty="0" smtClean="0">
                <a:latin typeface="+mj-lt"/>
              </a:rPr>
              <a:t>Wheat on experimental field </a:t>
            </a:r>
            <a:r>
              <a:rPr lang="en-US" sz="1800" b="1" dirty="0" err="1" smtClean="0">
                <a:latin typeface="+mj-lt"/>
              </a:rPr>
              <a:t>Moara</a:t>
            </a:r>
            <a:r>
              <a:rPr lang="en-US" sz="1800" b="1" dirty="0" smtClean="0">
                <a:latin typeface="+mj-lt"/>
              </a:rPr>
              <a:t> </a:t>
            </a:r>
            <a:r>
              <a:rPr lang="en-US" sz="1800" b="1" dirty="0" err="1" smtClean="0">
                <a:latin typeface="+mj-lt"/>
              </a:rPr>
              <a:t>Domneasca</a:t>
            </a:r>
            <a:endParaRPr lang="ro-RO" sz="1800" b="1" dirty="0">
              <a:latin typeface="+mj-lt"/>
            </a:endParaRPr>
          </a:p>
        </p:txBody>
      </p:sp>
      <p:pic>
        <p:nvPicPr>
          <p:cNvPr id="16388" name="Picture 1" descr="C:\Users\Mircea\AppData\Local\Temp\Rar$DI20.672\IMG_0295[1].JPG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0" y="714375"/>
            <a:ext cx="2879725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1" descr="C:\Users\Mircea\Desktop\poze grau 2014\DSCF2435.JPG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75" y="714375"/>
            <a:ext cx="2879725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2" descr="C:\Users\Mircea\Desktop\poze grau 2014\DSCF2599.JPG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7563" y="3429000"/>
            <a:ext cx="2879725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349450-6484-472A-A6D8-8D40091CB68C}" type="slidenum">
              <a:rPr lang="ro-RO" smtClean="0"/>
              <a:pPr>
                <a:defRPr/>
              </a:pPr>
              <a:t>12</a:t>
            </a:fld>
            <a:endParaRPr lang="ro-RO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o-RO" smtClean="0"/>
              <a:t>SVS 2015</a:t>
            </a:r>
            <a:endParaRPr lang="ro-RO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8"/>
          <p:cNvGrpSpPr>
            <a:grpSpLocks/>
          </p:cNvGrpSpPr>
          <p:nvPr/>
        </p:nvGrpSpPr>
        <p:grpSpPr bwMode="auto">
          <a:xfrm>
            <a:off x="428625" y="285750"/>
            <a:ext cx="1190625" cy="611188"/>
            <a:chOff x="1085867" y="857250"/>
            <a:chExt cx="1190247" cy="612000"/>
          </a:xfrm>
        </p:grpSpPr>
        <p:grpSp>
          <p:nvGrpSpPr>
            <p:cNvPr id="17413" name="Group 31"/>
            <p:cNvGrpSpPr>
              <a:grpSpLocks noChangeAspect="1"/>
            </p:cNvGrpSpPr>
            <p:nvPr/>
          </p:nvGrpSpPr>
          <p:grpSpPr bwMode="auto">
            <a:xfrm>
              <a:off x="1085867" y="857250"/>
              <a:ext cx="1190247" cy="612000"/>
              <a:chOff x="1180219" y="1942975"/>
              <a:chExt cx="4071966" cy="2120911"/>
            </a:xfrm>
          </p:grpSpPr>
          <p:sp>
            <p:nvSpPr>
              <p:cNvPr id="17415" name="Freeform 4"/>
              <p:cNvSpPr>
                <a:spLocks/>
              </p:cNvSpPr>
              <p:nvPr/>
            </p:nvSpPr>
            <p:spPr bwMode="auto">
              <a:xfrm flipV="1">
                <a:off x="1180219" y="3055414"/>
                <a:ext cx="4071966" cy="1008472"/>
              </a:xfrm>
              <a:custGeom>
                <a:avLst/>
                <a:gdLst>
                  <a:gd name="T0" fmla="*/ 0 w 4800"/>
                  <a:gd name="T1" fmla="*/ 2147483647 h 2352"/>
                  <a:gd name="T2" fmla="*/ 0 w 4800"/>
                  <a:gd name="T3" fmla="*/ 2147483647 h 2352"/>
                  <a:gd name="T4" fmla="*/ 2147483647 w 4800"/>
                  <a:gd name="T5" fmla="*/ 2147483647 h 2352"/>
                  <a:gd name="T6" fmla="*/ 2147483647 w 4800"/>
                  <a:gd name="T7" fmla="*/ 2147483647 h 2352"/>
                  <a:gd name="T8" fmla="*/ 2147483647 w 4800"/>
                  <a:gd name="T9" fmla="*/ 2147483647 h 2352"/>
                  <a:gd name="T10" fmla="*/ 2147483647 w 4800"/>
                  <a:gd name="T11" fmla="*/ 0 h 2352"/>
                  <a:gd name="T12" fmla="*/ 2147483647 w 4800"/>
                  <a:gd name="T13" fmla="*/ 0 h 2352"/>
                  <a:gd name="T14" fmla="*/ 2147483647 w 4800"/>
                  <a:gd name="T15" fmla="*/ 2147483647 h 2352"/>
                  <a:gd name="T16" fmla="*/ 2147483647 w 4800"/>
                  <a:gd name="T17" fmla="*/ 2147483647 h 2352"/>
                  <a:gd name="T18" fmla="*/ 2147483647 w 4800"/>
                  <a:gd name="T19" fmla="*/ 2147483647 h 2352"/>
                  <a:gd name="T20" fmla="*/ 2147483647 w 4800"/>
                  <a:gd name="T21" fmla="*/ 2147483647 h 2352"/>
                  <a:gd name="T22" fmla="*/ 2147483647 w 4800"/>
                  <a:gd name="T23" fmla="*/ 0 h 2352"/>
                  <a:gd name="T24" fmla="*/ 2147483647 w 4800"/>
                  <a:gd name="T25" fmla="*/ 0 h 2352"/>
                  <a:gd name="T26" fmla="*/ 2147483647 w 4800"/>
                  <a:gd name="T27" fmla="*/ 2147483647 h 2352"/>
                  <a:gd name="T28" fmla="*/ 2147483647 w 4800"/>
                  <a:gd name="T29" fmla="*/ 2147483647 h 2352"/>
                  <a:gd name="T30" fmla="*/ 2147483647 w 4800"/>
                  <a:gd name="T31" fmla="*/ 2147483647 h 2352"/>
                  <a:gd name="T32" fmla="*/ 2147483647 w 4800"/>
                  <a:gd name="T33" fmla="*/ 2147483647 h 2352"/>
                  <a:gd name="T34" fmla="*/ 2147483647 w 4800"/>
                  <a:gd name="T35" fmla="*/ 0 h 2352"/>
                  <a:gd name="T36" fmla="*/ 2147483647 w 4800"/>
                  <a:gd name="T37" fmla="*/ 0 h 2352"/>
                  <a:gd name="T38" fmla="*/ 2147483647 w 4800"/>
                  <a:gd name="T39" fmla="*/ 2147483647 h 2352"/>
                  <a:gd name="T40" fmla="*/ 2147483647 w 4800"/>
                  <a:gd name="T41" fmla="*/ 2147483647 h 2352"/>
                  <a:gd name="T42" fmla="*/ 2147483647 w 4800"/>
                  <a:gd name="T43" fmla="*/ 2147483647 h 2352"/>
                  <a:gd name="T44" fmla="*/ 2147483647 w 4800"/>
                  <a:gd name="T45" fmla="*/ 2147483647 h 2352"/>
                  <a:gd name="T46" fmla="*/ 2147483647 w 4800"/>
                  <a:gd name="T47" fmla="*/ 2147483647 h 2352"/>
                  <a:gd name="T48" fmla="*/ 0 w 4800"/>
                  <a:gd name="T49" fmla="*/ 2147483647 h 235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4800"/>
                  <a:gd name="T76" fmla="*/ 0 h 2352"/>
                  <a:gd name="T77" fmla="*/ 4800 w 4800"/>
                  <a:gd name="T78" fmla="*/ 2352 h 2352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4800" h="2352">
                    <a:moveTo>
                      <a:pt x="0" y="2352"/>
                    </a:moveTo>
                    <a:lnTo>
                      <a:pt x="0" y="1968"/>
                    </a:lnTo>
                    <a:lnTo>
                      <a:pt x="48" y="1824"/>
                    </a:lnTo>
                    <a:lnTo>
                      <a:pt x="336" y="1824"/>
                    </a:lnTo>
                    <a:lnTo>
                      <a:pt x="816" y="144"/>
                    </a:lnTo>
                    <a:lnTo>
                      <a:pt x="912" y="0"/>
                    </a:lnTo>
                    <a:lnTo>
                      <a:pt x="1392" y="0"/>
                    </a:lnTo>
                    <a:lnTo>
                      <a:pt x="1488" y="144"/>
                    </a:lnTo>
                    <a:lnTo>
                      <a:pt x="1632" y="672"/>
                    </a:lnTo>
                    <a:lnTo>
                      <a:pt x="1872" y="672"/>
                    </a:lnTo>
                    <a:lnTo>
                      <a:pt x="2016" y="144"/>
                    </a:lnTo>
                    <a:lnTo>
                      <a:pt x="2112" y="0"/>
                    </a:lnTo>
                    <a:lnTo>
                      <a:pt x="2688" y="0"/>
                    </a:lnTo>
                    <a:lnTo>
                      <a:pt x="2784" y="144"/>
                    </a:lnTo>
                    <a:lnTo>
                      <a:pt x="2928" y="672"/>
                    </a:lnTo>
                    <a:lnTo>
                      <a:pt x="3216" y="672"/>
                    </a:lnTo>
                    <a:lnTo>
                      <a:pt x="3360" y="144"/>
                    </a:lnTo>
                    <a:lnTo>
                      <a:pt x="3456" y="0"/>
                    </a:lnTo>
                    <a:lnTo>
                      <a:pt x="3936" y="0"/>
                    </a:lnTo>
                    <a:lnTo>
                      <a:pt x="4032" y="144"/>
                    </a:lnTo>
                    <a:lnTo>
                      <a:pt x="4464" y="1824"/>
                    </a:lnTo>
                    <a:lnTo>
                      <a:pt x="4752" y="1824"/>
                    </a:lnTo>
                    <a:lnTo>
                      <a:pt x="4800" y="1968"/>
                    </a:lnTo>
                    <a:lnTo>
                      <a:pt x="4800" y="2352"/>
                    </a:lnTo>
                    <a:lnTo>
                      <a:pt x="0" y="235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o-RO">
                  <a:latin typeface="Constantia" pitchFamily="18" charset="0"/>
                </a:endParaRPr>
              </a:p>
            </p:txBody>
          </p:sp>
          <p:sp>
            <p:nvSpPr>
              <p:cNvPr id="17416" name="Freeform 5"/>
              <p:cNvSpPr>
                <a:spLocks/>
              </p:cNvSpPr>
              <p:nvPr/>
            </p:nvSpPr>
            <p:spPr bwMode="auto">
              <a:xfrm>
                <a:off x="1180219" y="1942975"/>
                <a:ext cx="4071966" cy="1008472"/>
              </a:xfrm>
              <a:custGeom>
                <a:avLst/>
                <a:gdLst>
                  <a:gd name="T0" fmla="*/ 0 w 4800"/>
                  <a:gd name="T1" fmla="*/ 2147483647 h 2352"/>
                  <a:gd name="T2" fmla="*/ 0 w 4800"/>
                  <a:gd name="T3" fmla="*/ 2147483647 h 2352"/>
                  <a:gd name="T4" fmla="*/ 2147483647 w 4800"/>
                  <a:gd name="T5" fmla="*/ 2147483647 h 2352"/>
                  <a:gd name="T6" fmla="*/ 2147483647 w 4800"/>
                  <a:gd name="T7" fmla="*/ 2147483647 h 2352"/>
                  <a:gd name="T8" fmla="*/ 2147483647 w 4800"/>
                  <a:gd name="T9" fmla="*/ 2147483647 h 2352"/>
                  <a:gd name="T10" fmla="*/ 2147483647 w 4800"/>
                  <a:gd name="T11" fmla="*/ 0 h 2352"/>
                  <a:gd name="T12" fmla="*/ 2147483647 w 4800"/>
                  <a:gd name="T13" fmla="*/ 0 h 2352"/>
                  <a:gd name="T14" fmla="*/ 2147483647 w 4800"/>
                  <a:gd name="T15" fmla="*/ 2147483647 h 2352"/>
                  <a:gd name="T16" fmla="*/ 2147483647 w 4800"/>
                  <a:gd name="T17" fmla="*/ 2147483647 h 2352"/>
                  <a:gd name="T18" fmla="*/ 2147483647 w 4800"/>
                  <a:gd name="T19" fmla="*/ 2147483647 h 2352"/>
                  <a:gd name="T20" fmla="*/ 2147483647 w 4800"/>
                  <a:gd name="T21" fmla="*/ 2147483647 h 2352"/>
                  <a:gd name="T22" fmla="*/ 2147483647 w 4800"/>
                  <a:gd name="T23" fmla="*/ 0 h 2352"/>
                  <a:gd name="T24" fmla="*/ 2147483647 w 4800"/>
                  <a:gd name="T25" fmla="*/ 0 h 2352"/>
                  <a:gd name="T26" fmla="*/ 2147483647 w 4800"/>
                  <a:gd name="T27" fmla="*/ 2147483647 h 2352"/>
                  <a:gd name="T28" fmla="*/ 2147483647 w 4800"/>
                  <a:gd name="T29" fmla="*/ 2147483647 h 2352"/>
                  <a:gd name="T30" fmla="*/ 2147483647 w 4800"/>
                  <a:gd name="T31" fmla="*/ 2147483647 h 2352"/>
                  <a:gd name="T32" fmla="*/ 2147483647 w 4800"/>
                  <a:gd name="T33" fmla="*/ 2147483647 h 2352"/>
                  <a:gd name="T34" fmla="*/ 2147483647 w 4800"/>
                  <a:gd name="T35" fmla="*/ 0 h 2352"/>
                  <a:gd name="T36" fmla="*/ 2147483647 w 4800"/>
                  <a:gd name="T37" fmla="*/ 0 h 2352"/>
                  <a:gd name="T38" fmla="*/ 2147483647 w 4800"/>
                  <a:gd name="T39" fmla="*/ 2147483647 h 2352"/>
                  <a:gd name="T40" fmla="*/ 2147483647 w 4800"/>
                  <a:gd name="T41" fmla="*/ 2147483647 h 2352"/>
                  <a:gd name="T42" fmla="*/ 2147483647 w 4800"/>
                  <a:gd name="T43" fmla="*/ 2147483647 h 2352"/>
                  <a:gd name="T44" fmla="*/ 2147483647 w 4800"/>
                  <a:gd name="T45" fmla="*/ 2147483647 h 2352"/>
                  <a:gd name="T46" fmla="*/ 2147483647 w 4800"/>
                  <a:gd name="T47" fmla="*/ 2147483647 h 2352"/>
                  <a:gd name="T48" fmla="*/ 0 w 4800"/>
                  <a:gd name="T49" fmla="*/ 2147483647 h 235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4800"/>
                  <a:gd name="T76" fmla="*/ 0 h 2352"/>
                  <a:gd name="T77" fmla="*/ 4800 w 4800"/>
                  <a:gd name="T78" fmla="*/ 2352 h 2352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4800" h="2352">
                    <a:moveTo>
                      <a:pt x="0" y="2352"/>
                    </a:moveTo>
                    <a:lnTo>
                      <a:pt x="0" y="1968"/>
                    </a:lnTo>
                    <a:lnTo>
                      <a:pt x="48" y="1824"/>
                    </a:lnTo>
                    <a:lnTo>
                      <a:pt x="336" y="1824"/>
                    </a:lnTo>
                    <a:lnTo>
                      <a:pt x="816" y="144"/>
                    </a:lnTo>
                    <a:lnTo>
                      <a:pt x="912" y="0"/>
                    </a:lnTo>
                    <a:lnTo>
                      <a:pt x="1392" y="0"/>
                    </a:lnTo>
                    <a:lnTo>
                      <a:pt x="1488" y="144"/>
                    </a:lnTo>
                    <a:lnTo>
                      <a:pt x="1632" y="672"/>
                    </a:lnTo>
                    <a:lnTo>
                      <a:pt x="1872" y="672"/>
                    </a:lnTo>
                    <a:lnTo>
                      <a:pt x="2016" y="144"/>
                    </a:lnTo>
                    <a:lnTo>
                      <a:pt x="2112" y="0"/>
                    </a:lnTo>
                    <a:lnTo>
                      <a:pt x="2688" y="0"/>
                    </a:lnTo>
                    <a:lnTo>
                      <a:pt x="2784" y="144"/>
                    </a:lnTo>
                    <a:lnTo>
                      <a:pt x="2928" y="672"/>
                    </a:lnTo>
                    <a:lnTo>
                      <a:pt x="3216" y="672"/>
                    </a:lnTo>
                    <a:lnTo>
                      <a:pt x="3360" y="144"/>
                    </a:lnTo>
                    <a:lnTo>
                      <a:pt x="3456" y="0"/>
                    </a:lnTo>
                    <a:lnTo>
                      <a:pt x="3936" y="0"/>
                    </a:lnTo>
                    <a:lnTo>
                      <a:pt x="4032" y="144"/>
                    </a:lnTo>
                    <a:lnTo>
                      <a:pt x="4464" y="1824"/>
                    </a:lnTo>
                    <a:lnTo>
                      <a:pt x="4752" y="1824"/>
                    </a:lnTo>
                    <a:lnTo>
                      <a:pt x="4800" y="1968"/>
                    </a:lnTo>
                    <a:lnTo>
                      <a:pt x="4800" y="2352"/>
                    </a:lnTo>
                    <a:lnTo>
                      <a:pt x="0" y="235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o-RO">
                  <a:latin typeface="Constantia" pitchFamily="18" charset="0"/>
                </a:endParaRPr>
              </a:p>
            </p:txBody>
          </p:sp>
        </p:grpSp>
        <p:sp>
          <p:nvSpPr>
            <p:cNvPr id="17414" name="Text Box 8"/>
            <p:cNvSpPr txBox="1">
              <a:spLocks noChangeAspect="1" noChangeArrowheads="1"/>
            </p:cNvSpPr>
            <p:nvPr/>
          </p:nvSpPr>
          <p:spPr bwMode="auto">
            <a:xfrm>
              <a:off x="1285852" y="1000108"/>
              <a:ext cx="864000" cy="28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Ctr="1"/>
            <a:lstStyle/>
            <a:p>
              <a:pPr defTabSz="874713"/>
              <a:r>
                <a:rPr lang="en-US" sz="2000">
                  <a:solidFill>
                    <a:schemeClr val="bg1"/>
                  </a:solidFill>
                  <a:latin typeface="Impact" pitchFamily="34" charset="0"/>
                </a:rPr>
                <a:t>IMNR</a:t>
              </a:r>
              <a:endParaRPr lang="ro-RO" sz="2000">
                <a:solidFill>
                  <a:schemeClr val="bg1"/>
                </a:solidFill>
                <a:latin typeface="Impact" pitchFamily="34" charset="0"/>
              </a:endParaRPr>
            </a:p>
          </p:txBody>
        </p:sp>
      </p:grpSp>
      <p:graphicFrame>
        <p:nvGraphicFramePr>
          <p:cNvPr id="7" name="Chart 6"/>
          <p:cNvGraphicFramePr>
            <a:graphicFrameLocks/>
          </p:cNvGraphicFramePr>
          <p:nvPr/>
        </p:nvGraphicFramePr>
        <p:xfrm>
          <a:off x="2714612" y="785794"/>
          <a:ext cx="4572032" cy="38576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Rectangle 7"/>
          <p:cNvSpPr/>
          <p:nvPr/>
        </p:nvSpPr>
        <p:spPr>
          <a:xfrm>
            <a:off x="2214546" y="4714884"/>
            <a:ext cx="5572125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o-RO" b="1" dirty="0">
                <a:latin typeface="+mj-lt"/>
                <a:cs typeface="+mn-cs"/>
              </a:rPr>
              <a:t>The influence of LF slag on wheat production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349450-6484-472A-A6D8-8D40091CB68C}" type="slidenum">
              <a:rPr lang="ro-RO" smtClean="0"/>
              <a:pPr>
                <a:defRPr/>
              </a:pPr>
              <a:t>13</a:t>
            </a:fld>
            <a:endParaRPr lang="ro-RO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o-RO" smtClean="0"/>
              <a:t>SVS 2015</a:t>
            </a:r>
            <a:endParaRPr lang="ro-R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 8"/>
          <p:cNvGrpSpPr>
            <a:grpSpLocks/>
          </p:cNvGrpSpPr>
          <p:nvPr/>
        </p:nvGrpSpPr>
        <p:grpSpPr bwMode="auto">
          <a:xfrm>
            <a:off x="428625" y="285750"/>
            <a:ext cx="1190625" cy="611188"/>
            <a:chOff x="1085867" y="857250"/>
            <a:chExt cx="1190247" cy="612000"/>
          </a:xfrm>
        </p:grpSpPr>
        <p:grpSp>
          <p:nvGrpSpPr>
            <p:cNvPr id="18473" name="Group 31"/>
            <p:cNvGrpSpPr>
              <a:grpSpLocks noChangeAspect="1"/>
            </p:cNvGrpSpPr>
            <p:nvPr/>
          </p:nvGrpSpPr>
          <p:grpSpPr bwMode="auto">
            <a:xfrm>
              <a:off x="1085867" y="857250"/>
              <a:ext cx="1190247" cy="612000"/>
              <a:chOff x="1180219" y="1942975"/>
              <a:chExt cx="4071966" cy="2120911"/>
            </a:xfrm>
          </p:grpSpPr>
          <p:sp>
            <p:nvSpPr>
              <p:cNvPr id="18475" name="Freeform 6"/>
              <p:cNvSpPr>
                <a:spLocks/>
              </p:cNvSpPr>
              <p:nvPr/>
            </p:nvSpPr>
            <p:spPr bwMode="auto">
              <a:xfrm flipV="1">
                <a:off x="1180219" y="3055414"/>
                <a:ext cx="4071966" cy="1008472"/>
              </a:xfrm>
              <a:custGeom>
                <a:avLst/>
                <a:gdLst>
                  <a:gd name="T0" fmla="*/ 0 w 4800"/>
                  <a:gd name="T1" fmla="*/ 2147483647 h 2352"/>
                  <a:gd name="T2" fmla="*/ 0 w 4800"/>
                  <a:gd name="T3" fmla="*/ 2147483647 h 2352"/>
                  <a:gd name="T4" fmla="*/ 2147483647 w 4800"/>
                  <a:gd name="T5" fmla="*/ 2147483647 h 2352"/>
                  <a:gd name="T6" fmla="*/ 2147483647 w 4800"/>
                  <a:gd name="T7" fmla="*/ 2147483647 h 2352"/>
                  <a:gd name="T8" fmla="*/ 2147483647 w 4800"/>
                  <a:gd name="T9" fmla="*/ 2147483647 h 2352"/>
                  <a:gd name="T10" fmla="*/ 2147483647 w 4800"/>
                  <a:gd name="T11" fmla="*/ 0 h 2352"/>
                  <a:gd name="T12" fmla="*/ 2147483647 w 4800"/>
                  <a:gd name="T13" fmla="*/ 0 h 2352"/>
                  <a:gd name="T14" fmla="*/ 2147483647 w 4800"/>
                  <a:gd name="T15" fmla="*/ 2147483647 h 2352"/>
                  <a:gd name="T16" fmla="*/ 2147483647 w 4800"/>
                  <a:gd name="T17" fmla="*/ 2147483647 h 2352"/>
                  <a:gd name="T18" fmla="*/ 2147483647 w 4800"/>
                  <a:gd name="T19" fmla="*/ 2147483647 h 2352"/>
                  <a:gd name="T20" fmla="*/ 2147483647 w 4800"/>
                  <a:gd name="T21" fmla="*/ 2147483647 h 2352"/>
                  <a:gd name="T22" fmla="*/ 2147483647 w 4800"/>
                  <a:gd name="T23" fmla="*/ 0 h 2352"/>
                  <a:gd name="T24" fmla="*/ 2147483647 w 4800"/>
                  <a:gd name="T25" fmla="*/ 0 h 2352"/>
                  <a:gd name="T26" fmla="*/ 2147483647 w 4800"/>
                  <a:gd name="T27" fmla="*/ 2147483647 h 2352"/>
                  <a:gd name="T28" fmla="*/ 2147483647 w 4800"/>
                  <a:gd name="T29" fmla="*/ 2147483647 h 2352"/>
                  <a:gd name="T30" fmla="*/ 2147483647 w 4800"/>
                  <a:gd name="T31" fmla="*/ 2147483647 h 2352"/>
                  <a:gd name="T32" fmla="*/ 2147483647 w 4800"/>
                  <a:gd name="T33" fmla="*/ 2147483647 h 2352"/>
                  <a:gd name="T34" fmla="*/ 2147483647 w 4800"/>
                  <a:gd name="T35" fmla="*/ 0 h 2352"/>
                  <a:gd name="T36" fmla="*/ 2147483647 w 4800"/>
                  <a:gd name="T37" fmla="*/ 0 h 2352"/>
                  <a:gd name="T38" fmla="*/ 2147483647 w 4800"/>
                  <a:gd name="T39" fmla="*/ 2147483647 h 2352"/>
                  <a:gd name="T40" fmla="*/ 2147483647 w 4800"/>
                  <a:gd name="T41" fmla="*/ 2147483647 h 2352"/>
                  <a:gd name="T42" fmla="*/ 2147483647 w 4800"/>
                  <a:gd name="T43" fmla="*/ 2147483647 h 2352"/>
                  <a:gd name="T44" fmla="*/ 2147483647 w 4800"/>
                  <a:gd name="T45" fmla="*/ 2147483647 h 2352"/>
                  <a:gd name="T46" fmla="*/ 2147483647 w 4800"/>
                  <a:gd name="T47" fmla="*/ 2147483647 h 2352"/>
                  <a:gd name="T48" fmla="*/ 0 w 4800"/>
                  <a:gd name="T49" fmla="*/ 2147483647 h 235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4800"/>
                  <a:gd name="T76" fmla="*/ 0 h 2352"/>
                  <a:gd name="T77" fmla="*/ 4800 w 4800"/>
                  <a:gd name="T78" fmla="*/ 2352 h 2352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4800" h="2352">
                    <a:moveTo>
                      <a:pt x="0" y="2352"/>
                    </a:moveTo>
                    <a:lnTo>
                      <a:pt x="0" y="1968"/>
                    </a:lnTo>
                    <a:lnTo>
                      <a:pt x="48" y="1824"/>
                    </a:lnTo>
                    <a:lnTo>
                      <a:pt x="336" y="1824"/>
                    </a:lnTo>
                    <a:lnTo>
                      <a:pt x="816" y="144"/>
                    </a:lnTo>
                    <a:lnTo>
                      <a:pt x="912" y="0"/>
                    </a:lnTo>
                    <a:lnTo>
                      <a:pt x="1392" y="0"/>
                    </a:lnTo>
                    <a:lnTo>
                      <a:pt x="1488" y="144"/>
                    </a:lnTo>
                    <a:lnTo>
                      <a:pt x="1632" y="672"/>
                    </a:lnTo>
                    <a:lnTo>
                      <a:pt x="1872" y="672"/>
                    </a:lnTo>
                    <a:lnTo>
                      <a:pt x="2016" y="144"/>
                    </a:lnTo>
                    <a:lnTo>
                      <a:pt x="2112" y="0"/>
                    </a:lnTo>
                    <a:lnTo>
                      <a:pt x="2688" y="0"/>
                    </a:lnTo>
                    <a:lnTo>
                      <a:pt x="2784" y="144"/>
                    </a:lnTo>
                    <a:lnTo>
                      <a:pt x="2928" y="672"/>
                    </a:lnTo>
                    <a:lnTo>
                      <a:pt x="3216" y="672"/>
                    </a:lnTo>
                    <a:lnTo>
                      <a:pt x="3360" y="144"/>
                    </a:lnTo>
                    <a:lnTo>
                      <a:pt x="3456" y="0"/>
                    </a:lnTo>
                    <a:lnTo>
                      <a:pt x="3936" y="0"/>
                    </a:lnTo>
                    <a:lnTo>
                      <a:pt x="4032" y="144"/>
                    </a:lnTo>
                    <a:lnTo>
                      <a:pt x="4464" y="1824"/>
                    </a:lnTo>
                    <a:lnTo>
                      <a:pt x="4752" y="1824"/>
                    </a:lnTo>
                    <a:lnTo>
                      <a:pt x="4800" y="1968"/>
                    </a:lnTo>
                    <a:lnTo>
                      <a:pt x="4800" y="2352"/>
                    </a:lnTo>
                    <a:lnTo>
                      <a:pt x="0" y="235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o-RO">
                  <a:latin typeface="Constantia" pitchFamily="18" charset="0"/>
                </a:endParaRPr>
              </a:p>
            </p:txBody>
          </p:sp>
          <p:sp>
            <p:nvSpPr>
              <p:cNvPr id="18476" name="Freeform 7"/>
              <p:cNvSpPr>
                <a:spLocks/>
              </p:cNvSpPr>
              <p:nvPr/>
            </p:nvSpPr>
            <p:spPr bwMode="auto">
              <a:xfrm>
                <a:off x="1180219" y="1942975"/>
                <a:ext cx="4071966" cy="1008472"/>
              </a:xfrm>
              <a:custGeom>
                <a:avLst/>
                <a:gdLst>
                  <a:gd name="T0" fmla="*/ 0 w 4800"/>
                  <a:gd name="T1" fmla="*/ 2147483647 h 2352"/>
                  <a:gd name="T2" fmla="*/ 0 w 4800"/>
                  <a:gd name="T3" fmla="*/ 2147483647 h 2352"/>
                  <a:gd name="T4" fmla="*/ 2147483647 w 4800"/>
                  <a:gd name="T5" fmla="*/ 2147483647 h 2352"/>
                  <a:gd name="T6" fmla="*/ 2147483647 w 4800"/>
                  <a:gd name="T7" fmla="*/ 2147483647 h 2352"/>
                  <a:gd name="T8" fmla="*/ 2147483647 w 4800"/>
                  <a:gd name="T9" fmla="*/ 2147483647 h 2352"/>
                  <a:gd name="T10" fmla="*/ 2147483647 w 4800"/>
                  <a:gd name="T11" fmla="*/ 0 h 2352"/>
                  <a:gd name="T12" fmla="*/ 2147483647 w 4800"/>
                  <a:gd name="T13" fmla="*/ 0 h 2352"/>
                  <a:gd name="T14" fmla="*/ 2147483647 w 4800"/>
                  <a:gd name="T15" fmla="*/ 2147483647 h 2352"/>
                  <a:gd name="T16" fmla="*/ 2147483647 w 4800"/>
                  <a:gd name="T17" fmla="*/ 2147483647 h 2352"/>
                  <a:gd name="T18" fmla="*/ 2147483647 w 4800"/>
                  <a:gd name="T19" fmla="*/ 2147483647 h 2352"/>
                  <a:gd name="T20" fmla="*/ 2147483647 w 4800"/>
                  <a:gd name="T21" fmla="*/ 2147483647 h 2352"/>
                  <a:gd name="T22" fmla="*/ 2147483647 w 4800"/>
                  <a:gd name="T23" fmla="*/ 0 h 2352"/>
                  <a:gd name="T24" fmla="*/ 2147483647 w 4800"/>
                  <a:gd name="T25" fmla="*/ 0 h 2352"/>
                  <a:gd name="T26" fmla="*/ 2147483647 w 4800"/>
                  <a:gd name="T27" fmla="*/ 2147483647 h 2352"/>
                  <a:gd name="T28" fmla="*/ 2147483647 w 4800"/>
                  <a:gd name="T29" fmla="*/ 2147483647 h 2352"/>
                  <a:gd name="T30" fmla="*/ 2147483647 w 4800"/>
                  <a:gd name="T31" fmla="*/ 2147483647 h 2352"/>
                  <a:gd name="T32" fmla="*/ 2147483647 w 4800"/>
                  <a:gd name="T33" fmla="*/ 2147483647 h 2352"/>
                  <a:gd name="T34" fmla="*/ 2147483647 w 4800"/>
                  <a:gd name="T35" fmla="*/ 0 h 2352"/>
                  <a:gd name="T36" fmla="*/ 2147483647 w 4800"/>
                  <a:gd name="T37" fmla="*/ 0 h 2352"/>
                  <a:gd name="T38" fmla="*/ 2147483647 w 4800"/>
                  <a:gd name="T39" fmla="*/ 2147483647 h 2352"/>
                  <a:gd name="T40" fmla="*/ 2147483647 w 4800"/>
                  <a:gd name="T41" fmla="*/ 2147483647 h 2352"/>
                  <a:gd name="T42" fmla="*/ 2147483647 w 4800"/>
                  <a:gd name="T43" fmla="*/ 2147483647 h 2352"/>
                  <a:gd name="T44" fmla="*/ 2147483647 w 4800"/>
                  <a:gd name="T45" fmla="*/ 2147483647 h 2352"/>
                  <a:gd name="T46" fmla="*/ 2147483647 w 4800"/>
                  <a:gd name="T47" fmla="*/ 2147483647 h 2352"/>
                  <a:gd name="T48" fmla="*/ 0 w 4800"/>
                  <a:gd name="T49" fmla="*/ 2147483647 h 235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4800"/>
                  <a:gd name="T76" fmla="*/ 0 h 2352"/>
                  <a:gd name="T77" fmla="*/ 4800 w 4800"/>
                  <a:gd name="T78" fmla="*/ 2352 h 2352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4800" h="2352">
                    <a:moveTo>
                      <a:pt x="0" y="2352"/>
                    </a:moveTo>
                    <a:lnTo>
                      <a:pt x="0" y="1968"/>
                    </a:lnTo>
                    <a:lnTo>
                      <a:pt x="48" y="1824"/>
                    </a:lnTo>
                    <a:lnTo>
                      <a:pt x="336" y="1824"/>
                    </a:lnTo>
                    <a:lnTo>
                      <a:pt x="816" y="144"/>
                    </a:lnTo>
                    <a:lnTo>
                      <a:pt x="912" y="0"/>
                    </a:lnTo>
                    <a:lnTo>
                      <a:pt x="1392" y="0"/>
                    </a:lnTo>
                    <a:lnTo>
                      <a:pt x="1488" y="144"/>
                    </a:lnTo>
                    <a:lnTo>
                      <a:pt x="1632" y="672"/>
                    </a:lnTo>
                    <a:lnTo>
                      <a:pt x="1872" y="672"/>
                    </a:lnTo>
                    <a:lnTo>
                      <a:pt x="2016" y="144"/>
                    </a:lnTo>
                    <a:lnTo>
                      <a:pt x="2112" y="0"/>
                    </a:lnTo>
                    <a:lnTo>
                      <a:pt x="2688" y="0"/>
                    </a:lnTo>
                    <a:lnTo>
                      <a:pt x="2784" y="144"/>
                    </a:lnTo>
                    <a:lnTo>
                      <a:pt x="2928" y="672"/>
                    </a:lnTo>
                    <a:lnTo>
                      <a:pt x="3216" y="672"/>
                    </a:lnTo>
                    <a:lnTo>
                      <a:pt x="3360" y="144"/>
                    </a:lnTo>
                    <a:lnTo>
                      <a:pt x="3456" y="0"/>
                    </a:lnTo>
                    <a:lnTo>
                      <a:pt x="3936" y="0"/>
                    </a:lnTo>
                    <a:lnTo>
                      <a:pt x="4032" y="144"/>
                    </a:lnTo>
                    <a:lnTo>
                      <a:pt x="4464" y="1824"/>
                    </a:lnTo>
                    <a:lnTo>
                      <a:pt x="4752" y="1824"/>
                    </a:lnTo>
                    <a:lnTo>
                      <a:pt x="4800" y="1968"/>
                    </a:lnTo>
                    <a:lnTo>
                      <a:pt x="4800" y="2352"/>
                    </a:lnTo>
                    <a:lnTo>
                      <a:pt x="0" y="235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o-RO">
                  <a:latin typeface="Constantia" pitchFamily="18" charset="0"/>
                </a:endParaRPr>
              </a:p>
            </p:txBody>
          </p:sp>
        </p:grpSp>
        <p:sp>
          <p:nvSpPr>
            <p:cNvPr id="18474" name="Text Box 8"/>
            <p:cNvSpPr txBox="1">
              <a:spLocks noChangeAspect="1" noChangeArrowheads="1"/>
            </p:cNvSpPr>
            <p:nvPr/>
          </p:nvSpPr>
          <p:spPr bwMode="auto">
            <a:xfrm>
              <a:off x="1285852" y="1000108"/>
              <a:ext cx="864000" cy="28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Ctr="1"/>
            <a:lstStyle/>
            <a:p>
              <a:pPr defTabSz="874713"/>
              <a:r>
                <a:rPr lang="en-US" sz="2000">
                  <a:solidFill>
                    <a:schemeClr val="bg1"/>
                  </a:solidFill>
                  <a:latin typeface="Impact" pitchFamily="34" charset="0"/>
                </a:rPr>
                <a:t>IMNR</a:t>
              </a:r>
              <a:endParaRPr lang="ro-RO" sz="2000">
                <a:solidFill>
                  <a:schemeClr val="bg1"/>
                </a:solidFill>
                <a:latin typeface="Impact" pitchFamily="34" charset="0"/>
              </a:endParaRPr>
            </a:p>
          </p:txBody>
        </p:sp>
      </p:grpSp>
      <p:sp>
        <p:nvSpPr>
          <p:cNvPr id="10" name="Text Placeholder 9"/>
          <p:cNvSpPr>
            <a:spLocks noGrp="1"/>
          </p:cNvSpPr>
          <p:nvPr>
            <p:ph type="body" idx="4294967295"/>
          </p:nvPr>
        </p:nvSpPr>
        <p:spPr>
          <a:xfrm>
            <a:off x="642910" y="1214422"/>
            <a:ext cx="7772400" cy="500063"/>
          </a:xfrm>
        </p:spPr>
        <p:txBody>
          <a:bodyPr>
            <a:norm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o-RO" sz="1800" b="1" dirty="0" smtClean="0">
                <a:latin typeface="+mj-lt"/>
              </a:rPr>
              <a:t>The heavy metal content of the wheat grains (ppm)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o-RO" sz="18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571625" y="1928809"/>
          <a:ext cx="6500838" cy="2643198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904556"/>
                <a:gridCol w="1532094"/>
                <a:gridCol w="1532094"/>
                <a:gridCol w="1532094"/>
              </a:tblGrid>
              <a:tr h="44053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600" b="1" dirty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Treatment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600" b="1" dirty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Lead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600" b="1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Copper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600" b="1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Zinc</a:t>
                      </a:r>
                    </a:p>
                  </a:txBody>
                  <a:tcPr marL="68580" marR="68580" marT="0" marB="0"/>
                </a:tc>
              </a:tr>
              <a:tr h="44053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o-RO" sz="1600" b="1" dirty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V1 (soil 0 trm.)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600" b="1" dirty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600" b="1" dirty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600" b="1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36</a:t>
                      </a:r>
                    </a:p>
                  </a:txBody>
                  <a:tcPr marL="68580" marR="68580" marT="0" marB="0"/>
                </a:tc>
              </a:tr>
              <a:tr h="44053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o-RO" sz="1600" b="1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V2(1t  LF slag/ha)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600" b="1" dirty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600" b="1" dirty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600" b="1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40</a:t>
                      </a:r>
                    </a:p>
                  </a:txBody>
                  <a:tcPr marL="68580" marR="68580" marT="0" marB="0"/>
                </a:tc>
              </a:tr>
              <a:tr h="44053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o-RO" sz="1600" b="1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V3 (2t LF slag/ha)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600" b="1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600" b="1" dirty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600" b="1" dirty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34</a:t>
                      </a:r>
                    </a:p>
                  </a:txBody>
                  <a:tcPr marL="68580" marR="68580" marT="0" marB="0"/>
                </a:tc>
              </a:tr>
              <a:tr h="44053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o-RO" sz="1600" b="1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V4 (3t LF slag/ha)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600" b="1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600" b="1" dirty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600" b="1" dirty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41</a:t>
                      </a:r>
                    </a:p>
                  </a:txBody>
                  <a:tcPr marL="68580" marR="68580" marT="0" marB="0"/>
                </a:tc>
              </a:tr>
              <a:tr h="44053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o-RO" sz="1600" b="1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V5 (5t LF slag/ha)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600" b="1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600" b="1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600" b="1" dirty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41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349450-6484-472A-A6D8-8D40091CB68C}" type="slidenum">
              <a:rPr lang="ro-RO" smtClean="0"/>
              <a:pPr>
                <a:defRPr/>
              </a:pPr>
              <a:t>14</a:t>
            </a:fld>
            <a:endParaRPr lang="ro-RO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o-RO" smtClean="0"/>
              <a:t>SVS 2015</a:t>
            </a:r>
            <a:endParaRPr lang="ro-RO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Group 8"/>
          <p:cNvGrpSpPr>
            <a:grpSpLocks/>
          </p:cNvGrpSpPr>
          <p:nvPr/>
        </p:nvGrpSpPr>
        <p:grpSpPr bwMode="auto">
          <a:xfrm>
            <a:off x="428625" y="285750"/>
            <a:ext cx="1190625" cy="611188"/>
            <a:chOff x="1085867" y="857250"/>
            <a:chExt cx="1190247" cy="612000"/>
          </a:xfrm>
        </p:grpSpPr>
        <p:grpSp>
          <p:nvGrpSpPr>
            <p:cNvPr id="19460" name="Group 31"/>
            <p:cNvGrpSpPr>
              <a:grpSpLocks noChangeAspect="1"/>
            </p:cNvGrpSpPr>
            <p:nvPr/>
          </p:nvGrpSpPr>
          <p:grpSpPr bwMode="auto">
            <a:xfrm>
              <a:off x="1085867" y="857250"/>
              <a:ext cx="1190247" cy="612000"/>
              <a:chOff x="1180219" y="1942975"/>
              <a:chExt cx="4071966" cy="2120911"/>
            </a:xfrm>
          </p:grpSpPr>
          <p:sp>
            <p:nvSpPr>
              <p:cNvPr id="19462" name="Freeform 4"/>
              <p:cNvSpPr>
                <a:spLocks/>
              </p:cNvSpPr>
              <p:nvPr/>
            </p:nvSpPr>
            <p:spPr bwMode="auto">
              <a:xfrm flipV="1">
                <a:off x="1180219" y="3055414"/>
                <a:ext cx="4071966" cy="1008472"/>
              </a:xfrm>
              <a:custGeom>
                <a:avLst/>
                <a:gdLst>
                  <a:gd name="T0" fmla="*/ 0 w 4800"/>
                  <a:gd name="T1" fmla="*/ 2147483647 h 2352"/>
                  <a:gd name="T2" fmla="*/ 0 w 4800"/>
                  <a:gd name="T3" fmla="*/ 2147483647 h 2352"/>
                  <a:gd name="T4" fmla="*/ 2147483647 w 4800"/>
                  <a:gd name="T5" fmla="*/ 2147483647 h 2352"/>
                  <a:gd name="T6" fmla="*/ 2147483647 w 4800"/>
                  <a:gd name="T7" fmla="*/ 2147483647 h 2352"/>
                  <a:gd name="T8" fmla="*/ 2147483647 w 4800"/>
                  <a:gd name="T9" fmla="*/ 2147483647 h 2352"/>
                  <a:gd name="T10" fmla="*/ 2147483647 w 4800"/>
                  <a:gd name="T11" fmla="*/ 0 h 2352"/>
                  <a:gd name="T12" fmla="*/ 2147483647 w 4800"/>
                  <a:gd name="T13" fmla="*/ 0 h 2352"/>
                  <a:gd name="T14" fmla="*/ 2147483647 w 4800"/>
                  <a:gd name="T15" fmla="*/ 2147483647 h 2352"/>
                  <a:gd name="T16" fmla="*/ 2147483647 w 4800"/>
                  <a:gd name="T17" fmla="*/ 2147483647 h 2352"/>
                  <a:gd name="T18" fmla="*/ 2147483647 w 4800"/>
                  <a:gd name="T19" fmla="*/ 2147483647 h 2352"/>
                  <a:gd name="T20" fmla="*/ 2147483647 w 4800"/>
                  <a:gd name="T21" fmla="*/ 2147483647 h 2352"/>
                  <a:gd name="T22" fmla="*/ 2147483647 w 4800"/>
                  <a:gd name="T23" fmla="*/ 0 h 2352"/>
                  <a:gd name="T24" fmla="*/ 2147483647 w 4800"/>
                  <a:gd name="T25" fmla="*/ 0 h 2352"/>
                  <a:gd name="T26" fmla="*/ 2147483647 w 4800"/>
                  <a:gd name="T27" fmla="*/ 2147483647 h 2352"/>
                  <a:gd name="T28" fmla="*/ 2147483647 w 4800"/>
                  <a:gd name="T29" fmla="*/ 2147483647 h 2352"/>
                  <a:gd name="T30" fmla="*/ 2147483647 w 4800"/>
                  <a:gd name="T31" fmla="*/ 2147483647 h 2352"/>
                  <a:gd name="T32" fmla="*/ 2147483647 w 4800"/>
                  <a:gd name="T33" fmla="*/ 2147483647 h 2352"/>
                  <a:gd name="T34" fmla="*/ 2147483647 w 4800"/>
                  <a:gd name="T35" fmla="*/ 0 h 2352"/>
                  <a:gd name="T36" fmla="*/ 2147483647 w 4800"/>
                  <a:gd name="T37" fmla="*/ 0 h 2352"/>
                  <a:gd name="T38" fmla="*/ 2147483647 w 4800"/>
                  <a:gd name="T39" fmla="*/ 2147483647 h 2352"/>
                  <a:gd name="T40" fmla="*/ 2147483647 w 4800"/>
                  <a:gd name="T41" fmla="*/ 2147483647 h 2352"/>
                  <a:gd name="T42" fmla="*/ 2147483647 w 4800"/>
                  <a:gd name="T43" fmla="*/ 2147483647 h 2352"/>
                  <a:gd name="T44" fmla="*/ 2147483647 w 4800"/>
                  <a:gd name="T45" fmla="*/ 2147483647 h 2352"/>
                  <a:gd name="T46" fmla="*/ 2147483647 w 4800"/>
                  <a:gd name="T47" fmla="*/ 2147483647 h 2352"/>
                  <a:gd name="T48" fmla="*/ 0 w 4800"/>
                  <a:gd name="T49" fmla="*/ 2147483647 h 235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4800"/>
                  <a:gd name="T76" fmla="*/ 0 h 2352"/>
                  <a:gd name="T77" fmla="*/ 4800 w 4800"/>
                  <a:gd name="T78" fmla="*/ 2352 h 2352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4800" h="2352">
                    <a:moveTo>
                      <a:pt x="0" y="2352"/>
                    </a:moveTo>
                    <a:lnTo>
                      <a:pt x="0" y="1968"/>
                    </a:lnTo>
                    <a:lnTo>
                      <a:pt x="48" y="1824"/>
                    </a:lnTo>
                    <a:lnTo>
                      <a:pt x="336" y="1824"/>
                    </a:lnTo>
                    <a:lnTo>
                      <a:pt x="816" y="144"/>
                    </a:lnTo>
                    <a:lnTo>
                      <a:pt x="912" y="0"/>
                    </a:lnTo>
                    <a:lnTo>
                      <a:pt x="1392" y="0"/>
                    </a:lnTo>
                    <a:lnTo>
                      <a:pt x="1488" y="144"/>
                    </a:lnTo>
                    <a:lnTo>
                      <a:pt x="1632" y="672"/>
                    </a:lnTo>
                    <a:lnTo>
                      <a:pt x="1872" y="672"/>
                    </a:lnTo>
                    <a:lnTo>
                      <a:pt x="2016" y="144"/>
                    </a:lnTo>
                    <a:lnTo>
                      <a:pt x="2112" y="0"/>
                    </a:lnTo>
                    <a:lnTo>
                      <a:pt x="2688" y="0"/>
                    </a:lnTo>
                    <a:lnTo>
                      <a:pt x="2784" y="144"/>
                    </a:lnTo>
                    <a:lnTo>
                      <a:pt x="2928" y="672"/>
                    </a:lnTo>
                    <a:lnTo>
                      <a:pt x="3216" y="672"/>
                    </a:lnTo>
                    <a:lnTo>
                      <a:pt x="3360" y="144"/>
                    </a:lnTo>
                    <a:lnTo>
                      <a:pt x="3456" y="0"/>
                    </a:lnTo>
                    <a:lnTo>
                      <a:pt x="3936" y="0"/>
                    </a:lnTo>
                    <a:lnTo>
                      <a:pt x="4032" y="144"/>
                    </a:lnTo>
                    <a:lnTo>
                      <a:pt x="4464" y="1824"/>
                    </a:lnTo>
                    <a:lnTo>
                      <a:pt x="4752" y="1824"/>
                    </a:lnTo>
                    <a:lnTo>
                      <a:pt x="4800" y="1968"/>
                    </a:lnTo>
                    <a:lnTo>
                      <a:pt x="4800" y="2352"/>
                    </a:lnTo>
                    <a:lnTo>
                      <a:pt x="0" y="235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o-RO">
                  <a:latin typeface="Constantia" pitchFamily="18" charset="0"/>
                </a:endParaRPr>
              </a:p>
            </p:txBody>
          </p:sp>
          <p:sp>
            <p:nvSpPr>
              <p:cNvPr id="19463" name="Freeform 5"/>
              <p:cNvSpPr>
                <a:spLocks/>
              </p:cNvSpPr>
              <p:nvPr/>
            </p:nvSpPr>
            <p:spPr bwMode="auto">
              <a:xfrm>
                <a:off x="1180219" y="1942975"/>
                <a:ext cx="4071966" cy="1008472"/>
              </a:xfrm>
              <a:custGeom>
                <a:avLst/>
                <a:gdLst>
                  <a:gd name="T0" fmla="*/ 0 w 4800"/>
                  <a:gd name="T1" fmla="*/ 2147483647 h 2352"/>
                  <a:gd name="T2" fmla="*/ 0 w 4800"/>
                  <a:gd name="T3" fmla="*/ 2147483647 h 2352"/>
                  <a:gd name="T4" fmla="*/ 2147483647 w 4800"/>
                  <a:gd name="T5" fmla="*/ 2147483647 h 2352"/>
                  <a:gd name="T6" fmla="*/ 2147483647 w 4800"/>
                  <a:gd name="T7" fmla="*/ 2147483647 h 2352"/>
                  <a:gd name="T8" fmla="*/ 2147483647 w 4800"/>
                  <a:gd name="T9" fmla="*/ 2147483647 h 2352"/>
                  <a:gd name="T10" fmla="*/ 2147483647 w 4800"/>
                  <a:gd name="T11" fmla="*/ 0 h 2352"/>
                  <a:gd name="T12" fmla="*/ 2147483647 w 4800"/>
                  <a:gd name="T13" fmla="*/ 0 h 2352"/>
                  <a:gd name="T14" fmla="*/ 2147483647 w 4800"/>
                  <a:gd name="T15" fmla="*/ 2147483647 h 2352"/>
                  <a:gd name="T16" fmla="*/ 2147483647 w 4800"/>
                  <a:gd name="T17" fmla="*/ 2147483647 h 2352"/>
                  <a:gd name="T18" fmla="*/ 2147483647 w 4800"/>
                  <a:gd name="T19" fmla="*/ 2147483647 h 2352"/>
                  <a:gd name="T20" fmla="*/ 2147483647 w 4800"/>
                  <a:gd name="T21" fmla="*/ 2147483647 h 2352"/>
                  <a:gd name="T22" fmla="*/ 2147483647 w 4800"/>
                  <a:gd name="T23" fmla="*/ 0 h 2352"/>
                  <a:gd name="T24" fmla="*/ 2147483647 w 4800"/>
                  <a:gd name="T25" fmla="*/ 0 h 2352"/>
                  <a:gd name="T26" fmla="*/ 2147483647 w 4800"/>
                  <a:gd name="T27" fmla="*/ 2147483647 h 2352"/>
                  <a:gd name="T28" fmla="*/ 2147483647 w 4800"/>
                  <a:gd name="T29" fmla="*/ 2147483647 h 2352"/>
                  <a:gd name="T30" fmla="*/ 2147483647 w 4800"/>
                  <a:gd name="T31" fmla="*/ 2147483647 h 2352"/>
                  <a:gd name="T32" fmla="*/ 2147483647 w 4800"/>
                  <a:gd name="T33" fmla="*/ 2147483647 h 2352"/>
                  <a:gd name="T34" fmla="*/ 2147483647 w 4800"/>
                  <a:gd name="T35" fmla="*/ 0 h 2352"/>
                  <a:gd name="T36" fmla="*/ 2147483647 w 4800"/>
                  <a:gd name="T37" fmla="*/ 0 h 2352"/>
                  <a:gd name="T38" fmla="*/ 2147483647 w 4800"/>
                  <a:gd name="T39" fmla="*/ 2147483647 h 2352"/>
                  <a:gd name="T40" fmla="*/ 2147483647 w 4800"/>
                  <a:gd name="T41" fmla="*/ 2147483647 h 2352"/>
                  <a:gd name="T42" fmla="*/ 2147483647 w 4800"/>
                  <a:gd name="T43" fmla="*/ 2147483647 h 2352"/>
                  <a:gd name="T44" fmla="*/ 2147483647 w 4800"/>
                  <a:gd name="T45" fmla="*/ 2147483647 h 2352"/>
                  <a:gd name="T46" fmla="*/ 2147483647 w 4800"/>
                  <a:gd name="T47" fmla="*/ 2147483647 h 2352"/>
                  <a:gd name="T48" fmla="*/ 0 w 4800"/>
                  <a:gd name="T49" fmla="*/ 2147483647 h 235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4800"/>
                  <a:gd name="T76" fmla="*/ 0 h 2352"/>
                  <a:gd name="T77" fmla="*/ 4800 w 4800"/>
                  <a:gd name="T78" fmla="*/ 2352 h 2352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4800" h="2352">
                    <a:moveTo>
                      <a:pt x="0" y="2352"/>
                    </a:moveTo>
                    <a:lnTo>
                      <a:pt x="0" y="1968"/>
                    </a:lnTo>
                    <a:lnTo>
                      <a:pt x="48" y="1824"/>
                    </a:lnTo>
                    <a:lnTo>
                      <a:pt x="336" y="1824"/>
                    </a:lnTo>
                    <a:lnTo>
                      <a:pt x="816" y="144"/>
                    </a:lnTo>
                    <a:lnTo>
                      <a:pt x="912" y="0"/>
                    </a:lnTo>
                    <a:lnTo>
                      <a:pt x="1392" y="0"/>
                    </a:lnTo>
                    <a:lnTo>
                      <a:pt x="1488" y="144"/>
                    </a:lnTo>
                    <a:lnTo>
                      <a:pt x="1632" y="672"/>
                    </a:lnTo>
                    <a:lnTo>
                      <a:pt x="1872" y="672"/>
                    </a:lnTo>
                    <a:lnTo>
                      <a:pt x="2016" y="144"/>
                    </a:lnTo>
                    <a:lnTo>
                      <a:pt x="2112" y="0"/>
                    </a:lnTo>
                    <a:lnTo>
                      <a:pt x="2688" y="0"/>
                    </a:lnTo>
                    <a:lnTo>
                      <a:pt x="2784" y="144"/>
                    </a:lnTo>
                    <a:lnTo>
                      <a:pt x="2928" y="672"/>
                    </a:lnTo>
                    <a:lnTo>
                      <a:pt x="3216" y="672"/>
                    </a:lnTo>
                    <a:lnTo>
                      <a:pt x="3360" y="144"/>
                    </a:lnTo>
                    <a:lnTo>
                      <a:pt x="3456" y="0"/>
                    </a:lnTo>
                    <a:lnTo>
                      <a:pt x="3936" y="0"/>
                    </a:lnTo>
                    <a:lnTo>
                      <a:pt x="4032" y="144"/>
                    </a:lnTo>
                    <a:lnTo>
                      <a:pt x="4464" y="1824"/>
                    </a:lnTo>
                    <a:lnTo>
                      <a:pt x="4752" y="1824"/>
                    </a:lnTo>
                    <a:lnTo>
                      <a:pt x="4800" y="1968"/>
                    </a:lnTo>
                    <a:lnTo>
                      <a:pt x="4800" y="2352"/>
                    </a:lnTo>
                    <a:lnTo>
                      <a:pt x="0" y="235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o-RO">
                  <a:latin typeface="Constantia" pitchFamily="18" charset="0"/>
                </a:endParaRPr>
              </a:p>
            </p:txBody>
          </p:sp>
        </p:grpSp>
        <p:sp>
          <p:nvSpPr>
            <p:cNvPr id="19461" name="Text Box 8"/>
            <p:cNvSpPr txBox="1">
              <a:spLocks noChangeAspect="1" noChangeArrowheads="1"/>
            </p:cNvSpPr>
            <p:nvPr/>
          </p:nvSpPr>
          <p:spPr bwMode="auto">
            <a:xfrm>
              <a:off x="1285852" y="1000108"/>
              <a:ext cx="864000" cy="28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Ctr="1"/>
            <a:lstStyle/>
            <a:p>
              <a:pPr defTabSz="874713"/>
              <a:r>
                <a:rPr lang="en-US" sz="2000">
                  <a:solidFill>
                    <a:schemeClr val="bg1"/>
                  </a:solidFill>
                  <a:latin typeface="Impact" pitchFamily="34" charset="0"/>
                </a:rPr>
                <a:t>IMNR</a:t>
              </a:r>
              <a:endParaRPr lang="ro-RO" sz="2000">
                <a:solidFill>
                  <a:schemeClr val="bg1"/>
                </a:solidFill>
                <a:latin typeface="Impact" pitchFamily="34" charset="0"/>
              </a:endParaRPr>
            </a:p>
          </p:txBody>
        </p:sp>
      </p:grp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500063" y="1785938"/>
            <a:ext cx="7858125" cy="290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ro-RO" sz="2400" b="1" dirty="0">
                <a:solidFill>
                  <a:srgbClr val="C00000"/>
                </a:solidFill>
                <a:latin typeface="+mj-lt"/>
                <a:ea typeface="Calibri" pitchFamily="34" charset="0"/>
                <a:cs typeface="Times New Roman" pitchFamily="18" charset="0"/>
              </a:rPr>
              <a:t>Conclusions</a:t>
            </a:r>
            <a:endParaRPr lang="ro-RO" sz="2400" b="1" dirty="0">
              <a:solidFill>
                <a:srgbClr val="C00000"/>
              </a:solidFill>
              <a:latin typeface="+mj-lt"/>
            </a:endParaRPr>
          </a:p>
          <a:p>
            <a:pPr eaLnBrk="0" hangingPunct="0">
              <a:lnSpc>
                <a:spcPct val="150000"/>
              </a:lnSpc>
              <a:defRPr/>
            </a:pPr>
            <a:r>
              <a:rPr lang="ro-RO" sz="2000" b="1" dirty="0">
                <a:solidFill>
                  <a:srgbClr val="C00000"/>
                </a:solidFill>
                <a:latin typeface="+mj-lt"/>
                <a:ea typeface="Calibri" pitchFamily="34" charset="0"/>
                <a:cs typeface="Times New Roman" pitchFamily="18" charset="0"/>
              </a:rPr>
              <a:t>The LF slag from the steel refining can be used for acid soil remediation. The </a:t>
            </a:r>
            <a:r>
              <a:rPr lang="en-US" sz="2000" b="1" dirty="0">
                <a:solidFill>
                  <a:srgbClr val="C00000"/>
                </a:solidFill>
                <a:latin typeface="+mj-lt"/>
                <a:ea typeface="Calibri" pitchFamily="34" charset="0"/>
                <a:cs typeface="Times New Roman" pitchFamily="18" charset="0"/>
              </a:rPr>
              <a:t>p</a:t>
            </a:r>
            <a:r>
              <a:rPr lang="ro-RO" sz="2000" b="1" dirty="0">
                <a:solidFill>
                  <a:srgbClr val="C00000"/>
                </a:solidFill>
                <a:latin typeface="+mj-lt"/>
                <a:ea typeface="Calibri" pitchFamily="34" charset="0"/>
                <a:cs typeface="Times New Roman" pitchFamily="18" charset="0"/>
              </a:rPr>
              <a:t>resence</a:t>
            </a:r>
            <a:r>
              <a:rPr lang="en-US" sz="2000" b="1" dirty="0">
                <a:solidFill>
                  <a:srgbClr val="C00000"/>
                </a:solidFill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ro-RO" sz="2000" b="1" dirty="0">
                <a:solidFill>
                  <a:srgbClr val="C00000"/>
                </a:solidFill>
                <a:latin typeface="+mj-lt"/>
                <a:ea typeface="Calibri" pitchFamily="34" charset="0"/>
                <a:cs typeface="Times New Roman" pitchFamily="18" charset="0"/>
              </a:rPr>
              <a:t>of LF slag in soil improves the soil chemical characteristics and increases the crop </a:t>
            </a:r>
            <a:r>
              <a:rPr lang="en-US" sz="2000" b="1" dirty="0">
                <a:solidFill>
                  <a:srgbClr val="C00000"/>
                </a:solidFill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ro-RO" sz="2000" b="1" dirty="0">
                <a:solidFill>
                  <a:srgbClr val="C00000"/>
                </a:solidFill>
                <a:latin typeface="+mj-lt"/>
                <a:ea typeface="Calibri" pitchFamily="34" charset="0"/>
                <a:cs typeface="Times New Roman" pitchFamily="18" charset="0"/>
              </a:rPr>
              <a:t>production. </a:t>
            </a:r>
            <a:endParaRPr lang="en-US" sz="2000" b="1" dirty="0">
              <a:solidFill>
                <a:srgbClr val="C00000"/>
              </a:solidFill>
              <a:latin typeface="+mj-lt"/>
              <a:ea typeface="Calibri" pitchFamily="34" charset="0"/>
              <a:cs typeface="Times New Roman" pitchFamily="18" charset="0"/>
            </a:endParaRPr>
          </a:p>
          <a:p>
            <a:pPr eaLnBrk="0" hangingPunct="0">
              <a:lnSpc>
                <a:spcPct val="150000"/>
              </a:lnSpc>
              <a:defRPr/>
            </a:pPr>
            <a:r>
              <a:rPr lang="ro-RO" sz="2000" b="1" dirty="0">
                <a:solidFill>
                  <a:srgbClr val="C00000"/>
                </a:solidFill>
                <a:latin typeface="+mj-lt"/>
                <a:ea typeface="Calibri" pitchFamily="34" charset="0"/>
                <a:cs typeface="Times New Roman" pitchFamily="18" charset="0"/>
              </a:rPr>
              <a:t>The wheat grain contains zinc, which is very important </a:t>
            </a:r>
            <a:r>
              <a:rPr lang="en-US" sz="2000" b="1" dirty="0">
                <a:solidFill>
                  <a:srgbClr val="C00000"/>
                </a:solidFill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r>
              <a:rPr lang="ro-RO" sz="2000" b="1" dirty="0">
                <a:solidFill>
                  <a:srgbClr val="C00000"/>
                </a:solidFill>
                <a:latin typeface="+mj-lt"/>
                <a:ea typeface="Calibri" pitchFamily="34" charset="0"/>
                <a:cs typeface="Times New Roman" pitchFamily="18" charset="0"/>
              </a:rPr>
              <a:t>for human health.</a:t>
            </a:r>
            <a:endParaRPr lang="ro-RO" sz="2000" b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349450-6484-472A-A6D8-8D40091CB68C}" type="slidenum">
              <a:rPr lang="ro-RO" smtClean="0"/>
              <a:pPr>
                <a:defRPr/>
              </a:pPr>
              <a:t>15</a:t>
            </a:fld>
            <a:endParaRPr lang="ro-RO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o-RO" smtClean="0"/>
              <a:t>SVS 2015</a:t>
            </a:r>
            <a:endParaRPr lang="ro-R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/>
          <p:cNvSpPr txBox="1">
            <a:spLocks/>
          </p:cNvSpPr>
          <p:nvPr/>
        </p:nvSpPr>
        <p:spPr>
          <a:xfrm>
            <a:off x="530225" y="2705100"/>
            <a:ext cx="7772400" cy="150971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indent="-274320" algn="ctr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defRPr/>
            </a:pPr>
            <a:r>
              <a:rPr lang="en-US" sz="3200" b="1" dirty="0">
                <a:latin typeface="+mj-lt"/>
                <a:cs typeface="+mn-cs"/>
              </a:rPr>
              <a:t>Thank You </a:t>
            </a:r>
            <a:r>
              <a:rPr lang="en-US" sz="3200" b="1" dirty="0" smtClean="0">
                <a:latin typeface="+mj-lt"/>
                <a:cs typeface="+mn-cs"/>
              </a:rPr>
              <a:t>for </a:t>
            </a:r>
            <a:r>
              <a:rPr lang="en-US" sz="3200" b="1" dirty="0">
                <a:latin typeface="+mj-lt"/>
                <a:cs typeface="+mn-cs"/>
              </a:rPr>
              <a:t>attention</a:t>
            </a:r>
            <a:endParaRPr lang="ro-RO" sz="3200" b="1" dirty="0">
              <a:latin typeface="+mj-lt"/>
              <a:cs typeface="+mn-cs"/>
            </a:endParaRPr>
          </a:p>
        </p:txBody>
      </p:sp>
      <p:grpSp>
        <p:nvGrpSpPr>
          <p:cNvPr id="20483" name="Group 8"/>
          <p:cNvGrpSpPr>
            <a:grpSpLocks/>
          </p:cNvGrpSpPr>
          <p:nvPr/>
        </p:nvGrpSpPr>
        <p:grpSpPr bwMode="auto">
          <a:xfrm>
            <a:off x="428625" y="285750"/>
            <a:ext cx="1190625" cy="611188"/>
            <a:chOff x="1085867" y="857250"/>
            <a:chExt cx="1190247" cy="612000"/>
          </a:xfrm>
        </p:grpSpPr>
        <p:grpSp>
          <p:nvGrpSpPr>
            <p:cNvPr id="20484" name="Group 31"/>
            <p:cNvGrpSpPr>
              <a:grpSpLocks noChangeAspect="1"/>
            </p:cNvGrpSpPr>
            <p:nvPr/>
          </p:nvGrpSpPr>
          <p:grpSpPr bwMode="auto">
            <a:xfrm>
              <a:off x="1085867" y="857250"/>
              <a:ext cx="1190247" cy="612000"/>
              <a:chOff x="1180219" y="1942975"/>
              <a:chExt cx="4071966" cy="2120911"/>
            </a:xfrm>
          </p:grpSpPr>
          <p:sp>
            <p:nvSpPr>
              <p:cNvPr id="20486" name="Freeform 5"/>
              <p:cNvSpPr>
                <a:spLocks/>
              </p:cNvSpPr>
              <p:nvPr/>
            </p:nvSpPr>
            <p:spPr bwMode="auto">
              <a:xfrm flipV="1">
                <a:off x="1180219" y="3055414"/>
                <a:ext cx="4071966" cy="1008472"/>
              </a:xfrm>
              <a:custGeom>
                <a:avLst/>
                <a:gdLst>
                  <a:gd name="T0" fmla="*/ 0 w 4800"/>
                  <a:gd name="T1" fmla="*/ 2147483647 h 2352"/>
                  <a:gd name="T2" fmla="*/ 0 w 4800"/>
                  <a:gd name="T3" fmla="*/ 2147483647 h 2352"/>
                  <a:gd name="T4" fmla="*/ 2147483647 w 4800"/>
                  <a:gd name="T5" fmla="*/ 2147483647 h 2352"/>
                  <a:gd name="T6" fmla="*/ 2147483647 w 4800"/>
                  <a:gd name="T7" fmla="*/ 2147483647 h 2352"/>
                  <a:gd name="T8" fmla="*/ 2147483647 w 4800"/>
                  <a:gd name="T9" fmla="*/ 2147483647 h 2352"/>
                  <a:gd name="T10" fmla="*/ 2147483647 w 4800"/>
                  <a:gd name="T11" fmla="*/ 0 h 2352"/>
                  <a:gd name="T12" fmla="*/ 2147483647 w 4800"/>
                  <a:gd name="T13" fmla="*/ 0 h 2352"/>
                  <a:gd name="T14" fmla="*/ 2147483647 w 4800"/>
                  <a:gd name="T15" fmla="*/ 2147483647 h 2352"/>
                  <a:gd name="T16" fmla="*/ 2147483647 w 4800"/>
                  <a:gd name="T17" fmla="*/ 2147483647 h 2352"/>
                  <a:gd name="T18" fmla="*/ 2147483647 w 4800"/>
                  <a:gd name="T19" fmla="*/ 2147483647 h 2352"/>
                  <a:gd name="T20" fmla="*/ 2147483647 w 4800"/>
                  <a:gd name="T21" fmla="*/ 2147483647 h 2352"/>
                  <a:gd name="T22" fmla="*/ 2147483647 w 4800"/>
                  <a:gd name="T23" fmla="*/ 0 h 2352"/>
                  <a:gd name="T24" fmla="*/ 2147483647 w 4800"/>
                  <a:gd name="T25" fmla="*/ 0 h 2352"/>
                  <a:gd name="T26" fmla="*/ 2147483647 w 4800"/>
                  <a:gd name="T27" fmla="*/ 2147483647 h 2352"/>
                  <a:gd name="T28" fmla="*/ 2147483647 w 4800"/>
                  <a:gd name="T29" fmla="*/ 2147483647 h 2352"/>
                  <a:gd name="T30" fmla="*/ 2147483647 w 4800"/>
                  <a:gd name="T31" fmla="*/ 2147483647 h 2352"/>
                  <a:gd name="T32" fmla="*/ 2147483647 w 4800"/>
                  <a:gd name="T33" fmla="*/ 2147483647 h 2352"/>
                  <a:gd name="T34" fmla="*/ 2147483647 w 4800"/>
                  <a:gd name="T35" fmla="*/ 0 h 2352"/>
                  <a:gd name="T36" fmla="*/ 2147483647 w 4800"/>
                  <a:gd name="T37" fmla="*/ 0 h 2352"/>
                  <a:gd name="T38" fmla="*/ 2147483647 w 4800"/>
                  <a:gd name="T39" fmla="*/ 2147483647 h 2352"/>
                  <a:gd name="T40" fmla="*/ 2147483647 w 4800"/>
                  <a:gd name="T41" fmla="*/ 2147483647 h 2352"/>
                  <a:gd name="T42" fmla="*/ 2147483647 w 4800"/>
                  <a:gd name="T43" fmla="*/ 2147483647 h 2352"/>
                  <a:gd name="T44" fmla="*/ 2147483647 w 4800"/>
                  <a:gd name="T45" fmla="*/ 2147483647 h 2352"/>
                  <a:gd name="T46" fmla="*/ 2147483647 w 4800"/>
                  <a:gd name="T47" fmla="*/ 2147483647 h 2352"/>
                  <a:gd name="T48" fmla="*/ 0 w 4800"/>
                  <a:gd name="T49" fmla="*/ 2147483647 h 235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4800"/>
                  <a:gd name="T76" fmla="*/ 0 h 2352"/>
                  <a:gd name="T77" fmla="*/ 4800 w 4800"/>
                  <a:gd name="T78" fmla="*/ 2352 h 2352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4800" h="2352">
                    <a:moveTo>
                      <a:pt x="0" y="2352"/>
                    </a:moveTo>
                    <a:lnTo>
                      <a:pt x="0" y="1968"/>
                    </a:lnTo>
                    <a:lnTo>
                      <a:pt x="48" y="1824"/>
                    </a:lnTo>
                    <a:lnTo>
                      <a:pt x="336" y="1824"/>
                    </a:lnTo>
                    <a:lnTo>
                      <a:pt x="816" y="144"/>
                    </a:lnTo>
                    <a:lnTo>
                      <a:pt x="912" y="0"/>
                    </a:lnTo>
                    <a:lnTo>
                      <a:pt x="1392" y="0"/>
                    </a:lnTo>
                    <a:lnTo>
                      <a:pt x="1488" y="144"/>
                    </a:lnTo>
                    <a:lnTo>
                      <a:pt x="1632" y="672"/>
                    </a:lnTo>
                    <a:lnTo>
                      <a:pt x="1872" y="672"/>
                    </a:lnTo>
                    <a:lnTo>
                      <a:pt x="2016" y="144"/>
                    </a:lnTo>
                    <a:lnTo>
                      <a:pt x="2112" y="0"/>
                    </a:lnTo>
                    <a:lnTo>
                      <a:pt x="2688" y="0"/>
                    </a:lnTo>
                    <a:lnTo>
                      <a:pt x="2784" y="144"/>
                    </a:lnTo>
                    <a:lnTo>
                      <a:pt x="2928" y="672"/>
                    </a:lnTo>
                    <a:lnTo>
                      <a:pt x="3216" y="672"/>
                    </a:lnTo>
                    <a:lnTo>
                      <a:pt x="3360" y="144"/>
                    </a:lnTo>
                    <a:lnTo>
                      <a:pt x="3456" y="0"/>
                    </a:lnTo>
                    <a:lnTo>
                      <a:pt x="3936" y="0"/>
                    </a:lnTo>
                    <a:lnTo>
                      <a:pt x="4032" y="144"/>
                    </a:lnTo>
                    <a:lnTo>
                      <a:pt x="4464" y="1824"/>
                    </a:lnTo>
                    <a:lnTo>
                      <a:pt x="4752" y="1824"/>
                    </a:lnTo>
                    <a:lnTo>
                      <a:pt x="4800" y="1968"/>
                    </a:lnTo>
                    <a:lnTo>
                      <a:pt x="4800" y="2352"/>
                    </a:lnTo>
                    <a:lnTo>
                      <a:pt x="0" y="235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o-RO">
                  <a:latin typeface="Constantia" pitchFamily="18" charset="0"/>
                </a:endParaRPr>
              </a:p>
            </p:txBody>
          </p:sp>
          <p:sp>
            <p:nvSpPr>
              <p:cNvPr id="20487" name="Freeform 6"/>
              <p:cNvSpPr>
                <a:spLocks/>
              </p:cNvSpPr>
              <p:nvPr/>
            </p:nvSpPr>
            <p:spPr bwMode="auto">
              <a:xfrm>
                <a:off x="1180219" y="1942975"/>
                <a:ext cx="4071966" cy="1008472"/>
              </a:xfrm>
              <a:custGeom>
                <a:avLst/>
                <a:gdLst>
                  <a:gd name="T0" fmla="*/ 0 w 4800"/>
                  <a:gd name="T1" fmla="*/ 2147483647 h 2352"/>
                  <a:gd name="T2" fmla="*/ 0 w 4800"/>
                  <a:gd name="T3" fmla="*/ 2147483647 h 2352"/>
                  <a:gd name="T4" fmla="*/ 2147483647 w 4800"/>
                  <a:gd name="T5" fmla="*/ 2147483647 h 2352"/>
                  <a:gd name="T6" fmla="*/ 2147483647 w 4800"/>
                  <a:gd name="T7" fmla="*/ 2147483647 h 2352"/>
                  <a:gd name="T8" fmla="*/ 2147483647 w 4800"/>
                  <a:gd name="T9" fmla="*/ 2147483647 h 2352"/>
                  <a:gd name="T10" fmla="*/ 2147483647 w 4800"/>
                  <a:gd name="T11" fmla="*/ 0 h 2352"/>
                  <a:gd name="T12" fmla="*/ 2147483647 w 4800"/>
                  <a:gd name="T13" fmla="*/ 0 h 2352"/>
                  <a:gd name="T14" fmla="*/ 2147483647 w 4800"/>
                  <a:gd name="T15" fmla="*/ 2147483647 h 2352"/>
                  <a:gd name="T16" fmla="*/ 2147483647 w 4800"/>
                  <a:gd name="T17" fmla="*/ 2147483647 h 2352"/>
                  <a:gd name="T18" fmla="*/ 2147483647 w 4800"/>
                  <a:gd name="T19" fmla="*/ 2147483647 h 2352"/>
                  <a:gd name="T20" fmla="*/ 2147483647 w 4800"/>
                  <a:gd name="T21" fmla="*/ 2147483647 h 2352"/>
                  <a:gd name="T22" fmla="*/ 2147483647 w 4800"/>
                  <a:gd name="T23" fmla="*/ 0 h 2352"/>
                  <a:gd name="T24" fmla="*/ 2147483647 w 4800"/>
                  <a:gd name="T25" fmla="*/ 0 h 2352"/>
                  <a:gd name="T26" fmla="*/ 2147483647 w 4800"/>
                  <a:gd name="T27" fmla="*/ 2147483647 h 2352"/>
                  <a:gd name="T28" fmla="*/ 2147483647 w 4800"/>
                  <a:gd name="T29" fmla="*/ 2147483647 h 2352"/>
                  <a:gd name="T30" fmla="*/ 2147483647 w 4800"/>
                  <a:gd name="T31" fmla="*/ 2147483647 h 2352"/>
                  <a:gd name="T32" fmla="*/ 2147483647 w 4800"/>
                  <a:gd name="T33" fmla="*/ 2147483647 h 2352"/>
                  <a:gd name="T34" fmla="*/ 2147483647 w 4800"/>
                  <a:gd name="T35" fmla="*/ 0 h 2352"/>
                  <a:gd name="T36" fmla="*/ 2147483647 w 4800"/>
                  <a:gd name="T37" fmla="*/ 0 h 2352"/>
                  <a:gd name="T38" fmla="*/ 2147483647 w 4800"/>
                  <a:gd name="T39" fmla="*/ 2147483647 h 2352"/>
                  <a:gd name="T40" fmla="*/ 2147483647 w 4800"/>
                  <a:gd name="T41" fmla="*/ 2147483647 h 2352"/>
                  <a:gd name="T42" fmla="*/ 2147483647 w 4800"/>
                  <a:gd name="T43" fmla="*/ 2147483647 h 2352"/>
                  <a:gd name="T44" fmla="*/ 2147483647 w 4800"/>
                  <a:gd name="T45" fmla="*/ 2147483647 h 2352"/>
                  <a:gd name="T46" fmla="*/ 2147483647 w 4800"/>
                  <a:gd name="T47" fmla="*/ 2147483647 h 2352"/>
                  <a:gd name="T48" fmla="*/ 0 w 4800"/>
                  <a:gd name="T49" fmla="*/ 2147483647 h 235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4800"/>
                  <a:gd name="T76" fmla="*/ 0 h 2352"/>
                  <a:gd name="T77" fmla="*/ 4800 w 4800"/>
                  <a:gd name="T78" fmla="*/ 2352 h 2352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4800" h="2352">
                    <a:moveTo>
                      <a:pt x="0" y="2352"/>
                    </a:moveTo>
                    <a:lnTo>
                      <a:pt x="0" y="1968"/>
                    </a:lnTo>
                    <a:lnTo>
                      <a:pt x="48" y="1824"/>
                    </a:lnTo>
                    <a:lnTo>
                      <a:pt x="336" y="1824"/>
                    </a:lnTo>
                    <a:lnTo>
                      <a:pt x="816" y="144"/>
                    </a:lnTo>
                    <a:lnTo>
                      <a:pt x="912" y="0"/>
                    </a:lnTo>
                    <a:lnTo>
                      <a:pt x="1392" y="0"/>
                    </a:lnTo>
                    <a:lnTo>
                      <a:pt x="1488" y="144"/>
                    </a:lnTo>
                    <a:lnTo>
                      <a:pt x="1632" y="672"/>
                    </a:lnTo>
                    <a:lnTo>
                      <a:pt x="1872" y="672"/>
                    </a:lnTo>
                    <a:lnTo>
                      <a:pt x="2016" y="144"/>
                    </a:lnTo>
                    <a:lnTo>
                      <a:pt x="2112" y="0"/>
                    </a:lnTo>
                    <a:lnTo>
                      <a:pt x="2688" y="0"/>
                    </a:lnTo>
                    <a:lnTo>
                      <a:pt x="2784" y="144"/>
                    </a:lnTo>
                    <a:lnTo>
                      <a:pt x="2928" y="672"/>
                    </a:lnTo>
                    <a:lnTo>
                      <a:pt x="3216" y="672"/>
                    </a:lnTo>
                    <a:lnTo>
                      <a:pt x="3360" y="144"/>
                    </a:lnTo>
                    <a:lnTo>
                      <a:pt x="3456" y="0"/>
                    </a:lnTo>
                    <a:lnTo>
                      <a:pt x="3936" y="0"/>
                    </a:lnTo>
                    <a:lnTo>
                      <a:pt x="4032" y="144"/>
                    </a:lnTo>
                    <a:lnTo>
                      <a:pt x="4464" y="1824"/>
                    </a:lnTo>
                    <a:lnTo>
                      <a:pt x="4752" y="1824"/>
                    </a:lnTo>
                    <a:lnTo>
                      <a:pt x="4800" y="1968"/>
                    </a:lnTo>
                    <a:lnTo>
                      <a:pt x="4800" y="2352"/>
                    </a:lnTo>
                    <a:lnTo>
                      <a:pt x="0" y="235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o-RO">
                  <a:latin typeface="Constantia" pitchFamily="18" charset="0"/>
                </a:endParaRPr>
              </a:p>
            </p:txBody>
          </p:sp>
        </p:grpSp>
        <p:sp>
          <p:nvSpPr>
            <p:cNvPr id="20485" name="Text Box 8"/>
            <p:cNvSpPr txBox="1">
              <a:spLocks noChangeAspect="1" noChangeArrowheads="1"/>
            </p:cNvSpPr>
            <p:nvPr/>
          </p:nvSpPr>
          <p:spPr bwMode="auto">
            <a:xfrm>
              <a:off x="1285852" y="1000108"/>
              <a:ext cx="864000" cy="28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Ctr="1"/>
            <a:lstStyle/>
            <a:p>
              <a:pPr defTabSz="874713"/>
              <a:r>
                <a:rPr lang="en-US" sz="2000">
                  <a:solidFill>
                    <a:schemeClr val="bg1"/>
                  </a:solidFill>
                  <a:latin typeface="Impact" pitchFamily="34" charset="0"/>
                </a:rPr>
                <a:t>IMNR</a:t>
              </a:r>
              <a:endParaRPr lang="ro-RO" sz="2000">
                <a:solidFill>
                  <a:schemeClr val="bg1"/>
                </a:solidFill>
                <a:latin typeface="Impact" pitchFamily="34" charset="0"/>
              </a:endParaRPr>
            </a:p>
          </p:txBody>
        </p:sp>
      </p:grp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349450-6484-472A-A6D8-8D40091CB68C}" type="slidenum">
              <a:rPr lang="ro-RO" smtClean="0"/>
              <a:pPr>
                <a:defRPr/>
              </a:pPr>
              <a:t>16</a:t>
            </a:fld>
            <a:endParaRPr lang="ro-RO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o-RO" smtClean="0"/>
              <a:t>SVS 2015</a:t>
            </a:r>
            <a:endParaRPr lang="ro-R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4294967295"/>
          </p:nvPr>
        </p:nvSpPr>
        <p:spPr>
          <a:xfrm>
            <a:off x="928688" y="642938"/>
            <a:ext cx="8215312" cy="5286392"/>
          </a:xfrm>
        </p:spPr>
        <p:txBody>
          <a:bodyPr>
            <a:noAutofit/>
          </a:bodyPr>
          <a:lstStyle/>
          <a:p>
            <a:pPr marL="342900" indent="-3429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GB" sz="1800" dirty="0" smtClean="0"/>
              <a:t>                               </a:t>
            </a:r>
            <a:r>
              <a:rPr lang="en-GB" sz="2000" dirty="0" smtClean="0"/>
              <a:t> 1. National R&amp;D Institute for Nonferrous and Rare </a:t>
            </a:r>
          </a:p>
          <a:p>
            <a:pPr marL="342900" indent="-3429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GB" sz="2000" dirty="0" smtClean="0"/>
              <a:t>                                    Metals, 102 </a:t>
            </a:r>
            <a:r>
              <a:rPr lang="en-GB" sz="2000" dirty="0" err="1" smtClean="0"/>
              <a:t>Biruintei</a:t>
            </a:r>
            <a:r>
              <a:rPr lang="en-GB" sz="2000" dirty="0" smtClean="0"/>
              <a:t>  Blvd, </a:t>
            </a:r>
            <a:r>
              <a:rPr lang="en-GB" sz="2000" dirty="0" err="1" smtClean="0"/>
              <a:t>Pantelimon</a:t>
            </a:r>
            <a:r>
              <a:rPr lang="en-GB" sz="2000" dirty="0" smtClean="0"/>
              <a:t>, Romania </a:t>
            </a:r>
            <a:endParaRPr lang="ro-RO" sz="2000" dirty="0" smtClean="0"/>
          </a:p>
          <a:p>
            <a:pPr marL="342900" indent="-3429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000" dirty="0" smtClean="0"/>
              <a:t>                             2. </a:t>
            </a:r>
            <a:r>
              <a:rPr lang="ro-RO" sz="2000" dirty="0" smtClean="0"/>
              <a:t>National R&amp;D Institute for </a:t>
            </a:r>
            <a:r>
              <a:rPr lang="en-US" sz="2000" dirty="0" smtClean="0"/>
              <a:t>Soil Science, </a:t>
            </a:r>
          </a:p>
          <a:p>
            <a:pPr marL="342900" indent="-3429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000" dirty="0" smtClean="0"/>
              <a:t>                                 </a:t>
            </a:r>
            <a:r>
              <a:rPr lang="en-US" sz="2000" dirty="0" err="1" smtClean="0"/>
              <a:t>Agrochemistry</a:t>
            </a:r>
            <a:r>
              <a:rPr lang="en-US" sz="2000" dirty="0" smtClean="0"/>
              <a:t>  and  Environment Protection, 61 </a:t>
            </a:r>
          </a:p>
          <a:p>
            <a:pPr marL="342900" indent="-3429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000" dirty="0" smtClean="0"/>
              <a:t>                                  </a:t>
            </a:r>
            <a:r>
              <a:rPr lang="en-US" sz="2000" dirty="0" err="1" smtClean="0"/>
              <a:t>Marasti</a:t>
            </a:r>
            <a:r>
              <a:rPr lang="en-US" sz="2000" dirty="0" smtClean="0"/>
              <a:t>  Blvd. sector 1, Bucharest, Romania</a:t>
            </a:r>
            <a:endParaRPr lang="ro-RO" sz="2000" dirty="0" smtClean="0"/>
          </a:p>
          <a:p>
            <a:pPr marL="342900" indent="-3429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000" dirty="0" smtClean="0"/>
              <a:t>                             3. University of Agronomic Sciences and Veterinary </a:t>
            </a:r>
          </a:p>
          <a:p>
            <a:pPr marL="342900" indent="-3429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000" dirty="0" smtClean="0"/>
              <a:t>                                     Medicine  of Bucharest, 61 </a:t>
            </a:r>
            <a:r>
              <a:rPr lang="en-US" sz="2000" dirty="0" err="1" smtClean="0"/>
              <a:t>Marasti</a:t>
            </a:r>
            <a:r>
              <a:rPr lang="en-US" sz="2000" dirty="0" smtClean="0"/>
              <a:t> Blvd. sector 1,</a:t>
            </a:r>
          </a:p>
          <a:p>
            <a:pPr marL="342900" indent="-3429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000" dirty="0" smtClean="0"/>
              <a:t>                                     Bucharest, Romania</a:t>
            </a:r>
            <a:endParaRPr lang="ro-RO" sz="2000" dirty="0" smtClean="0"/>
          </a:p>
          <a:p>
            <a:pPr marL="457200" indent="-4572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000" dirty="0" smtClean="0"/>
              <a:t>                             4. Institute for Metallurgical Research, 39 </a:t>
            </a:r>
            <a:r>
              <a:rPr lang="en-US" sz="2000" dirty="0" err="1" smtClean="0"/>
              <a:t>Mehadiei</a:t>
            </a:r>
            <a:endParaRPr lang="en-US" sz="2000" dirty="0" smtClean="0"/>
          </a:p>
          <a:p>
            <a:pPr marL="457200" indent="-4572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000" dirty="0" smtClean="0"/>
              <a:t>                                        sector 6, Bucharest, </a:t>
            </a:r>
            <a:r>
              <a:rPr lang="en-US" sz="2000" dirty="0" err="1" smtClean="0"/>
              <a:t>Romaniastreet</a:t>
            </a:r>
            <a:r>
              <a:rPr lang="en-US" sz="2000" dirty="0" smtClean="0"/>
              <a:t>, </a:t>
            </a:r>
          </a:p>
          <a:p>
            <a:pPr marL="342900" indent="-3429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000" dirty="0" smtClean="0"/>
              <a:t>                                      </a:t>
            </a:r>
            <a:endParaRPr lang="ro-RO" sz="2000" dirty="0" smtClean="0"/>
          </a:p>
          <a:p>
            <a:pPr marL="342900" indent="-34290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o-RO" sz="2000" dirty="0"/>
          </a:p>
        </p:txBody>
      </p:sp>
      <p:grpSp>
        <p:nvGrpSpPr>
          <p:cNvPr id="6147" name="Group 8"/>
          <p:cNvGrpSpPr>
            <a:grpSpLocks/>
          </p:cNvGrpSpPr>
          <p:nvPr/>
        </p:nvGrpSpPr>
        <p:grpSpPr bwMode="auto">
          <a:xfrm>
            <a:off x="928662" y="857232"/>
            <a:ext cx="1190625" cy="612775"/>
            <a:chOff x="1085867" y="857250"/>
            <a:chExt cx="1190247" cy="612000"/>
          </a:xfrm>
        </p:grpSpPr>
        <p:grpSp>
          <p:nvGrpSpPr>
            <p:cNvPr id="6151" name="Group 31"/>
            <p:cNvGrpSpPr>
              <a:grpSpLocks noChangeAspect="1"/>
            </p:cNvGrpSpPr>
            <p:nvPr/>
          </p:nvGrpSpPr>
          <p:grpSpPr bwMode="auto">
            <a:xfrm>
              <a:off x="1085867" y="857250"/>
              <a:ext cx="1190247" cy="612000"/>
              <a:chOff x="1180219" y="1942975"/>
              <a:chExt cx="4071966" cy="2120911"/>
            </a:xfrm>
          </p:grpSpPr>
          <p:sp>
            <p:nvSpPr>
              <p:cNvPr id="6153" name="Freeform 6"/>
              <p:cNvSpPr>
                <a:spLocks/>
              </p:cNvSpPr>
              <p:nvPr/>
            </p:nvSpPr>
            <p:spPr bwMode="auto">
              <a:xfrm flipV="1">
                <a:off x="1180219" y="3055414"/>
                <a:ext cx="4071966" cy="1008472"/>
              </a:xfrm>
              <a:custGeom>
                <a:avLst/>
                <a:gdLst>
                  <a:gd name="T0" fmla="*/ 0 w 4800"/>
                  <a:gd name="T1" fmla="*/ 2147483647 h 2352"/>
                  <a:gd name="T2" fmla="*/ 0 w 4800"/>
                  <a:gd name="T3" fmla="*/ 2147483647 h 2352"/>
                  <a:gd name="T4" fmla="*/ 2147483647 w 4800"/>
                  <a:gd name="T5" fmla="*/ 2147483647 h 2352"/>
                  <a:gd name="T6" fmla="*/ 2147483647 w 4800"/>
                  <a:gd name="T7" fmla="*/ 2147483647 h 2352"/>
                  <a:gd name="T8" fmla="*/ 2147483647 w 4800"/>
                  <a:gd name="T9" fmla="*/ 2147483647 h 2352"/>
                  <a:gd name="T10" fmla="*/ 2147483647 w 4800"/>
                  <a:gd name="T11" fmla="*/ 0 h 2352"/>
                  <a:gd name="T12" fmla="*/ 2147483647 w 4800"/>
                  <a:gd name="T13" fmla="*/ 0 h 2352"/>
                  <a:gd name="T14" fmla="*/ 2147483647 w 4800"/>
                  <a:gd name="T15" fmla="*/ 2147483647 h 2352"/>
                  <a:gd name="T16" fmla="*/ 2147483647 w 4800"/>
                  <a:gd name="T17" fmla="*/ 2147483647 h 2352"/>
                  <a:gd name="T18" fmla="*/ 2147483647 w 4800"/>
                  <a:gd name="T19" fmla="*/ 2147483647 h 2352"/>
                  <a:gd name="T20" fmla="*/ 2147483647 w 4800"/>
                  <a:gd name="T21" fmla="*/ 2147483647 h 2352"/>
                  <a:gd name="T22" fmla="*/ 2147483647 w 4800"/>
                  <a:gd name="T23" fmla="*/ 0 h 2352"/>
                  <a:gd name="T24" fmla="*/ 2147483647 w 4800"/>
                  <a:gd name="T25" fmla="*/ 0 h 2352"/>
                  <a:gd name="T26" fmla="*/ 2147483647 w 4800"/>
                  <a:gd name="T27" fmla="*/ 2147483647 h 2352"/>
                  <a:gd name="T28" fmla="*/ 2147483647 w 4800"/>
                  <a:gd name="T29" fmla="*/ 2147483647 h 2352"/>
                  <a:gd name="T30" fmla="*/ 2147483647 w 4800"/>
                  <a:gd name="T31" fmla="*/ 2147483647 h 2352"/>
                  <a:gd name="T32" fmla="*/ 2147483647 w 4800"/>
                  <a:gd name="T33" fmla="*/ 2147483647 h 2352"/>
                  <a:gd name="T34" fmla="*/ 2147483647 w 4800"/>
                  <a:gd name="T35" fmla="*/ 0 h 2352"/>
                  <a:gd name="T36" fmla="*/ 2147483647 w 4800"/>
                  <a:gd name="T37" fmla="*/ 0 h 2352"/>
                  <a:gd name="T38" fmla="*/ 2147483647 w 4800"/>
                  <a:gd name="T39" fmla="*/ 2147483647 h 2352"/>
                  <a:gd name="T40" fmla="*/ 2147483647 w 4800"/>
                  <a:gd name="T41" fmla="*/ 2147483647 h 2352"/>
                  <a:gd name="T42" fmla="*/ 2147483647 w 4800"/>
                  <a:gd name="T43" fmla="*/ 2147483647 h 2352"/>
                  <a:gd name="T44" fmla="*/ 2147483647 w 4800"/>
                  <a:gd name="T45" fmla="*/ 2147483647 h 2352"/>
                  <a:gd name="T46" fmla="*/ 2147483647 w 4800"/>
                  <a:gd name="T47" fmla="*/ 2147483647 h 2352"/>
                  <a:gd name="T48" fmla="*/ 0 w 4800"/>
                  <a:gd name="T49" fmla="*/ 2147483647 h 235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4800"/>
                  <a:gd name="T76" fmla="*/ 0 h 2352"/>
                  <a:gd name="T77" fmla="*/ 4800 w 4800"/>
                  <a:gd name="T78" fmla="*/ 2352 h 2352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4800" h="2352">
                    <a:moveTo>
                      <a:pt x="0" y="2352"/>
                    </a:moveTo>
                    <a:lnTo>
                      <a:pt x="0" y="1968"/>
                    </a:lnTo>
                    <a:lnTo>
                      <a:pt x="48" y="1824"/>
                    </a:lnTo>
                    <a:lnTo>
                      <a:pt x="336" y="1824"/>
                    </a:lnTo>
                    <a:lnTo>
                      <a:pt x="816" y="144"/>
                    </a:lnTo>
                    <a:lnTo>
                      <a:pt x="912" y="0"/>
                    </a:lnTo>
                    <a:lnTo>
                      <a:pt x="1392" y="0"/>
                    </a:lnTo>
                    <a:lnTo>
                      <a:pt x="1488" y="144"/>
                    </a:lnTo>
                    <a:lnTo>
                      <a:pt x="1632" y="672"/>
                    </a:lnTo>
                    <a:lnTo>
                      <a:pt x="1872" y="672"/>
                    </a:lnTo>
                    <a:lnTo>
                      <a:pt x="2016" y="144"/>
                    </a:lnTo>
                    <a:lnTo>
                      <a:pt x="2112" y="0"/>
                    </a:lnTo>
                    <a:lnTo>
                      <a:pt x="2688" y="0"/>
                    </a:lnTo>
                    <a:lnTo>
                      <a:pt x="2784" y="144"/>
                    </a:lnTo>
                    <a:lnTo>
                      <a:pt x="2928" y="672"/>
                    </a:lnTo>
                    <a:lnTo>
                      <a:pt x="3216" y="672"/>
                    </a:lnTo>
                    <a:lnTo>
                      <a:pt x="3360" y="144"/>
                    </a:lnTo>
                    <a:lnTo>
                      <a:pt x="3456" y="0"/>
                    </a:lnTo>
                    <a:lnTo>
                      <a:pt x="3936" y="0"/>
                    </a:lnTo>
                    <a:lnTo>
                      <a:pt x="4032" y="144"/>
                    </a:lnTo>
                    <a:lnTo>
                      <a:pt x="4464" y="1824"/>
                    </a:lnTo>
                    <a:lnTo>
                      <a:pt x="4752" y="1824"/>
                    </a:lnTo>
                    <a:lnTo>
                      <a:pt x="4800" y="1968"/>
                    </a:lnTo>
                    <a:lnTo>
                      <a:pt x="4800" y="2352"/>
                    </a:lnTo>
                    <a:lnTo>
                      <a:pt x="0" y="235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o-RO">
                  <a:latin typeface="Constantia" pitchFamily="18" charset="0"/>
                </a:endParaRPr>
              </a:p>
            </p:txBody>
          </p:sp>
          <p:sp>
            <p:nvSpPr>
              <p:cNvPr id="6154" name="Freeform 7"/>
              <p:cNvSpPr>
                <a:spLocks/>
              </p:cNvSpPr>
              <p:nvPr/>
            </p:nvSpPr>
            <p:spPr bwMode="auto">
              <a:xfrm>
                <a:off x="1180219" y="1942975"/>
                <a:ext cx="4071966" cy="1008472"/>
              </a:xfrm>
              <a:custGeom>
                <a:avLst/>
                <a:gdLst>
                  <a:gd name="T0" fmla="*/ 0 w 4800"/>
                  <a:gd name="T1" fmla="*/ 2147483647 h 2352"/>
                  <a:gd name="T2" fmla="*/ 0 w 4800"/>
                  <a:gd name="T3" fmla="*/ 2147483647 h 2352"/>
                  <a:gd name="T4" fmla="*/ 2147483647 w 4800"/>
                  <a:gd name="T5" fmla="*/ 2147483647 h 2352"/>
                  <a:gd name="T6" fmla="*/ 2147483647 w 4800"/>
                  <a:gd name="T7" fmla="*/ 2147483647 h 2352"/>
                  <a:gd name="T8" fmla="*/ 2147483647 w 4800"/>
                  <a:gd name="T9" fmla="*/ 2147483647 h 2352"/>
                  <a:gd name="T10" fmla="*/ 2147483647 w 4800"/>
                  <a:gd name="T11" fmla="*/ 0 h 2352"/>
                  <a:gd name="T12" fmla="*/ 2147483647 w 4800"/>
                  <a:gd name="T13" fmla="*/ 0 h 2352"/>
                  <a:gd name="T14" fmla="*/ 2147483647 w 4800"/>
                  <a:gd name="T15" fmla="*/ 2147483647 h 2352"/>
                  <a:gd name="T16" fmla="*/ 2147483647 w 4800"/>
                  <a:gd name="T17" fmla="*/ 2147483647 h 2352"/>
                  <a:gd name="T18" fmla="*/ 2147483647 w 4800"/>
                  <a:gd name="T19" fmla="*/ 2147483647 h 2352"/>
                  <a:gd name="T20" fmla="*/ 2147483647 w 4800"/>
                  <a:gd name="T21" fmla="*/ 2147483647 h 2352"/>
                  <a:gd name="T22" fmla="*/ 2147483647 w 4800"/>
                  <a:gd name="T23" fmla="*/ 0 h 2352"/>
                  <a:gd name="T24" fmla="*/ 2147483647 w 4800"/>
                  <a:gd name="T25" fmla="*/ 0 h 2352"/>
                  <a:gd name="T26" fmla="*/ 2147483647 w 4800"/>
                  <a:gd name="T27" fmla="*/ 2147483647 h 2352"/>
                  <a:gd name="T28" fmla="*/ 2147483647 w 4800"/>
                  <a:gd name="T29" fmla="*/ 2147483647 h 2352"/>
                  <a:gd name="T30" fmla="*/ 2147483647 w 4800"/>
                  <a:gd name="T31" fmla="*/ 2147483647 h 2352"/>
                  <a:gd name="T32" fmla="*/ 2147483647 w 4800"/>
                  <a:gd name="T33" fmla="*/ 2147483647 h 2352"/>
                  <a:gd name="T34" fmla="*/ 2147483647 w 4800"/>
                  <a:gd name="T35" fmla="*/ 0 h 2352"/>
                  <a:gd name="T36" fmla="*/ 2147483647 w 4800"/>
                  <a:gd name="T37" fmla="*/ 0 h 2352"/>
                  <a:gd name="T38" fmla="*/ 2147483647 w 4800"/>
                  <a:gd name="T39" fmla="*/ 2147483647 h 2352"/>
                  <a:gd name="T40" fmla="*/ 2147483647 w 4800"/>
                  <a:gd name="T41" fmla="*/ 2147483647 h 2352"/>
                  <a:gd name="T42" fmla="*/ 2147483647 w 4800"/>
                  <a:gd name="T43" fmla="*/ 2147483647 h 2352"/>
                  <a:gd name="T44" fmla="*/ 2147483647 w 4800"/>
                  <a:gd name="T45" fmla="*/ 2147483647 h 2352"/>
                  <a:gd name="T46" fmla="*/ 2147483647 w 4800"/>
                  <a:gd name="T47" fmla="*/ 2147483647 h 2352"/>
                  <a:gd name="T48" fmla="*/ 0 w 4800"/>
                  <a:gd name="T49" fmla="*/ 2147483647 h 235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4800"/>
                  <a:gd name="T76" fmla="*/ 0 h 2352"/>
                  <a:gd name="T77" fmla="*/ 4800 w 4800"/>
                  <a:gd name="T78" fmla="*/ 2352 h 2352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4800" h="2352">
                    <a:moveTo>
                      <a:pt x="0" y="2352"/>
                    </a:moveTo>
                    <a:lnTo>
                      <a:pt x="0" y="1968"/>
                    </a:lnTo>
                    <a:lnTo>
                      <a:pt x="48" y="1824"/>
                    </a:lnTo>
                    <a:lnTo>
                      <a:pt x="336" y="1824"/>
                    </a:lnTo>
                    <a:lnTo>
                      <a:pt x="816" y="144"/>
                    </a:lnTo>
                    <a:lnTo>
                      <a:pt x="912" y="0"/>
                    </a:lnTo>
                    <a:lnTo>
                      <a:pt x="1392" y="0"/>
                    </a:lnTo>
                    <a:lnTo>
                      <a:pt x="1488" y="144"/>
                    </a:lnTo>
                    <a:lnTo>
                      <a:pt x="1632" y="672"/>
                    </a:lnTo>
                    <a:lnTo>
                      <a:pt x="1872" y="672"/>
                    </a:lnTo>
                    <a:lnTo>
                      <a:pt x="2016" y="144"/>
                    </a:lnTo>
                    <a:lnTo>
                      <a:pt x="2112" y="0"/>
                    </a:lnTo>
                    <a:lnTo>
                      <a:pt x="2688" y="0"/>
                    </a:lnTo>
                    <a:lnTo>
                      <a:pt x="2784" y="144"/>
                    </a:lnTo>
                    <a:lnTo>
                      <a:pt x="2928" y="672"/>
                    </a:lnTo>
                    <a:lnTo>
                      <a:pt x="3216" y="672"/>
                    </a:lnTo>
                    <a:lnTo>
                      <a:pt x="3360" y="144"/>
                    </a:lnTo>
                    <a:lnTo>
                      <a:pt x="3456" y="0"/>
                    </a:lnTo>
                    <a:lnTo>
                      <a:pt x="3936" y="0"/>
                    </a:lnTo>
                    <a:lnTo>
                      <a:pt x="4032" y="144"/>
                    </a:lnTo>
                    <a:lnTo>
                      <a:pt x="4464" y="1824"/>
                    </a:lnTo>
                    <a:lnTo>
                      <a:pt x="4752" y="1824"/>
                    </a:lnTo>
                    <a:lnTo>
                      <a:pt x="4800" y="1968"/>
                    </a:lnTo>
                    <a:lnTo>
                      <a:pt x="4800" y="2352"/>
                    </a:lnTo>
                    <a:lnTo>
                      <a:pt x="0" y="235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o-RO">
                  <a:latin typeface="Constantia" pitchFamily="18" charset="0"/>
                </a:endParaRPr>
              </a:p>
            </p:txBody>
          </p:sp>
        </p:grpSp>
        <p:sp>
          <p:nvSpPr>
            <p:cNvPr id="6152" name="Text Box 8"/>
            <p:cNvSpPr txBox="1">
              <a:spLocks noChangeAspect="1" noChangeArrowheads="1"/>
            </p:cNvSpPr>
            <p:nvPr/>
          </p:nvSpPr>
          <p:spPr bwMode="auto">
            <a:xfrm>
              <a:off x="1285852" y="1000108"/>
              <a:ext cx="864000" cy="28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Ctr="1"/>
            <a:lstStyle/>
            <a:p>
              <a:pPr defTabSz="874713"/>
              <a:r>
                <a:rPr lang="en-US" sz="2000">
                  <a:solidFill>
                    <a:schemeClr val="bg1"/>
                  </a:solidFill>
                  <a:latin typeface="Impact" pitchFamily="34" charset="0"/>
                </a:rPr>
                <a:t>IMNR</a:t>
              </a:r>
              <a:endParaRPr lang="ro-RO" sz="2000">
                <a:solidFill>
                  <a:schemeClr val="bg1"/>
                </a:solidFill>
                <a:latin typeface="Impact" pitchFamily="34" charset="0"/>
              </a:endParaRPr>
            </a:p>
          </p:txBody>
        </p:sp>
      </p:grpSp>
      <p:pic>
        <p:nvPicPr>
          <p:cNvPr id="6148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25" y="2143125"/>
            <a:ext cx="800100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25" y="3286125"/>
            <a:ext cx="785813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1563" y="4500563"/>
            <a:ext cx="790575" cy="83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349450-6484-472A-A6D8-8D40091CB68C}" type="slidenum">
              <a:rPr lang="ro-RO" smtClean="0"/>
              <a:pPr>
                <a:defRPr/>
              </a:pPr>
              <a:t>2</a:t>
            </a:fld>
            <a:endParaRPr lang="ro-RO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o-RO" smtClean="0"/>
              <a:t>SVS 2015</a:t>
            </a:r>
            <a:endParaRPr lang="ro-R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www.substech.com/dokuwiki/lib/exe/fetch.php?cache=cache&amp;media=ladle_furnace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928688"/>
            <a:ext cx="22860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42000"/>
              </a:srgbClr>
            </a:outerShdw>
          </a:effectLst>
        </p:spPr>
      </p:pic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928688" y="714375"/>
            <a:ext cx="8215312" cy="5857897"/>
          </a:xfrm>
        </p:spPr>
        <p:txBody>
          <a:bodyPr>
            <a:normAutofit fontScale="92500" lnSpcReduction="20000"/>
          </a:bodyPr>
          <a:lstStyle/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 smtClean="0"/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 smtClean="0"/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 smtClean="0"/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 smtClean="0"/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 smtClean="0"/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 smtClean="0"/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en-US" dirty="0" smtClean="0"/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 smtClean="0"/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GB" b="1" dirty="0" smtClean="0">
                <a:latin typeface="Calibri" pitchFamily="34" charset="0"/>
              </a:rPr>
              <a:t>The ladle furnace (LF) is known as a smaller version of electric arc furnace, having all three graphite electrodes. 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FF0000"/>
              </a:buClr>
              <a:buFont typeface="Wingdings 2"/>
              <a:buNone/>
              <a:defRPr/>
            </a:pPr>
            <a:r>
              <a:rPr lang="ro-RO" b="1" dirty="0" smtClean="0">
                <a:latin typeface="Calibri" pitchFamily="34" charset="0"/>
              </a:rPr>
              <a:t>The ladle furnace is equipped  with :</a:t>
            </a:r>
          </a:p>
          <a:p>
            <a:pPr marL="542925" indent="-274320" eaLnBrk="1" fontAlgn="auto" hangingPunct="1"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en-US" b="1" dirty="0" smtClean="0">
                <a:latin typeface="Calibri" pitchFamily="34" charset="0"/>
              </a:rPr>
              <a:t> </a:t>
            </a:r>
            <a:r>
              <a:rPr lang="ro-RO" b="1" dirty="0" smtClean="0">
                <a:latin typeface="Calibri" pitchFamily="34" charset="0"/>
              </a:rPr>
              <a:t>an argon injection system;</a:t>
            </a:r>
          </a:p>
          <a:p>
            <a:pPr marL="542925" indent="-274320" eaLnBrk="1" fontAlgn="auto" hangingPunct="1"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en-US" b="1" dirty="0" smtClean="0">
                <a:latin typeface="Calibri" pitchFamily="34" charset="0"/>
              </a:rPr>
              <a:t> </a:t>
            </a:r>
            <a:r>
              <a:rPr lang="ro-RO" b="1" dirty="0" smtClean="0">
                <a:latin typeface="Calibri" pitchFamily="34" charset="0"/>
              </a:rPr>
              <a:t>with injection lance for desulfurizing agents and/or </a:t>
            </a:r>
          </a:p>
          <a:p>
            <a:pPr marL="542925" indent="-274320" eaLnBrk="1" fontAlgn="auto" hangingPunct="1"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en-US" b="1" dirty="0" smtClean="0">
                <a:latin typeface="Calibri" pitchFamily="34" charset="0"/>
              </a:rPr>
              <a:t>  </a:t>
            </a:r>
            <a:r>
              <a:rPr lang="ro-RO" b="1" dirty="0" smtClean="0">
                <a:latin typeface="Calibri" pitchFamily="34" charset="0"/>
              </a:rPr>
              <a:t>supply system for deoxidizing additives or chemical compositio</a:t>
            </a:r>
            <a:r>
              <a:rPr lang="en-US" b="1" dirty="0" smtClean="0">
                <a:latin typeface="Calibri" pitchFamily="34" charset="0"/>
              </a:rPr>
              <a:t>n </a:t>
            </a:r>
            <a:r>
              <a:rPr lang="ro-RO" b="1" dirty="0" smtClean="0">
                <a:latin typeface="Calibri" pitchFamily="34" charset="0"/>
              </a:rPr>
              <a:t>adjustments</a:t>
            </a:r>
            <a:endParaRPr lang="en-US" b="1" dirty="0" smtClean="0">
              <a:latin typeface="Calibri" pitchFamily="34" charset="0"/>
            </a:endParaRP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 smtClean="0"/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o-RO" dirty="0"/>
          </a:p>
        </p:txBody>
      </p:sp>
      <p:grpSp>
        <p:nvGrpSpPr>
          <p:cNvPr id="7172" name="Group 8"/>
          <p:cNvGrpSpPr>
            <a:grpSpLocks/>
          </p:cNvGrpSpPr>
          <p:nvPr/>
        </p:nvGrpSpPr>
        <p:grpSpPr bwMode="auto">
          <a:xfrm>
            <a:off x="428625" y="285750"/>
            <a:ext cx="1190625" cy="611188"/>
            <a:chOff x="1085867" y="857250"/>
            <a:chExt cx="1190247" cy="612000"/>
          </a:xfrm>
        </p:grpSpPr>
        <p:grpSp>
          <p:nvGrpSpPr>
            <p:cNvPr id="7174" name="Group 31"/>
            <p:cNvGrpSpPr>
              <a:grpSpLocks noChangeAspect="1"/>
            </p:cNvGrpSpPr>
            <p:nvPr/>
          </p:nvGrpSpPr>
          <p:grpSpPr bwMode="auto">
            <a:xfrm>
              <a:off x="1085867" y="857250"/>
              <a:ext cx="1190247" cy="612000"/>
              <a:chOff x="1180219" y="1942975"/>
              <a:chExt cx="4071966" cy="2120911"/>
            </a:xfrm>
          </p:grpSpPr>
          <p:sp>
            <p:nvSpPr>
              <p:cNvPr id="7176" name="Freeform 6"/>
              <p:cNvSpPr>
                <a:spLocks/>
              </p:cNvSpPr>
              <p:nvPr/>
            </p:nvSpPr>
            <p:spPr bwMode="auto">
              <a:xfrm flipV="1">
                <a:off x="1180219" y="3055414"/>
                <a:ext cx="4071966" cy="1008472"/>
              </a:xfrm>
              <a:custGeom>
                <a:avLst/>
                <a:gdLst>
                  <a:gd name="T0" fmla="*/ 0 w 4800"/>
                  <a:gd name="T1" fmla="*/ 2147483647 h 2352"/>
                  <a:gd name="T2" fmla="*/ 0 w 4800"/>
                  <a:gd name="T3" fmla="*/ 2147483647 h 2352"/>
                  <a:gd name="T4" fmla="*/ 2147483647 w 4800"/>
                  <a:gd name="T5" fmla="*/ 2147483647 h 2352"/>
                  <a:gd name="T6" fmla="*/ 2147483647 w 4800"/>
                  <a:gd name="T7" fmla="*/ 2147483647 h 2352"/>
                  <a:gd name="T8" fmla="*/ 2147483647 w 4800"/>
                  <a:gd name="T9" fmla="*/ 2147483647 h 2352"/>
                  <a:gd name="T10" fmla="*/ 2147483647 w 4800"/>
                  <a:gd name="T11" fmla="*/ 0 h 2352"/>
                  <a:gd name="T12" fmla="*/ 2147483647 w 4800"/>
                  <a:gd name="T13" fmla="*/ 0 h 2352"/>
                  <a:gd name="T14" fmla="*/ 2147483647 w 4800"/>
                  <a:gd name="T15" fmla="*/ 2147483647 h 2352"/>
                  <a:gd name="T16" fmla="*/ 2147483647 w 4800"/>
                  <a:gd name="T17" fmla="*/ 2147483647 h 2352"/>
                  <a:gd name="T18" fmla="*/ 2147483647 w 4800"/>
                  <a:gd name="T19" fmla="*/ 2147483647 h 2352"/>
                  <a:gd name="T20" fmla="*/ 2147483647 w 4800"/>
                  <a:gd name="T21" fmla="*/ 2147483647 h 2352"/>
                  <a:gd name="T22" fmla="*/ 2147483647 w 4800"/>
                  <a:gd name="T23" fmla="*/ 0 h 2352"/>
                  <a:gd name="T24" fmla="*/ 2147483647 w 4800"/>
                  <a:gd name="T25" fmla="*/ 0 h 2352"/>
                  <a:gd name="T26" fmla="*/ 2147483647 w 4800"/>
                  <a:gd name="T27" fmla="*/ 2147483647 h 2352"/>
                  <a:gd name="T28" fmla="*/ 2147483647 w 4800"/>
                  <a:gd name="T29" fmla="*/ 2147483647 h 2352"/>
                  <a:gd name="T30" fmla="*/ 2147483647 w 4800"/>
                  <a:gd name="T31" fmla="*/ 2147483647 h 2352"/>
                  <a:gd name="T32" fmla="*/ 2147483647 w 4800"/>
                  <a:gd name="T33" fmla="*/ 2147483647 h 2352"/>
                  <a:gd name="T34" fmla="*/ 2147483647 w 4800"/>
                  <a:gd name="T35" fmla="*/ 0 h 2352"/>
                  <a:gd name="T36" fmla="*/ 2147483647 w 4800"/>
                  <a:gd name="T37" fmla="*/ 0 h 2352"/>
                  <a:gd name="T38" fmla="*/ 2147483647 w 4800"/>
                  <a:gd name="T39" fmla="*/ 2147483647 h 2352"/>
                  <a:gd name="T40" fmla="*/ 2147483647 w 4800"/>
                  <a:gd name="T41" fmla="*/ 2147483647 h 2352"/>
                  <a:gd name="T42" fmla="*/ 2147483647 w 4800"/>
                  <a:gd name="T43" fmla="*/ 2147483647 h 2352"/>
                  <a:gd name="T44" fmla="*/ 2147483647 w 4800"/>
                  <a:gd name="T45" fmla="*/ 2147483647 h 2352"/>
                  <a:gd name="T46" fmla="*/ 2147483647 w 4800"/>
                  <a:gd name="T47" fmla="*/ 2147483647 h 2352"/>
                  <a:gd name="T48" fmla="*/ 0 w 4800"/>
                  <a:gd name="T49" fmla="*/ 2147483647 h 235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4800"/>
                  <a:gd name="T76" fmla="*/ 0 h 2352"/>
                  <a:gd name="T77" fmla="*/ 4800 w 4800"/>
                  <a:gd name="T78" fmla="*/ 2352 h 2352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4800" h="2352">
                    <a:moveTo>
                      <a:pt x="0" y="2352"/>
                    </a:moveTo>
                    <a:lnTo>
                      <a:pt x="0" y="1968"/>
                    </a:lnTo>
                    <a:lnTo>
                      <a:pt x="48" y="1824"/>
                    </a:lnTo>
                    <a:lnTo>
                      <a:pt x="336" y="1824"/>
                    </a:lnTo>
                    <a:lnTo>
                      <a:pt x="816" y="144"/>
                    </a:lnTo>
                    <a:lnTo>
                      <a:pt x="912" y="0"/>
                    </a:lnTo>
                    <a:lnTo>
                      <a:pt x="1392" y="0"/>
                    </a:lnTo>
                    <a:lnTo>
                      <a:pt x="1488" y="144"/>
                    </a:lnTo>
                    <a:lnTo>
                      <a:pt x="1632" y="672"/>
                    </a:lnTo>
                    <a:lnTo>
                      <a:pt x="1872" y="672"/>
                    </a:lnTo>
                    <a:lnTo>
                      <a:pt x="2016" y="144"/>
                    </a:lnTo>
                    <a:lnTo>
                      <a:pt x="2112" y="0"/>
                    </a:lnTo>
                    <a:lnTo>
                      <a:pt x="2688" y="0"/>
                    </a:lnTo>
                    <a:lnTo>
                      <a:pt x="2784" y="144"/>
                    </a:lnTo>
                    <a:lnTo>
                      <a:pt x="2928" y="672"/>
                    </a:lnTo>
                    <a:lnTo>
                      <a:pt x="3216" y="672"/>
                    </a:lnTo>
                    <a:lnTo>
                      <a:pt x="3360" y="144"/>
                    </a:lnTo>
                    <a:lnTo>
                      <a:pt x="3456" y="0"/>
                    </a:lnTo>
                    <a:lnTo>
                      <a:pt x="3936" y="0"/>
                    </a:lnTo>
                    <a:lnTo>
                      <a:pt x="4032" y="144"/>
                    </a:lnTo>
                    <a:lnTo>
                      <a:pt x="4464" y="1824"/>
                    </a:lnTo>
                    <a:lnTo>
                      <a:pt x="4752" y="1824"/>
                    </a:lnTo>
                    <a:lnTo>
                      <a:pt x="4800" y="1968"/>
                    </a:lnTo>
                    <a:lnTo>
                      <a:pt x="4800" y="2352"/>
                    </a:lnTo>
                    <a:lnTo>
                      <a:pt x="0" y="235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o-RO">
                  <a:latin typeface="Constantia" pitchFamily="18" charset="0"/>
                </a:endParaRPr>
              </a:p>
            </p:txBody>
          </p:sp>
          <p:sp>
            <p:nvSpPr>
              <p:cNvPr id="7177" name="Freeform 7"/>
              <p:cNvSpPr>
                <a:spLocks/>
              </p:cNvSpPr>
              <p:nvPr/>
            </p:nvSpPr>
            <p:spPr bwMode="auto">
              <a:xfrm>
                <a:off x="1180219" y="1942975"/>
                <a:ext cx="4071966" cy="1008472"/>
              </a:xfrm>
              <a:custGeom>
                <a:avLst/>
                <a:gdLst>
                  <a:gd name="T0" fmla="*/ 0 w 4800"/>
                  <a:gd name="T1" fmla="*/ 2147483647 h 2352"/>
                  <a:gd name="T2" fmla="*/ 0 w 4800"/>
                  <a:gd name="T3" fmla="*/ 2147483647 h 2352"/>
                  <a:gd name="T4" fmla="*/ 2147483647 w 4800"/>
                  <a:gd name="T5" fmla="*/ 2147483647 h 2352"/>
                  <a:gd name="T6" fmla="*/ 2147483647 w 4800"/>
                  <a:gd name="T7" fmla="*/ 2147483647 h 2352"/>
                  <a:gd name="T8" fmla="*/ 2147483647 w 4800"/>
                  <a:gd name="T9" fmla="*/ 2147483647 h 2352"/>
                  <a:gd name="T10" fmla="*/ 2147483647 w 4800"/>
                  <a:gd name="T11" fmla="*/ 0 h 2352"/>
                  <a:gd name="T12" fmla="*/ 2147483647 w 4800"/>
                  <a:gd name="T13" fmla="*/ 0 h 2352"/>
                  <a:gd name="T14" fmla="*/ 2147483647 w 4800"/>
                  <a:gd name="T15" fmla="*/ 2147483647 h 2352"/>
                  <a:gd name="T16" fmla="*/ 2147483647 w 4800"/>
                  <a:gd name="T17" fmla="*/ 2147483647 h 2352"/>
                  <a:gd name="T18" fmla="*/ 2147483647 w 4800"/>
                  <a:gd name="T19" fmla="*/ 2147483647 h 2352"/>
                  <a:gd name="T20" fmla="*/ 2147483647 w 4800"/>
                  <a:gd name="T21" fmla="*/ 2147483647 h 2352"/>
                  <a:gd name="T22" fmla="*/ 2147483647 w 4800"/>
                  <a:gd name="T23" fmla="*/ 0 h 2352"/>
                  <a:gd name="T24" fmla="*/ 2147483647 w 4800"/>
                  <a:gd name="T25" fmla="*/ 0 h 2352"/>
                  <a:gd name="T26" fmla="*/ 2147483647 w 4800"/>
                  <a:gd name="T27" fmla="*/ 2147483647 h 2352"/>
                  <a:gd name="T28" fmla="*/ 2147483647 w 4800"/>
                  <a:gd name="T29" fmla="*/ 2147483647 h 2352"/>
                  <a:gd name="T30" fmla="*/ 2147483647 w 4800"/>
                  <a:gd name="T31" fmla="*/ 2147483647 h 2352"/>
                  <a:gd name="T32" fmla="*/ 2147483647 w 4800"/>
                  <a:gd name="T33" fmla="*/ 2147483647 h 2352"/>
                  <a:gd name="T34" fmla="*/ 2147483647 w 4800"/>
                  <a:gd name="T35" fmla="*/ 0 h 2352"/>
                  <a:gd name="T36" fmla="*/ 2147483647 w 4800"/>
                  <a:gd name="T37" fmla="*/ 0 h 2352"/>
                  <a:gd name="T38" fmla="*/ 2147483647 w 4800"/>
                  <a:gd name="T39" fmla="*/ 2147483647 h 2352"/>
                  <a:gd name="T40" fmla="*/ 2147483647 w 4800"/>
                  <a:gd name="T41" fmla="*/ 2147483647 h 2352"/>
                  <a:gd name="T42" fmla="*/ 2147483647 w 4800"/>
                  <a:gd name="T43" fmla="*/ 2147483647 h 2352"/>
                  <a:gd name="T44" fmla="*/ 2147483647 w 4800"/>
                  <a:gd name="T45" fmla="*/ 2147483647 h 2352"/>
                  <a:gd name="T46" fmla="*/ 2147483647 w 4800"/>
                  <a:gd name="T47" fmla="*/ 2147483647 h 2352"/>
                  <a:gd name="T48" fmla="*/ 0 w 4800"/>
                  <a:gd name="T49" fmla="*/ 2147483647 h 235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4800"/>
                  <a:gd name="T76" fmla="*/ 0 h 2352"/>
                  <a:gd name="T77" fmla="*/ 4800 w 4800"/>
                  <a:gd name="T78" fmla="*/ 2352 h 2352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4800" h="2352">
                    <a:moveTo>
                      <a:pt x="0" y="2352"/>
                    </a:moveTo>
                    <a:lnTo>
                      <a:pt x="0" y="1968"/>
                    </a:lnTo>
                    <a:lnTo>
                      <a:pt x="48" y="1824"/>
                    </a:lnTo>
                    <a:lnTo>
                      <a:pt x="336" y="1824"/>
                    </a:lnTo>
                    <a:lnTo>
                      <a:pt x="816" y="144"/>
                    </a:lnTo>
                    <a:lnTo>
                      <a:pt x="912" y="0"/>
                    </a:lnTo>
                    <a:lnTo>
                      <a:pt x="1392" y="0"/>
                    </a:lnTo>
                    <a:lnTo>
                      <a:pt x="1488" y="144"/>
                    </a:lnTo>
                    <a:lnTo>
                      <a:pt x="1632" y="672"/>
                    </a:lnTo>
                    <a:lnTo>
                      <a:pt x="1872" y="672"/>
                    </a:lnTo>
                    <a:lnTo>
                      <a:pt x="2016" y="144"/>
                    </a:lnTo>
                    <a:lnTo>
                      <a:pt x="2112" y="0"/>
                    </a:lnTo>
                    <a:lnTo>
                      <a:pt x="2688" y="0"/>
                    </a:lnTo>
                    <a:lnTo>
                      <a:pt x="2784" y="144"/>
                    </a:lnTo>
                    <a:lnTo>
                      <a:pt x="2928" y="672"/>
                    </a:lnTo>
                    <a:lnTo>
                      <a:pt x="3216" y="672"/>
                    </a:lnTo>
                    <a:lnTo>
                      <a:pt x="3360" y="144"/>
                    </a:lnTo>
                    <a:lnTo>
                      <a:pt x="3456" y="0"/>
                    </a:lnTo>
                    <a:lnTo>
                      <a:pt x="3936" y="0"/>
                    </a:lnTo>
                    <a:lnTo>
                      <a:pt x="4032" y="144"/>
                    </a:lnTo>
                    <a:lnTo>
                      <a:pt x="4464" y="1824"/>
                    </a:lnTo>
                    <a:lnTo>
                      <a:pt x="4752" y="1824"/>
                    </a:lnTo>
                    <a:lnTo>
                      <a:pt x="4800" y="1968"/>
                    </a:lnTo>
                    <a:lnTo>
                      <a:pt x="4800" y="2352"/>
                    </a:lnTo>
                    <a:lnTo>
                      <a:pt x="0" y="235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o-RO">
                  <a:latin typeface="Constantia" pitchFamily="18" charset="0"/>
                </a:endParaRPr>
              </a:p>
            </p:txBody>
          </p:sp>
        </p:grpSp>
        <p:sp>
          <p:nvSpPr>
            <p:cNvPr id="7175" name="Text Box 8"/>
            <p:cNvSpPr txBox="1">
              <a:spLocks noChangeAspect="1" noChangeArrowheads="1"/>
            </p:cNvSpPr>
            <p:nvPr/>
          </p:nvSpPr>
          <p:spPr bwMode="auto">
            <a:xfrm>
              <a:off x="1285852" y="1000108"/>
              <a:ext cx="864000" cy="28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Ctr="1"/>
            <a:lstStyle/>
            <a:p>
              <a:pPr defTabSz="874713"/>
              <a:r>
                <a:rPr lang="en-US" sz="2000">
                  <a:solidFill>
                    <a:schemeClr val="bg1"/>
                  </a:solidFill>
                  <a:latin typeface="Impact" pitchFamily="34" charset="0"/>
                </a:rPr>
                <a:t>IMNR</a:t>
              </a:r>
              <a:endParaRPr lang="ro-RO" sz="2000">
                <a:solidFill>
                  <a:schemeClr val="bg1"/>
                </a:solidFill>
                <a:latin typeface="Impact" pitchFamily="34" charset="0"/>
              </a:endParaRPr>
            </a:p>
          </p:txBody>
        </p:sp>
      </p:grpSp>
      <p:sp>
        <p:nvSpPr>
          <p:cNvPr id="7173" name="Rectangle 1"/>
          <p:cNvSpPr>
            <a:spLocks noChangeArrowheads="1"/>
          </p:cNvSpPr>
          <p:nvPr/>
        </p:nvSpPr>
        <p:spPr bwMode="auto">
          <a:xfrm>
            <a:off x="2286000" y="285750"/>
            <a:ext cx="54292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2400" b="1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What metallurgical waste is used?</a:t>
            </a:r>
            <a:endParaRPr lang="en-US" sz="2400">
              <a:solidFill>
                <a:srgbClr val="FF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349450-6484-472A-A6D8-8D40091CB68C}" type="slidenum">
              <a:rPr lang="ro-RO" smtClean="0"/>
              <a:pPr>
                <a:defRPr/>
              </a:pPr>
              <a:t>3</a:t>
            </a:fld>
            <a:endParaRPr lang="ro-RO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o-RO" smtClean="0"/>
              <a:t>SVS 2015</a:t>
            </a:r>
            <a:endParaRPr lang="ro-R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1371600" y="1143000"/>
            <a:ext cx="7772400" cy="5143500"/>
          </a:xfrm>
        </p:spPr>
        <p:txBody>
          <a:bodyPr>
            <a:normAutofit fontScale="25000" lnSpcReduction="20000"/>
          </a:bodyPr>
          <a:lstStyle/>
          <a:p>
            <a:pPr marL="274320" indent="266700" eaLnBrk="1" hangingPunct="1">
              <a:lnSpc>
                <a:spcPct val="170000"/>
              </a:lnSpc>
              <a:spcBef>
                <a:spcPct val="0"/>
              </a:spcBef>
              <a:buClr>
                <a:srgbClr val="FF0000"/>
              </a:buClr>
              <a:buFont typeface="Wingdings 2"/>
              <a:buNone/>
              <a:defRPr/>
            </a:pPr>
            <a:r>
              <a:rPr lang="ro-RO" sz="80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The </a:t>
            </a:r>
            <a:r>
              <a:rPr lang="ro-RO" sz="80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most important components of LF slag are: CaO (40-60%), Al</a:t>
            </a:r>
            <a:r>
              <a:rPr lang="ro-RO" sz="8000" b="1" baseline="-30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o-RO" sz="80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O</a:t>
            </a:r>
            <a:r>
              <a:rPr lang="ro-RO" sz="8000" b="1" baseline="-30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3</a:t>
            </a:r>
            <a:r>
              <a:rPr lang="ro-RO" sz="80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SiO</a:t>
            </a:r>
            <a:r>
              <a:rPr lang="ro-RO" sz="8000" b="1" baseline="-30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o-RO" sz="80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and MgO.</a:t>
            </a:r>
            <a:endParaRPr lang="en-US" sz="8000" b="1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274320" indent="266700" eaLnBrk="1" hangingPunct="1">
              <a:lnSpc>
                <a:spcPct val="170000"/>
              </a:lnSpc>
              <a:spcBef>
                <a:spcPct val="0"/>
              </a:spcBef>
              <a:buClr>
                <a:srgbClr val="FF0000"/>
              </a:buClr>
              <a:buFont typeface="Wingdings 2"/>
              <a:buNone/>
              <a:defRPr/>
            </a:pPr>
            <a:r>
              <a:rPr lang="ro-RO" sz="80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Due the high content of free CaO, this slag is very alkaline.</a:t>
            </a:r>
            <a:endParaRPr lang="ro-RO" sz="8000" b="1" dirty="0" smtClean="0">
              <a:latin typeface="Calibri" pitchFamily="34" charset="0"/>
              <a:cs typeface="Arial" pitchFamily="34" charset="0"/>
            </a:endParaRPr>
          </a:p>
          <a:p>
            <a:pPr marL="274320" indent="266700">
              <a:lnSpc>
                <a:spcPct val="170000"/>
              </a:lnSpc>
              <a:spcBef>
                <a:spcPct val="0"/>
              </a:spcBef>
              <a:buClr>
                <a:srgbClr val="FF0000"/>
              </a:buClr>
              <a:buFont typeface="Wingdings 2"/>
              <a:buNone/>
              <a:defRPr/>
            </a:pPr>
            <a:r>
              <a:rPr lang="ro-RO" sz="80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LF slag can be </a:t>
            </a:r>
            <a:r>
              <a:rPr lang="ro-RO" sz="80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used</a:t>
            </a:r>
            <a:r>
              <a:rPr lang="en-US" sz="80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as follow</a:t>
            </a:r>
            <a:r>
              <a:rPr lang="ro-RO" sz="80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:</a:t>
            </a:r>
            <a:endParaRPr lang="ro-RO" sz="8000" b="1" dirty="0" smtClean="0">
              <a:latin typeface="Calibri" pitchFamily="34" charset="0"/>
              <a:cs typeface="Arial" pitchFamily="34" charset="0"/>
            </a:endParaRPr>
          </a:p>
          <a:p>
            <a:pPr marL="809625" indent="-274320">
              <a:lnSpc>
                <a:spcPct val="170000"/>
              </a:lnSpc>
              <a:spcBef>
                <a:spcPct val="0"/>
              </a:spcBef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en-US" sz="80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i</a:t>
            </a:r>
            <a:r>
              <a:rPr lang="ro-RO" sz="80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s reintroduced into the steelmaking unit, </a:t>
            </a:r>
            <a:endParaRPr lang="ro-RO" sz="8000" b="1" dirty="0" smtClean="0">
              <a:latin typeface="Calibri" pitchFamily="34" charset="0"/>
              <a:cs typeface="Arial" pitchFamily="34" charset="0"/>
            </a:endParaRPr>
          </a:p>
          <a:p>
            <a:pPr marL="809625" indent="-274320">
              <a:lnSpc>
                <a:spcPct val="170000"/>
              </a:lnSpc>
              <a:spcBef>
                <a:spcPct val="0"/>
              </a:spcBef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ro-RO" sz="80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as a substitute for clinker or cement, </a:t>
            </a:r>
            <a:endParaRPr lang="ro-RO" sz="8000" b="1" dirty="0" smtClean="0">
              <a:latin typeface="Calibri" pitchFamily="34" charset="0"/>
              <a:cs typeface="Arial" pitchFamily="34" charset="0"/>
            </a:endParaRPr>
          </a:p>
          <a:p>
            <a:pPr marL="809625" indent="-274320">
              <a:lnSpc>
                <a:spcPct val="170000"/>
              </a:lnSpc>
              <a:spcBef>
                <a:spcPct val="0"/>
              </a:spcBef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ro-RO" sz="80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for acid mine water treatment, </a:t>
            </a:r>
            <a:endParaRPr lang="ro-RO" sz="8000" b="1" dirty="0" smtClean="0">
              <a:latin typeface="Calibri" pitchFamily="34" charset="0"/>
              <a:cs typeface="Arial" pitchFamily="34" charset="0"/>
            </a:endParaRPr>
          </a:p>
          <a:p>
            <a:pPr marL="809625" indent="-274320">
              <a:lnSpc>
                <a:spcPct val="170000"/>
              </a:lnSpc>
              <a:spcBef>
                <a:spcPct val="0"/>
              </a:spcBef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ro-RO" sz="80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as a fertilizer (fertilaizăr)in the agriculture, </a:t>
            </a:r>
            <a:endParaRPr lang="ro-RO" sz="8000" b="1" dirty="0" smtClean="0">
              <a:latin typeface="Calibri" pitchFamily="34" charset="0"/>
              <a:cs typeface="Arial" pitchFamily="34" charset="0"/>
            </a:endParaRPr>
          </a:p>
          <a:p>
            <a:pPr marL="809625" indent="-274320">
              <a:lnSpc>
                <a:spcPct val="170000"/>
              </a:lnSpc>
              <a:spcBef>
                <a:spcPct val="0"/>
              </a:spcBef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ro-RO" sz="80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as a possible chemical trap for CO</a:t>
            </a:r>
            <a:r>
              <a:rPr lang="ro-RO" sz="8000" b="1" baseline="-30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o-RO" sz="80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endParaRPr lang="ro-RO" sz="8000" b="1" dirty="0" smtClean="0">
              <a:latin typeface="Calibri" pitchFamily="34" charset="0"/>
              <a:cs typeface="Arial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o-RO" dirty="0"/>
          </a:p>
        </p:txBody>
      </p:sp>
      <p:grpSp>
        <p:nvGrpSpPr>
          <p:cNvPr id="8195" name="Group 8"/>
          <p:cNvGrpSpPr>
            <a:grpSpLocks/>
          </p:cNvGrpSpPr>
          <p:nvPr/>
        </p:nvGrpSpPr>
        <p:grpSpPr bwMode="auto">
          <a:xfrm>
            <a:off x="428625" y="285750"/>
            <a:ext cx="1190625" cy="611188"/>
            <a:chOff x="1085867" y="857250"/>
            <a:chExt cx="1190247" cy="612000"/>
          </a:xfrm>
        </p:grpSpPr>
        <p:grpSp>
          <p:nvGrpSpPr>
            <p:cNvPr id="8196" name="Group 31"/>
            <p:cNvGrpSpPr>
              <a:grpSpLocks noChangeAspect="1"/>
            </p:cNvGrpSpPr>
            <p:nvPr/>
          </p:nvGrpSpPr>
          <p:grpSpPr bwMode="auto">
            <a:xfrm>
              <a:off x="1085867" y="857250"/>
              <a:ext cx="1190247" cy="612000"/>
              <a:chOff x="1180219" y="1942975"/>
              <a:chExt cx="4071966" cy="2120911"/>
            </a:xfrm>
          </p:grpSpPr>
          <p:sp>
            <p:nvSpPr>
              <p:cNvPr id="8198" name="Freeform 6"/>
              <p:cNvSpPr>
                <a:spLocks/>
              </p:cNvSpPr>
              <p:nvPr/>
            </p:nvSpPr>
            <p:spPr bwMode="auto">
              <a:xfrm flipV="1">
                <a:off x="1180219" y="3055414"/>
                <a:ext cx="4071966" cy="1008472"/>
              </a:xfrm>
              <a:custGeom>
                <a:avLst/>
                <a:gdLst>
                  <a:gd name="T0" fmla="*/ 0 w 4800"/>
                  <a:gd name="T1" fmla="*/ 2147483647 h 2352"/>
                  <a:gd name="T2" fmla="*/ 0 w 4800"/>
                  <a:gd name="T3" fmla="*/ 2147483647 h 2352"/>
                  <a:gd name="T4" fmla="*/ 2147483647 w 4800"/>
                  <a:gd name="T5" fmla="*/ 2147483647 h 2352"/>
                  <a:gd name="T6" fmla="*/ 2147483647 w 4800"/>
                  <a:gd name="T7" fmla="*/ 2147483647 h 2352"/>
                  <a:gd name="T8" fmla="*/ 2147483647 w 4800"/>
                  <a:gd name="T9" fmla="*/ 2147483647 h 2352"/>
                  <a:gd name="T10" fmla="*/ 2147483647 w 4800"/>
                  <a:gd name="T11" fmla="*/ 0 h 2352"/>
                  <a:gd name="T12" fmla="*/ 2147483647 w 4800"/>
                  <a:gd name="T13" fmla="*/ 0 h 2352"/>
                  <a:gd name="T14" fmla="*/ 2147483647 w 4800"/>
                  <a:gd name="T15" fmla="*/ 2147483647 h 2352"/>
                  <a:gd name="T16" fmla="*/ 2147483647 w 4800"/>
                  <a:gd name="T17" fmla="*/ 2147483647 h 2352"/>
                  <a:gd name="T18" fmla="*/ 2147483647 w 4800"/>
                  <a:gd name="T19" fmla="*/ 2147483647 h 2352"/>
                  <a:gd name="T20" fmla="*/ 2147483647 w 4800"/>
                  <a:gd name="T21" fmla="*/ 2147483647 h 2352"/>
                  <a:gd name="T22" fmla="*/ 2147483647 w 4800"/>
                  <a:gd name="T23" fmla="*/ 0 h 2352"/>
                  <a:gd name="T24" fmla="*/ 2147483647 w 4800"/>
                  <a:gd name="T25" fmla="*/ 0 h 2352"/>
                  <a:gd name="T26" fmla="*/ 2147483647 w 4800"/>
                  <a:gd name="T27" fmla="*/ 2147483647 h 2352"/>
                  <a:gd name="T28" fmla="*/ 2147483647 w 4800"/>
                  <a:gd name="T29" fmla="*/ 2147483647 h 2352"/>
                  <a:gd name="T30" fmla="*/ 2147483647 w 4800"/>
                  <a:gd name="T31" fmla="*/ 2147483647 h 2352"/>
                  <a:gd name="T32" fmla="*/ 2147483647 w 4800"/>
                  <a:gd name="T33" fmla="*/ 2147483647 h 2352"/>
                  <a:gd name="T34" fmla="*/ 2147483647 w 4800"/>
                  <a:gd name="T35" fmla="*/ 0 h 2352"/>
                  <a:gd name="T36" fmla="*/ 2147483647 w 4800"/>
                  <a:gd name="T37" fmla="*/ 0 h 2352"/>
                  <a:gd name="T38" fmla="*/ 2147483647 w 4800"/>
                  <a:gd name="T39" fmla="*/ 2147483647 h 2352"/>
                  <a:gd name="T40" fmla="*/ 2147483647 w 4800"/>
                  <a:gd name="T41" fmla="*/ 2147483647 h 2352"/>
                  <a:gd name="T42" fmla="*/ 2147483647 w 4800"/>
                  <a:gd name="T43" fmla="*/ 2147483647 h 2352"/>
                  <a:gd name="T44" fmla="*/ 2147483647 w 4800"/>
                  <a:gd name="T45" fmla="*/ 2147483647 h 2352"/>
                  <a:gd name="T46" fmla="*/ 2147483647 w 4800"/>
                  <a:gd name="T47" fmla="*/ 2147483647 h 2352"/>
                  <a:gd name="T48" fmla="*/ 0 w 4800"/>
                  <a:gd name="T49" fmla="*/ 2147483647 h 235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4800"/>
                  <a:gd name="T76" fmla="*/ 0 h 2352"/>
                  <a:gd name="T77" fmla="*/ 4800 w 4800"/>
                  <a:gd name="T78" fmla="*/ 2352 h 2352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4800" h="2352">
                    <a:moveTo>
                      <a:pt x="0" y="2352"/>
                    </a:moveTo>
                    <a:lnTo>
                      <a:pt x="0" y="1968"/>
                    </a:lnTo>
                    <a:lnTo>
                      <a:pt x="48" y="1824"/>
                    </a:lnTo>
                    <a:lnTo>
                      <a:pt x="336" y="1824"/>
                    </a:lnTo>
                    <a:lnTo>
                      <a:pt x="816" y="144"/>
                    </a:lnTo>
                    <a:lnTo>
                      <a:pt x="912" y="0"/>
                    </a:lnTo>
                    <a:lnTo>
                      <a:pt x="1392" y="0"/>
                    </a:lnTo>
                    <a:lnTo>
                      <a:pt x="1488" y="144"/>
                    </a:lnTo>
                    <a:lnTo>
                      <a:pt x="1632" y="672"/>
                    </a:lnTo>
                    <a:lnTo>
                      <a:pt x="1872" y="672"/>
                    </a:lnTo>
                    <a:lnTo>
                      <a:pt x="2016" y="144"/>
                    </a:lnTo>
                    <a:lnTo>
                      <a:pt x="2112" y="0"/>
                    </a:lnTo>
                    <a:lnTo>
                      <a:pt x="2688" y="0"/>
                    </a:lnTo>
                    <a:lnTo>
                      <a:pt x="2784" y="144"/>
                    </a:lnTo>
                    <a:lnTo>
                      <a:pt x="2928" y="672"/>
                    </a:lnTo>
                    <a:lnTo>
                      <a:pt x="3216" y="672"/>
                    </a:lnTo>
                    <a:lnTo>
                      <a:pt x="3360" y="144"/>
                    </a:lnTo>
                    <a:lnTo>
                      <a:pt x="3456" y="0"/>
                    </a:lnTo>
                    <a:lnTo>
                      <a:pt x="3936" y="0"/>
                    </a:lnTo>
                    <a:lnTo>
                      <a:pt x="4032" y="144"/>
                    </a:lnTo>
                    <a:lnTo>
                      <a:pt x="4464" y="1824"/>
                    </a:lnTo>
                    <a:lnTo>
                      <a:pt x="4752" y="1824"/>
                    </a:lnTo>
                    <a:lnTo>
                      <a:pt x="4800" y="1968"/>
                    </a:lnTo>
                    <a:lnTo>
                      <a:pt x="4800" y="2352"/>
                    </a:lnTo>
                    <a:lnTo>
                      <a:pt x="0" y="235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o-RO">
                  <a:latin typeface="Constantia" pitchFamily="18" charset="0"/>
                </a:endParaRPr>
              </a:p>
            </p:txBody>
          </p:sp>
          <p:sp>
            <p:nvSpPr>
              <p:cNvPr id="8199" name="Freeform 7"/>
              <p:cNvSpPr>
                <a:spLocks/>
              </p:cNvSpPr>
              <p:nvPr/>
            </p:nvSpPr>
            <p:spPr bwMode="auto">
              <a:xfrm>
                <a:off x="1180219" y="1942975"/>
                <a:ext cx="4071966" cy="1008472"/>
              </a:xfrm>
              <a:custGeom>
                <a:avLst/>
                <a:gdLst>
                  <a:gd name="T0" fmla="*/ 0 w 4800"/>
                  <a:gd name="T1" fmla="*/ 2147483647 h 2352"/>
                  <a:gd name="T2" fmla="*/ 0 w 4800"/>
                  <a:gd name="T3" fmla="*/ 2147483647 h 2352"/>
                  <a:gd name="T4" fmla="*/ 2147483647 w 4800"/>
                  <a:gd name="T5" fmla="*/ 2147483647 h 2352"/>
                  <a:gd name="T6" fmla="*/ 2147483647 w 4800"/>
                  <a:gd name="T7" fmla="*/ 2147483647 h 2352"/>
                  <a:gd name="T8" fmla="*/ 2147483647 w 4800"/>
                  <a:gd name="T9" fmla="*/ 2147483647 h 2352"/>
                  <a:gd name="T10" fmla="*/ 2147483647 w 4800"/>
                  <a:gd name="T11" fmla="*/ 0 h 2352"/>
                  <a:gd name="T12" fmla="*/ 2147483647 w 4800"/>
                  <a:gd name="T13" fmla="*/ 0 h 2352"/>
                  <a:gd name="T14" fmla="*/ 2147483647 w 4800"/>
                  <a:gd name="T15" fmla="*/ 2147483647 h 2352"/>
                  <a:gd name="T16" fmla="*/ 2147483647 w 4800"/>
                  <a:gd name="T17" fmla="*/ 2147483647 h 2352"/>
                  <a:gd name="T18" fmla="*/ 2147483647 w 4800"/>
                  <a:gd name="T19" fmla="*/ 2147483647 h 2352"/>
                  <a:gd name="T20" fmla="*/ 2147483647 w 4800"/>
                  <a:gd name="T21" fmla="*/ 2147483647 h 2352"/>
                  <a:gd name="T22" fmla="*/ 2147483647 w 4800"/>
                  <a:gd name="T23" fmla="*/ 0 h 2352"/>
                  <a:gd name="T24" fmla="*/ 2147483647 w 4800"/>
                  <a:gd name="T25" fmla="*/ 0 h 2352"/>
                  <a:gd name="T26" fmla="*/ 2147483647 w 4800"/>
                  <a:gd name="T27" fmla="*/ 2147483647 h 2352"/>
                  <a:gd name="T28" fmla="*/ 2147483647 w 4800"/>
                  <a:gd name="T29" fmla="*/ 2147483647 h 2352"/>
                  <a:gd name="T30" fmla="*/ 2147483647 w 4800"/>
                  <a:gd name="T31" fmla="*/ 2147483647 h 2352"/>
                  <a:gd name="T32" fmla="*/ 2147483647 w 4800"/>
                  <a:gd name="T33" fmla="*/ 2147483647 h 2352"/>
                  <a:gd name="T34" fmla="*/ 2147483647 w 4800"/>
                  <a:gd name="T35" fmla="*/ 0 h 2352"/>
                  <a:gd name="T36" fmla="*/ 2147483647 w 4800"/>
                  <a:gd name="T37" fmla="*/ 0 h 2352"/>
                  <a:gd name="T38" fmla="*/ 2147483647 w 4800"/>
                  <a:gd name="T39" fmla="*/ 2147483647 h 2352"/>
                  <a:gd name="T40" fmla="*/ 2147483647 w 4800"/>
                  <a:gd name="T41" fmla="*/ 2147483647 h 2352"/>
                  <a:gd name="T42" fmla="*/ 2147483647 w 4800"/>
                  <a:gd name="T43" fmla="*/ 2147483647 h 2352"/>
                  <a:gd name="T44" fmla="*/ 2147483647 w 4800"/>
                  <a:gd name="T45" fmla="*/ 2147483647 h 2352"/>
                  <a:gd name="T46" fmla="*/ 2147483647 w 4800"/>
                  <a:gd name="T47" fmla="*/ 2147483647 h 2352"/>
                  <a:gd name="T48" fmla="*/ 0 w 4800"/>
                  <a:gd name="T49" fmla="*/ 2147483647 h 235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4800"/>
                  <a:gd name="T76" fmla="*/ 0 h 2352"/>
                  <a:gd name="T77" fmla="*/ 4800 w 4800"/>
                  <a:gd name="T78" fmla="*/ 2352 h 2352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4800" h="2352">
                    <a:moveTo>
                      <a:pt x="0" y="2352"/>
                    </a:moveTo>
                    <a:lnTo>
                      <a:pt x="0" y="1968"/>
                    </a:lnTo>
                    <a:lnTo>
                      <a:pt x="48" y="1824"/>
                    </a:lnTo>
                    <a:lnTo>
                      <a:pt x="336" y="1824"/>
                    </a:lnTo>
                    <a:lnTo>
                      <a:pt x="816" y="144"/>
                    </a:lnTo>
                    <a:lnTo>
                      <a:pt x="912" y="0"/>
                    </a:lnTo>
                    <a:lnTo>
                      <a:pt x="1392" y="0"/>
                    </a:lnTo>
                    <a:lnTo>
                      <a:pt x="1488" y="144"/>
                    </a:lnTo>
                    <a:lnTo>
                      <a:pt x="1632" y="672"/>
                    </a:lnTo>
                    <a:lnTo>
                      <a:pt x="1872" y="672"/>
                    </a:lnTo>
                    <a:lnTo>
                      <a:pt x="2016" y="144"/>
                    </a:lnTo>
                    <a:lnTo>
                      <a:pt x="2112" y="0"/>
                    </a:lnTo>
                    <a:lnTo>
                      <a:pt x="2688" y="0"/>
                    </a:lnTo>
                    <a:lnTo>
                      <a:pt x="2784" y="144"/>
                    </a:lnTo>
                    <a:lnTo>
                      <a:pt x="2928" y="672"/>
                    </a:lnTo>
                    <a:lnTo>
                      <a:pt x="3216" y="672"/>
                    </a:lnTo>
                    <a:lnTo>
                      <a:pt x="3360" y="144"/>
                    </a:lnTo>
                    <a:lnTo>
                      <a:pt x="3456" y="0"/>
                    </a:lnTo>
                    <a:lnTo>
                      <a:pt x="3936" y="0"/>
                    </a:lnTo>
                    <a:lnTo>
                      <a:pt x="4032" y="144"/>
                    </a:lnTo>
                    <a:lnTo>
                      <a:pt x="4464" y="1824"/>
                    </a:lnTo>
                    <a:lnTo>
                      <a:pt x="4752" y="1824"/>
                    </a:lnTo>
                    <a:lnTo>
                      <a:pt x="4800" y="1968"/>
                    </a:lnTo>
                    <a:lnTo>
                      <a:pt x="4800" y="2352"/>
                    </a:lnTo>
                    <a:lnTo>
                      <a:pt x="0" y="235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o-RO">
                  <a:latin typeface="Constantia" pitchFamily="18" charset="0"/>
                </a:endParaRPr>
              </a:p>
            </p:txBody>
          </p:sp>
        </p:grpSp>
        <p:sp>
          <p:nvSpPr>
            <p:cNvPr id="8197" name="Text Box 8"/>
            <p:cNvSpPr txBox="1">
              <a:spLocks noChangeAspect="1" noChangeArrowheads="1"/>
            </p:cNvSpPr>
            <p:nvPr/>
          </p:nvSpPr>
          <p:spPr bwMode="auto">
            <a:xfrm>
              <a:off x="1285852" y="1000108"/>
              <a:ext cx="864000" cy="28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Ctr="1"/>
            <a:lstStyle/>
            <a:p>
              <a:pPr defTabSz="874713"/>
              <a:r>
                <a:rPr lang="en-US" sz="2000">
                  <a:solidFill>
                    <a:schemeClr val="bg1"/>
                  </a:solidFill>
                  <a:latin typeface="Impact" pitchFamily="34" charset="0"/>
                </a:rPr>
                <a:t>IMNR</a:t>
              </a:r>
              <a:endParaRPr lang="ro-RO" sz="2000">
                <a:solidFill>
                  <a:schemeClr val="bg1"/>
                </a:solidFill>
                <a:latin typeface="Impact" pitchFamily="34" charset="0"/>
              </a:endParaRPr>
            </a:p>
          </p:txBody>
        </p:sp>
      </p:grp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349450-6484-472A-A6D8-8D40091CB68C}" type="slidenum">
              <a:rPr lang="ro-RO" smtClean="0"/>
              <a:pPr>
                <a:defRPr/>
              </a:pPr>
              <a:t>4</a:t>
            </a:fld>
            <a:endParaRPr lang="ro-RO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o-RO" smtClean="0"/>
              <a:t>SVS 2015</a:t>
            </a:r>
            <a:endParaRPr lang="ro-R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8"/>
          <p:cNvGrpSpPr>
            <a:grpSpLocks/>
          </p:cNvGrpSpPr>
          <p:nvPr/>
        </p:nvGrpSpPr>
        <p:grpSpPr bwMode="auto">
          <a:xfrm>
            <a:off x="428625" y="285750"/>
            <a:ext cx="1190625" cy="611188"/>
            <a:chOff x="1085867" y="857250"/>
            <a:chExt cx="1190247" cy="612000"/>
          </a:xfrm>
        </p:grpSpPr>
        <p:grpSp>
          <p:nvGrpSpPr>
            <p:cNvPr id="9221" name="Group 31"/>
            <p:cNvGrpSpPr>
              <a:grpSpLocks noChangeAspect="1"/>
            </p:cNvGrpSpPr>
            <p:nvPr/>
          </p:nvGrpSpPr>
          <p:grpSpPr bwMode="auto">
            <a:xfrm>
              <a:off x="1085867" y="857250"/>
              <a:ext cx="1190247" cy="612000"/>
              <a:chOff x="1180219" y="1942975"/>
              <a:chExt cx="4071966" cy="2120911"/>
            </a:xfrm>
          </p:grpSpPr>
          <p:sp>
            <p:nvSpPr>
              <p:cNvPr id="9223" name="Freeform 6"/>
              <p:cNvSpPr>
                <a:spLocks/>
              </p:cNvSpPr>
              <p:nvPr/>
            </p:nvSpPr>
            <p:spPr bwMode="auto">
              <a:xfrm flipV="1">
                <a:off x="1180219" y="3055414"/>
                <a:ext cx="4071966" cy="1008472"/>
              </a:xfrm>
              <a:custGeom>
                <a:avLst/>
                <a:gdLst>
                  <a:gd name="T0" fmla="*/ 0 w 4800"/>
                  <a:gd name="T1" fmla="*/ 2147483647 h 2352"/>
                  <a:gd name="T2" fmla="*/ 0 w 4800"/>
                  <a:gd name="T3" fmla="*/ 2147483647 h 2352"/>
                  <a:gd name="T4" fmla="*/ 2147483647 w 4800"/>
                  <a:gd name="T5" fmla="*/ 2147483647 h 2352"/>
                  <a:gd name="T6" fmla="*/ 2147483647 w 4800"/>
                  <a:gd name="T7" fmla="*/ 2147483647 h 2352"/>
                  <a:gd name="T8" fmla="*/ 2147483647 w 4800"/>
                  <a:gd name="T9" fmla="*/ 2147483647 h 2352"/>
                  <a:gd name="T10" fmla="*/ 2147483647 w 4800"/>
                  <a:gd name="T11" fmla="*/ 0 h 2352"/>
                  <a:gd name="T12" fmla="*/ 2147483647 w 4800"/>
                  <a:gd name="T13" fmla="*/ 0 h 2352"/>
                  <a:gd name="T14" fmla="*/ 2147483647 w 4800"/>
                  <a:gd name="T15" fmla="*/ 2147483647 h 2352"/>
                  <a:gd name="T16" fmla="*/ 2147483647 w 4800"/>
                  <a:gd name="T17" fmla="*/ 2147483647 h 2352"/>
                  <a:gd name="T18" fmla="*/ 2147483647 w 4800"/>
                  <a:gd name="T19" fmla="*/ 2147483647 h 2352"/>
                  <a:gd name="T20" fmla="*/ 2147483647 w 4800"/>
                  <a:gd name="T21" fmla="*/ 2147483647 h 2352"/>
                  <a:gd name="T22" fmla="*/ 2147483647 w 4800"/>
                  <a:gd name="T23" fmla="*/ 0 h 2352"/>
                  <a:gd name="T24" fmla="*/ 2147483647 w 4800"/>
                  <a:gd name="T25" fmla="*/ 0 h 2352"/>
                  <a:gd name="T26" fmla="*/ 2147483647 w 4800"/>
                  <a:gd name="T27" fmla="*/ 2147483647 h 2352"/>
                  <a:gd name="T28" fmla="*/ 2147483647 w 4800"/>
                  <a:gd name="T29" fmla="*/ 2147483647 h 2352"/>
                  <a:gd name="T30" fmla="*/ 2147483647 w 4800"/>
                  <a:gd name="T31" fmla="*/ 2147483647 h 2352"/>
                  <a:gd name="T32" fmla="*/ 2147483647 w 4800"/>
                  <a:gd name="T33" fmla="*/ 2147483647 h 2352"/>
                  <a:gd name="T34" fmla="*/ 2147483647 w 4800"/>
                  <a:gd name="T35" fmla="*/ 0 h 2352"/>
                  <a:gd name="T36" fmla="*/ 2147483647 w 4800"/>
                  <a:gd name="T37" fmla="*/ 0 h 2352"/>
                  <a:gd name="T38" fmla="*/ 2147483647 w 4800"/>
                  <a:gd name="T39" fmla="*/ 2147483647 h 2352"/>
                  <a:gd name="T40" fmla="*/ 2147483647 w 4800"/>
                  <a:gd name="T41" fmla="*/ 2147483647 h 2352"/>
                  <a:gd name="T42" fmla="*/ 2147483647 w 4800"/>
                  <a:gd name="T43" fmla="*/ 2147483647 h 2352"/>
                  <a:gd name="T44" fmla="*/ 2147483647 w 4800"/>
                  <a:gd name="T45" fmla="*/ 2147483647 h 2352"/>
                  <a:gd name="T46" fmla="*/ 2147483647 w 4800"/>
                  <a:gd name="T47" fmla="*/ 2147483647 h 2352"/>
                  <a:gd name="T48" fmla="*/ 0 w 4800"/>
                  <a:gd name="T49" fmla="*/ 2147483647 h 235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4800"/>
                  <a:gd name="T76" fmla="*/ 0 h 2352"/>
                  <a:gd name="T77" fmla="*/ 4800 w 4800"/>
                  <a:gd name="T78" fmla="*/ 2352 h 2352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4800" h="2352">
                    <a:moveTo>
                      <a:pt x="0" y="2352"/>
                    </a:moveTo>
                    <a:lnTo>
                      <a:pt x="0" y="1968"/>
                    </a:lnTo>
                    <a:lnTo>
                      <a:pt x="48" y="1824"/>
                    </a:lnTo>
                    <a:lnTo>
                      <a:pt x="336" y="1824"/>
                    </a:lnTo>
                    <a:lnTo>
                      <a:pt x="816" y="144"/>
                    </a:lnTo>
                    <a:lnTo>
                      <a:pt x="912" y="0"/>
                    </a:lnTo>
                    <a:lnTo>
                      <a:pt x="1392" y="0"/>
                    </a:lnTo>
                    <a:lnTo>
                      <a:pt x="1488" y="144"/>
                    </a:lnTo>
                    <a:lnTo>
                      <a:pt x="1632" y="672"/>
                    </a:lnTo>
                    <a:lnTo>
                      <a:pt x="1872" y="672"/>
                    </a:lnTo>
                    <a:lnTo>
                      <a:pt x="2016" y="144"/>
                    </a:lnTo>
                    <a:lnTo>
                      <a:pt x="2112" y="0"/>
                    </a:lnTo>
                    <a:lnTo>
                      <a:pt x="2688" y="0"/>
                    </a:lnTo>
                    <a:lnTo>
                      <a:pt x="2784" y="144"/>
                    </a:lnTo>
                    <a:lnTo>
                      <a:pt x="2928" y="672"/>
                    </a:lnTo>
                    <a:lnTo>
                      <a:pt x="3216" y="672"/>
                    </a:lnTo>
                    <a:lnTo>
                      <a:pt x="3360" y="144"/>
                    </a:lnTo>
                    <a:lnTo>
                      <a:pt x="3456" y="0"/>
                    </a:lnTo>
                    <a:lnTo>
                      <a:pt x="3936" y="0"/>
                    </a:lnTo>
                    <a:lnTo>
                      <a:pt x="4032" y="144"/>
                    </a:lnTo>
                    <a:lnTo>
                      <a:pt x="4464" y="1824"/>
                    </a:lnTo>
                    <a:lnTo>
                      <a:pt x="4752" y="1824"/>
                    </a:lnTo>
                    <a:lnTo>
                      <a:pt x="4800" y="1968"/>
                    </a:lnTo>
                    <a:lnTo>
                      <a:pt x="4800" y="2352"/>
                    </a:lnTo>
                    <a:lnTo>
                      <a:pt x="0" y="235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o-RO">
                  <a:latin typeface="Constantia" pitchFamily="18" charset="0"/>
                </a:endParaRPr>
              </a:p>
            </p:txBody>
          </p:sp>
          <p:sp>
            <p:nvSpPr>
              <p:cNvPr id="9224" name="Freeform 7"/>
              <p:cNvSpPr>
                <a:spLocks/>
              </p:cNvSpPr>
              <p:nvPr/>
            </p:nvSpPr>
            <p:spPr bwMode="auto">
              <a:xfrm>
                <a:off x="1180219" y="1942975"/>
                <a:ext cx="4071966" cy="1008472"/>
              </a:xfrm>
              <a:custGeom>
                <a:avLst/>
                <a:gdLst>
                  <a:gd name="T0" fmla="*/ 0 w 4800"/>
                  <a:gd name="T1" fmla="*/ 2147483647 h 2352"/>
                  <a:gd name="T2" fmla="*/ 0 w 4800"/>
                  <a:gd name="T3" fmla="*/ 2147483647 h 2352"/>
                  <a:gd name="T4" fmla="*/ 2147483647 w 4800"/>
                  <a:gd name="T5" fmla="*/ 2147483647 h 2352"/>
                  <a:gd name="T6" fmla="*/ 2147483647 w 4800"/>
                  <a:gd name="T7" fmla="*/ 2147483647 h 2352"/>
                  <a:gd name="T8" fmla="*/ 2147483647 w 4800"/>
                  <a:gd name="T9" fmla="*/ 2147483647 h 2352"/>
                  <a:gd name="T10" fmla="*/ 2147483647 w 4800"/>
                  <a:gd name="T11" fmla="*/ 0 h 2352"/>
                  <a:gd name="T12" fmla="*/ 2147483647 w 4800"/>
                  <a:gd name="T13" fmla="*/ 0 h 2352"/>
                  <a:gd name="T14" fmla="*/ 2147483647 w 4800"/>
                  <a:gd name="T15" fmla="*/ 2147483647 h 2352"/>
                  <a:gd name="T16" fmla="*/ 2147483647 w 4800"/>
                  <a:gd name="T17" fmla="*/ 2147483647 h 2352"/>
                  <a:gd name="T18" fmla="*/ 2147483647 w 4800"/>
                  <a:gd name="T19" fmla="*/ 2147483647 h 2352"/>
                  <a:gd name="T20" fmla="*/ 2147483647 w 4800"/>
                  <a:gd name="T21" fmla="*/ 2147483647 h 2352"/>
                  <a:gd name="T22" fmla="*/ 2147483647 w 4800"/>
                  <a:gd name="T23" fmla="*/ 0 h 2352"/>
                  <a:gd name="T24" fmla="*/ 2147483647 w 4800"/>
                  <a:gd name="T25" fmla="*/ 0 h 2352"/>
                  <a:gd name="T26" fmla="*/ 2147483647 w 4800"/>
                  <a:gd name="T27" fmla="*/ 2147483647 h 2352"/>
                  <a:gd name="T28" fmla="*/ 2147483647 w 4800"/>
                  <a:gd name="T29" fmla="*/ 2147483647 h 2352"/>
                  <a:gd name="T30" fmla="*/ 2147483647 w 4800"/>
                  <a:gd name="T31" fmla="*/ 2147483647 h 2352"/>
                  <a:gd name="T32" fmla="*/ 2147483647 w 4800"/>
                  <a:gd name="T33" fmla="*/ 2147483647 h 2352"/>
                  <a:gd name="T34" fmla="*/ 2147483647 w 4800"/>
                  <a:gd name="T35" fmla="*/ 0 h 2352"/>
                  <a:gd name="T36" fmla="*/ 2147483647 w 4800"/>
                  <a:gd name="T37" fmla="*/ 0 h 2352"/>
                  <a:gd name="T38" fmla="*/ 2147483647 w 4800"/>
                  <a:gd name="T39" fmla="*/ 2147483647 h 2352"/>
                  <a:gd name="T40" fmla="*/ 2147483647 w 4800"/>
                  <a:gd name="T41" fmla="*/ 2147483647 h 2352"/>
                  <a:gd name="T42" fmla="*/ 2147483647 w 4800"/>
                  <a:gd name="T43" fmla="*/ 2147483647 h 2352"/>
                  <a:gd name="T44" fmla="*/ 2147483647 w 4800"/>
                  <a:gd name="T45" fmla="*/ 2147483647 h 2352"/>
                  <a:gd name="T46" fmla="*/ 2147483647 w 4800"/>
                  <a:gd name="T47" fmla="*/ 2147483647 h 2352"/>
                  <a:gd name="T48" fmla="*/ 0 w 4800"/>
                  <a:gd name="T49" fmla="*/ 2147483647 h 235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4800"/>
                  <a:gd name="T76" fmla="*/ 0 h 2352"/>
                  <a:gd name="T77" fmla="*/ 4800 w 4800"/>
                  <a:gd name="T78" fmla="*/ 2352 h 2352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4800" h="2352">
                    <a:moveTo>
                      <a:pt x="0" y="2352"/>
                    </a:moveTo>
                    <a:lnTo>
                      <a:pt x="0" y="1968"/>
                    </a:lnTo>
                    <a:lnTo>
                      <a:pt x="48" y="1824"/>
                    </a:lnTo>
                    <a:lnTo>
                      <a:pt x="336" y="1824"/>
                    </a:lnTo>
                    <a:lnTo>
                      <a:pt x="816" y="144"/>
                    </a:lnTo>
                    <a:lnTo>
                      <a:pt x="912" y="0"/>
                    </a:lnTo>
                    <a:lnTo>
                      <a:pt x="1392" y="0"/>
                    </a:lnTo>
                    <a:lnTo>
                      <a:pt x="1488" y="144"/>
                    </a:lnTo>
                    <a:lnTo>
                      <a:pt x="1632" y="672"/>
                    </a:lnTo>
                    <a:lnTo>
                      <a:pt x="1872" y="672"/>
                    </a:lnTo>
                    <a:lnTo>
                      <a:pt x="2016" y="144"/>
                    </a:lnTo>
                    <a:lnTo>
                      <a:pt x="2112" y="0"/>
                    </a:lnTo>
                    <a:lnTo>
                      <a:pt x="2688" y="0"/>
                    </a:lnTo>
                    <a:lnTo>
                      <a:pt x="2784" y="144"/>
                    </a:lnTo>
                    <a:lnTo>
                      <a:pt x="2928" y="672"/>
                    </a:lnTo>
                    <a:lnTo>
                      <a:pt x="3216" y="672"/>
                    </a:lnTo>
                    <a:lnTo>
                      <a:pt x="3360" y="144"/>
                    </a:lnTo>
                    <a:lnTo>
                      <a:pt x="3456" y="0"/>
                    </a:lnTo>
                    <a:lnTo>
                      <a:pt x="3936" y="0"/>
                    </a:lnTo>
                    <a:lnTo>
                      <a:pt x="4032" y="144"/>
                    </a:lnTo>
                    <a:lnTo>
                      <a:pt x="4464" y="1824"/>
                    </a:lnTo>
                    <a:lnTo>
                      <a:pt x="4752" y="1824"/>
                    </a:lnTo>
                    <a:lnTo>
                      <a:pt x="4800" y="1968"/>
                    </a:lnTo>
                    <a:lnTo>
                      <a:pt x="4800" y="2352"/>
                    </a:lnTo>
                    <a:lnTo>
                      <a:pt x="0" y="235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o-RO">
                  <a:latin typeface="Constantia" pitchFamily="18" charset="0"/>
                </a:endParaRPr>
              </a:p>
            </p:txBody>
          </p:sp>
        </p:grpSp>
        <p:sp>
          <p:nvSpPr>
            <p:cNvPr id="9222" name="Text Box 8"/>
            <p:cNvSpPr txBox="1">
              <a:spLocks noChangeAspect="1" noChangeArrowheads="1"/>
            </p:cNvSpPr>
            <p:nvPr/>
          </p:nvSpPr>
          <p:spPr bwMode="auto">
            <a:xfrm>
              <a:off x="1285852" y="1000108"/>
              <a:ext cx="864000" cy="28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Ctr="1"/>
            <a:lstStyle/>
            <a:p>
              <a:pPr defTabSz="874713"/>
              <a:r>
                <a:rPr lang="en-US" sz="2000">
                  <a:solidFill>
                    <a:schemeClr val="bg1"/>
                  </a:solidFill>
                  <a:latin typeface="Impact" pitchFamily="34" charset="0"/>
                </a:rPr>
                <a:t>IMNR</a:t>
              </a:r>
              <a:endParaRPr lang="ro-RO" sz="2000">
                <a:solidFill>
                  <a:schemeClr val="bg1"/>
                </a:solidFill>
                <a:latin typeface="Impact" pitchFamily="34" charset="0"/>
              </a:endParaRPr>
            </a:p>
          </p:txBody>
        </p:sp>
      </p:grpSp>
      <p:sp>
        <p:nvSpPr>
          <p:cNvPr id="3073" name="Rectangle 1"/>
          <p:cNvSpPr>
            <a:spLocks noGrp="1" noChangeArrowheads="1"/>
          </p:cNvSpPr>
          <p:nvPr>
            <p:ph type="body" idx="4294967295"/>
          </p:nvPr>
        </p:nvSpPr>
        <p:spPr>
          <a:xfrm>
            <a:off x="1079500" y="1143000"/>
            <a:ext cx="8064500" cy="5200650"/>
          </a:xfrm>
        </p:spPr>
        <p:txBody>
          <a:bodyPr anchor="ctr">
            <a:sp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000" b="1" dirty="0" smtClean="0">
                <a:latin typeface="Calibri" pitchFamily="34" charset="0"/>
              </a:rPr>
              <a:t>The </a:t>
            </a:r>
            <a:r>
              <a:rPr lang="en-US" sz="2000" b="1" dirty="0">
                <a:latin typeface="Calibri" pitchFamily="34" charset="0"/>
              </a:rPr>
              <a:t>classification of acid soils using pH is the following:  </a:t>
            </a:r>
            <a:endParaRPr lang="ro-RO" sz="2000" b="1" dirty="0">
              <a:latin typeface="Calibri" pitchFamily="34" charset="0"/>
            </a:endParaRPr>
          </a:p>
          <a:p>
            <a:pPr marL="542925" indent="-274320" eaLnBrk="1" fontAlgn="auto" hangingPunct="1"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sz="2000" b="1" dirty="0" smtClean="0">
                <a:latin typeface="Calibri" pitchFamily="34" charset="0"/>
              </a:rPr>
              <a:t>pH</a:t>
            </a:r>
            <a:r>
              <a:rPr lang="en-US" sz="2000" b="1" dirty="0">
                <a:latin typeface="Calibri" pitchFamily="34" charset="0"/>
              </a:rPr>
              <a:t>&lt; 5.5 - soil is strongly acid; </a:t>
            </a:r>
            <a:endParaRPr lang="ro-RO" sz="2000" b="1" dirty="0">
              <a:latin typeface="Calibri" pitchFamily="34" charset="0"/>
            </a:endParaRPr>
          </a:p>
          <a:p>
            <a:pPr marL="542925" indent="-274320" eaLnBrk="1" fontAlgn="auto" hangingPunct="1"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sz="2000" b="1" dirty="0" smtClean="0">
                <a:latin typeface="Calibri" pitchFamily="34" charset="0"/>
              </a:rPr>
              <a:t>pH </a:t>
            </a:r>
            <a:r>
              <a:rPr lang="en-US" sz="2000" b="1" dirty="0">
                <a:latin typeface="Calibri" pitchFamily="34" charset="0"/>
              </a:rPr>
              <a:t>is 5.5 - 5.9 the soil is medium acid; </a:t>
            </a:r>
            <a:endParaRPr lang="ro-RO" sz="2000" b="1" dirty="0">
              <a:latin typeface="Calibri" pitchFamily="34" charset="0"/>
            </a:endParaRPr>
          </a:p>
          <a:p>
            <a:pPr marL="542925" indent="-274320" eaLnBrk="1" fontAlgn="auto" hangingPunct="1"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sz="2000" b="1" dirty="0" smtClean="0">
                <a:latin typeface="Calibri" pitchFamily="34" charset="0"/>
              </a:rPr>
              <a:t>pH </a:t>
            </a:r>
            <a:r>
              <a:rPr lang="en-US" sz="2000" b="1" dirty="0">
                <a:latin typeface="Calibri" pitchFamily="34" charset="0"/>
              </a:rPr>
              <a:t>is 6.0 – 6.4 the soil is slightly acid; </a:t>
            </a:r>
            <a:endParaRPr lang="ro-RO" sz="2000" b="1" dirty="0">
              <a:latin typeface="Calibri" pitchFamily="34" charset="0"/>
            </a:endParaRPr>
          </a:p>
          <a:p>
            <a:pPr marL="542925" indent="-274320" eaLnBrk="1" fontAlgn="auto" hangingPunct="1"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sz="2000" b="1" dirty="0" smtClean="0">
                <a:latin typeface="Calibri" pitchFamily="34" charset="0"/>
              </a:rPr>
              <a:t>pH </a:t>
            </a:r>
            <a:r>
              <a:rPr lang="en-US" sz="2000" b="1" dirty="0">
                <a:latin typeface="Calibri" pitchFamily="34" charset="0"/>
              </a:rPr>
              <a:t>is 6.5 – 6.9 the soil is very slightly acid and </a:t>
            </a:r>
            <a:endParaRPr lang="ro-RO" sz="2000" b="1" dirty="0">
              <a:latin typeface="Calibri" pitchFamily="34" charset="0"/>
            </a:endParaRPr>
          </a:p>
          <a:p>
            <a:pPr marL="542925" indent="-274320" eaLnBrk="1" fontAlgn="auto" hangingPunct="1"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sz="2000" b="1" dirty="0" smtClean="0">
                <a:latin typeface="Calibri" pitchFamily="34" charset="0"/>
              </a:rPr>
              <a:t>when </a:t>
            </a:r>
            <a:r>
              <a:rPr lang="en-US" sz="2000" b="1" dirty="0">
                <a:latin typeface="Calibri" pitchFamily="34" charset="0"/>
              </a:rPr>
              <a:t>pH is 7.0 the soil is </a:t>
            </a:r>
            <a:r>
              <a:rPr lang="en-US" sz="2000" b="1" dirty="0" smtClean="0">
                <a:latin typeface="Calibri" pitchFamily="34" charset="0"/>
              </a:rPr>
              <a:t>neutral.</a:t>
            </a:r>
            <a:endParaRPr lang="en-US" sz="2000" b="1" dirty="0">
              <a:latin typeface="Calibri" pitchFamily="34" charset="0"/>
            </a:endParaRPr>
          </a:p>
          <a:p>
            <a:pPr marL="542925" indent="-542925" eaLnBrk="1" fontAlgn="auto" hangingPunct="1">
              <a:spcAft>
                <a:spcPts val="0"/>
              </a:spcAft>
              <a:buClr>
                <a:srgbClr val="FF0000"/>
              </a:buClr>
              <a:buFont typeface="Wingdings 2"/>
              <a:buNone/>
              <a:defRPr/>
            </a:pPr>
            <a:r>
              <a:rPr lang="en-US" sz="2000" b="1" dirty="0" smtClean="0">
                <a:latin typeface="Calibri" pitchFamily="34" charset="0"/>
              </a:rPr>
              <a:t>The </a:t>
            </a:r>
            <a:r>
              <a:rPr lang="en-US" sz="2000" b="1" dirty="0">
                <a:latin typeface="Calibri" pitchFamily="34" charset="0"/>
              </a:rPr>
              <a:t>soil acidity can have influence upon soil fertility:</a:t>
            </a:r>
            <a:endParaRPr lang="ro-RO" sz="2000" b="1" dirty="0">
              <a:latin typeface="Calibri" pitchFamily="34" charset="0"/>
            </a:endParaRPr>
          </a:p>
          <a:p>
            <a:pPr marL="542925" indent="-274320" eaLnBrk="1" fontAlgn="auto" hangingPunct="1"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sz="2000" b="1" dirty="0">
                <a:latin typeface="Calibri" pitchFamily="34" charset="0"/>
              </a:rPr>
              <a:t>decrease the availability </a:t>
            </a:r>
            <a:r>
              <a:rPr lang="en-US" sz="2000" b="1" dirty="0" smtClean="0">
                <a:latin typeface="Calibri" pitchFamily="34" charset="0"/>
              </a:rPr>
              <a:t> </a:t>
            </a:r>
            <a:r>
              <a:rPr lang="en-US" sz="2000" b="1" dirty="0">
                <a:latin typeface="Calibri" pitchFamily="34" charset="0"/>
              </a:rPr>
              <a:t>of essential </a:t>
            </a:r>
            <a:r>
              <a:rPr lang="en-US" sz="2000" b="1" dirty="0" smtClean="0">
                <a:latin typeface="Calibri" pitchFamily="34" charset="0"/>
              </a:rPr>
              <a:t> </a:t>
            </a:r>
            <a:r>
              <a:rPr lang="en-US" sz="2000" b="1" dirty="0">
                <a:latin typeface="Calibri" pitchFamily="34" charset="0"/>
              </a:rPr>
              <a:t>elements, </a:t>
            </a:r>
            <a:endParaRPr lang="ro-RO" sz="2000" b="1" dirty="0">
              <a:latin typeface="Calibri" pitchFamily="34" charset="0"/>
            </a:endParaRPr>
          </a:p>
          <a:p>
            <a:pPr marL="542925" indent="-274320" eaLnBrk="1" fontAlgn="auto" hangingPunct="1"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sz="2000" b="1" dirty="0">
                <a:latin typeface="Calibri" pitchFamily="34" charset="0"/>
              </a:rPr>
              <a:t>decrease activity of soil microorganisms </a:t>
            </a:r>
            <a:r>
              <a:rPr lang="en-US" sz="2000" b="1" dirty="0" smtClean="0">
                <a:latin typeface="Calibri" pitchFamily="34" charset="0"/>
              </a:rPr>
              <a:t>, </a:t>
            </a:r>
            <a:endParaRPr lang="ro-RO" sz="2000" b="1" dirty="0">
              <a:latin typeface="Calibri" pitchFamily="34" charset="0"/>
            </a:endParaRPr>
          </a:p>
          <a:p>
            <a:pPr marL="542925" indent="-274320" eaLnBrk="1" fontAlgn="auto" hangingPunct="1"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sz="2000" b="1" dirty="0">
                <a:latin typeface="Calibri" pitchFamily="34" charset="0"/>
              </a:rPr>
              <a:t>increase the solubility and negative influence of toxic </a:t>
            </a:r>
            <a:endParaRPr lang="en-US" sz="2000" b="1" dirty="0" smtClean="0">
              <a:latin typeface="Calibri" pitchFamily="34" charset="0"/>
            </a:endParaRPr>
          </a:p>
          <a:p>
            <a:pPr marL="542925" indent="-274320" eaLnBrk="1" fontAlgn="auto" hangingPunct="1">
              <a:spcAft>
                <a:spcPts val="0"/>
              </a:spcAft>
              <a:buClr>
                <a:srgbClr val="FF0000"/>
              </a:buClr>
              <a:buFont typeface="Wingdings 2"/>
              <a:buNone/>
              <a:defRPr/>
            </a:pPr>
            <a:r>
              <a:rPr lang="en-US" sz="2000" b="1" dirty="0" smtClean="0">
                <a:latin typeface="Calibri" pitchFamily="34" charset="0"/>
              </a:rPr>
              <a:t>         elements (Al, </a:t>
            </a:r>
            <a:r>
              <a:rPr lang="en-US" sz="2000" b="1" dirty="0" err="1" smtClean="0">
                <a:latin typeface="Calibri" pitchFamily="34" charset="0"/>
              </a:rPr>
              <a:t>Mn</a:t>
            </a:r>
            <a:r>
              <a:rPr lang="en-US" sz="2000" b="1" dirty="0" smtClean="0">
                <a:latin typeface="Calibri" pitchFamily="34" charset="0"/>
              </a:rPr>
              <a:t>, Fe)</a:t>
            </a:r>
            <a:endParaRPr lang="ro-RO" sz="2000" b="1" dirty="0">
              <a:latin typeface="Calibri" pitchFamily="34" charset="0"/>
            </a:endParaRPr>
          </a:p>
          <a:p>
            <a:pPr marL="542925" indent="-274320" eaLnBrk="1" fontAlgn="auto" hangingPunct="1"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sz="2000" b="1" dirty="0">
                <a:latin typeface="Calibri" pitchFamily="34" charset="0"/>
              </a:rPr>
              <a:t>increase  prevalence </a:t>
            </a:r>
            <a:r>
              <a:rPr lang="en-US" sz="2000" b="1" dirty="0" smtClean="0">
                <a:latin typeface="Calibri" pitchFamily="34" charset="0"/>
              </a:rPr>
              <a:t> </a:t>
            </a:r>
            <a:r>
              <a:rPr lang="en-US" sz="2000" b="1" dirty="0">
                <a:latin typeface="Calibri" pitchFamily="34" charset="0"/>
              </a:rPr>
              <a:t>of plant diseases, </a:t>
            </a:r>
            <a:endParaRPr lang="ro-RO" sz="2000" b="1" dirty="0">
              <a:latin typeface="Calibri" pitchFamily="34" charset="0"/>
            </a:endParaRPr>
          </a:p>
          <a:p>
            <a:pPr marL="542925" indent="-274320" eaLnBrk="1" fontAlgn="auto" hangingPunct="1"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Ø"/>
              <a:defRPr/>
            </a:pPr>
            <a:r>
              <a:rPr lang="en-US" sz="2000" b="1" dirty="0">
                <a:latin typeface="Calibri" pitchFamily="34" charset="0"/>
              </a:rPr>
              <a:t>decrease of plant production, water uses and </a:t>
            </a:r>
            <a:r>
              <a:rPr lang="en-US" sz="2000" b="1" dirty="0" smtClean="0">
                <a:latin typeface="Calibri" pitchFamily="34" charset="0"/>
              </a:rPr>
              <a:t>competitive</a:t>
            </a:r>
          </a:p>
          <a:p>
            <a:pPr marL="542925" indent="-274320" eaLnBrk="1" fontAlgn="auto" hangingPunct="1">
              <a:spcAft>
                <a:spcPts val="0"/>
              </a:spcAft>
              <a:buClr>
                <a:srgbClr val="FF0000"/>
              </a:buClr>
              <a:buFont typeface="Wingdings 2"/>
              <a:buNone/>
              <a:defRPr/>
            </a:pPr>
            <a:r>
              <a:rPr lang="en-US" sz="2000" b="1" dirty="0" smtClean="0">
                <a:latin typeface="Calibri" pitchFamily="34" charset="0"/>
              </a:rPr>
              <a:t>             </a:t>
            </a:r>
            <a:r>
              <a:rPr lang="en-US" sz="2000" b="1" dirty="0">
                <a:latin typeface="Calibri" pitchFamily="34" charset="0"/>
              </a:rPr>
              <a:t>ability of different plant </a:t>
            </a:r>
            <a:r>
              <a:rPr lang="en-US" sz="2000" b="1" dirty="0" smtClean="0">
                <a:latin typeface="Calibri" pitchFamily="34" charset="0"/>
              </a:rPr>
              <a:t>species. </a:t>
            </a:r>
            <a:endParaRPr lang="ro-RO" sz="2000" b="1" dirty="0">
              <a:latin typeface="Calibri" pitchFamily="34" charset="0"/>
            </a:endParaRPr>
          </a:p>
        </p:txBody>
      </p:sp>
      <p:sp>
        <p:nvSpPr>
          <p:cNvPr id="9220" name="Rectangle 1"/>
          <p:cNvSpPr>
            <a:spLocks noChangeArrowheads="1"/>
          </p:cNvSpPr>
          <p:nvPr/>
        </p:nvSpPr>
        <p:spPr bwMode="auto">
          <a:xfrm>
            <a:off x="2857500" y="500063"/>
            <a:ext cx="32146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2400" b="1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What is an acid soil?</a:t>
            </a:r>
            <a:endParaRPr lang="en-US" sz="2400">
              <a:solidFill>
                <a:srgbClr val="FF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349450-6484-472A-A6D8-8D40091CB68C}" type="slidenum">
              <a:rPr lang="ro-RO" smtClean="0"/>
              <a:pPr>
                <a:defRPr/>
              </a:pPr>
              <a:t>5</a:t>
            </a:fld>
            <a:endParaRPr lang="ro-RO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o-RO" smtClean="0"/>
              <a:t>SVS 2015</a:t>
            </a:r>
            <a:endParaRPr lang="ro-R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8"/>
          <p:cNvGrpSpPr>
            <a:grpSpLocks/>
          </p:cNvGrpSpPr>
          <p:nvPr/>
        </p:nvGrpSpPr>
        <p:grpSpPr bwMode="auto">
          <a:xfrm>
            <a:off x="428625" y="285750"/>
            <a:ext cx="1190625" cy="611188"/>
            <a:chOff x="1085867" y="857250"/>
            <a:chExt cx="1190247" cy="612000"/>
          </a:xfrm>
        </p:grpSpPr>
        <p:grpSp>
          <p:nvGrpSpPr>
            <p:cNvPr id="10278" name="Group 31"/>
            <p:cNvGrpSpPr>
              <a:grpSpLocks noChangeAspect="1"/>
            </p:cNvGrpSpPr>
            <p:nvPr/>
          </p:nvGrpSpPr>
          <p:grpSpPr bwMode="auto">
            <a:xfrm>
              <a:off x="1085867" y="857250"/>
              <a:ext cx="1190247" cy="612000"/>
              <a:chOff x="1180219" y="1942975"/>
              <a:chExt cx="4071966" cy="2120911"/>
            </a:xfrm>
          </p:grpSpPr>
          <p:sp>
            <p:nvSpPr>
              <p:cNvPr id="10280" name="Freeform 6"/>
              <p:cNvSpPr>
                <a:spLocks/>
              </p:cNvSpPr>
              <p:nvPr/>
            </p:nvSpPr>
            <p:spPr bwMode="auto">
              <a:xfrm flipV="1">
                <a:off x="1180219" y="3055414"/>
                <a:ext cx="4071966" cy="1008472"/>
              </a:xfrm>
              <a:custGeom>
                <a:avLst/>
                <a:gdLst>
                  <a:gd name="T0" fmla="*/ 0 w 4800"/>
                  <a:gd name="T1" fmla="*/ 2147483647 h 2352"/>
                  <a:gd name="T2" fmla="*/ 0 w 4800"/>
                  <a:gd name="T3" fmla="*/ 2147483647 h 2352"/>
                  <a:gd name="T4" fmla="*/ 2147483647 w 4800"/>
                  <a:gd name="T5" fmla="*/ 2147483647 h 2352"/>
                  <a:gd name="T6" fmla="*/ 2147483647 w 4800"/>
                  <a:gd name="T7" fmla="*/ 2147483647 h 2352"/>
                  <a:gd name="T8" fmla="*/ 2147483647 w 4800"/>
                  <a:gd name="T9" fmla="*/ 2147483647 h 2352"/>
                  <a:gd name="T10" fmla="*/ 2147483647 w 4800"/>
                  <a:gd name="T11" fmla="*/ 0 h 2352"/>
                  <a:gd name="T12" fmla="*/ 2147483647 w 4800"/>
                  <a:gd name="T13" fmla="*/ 0 h 2352"/>
                  <a:gd name="T14" fmla="*/ 2147483647 w 4800"/>
                  <a:gd name="T15" fmla="*/ 2147483647 h 2352"/>
                  <a:gd name="T16" fmla="*/ 2147483647 w 4800"/>
                  <a:gd name="T17" fmla="*/ 2147483647 h 2352"/>
                  <a:gd name="T18" fmla="*/ 2147483647 w 4800"/>
                  <a:gd name="T19" fmla="*/ 2147483647 h 2352"/>
                  <a:gd name="T20" fmla="*/ 2147483647 w 4800"/>
                  <a:gd name="T21" fmla="*/ 2147483647 h 2352"/>
                  <a:gd name="T22" fmla="*/ 2147483647 w 4800"/>
                  <a:gd name="T23" fmla="*/ 0 h 2352"/>
                  <a:gd name="T24" fmla="*/ 2147483647 w 4800"/>
                  <a:gd name="T25" fmla="*/ 0 h 2352"/>
                  <a:gd name="T26" fmla="*/ 2147483647 w 4800"/>
                  <a:gd name="T27" fmla="*/ 2147483647 h 2352"/>
                  <a:gd name="T28" fmla="*/ 2147483647 w 4800"/>
                  <a:gd name="T29" fmla="*/ 2147483647 h 2352"/>
                  <a:gd name="T30" fmla="*/ 2147483647 w 4800"/>
                  <a:gd name="T31" fmla="*/ 2147483647 h 2352"/>
                  <a:gd name="T32" fmla="*/ 2147483647 w 4800"/>
                  <a:gd name="T33" fmla="*/ 2147483647 h 2352"/>
                  <a:gd name="T34" fmla="*/ 2147483647 w 4800"/>
                  <a:gd name="T35" fmla="*/ 0 h 2352"/>
                  <a:gd name="T36" fmla="*/ 2147483647 w 4800"/>
                  <a:gd name="T37" fmla="*/ 0 h 2352"/>
                  <a:gd name="T38" fmla="*/ 2147483647 w 4800"/>
                  <a:gd name="T39" fmla="*/ 2147483647 h 2352"/>
                  <a:gd name="T40" fmla="*/ 2147483647 w 4800"/>
                  <a:gd name="T41" fmla="*/ 2147483647 h 2352"/>
                  <a:gd name="T42" fmla="*/ 2147483647 w 4800"/>
                  <a:gd name="T43" fmla="*/ 2147483647 h 2352"/>
                  <a:gd name="T44" fmla="*/ 2147483647 w 4800"/>
                  <a:gd name="T45" fmla="*/ 2147483647 h 2352"/>
                  <a:gd name="T46" fmla="*/ 2147483647 w 4800"/>
                  <a:gd name="T47" fmla="*/ 2147483647 h 2352"/>
                  <a:gd name="T48" fmla="*/ 0 w 4800"/>
                  <a:gd name="T49" fmla="*/ 2147483647 h 235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4800"/>
                  <a:gd name="T76" fmla="*/ 0 h 2352"/>
                  <a:gd name="T77" fmla="*/ 4800 w 4800"/>
                  <a:gd name="T78" fmla="*/ 2352 h 2352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4800" h="2352">
                    <a:moveTo>
                      <a:pt x="0" y="2352"/>
                    </a:moveTo>
                    <a:lnTo>
                      <a:pt x="0" y="1968"/>
                    </a:lnTo>
                    <a:lnTo>
                      <a:pt x="48" y="1824"/>
                    </a:lnTo>
                    <a:lnTo>
                      <a:pt x="336" y="1824"/>
                    </a:lnTo>
                    <a:lnTo>
                      <a:pt x="816" y="144"/>
                    </a:lnTo>
                    <a:lnTo>
                      <a:pt x="912" y="0"/>
                    </a:lnTo>
                    <a:lnTo>
                      <a:pt x="1392" y="0"/>
                    </a:lnTo>
                    <a:lnTo>
                      <a:pt x="1488" y="144"/>
                    </a:lnTo>
                    <a:lnTo>
                      <a:pt x="1632" y="672"/>
                    </a:lnTo>
                    <a:lnTo>
                      <a:pt x="1872" y="672"/>
                    </a:lnTo>
                    <a:lnTo>
                      <a:pt x="2016" y="144"/>
                    </a:lnTo>
                    <a:lnTo>
                      <a:pt x="2112" y="0"/>
                    </a:lnTo>
                    <a:lnTo>
                      <a:pt x="2688" y="0"/>
                    </a:lnTo>
                    <a:lnTo>
                      <a:pt x="2784" y="144"/>
                    </a:lnTo>
                    <a:lnTo>
                      <a:pt x="2928" y="672"/>
                    </a:lnTo>
                    <a:lnTo>
                      <a:pt x="3216" y="672"/>
                    </a:lnTo>
                    <a:lnTo>
                      <a:pt x="3360" y="144"/>
                    </a:lnTo>
                    <a:lnTo>
                      <a:pt x="3456" y="0"/>
                    </a:lnTo>
                    <a:lnTo>
                      <a:pt x="3936" y="0"/>
                    </a:lnTo>
                    <a:lnTo>
                      <a:pt x="4032" y="144"/>
                    </a:lnTo>
                    <a:lnTo>
                      <a:pt x="4464" y="1824"/>
                    </a:lnTo>
                    <a:lnTo>
                      <a:pt x="4752" y="1824"/>
                    </a:lnTo>
                    <a:lnTo>
                      <a:pt x="4800" y="1968"/>
                    </a:lnTo>
                    <a:lnTo>
                      <a:pt x="4800" y="2352"/>
                    </a:lnTo>
                    <a:lnTo>
                      <a:pt x="0" y="235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o-RO">
                  <a:latin typeface="Constantia" pitchFamily="18" charset="0"/>
                </a:endParaRPr>
              </a:p>
            </p:txBody>
          </p:sp>
          <p:sp>
            <p:nvSpPr>
              <p:cNvPr id="10281" name="Freeform 7"/>
              <p:cNvSpPr>
                <a:spLocks/>
              </p:cNvSpPr>
              <p:nvPr/>
            </p:nvSpPr>
            <p:spPr bwMode="auto">
              <a:xfrm>
                <a:off x="1180219" y="1942975"/>
                <a:ext cx="4071966" cy="1008472"/>
              </a:xfrm>
              <a:custGeom>
                <a:avLst/>
                <a:gdLst>
                  <a:gd name="T0" fmla="*/ 0 w 4800"/>
                  <a:gd name="T1" fmla="*/ 2147483647 h 2352"/>
                  <a:gd name="T2" fmla="*/ 0 w 4800"/>
                  <a:gd name="T3" fmla="*/ 2147483647 h 2352"/>
                  <a:gd name="T4" fmla="*/ 2147483647 w 4800"/>
                  <a:gd name="T5" fmla="*/ 2147483647 h 2352"/>
                  <a:gd name="T6" fmla="*/ 2147483647 w 4800"/>
                  <a:gd name="T7" fmla="*/ 2147483647 h 2352"/>
                  <a:gd name="T8" fmla="*/ 2147483647 w 4800"/>
                  <a:gd name="T9" fmla="*/ 2147483647 h 2352"/>
                  <a:gd name="T10" fmla="*/ 2147483647 w 4800"/>
                  <a:gd name="T11" fmla="*/ 0 h 2352"/>
                  <a:gd name="T12" fmla="*/ 2147483647 w 4800"/>
                  <a:gd name="T13" fmla="*/ 0 h 2352"/>
                  <a:gd name="T14" fmla="*/ 2147483647 w 4800"/>
                  <a:gd name="T15" fmla="*/ 2147483647 h 2352"/>
                  <a:gd name="T16" fmla="*/ 2147483647 w 4800"/>
                  <a:gd name="T17" fmla="*/ 2147483647 h 2352"/>
                  <a:gd name="T18" fmla="*/ 2147483647 w 4800"/>
                  <a:gd name="T19" fmla="*/ 2147483647 h 2352"/>
                  <a:gd name="T20" fmla="*/ 2147483647 w 4800"/>
                  <a:gd name="T21" fmla="*/ 2147483647 h 2352"/>
                  <a:gd name="T22" fmla="*/ 2147483647 w 4800"/>
                  <a:gd name="T23" fmla="*/ 0 h 2352"/>
                  <a:gd name="T24" fmla="*/ 2147483647 w 4800"/>
                  <a:gd name="T25" fmla="*/ 0 h 2352"/>
                  <a:gd name="T26" fmla="*/ 2147483647 w 4800"/>
                  <a:gd name="T27" fmla="*/ 2147483647 h 2352"/>
                  <a:gd name="T28" fmla="*/ 2147483647 w 4800"/>
                  <a:gd name="T29" fmla="*/ 2147483647 h 2352"/>
                  <a:gd name="T30" fmla="*/ 2147483647 w 4800"/>
                  <a:gd name="T31" fmla="*/ 2147483647 h 2352"/>
                  <a:gd name="T32" fmla="*/ 2147483647 w 4800"/>
                  <a:gd name="T33" fmla="*/ 2147483647 h 2352"/>
                  <a:gd name="T34" fmla="*/ 2147483647 w 4800"/>
                  <a:gd name="T35" fmla="*/ 0 h 2352"/>
                  <a:gd name="T36" fmla="*/ 2147483647 w 4800"/>
                  <a:gd name="T37" fmla="*/ 0 h 2352"/>
                  <a:gd name="T38" fmla="*/ 2147483647 w 4800"/>
                  <a:gd name="T39" fmla="*/ 2147483647 h 2352"/>
                  <a:gd name="T40" fmla="*/ 2147483647 w 4800"/>
                  <a:gd name="T41" fmla="*/ 2147483647 h 2352"/>
                  <a:gd name="T42" fmla="*/ 2147483647 w 4800"/>
                  <a:gd name="T43" fmla="*/ 2147483647 h 2352"/>
                  <a:gd name="T44" fmla="*/ 2147483647 w 4800"/>
                  <a:gd name="T45" fmla="*/ 2147483647 h 2352"/>
                  <a:gd name="T46" fmla="*/ 2147483647 w 4800"/>
                  <a:gd name="T47" fmla="*/ 2147483647 h 2352"/>
                  <a:gd name="T48" fmla="*/ 0 w 4800"/>
                  <a:gd name="T49" fmla="*/ 2147483647 h 235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4800"/>
                  <a:gd name="T76" fmla="*/ 0 h 2352"/>
                  <a:gd name="T77" fmla="*/ 4800 w 4800"/>
                  <a:gd name="T78" fmla="*/ 2352 h 2352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4800" h="2352">
                    <a:moveTo>
                      <a:pt x="0" y="2352"/>
                    </a:moveTo>
                    <a:lnTo>
                      <a:pt x="0" y="1968"/>
                    </a:lnTo>
                    <a:lnTo>
                      <a:pt x="48" y="1824"/>
                    </a:lnTo>
                    <a:lnTo>
                      <a:pt x="336" y="1824"/>
                    </a:lnTo>
                    <a:lnTo>
                      <a:pt x="816" y="144"/>
                    </a:lnTo>
                    <a:lnTo>
                      <a:pt x="912" y="0"/>
                    </a:lnTo>
                    <a:lnTo>
                      <a:pt x="1392" y="0"/>
                    </a:lnTo>
                    <a:lnTo>
                      <a:pt x="1488" y="144"/>
                    </a:lnTo>
                    <a:lnTo>
                      <a:pt x="1632" y="672"/>
                    </a:lnTo>
                    <a:lnTo>
                      <a:pt x="1872" y="672"/>
                    </a:lnTo>
                    <a:lnTo>
                      <a:pt x="2016" y="144"/>
                    </a:lnTo>
                    <a:lnTo>
                      <a:pt x="2112" y="0"/>
                    </a:lnTo>
                    <a:lnTo>
                      <a:pt x="2688" y="0"/>
                    </a:lnTo>
                    <a:lnTo>
                      <a:pt x="2784" y="144"/>
                    </a:lnTo>
                    <a:lnTo>
                      <a:pt x="2928" y="672"/>
                    </a:lnTo>
                    <a:lnTo>
                      <a:pt x="3216" y="672"/>
                    </a:lnTo>
                    <a:lnTo>
                      <a:pt x="3360" y="144"/>
                    </a:lnTo>
                    <a:lnTo>
                      <a:pt x="3456" y="0"/>
                    </a:lnTo>
                    <a:lnTo>
                      <a:pt x="3936" y="0"/>
                    </a:lnTo>
                    <a:lnTo>
                      <a:pt x="4032" y="144"/>
                    </a:lnTo>
                    <a:lnTo>
                      <a:pt x="4464" y="1824"/>
                    </a:lnTo>
                    <a:lnTo>
                      <a:pt x="4752" y="1824"/>
                    </a:lnTo>
                    <a:lnTo>
                      <a:pt x="4800" y="1968"/>
                    </a:lnTo>
                    <a:lnTo>
                      <a:pt x="4800" y="2352"/>
                    </a:lnTo>
                    <a:lnTo>
                      <a:pt x="0" y="235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o-RO">
                  <a:latin typeface="Constantia" pitchFamily="18" charset="0"/>
                </a:endParaRPr>
              </a:p>
            </p:txBody>
          </p:sp>
        </p:grpSp>
        <p:sp>
          <p:nvSpPr>
            <p:cNvPr id="10279" name="Text Box 8"/>
            <p:cNvSpPr txBox="1">
              <a:spLocks noChangeAspect="1" noChangeArrowheads="1"/>
            </p:cNvSpPr>
            <p:nvPr/>
          </p:nvSpPr>
          <p:spPr bwMode="auto">
            <a:xfrm>
              <a:off x="1285852" y="1000108"/>
              <a:ext cx="864000" cy="28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Ctr="1"/>
            <a:lstStyle/>
            <a:p>
              <a:pPr defTabSz="874713"/>
              <a:r>
                <a:rPr lang="en-US" sz="2000">
                  <a:solidFill>
                    <a:schemeClr val="bg1"/>
                  </a:solidFill>
                  <a:latin typeface="Impact" pitchFamily="34" charset="0"/>
                </a:rPr>
                <a:t>IMNR</a:t>
              </a:r>
              <a:endParaRPr lang="ro-RO" sz="2000">
                <a:solidFill>
                  <a:schemeClr val="bg1"/>
                </a:solidFill>
                <a:latin typeface="Impact" pitchFamily="34" charset="0"/>
              </a:endParaRPr>
            </a:p>
          </p:txBody>
        </p:sp>
      </p:grpSp>
      <p:sp>
        <p:nvSpPr>
          <p:cNvPr id="3073" name="Rectangle 1"/>
          <p:cNvSpPr>
            <a:spLocks noGrp="1" noChangeArrowheads="1"/>
          </p:cNvSpPr>
          <p:nvPr>
            <p:ph type="body" idx="4294967295"/>
          </p:nvPr>
        </p:nvSpPr>
        <p:spPr>
          <a:xfrm>
            <a:off x="1079500" y="1214438"/>
            <a:ext cx="8064500" cy="5200650"/>
          </a:xfrm>
        </p:spPr>
        <p:txBody>
          <a:bodyPr anchor="ctr">
            <a:sp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o-RO" sz="2000" b="1" dirty="0" smtClean="0">
                <a:latin typeface="Calibri" pitchFamily="34" charset="0"/>
              </a:rPr>
              <a:t>The LF slag composition in oxides (wt. %)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000" dirty="0" smtClean="0">
                <a:latin typeface="Calibri" pitchFamily="34" charset="0"/>
              </a:rPr>
              <a:t> </a:t>
            </a:r>
            <a:endParaRPr lang="ro-RO" sz="2000" dirty="0" smtClean="0">
              <a:latin typeface="Calibri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000" dirty="0" smtClean="0">
              <a:latin typeface="Calibri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000" dirty="0" smtClean="0">
              <a:latin typeface="Calibri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000" dirty="0" smtClean="0">
              <a:latin typeface="Calibri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000" dirty="0" smtClean="0">
              <a:latin typeface="Calibri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o-RO" sz="2000" b="1" dirty="0" smtClean="0">
                <a:latin typeface="Calibri" pitchFamily="34" charset="0"/>
              </a:rPr>
              <a:t>The XRD analysis identified the following crystalline phases: </a:t>
            </a:r>
            <a:endParaRPr lang="en-US" sz="2000" b="1" dirty="0" smtClean="0">
              <a:latin typeface="Calibri" pitchFamily="34" charset="0"/>
            </a:endParaRPr>
          </a:p>
          <a:p>
            <a:pPr marL="1077913" indent="-274320" eaLnBrk="1" fontAlgn="auto" hangingPunct="1"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ro-RO" sz="2000" b="1" dirty="0" smtClean="0">
                <a:latin typeface="Calibri" pitchFamily="34" charset="0"/>
              </a:rPr>
              <a:t>Calcio-olivine (Ca</a:t>
            </a:r>
            <a:r>
              <a:rPr lang="ro-RO" sz="2000" b="1" baseline="-25000" dirty="0" smtClean="0">
                <a:latin typeface="Calibri" pitchFamily="34" charset="0"/>
              </a:rPr>
              <a:t>2</a:t>
            </a:r>
            <a:r>
              <a:rPr lang="ro-RO" sz="2000" b="1" dirty="0" smtClean="0">
                <a:latin typeface="Calibri" pitchFamily="34" charset="0"/>
              </a:rPr>
              <a:t>(SiO</a:t>
            </a:r>
            <a:r>
              <a:rPr lang="ro-RO" sz="2000" b="1" baseline="-25000" dirty="0" smtClean="0">
                <a:latin typeface="Calibri" pitchFamily="34" charset="0"/>
              </a:rPr>
              <a:t>4</a:t>
            </a:r>
            <a:r>
              <a:rPr lang="ro-RO" sz="2000" b="1" dirty="0" smtClean="0">
                <a:latin typeface="Calibri" pitchFamily="34" charset="0"/>
              </a:rPr>
              <a:t>))- 45% </a:t>
            </a:r>
            <a:r>
              <a:rPr lang="en-US" sz="2000" b="1" dirty="0" smtClean="0">
                <a:latin typeface="Calibri" pitchFamily="34" charset="0"/>
              </a:rPr>
              <a:t>,</a:t>
            </a:r>
          </a:p>
          <a:p>
            <a:pPr marL="1077913" indent="-274320" eaLnBrk="1" fontAlgn="auto" hangingPunct="1"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ro-RO" sz="2000" b="1" dirty="0" smtClean="0">
                <a:latin typeface="Calibri" pitchFamily="34" charset="0"/>
              </a:rPr>
              <a:t> Mayenite (Ca12Al14O32(O,F2))-12%, </a:t>
            </a:r>
            <a:endParaRPr lang="en-US" sz="2000" b="1" dirty="0" smtClean="0">
              <a:latin typeface="Calibri" pitchFamily="34" charset="0"/>
            </a:endParaRPr>
          </a:p>
          <a:p>
            <a:pPr marL="1077913" indent="-274320" eaLnBrk="1" fontAlgn="auto" hangingPunct="1"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ro-RO" sz="2000" b="1" dirty="0" smtClean="0">
                <a:latin typeface="Calibri" pitchFamily="34" charset="0"/>
              </a:rPr>
              <a:t>Periclase (MgO)-12%, </a:t>
            </a:r>
            <a:endParaRPr lang="en-US" sz="2000" b="1" dirty="0" smtClean="0">
              <a:latin typeface="Calibri" pitchFamily="34" charset="0"/>
            </a:endParaRPr>
          </a:p>
          <a:p>
            <a:pPr marL="1077913" indent="-274320" eaLnBrk="1" fontAlgn="auto" hangingPunct="1"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ro-RO" sz="2000" b="1" dirty="0" smtClean="0">
                <a:latin typeface="Calibri" pitchFamily="34" charset="0"/>
              </a:rPr>
              <a:t>Calcite(CaCO</a:t>
            </a:r>
            <a:r>
              <a:rPr lang="ro-RO" sz="2000" b="1" baseline="-25000" dirty="0" smtClean="0">
                <a:latin typeface="Calibri" pitchFamily="34" charset="0"/>
              </a:rPr>
              <a:t>3</a:t>
            </a:r>
            <a:r>
              <a:rPr lang="ro-RO" sz="2000" b="1" dirty="0" smtClean="0">
                <a:latin typeface="Calibri" pitchFamily="34" charset="0"/>
              </a:rPr>
              <a:t>)-3-5%, </a:t>
            </a:r>
            <a:endParaRPr lang="en-US" sz="2000" b="1" dirty="0" smtClean="0">
              <a:latin typeface="Calibri" pitchFamily="34" charset="0"/>
            </a:endParaRPr>
          </a:p>
          <a:p>
            <a:pPr marL="1077913" indent="-274320" eaLnBrk="1" fontAlgn="auto" hangingPunct="1"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ro-RO" sz="2000" b="1" dirty="0" smtClean="0">
                <a:latin typeface="Calibri" pitchFamily="34" charset="0"/>
              </a:rPr>
              <a:t>Fluorite(CaF</a:t>
            </a:r>
            <a:r>
              <a:rPr lang="ro-RO" sz="2000" b="1" baseline="-25000" dirty="0" smtClean="0">
                <a:latin typeface="Calibri" pitchFamily="34" charset="0"/>
              </a:rPr>
              <a:t>2</a:t>
            </a:r>
            <a:r>
              <a:rPr lang="ro-RO" sz="2000" b="1" dirty="0" smtClean="0">
                <a:latin typeface="Calibri" pitchFamily="34" charset="0"/>
              </a:rPr>
              <a:t>)-6% and </a:t>
            </a:r>
            <a:endParaRPr lang="en-US" sz="2000" b="1" dirty="0" smtClean="0">
              <a:latin typeface="Calibri" pitchFamily="34" charset="0"/>
            </a:endParaRPr>
          </a:p>
          <a:p>
            <a:pPr marL="1077913" indent="-274320" eaLnBrk="1" fontAlgn="auto" hangingPunct="1"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ro-RO" sz="2000" b="1" dirty="0" smtClean="0">
                <a:latin typeface="Calibri" pitchFamily="34" charset="0"/>
              </a:rPr>
              <a:t>Calcium Fluoride Silicate(Ca6-0.5xSi2O10-xFx)-20%.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o-RO" sz="2000" b="1" dirty="0"/>
          </a:p>
        </p:txBody>
      </p:sp>
      <p:sp>
        <p:nvSpPr>
          <p:cNvPr id="10244" name="Rectangle 1"/>
          <p:cNvSpPr>
            <a:spLocks noChangeArrowheads="1"/>
          </p:cNvSpPr>
          <p:nvPr/>
        </p:nvSpPr>
        <p:spPr bwMode="auto">
          <a:xfrm>
            <a:off x="2428875" y="357188"/>
            <a:ext cx="50720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2400" b="1">
                <a:solidFill>
                  <a:srgbClr val="FF0000"/>
                </a:solidFill>
                <a:latin typeface="Calibri" pitchFamily="34" charset="0"/>
              </a:rPr>
              <a:t>The LF slag composition used in field experiments </a:t>
            </a:r>
            <a:endParaRPr lang="ro-RO" sz="2400">
              <a:solidFill>
                <a:srgbClr val="FF0000"/>
              </a:solidFill>
              <a:latin typeface="Calibri" pitchFamily="34" charset="0"/>
            </a:endParaRPr>
          </a:p>
          <a:p>
            <a:pPr algn="ctr"/>
            <a:endParaRPr lang="en-US" sz="2400">
              <a:solidFill>
                <a:srgbClr val="FF0000"/>
              </a:solidFill>
              <a:latin typeface="Constantia" pitchFamily="18" charset="0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500063" y="1714500"/>
          <a:ext cx="7858184" cy="1357324"/>
        </p:xfrm>
        <a:graphic>
          <a:graphicData uri="http://schemas.openxmlformats.org/drawingml/2006/table">
            <a:tbl>
              <a:tblPr bandRow="1">
                <a:tableStyleId>{BDBED569-4797-4DF1-A0F4-6AAB3CD982D8}</a:tableStyleId>
              </a:tblPr>
              <a:tblGrid>
                <a:gridCol w="982273"/>
                <a:gridCol w="982273"/>
                <a:gridCol w="982273"/>
                <a:gridCol w="982273"/>
                <a:gridCol w="982273"/>
                <a:gridCol w="982273"/>
                <a:gridCol w="982273"/>
                <a:gridCol w="982273"/>
              </a:tblGrid>
              <a:tr h="339331">
                <a:tc rowSpan="4">
                  <a:txBody>
                    <a:bodyPr/>
                    <a:lstStyle/>
                    <a:p>
                      <a:r>
                        <a:rPr kumimoji="0" lang="ro-RO" sz="1600" b="1" kern="1200" dirty="0" smtClean="0">
                          <a:latin typeface="+mj-lt"/>
                        </a:rPr>
                        <a:t>LF slag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o-RO" sz="1600" b="1" dirty="0">
                          <a:latin typeface="+mj-lt"/>
                        </a:rPr>
                        <a:t>SiO</a:t>
                      </a:r>
                      <a:r>
                        <a:rPr lang="ro-RO" sz="1600" b="1" baseline="-25000" dirty="0">
                          <a:latin typeface="+mj-lt"/>
                        </a:rPr>
                        <a:t>2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o-RO" sz="1600" b="1" i="1" cap="small" baseline="0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o-RO" sz="1600" b="1" dirty="0">
                          <a:latin typeface="+mj-lt"/>
                        </a:rPr>
                        <a:t>Al</a:t>
                      </a:r>
                      <a:r>
                        <a:rPr lang="ro-RO" sz="1600" b="1" baseline="-25000" dirty="0">
                          <a:latin typeface="+mj-lt"/>
                        </a:rPr>
                        <a:t>2</a:t>
                      </a:r>
                      <a:r>
                        <a:rPr lang="ro-RO" sz="1600" b="1" dirty="0">
                          <a:latin typeface="+mj-lt"/>
                        </a:rPr>
                        <a:t>O</a:t>
                      </a:r>
                      <a:r>
                        <a:rPr lang="ro-RO" sz="1600" b="1" baseline="-25000" dirty="0">
                          <a:latin typeface="+mj-lt"/>
                        </a:rPr>
                        <a:t>3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o-RO" sz="1600" b="1" dirty="0">
                          <a:latin typeface="+mj-lt"/>
                        </a:rPr>
                        <a:t>Fe</a:t>
                      </a:r>
                      <a:r>
                        <a:rPr lang="ro-RO" sz="1600" b="1" baseline="-25000" dirty="0">
                          <a:latin typeface="+mj-lt"/>
                        </a:rPr>
                        <a:t>2</a:t>
                      </a:r>
                      <a:r>
                        <a:rPr lang="ro-RO" sz="1600" b="1" dirty="0">
                          <a:latin typeface="+mj-lt"/>
                        </a:rPr>
                        <a:t>O</a:t>
                      </a:r>
                      <a:r>
                        <a:rPr lang="ro-RO" sz="1600" b="1" baseline="-25000" dirty="0">
                          <a:latin typeface="+mj-lt"/>
                        </a:rPr>
                        <a:t>3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o-RO" sz="1600" b="1" dirty="0">
                          <a:latin typeface="+mj-lt"/>
                        </a:rPr>
                        <a:t>MnO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o-RO" sz="1600" b="1" dirty="0">
                          <a:latin typeface="+mj-lt"/>
                        </a:rPr>
                        <a:t>MgO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o-RO" sz="1600" b="1" dirty="0">
                          <a:latin typeface="+mj-lt"/>
                        </a:rPr>
                        <a:t>TiO</a:t>
                      </a:r>
                      <a:r>
                        <a:rPr lang="ro-RO" sz="1600" b="1" baseline="-25000" dirty="0">
                          <a:latin typeface="+mj-lt"/>
                        </a:rPr>
                        <a:t>2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9331">
                <a:tc vMerge="1">
                  <a:txBody>
                    <a:bodyPr/>
                    <a:lstStyle/>
                    <a:p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o-RO" sz="1600" dirty="0">
                          <a:latin typeface="+mj-lt"/>
                        </a:rPr>
                        <a:t>19.85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o-RO" sz="1600" dirty="0">
                          <a:latin typeface="+mj-lt"/>
                        </a:rPr>
                        <a:t>55.12</a:t>
                      </a:r>
                      <a:endParaRPr lang="ro-RO" sz="1600" b="1" i="1" dirty="0">
                        <a:solidFill>
                          <a:srgbClr val="FF0000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o-RO" sz="1600" dirty="0">
                          <a:latin typeface="+mj-lt"/>
                        </a:rPr>
                        <a:t>6.01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o-RO" sz="1600" dirty="0">
                          <a:latin typeface="+mj-lt"/>
                        </a:rPr>
                        <a:t>1.18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o-RO" sz="1600" dirty="0">
                          <a:latin typeface="+mj-lt"/>
                        </a:rPr>
                        <a:t>0.89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o-RO" sz="1600" dirty="0">
                          <a:latin typeface="+mj-lt"/>
                        </a:rPr>
                        <a:t>9.42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o-RO" sz="1600" dirty="0">
                          <a:latin typeface="+mj-lt"/>
                        </a:rPr>
                        <a:t>0.22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9331">
                <a:tc vMerge="1">
                  <a:txBody>
                    <a:bodyPr/>
                    <a:lstStyle/>
                    <a:p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o-RO" sz="1600" b="1" dirty="0">
                          <a:latin typeface="+mj-lt"/>
                        </a:rPr>
                        <a:t>K</a:t>
                      </a:r>
                      <a:r>
                        <a:rPr lang="ro-RO" sz="1600" b="1" baseline="-25000" dirty="0">
                          <a:latin typeface="+mj-lt"/>
                        </a:rPr>
                        <a:t>2</a:t>
                      </a:r>
                      <a:r>
                        <a:rPr lang="ro-RO" sz="1600" b="1" dirty="0">
                          <a:latin typeface="+mj-lt"/>
                        </a:rPr>
                        <a:t>O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o-RO" sz="1600" b="1" dirty="0">
                          <a:latin typeface="+mj-lt"/>
                        </a:rPr>
                        <a:t>Cr</a:t>
                      </a:r>
                      <a:r>
                        <a:rPr lang="ro-RO" sz="1600" b="1" baseline="-25000" dirty="0">
                          <a:latin typeface="+mj-lt"/>
                        </a:rPr>
                        <a:t>2</a:t>
                      </a:r>
                      <a:r>
                        <a:rPr lang="ro-RO" sz="1600" b="1" dirty="0">
                          <a:latin typeface="+mj-lt"/>
                        </a:rPr>
                        <a:t>O</a:t>
                      </a:r>
                      <a:r>
                        <a:rPr lang="ro-RO" sz="1600" b="1" baseline="-25000" dirty="0">
                          <a:latin typeface="+mj-lt"/>
                        </a:rPr>
                        <a:t>3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o-RO" sz="1600" b="1" dirty="0">
                          <a:latin typeface="+mj-lt"/>
                        </a:rPr>
                        <a:t>F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o-RO" sz="1600" b="1" dirty="0">
                          <a:latin typeface="+mj-lt"/>
                        </a:rPr>
                        <a:t>P</a:t>
                      </a:r>
                      <a:r>
                        <a:rPr lang="ro-RO" sz="1600" b="1" baseline="-25000" dirty="0">
                          <a:latin typeface="+mj-lt"/>
                        </a:rPr>
                        <a:t>2</a:t>
                      </a:r>
                      <a:r>
                        <a:rPr lang="ro-RO" sz="1600" b="1" dirty="0">
                          <a:latin typeface="+mj-lt"/>
                        </a:rPr>
                        <a:t>O</a:t>
                      </a:r>
                      <a:r>
                        <a:rPr lang="ro-RO" sz="1600" b="1" baseline="-25000" dirty="0">
                          <a:latin typeface="+mj-lt"/>
                        </a:rPr>
                        <a:t>5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o-RO" sz="1600" b="1" dirty="0">
                          <a:latin typeface="+mj-lt"/>
                        </a:rPr>
                        <a:t>V</a:t>
                      </a:r>
                      <a:r>
                        <a:rPr lang="ro-RO" sz="1600" b="1" baseline="-25000" dirty="0">
                          <a:latin typeface="+mj-lt"/>
                        </a:rPr>
                        <a:t>2</a:t>
                      </a:r>
                      <a:r>
                        <a:rPr lang="ro-RO" sz="1600" b="1" dirty="0">
                          <a:latin typeface="+mj-lt"/>
                        </a:rPr>
                        <a:t>O</a:t>
                      </a:r>
                      <a:r>
                        <a:rPr lang="ro-RO" sz="1600" b="1" baseline="-25000" dirty="0">
                          <a:latin typeface="+mj-lt"/>
                        </a:rPr>
                        <a:t>5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o-RO" sz="1600" b="1" dirty="0">
                          <a:latin typeface="+mj-lt"/>
                        </a:rPr>
                        <a:t>SO</a:t>
                      </a:r>
                      <a:r>
                        <a:rPr lang="ro-RO" sz="1600" b="1" baseline="-25000" dirty="0">
                          <a:latin typeface="+mj-lt"/>
                        </a:rPr>
                        <a:t>3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o-RO" sz="1600" b="1" dirty="0">
                          <a:latin typeface="+mj-lt"/>
                        </a:rPr>
                        <a:t>Others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9331">
                <a:tc vMerge="1">
                  <a:txBody>
                    <a:bodyPr/>
                    <a:lstStyle/>
                    <a:p>
                      <a:endParaRPr lang="ro-RO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o-RO" sz="1600" dirty="0">
                          <a:latin typeface="+mj-lt"/>
                        </a:rPr>
                        <a:t>0.031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o-RO" sz="1600" dirty="0">
                          <a:latin typeface="+mj-lt"/>
                        </a:rPr>
                        <a:t>0.055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o-RO" sz="1600" dirty="0">
                          <a:latin typeface="+mj-lt"/>
                        </a:rPr>
                        <a:t>4.31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o-RO" sz="1600" dirty="0">
                          <a:latin typeface="+mj-lt"/>
                        </a:rPr>
                        <a:t>0.034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o-RO" sz="1600" dirty="0">
                          <a:latin typeface="+mj-lt"/>
                        </a:rPr>
                        <a:t>0.062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o-RO" sz="1600" dirty="0">
                          <a:latin typeface="+mj-lt"/>
                        </a:rPr>
                        <a:t>1.11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o-RO" sz="1600" dirty="0">
                          <a:latin typeface="+mj-lt"/>
                        </a:rPr>
                        <a:t>1.89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0277" name="TextBox 12"/>
          <p:cNvSpPr txBox="1">
            <a:spLocks noChangeArrowheads="1"/>
          </p:cNvSpPr>
          <p:nvPr/>
        </p:nvSpPr>
        <p:spPr bwMode="auto">
          <a:xfrm>
            <a:off x="2571750" y="1714500"/>
            <a:ext cx="8572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b="1" i="1">
                <a:solidFill>
                  <a:srgbClr val="FF0000"/>
                </a:solidFill>
                <a:latin typeface="Calibri" pitchFamily="34" charset="0"/>
              </a:rPr>
              <a:t>CaO</a:t>
            </a:r>
            <a:endParaRPr lang="ro-RO" sz="1600" b="1" i="1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349450-6484-472A-A6D8-8D40091CB68C}" type="slidenum">
              <a:rPr lang="ro-RO" smtClean="0"/>
              <a:pPr>
                <a:defRPr/>
              </a:pPr>
              <a:t>6</a:t>
            </a:fld>
            <a:endParaRPr lang="ro-RO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o-RO" smtClean="0"/>
              <a:t>SVS 2015</a:t>
            </a:r>
            <a:endParaRPr lang="ro-RO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8"/>
          <p:cNvGrpSpPr>
            <a:grpSpLocks/>
          </p:cNvGrpSpPr>
          <p:nvPr/>
        </p:nvGrpSpPr>
        <p:grpSpPr bwMode="auto">
          <a:xfrm>
            <a:off x="428625" y="285750"/>
            <a:ext cx="1190625" cy="611188"/>
            <a:chOff x="1085867" y="857250"/>
            <a:chExt cx="1190247" cy="612000"/>
          </a:xfrm>
        </p:grpSpPr>
        <p:grpSp>
          <p:nvGrpSpPr>
            <p:cNvPr id="11270" name="Group 31"/>
            <p:cNvGrpSpPr>
              <a:grpSpLocks noChangeAspect="1"/>
            </p:cNvGrpSpPr>
            <p:nvPr/>
          </p:nvGrpSpPr>
          <p:grpSpPr bwMode="auto">
            <a:xfrm>
              <a:off x="1085867" y="857250"/>
              <a:ext cx="1190247" cy="612000"/>
              <a:chOff x="1180219" y="1942975"/>
              <a:chExt cx="4071966" cy="2120911"/>
            </a:xfrm>
          </p:grpSpPr>
          <p:sp>
            <p:nvSpPr>
              <p:cNvPr id="11272" name="Freeform 6"/>
              <p:cNvSpPr>
                <a:spLocks/>
              </p:cNvSpPr>
              <p:nvPr/>
            </p:nvSpPr>
            <p:spPr bwMode="auto">
              <a:xfrm flipV="1">
                <a:off x="1180219" y="3055414"/>
                <a:ext cx="4071966" cy="1008472"/>
              </a:xfrm>
              <a:custGeom>
                <a:avLst/>
                <a:gdLst>
                  <a:gd name="T0" fmla="*/ 0 w 4800"/>
                  <a:gd name="T1" fmla="*/ 2147483647 h 2352"/>
                  <a:gd name="T2" fmla="*/ 0 w 4800"/>
                  <a:gd name="T3" fmla="*/ 2147483647 h 2352"/>
                  <a:gd name="T4" fmla="*/ 2147483647 w 4800"/>
                  <a:gd name="T5" fmla="*/ 2147483647 h 2352"/>
                  <a:gd name="T6" fmla="*/ 2147483647 w 4800"/>
                  <a:gd name="T7" fmla="*/ 2147483647 h 2352"/>
                  <a:gd name="T8" fmla="*/ 2147483647 w 4800"/>
                  <a:gd name="T9" fmla="*/ 2147483647 h 2352"/>
                  <a:gd name="T10" fmla="*/ 2147483647 w 4800"/>
                  <a:gd name="T11" fmla="*/ 0 h 2352"/>
                  <a:gd name="T12" fmla="*/ 2147483647 w 4800"/>
                  <a:gd name="T13" fmla="*/ 0 h 2352"/>
                  <a:gd name="T14" fmla="*/ 2147483647 w 4800"/>
                  <a:gd name="T15" fmla="*/ 2147483647 h 2352"/>
                  <a:gd name="T16" fmla="*/ 2147483647 w 4800"/>
                  <a:gd name="T17" fmla="*/ 2147483647 h 2352"/>
                  <a:gd name="T18" fmla="*/ 2147483647 w 4800"/>
                  <a:gd name="T19" fmla="*/ 2147483647 h 2352"/>
                  <a:gd name="T20" fmla="*/ 2147483647 w 4800"/>
                  <a:gd name="T21" fmla="*/ 2147483647 h 2352"/>
                  <a:gd name="T22" fmla="*/ 2147483647 w 4800"/>
                  <a:gd name="T23" fmla="*/ 0 h 2352"/>
                  <a:gd name="T24" fmla="*/ 2147483647 w 4800"/>
                  <a:gd name="T25" fmla="*/ 0 h 2352"/>
                  <a:gd name="T26" fmla="*/ 2147483647 w 4800"/>
                  <a:gd name="T27" fmla="*/ 2147483647 h 2352"/>
                  <a:gd name="T28" fmla="*/ 2147483647 w 4800"/>
                  <a:gd name="T29" fmla="*/ 2147483647 h 2352"/>
                  <a:gd name="T30" fmla="*/ 2147483647 w 4800"/>
                  <a:gd name="T31" fmla="*/ 2147483647 h 2352"/>
                  <a:gd name="T32" fmla="*/ 2147483647 w 4800"/>
                  <a:gd name="T33" fmla="*/ 2147483647 h 2352"/>
                  <a:gd name="T34" fmla="*/ 2147483647 w 4800"/>
                  <a:gd name="T35" fmla="*/ 0 h 2352"/>
                  <a:gd name="T36" fmla="*/ 2147483647 w 4800"/>
                  <a:gd name="T37" fmla="*/ 0 h 2352"/>
                  <a:gd name="T38" fmla="*/ 2147483647 w 4800"/>
                  <a:gd name="T39" fmla="*/ 2147483647 h 2352"/>
                  <a:gd name="T40" fmla="*/ 2147483647 w 4800"/>
                  <a:gd name="T41" fmla="*/ 2147483647 h 2352"/>
                  <a:gd name="T42" fmla="*/ 2147483647 w 4800"/>
                  <a:gd name="T43" fmla="*/ 2147483647 h 2352"/>
                  <a:gd name="T44" fmla="*/ 2147483647 w 4800"/>
                  <a:gd name="T45" fmla="*/ 2147483647 h 2352"/>
                  <a:gd name="T46" fmla="*/ 2147483647 w 4800"/>
                  <a:gd name="T47" fmla="*/ 2147483647 h 2352"/>
                  <a:gd name="T48" fmla="*/ 0 w 4800"/>
                  <a:gd name="T49" fmla="*/ 2147483647 h 235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4800"/>
                  <a:gd name="T76" fmla="*/ 0 h 2352"/>
                  <a:gd name="T77" fmla="*/ 4800 w 4800"/>
                  <a:gd name="T78" fmla="*/ 2352 h 2352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4800" h="2352">
                    <a:moveTo>
                      <a:pt x="0" y="2352"/>
                    </a:moveTo>
                    <a:lnTo>
                      <a:pt x="0" y="1968"/>
                    </a:lnTo>
                    <a:lnTo>
                      <a:pt x="48" y="1824"/>
                    </a:lnTo>
                    <a:lnTo>
                      <a:pt x="336" y="1824"/>
                    </a:lnTo>
                    <a:lnTo>
                      <a:pt x="816" y="144"/>
                    </a:lnTo>
                    <a:lnTo>
                      <a:pt x="912" y="0"/>
                    </a:lnTo>
                    <a:lnTo>
                      <a:pt x="1392" y="0"/>
                    </a:lnTo>
                    <a:lnTo>
                      <a:pt x="1488" y="144"/>
                    </a:lnTo>
                    <a:lnTo>
                      <a:pt x="1632" y="672"/>
                    </a:lnTo>
                    <a:lnTo>
                      <a:pt x="1872" y="672"/>
                    </a:lnTo>
                    <a:lnTo>
                      <a:pt x="2016" y="144"/>
                    </a:lnTo>
                    <a:lnTo>
                      <a:pt x="2112" y="0"/>
                    </a:lnTo>
                    <a:lnTo>
                      <a:pt x="2688" y="0"/>
                    </a:lnTo>
                    <a:lnTo>
                      <a:pt x="2784" y="144"/>
                    </a:lnTo>
                    <a:lnTo>
                      <a:pt x="2928" y="672"/>
                    </a:lnTo>
                    <a:lnTo>
                      <a:pt x="3216" y="672"/>
                    </a:lnTo>
                    <a:lnTo>
                      <a:pt x="3360" y="144"/>
                    </a:lnTo>
                    <a:lnTo>
                      <a:pt x="3456" y="0"/>
                    </a:lnTo>
                    <a:lnTo>
                      <a:pt x="3936" y="0"/>
                    </a:lnTo>
                    <a:lnTo>
                      <a:pt x="4032" y="144"/>
                    </a:lnTo>
                    <a:lnTo>
                      <a:pt x="4464" y="1824"/>
                    </a:lnTo>
                    <a:lnTo>
                      <a:pt x="4752" y="1824"/>
                    </a:lnTo>
                    <a:lnTo>
                      <a:pt x="4800" y="1968"/>
                    </a:lnTo>
                    <a:lnTo>
                      <a:pt x="4800" y="2352"/>
                    </a:lnTo>
                    <a:lnTo>
                      <a:pt x="0" y="235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o-RO">
                  <a:latin typeface="Constantia" pitchFamily="18" charset="0"/>
                </a:endParaRPr>
              </a:p>
            </p:txBody>
          </p:sp>
          <p:sp>
            <p:nvSpPr>
              <p:cNvPr id="11273" name="Freeform 7"/>
              <p:cNvSpPr>
                <a:spLocks/>
              </p:cNvSpPr>
              <p:nvPr/>
            </p:nvSpPr>
            <p:spPr bwMode="auto">
              <a:xfrm>
                <a:off x="1180219" y="1942975"/>
                <a:ext cx="4071966" cy="1008472"/>
              </a:xfrm>
              <a:custGeom>
                <a:avLst/>
                <a:gdLst>
                  <a:gd name="T0" fmla="*/ 0 w 4800"/>
                  <a:gd name="T1" fmla="*/ 2147483647 h 2352"/>
                  <a:gd name="T2" fmla="*/ 0 w 4800"/>
                  <a:gd name="T3" fmla="*/ 2147483647 h 2352"/>
                  <a:gd name="T4" fmla="*/ 2147483647 w 4800"/>
                  <a:gd name="T5" fmla="*/ 2147483647 h 2352"/>
                  <a:gd name="T6" fmla="*/ 2147483647 w 4800"/>
                  <a:gd name="T7" fmla="*/ 2147483647 h 2352"/>
                  <a:gd name="T8" fmla="*/ 2147483647 w 4800"/>
                  <a:gd name="T9" fmla="*/ 2147483647 h 2352"/>
                  <a:gd name="T10" fmla="*/ 2147483647 w 4800"/>
                  <a:gd name="T11" fmla="*/ 0 h 2352"/>
                  <a:gd name="T12" fmla="*/ 2147483647 w 4800"/>
                  <a:gd name="T13" fmla="*/ 0 h 2352"/>
                  <a:gd name="T14" fmla="*/ 2147483647 w 4800"/>
                  <a:gd name="T15" fmla="*/ 2147483647 h 2352"/>
                  <a:gd name="T16" fmla="*/ 2147483647 w 4800"/>
                  <a:gd name="T17" fmla="*/ 2147483647 h 2352"/>
                  <a:gd name="T18" fmla="*/ 2147483647 w 4800"/>
                  <a:gd name="T19" fmla="*/ 2147483647 h 2352"/>
                  <a:gd name="T20" fmla="*/ 2147483647 w 4800"/>
                  <a:gd name="T21" fmla="*/ 2147483647 h 2352"/>
                  <a:gd name="T22" fmla="*/ 2147483647 w 4800"/>
                  <a:gd name="T23" fmla="*/ 0 h 2352"/>
                  <a:gd name="T24" fmla="*/ 2147483647 w 4800"/>
                  <a:gd name="T25" fmla="*/ 0 h 2352"/>
                  <a:gd name="T26" fmla="*/ 2147483647 w 4800"/>
                  <a:gd name="T27" fmla="*/ 2147483647 h 2352"/>
                  <a:gd name="T28" fmla="*/ 2147483647 w 4800"/>
                  <a:gd name="T29" fmla="*/ 2147483647 h 2352"/>
                  <a:gd name="T30" fmla="*/ 2147483647 w 4800"/>
                  <a:gd name="T31" fmla="*/ 2147483647 h 2352"/>
                  <a:gd name="T32" fmla="*/ 2147483647 w 4800"/>
                  <a:gd name="T33" fmla="*/ 2147483647 h 2352"/>
                  <a:gd name="T34" fmla="*/ 2147483647 w 4800"/>
                  <a:gd name="T35" fmla="*/ 0 h 2352"/>
                  <a:gd name="T36" fmla="*/ 2147483647 w 4800"/>
                  <a:gd name="T37" fmla="*/ 0 h 2352"/>
                  <a:gd name="T38" fmla="*/ 2147483647 w 4800"/>
                  <a:gd name="T39" fmla="*/ 2147483647 h 2352"/>
                  <a:gd name="T40" fmla="*/ 2147483647 w 4800"/>
                  <a:gd name="T41" fmla="*/ 2147483647 h 2352"/>
                  <a:gd name="T42" fmla="*/ 2147483647 w 4800"/>
                  <a:gd name="T43" fmla="*/ 2147483647 h 2352"/>
                  <a:gd name="T44" fmla="*/ 2147483647 w 4800"/>
                  <a:gd name="T45" fmla="*/ 2147483647 h 2352"/>
                  <a:gd name="T46" fmla="*/ 2147483647 w 4800"/>
                  <a:gd name="T47" fmla="*/ 2147483647 h 2352"/>
                  <a:gd name="T48" fmla="*/ 0 w 4800"/>
                  <a:gd name="T49" fmla="*/ 2147483647 h 235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4800"/>
                  <a:gd name="T76" fmla="*/ 0 h 2352"/>
                  <a:gd name="T77" fmla="*/ 4800 w 4800"/>
                  <a:gd name="T78" fmla="*/ 2352 h 2352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4800" h="2352">
                    <a:moveTo>
                      <a:pt x="0" y="2352"/>
                    </a:moveTo>
                    <a:lnTo>
                      <a:pt x="0" y="1968"/>
                    </a:lnTo>
                    <a:lnTo>
                      <a:pt x="48" y="1824"/>
                    </a:lnTo>
                    <a:lnTo>
                      <a:pt x="336" y="1824"/>
                    </a:lnTo>
                    <a:lnTo>
                      <a:pt x="816" y="144"/>
                    </a:lnTo>
                    <a:lnTo>
                      <a:pt x="912" y="0"/>
                    </a:lnTo>
                    <a:lnTo>
                      <a:pt x="1392" y="0"/>
                    </a:lnTo>
                    <a:lnTo>
                      <a:pt x="1488" y="144"/>
                    </a:lnTo>
                    <a:lnTo>
                      <a:pt x="1632" y="672"/>
                    </a:lnTo>
                    <a:lnTo>
                      <a:pt x="1872" y="672"/>
                    </a:lnTo>
                    <a:lnTo>
                      <a:pt x="2016" y="144"/>
                    </a:lnTo>
                    <a:lnTo>
                      <a:pt x="2112" y="0"/>
                    </a:lnTo>
                    <a:lnTo>
                      <a:pt x="2688" y="0"/>
                    </a:lnTo>
                    <a:lnTo>
                      <a:pt x="2784" y="144"/>
                    </a:lnTo>
                    <a:lnTo>
                      <a:pt x="2928" y="672"/>
                    </a:lnTo>
                    <a:lnTo>
                      <a:pt x="3216" y="672"/>
                    </a:lnTo>
                    <a:lnTo>
                      <a:pt x="3360" y="144"/>
                    </a:lnTo>
                    <a:lnTo>
                      <a:pt x="3456" y="0"/>
                    </a:lnTo>
                    <a:lnTo>
                      <a:pt x="3936" y="0"/>
                    </a:lnTo>
                    <a:lnTo>
                      <a:pt x="4032" y="144"/>
                    </a:lnTo>
                    <a:lnTo>
                      <a:pt x="4464" y="1824"/>
                    </a:lnTo>
                    <a:lnTo>
                      <a:pt x="4752" y="1824"/>
                    </a:lnTo>
                    <a:lnTo>
                      <a:pt x="4800" y="1968"/>
                    </a:lnTo>
                    <a:lnTo>
                      <a:pt x="4800" y="2352"/>
                    </a:lnTo>
                    <a:lnTo>
                      <a:pt x="0" y="235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o-RO">
                  <a:latin typeface="Constantia" pitchFamily="18" charset="0"/>
                </a:endParaRPr>
              </a:p>
            </p:txBody>
          </p:sp>
        </p:grpSp>
        <p:sp>
          <p:nvSpPr>
            <p:cNvPr id="11271" name="Text Box 8"/>
            <p:cNvSpPr txBox="1">
              <a:spLocks noChangeAspect="1" noChangeArrowheads="1"/>
            </p:cNvSpPr>
            <p:nvPr/>
          </p:nvSpPr>
          <p:spPr bwMode="auto">
            <a:xfrm>
              <a:off x="1285852" y="1000108"/>
              <a:ext cx="864000" cy="28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Ctr="1"/>
            <a:lstStyle/>
            <a:p>
              <a:pPr defTabSz="874713"/>
              <a:r>
                <a:rPr lang="en-US" sz="2000">
                  <a:solidFill>
                    <a:schemeClr val="bg1"/>
                  </a:solidFill>
                  <a:latin typeface="Impact" pitchFamily="34" charset="0"/>
                </a:rPr>
                <a:t>IMNR</a:t>
              </a:r>
              <a:endParaRPr lang="ro-RO" sz="2000">
                <a:solidFill>
                  <a:schemeClr val="bg1"/>
                </a:solidFill>
                <a:latin typeface="Impact" pitchFamily="34" charset="0"/>
              </a:endParaRPr>
            </a:p>
          </p:txBody>
        </p:sp>
      </p:grpSp>
      <p:sp>
        <p:nvSpPr>
          <p:cNvPr id="11267" name="Rectangle 1"/>
          <p:cNvSpPr>
            <a:spLocks noGrp="1" noChangeArrowheads="1"/>
          </p:cNvSpPr>
          <p:nvPr>
            <p:ph type="body" idx="4294967295"/>
          </p:nvPr>
        </p:nvSpPr>
        <p:spPr>
          <a:xfrm>
            <a:off x="1079500" y="1214438"/>
            <a:ext cx="8064500" cy="5286375"/>
          </a:xfrm>
        </p:spPr>
        <p:txBody>
          <a:bodyPr anchor="ctr">
            <a:spAutoFit/>
          </a:bodyPr>
          <a:lstStyle/>
          <a:p>
            <a:pPr eaLnBrk="1" hangingPunct="1">
              <a:buFont typeface="Wingdings 2" pitchFamily="18" charset="2"/>
              <a:buNone/>
            </a:pPr>
            <a:r>
              <a:rPr lang="ro-RO" sz="2000" b="1" smtClean="0">
                <a:latin typeface="Calibri" pitchFamily="34" charset="0"/>
              </a:rPr>
              <a:t>The optical microscopy analysis shows that the slag is composed from microcrystalline and vitreous phases </a:t>
            </a:r>
          </a:p>
          <a:p>
            <a:pPr eaLnBrk="1" hangingPunct="1"/>
            <a:endParaRPr lang="en-US" sz="2000" b="1" smtClean="0"/>
          </a:p>
          <a:p>
            <a:pPr eaLnBrk="1" hangingPunct="1"/>
            <a:endParaRPr lang="en-US" sz="2000" b="1" smtClean="0"/>
          </a:p>
          <a:p>
            <a:pPr eaLnBrk="1" hangingPunct="1"/>
            <a:endParaRPr lang="en-US" sz="2000" b="1" smtClean="0"/>
          </a:p>
          <a:p>
            <a:pPr eaLnBrk="1" hangingPunct="1"/>
            <a:endParaRPr lang="en-US" sz="2000" b="1" smtClean="0"/>
          </a:p>
          <a:p>
            <a:pPr eaLnBrk="1" hangingPunct="1">
              <a:buFont typeface="Wingdings 2" pitchFamily="18" charset="2"/>
              <a:buNone/>
            </a:pPr>
            <a:endParaRPr lang="en-US" sz="2000" b="1" smtClean="0"/>
          </a:p>
          <a:p>
            <a:pPr eaLnBrk="1" hangingPunct="1"/>
            <a:endParaRPr lang="en-US" sz="2000" b="1" smtClean="0"/>
          </a:p>
          <a:p>
            <a:pPr eaLnBrk="1" hangingPunct="1"/>
            <a:endParaRPr lang="en-US" sz="2000" b="1" smtClean="0"/>
          </a:p>
          <a:p>
            <a:pPr eaLnBrk="1" hangingPunct="1"/>
            <a:endParaRPr lang="en-US" sz="2000" b="1" smtClean="0"/>
          </a:p>
          <a:p>
            <a:pPr eaLnBrk="1" hangingPunct="1"/>
            <a:endParaRPr lang="en-US" sz="2000" b="1" smtClean="0"/>
          </a:p>
          <a:p>
            <a:pPr eaLnBrk="1" hangingPunct="1"/>
            <a:endParaRPr lang="en-US" sz="2000" b="1" smtClean="0"/>
          </a:p>
          <a:p>
            <a:pPr eaLnBrk="1" hangingPunct="1"/>
            <a:endParaRPr lang="en-US" sz="2000" b="1" smtClean="0"/>
          </a:p>
          <a:p>
            <a:pPr eaLnBrk="1" hangingPunct="1"/>
            <a:endParaRPr lang="ro-RO" sz="2000" b="1" smtClean="0"/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38" y="2143125"/>
            <a:ext cx="3529012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Rectangle 10"/>
          <p:cNvSpPr>
            <a:spLocks noChangeArrowheads="1"/>
          </p:cNvSpPr>
          <p:nvPr/>
        </p:nvSpPr>
        <p:spPr bwMode="auto">
          <a:xfrm>
            <a:off x="714375" y="5143500"/>
            <a:ext cx="8001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o-RO" sz="2000" b="1">
                <a:latin typeface="Calibri" pitchFamily="34" charset="0"/>
              </a:rPr>
              <a:t>Optical microscopy .N+. Reflected light. V- vitreous ph</a:t>
            </a:r>
            <a:r>
              <a:rPr lang="en-US" sz="2000" b="1">
                <a:latin typeface="Calibri" pitchFamily="34" charset="0"/>
              </a:rPr>
              <a:t>ase</a:t>
            </a:r>
            <a:endParaRPr lang="ro-RO" sz="2000" b="1">
              <a:latin typeface="Calibri" pitchFamily="34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349450-6484-472A-A6D8-8D40091CB68C}" type="slidenum">
              <a:rPr lang="ro-RO" smtClean="0"/>
              <a:pPr>
                <a:defRPr/>
              </a:pPr>
              <a:t>7</a:t>
            </a:fld>
            <a:endParaRPr lang="ro-RO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o-RO" smtClean="0"/>
              <a:t>SVS 2015</a:t>
            </a:r>
            <a:endParaRPr lang="ro-RO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8"/>
          <p:cNvGrpSpPr>
            <a:grpSpLocks/>
          </p:cNvGrpSpPr>
          <p:nvPr/>
        </p:nvGrpSpPr>
        <p:grpSpPr bwMode="auto">
          <a:xfrm>
            <a:off x="428625" y="285750"/>
            <a:ext cx="1190625" cy="611188"/>
            <a:chOff x="1085867" y="857250"/>
            <a:chExt cx="1190247" cy="612000"/>
          </a:xfrm>
        </p:grpSpPr>
        <p:grpSp>
          <p:nvGrpSpPr>
            <p:cNvPr id="12341" name="Group 31"/>
            <p:cNvGrpSpPr>
              <a:grpSpLocks noChangeAspect="1"/>
            </p:cNvGrpSpPr>
            <p:nvPr/>
          </p:nvGrpSpPr>
          <p:grpSpPr bwMode="auto">
            <a:xfrm>
              <a:off x="1085867" y="857250"/>
              <a:ext cx="1190247" cy="612000"/>
              <a:chOff x="1180219" y="1942975"/>
              <a:chExt cx="4071966" cy="2120911"/>
            </a:xfrm>
          </p:grpSpPr>
          <p:sp>
            <p:nvSpPr>
              <p:cNvPr id="12343" name="Freeform 6"/>
              <p:cNvSpPr>
                <a:spLocks/>
              </p:cNvSpPr>
              <p:nvPr/>
            </p:nvSpPr>
            <p:spPr bwMode="auto">
              <a:xfrm flipV="1">
                <a:off x="1180219" y="3055414"/>
                <a:ext cx="4071966" cy="1008472"/>
              </a:xfrm>
              <a:custGeom>
                <a:avLst/>
                <a:gdLst>
                  <a:gd name="T0" fmla="*/ 0 w 4800"/>
                  <a:gd name="T1" fmla="*/ 2147483647 h 2352"/>
                  <a:gd name="T2" fmla="*/ 0 w 4800"/>
                  <a:gd name="T3" fmla="*/ 2147483647 h 2352"/>
                  <a:gd name="T4" fmla="*/ 2147483647 w 4800"/>
                  <a:gd name="T5" fmla="*/ 2147483647 h 2352"/>
                  <a:gd name="T6" fmla="*/ 2147483647 w 4800"/>
                  <a:gd name="T7" fmla="*/ 2147483647 h 2352"/>
                  <a:gd name="T8" fmla="*/ 2147483647 w 4800"/>
                  <a:gd name="T9" fmla="*/ 2147483647 h 2352"/>
                  <a:gd name="T10" fmla="*/ 2147483647 w 4800"/>
                  <a:gd name="T11" fmla="*/ 0 h 2352"/>
                  <a:gd name="T12" fmla="*/ 2147483647 w 4800"/>
                  <a:gd name="T13" fmla="*/ 0 h 2352"/>
                  <a:gd name="T14" fmla="*/ 2147483647 w 4800"/>
                  <a:gd name="T15" fmla="*/ 2147483647 h 2352"/>
                  <a:gd name="T16" fmla="*/ 2147483647 w 4800"/>
                  <a:gd name="T17" fmla="*/ 2147483647 h 2352"/>
                  <a:gd name="T18" fmla="*/ 2147483647 w 4800"/>
                  <a:gd name="T19" fmla="*/ 2147483647 h 2352"/>
                  <a:gd name="T20" fmla="*/ 2147483647 w 4800"/>
                  <a:gd name="T21" fmla="*/ 2147483647 h 2352"/>
                  <a:gd name="T22" fmla="*/ 2147483647 w 4800"/>
                  <a:gd name="T23" fmla="*/ 0 h 2352"/>
                  <a:gd name="T24" fmla="*/ 2147483647 w 4800"/>
                  <a:gd name="T25" fmla="*/ 0 h 2352"/>
                  <a:gd name="T26" fmla="*/ 2147483647 w 4800"/>
                  <a:gd name="T27" fmla="*/ 2147483647 h 2352"/>
                  <a:gd name="T28" fmla="*/ 2147483647 w 4800"/>
                  <a:gd name="T29" fmla="*/ 2147483647 h 2352"/>
                  <a:gd name="T30" fmla="*/ 2147483647 w 4800"/>
                  <a:gd name="T31" fmla="*/ 2147483647 h 2352"/>
                  <a:gd name="T32" fmla="*/ 2147483647 w 4800"/>
                  <a:gd name="T33" fmla="*/ 2147483647 h 2352"/>
                  <a:gd name="T34" fmla="*/ 2147483647 w 4800"/>
                  <a:gd name="T35" fmla="*/ 0 h 2352"/>
                  <a:gd name="T36" fmla="*/ 2147483647 w 4800"/>
                  <a:gd name="T37" fmla="*/ 0 h 2352"/>
                  <a:gd name="T38" fmla="*/ 2147483647 w 4800"/>
                  <a:gd name="T39" fmla="*/ 2147483647 h 2352"/>
                  <a:gd name="T40" fmla="*/ 2147483647 w 4800"/>
                  <a:gd name="T41" fmla="*/ 2147483647 h 2352"/>
                  <a:gd name="T42" fmla="*/ 2147483647 w 4800"/>
                  <a:gd name="T43" fmla="*/ 2147483647 h 2352"/>
                  <a:gd name="T44" fmla="*/ 2147483647 w 4800"/>
                  <a:gd name="T45" fmla="*/ 2147483647 h 2352"/>
                  <a:gd name="T46" fmla="*/ 2147483647 w 4800"/>
                  <a:gd name="T47" fmla="*/ 2147483647 h 2352"/>
                  <a:gd name="T48" fmla="*/ 0 w 4800"/>
                  <a:gd name="T49" fmla="*/ 2147483647 h 235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4800"/>
                  <a:gd name="T76" fmla="*/ 0 h 2352"/>
                  <a:gd name="T77" fmla="*/ 4800 w 4800"/>
                  <a:gd name="T78" fmla="*/ 2352 h 2352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4800" h="2352">
                    <a:moveTo>
                      <a:pt x="0" y="2352"/>
                    </a:moveTo>
                    <a:lnTo>
                      <a:pt x="0" y="1968"/>
                    </a:lnTo>
                    <a:lnTo>
                      <a:pt x="48" y="1824"/>
                    </a:lnTo>
                    <a:lnTo>
                      <a:pt x="336" y="1824"/>
                    </a:lnTo>
                    <a:lnTo>
                      <a:pt x="816" y="144"/>
                    </a:lnTo>
                    <a:lnTo>
                      <a:pt x="912" y="0"/>
                    </a:lnTo>
                    <a:lnTo>
                      <a:pt x="1392" y="0"/>
                    </a:lnTo>
                    <a:lnTo>
                      <a:pt x="1488" y="144"/>
                    </a:lnTo>
                    <a:lnTo>
                      <a:pt x="1632" y="672"/>
                    </a:lnTo>
                    <a:lnTo>
                      <a:pt x="1872" y="672"/>
                    </a:lnTo>
                    <a:lnTo>
                      <a:pt x="2016" y="144"/>
                    </a:lnTo>
                    <a:lnTo>
                      <a:pt x="2112" y="0"/>
                    </a:lnTo>
                    <a:lnTo>
                      <a:pt x="2688" y="0"/>
                    </a:lnTo>
                    <a:lnTo>
                      <a:pt x="2784" y="144"/>
                    </a:lnTo>
                    <a:lnTo>
                      <a:pt x="2928" y="672"/>
                    </a:lnTo>
                    <a:lnTo>
                      <a:pt x="3216" y="672"/>
                    </a:lnTo>
                    <a:lnTo>
                      <a:pt x="3360" y="144"/>
                    </a:lnTo>
                    <a:lnTo>
                      <a:pt x="3456" y="0"/>
                    </a:lnTo>
                    <a:lnTo>
                      <a:pt x="3936" y="0"/>
                    </a:lnTo>
                    <a:lnTo>
                      <a:pt x="4032" y="144"/>
                    </a:lnTo>
                    <a:lnTo>
                      <a:pt x="4464" y="1824"/>
                    </a:lnTo>
                    <a:lnTo>
                      <a:pt x="4752" y="1824"/>
                    </a:lnTo>
                    <a:lnTo>
                      <a:pt x="4800" y="1968"/>
                    </a:lnTo>
                    <a:lnTo>
                      <a:pt x="4800" y="2352"/>
                    </a:lnTo>
                    <a:lnTo>
                      <a:pt x="0" y="235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o-RO">
                  <a:latin typeface="Constantia" pitchFamily="18" charset="0"/>
                </a:endParaRPr>
              </a:p>
            </p:txBody>
          </p:sp>
          <p:sp>
            <p:nvSpPr>
              <p:cNvPr id="12344" name="Freeform 7"/>
              <p:cNvSpPr>
                <a:spLocks/>
              </p:cNvSpPr>
              <p:nvPr/>
            </p:nvSpPr>
            <p:spPr bwMode="auto">
              <a:xfrm>
                <a:off x="1180219" y="1942975"/>
                <a:ext cx="4071966" cy="1008472"/>
              </a:xfrm>
              <a:custGeom>
                <a:avLst/>
                <a:gdLst>
                  <a:gd name="T0" fmla="*/ 0 w 4800"/>
                  <a:gd name="T1" fmla="*/ 2147483647 h 2352"/>
                  <a:gd name="T2" fmla="*/ 0 w 4800"/>
                  <a:gd name="T3" fmla="*/ 2147483647 h 2352"/>
                  <a:gd name="T4" fmla="*/ 2147483647 w 4800"/>
                  <a:gd name="T5" fmla="*/ 2147483647 h 2352"/>
                  <a:gd name="T6" fmla="*/ 2147483647 w 4800"/>
                  <a:gd name="T7" fmla="*/ 2147483647 h 2352"/>
                  <a:gd name="T8" fmla="*/ 2147483647 w 4800"/>
                  <a:gd name="T9" fmla="*/ 2147483647 h 2352"/>
                  <a:gd name="T10" fmla="*/ 2147483647 w 4800"/>
                  <a:gd name="T11" fmla="*/ 0 h 2352"/>
                  <a:gd name="T12" fmla="*/ 2147483647 w 4800"/>
                  <a:gd name="T13" fmla="*/ 0 h 2352"/>
                  <a:gd name="T14" fmla="*/ 2147483647 w 4800"/>
                  <a:gd name="T15" fmla="*/ 2147483647 h 2352"/>
                  <a:gd name="T16" fmla="*/ 2147483647 w 4800"/>
                  <a:gd name="T17" fmla="*/ 2147483647 h 2352"/>
                  <a:gd name="T18" fmla="*/ 2147483647 w 4800"/>
                  <a:gd name="T19" fmla="*/ 2147483647 h 2352"/>
                  <a:gd name="T20" fmla="*/ 2147483647 w 4800"/>
                  <a:gd name="T21" fmla="*/ 2147483647 h 2352"/>
                  <a:gd name="T22" fmla="*/ 2147483647 w 4800"/>
                  <a:gd name="T23" fmla="*/ 0 h 2352"/>
                  <a:gd name="T24" fmla="*/ 2147483647 w 4800"/>
                  <a:gd name="T25" fmla="*/ 0 h 2352"/>
                  <a:gd name="T26" fmla="*/ 2147483647 w 4800"/>
                  <a:gd name="T27" fmla="*/ 2147483647 h 2352"/>
                  <a:gd name="T28" fmla="*/ 2147483647 w 4800"/>
                  <a:gd name="T29" fmla="*/ 2147483647 h 2352"/>
                  <a:gd name="T30" fmla="*/ 2147483647 w 4800"/>
                  <a:gd name="T31" fmla="*/ 2147483647 h 2352"/>
                  <a:gd name="T32" fmla="*/ 2147483647 w 4800"/>
                  <a:gd name="T33" fmla="*/ 2147483647 h 2352"/>
                  <a:gd name="T34" fmla="*/ 2147483647 w 4800"/>
                  <a:gd name="T35" fmla="*/ 0 h 2352"/>
                  <a:gd name="T36" fmla="*/ 2147483647 w 4800"/>
                  <a:gd name="T37" fmla="*/ 0 h 2352"/>
                  <a:gd name="T38" fmla="*/ 2147483647 w 4800"/>
                  <a:gd name="T39" fmla="*/ 2147483647 h 2352"/>
                  <a:gd name="T40" fmla="*/ 2147483647 w 4800"/>
                  <a:gd name="T41" fmla="*/ 2147483647 h 2352"/>
                  <a:gd name="T42" fmla="*/ 2147483647 w 4800"/>
                  <a:gd name="T43" fmla="*/ 2147483647 h 2352"/>
                  <a:gd name="T44" fmla="*/ 2147483647 w 4800"/>
                  <a:gd name="T45" fmla="*/ 2147483647 h 2352"/>
                  <a:gd name="T46" fmla="*/ 2147483647 w 4800"/>
                  <a:gd name="T47" fmla="*/ 2147483647 h 2352"/>
                  <a:gd name="T48" fmla="*/ 0 w 4800"/>
                  <a:gd name="T49" fmla="*/ 2147483647 h 235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4800"/>
                  <a:gd name="T76" fmla="*/ 0 h 2352"/>
                  <a:gd name="T77" fmla="*/ 4800 w 4800"/>
                  <a:gd name="T78" fmla="*/ 2352 h 2352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4800" h="2352">
                    <a:moveTo>
                      <a:pt x="0" y="2352"/>
                    </a:moveTo>
                    <a:lnTo>
                      <a:pt x="0" y="1968"/>
                    </a:lnTo>
                    <a:lnTo>
                      <a:pt x="48" y="1824"/>
                    </a:lnTo>
                    <a:lnTo>
                      <a:pt x="336" y="1824"/>
                    </a:lnTo>
                    <a:lnTo>
                      <a:pt x="816" y="144"/>
                    </a:lnTo>
                    <a:lnTo>
                      <a:pt x="912" y="0"/>
                    </a:lnTo>
                    <a:lnTo>
                      <a:pt x="1392" y="0"/>
                    </a:lnTo>
                    <a:lnTo>
                      <a:pt x="1488" y="144"/>
                    </a:lnTo>
                    <a:lnTo>
                      <a:pt x="1632" y="672"/>
                    </a:lnTo>
                    <a:lnTo>
                      <a:pt x="1872" y="672"/>
                    </a:lnTo>
                    <a:lnTo>
                      <a:pt x="2016" y="144"/>
                    </a:lnTo>
                    <a:lnTo>
                      <a:pt x="2112" y="0"/>
                    </a:lnTo>
                    <a:lnTo>
                      <a:pt x="2688" y="0"/>
                    </a:lnTo>
                    <a:lnTo>
                      <a:pt x="2784" y="144"/>
                    </a:lnTo>
                    <a:lnTo>
                      <a:pt x="2928" y="672"/>
                    </a:lnTo>
                    <a:lnTo>
                      <a:pt x="3216" y="672"/>
                    </a:lnTo>
                    <a:lnTo>
                      <a:pt x="3360" y="144"/>
                    </a:lnTo>
                    <a:lnTo>
                      <a:pt x="3456" y="0"/>
                    </a:lnTo>
                    <a:lnTo>
                      <a:pt x="3936" y="0"/>
                    </a:lnTo>
                    <a:lnTo>
                      <a:pt x="4032" y="144"/>
                    </a:lnTo>
                    <a:lnTo>
                      <a:pt x="4464" y="1824"/>
                    </a:lnTo>
                    <a:lnTo>
                      <a:pt x="4752" y="1824"/>
                    </a:lnTo>
                    <a:lnTo>
                      <a:pt x="4800" y="1968"/>
                    </a:lnTo>
                    <a:lnTo>
                      <a:pt x="4800" y="2352"/>
                    </a:lnTo>
                    <a:lnTo>
                      <a:pt x="0" y="235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o-RO">
                  <a:latin typeface="Constantia" pitchFamily="18" charset="0"/>
                </a:endParaRPr>
              </a:p>
            </p:txBody>
          </p:sp>
        </p:grpSp>
        <p:sp>
          <p:nvSpPr>
            <p:cNvPr id="12342" name="Text Box 8"/>
            <p:cNvSpPr txBox="1">
              <a:spLocks noChangeAspect="1" noChangeArrowheads="1"/>
            </p:cNvSpPr>
            <p:nvPr/>
          </p:nvSpPr>
          <p:spPr bwMode="auto">
            <a:xfrm>
              <a:off x="1285852" y="1000108"/>
              <a:ext cx="864000" cy="28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Ctr="1"/>
            <a:lstStyle/>
            <a:p>
              <a:pPr defTabSz="874713"/>
              <a:r>
                <a:rPr lang="en-US" sz="2000">
                  <a:solidFill>
                    <a:schemeClr val="bg1"/>
                  </a:solidFill>
                  <a:latin typeface="Impact" pitchFamily="34" charset="0"/>
                </a:rPr>
                <a:t>IMNR</a:t>
              </a:r>
              <a:endParaRPr lang="ro-RO" sz="2000">
                <a:solidFill>
                  <a:schemeClr val="bg1"/>
                </a:solidFill>
                <a:latin typeface="Impact" pitchFamily="34" charset="0"/>
              </a:endParaRPr>
            </a:p>
          </p:txBody>
        </p:sp>
      </p:grpSp>
      <p:sp>
        <p:nvSpPr>
          <p:cNvPr id="10" name="Text Placeholder 9"/>
          <p:cNvSpPr>
            <a:spLocks noGrp="1"/>
          </p:cNvSpPr>
          <p:nvPr>
            <p:ph type="body" idx="4294967295"/>
          </p:nvPr>
        </p:nvSpPr>
        <p:spPr>
          <a:xfrm>
            <a:off x="3143250" y="1143000"/>
            <a:ext cx="5857875" cy="2500313"/>
          </a:xfrm>
        </p:spPr>
        <p:txBody>
          <a:bodyPr>
            <a:no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000" b="1" dirty="0" smtClean="0">
                <a:latin typeface="+mj-lt"/>
              </a:rPr>
              <a:t>The field from </a:t>
            </a:r>
            <a:r>
              <a:rPr lang="en-US" sz="2000" b="1" dirty="0" err="1" smtClean="0">
                <a:latin typeface="+mj-lt"/>
              </a:rPr>
              <a:t>Moara</a:t>
            </a:r>
            <a:r>
              <a:rPr lang="en-US" sz="2000" b="1" dirty="0" smtClean="0">
                <a:latin typeface="+mj-lt"/>
              </a:rPr>
              <a:t> </a:t>
            </a:r>
            <a:r>
              <a:rPr lang="en-US" sz="2000" b="1" dirty="0" err="1" smtClean="0">
                <a:latin typeface="+mj-lt"/>
              </a:rPr>
              <a:t>Domneasca</a:t>
            </a:r>
            <a:r>
              <a:rPr lang="en-US" sz="2000" b="1" dirty="0" smtClean="0">
                <a:latin typeface="+mj-lt"/>
              </a:rPr>
              <a:t> is situated in the East side of Bucharest, Romania. This area is situated in </a:t>
            </a:r>
            <a:r>
              <a:rPr lang="en-US" sz="2000" b="1" dirty="0" err="1" smtClean="0">
                <a:latin typeface="+mj-lt"/>
              </a:rPr>
              <a:t>Vlasia</a:t>
            </a:r>
            <a:r>
              <a:rPr lang="en-US" sz="2000" b="1" dirty="0" smtClean="0">
                <a:latin typeface="+mj-lt"/>
              </a:rPr>
              <a:t> Plain and the soil is Chromic </a:t>
            </a:r>
            <a:r>
              <a:rPr lang="en-US" sz="2000" b="1" dirty="0" err="1" smtClean="0">
                <a:latin typeface="+mj-lt"/>
              </a:rPr>
              <a:t>luvisol</a:t>
            </a:r>
            <a:endParaRPr lang="en-US" sz="2000" b="1" dirty="0" smtClean="0">
              <a:latin typeface="+mj-lt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o-RO" sz="2000" b="1" dirty="0" smtClean="0">
                <a:latin typeface="+mj-lt"/>
              </a:rPr>
              <a:t>In </a:t>
            </a:r>
            <a:r>
              <a:rPr lang="en-US" sz="2000" b="1" dirty="0" smtClean="0">
                <a:latin typeface="+mj-lt"/>
              </a:rPr>
              <a:t>the </a:t>
            </a:r>
            <a:r>
              <a:rPr lang="ro-RO" sz="2000" b="1" dirty="0" smtClean="0">
                <a:latin typeface="+mj-lt"/>
              </a:rPr>
              <a:t>tabl</a:t>
            </a:r>
            <a:r>
              <a:rPr lang="en-US" sz="2000" b="1" dirty="0" smtClean="0">
                <a:latin typeface="+mj-lt"/>
              </a:rPr>
              <a:t>e</a:t>
            </a:r>
            <a:r>
              <a:rPr lang="ro-RO" sz="2000" b="1" dirty="0" smtClean="0">
                <a:latin typeface="+mj-lt"/>
              </a:rPr>
              <a:t> are presented some physical and chemical characteristics of acid soil from Moara Domneasca area at </a:t>
            </a:r>
            <a:r>
              <a:rPr lang="en-US" sz="2000" b="1" dirty="0" smtClean="0">
                <a:latin typeface="+mj-lt"/>
              </a:rPr>
              <a:t>t</a:t>
            </a:r>
            <a:r>
              <a:rPr lang="ro-RO" sz="2000" b="1" dirty="0" smtClean="0">
                <a:latin typeface="+mj-lt"/>
              </a:rPr>
              <a:t>wo depth</a:t>
            </a:r>
            <a:r>
              <a:rPr lang="en-US" sz="2000" b="1" dirty="0" smtClean="0">
                <a:latin typeface="+mj-lt"/>
              </a:rPr>
              <a:t> (0-20cm and 20-40 cm)</a:t>
            </a:r>
            <a:endParaRPr lang="ro-RO" sz="2000" b="1" dirty="0" smtClean="0">
              <a:latin typeface="+mj-lt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o-RO" sz="2000" b="1" dirty="0" smtClean="0">
              <a:latin typeface="+mj-lt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o-RO" sz="2000" dirty="0"/>
          </a:p>
        </p:txBody>
      </p:sp>
      <p:sp>
        <p:nvSpPr>
          <p:cNvPr id="12292" name="Rectangle 1"/>
          <p:cNvSpPr>
            <a:spLocks noChangeArrowheads="1"/>
          </p:cNvSpPr>
          <p:nvPr/>
        </p:nvSpPr>
        <p:spPr bwMode="auto">
          <a:xfrm>
            <a:off x="2428875" y="357188"/>
            <a:ext cx="50720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2400" b="1">
                <a:solidFill>
                  <a:srgbClr val="FF0000"/>
                </a:solidFill>
                <a:latin typeface="Calibri" pitchFamily="34" charset="0"/>
              </a:rPr>
              <a:t>Acid soil texture and chemical  characteristics</a:t>
            </a:r>
            <a:endParaRPr lang="ro-RO" sz="2400">
              <a:solidFill>
                <a:srgbClr val="FF0000"/>
              </a:solidFill>
              <a:latin typeface="Calibri" pitchFamily="34" charset="0"/>
            </a:endParaRPr>
          </a:p>
          <a:p>
            <a:pPr algn="ctr"/>
            <a:endParaRPr lang="en-US" sz="2400">
              <a:solidFill>
                <a:srgbClr val="FF0000"/>
              </a:solidFill>
              <a:latin typeface="Constantia" pitchFamily="18" charset="0"/>
            </a:endParaRPr>
          </a:p>
        </p:txBody>
      </p:sp>
      <p:pic>
        <p:nvPicPr>
          <p:cNvPr id="12293" name="Picture 6" descr="J:\Moara domneasca 2012\PA11052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1285875"/>
            <a:ext cx="2762250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500063" y="3643313"/>
          <a:ext cx="8358250" cy="2286016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835825"/>
                <a:gridCol w="835825"/>
                <a:gridCol w="835825"/>
                <a:gridCol w="835825"/>
                <a:gridCol w="835825"/>
                <a:gridCol w="835825"/>
                <a:gridCol w="835825"/>
                <a:gridCol w="835825"/>
                <a:gridCol w="835825"/>
                <a:gridCol w="835825"/>
              </a:tblGrid>
              <a:tr h="142876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600" dirty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Depth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600" dirty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(cm)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60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Bulk density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60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(g/cm</a:t>
                      </a:r>
                      <a:r>
                        <a:rPr lang="ro-RO" sz="1600" baseline="3000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o-RO" sz="160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)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60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Total Porosity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60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(%)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60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Degree of settling (%)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60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pH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60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(H</a:t>
                      </a:r>
                      <a:r>
                        <a:rPr lang="ro-RO" sz="1600" baseline="-2500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o-RO" sz="160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O)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600" dirty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C</a:t>
                      </a:r>
                      <a:r>
                        <a:rPr lang="ro-RO" sz="1600" baseline="-25000" dirty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org</a:t>
                      </a:r>
                      <a:endParaRPr lang="ro-RO" sz="1600" dirty="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600" dirty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(%)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60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Humus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60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(%)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60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Nt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60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(%)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60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P</a:t>
                      </a:r>
                      <a:r>
                        <a:rPr lang="ro-RO" sz="1600" baseline="-2500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Al</a:t>
                      </a:r>
                      <a:endParaRPr lang="ro-RO" sz="160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60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(mg/kg)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60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K</a:t>
                      </a:r>
                      <a:r>
                        <a:rPr lang="ro-RO" sz="1600" baseline="-2500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Al</a:t>
                      </a:r>
                      <a:endParaRPr lang="ro-RO" sz="1600">
                        <a:solidFill>
                          <a:schemeClr val="tx1"/>
                        </a:solidFill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60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(mg/kg)</a:t>
                      </a:r>
                    </a:p>
                  </a:txBody>
                  <a:tcPr marL="0" marR="0" marT="0" marB="0"/>
                </a:tc>
              </a:tr>
              <a:tr h="42862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600" b="1" dirty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0-20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600" b="1" dirty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1.48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600" b="1" dirty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42.42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600" b="1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15.28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600" b="1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5.51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600" b="1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1.21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600" b="1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2.08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600" b="1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0.147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600" b="1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74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600" b="1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230</a:t>
                      </a:r>
                    </a:p>
                  </a:txBody>
                  <a:tcPr marL="0" marR="0" marT="0" marB="0"/>
                </a:tc>
              </a:tr>
              <a:tr h="42862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600" b="1" dirty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20-40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600" b="1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1.63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600" b="1" dirty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37.19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600" b="1" dirty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26.39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600" b="1" dirty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5.55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600" b="1" dirty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1.23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600" b="1" dirty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2.12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600" b="1" dirty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0.158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600" b="1" dirty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87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600" b="1" dirty="0">
                          <a:solidFill>
                            <a:schemeClr val="tx1"/>
                          </a:solidFill>
                          <a:latin typeface="+mj-lt"/>
                          <a:ea typeface="Calibri"/>
                          <a:cs typeface="Times New Roman"/>
                        </a:rPr>
                        <a:t>235</a:t>
                      </a: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143000" y="6072188"/>
            <a:ext cx="62404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defRPr/>
            </a:pPr>
            <a:r>
              <a:rPr lang="en-US" b="1" dirty="0">
                <a:latin typeface="+mj-lt"/>
                <a:ea typeface="FranklinGothicItcT-Book"/>
                <a:cs typeface="Times New Roman" pitchFamily="18" charset="0"/>
              </a:rPr>
              <a:t>   </a:t>
            </a:r>
            <a:r>
              <a:rPr lang="ro-RO" b="1" dirty="0">
                <a:latin typeface="+mj-lt"/>
                <a:ea typeface="FranklinGothicItcT-Book"/>
                <a:cs typeface="Times New Roman" pitchFamily="18" charset="0"/>
              </a:rPr>
              <a:t> Some physical and chemical characteristics of </a:t>
            </a:r>
            <a:r>
              <a:rPr lang="en-US" b="1" dirty="0">
                <a:latin typeface="+mj-lt"/>
                <a:ea typeface="Calibri" pitchFamily="34" charset="0"/>
                <a:cs typeface="Times New Roman" pitchFamily="18" charset="0"/>
              </a:rPr>
              <a:t>Chromic </a:t>
            </a:r>
            <a:r>
              <a:rPr lang="en-US" b="1" dirty="0" err="1">
                <a:latin typeface="+mj-lt"/>
                <a:ea typeface="Calibri" pitchFamily="34" charset="0"/>
                <a:cs typeface="Times New Roman" pitchFamily="18" charset="0"/>
              </a:rPr>
              <a:t>luvisol</a:t>
            </a:r>
            <a:r>
              <a:rPr lang="en-US" b="1" dirty="0">
                <a:latin typeface="+mj-lt"/>
                <a:ea typeface="Calibri" pitchFamily="34" charset="0"/>
                <a:cs typeface="Times New Roman" pitchFamily="18" charset="0"/>
              </a:rPr>
              <a:t> </a:t>
            </a:r>
            <a:endParaRPr lang="en-US" b="1" dirty="0">
              <a:latin typeface="+mj-lt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349450-6484-472A-A6D8-8D40091CB68C}" type="slidenum">
              <a:rPr lang="ro-RO" smtClean="0"/>
              <a:pPr>
                <a:defRPr/>
              </a:pPr>
              <a:t>8</a:t>
            </a:fld>
            <a:endParaRPr lang="ro-RO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o-RO" smtClean="0"/>
              <a:t>SVS 2015</a:t>
            </a:r>
            <a:endParaRPr lang="ro-RO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8"/>
          <p:cNvGrpSpPr>
            <a:grpSpLocks/>
          </p:cNvGrpSpPr>
          <p:nvPr/>
        </p:nvGrpSpPr>
        <p:grpSpPr bwMode="auto">
          <a:xfrm>
            <a:off x="428625" y="285750"/>
            <a:ext cx="1190625" cy="611188"/>
            <a:chOff x="1085867" y="857250"/>
            <a:chExt cx="1190247" cy="612000"/>
          </a:xfrm>
        </p:grpSpPr>
        <p:grpSp>
          <p:nvGrpSpPr>
            <p:cNvPr id="13392" name="Group 31"/>
            <p:cNvGrpSpPr>
              <a:grpSpLocks noChangeAspect="1"/>
            </p:cNvGrpSpPr>
            <p:nvPr/>
          </p:nvGrpSpPr>
          <p:grpSpPr bwMode="auto">
            <a:xfrm>
              <a:off x="1085867" y="857250"/>
              <a:ext cx="1190247" cy="612000"/>
              <a:chOff x="1180219" y="1942975"/>
              <a:chExt cx="4071966" cy="2120911"/>
            </a:xfrm>
          </p:grpSpPr>
          <p:sp>
            <p:nvSpPr>
              <p:cNvPr id="13394" name="Freeform 6"/>
              <p:cNvSpPr>
                <a:spLocks/>
              </p:cNvSpPr>
              <p:nvPr/>
            </p:nvSpPr>
            <p:spPr bwMode="auto">
              <a:xfrm flipV="1">
                <a:off x="1180219" y="3055414"/>
                <a:ext cx="4071966" cy="1008472"/>
              </a:xfrm>
              <a:custGeom>
                <a:avLst/>
                <a:gdLst>
                  <a:gd name="T0" fmla="*/ 0 w 4800"/>
                  <a:gd name="T1" fmla="*/ 2147483647 h 2352"/>
                  <a:gd name="T2" fmla="*/ 0 w 4800"/>
                  <a:gd name="T3" fmla="*/ 2147483647 h 2352"/>
                  <a:gd name="T4" fmla="*/ 2147483647 w 4800"/>
                  <a:gd name="T5" fmla="*/ 2147483647 h 2352"/>
                  <a:gd name="T6" fmla="*/ 2147483647 w 4800"/>
                  <a:gd name="T7" fmla="*/ 2147483647 h 2352"/>
                  <a:gd name="T8" fmla="*/ 2147483647 w 4800"/>
                  <a:gd name="T9" fmla="*/ 2147483647 h 2352"/>
                  <a:gd name="T10" fmla="*/ 2147483647 w 4800"/>
                  <a:gd name="T11" fmla="*/ 0 h 2352"/>
                  <a:gd name="T12" fmla="*/ 2147483647 w 4800"/>
                  <a:gd name="T13" fmla="*/ 0 h 2352"/>
                  <a:gd name="T14" fmla="*/ 2147483647 w 4800"/>
                  <a:gd name="T15" fmla="*/ 2147483647 h 2352"/>
                  <a:gd name="T16" fmla="*/ 2147483647 w 4800"/>
                  <a:gd name="T17" fmla="*/ 2147483647 h 2352"/>
                  <a:gd name="T18" fmla="*/ 2147483647 w 4800"/>
                  <a:gd name="T19" fmla="*/ 2147483647 h 2352"/>
                  <a:gd name="T20" fmla="*/ 2147483647 w 4800"/>
                  <a:gd name="T21" fmla="*/ 2147483647 h 2352"/>
                  <a:gd name="T22" fmla="*/ 2147483647 w 4800"/>
                  <a:gd name="T23" fmla="*/ 0 h 2352"/>
                  <a:gd name="T24" fmla="*/ 2147483647 w 4800"/>
                  <a:gd name="T25" fmla="*/ 0 h 2352"/>
                  <a:gd name="T26" fmla="*/ 2147483647 w 4800"/>
                  <a:gd name="T27" fmla="*/ 2147483647 h 2352"/>
                  <a:gd name="T28" fmla="*/ 2147483647 w 4800"/>
                  <a:gd name="T29" fmla="*/ 2147483647 h 2352"/>
                  <a:gd name="T30" fmla="*/ 2147483647 w 4800"/>
                  <a:gd name="T31" fmla="*/ 2147483647 h 2352"/>
                  <a:gd name="T32" fmla="*/ 2147483647 w 4800"/>
                  <a:gd name="T33" fmla="*/ 2147483647 h 2352"/>
                  <a:gd name="T34" fmla="*/ 2147483647 w 4800"/>
                  <a:gd name="T35" fmla="*/ 0 h 2352"/>
                  <a:gd name="T36" fmla="*/ 2147483647 w 4800"/>
                  <a:gd name="T37" fmla="*/ 0 h 2352"/>
                  <a:gd name="T38" fmla="*/ 2147483647 w 4800"/>
                  <a:gd name="T39" fmla="*/ 2147483647 h 2352"/>
                  <a:gd name="T40" fmla="*/ 2147483647 w 4800"/>
                  <a:gd name="T41" fmla="*/ 2147483647 h 2352"/>
                  <a:gd name="T42" fmla="*/ 2147483647 w 4800"/>
                  <a:gd name="T43" fmla="*/ 2147483647 h 2352"/>
                  <a:gd name="T44" fmla="*/ 2147483647 w 4800"/>
                  <a:gd name="T45" fmla="*/ 2147483647 h 2352"/>
                  <a:gd name="T46" fmla="*/ 2147483647 w 4800"/>
                  <a:gd name="T47" fmla="*/ 2147483647 h 2352"/>
                  <a:gd name="T48" fmla="*/ 0 w 4800"/>
                  <a:gd name="T49" fmla="*/ 2147483647 h 235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4800"/>
                  <a:gd name="T76" fmla="*/ 0 h 2352"/>
                  <a:gd name="T77" fmla="*/ 4800 w 4800"/>
                  <a:gd name="T78" fmla="*/ 2352 h 2352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4800" h="2352">
                    <a:moveTo>
                      <a:pt x="0" y="2352"/>
                    </a:moveTo>
                    <a:lnTo>
                      <a:pt x="0" y="1968"/>
                    </a:lnTo>
                    <a:lnTo>
                      <a:pt x="48" y="1824"/>
                    </a:lnTo>
                    <a:lnTo>
                      <a:pt x="336" y="1824"/>
                    </a:lnTo>
                    <a:lnTo>
                      <a:pt x="816" y="144"/>
                    </a:lnTo>
                    <a:lnTo>
                      <a:pt x="912" y="0"/>
                    </a:lnTo>
                    <a:lnTo>
                      <a:pt x="1392" y="0"/>
                    </a:lnTo>
                    <a:lnTo>
                      <a:pt x="1488" y="144"/>
                    </a:lnTo>
                    <a:lnTo>
                      <a:pt x="1632" y="672"/>
                    </a:lnTo>
                    <a:lnTo>
                      <a:pt x="1872" y="672"/>
                    </a:lnTo>
                    <a:lnTo>
                      <a:pt x="2016" y="144"/>
                    </a:lnTo>
                    <a:lnTo>
                      <a:pt x="2112" y="0"/>
                    </a:lnTo>
                    <a:lnTo>
                      <a:pt x="2688" y="0"/>
                    </a:lnTo>
                    <a:lnTo>
                      <a:pt x="2784" y="144"/>
                    </a:lnTo>
                    <a:lnTo>
                      <a:pt x="2928" y="672"/>
                    </a:lnTo>
                    <a:lnTo>
                      <a:pt x="3216" y="672"/>
                    </a:lnTo>
                    <a:lnTo>
                      <a:pt x="3360" y="144"/>
                    </a:lnTo>
                    <a:lnTo>
                      <a:pt x="3456" y="0"/>
                    </a:lnTo>
                    <a:lnTo>
                      <a:pt x="3936" y="0"/>
                    </a:lnTo>
                    <a:lnTo>
                      <a:pt x="4032" y="144"/>
                    </a:lnTo>
                    <a:lnTo>
                      <a:pt x="4464" y="1824"/>
                    </a:lnTo>
                    <a:lnTo>
                      <a:pt x="4752" y="1824"/>
                    </a:lnTo>
                    <a:lnTo>
                      <a:pt x="4800" y="1968"/>
                    </a:lnTo>
                    <a:lnTo>
                      <a:pt x="4800" y="2352"/>
                    </a:lnTo>
                    <a:lnTo>
                      <a:pt x="0" y="235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o-RO">
                  <a:latin typeface="Constantia" pitchFamily="18" charset="0"/>
                </a:endParaRPr>
              </a:p>
            </p:txBody>
          </p:sp>
          <p:sp>
            <p:nvSpPr>
              <p:cNvPr id="13395" name="Freeform 7"/>
              <p:cNvSpPr>
                <a:spLocks/>
              </p:cNvSpPr>
              <p:nvPr/>
            </p:nvSpPr>
            <p:spPr bwMode="auto">
              <a:xfrm>
                <a:off x="1180219" y="1942975"/>
                <a:ext cx="4071966" cy="1008472"/>
              </a:xfrm>
              <a:custGeom>
                <a:avLst/>
                <a:gdLst>
                  <a:gd name="T0" fmla="*/ 0 w 4800"/>
                  <a:gd name="T1" fmla="*/ 2147483647 h 2352"/>
                  <a:gd name="T2" fmla="*/ 0 w 4800"/>
                  <a:gd name="T3" fmla="*/ 2147483647 h 2352"/>
                  <a:gd name="T4" fmla="*/ 2147483647 w 4800"/>
                  <a:gd name="T5" fmla="*/ 2147483647 h 2352"/>
                  <a:gd name="T6" fmla="*/ 2147483647 w 4800"/>
                  <a:gd name="T7" fmla="*/ 2147483647 h 2352"/>
                  <a:gd name="T8" fmla="*/ 2147483647 w 4800"/>
                  <a:gd name="T9" fmla="*/ 2147483647 h 2352"/>
                  <a:gd name="T10" fmla="*/ 2147483647 w 4800"/>
                  <a:gd name="T11" fmla="*/ 0 h 2352"/>
                  <a:gd name="T12" fmla="*/ 2147483647 w 4800"/>
                  <a:gd name="T13" fmla="*/ 0 h 2352"/>
                  <a:gd name="T14" fmla="*/ 2147483647 w 4800"/>
                  <a:gd name="T15" fmla="*/ 2147483647 h 2352"/>
                  <a:gd name="T16" fmla="*/ 2147483647 w 4800"/>
                  <a:gd name="T17" fmla="*/ 2147483647 h 2352"/>
                  <a:gd name="T18" fmla="*/ 2147483647 w 4800"/>
                  <a:gd name="T19" fmla="*/ 2147483647 h 2352"/>
                  <a:gd name="T20" fmla="*/ 2147483647 w 4800"/>
                  <a:gd name="T21" fmla="*/ 2147483647 h 2352"/>
                  <a:gd name="T22" fmla="*/ 2147483647 w 4800"/>
                  <a:gd name="T23" fmla="*/ 0 h 2352"/>
                  <a:gd name="T24" fmla="*/ 2147483647 w 4800"/>
                  <a:gd name="T25" fmla="*/ 0 h 2352"/>
                  <a:gd name="T26" fmla="*/ 2147483647 w 4800"/>
                  <a:gd name="T27" fmla="*/ 2147483647 h 2352"/>
                  <a:gd name="T28" fmla="*/ 2147483647 w 4800"/>
                  <a:gd name="T29" fmla="*/ 2147483647 h 2352"/>
                  <a:gd name="T30" fmla="*/ 2147483647 w 4800"/>
                  <a:gd name="T31" fmla="*/ 2147483647 h 2352"/>
                  <a:gd name="T32" fmla="*/ 2147483647 w 4800"/>
                  <a:gd name="T33" fmla="*/ 2147483647 h 2352"/>
                  <a:gd name="T34" fmla="*/ 2147483647 w 4800"/>
                  <a:gd name="T35" fmla="*/ 0 h 2352"/>
                  <a:gd name="T36" fmla="*/ 2147483647 w 4800"/>
                  <a:gd name="T37" fmla="*/ 0 h 2352"/>
                  <a:gd name="T38" fmla="*/ 2147483647 w 4800"/>
                  <a:gd name="T39" fmla="*/ 2147483647 h 2352"/>
                  <a:gd name="T40" fmla="*/ 2147483647 w 4800"/>
                  <a:gd name="T41" fmla="*/ 2147483647 h 2352"/>
                  <a:gd name="T42" fmla="*/ 2147483647 w 4800"/>
                  <a:gd name="T43" fmla="*/ 2147483647 h 2352"/>
                  <a:gd name="T44" fmla="*/ 2147483647 w 4800"/>
                  <a:gd name="T45" fmla="*/ 2147483647 h 2352"/>
                  <a:gd name="T46" fmla="*/ 2147483647 w 4800"/>
                  <a:gd name="T47" fmla="*/ 2147483647 h 2352"/>
                  <a:gd name="T48" fmla="*/ 0 w 4800"/>
                  <a:gd name="T49" fmla="*/ 2147483647 h 235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4800"/>
                  <a:gd name="T76" fmla="*/ 0 h 2352"/>
                  <a:gd name="T77" fmla="*/ 4800 w 4800"/>
                  <a:gd name="T78" fmla="*/ 2352 h 2352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4800" h="2352">
                    <a:moveTo>
                      <a:pt x="0" y="2352"/>
                    </a:moveTo>
                    <a:lnTo>
                      <a:pt x="0" y="1968"/>
                    </a:lnTo>
                    <a:lnTo>
                      <a:pt x="48" y="1824"/>
                    </a:lnTo>
                    <a:lnTo>
                      <a:pt x="336" y="1824"/>
                    </a:lnTo>
                    <a:lnTo>
                      <a:pt x="816" y="144"/>
                    </a:lnTo>
                    <a:lnTo>
                      <a:pt x="912" y="0"/>
                    </a:lnTo>
                    <a:lnTo>
                      <a:pt x="1392" y="0"/>
                    </a:lnTo>
                    <a:lnTo>
                      <a:pt x="1488" y="144"/>
                    </a:lnTo>
                    <a:lnTo>
                      <a:pt x="1632" y="672"/>
                    </a:lnTo>
                    <a:lnTo>
                      <a:pt x="1872" y="672"/>
                    </a:lnTo>
                    <a:lnTo>
                      <a:pt x="2016" y="144"/>
                    </a:lnTo>
                    <a:lnTo>
                      <a:pt x="2112" y="0"/>
                    </a:lnTo>
                    <a:lnTo>
                      <a:pt x="2688" y="0"/>
                    </a:lnTo>
                    <a:lnTo>
                      <a:pt x="2784" y="144"/>
                    </a:lnTo>
                    <a:lnTo>
                      <a:pt x="2928" y="672"/>
                    </a:lnTo>
                    <a:lnTo>
                      <a:pt x="3216" y="672"/>
                    </a:lnTo>
                    <a:lnTo>
                      <a:pt x="3360" y="144"/>
                    </a:lnTo>
                    <a:lnTo>
                      <a:pt x="3456" y="0"/>
                    </a:lnTo>
                    <a:lnTo>
                      <a:pt x="3936" y="0"/>
                    </a:lnTo>
                    <a:lnTo>
                      <a:pt x="4032" y="144"/>
                    </a:lnTo>
                    <a:lnTo>
                      <a:pt x="4464" y="1824"/>
                    </a:lnTo>
                    <a:lnTo>
                      <a:pt x="4752" y="1824"/>
                    </a:lnTo>
                    <a:lnTo>
                      <a:pt x="4800" y="1968"/>
                    </a:lnTo>
                    <a:lnTo>
                      <a:pt x="4800" y="2352"/>
                    </a:lnTo>
                    <a:lnTo>
                      <a:pt x="0" y="235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o-RO">
                  <a:latin typeface="Constantia" pitchFamily="18" charset="0"/>
                </a:endParaRPr>
              </a:p>
            </p:txBody>
          </p:sp>
        </p:grpSp>
        <p:sp>
          <p:nvSpPr>
            <p:cNvPr id="13393" name="Text Box 8"/>
            <p:cNvSpPr txBox="1">
              <a:spLocks noChangeAspect="1" noChangeArrowheads="1"/>
            </p:cNvSpPr>
            <p:nvPr/>
          </p:nvSpPr>
          <p:spPr bwMode="auto">
            <a:xfrm>
              <a:off x="1285852" y="1000108"/>
              <a:ext cx="864000" cy="28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 anchorCtr="1"/>
            <a:lstStyle/>
            <a:p>
              <a:pPr defTabSz="874713"/>
              <a:r>
                <a:rPr lang="en-US" sz="2000">
                  <a:solidFill>
                    <a:schemeClr val="bg1"/>
                  </a:solidFill>
                  <a:latin typeface="Impact" pitchFamily="34" charset="0"/>
                </a:rPr>
                <a:t>IMNR</a:t>
              </a:r>
              <a:endParaRPr lang="ro-RO" sz="2000">
                <a:solidFill>
                  <a:schemeClr val="bg1"/>
                </a:solidFill>
                <a:latin typeface="Impact" pitchFamily="34" charset="0"/>
              </a:endParaRPr>
            </a:p>
          </p:txBody>
        </p:sp>
      </p:grpSp>
      <p:sp>
        <p:nvSpPr>
          <p:cNvPr id="10" name="Text Placeholder 9"/>
          <p:cNvSpPr>
            <a:spLocks noGrp="1"/>
          </p:cNvSpPr>
          <p:nvPr>
            <p:ph type="body" idx="4294967295"/>
          </p:nvPr>
        </p:nvSpPr>
        <p:spPr>
          <a:xfrm>
            <a:off x="928688" y="5857875"/>
            <a:ext cx="7772400" cy="652463"/>
          </a:xfrm>
        </p:spPr>
        <p:txBody>
          <a:bodyPr>
            <a:norm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o-RO" sz="1800" b="1" dirty="0" smtClean="0">
                <a:latin typeface="+mj-lt"/>
              </a:rPr>
              <a:t> The influence of LF slag on soil chemical properties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o-RO" sz="1800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500063" y="1397000"/>
          <a:ext cx="8429686" cy="433676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571636"/>
                <a:gridCol w="685805"/>
                <a:gridCol w="685805"/>
                <a:gridCol w="685805"/>
                <a:gridCol w="685805"/>
                <a:gridCol w="685805"/>
                <a:gridCol w="685805"/>
                <a:gridCol w="685805"/>
                <a:gridCol w="685805"/>
                <a:gridCol w="685805"/>
                <a:gridCol w="685805"/>
              </a:tblGrid>
              <a:tr h="67580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 dirty="0">
                          <a:latin typeface="+mj-lt"/>
                        </a:rPr>
                        <a:t>Treatment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 dirty="0">
                          <a:latin typeface="+mj-lt"/>
                        </a:rPr>
                        <a:t>pH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 dirty="0">
                          <a:latin typeface="+mj-lt"/>
                        </a:rPr>
                        <a:t>H</a:t>
                      </a:r>
                      <a:r>
                        <a:rPr lang="ro-RO" sz="1600" baseline="-25000" dirty="0">
                          <a:latin typeface="+mj-lt"/>
                        </a:rPr>
                        <a:t>2</a:t>
                      </a:r>
                      <a:r>
                        <a:rPr lang="ro-RO" sz="1600" dirty="0">
                          <a:latin typeface="+mj-lt"/>
                        </a:rPr>
                        <a:t>O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>
                          <a:latin typeface="+mj-lt"/>
                        </a:rPr>
                        <a:t>C</a:t>
                      </a:r>
                      <a:r>
                        <a:rPr lang="ro-RO" sz="1600" baseline="-25000">
                          <a:latin typeface="+mj-lt"/>
                        </a:rPr>
                        <a:t>org</a:t>
                      </a:r>
                      <a:endParaRPr lang="ro-RO" sz="1600">
                        <a:latin typeface="+mj-lt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>
                          <a:latin typeface="+mj-lt"/>
                        </a:rPr>
                        <a:t>%</a:t>
                      </a:r>
                      <a:endParaRPr lang="ro-RO" sz="1600" b="1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>
                          <a:latin typeface="+mj-lt"/>
                        </a:rPr>
                        <a:t>N</a:t>
                      </a:r>
                      <a:r>
                        <a:rPr lang="ro-RO" sz="1600" baseline="-25000">
                          <a:latin typeface="+mj-lt"/>
                        </a:rPr>
                        <a:t>t</a:t>
                      </a:r>
                      <a:endParaRPr lang="ro-RO" sz="1600">
                        <a:latin typeface="+mj-lt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>
                          <a:latin typeface="+mj-lt"/>
                        </a:rPr>
                        <a:t>%</a:t>
                      </a:r>
                      <a:endParaRPr lang="ro-RO" sz="1600" b="1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>
                          <a:latin typeface="+mj-lt"/>
                        </a:rPr>
                        <a:t>P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>
                          <a:latin typeface="+mj-lt"/>
                        </a:rPr>
                        <a:t>mg/kg</a:t>
                      </a:r>
                      <a:endParaRPr lang="ro-RO" sz="1600" b="1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 dirty="0">
                          <a:latin typeface="+mj-lt"/>
                        </a:rPr>
                        <a:t>K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 dirty="0">
                          <a:latin typeface="+mj-lt"/>
                        </a:rPr>
                        <a:t>mg/kg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</a:tr>
              <a:tr h="36234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 b="1" dirty="0">
                          <a:latin typeface="+mj-lt"/>
                        </a:rPr>
                        <a:t>Depth (cm)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 b="1" dirty="0">
                          <a:latin typeface="+mj-lt"/>
                        </a:rPr>
                        <a:t>0-20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 b="1" dirty="0">
                          <a:latin typeface="+mj-lt"/>
                        </a:rPr>
                        <a:t>20-40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 b="1" dirty="0">
                          <a:latin typeface="+mj-lt"/>
                        </a:rPr>
                        <a:t>0-20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 b="1" dirty="0">
                          <a:latin typeface="+mj-lt"/>
                        </a:rPr>
                        <a:t>20-40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 b="1" dirty="0">
                          <a:latin typeface="+mj-lt"/>
                        </a:rPr>
                        <a:t>0-20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 b="1" dirty="0">
                          <a:latin typeface="+mj-lt"/>
                        </a:rPr>
                        <a:t>20-40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 b="1" dirty="0">
                          <a:latin typeface="+mj-lt"/>
                        </a:rPr>
                        <a:t>0-20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 b="1" dirty="0">
                          <a:latin typeface="+mj-lt"/>
                        </a:rPr>
                        <a:t>20-40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 b="1" dirty="0">
                          <a:latin typeface="+mj-lt"/>
                        </a:rPr>
                        <a:t>0-20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 b="1" dirty="0">
                          <a:latin typeface="+mj-lt"/>
                        </a:rPr>
                        <a:t>20-40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5614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o-RO" sz="1600" b="1" dirty="0">
                          <a:latin typeface="+mj-lt"/>
                        </a:rPr>
                        <a:t>V1 (soil 0 trm.)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 dirty="0">
                          <a:latin typeface="+mj-lt"/>
                        </a:rPr>
                        <a:t>5.51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 dirty="0">
                          <a:latin typeface="+mj-lt"/>
                        </a:rPr>
                        <a:t>5.55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>
                          <a:latin typeface="+mj-lt"/>
                        </a:rPr>
                        <a:t>1.21</a:t>
                      </a:r>
                      <a:endParaRPr lang="ro-RO" sz="1600" b="1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 dirty="0">
                          <a:latin typeface="+mj-lt"/>
                        </a:rPr>
                        <a:t>1.23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 dirty="0">
                          <a:latin typeface="+mj-lt"/>
                        </a:rPr>
                        <a:t>0.147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 dirty="0">
                          <a:latin typeface="+mj-lt"/>
                        </a:rPr>
                        <a:t>0.158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 dirty="0">
                          <a:latin typeface="+mj-lt"/>
                        </a:rPr>
                        <a:t>74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 dirty="0">
                          <a:latin typeface="+mj-lt"/>
                        </a:rPr>
                        <a:t>87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 dirty="0">
                          <a:latin typeface="+mj-lt"/>
                        </a:rPr>
                        <a:t>230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 dirty="0">
                          <a:latin typeface="+mj-lt"/>
                        </a:rPr>
                        <a:t>235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5614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o-RO" sz="1600" b="1" dirty="0" smtClean="0">
                          <a:latin typeface="+mj-lt"/>
                        </a:rPr>
                        <a:t>V2(1t  </a:t>
                      </a:r>
                      <a:r>
                        <a:rPr lang="ro-RO" sz="1600" b="1" dirty="0">
                          <a:latin typeface="+mj-lt"/>
                        </a:rPr>
                        <a:t>LF slag/ha)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>
                          <a:latin typeface="+mj-lt"/>
                        </a:rPr>
                        <a:t>5.68</a:t>
                      </a:r>
                      <a:endParaRPr lang="ro-RO" sz="1600" b="1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 dirty="0">
                          <a:latin typeface="+mj-lt"/>
                        </a:rPr>
                        <a:t>5.77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 dirty="0">
                          <a:latin typeface="+mj-lt"/>
                        </a:rPr>
                        <a:t>1.35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>
                          <a:latin typeface="+mj-lt"/>
                        </a:rPr>
                        <a:t>1.31</a:t>
                      </a:r>
                      <a:endParaRPr lang="ro-RO" sz="1600" b="1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>
                          <a:latin typeface="+mj-lt"/>
                        </a:rPr>
                        <a:t>0.157 </a:t>
                      </a:r>
                      <a:endParaRPr lang="ro-RO" sz="1600" b="1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>
                          <a:latin typeface="+mj-lt"/>
                        </a:rPr>
                        <a:t>0.153</a:t>
                      </a:r>
                      <a:endParaRPr lang="ro-RO" sz="1600" b="1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>
                          <a:latin typeface="+mj-lt"/>
                        </a:rPr>
                        <a:t>106</a:t>
                      </a:r>
                      <a:endParaRPr lang="ro-RO" sz="1600" b="1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>
                          <a:latin typeface="+mj-lt"/>
                        </a:rPr>
                        <a:t>108</a:t>
                      </a:r>
                      <a:endParaRPr lang="ro-RO" sz="1600" b="1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>
                          <a:latin typeface="+mj-lt"/>
                        </a:rPr>
                        <a:t>225</a:t>
                      </a:r>
                      <a:endParaRPr lang="ro-RO" sz="1600" b="1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>
                          <a:latin typeface="+mj-lt"/>
                        </a:rPr>
                        <a:t>270</a:t>
                      </a:r>
                      <a:endParaRPr lang="ro-RO" sz="1600" b="1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5614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o-RO" sz="1600" b="1" dirty="0">
                          <a:latin typeface="+mj-lt"/>
                        </a:rPr>
                        <a:t>V3 (2t LF slag/ha) 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 dirty="0">
                          <a:latin typeface="+mj-lt"/>
                        </a:rPr>
                        <a:t>5.80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>
                          <a:latin typeface="+mj-lt"/>
                        </a:rPr>
                        <a:t>5.92</a:t>
                      </a:r>
                      <a:endParaRPr lang="ro-RO" sz="1600" b="1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>
                          <a:latin typeface="+mj-lt"/>
                        </a:rPr>
                        <a:t>1.28</a:t>
                      </a:r>
                      <a:endParaRPr lang="ro-RO" sz="1600" b="1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 dirty="0">
                          <a:latin typeface="+mj-lt"/>
                        </a:rPr>
                        <a:t>1.23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>
                          <a:latin typeface="+mj-lt"/>
                        </a:rPr>
                        <a:t>0.153 </a:t>
                      </a:r>
                      <a:endParaRPr lang="ro-RO" sz="1600" b="1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>
                          <a:latin typeface="+mj-lt"/>
                        </a:rPr>
                        <a:t>0.155</a:t>
                      </a:r>
                      <a:endParaRPr lang="ro-RO" sz="1600" b="1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>
                          <a:latin typeface="+mj-lt"/>
                        </a:rPr>
                        <a:t>97</a:t>
                      </a:r>
                      <a:endParaRPr lang="ro-RO" sz="1600" b="1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>
                          <a:latin typeface="+mj-lt"/>
                        </a:rPr>
                        <a:t>105</a:t>
                      </a:r>
                      <a:endParaRPr lang="ro-RO" sz="1600" b="1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>
                          <a:latin typeface="+mj-lt"/>
                        </a:rPr>
                        <a:t>298</a:t>
                      </a:r>
                      <a:endParaRPr lang="ro-RO" sz="1600" b="1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>
                          <a:latin typeface="+mj-lt"/>
                        </a:rPr>
                        <a:t>287</a:t>
                      </a:r>
                      <a:endParaRPr lang="ro-RO" sz="1600" b="1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5614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o-RO" sz="1600" b="1" dirty="0">
                          <a:latin typeface="+mj-lt"/>
                        </a:rPr>
                        <a:t>V4 (3t LF slag/ha) 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>
                          <a:latin typeface="+mj-lt"/>
                        </a:rPr>
                        <a:t>5.78</a:t>
                      </a:r>
                      <a:endParaRPr lang="ro-RO" sz="1600" b="1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 dirty="0">
                          <a:latin typeface="+mj-lt"/>
                        </a:rPr>
                        <a:t>5.95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 dirty="0">
                          <a:latin typeface="+mj-lt"/>
                        </a:rPr>
                        <a:t>1.25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 dirty="0">
                          <a:latin typeface="+mj-lt"/>
                        </a:rPr>
                        <a:t>1.21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 dirty="0">
                          <a:latin typeface="+mj-lt"/>
                        </a:rPr>
                        <a:t>0.151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 dirty="0">
                          <a:latin typeface="+mj-lt"/>
                        </a:rPr>
                        <a:t>0.157</a:t>
                      </a:r>
                      <a:r>
                        <a:rPr lang="ro-RO" sz="1600" baseline="30000" dirty="0">
                          <a:latin typeface="+mj-lt"/>
                        </a:rPr>
                        <a:t> 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 dirty="0">
                          <a:latin typeface="+mj-lt"/>
                        </a:rPr>
                        <a:t>85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>
                          <a:latin typeface="+mj-lt"/>
                        </a:rPr>
                        <a:t>87</a:t>
                      </a:r>
                      <a:endParaRPr lang="ro-RO" sz="1600" b="1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>
                          <a:latin typeface="+mj-lt"/>
                        </a:rPr>
                        <a:t>299</a:t>
                      </a:r>
                      <a:endParaRPr lang="ro-RO" sz="1600" b="1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 dirty="0">
                          <a:latin typeface="+mj-lt"/>
                        </a:rPr>
                        <a:t>326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5614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o-RO" sz="1600" b="1" dirty="0">
                          <a:latin typeface="+mj-lt"/>
                        </a:rPr>
                        <a:t>V5 (5t LF slag/ha) 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 dirty="0">
                          <a:latin typeface="+mj-lt"/>
                        </a:rPr>
                        <a:t>6.01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>
                          <a:latin typeface="+mj-lt"/>
                        </a:rPr>
                        <a:t>6.35</a:t>
                      </a:r>
                      <a:endParaRPr lang="ro-RO" sz="1600" b="1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>
                          <a:latin typeface="+mj-lt"/>
                        </a:rPr>
                        <a:t>1.32</a:t>
                      </a:r>
                      <a:endParaRPr lang="ro-RO" sz="1600" b="1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 dirty="0">
                          <a:latin typeface="+mj-lt"/>
                        </a:rPr>
                        <a:t>1.25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 dirty="0">
                          <a:latin typeface="+mj-lt"/>
                        </a:rPr>
                        <a:t>0.157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 dirty="0">
                          <a:latin typeface="+mj-lt"/>
                        </a:rPr>
                        <a:t>0.132</a:t>
                      </a:r>
                      <a:r>
                        <a:rPr lang="ro-RO" sz="1600" baseline="30000" dirty="0">
                          <a:latin typeface="+mj-lt"/>
                        </a:rPr>
                        <a:t> 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 dirty="0">
                          <a:latin typeface="+mj-lt"/>
                        </a:rPr>
                        <a:t>78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 dirty="0">
                          <a:latin typeface="+mj-lt"/>
                        </a:rPr>
                        <a:t>89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 dirty="0">
                          <a:latin typeface="+mj-lt"/>
                        </a:rPr>
                        <a:t>311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o-RO" sz="1600" dirty="0">
                          <a:latin typeface="+mj-lt"/>
                        </a:rPr>
                        <a:t>317</a:t>
                      </a:r>
                      <a:endParaRPr lang="ro-RO" sz="1600" b="1" dirty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349450-6484-472A-A6D8-8D40091CB68C}" type="slidenum">
              <a:rPr lang="ro-RO" smtClean="0"/>
              <a:pPr>
                <a:defRPr/>
              </a:pPr>
              <a:t>9</a:t>
            </a:fld>
            <a:endParaRPr lang="ro-RO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o-RO" smtClean="0"/>
              <a:t>SVS 2015</a:t>
            </a:r>
            <a:endParaRPr lang="ro-RO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1169</TotalTime>
  <Words>995</Words>
  <Application>Microsoft Office PowerPoint</Application>
  <PresentationFormat>On-screen Show (4:3)</PresentationFormat>
  <Paragraphs>338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Arial</vt:lpstr>
      <vt:lpstr>Calibri</vt:lpstr>
      <vt:lpstr>Constantia</vt:lpstr>
      <vt:lpstr>Wingdings 2</vt:lpstr>
      <vt:lpstr>Impact</vt:lpstr>
      <vt:lpstr>Wingdings</vt:lpstr>
      <vt:lpstr>Times New Roman</vt:lpstr>
      <vt:lpstr>FranklinGothicItcT-Book</vt:lpstr>
      <vt:lpstr>Flow</vt:lpstr>
      <vt:lpstr>NON- TRADITIONAL SLAG VALORIZATION FOR AGRICULTURE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NON- TRADITIONAL SLAG VALORIZATION FOR AGRICULTURE</dc:title>
  <dc:creator>Anger Ildiko</dc:creator>
  <cp:lastModifiedBy>Anger Ildiko</cp:lastModifiedBy>
  <cp:revision>130</cp:revision>
  <dcterms:created xsi:type="dcterms:W3CDTF">2015-01-21T08:19:45Z</dcterms:created>
  <dcterms:modified xsi:type="dcterms:W3CDTF">2015-04-17T07:13:38Z</dcterms:modified>
</cp:coreProperties>
</file>