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90" r:id="rId3"/>
    <p:sldId id="291" r:id="rId4"/>
    <p:sldId id="292" r:id="rId5"/>
    <p:sldId id="281" r:id="rId6"/>
    <p:sldId id="274" r:id="rId7"/>
    <p:sldId id="280" r:id="rId8"/>
    <p:sldId id="279" r:id="rId9"/>
    <p:sldId id="282" r:id="rId10"/>
    <p:sldId id="288" r:id="rId11"/>
    <p:sldId id="294" r:id="rId12"/>
    <p:sldId id="276" r:id="rId13"/>
    <p:sldId id="285" r:id="rId14"/>
    <p:sldId id="273" r:id="rId15"/>
    <p:sldId id="295" r:id="rId16"/>
    <p:sldId id="275" r:id="rId17"/>
    <p:sldId id="296" r:id="rId18"/>
    <p:sldId id="286" r:id="rId19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3681"/>
    <a:srgbClr val="FB6421"/>
    <a:srgbClr val="F96F23"/>
    <a:srgbClr val="92368B"/>
    <a:srgbClr val="F85E08"/>
    <a:srgbClr val="EB5B03"/>
    <a:srgbClr val="8C8580"/>
    <a:srgbClr val="9F92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3296810-A885-4BE3-A3E7-6D5BEEA58F35}" styleName="Stijl, gemiddeld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Stijl, licht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Stijl, licht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ijl, licht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42" autoAdjust="0"/>
    <p:restoredTop sz="91382" autoAdjust="0"/>
  </p:normalViewPr>
  <p:slideViewPr>
    <p:cSldViewPr>
      <p:cViewPr varScale="1">
        <p:scale>
          <a:sx n="66" d="100"/>
          <a:sy n="66" d="100"/>
        </p:scale>
        <p:origin x="1175" y="6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9C3681"/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nl-BE" sz="2400" dirty="0" err="1">
                <a:solidFill>
                  <a:srgbClr val="9C3681"/>
                </a:solidFill>
              </a:rPr>
              <a:t>number</a:t>
            </a:r>
            <a:r>
              <a:rPr lang="nl-BE" sz="2400" dirty="0">
                <a:solidFill>
                  <a:srgbClr val="9C3681"/>
                </a:solidFill>
              </a:rPr>
              <a:t> of </a:t>
            </a:r>
            <a:r>
              <a:rPr lang="nl-BE" sz="2400" dirty="0" err="1">
                <a:solidFill>
                  <a:srgbClr val="9C3681"/>
                </a:solidFill>
              </a:rPr>
              <a:t>participants</a:t>
            </a:r>
            <a:endParaRPr lang="nl-BE" sz="2400" dirty="0">
              <a:solidFill>
                <a:srgbClr val="9C3681"/>
              </a:solidFill>
            </a:endParaRPr>
          </a:p>
        </c:rich>
      </c:tx>
      <c:layout>
        <c:manualLayout>
          <c:xMode val="edge"/>
          <c:yMode val="edge"/>
          <c:x val="0.22549718096668495"/>
          <c:y val="7.9464483918847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rgbClr val="9C3681"/>
              </a:solidFill>
              <a:effectLst/>
              <a:latin typeface="+mn-lt"/>
              <a:ea typeface="+mn-ea"/>
              <a:cs typeface="+mn-cs"/>
            </a:defRPr>
          </a:pPr>
          <a:endParaRPr lang="nl-B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C44CB3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9C3681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9C3681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9C3681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9C3681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9C3681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&gt;</a:t>
                    </a:r>
                    <a:fld id="{24F5333B-06E0-4732-B32A-C18CB1C5101F}" type="VALUE">
                      <a:rPr lang="en-US" smtClean="0"/>
                      <a:pPr/>
                      <a:t>[VALUE]</a:t>
                    </a:fld>
                    <a:endParaRPr lang="en-US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FB6421"/>
                    </a:solidFill>
                    <a:latin typeface="+mn-lt"/>
                    <a:ea typeface="+mn-ea"/>
                    <a:cs typeface="+mn-cs"/>
                  </a:defRPr>
                </a:pPr>
                <a:endParaRPr lang="nl-B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Blad1!$A$6:$A$10</c:f>
              <c:numCache>
                <c:formatCode>General</c:formatCode>
                <c:ptCount val="5"/>
                <c:pt idx="0">
                  <c:v>2009</c:v>
                </c:pt>
                <c:pt idx="1">
                  <c:v>2011</c:v>
                </c:pt>
                <c:pt idx="2">
                  <c:v>2013</c:v>
                </c:pt>
                <c:pt idx="3">
                  <c:v>2015</c:v>
                </c:pt>
                <c:pt idx="4">
                  <c:v>2017</c:v>
                </c:pt>
              </c:numCache>
            </c:numRef>
          </c:cat>
          <c:val>
            <c:numRef>
              <c:f>Blad1!$B$6:$B$10</c:f>
              <c:numCache>
                <c:formatCode>General</c:formatCode>
                <c:ptCount val="5"/>
                <c:pt idx="0">
                  <c:v>100</c:v>
                </c:pt>
                <c:pt idx="1">
                  <c:v>160</c:v>
                </c:pt>
                <c:pt idx="2">
                  <c:v>166</c:v>
                </c:pt>
                <c:pt idx="3">
                  <c:v>139</c:v>
                </c:pt>
                <c:pt idx="4">
                  <c:v>250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70980896"/>
        <c:axId val="170981792"/>
      </c:barChart>
      <c:catAx>
        <c:axId val="17098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9C3681"/>
                </a:solidFill>
                <a:effectLst/>
                <a:latin typeface="+mn-lt"/>
                <a:ea typeface="+mn-ea"/>
                <a:cs typeface="+mn-cs"/>
              </a:defRPr>
            </a:pPr>
            <a:endParaRPr lang="nl-BE"/>
          </a:p>
        </c:txPr>
        <c:crossAx val="170981792"/>
        <c:crosses val="autoZero"/>
        <c:auto val="1"/>
        <c:lblAlgn val="ctr"/>
        <c:lblOffset val="100"/>
        <c:noMultiLvlLbl val="0"/>
      </c:catAx>
      <c:valAx>
        <c:axId val="170981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0980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noFill/>
      <a:round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lt1"/>
    </cs:fontRef>
    <cs:spPr/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ABFDE-2413-4DB7-BF61-9C840B1F089D}" type="datetimeFigureOut">
              <a:rPr lang="nl-BE" smtClean="0"/>
              <a:pPr/>
              <a:t>5/04/2017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BCBB1D-090E-4D8D-91D2-D615C4AA16DE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89671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CBB1D-090E-4D8D-91D2-D615C4AA16DE}" type="slidenum">
              <a:rPr lang="nl-BE" smtClean="0"/>
              <a:pPr/>
              <a:t>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5795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hyperlink" Target="http://www.google.be/url?sa=i&amp;rct=j&amp;q=group+machiels+logo&amp;source=images&amp;cd=&amp;cad=rja&amp;docid=Iv_JylYNaurW0M&amp;tbnid=T1WwrEaJjhc2ZM:&amp;ved=0CAUQjRw&amp;url=http://www.machiels.com/AboutHistory.aspx&amp;ei=RUs-UbabEoGm0AWfyYHIBQ&amp;bvm=bv.43287494,d.d2k&amp;psig=AFQjCNHlfrSBr0pekBQKvHzjvie_DTFrhQ&amp;ust=1363123394100565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8.tiff"/><Relationship Id="rId14" Type="http://schemas.openxmlformats.org/officeDocument/2006/relationships/image" Target="../media/image1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slag-valorisation-symposium.eu/images/site/centr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2218" y="1458392"/>
            <a:ext cx="2160000" cy="750600"/>
          </a:xfrm>
          <a:prstGeom prst="rect">
            <a:avLst/>
          </a:prstGeom>
          <a:noFill/>
        </p:spPr>
      </p:pic>
      <p:pic>
        <p:nvPicPr>
          <p:cNvPr id="8" name="Picture 4" descr="http://www.slag-valorisation-symposium.eu/images/site/mtm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7912" y="221823"/>
            <a:ext cx="2160000" cy="1042200"/>
          </a:xfrm>
          <a:prstGeom prst="rect">
            <a:avLst/>
          </a:prstGeom>
          <a:noFill/>
        </p:spPr>
      </p:pic>
      <p:pic>
        <p:nvPicPr>
          <p:cNvPr id="9" name="Afbeelding 8"/>
          <p:cNvPicPr>
            <a:picLocks noChangeAspect="1"/>
          </p:cNvPicPr>
          <p:nvPr userDrawn="1"/>
        </p:nvPicPr>
        <p:blipFill rotWithShape="1">
          <a:blip r:embed="rId4"/>
          <a:srcRect l="14389" t="11653" r="34141" b="6908"/>
          <a:stretch/>
        </p:blipFill>
        <p:spPr>
          <a:xfrm>
            <a:off x="636390" y="-33546"/>
            <a:ext cx="5303710" cy="471818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 rotWithShape="1">
          <a:blip r:embed="rId5"/>
          <a:srcRect l="4619" t="30313" r="24542" b="7673"/>
          <a:stretch/>
        </p:blipFill>
        <p:spPr>
          <a:xfrm>
            <a:off x="637031" y="4277504"/>
            <a:ext cx="5303121" cy="261013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 userDrawn="1"/>
        </p:nvPicPr>
        <p:blipFill rotWithShape="1">
          <a:blip r:embed="rId4"/>
          <a:srcRect l="30531" t="79632" r="37995" b="8943"/>
          <a:stretch/>
        </p:blipFill>
        <p:spPr>
          <a:xfrm>
            <a:off x="2195736" y="3946564"/>
            <a:ext cx="3243202" cy="661878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775" y="4373665"/>
            <a:ext cx="1080000" cy="568584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127" y="5753625"/>
            <a:ext cx="1260000" cy="260895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249" y="5076954"/>
            <a:ext cx="1080000" cy="432534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 rotWithShape="1">
          <a:blip r:embed="rId4"/>
          <a:srcRect l="30531" t="85468" r="54876" b="9560"/>
          <a:stretch/>
        </p:blipFill>
        <p:spPr>
          <a:xfrm>
            <a:off x="2915816" y="4569710"/>
            <a:ext cx="1503784" cy="288032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78114" y="4556721"/>
            <a:ext cx="3096344" cy="76963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nl-BE" dirty="0"/>
          </a:p>
        </p:txBody>
      </p:sp>
      <p:pic>
        <p:nvPicPr>
          <p:cNvPr id="17" name="Picture 6" descr="logos_aperam.tif"/>
          <p:cNvPicPr>
            <a:picLocks noChangeAspect="1"/>
          </p:cNvPicPr>
          <p:nvPr userDrawn="1"/>
        </p:nvPicPr>
        <p:blipFill>
          <a:blip r:embed="rId9" cstate="print"/>
          <a:srcRect l="8896" r="7483" b="5999"/>
          <a:stretch>
            <a:fillRect/>
          </a:stretch>
        </p:blipFill>
        <p:spPr>
          <a:xfrm>
            <a:off x="6418805" y="4608442"/>
            <a:ext cx="1080000" cy="390639"/>
          </a:xfrm>
          <a:prstGeom prst="rect">
            <a:avLst/>
          </a:prstGeom>
        </p:spPr>
      </p:pic>
      <p:pic>
        <p:nvPicPr>
          <p:cNvPr id="18" name="Picture 4" descr="http://cms10.condros.eu/Fleximages/groupmachiels/photo_3d5c5941-5cf4-476e-bd68-b3e486b56120_image.jpg">
            <a:hlinkClick r:id="rId10"/>
          </p:cNvPr>
          <p:cNvPicPr>
            <a:picLocks noChangeAspect="1" noChangeArrowheads="1"/>
          </p:cNvPicPr>
          <p:nvPr userDrawn="1"/>
        </p:nvPicPr>
        <p:blipFill>
          <a:blip r:embed="rId11" cstate="print"/>
          <a:srcRect t="15539" b="16088"/>
          <a:stretch>
            <a:fillRect/>
          </a:stretch>
        </p:blipFill>
        <p:spPr bwMode="auto">
          <a:xfrm>
            <a:off x="6373856" y="5114044"/>
            <a:ext cx="1080000" cy="409655"/>
          </a:xfrm>
          <a:prstGeom prst="rect">
            <a:avLst/>
          </a:prstGeom>
          <a:noFill/>
        </p:spPr>
      </p:pic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578" y="6244446"/>
            <a:ext cx="978454" cy="333653"/>
          </a:xfrm>
          <a:prstGeom prst="rect">
            <a:avLst/>
          </a:prstGeom>
        </p:spPr>
      </p:pic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127" y="5602926"/>
            <a:ext cx="1276244" cy="562295"/>
          </a:xfrm>
          <a:prstGeom prst="rect">
            <a:avLst/>
          </a:prstGeom>
        </p:spPr>
      </p:pic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916" y="6216299"/>
            <a:ext cx="1080000" cy="3618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5FC51-14E4-447D-9408-48D0FD2DA6B0}" type="datetime1">
              <a:rPr lang="nl-BE" smtClean="0"/>
              <a:t>5/04/2017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267B7-F4AC-4761-A210-D8266E95B9DC}" type="datetime1">
              <a:rPr lang="nl-BE" smtClean="0"/>
              <a:t>5/04/2017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23850" y="1340768"/>
            <a:ext cx="8478838" cy="5040560"/>
          </a:xfr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en-GB" dirty="0"/>
          </a:p>
        </p:txBody>
      </p:sp>
      <p:sp>
        <p:nvSpPr>
          <p:cNvPr id="8" name="Tijdelijke aanduiding voor titel 1"/>
          <p:cNvSpPr>
            <a:spLocks noGrp="1"/>
          </p:cNvSpPr>
          <p:nvPr>
            <p:ph type="title"/>
          </p:nvPr>
        </p:nvSpPr>
        <p:spPr>
          <a:xfrm>
            <a:off x="323850" y="116632"/>
            <a:ext cx="8478000" cy="108012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nl-NL" dirty="0" smtClean="0"/>
              <a:t>Klik om de stijl te bewerken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42BB-47BD-4D34-8B47-219C03748E14}" type="datetime1">
              <a:rPr lang="nl-BE" smtClean="0"/>
              <a:t>5/04/2017</a:t>
            </a:fld>
            <a:endParaRPr lang="en-GB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EC7DF-F475-4ABD-8591-8E15758D0B6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835696" y="-99391"/>
            <a:ext cx="7416824" cy="548680"/>
          </a:xfrm>
          <a:prstGeom prst="rect">
            <a:avLst/>
          </a:prstGeom>
          <a:solidFill>
            <a:srgbClr val="9C368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9712" y="-61892"/>
            <a:ext cx="7164288" cy="466556"/>
          </a:xfrm>
        </p:spPr>
        <p:txBody>
          <a:bodyPr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nl-BE" dirty="0"/>
          </a:p>
        </p:txBody>
      </p:sp>
      <p:cxnSp>
        <p:nvCxnSpPr>
          <p:cNvPr id="12" name="Rechte verbindingslijn 11"/>
          <p:cNvCxnSpPr/>
          <p:nvPr userDrawn="1"/>
        </p:nvCxnSpPr>
        <p:spPr>
          <a:xfrm>
            <a:off x="1835695" y="-99392"/>
            <a:ext cx="0" cy="54868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Afbeelding 12"/>
          <p:cNvPicPr>
            <a:picLocks noChangeAspect="1"/>
          </p:cNvPicPr>
          <p:nvPr userDrawn="1"/>
        </p:nvPicPr>
        <p:blipFill rotWithShape="1">
          <a:blip r:embed="rId2"/>
          <a:srcRect l="4981" t="11812" r="24733" b="6485"/>
          <a:stretch/>
        </p:blipFill>
        <p:spPr>
          <a:xfrm>
            <a:off x="-61586" y="-99392"/>
            <a:ext cx="1897281" cy="1239955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 userDrawn="1"/>
        </p:nvPicPr>
        <p:blipFill rotWithShape="1">
          <a:blip r:embed="rId3"/>
          <a:srcRect l="5172" t="12501" r="65305" b="5703"/>
          <a:stretch/>
        </p:blipFill>
        <p:spPr>
          <a:xfrm>
            <a:off x="-61587" y="1027929"/>
            <a:ext cx="796934" cy="1241384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 rotWithShape="1">
          <a:blip r:embed="rId4"/>
          <a:srcRect l="5172" t="12594" r="68263" b="6689"/>
          <a:stretch/>
        </p:blipFill>
        <p:spPr>
          <a:xfrm>
            <a:off x="-60837" y="2210130"/>
            <a:ext cx="717083" cy="1225017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 userDrawn="1"/>
        </p:nvPicPr>
        <p:blipFill rotWithShape="1">
          <a:blip r:embed="rId5"/>
          <a:srcRect l="5172" t="11610" r="69924" b="5704"/>
          <a:stretch/>
        </p:blipFill>
        <p:spPr>
          <a:xfrm>
            <a:off x="-60703" y="4636463"/>
            <a:ext cx="672263" cy="1254892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 userDrawn="1"/>
        </p:nvPicPr>
        <p:blipFill rotWithShape="1">
          <a:blip r:embed="rId6"/>
          <a:srcRect l="5172" t="13579" r="68817" b="6688"/>
          <a:stretch/>
        </p:blipFill>
        <p:spPr>
          <a:xfrm>
            <a:off x="-61587" y="5759616"/>
            <a:ext cx="702143" cy="1210077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 userDrawn="1"/>
        </p:nvPicPr>
        <p:blipFill rotWithShape="1">
          <a:blip r:embed="rId7"/>
          <a:srcRect l="5172" t="12594" r="68263" b="5704"/>
          <a:stretch/>
        </p:blipFill>
        <p:spPr>
          <a:xfrm>
            <a:off x="-60837" y="3417757"/>
            <a:ext cx="717083" cy="123995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106" y="1412776"/>
            <a:ext cx="7592366" cy="4968551"/>
          </a:xfrm>
        </p:spPr>
        <p:txBody>
          <a:bodyPr>
            <a:normAutofit/>
          </a:bodyPr>
          <a:lstStyle>
            <a:lvl1pPr marL="342900" indent="-342900">
              <a:buFont typeface="Wingdings" panose="05000000000000000000" pitchFamily="2" charset="2"/>
              <a:buChar char="§"/>
              <a:defRPr sz="2800"/>
            </a:lvl1pPr>
            <a:lvl2pPr marL="742950" indent="-285750">
              <a:buFont typeface="Wingdings" panose="05000000000000000000" pitchFamily="2" charset="2"/>
              <a:buChar char="§"/>
              <a:defRPr sz="2400"/>
            </a:lvl2pPr>
            <a:lvl3pPr marL="1143000" indent="-228600">
              <a:buFont typeface="Wingdings" panose="05000000000000000000" pitchFamily="2" charset="2"/>
              <a:buChar char="§"/>
              <a:defRPr sz="2000"/>
            </a:lvl3pPr>
            <a:lvl4pPr marL="1600200" indent="-228600">
              <a:buFont typeface="Wingdings" panose="05000000000000000000" pitchFamily="2" charset="2"/>
              <a:buChar char="§"/>
              <a:defRPr sz="1800"/>
            </a:lvl4pPr>
            <a:lvl5pPr marL="2057400" indent="-228600">
              <a:buFont typeface="Wingdings" panose="05000000000000000000" pitchFamily="2" charset="2"/>
              <a:buChar char="§"/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nl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E5A28-2236-47CB-BD24-E0D13B16888F}" type="datetime1">
              <a:rPr lang="nl-BE" smtClean="0"/>
              <a:t>5/04/2017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2EA0B-55B7-4155-842C-8480CF85E9DF}" type="datetime1">
              <a:rPr lang="nl-BE" smtClean="0"/>
              <a:t>5/04/2017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F8989-16B6-4DD4-A3B9-5E4326435A8E}" type="datetime1">
              <a:rPr lang="nl-BE" smtClean="0"/>
              <a:t>5/04/2017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F61C2-B1D8-431A-A186-8382C193C5CE}" type="datetime1">
              <a:rPr lang="nl-BE" smtClean="0"/>
              <a:t>5/04/2017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AE128-E150-4364-8A03-E45018F82527}" type="datetime1">
              <a:rPr lang="nl-BE" smtClean="0"/>
              <a:t>5/04/2017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77AC4-0E23-4C06-9DA8-A8BD9D3CA70F}" type="datetime1">
              <a:rPr lang="nl-BE" smtClean="0"/>
              <a:t>5/04/2017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EE5F2-A172-4528-B3C7-C5E9237AF83A}" type="datetime1">
              <a:rPr lang="nl-BE" smtClean="0"/>
              <a:t>5/04/2017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6588224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92E88-229A-4278-BADC-F6AEC41A1FE3}" type="datetime1">
              <a:rPr lang="nl-BE" smtClean="0"/>
              <a:t>5/04/2017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5E23C-0511-4952-BF64-B23F107A5771}" type="slidenum">
              <a:rPr lang="nl-BE" smtClean="0"/>
              <a:pPr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jpe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hyperlink" Target="http://www.google.be/url?sa=i&amp;rct=j&amp;q=group+machiels+logo&amp;source=images&amp;cd=&amp;cad=rja&amp;docid=Iv_JylYNaurW0M&amp;tbnid=T1WwrEaJjhc2ZM:&amp;ved=0CAUQjRw&amp;url=http://www.machiels.com/AboutHistory.aspx&amp;ei=RUs-UbabEoGm0AWfyYHIBQ&amp;bvm=bv.43287494,d.d2k&amp;psig=AFQjCNHlfrSBr0pekBQKvHzjvie_DTFrhQ&amp;ust=1363123394100565" TargetMode="External"/><Relationship Id="rId7" Type="http://schemas.openxmlformats.org/officeDocument/2006/relationships/image" Target="../media/image43.tiff"/><Relationship Id="rId12" Type="http://schemas.openxmlformats.org/officeDocument/2006/relationships/image" Target="../media/image46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34.jpeg"/><Relationship Id="rId5" Type="http://schemas.openxmlformats.org/officeDocument/2006/relationships/image" Target="../media/image41.jpeg"/><Relationship Id="rId10" Type="http://schemas.openxmlformats.org/officeDocument/2006/relationships/image" Target="../media/image45.png"/><Relationship Id="rId4" Type="http://schemas.openxmlformats.org/officeDocument/2006/relationships/image" Target="../media/image9.jpe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png"/><Relationship Id="rId3" Type="http://schemas.openxmlformats.org/officeDocument/2006/relationships/image" Target="../media/image48.jpg"/><Relationship Id="rId7" Type="http://schemas.openxmlformats.org/officeDocument/2006/relationships/image" Target="../media/image52.jpeg"/><Relationship Id="rId12" Type="http://schemas.openxmlformats.org/officeDocument/2006/relationships/image" Target="../media/image57.png"/><Relationship Id="rId17" Type="http://schemas.openxmlformats.org/officeDocument/2006/relationships/image" Target="../media/image62.jpeg"/><Relationship Id="rId2" Type="http://schemas.openxmlformats.org/officeDocument/2006/relationships/image" Target="../media/image47.jpeg"/><Relationship Id="rId16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5" Type="http://schemas.openxmlformats.org/officeDocument/2006/relationships/image" Target="../media/image60.jpg"/><Relationship Id="rId10" Type="http://schemas.openxmlformats.org/officeDocument/2006/relationships/image" Target="../media/image55.jpeg"/><Relationship Id="rId4" Type="http://schemas.openxmlformats.org/officeDocument/2006/relationships/image" Target="../media/image49.jp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be/url?sa=i&amp;rct=j&amp;q=KU+Leuven+thermotechnisch+instituut&amp;source=images&amp;cd=&amp;cad=rja&amp;docid=d2oR5SL8P8d6tM&amp;tbnid=qy8PTifS2-JZUM:&amp;ved=0CAUQjRw&amp;url=http://wet.kuleuven.be/fellows/alumniforum.html&amp;ei=mgA9UaKXLuPM0QXrhYDICA&amp;bvm=bv.43287494,d.ZGU&amp;psig=AFQjCNG_ZV6mSyhlkD8nXPYkFiRYe9lfDw&amp;ust=1363038662832930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>
          <a:xfrm>
            <a:off x="2267744" y="4581128"/>
            <a:ext cx="3096344" cy="769637"/>
          </a:xfrm>
        </p:spPr>
        <p:txBody>
          <a:bodyPr>
            <a:normAutofit/>
          </a:bodyPr>
          <a:lstStyle/>
          <a:p>
            <a:r>
              <a:rPr lang="nl-BE" sz="1600" dirty="0" smtClean="0">
                <a:solidFill>
                  <a:schemeClr val="bg1">
                    <a:lumMod val="85000"/>
                  </a:schemeClr>
                </a:solidFill>
              </a:rPr>
              <a:t>Dr. Ir. Remus Ion </a:t>
            </a:r>
            <a:r>
              <a:rPr lang="nl-BE" sz="1600" dirty="0" err="1" smtClean="0">
                <a:solidFill>
                  <a:schemeClr val="bg1">
                    <a:lumMod val="85000"/>
                  </a:schemeClr>
                </a:solidFill>
              </a:rPr>
              <a:t>Iacobescu</a:t>
            </a:r>
            <a:endParaRPr lang="nl-BE" sz="1600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nl-BE" sz="1600" dirty="0" smtClean="0">
                <a:solidFill>
                  <a:schemeClr val="bg1">
                    <a:lumMod val="85000"/>
                  </a:schemeClr>
                </a:solidFill>
              </a:rPr>
              <a:t>Dr. Ir. Annelies </a:t>
            </a:r>
            <a:r>
              <a:rPr lang="nl-BE" sz="1600" dirty="0" err="1" smtClean="0">
                <a:solidFill>
                  <a:schemeClr val="bg1">
                    <a:lumMod val="85000"/>
                  </a:schemeClr>
                </a:solidFill>
              </a:rPr>
              <a:t>Malfliet</a:t>
            </a:r>
            <a:endParaRPr lang="nl-BE" sz="16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Program: </a:t>
            </a:r>
            <a:r>
              <a:rPr lang="nl-BE" dirty="0" err="1" smtClean="0"/>
              <a:t>Tuesday</a:t>
            </a:r>
            <a:r>
              <a:rPr lang="nl-BE" dirty="0" smtClean="0"/>
              <a:t> 4 April</a:t>
            </a:r>
            <a:endParaRPr lang="nl-BE" dirty="0"/>
          </a:p>
        </p:txBody>
      </p:sp>
      <p:graphicFrame>
        <p:nvGraphicFramePr>
          <p:cNvPr id="4" name="Tijdelijke aanduiding voor inhoud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0482300"/>
              </p:ext>
            </p:extLst>
          </p:nvPr>
        </p:nvGraphicFramePr>
        <p:xfrm>
          <a:off x="1043608" y="1052736"/>
          <a:ext cx="7848872" cy="5671810"/>
        </p:xfrm>
        <a:graphic>
          <a:graphicData uri="http://schemas.openxmlformats.org/drawingml/2006/table">
            <a:tbl>
              <a:tblPr firstRow="1" firstCol="1">
                <a:tableStyleId>{D27102A9-8310-4765-A935-A1911B00CA55}</a:tableStyleId>
              </a:tblPr>
              <a:tblGrid>
                <a:gridCol w="648072"/>
                <a:gridCol w="2844316"/>
                <a:gridCol w="2844316"/>
                <a:gridCol w="1512168"/>
              </a:tblGrid>
              <a:tr h="224854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err="1" smtClean="0">
                          <a:effectLst/>
                        </a:rPr>
                        <a:t>Session</a:t>
                      </a:r>
                      <a:r>
                        <a:rPr lang="nl-BE" sz="1400" dirty="0" smtClean="0">
                          <a:effectLst/>
                        </a:rPr>
                        <a:t> - Speaker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400" dirty="0" smtClean="0">
                          <a:effectLst/>
                        </a:rPr>
                        <a:t>Chair</a:t>
                      </a:r>
                      <a:endParaRPr lang="nl-BE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49709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9:00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by 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Ernst Worrell</a:t>
                      </a:r>
                      <a:r>
                        <a:rPr lang="en-US" sz="1400" b="1" baseline="0" dirty="0" smtClean="0">
                          <a:solidFill>
                            <a:srgbClr val="9C3681"/>
                          </a:solidFill>
                          <a:effectLst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(University Utrecht,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The Netherlands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“Meeting</a:t>
                      </a:r>
                      <a:r>
                        <a:rPr lang="en-US" sz="1400" b="1" u="none" baseline="0" dirty="0" smtClean="0">
                          <a:solidFill>
                            <a:srgbClr val="9C3681"/>
                          </a:solidFill>
                          <a:effectLst/>
                        </a:rPr>
                        <a:t> our Material Services within Planetary Boundaries</a:t>
                      </a: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"</a:t>
                      </a:r>
                      <a:endParaRPr lang="nl-BE" sz="1400" b="1" i="1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smtClean="0">
                          <a:effectLst/>
                        </a:rPr>
                        <a:t>Eric </a:t>
                      </a:r>
                      <a:r>
                        <a:rPr lang="nl-BE" sz="1200" dirty="0" err="1" smtClean="0">
                          <a:effectLst/>
                        </a:rPr>
                        <a:t>Rauf</a:t>
                      </a:r>
                      <a:r>
                        <a:rPr lang="nl-BE" sz="1200" dirty="0" smtClean="0">
                          <a:effectLst/>
                        </a:rPr>
                        <a:t> </a:t>
                      </a:r>
                      <a:r>
                        <a:rPr lang="nl-BE" sz="1200" dirty="0" err="1" smtClean="0">
                          <a:effectLst/>
                        </a:rPr>
                        <a:t>Hurman</a:t>
                      </a:r>
                      <a:r>
                        <a:rPr lang="nl-BE" sz="1200" baseline="0" dirty="0" smtClean="0">
                          <a:effectLst/>
                        </a:rPr>
                        <a:t> &amp; Colin Hills</a:t>
                      </a:r>
                      <a:endParaRPr lang="nl-BE" sz="1200" dirty="0" smtClean="0">
                        <a:effectLst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563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9:20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by 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Jung-</a:t>
                      </a:r>
                      <a:r>
                        <a:rPr lang="en-US" sz="1400" b="1" dirty="0" err="1" smtClean="0">
                          <a:solidFill>
                            <a:srgbClr val="FB6421"/>
                          </a:solidFill>
                          <a:effectLst/>
                        </a:rPr>
                        <a:t>Wook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 Cho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(Pohang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University of Science and Technology, South Korea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“Kinetics and Morphological Evolution during Melt Crystallization of</a:t>
                      </a:r>
                      <a:r>
                        <a:rPr lang="en-US" sz="1400" b="1" u="none" baseline="0" dirty="0" smtClean="0">
                          <a:solidFill>
                            <a:srgbClr val="9C3681"/>
                          </a:solidFill>
                          <a:effectLst/>
                        </a:rPr>
                        <a:t> Mold fluxes</a:t>
                      </a: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"</a:t>
                      </a:r>
                      <a:endParaRPr lang="nl-BE" sz="1400" b="1" i="1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10:20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Coffee break, </a:t>
                      </a:r>
                      <a:r>
                        <a:rPr lang="nl-BE" sz="1400" i="1" u="none" strike="noStrike" dirty="0">
                          <a:effectLst/>
                        </a:rPr>
                        <a:t>poster </a:t>
                      </a:r>
                      <a:r>
                        <a:rPr lang="nl-BE" sz="1400" i="1" u="none" strike="noStrike" dirty="0" err="1">
                          <a:effectLst/>
                        </a:rPr>
                        <a:t>session</a:t>
                      </a:r>
                      <a:r>
                        <a:rPr lang="nl-BE" sz="1400" i="1" dirty="0">
                          <a:effectLst/>
                        </a:rPr>
                        <a:t> </a:t>
                      </a:r>
                      <a:r>
                        <a:rPr lang="nl-BE" sz="1400" i="1" dirty="0" smtClean="0">
                          <a:effectLst/>
                        </a:rPr>
                        <a:t>&amp; </a:t>
                      </a:r>
                      <a:r>
                        <a:rPr lang="nl-BE" sz="1400" i="1" dirty="0" err="1" smtClean="0">
                          <a:effectLst/>
                        </a:rPr>
                        <a:t>exhibition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4909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10:40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by 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Stefanie Hellweg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(ETH Zurich,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Switzerland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) 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“MSWI slag in a circular economy: metal recovery and resource quality"</a:t>
                      </a:r>
                      <a:endParaRPr lang="nl-BE" sz="1400" b="1" i="1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err="1" smtClean="0">
                          <a:effectLst/>
                        </a:rPr>
                        <a:t>Bror</a:t>
                      </a:r>
                      <a:r>
                        <a:rPr lang="nl-BE" sz="1200" dirty="0" smtClean="0">
                          <a:effectLst/>
                        </a:rPr>
                        <a:t>-Magnus </a:t>
                      </a:r>
                      <a:r>
                        <a:rPr lang="nl-BE" sz="1200" dirty="0" err="1" smtClean="0">
                          <a:effectLst/>
                        </a:rPr>
                        <a:t>Heegard</a:t>
                      </a:r>
                      <a:r>
                        <a:rPr lang="nl-BE" sz="1200" dirty="0" smtClean="0">
                          <a:effectLst/>
                        </a:rPr>
                        <a:t> &amp; </a:t>
                      </a:r>
                      <a:r>
                        <a:rPr lang="nl-BE" sz="1200" dirty="0" err="1" smtClean="0">
                          <a:effectLst/>
                        </a:rPr>
                        <a:t>Ozge</a:t>
                      </a:r>
                      <a:r>
                        <a:rPr lang="nl-BE" sz="1200" dirty="0" smtClean="0">
                          <a:effectLst/>
                        </a:rPr>
                        <a:t> </a:t>
                      </a:r>
                      <a:r>
                        <a:rPr lang="nl-BE" sz="1200" dirty="0" err="1" smtClean="0">
                          <a:effectLst/>
                        </a:rPr>
                        <a:t>Akbulut</a:t>
                      </a:r>
                      <a:endParaRPr lang="nl-BE" sz="1200" dirty="0" smtClean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563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</a:t>
                      </a:r>
                      <a:r>
                        <a:rPr lang="en-US" sz="1400" dirty="0" smtClean="0">
                          <a:solidFill>
                            <a:srgbClr val="FB6421"/>
                          </a:solidFill>
                          <a:effectLst/>
                        </a:rPr>
                        <a:t>by </a:t>
                      </a:r>
                      <a:r>
                        <a:rPr lang="en-US" sz="1400" b="1" dirty="0" err="1" smtClean="0">
                          <a:solidFill>
                            <a:srgbClr val="FB6421"/>
                          </a:solidFill>
                          <a:effectLst/>
                        </a:rPr>
                        <a:t>Vit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rgbClr val="FB6421"/>
                          </a:solidFill>
                          <a:effectLst/>
                        </a:rPr>
                        <a:t>Smilauer</a:t>
                      </a:r>
                      <a:r>
                        <a:rPr lang="en-US" sz="1400" b="1" baseline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(Czech Technical University, Czech Republic) 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“Engineering microstructures of slag-blended cements and alkali-activated foams – experiments and modelling"</a:t>
                      </a:r>
                      <a:endParaRPr lang="nl-BE" sz="1400" b="1" i="1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12:00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Lunch, </a:t>
                      </a:r>
                      <a:r>
                        <a:rPr lang="nl-BE" sz="1400" i="1" u="none" strike="noStrike" dirty="0">
                          <a:effectLst/>
                        </a:rPr>
                        <a:t>poster </a:t>
                      </a:r>
                      <a:r>
                        <a:rPr lang="nl-BE" sz="1400" i="1" u="none" strike="noStrike" dirty="0" err="1">
                          <a:effectLst/>
                        </a:rPr>
                        <a:t>session</a:t>
                      </a:r>
                      <a:r>
                        <a:rPr lang="nl-BE" sz="1400" i="1" dirty="0">
                          <a:effectLst/>
                        </a:rPr>
                        <a:t> &amp; </a:t>
                      </a:r>
                      <a:r>
                        <a:rPr lang="nl-BE" sz="1400" i="1" u="none" strike="noStrike" dirty="0" err="1">
                          <a:effectLst/>
                        </a:rPr>
                        <a:t>exhibition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4854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13:00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0" dirty="0" err="1" smtClean="0">
                          <a:solidFill>
                            <a:srgbClr val="FB6421"/>
                          </a:solidFill>
                          <a:effectLst/>
                        </a:rPr>
                        <a:t>Plenary</a:t>
                      </a:r>
                      <a:r>
                        <a:rPr lang="nl-BE" sz="1400" b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0" dirty="0" err="1" smtClean="0">
                          <a:solidFill>
                            <a:srgbClr val="FB6421"/>
                          </a:solidFill>
                          <a:effectLst/>
                        </a:rPr>
                        <a:t>by</a:t>
                      </a:r>
                      <a:r>
                        <a:rPr lang="nl-BE" sz="1400" b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Peter</a:t>
                      </a:r>
                      <a:r>
                        <a:rPr lang="nl-BE" sz="1400" b="1" baseline="0" dirty="0" smtClean="0">
                          <a:solidFill>
                            <a:srgbClr val="FB6421"/>
                          </a:solidFill>
                          <a:effectLst/>
                        </a:rPr>
                        <a:t> Hayes </a:t>
                      </a:r>
                      <a:r>
                        <a:rPr lang="nl-BE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(University of Queensland)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“Recent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experimental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modelling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research on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thermodynamics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phase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equilibria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</a:t>
                      </a:r>
                      <a:r>
                        <a:rPr lang="nl-BE" sz="1400" b="1" u="none" kern="1200" dirty="0" err="1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</a:t>
                      </a:r>
                      <a:r>
                        <a:rPr lang="nl-BE" sz="1400" b="1" u="none" kern="1200" dirty="0" smtClean="0">
                          <a:solidFill>
                            <a:srgbClr val="9C368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-component oxide systems”</a:t>
                      </a:r>
                      <a:endParaRPr lang="nl-BE" sz="1400" b="1" u="none" kern="1200" dirty="0">
                        <a:solidFill>
                          <a:srgbClr val="9C368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smtClean="0">
                          <a:effectLst/>
                        </a:rPr>
                        <a:t>Maurits Van Camp</a:t>
                      </a:r>
                      <a:endParaRPr lang="nl-BE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85465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13:40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dirty="0" err="1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Slags</a:t>
                      </a:r>
                      <a:r>
                        <a:rPr lang="nl-BE" sz="1400" b="1" dirty="0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a </a:t>
                      </a:r>
                      <a:r>
                        <a:rPr lang="nl-BE" sz="1400" b="1" dirty="0" err="1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circular</a:t>
                      </a:r>
                      <a:r>
                        <a:rPr lang="nl-BE" sz="1400" b="1" dirty="0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1" dirty="0" err="1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Economy</a:t>
                      </a:r>
                      <a:r>
                        <a:rPr lang="nl-BE" sz="1400" b="1" baseline="0" dirty="0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0" baseline="0" dirty="0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nl-BE" sz="1400" b="0" baseline="0" dirty="0" err="1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oral</a:t>
                      </a:r>
                      <a:r>
                        <a:rPr lang="nl-BE" sz="1400" b="0" baseline="0" dirty="0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0" baseline="0" dirty="0" err="1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presentations</a:t>
                      </a:r>
                      <a:endParaRPr lang="nl-BE" sz="1400" b="0" dirty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Karel Van Acker &amp; </a:t>
                      </a:r>
                      <a:r>
                        <a:rPr lang="nl-BE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Nour-Edinne</a:t>
                      </a:r>
                      <a:r>
                        <a:rPr lang="nl-BE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Menad</a:t>
                      </a:r>
                      <a:endParaRPr lang="nl-BE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15:40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Coffee break, </a:t>
                      </a:r>
                      <a:r>
                        <a:rPr lang="nl-BE" sz="1400" i="1" u="none" strike="noStrike" dirty="0">
                          <a:effectLst/>
                        </a:rPr>
                        <a:t>poster </a:t>
                      </a:r>
                      <a:r>
                        <a:rPr lang="nl-BE" sz="1400" i="1" u="none" strike="noStrike" dirty="0" err="1">
                          <a:effectLst/>
                        </a:rPr>
                        <a:t>session</a:t>
                      </a:r>
                      <a:r>
                        <a:rPr lang="nl-BE" sz="1400" i="1" dirty="0">
                          <a:effectLst/>
                        </a:rPr>
                        <a:t> &amp; </a:t>
                      </a:r>
                      <a:r>
                        <a:rPr lang="nl-BE" sz="1400" i="1" dirty="0" err="1" smtClean="0">
                          <a:effectLst/>
                        </a:rPr>
                        <a:t>exhibition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70930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16:00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Slag </a:t>
                      </a:r>
                      <a:r>
                        <a:rPr lang="nl-BE" sz="1400" b="1" dirty="0" err="1" smtClean="0">
                          <a:solidFill>
                            <a:srgbClr val="FB6421"/>
                          </a:solidFill>
                          <a:effectLst/>
                        </a:rPr>
                        <a:t>solidification</a:t>
                      </a:r>
                      <a:r>
                        <a:rPr lang="nl-BE" sz="1400" b="1" baseline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1" baseline="0" dirty="0" err="1" smtClean="0">
                          <a:solidFill>
                            <a:srgbClr val="FB6421"/>
                          </a:solidFill>
                          <a:effectLst/>
                        </a:rPr>
                        <a:t>and</a:t>
                      </a:r>
                      <a:r>
                        <a:rPr lang="nl-BE" sz="1400" b="1" baseline="0" dirty="0" smtClean="0">
                          <a:solidFill>
                            <a:srgbClr val="FB6421"/>
                          </a:solidFill>
                          <a:effectLst/>
                        </a:rPr>
                        <a:t> energy </a:t>
                      </a:r>
                      <a:r>
                        <a:rPr lang="nl-BE" sz="1400" b="1" baseline="0" dirty="0" err="1" smtClean="0">
                          <a:solidFill>
                            <a:srgbClr val="FB6421"/>
                          </a:solidFill>
                          <a:effectLst/>
                        </a:rPr>
                        <a:t>recuperation</a:t>
                      </a:r>
                      <a:r>
                        <a:rPr lang="nl-BE" sz="1400" b="1" baseline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0" baseline="0" dirty="0" smtClean="0">
                          <a:solidFill>
                            <a:srgbClr val="9C3681"/>
                          </a:solidFill>
                          <a:effectLst/>
                        </a:rPr>
                        <a:t>– </a:t>
                      </a:r>
                      <a:r>
                        <a:rPr lang="nl-BE" sz="1400" b="0" baseline="0" dirty="0" err="1" smtClean="0">
                          <a:solidFill>
                            <a:srgbClr val="9C3681"/>
                          </a:solidFill>
                          <a:effectLst/>
                        </a:rPr>
                        <a:t>oral</a:t>
                      </a:r>
                      <a:r>
                        <a:rPr lang="nl-BE" sz="1400" b="0" baseline="0" dirty="0" smtClean="0">
                          <a:solidFill>
                            <a:srgbClr val="9C3681"/>
                          </a:solidFill>
                          <a:effectLst/>
                        </a:rPr>
                        <a:t> </a:t>
                      </a:r>
                      <a:r>
                        <a:rPr lang="nl-BE" sz="1400" b="0" baseline="0" dirty="0" err="1" smtClean="0">
                          <a:solidFill>
                            <a:srgbClr val="9C3681"/>
                          </a:solidFill>
                          <a:effectLst/>
                        </a:rPr>
                        <a:t>presentations</a:t>
                      </a:r>
                      <a:endParaRPr lang="nl-BE" sz="1400" b="0" dirty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dirty="0" err="1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From</a:t>
                      </a:r>
                      <a:r>
                        <a:rPr lang="nl-BE" sz="1400" b="1" dirty="0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1" dirty="0" err="1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aggregates</a:t>
                      </a:r>
                      <a:r>
                        <a:rPr lang="nl-BE" sz="1400" b="1" baseline="0" dirty="0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1" baseline="0" dirty="0" err="1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</a:t>
                      </a:r>
                      <a:r>
                        <a:rPr lang="nl-BE" sz="1400" b="1" baseline="0" dirty="0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1" baseline="0" dirty="0" err="1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engineered</a:t>
                      </a:r>
                      <a:r>
                        <a:rPr lang="nl-BE" sz="1400" b="1" baseline="0" dirty="0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1" baseline="0" dirty="0" err="1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microstructures</a:t>
                      </a:r>
                      <a:r>
                        <a:rPr lang="nl-BE" sz="1400" b="1" baseline="0" dirty="0" smtClean="0">
                          <a:solidFill>
                            <a:srgbClr val="FB642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1" baseline="0" dirty="0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nl-BE" sz="1400" b="0" baseline="0" dirty="0" err="1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oral</a:t>
                      </a:r>
                      <a:r>
                        <a:rPr lang="nl-BE" sz="1400" b="0" baseline="0" dirty="0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b="0" baseline="0" dirty="0" err="1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presentations</a:t>
                      </a:r>
                      <a:r>
                        <a:rPr lang="nl-BE" sz="1400" b="0" baseline="0" dirty="0" smtClean="0">
                          <a:solidFill>
                            <a:srgbClr val="9C368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nl-BE" sz="1400" b="0" dirty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smtClean="0">
                          <a:effectLst/>
                        </a:rPr>
                        <a:t>Sander Arnout</a:t>
                      </a:r>
                      <a:r>
                        <a:rPr lang="nl-BE" sz="1200" baseline="0" dirty="0" smtClean="0">
                          <a:effectLst/>
                        </a:rPr>
                        <a:t> &amp; </a:t>
                      </a:r>
                      <a:r>
                        <a:rPr lang="nl-BE" sz="1200" baseline="0" dirty="0" err="1" smtClean="0">
                          <a:effectLst/>
                        </a:rPr>
                        <a:t>Shuigen</a:t>
                      </a:r>
                      <a:r>
                        <a:rPr lang="nl-BE" sz="1200" baseline="0" dirty="0" smtClean="0">
                          <a:effectLst/>
                        </a:rPr>
                        <a:t> </a:t>
                      </a:r>
                      <a:r>
                        <a:rPr lang="nl-BE" sz="1200" baseline="0" dirty="0" err="1" smtClean="0">
                          <a:effectLst/>
                        </a:rPr>
                        <a:t>Huang</a:t>
                      </a:r>
                      <a:r>
                        <a:rPr lang="nl-BE" sz="1200" baseline="0" dirty="0" smtClean="0">
                          <a:effectLst/>
                        </a:rPr>
                        <a:t>;</a:t>
                      </a:r>
                    </a:p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Mirja</a:t>
                      </a:r>
                      <a:r>
                        <a:rPr lang="nl-BE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20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Illikainen</a:t>
                      </a:r>
                      <a:r>
                        <a:rPr lang="nl-BE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&amp; Lourdes </a:t>
                      </a:r>
                      <a:r>
                        <a:rPr lang="nl-BE" sz="120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Yurramendi</a:t>
                      </a: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17:20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End of </a:t>
                      </a:r>
                      <a:r>
                        <a:rPr lang="nl-BE" sz="1400" i="1" dirty="0" err="1">
                          <a:effectLst/>
                        </a:rPr>
                        <a:t>session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19:00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err="1">
                          <a:effectLst/>
                        </a:rPr>
                        <a:t>Social</a:t>
                      </a:r>
                      <a:r>
                        <a:rPr lang="nl-BE" sz="1400" dirty="0">
                          <a:effectLst/>
                        </a:rPr>
                        <a:t> </a:t>
                      </a:r>
                      <a:r>
                        <a:rPr lang="nl-BE" sz="1400" dirty="0" smtClean="0">
                          <a:effectLst/>
                        </a:rPr>
                        <a:t>event: </a:t>
                      </a:r>
                      <a:r>
                        <a:rPr lang="nl-BE" sz="1400" b="1" kern="120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Symposium </a:t>
                      </a:r>
                      <a:r>
                        <a:rPr lang="nl-BE" sz="1400" b="1" kern="120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dinner</a:t>
                      </a:r>
                      <a:endParaRPr lang="nl-BE" sz="1400" b="1" kern="1200" dirty="0">
                        <a:solidFill>
                          <a:srgbClr val="FB64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010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Program: </a:t>
            </a:r>
            <a:r>
              <a:rPr lang="nl-BE" dirty="0" err="1" smtClean="0"/>
              <a:t>Wednesday</a:t>
            </a:r>
            <a:r>
              <a:rPr lang="nl-BE" dirty="0" smtClean="0"/>
              <a:t> 5 April</a:t>
            </a:r>
            <a:endParaRPr lang="nl-BE" dirty="0"/>
          </a:p>
        </p:txBody>
      </p:sp>
      <p:graphicFrame>
        <p:nvGraphicFramePr>
          <p:cNvPr id="4" name="Tijdelijke aanduiding voor inhoud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1189889"/>
              </p:ext>
            </p:extLst>
          </p:nvPr>
        </p:nvGraphicFramePr>
        <p:xfrm>
          <a:off x="1043608" y="1052736"/>
          <a:ext cx="7848872" cy="5799247"/>
        </p:xfrm>
        <a:graphic>
          <a:graphicData uri="http://schemas.openxmlformats.org/drawingml/2006/table">
            <a:tbl>
              <a:tblPr firstRow="1" firstCol="1">
                <a:tableStyleId>{D27102A9-8310-4765-A935-A1911B00CA55}</a:tableStyleId>
              </a:tblPr>
              <a:tblGrid>
                <a:gridCol w="648072"/>
                <a:gridCol w="2844316"/>
                <a:gridCol w="2844316"/>
                <a:gridCol w="1512168"/>
              </a:tblGrid>
              <a:tr h="224854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err="1" smtClean="0">
                          <a:effectLst/>
                        </a:rPr>
                        <a:t>Session</a:t>
                      </a:r>
                      <a:r>
                        <a:rPr lang="nl-BE" sz="1400" dirty="0" smtClean="0">
                          <a:effectLst/>
                        </a:rPr>
                        <a:t> - Speaker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400" dirty="0" smtClean="0">
                          <a:effectLst/>
                        </a:rPr>
                        <a:t>Chair</a:t>
                      </a:r>
                      <a:endParaRPr lang="nl-BE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49709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9:00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by 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Bernd</a:t>
                      </a:r>
                      <a:r>
                        <a:rPr lang="en-US" sz="1400" b="1" baseline="0" dirty="0" smtClean="0">
                          <a:solidFill>
                            <a:srgbClr val="FB6421"/>
                          </a:solidFill>
                          <a:effectLst/>
                        </a:rPr>
                        <a:t> Friedrich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(RWTH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</a:rPr>
                        <a:t> Aachen, Germany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“The submerged arc furnace – state of art in metal recovery from non ferrous slags"</a:t>
                      </a:r>
                      <a:endParaRPr lang="nl-BE" sz="1400" b="1" i="1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smtClean="0">
                          <a:effectLst/>
                        </a:rPr>
                        <a:t>Justin </a:t>
                      </a:r>
                      <a:r>
                        <a:rPr lang="nl-BE" sz="1200" dirty="0" err="1" smtClean="0">
                          <a:effectLst/>
                        </a:rPr>
                        <a:t>Hargreaves</a:t>
                      </a:r>
                      <a:r>
                        <a:rPr lang="nl-BE" sz="1200" dirty="0" smtClean="0">
                          <a:effectLst/>
                        </a:rPr>
                        <a:t> &amp; Jan Elsen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563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9:20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by 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Didier</a:t>
                      </a:r>
                      <a:r>
                        <a:rPr lang="en-US" sz="1400" b="1" baseline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rgbClr val="FB6421"/>
                          </a:solidFill>
                          <a:effectLst/>
                        </a:rPr>
                        <a:t>Lootens</a:t>
                      </a:r>
                      <a:r>
                        <a:rPr lang="en-US" sz="1400" b="1" baseline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(Sika Technology AG, Switzerland)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“Modernization of the construction:</a:t>
                      </a:r>
                      <a:r>
                        <a:rPr lang="en-US" sz="1400" b="1" u="none" baseline="0" dirty="0" smtClean="0">
                          <a:solidFill>
                            <a:srgbClr val="9C3681"/>
                          </a:solidFill>
                          <a:effectLst/>
                        </a:rPr>
                        <a:t> Materials-Testing-Application with 3D Printing</a:t>
                      </a: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"</a:t>
                      </a:r>
                      <a:endParaRPr lang="nl-BE" sz="1400" b="1" i="1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10:20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Coffee break, </a:t>
                      </a:r>
                      <a:r>
                        <a:rPr lang="nl-BE" sz="1400" i="1" u="none" strike="noStrike" dirty="0">
                          <a:effectLst/>
                        </a:rPr>
                        <a:t>poster </a:t>
                      </a:r>
                      <a:r>
                        <a:rPr lang="nl-BE" sz="1400" i="1" u="none" strike="noStrike" dirty="0" err="1">
                          <a:effectLst/>
                        </a:rPr>
                        <a:t>session</a:t>
                      </a:r>
                      <a:r>
                        <a:rPr lang="nl-BE" sz="1400" i="1" dirty="0">
                          <a:effectLst/>
                        </a:rPr>
                        <a:t> </a:t>
                      </a:r>
                      <a:r>
                        <a:rPr lang="nl-BE" sz="1400" i="1" dirty="0" smtClean="0">
                          <a:effectLst/>
                        </a:rPr>
                        <a:t>&amp; </a:t>
                      </a:r>
                      <a:r>
                        <a:rPr lang="nl-BE" sz="1400" i="1" dirty="0" err="1" smtClean="0">
                          <a:effectLst/>
                        </a:rPr>
                        <a:t>exhibition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4909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10:40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i="0" u="none" dirty="0" smtClean="0">
                          <a:solidFill>
                            <a:srgbClr val="FB6421"/>
                          </a:solidFill>
                          <a:effectLst/>
                        </a:rPr>
                        <a:t>Clean slag </a:t>
                      </a:r>
                      <a:r>
                        <a:rPr lang="nl-BE" sz="1400" b="1" i="0" u="none" dirty="0" err="1" smtClean="0">
                          <a:solidFill>
                            <a:srgbClr val="FB6421"/>
                          </a:solidFill>
                          <a:effectLst/>
                        </a:rPr>
                        <a:t>production</a:t>
                      </a:r>
                      <a:r>
                        <a:rPr lang="nl-BE" sz="1400" b="1" i="0" u="none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1" i="0" u="none" dirty="0" err="1" smtClean="0">
                          <a:solidFill>
                            <a:srgbClr val="FB6421"/>
                          </a:solidFill>
                          <a:effectLst/>
                        </a:rPr>
                        <a:t>and</a:t>
                      </a:r>
                      <a:r>
                        <a:rPr lang="nl-BE" sz="1400" b="1" i="0" u="none" dirty="0" smtClean="0">
                          <a:solidFill>
                            <a:srgbClr val="FB6421"/>
                          </a:solidFill>
                          <a:effectLst/>
                        </a:rPr>
                        <a:t> metal recovery</a:t>
                      </a:r>
                      <a:r>
                        <a:rPr lang="nl-BE" sz="1400" b="1" i="0" u="none" dirty="0" smtClean="0">
                          <a:solidFill>
                            <a:srgbClr val="9C3681"/>
                          </a:solidFill>
                          <a:effectLst/>
                        </a:rPr>
                        <a:t> </a:t>
                      </a:r>
                      <a:r>
                        <a:rPr lang="nl-BE" sz="1400" b="0" i="0" u="none" dirty="0" smtClean="0">
                          <a:solidFill>
                            <a:srgbClr val="9C3681"/>
                          </a:solidFill>
                          <a:effectLst/>
                        </a:rPr>
                        <a:t>– </a:t>
                      </a:r>
                      <a:r>
                        <a:rPr lang="nl-BE" sz="1400" b="0" i="0" u="none" dirty="0" err="1" smtClean="0">
                          <a:solidFill>
                            <a:srgbClr val="9C3681"/>
                          </a:solidFill>
                          <a:effectLst/>
                        </a:rPr>
                        <a:t>oral</a:t>
                      </a:r>
                      <a:r>
                        <a:rPr lang="nl-BE" sz="1400" b="0" i="0" u="none" dirty="0" smtClean="0">
                          <a:solidFill>
                            <a:srgbClr val="9C3681"/>
                          </a:solidFill>
                          <a:effectLst/>
                        </a:rPr>
                        <a:t> </a:t>
                      </a:r>
                      <a:r>
                        <a:rPr lang="nl-BE" sz="1400" b="0" i="0" u="none" dirty="0" err="1" smtClean="0">
                          <a:solidFill>
                            <a:srgbClr val="9C3681"/>
                          </a:solidFill>
                          <a:effectLst/>
                        </a:rPr>
                        <a:t>presentations</a:t>
                      </a:r>
                      <a:endParaRPr lang="nl-BE" sz="1400" b="0" i="0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i="0" u="none" dirty="0" err="1" smtClean="0">
                          <a:solidFill>
                            <a:srgbClr val="FB6421"/>
                          </a:solidFill>
                          <a:effectLst/>
                        </a:rPr>
                        <a:t>Sustainable</a:t>
                      </a:r>
                      <a:r>
                        <a:rPr lang="nl-BE" sz="1400" b="1" i="0" u="none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1" i="0" u="none" dirty="0" err="1" smtClean="0">
                          <a:solidFill>
                            <a:srgbClr val="FB6421"/>
                          </a:solidFill>
                          <a:effectLst/>
                        </a:rPr>
                        <a:t>cements</a:t>
                      </a:r>
                      <a:r>
                        <a:rPr lang="nl-BE" sz="1400" b="1" i="0" u="none" baseline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1" i="0" u="none" baseline="0" dirty="0" err="1" smtClean="0">
                          <a:solidFill>
                            <a:srgbClr val="FB6421"/>
                          </a:solidFill>
                          <a:effectLst/>
                        </a:rPr>
                        <a:t>with</a:t>
                      </a:r>
                      <a:r>
                        <a:rPr lang="nl-BE" sz="1400" b="1" i="0" u="none" baseline="0" dirty="0" smtClean="0">
                          <a:solidFill>
                            <a:srgbClr val="FB6421"/>
                          </a:solidFill>
                          <a:effectLst/>
                        </a:rPr>
                        <a:t> slag</a:t>
                      </a:r>
                      <a:r>
                        <a:rPr lang="nl-BE" sz="1400" b="0" i="0" u="none" baseline="0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0" i="0" u="none" baseline="0" dirty="0" smtClean="0">
                          <a:solidFill>
                            <a:srgbClr val="9C3681"/>
                          </a:solidFill>
                          <a:effectLst/>
                        </a:rPr>
                        <a:t>– </a:t>
                      </a:r>
                    </a:p>
                    <a:p>
                      <a:pPr marL="108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0" i="0" u="none" baseline="0" dirty="0" err="1" smtClean="0">
                          <a:solidFill>
                            <a:srgbClr val="9C3681"/>
                          </a:solidFill>
                          <a:effectLst/>
                        </a:rPr>
                        <a:t>oral</a:t>
                      </a:r>
                      <a:r>
                        <a:rPr lang="nl-BE" sz="1400" b="0" i="0" u="none" baseline="0" dirty="0" smtClean="0">
                          <a:solidFill>
                            <a:srgbClr val="9C3681"/>
                          </a:solidFill>
                          <a:effectLst/>
                        </a:rPr>
                        <a:t> </a:t>
                      </a:r>
                      <a:r>
                        <a:rPr lang="nl-BE" sz="1400" b="0" i="0" u="none" baseline="0" dirty="0" err="1" smtClean="0">
                          <a:solidFill>
                            <a:srgbClr val="9C3681"/>
                          </a:solidFill>
                          <a:effectLst/>
                        </a:rPr>
                        <a:t>presentations</a:t>
                      </a:r>
                      <a:endParaRPr lang="nl-BE" sz="1400" b="0" i="0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err="1" smtClean="0">
                          <a:effectLst/>
                        </a:rPr>
                        <a:t>Caisa</a:t>
                      </a:r>
                      <a:r>
                        <a:rPr lang="nl-BE" sz="1200" dirty="0" smtClean="0">
                          <a:effectLst/>
                        </a:rPr>
                        <a:t> </a:t>
                      </a:r>
                      <a:r>
                        <a:rPr lang="nl-BE" sz="1200" dirty="0" err="1" smtClean="0">
                          <a:effectLst/>
                        </a:rPr>
                        <a:t>Samuelsson</a:t>
                      </a:r>
                      <a:r>
                        <a:rPr lang="nl-BE" sz="1200" baseline="0" dirty="0" smtClean="0">
                          <a:effectLst/>
                        </a:rPr>
                        <a:t> &amp; Frederik Verhaeghe; </a:t>
                      </a:r>
                    </a:p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baseline="0" dirty="0" smtClean="0">
                          <a:effectLst/>
                        </a:rPr>
                        <a:t>Fredrik </a:t>
                      </a:r>
                      <a:r>
                        <a:rPr lang="nl-BE" sz="1200" baseline="0" dirty="0" err="1" smtClean="0">
                          <a:effectLst/>
                        </a:rPr>
                        <a:t>Engström</a:t>
                      </a:r>
                      <a:r>
                        <a:rPr lang="nl-BE" sz="1200" baseline="0" dirty="0" smtClean="0">
                          <a:effectLst/>
                        </a:rPr>
                        <a:t> &amp; Mieke </a:t>
                      </a:r>
                      <a:r>
                        <a:rPr lang="nl-BE" sz="1200" baseline="0" dirty="0" err="1" smtClean="0">
                          <a:effectLst/>
                        </a:rPr>
                        <a:t>Quaghebeur</a:t>
                      </a:r>
                      <a:endParaRPr lang="nl-BE" sz="1200" dirty="0" smtClean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12:40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 smtClean="0">
                          <a:effectLst/>
                        </a:rPr>
                        <a:t>Lunch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00289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13:40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EIT </a:t>
                      </a: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Raw</a:t>
                      </a: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Materials</a:t>
                      </a: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ZeroWaste</a:t>
                      </a: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Cluster </a:t>
                      </a: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Presentations</a:t>
                      </a:r>
                      <a:endParaRPr lang="nl-BE" sz="1100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Dimos</a:t>
                      </a:r>
                      <a:r>
                        <a:rPr lang="nl-BE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Paraskevas</a:t>
                      </a:r>
                      <a:r>
                        <a:rPr lang="nl-BE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&amp;</a:t>
                      </a:r>
                      <a:r>
                        <a:rPr lang="nl-BE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Jeroen Jordens</a:t>
                      </a:r>
                      <a:endParaRPr lang="nl-BE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585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Closing</a:t>
                      </a: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speech Slag </a:t>
                      </a: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Valorisation</a:t>
                      </a: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Symposium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BE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14:30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EIT </a:t>
                      </a: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Raw</a:t>
                      </a: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Materials</a:t>
                      </a: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0" kern="1200" baseline="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ZeroWaste</a:t>
                      </a:r>
                      <a:r>
                        <a:rPr lang="nl-BE" sz="1400" b="0" kern="1200" baseline="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Cluster Matchmaking Event</a:t>
                      </a:r>
                      <a:endParaRPr lang="nl-BE" sz="1400" b="0" kern="1200" baseline="0" dirty="0">
                        <a:solidFill>
                          <a:srgbClr val="FB64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Dimos</a:t>
                      </a:r>
                      <a:r>
                        <a:rPr lang="nl-BE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Paraskevas</a:t>
                      </a:r>
                      <a:r>
                        <a:rPr lang="nl-BE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&amp;</a:t>
                      </a:r>
                      <a:r>
                        <a:rPr lang="nl-BE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Jeroen Jordens</a:t>
                      </a:r>
                      <a:endParaRPr lang="nl-BE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16:00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 smtClean="0">
                          <a:effectLst/>
                        </a:rPr>
                        <a:t>End of Slag</a:t>
                      </a:r>
                      <a:r>
                        <a:rPr lang="nl-BE" sz="1400" i="1" baseline="0" dirty="0" smtClean="0">
                          <a:effectLst/>
                        </a:rPr>
                        <a:t> </a:t>
                      </a:r>
                      <a:r>
                        <a:rPr lang="nl-BE" sz="1400" i="1" baseline="0" dirty="0" err="1" smtClean="0">
                          <a:effectLst/>
                        </a:rPr>
                        <a:t>Valorisation</a:t>
                      </a:r>
                      <a:r>
                        <a:rPr lang="nl-BE" sz="1400" i="1" baseline="0" dirty="0" smtClean="0">
                          <a:effectLst/>
                        </a:rPr>
                        <a:t> </a:t>
                      </a:r>
                      <a:r>
                        <a:rPr lang="nl-BE" sz="1400" i="1" baseline="0" dirty="0" smtClean="0">
                          <a:effectLst/>
                        </a:rPr>
                        <a:t>Symposium</a:t>
                      </a:r>
                    </a:p>
                    <a:p>
                      <a:pPr marL="108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Laboratory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tour at </a:t>
                      </a: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Department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Materials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Engineering (Heverlee)</a:t>
                      </a:r>
                    </a:p>
                    <a:p>
                      <a:pPr marL="108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Please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confirm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your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presence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at </a:t>
                      </a: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nl-BE" sz="1400" i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registration</a:t>
                      </a:r>
                      <a:r>
                        <a:rPr lang="nl-BE" sz="1400" i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desk</a:t>
                      </a:r>
                      <a:endParaRPr lang="nl-BE" sz="1400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</a:tr>
              <a:tr h="240511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20:00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For </a:t>
                      </a:r>
                      <a:r>
                        <a:rPr lang="nl-BE" sz="1400" dirty="0" err="1" smtClean="0">
                          <a:effectLst/>
                        </a:rPr>
                        <a:t>those</a:t>
                      </a:r>
                      <a:r>
                        <a:rPr lang="nl-BE" sz="1400" dirty="0" smtClean="0">
                          <a:effectLst/>
                        </a:rPr>
                        <a:t> </a:t>
                      </a:r>
                      <a:r>
                        <a:rPr lang="nl-BE" sz="1400" dirty="0" err="1" smtClean="0">
                          <a:effectLst/>
                        </a:rPr>
                        <a:t>interested</a:t>
                      </a:r>
                      <a:r>
                        <a:rPr lang="nl-BE" sz="1400" dirty="0" smtClean="0">
                          <a:effectLst/>
                        </a:rPr>
                        <a:t>: </a:t>
                      </a:r>
                      <a:r>
                        <a:rPr lang="nl-BE" sz="1400" b="1" dirty="0" smtClean="0">
                          <a:effectLst/>
                        </a:rPr>
                        <a:t>European Student </a:t>
                      </a:r>
                      <a:r>
                        <a:rPr lang="nl-BE" sz="1400" b="1" dirty="0" err="1" smtClean="0">
                          <a:effectLst/>
                        </a:rPr>
                        <a:t>Orchestra</a:t>
                      </a:r>
                      <a:r>
                        <a:rPr lang="nl-BE" sz="1400" b="1" baseline="0" dirty="0" smtClean="0">
                          <a:effectLst/>
                        </a:rPr>
                        <a:t> Festival </a:t>
                      </a:r>
                      <a:r>
                        <a:rPr lang="nl-BE" sz="1400" baseline="0" dirty="0" smtClean="0">
                          <a:effectLst/>
                        </a:rPr>
                        <a:t>– Opening concert</a:t>
                      </a: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Entry </a:t>
                      </a:r>
                      <a:r>
                        <a:rPr lang="nl-BE" sz="1400" dirty="0" err="1" smtClean="0">
                          <a:effectLst/>
                        </a:rPr>
                        <a:t>for</a:t>
                      </a:r>
                      <a:r>
                        <a:rPr lang="nl-BE" sz="1400" dirty="0" smtClean="0">
                          <a:effectLst/>
                        </a:rPr>
                        <a:t> free @ Pieter De Somer Aula, Charles </a:t>
                      </a:r>
                      <a:r>
                        <a:rPr lang="nl-BE" sz="1400" dirty="0" err="1" smtClean="0">
                          <a:effectLst/>
                        </a:rPr>
                        <a:t>Deberiotstraat</a:t>
                      </a:r>
                      <a:r>
                        <a:rPr lang="nl-BE" sz="1400" dirty="0" smtClean="0">
                          <a:effectLst/>
                        </a:rPr>
                        <a:t> 24, 3000 Leuven.</a:t>
                      </a:r>
                      <a:endParaRPr lang="nl-BE" sz="1400" b="0" dirty="0" smtClean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b="0" dirty="0" smtClean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b="0" dirty="0" smtClean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b="0" dirty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2"/>
          <a:srcRect l="745" t="31054" r="1851" b="21453"/>
          <a:stretch/>
        </p:blipFill>
        <p:spPr>
          <a:xfrm>
            <a:off x="3959932" y="5805264"/>
            <a:ext cx="2016224" cy="55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5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Exhibition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9 </a:t>
            </a:r>
            <a:r>
              <a:rPr lang="nl-BE" dirty="0" err="1" smtClean="0"/>
              <a:t>Exhibitors</a:t>
            </a:r>
            <a:r>
              <a:rPr lang="nl-BE" dirty="0" smtClean="0"/>
              <a:t>, in coffee break area</a:t>
            </a: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71" y="1966835"/>
            <a:ext cx="1800000" cy="94763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971" y="3181311"/>
            <a:ext cx="2160000" cy="7074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690" y="3176162"/>
            <a:ext cx="1800000" cy="720889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971" y="4092329"/>
            <a:ext cx="1800000" cy="13086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040" y="3246525"/>
            <a:ext cx="1692000" cy="576972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40" y="2061221"/>
            <a:ext cx="2160000" cy="777643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226420"/>
            <a:ext cx="2160000" cy="44724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96" y="4000171"/>
            <a:ext cx="1800000" cy="149291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40" y="4382545"/>
            <a:ext cx="2160000" cy="95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6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Social</a:t>
            </a:r>
            <a:r>
              <a:rPr lang="nl-BE" dirty="0" smtClean="0"/>
              <a:t> events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28106" y="1412776"/>
            <a:ext cx="7592366" cy="5445224"/>
          </a:xfrm>
        </p:spPr>
        <p:txBody>
          <a:bodyPr>
            <a:normAutofit/>
          </a:bodyPr>
          <a:lstStyle/>
          <a:p>
            <a:r>
              <a:rPr lang="nl-BE" sz="2400" b="1" dirty="0" err="1">
                <a:solidFill>
                  <a:srgbClr val="9C3681"/>
                </a:solidFill>
              </a:rPr>
              <a:t>Guided</a:t>
            </a:r>
            <a:r>
              <a:rPr lang="nl-BE" sz="2400" b="1" dirty="0">
                <a:solidFill>
                  <a:srgbClr val="9C3681"/>
                </a:solidFill>
              </a:rPr>
              <a:t> tour </a:t>
            </a:r>
            <a:r>
              <a:rPr lang="nl-BE" sz="2400" dirty="0"/>
              <a:t>in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dirty="0" err="1"/>
              <a:t>city</a:t>
            </a:r>
            <a:r>
              <a:rPr lang="nl-BE" sz="2400" dirty="0"/>
              <a:t> </a:t>
            </a:r>
            <a:r>
              <a:rPr lang="en-GB" sz="2400" dirty="0"/>
              <a:t>centre</a:t>
            </a:r>
            <a:r>
              <a:rPr lang="nl-BE" sz="2400" dirty="0"/>
              <a:t> of Leuven</a:t>
            </a:r>
            <a:br>
              <a:rPr lang="nl-BE" sz="2400" dirty="0"/>
            </a:br>
            <a:r>
              <a:rPr lang="nl-BE" sz="1800" dirty="0" err="1"/>
              <a:t>Monday</a:t>
            </a:r>
            <a:r>
              <a:rPr lang="nl-BE" sz="1800" dirty="0"/>
              <a:t> 3 April at 18:30</a:t>
            </a:r>
          </a:p>
          <a:p>
            <a:pPr marL="0" indent="0">
              <a:buNone/>
            </a:pPr>
            <a:endParaRPr lang="nl-BE" sz="1600" dirty="0"/>
          </a:p>
          <a:p>
            <a:r>
              <a:rPr lang="nl-BE" sz="2400" b="1" dirty="0">
                <a:solidFill>
                  <a:srgbClr val="9C3681"/>
                </a:solidFill>
              </a:rPr>
              <a:t>Beer </a:t>
            </a:r>
            <a:r>
              <a:rPr lang="nl-BE" sz="2400" b="1" dirty="0" err="1">
                <a:solidFill>
                  <a:srgbClr val="9C3681"/>
                </a:solidFill>
              </a:rPr>
              <a:t>reception</a:t>
            </a:r>
            <a:r>
              <a:rPr lang="nl-BE" sz="2400" b="1" dirty="0">
                <a:solidFill>
                  <a:srgbClr val="9C3681"/>
                </a:solidFill>
              </a:rPr>
              <a:t> </a:t>
            </a:r>
            <a:r>
              <a:rPr lang="nl-BE" sz="2400" dirty="0"/>
              <a:t>at </a:t>
            </a:r>
            <a:r>
              <a:rPr lang="nl-BE" sz="2400" dirty="0" err="1"/>
              <a:t>the</a:t>
            </a:r>
            <a:r>
              <a:rPr lang="nl-BE" sz="2400" dirty="0"/>
              <a:t> City Hall </a:t>
            </a:r>
            <a:r>
              <a:rPr lang="nl-BE" sz="2400" dirty="0" err="1"/>
              <a:t>with</a:t>
            </a:r>
            <a:r>
              <a:rPr lang="nl-BE" sz="2400" dirty="0"/>
              <a:t> </a:t>
            </a:r>
            <a:br>
              <a:rPr lang="nl-BE" sz="2400" dirty="0"/>
            </a:br>
            <a:r>
              <a:rPr lang="nl-BE" sz="2400" dirty="0"/>
              <a:t>speech </a:t>
            </a:r>
            <a:r>
              <a:rPr lang="nl-BE" sz="2400" dirty="0" err="1"/>
              <a:t>by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rector of </a:t>
            </a:r>
            <a:r>
              <a:rPr lang="nl-BE" sz="2400" dirty="0" err="1"/>
              <a:t>the</a:t>
            </a:r>
            <a:r>
              <a:rPr lang="nl-BE" sz="2400" dirty="0"/>
              <a:t> KU Leuven</a:t>
            </a:r>
            <a:br>
              <a:rPr lang="nl-BE" sz="2400" dirty="0"/>
            </a:br>
            <a:r>
              <a:rPr lang="nl-BE" sz="2400" dirty="0" err="1"/>
              <a:t>and</a:t>
            </a:r>
            <a:r>
              <a:rPr lang="nl-BE" sz="2400" dirty="0"/>
              <a:t> a </a:t>
            </a:r>
            <a:r>
              <a:rPr lang="nl-BE" sz="2400" dirty="0" err="1"/>
              <a:t>delegate</a:t>
            </a:r>
            <a:r>
              <a:rPr lang="nl-BE" sz="2400" dirty="0"/>
              <a:t> </a:t>
            </a:r>
            <a:r>
              <a:rPr lang="nl-BE" sz="2400" dirty="0" err="1"/>
              <a:t>from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dirty="0" err="1"/>
              <a:t>city</a:t>
            </a:r>
            <a:r>
              <a:rPr lang="nl-BE" sz="2400" dirty="0"/>
              <a:t> of Leuven</a:t>
            </a:r>
            <a:br>
              <a:rPr lang="nl-BE" sz="2400" dirty="0"/>
            </a:br>
            <a:r>
              <a:rPr lang="nl-BE" sz="1800" dirty="0" err="1"/>
              <a:t>Monday</a:t>
            </a:r>
            <a:r>
              <a:rPr lang="nl-BE" sz="1800" dirty="0"/>
              <a:t> 3 April at 19:30</a:t>
            </a:r>
          </a:p>
          <a:p>
            <a:endParaRPr lang="nl-BE" sz="1600" dirty="0"/>
          </a:p>
          <a:p>
            <a:r>
              <a:rPr lang="nl-BE" sz="2400" b="1" dirty="0">
                <a:solidFill>
                  <a:srgbClr val="9C3681"/>
                </a:solidFill>
              </a:rPr>
              <a:t>Symposium </a:t>
            </a:r>
            <a:r>
              <a:rPr lang="nl-BE" sz="2400" b="1" dirty="0" err="1">
                <a:solidFill>
                  <a:srgbClr val="9C3681"/>
                </a:solidFill>
              </a:rPr>
              <a:t>dinner</a:t>
            </a:r>
            <a:r>
              <a:rPr lang="nl-BE" sz="2400" b="1" dirty="0">
                <a:solidFill>
                  <a:srgbClr val="9C3681"/>
                </a:solidFill>
              </a:rPr>
              <a:t> </a:t>
            </a:r>
            <a:r>
              <a:rPr lang="nl-BE" sz="2400" dirty="0"/>
              <a:t>in Mykene</a:t>
            </a:r>
            <a:br>
              <a:rPr lang="nl-BE" sz="2400" dirty="0"/>
            </a:br>
            <a:r>
              <a:rPr lang="nl-BE" sz="1800" dirty="0" err="1"/>
              <a:t>Tuesday</a:t>
            </a:r>
            <a:r>
              <a:rPr lang="nl-BE" sz="1800" dirty="0"/>
              <a:t> 4 April at 19:00</a:t>
            </a:r>
          </a:p>
          <a:p>
            <a:pPr>
              <a:buNone/>
            </a:pPr>
            <a:r>
              <a:rPr lang="nl-BE" sz="1800" dirty="0"/>
              <a:t>	</a:t>
            </a:r>
          </a:p>
          <a:p>
            <a:pPr>
              <a:buNone/>
            </a:pPr>
            <a:endParaRPr lang="nl-BE" sz="1800" dirty="0"/>
          </a:p>
          <a:p>
            <a:pPr>
              <a:buNone/>
            </a:pPr>
            <a:endParaRPr lang="nl-BE" sz="1800" dirty="0"/>
          </a:p>
          <a:p>
            <a:pPr>
              <a:buNone/>
            </a:pPr>
            <a:endParaRPr lang="nl-BE" sz="1800" dirty="0"/>
          </a:p>
          <a:p>
            <a:pPr algn="ctr">
              <a:buNone/>
            </a:pPr>
            <a:r>
              <a:rPr lang="nl-BE" sz="1800" i="1" dirty="0"/>
              <a:t>For </a:t>
            </a:r>
            <a:r>
              <a:rPr lang="nl-BE" sz="1800" i="1" dirty="0" err="1"/>
              <a:t>the</a:t>
            </a:r>
            <a:r>
              <a:rPr lang="nl-BE" sz="1800" i="1" dirty="0"/>
              <a:t> details, </a:t>
            </a:r>
            <a:r>
              <a:rPr lang="nl-BE" sz="1800" i="1" dirty="0" err="1"/>
              <a:t>the</a:t>
            </a:r>
            <a:r>
              <a:rPr lang="nl-BE" sz="1800" i="1" dirty="0"/>
              <a:t> </a:t>
            </a:r>
            <a:r>
              <a:rPr lang="nl-BE" sz="1800" i="1" dirty="0" err="1"/>
              <a:t>participants</a:t>
            </a:r>
            <a:r>
              <a:rPr lang="nl-BE" sz="1800" i="1" dirty="0"/>
              <a:t> are </a:t>
            </a:r>
            <a:r>
              <a:rPr lang="nl-BE" sz="1800" i="1" dirty="0" err="1"/>
              <a:t>referred</a:t>
            </a:r>
            <a:r>
              <a:rPr lang="nl-BE" sz="1800" i="1" dirty="0"/>
              <a:t> </a:t>
            </a:r>
            <a:r>
              <a:rPr lang="nl-BE" sz="1800" i="1" dirty="0" err="1"/>
              <a:t>to</a:t>
            </a:r>
            <a:r>
              <a:rPr lang="nl-BE" sz="1800" i="1" dirty="0"/>
              <a:t> </a:t>
            </a:r>
            <a:r>
              <a:rPr lang="nl-BE" sz="1800" i="1" dirty="0" err="1"/>
              <a:t>the</a:t>
            </a:r>
            <a:r>
              <a:rPr lang="nl-BE" sz="1800" i="1" dirty="0"/>
              <a:t> SVS website, </a:t>
            </a:r>
            <a:br>
              <a:rPr lang="nl-BE" sz="1800" i="1" dirty="0"/>
            </a:br>
            <a:r>
              <a:rPr lang="nl-BE" sz="1800" i="1" dirty="0" err="1"/>
              <a:t>the</a:t>
            </a:r>
            <a:r>
              <a:rPr lang="nl-BE" sz="1800" i="1" dirty="0"/>
              <a:t> infobrochure or </a:t>
            </a:r>
            <a:r>
              <a:rPr lang="nl-BE" sz="1800" i="1" dirty="0" err="1"/>
              <a:t>to</a:t>
            </a:r>
            <a:r>
              <a:rPr lang="nl-BE" sz="1800" i="1" dirty="0"/>
              <a:t> </a:t>
            </a:r>
            <a:r>
              <a:rPr lang="nl-BE" sz="1800" i="1" dirty="0" err="1"/>
              <a:t>the</a:t>
            </a:r>
            <a:r>
              <a:rPr lang="nl-BE" sz="1800" i="1" dirty="0"/>
              <a:t> </a:t>
            </a:r>
            <a:r>
              <a:rPr lang="nl-BE" sz="1800" i="1" dirty="0" err="1"/>
              <a:t>registration</a:t>
            </a:r>
            <a:r>
              <a:rPr lang="nl-BE" sz="1800" i="1" dirty="0"/>
              <a:t> desk</a:t>
            </a:r>
          </a:p>
          <a:p>
            <a:pPr>
              <a:buNone/>
            </a:pPr>
            <a:endParaRPr lang="nl-BE" sz="2400" dirty="0"/>
          </a:p>
          <a:p>
            <a:endParaRPr lang="nl-BE" sz="2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608" y="1487556"/>
            <a:ext cx="2126680" cy="269559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l="2958" t="13579" r="29523" b="47047"/>
          <a:stretch/>
        </p:blipFill>
        <p:spPr>
          <a:xfrm>
            <a:off x="4259482" y="4653136"/>
            <a:ext cx="4716016" cy="154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11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Conference proceedings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106" y="1412776"/>
            <a:ext cx="5761180" cy="4968551"/>
          </a:xfrm>
        </p:spPr>
        <p:txBody>
          <a:bodyPr>
            <a:normAutofit/>
          </a:bodyPr>
          <a:lstStyle/>
          <a:p>
            <a:r>
              <a:rPr lang="nl-BE" sz="2400" dirty="0" smtClean="0"/>
              <a:t>The papers presented in </a:t>
            </a:r>
            <a:r>
              <a:rPr lang="nl-BE" sz="2400" dirty="0" err="1" smtClean="0"/>
              <a:t>this</a:t>
            </a:r>
            <a:r>
              <a:rPr lang="nl-BE" sz="2400" dirty="0" smtClean="0"/>
              <a:t> Symposium are </a:t>
            </a:r>
            <a:r>
              <a:rPr lang="nl-BE" sz="2400" dirty="0" err="1" smtClean="0"/>
              <a:t>collected</a:t>
            </a:r>
            <a:r>
              <a:rPr lang="nl-BE" sz="2400" dirty="0" smtClean="0"/>
              <a:t> in </a:t>
            </a:r>
            <a:r>
              <a:rPr lang="nl-BE" sz="2400" dirty="0" err="1" smtClean="0"/>
              <a:t>the</a:t>
            </a:r>
            <a:r>
              <a:rPr lang="nl-BE" sz="2400" dirty="0" smtClean="0"/>
              <a:t> </a:t>
            </a:r>
            <a:r>
              <a:rPr lang="nl-BE" sz="2400" b="1" dirty="0" smtClean="0">
                <a:solidFill>
                  <a:srgbClr val="9C3681"/>
                </a:solidFill>
              </a:rPr>
              <a:t>Symposium </a:t>
            </a:r>
            <a:r>
              <a:rPr lang="nl-BE" sz="2400" b="1" dirty="0" err="1" smtClean="0">
                <a:solidFill>
                  <a:srgbClr val="9C3681"/>
                </a:solidFill>
              </a:rPr>
              <a:t>book</a:t>
            </a:r>
            <a:r>
              <a:rPr lang="nl-BE" sz="2400" b="1" dirty="0" smtClean="0">
                <a:solidFill>
                  <a:srgbClr val="9C3681"/>
                </a:solidFill>
              </a:rPr>
              <a:t> </a:t>
            </a:r>
          </a:p>
          <a:p>
            <a:pPr lvl="1"/>
            <a:r>
              <a:rPr lang="nl-BE" sz="2000" dirty="0" err="1" smtClean="0"/>
              <a:t>After</a:t>
            </a:r>
            <a:r>
              <a:rPr lang="nl-BE" sz="2000" dirty="0" smtClean="0"/>
              <a:t> the Symposium, the book can </a:t>
            </a:r>
            <a:r>
              <a:rPr lang="nl-BE" sz="2000" dirty="0" err="1" smtClean="0"/>
              <a:t>also</a:t>
            </a:r>
            <a:r>
              <a:rPr lang="nl-BE" sz="2000" dirty="0" smtClean="0"/>
              <a:t> </a:t>
            </a:r>
            <a:r>
              <a:rPr lang="nl-BE" sz="2000" dirty="0" err="1" smtClean="0"/>
              <a:t>be</a:t>
            </a:r>
            <a:r>
              <a:rPr lang="nl-BE" sz="2000" dirty="0" smtClean="0"/>
              <a:t> </a:t>
            </a:r>
            <a:r>
              <a:rPr lang="nl-BE" sz="2000" dirty="0" err="1" smtClean="0"/>
              <a:t>ordered</a:t>
            </a:r>
            <a:r>
              <a:rPr lang="nl-BE" sz="2000" dirty="0" smtClean="0"/>
              <a:t> through the SVS website</a:t>
            </a:r>
          </a:p>
          <a:p>
            <a:pPr lvl="1"/>
            <a:r>
              <a:rPr lang="nl-BE" sz="2000" dirty="0" smtClean="0"/>
              <a:t>The </a:t>
            </a:r>
            <a:r>
              <a:rPr lang="nl-BE" sz="2000" dirty="0" err="1" smtClean="0"/>
              <a:t>proceedings</a:t>
            </a:r>
            <a:r>
              <a:rPr lang="nl-BE" sz="2000" dirty="0" smtClean="0"/>
              <a:t> of </a:t>
            </a:r>
            <a:r>
              <a:rPr lang="nl-BE" sz="2000" dirty="0" err="1" smtClean="0"/>
              <a:t>the</a:t>
            </a:r>
            <a:r>
              <a:rPr lang="nl-BE" sz="2000" dirty="0" smtClean="0"/>
              <a:t> 3rd SVS </a:t>
            </a:r>
            <a:r>
              <a:rPr lang="nl-BE" sz="2000" dirty="0" err="1" smtClean="0"/>
              <a:t>can</a:t>
            </a:r>
            <a:r>
              <a:rPr lang="nl-BE" sz="2000" dirty="0" smtClean="0"/>
              <a:t> </a:t>
            </a:r>
            <a:r>
              <a:rPr lang="nl-BE" sz="2000" dirty="0" err="1" smtClean="0"/>
              <a:t>be</a:t>
            </a:r>
            <a:r>
              <a:rPr lang="nl-BE" sz="2000" dirty="0" smtClean="0"/>
              <a:t>  </a:t>
            </a:r>
            <a:r>
              <a:rPr lang="nl-BE" sz="2000" dirty="0" err="1" smtClean="0"/>
              <a:t>obtained</a:t>
            </a:r>
            <a:r>
              <a:rPr lang="nl-BE" sz="2000" dirty="0" smtClean="0"/>
              <a:t> at </a:t>
            </a:r>
            <a:r>
              <a:rPr lang="nl-BE" sz="2000" dirty="0" err="1" smtClean="0"/>
              <a:t>the</a:t>
            </a:r>
            <a:r>
              <a:rPr lang="nl-BE" sz="2000" dirty="0" smtClean="0"/>
              <a:t> information desk </a:t>
            </a:r>
            <a:r>
              <a:rPr lang="nl-BE" sz="2000" dirty="0" err="1" smtClean="0"/>
              <a:t>for</a:t>
            </a:r>
            <a:r>
              <a:rPr lang="nl-BE" sz="2000" dirty="0" smtClean="0"/>
              <a:t> €10</a:t>
            </a:r>
          </a:p>
          <a:p>
            <a:endParaRPr lang="nl-BE" sz="2400" dirty="0" smtClean="0"/>
          </a:p>
          <a:p>
            <a:endParaRPr lang="nl-BE" sz="2400" dirty="0"/>
          </a:p>
          <a:p>
            <a:pPr>
              <a:buNone/>
            </a:pPr>
            <a:endParaRPr lang="nl-BE" sz="2400" dirty="0" smtClean="0"/>
          </a:p>
        </p:txBody>
      </p:sp>
      <p:pic>
        <p:nvPicPr>
          <p:cNvPr id="2050" name="Picture 2" descr="Journal of Sustainable Metallurg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9995" y="4301666"/>
            <a:ext cx="1827225" cy="24267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l="41145" t="17516" r="31737" b="12594"/>
          <a:stretch/>
        </p:blipFill>
        <p:spPr>
          <a:xfrm>
            <a:off x="6963545" y="923214"/>
            <a:ext cx="2070720" cy="300043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/>
          <a:srcRect l="28969" t="32281" r="31184" b="23422"/>
          <a:stretch/>
        </p:blipFill>
        <p:spPr>
          <a:xfrm>
            <a:off x="7021235" y="3964055"/>
            <a:ext cx="2013030" cy="1258144"/>
          </a:xfrm>
          <a:prstGeom prst="rect">
            <a:avLst/>
          </a:prstGeom>
        </p:spPr>
      </p:pic>
      <p:sp>
        <p:nvSpPr>
          <p:cNvPr id="8" name="Rechthoek 7"/>
          <p:cNvSpPr/>
          <p:nvPr/>
        </p:nvSpPr>
        <p:spPr>
          <a:xfrm>
            <a:off x="2977220" y="487344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BE" sz="2400" dirty="0" err="1"/>
              <a:t>Thematic</a:t>
            </a:r>
            <a:r>
              <a:rPr lang="nl-BE" sz="2400" dirty="0"/>
              <a:t> </a:t>
            </a:r>
            <a:r>
              <a:rPr lang="nl-BE" sz="2400" dirty="0" err="1"/>
              <a:t>section</a:t>
            </a:r>
            <a:r>
              <a:rPr lang="nl-BE" sz="2400" dirty="0"/>
              <a:t> </a:t>
            </a:r>
            <a:endParaRPr lang="nl-BE" sz="2400" dirty="0" smtClean="0"/>
          </a:p>
          <a:p>
            <a:pPr algn="ctr"/>
            <a:r>
              <a:rPr lang="nl-BE" sz="2400" dirty="0" smtClean="0"/>
              <a:t>in </a:t>
            </a:r>
            <a:r>
              <a:rPr lang="nl-BE" sz="2400" dirty="0"/>
              <a:t/>
            </a:r>
            <a:br>
              <a:rPr lang="nl-BE" sz="2400" dirty="0"/>
            </a:br>
            <a:r>
              <a:rPr lang="nl-BE" sz="2400" b="1" i="1" dirty="0"/>
              <a:t>Journal of </a:t>
            </a:r>
            <a:r>
              <a:rPr lang="nl-BE" sz="2400" b="1" i="1" dirty="0" err="1"/>
              <a:t>Sustainable</a:t>
            </a:r>
            <a:r>
              <a:rPr lang="nl-BE" sz="2400" b="1" i="1" dirty="0"/>
              <a:t> </a:t>
            </a:r>
            <a:r>
              <a:rPr lang="nl-BE" sz="2400" b="1" i="1" dirty="0" err="1"/>
              <a:t>Metallurgy</a:t>
            </a:r>
            <a:r>
              <a:rPr lang="nl-BE" sz="2400" dirty="0"/>
              <a:t/>
            </a:r>
            <a:br>
              <a:rPr lang="nl-BE" sz="2400" dirty="0"/>
            </a:br>
            <a:r>
              <a:rPr lang="nl-BE" sz="2400" dirty="0" err="1"/>
              <a:t>with</a:t>
            </a:r>
            <a:r>
              <a:rPr lang="nl-BE" sz="2400" dirty="0"/>
              <a:t> </a:t>
            </a:r>
            <a:r>
              <a:rPr lang="nl-BE" sz="2400" dirty="0" err="1"/>
              <a:t>original</a:t>
            </a:r>
            <a:r>
              <a:rPr lang="nl-BE" sz="2400" dirty="0"/>
              <a:t> </a:t>
            </a:r>
            <a:r>
              <a:rPr lang="nl-BE" sz="2400" dirty="0" err="1"/>
              <a:t>extended</a:t>
            </a:r>
            <a:r>
              <a:rPr lang="nl-BE" sz="2400" dirty="0"/>
              <a:t> </a:t>
            </a:r>
            <a:r>
              <a:rPr lang="nl-BE" sz="2400" dirty="0" err="1"/>
              <a:t>manuscripts</a:t>
            </a:r>
            <a:r>
              <a:rPr lang="nl-BE" sz="2400" dirty="0"/>
              <a:t> </a:t>
            </a:r>
            <a:br>
              <a:rPr lang="nl-BE" sz="2400" dirty="0"/>
            </a:br>
            <a:r>
              <a:rPr lang="nl-BE" sz="2400" dirty="0"/>
              <a:t>of </a:t>
            </a:r>
            <a:r>
              <a:rPr lang="nl-BE" sz="2400" dirty="0" err="1"/>
              <a:t>selected</a:t>
            </a:r>
            <a:r>
              <a:rPr lang="nl-BE" sz="2400" dirty="0"/>
              <a:t> symposium papers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Acknowledgements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For </a:t>
            </a:r>
            <a:r>
              <a:rPr lang="nl-BE" dirty="0" err="1" smtClean="0"/>
              <a:t>their</a:t>
            </a:r>
            <a:r>
              <a:rPr lang="nl-BE" dirty="0" smtClean="0"/>
              <a:t> </a:t>
            </a:r>
            <a:r>
              <a:rPr lang="nl-BE" dirty="0" err="1" smtClean="0"/>
              <a:t>valuable</a:t>
            </a:r>
            <a:r>
              <a:rPr lang="nl-BE" dirty="0" smtClean="0"/>
              <a:t> input as member of </a:t>
            </a:r>
            <a:r>
              <a:rPr lang="nl-BE" dirty="0" err="1" smtClean="0"/>
              <a:t>the</a:t>
            </a:r>
            <a:r>
              <a:rPr lang="nl-BE" dirty="0" smtClean="0"/>
              <a:t> </a:t>
            </a:r>
            <a:r>
              <a:rPr lang="nl-BE" b="1" dirty="0" err="1" smtClean="0">
                <a:solidFill>
                  <a:srgbClr val="9C3681"/>
                </a:solidFill>
              </a:rPr>
              <a:t>Scientific</a:t>
            </a:r>
            <a:r>
              <a:rPr lang="nl-BE" b="1" dirty="0" smtClean="0">
                <a:solidFill>
                  <a:srgbClr val="9C3681"/>
                </a:solidFill>
              </a:rPr>
              <a:t> </a:t>
            </a:r>
            <a:r>
              <a:rPr lang="nl-BE" b="1" dirty="0" err="1" smtClean="0">
                <a:solidFill>
                  <a:srgbClr val="9C3681"/>
                </a:solidFill>
              </a:rPr>
              <a:t>Committee</a:t>
            </a:r>
            <a:endParaRPr lang="nl-BE" b="1" dirty="0" smtClean="0">
              <a:solidFill>
                <a:srgbClr val="9C3681"/>
              </a:solidFill>
            </a:endParaRPr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5172" t="31297" r="36917" b="29329"/>
          <a:stretch/>
        </p:blipFill>
        <p:spPr>
          <a:xfrm>
            <a:off x="1062292" y="2708920"/>
            <a:ext cx="7723366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Acknowledgements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For the </a:t>
            </a:r>
            <a:r>
              <a:rPr lang="nl-BE" b="1" dirty="0" smtClean="0">
                <a:solidFill>
                  <a:srgbClr val="9C3681"/>
                </a:solidFill>
              </a:rPr>
              <a:t>financial </a:t>
            </a:r>
            <a:r>
              <a:rPr lang="nl-BE" b="1" dirty="0" err="1" smtClean="0">
                <a:solidFill>
                  <a:srgbClr val="9C3681"/>
                </a:solidFill>
              </a:rPr>
              <a:t>and</a:t>
            </a:r>
            <a:r>
              <a:rPr lang="nl-BE" b="1" dirty="0" smtClean="0">
                <a:solidFill>
                  <a:srgbClr val="9C3681"/>
                </a:solidFill>
              </a:rPr>
              <a:t> </a:t>
            </a:r>
            <a:r>
              <a:rPr lang="nl-BE" b="1" dirty="0" err="1" smtClean="0">
                <a:solidFill>
                  <a:srgbClr val="9C3681"/>
                </a:solidFill>
              </a:rPr>
              <a:t>other</a:t>
            </a:r>
            <a:r>
              <a:rPr lang="nl-BE" b="1" dirty="0" smtClean="0">
                <a:solidFill>
                  <a:srgbClr val="9C3681"/>
                </a:solidFill>
              </a:rPr>
              <a:t> support</a:t>
            </a:r>
            <a:r>
              <a:rPr lang="nl-BE" dirty="0"/>
              <a:t>:</a:t>
            </a:r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r>
              <a:rPr lang="nl-BE" dirty="0" smtClean="0"/>
              <a:t>For the </a:t>
            </a:r>
            <a:r>
              <a:rPr lang="nl-BE" b="1" dirty="0" smtClean="0">
                <a:solidFill>
                  <a:srgbClr val="9C3681"/>
                </a:solidFill>
              </a:rPr>
              <a:t>organisation</a:t>
            </a:r>
            <a:r>
              <a:rPr lang="nl-BE" dirty="0" smtClean="0"/>
              <a:t>:</a:t>
            </a:r>
          </a:p>
          <a:p>
            <a:pPr lvl="1"/>
            <a:r>
              <a:rPr lang="nl-BE" dirty="0" smtClean="0"/>
              <a:t>Conference </a:t>
            </a:r>
            <a:r>
              <a:rPr lang="nl-BE" dirty="0" err="1" smtClean="0"/>
              <a:t>coordination</a:t>
            </a:r>
            <a:r>
              <a:rPr lang="nl-BE" dirty="0" smtClean="0"/>
              <a:t> </a:t>
            </a:r>
            <a:r>
              <a:rPr lang="nl-BE" dirty="0" err="1" smtClean="0"/>
              <a:t>by</a:t>
            </a:r>
            <a:r>
              <a:rPr lang="nl-BE" dirty="0" smtClean="0"/>
              <a:t> </a:t>
            </a:r>
            <a:r>
              <a:rPr lang="nl-BE" dirty="0" err="1" smtClean="0"/>
              <a:t>the</a:t>
            </a:r>
            <a:r>
              <a:rPr lang="nl-BE" dirty="0" smtClean="0"/>
              <a:t> KU </a:t>
            </a:r>
            <a:r>
              <a:rPr lang="nl-BE" dirty="0"/>
              <a:t>Leuven </a:t>
            </a:r>
            <a:r>
              <a:rPr lang="nl-BE" dirty="0" err="1"/>
              <a:t>Congress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Events </a:t>
            </a:r>
            <a:r>
              <a:rPr lang="nl-BE" dirty="0" smtClean="0"/>
              <a:t>Office, in </a:t>
            </a:r>
            <a:r>
              <a:rPr lang="nl-BE" dirty="0" err="1" smtClean="0"/>
              <a:t>particular</a:t>
            </a:r>
            <a:r>
              <a:rPr lang="nl-BE" dirty="0" smtClean="0"/>
              <a:t> Marie-Laure </a:t>
            </a:r>
            <a:r>
              <a:rPr lang="nl-BE" dirty="0" err="1" smtClean="0"/>
              <a:t>Bettens</a:t>
            </a:r>
            <a:r>
              <a:rPr lang="nl-BE" dirty="0" smtClean="0"/>
              <a:t> </a:t>
            </a:r>
          </a:p>
          <a:p>
            <a:pPr lvl="1"/>
            <a:r>
              <a:rPr lang="nl-BE" dirty="0" err="1" smtClean="0"/>
              <a:t>Staff</a:t>
            </a:r>
            <a:r>
              <a:rPr lang="nl-BE" dirty="0" smtClean="0"/>
              <a:t> from the department of </a:t>
            </a:r>
            <a:r>
              <a:rPr lang="nl-BE" dirty="0" err="1" smtClean="0"/>
              <a:t>Materials</a:t>
            </a:r>
            <a:r>
              <a:rPr lang="nl-BE" dirty="0" smtClean="0"/>
              <a:t> Engineering</a:t>
            </a:r>
          </a:p>
        </p:txBody>
      </p:sp>
      <p:pic>
        <p:nvPicPr>
          <p:cNvPr id="7" name="Picture 6" descr="logos_aperam.tif"/>
          <p:cNvPicPr>
            <a:picLocks noChangeAspect="1"/>
          </p:cNvPicPr>
          <p:nvPr/>
        </p:nvPicPr>
        <p:blipFill>
          <a:blip r:embed="rId2" cstate="print"/>
          <a:srcRect l="8896" r="7483" b="5999"/>
          <a:stretch>
            <a:fillRect/>
          </a:stretch>
        </p:blipFill>
        <p:spPr>
          <a:xfrm>
            <a:off x="1216889" y="3040966"/>
            <a:ext cx="1591422" cy="575621"/>
          </a:xfrm>
          <a:prstGeom prst="rect">
            <a:avLst/>
          </a:prstGeom>
        </p:spPr>
      </p:pic>
      <p:pic>
        <p:nvPicPr>
          <p:cNvPr id="8" name="Picture 4" descr="http://cms10.condros.eu/Fleximages/groupmachiels/photo_3d5c5941-5cf4-476e-bd68-b3e486b56120_imag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15539" b="16088"/>
          <a:stretch>
            <a:fillRect/>
          </a:stretch>
        </p:blipFill>
        <p:spPr bwMode="auto">
          <a:xfrm>
            <a:off x="2977840" y="2930308"/>
            <a:ext cx="1809281" cy="686279"/>
          </a:xfrm>
          <a:prstGeom prst="rect">
            <a:avLst/>
          </a:prstGeom>
          <a:noFill/>
        </p:spPr>
      </p:pic>
      <p:pic>
        <p:nvPicPr>
          <p:cNvPr id="10" name="Picture 8" descr="http://fontmeme.com/images/ArcelorMittal-Logo.jpg"/>
          <p:cNvPicPr>
            <a:picLocks noChangeAspect="1" noChangeArrowheads="1"/>
          </p:cNvPicPr>
          <p:nvPr/>
        </p:nvPicPr>
        <p:blipFill>
          <a:blip r:embed="rId5" cstate="print"/>
          <a:srcRect t="23461" b="27400"/>
          <a:stretch>
            <a:fillRect/>
          </a:stretch>
        </p:blipFill>
        <p:spPr bwMode="auto">
          <a:xfrm>
            <a:off x="1236129" y="1880018"/>
            <a:ext cx="1721562" cy="845964"/>
          </a:xfrm>
          <a:prstGeom prst="rect">
            <a:avLst/>
          </a:prstGeom>
          <a:noFill/>
        </p:spPr>
      </p:pic>
      <p:pic>
        <p:nvPicPr>
          <p:cNvPr id="12" name="Picture 11" descr="logo_CR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62480" y="3741990"/>
            <a:ext cx="1440000" cy="695122"/>
          </a:xfrm>
          <a:prstGeom prst="rect">
            <a:avLst/>
          </a:prstGeom>
        </p:spPr>
      </p:pic>
      <p:pic>
        <p:nvPicPr>
          <p:cNvPr id="13" name="Picture 12" descr="logo_SIM2.T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85505" y="3665497"/>
            <a:ext cx="1440000" cy="771615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142" y="2175138"/>
            <a:ext cx="1800000" cy="372706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965" y="2005093"/>
            <a:ext cx="1800000" cy="720889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973" y="2953328"/>
            <a:ext cx="1656000" cy="564696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675" y="2852943"/>
            <a:ext cx="2160000" cy="951665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855" y="1929401"/>
            <a:ext cx="1800000" cy="60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Acknowledgements</a:t>
            </a:r>
            <a:endParaRPr lang="nl-BE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763" y="1344706"/>
            <a:ext cx="1080000" cy="1351656"/>
          </a:xfr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037" y="1386742"/>
            <a:ext cx="1080000" cy="1353699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557" y="1344706"/>
            <a:ext cx="1080000" cy="1365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081" y="1365264"/>
            <a:ext cx="1080000" cy="1348029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08" y="3388615"/>
            <a:ext cx="1080000" cy="135360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335" y="3376127"/>
            <a:ext cx="1080000" cy="1350000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360" y="3363022"/>
            <a:ext cx="1080000" cy="135000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634" y="3387441"/>
            <a:ext cx="1080000" cy="13500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908" y="3387441"/>
            <a:ext cx="1080000" cy="1350000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181" y="3363022"/>
            <a:ext cx="1080000" cy="1350186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604" y="5348047"/>
            <a:ext cx="1080000" cy="135000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878" y="5337345"/>
            <a:ext cx="1080000" cy="1349999"/>
          </a:xfrm>
          <a:prstGeom prst="rect">
            <a:avLst/>
          </a:prstGeom>
        </p:spPr>
      </p:pic>
      <p:pic>
        <p:nvPicPr>
          <p:cNvPr id="16" name="Afbeelding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022" y="5331554"/>
            <a:ext cx="1080000" cy="1350000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780" y="5328451"/>
            <a:ext cx="1080000" cy="1353103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807" y="5325037"/>
            <a:ext cx="1080000" cy="1351942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081" y="5324851"/>
            <a:ext cx="1080000" cy="1350000"/>
          </a:xfrm>
          <a:prstGeom prst="rect">
            <a:avLst/>
          </a:prstGeom>
        </p:spPr>
      </p:pic>
      <p:sp>
        <p:nvSpPr>
          <p:cNvPr id="20" name="Tekstvak 19"/>
          <p:cNvSpPr txBox="1"/>
          <p:nvPr/>
        </p:nvSpPr>
        <p:spPr>
          <a:xfrm>
            <a:off x="3689887" y="718933"/>
            <a:ext cx="1002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Bart </a:t>
            </a:r>
          </a:p>
          <a:p>
            <a:pPr algn="ctr"/>
            <a:r>
              <a:rPr lang="nl-BE" dirty="0" err="1" smtClean="0"/>
              <a:t>Blanpain</a:t>
            </a:r>
            <a:endParaRPr lang="nl-BE" dirty="0"/>
          </a:p>
        </p:txBody>
      </p:sp>
      <p:sp>
        <p:nvSpPr>
          <p:cNvPr id="21" name="Tekstvak 20"/>
          <p:cNvSpPr txBox="1"/>
          <p:nvPr/>
        </p:nvSpPr>
        <p:spPr>
          <a:xfrm>
            <a:off x="5096410" y="699748"/>
            <a:ext cx="9845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Andrea </a:t>
            </a:r>
          </a:p>
          <a:p>
            <a:pPr algn="ctr"/>
            <a:r>
              <a:rPr lang="nl-BE" dirty="0" smtClean="0"/>
              <a:t>Di Maria</a:t>
            </a:r>
            <a:endParaRPr lang="nl-BE" dirty="0"/>
          </a:p>
        </p:txBody>
      </p:sp>
      <p:sp>
        <p:nvSpPr>
          <p:cNvPr id="22" name="Tekstvak 21"/>
          <p:cNvSpPr txBox="1"/>
          <p:nvPr/>
        </p:nvSpPr>
        <p:spPr>
          <a:xfrm>
            <a:off x="6652826" y="699748"/>
            <a:ext cx="685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 err="1" smtClean="0"/>
              <a:t>Yong</a:t>
            </a:r>
            <a:r>
              <a:rPr lang="nl-BE" dirty="0" smtClean="0"/>
              <a:t> </a:t>
            </a:r>
          </a:p>
          <a:p>
            <a:pPr algn="ctr"/>
            <a:r>
              <a:rPr lang="nl-BE" dirty="0" smtClean="0"/>
              <a:t>Fan</a:t>
            </a:r>
            <a:endParaRPr lang="nl-BE" dirty="0"/>
          </a:p>
        </p:txBody>
      </p:sp>
      <p:sp>
        <p:nvSpPr>
          <p:cNvPr id="23" name="Tekstvak 22"/>
          <p:cNvSpPr txBox="1"/>
          <p:nvPr/>
        </p:nvSpPr>
        <p:spPr>
          <a:xfrm>
            <a:off x="7876240" y="714860"/>
            <a:ext cx="939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err="1" smtClean="0"/>
              <a:t>Muxing</a:t>
            </a:r>
            <a:r>
              <a:rPr lang="nl-BE" dirty="0" smtClean="0"/>
              <a:t> </a:t>
            </a:r>
          </a:p>
          <a:p>
            <a:pPr algn="ctr"/>
            <a:r>
              <a:rPr lang="nl-BE" dirty="0" err="1" smtClean="0"/>
              <a:t>Guo</a:t>
            </a:r>
            <a:endParaRPr lang="nl-BE" dirty="0"/>
          </a:p>
        </p:txBody>
      </p:sp>
      <p:sp>
        <p:nvSpPr>
          <p:cNvPr id="24" name="Tekstvak 23"/>
          <p:cNvSpPr txBox="1"/>
          <p:nvPr/>
        </p:nvSpPr>
        <p:spPr>
          <a:xfrm>
            <a:off x="1016714" y="2747256"/>
            <a:ext cx="826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Tobias </a:t>
            </a:r>
          </a:p>
          <a:p>
            <a:pPr algn="ctr"/>
            <a:r>
              <a:rPr lang="nl-BE" dirty="0" smtClean="0"/>
              <a:t>Hertel</a:t>
            </a:r>
            <a:endParaRPr lang="nl-BE" dirty="0"/>
          </a:p>
        </p:txBody>
      </p:sp>
      <p:sp>
        <p:nvSpPr>
          <p:cNvPr id="25" name="Tekstvak 24"/>
          <p:cNvSpPr txBox="1"/>
          <p:nvPr/>
        </p:nvSpPr>
        <p:spPr>
          <a:xfrm>
            <a:off x="2362095" y="2742284"/>
            <a:ext cx="9842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err="1" smtClean="0"/>
              <a:t>Shuigen</a:t>
            </a:r>
            <a:r>
              <a:rPr lang="nl-BE" dirty="0" smtClean="0"/>
              <a:t> </a:t>
            </a:r>
          </a:p>
          <a:p>
            <a:pPr algn="ctr"/>
            <a:r>
              <a:rPr lang="nl-BE" dirty="0" err="1" smtClean="0"/>
              <a:t>Huang</a:t>
            </a:r>
            <a:endParaRPr lang="nl-BE" dirty="0"/>
          </a:p>
        </p:txBody>
      </p:sp>
      <p:sp>
        <p:nvSpPr>
          <p:cNvPr id="26" name="Tekstvak 25"/>
          <p:cNvSpPr txBox="1"/>
          <p:nvPr/>
        </p:nvSpPr>
        <p:spPr>
          <a:xfrm>
            <a:off x="3470459" y="2729796"/>
            <a:ext cx="147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Remus </a:t>
            </a:r>
          </a:p>
          <a:p>
            <a:pPr algn="ctr"/>
            <a:r>
              <a:rPr lang="nl-BE" dirty="0" smtClean="0"/>
              <a:t>Ion </a:t>
            </a:r>
            <a:r>
              <a:rPr lang="nl-BE" dirty="0" err="1" smtClean="0"/>
              <a:t>Iacobescu</a:t>
            </a:r>
            <a:endParaRPr lang="nl-BE" dirty="0"/>
          </a:p>
        </p:txBody>
      </p:sp>
      <p:sp>
        <p:nvSpPr>
          <p:cNvPr id="27" name="Tekstvak 26"/>
          <p:cNvSpPr txBox="1"/>
          <p:nvPr/>
        </p:nvSpPr>
        <p:spPr>
          <a:xfrm>
            <a:off x="5153477" y="2758422"/>
            <a:ext cx="906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Jeroen </a:t>
            </a:r>
          </a:p>
          <a:p>
            <a:pPr algn="ctr"/>
            <a:r>
              <a:rPr lang="nl-BE" dirty="0" smtClean="0"/>
              <a:t>Jordens</a:t>
            </a:r>
            <a:endParaRPr lang="nl-BE" dirty="0"/>
          </a:p>
        </p:txBody>
      </p:sp>
      <p:sp>
        <p:nvSpPr>
          <p:cNvPr id="28" name="Tekstvak 27"/>
          <p:cNvSpPr txBox="1"/>
          <p:nvPr/>
        </p:nvSpPr>
        <p:spPr>
          <a:xfrm>
            <a:off x="6501775" y="2744259"/>
            <a:ext cx="9527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err="1" smtClean="0"/>
              <a:t>Lubica</a:t>
            </a:r>
            <a:r>
              <a:rPr lang="nl-BE" dirty="0" smtClean="0"/>
              <a:t> </a:t>
            </a:r>
          </a:p>
          <a:p>
            <a:pPr algn="ctr"/>
            <a:r>
              <a:rPr lang="nl-BE" dirty="0" err="1" smtClean="0"/>
              <a:t>Kriskova</a:t>
            </a:r>
            <a:endParaRPr lang="nl-BE" dirty="0"/>
          </a:p>
        </p:txBody>
      </p:sp>
      <p:sp>
        <p:nvSpPr>
          <p:cNvPr id="29" name="Tekstvak 28"/>
          <p:cNvSpPr txBox="1"/>
          <p:nvPr/>
        </p:nvSpPr>
        <p:spPr>
          <a:xfrm>
            <a:off x="7506644" y="2760801"/>
            <a:ext cx="1671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Pavel </a:t>
            </a:r>
          </a:p>
          <a:p>
            <a:pPr algn="ctr"/>
            <a:r>
              <a:rPr lang="nl-BE" dirty="0" smtClean="0"/>
              <a:t>Leonardo Lopez</a:t>
            </a:r>
            <a:endParaRPr lang="nl-BE" dirty="0"/>
          </a:p>
        </p:txBody>
      </p:sp>
      <p:sp>
        <p:nvSpPr>
          <p:cNvPr id="30" name="Tekstvak 29"/>
          <p:cNvSpPr txBox="1"/>
          <p:nvPr/>
        </p:nvSpPr>
        <p:spPr>
          <a:xfrm>
            <a:off x="954480" y="4726135"/>
            <a:ext cx="10406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Annelies </a:t>
            </a:r>
          </a:p>
          <a:p>
            <a:pPr algn="ctr"/>
            <a:r>
              <a:rPr lang="nl-BE" dirty="0" err="1" smtClean="0"/>
              <a:t>Malfliet</a:t>
            </a:r>
            <a:endParaRPr lang="nl-BE" dirty="0"/>
          </a:p>
        </p:txBody>
      </p:sp>
      <p:sp>
        <p:nvSpPr>
          <p:cNvPr id="31" name="Tekstvak 30"/>
          <p:cNvSpPr txBox="1"/>
          <p:nvPr/>
        </p:nvSpPr>
        <p:spPr>
          <a:xfrm>
            <a:off x="2393252" y="4726134"/>
            <a:ext cx="9492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err="1" smtClean="0"/>
              <a:t>Silviana</a:t>
            </a:r>
            <a:r>
              <a:rPr lang="nl-BE" dirty="0" smtClean="0"/>
              <a:t> </a:t>
            </a:r>
          </a:p>
          <a:p>
            <a:pPr algn="ctr"/>
            <a:r>
              <a:rPr lang="nl-BE" dirty="0" err="1" smtClean="0"/>
              <a:t>Onisei</a:t>
            </a:r>
            <a:endParaRPr lang="nl-BE" dirty="0"/>
          </a:p>
        </p:txBody>
      </p:sp>
      <p:sp>
        <p:nvSpPr>
          <p:cNvPr id="32" name="Tekstvak 31"/>
          <p:cNvSpPr txBox="1"/>
          <p:nvPr/>
        </p:nvSpPr>
        <p:spPr>
          <a:xfrm>
            <a:off x="3616873" y="4728049"/>
            <a:ext cx="1196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err="1" smtClean="0"/>
              <a:t>Dimos</a:t>
            </a:r>
            <a:r>
              <a:rPr lang="nl-BE" dirty="0" smtClean="0"/>
              <a:t> </a:t>
            </a:r>
          </a:p>
          <a:p>
            <a:pPr algn="ctr"/>
            <a:r>
              <a:rPr lang="nl-BE" dirty="0" err="1" smtClean="0"/>
              <a:t>Paraskevas</a:t>
            </a:r>
            <a:endParaRPr lang="nl-BE" dirty="0"/>
          </a:p>
        </p:txBody>
      </p:sp>
      <p:sp>
        <p:nvSpPr>
          <p:cNvPr id="33" name="Tekstvak 32"/>
          <p:cNvSpPr txBox="1"/>
          <p:nvPr/>
        </p:nvSpPr>
        <p:spPr>
          <a:xfrm>
            <a:off x="5237776" y="4735883"/>
            <a:ext cx="6880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Arne </a:t>
            </a:r>
          </a:p>
          <a:p>
            <a:pPr algn="ctr"/>
            <a:r>
              <a:rPr lang="nl-BE" dirty="0" smtClean="0"/>
              <a:t>Peys</a:t>
            </a:r>
            <a:endParaRPr lang="nl-BE" dirty="0"/>
          </a:p>
        </p:txBody>
      </p:sp>
      <p:sp>
        <p:nvSpPr>
          <p:cNvPr id="34" name="Tekstvak 33"/>
          <p:cNvSpPr txBox="1"/>
          <p:nvPr/>
        </p:nvSpPr>
        <p:spPr>
          <a:xfrm>
            <a:off x="6469906" y="4724731"/>
            <a:ext cx="971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err="1" smtClean="0"/>
              <a:t>Yiannis</a:t>
            </a:r>
            <a:r>
              <a:rPr lang="nl-BE" dirty="0" smtClean="0"/>
              <a:t> </a:t>
            </a:r>
          </a:p>
          <a:p>
            <a:pPr algn="ctr"/>
            <a:r>
              <a:rPr lang="nl-BE" dirty="0" err="1" smtClean="0"/>
              <a:t>Pontikes</a:t>
            </a:r>
            <a:endParaRPr lang="nl-BE" dirty="0"/>
          </a:p>
        </p:txBody>
      </p:sp>
      <p:sp>
        <p:nvSpPr>
          <p:cNvPr id="35" name="Tekstvak 34"/>
          <p:cNvSpPr txBox="1"/>
          <p:nvPr/>
        </p:nvSpPr>
        <p:spPr>
          <a:xfrm>
            <a:off x="7789402" y="4724731"/>
            <a:ext cx="11117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/>
              <a:t>Karel </a:t>
            </a:r>
          </a:p>
          <a:p>
            <a:pPr algn="ctr"/>
            <a:r>
              <a:rPr lang="nl-BE" dirty="0" smtClean="0"/>
              <a:t>Van Acker</a:t>
            </a:r>
            <a:endParaRPr lang="nl-BE" dirty="0"/>
          </a:p>
        </p:txBody>
      </p:sp>
      <p:sp>
        <p:nvSpPr>
          <p:cNvPr id="36" name="Tekstvak 35"/>
          <p:cNvSpPr txBox="1"/>
          <p:nvPr/>
        </p:nvSpPr>
        <p:spPr>
          <a:xfrm>
            <a:off x="847285" y="1260158"/>
            <a:ext cx="24809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nl-BE" sz="2800" b="1" dirty="0">
                <a:solidFill>
                  <a:srgbClr val="9C3681"/>
                </a:solidFill>
              </a:rPr>
              <a:t>The </a:t>
            </a:r>
            <a:r>
              <a:rPr lang="nl-BE" sz="2800" b="1" dirty="0" err="1" smtClean="0">
                <a:solidFill>
                  <a:srgbClr val="9C3681"/>
                </a:solidFill>
              </a:rPr>
              <a:t>Organizing</a:t>
            </a:r>
            <a:r>
              <a:rPr lang="nl-BE" sz="2800" b="1" dirty="0" smtClean="0">
                <a:solidFill>
                  <a:srgbClr val="9C3681"/>
                </a:solidFill>
              </a:rPr>
              <a:t> </a:t>
            </a:r>
            <a:br>
              <a:rPr lang="nl-BE" sz="2800" b="1" dirty="0" smtClean="0">
                <a:solidFill>
                  <a:srgbClr val="9C3681"/>
                </a:solidFill>
              </a:rPr>
            </a:br>
            <a:r>
              <a:rPr lang="nl-BE" sz="2800" b="1" dirty="0" err="1" smtClean="0">
                <a:solidFill>
                  <a:srgbClr val="9C3681"/>
                </a:solidFill>
              </a:rPr>
              <a:t>Committee</a:t>
            </a:r>
            <a:endParaRPr lang="nl-BE" sz="2800" b="1" dirty="0">
              <a:solidFill>
                <a:srgbClr val="9C36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4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Thank</a:t>
            </a:r>
            <a:r>
              <a:rPr lang="nl-BE" dirty="0" smtClean="0"/>
              <a:t> </a:t>
            </a:r>
            <a:r>
              <a:rPr lang="nl-BE" dirty="0" err="1" smtClean="0"/>
              <a:t>you</a:t>
            </a:r>
            <a:r>
              <a:rPr lang="nl-BE" dirty="0" smtClean="0"/>
              <a:t> </a:t>
            </a:r>
            <a:r>
              <a:rPr lang="nl-BE" dirty="0" err="1" smtClean="0"/>
              <a:t>for</a:t>
            </a:r>
            <a:r>
              <a:rPr lang="nl-BE" dirty="0" smtClean="0"/>
              <a:t> </a:t>
            </a:r>
            <a:r>
              <a:rPr lang="nl-BE" dirty="0" err="1" smtClean="0"/>
              <a:t>your</a:t>
            </a:r>
            <a:r>
              <a:rPr lang="nl-BE" dirty="0" smtClean="0"/>
              <a:t> attention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28106" y="1412776"/>
            <a:ext cx="7664374" cy="5445224"/>
          </a:xfrm>
        </p:spPr>
        <p:txBody>
          <a:bodyPr>
            <a:normAutofit/>
          </a:bodyPr>
          <a:lstStyle/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/>
          </a:p>
          <a:p>
            <a:endParaRPr lang="nl-BE" sz="1400" dirty="0"/>
          </a:p>
          <a:p>
            <a:endParaRPr lang="nl-BE" sz="1400" dirty="0" smtClean="0"/>
          </a:p>
          <a:p>
            <a:endParaRPr lang="nl-BE" sz="1400" dirty="0" smtClean="0"/>
          </a:p>
          <a:p>
            <a:endParaRPr lang="nl-BE" sz="1400" dirty="0" smtClean="0"/>
          </a:p>
          <a:p>
            <a:endParaRPr lang="nl-BE" sz="1400" dirty="0"/>
          </a:p>
          <a:p>
            <a:endParaRPr lang="nl-BE" sz="1400" dirty="0" smtClean="0"/>
          </a:p>
          <a:p>
            <a:endParaRPr lang="nl-BE" sz="1400" dirty="0"/>
          </a:p>
          <a:p>
            <a:endParaRPr lang="nl-BE" dirty="0" smtClean="0"/>
          </a:p>
          <a:p>
            <a:endParaRPr lang="nl-BE" sz="1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8"/>
          <a:stretch/>
        </p:blipFill>
        <p:spPr>
          <a:xfrm>
            <a:off x="5066920" y="3998507"/>
            <a:ext cx="3357199" cy="243403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016" y="1312529"/>
            <a:ext cx="3343103" cy="242478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933" y="1340768"/>
            <a:ext cx="3188644" cy="239148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205" y="4004296"/>
            <a:ext cx="3245372" cy="2434030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1657659" y="701505"/>
            <a:ext cx="67419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400" dirty="0" smtClean="0"/>
              <a:t>… </a:t>
            </a:r>
            <a:r>
              <a:rPr lang="nl-BE" sz="2400" dirty="0" err="1" smtClean="0"/>
              <a:t>and</a:t>
            </a:r>
            <a:r>
              <a:rPr lang="nl-BE" sz="2400" dirty="0" smtClean="0"/>
              <a:t> </a:t>
            </a:r>
            <a:r>
              <a:rPr lang="nl-BE" sz="2400" dirty="0" err="1" smtClean="0"/>
              <a:t>enjoy</a:t>
            </a:r>
            <a:r>
              <a:rPr lang="nl-BE" sz="2400" dirty="0" smtClean="0"/>
              <a:t> </a:t>
            </a:r>
            <a:r>
              <a:rPr lang="nl-BE" sz="2400" dirty="0" err="1" smtClean="0"/>
              <a:t>the</a:t>
            </a:r>
            <a:r>
              <a:rPr lang="nl-BE" sz="2400" dirty="0" smtClean="0"/>
              <a:t> Symposium </a:t>
            </a:r>
            <a:r>
              <a:rPr lang="nl-BE" sz="2400" dirty="0" err="1" smtClean="0"/>
              <a:t>and</a:t>
            </a:r>
            <a:r>
              <a:rPr lang="nl-BE" sz="2400" dirty="0" smtClean="0"/>
              <a:t> </a:t>
            </a:r>
            <a:r>
              <a:rPr lang="nl-BE" sz="2400" dirty="0" err="1" smtClean="0"/>
              <a:t>your</a:t>
            </a:r>
            <a:r>
              <a:rPr lang="nl-BE" sz="2400" dirty="0" smtClean="0"/>
              <a:t> </a:t>
            </a:r>
            <a:r>
              <a:rPr lang="nl-BE" sz="2400" dirty="0" err="1" smtClean="0"/>
              <a:t>visit</a:t>
            </a:r>
            <a:r>
              <a:rPr lang="nl-BE" sz="2400" dirty="0" smtClean="0"/>
              <a:t> </a:t>
            </a:r>
            <a:r>
              <a:rPr lang="nl-BE" sz="2400" dirty="0" err="1" smtClean="0"/>
              <a:t>to</a:t>
            </a:r>
            <a:r>
              <a:rPr lang="nl-BE" sz="2400" dirty="0" smtClean="0"/>
              <a:t> Leuven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246781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1 </a:t>
            </a:r>
            <a:r>
              <a:rPr lang="nl-BE" dirty="0" err="1" smtClean="0"/>
              <a:t>year</a:t>
            </a:r>
            <a:r>
              <a:rPr lang="nl-BE" dirty="0" smtClean="0"/>
              <a:t> </a:t>
            </a:r>
            <a:r>
              <a:rPr lang="nl-BE" dirty="0" err="1" smtClean="0"/>
              <a:t>ago</a:t>
            </a:r>
            <a:r>
              <a:rPr lang="nl-BE" dirty="0" smtClean="0"/>
              <a:t>…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nl-BE" sz="2400" dirty="0" err="1" smtClean="0"/>
              <a:t>After</a:t>
            </a:r>
            <a:r>
              <a:rPr lang="nl-BE" sz="2400" dirty="0" smtClean="0"/>
              <a:t> 4 </a:t>
            </a:r>
            <a:r>
              <a:rPr lang="nl-BE" sz="2400" dirty="0" err="1" smtClean="0"/>
              <a:t>editions</a:t>
            </a:r>
            <a:r>
              <a:rPr lang="nl-BE" sz="2400" dirty="0" smtClean="0"/>
              <a:t> in </a:t>
            </a:r>
            <a:r>
              <a:rPr lang="nl-BE" sz="2400" dirty="0" err="1" smtClean="0"/>
              <a:t>the</a:t>
            </a:r>
            <a:r>
              <a:rPr lang="nl-BE" sz="2400" dirty="0" smtClean="0"/>
              <a:t> </a:t>
            </a:r>
            <a:r>
              <a:rPr lang="nl-BE" sz="2400" dirty="0" err="1" smtClean="0"/>
              <a:t>Thermotechnical</a:t>
            </a:r>
            <a:r>
              <a:rPr lang="nl-BE" sz="2400" dirty="0" smtClean="0"/>
              <a:t> </a:t>
            </a:r>
            <a:r>
              <a:rPr lang="nl-BE" sz="2400" dirty="0" err="1" smtClean="0"/>
              <a:t>institute</a:t>
            </a:r>
            <a:r>
              <a:rPr lang="nl-BE" sz="2400" dirty="0" smtClean="0"/>
              <a:t> in Heverlee, we </a:t>
            </a:r>
            <a:r>
              <a:rPr lang="nl-BE" sz="2400" dirty="0" err="1" smtClean="0"/>
              <a:t>were</a:t>
            </a:r>
            <a:r>
              <a:rPr lang="nl-BE" sz="2400" dirty="0" smtClean="0"/>
              <a:t> </a:t>
            </a:r>
            <a:r>
              <a:rPr lang="nl-BE" sz="2400" dirty="0" err="1" smtClean="0"/>
              <a:t>looking</a:t>
            </a:r>
            <a:r>
              <a:rPr lang="nl-BE" sz="2400" dirty="0" smtClean="0"/>
              <a:t> </a:t>
            </a:r>
            <a:r>
              <a:rPr lang="nl-BE" sz="2400" dirty="0" err="1" smtClean="0"/>
              <a:t>for</a:t>
            </a:r>
            <a:r>
              <a:rPr lang="nl-BE" sz="2400" dirty="0" smtClean="0"/>
              <a:t> </a:t>
            </a:r>
            <a:r>
              <a:rPr lang="nl-BE" sz="2400" dirty="0" err="1" smtClean="0"/>
              <a:t>the</a:t>
            </a:r>
            <a:r>
              <a:rPr lang="nl-BE" sz="2400" dirty="0" smtClean="0"/>
              <a:t> </a:t>
            </a:r>
            <a:r>
              <a:rPr lang="nl-BE" sz="2400" b="1" dirty="0" smtClean="0">
                <a:solidFill>
                  <a:srgbClr val="9C3681"/>
                </a:solidFill>
              </a:rPr>
              <a:t>5th </a:t>
            </a:r>
            <a:r>
              <a:rPr lang="nl-BE" sz="2400" b="1" dirty="0" err="1" smtClean="0">
                <a:solidFill>
                  <a:srgbClr val="9C3681"/>
                </a:solidFill>
              </a:rPr>
              <a:t>edition</a:t>
            </a:r>
            <a:r>
              <a:rPr lang="nl-BE" sz="2400" b="1" dirty="0" smtClean="0">
                <a:solidFill>
                  <a:srgbClr val="9C3681"/>
                </a:solidFill>
              </a:rPr>
              <a:t> of </a:t>
            </a:r>
            <a:r>
              <a:rPr lang="nl-BE" sz="2400" b="1" dirty="0" err="1" smtClean="0">
                <a:solidFill>
                  <a:srgbClr val="9C3681"/>
                </a:solidFill>
              </a:rPr>
              <a:t>the</a:t>
            </a:r>
            <a:r>
              <a:rPr lang="nl-BE" sz="2400" b="1" dirty="0" smtClean="0">
                <a:solidFill>
                  <a:srgbClr val="9C3681"/>
                </a:solidFill>
              </a:rPr>
              <a:t> Slag </a:t>
            </a:r>
            <a:r>
              <a:rPr lang="nl-BE" sz="2400" b="1" dirty="0" err="1" smtClean="0">
                <a:solidFill>
                  <a:srgbClr val="9C3681"/>
                </a:solidFill>
              </a:rPr>
              <a:t>Valorisation</a:t>
            </a:r>
            <a:r>
              <a:rPr lang="nl-BE" sz="2400" b="1" dirty="0" smtClean="0">
                <a:solidFill>
                  <a:srgbClr val="9C3681"/>
                </a:solidFill>
              </a:rPr>
              <a:t> Symposium</a:t>
            </a:r>
            <a:r>
              <a:rPr lang="nl-BE" sz="2400" dirty="0" smtClean="0"/>
              <a:t> </a:t>
            </a:r>
            <a:r>
              <a:rPr lang="nl-BE" sz="2400" dirty="0" err="1" smtClean="0"/>
              <a:t>for</a:t>
            </a:r>
            <a:r>
              <a:rPr lang="nl-BE" sz="2400" dirty="0" smtClean="0"/>
              <a:t> a </a:t>
            </a:r>
            <a:r>
              <a:rPr lang="nl-BE" sz="2400" b="1" dirty="0" smtClean="0">
                <a:solidFill>
                  <a:srgbClr val="9C3681"/>
                </a:solidFill>
              </a:rPr>
              <a:t>new </a:t>
            </a:r>
            <a:r>
              <a:rPr lang="nl-BE" sz="2400" b="1" dirty="0" err="1" smtClean="0">
                <a:solidFill>
                  <a:srgbClr val="9C3681"/>
                </a:solidFill>
              </a:rPr>
              <a:t>location</a:t>
            </a:r>
            <a:r>
              <a:rPr lang="nl-BE" sz="2400" dirty="0" smtClean="0"/>
              <a:t>:</a:t>
            </a:r>
          </a:p>
          <a:p>
            <a:pPr lvl="1"/>
            <a:r>
              <a:rPr lang="nl-BE" sz="2000" dirty="0" err="1" smtClean="0"/>
              <a:t>Better</a:t>
            </a:r>
            <a:r>
              <a:rPr lang="nl-BE" sz="2000" dirty="0" smtClean="0"/>
              <a:t> </a:t>
            </a:r>
            <a:r>
              <a:rPr lang="nl-BE" sz="2000" dirty="0" err="1" smtClean="0"/>
              <a:t>visibility</a:t>
            </a:r>
            <a:r>
              <a:rPr lang="nl-BE" sz="2000" dirty="0" smtClean="0"/>
              <a:t> of posters</a:t>
            </a:r>
          </a:p>
          <a:p>
            <a:pPr lvl="1"/>
            <a:r>
              <a:rPr lang="nl-BE" sz="2000" dirty="0" smtClean="0"/>
              <a:t>Area </a:t>
            </a:r>
            <a:r>
              <a:rPr lang="nl-BE" sz="2000" dirty="0" err="1" smtClean="0"/>
              <a:t>for</a:t>
            </a:r>
            <a:r>
              <a:rPr lang="nl-BE" sz="2000" dirty="0" smtClean="0"/>
              <a:t> </a:t>
            </a:r>
            <a:r>
              <a:rPr lang="nl-BE" sz="2000" dirty="0" err="1" smtClean="0"/>
              <a:t>exhibitors</a:t>
            </a:r>
            <a:r>
              <a:rPr lang="nl-BE" sz="2000" dirty="0" smtClean="0"/>
              <a:t> </a:t>
            </a:r>
            <a:r>
              <a:rPr lang="nl-BE" sz="2000" dirty="0" err="1" smtClean="0"/>
              <a:t>incorporated</a:t>
            </a:r>
            <a:r>
              <a:rPr lang="nl-BE" sz="2000" dirty="0" smtClean="0"/>
              <a:t> in </a:t>
            </a:r>
            <a:r>
              <a:rPr lang="nl-BE" sz="2000" dirty="0" err="1" smtClean="0"/>
              <a:t>main</a:t>
            </a:r>
            <a:r>
              <a:rPr lang="nl-BE" sz="2000" dirty="0" smtClean="0"/>
              <a:t> Symposium area</a:t>
            </a:r>
          </a:p>
          <a:p>
            <a:pPr lvl="1"/>
            <a:r>
              <a:rPr lang="nl-BE" sz="2000" dirty="0" err="1" smtClean="0"/>
              <a:t>Possibility</a:t>
            </a:r>
            <a:r>
              <a:rPr lang="nl-BE" sz="2000" dirty="0" smtClean="0"/>
              <a:t> </a:t>
            </a:r>
            <a:r>
              <a:rPr lang="nl-BE" sz="2000" dirty="0" err="1" smtClean="0"/>
              <a:t>for</a:t>
            </a:r>
            <a:r>
              <a:rPr lang="nl-BE" sz="2000" dirty="0" smtClean="0"/>
              <a:t> parallel </a:t>
            </a:r>
            <a:r>
              <a:rPr lang="nl-BE" sz="2000" dirty="0" err="1" smtClean="0"/>
              <a:t>sessions</a:t>
            </a:r>
            <a:endParaRPr lang="nl-BE" sz="2000" dirty="0" smtClean="0"/>
          </a:p>
          <a:p>
            <a:endParaRPr lang="nl-BE" sz="2400" dirty="0" smtClean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38" b="24715"/>
          <a:stretch/>
        </p:blipFill>
        <p:spPr>
          <a:xfrm>
            <a:off x="5016365" y="3991515"/>
            <a:ext cx="3647505" cy="2160239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4791230" y="6154473"/>
            <a:ext cx="4226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i="1" dirty="0" err="1" smtClean="0"/>
              <a:t>Yiannis</a:t>
            </a:r>
            <a:r>
              <a:rPr lang="nl-BE" i="1" dirty="0" smtClean="0"/>
              <a:t> </a:t>
            </a:r>
            <a:r>
              <a:rPr lang="nl-BE" i="1" dirty="0" err="1" smtClean="0"/>
              <a:t>Pontikes</a:t>
            </a:r>
            <a:r>
              <a:rPr lang="nl-BE" i="1" dirty="0" smtClean="0"/>
              <a:t> </a:t>
            </a:r>
            <a:r>
              <a:rPr lang="nl-BE" i="1" dirty="0" err="1" smtClean="0"/>
              <a:t>inspecting</a:t>
            </a:r>
            <a:r>
              <a:rPr lang="nl-BE" i="1" dirty="0" smtClean="0"/>
              <a:t> College De Valk </a:t>
            </a:r>
          </a:p>
          <a:p>
            <a:pPr algn="ctr"/>
            <a:r>
              <a:rPr lang="nl-BE" i="1" dirty="0" smtClean="0"/>
              <a:t>on 8 April 2016</a:t>
            </a:r>
          </a:p>
        </p:txBody>
      </p:sp>
      <p:pic>
        <p:nvPicPr>
          <p:cNvPr id="6" name="Picture 16" descr="http://wet.kuleuven.be/fellows/machinezaal.jpg/image_preview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11888"/>
          <a:stretch>
            <a:fillRect/>
          </a:stretch>
        </p:blipFill>
        <p:spPr bwMode="auto">
          <a:xfrm>
            <a:off x="1307222" y="4005064"/>
            <a:ext cx="3268551" cy="2160000"/>
          </a:xfrm>
          <a:prstGeom prst="rect">
            <a:avLst/>
          </a:prstGeom>
          <a:noFill/>
        </p:spPr>
      </p:pic>
      <p:sp>
        <p:nvSpPr>
          <p:cNvPr id="7" name="Tekstvak 6"/>
          <p:cNvSpPr txBox="1"/>
          <p:nvPr/>
        </p:nvSpPr>
        <p:spPr>
          <a:xfrm>
            <a:off x="1563728" y="6151754"/>
            <a:ext cx="2656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i="1" dirty="0" err="1" smtClean="0"/>
              <a:t>Thermotechnical</a:t>
            </a:r>
            <a:r>
              <a:rPr lang="nl-BE" i="1" dirty="0" smtClean="0"/>
              <a:t> </a:t>
            </a:r>
            <a:r>
              <a:rPr lang="nl-BE" i="1" dirty="0" err="1" smtClean="0"/>
              <a:t>Institute</a:t>
            </a:r>
            <a:endParaRPr lang="nl-BE" i="1" dirty="0" smtClean="0"/>
          </a:p>
          <a:p>
            <a:pPr algn="ctr"/>
            <a:r>
              <a:rPr lang="nl-BE" i="1" dirty="0" smtClean="0"/>
              <a:t>SVS 2009-2011-2013-2015</a:t>
            </a:r>
            <a:endParaRPr lang="nl-BE" i="1" dirty="0"/>
          </a:p>
        </p:txBody>
      </p:sp>
    </p:spTree>
    <p:extLst>
      <p:ext uri="{BB962C8B-B14F-4D97-AF65-F5344CB8AC3E}">
        <p14:creationId xmlns:p14="http://schemas.microsoft.com/office/powerpoint/2010/main" val="190455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1 </a:t>
            </a:r>
            <a:r>
              <a:rPr lang="nl-BE" dirty="0" err="1" smtClean="0"/>
              <a:t>year</a:t>
            </a:r>
            <a:r>
              <a:rPr lang="nl-BE" dirty="0" smtClean="0"/>
              <a:t> </a:t>
            </a:r>
            <a:r>
              <a:rPr lang="nl-BE" dirty="0" err="1" smtClean="0"/>
              <a:t>ago</a:t>
            </a:r>
            <a:r>
              <a:rPr lang="nl-BE" dirty="0" smtClean="0"/>
              <a:t>…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nl-BE" dirty="0"/>
              <a:t>Maria Theresia </a:t>
            </a:r>
            <a:r>
              <a:rPr lang="nl-BE" dirty="0" smtClean="0"/>
              <a:t>College:</a:t>
            </a:r>
            <a:endParaRPr lang="nl-BE" dirty="0"/>
          </a:p>
          <a:p>
            <a:pPr marL="0" indent="0" algn="ctr">
              <a:buNone/>
            </a:pPr>
            <a:r>
              <a:rPr lang="nl-BE" dirty="0" smtClean="0"/>
              <a:t>Grote Aula</a:t>
            </a:r>
          </a:p>
          <a:p>
            <a:endParaRPr lang="nl-BE" dirty="0" smtClean="0"/>
          </a:p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 smtClean="0"/>
          </a:p>
          <a:p>
            <a:endParaRPr lang="nl-BE" dirty="0"/>
          </a:p>
          <a:p>
            <a:pPr marL="0" indent="0" algn="ctr">
              <a:buNone/>
            </a:pPr>
            <a:r>
              <a:rPr lang="nl-BE" i="1" dirty="0" smtClean="0"/>
              <a:t>“</a:t>
            </a:r>
            <a:r>
              <a:rPr lang="nl-BE" i="1" dirty="0" err="1" smtClean="0"/>
              <a:t>Wonderful</a:t>
            </a:r>
            <a:r>
              <a:rPr lang="nl-BE" i="1" dirty="0" smtClean="0"/>
              <a:t> room </a:t>
            </a:r>
            <a:r>
              <a:rPr lang="nl-BE" i="1" dirty="0" err="1" smtClean="0"/>
              <a:t>for</a:t>
            </a:r>
            <a:r>
              <a:rPr lang="nl-BE" i="1" dirty="0" smtClean="0"/>
              <a:t> </a:t>
            </a:r>
            <a:r>
              <a:rPr lang="nl-BE" i="1" dirty="0" err="1" smtClean="0"/>
              <a:t>plenaries</a:t>
            </a:r>
            <a:r>
              <a:rPr lang="nl-BE" i="1" dirty="0" smtClean="0"/>
              <a:t>, but </a:t>
            </a:r>
            <a:r>
              <a:rPr lang="nl-BE" i="1" dirty="0" err="1" smtClean="0"/>
              <a:t>too</a:t>
            </a:r>
            <a:r>
              <a:rPr lang="nl-BE" i="1" dirty="0" smtClean="0"/>
              <a:t> </a:t>
            </a:r>
            <a:r>
              <a:rPr lang="nl-BE" i="1" dirty="0" err="1" smtClean="0"/>
              <a:t>many</a:t>
            </a:r>
            <a:r>
              <a:rPr lang="nl-BE" i="1" dirty="0" smtClean="0"/>
              <a:t> </a:t>
            </a:r>
            <a:r>
              <a:rPr lang="nl-BE" i="1" dirty="0" err="1" smtClean="0"/>
              <a:t>seats</a:t>
            </a:r>
            <a:r>
              <a:rPr lang="nl-BE" i="1" dirty="0" smtClean="0"/>
              <a:t>… </a:t>
            </a:r>
          </a:p>
          <a:p>
            <a:pPr marL="0" indent="0" algn="ctr">
              <a:buNone/>
            </a:pPr>
            <a:r>
              <a:rPr lang="nl-BE" i="1" dirty="0" err="1" smtClean="0"/>
              <a:t>Let’s</a:t>
            </a:r>
            <a:r>
              <a:rPr lang="nl-BE" i="1" dirty="0" smtClean="0"/>
              <a:t> keep </a:t>
            </a:r>
            <a:r>
              <a:rPr lang="nl-BE" i="1" dirty="0" err="1" smtClean="0"/>
              <a:t>it</a:t>
            </a:r>
            <a:r>
              <a:rPr lang="nl-BE" i="1" dirty="0" smtClean="0"/>
              <a:t> in mind </a:t>
            </a:r>
            <a:r>
              <a:rPr lang="nl-BE" i="1" dirty="0" err="1" smtClean="0"/>
              <a:t>for</a:t>
            </a:r>
            <a:r>
              <a:rPr lang="nl-BE" i="1" dirty="0" smtClean="0"/>
              <a:t> </a:t>
            </a:r>
            <a:r>
              <a:rPr lang="nl-BE" i="1" dirty="0" err="1" smtClean="0"/>
              <a:t>one</a:t>
            </a:r>
            <a:r>
              <a:rPr lang="nl-BE" i="1" dirty="0" smtClean="0"/>
              <a:t> of </a:t>
            </a:r>
            <a:r>
              <a:rPr lang="nl-BE" i="1" dirty="0" err="1" smtClean="0"/>
              <a:t>the</a:t>
            </a:r>
            <a:r>
              <a:rPr lang="nl-BE" i="1" dirty="0" smtClean="0"/>
              <a:t> next </a:t>
            </a:r>
            <a:r>
              <a:rPr lang="nl-BE" i="1" dirty="0" err="1" smtClean="0"/>
              <a:t>editions</a:t>
            </a:r>
            <a:r>
              <a:rPr lang="nl-BE" i="1" dirty="0" smtClean="0"/>
              <a:t> </a:t>
            </a:r>
            <a:r>
              <a:rPr lang="nl-BE" i="1" dirty="0" err="1" smtClean="0"/>
              <a:t>when</a:t>
            </a:r>
            <a:r>
              <a:rPr lang="nl-BE" i="1" dirty="0" smtClean="0"/>
              <a:t> </a:t>
            </a:r>
            <a:r>
              <a:rPr lang="nl-BE" i="1" dirty="0" err="1" smtClean="0"/>
              <a:t>the</a:t>
            </a:r>
            <a:r>
              <a:rPr lang="nl-BE" i="1" dirty="0" smtClean="0"/>
              <a:t> Symposium is ready </a:t>
            </a:r>
            <a:r>
              <a:rPr lang="nl-BE" i="1" dirty="0" err="1" smtClean="0"/>
              <a:t>for</a:t>
            </a:r>
            <a:r>
              <a:rPr lang="nl-BE" i="1" dirty="0" smtClean="0"/>
              <a:t> </a:t>
            </a:r>
            <a:r>
              <a:rPr lang="nl-BE" i="1" dirty="0" err="1" smtClean="0"/>
              <a:t>it</a:t>
            </a:r>
            <a:r>
              <a:rPr lang="nl-BE" i="1" dirty="0" smtClean="0"/>
              <a:t>”</a:t>
            </a:r>
            <a:endParaRPr lang="nl-BE" i="1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66"/>
          <a:stretch/>
        </p:blipFill>
        <p:spPr>
          <a:xfrm>
            <a:off x="3203848" y="2348880"/>
            <a:ext cx="3647580" cy="240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53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Last week…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err="1" smtClean="0"/>
              <a:t>Registrations</a:t>
            </a:r>
            <a:r>
              <a:rPr lang="nl-BE" dirty="0" smtClean="0"/>
              <a:t> of </a:t>
            </a:r>
            <a:r>
              <a:rPr lang="nl-BE" dirty="0" err="1" smtClean="0"/>
              <a:t>the</a:t>
            </a:r>
            <a:r>
              <a:rPr lang="nl-BE" dirty="0" smtClean="0"/>
              <a:t> 5th Slag </a:t>
            </a:r>
            <a:r>
              <a:rPr lang="nl-BE" dirty="0" err="1" smtClean="0"/>
              <a:t>Valorisation</a:t>
            </a:r>
            <a:r>
              <a:rPr lang="nl-BE" dirty="0" smtClean="0"/>
              <a:t> Symposium </a:t>
            </a:r>
            <a:r>
              <a:rPr lang="nl-BE" dirty="0" err="1" smtClean="0"/>
              <a:t>exceeding</a:t>
            </a:r>
            <a:r>
              <a:rPr lang="nl-BE" dirty="0" smtClean="0"/>
              <a:t> </a:t>
            </a:r>
            <a:r>
              <a:rPr lang="nl-BE" dirty="0" err="1" smtClean="0"/>
              <a:t>the</a:t>
            </a:r>
            <a:r>
              <a:rPr lang="nl-BE" dirty="0" smtClean="0"/>
              <a:t> </a:t>
            </a:r>
            <a:r>
              <a:rPr lang="nl-BE" dirty="0" err="1" smtClean="0"/>
              <a:t>expectations</a:t>
            </a:r>
            <a:r>
              <a:rPr lang="nl-BE" dirty="0" smtClean="0"/>
              <a:t> </a:t>
            </a:r>
            <a:endParaRPr lang="nl-BE" dirty="0"/>
          </a:p>
        </p:txBody>
      </p:sp>
      <p:graphicFrame>
        <p:nvGraphicFramePr>
          <p:cNvPr id="4" name="Grafiek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3791371"/>
              </p:ext>
            </p:extLst>
          </p:nvPr>
        </p:nvGraphicFramePr>
        <p:xfrm>
          <a:off x="1403648" y="2564905"/>
          <a:ext cx="5014146" cy="3675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62"/>
          <a:stretch/>
        </p:blipFill>
        <p:spPr>
          <a:xfrm>
            <a:off x="6714311" y="2420889"/>
            <a:ext cx="2281703" cy="1563016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641496" y="5622339"/>
            <a:ext cx="2472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2400" dirty="0" err="1" smtClean="0">
                <a:solidFill>
                  <a:srgbClr val="9C3681"/>
                </a:solidFill>
              </a:rPr>
              <a:t>Decided</a:t>
            </a:r>
            <a:r>
              <a:rPr lang="nl-BE" sz="2400" dirty="0" smtClean="0">
                <a:solidFill>
                  <a:srgbClr val="9C3681"/>
                </a:solidFill>
              </a:rPr>
              <a:t> </a:t>
            </a:r>
            <a:r>
              <a:rPr lang="nl-BE" sz="2400" dirty="0" err="1" smtClean="0">
                <a:solidFill>
                  <a:srgbClr val="9C3681"/>
                </a:solidFill>
              </a:rPr>
              <a:t>to</a:t>
            </a:r>
            <a:r>
              <a:rPr lang="nl-BE" sz="2400" dirty="0" smtClean="0">
                <a:solidFill>
                  <a:srgbClr val="9C3681"/>
                </a:solidFill>
              </a:rPr>
              <a:t> move SVS </a:t>
            </a:r>
            <a:r>
              <a:rPr lang="nl-BE" sz="2400" dirty="0" err="1" smtClean="0">
                <a:solidFill>
                  <a:srgbClr val="9C3681"/>
                </a:solidFill>
              </a:rPr>
              <a:t>to</a:t>
            </a:r>
            <a:r>
              <a:rPr lang="nl-BE" sz="2400" dirty="0" smtClean="0">
                <a:solidFill>
                  <a:srgbClr val="9C3681"/>
                </a:solidFill>
              </a:rPr>
              <a:t> MTC</a:t>
            </a:r>
            <a:endParaRPr lang="nl-BE" sz="2400" dirty="0">
              <a:solidFill>
                <a:srgbClr val="9C3681"/>
              </a:solidFill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2" r="-728"/>
          <a:stretch/>
        </p:blipFill>
        <p:spPr>
          <a:xfrm>
            <a:off x="6608144" y="4049073"/>
            <a:ext cx="2448272" cy="1563016"/>
          </a:xfrm>
          <a:prstGeom prst="rect">
            <a:avLst/>
          </a:prstGeom>
        </p:spPr>
      </p:pic>
      <p:sp>
        <p:nvSpPr>
          <p:cNvPr id="6" name="Gestreepte PIJL-RECHTS 5"/>
          <p:cNvSpPr/>
          <p:nvPr/>
        </p:nvSpPr>
        <p:spPr>
          <a:xfrm>
            <a:off x="6012160" y="3745597"/>
            <a:ext cx="702151" cy="541784"/>
          </a:xfrm>
          <a:prstGeom prst="stripedRightArrow">
            <a:avLst/>
          </a:prstGeom>
          <a:solidFill>
            <a:srgbClr val="FB6421"/>
          </a:solidFill>
          <a:ln>
            <a:solidFill>
              <a:srgbClr val="9C36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05731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7929611" cy="428963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z="2800" dirty="0" smtClean="0"/>
              <a:t>True International Slag </a:t>
            </a:r>
            <a:r>
              <a:rPr lang="nl-BE" sz="2800" dirty="0" err="1" smtClean="0"/>
              <a:t>Valorisation</a:t>
            </a:r>
            <a:r>
              <a:rPr lang="nl-BE" sz="2800" dirty="0" smtClean="0"/>
              <a:t> Community</a:t>
            </a:r>
            <a:endParaRPr lang="nl-BE" sz="2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 smtClean="0"/>
          </a:p>
          <a:p>
            <a:r>
              <a:rPr lang="nl-BE" dirty="0" smtClean="0"/>
              <a:t>&gt; 250 </a:t>
            </a:r>
            <a:r>
              <a:rPr lang="nl-BE" dirty="0" err="1"/>
              <a:t>participants</a:t>
            </a:r>
            <a:r>
              <a:rPr lang="nl-BE" dirty="0"/>
              <a:t> </a:t>
            </a:r>
          </a:p>
          <a:p>
            <a:r>
              <a:rPr lang="nl-BE" dirty="0"/>
              <a:t>34 </a:t>
            </a:r>
            <a:r>
              <a:rPr lang="nl-BE" dirty="0" err="1"/>
              <a:t>countries</a:t>
            </a:r>
            <a:endParaRPr lang="nl-BE" dirty="0"/>
          </a:p>
          <a:p>
            <a:r>
              <a:rPr lang="nl-BE" dirty="0" err="1"/>
              <a:t>Around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world</a:t>
            </a: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5805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International Slag Valorisation Symposium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8106" y="1412776"/>
            <a:ext cx="7664374" cy="4968551"/>
          </a:xfrm>
        </p:spPr>
        <p:txBody>
          <a:bodyPr>
            <a:normAutofit/>
          </a:bodyPr>
          <a:lstStyle/>
          <a:p>
            <a:r>
              <a:rPr lang="nl-BE" sz="2400" dirty="0" smtClean="0"/>
              <a:t>Scope</a:t>
            </a:r>
            <a:br>
              <a:rPr lang="nl-BE" sz="2400" dirty="0" smtClean="0"/>
            </a:br>
            <a:r>
              <a:rPr lang="nl-BE" sz="2400" dirty="0" err="1" smtClean="0">
                <a:solidFill>
                  <a:srgbClr val="9C3681"/>
                </a:solidFill>
              </a:rPr>
              <a:t>Valorisation</a:t>
            </a:r>
            <a:r>
              <a:rPr lang="nl-BE" sz="2400" dirty="0" smtClean="0">
                <a:solidFill>
                  <a:srgbClr val="9C3681"/>
                </a:solidFill>
              </a:rPr>
              <a:t> of residues from high-</a:t>
            </a:r>
            <a:r>
              <a:rPr lang="nl-BE" sz="2400" dirty="0" err="1" smtClean="0">
                <a:solidFill>
                  <a:srgbClr val="9C3681"/>
                </a:solidFill>
              </a:rPr>
              <a:t>temperature</a:t>
            </a:r>
            <a:r>
              <a:rPr lang="nl-BE" sz="2400" dirty="0" smtClean="0">
                <a:solidFill>
                  <a:srgbClr val="9C3681"/>
                </a:solidFill>
              </a:rPr>
              <a:t> </a:t>
            </a:r>
            <a:r>
              <a:rPr lang="nl-BE" sz="2400" dirty="0" err="1" smtClean="0">
                <a:solidFill>
                  <a:srgbClr val="9C3681"/>
                </a:solidFill>
              </a:rPr>
              <a:t>processes</a:t>
            </a:r>
            <a:endParaRPr lang="nl-BE" sz="2400" dirty="0" smtClean="0">
              <a:solidFill>
                <a:srgbClr val="9C3681"/>
              </a:solidFill>
            </a:endParaRPr>
          </a:p>
          <a:p>
            <a:endParaRPr lang="nl-BE" sz="1200" dirty="0" smtClean="0"/>
          </a:p>
          <a:p>
            <a:r>
              <a:rPr lang="nl-BE" sz="2400" dirty="0" err="1" smtClean="0"/>
              <a:t>Aim</a:t>
            </a:r>
            <a:endParaRPr lang="nl-BE" sz="2400" dirty="0" smtClean="0"/>
          </a:p>
          <a:p>
            <a:pPr lvl="1" algn="just"/>
            <a:r>
              <a:rPr lang="nl-BE" sz="2000" dirty="0" err="1" smtClean="0"/>
              <a:t>To</a:t>
            </a:r>
            <a:r>
              <a:rPr lang="nl-BE" sz="2000" dirty="0" smtClean="0"/>
              <a:t> </a:t>
            </a:r>
            <a:r>
              <a:rPr lang="nl-BE" sz="2000" dirty="0" err="1" smtClean="0"/>
              <a:t>contribute</a:t>
            </a:r>
            <a:r>
              <a:rPr lang="nl-BE" sz="2000" dirty="0" smtClean="0"/>
              <a:t> towards near </a:t>
            </a:r>
            <a:r>
              <a:rPr lang="nl-BE" sz="2000" b="1" dirty="0" smtClean="0">
                <a:solidFill>
                  <a:srgbClr val="9C3681"/>
                </a:solidFill>
              </a:rPr>
              <a:t>zero waste processing</a:t>
            </a:r>
            <a:r>
              <a:rPr lang="nl-BE" sz="2000" dirty="0" smtClean="0"/>
              <a:t> and </a:t>
            </a:r>
            <a:r>
              <a:rPr lang="nl-BE" sz="2000" b="1" dirty="0">
                <a:solidFill>
                  <a:srgbClr val="9C3681"/>
                </a:solidFill>
              </a:rPr>
              <a:t>closed </a:t>
            </a:r>
            <a:r>
              <a:rPr lang="nl-BE" sz="2000" b="1" dirty="0" err="1">
                <a:solidFill>
                  <a:srgbClr val="9C3681"/>
                </a:solidFill>
              </a:rPr>
              <a:t>material</a:t>
            </a:r>
            <a:r>
              <a:rPr lang="nl-BE" sz="2000" b="1" dirty="0">
                <a:solidFill>
                  <a:srgbClr val="9C3681"/>
                </a:solidFill>
              </a:rPr>
              <a:t> </a:t>
            </a:r>
            <a:r>
              <a:rPr lang="nl-BE" sz="2000" b="1" dirty="0" smtClean="0">
                <a:solidFill>
                  <a:srgbClr val="9C3681"/>
                </a:solidFill>
              </a:rPr>
              <a:t>loops</a:t>
            </a:r>
          </a:p>
          <a:p>
            <a:pPr lvl="1" algn="just"/>
            <a:endParaRPr lang="nl-BE" sz="800" b="1" dirty="0" smtClean="0">
              <a:solidFill>
                <a:srgbClr val="9C3681"/>
              </a:solidFill>
            </a:endParaRPr>
          </a:p>
          <a:p>
            <a:pPr lvl="1" algn="just"/>
            <a:r>
              <a:rPr lang="nl-BE" sz="2000" dirty="0" err="1" smtClean="0"/>
              <a:t>To</a:t>
            </a:r>
            <a:r>
              <a:rPr lang="nl-BE" sz="2000" dirty="0" smtClean="0"/>
              <a:t> </a:t>
            </a:r>
            <a:r>
              <a:rPr lang="nl-BE" sz="2000" dirty="0" err="1" smtClean="0"/>
              <a:t>bring</a:t>
            </a:r>
            <a:r>
              <a:rPr lang="nl-BE" sz="2000" dirty="0" smtClean="0"/>
              <a:t> </a:t>
            </a:r>
            <a:r>
              <a:rPr lang="nl-BE" sz="2000" dirty="0" err="1" smtClean="0"/>
              <a:t>together</a:t>
            </a:r>
            <a:r>
              <a:rPr lang="nl-BE" sz="2000" dirty="0" smtClean="0"/>
              <a:t> actor </a:t>
            </a:r>
            <a:r>
              <a:rPr lang="nl-BE" sz="2000" dirty="0" err="1" smtClean="0"/>
              <a:t>from</a:t>
            </a:r>
            <a:r>
              <a:rPr lang="nl-BE" sz="2000" dirty="0" smtClean="0"/>
              <a:t> </a:t>
            </a:r>
            <a:r>
              <a:rPr lang="nl-BE" sz="2000" dirty="0" err="1" smtClean="0"/>
              <a:t>both</a:t>
            </a:r>
            <a:r>
              <a:rPr lang="nl-BE" sz="2000" dirty="0" smtClean="0"/>
              <a:t> </a:t>
            </a:r>
            <a:r>
              <a:rPr lang="nl-BE" sz="2000" b="1" dirty="0" err="1">
                <a:solidFill>
                  <a:srgbClr val="9C3681"/>
                </a:solidFill>
              </a:rPr>
              <a:t>academic</a:t>
            </a:r>
            <a:r>
              <a:rPr lang="nl-BE" sz="2000" b="1" dirty="0">
                <a:solidFill>
                  <a:srgbClr val="9C3681"/>
                </a:solidFill>
              </a:rPr>
              <a:t> </a:t>
            </a:r>
            <a:r>
              <a:rPr lang="nl-BE" sz="2000" b="1" dirty="0" err="1">
                <a:solidFill>
                  <a:srgbClr val="9C3681"/>
                </a:solidFill>
              </a:rPr>
              <a:t>groups</a:t>
            </a:r>
            <a:r>
              <a:rPr lang="nl-BE" sz="2000" b="1" dirty="0">
                <a:solidFill>
                  <a:srgbClr val="9C3681"/>
                </a:solidFill>
              </a:rPr>
              <a:t> </a:t>
            </a:r>
            <a:r>
              <a:rPr lang="nl-BE" sz="2000" dirty="0" err="1" smtClean="0"/>
              <a:t>and</a:t>
            </a:r>
            <a:r>
              <a:rPr lang="nl-BE" sz="2000" dirty="0" smtClean="0"/>
              <a:t> </a:t>
            </a:r>
            <a:r>
              <a:rPr lang="nl-BE" sz="2000" b="1" dirty="0">
                <a:solidFill>
                  <a:srgbClr val="9C3681"/>
                </a:solidFill>
              </a:rPr>
              <a:t>research </a:t>
            </a:r>
            <a:r>
              <a:rPr lang="nl-BE" sz="2000" b="1" dirty="0" err="1">
                <a:solidFill>
                  <a:srgbClr val="9C3681"/>
                </a:solidFill>
              </a:rPr>
              <a:t>institutes</a:t>
            </a:r>
            <a:r>
              <a:rPr lang="nl-BE" sz="2000" b="1" dirty="0">
                <a:solidFill>
                  <a:srgbClr val="9C3681"/>
                </a:solidFill>
              </a:rPr>
              <a:t> </a:t>
            </a:r>
            <a:r>
              <a:rPr lang="nl-BE" sz="2000" dirty="0" smtClean="0"/>
              <a:t>as well as </a:t>
            </a:r>
            <a:r>
              <a:rPr lang="nl-BE" sz="2000" b="1" dirty="0" err="1">
                <a:solidFill>
                  <a:srgbClr val="9C3681"/>
                </a:solidFill>
              </a:rPr>
              <a:t>industry</a:t>
            </a:r>
            <a:r>
              <a:rPr lang="nl-BE" sz="2000" b="1" dirty="0">
                <a:solidFill>
                  <a:srgbClr val="9C3681"/>
                </a:solidFill>
              </a:rPr>
              <a:t> </a:t>
            </a:r>
            <a:r>
              <a:rPr lang="nl-BE" sz="2000" dirty="0" err="1" smtClean="0"/>
              <a:t>to</a:t>
            </a:r>
            <a:r>
              <a:rPr lang="nl-BE" sz="2000" dirty="0" smtClean="0"/>
              <a:t> </a:t>
            </a:r>
            <a:r>
              <a:rPr lang="nl-BE" sz="2000" dirty="0" err="1" smtClean="0"/>
              <a:t>disseminate</a:t>
            </a:r>
            <a:r>
              <a:rPr lang="nl-BE" sz="2000" dirty="0" smtClean="0"/>
              <a:t> </a:t>
            </a:r>
            <a:r>
              <a:rPr lang="nl-BE" sz="2000" dirty="0" err="1" smtClean="0"/>
              <a:t>and</a:t>
            </a:r>
            <a:r>
              <a:rPr lang="nl-BE" sz="2000" dirty="0" smtClean="0"/>
              <a:t> </a:t>
            </a:r>
            <a:r>
              <a:rPr lang="nl-BE" sz="2000" dirty="0" err="1" smtClean="0"/>
              <a:t>discuss</a:t>
            </a:r>
            <a:r>
              <a:rPr lang="nl-BE" sz="2000" dirty="0" smtClean="0"/>
              <a:t> </a:t>
            </a:r>
            <a:r>
              <a:rPr lang="nl-BE" sz="2000" dirty="0" err="1" smtClean="0"/>
              <a:t>the</a:t>
            </a:r>
            <a:r>
              <a:rPr lang="nl-BE" sz="2000" dirty="0" smtClean="0"/>
              <a:t> </a:t>
            </a:r>
            <a:r>
              <a:rPr lang="nl-BE" sz="2000" dirty="0" err="1" smtClean="0"/>
              <a:t>latest</a:t>
            </a:r>
            <a:r>
              <a:rPr lang="nl-BE" sz="2000" dirty="0" smtClean="0"/>
              <a:t> advances in </a:t>
            </a:r>
            <a:r>
              <a:rPr lang="nl-BE" sz="2000" dirty="0" err="1" smtClean="0"/>
              <a:t>the</a:t>
            </a:r>
            <a:r>
              <a:rPr lang="nl-BE" sz="2000" dirty="0" smtClean="0"/>
              <a:t> field of slag </a:t>
            </a:r>
            <a:r>
              <a:rPr lang="nl-BE" sz="2000" dirty="0" err="1" smtClean="0"/>
              <a:t>valorisation</a:t>
            </a:r>
            <a:endParaRPr lang="nl-BE" sz="2000" dirty="0" smtClean="0"/>
          </a:p>
          <a:p>
            <a:pPr lvl="1" algn="just"/>
            <a:endParaRPr lang="nl-BE" sz="700" dirty="0" smtClean="0"/>
          </a:p>
          <a:p>
            <a:pPr lvl="1" algn="just"/>
            <a:r>
              <a:rPr lang="nl-BE" sz="2000" dirty="0" err="1" smtClean="0"/>
              <a:t>To</a:t>
            </a:r>
            <a:r>
              <a:rPr lang="nl-BE" sz="2000" dirty="0" smtClean="0"/>
              <a:t> offer </a:t>
            </a:r>
            <a:r>
              <a:rPr lang="nl-BE" sz="2000" dirty="0" err="1" smtClean="0"/>
              <a:t>presentations</a:t>
            </a:r>
            <a:r>
              <a:rPr lang="nl-BE" sz="2000" dirty="0" smtClean="0"/>
              <a:t> </a:t>
            </a:r>
            <a:r>
              <a:rPr lang="nl-BE" sz="2000" b="1" dirty="0" err="1">
                <a:solidFill>
                  <a:srgbClr val="9C3681"/>
                </a:solidFill>
              </a:rPr>
              <a:t>bridging</a:t>
            </a:r>
            <a:r>
              <a:rPr lang="nl-BE" sz="2000" dirty="0" smtClean="0"/>
              <a:t> research </a:t>
            </a:r>
            <a:r>
              <a:rPr lang="nl-BE" sz="2000" dirty="0" err="1" smtClean="0"/>
              <a:t>concepts</a:t>
            </a:r>
            <a:r>
              <a:rPr lang="nl-BE" sz="2000" dirty="0" smtClean="0"/>
              <a:t>, </a:t>
            </a:r>
            <a:r>
              <a:rPr lang="nl-BE" sz="2000" dirty="0" err="1" smtClean="0"/>
              <a:t>through</a:t>
            </a:r>
            <a:r>
              <a:rPr lang="nl-BE" sz="2000" dirty="0" smtClean="0"/>
              <a:t> lab </a:t>
            </a:r>
            <a:r>
              <a:rPr lang="nl-BE" sz="2000" dirty="0" err="1" smtClean="0"/>
              <a:t>and</a:t>
            </a:r>
            <a:r>
              <a:rPr lang="nl-BE" sz="2000" dirty="0" smtClean="0"/>
              <a:t> pilot </a:t>
            </a:r>
            <a:r>
              <a:rPr lang="nl-BE" sz="2000" dirty="0" err="1" smtClean="0"/>
              <a:t>scale</a:t>
            </a:r>
            <a:r>
              <a:rPr lang="nl-BE" sz="2000" dirty="0" smtClean="0"/>
              <a:t> </a:t>
            </a:r>
            <a:r>
              <a:rPr lang="nl-BE" sz="2000" dirty="0" err="1" smtClean="0"/>
              <a:t>developments</a:t>
            </a:r>
            <a:r>
              <a:rPr lang="nl-BE" sz="2000" dirty="0" smtClean="0"/>
              <a:t>, </a:t>
            </a:r>
            <a:r>
              <a:rPr lang="nl-BE" sz="2000" dirty="0" err="1" smtClean="0"/>
              <a:t>with</a:t>
            </a:r>
            <a:r>
              <a:rPr lang="nl-BE" sz="2000" dirty="0" smtClean="0"/>
              <a:t> </a:t>
            </a:r>
            <a:r>
              <a:rPr lang="nl-BE" sz="2000" dirty="0" err="1" smtClean="0"/>
              <a:t>industrial</a:t>
            </a:r>
            <a:r>
              <a:rPr lang="nl-BE" sz="2000" dirty="0" smtClean="0"/>
              <a:t> </a:t>
            </a:r>
            <a:r>
              <a:rPr lang="nl-BE" sz="2000" dirty="0" err="1" smtClean="0"/>
              <a:t>applications</a:t>
            </a:r>
            <a:endParaRPr lang="nl-BE" sz="2000" dirty="0" smtClean="0"/>
          </a:p>
          <a:p>
            <a:pPr lvl="1" algn="just"/>
            <a:endParaRPr lang="nl-BE" sz="700" dirty="0" smtClean="0"/>
          </a:p>
          <a:p>
            <a:pPr lvl="1" algn="just"/>
            <a:r>
              <a:rPr lang="nl-BE" sz="2000" dirty="0" err="1" smtClean="0"/>
              <a:t>To</a:t>
            </a:r>
            <a:r>
              <a:rPr lang="nl-BE" sz="2000" dirty="0" smtClean="0"/>
              <a:t> </a:t>
            </a:r>
            <a:r>
              <a:rPr lang="nl-BE" sz="2000" dirty="0" err="1" smtClean="0"/>
              <a:t>provide</a:t>
            </a:r>
            <a:r>
              <a:rPr lang="nl-BE" sz="2000" dirty="0" smtClean="0"/>
              <a:t> a </a:t>
            </a:r>
            <a:r>
              <a:rPr lang="nl-BE" sz="2000" dirty="0" err="1" smtClean="0"/>
              <a:t>rich</a:t>
            </a:r>
            <a:r>
              <a:rPr lang="nl-BE" sz="2000" dirty="0" smtClean="0"/>
              <a:t> sample of </a:t>
            </a:r>
            <a:r>
              <a:rPr lang="nl-BE" sz="2000" dirty="0" err="1" smtClean="0"/>
              <a:t>the</a:t>
            </a:r>
            <a:r>
              <a:rPr lang="nl-BE" sz="2000" dirty="0" smtClean="0"/>
              <a:t> </a:t>
            </a:r>
            <a:r>
              <a:rPr lang="nl-BE" sz="2000" b="1" dirty="0" err="1" smtClean="0">
                <a:solidFill>
                  <a:srgbClr val="9C3681"/>
                </a:solidFill>
              </a:rPr>
              <a:t>current</a:t>
            </a:r>
            <a:r>
              <a:rPr lang="nl-BE" sz="2000" b="1" dirty="0" smtClean="0">
                <a:solidFill>
                  <a:srgbClr val="9C3681"/>
                </a:solidFill>
              </a:rPr>
              <a:t> trends </a:t>
            </a:r>
            <a:r>
              <a:rPr lang="nl-BE" sz="2000" dirty="0" smtClean="0"/>
              <a:t>in worldwide research </a:t>
            </a:r>
            <a:r>
              <a:rPr lang="nl-BE" sz="2000" dirty="0" err="1" smtClean="0"/>
              <a:t>and</a:t>
            </a:r>
            <a:r>
              <a:rPr lang="nl-BE" sz="2000" dirty="0" smtClean="0"/>
              <a:t> </a:t>
            </a:r>
            <a:r>
              <a:rPr lang="nl-BE" sz="2000" dirty="0" err="1" smtClean="0"/>
              <a:t>innovation</a:t>
            </a:r>
            <a:r>
              <a:rPr lang="nl-BE" sz="2000" dirty="0" smtClean="0"/>
              <a:t> </a:t>
            </a:r>
            <a:r>
              <a:rPr lang="nl-BE" sz="2000" dirty="0" err="1" smtClean="0"/>
              <a:t>strategies</a:t>
            </a:r>
            <a:endParaRPr lang="nl-BE" sz="2000" dirty="0" smtClean="0"/>
          </a:p>
          <a:p>
            <a:endParaRPr lang="nl-B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5th  Int. Slag </a:t>
            </a:r>
            <a:r>
              <a:rPr lang="nl-BE" dirty="0" err="1" smtClean="0"/>
              <a:t>Valorisation</a:t>
            </a:r>
            <a:r>
              <a:rPr lang="nl-BE" dirty="0" smtClean="0"/>
              <a:t> Symposium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sz="2400" dirty="0" err="1"/>
              <a:t>Subtheme</a:t>
            </a:r>
            <a:r>
              <a:rPr lang="nl-BE" sz="2400" dirty="0"/>
              <a:t>: </a:t>
            </a:r>
            <a:r>
              <a:rPr lang="nl-BE" sz="2400" b="1" dirty="0" err="1">
                <a:solidFill>
                  <a:srgbClr val="9C3681"/>
                </a:solidFill>
              </a:rPr>
              <a:t>From</a:t>
            </a:r>
            <a:r>
              <a:rPr lang="nl-BE" sz="2400" b="1" dirty="0">
                <a:solidFill>
                  <a:srgbClr val="9C3681"/>
                </a:solidFill>
              </a:rPr>
              <a:t> Fundamentals </a:t>
            </a:r>
            <a:r>
              <a:rPr lang="nl-BE" sz="2400" b="1" dirty="0" err="1">
                <a:solidFill>
                  <a:srgbClr val="9C3681"/>
                </a:solidFill>
              </a:rPr>
              <a:t>to</a:t>
            </a:r>
            <a:r>
              <a:rPr lang="nl-BE" sz="2400" b="1" dirty="0">
                <a:solidFill>
                  <a:srgbClr val="9C3681"/>
                </a:solidFill>
              </a:rPr>
              <a:t> </a:t>
            </a:r>
            <a:r>
              <a:rPr lang="nl-BE" sz="2400" b="1" dirty="0" smtClean="0">
                <a:solidFill>
                  <a:srgbClr val="9C3681"/>
                </a:solidFill>
              </a:rPr>
              <a:t>Applications</a:t>
            </a:r>
          </a:p>
          <a:p>
            <a:endParaRPr lang="nl-BE" sz="2400" b="1" dirty="0">
              <a:solidFill>
                <a:srgbClr val="9C3681"/>
              </a:solidFill>
            </a:endParaRPr>
          </a:p>
          <a:p>
            <a:r>
              <a:rPr lang="nl-BE" sz="2400" dirty="0"/>
              <a:t>7 topics</a:t>
            </a:r>
          </a:p>
          <a:p>
            <a:pPr lvl="1"/>
            <a:r>
              <a:rPr lang="nl-BE" sz="2000" dirty="0"/>
              <a:t>Slag </a:t>
            </a:r>
            <a:r>
              <a:rPr lang="nl-BE" sz="2000" dirty="0" err="1"/>
              <a:t>properties</a:t>
            </a:r>
            <a:endParaRPr lang="nl-BE" sz="2000" dirty="0"/>
          </a:p>
          <a:p>
            <a:pPr lvl="1"/>
            <a:r>
              <a:rPr lang="nl-BE" sz="2000" dirty="0"/>
              <a:t>Slag </a:t>
            </a:r>
            <a:r>
              <a:rPr lang="nl-BE" sz="2000" dirty="0" err="1"/>
              <a:t>solidification</a:t>
            </a:r>
            <a:r>
              <a:rPr lang="nl-BE" sz="2000" dirty="0"/>
              <a:t> </a:t>
            </a:r>
            <a:r>
              <a:rPr lang="nl-BE" sz="2000" dirty="0" err="1"/>
              <a:t>and</a:t>
            </a:r>
            <a:r>
              <a:rPr lang="nl-BE" sz="2000" dirty="0"/>
              <a:t> energy </a:t>
            </a:r>
            <a:r>
              <a:rPr lang="nl-BE" sz="2000" dirty="0" err="1"/>
              <a:t>recuperation</a:t>
            </a:r>
            <a:endParaRPr lang="nl-BE" sz="2000" dirty="0"/>
          </a:p>
          <a:p>
            <a:pPr lvl="1"/>
            <a:r>
              <a:rPr lang="nl-BE" sz="2000" dirty="0"/>
              <a:t>Clean slag </a:t>
            </a:r>
            <a:r>
              <a:rPr lang="nl-BE" sz="2000" dirty="0" err="1"/>
              <a:t>production</a:t>
            </a:r>
            <a:r>
              <a:rPr lang="nl-BE" sz="2000" dirty="0"/>
              <a:t> </a:t>
            </a:r>
            <a:r>
              <a:rPr lang="nl-BE" sz="2000" dirty="0" err="1"/>
              <a:t>and</a:t>
            </a:r>
            <a:r>
              <a:rPr lang="nl-BE" sz="2000" dirty="0"/>
              <a:t> metal recovery</a:t>
            </a:r>
          </a:p>
          <a:p>
            <a:pPr lvl="1"/>
            <a:r>
              <a:rPr lang="nl-BE" sz="2000" dirty="0" err="1"/>
              <a:t>Sustainable</a:t>
            </a:r>
            <a:r>
              <a:rPr lang="nl-BE" sz="2000" dirty="0"/>
              <a:t> </a:t>
            </a:r>
            <a:r>
              <a:rPr lang="nl-BE" sz="2000" dirty="0" err="1"/>
              <a:t>cements</a:t>
            </a:r>
            <a:r>
              <a:rPr lang="nl-BE" sz="2000" dirty="0"/>
              <a:t> </a:t>
            </a:r>
            <a:r>
              <a:rPr lang="nl-BE" sz="2000" dirty="0" err="1"/>
              <a:t>with</a:t>
            </a:r>
            <a:r>
              <a:rPr lang="nl-BE" sz="2000" dirty="0"/>
              <a:t> slag</a:t>
            </a:r>
          </a:p>
          <a:p>
            <a:pPr lvl="1"/>
            <a:r>
              <a:rPr lang="nl-BE" sz="2000" dirty="0" err="1"/>
              <a:t>Sustainable</a:t>
            </a:r>
            <a:r>
              <a:rPr lang="nl-BE" sz="2000" dirty="0"/>
              <a:t> alkali </a:t>
            </a:r>
            <a:r>
              <a:rPr lang="nl-BE" sz="2000" dirty="0" err="1"/>
              <a:t>activated</a:t>
            </a:r>
            <a:r>
              <a:rPr lang="nl-BE" sz="2000" dirty="0"/>
              <a:t> binders </a:t>
            </a:r>
            <a:r>
              <a:rPr lang="nl-BE" sz="2000" dirty="0" err="1"/>
              <a:t>and</a:t>
            </a:r>
            <a:r>
              <a:rPr lang="nl-BE" sz="2000" dirty="0"/>
              <a:t> </a:t>
            </a:r>
            <a:r>
              <a:rPr lang="nl-BE" sz="2000" dirty="0" err="1"/>
              <a:t>inorganic</a:t>
            </a:r>
            <a:r>
              <a:rPr lang="nl-BE" sz="2000" dirty="0"/>
              <a:t> </a:t>
            </a:r>
            <a:r>
              <a:rPr lang="nl-BE" sz="2000" dirty="0" err="1"/>
              <a:t>polymers</a:t>
            </a:r>
            <a:endParaRPr lang="nl-BE" sz="2000" dirty="0"/>
          </a:p>
          <a:p>
            <a:pPr lvl="1"/>
            <a:r>
              <a:rPr lang="nl-BE" sz="2000" dirty="0" err="1"/>
              <a:t>From</a:t>
            </a:r>
            <a:r>
              <a:rPr lang="nl-BE" sz="2000" dirty="0"/>
              <a:t> </a:t>
            </a:r>
            <a:r>
              <a:rPr lang="nl-BE" sz="2000" dirty="0" err="1"/>
              <a:t>aggregates</a:t>
            </a:r>
            <a:r>
              <a:rPr lang="nl-BE" sz="2000" dirty="0"/>
              <a:t> </a:t>
            </a:r>
            <a:r>
              <a:rPr lang="nl-BE" sz="2000" dirty="0" err="1"/>
              <a:t>to</a:t>
            </a:r>
            <a:r>
              <a:rPr lang="nl-BE" sz="2000" dirty="0"/>
              <a:t> engineering </a:t>
            </a:r>
            <a:r>
              <a:rPr lang="nl-BE" sz="2000" dirty="0" err="1"/>
              <a:t>microstructures</a:t>
            </a:r>
            <a:endParaRPr lang="nl-BE" sz="2000" dirty="0"/>
          </a:p>
          <a:p>
            <a:pPr lvl="1"/>
            <a:r>
              <a:rPr lang="nl-BE" sz="2000" dirty="0" err="1"/>
              <a:t>Slags</a:t>
            </a:r>
            <a:r>
              <a:rPr lang="nl-BE" sz="2000" dirty="0"/>
              <a:t> in a </a:t>
            </a:r>
            <a:r>
              <a:rPr lang="nl-BE" sz="2000" dirty="0" err="1"/>
              <a:t>circular</a:t>
            </a:r>
            <a:r>
              <a:rPr lang="nl-BE" sz="2000" dirty="0"/>
              <a:t> </a:t>
            </a:r>
            <a:r>
              <a:rPr lang="nl-BE" sz="2000" dirty="0" err="1"/>
              <a:t>economy</a:t>
            </a:r>
            <a:endParaRPr lang="nl-BE" sz="2000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2925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Key</a:t>
            </a:r>
            <a:r>
              <a:rPr lang="nl-BE" dirty="0" smtClean="0"/>
              <a:t> </a:t>
            </a:r>
            <a:r>
              <a:rPr lang="nl-BE" dirty="0" err="1" smtClean="0"/>
              <a:t>figures</a:t>
            </a:r>
            <a:r>
              <a:rPr lang="nl-BE" dirty="0" smtClean="0"/>
              <a:t> of </a:t>
            </a:r>
            <a:r>
              <a:rPr lang="nl-BE" dirty="0" err="1" smtClean="0"/>
              <a:t>the</a:t>
            </a:r>
            <a:r>
              <a:rPr lang="nl-BE" dirty="0" smtClean="0"/>
              <a:t> program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531840" y="1134036"/>
            <a:ext cx="7592366" cy="4968551"/>
          </a:xfrm>
        </p:spPr>
        <p:txBody>
          <a:bodyPr/>
          <a:lstStyle/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endParaRPr lang="nl-BE" dirty="0"/>
          </a:p>
          <a:p>
            <a:endParaRPr lang="nl-BE" dirty="0" smtClean="0"/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430" y="1484784"/>
            <a:ext cx="6084168" cy="3654543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3219209" y="5445224"/>
            <a:ext cx="3528392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dirty="0"/>
              <a:t>7 </a:t>
            </a:r>
            <a:r>
              <a:rPr lang="nl-BE" dirty="0" err="1"/>
              <a:t>Keynote</a:t>
            </a:r>
            <a:r>
              <a:rPr lang="nl-BE" dirty="0"/>
              <a:t> </a:t>
            </a:r>
            <a:r>
              <a:rPr lang="nl-BE" dirty="0" err="1" smtClean="0"/>
              <a:t>presentations</a:t>
            </a:r>
            <a:endParaRPr lang="nl-BE" dirty="0"/>
          </a:p>
          <a:p>
            <a:pPr algn="ctr"/>
            <a:r>
              <a:rPr lang="nl-BE" dirty="0"/>
              <a:t>38 </a:t>
            </a:r>
            <a:r>
              <a:rPr lang="nl-BE" dirty="0" err="1"/>
              <a:t>Regular</a:t>
            </a:r>
            <a:r>
              <a:rPr lang="nl-BE" dirty="0"/>
              <a:t> </a:t>
            </a:r>
            <a:r>
              <a:rPr lang="nl-BE" dirty="0" err="1"/>
              <a:t>oral</a:t>
            </a:r>
            <a:r>
              <a:rPr lang="nl-BE" dirty="0"/>
              <a:t> </a:t>
            </a:r>
            <a:r>
              <a:rPr lang="nl-BE" dirty="0" err="1"/>
              <a:t>presentations</a:t>
            </a:r>
            <a:r>
              <a:rPr lang="nl-BE" dirty="0"/>
              <a:t> </a:t>
            </a:r>
          </a:p>
          <a:p>
            <a:pPr algn="ctr"/>
            <a:r>
              <a:rPr lang="nl-BE" dirty="0"/>
              <a:t>52 Poster </a:t>
            </a:r>
            <a:r>
              <a:rPr lang="nl-BE" dirty="0" err="1"/>
              <a:t>presentations</a:t>
            </a:r>
            <a:endParaRPr lang="nl-BE" dirty="0"/>
          </a:p>
          <a:p>
            <a:pPr algn="ctr"/>
            <a:r>
              <a:rPr lang="nl-BE" dirty="0"/>
              <a:t>9 </a:t>
            </a:r>
            <a:r>
              <a:rPr lang="nl-BE" dirty="0" err="1"/>
              <a:t>Exhibitors</a:t>
            </a:r>
            <a:endParaRPr lang="nl-BE" dirty="0"/>
          </a:p>
        </p:txBody>
      </p:sp>
      <p:sp>
        <p:nvSpPr>
          <p:cNvPr id="7" name="Tekstvak 6"/>
          <p:cNvSpPr txBox="1"/>
          <p:nvPr/>
        </p:nvSpPr>
        <p:spPr>
          <a:xfrm>
            <a:off x="3219209" y="908720"/>
            <a:ext cx="3528392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l-BE" dirty="0" smtClean="0"/>
              <a:t>10 </a:t>
            </a:r>
            <a:r>
              <a:rPr lang="nl-BE" dirty="0" err="1" smtClean="0"/>
              <a:t>Plenary</a:t>
            </a:r>
            <a:r>
              <a:rPr lang="nl-BE" dirty="0" smtClean="0"/>
              <a:t> speakers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906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Program: </a:t>
            </a:r>
            <a:r>
              <a:rPr lang="nl-BE" dirty="0" err="1" smtClean="0"/>
              <a:t>Monday</a:t>
            </a:r>
            <a:r>
              <a:rPr lang="nl-BE" dirty="0" smtClean="0"/>
              <a:t> 3 April</a:t>
            </a:r>
            <a:endParaRPr lang="nl-BE" dirty="0"/>
          </a:p>
        </p:txBody>
      </p:sp>
      <p:graphicFrame>
        <p:nvGraphicFramePr>
          <p:cNvPr id="4" name="Tijdelijke aanduiding voor inhoud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8881244"/>
              </p:ext>
            </p:extLst>
          </p:nvPr>
        </p:nvGraphicFramePr>
        <p:xfrm>
          <a:off x="1043608" y="1052736"/>
          <a:ext cx="7848872" cy="5252575"/>
        </p:xfrm>
        <a:graphic>
          <a:graphicData uri="http://schemas.openxmlformats.org/drawingml/2006/table">
            <a:tbl>
              <a:tblPr firstRow="1" firstCol="1">
                <a:tableStyleId>{D27102A9-8310-4765-A935-A1911B00CA55}</a:tableStyleId>
              </a:tblPr>
              <a:tblGrid>
                <a:gridCol w="648072"/>
                <a:gridCol w="2520280"/>
                <a:gridCol w="3168352"/>
                <a:gridCol w="1512168"/>
              </a:tblGrid>
              <a:tr h="0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err="1" smtClean="0">
                          <a:effectLst/>
                        </a:rPr>
                        <a:t>Session</a:t>
                      </a:r>
                      <a:r>
                        <a:rPr lang="nl-BE" sz="1400" dirty="0" smtClean="0">
                          <a:effectLst/>
                        </a:rPr>
                        <a:t> - Speaker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400" dirty="0" smtClean="0">
                          <a:effectLst/>
                        </a:rPr>
                        <a:t>Chair</a:t>
                      </a:r>
                      <a:endParaRPr lang="nl-BE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8:00</a:t>
                      </a:r>
                      <a:endParaRPr lang="nl-BE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 err="1" smtClean="0">
                          <a:effectLst/>
                        </a:rPr>
                        <a:t>Registration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759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9:10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err="1">
                          <a:effectLst/>
                        </a:rPr>
                        <a:t>Welcome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5368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9:20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by </a:t>
                      </a:r>
                      <a:r>
                        <a:rPr lang="en-US" sz="1400" b="1" dirty="0">
                          <a:solidFill>
                            <a:srgbClr val="FB6421"/>
                          </a:solidFill>
                          <a:effectLst/>
                        </a:rPr>
                        <a:t>Bart </a:t>
                      </a:r>
                      <a:r>
                        <a:rPr lang="en-US" sz="1400" b="1" dirty="0" err="1" smtClean="0">
                          <a:solidFill>
                            <a:srgbClr val="FB6421"/>
                          </a:solidFill>
                          <a:effectLst/>
                        </a:rPr>
                        <a:t>Blanpain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KU Leuven, MTM)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“A </a:t>
                      </a:r>
                      <a:r>
                        <a:rPr lang="en-US" sz="1400" b="1" u="none" dirty="0">
                          <a:solidFill>
                            <a:srgbClr val="9C3681"/>
                          </a:solidFill>
                          <a:effectLst/>
                        </a:rPr>
                        <a:t>bird’s eye view of the slag valorization work at KU </a:t>
                      </a: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Leuven"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>
                          <a:effectLst/>
                        </a:rPr>
                        <a:t>Muxing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en-US" sz="1200" dirty="0" err="1" smtClean="0">
                          <a:effectLst/>
                        </a:rPr>
                        <a:t>Guo</a:t>
                      </a:r>
                      <a:endParaRPr lang="nl-BE" sz="1200" dirty="0" smtClean="0">
                        <a:effectLst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82664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>
                          <a:effectLst/>
                        </a:rPr>
                        <a:t>10:00</a:t>
                      </a:r>
                      <a:endParaRPr lang="nl-B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u="none" kern="120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Short </a:t>
                      </a:r>
                      <a:r>
                        <a:rPr lang="nl-BE" sz="1400" b="1" u="none" kern="120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exhibitor</a:t>
                      </a:r>
                      <a:r>
                        <a:rPr lang="nl-BE" sz="1400" b="1" u="none" kern="120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BE" sz="1400" b="1" u="none" kern="1200" dirty="0" err="1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presentations</a:t>
                      </a:r>
                      <a:r>
                        <a:rPr lang="nl-BE" sz="1400" b="1" u="none" kern="1200" dirty="0" smtClean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nl-BE" sz="1400" b="1" u="none" kern="1200" dirty="0">
                        <a:solidFill>
                          <a:srgbClr val="FB64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err="1" smtClean="0">
                          <a:effectLst/>
                        </a:rPr>
                        <a:t>Yiannis</a:t>
                      </a:r>
                      <a:r>
                        <a:rPr lang="nl-BE" sz="1200" dirty="0" smtClean="0">
                          <a:effectLst/>
                        </a:rPr>
                        <a:t> </a:t>
                      </a:r>
                      <a:r>
                        <a:rPr lang="nl-BE" sz="1200" dirty="0" err="1" smtClean="0">
                          <a:effectLst/>
                        </a:rPr>
                        <a:t>Pontikes</a:t>
                      </a:r>
                      <a:endParaRPr lang="nl-BE" sz="1200" dirty="0" smtClean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65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10:20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Coffee break, </a:t>
                      </a:r>
                      <a:r>
                        <a:rPr lang="nl-BE" sz="1400" i="1" u="none" strike="noStrike" dirty="0">
                          <a:effectLst/>
                        </a:rPr>
                        <a:t>poster </a:t>
                      </a:r>
                      <a:r>
                        <a:rPr lang="nl-BE" sz="1400" i="1" u="none" strike="noStrike" dirty="0" err="1">
                          <a:effectLst/>
                        </a:rPr>
                        <a:t>session</a:t>
                      </a:r>
                      <a:r>
                        <a:rPr lang="nl-BE" sz="1400" i="1" dirty="0">
                          <a:effectLst/>
                        </a:rPr>
                        <a:t> </a:t>
                      </a:r>
                      <a:r>
                        <a:rPr lang="nl-BE" sz="1400" i="1" dirty="0" smtClean="0">
                          <a:effectLst/>
                        </a:rPr>
                        <a:t>&amp; </a:t>
                      </a:r>
                      <a:r>
                        <a:rPr lang="nl-BE" sz="1400" i="1" dirty="0" err="1" smtClean="0">
                          <a:effectLst/>
                        </a:rPr>
                        <a:t>exhibition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15910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10:40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by </a:t>
                      </a:r>
                      <a:r>
                        <a:rPr lang="en-US" sz="1400" b="1" dirty="0">
                          <a:solidFill>
                            <a:srgbClr val="FB6421"/>
                          </a:solidFill>
                          <a:effectLst/>
                        </a:rPr>
                        <a:t>Michael 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Müller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Forschungszentrum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Jülich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 GmbH, Germany) 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>
                          <a:solidFill>
                            <a:srgbClr val="9C3681"/>
                          </a:solidFill>
                          <a:effectLst/>
                        </a:rPr>
                        <a:t>"Experimental investigation and modelling of the viscosity of oxide slag systems</a:t>
                      </a: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"</a:t>
                      </a:r>
                      <a:endParaRPr lang="nl-BE" sz="1400" b="1" i="1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effectLst/>
                        </a:rPr>
                        <a:t>Christoph </a:t>
                      </a:r>
                      <a:r>
                        <a:rPr lang="en-US" sz="1200" dirty="0" err="1" smtClean="0">
                          <a:effectLst/>
                        </a:rPr>
                        <a:t>Pichler</a:t>
                      </a:r>
                      <a:r>
                        <a:rPr lang="en-US" sz="1200" dirty="0" smtClean="0">
                          <a:effectLst/>
                        </a:rPr>
                        <a:t> &amp; </a:t>
                      </a:r>
                      <a:r>
                        <a:rPr lang="en-US" sz="1200" dirty="0" err="1" smtClean="0">
                          <a:effectLst/>
                        </a:rPr>
                        <a:t>Gert</a:t>
                      </a:r>
                      <a:r>
                        <a:rPr lang="en-US" sz="1200" dirty="0" smtClean="0">
                          <a:effectLst/>
                        </a:rPr>
                        <a:t> Van Der </a:t>
                      </a:r>
                      <a:r>
                        <a:rPr lang="en-US" sz="1200" dirty="0" err="1" smtClean="0">
                          <a:effectLst/>
                        </a:rPr>
                        <a:t>Wegen</a:t>
                      </a:r>
                      <a:endParaRPr lang="nl-BE" sz="1200" dirty="0" smtClean="0">
                        <a:effectLst/>
                      </a:endParaRPr>
                    </a:p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64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FB6421"/>
                          </a:solidFill>
                          <a:effectLst/>
                        </a:rPr>
                        <a:t>Plenary by </a:t>
                      </a:r>
                      <a:r>
                        <a:rPr lang="en-US" sz="1400" b="1" dirty="0" err="1">
                          <a:solidFill>
                            <a:srgbClr val="FB6421"/>
                          </a:solidFill>
                          <a:effectLst/>
                        </a:rPr>
                        <a:t>Jannie</a:t>
                      </a:r>
                      <a:r>
                        <a:rPr lang="en-US" sz="1400" b="1" dirty="0">
                          <a:solidFill>
                            <a:srgbClr val="FB6421"/>
                          </a:solidFill>
                          <a:effectLst/>
                        </a:rPr>
                        <a:t> van </a:t>
                      </a:r>
                      <a:r>
                        <a:rPr lang="en-US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Deventer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University of Melbourne and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Zeobond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, Australia) </a:t>
                      </a:r>
                      <a:endParaRPr lang="nl-BE" sz="1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08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dirty="0">
                          <a:solidFill>
                            <a:srgbClr val="9C3681"/>
                          </a:solidFill>
                          <a:effectLst/>
                        </a:rPr>
                        <a:t>"</a:t>
                      </a:r>
                      <a:r>
                        <a:rPr lang="en-US" sz="1400" b="1" u="none" dirty="0" err="1">
                          <a:solidFill>
                            <a:srgbClr val="9C3681"/>
                          </a:solidFill>
                          <a:effectLst/>
                        </a:rPr>
                        <a:t>Valorisation</a:t>
                      </a:r>
                      <a:r>
                        <a:rPr lang="en-US" sz="1400" b="1" u="none" dirty="0">
                          <a:solidFill>
                            <a:srgbClr val="9C3681"/>
                          </a:solidFill>
                          <a:effectLst/>
                        </a:rPr>
                        <a:t> of slag in construction: So much more than just technology</a:t>
                      </a:r>
                      <a:r>
                        <a:rPr lang="en-US" sz="1400" b="1" u="none" dirty="0" smtClean="0">
                          <a:solidFill>
                            <a:srgbClr val="9C3681"/>
                          </a:solidFill>
                          <a:effectLst/>
                        </a:rPr>
                        <a:t>"</a:t>
                      </a:r>
                      <a:endParaRPr lang="nl-BE" sz="1400" b="1" i="1" u="none" dirty="0">
                        <a:solidFill>
                          <a:srgbClr val="9C3681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0565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12:00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Lunch, </a:t>
                      </a:r>
                      <a:r>
                        <a:rPr lang="nl-BE" sz="1400" i="1" u="none" strike="noStrike" dirty="0">
                          <a:effectLst/>
                        </a:rPr>
                        <a:t>poster </a:t>
                      </a:r>
                      <a:r>
                        <a:rPr lang="nl-BE" sz="1400" i="1" u="none" strike="noStrike" dirty="0" err="1">
                          <a:effectLst/>
                        </a:rPr>
                        <a:t>session</a:t>
                      </a:r>
                      <a:r>
                        <a:rPr lang="nl-BE" sz="1400" i="1" dirty="0">
                          <a:effectLst/>
                        </a:rPr>
                        <a:t> &amp; </a:t>
                      </a:r>
                      <a:r>
                        <a:rPr lang="nl-BE" sz="1400" i="1" u="none" strike="noStrike" dirty="0" err="1">
                          <a:effectLst/>
                        </a:rPr>
                        <a:t>exhibition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05729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smtClean="0">
                          <a:effectLst/>
                        </a:rPr>
                        <a:t>13:00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Slag </a:t>
                      </a:r>
                      <a:r>
                        <a:rPr lang="nl-BE" sz="1400" b="1" dirty="0" err="1" smtClean="0">
                          <a:solidFill>
                            <a:srgbClr val="FB6421"/>
                          </a:solidFill>
                          <a:effectLst/>
                        </a:rPr>
                        <a:t>properties</a:t>
                      </a:r>
                      <a:r>
                        <a:rPr lang="nl-BE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0" dirty="0" smtClean="0">
                          <a:solidFill>
                            <a:srgbClr val="9C3681"/>
                          </a:solidFill>
                          <a:effectLst/>
                        </a:rPr>
                        <a:t>– </a:t>
                      </a:r>
                      <a:r>
                        <a:rPr lang="nl-BE" sz="1400" b="0" dirty="0" err="1" smtClean="0">
                          <a:solidFill>
                            <a:srgbClr val="9C3681"/>
                          </a:solidFill>
                          <a:effectLst/>
                        </a:rPr>
                        <a:t>oral</a:t>
                      </a:r>
                      <a:r>
                        <a:rPr lang="nl-BE" sz="1400" b="0" dirty="0" smtClean="0">
                          <a:solidFill>
                            <a:srgbClr val="9C3681"/>
                          </a:solidFill>
                          <a:effectLst/>
                        </a:rPr>
                        <a:t> </a:t>
                      </a:r>
                      <a:r>
                        <a:rPr lang="nl-BE" sz="1400" b="0" dirty="0" err="1" smtClean="0">
                          <a:solidFill>
                            <a:srgbClr val="9C3681"/>
                          </a:solidFill>
                          <a:effectLst/>
                        </a:rPr>
                        <a:t>presentations</a:t>
                      </a:r>
                      <a:endParaRPr lang="nl-BE" sz="1400" b="0" dirty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dirty="0" err="1">
                          <a:solidFill>
                            <a:srgbClr val="FB6421"/>
                          </a:solidFill>
                          <a:effectLst/>
                        </a:rPr>
                        <a:t>Sustainable</a:t>
                      </a:r>
                      <a:r>
                        <a:rPr lang="nl-BE" sz="1400" b="1" dirty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1" dirty="0" err="1">
                          <a:solidFill>
                            <a:srgbClr val="FB6421"/>
                          </a:solidFill>
                          <a:effectLst/>
                        </a:rPr>
                        <a:t>inorganic</a:t>
                      </a:r>
                      <a:r>
                        <a:rPr lang="nl-BE" sz="1400" b="1" dirty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1" dirty="0" err="1">
                          <a:solidFill>
                            <a:srgbClr val="FB6421"/>
                          </a:solidFill>
                          <a:effectLst/>
                        </a:rPr>
                        <a:t>polymers</a:t>
                      </a:r>
                      <a:r>
                        <a:rPr lang="nl-BE" sz="1400" b="1" dirty="0">
                          <a:solidFill>
                            <a:srgbClr val="FB6421"/>
                          </a:solidFill>
                          <a:effectLst/>
                        </a:rPr>
                        <a:t> </a:t>
                      </a:r>
                      <a:r>
                        <a:rPr lang="nl-BE" sz="1400" b="1" dirty="0" err="1">
                          <a:solidFill>
                            <a:srgbClr val="FB6421"/>
                          </a:solidFill>
                          <a:effectLst/>
                        </a:rPr>
                        <a:t>and</a:t>
                      </a:r>
                      <a:r>
                        <a:rPr lang="nl-BE" sz="1400" b="1" dirty="0">
                          <a:solidFill>
                            <a:srgbClr val="FB6421"/>
                          </a:solidFill>
                          <a:effectLst/>
                        </a:rPr>
                        <a:t> alkali </a:t>
                      </a:r>
                      <a:r>
                        <a:rPr lang="nl-BE" sz="1400" b="1" dirty="0" err="1">
                          <a:solidFill>
                            <a:srgbClr val="FB6421"/>
                          </a:solidFill>
                          <a:effectLst/>
                        </a:rPr>
                        <a:t>activated</a:t>
                      </a:r>
                      <a:r>
                        <a:rPr lang="nl-BE" sz="1400" b="1" dirty="0">
                          <a:solidFill>
                            <a:srgbClr val="FB6421"/>
                          </a:solidFill>
                          <a:effectLst/>
                        </a:rPr>
                        <a:t> binders </a:t>
                      </a:r>
                      <a:r>
                        <a:rPr lang="nl-BE" sz="1400" b="0" dirty="0">
                          <a:solidFill>
                            <a:srgbClr val="9C3681"/>
                          </a:solidFill>
                          <a:effectLst/>
                        </a:rPr>
                        <a:t>– </a:t>
                      </a:r>
                      <a:r>
                        <a:rPr lang="nl-BE" sz="1400" b="0" dirty="0" err="1">
                          <a:solidFill>
                            <a:srgbClr val="9C3681"/>
                          </a:solidFill>
                          <a:effectLst/>
                        </a:rPr>
                        <a:t>oral</a:t>
                      </a:r>
                      <a:r>
                        <a:rPr lang="nl-BE" sz="1400" b="0" dirty="0">
                          <a:solidFill>
                            <a:srgbClr val="9C3681"/>
                          </a:solidFill>
                          <a:effectLst/>
                        </a:rPr>
                        <a:t> </a:t>
                      </a:r>
                      <a:r>
                        <a:rPr lang="nl-BE" sz="1400" b="0" dirty="0" err="1" smtClean="0">
                          <a:solidFill>
                            <a:srgbClr val="9C3681"/>
                          </a:solidFill>
                          <a:effectLst/>
                        </a:rPr>
                        <a:t>presentations</a:t>
                      </a:r>
                      <a:endParaRPr lang="nl-BE" sz="1400" b="0" dirty="0">
                        <a:solidFill>
                          <a:srgbClr val="9C368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err="1" smtClean="0">
                          <a:effectLst/>
                        </a:rPr>
                        <a:t>Yanling</a:t>
                      </a:r>
                      <a:r>
                        <a:rPr lang="nl-BE" sz="1200" dirty="0" smtClean="0">
                          <a:effectLst/>
                        </a:rPr>
                        <a:t> Zhang &amp; Annelies </a:t>
                      </a:r>
                      <a:r>
                        <a:rPr lang="nl-BE" sz="1200" dirty="0" err="1" smtClean="0">
                          <a:effectLst/>
                        </a:rPr>
                        <a:t>Malfliet</a:t>
                      </a:r>
                      <a:r>
                        <a:rPr lang="nl-BE" sz="1200" dirty="0" smtClean="0">
                          <a:effectLst/>
                        </a:rPr>
                        <a:t>;</a:t>
                      </a:r>
                    </a:p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smtClean="0">
                          <a:effectLst/>
                        </a:rPr>
                        <a:t>Siska Valcke &amp; </a:t>
                      </a:r>
                      <a:r>
                        <a:rPr lang="nl-BE" sz="1200" dirty="0" err="1" smtClean="0">
                          <a:effectLst/>
                        </a:rPr>
                        <a:t>Mantijn</a:t>
                      </a:r>
                      <a:r>
                        <a:rPr lang="nl-BE" sz="1200" dirty="0" smtClean="0">
                          <a:effectLst/>
                        </a:rPr>
                        <a:t> van Leeuwen</a:t>
                      </a:r>
                      <a:endParaRPr lang="nl-BE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759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15:00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i="0" u="none" strike="noStrike" dirty="0" err="1">
                          <a:solidFill>
                            <a:srgbClr val="FB6421"/>
                          </a:solidFill>
                          <a:effectLst/>
                        </a:rPr>
                        <a:t>Exhibition</a:t>
                      </a:r>
                      <a:endParaRPr lang="nl-BE" sz="1400" b="1" i="0" dirty="0">
                        <a:solidFill>
                          <a:srgbClr val="FB642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565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15:40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Coffee break, </a:t>
                      </a:r>
                      <a:r>
                        <a:rPr lang="nl-BE" sz="1400" i="1" u="none" strike="noStrike" dirty="0">
                          <a:effectLst/>
                        </a:rPr>
                        <a:t>poster </a:t>
                      </a:r>
                      <a:r>
                        <a:rPr lang="nl-BE" sz="1400" i="1" u="none" strike="noStrike" dirty="0" err="1">
                          <a:effectLst/>
                        </a:rPr>
                        <a:t>session</a:t>
                      </a:r>
                      <a:r>
                        <a:rPr lang="nl-BE" sz="1400" i="1" dirty="0">
                          <a:effectLst/>
                        </a:rPr>
                        <a:t> &amp; </a:t>
                      </a:r>
                      <a:r>
                        <a:rPr lang="nl-BE" sz="1400" i="1" dirty="0" err="1" smtClean="0">
                          <a:effectLst/>
                        </a:rPr>
                        <a:t>exhibition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1599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16:00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b="1" dirty="0" smtClean="0">
                          <a:solidFill>
                            <a:srgbClr val="FB6421"/>
                          </a:solidFill>
                          <a:effectLst/>
                        </a:rPr>
                        <a:t>Short poster </a:t>
                      </a:r>
                      <a:r>
                        <a:rPr lang="nl-BE" sz="1400" b="1" dirty="0" err="1" smtClean="0">
                          <a:solidFill>
                            <a:srgbClr val="FB6421"/>
                          </a:solidFill>
                          <a:effectLst/>
                        </a:rPr>
                        <a:t>presentations</a:t>
                      </a:r>
                      <a:endParaRPr lang="nl-BE" sz="1400" b="1" dirty="0">
                        <a:solidFill>
                          <a:srgbClr val="FB642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1200" dirty="0" smtClean="0">
                          <a:effectLst/>
                        </a:rPr>
                        <a:t>Remus Ion </a:t>
                      </a:r>
                      <a:r>
                        <a:rPr lang="nl-BE" sz="1200" dirty="0" err="1" smtClean="0">
                          <a:effectLst/>
                        </a:rPr>
                        <a:t>Iacobescu</a:t>
                      </a:r>
                      <a:r>
                        <a:rPr lang="nl-BE" sz="1200" dirty="0" smtClean="0">
                          <a:effectLst/>
                        </a:rPr>
                        <a:t> &amp; Andrea Di Maria</a:t>
                      </a:r>
                      <a:endParaRPr lang="nl-B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36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17:20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i="1" dirty="0">
                          <a:effectLst/>
                        </a:rPr>
                        <a:t>End of </a:t>
                      </a:r>
                      <a:r>
                        <a:rPr lang="nl-BE" sz="1400" i="1" dirty="0" err="1">
                          <a:effectLst/>
                        </a:rPr>
                        <a:t>session</a:t>
                      </a:r>
                      <a:endParaRPr lang="nl-BE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44836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18:30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 err="1">
                          <a:effectLst/>
                        </a:rPr>
                        <a:t>Social</a:t>
                      </a:r>
                      <a:r>
                        <a:rPr lang="nl-BE" sz="1400" dirty="0">
                          <a:effectLst/>
                        </a:rPr>
                        <a:t> event: </a:t>
                      </a:r>
                      <a:r>
                        <a:rPr lang="nl-BE" sz="1400" b="1" kern="1200" dirty="0" err="1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Guided</a:t>
                      </a:r>
                      <a:r>
                        <a:rPr lang="nl-BE" sz="1400" b="1" kern="1200" dirty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tour in Leuven</a:t>
                      </a: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28" marR="7428" marT="7428" marB="74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79686">
                <a:tc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dirty="0">
                          <a:effectLst/>
                        </a:rPr>
                        <a:t>19:30</a:t>
                      </a: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nl-BE" sz="1400" u="none" strike="noStrike" dirty="0" err="1">
                          <a:effectLst/>
                        </a:rPr>
                        <a:t>Social</a:t>
                      </a:r>
                      <a:r>
                        <a:rPr lang="nl-BE" sz="1400" u="none" strike="noStrike" dirty="0">
                          <a:effectLst/>
                        </a:rPr>
                        <a:t> event: </a:t>
                      </a:r>
                      <a:r>
                        <a:rPr lang="nl-BE" sz="1400" b="1" kern="1200" dirty="0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Beer </a:t>
                      </a:r>
                      <a:r>
                        <a:rPr lang="nl-BE" sz="1400" b="1" kern="1200" dirty="0" err="1">
                          <a:solidFill>
                            <a:srgbClr val="FB642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reception</a:t>
                      </a:r>
                      <a:endParaRPr lang="nl-BE" sz="1400" b="1" kern="1200" dirty="0">
                        <a:solidFill>
                          <a:srgbClr val="FB642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08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nl-B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76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992</Words>
  <Application>Microsoft Office PowerPoint</Application>
  <PresentationFormat>On-screen Show (4:3)</PresentationFormat>
  <Paragraphs>265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Office Theme</vt:lpstr>
      <vt:lpstr>PowerPoint Presentation</vt:lpstr>
      <vt:lpstr>1 year ago…</vt:lpstr>
      <vt:lpstr>1 year ago…</vt:lpstr>
      <vt:lpstr>Last week…</vt:lpstr>
      <vt:lpstr>True International Slag Valorisation Community</vt:lpstr>
      <vt:lpstr>International Slag Valorisation Symposium</vt:lpstr>
      <vt:lpstr>5th  Int. Slag Valorisation Symposium</vt:lpstr>
      <vt:lpstr>Key figures of the program</vt:lpstr>
      <vt:lpstr>Program: Monday 3 April</vt:lpstr>
      <vt:lpstr>Program: Tuesday 4 April</vt:lpstr>
      <vt:lpstr>Program: Wednesday 5 April</vt:lpstr>
      <vt:lpstr>Exhibition</vt:lpstr>
      <vt:lpstr>Social events</vt:lpstr>
      <vt:lpstr>Conference proceedings</vt:lpstr>
      <vt:lpstr>Acknowledgements</vt:lpstr>
      <vt:lpstr>Acknowledgements</vt:lpstr>
      <vt:lpstr>Acknowledgements</vt:lpstr>
      <vt:lpstr>Thank you for your attention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  4th International Slag Valorisation Symposium</dc:title>
  <dc:creator>Annelies Malfliet</dc:creator>
  <cp:lastModifiedBy>Administrator</cp:lastModifiedBy>
  <cp:revision>141</cp:revision>
  <dcterms:created xsi:type="dcterms:W3CDTF">2015-04-13T11:32:47Z</dcterms:created>
  <dcterms:modified xsi:type="dcterms:W3CDTF">2017-04-05T06:47:41Z</dcterms:modified>
</cp:coreProperties>
</file>