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3.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4.xml" ContentType="application/vnd.openxmlformats-officedocument.drawingml.chart+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37"/>
  </p:notesMasterIdLst>
  <p:sldIdLst>
    <p:sldId id="256" r:id="rId2"/>
    <p:sldId id="600" r:id="rId3"/>
    <p:sldId id="579" r:id="rId4"/>
    <p:sldId id="580" r:id="rId5"/>
    <p:sldId id="581" r:id="rId6"/>
    <p:sldId id="582" r:id="rId7"/>
    <p:sldId id="583" r:id="rId8"/>
    <p:sldId id="584" r:id="rId9"/>
    <p:sldId id="565" r:id="rId10"/>
    <p:sldId id="566" r:id="rId11"/>
    <p:sldId id="597" r:id="rId12"/>
    <p:sldId id="586" r:id="rId13"/>
    <p:sldId id="587" r:id="rId14"/>
    <p:sldId id="588" r:id="rId15"/>
    <p:sldId id="567" r:id="rId16"/>
    <p:sldId id="568" r:id="rId17"/>
    <p:sldId id="569" r:id="rId18"/>
    <p:sldId id="571" r:id="rId19"/>
    <p:sldId id="601" r:id="rId20"/>
    <p:sldId id="585" r:id="rId21"/>
    <p:sldId id="577" r:id="rId22"/>
    <p:sldId id="595" r:id="rId23"/>
    <p:sldId id="557" r:id="rId24"/>
    <p:sldId id="559" r:id="rId25"/>
    <p:sldId id="561" r:id="rId26"/>
    <p:sldId id="599" r:id="rId27"/>
    <p:sldId id="602" r:id="rId28"/>
    <p:sldId id="593" r:id="rId29"/>
    <p:sldId id="590" r:id="rId30"/>
    <p:sldId id="591" r:id="rId31"/>
    <p:sldId id="594" r:id="rId32"/>
    <p:sldId id="598" r:id="rId33"/>
    <p:sldId id="560" r:id="rId34"/>
    <p:sldId id="592" r:id="rId35"/>
    <p:sldId id="603" r:id="rId36"/>
  </p:sldIdLst>
  <p:sldSz cx="9144000" cy="6858000" type="screen4x3"/>
  <p:notesSz cx="7099300" cy="102346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1">
          <p15:clr>
            <a:srgbClr val="A4A3A4"/>
          </p15:clr>
        </p15:guide>
        <p15:guide id="2" orient="horz" pos="1275">
          <p15:clr>
            <a:srgbClr val="A4A3A4"/>
          </p15:clr>
        </p15:guide>
        <p15:guide id="3" orient="horz" pos="3929">
          <p15:clr>
            <a:srgbClr val="A4A3A4"/>
          </p15:clr>
        </p15:guide>
        <p15:guide id="4" orient="horz" pos="2160">
          <p15:clr>
            <a:srgbClr val="A4A3A4"/>
          </p15:clr>
        </p15:guide>
        <p15:guide id="5" orient="horz" pos="3045">
          <p15:clr>
            <a:srgbClr val="A4A3A4"/>
          </p15:clr>
        </p15:guide>
        <p15:guide id="6" orient="horz" pos="4269">
          <p15:clr>
            <a:srgbClr val="A4A3A4"/>
          </p15:clr>
        </p15:guide>
        <p15:guide id="7" orient="horz" pos="3974">
          <p15:clr>
            <a:srgbClr val="A4A3A4"/>
          </p15:clr>
        </p15:guide>
        <p15:guide id="8" pos="204">
          <p15:clr>
            <a:srgbClr val="A4A3A4"/>
          </p15:clr>
        </p15:guide>
        <p15:guide id="9" pos="5556">
          <p15:clr>
            <a:srgbClr val="A4A3A4"/>
          </p15:clr>
        </p15:guide>
        <p15:guide id="10"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07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007" autoAdjust="0"/>
  </p:normalViewPr>
  <p:slideViewPr>
    <p:cSldViewPr snapToGrid="0" snapToObjects="1">
      <p:cViewPr varScale="1">
        <p:scale>
          <a:sx n="68" d="100"/>
          <a:sy n="68" d="100"/>
        </p:scale>
        <p:origin x="455" y="69"/>
      </p:cViewPr>
      <p:guideLst>
        <p:guide orient="horz" pos="391"/>
        <p:guide orient="horz" pos="1275"/>
        <p:guide orient="horz" pos="3929"/>
        <p:guide orient="horz" pos="2160"/>
        <p:guide orient="horz" pos="3045"/>
        <p:guide orient="horz" pos="4269"/>
        <p:guide orient="horz" pos="3974"/>
        <p:guide pos="204"/>
        <p:guide pos="5556"/>
        <p:guide pos="2880"/>
      </p:guideLst>
    </p:cSldViewPr>
  </p:slideViewPr>
  <p:notesTextViewPr>
    <p:cViewPr>
      <p:scale>
        <a:sx n="100" d="100"/>
        <a:sy n="100" d="100"/>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file:///D:\Haupt\Documents\2_Stahlschrott\manuscript%20paper%201\LBO-Stofftransfer.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Haupt\Documents\2_Stahlschrott\manuscript%20paper%201\LBO-Stofftransfer.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Haupt\Documents\1_Waste%20Optimisation\3_KVA\Heizwert-%20und%20Energiekennzahlen%20KVA.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steffi\Praesentationen\ISWA%20Wien\Graphen.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9017205672238674"/>
          <c:y val="4.0029039582227186E-2"/>
          <c:w val="0.58626561608465044"/>
          <c:h val="0.62857703790458519"/>
        </c:manualLayout>
      </c:layout>
      <c:barChart>
        <c:barDir val="col"/>
        <c:grouping val="percentStacked"/>
        <c:varyColors val="0"/>
        <c:ser>
          <c:idx val="0"/>
          <c:order val="0"/>
          <c:tx>
            <c:strRef>
              <c:f>'for manuscript'!$B$9</c:f>
              <c:strCache>
                <c:ptCount val="1"/>
                <c:pt idx="0">
                  <c:v>scrap</c:v>
                </c:pt>
              </c:strCache>
            </c:strRef>
          </c:tx>
          <c:spPr>
            <a:solidFill>
              <a:srgbClr val="1F407A"/>
            </a:solidFill>
          </c:spPr>
          <c:invertIfNegative val="0"/>
          <c:cat>
            <c:strRef>
              <c:f>'for manuscript'!$C$6:$F$6</c:f>
              <c:strCache>
                <c:ptCount val="4"/>
                <c:pt idx="0">
                  <c:v>Cu</c:v>
                </c:pt>
                <c:pt idx="1">
                  <c:v>Sn</c:v>
                </c:pt>
                <c:pt idx="2">
                  <c:v>S</c:v>
                </c:pt>
                <c:pt idx="3">
                  <c:v>P</c:v>
                </c:pt>
              </c:strCache>
            </c:strRef>
          </c:cat>
          <c:val>
            <c:numRef>
              <c:f>'for manuscript'!$C$9:$F$9</c:f>
              <c:numCache>
                <c:formatCode>0%</c:formatCode>
                <c:ptCount val="4"/>
                <c:pt idx="0">
                  <c:v>0.99962716218945435</c:v>
                </c:pt>
                <c:pt idx="1">
                  <c:v>1</c:v>
                </c:pt>
                <c:pt idx="2">
                  <c:v>0.91970954021076001</c:v>
                </c:pt>
                <c:pt idx="3">
                  <c:v>0.98652853234284943</c:v>
                </c:pt>
              </c:numCache>
            </c:numRef>
          </c:val>
          <c:extLst xmlns:c16r2="http://schemas.microsoft.com/office/drawing/2015/06/chart">
            <c:ext xmlns:c16="http://schemas.microsoft.com/office/drawing/2014/chart" uri="{C3380CC4-5D6E-409C-BE32-E72D297353CC}">
              <c16:uniqueId val="{00000000-DC13-4969-B82C-EC72F18E0C76}"/>
            </c:ext>
          </c:extLst>
        </c:ser>
        <c:ser>
          <c:idx val="1"/>
          <c:order val="1"/>
          <c:tx>
            <c:strRef>
              <c:f>'for manuscript'!$B$10</c:f>
              <c:strCache>
                <c:ptCount val="1"/>
                <c:pt idx="0">
                  <c:v>lime</c:v>
                </c:pt>
              </c:strCache>
            </c:strRef>
          </c:tx>
          <c:spPr>
            <a:solidFill>
              <a:schemeClr val="accent2">
                <a:lumMod val="60000"/>
                <a:lumOff val="40000"/>
              </a:schemeClr>
            </a:solidFill>
          </c:spPr>
          <c:invertIfNegative val="0"/>
          <c:cat>
            <c:strRef>
              <c:f>'for manuscript'!$C$6:$F$6</c:f>
              <c:strCache>
                <c:ptCount val="4"/>
                <c:pt idx="0">
                  <c:v>Cu</c:v>
                </c:pt>
                <c:pt idx="1">
                  <c:v>Sn</c:v>
                </c:pt>
                <c:pt idx="2">
                  <c:v>S</c:v>
                </c:pt>
                <c:pt idx="3">
                  <c:v>P</c:v>
                </c:pt>
              </c:strCache>
            </c:strRef>
          </c:cat>
          <c:val>
            <c:numRef>
              <c:f>'for manuscript'!$C$10:$F$10</c:f>
              <c:numCache>
                <c:formatCode>0.000%</c:formatCode>
                <c:ptCount val="4"/>
                <c:pt idx="0">
                  <c:v>7.9645845193606889E-5</c:v>
                </c:pt>
                <c:pt idx="1">
                  <c:v>0</c:v>
                </c:pt>
                <c:pt idx="2" formatCode="0.0%">
                  <c:v>5.8272051964739176E-2</c:v>
                </c:pt>
                <c:pt idx="3" formatCode="0.00%">
                  <c:v>1.1324742205608159E-2</c:v>
                </c:pt>
              </c:numCache>
            </c:numRef>
          </c:val>
          <c:extLst xmlns:c16r2="http://schemas.microsoft.com/office/drawing/2015/06/chart">
            <c:ext xmlns:c16="http://schemas.microsoft.com/office/drawing/2014/chart" uri="{C3380CC4-5D6E-409C-BE32-E72D297353CC}">
              <c16:uniqueId val="{00000001-DC13-4969-B82C-EC72F18E0C76}"/>
            </c:ext>
          </c:extLst>
        </c:ser>
        <c:ser>
          <c:idx val="2"/>
          <c:order val="2"/>
          <c:tx>
            <c:strRef>
              <c:f>'for manuscript'!$B$11</c:f>
              <c:strCache>
                <c:ptCount val="1"/>
                <c:pt idx="0">
                  <c:v>recycled minerals</c:v>
                </c:pt>
              </c:strCache>
            </c:strRef>
          </c:tx>
          <c:spPr>
            <a:solidFill>
              <a:srgbClr val="FFC000"/>
            </a:solidFill>
          </c:spPr>
          <c:invertIfNegative val="0"/>
          <c:cat>
            <c:strRef>
              <c:f>'for manuscript'!$C$6:$F$6</c:f>
              <c:strCache>
                <c:ptCount val="4"/>
                <c:pt idx="0">
                  <c:v>Cu</c:v>
                </c:pt>
                <c:pt idx="1">
                  <c:v>Sn</c:v>
                </c:pt>
                <c:pt idx="2">
                  <c:v>S</c:v>
                </c:pt>
                <c:pt idx="3">
                  <c:v>P</c:v>
                </c:pt>
              </c:strCache>
            </c:strRef>
          </c:cat>
          <c:val>
            <c:numRef>
              <c:f>'for manuscript'!$C$11:$F$11</c:f>
              <c:numCache>
                <c:formatCode>0.00%</c:formatCode>
                <c:ptCount val="4"/>
                <c:pt idx="0">
                  <c:v>2.8442957292284588E-4</c:v>
                </c:pt>
                <c:pt idx="1">
                  <c:v>0</c:v>
                </c:pt>
                <c:pt idx="2" formatCode="0.0%">
                  <c:v>1.5607494791516494E-2</c:v>
                </c:pt>
                <c:pt idx="3" formatCode="0.0%">
                  <c:v>2.0221340995079371E-3</c:v>
                </c:pt>
              </c:numCache>
            </c:numRef>
          </c:val>
          <c:extLst xmlns:c16r2="http://schemas.microsoft.com/office/drawing/2015/06/chart">
            <c:ext xmlns:c16="http://schemas.microsoft.com/office/drawing/2014/chart" uri="{C3380CC4-5D6E-409C-BE32-E72D297353CC}">
              <c16:uniqueId val="{00000002-DC13-4969-B82C-EC72F18E0C76}"/>
            </c:ext>
          </c:extLst>
        </c:ser>
        <c:ser>
          <c:idx val="3"/>
          <c:order val="3"/>
          <c:tx>
            <c:v>refractory/tapping sand</c:v>
          </c:tx>
          <c:spPr>
            <a:solidFill>
              <a:srgbClr val="50CF23"/>
            </a:solidFill>
          </c:spPr>
          <c:invertIfNegative val="0"/>
          <c:cat>
            <c:strRef>
              <c:f>'for manuscript'!$C$6:$F$6</c:f>
              <c:strCache>
                <c:ptCount val="4"/>
                <c:pt idx="0">
                  <c:v>Cu</c:v>
                </c:pt>
                <c:pt idx="1">
                  <c:v>Sn</c:v>
                </c:pt>
                <c:pt idx="2">
                  <c:v>S</c:v>
                </c:pt>
                <c:pt idx="3">
                  <c:v>P</c:v>
                </c:pt>
              </c:strCache>
            </c:strRef>
          </c:cat>
          <c:val>
            <c:numRef>
              <c:f>'for manuscript'!$C$12:$F$12</c:f>
              <c:numCache>
                <c:formatCode>0.000%</c:formatCode>
                <c:ptCount val="4"/>
                <c:pt idx="0">
                  <c:v>8.7623924292851889E-6</c:v>
                </c:pt>
                <c:pt idx="1">
                  <c:v>0</c:v>
                </c:pt>
                <c:pt idx="2" formatCode="0.00%">
                  <c:v>6.4109130329842922E-3</c:v>
                </c:pt>
                <c:pt idx="3" formatCode="0.00%">
                  <c:v>1.2459135203450974E-4</c:v>
                </c:pt>
              </c:numCache>
            </c:numRef>
          </c:val>
          <c:extLst xmlns:c16r2="http://schemas.microsoft.com/office/drawing/2015/06/chart">
            <c:ext xmlns:c16="http://schemas.microsoft.com/office/drawing/2014/chart" uri="{C3380CC4-5D6E-409C-BE32-E72D297353CC}">
              <c16:uniqueId val="{00000003-DC13-4969-B82C-EC72F18E0C76}"/>
            </c:ext>
          </c:extLst>
        </c:ser>
        <c:ser>
          <c:idx val="4"/>
          <c:order val="4"/>
          <c:tx>
            <c:strRef>
              <c:f>'for manuscript'!$C$6</c:f>
              <c:strCache>
                <c:ptCount val="1"/>
                <c:pt idx="0">
                  <c:v>Cu</c:v>
                </c:pt>
              </c:strCache>
            </c:strRef>
          </c:tx>
          <c:invertIfNegative val="0"/>
          <c:cat>
            <c:strRef>
              <c:f>'for manuscript'!$C$6:$F$6</c:f>
              <c:strCache>
                <c:ptCount val="4"/>
                <c:pt idx="0">
                  <c:v>Cu</c:v>
                </c:pt>
                <c:pt idx="1">
                  <c:v>Sn</c:v>
                </c:pt>
                <c:pt idx="2">
                  <c:v>S</c:v>
                </c:pt>
                <c:pt idx="3">
                  <c:v>P</c:v>
                </c:pt>
              </c:strCache>
            </c:strRef>
          </c:cat>
          <c:val>
            <c:numRef>
              <c:f>'for manuscript'!$D$6:$F$6</c:f>
              <c:numCache>
                <c:formatCode>General</c:formatCode>
                <c:ptCount val="3"/>
                <c:pt idx="0">
                  <c:v>0</c:v>
                </c:pt>
                <c:pt idx="1">
                  <c:v>0</c:v>
                </c:pt>
                <c:pt idx="2">
                  <c:v>0</c:v>
                </c:pt>
              </c:numCache>
            </c:numRef>
          </c:val>
          <c:extLst xmlns:c16r2="http://schemas.microsoft.com/office/drawing/2015/06/chart">
            <c:ext xmlns:c16="http://schemas.microsoft.com/office/drawing/2014/chart" uri="{C3380CC4-5D6E-409C-BE32-E72D297353CC}">
              <c16:uniqueId val="{00000004-DC13-4969-B82C-EC72F18E0C76}"/>
            </c:ext>
          </c:extLst>
        </c:ser>
        <c:dLbls>
          <c:showLegendKey val="0"/>
          <c:showVal val="0"/>
          <c:showCatName val="0"/>
          <c:showSerName val="0"/>
          <c:showPercent val="0"/>
          <c:showBubbleSize val="0"/>
        </c:dLbls>
        <c:gapWidth val="150"/>
        <c:overlap val="100"/>
        <c:axId val="160602840"/>
        <c:axId val="160603224"/>
      </c:barChart>
      <c:catAx>
        <c:axId val="160602840"/>
        <c:scaling>
          <c:orientation val="minMax"/>
        </c:scaling>
        <c:delete val="0"/>
        <c:axPos val="b"/>
        <c:numFmt formatCode="General" sourceLinked="0"/>
        <c:majorTickMark val="out"/>
        <c:minorTickMark val="none"/>
        <c:tickLblPos val="nextTo"/>
        <c:txPr>
          <a:bodyPr/>
          <a:lstStyle/>
          <a:p>
            <a:pPr>
              <a:defRPr sz="1600"/>
            </a:pPr>
            <a:endParaRPr lang="nl-BE"/>
          </a:p>
        </c:txPr>
        <c:crossAx val="160603224"/>
        <c:crosses val="autoZero"/>
        <c:auto val="1"/>
        <c:lblAlgn val="ctr"/>
        <c:lblOffset val="100"/>
        <c:noMultiLvlLbl val="0"/>
      </c:catAx>
      <c:valAx>
        <c:axId val="160603224"/>
        <c:scaling>
          <c:orientation val="minMax"/>
          <c:min val="0"/>
        </c:scaling>
        <c:delete val="0"/>
        <c:axPos val="l"/>
        <c:majorGridlines/>
        <c:title>
          <c:tx>
            <c:rich>
              <a:bodyPr rot="-5400000" vert="horz"/>
              <a:lstStyle/>
              <a:p>
                <a:pPr>
                  <a:defRPr sz="1600"/>
                </a:pPr>
                <a:r>
                  <a:rPr lang="en-US" sz="1600"/>
                  <a:t>EAF input</a:t>
                </a:r>
              </a:p>
            </c:rich>
          </c:tx>
          <c:layout/>
          <c:overlay val="0"/>
        </c:title>
        <c:numFmt formatCode="0%" sourceLinked="1"/>
        <c:majorTickMark val="out"/>
        <c:minorTickMark val="none"/>
        <c:tickLblPos val="nextTo"/>
        <c:txPr>
          <a:bodyPr/>
          <a:lstStyle/>
          <a:p>
            <a:pPr>
              <a:defRPr sz="1600"/>
            </a:pPr>
            <a:endParaRPr lang="nl-BE"/>
          </a:p>
        </c:txPr>
        <c:crossAx val="160602840"/>
        <c:crosses val="autoZero"/>
        <c:crossBetween val="between"/>
        <c:majorUnit val="0.2"/>
      </c:valAx>
    </c:plotArea>
    <c:legend>
      <c:legendPos val="b"/>
      <c:legendEntry>
        <c:idx val="4"/>
        <c:delete val="1"/>
      </c:legendEntry>
      <c:layout>
        <c:manualLayout>
          <c:xMode val="edge"/>
          <c:yMode val="edge"/>
          <c:x val="0"/>
          <c:y val="0.81050189669607053"/>
          <c:w val="0.97342583751178458"/>
          <c:h val="0.16493309258333325"/>
        </c:manualLayout>
      </c:layout>
      <c:overlay val="0"/>
      <c:txPr>
        <a:bodyPr/>
        <a:lstStyle/>
        <a:p>
          <a:pPr>
            <a:defRPr sz="1600"/>
          </a:pPr>
          <a:endParaRPr lang="nl-BE"/>
        </a:p>
      </c:txPr>
    </c:legend>
    <c:plotVisOnly val="1"/>
    <c:dispBlanksAs val="gap"/>
    <c:showDLblsOverMax val="0"/>
  </c:chart>
  <c:spPr>
    <a:ln>
      <a:noFill/>
    </a:ln>
  </c:spPr>
  <c:txPr>
    <a:bodyPr/>
    <a:lstStyle/>
    <a:p>
      <a:pPr>
        <a:defRPr>
          <a:latin typeface="Arial" panose="020B0604020202020204" pitchFamily="34" charset="0"/>
          <a:cs typeface="Arial" panose="020B0604020202020204" pitchFamily="34" charset="0"/>
        </a:defRPr>
      </a:pPr>
      <a:endParaRPr lang="nl-BE"/>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069460218277005"/>
          <c:y val="0.16669293477005312"/>
          <c:w val="0.60497477359565976"/>
          <c:h val="0.5064424448742032"/>
        </c:manualLayout>
      </c:layout>
      <c:barChart>
        <c:barDir val="col"/>
        <c:grouping val="percentStacked"/>
        <c:varyColors val="0"/>
        <c:ser>
          <c:idx val="0"/>
          <c:order val="0"/>
          <c:tx>
            <c:strRef>
              <c:f>'for manuscript'!$B$14</c:f>
              <c:strCache>
                <c:ptCount val="1"/>
                <c:pt idx="0">
                  <c:v>liquid steel</c:v>
                </c:pt>
              </c:strCache>
            </c:strRef>
          </c:tx>
          <c:spPr>
            <a:solidFill>
              <a:srgbClr val="002060"/>
            </a:solidFill>
          </c:spPr>
          <c:invertIfNegative val="0"/>
          <c:cat>
            <c:strRef>
              <c:f>'for manuscript'!$C$6:$F$6</c:f>
              <c:strCache>
                <c:ptCount val="4"/>
                <c:pt idx="0">
                  <c:v>Cu</c:v>
                </c:pt>
                <c:pt idx="1">
                  <c:v>Sn</c:v>
                </c:pt>
                <c:pt idx="2">
                  <c:v>S</c:v>
                </c:pt>
                <c:pt idx="3">
                  <c:v>P</c:v>
                </c:pt>
              </c:strCache>
            </c:strRef>
          </c:cat>
          <c:val>
            <c:numRef>
              <c:f>'for manuscript'!$C$14:$F$14</c:f>
              <c:numCache>
                <c:formatCode>0.0%</c:formatCode>
                <c:ptCount val="4"/>
                <c:pt idx="0">
                  <c:v>0.98576914829458384</c:v>
                </c:pt>
                <c:pt idx="1">
                  <c:v>0.96707122479570617</c:v>
                </c:pt>
                <c:pt idx="2">
                  <c:v>0.64109130329842923</c:v>
                </c:pt>
                <c:pt idx="3">
                  <c:v>0.90328730225019549</c:v>
                </c:pt>
              </c:numCache>
            </c:numRef>
          </c:val>
          <c:extLst xmlns:c16r2="http://schemas.microsoft.com/office/drawing/2015/06/chart">
            <c:ext xmlns:c16="http://schemas.microsoft.com/office/drawing/2014/chart" uri="{C3380CC4-5D6E-409C-BE32-E72D297353CC}">
              <c16:uniqueId val="{00000000-6A9F-4504-BF77-E4C406FF741F}"/>
            </c:ext>
          </c:extLst>
        </c:ser>
        <c:ser>
          <c:idx val="1"/>
          <c:order val="1"/>
          <c:tx>
            <c:strRef>
              <c:f>'for manuscript'!$B$15</c:f>
              <c:strCache>
                <c:ptCount val="1"/>
                <c:pt idx="0">
                  <c:v>slag</c:v>
                </c:pt>
              </c:strCache>
            </c:strRef>
          </c:tx>
          <c:spPr>
            <a:solidFill>
              <a:srgbClr val="92D050"/>
            </a:solidFill>
          </c:spPr>
          <c:invertIfNegative val="0"/>
          <c:cat>
            <c:strRef>
              <c:f>'for manuscript'!$C$6:$F$6</c:f>
              <c:strCache>
                <c:ptCount val="4"/>
                <c:pt idx="0">
                  <c:v>Cu</c:v>
                </c:pt>
                <c:pt idx="1">
                  <c:v>Sn</c:v>
                </c:pt>
                <c:pt idx="2">
                  <c:v>S</c:v>
                </c:pt>
                <c:pt idx="3">
                  <c:v>P</c:v>
                </c:pt>
              </c:strCache>
            </c:strRef>
          </c:cat>
          <c:val>
            <c:numRef>
              <c:f>'for manuscript'!$C$15:$F$15</c:f>
              <c:numCache>
                <c:formatCode>0.0%</c:formatCode>
                <c:ptCount val="4"/>
                <c:pt idx="0" formatCode="0.00%">
                  <c:v>5.980045951690543E-3</c:v>
                </c:pt>
                <c:pt idx="1">
                  <c:v>1.7407282046322709E-2</c:v>
                </c:pt>
                <c:pt idx="2">
                  <c:v>0.19251048305733945</c:v>
                </c:pt>
                <c:pt idx="3" formatCode="0%">
                  <c:v>9.1831880125372703E-2</c:v>
                </c:pt>
              </c:numCache>
            </c:numRef>
          </c:val>
          <c:extLst xmlns:c16r2="http://schemas.microsoft.com/office/drawing/2015/06/chart">
            <c:ext xmlns:c16="http://schemas.microsoft.com/office/drawing/2014/chart" uri="{C3380CC4-5D6E-409C-BE32-E72D297353CC}">
              <c16:uniqueId val="{00000001-6A9F-4504-BF77-E4C406FF741F}"/>
            </c:ext>
          </c:extLst>
        </c:ser>
        <c:ser>
          <c:idx val="2"/>
          <c:order val="2"/>
          <c:tx>
            <c:strRef>
              <c:f>'for manuscript'!$B$16</c:f>
              <c:strCache>
                <c:ptCount val="1"/>
                <c:pt idx="0">
                  <c:v>filter dust</c:v>
                </c:pt>
              </c:strCache>
            </c:strRef>
          </c:tx>
          <c:spPr>
            <a:solidFill>
              <a:srgbClr val="FFC000"/>
            </a:solidFill>
          </c:spPr>
          <c:invertIfNegative val="0"/>
          <c:cat>
            <c:strRef>
              <c:f>'for manuscript'!$C$6:$F$6</c:f>
              <c:strCache>
                <c:ptCount val="4"/>
                <c:pt idx="0">
                  <c:v>Cu</c:v>
                </c:pt>
                <c:pt idx="1">
                  <c:v>Sn</c:v>
                </c:pt>
                <c:pt idx="2">
                  <c:v>S</c:v>
                </c:pt>
                <c:pt idx="3">
                  <c:v>P</c:v>
                </c:pt>
              </c:strCache>
            </c:strRef>
          </c:cat>
          <c:val>
            <c:numRef>
              <c:f>'for manuscript'!$C$16:$F$16</c:f>
              <c:numCache>
                <c:formatCode>0.0%</c:formatCode>
                <c:ptCount val="4"/>
                <c:pt idx="0">
                  <c:v>8.2356906267850478E-3</c:v>
                </c:pt>
                <c:pt idx="1">
                  <c:v>1.5473139596731298E-2</c:v>
                </c:pt>
                <c:pt idx="2">
                  <c:v>0.1581708752519016</c:v>
                </c:pt>
                <c:pt idx="3">
                  <c:v>4.879260232531389E-3</c:v>
                </c:pt>
              </c:numCache>
            </c:numRef>
          </c:val>
          <c:extLst xmlns:c16r2="http://schemas.microsoft.com/office/drawing/2015/06/chart">
            <c:ext xmlns:c16="http://schemas.microsoft.com/office/drawing/2014/chart" uri="{C3380CC4-5D6E-409C-BE32-E72D297353CC}">
              <c16:uniqueId val="{00000002-6A9F-4504-BF77-E4C406FF741F}"/>
            </c:ext>
          </c:extLst>
        </c:ser>
        <c:ser>
          <c:idx val="3"/>
          <c:order val="3"/>
          <c:tx>
            <c:strRef>
              <c:f>'for manuscript'!$B$17</c:f>
              <c:strCache>
                <c:ptCount val="1"/>
                <c:pt idx="0">
                  <c:v>emission </c:v>
                </c:pt>
              </c:strCache>
            </c:strRef>
          </c:tx>
          <c:spPr>
            <a:solidFill>
              <a:srgbClr val="FF0000"/>
            </a:solidFill>
          </c:spPr>
          <c:invertIfNegative val="0"/>
          <c:cat>
            <c:strRef>
              <c:f>'for manuscript'!$C$6:$F$6</c:f>
              <c:strCache>
                <c:ptCount val="4"/>
                <c:pt idx="0">
                  <c:v>Cu</c:v>
                </c:pt>
                <c:pt idx="1">
                  <c:v>Sn</c:v>
                </c:pt>
                <c:pt idx="2">
                  <c:v>S</c:v>
                </c:pt>
                <c:pt idx="3">
                  <c:v>P</c:v>
                </c:pt>
              </c:strCache>
            </c:strRef>
          </c:cat>
          <c:val>
            <c:numRef>
              <c:f>'for manuscript'!$C$17:$F$17</c:f>
              <c:numCache>
                <c:formatCode>0.000%</c:formatCode>
                <c:ptCount val="4"/>
                <c:pt idx="0">
                  <c:v>1.5115126940516953E-5</c:v>
                </c:pt>
                <c:pt idx="1">
                  <c:v>4.8353561239785307E-5</c:v>
                </c:pt>
                <c:pt idx="2">
                  <c:v>8.2273383923298429E-3</c:v>
                </c:pt>
                <c:pt idx="3" formatCode="0.00%">
                  <c:v>1.5573919004313716E-6</c:v>
                </c:pt>
              </c:numCache>
            </c:numRef>
          </c:val>
          <c:extLst xmlns:c16r2="http://schemas.microsoft.com/office/drawing/2015/06/chart">
            <c:ext xmlns:c16="http://schemas.microsoft.com/office/drawing/2014/chart" uri="{C3380CC4-5D6E-409C-BE32-E72D297353CC}">
              <c16:uniqueId val="{00000003-6A9F-4504-BF77-E4C406FF741F}"/>
            </c:ext>
          </c:extLst>
        </c:ser>
        <c:ser>
          <c:idx val="4"/>
          <c:order val="4"/>
          <c:tx>
            <c:strRef>
              <c:f>'for manuscript'!$C$6</c:f>
              <c:strCache>
                <c:ptCount val="1"/>
                <c:pt idx="0">
                  <c:v>Cu</c:v>
                </c:pt>
              </c:strCache>
            </c:strRef>
          </c:tx>
          <c:invertIfNegative val="0"/>
          <c:cat>
            <c:strRef>
              <c:f>'for manuscript'!$C$6:$F$6</c:f>
              <c:strCache>
                <c:ptCount val="4"/>
                <c:pt idx="0">
                  <c:v>Cu</c:v>
                </c:pt>
                <c:pt idx="1">
                  <c:v>Sn</c:v>
                </c:pt>
                <c:pt idx="2">
                  <c:v>S</c:v>
                </c:pt>
                <c:pt idx="3">
                  <c:v>P</c:v>
                </c:pt>
              </c:strCache>
            </c:strRef>
          </c:cat>
          <c:val>
            <c:numRef>
              <c:f>'for manuscript'!$D$6:$F$6</c:f>
              <c:numCache>
                <c:formatCode>General</c:formatCode>
                <c:ptCount val="3"/>
                <c:pt idx="0">
                  <c:v>0</c:v>
                </c:pt>
                <c:pt idx="1">
                  <c:v>0</c:v>
                </c:pt>
                <c:pt idx="2">
                  <c:v>0</c:v>
                </c:pt>
              </c:numCache>
            </c:numRef>
          </c:val>
          <c:extLst xmlns:c16r2="http://schemas.microsoft.com/office/drawing/2015/06/chart">
            <c:ext xmlns:c16="http://schemas.microsoft.com/office/drawing/2014/chart" uri="{C3380CC4-5D6E-409C-BE32-E72D297353CC}">
              <c16:uniqueId val="{00000004-6A9F-4504-BF77-E4C406FF741F}"/>
            </c:ext>
          </c:extLst>
        </c:ser>
        <c:dLbls>
          <c:showLegendKey val="0"/>
          <c:showVal val="0"/>
          <c:showCatName val="0"/>
          <c:showSerName val="0"/>
          <c:showPercent val="0"/>
          <c:showBubbleSize val="0"/>
        </c:dLbls>
        <c:gapWidth val="150"/>
        <c:overlap val="100"/>
        <c:axId val="160950696"/>
        <c:axId val="160951080"/>
      </c:barChart>
      <c:catAx>
        <c:axId val="160950696"/>
        <c:scaling>
          <c:orientation val="minMax"/>
        </c:scaling>
        <c:delete val="0"/>
        <c:axPos val="b"/>
        <c:numFmt formatCode="General" sourceLinked="0"/>
        <c:majorTickMark val="out"/>
        <c:minorTickMark val="none"/>
        <c:tickLblPos val="nextTo"/>
        <c:txPr>
          <a:bodyPr/>
          <a:lstStyle/>
          <a:p>
            <a:pPr>
              <a:defRPr sz="1600"/>
            </a:pPr>
            <a:endParaRPr lang="nl-BE"/>
          </a:p>
        </c:txPr>
        <c:crossAx val="160951080"/>
        <c:crosses val="autoZero"/>
        <c:auto val="1"/>
        <c:lblAlgn val="ctr"/>
        <c:lblOffset val="100"/>
        <c:noMultiLvlLbl val="0"/>
      </c:catAx>
      <c:valAx>
        <c:axId val="160951080"/>
        <c:scaling>
          <c:orientation val="minMax"/>
          <c:min val="0"/>
        </c:scaling>
        <c:delete val="0"/>
        <c:axPos val="l"/>
        <c:majorGridlines/>
        <c:title>
          <c:tx>
            <c:rich>
              <a:bodyPr rot="-5400000" vert="horz"/>
              <a:lstStyle/>
              <a:p>
                <a:pPr>
                  <a:defRPr sz="1600"/>
                </a:pPr>
                <a:r>
                  <a:rPr lang="en-US" sz="1600"/>
                  <a:t>EAF output</a:t>
                </a:r>
              </a:p>
            </c:rich>
          </c:tx>
          <c:layout>
            <c:manualLayout>
              <c:xMode val="edge"/>
              <c:yMode val="edge"/>
              <c:x val="0"/>
              <c:y val="0.27288084428935711"/>
            </c:manualLayout>
          </c:layout>
          <c:overlay val="0"/>
        </c:title>
        <c:numFmt formatCode="0%" sourceLinked="1"/>
        <c:majorTickMark val="out"/>
        <c:minorTickMark val="none"/>
        <c:tickLblPos val="nextTo"/>
        <c:txPr>
          <a:bodyPr/>
          <a:lstStyle/>
          <a:p>
            <a:pPr>
              <a:defRPr sz="1600"/>
            </a:pPr>
            <a:endParaRPr lang="nl-BE"/>
          </a:p>
        </c:txPr>
        <c:crossAx val="160950696"/>
        <c:crosses val="autoZero"/>
        <c:crossBetween val="between"/>
        <c:majorUnit val="0.2"/>
      </c:valAx>
    </c:plotArea>
    <c:legend>
      <c:legendPos val="b"/>
      <c:legendEntry>
        <c:idx val="4"/>
        <c:delete val="1"/>
      </c:legendEntry>
      <c:layout>
        <c:manualLayout>
          <c:xMode val="edge"/>
          <c:yMode val="edge"/>
          <c:x val="0.17332439678284184"/>
          <c:y val="0.78068144422888053"/>
          <c:w val="0.65067024128686324"/>
          <c:h val="0.1108961461868725"/>
        </c:manualLayout>
      </c:layout>
      <c:overlay val="0"/>
      <c:txPr>
        <a:bodyPr/>
        <a:lstStyle/>
        <a:p>
          <a:pPr>
            <a:defRPr sz="1600"/>
          </a:pPr>
          <a:endParaRPr lang="nl-BE"/>
        </a:p>
      </c:txPr>
    </c:legend>
    <c:plotVisOnly val="1"/>
    <c:dispBlanksAs val="gap"/>
    <c:showDLblsOverMax val="0"/>
  </c:chart>
  <c:spPr>
    <a:ln>
      <a:noFill/>
    </a:ln>
  </c:spPr>
  <c:txPr>
    <a:bodyPr/>
    <a:lstStyle/>
    <a:p>
      <a:pPr>
        <a:defRPr>
          <a:latin typeface="Arial" panose="020B0604020202020204" pitchFamily="34" charset="0"/>
          <a:cs typeface="Arial" panose="020B0604020202020204" pitchFamily="34" charset="0"/>
        </a:defRPr>
      </a:pPr>
      <a:endParaRPr lang="nl-BE"/>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3"/>
    </mc:Choice>
    <mc:Fallback>
      <c:style val="13"/>
    </mc:Fallback>
  </mc:AlternateContent>
  <c:chart>
    <c:autoTitleDeleted val="0"/>
    <c:plotArea>
      <c:layout>
        <c:manualLayout>
          <c:layoutTarget val="inner"/>
          <c:xMode val="edge"/>
          <c:yMode val="edge"/>
          <c:x val="0.13458382183219278"/>
          <c:y val="3.5166444601309778E-2"/>
          <c:w val="0.8305587055326018"/>
          <c:h val="0.79426017365031509"/>
        </c:manualLayout>
      </c:layout>
      <c:scatterChart>
        <c:scatterStyle val="lineMarker"/>
        <c:varyColors val="0"/>
        <c:ser>
          <c:idx val="0"/>
          <c:order val="0"/>
          <c:spPr>
            <a:ln w="47625">
              <a:noFill/>
            </a:ln>
          </c:spPr>
          <c:xVal>
            <c:numRef>
              <c:f>Sheet2!$F$5:$F$34</c:f>
              <c:numCache>
                <c:formatCode>0.00%</c:formatCode>
                <c:ptCount val="30"/>
                <c:pt idx="0">
                  <c:v>0.13</c:v>
                </c:pt>
                <c:pt idx="1">
                  <c:v>0.219</c:v>
                </c:pt>
                <c:pt idx="2">
                  <c:v>0.21</c:v>
                </c:pt>
                <c:pt idx="5">
                  <c:v>0.20899999999999999</c:v>
                </c:pt>
                <c:pt idx="6">
                  <c:v>0.10100000000000001</c:v>
                </c:pt>
                <c:pt idx="7">
                  <c:v>0.20699999999999999</c:v>
                </c:pt>
                <c:pt idx="8">
                  <c:v>0.182</c:v>
                </c:pt>
                <c:pt idx="9">
                  <c:v>0.19700000000000001</c:v>
                </c:pt>
                <c:pt idx="10">
                  <c:v>0.17799999999999999</c:v>
                </c:pt>
                <c:pt idx="12">
                  <c:v>0.17100000000000001</c:v>
                </c:pt>
                <c:pt idx="13">
                  <c:v>0.14399999999999999</c:v>
                </c:pt>
                <c:pt idx="14">
                  <c:v>9.9000000000000005E-2</c:v>
                </c:pt>
                <c:pt idx="15">
                  <c:v>0.161</c:v>
                </c:pt>
                <c:pt idx="16">
                  <c:v>0.13</c:v>
                </c:pt>
                <c:pt idx="17">
                  <c:v>9.9000000000000005E-2</c:v>
                </c:pt>
                <c:pt idx="18">
                  <c:v>0.122</c:v>
                </c:pt>
                <c:pt idx="19">
                  <c:v>0.23699999999999999</c:v>
                </c:pt>
                <c:pt idx="20">
                  <c:v>0.14399999999999999</c:v>
                </c:pt>
                <c:pt idx="22">
                  <c:v>0.16700000000000001</c:v>
                </c:pt>
                <c:pt idx="23">
                  <c:v>0.23300000000000001</c:v>
                </c:pt>
                <c:pt idx="24">
                  <c:v>0.22600000000000001</c:v>
                </c:pt>
                <c:pt idx="25">
                  <c:v>0.20100000000000001</c:v>
                </c:pt>
                <c:pt idx="26">
                  <c:v>0.124</c:v>
                </c:pt>
                <c:pt idx="27">
                  <c:v>0.13400000000000001</c:v>
                </c:pt>
                <c:pt idx="28">
                  <c:v>0.13300000000000001</c:v>
                </c:pt>
                <c:pt idx="29">
                  <c:v>0.16200000000000001</c:v>
                </c:pt>
              </c:numCache>
            </c:numRef>
          </c:xVal>
          <c:yVal>
            <c:numRef>
              <c:f>Sheet2!$E$5:$E$34</c:f>
              <c:numCache>
                <c:formatCode>0.00%</c:formatCode>
                <c:ptCount val="30"/>
                <c:pt idx="0">
                  <c:v>0.20300000000000001</c:v>
                </c:pt>
                <c:pt idx="1">
                  <c:v>7.8E-2</c:v>
                </c:pt>
                <c:pt idx="2">
                  <c:v>0.14499999999999999</c:v>
                </c:pt>
                <c:pt idx="5">
                  <c:v>0.16200000000000001</c:v>
                </c:pt>
                <c:pt idx="6">
                  <c:v>0.67100000000000004</c:v>
                </c:pt>
                <c:pt idx="7">
                  <c:v>0.17399999999999999</c:v>
                </c:pt>
                <c:pt idx="8">
                  <c:v>0.214</c:v>
                </c:pt>
                <c:pt idx="9">
                  <c:v>7.0999999999999994E-2</c:v>
                </c:pt>
                <c:pt idx="10">
                  <c:v>0.20599999999999999</c:v>
                </c:pt>
                <c:pt idx="12">
                  <c:v>0.17199999999999999</c:v>
                </c:pt>
                <c:pt idx="13">
                  <c:v>0.41799999999999998</c:v>
                </c:pt>
                <c:pt idx="14">
                  <c:v>0.40899999999999997</c:v>
                </c:pt>
                <c:pt idx="15">
                  <c:v>0.316</c:v>
                </c:pt>
                <c:pt idx="16">
                  <c:v>0.4</c:v>
                </c:pt>
                <c:pt idx="17">
                  <c:v>0.13600000000000001</c:v>
                </c:pt>
                <c:pt idx="18">
                  <c:v>0.44400000000000001</c:v>
                </c:pt>
                <c:pt idx="19">
                  <c:v>0.04</c:v>
                </c:pt>
                <c:pt idx="20">
                  <c:v>0.48399999999999999</c:v>
                </c:pt>
                <c:pt idx="22">
                  <c:v>8.3000000000000004E-2</c:v>
                </c:pt>
                <c:pt idx="23">
                  <c:v>0.252</c:v>
                </c:pt>
                <c:pt idx="24">
                  <c:v>0.10100000000000001</c:v>
                </c:pt>
                <c:pt idx="25">
                  <c:v>0.13100000000000001</c:v>
                </c:pt>
                <c:pt idx="26">
                  <c:v>0.24299999999999999</c:v>
                </c:pt>
                <c:pt idx="27">
                  <c:v>0.53300000000000003</c:v>
                </c:pt>
                <c:pt idx="28">
                  <c:v>0.23599999999999999</c:v>
                </c:pt>
                <c:pt idx="29">
                  <c:v>0.25900000000000001</c:v>
                </c:pt>
              </c:numCache>
            </c:numRef>
          </c:yVal>
          <c:smooth val="0"/>
          <c:extLst xmlns:c16r2="http://schemas.microsoft.com/office/drawing/2015/06/chart">
            <c:ext xmlns:c16="http://schemas.microsoft.com/office/drawing/2014/chart" uri="{C3380CC4-5D6E-409C-BE32-E72D297353CC}">
              <c16:uniqueId val="{00000000-AD7F-4306-8D4B-F09CBE8BBC55}"/>
            </c:ext>
          </c:extLst>
        </c:ser>
        <c:dLbls>
          <c:showLegendKey val="0"/>
          <c:showVal val="0"/>
          <c:showCatName val="0"/>
          <c:showSerName val="0"/>
          <c:showPercent val="0"/>
          <c:showBubbleSize val="0"/>
        </c:dLbls>
        <c:axId val="160401632"/>
        <c:axId val="160402416"/>
      </c:scatterChart>
      <c:valAx>
        <c:axId val="160401632"/>
        <c:scaling>
          <c:orientation val="minMax"/>
        </c:scaling>
        <c:delete val="0"/>
        <c:axPos val="b"/>
        <c:title>
          <c:tx>
            <c:rich>
              <a:bodyPr/>
              <a:lstStyle/>
              <a:p>
                <a:pPr>
                  <a:defRPr/>
                </a:pPr>
                <a:r>
                  <a:rPr lang="en-GB" dirty="0" smtClean="0"/>
                  <a:t>Electricity</a:t>
                </a:r>
                <a:r>
                  <a:rPr lang="en-GB" baseline="0" dirty="0" smtClean="0"/>
                  <a:t> recovery efficiency </a:t>
                </a:r>
                <a:r>
                  <a:rPr lang="en-GB" dirty="0" smtClean="0"/>
                  <a:t>(%)</a:t>
                </a:r>
                <a:endParaRPr lang="en-GB" dirty="0"/>
              </a:p>
            </c:rich>
          </c:tx>
          <c:overlay val="0"/>
        </c:title>
        <c:numFmt formatCode="0%" sourceLinked="0"/>
        <c:majorTickMark val="out"/>
        <c:minorTickMark val="in"/>
        <c:tickLblPos val="nextTo"/>
        <c:crossAx val="160402416"/>
        <c:crosses val="autoZero"/>
        <c:crossBetween val="midCat"/>
      </c:valAx>
      <c:valAx>
        <c:axId val="160402416"/>
        <c:scaling>
          <c:orientation val="minMax"/>
        </c:scaling>
        <c:delete val="0"/>
        <c:axPos val="l"/>
        <c:majorGridlines/>
        <c:title>
          <c:tx>
            <c:rich>
              <a:bodyPr rot="-5400000" vert="horz"/>
              <a:lstStyle/>
              <a:p>
                <a:pPr>
                  <a:defRPr/>
                </a:pPr>
                <a:r>
                  <a:rPr lang="en-US" dirty="0" smtClean="0"/>
                  <a:t>Heat recovery efficiency </a:t>
                </a:r>
                <a:r>
                  <a:rPr lang="en-US" baseline="0" dirty="0" smtClean="0"/>
                  <a:t>(%)</a:t>
                </a:r>
                <a:endParaRPr lang="en-US" dirty="0"/>
              </a:p>
            </c:rich>
          </c:tx>
          <c:overlay val="0"/>
        </c:title>
        <c:numFmt formatCode="0%" sourceLinked="0"/>
        <c:majorTickMark val="out"/>
        <c:minorTickMark val="in"/>
        <c:tickLblPos val="nextTo"/>
        <c:crossAx val="160401632"/>
        <c:crosses val="autoZero"/>
        <c:crossBetween val="midCat"/>
        <c:majorUnit val="0.2"/>
      </c:valAx>
    </c:plotArea>
    <c:plotVisOnly val="1"/>
    <c:dispBlanksAs val="gap"/>
    <c:showDLblsOverMax val="0"/>
  </c:chart>
  <c:txPr>
    <a:bodyPr/>
    <a:lstStyle/>
    <a:p>
      <a:pPr>
        <a:defRPr sz="1800"/>
      </a:pPr>
      <a:endParaRPr lang="nl-BE"/>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Sheet1!$A$5</c:f>
              <c:strCache>
                <c:ptCount val="1"/>
                <c:pt idx="0">
                  <c:v>Burden without recovery</c:v>
                </c:pt>
              </c:strCache>
            </c:strRef>
          </c:tx>
          <c:spPr>
            <a:solidFill>
              <a:srgbClr val="C00000"/>
            </a:solidFill>
          </c:spPr>
          <c:invertIfNegative val="0"/>
          <c:cat>
            <c:strRef>
              <c:f>Sheet1!$B$4:$D$4</c:f>
              <c:strCache>
                <c:ptCount val="3"/>
                <c:pt idx="0">
                  <c:v>Swiss avgerage (12% el, 24% heat)</c:v>
                </c:pt>
                <c:pt idx="1">
                  <c:v>Max electricity (20% el)</c:v>
                </c:pt>
                <c:pt idx="2">
                  <c:v>Max heat (6% el, 65% heat)</c:v>
                </c:pt>
              </c:strCache>
            </c:strRef>
          </c:cat>
          <c:val>
            <c:numRef>
              <c:f>Sheet1!$B$5:$D$5</c:f>
              <c:numCache>
                <c:formatCode>General</c:formatCode>
                <c:ptCount val="3"/>
                <c:pt idx="0">
                  <c:v>494</c:v>
                </c:pt>
                <c:pt idx="1">
                  <c:v>494</c:v>
                </c:pt>
                <c:pt idx="2">
                  <c:v>494</c:v>
                </c:pt>
              </c:numCache>
            </c:numRef>
          </c:val>
          <c:extLst xmlns:c16r2="http://schemas.microsoft.com/office/drawing/2015/06/chart">
            <c:ext xmlns:c16="http://schemas.microsoft.com/office/drawing/2014/chart" uri="{C3380CC4-5D6E-409C-BE32-E72D297353CC}">
              <c16:uniqueId val="{00000000-DAFA-4E7C-A4E7-43C572C8E975}"/>
            </c:ext>
          </c:extLst>
        </c:ser>
        <c:ser>
          <c:idx val="1"/>
          <c:order val="1"/>
          <c:tx>
            <c:strRef>
              <c:f>Sheet1!$A$6</c:f>
              <c:strCache>
                <c:ptCount val="1"/>
                <c:pt idx="0">
                  <c:v>average Swiss electricity mix</c:v>
                </c:pt>
              </c:strCache>
            </c:strRef>
          </c:tx>
          <c:spPr>
            <a:ln>
              <a:solidFill>
                <a:schemeClr val="tx1"/>
              </a:solidFill>
            </a:ln>
          </c:spPr>
          <c:invertIfNegative val="0"/>
          <c:cat>
            <c:strRef>
              <c:f>Sheet1!$B$4:$D$4</c:f>
              <c:strCache>
                <c:ptCount val="3"/>
                <c:pt idx="0">
                  <c:v>Swiss avgerage (12% el, 24% heat)</c:v>
                </c:pt>
                <c:pt idx="1">
                  <c:v>Max electricity (20% el)</c:v>
                </c:pt>
                <c:pt idx="2">
                  <c:v>Max heat (6% el, 65% heat)</c:v>
                </c:pt>
              </c:strCache>
            </c:strRef>
          </c:cat>
          <c:val>
            <c:numRef>
              <c:f>Sheet1!$B$6:$D$6</c:f>
              <c:numCache>
                <c:formatCode>General</c:formatCode>
                <c:ptCount val="3"/>
                <c:pt idx="0">
                  <c:v>-52.8</c:v>
                </c:pt>
                <c:pt idx="1">
                  <c:v>-87</c:v>
                </c:pt>
                <c:pt idx="2">
                  <c:v>-25.3</c:v>
                </c:pt>
              </c:numCache>
            </c:numRef>
          </c:val>
          <c:extLst xmlns:c16r2="http://schemas.microsoft.com/office/drawing/2015/06/chart">
            <c:ext xmlns:c16="http://schemas.microsoft.com/office/drawing/2014/chart" uri="{C3380CC4-5D6E-409C-BE32-E72D297353CC}">
              <c16:uniqueId val="{00000001-DAFA-4E7C-A4E7-43C572C8E975}"/>
            </c:ext>
          </c:extLst>
        </c:ser>
        <c:ser>
          <c:idx val="2"/>
          <c:order val="2"/>
          <c:tx>
            <c:strRef>
              <c:f>Sheet1!$A$7</c:f>
              <c:strCache>
                <c:ptCount val="1"/>
                <c:pt idx="0">
                  <c:v>import, average UCTE mix</c:v>
                </c:pt>
              </c:strCache>
            </c:strRef>
          </c:tx>
          <c:spPr>
            <a:pattFill prst="pct5">
              <a:fgClr>
                <a:schemeClr val="accent2"/>
              </a:fgClr>
              <a:bgClr>
                <a:schemeClr val="bg1"/>
              </a:bgClr>
            </a:pattFill>
            <a:ln>
              <a:solidFill>
                <a:schemeClr val="tx1"/>
              </a:solidFill>
            </a:ln>
          </c:spPr>
          <c:invertIfNegative val="0"/>
          <c:cat>
            <c:strRef>
              <c:f>Sheet1!$B$4:$D$4</c:f>
              <c:strCache>
                <c:ptCount val="3"/>
                <c:pt idx="0">
                  <c:v>Swiss avgerage (12% el, 24% heat)</c:v>
                </c:pt>
                <c:pt idx="1">
                  <c:v>Max electricity (20% el)</c:v>
                </c:pt>
                <c:pt idx="2">
                  <c:v>Max heat (6% el, 65% heat)</c:v>
                </c:pt>
              </c:strCache>
            </c:strRef>
          </c:cat>
          <c:val>
            <c:numRef>
              <c:f>Sheet1!$B$7:$D$7</c:f>
              <c:numCache>
                <c:formatCode>General</c:formatCode>
                <c:ptCount val="3"/>
                <c:pt idx="0">
                  <c:v>-214</c:v>
                </c:pt>
                <c:pt idx="1">
                  <c:v>-353</c:v>
                </c:pt>
                <c:pt idx="2">
                  <c:v>-103</c:v>
                </c:pt>
              </c:numCache>
            </c:numRef>
          </c:val>
          <c:extLst xmlns:c16r2="http://schemas.microsoft.com/office/drawing/2015/06/chart">
            <c:ext xmlns:c16="http://schemas.microsoft.com/office/drawing/2014/chart" uri="{C3380CC4-5D6E-409C-BE32-E72D297353CC}">
              <c16:uniqueId val="{00000002-DAFA-4E7C-A4E7-43C572C8E975}"/>
            </c:ext>
          </c:extLst>
        </c:ser>
        <c:ser>
          <c:idx val="3"/>
          <c:order val="3"/>
          <c:tx>
            <c:strRef>
              <c:f>Sheet1!$A$8</c:f>
              <c:strCache>
                <c:ptCount val="1"/>
                <c:pt idx="0">
                  <c:v>electricity from natural gas</c:v>
                </c:pt>
              </c:strCache>
            </c:strRef>
          </c:tx>
          <c:spPr>
            <a:pattFill prst="dkHorz">
              <a:fgClr>
                <a:schemeClr val="accent2"/>
              </a:fgClr>
              <a:bgClr>
                <a:schemeClr val="bg1"/>
              </a:bgClr>
            </a:pattFill>
            <a:ln>
              <a:solidFill>
                <a:schemeClr val="tx1"/>
              </a:solidFill>
            </a:ln>
          </c:spPr>
          <c:invertIfNegative val="0"/>
          <c:cat>
            <c:strRef>
              <c:f>Sheet1!$B$4:$D$4</c:f>
              <c:strCache>
                <c:ptCount val="3"/>
                <c:pt idx="0">
                  <c:v>Swiss avgerage (12% el, 24% heat)</c:v>
                </c:pt>
                <c:pt idx="1">
                  <c:v>Max electricity (20% el)</c:v>
                </c:pt>
                <c:pt idx="2">
                  <c:v>Max heat (6% el, 65% heat)</c:v>
                </c:pt>
              </c:strCache>
            </c:strRef>
          </c:cat>
          <c:val>
            <c:numRef>
              <c:f>Sheet1!$B$8:$D$8</c:f>
              <c:numCache>
                <c:formatCode>General</c:formatCode>
                <c:ptCount val="3"/>
                <c:pt idx="0">
                  <c:v>-488</c:v>
                </c:pt>
                <c:pt idx="1">
                  <c:v>-804</c:v>
                </c:pt>
                <c:pt idx="2">
                  <c:v>-234</c:v>
                </c:pt>
              </c:numCache>
            </c:numRef>
          </c:val>
          <c:extLst xmlns:c16r2="http://schemas.microsoft.com/office/drawing/2015/06/chart">
            <c:ext xmlns:c16="http://schemas.microsoft.com/office/drawing/2014/chart" uri="{C3380CC4-5D6E-409C-BE32-E72D297353CC}">
              <c16:uniqueId val="{00000003-DAFA-4E7C-A4E7-43C572C8E975}"/>
            </c:ext>
          </c:extLst>
        </c:ser>
        <c:ser>
          <c:idx val="4"/>
          <c:order val="4"/>
          <c:tx>
            <c:strRef>
              <c:f>Sheet1!$A$9</c:f>
              <c:strCache>
                <c:ptCount val="1"/>
                <c:pt idx="0">
                  <c:v>heat from light fuel oil boiler</c:v>
                </c:pt>
              </c:strCache>
            </c:strRef>
          </c:tx>
          <c:spPr>
            <a:pattFill prst="plaid">
              <a:fgClr>
                <a:schemeClr val="accent3">
                  <a:lumMod val="50000"/>
                </a:schemeClr>
              </a:fgClr>
              <a:bgClr>
                <a:schemeClr val="bg1"/>
              </a:bgClr>
            </a:pattFill>
            <a:ln>
              <a:solidFill>
                <a:schemeClr val="tx1"/>
              </a:solidFill>
            </a:ln>
          </c:spPr>
          <c:invertIfNegative val="0"/>
          <c:cat>
            <c:strRef>
              <c:f>Sheet1!$B$4:$D$4</c:f>
              <c:strCache>
                <c:ptCount val="3"/>
                <c:pt idx="0">
                  <c:v>Swiss avgerage (12% el, 24% heat)</c:v>
                </c:pt>
                <c:pt idx="1">
                  <c:v>Max electricity (20% el)</c:v>
                </c:pt>
                <c:pt idx="2">
                  <c:v>Max heat (6% el, 65% heat)</c:v>
                </c:pt>
              </c:strCache>
            </c:strRef>
          </c:cat>
          <c:val>
            <c:numRef>
              <c:f>Sheet1!$B$9:$D$9</c:f>
              <c:numCache>
                <c:formatCode>General</c:formatCode>
                <c:ptCount val="3"/>
                <c:pt idx="0">
                  <c:v>-264</c:v>
                </c:pt>
                <c:pt idx="1">
                  <c:v>0</c:v>
                </c:pt>
                <c:pt idx="2">
                  <c:v>-698</c:v>
                </c:pt>
              </c:numCache>
            </c:numRef>
          </c:val>
          <c:extLst xmlns:c16r2="http://schemas.microsoft.com/office/drawing/2015/06/chart">
            <c:ext xmlns:c16="http://schemas.microsoft.com/office/drawing/2014/chart" uri="{C3380CC4-5D6E-409C-BE32-E72D297353CC}">
              <c16:uniqueId val="{00000004-DAFA-4E7C-A4E7-43C572C8E975}"/>
            </c:ext>
          </c:extLst>
        </c:ser>
        <c:ser>
          <c:idx val="5"/>
          <c:order val="5"/>
          <c:tx>
            <c:strRef>
              <c:f>Sheet1!$A$10</c:f>
              <c:strCache>
                <c:ptCount val="1"/>
                <c:pt idx="0">
                  <c:v>natural gas furnace heat</c:v>
                </c:pt>
              </c:strCache>
            </c:strRef>
          </c:tx>
          <c:spPr>
            <a:pattFill prst="wdUpDiag">
              <a:fgClr>
                <a:schemeClr val="accent3">
                  <a:lumMod val="50000"/>
                </a:schemeClr>
              </a:fgClr>
              <a:bgClr>
                <a:schemeClr val="bg1"/>
              </a:bgClr>
            </a:pattFill>
            <a:ln>
              <a:solidFill>
                <a:schemeClr val="tx1"/>
              </a:solidFill>
            </a:ln>
          </c:spPr>
          <c:invertIfNegative val="0"/>
          <c:cat>
            <c:strRef>
              <c:f>Sheet1!$B$4:$D$4</c:f>
              <c:strCache>
                <c:ptCount val="3"/>
                <c:pt idx="0">
                  <c:v>Swiss avgerage (12% el, 24% heat)</c:v>
                </c:pt>
                <c:pt idx="1">
                  <c:v>Max electricity (20% el)</c:v>
                </c:pt>
                <c:pt idx="2">
                  <c:v>Max heat (6% el, 65% heat)</c:v>
                </c:pt>
              </c:strCache>
            </c:strRef>
          </c:cat>
          <c:val>
            <c:numRef>
              <c:f>Sheet1!$B$10:$D$10</c:f>
              <c:numCache>
                <c:formatCode>General</c:formatCode>
                <c:ptCount val="3"/>
                <c:pt idx="0">
                  <c:v>-213</c:v>
                </c:pt>
                <c:pt idx="1">
                  <c:v>0</c:v>
                </c:pt>
                <c:pt idx="2">
                  <c:v>-563</c:v>
                </c:pt>
              </c:numCache>
            </c:numRef>
          </c:val>
          <c:extLst xmlns:c16r2="http://schemas.microsoft.com/office/drawing/2015/06/chart">
            <c:ext xmlns:c16="http://schemas.microsoft.com/office/drawing/2014/chart" uri="{C3380CC4-5D6E-409C-BE32-E72D297353CC}">
              <c16:uniqueId val="{00000005-DAFA-4E7C-A4E7-43C572C8E975}"/>
            </c:ext>
          </c:extLst>
        </c:ser>
        <c:ser>
          <c:idx val="6"/>
          <c:order val="6"/>
          <c:tx>
            <c:strRef>
              <c:f>Sheet1!$A$11</c:f>
              <c:strCache>
                <c:ptCount val="1"/>
                <c:pt idx="0">
                  <c:v>biomass furnace heat</c:v>
                </c:pt>
              </c:strCache>
            </c:strRef>
          </c:tx>
          <c:spPr>
            <a:pattFill prst="horzBrick">
              <a:fgClr>
                <a:schemeClr val="accent3">
                  <a:lumMod val="50000"/>
                </a:schemeClr>
              </a:fgClr>
              <a:bgClr>
                <a:schemeClr val="bg1"/>
              </a:bgClr>
            </a:pattFill>
            <a:ln>
              <a:solidFill>
                <a:schemeClr val="tx1"/>
              </a:solidFill>
            </a:ln>
          </c:spPr>
          <c:invertIfNegative val="0"/>
          <c:cat>
            <c:strRef>
              <c:f>Sheet1!$B$4:$D$4</c:f>
              <c:strCache>
                <c:ptCount val="3"/>
                <c:pt idx="0">
                  <c:v>Swiss avgerage (12% el, 24% heat)</c:v>
                </c:pt>
                <c:pt idx="1">
                  <c:v>Max electricity (20% el)</c:v>
                </c:pt>
                <c:pt idx="2">
                  <c:v>Max heat (6% el, 65% heat)</c:v>
                </c:pt>
              </c:strCache>
            </c:strRef>
          </c:cat>
          <c:val>
            <c:numRef>
              <c:f>Sheet1!$B$11:$D$11</c:f>
              <c:numCache>
                <c:formatCode>General</c:formatCode>
                <c:ptCount val="3"/>
                <c:pt idx="0">
                  <c:v>-14.4</c:v>
                </c:pt>
                <c:pt idx="1">
                  <c:v>0</c:v>
                </c:pt>
                <c:pt idx="2">
                  <c:v>-38.1</c:v>
                </c:pt>
              </c:numCache>
            </c:numRef>
          </c:val>
          <c:extLst xmlns:c16r2="http://schemas.microsoft.com/office/drawing/2015/06/chart">
            <c:ext xmlns:c16="http://schemas.microsoft.com/office/drawing/2014/chart" uri="{C3380CC4-5D6E-409C-BE32-E72D297353CC}">
              <c16:uniqueId val="{00000006-DAFA-4E7C-A4E7-43C572C8E975}"/>
            </c:ext>
          </c:extLst>
        </c:ser>
        <c:dLbls>
          <c:showLegendKey val="0"/>
          <c:showVal val="0"/>
          <c:showCatName val="0"/>
          <c:showSerName val="0"/>
          <c:showPercent val="0"/>
          <c:showBubbleSize val="0"/>
        </c:dLbls>
        <c:gapWidth val="150"/>
        <c:axId val="160403984"/>
        <c:axId val="160713960"/>
      </c:barChart>
      <c:catAx>
        <c:axId val="160403984"/>
        <c:scaling>
          <c:orientation val="minMax"/>
        </c:scaling>
        <c:delete val="0"/>
        <c:axPos val="b"/>
        <c:numFmt formatCode="General" sourceLinked="0"/>
        <c:majorTickMark val="out"/>
        <c:minorTickMark val="none"/>
        <c:tickLblPos val="nextTo"/>
        <c:txPr>
          <a:bodyPr/>
          <a:lstStyle/>
          <a:p>
            <a:pPr>
              <a:defRPr sz="100"/>
            </a:pPr>
            <a:endParaRPr lang="nl-BE"/>
          </a:p>
        </c:txPr>
        <c:crossAx val="160713960"/>
        <c:crossesAt val="0"/>
        <c:auto val="1"/>
        <c:lblAlgn val="ctr"/>
        <c:lblOffset val="100"/>
        <c:noMultiLvlLbl val="0"/>
      </c:catAx>
      <c:valAx>
        <c:axId val="160713960"/>
        <c:scaling>
          <c:orientation val="minMax"/>
        </c:scaling>
        <c:delete val="0"/>
        <c:axPos val="l"/>
        <c:majorGridlines/>
        <c:numFmt formatCode="General" sourceLinked="1"/>
        <c:majorTickMark val="out"/>
        <c:minorTickMark val="none"/>
        <c:tickLblPos val="nextTo"/>
        <c:crossAx val="160403984"/>
        <c:crossesAt val="1"/>
        <c:crossBetween val="between"/>
      </c:valAx>
    </c:plotArea>
    <c:legend>
      <c:legendPos val="r"/>
      <c:layout>
        <c:manualLayout>
          <c:xMode val="edge"/>
          <c:yMode val="edge"/>
          <c:x val="0.68117975616534465"/>
          <c:y val="8.1030183727034119E-2"/>
          <c:w val="0.30215351131182122"/>
          <c:h val="0.89812481773111696"/>
        </c:manualLayout>
      </c:layout>
      <c:overlay val="0"/>
      <c:spPr>
        <a:ln>
          <a:solidFill>
            <a:schemeClr val="tx1"/>
          </a:solidFill>
        </a:ln>
      </c:spPr>
    </c:legend>
    <c:plotVisOnly val="1"/>
    <c:dispBlanksAs val="gap"/>
    <c:showDLblsOverMax val="0"/>
  </c:chart>
  <c:spPr>
    <a:ln>
      <a:noFill/>
    </a:ln>
  </c:spPr>
  <c:txPr>
    <a:bodyPr/>
    <a:lstStyle/>
    <a:p>
      <a:pPr>
        <a:defRPr sz="1600"/>
      </a:pPr>
      <a:endParaRPr lang="nl-BE"/>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8B69D3-4587-430D-AE86-077B1E76D81C}"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GB"/>
        </a:p>
      </dgm:t>
    </dgm:pt>
    <dgm:pt modelId="{A0F0E713-A6F3-4CC6-A381-FEA8DB4A6C97}">
      <dgm:prSet phldrT="[Text]" custT="1"/>
      <dgm:spPr/>
      <dgm:t>
        <a:bodyPr/>
        <a:lstStyle/>
        <a:p>
          <a:pPr>
            <a:lnSpc>
              <a:spcPct val="120000"/>
            </a:lnSpc>
          </a:pPr>
          <a:r>
            <a:rPr lang="de-CH" sz="1600" noProof="0" dirty="0" err="1" smtClean="0"/>
            <a:t>Direct</a:t>
          </a:r>
          <a:r>
            <a:rPr lang="de-CH" sz="1600" noProof="0" dirty="0" smtClean="0"/>
            <a:t> </a:t>
          </a:r>
          <a:r>
            <a:rPr lang="de-CH" sz="1600" noProof="0" dirty="0" err="1" smtClean="0"/>
            <a:t>electricity</a:t>
          </a:r>
          <a:r>
            <a:rPr lang="de-CH" sz="1600" noProof="0" dirty="0" smtClean="0"/>
            <a:t> </a:t>
          </a:r>
          <a:r>
            <a:rPr lang="de-CH" sz="1600" noProof="0" dirty="0" err="1" smtClean="0"/>
            <a:t>demand</a:t>
          </a:r>
          <a:r>
            <a:rPr lang="de-CH" sz="1600" noProof="0" dirty="0" smtClean="0"/>
            <a:t> of </a:t>
          </a:r>
          <a:r>
            <a:rPr lang="de-CH" sz="1600" noProof="0" dirty="0" err="1" smtClean="0"/>
            <a:t>pre</a:t>
          </a:r>
          <a:r>
            <a:rPr lang="de-CH" sz="1600" noProof="0" dirty="0" smtClean="0"/>
            <a:t>-treatment</a:t>
          </a:r>
          <a:endParaRPr lang="de-CH" sz="1600" noProof="0" dirty="0"/>
        </a:p>
      </dgm:t>
    </dgm:pt>
    <dgm:pt modelId="{6D8D332E-2884-4620-87E8-2BA4766EB538}" type="parTrans" cxnId="{F186AA19-421E-41F1-91E0-F18F4E907BE1}">
      <dgm:prSet/>
      <dgm:spPr/>
      <dgm:t>
        <a:bodyPr/>
        <a:lstStyle/>
        <a:p>
          <a:pPr>
            <a:lnSpc>
              <a:spcPct val="120000"/>
            </a:lnSpc>
          </a:pPr>
          <a:endParaRPr lang="de-CH" noProof="0" dirty="0"/>
        </a:p>
      </dgm:t>
    </dgm:pt>
    <dgm:pt modelId="{4D7CD2E4-6FDF-4EDF-88C8-777EA139A1E9}" type="sibTrans" cxnId="{F186AA19-421E-41F1-91E0-F18F4E907BE1}">
      <dgm:prSet/>
      <dgm:spPr/>
      <dgm:t>
        <a:bodyPr/>
        <a:lstStyle/>
        <a:p>
          <a:pPr>
            <a:lnSpc>
              <a:spcPct val="120000"/>
            </a:lnSpc>
          </a:pPr>
          <a:endParaRPr lang="de-CH" noProof="0" dirty="0"/>
        </a:p>
      </dgm:t>
    </dgm:pt>
    <dgm:pt modelId="{72E42928-B681-439E-BA7D-BCA45669E943}">
      <dgm:prSet phldrT="[Text]" custT="1"/>
      <dgm:spPr/>
      <dgm:t>
        <a:bodyPr/>
        <a:lstStyle/>
        <a:p>
          <a:pPr>
            <a:lnSpc>
              <a:spcPct val="120000"/>
            </a:lnSpc>
          </a:pPr>
          <a:r>
            <a:rPr lang="de-CH" sz="1600" noProof="0" dirty="0" smtClean="0"/>
            <a:t>Positive </a:t>
          </a:r>
          <a:r>
            <a:rPr lang="de-CH" sz="1600" noProof="0" dirty="0" err="1" smtClean="0"/>
            <a:t>effect</a:t>
          </a:r>
          <a:r>
            <a:rPr lang="de-CH" sz="1600" noProof="0" dirty="0" smtClean="0"/>
            <a:t> in EAF </a:t>
          </a:r>
          <a:r>
            <a:rPr lang="de-CH" sz="1600" noProof="0" dirty="0" err="1" smtClean="0"/>
            <a:t>by</a:t>
          </a:r>
          <a:r>
            <a:rPr lang="de-CH" sz="1600" noProof="0" dirty="0" smtClean="0"/>
            <a:t> </a:t>
          </a:r>
          <a:r>
            <a:rPr lang="de-CH" sz="1600" noProof="0" dirty="0" err="1" smtClean="0"/>
            <a:t>pre-treament</a:t>
          </a:r>
          <a:endParaRPr lang="de-CH" sz="1600" noProof="0" dirty="0"/>
        </a:p>
      </dgm:t>
    </dgm:pt>
    <dgm:pt modelId="{40C47FFE-BE97-4A70-BA38-95CC525E6C0A}" type="parTrans" cxnId="{4BEF71C8-3DE8-46A6-8476-BBAFAC7697F8}">
      <dgm:prSet/>
      <dgm:spPr/>
      <dgm:t>
        <a:bodyPr/>
        <a:lstStyle/>
        <a:p>
          <a:pPr>
            <a:lnSpc>
              <a:spcPct val="120000"/>
            </a:lnSpc>
          </a:pPr>
          <a:endParaRPr lang="de-CH" noProof="0" dirty="0"/>
        </a:p>
      </dgm:t>
    </dgm:pt>
    <dgm:pt modelId="{1BBF4E26-2D5A-4D78-B89A-DDEDE9E2A4F0}" type="sibTrans" cxnId="{4BEF71C8-3DE8-46A6-8476-BBAFAC7697F8}">
      <dgm:prSet/>
      <dgm:spPr/>
      <dgm:t>
        <a:bodyPr/>
        <a:lstStyle/>
        <a:p>
          <a:pPr>
            <a:lnSpc>
              <a:spcPct val="120000"/>
            </a:lnSpc>
          </a:pPr>
          <a:endParaRPr lang="de-CH" noProof="0" dirty="0"/>
        </a:p>
      </dgm:t>
    </dgm:pt>
    <dgm:pt modelId="{CE4F5E58-D604-48B5-8F98-BC2BE4F6AAC0}" type="pres">
      <dgm:prSet presAssocID="{0C8B69D3-4587-430D-AE86-077B1E76D81C}" presName="compositeShape" presStyleCnt="0">
        <dgm:presLayoutVars>
          <dgm:chMax val="2"/>
          <dgm:dir/>
          <dgm:resizeHandles val="exact"/>
        </dgm:presLayoutVars>
      </dgm:prSet>
      <dgm:spPr/>
      <dgm:t>
        <a:bodyPr/>
        <a:lstStyle/>
        <a:p>
          <a:endParaRPr lang="en-GB"/>
        </a:p>
      </dgm:t>
    </dgm:pt>
    <dgm:pt modelId="{C0F331FC-2751-40B0-B793-A510FA089ADC}" type="pres">
      <dgm:prSet presAssocID="{0C8B69D3-4587-430D-AE86-077B1E76D81C}" presName="divider" presStyleLbl="fgShp" presStyleIdx="0" presStyleCnt="1" custAng="21222927"/>
      <dgm:spPr/>
    </dgm:pt>
    <dgm:pt modelId="{402CA48B-8D9C-418C-B0D5-EA880D711EB0}" type="pres">
      <dgm:prSet presAssocID="{A0F0E713-A6F3-4CC6-A381-FEA8DB4A6C97}" presName="downArrow" presStyleLbl="node1" presStyleIdx="0" presStyleCnt="2" custScaleX="67478" custLinFactNeighborY="11552"/>
      <dgm:spPr>
        <a:solidFill>
          <a:srgbClr val="1F407A"/>
        </a:solidFill>
      </dgm:spPr>
    </dgm:pt>
    <dgm:pt modelId="{E86EF986-B506-4A72-A98B-0C8155113BC8}" type="pres">
      <dgm:prSet presAssocID="{A0F0E713-A6F3-4CC6-A381-FEA8DB4A6C97}" presName="downArrowText" presStyleLbl="revTx" presStyleIdx="0" presStyleCnt="2" custScaleX="158047">
        <dgm:presLayoutVars>
          <dgm:bulletEnabled val="1"/>
        </dgm:presLayoutVars>
      </dgm:prSet>
      <dgm:spPr/>
      <dgm:t>
        <a:bodyPr/>
        <a:lstStyle/>
        <a:p>
          <a:endParaRPr lang="en-GB"/>
        </a:p>
      </dgm:t>
    </dgm:pt>
    <dgm:pt modelId="{BE9C0775-44F2-4CDF-97E1-A9D3D821B80D}" type="pres">
      <dgm:prSet presAssocID="{72E42928-B681-439E-BA7D-BCA45669E943}" presName="upArrow" presStyleLbl="node1" presStyleIdx="1" presStyleCnt="2" custScaleX="67478" custLinFactNeighborY="-10108"/>
      <dgm:spPr>
        <a:solidFill>
          <a:srgbClr val="1F407A"/>
        </a:solidFill>
      </dgm:spPr>
    </dgm:pt>
    <dgm:pt modelId="{2BF07838-E438-4B3C-9470-7481F2F1A782}" type="pres">
      <dgm:prSet presAssocID="{72E42928-B681-439E-BA7D-BCA45669E943}" presName="upArrowText" presStyleLbl="revTx" presStyleIdx="1" presStyleCnt="2" custScaleX="169530">
        <dgm:presLayoutVars>
          <dgm:bulletEnabled val="1"/>
        </dgm:presLayoutVars>
      </dgm:prSet>
      <dgm:spPr/>
      <dgm:t>
        <a:bodyPr/>
        <a:lstStyle/>
        <a:p>
          <a:endParaRPr lang="en-GB"/>
        </a:p>
      </dgm:t>
    </dgm:pt>
  </dgm:ptLst>
  <dgm:cxnLst>
    <dgm:cxn modelId="{4BEF71C8-3DE8-46A6-8476-BBAFAC7697F8}" srcId="{0C8B69D3-4587-430D-AE86-077B1E76D81C}" destId="{72E42928-B681-439E-BA7D-BCA45669E943}" srcOrd="1" destOrd="0" parTransId="{40C47FFE-BE97-4A70-BA38-95CC525E6C0A}" sibTransId="{1BBF4E26-2D5A-4D78-B89A-DDEDE9E2A4F0}"/>
    <dgm:cxn modelId="{F186AA19-421E-41F1-91E0-F18F4E907BE1}" srcId="{0C8B69D3-4587-430D-AE86-077B1E76D81C}" destId="{A0F0E713-A6F3-4CC6-A381-FEA8DB4A6C97}" srcOrd="0" destOrd="0" parTransId="{6D8D332E-2884-4620-87E8-2BA4766EB538}" sibTransId="{4D7CD2E4-6FDF-4EDF-88C8-777EA139A1E9}"/>
    <dgm:cxn modelId="{8DE10AB1-6E85-482D-B059-25E005743FB3}" type="presOf" srcId="{72E42928-B681-439E-BA7D-BCA45669E943}" destId="{2BF07838-E438-4B3C-9470-7481F2F1A782}" srcOrd="0" destOrd="0" presId="urn:microsoft.com/office/officeart/2005/8/layout/arrow3"/>
    <dgm:cxn modelId="{E2846315-7D99-47C7-9E17-4BF9A3F692DA}" type="presOf" srcId="{A0F0E713-A6F3-4CC6-A381-FEA8DB4A6C97}" destId="{E86EF986-B506-4A72-A98B-0C8155113BC8}" srcOrd="0" destOrd="0" presId="urn:microsoft.com/office/officeart/2005/8/layout/arrow3"/>
    <dgm:cxn modelId="{08A4296C-00CE-41F0-AABB-D8A9C7367F16}" type="presOf" srcId="{0C8B69D3-4587-430D-AE86-077B1E76D81C}" destId="{CE4F5E58-D604-48B5-8F98-BC2BE4F6AAC0}" srcOrd="0" destOrd="0" presId="urn:microsoft.com/office/officeart/2005/8/layout/arrow3"/>
    <dgm:cxn modelId="{D6EE27F2-0F51-4E91-AC99-5E18DB507F24}" type="presParOf" srcId="{CE4F5E58-D604-48B5-8F98-BC2BE4F6AAC0}" destId="{C0F331FC-2751-40B0-B793-A510FA089ADC}" srcOrd="0" destOrd="0" presId="urn:microsoft.com/office/officeart/2005/8/layout/arrow3"/>
    <dgm:cxn modelId="{94EC56B2-5FA0-4F0E-9F8F-4CF7F83F4EBA}" type="presParOf" srcId="{CE4F5E58-D604-48B5-8F98-BC2BE4F6AAC0}" destId="{402CA48B-8D9C-418C-B0D5-EA880D711EB0}" srcOrd="1" destOrd="0" presId="urn:microsoft.com/office/officeart/2005/8/layout/arrow3"/>
    <dgm:cxn modelId="{C2E7EE57-1C7C-44F6-8363-8C995FCC4A30}" type="presParOf" srcId="{CE4F5E58-D604-48B5-8F98-BC2BE4F6AAC0}" destId="{E86EF986-B506-4A72-A98B-0C8155113BC8}" srcOrd="2" destOrd="0" presId="urn:microsoft.com/office/officeart/2005/8/layout/arrow3"/>
    <dgm:cxn modelId="{C5989065-965A-4464-B49D-5A6DEB8CEC6B}" type="presParOf" srcId="{CE4F5E58-D604-48B5-8F98-BC2BE4F6AAC0}" destId="{BE9C0775-44F2-4CDF-97E1-A9D3D821B80D}" srcOrd="3" destOrd="0" presId="urn:microsoft.com/office/officeart/2005/8/layout/arrow3"/>
    <dgm:cxn modelId="{F0C5ACE4-1D30-485F-BB15-FF5BBA50956E}" type="presParOf" srcId="{CE4F5E58-D604-48B5-8F98-BC2BE4F6AAC0}" destId="{2BF07838-E438-4B3C-9470-7481F2F1A782}"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F331FC-2751-40B0-B793-A510FA089ADC}">
      <dsp:nvSpPr>
        <dsp:cNvPr id="0" name=""/>
        <dsp:cNvSpPr/>
      </dsp:nvSpPr>
      <dsp:spPr>
        <a:xfrm rot="20922927">
          <a:off x="11150" y="892630"/>
          <a:ext cx="3611424" cy="413562"/>
        </a:xfrm>
        <a:prstGeom prst="mathMinus">
          <a:avLst/>
        </a:prstGeom>
        <a:solidFill>
          <a:schemeClr val="accent1">
            <a:tint val="60000"/>
            <a:hueOff val="0"/>
            <a:satOff val="0"/>
            <a:lumOff val="0"/>
            <a:alphaOff val="0"/>
          </a:schemeClr>
        </a:solidFill>
        <a:ln w="2540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02CA48B-8D9C-418C-B0D5-EA880D711EB0}">
      <dsp:nvSpPr>
        <dsp:cNvPr id="0" name=""/>
        <dsp:cNvSpPr/>
      </dsp:nvSpPr>
      <dsp:spPr>
        <a:xfrm>
          <a:off x="613311" y="211544"/>
          <a:ext cx="735589" cy="879529"/>
        </a:xfrm>
        <a:prstGeom prst="downArrow">
          <a:avLst/>
        </a:prstGeom>
        <a:solidFill>
          <a:srgbClr val="1F407A"/>
        </a:solidFill>
        <a:ln w="2540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6EF986-B506-4A72-A98B-0C8155113BC8}">
      <dsp:nvSpPr>
        <dsp:cNvPr id="0" name=""/>
        <dsp:cNvSpPr/>
      </dsp:nvSpPr>
      <dsp:spPr>
        <a:xfrm>
          <a:off x="1588391" y="0"/>
          <a:ext cx="1837758" cy="923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lvl="0" algn="ctr" defTabSz="711200">
            <a:lnSpc>
              <a:spcPct val="120000"/>
            </a:lnSpc>
            <a:spcBef>
              <a:spcPct val="0"/>
            </a:spcBef>
            <a:spcAft>
              <a:spcPct val="35000"/>
            </a:spcAft>
          </a:pPr>
          <a:r>
            <a:rPr lang="de-CH" sz="1600" kern="1200" noProof="0" dirty="0" err="1" smtClean="0"/>
            <a:t>Direct</a:t>
          </a:r>
          <a:r>
            <a:rPr lang="de-CH" sz="1600" kern="1200" noProof="0" dirty="0" smtClean="0"/>
            <a:t> </a:t>
          </a:r>
          <a:r>
            <a:rPr lang="de-CH" sz="1600" kern="1200" noProof="0" dirty="0" err="1" smtClean="0"/>
            <a:t>electricity</a:t>
          </a:r>
          <a:r>
            <a:rPr lang="de-CH" sz="1600" kern="1200" noProof="0" dirty="0" smtClean="0"/>
            <a:t> </a:t>
          </a:r>
          <a:r>
            <a:rPr lang="de-CH" sz="1600" kern="1200" noProof="0" dirty="0" err="1" smtClean="0"/>
            <a:t>demand</a:t>
          </a:r>
          <a:r>
            <a:rPr lang="de-CH" sz="1600" kern="1200" noProof="0" dirty="0" smtClean="0"/>
            <a:t> of </a:t>
          </a:r>
          <a:r>
            <a:rPr lang="de-CH" sz="1600" kern="1200" noProof="0" dirty="0" err="1" smtClean="0"/>
            <a:t>pre</a:t>
          </a:r>
          <a:r>
            <a:rPr lang="de-CH" sz="1600" kern="1200" noProof="0" dirty="0" smtClean="0"/>
            <a:t>-treatment</a:t>
          </a:r>
          <a:endParaRPr lang="de-CH" sz="1600" kern="1200" noProof="0" dirty="0"/>
        </a:p>
      </dsp:txBody>
      <dsp:txXfrm>
        <a:off x="1588391" y="0"/>
        <a:ext cx="1837758" cy="923506"/>
      </dsp:txXfrm>
    </dsp:sp>
    <dsp:sp modelId="{BE9C0775-44F2-4CDF-97E1-A9D3D821B80D}">
      <dsp:nvSpPr>
        <dsp:cNvPr id="0" name=""/>
        <dsp:cNvSpPr/>
      </dsp:nvSpPr>
      <dsp:spPr>
        <a:xfrm>
          <a:off x="2284825" y="1120450"/>
          <a:ext cx="735589" cy="879529"/>
        </a:xfrm>
        <a:prstGeom prst="upArrow">
          <a:avLst/>
        </a:prstGeom>
        <a:solidFill>
          <a:srgbClr val="1F407A"/>
        </a:solidFill>
        <a:ln w="2540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F07838-E438-4B3C-9470-7481F2F1A782}">
      <dsp:nvSpPr>
        <dsp:cNvPr id="0" name=""/>
        <dsp:cNvSpPr/>
      </dsp:nvSpPr>
      <dsp:spPr>
        <a:xfrm>
          <a:off x="140814" y="1275317"/>
          <a:ext cx="1971281" cy="9235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ctr" anchorCtr="0">
          <a:noAutofit/>
        </a:bodyPr>
        <a:lstStyle/>
        <a:p>
          <a:pPr lvl="0" algn="ctr" defTabSz="711200">
            <a:lnSpc>
              <a:spcPct val="120000"/>
            </a:lnSpc>
            <a:spcBef>
              <a:spcPct val="0"/>
            </a:spcBef>
            <a:spcAft>
              <a:spcPct val="35000"/>
            </a:spcAft>
          </a:pPr>
          <a:r>
            <a:rPr lang="de-CH" sz="1600" kern="1200" noProof="0" dirty="0" smtClean="0"/>
            <a:t>Positive </a:t>
          </a:r>
          <a:r>
            <a:rPr lang="de-CH" sz="1600" kern="1200" noProof="0" dirty="0" err="1" smtClean="0"/>
            <a:t>effect</a:t>
          </a:r>
          <a:r>
            <a:rPr lang="de-CH" sz="1600" kern="1200" noProof="0" dirty="0" smtClean="0"/>
            <a:t> in EAF </a:t>
          </a:r>
          <a:r>
            <a:rPr lang="de-CH" sz="1600" kern="1200" noProof="0" dirty="0" err="1" smtClean="0"/>
            <a:t>by</a:t>
          </a:r>
          <a:r>
            <a:rPr lang="de-CH" sz="1600" kern="1200" noProof="0" dirty="0" smtClean="0"/>
            <a:t> </a:t>
          </a:r>
          <a:r>
            <a:rPr lang="de-CH" sz="1600" kern="1200" noProof="0" dirty="0" err="1" smtClean="0"/>
            <a:t>pre-treament</a:t>
          </a:r>
          <a:endParaRPr lang="de-CH" sz="1600" kern="1200" noProof="0" dirty="0"/>
        </a:p>
      </dsp:txBody>
      <dsp:txXfrm>
        <a:off x="140814" y="1275317"/>
        <a:ext cx="1971281" cy="923506"/>
      </dsp:txXfrm>
    </dsp:sp>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image" Target="../media/image28.emf"/><Relationship Id="rId4" Type="http://schemas.openxmlformats.org/officeDocument/2006/relationships/image" Target="../media/image31.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1"/>
            <a:ext cx="3076363" cy="511731"/>
          </a:xfrm>
          <a:prstGeom prst="rect">
            <a:avLst/>
          </a:prstGeom>
        </p:spPr>
        <p:txBody>
          <a:bodyPr vert="horz" lIns="99040" tIns="49520" rIns="99040" bIns="49520" rtlCol="0"/>
          <a:lstStyle>
            <a:lvl1pPr algn="l">
              <a:defRPr sz="1300"/>
            </a:lvl1pPr>
          </a:lstStyle>
          <a:p>
            <a:endParaRPr lang="de-CH"/>
          </a:p>
        </p:txBody>
      </p:sp>
      <p:sp>
        <p:nvSpPr>
          <p:cNvPr id="3" name="Datumsplatzhalter 2"/>
          <p:cNvSpPr>
            <a:spLocks noGrp="1"/>
          </p:cNvSpPr>
          <p:nvPr>
            <p:ph type="dt" idx="1"/>
          </p:nvPr>
        </p:nvSpPr>
        <p:spPr>
          <a:xfrm>
            <a:off x="4021295" y="1"/>
            <a:ext cx="3076363" cy="511731"/>
          </a:xfrm>
          <a:prstGeom prst="rect">
            <a:avLst/>
          </a:prstGeom>
        </p:spPr>
        <p:txBody>
          <a:bodyPr vert="horz" lIns="99040" tIns="49520" rIns="99040" bIns="49520" rtlCol="0"/>
          <a:lstStyle>
            <a:lvl1pPr algn="r">
              <a:defRPr sz="1300"/>
            </a:lvl1pPr>
          </a:lstStyle>
          <a:p>
            <a:fld id="{BCDB334D-D17F-49C4-91DD-37BB7E818209}" type="datetimeFigureOut">
              <a:rPr lang="de-CH" smtClean="0"/>
              <a:t>04.04.2017</a:t>
            </a:fld>
            <a:endParaRPr lang="de-CH"/>
          </a:p>
        </p:txBody>
      </p:sp>
      <p:sp>
        <p:nvSpPr>
          <p:cNvPr id="4" name="Folienbildplatzhalter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0" tIns="49520" rIns="99040" bIns="49520" rtlCol="0" anchor="ctr"/>
          <a:lstStyle/>
          <a:p>
            <a:endParaRPr lang="de-CH"/>
          </a:p>
        </p:txBody>
      </p:sp>
      <p:sp>
        <p:nvSpPr>
          <p:cNvPr id="5" name="Notizenplatzhalter 4"/>
          <p:cNvSpPr>
            <a:spLocks noGrp="1"/>
          </p:cNvSpPr>
          <p:nvPr>
            <p:ph type="body" sz="quarter" idx="3"/>
          </p:nvPr>
        </p:nvSpPr>
        <p:spPr>
          <a:xfrm>
            <a:off x="709931" y="4861442"/>
            <a:ext cx="5679440" cy="4605576"/>
          </a:xfrm>
          <a:prstGeom prst="rect">
            <a:avLst/>
          </a:prstGeom>
        </p:spPr>
        <p:txBody>
          <a:bodyPr vert="horz" lIns="99040" tIns="49520" rIns="99040" bIns="495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6" name="Fußzeilenplatzhalter 5"/>
          <p:cNvSpPr>
            <a:spLocks noGrp="1"/>
          </p:cNvSpPr>
          <p:nvPr>
            <p:ph type="ftr" sz="quarter" idx="4"/>
          </p:nvPr>
        </p:nvSpPr>
        <p:spPr>
          <a:xfrm>
            <a:off x="1" y="9721107"/>
            <a:ext cx="3076363" cy="511731"/>
          </a:xfrm>
          <a:prstGeom prst="rect">
            <a:avLst/>
          </a:prstGeom>
        </p:spPr>
        <p:txBody>
          <a:bodyPr vert="horz" lIns="99040" tIns="49520" rIns="99040" bIns="49520" rtlCol="0" anchor="b"/>
          <a:lstStyle>
            <a:lvl1pPr algn="l">
              <a:defRPr sz="1300"/>
            </a:lvl1pPr>
          </a:lstStyle>
          <a:p>
            <a:endParaRPr lang="de-CH"/>
          </a:p>
        </p:txBody>
      </p:sp>
      <p:sp>
        <p:nvSpPr>
          <p:cNvPr id="7" name="Foliennummernplatzhalter 6"/>
          <p:cNvSpPr>
            <a:spLocks noGrp="1"/>
          </p:cNvSpPr>
          <p:nvPr>
            <p:ph type="sldNum" sz="quarter" idx="5"/>
          </p:nvPr>
        </p:nvSpPr>
        <p:spPr>
          <a:xfrm>
            <a:off x="4021295" y="9721107"/>
            <a:ext cx="3076363" cy="511731"/>
          </a:xfrm>
          <a:prstGeom prst="rect">
            <a:avLst/>
          </a:prstGeom>
        </p:spPr>
        <p:txBody>
          <a:bodyPr vert="horz" lIns="99040" tIns="49520" rIns="99040" bIns="49520" rtlCol="0" anchor="b"/>
          <a:lstStyle>
            <a:lvl1pPr algn="r">
              <a:defRPr sz="1300"/>
            </a:lvl1pPr>
          </a:lstStyle>
          <a:p>
            <a:fld id="{A51C0C35-A9A2-4EFD-9BAF-1E52E29E03D1}" type="slidenum">
              <a:rPr lang="de-CH" smtClean="0"/>
              <a:t>‹#›</a:t>
            </a:fld>
            <a:endParaRPr lang="de-CH"/>
          </a:p>
        </p:txBody>
      </p:sp>
    </p:spTree>
    <p:extLst>
      <p:ext uri="{BB962C8B-B14F-4D97-AF65-F5344CB8AC3E}">
        <p14:creationId xmlns:p14="http://schemas.microsoft.com/office/powerpoint/2010/main" val="277359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Influence of coal, ng … regression results</a:t>
            </a:r>
          </a:p>
          <a:p>
            <a:r>
              <a:rPr lang="en-US" sz="1200" b="0" i="0" u="none" strike="noStrike" kern="1200" baseline="0" dirty="0" smtClean="0">
                <a:solidFill>
                  <a:schemeClr val="tx1"/>
                </a:solidFill>
                <a:latin typeface="+mn-lt"/>
                <a:ea typeface="+mn-ea"/>
                <a:cs typeface="+mn-cs"/>
              </a:rPr>
              <a:t>Sulfur – were inputs lime considered in </a:t>
            </a:r>
            <a:r>
              <a:rPr lang="en-US" sz="1200" b="0" i="0" u="none" strike="noStrike" kern="1200" baseline="0" dirty="0" err="1" smtClean="0">
                <a:solidFill>
                  <a:schemeClr val="tx1"/>
                </a:solidFill>
                <a:latin typeface="+mn-lt"/>
                <a:ea typeface="+mn-ea"/>
                <a:cs typeface="+mn-cs"/>
              </a:rPr>
              <a:t>mlr</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Efficiencies ZAV</a:t>
            </a: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Coarse coal </a:t>
            </a:r>
            <a:r>
              <a:rPr lang="en-US" sz="1200" b="0" i="0" u="none" strike="noStrike" kern="1200" baseline="0" dirty="0" err="1" smtClean="0">
                <a:solidFill>
                  <a:schemeClr val="tx1"/>
                </a:solidFill>
                <a:latin typeface="+mn-lt"/>
                <a:ea typeface="+mn-ea"/>
                <a:cs typeface="+mn-cs"/>
              </a:rPr>
              <a:t>mcoal,c</a:t>
            </a:r>
            <a:r>
              <a:rPr lang="en-US" sz="1200" b="0" i="0" u="none" strike="noStrike" kern="1200" baseline="0" dirty="0" smtClean="0">
                <a:solidFill>
                  <a:schemeClr val="tx1"/>
                </a:solidFill>
                <a:latin typeface="+mn-lt"/>
                <a:ea typeface="+mn-ea"/>
                <a:cs typeface="+mn-cs"/>
              </a:rPr>
              <a:t> chemical energy and slag foaming</a:t>
            </a:r>
          </a:p>
          <a:p>
            <a:r>
              <a:rPr lang="en-US" sz="1200" b="0" i="0" u="none" strike="noStrike" kern="1200" baseline="0" dirty="0" smtClean="0">
                <a:solidFill>
                  <a:schemeClr val="tx1"/>
                </a:solidFill>
                <a:latin typeface="+mn-lt"/>
                <a:ea typeface="+mn-ea"/>
                <a:cs typeface="+mn-cs"/>
              </a:rPr>
              <a:t>Fine coal </a:t>
            </a:r>
            <a:r>
              <a:rPr lang="en-US" sz="1200" b="0" i="0" u="none" strike="noStrike" kern="1200" baseline="0" dirty="0" err="1" smtClean="0">
                <a:solidFill>
                  <a:schemeClr val="tx1"/>
                </a:solidFill>
                <a:latin typeface="+mn-lt"/>
                <a:ea typeface="+mn-ea"/>
                <a:cs typeface="+mn-cs"/>
              </a:rPr>
              <a:t>mcoal,f</a:t>
            </a:r>
            <a:r>
              <a:rPr lang="en-US" sz="1200" b="0" i="0" u="none" strike="noStrike" kern="1200" baseline="0" dirty="0" smtClean="0">
                <a:solidFill>
                  <a:schemeClr val="tx1"/>
                </a:solidFill>
                <a:latin typeface="+mn-lt"/>
                <a:ea typeface="+mn-ea"/>
                <a:cs typeface="+mn-cs"/>
              </a:rPr>
              <a:t> chemical energy and slag foaming</a:t>
            </a:r>
          </a:p>
          <a:p>
            <a:r>
              <a:rPr lang="en-US" sz="1200" b="0" i="0" u="none" strike="noStrike" kern="1200" baseline="0" dirty="0" smtClean="0">
                <a:solidFill>
                  <a:schemeClr val="tx1"/>
                </a:solidFill>
                <a:latin typeface="+mn-lt"/>
                <a:ea typeface="+mn-ea"/>
                <a:cs typeface="+mn-cs"/>
              </a:rPr>
              <a:t>Lime </a:t>
            </a:r>
            <a:r>
              <a:rPr lang="en-US" sz="1200" b="0" i="0" u="none" strike="noStrike" kern="1200" baseline="0" dirty="0" err="1" smtClean="0">
                <a:solidFill>
                  <a:schemeClr val="tx1"/>
                </a:solidFill>
                <a:latin typeface="+mn-lt"/>
                <a:ea typeface="+mn-ea"/>
                <a:cs typeface="+mn-cs"/>
              </a:rPr>
              <a:t>mlime</a:t>
            </a:r>
            <a:r>
              <a:rPr lang="en-US" sz="1200" b="0" i="0" u="none" strike="noStrike" kern="1200" baseline="0" dirty="0" smtClean="0">
                <a:solidFill>
                  <a:schemeClr val="tx1"/>
                </a:solidFill>
                <a:latin typeface="+mn-lt"/>
                <a:ea typeface="+mn-ea"/>
                <a:cs typeface="+mn-cs"/>
              </a:rPr>
              <a:t> addition for refining</a:t>
            </a:r>
          </a:p>
          <a:p>
            <a:r>
              <a:rPr lang="en-US" sz="1200" b="0" i="0" u="none" strike="noStrike" kern="1200" baseline="0" dirty="0" smtClean="0">
                <a:solidFill>
                  <a:schemeClr val="tx1"/>
                </a:solidFill>
                <a:latin typeface="+mn-lt"/>
                <a:ea typeface="+mn-ea"/>
                <a:cs typeface="+mn-cs"/>
              </a:rPr>
              <a:t>Coarse coal </a:t>
            </a:r>
            <a:r>
              <a:rPr lang="en-US" sz="1200" b="0" i="0" u="none" strike="noStrike" kern="1200" baseline="0" dirty="0" err="1" smtClean="0">
                <a:solidFill>
                  <a:schemeClr val="tx1"/>
                </a:solidFill>
                <a:latin typeface="+mn-lt"/>
                <a:ea typeface="+mn-ea"/>
                <a:cs typeface="+mn-cs"/>
              </a:rPr>
              <a:t>mcoal,c</a:t>
            </a:r>
            <a:r>
              <a:rPr lang="en-US" sz="1200" b="0" i="0" u="none" strike="noStrike" kern="1200" baseline="0" dirty="0" smtClean="0">
                <a:solidFill>
                  <a:schemeClr val="tx1"/>
                </a:solidFill>
                <a:latin typeface="+mn-lt"/>
                <a:ea typeface="+mn-ea"/>
                <a:cs typeface="+mn-cs"/>
              </a:rPr>
              <a:t> chemical energy and slag foaming</a:t>
            </a:r>
          </a:p>
          <a:p>
            <a:r>
              <a:rPr lang="en-US" sz="1200" b="0" i="0" u="none" strike="noStrike" kern="1200" baseline="0" dirty="0" smtClean="0">
                <a:solidFill>
                  <a:schemeClr val="tx1"/>
                </a:solidFill>
                <a:latin typeface="+mn-lt"/>
                <a:ea typeface="+mn-ea"/>
                <a:cs typeface="+mn-cs"/>
              </a:rPr>
              <a:t>Fine coal </a:t>
            </a:r>
            <a:r>
              <a:rPr lang="en-US" sz="1200" b="0" i="0" u="none" strike="noStrike" kern="1200" baseline="0" dirty="0" err="1" smtClean="0">
                <a:solidFill>
                  <a:schemeClr val="tx1"/>
                </a:solidFill>
                <a:latin typeface="+mn-lt"/>
                <a:ea typeface="+mn-ea"/>
                <a:cs typeface="+mn-cs"/>
              </a:rPr>
              <a:t>mcoal,f</a:t>
            </a:r>
            <a:r>
              <a:rPr lang="en-US" sz="1200" b="0" i="0" u="none" strike="noStrike" kern="1200" baseline="0" dirty="0" smtClean="0">
                <a:solidFill>
                  <a:schemeClr val="tx1"/>
                </a:solidFill>
                <a:latin typeface="+mn-lt"/>
                <a:ea typeface="+mn-ea"/>
                <a:cs typeface="+mn-cs"/>
              </a:rPr>
              <a:t> chemical energy and slag foaming</a:t>
            </a:r>
          </a:p>
          <a:p>
            <a:r>
              <a:rPr lang="en-US" sz="1200" b="0" i="0" u="none" strike="noStrike" kern="1200" baseline="0" dirty="0" smtClean="0">
                <a:solidFill>
                  <a:schemeClr val="tx1"/>
                </a:solidFill>
                <a:latin typeface="+mn-lt"/>
                <a:ea typeface="+mn-ea"/>
                <a:cs typeface="+mn-cs"/>
              </a:rPr>
              <a:t>Lime </a:t>
            </a:r>
            <a:r>
              <a:rPr lang="en-US" sz="1200" b="0" i="0" u="none" strike="noStrike" kern="1200" baseline="0" dirty="0" err="1" smtClean="0">
                <a:solidFill>
                  <a:schemeClr val="tx1"/>
                </a:solidFill>
                <a:latin typeface="+mn-lt"/>
                <a:ea typeface="+mn-ea"/>
                <a:cs typeface="+mn-cs"/>
              </a:rPr>
              <a:t>mlime</a:t>
            </a:r>
            <a:r>
              <a:rPr lang="en-US" sz="1200" b="0" i="0" u="none" strike="noStrike" kern="1200" baseline="0" dirty="0" smtClean="0">
                <a:solidFill>
                  <a:schemeClr val="tx1"/>
                </a:solidFill>
                <a:latin typeface="+mn-lt"/>
                <a:ea typeface="+mn-ea"/>
                <a:cs typeface="+mn-cs"/>
              </a:rPr>
              <a:t> addition for refining</a:t>
            </a:r>
            <a:endParaRPr lang="de-CH" baseline="0" dirty="0" smtClean="0"/>
          </a:p>
        </p:txBody>
      </p:sp>
      <p:sp>
        <p:nvSpPr>
          <p:cNvPr id="4" name="Slide Number Placeholder 3"/>
          <p:cNvSpPr>
            <a:spLocks noGrp="1"/>
          </p:cNvSpPr>
          <p:nvPr>
            <p:ph type="sldNum" sz="quarter" idx="10"/>
          </p:nvPr>
        </p:nvSpPr>
        <p:spPr/>
        <p:txBody>
          <a:bodyPr/>
          <a:lstStyle/>
          <a:p>
            <a:fld id="{A51C0C35-A9A2-4EFD-9BAF-1E52E29E03D1}" type="slidenum">
              <a:rPr lang="de-CH" smtClean="0"/>
              <a:t>1</a:t>
            </a:fld>
            <a:endParaRPr lang="de-CH"/>
          </a:p>
        </p:txBody>
      </p:sp>
    </p:spTree>
    <p:extLst>
      <p:ext uri="{BB962C8B-B14F-4D97-AF65-F5344CB8AC3E}">
        <p14:creationId xmlns:p14="http://schemas.microsoft.com/office/powerpoint/2010/main" val="42670208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err="1" smtClean="0"/>
              <a:t>Energetic</a:t>
            </a:r>
            <a:r>
              <a:rPr lang="de-CH" dirty="0" smtClean="0"/>
              <a:t> potential</a:t>
            </a:r>
            <a:r>
              <a:rPr lang="de-CH" baseline="0" dirty="0" smtClean="0"/>
              <a:t> </a:t>
            </a:r>
            <a:r>
              <a:rPr lang="de-CH" baseline="0" dirty="0" err="1" smtClean="0"/>
              <a:t>if</a:t>
            </a:r>
            <a:r>
              <a:rPr lang="de-CH" baseline="0" dirty="0" smtClean="0"/>
              <a:t> </a:t>
            </a:r>
            <a:r>
              <a:rPr lang="de-CH" baseline="0" dirty="0" err="1" smtClean="0"/>
              <a:t>it</a:t>
            </a:r>
            <a:r>
              <a:rPr lang="de-CH" baseline="0" dirty="0" smtClean="0"/>
              <a:t> </a:t>
            </a:r>
            <a:r>
              <a:rPr lang="de-CH" baseline="0" dirty="0" err="1" smtClean="0"/>
              <a:t>is</a:t>
            </a:r>
            <a:r>
              <a:rPr lang="de-CH" baseline="0" dirty="0" smtClean="0"/>
              <a:t> </a:t>
            </a:r>
            <a:r>
              <a:rPr lang="de-CH" baseline="0" dirty="0" err="1" smtClean="0"/>
              <a:t>possible</a:t>
            </a:r>
            <a:r>
              <a:rPr lang="de-CH" baseline="0" dirty="0" smtClean="0"/>
              <a:t> </a:t>
            </a:r>
            <a:r>
              <a:rPr lang="de-CH" baseline="0" dirty="0" err="1" smtClean="0"/>
              <a:t>to</a:t>
            </a:r>
            <a:r>
              <a:rPr lang="de-CH" baseline="0" dirty="0" smtClean="0"/>
              <a:t> upgrade </a:t>
            </a:r>
            <a:r>
              <a:rPr lang="de-CH" baseline="0" dirty="0" err="1" smtClean="0"/>
              <a:t>low</a:t>
            </a:r>
            <a:r>
              <a:rPr lang="de-CH" baseline="0" dirty="0" smtClean="0"/>
              <a:t> </a:t>
            </a:r>
            <a:r>
              <a:rPr lang="de-CH" baseline="0" dirty="0" err="1" smtClean="0"/>
              <a:t>quality</a:t>
            </a:r>
            <a:r>
              <a:rPr lang="de-CH" baseline="0" dirty="0" smtClean="0"/>
              <a:t> MSWI </a:t>
            </a:r>
            <a:r>
              <a:rPr lang="de-CH" baseline="0" dirty="0" err="1" smtClean="0"/>
              <a:t>scrap</a:t>
            </a:r>
            <a:r>
              <a:rPr lang="de-CH" baseline="0" dirty="0" smtClean="0"/>
              <a:t> </a:t>
            </a:r>
            <a:r>
              <a:rPr lang="de-CH" baseline="0" dirty="0" err="1" smtClean="0"/>
              <a:t>to</a:t>
            </a:r>
            <a:r>
              <a:rPr lang="de-CH" baseline="0" dirty="0" smtClean="0"/>
              <a:t> medium </a:t>
            </a:r>
            <a:r>
              <a:rPr lang="de-CH" baseline="0" dirty="0" err="1" smtClean="0"/>
              <a:t>quality</a:t>
            </a:r>
            <a:r>
              <a:rPr lang="de-CH" baseline="0" dirty="0" smtClean="0"/>
              <a:t> </a:t>
            </a:r>
            <a:r>
              <a:rPr lang="de-CH" baseline="0" dirty="0" err="1" smtClean="0"/>
              <a:t>scrap</a:t>
            </a:r>
            <a:r>
              <a:rPr lang="de-CH" baseline="0" dirty="0" smtClean="0"/>
              <a:t>: 40’000 t/a (?) * 150 kWh = 6 </a:t>
            </a:r>
            <a:r>
              <a:rPr lang="de-CH" baseline="0" dirty="0" err="1" smtClean="0"/>
              <a:t>GWh</a:t>
            </a:r>
            <a:r>
              <a:rPr lang="de-CH" baseline="0" dirty="0" smtClean="0"/>
              <a:t>/a (=0.5 PJ/a) … 0.2% vom Endelektrizitätsbedarf</a:t>
            </a:r>
          </a:p>
          <a:p>
            <a:endParaRPr lang="de-CH" baseline="0" dirty="0" smtClean="0"/>
          </a:p>
          <a:p>
            <a:r>
              <a:rPr lang="de-CH" baseline="0" dirty="0" smtClean="0"/>
              <a:t>Das hier ist ein relativ kleiner Beitrag, aber wenn Erkenntnisgewinn weltweit umgesetzt würde, ist das Potential sehr gross … Stahl ist der industrielle Sektor mit höchsten CO2 Emissionen weltweit…</a:t>
            </a:r>
          </a:p>
          <a:p>
            <a:endParaRPr lang="de-CH" baseline="0" dirty="0" smtClean="0"/>
          </a:p>
          <a:p>
            <a:r>
              <a:rPr lang="de-CH" baseline="0" dirty="0" err="1" smtClean="0"/>
              <a:t>From</a:t>
            </a:r>
            <a:r>
              <a:rPr lang="de-CH" baseline="0" dirty="0" smtClean="0"/>
              <a:t> </a:t>
            </a:r>
            <a:r>
              <a:rPr lang="de-CH" baseline="0" dirty="0" err="1" smtClean="0"/>
              <a:t>proposal</a:t>
            </a:r>
            <a:r>
              <a:rPr lang="de-CH" baseline="0" dirty="0" smtClean="0"/>
              <a:t>:</a:t>
            </a:r>
          </a:p>
          <a:p>
            <a:r>
              <a:rPr lang="en-GB" dirty="0"/>
              <a:t>Final energy consumption of the steel sector in Switzerland is small (3%), but steel manufacturing</a:t>
            </a:r>
          </a:p>
          <a:p>
            <a:r>
              <a:rPr lang="en-GB" dirty="0"/>
              <a:t>is the industry with highest energy demand in the EU (Bachmann 2013; </a:t>
            </a:r>
            <a:r>
              <a:rPr lang="en-GB" dirty="0" err="1"/>
              <a:t>Hildago</a:t>
            </a:r>
            <a:r>
              <a:rPr lang="en-GB" dirty="0"/>
              <a:t> et</a:t>
            </a:r>
          </a:p>
          <a:p>
            <a:r>
              <a:rPr lang="en-GB" dirty="0"/>
              <a:t>al. 2003)</a:t>
            </a:r>
          </a:p>
        </p:txBody>
      </p:sp>
      <p:sp>
        <p:nvSpPr>
          <p:cNvPr id="4" name="Slide Number Placeholder 3"/>
          <p:cNvSpPr>
            <a:spLocks noGrp="1"/>
          </p:cNvSpPr>
          <p:nvPr>
            <p:ph type="sldNum" sz="quarter" idx="10"/>
          </p:nvPr>
        </p:nvSpPr>
        <p:spPr/>
        <p:txBody>
          <a:bodyPr/>
          <a:lstStyle/>
          <a:p>
            <a:fld id="{A51C0C35-A9A2-4EFD-9BAF-1E52E29E03D1}" type="slidenum">
              <a:rPr lang="de-CH" smtClean="0"/>
              <a:t>10</a:t>
            </a:fld>
            <a:endParaRPr lang="de-CH"/>
          </a:p>
        </p:txBody>
      </p:sp>
    </p:spTree>
    <p:extLst>
      <p:ext uri="{BB962C8B-B14F-4D97-AF65-F5344CB8AC3E}">
        <p14:creationId xmlns:p14="http://schemas.microsoft.com/office/powerpoint/2010/main" val="2391555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For the measured concentrations of cooper and sulfur in liquid steel the</a:t>
            </a:r>
          </a:p>
          <a:p>
            <a:r>
              <a:rPr lang="en-US" sz="1200" b="0" i="0" u="none" strike="noStrike" kern="1200" baseline="0" smtClean="0">
                <a:solidFill>
                  <a:schemeClr val="tx1"/>
                </a:solidFill>
                <a:latin typeface="+mn-lt"/>
                <a:ea typeface="+mn-ea"/>
                <a:cs typeface="+mn-cs"/>
              </a:rPr>
              <a:t>distributions are symmetrical and only little skewness can be observed.</a:t>
            </a:r>
            <a:endParaRPr lang="en-US" dirty="0" smtClean="0"/>
          </a:p>
          <a:p>
            <a:endParaRPr lang="en-US" dirty="0" smtClean="0"/>
          </a:p>
          <a:p>
            <a:r>
              <a:rPr lang="en-US" dirty="0" smtClean="0"/>
              <a:t>Low quality scrap add cu to cycle</a:t>
            </a:r>
            <a:endParaRPr lang="en-US" dirty="0"/>
          </a:p>
        </p:txBody>
      </p:sp>
      <p:sp>
        <p:nvSpPr>
          <p:cNvPr id="4" name="Slide Number Placeholder 3"/>
          <p:cNvSpPr>
            <a:spLocks noGrp="1"/>
          </p:cNvSpPr>
          <p:nvPr>
            <p:ph type="sldNum" sz="quarter" idx="10"/>
          </p:nvPr>
        </p:nvSpPr>
        <p:spPr/>
        <p:txBody>
          <a:bodyPr/>
          <a:lstStyle/>
          <a:p>
            <a:fld id="{A51C0C35-A9A2-4EFD-9BAF-1E52E29E03D1}" type="slidenum">
              <a:rPr lang="de-CH" smtClean="0"/>
              <a:t>11</a:t>
            </a:fld>
            <a:endParaRPr lang="de-CH"/>
          </a:p>
        </p:txBody>
      </p:sp>
    </p:spTree>
    <p:extLst>
      <p:ext uri="{BB962C8B-B14F-4D97-AF65-F5344CB8AC3E}">
        <p14:creationId xmlns:p14="http://schemas.microsoft.com/office/powerpoint/2010/main" val="1213455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Turnings: </a:t>
            </a:r>
            <a:r>
              <a:rPr lang="en-US" dirty="0" err="1" smtClean="0"/>
              <a:t>späne</a:t>
            </a:r>
            <a:r>
              <a:rPr lang="en-US" dirty="0" smtClean="0"/>
              <a:t>?</a:t>
            </a:r>
            <a:endParaRPr lang="en-US" dirty="0"/>
          </a:p>
        </p:txBody>
      </p:sp>
      <p:sp>
        <p:nvSpPr>
          <p:cNvPr id="4" name="Slide Number Placeholder 3"/>
          <p:cNvSpPr>
            <a:spLocks noGrp="1"/>
          </p:cNvSpPr>
          <p:nvPr>
            <p:ph type="sldNum" sz="quarter" idx="10"/>
          </p:nvPr>
        </p:nvSpPr>
        <p:spPr/>
        <p:txBody>
          <a:bodyPr/>
          <a:lstStyle/>
          <a:p>
            <a:fld id="{A51C0C35-A9A2-4EFD-9BAF-1E52E29E03D1}" type="slidenum">
              <a:rPr lang="de-CH" smtClean="0"/>
              <a:t>12</a:t>
            </a:fld>
            <a:endParaRPr lang="de-CH"/>
          </a:p>
        </p:txBody>
      </p:sp>
    </p:spTree>
    <p:extLst>
      <p:ext uri="{BB962C8B-B14F-4D97-AF65-F5344CB8AC3E}">
        <p14:creationId xmlns:p14="http://schemas.microsoft.com/office/powerpoint/2010/main" val="3681075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Impurities or alloying elements like copper, nickel and tin remain alloyed in the steel as they are nobler than iron and not volatile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Tin and copper harden the steel and are detrimental for carbon steel quality</a:t>
            </a:r>
            <a:endParaRPr lang="en-GB" dirty="0"/>
          </a:p>
        </p:txBody>
      </p:sp>
      <p:sp>
        <p:nvSpPr>
          <p:cNvPr id="4" name="Slide Number Placeholder 3"/>
          <p:cNvSpPr>
            <a:spLocks noGrp="1"/>
          </p:cNvSpPr>
          <p:nvPr>
            <p:ph type="sldNum" sz="quarter" idx="10"/>
          </p:nvPr>
        </p:nvSpPr>
        <p:spPr/>
        <p:txBody>
          <a:bodyPr/>
          <a:lstStyle/>
          <a:p>
            <a:fld id="{A51C0C35-A9A2-4EFD-9BAF-1E52E29E03D1}" type="slidenum">
              <a:rPr lang="de-CH" smtClean="0"/>
              <a:t>13</a:t>
            </a:fld>
            <a:endParaRPr lang="de-CH"/>
          </a:p>
        </p:txBody>
      </p:sp>
    </p:spTree>
    <p:extLst>
      <p:ext uri="{BB962C8B-B14F-4D97-AF65-F5344CB8AC3E}">
        <p14:creationId xmlns:p14="http://schemas.microsoft.com/office/powerpoint/2010/main" val="3235071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Lese MASTERARBEIT ROTH –</a:t>
            </a:r>
            <a:r>
              <a:rPr lang="en-GB" baseline="0" dirty="0" smtClean="0"/>
              <a:t> was </a:t>
            </a:r>
            <a:r>
              <a:rPr lang="en-GB" baseline="0" dirty="0" err="1" smtClean="0"/>
              <a:t>genau</a:t>
            </a:r>
            <a:r>
              <a:rPr lang="en-GB" baseline="0" dirty="0" smtClean="0"/>
              <a:t> </a:t>
            </a:r>
            <a:r>
              <a:rPr lang="en-GB" baseline="0" dirty="0" err="1" smtClean="0"/>
              <a:t>wurde</a:t>
            </a:r>
            <a:r>
              <a:rPr lang="en-GB" baseline="0" dirty="0" smtClean="0"/>
              <a:t> </a:t>
            </a:r>
            <a:r>
              <a:rPr lang="en-GB" baseline="0" dirty="0" err="1" smtClean="0"/>
              <a:t>gemacht</a:t>
            </a:r>
            <a:r>
              <a:rPr lang="en-GB" baseline="0" dirty="0" smtClean="0"/>
              <a:t>?</a:t>
            </a:r>
            <a:endParaRPr lang="en-GB" dirty="0"/>
          </a:p>
        </p:txBody>
      </p:sp>
      <p:sp>
        <p:nvSpPr>
          <p:cNvPr id="4" name="Slide Number Placeholder 3"/>
          <p:cNvSpPr>
            <a:spLocks noGrp="1"/>
          </p:cNvSpPr>
          <p:nvPr>
            <p:ph type="sldNum" sz="quarter" idx="10"/>
          </p:nvPr>
        </p:nvSpPr>
        <p:spPr/>
        <p:txBody>
          <a:bodyPr/>
          <a:lstStyle/>
          <a:p>
            <a:fld id="{A51C0C35-A9A2-4EFD-9BAF-1E52E29E03D1}" type="slidenum">
              <a:rPr lang="de-CH" smtClean="0"/>
              <a:t>14</a:t>
            </a:fld>
            <a:endParaRPr lang="de-CH"/>
          </a:p>
        </p:txBody>
      </p:sp>
    </p:spTree>
    <p:extLst>
      <p:ext uri="{BB962C8B-B14F-4D97-AF65-F5344CB8AC3E}">
        <p14:creationId xmlns:p14="http://schemas.microsoft.com/office/powerpoint/2010/main" val="13401024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Backup</a:t>
            </a:r>
          </a:p>
          <a:p>
            <a:endParaRPr lang="en-US" dirty="0" smtClean="0"/>
          </a:p>
          <a:p>
            <a:r>
              <a:rPr lang="en-US" dirty="0" smtClean="0"/>
              <a:t>Material </a:t>
            </a:r>
            <a:r>
              <a:rPr lang="en-US" dirty="0" err="1" smtClean="0"/>
              <a:t>geht</a:t>
            </a:r>
            <a:r>
              <a:rPr lang="en-US" dirty="0" smtClean="0"/>
              <a:t> </a:t>
            </a:r>
            <a:r>
              <a:rPr lang="en-US" dirty="0" err="1" smtClean="0"/>
              <a:t>nciht</a:t>
            </a:r>
            <a:r>
              <a:rPr lang="en-US" dirty="0" smtClean="0"/>
              <a:t> </a:t>
            </a:r>
            <a:r>
              <a:rPr lang="en-US" dirty="0" err="1" smtClean="0"/>
              <a:t>über</a:t>
            </a:r>
            <a:r>
              <a:rPr lang="en-US" dirty="0" smtClean="0"/>
              <a:t> </a:t>
            </a:r>
            <a:r>
              <a:rPr lang="en-US" dirty="0" err="1" smtClean="0"/>
              <a:t>Gesamtbilanz</a:t>
            </a:r>
            <a:r>
              <a:rPr lang="en-US" baseline="0" dirty="0" smtClean="0"/>
              <a:t> </a:t>
            </a:r>
            <a:r>
              <a:rPr lang="en-US" baseline="0" dirty="0" err="1" smtClean="0"/>
              <a:t>verloren</a:t>
            </a:r>
            <a:endParaRPr lang="en-US" dirty="0"/>
          </a:p>
        </p:txBody>
      </p:sp>
      <p:sp>
        <p:nvSpPr>
          <p:cNvPr id="4" name="Slide Number Placeholder 3"/>
          <p:cNvSpPr>
            <a:spLocks noGrp="1"/>
          </p:cNvSpPr>
          <p:nvPr>
            <p:ph type="sldNum" sz="quarter" idx="10"/>
          </p:nvPr>
        </p:nvSpPr>
        <p:spPr/>
        <p:txBody>
          <a:bodyPr/>
          <a:lstStyle/>
          <a:p>
            <a:fld id="{A51C0C35-A9A2-4EFD-9BAF-1E52E29E03D1}" type="slidenum">
              <a:rPr lang="de-CH" smtClean="0"/>
              <a:t>15</a:t>
            </a:fld>
            <a:endParaRPr lang="de-CH"/>
          </a:p>
        </p:txBody>
      </p:sp>
    </p:spTree>
    <p:extLst>
      <p:ext uri="{BB962C8B-B14F-4D97-AF65-F5344CB8AC3E}">
        <p14:creationId xmlns:p14="http://schemas.microsoft.com/office/powerpoint/2010/main" val="1257529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t>
            </a:r>
            <a:r>
              <a:rPr lang="en-US" dirty="0" err="1" smtClean="0"/>
              <a:t>aber</a:t>
            </a:r>
            <a:r>
              <a:rPr lang="en-US" dirty="0" smtClean="0"/>
              <a:t> KVA </a:t>
            </a:r>
            <a:r>
              <a:rPr lang="en-US" dirty="0" err="1" smtClean="0"/>
              <a:t>schrott</a:t>
            </a:r>
            <a:r>
              <a:rPr lang="en-US" dirty="0" smtClean="0"/>
              <a:t> </a:t>
            </a:r>
            <a:r>
              <a:rPr lang="en-US" dirty="0" err="1" smtClean="0"/>
              <a:t>geht</a:t>
            </a:r>
            <a:r>
              <a:rPr lang="en-US" dirty="0" smtClean="0"/>
              <a:t> </a:t>
            </a:r>
            <a:r>
              <a:rPr lang="en-US" dirty="0" err="1" smtClean="0"/>
              <a:t>verloren</a:t>
            </a:r>
            <a:endParaRPr lang="en-US" dirty="0"/>
          </a:p>
        </p:txBody>
      </p:sp>
      <p:sp>
        <p:nvSpPr>
          <p:cNvPr id="4" name="Slide Number Placeholder 3"/>
          <p:cNvSpPr>
            <a:spLocks noGrp="1"/>
          </p:cNvSpPr>
          <p:nvPr>
            <p:ph type="sldNum" sz="quarter" idx="10"/>
          </p:nvPr>
        </p:nvSpPr>
        <p:spPr/>
        <p:txBody>
          <a:bodyPr/>
          <a:lstStyle/>
          <a:p>
            <a:fld id="{A51C0C35-A9A2-4EFD-9BAF-1E52E29E03D1}" type="slidenum">
              <a:rPr lang="de-CH" smtClean="0"/>
              <a:t>16</a:t>
            </a:fld>
            <a:endParaRPr lang="de-CH"/>
          </a:p>
        </p:txBody>
      </p:sp>
    </p:spTree>
    <p:extLst>
      <p:ext uri="{BB962C8B-B14F-4D97-AF65-F5344CB8AC3E}">
        <p14:creationId xmlns:p14="http://schemas.microsoft.com/office/powerpoint/2010/main" val="35250142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531C0CCB-F3AB-054E-BC10-8D06750BF6EF}" type="slidenum">
              <a:rPr lang="de-DE" smtClean="0"/>
              <a:pPr/>
              <a:t>18</a:t>
            </a:fld>
            <a:endParaRPr lang="de-DE"/>
          </a:p>
        </p:txBody>
      </p:sp>
    </p:spTree>
    <p:extLst>
      <p:ext uri="{BB962C8B-B14F-4D97-AF65-F5344CB8AC3E}">
        <p14:creationId xmlns:p14="http://schemas.microsoft.com/office/powerpoint/2010/main" val="2074732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52293">
              <a:defRPr/>
            </a:pPr>
            <a:r>
              <a:rPr lang="en-US" dirty="0" smtClean="0"/>
              <a:t>Major uncertainties in the calculation above arise due to the uncertainties in the </a:t>
            </a:r>
            <a:r>
              <a:rPr lang="en-US" b="1" dirty="0" smtClean="0"/>
              <a:t>yield</a:t>
            </a:r>
            <a:r>
              <a:rPr lang="en-US" dirty="0" smtClean="0"/>
              <a:t> which describes the amount of molten steel tapped per </a:t>
            </a:r>
            <a:r>
              <a:rPr lang="en-US" dirty="0" err="1" smtClean="0"/>
              <a:t>tonne</a:t>
            </a:r>
            <a:r>
              <a:rPr lang="en-US" dirty="0" smtClean="0"/>
              <a:t> of scrap input. Although the yield is calculated for each heat, this does not allow to calculate individual yields for the scrap fractions using linear regression, as the measurements determining the yield are influenced by more factors than the scrap concentration. First, the ladle furnace pans, which receive the tapped, molten steel, vary in volume depending on the thickness (and the age) of the refractory. For that reason, not all molten steel is tapped from each heat. Second, revisions on the furnace require a complete clearance of the EAF which means that these fractions normally show higher yields than 100% as left over from previous heats are also cleared. To calculate the electricity demand per </a:t>
            </a:r>
            <a:r>
              <a:rPr lang="en-US" dirty="0" err="1" smtClean="0"/>
              <a:t>tonne</a:t>
            </a:r>
            <a:r>
              <a:rPr lang="en-US" dirty="0" smtClean="0"/>
              <a:t> of output, as required to compare results to previous LCA studies, the yield was estimated in collaboration with industry. </a:t>
            </a:r>
          </a:p>
          <a:p>
            <a:endParaRPr lang="en-GB" dirty="0"/>
          </a:p>
        </p:txBody>
      </p:sp>
      <p:sp>
        <p:nvSpPr>
          <p:cNvPr id="4" name="Slide Number Placeholder 3"/>
          <p:cNvSpPr>
            <a:spLocks noGrp="1"/>
          </p:cNvSpPr>
          <p:nvPr>
            <p:ph type="sldNum" sz="quarter" idx="10"/>
          </p:nvPr>
        </p:nvSpPr>
        <p:spPr/>
        <p:txBody>
          <a:bodyPr/>
          <a:lstStyle/>
          <a:p>
            <a:fld id="{A51C0C35-A9A2-4EFD-9BAF-1E52E29E03D1}" type="slidenum">
              <a:rPr lang="de-CH" smtClean="0"/>
              <a:t>20</a:t>
            </a:fld>
            <a:endParaRPr lang="de-CH"/>
          </a:p>
        </p:txBody>
      </p:sp>
      <p:sp>
        <p:nvSpPr>
          <p:cNvPr id="5" name="Date Placeholder 4"/>
          <p:cNvSpPr>
            <a:spLocks noGrp="1"/>
          </p:cNvSpPr>
          <p:nvPr>
            <p:ph type="dt" idx="11"/>
          </p:nvPr>
        </p:nvSpPr>
        <p:spPr/>
        <p:txBody>
          <a:bodyPr/>
          <a:lstStyle/>
          <a:p>
            <a:r>
              <a:rPr lang="de-CH" smtClean="0"/>
              <a:t>Advisory Board Meeting, 21.04.2015</a:t>
            </a:r>
            <a:endParaRPr lang="de-CH"/>
          </a:p>
        </p:txBody>
      </p:sp>
    </p:spTree>
    <p:extLst>
      <p:ext uri="{BB962C8B-B14F-4D97-AF65-F5344CB8AC3E}">
        <p14:creationId xmlns:p14="http://schemas.microsoft.com/office/powerpoint/2010/main" val="2136054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Kleine</a:t>
            </a:r>
            <a:r>
              <a:rPr lang="en-GB" dirty="0" smtClean="0"/>
              <a:t> probe 700 kg und </a:t>
            </a:r>
            <a:r>
              <a:rPr lang="en-GB" dirty="0" err="1" smtClean="0"/>
              <a:t>dann</a:t>
            </a:r>
            <a:r>
              <a:rPr lang="en-GB" dirty="0" smtClean="0"/>
              <a:t> </a:t>
            </a:r>
            <a:r>
              <a:rPr lang="en-GB" dirty="0" err="1" smtClean="0"/>
              <a:t>nochmals</a:t>
            </a:r>
            <a:r>
              <a:rPr lang="en-GB" dirty="0" smtClean="0"/>
              <a:t> </a:t>
            </a:r>
            <a:r>
              <a:rPr lang="en-GB" dirty="0" err="1" smtClean="0"/>
              <a:t>Grossversuch</a:t>
            </a:r>
            <a:r>
              <a:rPr lang="en-GB" dirty="0" smtClean="0"/>
              <a:t> </a:t>
            </a:r>
            <a:r>
              <a:rPr lang="en-GB" dirty="0" err="1" smtClean="0"/>
              <a:t>wiederholen</a:t>
            </a:r>
            <a:endParaRPr lang="en-GB" dirty="0" smtClean="0"/>
          </a:p>
          <a:p>
            <a:r>
              <a:rPr lang="en-GB" dirty="0" smtClean="0"/>
              <a:t>Dry discharge</a:t>
            </a:r>
            <a:r>
              <a:rPr lang="en-GB" baseline="0" dirty="0" smtClean="0"/>
              <a:t> slag</a:t>
            </a:r>
            <a:endParaRPr lang="en-GB" dirty="0"/>
          </a:p>
        </p:txBody>
      </p:sp>
      <p:sp>
        <p:nvSpPr>
          <p:cNvPr id="4" name="Slide Number Placeholder 3"/>
          <p:cNvSpPr>
            <a:spLocks noGrp="1"/>
          </p:cNvSpPr>
          <p:nvPr>
            <p:ph type="sldNum" sz="quarter" idx="10"/>
          </p:nvPr>
        </p:nvSpPr>
        <p:spPr/>
        <p:txBody>
          <a:bodyPr/>
          <a:lstStyle/>
          <a:p>
            <a:fld id="{A51C0C35-A9A2-4EFD-9BAF-1E52E29E03D1}" type="slidenum">
              <a:rPr lang="de-CH" smtClean="0"/>
              <a:t>21</a:t>
            </a:fld>
            <a:endParaRPr lang="de-CH"/>
          </a:p>
        </p:txBody>
      </p:sp>
    </p:spTree>
    <p:extLst>
      <p:ext uri="{BB962C8B-B14F-4D97-AF65-F5344CB8AC3E}">
        <p14:creationId xmlns:p14="http://schemas.microsoft.com/office/powerpoint/2010/main" val="3954001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panose="020B0604020202020204" pitchFamily="34" charset="0"/>
              </a:defRPr>
            </a:lvl1pPr>
            <a:lvl2pPr marL="742950" indent="-285750" algn="l" eaLnBrk="0" hangingPunct="0">
              <a:spcBef>
                <a:spcPct val="30000"/>
              </a:spcBef>
              <a:defRPr sz="1200">
                <a:solidFill>
                  <a:schemeClr val="tx1"/>
                </a:solidFill>
                <a:latin typeface="Arial" panose="020B0604020202020204" pitchFamily="34" charset="0"/>
              </a:defRPr>
            </a:lvl2pPr>
            <a:lvl3pPr marL="1143000" indent="-228600" algn="l" eaLnBrk="0" hangingPunct="0">
              <a:spcBef>
                <a:spcPct val="30000"/>
              </a:spcBef>
              <a:defRPr sz="1200">
                <a:solidFill>
                  <a:schemeClr val="tx1"/>
                </a:solidFill>
                <a:latin typeface="Arial" panose="020B0604020202020204" pitchFamily="34" charset="0"/>
              </a:defRPr>
            </a:lvl3pPr>
            <a:lvl4pPr marL="1600200" indent="-228600" algn="l" eaLnBrk="0" hangingPunct="0">
              <a:spcBef>
                <a:spcPct val="30000"/>
              </a:spcBef>
              <a:defRPr sz="1200">
                <a:solidFill>
                  <a:schemeClr val="tx1"/>
                </a:solidFill>
                <a:latin typeface="Arial" panose="020B0604020202020204" pitchFamily="34" charset="0"/>
              </a:defRPr>
            </a:lvl4pPr>
            <a:lvl5pPr marL="2057400" indent="-228600" algn="l"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ABF1534E-7C71-4CBE-B45E-12F812C92418}" type="slidenum">
              <a:rPr lang="en-US" altLang="de-DE"/>
              <a:pPr algn="r" eaLnBrk="1" hangingPunct="1">
                <a:spcBef>
                  <a:spcPct val="0"/>
                </a:spcBef>
              </a:pPr>
              <a:t>2</a:t>
            </a:fld>
            <a:endParaRPr lang="en-US" altLang="de-DE"/>
          </a:p>
        </p:txBody>
      </p:sp>
      <p:sp>
        <p:nvSpPr>
          <p:cNvPr id="43011" name="Rectangle 2"/>
          <p:cNvSpPr>
            <a:spLocks noGrp="1" noRot="1" noChangeAspect="1" noChangeArrowheads="1" noTextEdit="1"/>
          </p:cNvSpPr>
          <p:nvPr>
            <p:ph type="sldImg"/>
          </p:nvPr>
        </p:nvSpPr>
        <p:spPr>
          <a:xfrm>
            <a:off x="958850" y="738188"/>
            <a:ext cx="4941888" cy="3706812"/>
          </a:xfrm>
          <a:ln/>
        </p:spPr>
      </p:sp>
      <p:sp>
        <p:nvSpPr>
          <p:cNvPr id="43012" name="Rectangle 3"/>
          <p:cNvSpPr>
            <a:spLocks noGrp="1" noChangeArrowheads="1"/>
          </p:cNvSpPr>
          <p:nvPr>
            <p:ph type="body" idx="1"/>
          </p:nvPr>
        </p:nvSpPr>
        <p:spPr>
          <a:xfrm>
            <a:off x="914400" y="4692650"/>
            <a:ext cx="5029200" cy="44434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endParaRPr lang="de-CH" altLang="de-DE" dirty="0" smtClean="0"/>
          </a:p>
        </p:txBody>
      </p:sp>
    </p:spTree>
    <p:extLst>
      <p:ext uri="{BB962C8B-B14F-4D97-AF65-F5344CB8AC3E}">
        <p14:creationId xmlns:p14="http://schemas.microsoft.com/office/powerpoint/2010/main" val="11268844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Arial" pitchFamily="34" charset="0"/>
                <a:cs typeface="Arial" pitchFamily="34" charset="0"/>
              </a:rPr>
              <a:t>wet discharge of bottom ash prevents access to small particles (&lt; 5 mm)    </a:t>
            </a:r>
          </a:p>
          <a:p>
            <a:r>
              <a:rPr lang="en-US" sz="1200" b="1" dirty="0" smtClean="0">
                <a:latin typeface="Arial" pitchFamily="34" charset="0"/>
                <a:cs typeface="Arial" pitchFamily="34" charset="0"/>
              </a:rPr>
              <a:t>only dry discharge of bottom ash allows efficient access to small particles (&lt; 5 mm)    </a:t>
            </a:r>
          </a:p>
          <a:p>
            <a:endParaRPr lang="en-US" dirty="0" smtClean="0"/>
          </a:p>
          <a:p>
            <a:r>
              <a:rPr lang="en-US" sz="1200" b="0" i="0" u="none" strike="noStrike" kern="1200" baseline="0" dirty="0" smtClean="0">
                <a:solidFill>
                  <a:schemeClr val="tx1"/>
                </a:solidFill>
                <a:latin typeface="+mn-lt"/>
                <a:ea typeface="+mn-ea"/>
                <a:cs typeface="+mn-cs"/>
              </a:rPr>
              <a:t>The output fractions of the treatment plant are a ferrous metal-fraction &lt;5 mm(0.7–5 mm), a light and precious non-ferrous metal fraction &lt;5 mm(0.7–3.0 and 3.0–5 mm), a treated bottom ash fraction 0.7–5 mm, and a (micro-fine) bottom ash fraction (&lt;0.7 mm).</a:t>
            </a:r>
            <a:endParaRPr lang="en-US" dirty="0"/>
          </a:p>
        </p:txBody>
      </p:sp>
      <p:sp>
        <p:nvSpPr>
          <p:cNvPr id="4" name="Slide Number Placeholder 3"/>
          <p:cNvSpPr>
            <a:spLocks noGrp="1"/>
          </p:cNvSpPr>
          <p:nvPr>
            <p:ph type="sldNum" sz="quarter" idx="10"/>
          </p:nvPr>
        </p:nvSpPr>
        <p:spPr/>
        <p:txBody>
          <a:bodyPr/>
          <a:lstStyle/>
          <a:p>
            <a:fld id="{A51C0C35-A9A2-4EFD-9BAF-1E52E29E03D1}" type="slidenum">
              <a:rPr lang="de-CH" smtClean="0"/>
              <a:t>22</a:t>
            </a:fld>
            <a:endParaRPr lang="de-CH"/>
          </a:p>
        </p:txBody>
      </p:sp>
    </p:spTree>
    <p:extLst>
      <p:ext uri="{BB962C8B-B14F-4D97-AF65-F5344CB8AC3E}">
        <p14:creationId xmlns:p14="http://schemas.microsoft.com/office/powerpoint/2010/main" val="3556557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Almost</a:t>
            </a:r>
            <a:r>
              <a:rPr lang="en-GB" sz="1200" kern="1200" baseline="0" dirty="0" smtClean="0">
                <a:solidFill>
                  <a:schemeClr val="tx1"/>
                </a:solidFill>
                <a:effectLst/>
                <a:latin typeface="+mn-lt"/>
                <a:ea typeface="+mn-ea"/>
                <a:cs typeface="+mn-cs"/>
              </a:rPr>
              <a:t> all slag treated already</a:t>
            </a: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EFFICIENCIES FA recovery???</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&lt; Table 1 &gt; Description of the base case </a:t>
            </a:r>
            <a:r>
              <a:rPr lang="en-GB" sz="1200" kern="1200" dirty="0" err="1" smtClean="0">
                <a:solidFill>
                  <a:schemeClr val="tx1"/>
                </a:solidFill>
                <a:effectLst/>
                <a:latin typeface="+mn-lt"/>
                <a:ea typeface="+mn-ea"/>
                <a:cs typeface="+mn-cs"/>
              </a:rPr>
              <a:t>analyzed</a:t>
            </a:r>
            <a:r>
              <a:rPr lang="en-GB" sz="1200" kern="1200" dirty="0" smtClean="0">
                <a:solidFill>
                  <a:schemeClr val="tx1"/>
                </a:solidFill>
                <a:effectLst/>
                <a:latin typeface="+mn-lt"/>
                <a:ea typeface="+mn-ea"/>
                <a:cs typeface="+mn-cs"/>
              </a:rPr>
              <a:t> in this paper: Average MSWI technology mix and waste characteristics in Switzerland assumed for the reference year 2010 (BAFU, 2003; Frey, 2010; Hellweg et al., 2001; Koehler et al., 2011; Steiner, 2009)</a:t>
            </a:r>
          </a:p>
          <a:p>
            <a:endParaRPr lang="en-GB" dirty="0"/>
          </a:p>
        </p:txBody>
      </p:sp>
      <p:sp>
        <p:nvSpPr>
          <p:cNvPr id="4" name="Slide Number Placeholder 3"/>
          <p:cNvSpPr>
            <a:spLocks noGrp="1"/>
          </p:cNvSpPr>
          <p:nvPr>
            <p:ph type="sldNum" sz="quarter" idx="10"/>
          </p:nvPr>
        </p:nvSpPr>
        <p:spPr/>
        <p:txBody>
          <a:bodyPr/>
          <a:lstStyle/>
          <a:p>
            <a:fld id="{40FAF7B3-869E-4A23-A2C8-54A211F40CE3}" type="slidenum">
              <a:rPr lang="en-GB" smtClean="0"/>
              <a:t>23</a:t>
            </a:fld>
            <a:endParaRPr lang="en-GB"/>
          </a:p>
        </p:txBody>
      </p:sp>
    </p:spTree>
    <p:extLst>
      <p:ext uri="{BB962C8B-B14F-4D97-AF65-F5344CB8AC3E}">
        <p14:creationId xmlns:p14="http://schemas.microsoft.com/office/powerpoint/2010/main" val="14357549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noProof="0" dirty="0" smtClean="0"/>
              <a:t>Mention filter</a:t>
            </a:r>
            <a:r>
              <a:rPr lang="en-US" i="0" baseline="0" noProof="0" dirty="0" smtClean="0"/>
              <a:t> ash and energy efficiency</a:t>
            </a:r>
            <a:endParaRPr lang="en-US" i="0" noProof="0" dirty="0" smtClean="0"/>
          </a:p>
        </p:txBody>
      </p:sp>
      <p:sp>
        <p:nvSpPr>
          <p:cNvPr id="4" name="Slide Number Placeholder 3"/>
          <p:cNvSpPr>
            <a:spLocks noGrp="1"/>
          </p:cNvSpPr>
          <p:nvPr>
            <p:ph type="sldNum" sz="quarter" idx="10"/>
          </p:nvPr>
        </p:nvSpPr>
        <p:spPr/>
        <p:txBody>
          <a:bodyPr/>
          <a:lstStyle/>
          <a:p>
            <a:fld id="{E6272D2F-74FD-4790-956E-0836B27550F2}" type="slidenum">
              <a:rPr lang="en-GB" smtClean="0"/>
              <a:t>24</a:t>
            </a:fld>
            <a:endParaRPr lang="en-GB"/>
          </a:p>
        </p:txBody>
      </p:sp>
    </p:spTree>
    <p:extLst>
      <p:ext uri="{BB962C8B-B14F-4D97-AF65-F5344CB8AC3E}">
        <p14:creationId xmlns:p14="http://schemas.microsoft.com/office/powerpoint/2010/main" val="37511805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51C0C35-A9A2-4EFD-9BAF-1E52E29E03D1}" type="slidenum">
              <a:rPr lang="de-CH" smtClean="0"/>
              <a:t>26</a:t>
            </a:fld>
            <a:endParaRPr lang="de-CH" dirty="0"/>
          </a:p>
        </p:txBody>
      </p:sp>
      <p:sp>
        <p:nvSpPr>
          <p:cNvPr id="5" name="Date Placeholder 4"/>
          <p:cNvSpPr>
            <a:spLocks noGrp="1"/>
          </p:cNvSpPr>
          <p:nvPr>
            <p:ph type="dt" idx="11"/>
          </p:nvPr>
        </p:nvSpPr>
        <p:spPr/>
        <p:txBody>
          <a:bodyPr/>
          <a:lstStyle/>
          <a:p>
            <a:r>
              <a:rPr lang="de-CH" dirty="0" smtClean="0"/>
              <a:t>Advisory Board Meeting, 21.04.2015</a:t>
            </a:r>
            <a:endParaRPr lang="de-CH" dirty="0"/>
          </a:p>
        </p:txBody>
      </p:sp>
    </p:spTree>
    <p:extLst>
      <p:ext uri="{BB962C8B-B14F-4D97-AF65-F5344CB8AC3E}">
        <p14:creationId xmlns:p14="http://schemas.microsoft.com/office/powerpoint/2010/main" val="21565613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p>
        </p:txBody>
      </p:sp>
      <p:sp>
        <p:nvSpPr>
          <p:cNvPr id="58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30000"/>
              </a:spcBef>
              <a:defRPr sz="1200">
                <a:solidFill>
                  <a:schemeClr val="tx1"/>
                </a:solidFill>
                <a:latin typeface="Arial" panose="020B0604020202020204" pitchFamily="34" charset="0"/>
              </a:defRPr>
            </a:lvl1pPr>
            <a:lvl2pPr marL="742950" indent="-285750" algn="l" eaLnBrk="0" hangingPunct="0">
              <a:spcBef>
                <a:spcPct val="30000"/>
              </a:spcBef>
              <a:defRPr sz="1200">
                <a:solidFill>
                  <a:schemeClr val="tx1"/>
                </a:solidFill>
                <a:latin typeface="Arial" panose="020B0604020202020204" pitchFamily="34" charset="0"/>
              </a:defRPr>
            </a:lvl2pPr>
            <a:lvl3pPr marL="1143000" indent="-228600" algn="l" eaLnBrk="0" hangingPunct="0">
              <a:spcBef>
                <a:spcPct val="30000"/>
              </a:spcBef>
              <a:defRPr sz="1200">
                <a:solidFill>
                  <a:schemeClr val="tx1"/>
                </a:solidFill>
                <a:latin typeface="Arial" panose="020B0604020202020204" pitchFamily="34" charset="0"/>
              </a:defRPr>
            </a:lvl3pPr>
            <a:lvl4pPr marL="1600200" indent="-228600" algn="l" eaLnBrk="0" hangingPunct="0">
              <a:spcBef>
                <a:spcPct val="30000"/>
              </a:spcBef>
              <a:defRPr sz="1200">
                <a:solidFill>
                  <a:schemeClr val="tx1"/>
                </a:solidFill>
                <a:latin typeface="Arial" panose="020B0604020202020204" pitchFamily="34" charset="0"/>
              </a:defRPr>
            </a:lvl4pPr>
            <a:lvl5pPr marL="2057400" indent="-228600" algn="l"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3C60AC8F-85C4-4898-B51B-EB4ED6DC0BE2}" type="slidenum">
              <a:rPr lang="en-US" altLang="de-DE"/>
              <a:pPr algn="r" eaLnBrk="1" hangingPunct="1">
                <a:spcBef>
                  <a:spcPct val="0"/>
                </a:spcBef>
              </a:pPr>
              <a:t>27</a:t>
            </a:fld>
            <a:endParaRPr lang="en-US" altLang="de-DE"/>
          </a:p>
        </p:txBody>
      </p:sp>
    </p:spTree>
    <p:extLst>
      <p:ext uri="{BB962C8B-B14F-4D97-AF65-F5344CB8AC3E}">
        <p14:creationId xmlns:p14="http://schemas.microsoft.com/office/powerpoint/2010/main" val="12115048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51C0C35-A9A2-4EFD-9BAF-1E52E29E03D1}" type="slidenum">
              <a:rPr lang="de-CH" smtClean="0"/>
              <a:t>28</a:t>
            </a:fld>
            <a:endParaRPr lang="de-CH"/>
          </a:p>
        </p:txBody>
      </p:sp>
      <p:sp>
        <p:nvSpPr>
          <p:cNvPr id="5" name="Date Placeholder 4"/>
          <p:cNvSpPr>
            <a:spLocks noGrp="1"/>
          </p:cNvSpPr>
          <p:nvPr>
            <p:ph type="dt" idx="11"/>
          </p:nvPr>
        </p:nvSpPr>
        <p:spPr/>
        <p:txBody>
          <a:bodyPr/>
          <a:lstStyle/>
          <a:p>
            <a:r>
              <a:rPr lang="de-CH" smtClean="0"/>
              <a:t>Advisory Board Meeting, 21.04.2015</a:t>
            </a:r>
            <a:endParaRPr lang="de-CH"/>
          </a:p>
        </p:txBody>
      </p:sp>
    </p:spTree>
    <p:extLst>
      <p:ext uri="{BB962C8B-B14F-4D97-AF65-F5344CB8AC3E}">
        <p14:creationId xmlns:p14="http://schemas.microsoft.com/office/powerpoint/2010/main" val="11143439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Welche</a:t>
            </a:r>
            <a:r>
              <a:rPr lang="en-US" dirty="0" smtClean="0"/>
              <a:t> </a:t>
            </a:r>
            <a:r>
              <a:rPr lang="en-US" dirty="0" err="1" smtClean="0"/>
              <a:t>Schrottklasse</a:t>
            </a:r>
            <a:r>
              <a:rPr lang="en-US" dirty="0" smtClean="0"/>
              <a:t> </a:t>
            </a:r>
            <a:r>
              <a:rPr lang="en-US" dirty="0" err="1" smtClean="0"/>
              <a:t>ist</a:t>
            </a:r>
            <a:r>
              <a:rPr lang="en-US" dirty="0" smtClean="0"/>
              <a:t> die Dose </a:t>
            </a:r>
            <a:r>
              <a:rPr lang="en-US" dirty="0" err="1" smtClean="0"/>
              <a:t>bei</a:t>
            </a:r>
            <a:r>
              <a:rPr lang="en-US" dirty="0" smtClean="0"/>
              <a:t> </a:t>
            </a:r>
            <a:r>
              <a:rPr lang="en-US" dirty="0" err="1" smtClean="0"/>
              <a:t>Separatsammlung</a:t>
            </a:r>
            <a:r>
              <a:rPr lang="en-US" dirty="0" smtClean="0"/>
              <a:t>?</a:t>
            </a:r>
            <a:endParaRPr lang="en-US" dirty="0"/>
          </a:p>
        </p:txBody>
      </p:sp>
      <p:sp>
        <p:nvSpPr>
          <p:cNvPr id="4" name="Slide Number Placeholder 3"/>
          <p:cNvSpPr>
            <a:spLocks noGrp="1"/>
          </p:cNvSpPr>
          <p:nvPr>
            <p:ph type="sldNum" sz="quarter" idx="10"/>
          </p:nvPr>
        </p:nvSpPr>
        <p:spPr/>
        <p:txBody>
          <a:bodyPr/>
          <a:lstStyle/>
          <a:p>
            <a:fld id="{A51C0C35-A9A2-4EFD-9BAF-1E52E29E03D1}" type="slidenum">
              <a:rPr lang="de-CH" smtClean="0"/>
              <a:t>31</a:t>
            </a:fld>
            <a:endParaRPr lang="de-CH"/>
          </a:p>
        </p:txBody>
      </p:sp>
    </p:spTree>
    <p:extLst>
      <p:ext uri="{BB962C8B-B14F-4D97-AF65-F5344CB8AC3E}">
        <p14:creationId xmlns:p14="http://schemas.microsoft.com/office/powerpoint/2010/main" val="5587541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300" dirty="0"/>
              <a:t>&lt; Figure 2 &gt; System boundary of LCA model for municipal solid waste incineration (MSWI) depicting incineration, energy and material recovery processes. *SS: Stainless steel.</a:t>
            </a:r>
            <a:endParaRPr lang="en-GB" dirty="0"/>
          </a:p>
        </p:txBody>
      </p:sp>
      <p:sp>
        <p:nvSpPr>
          <p:cNvPr id="4" name="Slide Number Placeholder 3"/>
          <p:cNvSpPr>
            <a:spLocks noGrp="1"/>
          </p:cNvSpPr>
          <p:nvPr>
            <p:ph type="sldNum" sz="quarter" idx="10"/>
          </p:nvPr>
        </p:nvSpPr>
        <p:spPr/>
        <p:txBody>
          <a:bodyPr/>
          <a:lstStyle/>
          <a:p>
            <a:fld id="{40FAF7B3-869E-4A23-A2C8-54A211F40CE3}" type="slidenum">
              <a:rPr lang="en-GB" smtClean="0"/>
              <a:t>32</a:t>
            </a:fld>
            <a:endParaRPr lang="en-GB"/>
          </a:p>
        </p:txBody>
      </p:sp>
    </p:spTree>
    <p:extLst>
      <p:ext uri="{BB962C8B-B14F-4D97-AF65-F5344CB8AC3E}">
        <p14:creationId xmlns:p14="http://schemas.microsoft.com/office/powerpoint/2010/main" val="27376918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CH" altLang="de-DE" sz="1200" dirty="0" err="1" smtClean="0"/>
              <a:t>Recovery</a:t>
            </a:r>
            <a:r>
              <a:rPr lang="de-CH" altLang="de-DE" sz="1200" dirty="0" smtClean="0"/>
              <a:t> of </a:t>
            </a:r>
            <a:r>
              <a:rPr lang="de-CH" altLang="de-DE" sz="1200" dirty="0" err="1" smtClean="0"/>
              <a:t>metals</a:t>
            </a:r>
            <a:r>
              <a:rPr lang="de-CH" altLang="de-DE" sz="1200" dirty="0" smtClean="0"/>
              <a:t> </a:t>
            </a:r>
            <a:r>
              <a:rPr lang="de-CH" altLang="de-DE" sz="1200" dirty="0" err="1" smtClean="0"/>
              <a:t>from</a:t>
            </a:r>
            <a:r>
              <a:rPr lang="de-CH" altLang="de-DE" sz="1200" dirty="0" smtClean="0"/>
              <a:t> </a:t>
            </a:r>
            <a:r>
              <a:rPr lang="de-CH" altLang="de-DE" sz="1200" dirty="0" err="1" smtClean="0"/>
              <a:t>filter</a:t>
            </a:r>
            <a:r>
              <a:rPr lang="de-CH" altLang="de-DE" sz="1200" dirty="0" smtClean="0"/>
              <a:t> ash </a:t>
            </a:r>
            <a:r>
              <a:rPr lang="de-CH" altLang="de-DE" sz="1200" dirty="0" err="1" smtClean="0"/>
              <a:t>requires</a:t>
            </a:r>
            <a:r>
              <a:rPr lang="de-CH" altLang="de-DE" sz="1200" dirty="0" smtClean="0"/>
              <a:t> a </a:t>
            </a:r>
            <a:r>
              <a:rPr lang="de-CH" altLang="de-DE" sz="1200" dirty="0" err="1" smtClean="0"/>
              <a:t>lot</a:t>
            </a:r>
            <a:r>
              <a:rPr lang="de-CH" altLang="de-DE" sz="1200" dirty="0" smtClean="0"/>
              <a:t> of </a:t>
            </a:r>
            <a:r>
              <a:rPr lang="de-CH" altLang="de-DE" sz="1200" dirty="0" err="1" smtClean="0"/>
              <a:t>energy</a:t>
            </a:r>
            <a:r>
              <a:rPr lang="de-CH" altLang="de-DE" sz="1200" dirty="0" smtClean="0"/>
              <a:t> </a:t>
            </a:r>
            <a:r>
              <a:rPr lang="de-CH" altLang="de-DE" sz="1200" dirty="0" err="1" smtClean="0"/>
              <a:t>for</a:t>
            </a:r>
            <a:r>
              <a:rPr lang="de-CH" altLang="de-DE" sz="1200" dirty="0" smtClean="0"/>
              <a:t> </a:t>
            </a:r>
            <a:r>
              <a:rPr lang="de-CH" altLang="de-DE" sz="1200" dirty="0" err="1" smtClean="0"/>
              <a:t>the</a:t>
            </a:r>
            <a:r>
              <a:rPr lang="de-CH" altLang="de-DE" sz="1200" dirty="0" smtClean="0"/>
              <a:t> </a:t>
            </a:r>
            <a:r>
              <a:rPr lang="de-CH" altLang="de-DE" sz="1200" dirty="0" err="1" smtClean="0"/>
              <a:t>production</a:t>
            </a:r>
            <a:r>
              <a:rPr lang="de-CH" altLang="de-DE" sz="1200" dirty="0" smtClean="0"/>
              <a:t> of </a:t>
            </a:r>
            <a:r>
              <a:rPr lang="de-CH" altLang="de-DE" sz="1200" dirty="0" err="1" smtClean="0"/>
              <a:t>ancillary</a:t>
            </a:r>
            <a:r>
              <a:rPr lang="de-CH" altLang="de-DE" sz="1200" dirty="0" smtClean="0"/>
              <a:t> </a:t>
            </a:r>
            <a:r>
              <a:rPr lang="de-CH" altLang="de-DE" sz="1200" dirty="0" err="1" smtClean="0"/>
              <a:t>products</a:t>
            </a:r>
            <a:r>
              <a:rPr lang="de-CH" altLang="de-DE" sz="1200" dirty="0" smtClean="0"/>
              <a:t>, </a:t>
            </a:r>
            <a:r>
              <a:rPr lang="de-CH" altLang="de-DE" sz="1200" dirty="0" err="1" smtClean="0"/>
              <a:t>which</a:t>
            </a:r>
            <a:r>
              <a:rPr lang="de-CH" altLang="de-DE" sz="1200" dirty="0" smtClean="0"/>
              <a:t> </a:t>
            </a:r>
            <a:r>
              <a:rPr lang="de-CH" altLang="de-DE" sz="1200" dirty="0" err="1" smtClean="0"/>
              <a:t>compensates</a:t>
            </a:r>
            <a:r>
              <a:rPr lang="de-CH" altLang="de-DE" sz="1200" dirty="0" smtClean="0"/>
              <a:t> </a:t>
            </a:r>
            <a:r>
              <a:rPr lang="de-CH" altLang="de-DE" sz="1200" dirty="0" err="1" smtClean="0"/>
              <a:t>for</a:t>
            </a:r>
            <a:r>
              <a:rPr lang="de-CH" altLang="de-DE" sz="1200" dirty="0" smtClean="0"/>
              <a:t> </a:t>
            </a:r>
            <a:r>
              <a:rPr lang="de-CH" altLang="de-DE" sz="1200" dirty="0" err="1" smtClean="0"/>
              <a:t>the</a:t>
            </a:r>
            <a:r>
              <a:rPr lang="de-CH" altLang="de-DE" sz="1200" dirty="0" smtClean="0"/>
              <a:t> </a:t>
            </a:r>
            <a:r>
              <a:rPr lang="de-CH" altLang="de-DE" sz="1200" dirty="0" err="1" smtClean="0"/>
              <a:t>energy</a:t>
            </a:r>
            <a:r>
              <a:rPr lang="de-CH" altLang="de-DE" sz="1200" dirty="0" smtClean="0"/>
              <a:t> </a:t>
            </a:r>
            <a:r>
              <a:rPr lang="de-CH" altLang="de-DE" sz="1200" dirty="0" err="1" smtClean="0"/>
              <a:t>recovered</a:t>
            </a:r>
            <a:r>
              <a:rPr lang="de-CH" altLang="de-DE" sz="1200" dirty="0" smtClean="0"/>
              <a:t> </a:t>
            </a:r>
            <a:r>
              <a:rPr lang="de-CH" altLang="de-DE" sz="1200" dirty="0" err="1" smtClean="0"/>
              <a:t>through</a:t>
            </a:r>
            <a:r>
              <a:rPr lang="de-CH" altLang="de-DE" sz="1200" dirty="0" smtClean="0"/>
              <a:t> </a:t>
            </a:r>
            <a:r>
              <a:rPr lang="de-CH" altLang="de-DE" sz="1200" dirty="0" err="1" smtClean="0"/>
              <a:t>the</a:t>
            </a:r>
            <a:r>
              <a:rPr lang="de-CH" altLang="de-DE" sz="1200" dirty="0" smtClean="0"/>
              <a:t> </a:t>
            </a:r>
            <a:r>
              <a:rPr lang="de-CH" altLang="de-DE" sz="1200" dirty="0" err="1" smtClean="0"/>
              <a:t>substitution</a:t>
            </a:r>
            <a:r>
              <a:rPr lang="de-CH" altLang="de-DE" sz="1200" dirty="0" smtClean="0"/>
              <a:t> of </a:t>
            </a:r>
            <a:r>
              <a:rPr lang="de-CH" altLang="de-DE" sz="1200" dirty="0" err="1" smtClean="0"/>
              <a:t>primary</a:t>
            </a:r>
            <a:r>
              <a:rPr lang="de-CH" altLang="de-DE" sz="1200" dirty="0" smtClean="0"/>
              <a:t> </a:t>
            </a:r>
            <a:r>
              <a:rPr lang="de-CH" altLang="de-DE" sz="1200" dirty="0" err="1" smtClean="0"/>
              <a:t>metals</a:t>
            </a:r>
            <a:r>
              <a:rPr lang="de-CH" altLang="de-DE" sz="1200" dirty="0" smtClean="0"/>
              <a:t>.</a:t>
            </a:r>
          </a:p>
          <a:p>
            <a:endParaRPr lang="en-US" i="0" noProof="0" dirty="0" smtClean="0"/>
          </a:p>
          <a:p>
            <a:r>
              <a:rPr lang="en-US" i="0" noProof="0" dirty="0" smtClean="0"/>
              <a:t>What are operating</a:t>
            </a:r>
            <a:r>
              <a:rPr lang="en-US" i="0" baseline="0" noProof="0" dirty="0" smtClean="0"/>
              <a:t> materials FLUREC? </a:t>
            </a:r>
            <a:r>
              <a:rPr lang="en-US" i="0" baseline="0" noProof="0" dirty="0" err="1" smtClean="0"/>
              <a:t>Suferic</a:t>
            </a:r>
            <a:r>
              <a:rPr lang="en-US" i="0" baseline="0" noProof="0" dirty="0" smtClean="0"/>
              <a:t> acid, </a:t>
            </a:r>
            <a:r>
              <a:rPr lang="en-US" i="0" baseline="0" noProof="0" dirty="0" err="1" smtClean="0"/>
              <a:t>NaOh</a:t>
            </a:r>
            <a:endParaRPr lang="en-US" i="0" noProof="0" dirty="0" smtClean="0"/>
          </a:p>
          <a:p>
            <a:r>
              <a:rPr lang="en-US" i="0" noProof="0" dirty="0" smtClean="0"/>
              <a:t>Current average given</a:t>
            </a:r>
            <a:r>
              <a:rPr lang="en-US" i="0" baseline="0" noProof="0" dirty="0" smtClean="0"/>
              <a:t> as difference to no acid scrubbing of residues (currently 39% FLUWA). </a:t>
            </a:r>
          </a:p>
          <a:p>
            <a:endParaRPr lang="en-US" i="0" baseline="0" noProof="0" dirty="0" smtClean="0"/>
          </a:p>
          <a:p>
            <a:r>
              <a:rPr lang="en-US" i="0" noProof="0" dirty="0" smtClean="0"/>
              <a:t>Results</a:t>
            </a:r>
            <a:r>
              <a:rPr lang="en-US" i="0" baseline="0" noProof="0" dirty="0" smtClean="0"/>
              <a:t> for</a:t>
            </a:r>
            <a:r>
              <a:rPr lang="en-US" i="0" noProof="0" dirty="0" smtClean="0"/>
              <a:t>100%</a:t>
            </a:r>
            <a:r>
              <a:rPr lang="en-US" i="0" baseline="0" noProof="0" dirty="0" smtClean="0"/>
              <a:t> FLUWA and 100% FLUREC relative difference compared to current situation. </a:t>
            </a:r>
          </a:p>
          <a:p>
            <a:endParaRPr lang="en-US" i="0" baseline="0" noProof="0" dirty="0" smtClean="0"/>
          </a:p>
          <a:p>
            <a:r>
              <a:rPr lang="en-US" i="0" baseline="0" noProof="0" dirty="0" smtClean="0"/>
              <a:t>The complete implementation of FLUWA or FLUREC in Switzerland corresponds to a saving of 4,970 and 10,000 tonne CO2-eq. per year. (10,000 and 15,000 t CO2-eq. per year according to my calculations)</a:t>
            </a:r>
            <a:endParaRPr lang="en-US" i="0" noProof="0" dirty="0"/>
          </a:p>
        </p:txBody>
      </p:sp>
      <p:sp>
        <p:nvSpPr>
          <p:cNvPr id="4" name="Slide Number Placeholder 3"/>
          <p:cNvSpPr>
            <a:spLocks noGrp="1"/>
          </p:cNvSpPr>
          <p:nvPr>
            <p:ph type="sldNum" sz="quarter" idx="10"/>
          </p:nvPr>
        </p:nvSpPr>
        <p:spPr/>
        <p:txBody>
          <a:bodyPr/>
          <a:lstStyle/>
          <a:p>
            <a:fld id="{E6272D2F-74FD-4790-956E-0836B27550F2}" type="slidenum">
              <a:rPr lang="en-GB" smtClean="0"/>
              <a:t>33</a:t>
            </a:fld>
            <a:endParaRPr lang="en-GB"/>
          </a:p>
        </p:txBody>
      </p:sp>
    </p:spTree>
    <p:extLst>
      <p:ext uri="{BB962C8B-B14F-4D97-AF65-F5344CB8AC3E}">
        <p14:creationId xmlns:p14="http://schemas.microsoft.com/office/powerpoint/2010/main" val="10945182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Similar</a:t>
            </a:r>
            <a:r>
              <a:rPr lang="en-GB" sz="1200" kern="1200" baseline="0" dirty="0" smtClean="0">
                <a:solidFill>
                  <a:schemeClr val="tx1"/>
                </a:solidFill>
                <a:effectLst/>
                <a:latin typeface="+mn-lt"/>
                <a:ea typeface="+mn-ea"/>
                <a:cs typeface="+mn-cs"/>
              </a:rPr>
              <a:t> results Recipe (</a:t>
            </a:r>
            <a:r>
              <a:rPr lang="en-GB" sz="1200" kern="1200" baseline="0" dirty="0" err="1" smtClean="0">
                <a:solidFill>
                  <a:schemeClr val="tx1"/>
                </a:solidFill>
                <a:effectLst/>
                <a:latin typeface="+mn-lt"/>
                <a:ea typeface="+mn-ea"/>
                <a:cs typeface="+mn-cs"/>
              </a:rPr>
              <a:t>noch</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mehr</a:t>
            </a:r>
            <a:r>
              <a:rPr lang="en-GB" sz="1200" kern="1200" baseline="0" dirty="0" smtClean="0">
                <a:solidFill>
                  <a:schemeClr val="tx1"/>
                </a:solidFill>
                <a:effectLst/>
                <a:latin typeface="+mn-lt"/>
                <a:ea typeface="+mn-ea"/>
                <a:cs typeface="+mn-cs"/>
              </a:rPr>
              <a:t> credit </a:t>
            </a:r>
            <a:r>
              <a:rPr lang="en-GB" sz="1200" kern="1200" baseline="0" dirty="0" err="1" smtClean="0">
                <a:solidFill>
                  <a:schemeClr val="tx1"/>
                </a:solidFill>
                <a:effectLst/>
                <a:latin typeface="+mn-lt"/>
                <a:ea typeface="+mn-ea"/>
                <a:cs typeface="+mn-cs"/>
              </a:rPr>
              <a:t>für</a:t>
            </a:r>
            <a:r>
              <a:rPr lang="en-GB" sz="1200" kern="1200" baseline="0" dirty="0" smtClean="0">
                <a:solidFill>
                  <a:schemeClr val="tx1"/>
                </a:solidFill>
                <a:effectLst/>
                <a:latin typeface="+mn-lt"/>
                <a:ea typeface="+mn-ea"/>
                <a:cs typeface="+mn-cs"/>
              </a:rPr>
              <a:t> heat, particle emissions and resources)</a:t>
            </a:r>
          </a:p>
          <a:p>
            <a:r>
              <a:rPr lang="en-GB" sz="1200" kern="1200" baseline="0" dirty="0" err="1" smtClean="0">
                <a:solidFill>
                  <a:schemeClr val="tx1"/>
                </a:solidFill>
                <a:effectLst/>
                <a:latin typeface="+mn-lt"/>
                <a:ea typeface="+mn-ea"/>
                <a:cs typeface="+mn-cs"/>
              </a:rPr>
              <a:t>Bei</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CExD</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mehr</a:t>
            </a:r>
            <a:r>
              <a:rPr lang="en-GB" sz="1200" kern="1200" baseline="0" dirty="0" smtClean="0">
                <a:solidFill>
                  <a:schemeClr val="tx1"/>
                </a:solidFill>
                <a:effectLst/>
                <a:latin typeface="+mn-lt"/>
                <a:ea typeface="+mn-ea"/>
                <a:cs typeface="+mn-cs"/>
              </a:rPr>
              <a:t> credits und </a:t>
            </a:r>
            <a:r>
              <a:rPr lang="en-GB" sz="1200" kern="1200" baseline="0" dirty="0" err="1" smtClean="0">
                <a:solidFill>
                  <a:schemeClr val="tx1"/>
                </a:solidFill>
                <a:effectLst/>
                <a:latin typeface="+mn-lt"/>
                <a:ea typeface="+mn-ea"/>
                <a:cs typeface="+mn-cs"/>
              </a:rPr>
              <a:t>weniger</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Auswirkungen</a:t>
            </a:r>
            <a:r>
              <a:rPr lang="en-GB" sz="1200" kern="1200" baseline="0" dirty="0" smtClean="0">
                <a:solidFill>
                  <a:schemeClr val="tx1"/>
                </a:solidFill>
                <a:effectLst/>
                <a:latin typeface="+mn-lt"/>
                <a:ea typeface="+mn-ea"/>
                <a:cs typeface="+mn-cs"/>
              </a:rPr>
              <a:t> Basis burden (da air emissions </a:t>
            </a:r>
            <a:r>
              <a:rPr lang="en-GB" sz="1200" kern="1200" baseline="0" dirty="0" err="1" smtClean="0">
                <a:solidFill>
                  <a:schemeClr val="tx1"/>
                </a:solidFill>
                <a:effectLst/>
                <a:latin typeface="+mn-lt"/>
                <a:ea typeface="+mn-ea"/>
                <a:cs typeface="+mn-cs"/>
              </a:rPr>
              <a:t>nicht</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berücksichtigt</a:t>
            </a:r>
            <a:r>
              <a:rPr lang="en-GB" sz="1200" kern="1200" baseline="0" dirty="0" smtClean="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0FAF7B3-869E-4A23-A2C8-54A211F40CE3}" type="slidenum">
              <a:rPr lang="en-GB" smtClean="0"/>
              <a:t>34</a:t>
            </a:fld>
            <a:endParaRPr lang="en-GB"/>
          </a:p>
        </p:txBody>
      </p:sp>
    </p:spTree>
    <p:extLst>
      <p:ext uri="{BB962C8B-B14F-4D97-AF65-F5344CB8AC3E}">
        <p14:creationId xmlns:p14="http://schemas.microsoft.com/office/powerpoint/2010/main" val="1030142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Asche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Ascheanteile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mindern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einerseits</a:t>
            </a:r>
            <a:r>
              <a:rPr lang="en-US" sz="1200" kern="1200" dirty="0" smtClean="0">
                <a:solidFill>
                  <a:schemeClr val="tx1"/>
                </a:solidFill>
                <a:effectLst/>
                <a:latin typeface="+mn-lt"/>
                <a:ea typeface="+mn-ea"/>
                <a:cs typeface="+mn-cs"/>
              </a:rPr>
              <a:t> die </a:t>
            </a:r>
            <a:r>
              <a:rPr lang="en-US" sz="1200" kern="1200" dirty="0" err="1" smtClean="0">
                <a:solidFill>
                  <a:schemeClr val="tx1"/>
                </a:solidFill>
                <a:effectLst/>
                <a:latin typeface="+mn-lt"/>
                <a:ea typeface="+mn-ea"/>
                <a:cs typeface="+mn-cs"/>
              </a:rPr>
              <a:t>Ausbringung</a:t>
            </a:r>
            <a:r>
              <a:rPr lang="en-US" sz="1200" kern="1200" dirty="0" smtClean="0">
                <a:solidFill>
                  <a:schemeClr val="tx1"/>
                </a:solidFill>
                <a:effectLst/>
                <a:latin typeface="+mn-lt"/>
                <a:ea typeface="+mn-ea"/>
                <a:cs typeface="+mn-cs"/>
              </a:rPr>
              <a:t> (yield), </a:t>
            </a:r>
            <a:r>
              <a:rPr lang="en-US" sz="1200" kern="1200" dirty="0" err="1" smtClean="0">
                <a:solidFill>
                  <a:schemeClr val="tx1"/>
                </a:solidFill>
                <a:effectLst/>
                <a:latin typeface="+mn-lt"/>
                <a:ea typeface="+mn-ea"/>
                <a:cs typeface="+mn-cs"/>
              </a:rPr>
              <a:t>sind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aber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auch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nicht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leitend</a:t>
            </a:r>
            <a:r>
              <a:rPr lang="en-US" sz="1200" kern="1200" dirty="0" smtClean="0">
                <a:solidFill>
                  <a:schemeClr val="tx1"/>
                </a:solidFill>
                <a:effectLst/>
                <a:latin typeface="+mn-lt"/>
                <a:ea typeface="+mn-ea"/>
                <a:cs typeface="+mn-cs"/>
              </a:rPr>
              <a:t>, dh das der </a:t>
            </a:r>
            <a:r>
              <a:rPr lang="en-US" sz="1200" kern="1200" dirty="0" err="1" smtClean="0">
                <a:solidFill>
                  <a:schemeClr val="tx1"/>
                </a:solidFill>
                <a:effectLst/>
                <a:latin typeface="+mn-lt"/>
                <a:ea typeface="+mn-ea"/>
                <a:cs typeface="+mn-cs"/>
              </a:rPr>
              <a:t>Lichtbogen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dadurch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gestört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werden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kann</a:t>
            </a:r>
            <a:r>
              <a:rPr lang="en-US" sz="1200" kern="1200" dirty="0" smtClean="0">
                <a:solidFill>
                  <a:schemeClr val="tx1"/>
                </a:solidFill>
                <a:effectLst/>
                <a:latin typeface="+mn-lt"/>
                <a:ea typeface="+mn-ea"/>
                <a:cs typeface="+mn-cs"/>
              </a:rPr>
              <a:t> - der Strom </a:t>
            </a:r>
            <a:r>
              <a:rPr lang="en-US" sz="1200" kern="1200" dirty="0" err="1" smtClean="0">
                <a:solidFill>
                  <a:schemeClr val="tx1"/>
                </a:solidFill>
                <a:effectLst/>
                <a:latin typeface="+mn-lt"/>
                <a:ea typeface="+mn-ea"/>
                <a:cs typeface="+mn-cs"/>
              </a:rPr>
              <a:t>gelangt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dann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weniger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effizient</a:t>
            </a:r>
            <a:r>
              <a:rPr lang="en-US" sz="1200" kern="1200" dirty="0" smtClean="0">
                <a:solidFill>
                  <a:schemeClr val="tx1"/>
                </a:solidFill>
                <a:effectLst/>
                <a:latin typeface="+mn-lt"/>
                <a:ea typeface="+mn-ea"/>
                <a:cs typeface="+mn-cs"/>
              </a:rPr>
              <a:t> in den Stahl und </a:t>
            </a:r>
            <a:r>
              <a:rPr lang="en-US" sz="1200" kern="1200" dirty="0" err="1" smtClean="0">
                <a:solidFill>
                  <a:schemeClr val="tx1"/>
                </a:solidFill>
                <a:effectLst/>
                <a:latin typeface="+mn-lt"/>
                <a:ea typeface="+mn-ea"/>
                <a:cs typeface="+mn-cs"/>
              </a:rPr>
              <a:t>somit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kommt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höheren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Verlusten</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A51C0C35-A9A2-4EFD-9BAF-1E52E29E03D1}" type="slidenum">
              <a:rPr lang="de-CH" smtClean="0"/>
              <a:t>3</a:t>
            </a:fld>
            <a:endParaRPr lang="de-CH" dirty="0"/>
          </a:p>
        </p:txBody>
      </p:sp>
      <p:sp>
        <p:nvSpPr>
          <p:cNvPr id="5" name="Date Placeholder 4"/>
          <p:cNvSpPr>
            <a:spLocks noGrp="1"/>
          </p:cNvSpPr>
          <p:nvPr>
            <p:ph type="dt" idx="11"/>
          </p:nvPr>
        </p:nvSpPr>
        <p:spPr/>
        <p:txBody>
          <a:bodyPr/>
          <a:lstStyle/>
          <a:p>
            <a:r>
              <a:rPr lang="de-CH" dirty="0" smtClean="0"/>
              <a:t>Advisory Board Meeting, 21.04.2015</a:t>
            </a:r>
            <a:endParaRPr lang="de-CH" dirty="0"/>
          </a:p>
        </p:txBody>
      </p:sp>
    </p:spTree>
    <p:extLst>
      <p:ext uri="{BB962C8B-B14F-4D97-AF65-F5344CB8AC3E}">
        <p14:creationId xmlns:p14="http://schemas.microsoft.com/office/powerpoint/2010/main" val="34731987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For the ED of the EAF (EDEAF), a logarithmic transformation is used, because the ED cannot be below zero and is right-skewed. The log transformation does not remove the skewness but makes the distribution of the electricity demand slightly more symmetrical.</a:t>
            </a:r>
          </a:p>
          <a:p>
            <a:endParaRPr lang="en-GB" baseline="0" dirty="0" smtClean="0"/>
          </a:p>
          <a:p>
            <a:r>
              <a:rPr lang="en-US" sz="1200" b="0" i="0" u="none" strike="noStrike" kern="1200" baseline="0" dirty="0" smtClean="0">
                <a:solidFill>
                  <a:schemeClr val="tx1"/>
                </a:solidFill>
                <a:latin typeface="+mn-lt"/>
                <a:ea typeface="+mn-ea"/>
                <a:cs typeface="+mn-cs"/>
              </a:rPr>
              <a:t>the translation from electricity consumption values per </a:t>
            </a:r>
            <a:r>
              <a:rPr lang="en-US" sz="1200" b="0" i="0" u="none" strike="noStrike" kern="1200" baseline="0" dirty="0" err="1" smtClean="0">
                <a:solidFill>
                  <a:schemeClr val="tx1"/>
                </a:solidFill>
                <a:latin typeface="+mn-lt"/>
                <a:ea typeface="+mn-ea"/>
                <a:cs typeface="+mn-cs"/>
              </a:rPr>
              <a:t>tonne</a:t>
            </a:r>
            <a:r>
              <a:rPr lang="en-US" sz="1200" b="0" i="0" u="none" strike="noStrike" kern="1200" baseline="0" dirty="0" smtClean="0">
                <a:solidFill>
                  <a:schemeClr val="tx1"/>
                </a:solidFill>
                <a:latin typeface="+mn-lt"/>
                <a:ea typeface="+mn-ea"/>
                <a:cs typeface="+mn-cs"/>
              </a:rPr>
              <a:t> of input to </a:t>
            </a:r>
            <a:r>
              <a:rPr lang="en-US" sz="1200" b="0" i="0" u="none" strike="noStrike" kern="1200" baseline="0" dirty="0" err="1" smtClean="0">
                <a:solidFill>
                  <a:schemeClr val="tx1"/>
                </a:solidFill>
                <a:latin typeface="+mn-lt"/>
                <a:ea typeface="+mn-ea"/>
                <a:cs typeface="+mn-cs"/>
              </a:rPr>
              <a:t>tonne</a:t>
            </a:r>
            <a:r>
              <a:rPr lang="en-US" sz="1200" b="0" i="0" u="none" strike="noStrike" kern="1200" baseline="0" dirty="0" smtClean="0">
                <a:solidFill>
                  <a:schemeClr val="tx1"/>
                </a:solidFill>
                <a:latin typeface="+mn-lt"/>
                <a:ea typeface="+mn-ea"/>
                <a:cs typeface="+mn-cs"/>
              </a:rPr>
              <a:t> of output was performed using yield estimates from industry for each individual scrap grade.</a:t>
            </a:r>
            <a:endParaRPr lang="en-GB" dirty="0" smtClean="0"/>
          </a:p>
          <a:p>
            <a:endParaRPr lang="en-GB" dirty="0" smtClean="0"/>
          </a:p>
          <a:p>
            <a:r>
              <a:rPr lang="en-GB" dirty="0" smtClean="0"/>
              <a:t>Absolute values – no upper limit “100%” – assumption</a:t>
            </a:r>
            <a:r>
              <a:rPr lang="en-GB" baseline="0" dirty="0" smtClean="0"/>
              <a:t> that 1 additional unit of input is possible</a:t>
            </a:r>
          </a:p>
          <a:p>
            <a:endParaRPr lang="en-GB" baseline="0" dirty="0" smtClean="0"/>
          </a:p>
          <a:p>
            <a:r>
              <a:rPr lang="en-US" sz="1200" b="0" i="0" u="none" strike="noStrike" kern="1200" baseline="0" dirty="0" smtClean="0">
                <a:solidFill>
                  <a:schemeClr val="tx1"/>
                </a:solidFill>
                <a:latin typeface="+mn-lt"/>
                <a:ea typeface="+mn-ea"/>
                <a:cs typeface="+mn-cs"/>
              </a:rPr>
              <a:t>data set was split into 70% training and 30% test data.</a:t>
            </a:r>
          </a:p>
          <a:p>
            <a:r>
              <a:rPr lang="en-US" sz="1200" b="0" i="0" u="none" strike="noStrike" kern="1200" baseline="0" dirty="0" smtClean="0">
                <a:solidFill>
                  <a:schemeClr val="tx1"/>
                </a:solidFill>
                <a:latin typeface="+mn-lt"/>
                <a:ea typeface="+mn-ea"/>
                <a:cs typeface="+mn-cs"/>
              </a:rPr>
              <a:t>The analysis was performed with 1,000 randomly split data</a:t>
            </a:r>
          </a:p>
          <a:p>
            <a:r>
              <a:rPr lang="en-US" sz="1200" b="0" i="0" u="none" strike="noStrike" kern="1200" baseline="0" dirty="0" smtClean="0">
                <a:solidFill>
                  <a:schemeClr val="tx1"/>
                </a:solidFill>
                <a:latin typeface="+mn-lt"/>
                <a:ea typeface="+mn-ea"/>
                <a:cs typeface="+mn-cs"/>
              </a:rPr>
              <a:t>sets. The results of these 1,000 model runs were then averaged</a:t>
            </a:r>
            <a:endParaRPr lang="en-GB" dirty="0"/>
          </a:p>
        </p:txBody>
      </p:sp>
      <p:sp>
        <p:nvSpPr>
          <p:cNvPr id="4" name="Slide Number Placeholder 3"/>
          <p:cNvSpPr>
            <a:spLocks noGrp="1"/>
          </p:cNvSpPr>
          <p:nvPr>
            <p:ph type="sldNum" sz="quarter" idx="10"/>
          </p:nvPr>
        </p:nvSpPr>
        <p:spPr/>
        <p:txBody>
          <a:bodyPr/>
          <a:lstStyle/>
          <a:p>
            <a:fld id="{A51C0C35-A9A2-4EFD-9BAF-1E52E29E03D1}" type="slidenum">
              <a:rPr lang="de-CH" smtClean="0"/>
              <a:t>35</a:t>
            </a:fld>
            <a:endParaRPr lang="de-CH"/>
          </a:p>
        </p:txBody>
      </p:sp>
      <p:sp>
        <p:nvSpPr>
          <p:cNvPr id="5" name="Date Placeholder 4"/>
          <p:cNvSpPr>
            <a:spLocks noGrp="1"/>
          </p:cNvSpPr>
          <p:nvPr>
            <p:ph type="dt" idx="11"/>
          </p:nvPr>
        </p:nvSpPr>
        <p:spPr/>
        <p:txBody>
          <a:bodyPr/>
          <a:lstStyle/>
          <a:p>
            <a:r>
              <a:rPr lang="de-CH" smtClean="0"/>
              <a:t>Advisory Board Meeting, 21.04.2015</a:t>
            </a:r>
            <a:endParaRPr lang="de-CH"/>
          </a:p>
        </p:txBody>
      </p:sp>
    </p:spTree>
    <p:extLst>
      <p:ext uri="{BB962C8B-B14F-4D97-AF65-F5344CB8AC3E}">
        <p14:creationId xmlns:p14="http://schemas.microsoft.com/office/powerpoint/2010/main" val="1752975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51C0C35-A9A2-4EFD-9BAF-1E52E29E03D1}" type="slidenum">
              <a:rPr lang="de-CH" smtClean="0"/>
              <a:t>4</a:t>
            </a:fld>
            <a:endParaRPr lang="de-CH" dirty="0"/>
          </a:p>
        </p:txBody>
      </p:sp>
      <p:sp>
        <p:nvSpPr>
          <p:cNvPr id="5" name="Date Placeholder 4"/>
          <p:cNvSpPr>
            <a:spLocks noGrp="1"/>
          </p:cNvSpPr>
          <p:nvPr>
            <p:ph type="dt" idx="11"/>
          </p:nvPr>
        </p:nvSpPr>
        <p:spPr/>
        <p:txBody>
          <a:bodyPr/>
          <a:lstStyle/>
          <a:p>
            <a:r>
              <a:rPr lang="de-CH" dirty="0" smtClean="0"/>
              <a:t>Advisory Board Meeting, 21.04.2015</a:t>
            </a:r>
            <a:endParaRPr lang="de-CH" dirty="0"/>
          </a:p>
        </p:txBody>
      </p:sp>
    </p:spTree>
    <p:extLst>
      <p:ext uri="{BB962C8B-B14F-4D97-AF65-F5344CB8AC3E}">
        <p14:creationId xmlns:p14="http://schemas.microsoft.com/office/powerpoint/2010/main" val="6196565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Generally, three levels of qualities can be distinguished: high-quality scrap consisting of sheet metal and return flow scrap; low-quality scrap</a:t>
            </a:r>
          </a:p>
          <a:p>
            <a:r>
              <a:rPr lang="en-US" sz="1200" b="0" i="0" u="none" strike="noStrike" kern="1200" baseline="0" dirty="0" err="1" smtClean="0">
                <a:solidFill>
                  <a:schemeClr val="tx1"/>
                </a:solidFill>
                <a:latin typeface="+mn-lt"/>
                <a:ea typeface="+mn-ea"/>
                <a:cs typeface="+mn-cs"/>
              </a:rPr>
              <a:t>includingMSWIscrap</a:t>
            </a:r>
            <a:r>
              <a:rPr lang="en-US" sz="1200" b="0" i="0" u="none" strike="noStrike" kern="1200" baseline="0" dirty="0" smtClean="0">
                <a:solidFill>
                  <a:schemeClr val="tx1"/>
                </a:solidFill>
                <a:latin typeface="+mn-lt"/>
                <a:ea typeface="+mn-ea"/>
                <a:cs typeface="+mn-cs"/>
              </a:rPr>
              <a:t> and metal turnings; and an </a:t>
            </a:r>
            <a:r>
              <a:rPr lang="en-US" sz="1200" b="0" i="0" u="none" strike="noStrike" kern="1200" baseline="0" dirty="0" err="1" smtClean="0">
                <a:solidFill>
                  <a:schemeClr val="tx1"/>
                </a:solidFill>
                <a:latin typeface="+mn-lt"/>
                <a:ea typeface="+mn-ea"/>
                <a:cs typeface="+mn-cs"/>
              </a:rPr>
              <a:t>intermediatequality</a:t>
            </a:r>
            <a:r>
              <a:rPr lang="en-US" sz="1200" b="0" i="0" u="none" strike="noStrike" kern="1200" baseline="0" dirty="0" smtClean="0">
                <a:solidFill>
                  <a:schemeClr val="tx1"/>
                </a:solidFill>
                <a:latin typeface="+mn-lt"/>
                <a:ea typeface="+mn-ea"/>
                <a:cs typeface="+mn-cs"/>
              </a:rPr>
              <a:t> comprised of sheared (light and heavy) and shredded scrap.</a:t>
            </a:r>
            <a:endParaRPr lang="en-US" dirty="0" smtClean="0"/>
          </a:p>
          <a:p>
            <a:endParaRPr lang="en-US" dirty="0" smtClean="0"/>
          </a:p>
          <a:p>
            <a:endParaRPr lang="en-US" dirty="0" smtClean="0"/>
          </a:p>
          <a:p>
            <a:r>
              <a:rPr lang="en-US" dirty="0" smtClean="0"/>
              <a:t>Chemical </a:t>
            </a:r>
            <a:r>
              <a:rPr lang="en-US" dirty="0"/>
              <a:t>compositions of scrap classes vary substantially and are normally not reported for the input material of an EAF. The output, however, needs to fulfil strict limitations for some chemical elements to ensure its physical properties. To reach a targeted steel quality, the scrap blend is chosen according to an internal recipe and is then treated by adding oxygen (and a later de-oxidation), adding oxide forming elements and by adding alloying elements (</a:t>
            </a:r>
            <a:r>
              <a:rPr lang="en-US" dirty="0" err="1"/>
              <a:t>Mazumdar</a:t>
            </a:r>
            <a:r>
              <a:rPr lang="en-US" dirty="0"/>
              <a:t> and Evans, 2010). Prior to the alloying, normally taking place in the ladle furnace, the composition of the melt is measured in the EAF. Only when the targeted CSP (carbon, sulfur and phosphorus) values are reached, the tapping is initiated. The first measurement takes place right after all scrap is melted. One can therefore assume that the first measurement represents the chemical composition of the scrap input for elements which are neither removed nor transformed during the melting process.</a:t>
            </a:r>
            <a:endParaRPr lang="en-GB" dirty="0"/>
          </a:p>
          <a:p>
            <a:r>
              <a:rPr lang="en-US" dirty="0"/>
              <a:t>Based on a multiple linear model in the form of Eq. </a:t>
            </a:r>
            <a:r>
              <a:rPr lang="en-US" dirty="0" err="1"/>
              <a:t>x.xx</a:t>
            </a:r>
            <a:r>
              <a:rPr lang="en-US" dirty="0"/>
              <a:t>, the chemical composition of some elements in the melting can be determined. As the first compositional measurements take place as soon as all material is liquefied, only the elements which are not transformed nor evaporated until that point in time can be modeled. This excludes phosphorus (reacts at low temperatures with lime to form a slag), zinc (evaporates below 1000°C) and chromium (no measurement in the melting).  Carbon is added as coarse and fine coal and shows a significant non-linear behavior. It is therefore not analyzed in more detail. For copper, bronze (Cu8Sn) and sulfur, the model in Eq. </a:t>
            </a:r>
            <a:r>
              <a:rPr lang="en-US" dirty="0" err="1"/>
              <a:t>x.x</a:t>
            </a:r>
            <a:r>
              <a:rPr lang="en-US" dirty="0"/>
              <a:t> was used to determine the concentration in the individual scrap classes. However, only for copper, guidelines for the input concentration are available in the steel scrap nomenclature (except for MSWI and internal return flow scrap, (Stahl Gerlafingen AG and Swiss Steel AG, 2010)). Figure </a:t>
            </a:r>
            <a:r>
              <a:rPr lang="en-US" dirty="0" err="1"/>
              <a:t>x.x</a:t>
            </a:r>
            <a:r>
              <a:rPr lang="en-US" dirty="0"/>
              <a:t> shows these guidelines and the calculated copper concentration of the input fractions, the latter based on industrial data and linear </a:t>
            </a:r>
            <a:r>
              <a:rPr lang="en-US" dirty="0" smtClean="0"/>
              <a:t>regression</a:t>
            </a:r>
          </a:p>
          <a:p>
            <a:endParaRPr lang="en-US" dirty="0" smtClean="0"/>
          </a:p>
          <a:p>
            <a:r>
              <a:rPr lang="en-US" dirty="0" smtClean="0"/>
              <a:t>compared with shredding and baling, scrap shears offer the most universal processing technique for different grades of scrap (see next picture). All scrap types can be processed on scrap shears, and for heavy and demolition scrap, shearing is the only suitable automatic recycling technique. </a:t>
            </a:r>
            <a:endParaRPr lang="en-GB" dirty="0"/>
          </a:p>
          <a:p>
            <a:endParaRPr lang="en-GB" dirty="0"/>
          </a:p>
        </p:txBody>
      </p:sp>
      <p:sp>
        <p:nvSpPr>
          <p:cNvPr id="4" name="Slide Number Placeholder 3"/>
          <p:cNvSpPr>
            <a:spLocks noGrp="1"/>
          </p:cNvSpPr>
          <p:nvPr>
            <p:ph type="sldNum" sz="quarter" idx="10"/>
          </p:nvPr>
        </p:nvSpPr>
        <p:spPr/>
        <p:txBody>
          <a:bodyPr/>
          <a:lstStyle/>
          <a:p>
            <a:fld id="{A51C0C35-A9A2-4EFD-9BAF-1E52E29E03D1}" type="slidenum">
              <a:rPr lang="de-CH" smtClean="0"/>
              <a:t>5</a:t>
            </a:fld>
            <a:endParaRPr lang="de-CH"/>
          </a:p>
        </p:txBody>
      </p:sp>
      <p:sp>
        <p:nvSpPr>
          <p:cNvPr id="5" name="Date Placeholder 4"/>
          <p:cNvSpPr>
            <a:spLocks noGrp="1"/>
          </p:cNvSpPr>
          <p:nvPr>
            <p:ph type="dt" idx="11"/>
          </p:nvPr>
        </p:nvSpPr>
        <p:spPr/>
        <p:txBody>
          <a:bodyPr/>
          <a:lstStyle/>
          <a:p>
            <a:r>
              <a:rPr lang="de-CH" smtClean="0"/>
              <a:t>Advisory Board Meeting, 21.04.2015</a:t>
            </a:r>
            <a:endParaRPr lang="de-CH"/>
          </a:p>
        </p:txBody>
      </p:sp>
    </p:spTree>
    <p:extLst>
      <p:ext uri="{BB962C8B-B14F-4D97-AF65-F5344CB8AC3E}">
        <p14:creationId xmlns:p14="http://schemas.microsoft.com/office/powerpoint/2010/main" val="842082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For the ED of the EAF (EDEAF), a logarithmic transformation is used, because the ED cannot be below zero and is right-skewed. The log transformation does not remove the skewness but makes the distribution of the electricity demand slightly more symmetrical.</a:t>
            </a:r>
          </a:p>
          <a:p>
            <a:endParaRPr lang="en-GB" baseline="0" dirty="0" smtClean="0"/>
          </a:p>
          <a:p>
            <a:r>
              <a:rPr lang="en-US" sz="1200" b="0" i="0" u="none" strike="noStrike" kern="1200" baseline="0" dirty="0" smtClean="0">
                <a:solidFill>
                  <a:schemeClr val="tx1"/>
                </a:solidFill>
                <a:latin typeface="+mn-lt"/>
                <a:ea typeface="+mn-ea"/>
                <a:cs typeface="+mn-cs"/>
              </a:rPr>
              <a:t>the translation from electricity consumption values per </a:t>
            </a:r>
            <a:r>
              <a:rPr lang="en-US" sz="1200" b="0" i="0" u="none" strike="noStrike" kern="1200" baseline="0" dirty="0" err="1" smtClean="0">
                <a:solidFill>
                  <a:schemeClr val="tx1"/>
                </a:solidFill>
                <a:latin typeface="+mn-lt"/>
                <a:ea typeface="+mn-ea"/>
                <a:cs typeface="+mn-cs"/>
              </a:rPr>
              <a:t>tonne</a:t>
            </a:r>
            <a:r>
              <a:rPr lang="en-US" sz="1200" b="0" i="0" u="none" strike="noStrike" kern="1200" baseline="0" dirty="0" smtClean="0">
                <a:solidFill>
                  <a:schemeClr val="tx1"/>
                </a:solidFill>
                <a:latin typeface="+mn-lt"/>
                <a:ea typeface="+mn-ea"/>
                <a:cs typeface="+mn-cs"/>
              </a:rPr>
              <a:t> of input to </a:t>
            </a:r>
            <a:r>
              <a:rPr lang="en-US" sz="1200" b="0" i="0" u="none" strike="noStrike" kern="1200" baseline="0" dirty="0" err="1" smtClean="0">
                <a:solidFill>
                  <a:schemeClr val="tx1"/>
                </a:solidFill>
                <a:latin typeface="+mn-lt"/>
                <a:ea typeface="+mn-ea"/>
                <a:cs typeface="+mn-cs"/>
              </a:rPr>
              <a:t>tonne</a:t>
            </a:r>
            <a:r>
              <a:rPr lang="en-US" sz="1200" b="0" i="0" u="none" strike="noStrike" kern="1200" baseline="0" dirty="0" smtClean="0">
                <a:solidFill>
                  <a:schemeClr val="tx1"/>
                </a:solidFill>
                <a:latin typeface="+mn-lt"/>
                <a:ea typeface="+mn-ea"/>
                <a:cs typeface="+mn-cs"/>
              </a:rPr>
              <a:t> of output was performed using yield estimates from industry for each individual scrap grade.</a:t>
            </a:r>
            <a:endParaRPr lang="en-GB" dirty="0" smtClean="0"/>
          </a:p>
          <a:p>
            <a:endParaRPr lang="en-GB" dirty="0" smtClean="0"/>
          </a:p>
          <a:p>
            <a:r>
              <a:rPr lang="en-GB" dirty="0" smtClean="0"/>
              <a:t>Absolute values – no upper limit “100%” – assumption</a:t>
            </a:r>
            <a:r>
              <a:rPr lang="en-GB" baseline="0" dirty="0" smtClean="0"/>
              <a:t> that 1 additional unit of input is possible</a:t>
            </a:r>
          </a:p>
          <a:p>
            <a:endParaRPr lang="en-GB" baseline="0" dirty="0" smtClean="0"/>
          </a:p>
          <a:p>
            <a:r>
              <a:rPr lang="en-US" sz="1200" b="0" i="0" u="none" strike="noStrike" kern="1200" baseline="0" dirty="0" smtClean="0">
                <a:solidFill>
                  <a:schemeClr val="tx1"/>
                </a:solidFill>
                <a:latin typeface="+mn-lt"/>
                <a:ea typeface="+mn-ea"/>
                <a:cs typeface="+mn-cs"/>
              </a:rPr>
              <a:t>data set was split into 70% training and 30% test data.</a:t>
            </a:r>
          </a:p>
          <a:p>
            <a:r>
              <a:rPr lang="en-US" sz="1200" b="0" i="0" u="none" strike="noStrike" kern="1200" baseline="0" dirty="0" smtClean="0">
                <a:solidFill>
                  <a:schemeClr val="tx1"/>
                </a:solidFill>
                <a:latin typeface="+mn-lt"/>
                <a:ea typeface="+mn-ea"/>
                <a:cs typeface="+mn-cs"/>
              </a:rPr>
              <a:t>The analysis was performed with 1,000 randomly split data</a:t>
            </a:r>
          </a:p>
          <a:p>
            <a:r>
              <a:rPr lang="en-US" sz="1200" b="0" i="0" u="none" strike="noStrike" kern="1200" baseline="0" dirty="0" smtClean="0">
                <a:solidFill>
                  <a:schemeClr val="tx1"/>
                </a:solidFill>
                <a:latin typeface="+mn-lt"/>
                <a:ea typeface="+mn-ea"/>
                <a:cs typeface="+mn-cs"/>
              </a:rPr>
              <a:t>sets. The results of these 1,000 model runs were then averaged</a:t>
            </a:r>
            <a:endParaRPr lang="en-GB" dirty="0"/>
          </a:p>
        </p:txBody>
      </p:sp>
      <p:sp>
        <p:nvSpPr>
          <p:cNvPr id="4" name="Slide Number Placeholder 3"/>
          <p:cNvSpPr>
            <a:spLocks noGrp="1"/>
          </p:cNvSpPr>
          <p:nvPr>
            <p:ph type="sldNum" sz="quarter" idx="10"/>
          </p:nvPr>
        </p:nvSpPr>
        <p:spPr/>
        <p:txBody>
          <a:bodyPr/>
          <a:lstStyle/>
          <a:p>
            <a:fld id="{A51C0C35-A9A2-4EFD-9BAF-1E52E29E03D1}" type="slidenum">
              <a:rPr lang="de-CH" smtClean="0"/>
              <a:t>6</a:t>
            </a:fld>
            <a:endParaRPr lang="de-CH"/>
          </a:p>
        </p:txBody>
      </p:sp>
      <p:sp>
        <p:nvSpPr>
          <p:cNvPr id="5" name="Date Placeholder 4"/>
          <p:cNvSpPr>
            <a:spLocks noGrp="1"/>
          </p:cNvSpPr>
          <p:nvPr>
            <p:ph type="dt" idx="11"/>
          </p:nvPr>
        </p:nvSpPr>
        <p:spPr/>
        <p:txBody>
          <a:bodyPr/>
          <a:lstStyle/>
          <a:p>
            <a:r>
              <a:rPr lang="de-CH" smtClean="0"/>
              <a:t>Advisory Board Meeting, 21.04.2015</a:t>
            </a:r>
            <a:endParaRPr lang="de-CH"/>
          </a:p>
        </p:txBody>
      </p:sp>
    </p:spTree>
    <p:extLst>
      <p:ext uri="{BB962C8B-B14F-4D97-AF65-F5344CB8AC3E}">
        <p14:creationId xmlns:p14="http://schemas.microsoft.com/office/powerpoint/2010/main" val="2981703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Comment on measurements – inputs not measured, only Outputs,  first</a:t>
            </a:r>
            <a:r>
              <a:rPr lang="en-US" baseline="0" dirty="0" smtClean="0"/>
              <a:t> measurement after reaching liquid state … so emissions to gas phase we would not captured.</a:t>
            </a:r>
            <a:endParaRPr lang="en-US" dirty="0" smtClean="0"/>
          </a:p>
          <a:p>
            <a:endParaRPr lang="en-US" dirty="0" smtClean="0"/>
          </a:p>
          <a:p>
            <a:r>
              <a:rPr lang="en-US" dirty="0" smtClean="0"/>
              <a:t>Chemical </a:t>
            </a:r>
            <a:r>
              <a:rPr lang="en-US" dirty="0"/>
              <a:t>compositions of scrap classes vary substantially and are normally not reported for the input material of an EAF. The output, however, needs to fulfil strict limitations for some chemical elements to ensure its physical properties. To reach a targeted steel quality, the scrap blend is chosen according to an internal recipe and is then treated by adding oxygen (and a later de-oxidation), adding oxide forming elements and by adding alloying elements (</a:t>
            </a:r>
            <a:r>
              <a:rPr lang="en-US" dirty="0" err="1"/>
              <a:t>Mazumdar</a:t>
            </a:r>
            <a:r>
              <a:rPr lang="en-US" dirty="0"/>
              <a:t> and Evans, 2010). Prior to the alloying, normally taking place in the ladle furnace, the composition of the melt is measured in the EAF. Only when the targeted CSP (carbon, sulfur and phosphorus) values are reached, the tapping is initiated. The first measurement takes place right after all scrap is melted. One can therefore assume that the first measurement represents the chemical composition of the scrap input for elements which are neither removed nor transformed during the melting process.</a:t>
            </a:r>
            <a:endParaRPr lang="en-GB" dirty="0"/>
          </a:p>
          <a:p>
            <a:r>
              <a:rPr lang="en-US" dirty="0"/>
              <a:t>Based on a multiple linear model in the form of Eq. </a:t>
            </a:r>
            <a:r>
              <a:rPr lang="en-US" dirty="0" err="1"/>
              <a:t>x.xx</a:t>
            </a:r>
            <a:r>
              <a:rPr lang="en-US" dirty="0"/>
              <a:t>, the chemical composition of some elements in the melting can be determined. As the first compositional measurements take place as soon as all material is liquefied, only the elements which are not transformed nor evaporated until that point in time can be modeled. This excludes phosphorus (reacts at low temperatures with lime to form a slag), zinc (evaporates below 1000°C) and chromium (no measurement in the melting).  Carbon is added as coarse and fine coal and shows a significant non-linear behavior. It is therefore not analyzed in more detail. For copper, bronze (Cu8Sn) and sulfur, the model in Eq. </a:t>
            </a:r>
            <a:r>
              <a:rPr lang="en-US" dirty="0" err="1"/>
              <a:t>x.x</a:t>
            </a:r>
            <a:r>
              <a:rPr lang="en-US" dirty="0"/>
              <a:t> was used to determine the concentration in the individual scrap classes. However, only for copper, guidelines for the input concentration are available in the steel scrap nomenclature (except for MSWI and internal return flow scrap, (Stahl Gerlafingen AG and Swiss Steel AG, 2010)). Figure </a:t>
            </a:r>
            <a:r>
              <a:rPr lang="en-US" dirty="0" err="1"/>
              <a:t>x.x</a:t>
            </a:r>
            <a:r>
              <a:rPr lang="en-US" dirty="0"/>
              <a:t> shows these guidelines and the calculated copper concentration of the input fractions, the latter based on industrial data and linear regression</a:t>
            </a:r>
            <a:endParaRPr lang="en-GB" dirty="0"/>
          </a:p>
          <a:p>
            <a:endParaRPr lang="en-GB" dirty="0" smtClean="0"/>
          </a:p>
          <a:p>
            <a:r>
              <a:rPr lang="en-US" sz="1200" b="0" i="0" u="none" strike="noStrike" kern="1200" baseline="0" dirty="0" smtClean="0">
                <a:solidFill>
                  <a:schemeClr val="tx1"/>
                </a:solidFill>
                <a:latin typeface="+mn-lt"/>
                <a:ea typeface="+mn-ea"/>
                <a:cs typeface="+mn-cs"/>
              </a:rPr>
              <a:t>For copper, tin, and</a:t>
            </a:r>
          </a:p>
          <a:p>
            <a:r>
              <a:rPr lang="en-US" sz="1200" b="0" i="0" u="none" strike="noStrike" kern="1200" baseline="0" dirty="0" smtClean="0">
                <a:solidFill>
                  <a:schemeClr val="tx1"/>
                </a:solidFill>
                <a:latin typeface="+mn-lt"/>
                <a:ea typeface="+mn-ea"/>
                <a:cs typeface="+mn-cs"/>
              </a:rPr>
              <a:t>phosphorus, almost 100% of each element (98.6%, 96.7%, and</a:t>
            </a:r>
          </a:p>
          <a:p>
            <a:r>
              <a:rPr lang="en-US" sz="1200" b="0" i="0" u="none" strike="noStrike" kern="1200" baseline="0" dirty="0" smtClean="0">
                <a:solidFill>
                  <a:schemeClr val="tx1"/>
                </a:solidFill>
                <a:latin typeface="+mn-lt"/>
                <a:ea typeface="+mn-ea"/>
                <a:cs typeface="+mn-cs"/>
              </a:rPr>
              <a:t>90.3%, respectively) is transferred to the melt, but only 64%</a:t>
            </a:r>
          </a:p>
          <a:p>
            <a:r>
              <a:rPr lang="en-US" sz="1200" b="0" i="0" u="none" strike="noStrike" kern="1200" baseline="0" dirty="0" smtClean="0">
                <a:solidFill>
                  <a:schemeClr val="tx1"/>
                </a:solidFill>
                <a:latin typeface="+mn-lt"/>
                <a:ea typeface="+mn-ea"/>
                <a:cs typeface="+mn-cs"/>
              </a:rPr>
              <a:t>of sulfur is found in the liquid steel. Nineteen percent of the</a:t>
            </a:r>
          </a:p>
          <a:p>
            <a:r>
              <a:rPr lang="en-US" sz="1200" b="0" i="0" u="none" strike="noStrike" kern="1200" baseline="0" dirty="0" smtClean="0">
                <a:solidFill>
                  <a:schemeClr val="tx1"/>
                </a:solidFill>
                <a:latin typeface="+mn-lt"/>
                <a:ea typeface="+mn-ea"/>
                <a:cs typeface="+mn-cs"/>
              </a:rPr>
              <a:t>sulfur is transferred to the slag and 16% to the filter dust (based</a:t>
            </a:r>
          </a:p>
          <a:p>
            <a:r>
              <a:rPr lang="en-US" sz="1200" b="0" i="0" u="none" strike="noStrike" kern="1200" baseline="0" dirty="0" smtClean="0">
                <a:solidFill>
                  <a:schemeClr val="tx1"/>
                </a:solidFill>
                <a:latin typeface="+mn-lt"/>
                <a:ea typeface="+mn-ea"/>
                <a:cs typeface="+mn-cs"/>
              </a:rPr>
              <a:t>on measurements from an industrial plant; Therefore, the results were corrected for the shares of elements</a:t>
            </a:r>
          </a:p>
          <a:p>
            <a:r>
              <a:rPr lang="en-US" sz="1200" b="0" i="0" u="none" strike="noStrike" kern="1200" baseline="0" dirty="0" smtClean="0">
                <a:solidFill>
                  <a:schemeClr val="tx1"/>
                </a:solidFill>
                <a:latin typeface="+mn-lt"/>
                <a:ea typeface="+mn-ea"/>
                <a:cs typeface="+mn-cs"/>
              </a:rPr>
              <a:t>transferred to fractions other than the melt. Sulfur, for example,</a:t>
            </a:r>
          </a:p>
          <a:p>
            <a:r>
              <a:rPr lang="en-US" sz="1200" b="0" i="0" u="none" strike="noStrike" kern="1200" baseline="0" dirty="0" smtClean="0">
                <a:solidFill>
                  <a:schemeClr val="tx1"/>
                </a:solidFill>
                <a:latin typeface="+mn-lt"/>
                <a:ea typeface="+mn-ea"/>
                <a:cs typeface="+mn-cs"/>
              </a:rPr>
              <a:t>was normalized with the factor 1/0.64 because only 64%</a:t>
            </a:r>
          </a:p>
          <a:p>
            <a:r>
              <a:rPr lang="en-US" sz="1200" b="0" i="0" u="none" strike="noStrike" kern="1200" baseline="0" dirty="0" smtClean="0">
                <a:solidFill>
                  <a:schemeClr val="tx1"/>
                </a:solidFill>
                <a:latin typeface="+mn-lt"/>
                <a:ea typeface="+mn-ea"/>
                <a:cs typeface="+mn-cs"/>
              </a:rPr>
              <a:t>of sulfur is found in the liquid steel.</a:t>
            </a:r>
            <a:endParaRPr lang="en-GB" dirty="0" smtClean="0"/>
          </a:p>
        </p:txBody>
      </p:sp>
      <p:sp>
        <p:nvSpPr>
          <p:cNvPr id="4" name="Slide Number Placeholder 3"/>
          <p:cNvSpPr>
            <a:spLocks noGrp="1"/>
          </p:cNvSpPr>
          <p:nvPr>
            <p:ph type="sldNum" sz="quarter" idx="10"/>
          </p:nvPr>
        </p:nvSpPr>
        <p:spPr/>
        <p:txBody>
          <a:bodyPr/>
          <a:lstStyle/>
          <a:p>
            <a:fld id="{A51C0C35-A9A2-4EFD-9BAF-1E52E29E03D1}" type="slidenum">
              <a:rPr lang="de-CH" smtClean="0"/>
              <a:t>7</a:t>
            </a:fld>
            <a:endParaRPr lang="de-CH"/>
          </a:p>
        </p:txBody>
      </p:sp>
      <p:sp>
        <p:nvSpPr>
          <p:cNvPr id="5" name="Date Placeholder 4"/>
          <p:cNvSpPr>
            <a:spLocks noGrp="1"/>
          </p:cNvSpPr>
          <p:nvPr>
            <p:ph type="dt" idx="11"/>
          </p:nvPr>
        </p:nvSpPr>
        <p:spPr/>
        <p:txBody>
          <a:bodyPr/>
          <a:lstStyle/>
          <a:p>
            <a:r>
              <a:rPr lang="de-CH" smtClean="0"/>
              <a:t>Advisory Board Meeting, 21.04.2015</a:t>
            </a:r>
            <a:endParaRPr lang="de-CH"/>
          </a:p>
        </p:txBody>
      </p:sp>
    </p:spTree>
    <p:extLst>
      <p:ext uri="{BB962C8B-B14F-4D97-AF65-F5344CB8AC3E}">
        <p14:creationId xmlns:p14="http://schemas.microsoft.com/office/powerpoint/2010/main" val="187256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Comment on R: The MLR model could explain 30% of the variance of the ED in the melting process. The remaining 70% come from influences</a:t>
            </a:r>
          </a:p>
          <a:p>
            <a:r>
              <a:rPr lang="en-US" sz="1200" b="0" i="0" u="none" strike="noStrike" kern="1200" baseline="0" dirty="0" smtClean="0">
                <a:solidFill>
                  <a:schemeClr val="tx1"/>
                </a:solidFill>
                <a:latin typeface="+mn-lt"/>
                <a:ea typeface="+mn-ea"/>
                <a:cs typeface="+mn-cs"/>
              </a:rPr>
              <a:t>not included in the model, such as the manual operation of the furnace, the condition of the refractory material, maintenance, and malfunctions in the process.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This difference includes the influence of all scrap-independent variables in addition to the baseload of the furnace and was added to the scrap-dependent electricity</a:t>
            </a:r>
          </a:p>
          <a:p>
            <a:r>
              <a:rPr lang="en-US" sz="1200" b="0" i="0" u="none" strike="noStrike" kern="1200" baseline="0" dirty="0" smtClean="0">
                <a:solidFill>
                  <a:schemeClr val="tx1"/>
                </a:solidFill>
                <a:latin typeface="+mn-lt"/>
                <a:ea typeface="+mn-ea"/>
                <a:cs typeface="+mn-cs"/>
              </a:rPr>
              <a:t>demand of each scrap grade to calculate the total ED. </a:t>
            </a:r>
            <a:r>
              <a:rPr lang="en-US" dirty="0" smtClean="0"/>
              <a:t>The </a:t>
            </a:r>
            <a:r>
              <a:rPr lang="en-US" dirty="0"/>
              <a:t>electricity demand per </a:t>
            </a:r>
            <a:r>
              <a:rPr lang="en-US" dirty="0" err="1"/>
              <a:t>tonne</a:t>
            </a:r>
            <a:r>
              <a:rPr lang="en-US" dirty="0"/>
              <a:t> of output then varies between 569 kWh per </a:t>
            </a:r>
            <a:r>
              <a:rPr lang="en-US" dirty="0" err="1"/>
              <a:t>tonne</a:t>
            </a:r>
            <a:r>
              <a:rPr lang="en-US" dirty="0"/>
              <a:t> of steel from MSWI scrap and 394 kWh per </a:t>
            </a:r>
            <a:r>
              <a:rPr lang="en-US" dirty="0" err="1"/>
              <a:t>tonne</a:t>
            </a:r>
            <a:r>
              <a:rPr lang="en-US" dirty="0"/>
              <a:t> of internally returned scrap</a:t>
            </a:r>
            <a:r>
              <a:rPr lang="en-US" dirty="0" smtClean="0"/>
              <a:t>. </a:t>
            </a:r>
            <a:r>
              <a:rPr lang="en-US" sz="1200" b="0" i="0" u="none" strike="noStrike" kern="1200" baseline="0" dirty="0" smtClean="0">
                <a:solidFill>
                  <a:schemeClr val="tx1"/>
                </a:solidFill>
                <a:latin typeface="+mn-lt"/>
                <a:ea typeface="+mn-ea"/>
                <a:cs typeface="+mn-cs"/>
              </a:rPr>
              <a:t>The auxiliary electricity used in the smelting plant (including casting) and in the ladle furnace was also added (59</a:t>
            </a:r>
          </a:p>
          <a:p>
            <a:r>
              <a:rPr lang="en-US" sz="1200" b="0" i="0" u="none" strike="noStrike" kern="1200" baseline="0" dirty="0" smtClean="0">
                <a:solidFill>
                  <a:schemeClr val="tx1"/>
                </a:solidFill>
                <a:latin typeface="+mn-lt"/>
                <a:ea typeface="+mn-ea"/>
                <a:cs typeface="+mn-cs"/>
              </a:rPr>
              <a:t>and 20 kWh/t LS, respectively; sourced from internal production reports for the same time span as investigated data).</a:t>
            </a:r>
            <a:endParaRPr lang="en-GB" dirty="0"/>
          </a:p>
          <a:p>
            <a:endParaRPr lang="en-GB" dirty="0" smtClean="0"/>
          </a:p>
          <a:p>
            <a:r>
              <a:rPr lang="en-GB" sz="1100" dirty="0"/>
              <a:t>The energy consumption of the furnace is the balance of the three aforementioned inputs. </a:t>
            </a:r>
            <a:r>
              <a:rPr lang="en-GB" sz="1100" dirty="0" smtClean="0"/>
              <a:t>In [ </a:t>
            </a:r>
            <a:r>
              <a:rPr lang="en-GB" sz="1100" dirty="0"/>
              <a:t>364, Fuchs, G. 2008 ] an example is shown for an EAF with a comparably low input of </a:t>
            </a:r>
            <a:r>
              <a:rPr lang="en-GB" sz="1100" dirty="0" smtClean="0"/>
              <a:t>380 kWh/t </a:t>
            </a:r>
            <a:r>
              <a:rPr lang="en-GB" sz="1100" dirty="0"/>
              <a:t>electrical energy, 210 kWh/t through fuel combustion and 100 kWh/t through </a:t>
            </a:r>
            <a:r>
              <a:rPr lang="en-GB" sz="1100" dirty="0" smtClean="0"/>
              <a:t>metal oxidation </a:t>
            </a:r>
            <a:r>
              <a:rPr lang="en-GB" sz="1100" dirty="0"/>
              <a:t>which corresponds to a total of 690 kWh/t of LS. From this input, 370 kWh/t </a:t>
            </a:r>
            <a:r>
              <a:rPr lang="en-GB" sz="1100" dirty="0" smtClean="0"/>
              <a:t>are needed </a:t>
            </a:r>
            <a:r>
              <a:rPr lang="en-GB" sz="1100" dirty="0"/>
              <a:t>to melt and superheat the scrap to tap temperature, 37 kWh/t to liquefy and superheat </a:t>
            </a:r>
            <a:r>
              <a:rPr lang="en-GB" sz="1100" dirty="0" smtClean="0"/>
              <a:t>the slag</a:t>
            </a:r>
            <a:r>
              <a:rPr lang="en-GB" sz="1100" dirty="0"/>
              <a:t>, 100 kWh/t are furnace losses and 140 kWh/t are as sensible heat in the off-gas. (BAT Doc)</a:t>
            </a:r>
          </a:p>
          <a:p>
            <a:endParaRPr lang="en-GB" dirty="0"/>
          </a:p>
        </p:txBody>
      </p:sp>
      <p:sp>
        <p:nvSpPr>
          <p:cNvPr id="4" name="Slide Number Placeholder 3"/>
          <p:cNvSpPr>
            <a:spLocks noGrp="1"/>
          </p:cNvSpPr>
          <p:nvPr>
            <p:ph type="sldNum" sz="quarter" idx="10"/>
          </p:nvPr>
        </p:nvSpPr>
        <p:spPr/>
        <p:txBody>
          <a:bodyPr/>
          <a:lstStyle/>
          <a:p>
            <a:fld id="{A51C0C35-A9A2-4EFD-9BAF-1E52E29E03D1}" type="slidenum">
              <a:rPr lang="de-CH" smtClean="0"/>
              <a:t>8</a:t>
            </a:fld>
            <a:endParaRPr lang="de-CH"/>
          </a:p>
        </p:txBody>
      </p:sp>
      <p:sp>
        <p:nvSpPr>
          <p:cNvPr id="5" name="Date Placeholder 4"/>
          <p:cNvSpPr>
            <a:spLocks noGrp="1"/>
          </p:cNvSpPr>
          <p:nvPr>
            <p:ph type="dt" idx="11"/>
          </p:nvPr>
        </p:nvSpPr>
        <p:spPr/>
        <p:txBody>
          <a:bodyPr/>
          <a:lstStyle/>
          <a:p>
            <a:r>
              <a:rPr lang="de-CH" smtClean="0"/>
              <a:t>Advisory Board Meeting, 21.04.2015</a:t>
            </a:r>
            <a:endParaRPr lang="de-CH"/>
          </a:p>
        </p:txBody>
      </p:sp>
    </p:spTree>
    <p:extLst>
      <p:ext uri="{BB962C8B-B14F-4D97-AF65-F5344CB8AC3E}">
        <p14:creationId xmlns:p14="http://schemas.microsoft.com/office/powerpoint/2010/main" val="3448220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691" indent="-177691">
              <a:buFontTx/>
              <a:buChar char="-"/>
            </a:pPr>
            <a:r>
              <a:rPr lang="de-CH" baseline="0" dirty="0" err="1" smtClean="0"/>
              <a:t>Depending</a:t>
            </a:r>
            <a:r>
              <a:rPr lang="de-CH" baseline="0" dirty="0" smtClean="0"/>
              <a:t> on </a:t>
            </a:r>
            <a:r>
              <a:rPr lang="de-CH" baseline="0" dirty="0" err="1" smtClean="0"/>
              <a:t>scrap</a:t>
            </a:r>
            <a:r>
              <a:rPr lang="de-CH" baseline="0" dirty="0" smtClean="0"/>
              <a:t> </a:t>
            </a:r>
            <a:r>
              <a:rPr lang="de-CH" baseline="0" dirty="0" err="1" smtClean="0"/>
              <a:t>quality</a:t>
            </a:r>
            <a:r>
              <a:rPr lang="de-CH" baseline="0" dirty="0" smtClean="0"/>
              <a:t>, </a:t>
            </a:r>
            <a:r>
              <a:rPr lang="de-CH" baseline="0" dirty="0" err="1" smtClean="0"/>
              <a:t>we</a:t>
            </a:r>
            <a:r>
              <a:rPr lang="de-CH" baseline="0" dirty="0" smtClean="0"/>
              <a:t> </a:t>
            </a:r>
            <a:r>
              <a:rPr lang="de-CH" baseline="0" dirty="0" err="1" smtClean="0"/>
              <a:t>can</a:t>
            </a:r>
            <a:r>
              <a:rPr lang="de-CH" baseline="0" dirty="0" smtClean="0"/>
              <a:t> </a:t>
            </a:r>
            <a:r>
              <a:rPr lang="de-CH" baseline="0" dirty="0" err="1" smtClean="0"/>
              <a:t>consider</a:t>
            </a:r>
            <a:r>
              <a:rPr lang="de-CH" baseline="0" dirty="0" smtClean="0"/>
              <a:t> </a:t>
            </a:r>
            <a:r>
              <a:rPr lang="de-CH" baseline="0" dirty="0" err="1" smtClean="0"/>
              <a:t>that</a:t>
            </a:r>
            <a:r>
              <a:rPr lang="de-CH" baseline="0" dirty="0" smtClean="0"/>
              <a:t> </a:t>
            </a:r>
            <a:r>
              <a:rPr lang="de-CH" baseline="0" dirty="0" err="1" smtClean="0"/>
              <a:t>we</a:t>
            </a:r>
            <a:r>
              <a:rPr lang="de-CH" baseline="0" dirty="0" smtClean="0"/>
              <a:t> </a:t>
            </a:r>
            <a:r>
              <a:rPr lang="de-CH" baseline="0" dirty="0" err="1" smtClean="0"/>
              <a:t>need</a:t>
            </a:r>
            <a:r>
              <a:rPr lang="de-CH" baseline="0" dirty="0" smtClean="0"/>
              <a:t> </a:t>
            </a:r>
            <a:r>
              <a:rPr lang="de-CH" baseline="0" dirty="0" err="1" smtClean="0"/>
              <a:t>more</a:t>
            </a:r>
            <a:r>
              <a:rPr lang="de-CH" baseline="0" dirty="0" smtClean="0"/>
              <a:t> </a:t>
            </a:r>
            <a:r>
              <a:rPr lang="de-CH" baseline="0" dirty="0" err="1" smtClean="0"/>
              <a:t>electricity</a:t>
            </a:r>
            <a:r>
              <a:rPr lang="de-CH" baseline="0" dirty="0" smtClean="0"/>
              <a:t> in </a:t>
            </a:r>
            <a:r>
              <a:rPr lang="de-CH" baseline="0" dirty="0" err="1" smtClean="0"/>
              <a:t>the</a:t>
            </a:r>
            <a:r>
              <a:rPr lang="de-CH" baseline="0" dirty="0" smtClean="0"/>
              <a:t> </a:t>
            </a:r>
            <a:r>
              <a:rPr lang="de-CH" baseline="0" dirty="0" err="1" smtClean="0"/>
              <a:t>process</a:t>
            </a:r>
            <a:r>
              <a:rPr lang="de-CH" baseline="0" dirty="0" smtClean="0"/>
              <a:t> and will also </a:t>
            </a:r>
            <a:r>
              <a:rPr lang="de-CH" baseline="0" dirty="0" err="1" smtClean="0"/>
              <a:t>cause</a:t>
            </a:r>
            <a:r>
              <a:rPr lang="de-CH" baseline="0" dirty="0" smtClean="0"/>
              <a:t> </a:t>
            </a:r>
            <a:r>
              <a:rPr lang="de-CH" baseline="0" dirty="0" err="1" smtClean="0"/>
              <a:t>then</a:t>
            </a:r>
            <a:r>
              <a:rPr lang="de-CH" baseline="0" dirty="0" smtClean="0"/>
              <a:t> </a:t>
            </a:r>
            <a:r>
              <a:rPr lang="de-CH" baseline="0" dirty="0" err="1" smtClean="0"/>
              <a:t>more</a:t>
            </a:r>
            <a:r>
              <a:rPr lang="de-CH" baseline="0" dirty="0" smtClean="0"/>
              <a:t> </a:t>
            </a:r>
            <a:r>
              <a:rPr lang="de-CH" baseline="0" dirty="0" err="1" smtClean="0"/>
              <a:t>impacts</a:t>
            </a:r>
            <a:r>
              <a:rPr lang="de-CH" baseline="0" dirty="0" smtClean="0"/>
              <a:t> </a:t>
            </a:r>
            <a:r>
              <a:rPr lang="de-CH" baseline="0" dirty="0" err="1" smtClean="0"/>
              <a:t>if</a:t>
            </a:r>
            <a:r>
              <a:rPr lang="de-CH" baseline="0" dirty="0" smtClean="0"/>
              <a:t> </a:t>
            </a:r>
            <a:r>
              <a:rPr lang="de-CH" baseline="0" dirty="0" err="1" smtClean="0"/>
              <a:t>we</a:t>
            </a:r>
            <a:r>
              <a:rPr lang="de-CH" baseline="0" dirty="0" smtClean="0"/>
              <a:t> </a:t>
            </a:r>
            <a:r>
              <a:rPr lang="de-CH" baseline="0" dirty="0" err="1" smtClean="0"/>
              <a:t>have</a:t>
            </a:r>
            <a:r>
              <a:rPr lang="de-CH" baseline="0" dirty="0" smtClean="0"/>
              <a:t> a </a:t>
            </a:r>
            <a:r>
              <a:rPr lang="de-CH" baseline="0" dirty="0" err="1" smtClean="0"/>
              <a:t>bad</a:t>
            </a:r>
            <a:r>
              <a:rPr lang="de-CH" baseline="0" dirty="0" smtClean="0"/>
              <a:t> </a:t>
            </a:r>
            <a:r>
              <a:rPr lang="de-CH" baseline="0" dirty="0" err="1" smtClean="0"/>
              <a:t>quality</a:t>
            </a:r>
            <a:endParaRPr lang="de-CH" baseline="0" dirty="0" smtClean="0"/>
          </a:p>
          <a:p>
            <a:pPr marL="177691" indent="-177691">
              <a:buFontTx/>
              <a:buChar char="-"/>
            </a:pPr>
            <a:r>
              <a:rPr lang="de-CH" baseline="0" dirty="0" err="1" smtClean="0"/>
              <a:t>For</a:t>
            </a:r>
            <a:r>
              <a:rPr lang="de-CH" baseline="0" dirty="0" smtClean="0"/>
              <a:t> </a:t>
            </a:r>
            <a:r>
              <a:rPr lang="de-CH" baseline="0" dirty="0" err="1" smtClean="0"/>
              <a:t>the</a:t>
            </a:r>
            <a:r>
              <a:rPr lang="de-CH" baseline="0" dirty="0" smtClean="0"/>
              <a:t> </a:t>
            </a:r>
            <a:r>
              <a:rPr lang="de-CH" baseline="0" dirty="0" err="1" smtClean="0"/>
              <a:t>pollutants</a:t>
            </a:r>
            <a:r>
              <a:rPr lang="de-CH" baseline="0" dirty="0" smtClean="0"/>
              <a:t>, </a:t>
            </a:r>
            <a:r>
              <a:rPr lang="de-CH" baseline="0" dirty="0" err="1" smtClean="0"/>
              <a:t>we</a:t>
            </a:r>
            <a:r>
              <a:rPr lang="de-CH" baseline="0" dirty="0" smtClean="0"/>
              <a:t> </a:t>
            </a:r>
            <a:r>
              <a:rPr lang="de-CH" baseline="0" dirty="0" err="1" smtClean="0"/>
              <a:t>can</a:t>
            </a:r>
            <a:r>
              <a:rPr lang="de-CH" baseline="0" dirty="0" smtClean="0"/>
              <a:t> </a:t>
            </a:r>
            <a:r>
              <a:rPr lang="de-CH" baseline="0" dirty="0" err="1" smtClean="0"/>
              <a:t>put</a:t>
            </a:r>
            <a:r>
              <a:rPr lang="de-CH" baseline="0" dirty="0" smtClean="0"/>
              <a:t> </a:t>
            </a:r>
            <a:r>
              <a:rPr lang="de-CH" baseline="0" dirty="0" err="1" smtClean="0"/>
              <a:t>restricitions</a:t>
            </a:r>
            <a:r>
              <a:rPr lang="de-CH" baseline="0" dirty="0" smtClean="0"/>
              <a:t> and </a:t>
            </a:r>
            <a:r>
              <a:rPr lang="de-CH" baseline="0" dirty="0" err="1" smtClean="0"/>
              <a:t>demand</a:t>
            </a:r>
            <a:r>
              <a:rPr lang="de-CH" baseline="0" dirty="0" smtClean="0"/>
              <a:t> </a:t>
            </a:r>
            <a:r>
              <a:rPr lang="de-CH" baseline="0" dirty="0" err="1" smtClean="0"/>
              <a:t>the</a:t>
            </a:r>
            <a:r>
              <a:rPr lang="de-CH" baseline="0" dirty="0" smtClean="0"/>
              <a:t> </a:t>
            </a:r>
            <a:r>
              <a:rPr lang="de-CH" baseline="0" dirty="0" err="1" smtClean="0"/>
              <a:t>scrap</a:t>
            </a:r>
            <a:r>
              <a:rPr lang="de-CH" baseline="0" dirty="0" smtClean="0"/>
              <a:t> </a:t>
            </a:r>
            <a:r>
              <a:rPr lang="de-CH" baseline="0" dirty="0" err="1" smtClean="0"/>
              <a:t>to</a:t>
            </a:r>
            <a:r>
              <a:rPr lang="de-CH" baseline="0" dirty="0" smtClean="0"/>
              <a:t> </a:t>
            </a:r>
            <a:r>
              <a:rPr lang="de-CH" baseline="0" dirty="0" err="1" smtClean="0"/>
              <a:t>be</a:t>
            </a:r>
            <a:r>
              <a:rPr lang="de-CH" baseline="0" dirty="0" smtClean="0"/>
              <a:t> </a:t>
            </a:r>
            <a:r>
              <a:rPr lang="de-CH" baseline="0" dirty="0" err="1" smtClean="0"/>
              <a:t>diluted</a:t>
            </a:r>
            <a:r>
              <a:rPr lang="de-CH" baseline="0" dirty="0" smtClean="0"/>
              <a:t> </a:t>
            </a:r>
            <a:r>
              <a:rPr lang="de-CH" baseline="0" dirty="0" err="1" smtClean="0"/>
              <a:t>with</a:t>
            </a:r>
            <a:r>
              <a:rPr lang="de-CH" baseline="0" dirty="0" smtClean="0"/>
              <a:t> clean </a:t>
            </a:r>
            <a:r>
              <a:rPr lang="de-CH" baseline="0" dirty="0" err="1" smtClean="0"/>
              <a:t>scrap</a:t>
            </a:r>
            <a:r>
              <a:rPr lang="de-CH" baseline="0" dirty="0" smtClean="0"/>
              <a:t> (</a:t>
            </a:r>
            <a:r>
              <a:rPr lang="de-CH" baseline="0" dirty="0" err="1" smtClean="0"/>
              <a:t>this</a:t>
            </a:r>
            <a:r>
              <a:rPr lang="de-CH" baseline="0" dirty="0" smtClean="0"/>
              <a:t> </a:t>
            </a:r>
            <a:r>
              <a:rPr lang="de-CH" baseline="0" dirty="0" err="1" smtClean="0"/>
              <a:t>is</a:t>
            </a:r>
            <a:r>
              <a:rPr lang="de-CH" baseline="0" dirty="0" smtClean="0"/>
              <a:t> </a:t>
            </a:r>
            <a:r>
              <a:rPr lang="de-CH" baseline="0" dirty="0" err="1" smtClean="0"/>
              <a:t>what</a:t>
            </a:r>
            <a:r>
              <a:rPr lang="de-CH" baseline="0" dirty="0" smtClean="0"/>
              <a:t> </a:t>
            </a:r>
            <a:r>
              <a:rPr lang="de-CH" baseline="0" dirty="0" err="1" smtClean="0"/>
              <a:t>people</a:t>
            </a:r>
            <a:r>
              <a:rPr lang="de-CH" baseline="0" dirty="0" smtClean="0"/>
              <a:t> do) in </a:t>
            </a:r>
            <a:r>
              <a:rPr lang="de-CH" baseline="0" dirty="0" err="1" smtClean="0"/>
              <a:t>the</a:t>
            </a:r>
            <a:r>
              <a:rPr lang="de-CH" baseline="0" dirty="0" smtClean="0"/>
              <a:t> </a:t>
            </a:r>
            <a:r>
              <a:rPr lang="de-CH" baseline="0" dirty="0" err="1" smtClean="0"/>
              <a:t>smelter</a:t>
            </a:r>
            <a:r>
              <a:rPr lang="de-CH" baseline="0" dirty="0" smtClean="0"/>
              <a:t> so </a:t>
            </a:r>
            <a:r>
              <a:rPr lang="de-CH" baseline="0" dirty="0" err="1" smtClean="0"/>
              <a:t>that</a:t>
            </a:r>
            <a:r>
              <a:rPr lang="de-CH" baseline="0" dirty="0" smtClean="0"/>
              <a:t> </a:t>
            </a:r>
            <a:r>
              <a:rPr lang="de-CH" baseline="0" dirty="0" err="1" smtClean="0"/>
              <a:t>it</a:t>
            </a:r>
            <a:r>
              <a:rPr lang="de-CH" baseline="0" dirty="0" smtClean="0"/>
              <a:t> </a:t>
            </a:r>
            <a:r>
              <a:rPr lang="de-CH" baseline="0" dirty="0" err="1" smtClean="0"/>
              <a:t>can</a:t>
            </a:r>
            <a:r>
              <a:rPr lang="de-CH" baseline="0" dirty="0" smtClean="0"/>
              <a:t> </a:t>
            </a:r>
            <a:r>
              <a:rPr lang="de-CH" baseline="0" dirty="0" err="1" smtClean="0"/>
              <a:t>be</a:t>
            </a:r>
            <a:r>
              <a:rPr lang="de-CH" baseline="0" dirty="0" smtClean="0"/>
              <a:t> </a:t>
            </a:r>
            <a:r>
              <a:rPr lang="de-CH" baseline="0" dirty="0" err="1" smtClean="0"/>
              <a:t>used</a:t>
            </a:r>
            <a:r>
              <a:rPr lang="de-CH" baseline="0" dirty="0" smtClean="0"/>
              <a:t>… </a:t>
            </a:r>
            <a:r>
              <a:rPr lang="de-CH" baseline="0" dirty="0" err="1" smtClean="0"/>
              <a:t>or</a:t>
            </a:r>
            <a:r>
              <a:rPr lang="de-CH" baseline="0" dirty="0" smtClean="0"/>
              <a:t> </a:t>
            </a:r>
            <a:r>
              <a:rPr lang="de-CH" baseline="0" dirty="0" err="1" smtClean="0"/>
              <a:t>indeed</a:t>
            </a:r>
            <a:r>
              <a:rPr lang="de-CH" baseline="0" dirty="0" smtClean="0"/>
              <a:t> </a:t>
            </a:r>
          </a:p>
          <a:p>
            <a:pPr marL="177691" indent="-177691">
              <a:buFontTx/>
              <a:buChar char="-"/>
            </a:pPr>
            <a:endParaRPr lang="de-CH" baseline="0" dirty="0" smtClean="0"/>
          </a:p>
          <a:p>
            <a:pPr marL="177691" indent="-177691">
              <a:buFontTx/>
              <a:buChar char="-"/>
            </a:pPr>
            <a:r>
              <a:rPr lang="de-CH" baseline="0" dirty="0" err="1" smtClean="0"/>
              <a:t>For</a:t>
            </a:r>
            <a:r>
              <a:rPr lang="de-CH" baseline="0" dirty="0" smtClean="0"/>
              <a:t> co2-results: </a:t>
            </a:r>
            <a:r>
              <a:rPr lang="de-CH" baseline="0" dirty="0" err="1" smtClean="0"/>
              <a:t>Ecoinvent</a:t>
            </a:r>
            <a:r>
              <a:rPr lang="de-CH" baseline="0" dirty="0" smtClean="0"/>
              <a:t> </a:t>
            </a:r>
            <a:r>
              <a:rPr lang="de-CH" baseline="0" dirty="0" err="1" smtClean="0"/>
              <a:t>processes</a:t>
            </a:r>
            <a:r>
              <a:rPr lang="de-CH" baseline="0" dirty="0" smtClean="0"/>
              <a:t> </a:t>
            </a:r>
            <a:r>
              <a:rPr lang="de-CH" baseline="0" dirty="0" err="1" smtClean="0"/>
              <a:t>were</a:t>
            </a:r>
            <a:r>
              <a:rPr lang="de-CH" baseline="0" dirty="0" smtClean="0"/>
              <a:t> </a:t>
            </a:r>
            <a:r>
              <a:rPr lang="de-CH" baseline="0" dirty="0" err="1" smtClean="0"/>
              <a:t>added</a:t>
            </a:r>
            <a:r>
              <a:rPr lang="de-CH" baseline="0" dirty="0" smtClean="0"/>
              <a:t> (EAF </a:t>
            </a:r>
            <a:r>
              <a:rPr lang="de-CH" baseline="0" dirty="0" err="1" smtClean="0"/>
              <a:t>except</a:t>
            </a:r>
            <a:r>
              <a:rPr lang="de-CH" baseline="0" dirty="0" smtClean="0"/>
              <a:t> </a:t>
            </a:r>
            <a:r>
              <a:rPr lang="de-CH" baseline="0" dirty="0" err="1" smtClean="0"/>
              <a:t>for</a:t>
            </a:r>
            <a:r>
              <a:rPr lang="de-CH" baseline="0" dirty="0" smtClean="0"/>
              <a:t> </a:t>
            </a:r>
            <a:r>
              <a:rPr lang="de-CH" baseline="0" dirty="0" err="1" smtClean="0"/>
              <a:t>electricity</a:t>
            </a:r>
            <a:r>
              <a:rPr lang="de-CH" baseline="0" dirty="0" smtClean="0"/>
              <a:t> </a:t>
            </a:r>
            <a:r>
              <a:rPr lang="de-CH" baseline="0" dirty="0" err="1" smtClean="0"/>
              <a:t>input</a:t>
            </a:r>
            <a:r>
              <a:rPr lang="de-CH" baseline="0" dirty="0" smtClean="0"/>
              <a:t>, </a:t>
            </a:r>
            <a:r>
              <a:rPr lang="de-CH" baseline="0" dirty="0" err="1" smtClean="0"/>
              <a:t>which</a:t>
            </a:r>
            <a:r>
              <a:rPr lang="de-CH" baseline="0" dirty="0" smtClean="0"/>
              <a:t> was </a:t>
            </a:r>
            <a:r>
              <a:rPr lang="de-CH" baseline="0" dirty="0" err="1" smtClean="0"/>
              <a:t>adapted</a:t>
            </a:r>
            <a:r>
              <a:rPr lang="de-CH" baseline="0" dirty="0" smtClean="0"/>
              <a:t> </a:t>
            </a:r>
            <a:r>
              <a:rPr lang="de-CH" baseline="0" dirty="0" err="1" smtClean="0"/>
              <a:t>to</a:t>
            </a:r>
            <a:r>
              <a:rPr lang="de-CH" baseline="0" dirty="0" smtClean="0"/>
              <a:t> </a:t>
            </a:r>
            <a:r>
              <a:rPr lang="de-CH" baseline="0" dirty="0" err="1" smtClean="0"/>
              <a:t>current</a:t>
            </a:r>
            <a:r>
              <a:rPr lang="de-CH" baseline="0" dirty="0" smtClean="0"/>
              <a:t> </a:t>
            </a:r>
            <a:r>
              <a:rPr lang="de-CH" baseline="0" dirty="0" err="1" smtClean="0"/>
              <a:t>study</a:t>
            </a:r>
            <a:r>
              <a:rPr lang="de-CH" baseline="0" dirty="0" smtClean="0"/>
              <a:t>); Primary </a:t>
            </a:r>
            <a:r>
              <a:rPr lang="de-CH" baseline="0" dirty="0" err="1" smtClean="0"/>
              <a:t>steel</a:t>
            </a:r>
            <a:r>
              <a:rPr lang="de-CH" baseline="0" dirty="0" smtClean="0"/>
              <a:t> </a:t>
            </a:r>
            <a:r>
              <a:rPr lang="de-CH" baseline="0" dirty="0" err="1" smtClean="0"/>
              <a:t>from</a:t>
            </a:r>
            <a:r>
              <a:rPr lang="de-CH" baseline="0" dirty="0" smtClean="0"/>
              <a:t> </a:t>
            </a:r>
            <a:r>
              <a:rPr lang="de-CH" baseline="0" dirty="0" err="1" smtClean="0"/>
              <a:t>ecoinvent</a:t>
            </a:r>
            <a:r>
              <a:rPr lang="de-CH" baseline="0" dirty="0" smtClean="0"/>
              <a:t>.</a:t>
            </a:r>
          </a:p>
          <a:p>
            <a:pPr marL="177691" indent="-177691">
              <a:buFontTx/>
              <a:buChar char="-"/>
            </a:pPr>
            <a:endParaRPr lang="de-CH" dirty="0" smtClean="0"/>
          </a:p>
          <a:p>
            <a:r>
              <a:rPr lang="en-US" sz="1200" b="0" i="0" u="none" strike="noStrike" kern="1200" baseline="0" dirty="0" smtClean="0">
                <a:solidFill>
                  <a:schemeClr val="tx1"/>
                </a:solidFill>
                <a:latin typeface="+mn-lt"/>
                <a:ea typeface="+mn-ea"/>
                <a:cs typeface="+mn-cs"/>
              </a:rPr>
              <a:t>The MLR model could explain 30% of the variance of the ED in the melting process. The remaining 70% come from influences not included in the model, such as the manual operation of the furnace, the condition of the refractory material, maintenance, and malfunctions in the process. The RSR and PBIAS were found to be 0.84% and –0.2%, respectively.</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It can</a:t>
            </a:r>
          </a:p>
          <a:p>
            <a:r>
              <a:rPr lang="en-US" sz="1200" b="0" i="0" u="none" strike="noStrike" kern="1200" baseline="0" dirty="0" smtClean="0">
                <a:solidFill>
                  <a:schemeClr val="tx1"/>
                </a:solidFill>
                <a:latin typeface="+mn-lt"/>
                <a:ea typeface="+mn-ea"/>
                <a:cs typeface="+mn-cs"/>
              </a:rPr>
              <a:t>be seen from table 3 that the quality ranking correlates with</a:t>
            </a:r>
          </a:p>
          <a:p>
            <a:r>
              <a:rPr lang="en-US" sz="1200" b="0" i="0" u="none" strike="noStrike" kern="1200" baseline="0" dirty="0" smtClean="0">
                <a:solidFill>
                  <a:schemeClr val="tx1"/>
                </a:solidFill>
                <a:latin typeface="+mn-lt"/>
                <a:ea typeface="+mn-ea"/>
                <a:cs typeface="+mn-cs"/>
              </a:rPr>
              <a:t>the ranking by ED for all but heavy sheared scrap. This can</a:t>
            </a:r>
          </a:p>
          <a:p>
            <a:r>
              <a:rPr lang="en-US" sz="1200" b="0" i="0" u="none" strike="noStrike" kern="1200" baseline="0" dirty="0" smtClean="0">
                <a:solidFill>
                  <a:schemeClr val="tx1"/>
                </a:solidFill>
                <a:latin typeface="+mn-lt"/>
                <a:ea typeface="+mn-ea"/>
                <a:cs typeface="+mn-cs"/>
              </a:rPr>
              <a:t>be explained with other properties of this scrap fraction: heavy</a:t>
            </a:r>
          </a:p>
          <a:p>
            <a:r>
              <a:rPr lang="en-US" sz="1200" b="0" i="0" u="none" strike="noStrike" kern="1200" baseline="0" dirty="0" smtClean="0">
                <a:solidFill>
                  <a:schemeClr val="tx1"/>
                </a:solidFill>
                <a:latin typeface="+mn-lt"/>
                <a:ea typeface="+mn-ea"/>
                <a:cs typeface="+mn-cs"/>
              </a:rPr>
              <a:t>sheared scrap (quality rank 3, but rank 5 for ED) is very coarse</a:t>
            </a:r>
          </a:p>
          <a:p>
            <a:r>
              <a:rPr lang="en-US" sz="1200" b="0" i="0" u="none" strike="noStrike" kern="1200" baseline="0" dirty="0" smtClean="0">
                <a:solidFill>
                  <a:schemeClr val="tx1"/>
                </a:solidFill>
                <a:latin typeface="+mn-lt"/>
                <a:ea typeface="+mn-ea"/>
                <a:cs typeface="+mn-cs"/>
              </a:rPr>
              <a:t>material with a minimum thickness of 6 millimeters (Stahl </a:t>
            </a:r>
            <a:r>
              <a:rPr lang="en-US" sz="1200" b="0" i="0" u="none" strike="noStrike" kern="1200" baseline="0" dirty="0" err="1" smtClean="0">
                <a:solidFill>
                  <a:schemeClr val="tx1"/>
                </a:solidFill>
                <a:latin typeface="+mn-lt"/>
                <a:ea typeface="+mn-ea"/>
                <a:cs typeface="+mn-cs"/>
              </a:rPr>
              <a:t>Gerlafingen</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AG and Swiss Steel AG 2010). A slightly higher ED</a:t>
            </a:r>
          </a:p>
          <a:p>
            <a:r>
              <a:rPr lang="en-US" sz="1200" b="0" i="0" u="none" strike="noStrike" kern="1200" baseline="0" dirty="0" smtClean="0">
                <a:solidFill>
                  <a:schemeClr val="tx1"/>
                </a:solidFill>
                <a:latin typeface="+mn-lt"/>
                <a:ea typeface="+mn-ea"/>
                <a:cs typeface="+mn-cs"/>
              </a:rPr>
              <a:t>is therefore reasonable to melt this material.</a:t>
            </a:r>
            <a:endParaRPr lang="de-CH" dirty="0"/>
          </a:p>
        </p:txBody>
      </p:sp>
      <p:sp>
        <p:nvSpPr>
          <p:cNvPr id="4" name="Date Placeholder 3"/>
          <p:cNvSpPr>
            <a:spLocks noGrp="1"/>
          </p:cNvSpPr>
          <p:nvPr>
            <p:ph type="dt" idx="10"/>
          </p:nvPr>
        </p:nvSpPr>
        <p:spPr/>
        <p:txBody>
          <a:bodyPr/>
          <a:lstStyle/>
          <a:p>
            <a:endParaRPr lang="de-CH"/>
          </a:p>
        </p:txBody>
      </p:sp>
      <p:sp>
        <p:nvSpPr>
          <p:cNvPr id="5" name="Slide Number Placeholder 4"/>
          <p:cNvSpPr>
            <a:spLocks noGrp="1"/>
          </p:cNvSpPr>
          <p:nvPr>
            <p:ph type="sldNum" sz="quarter" idx="11"/>
          </p:nvPr>
        </p:nvSpPr>
        <p:spPr/>
        <p:txBody>
          <a:bodyPr/>
          <a:lstStyle/>
          <a:p>
            <a:fld id="{A51C0C35-A9A2-4EFD-9BAF-1E52E29E03D1}" type="slidenum">
              <a:rPr lang="de-CH" smtClean="0"/>
              <a:t>9</a:t>
            </a:fld>
            <a:endParaRPr lang="de-CH"/>
          </a:p>
        </p:txBody>
      </p:sp>
    </p:spTree>
    <p:extLst>
      <p:ext uri="{BB962C8B-B14F-4D97-AF65-F5344CB8AC3E}">
        <p14:creationId xmlns:p14="http://schemas.microsoft.com/office/powerpoint/2010/main" val="41109872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ethz.ch/" TargetMode="External"/><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A">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323850" y="4563876"/>
            <a:ext cx="8496300" cy="1673412"/>
          </a:xfrm>
          <a:solidFill>
            <a:schemeClr val="bg2"/>
          </a:solidFill>
        </p:spPr>
        <p:txBody>
          <a:bodyPr lIns="144000" tIns="108000" bIns="0" anchor="t" anchorCtr="0"/>
          <a:lstStyle>
            <a:lvl1pPr marL="0" indent="0" algn="l">
              <a:lnSpc>
                <a:spcPct val="100000"/>
              </a:lnSpc>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de-DE" dirty="0"/>
          </a:p>
        </p:txBody>
      </p:sp>
      <p:sp>
        <p:nvSpPr>
          <p:cNvPr id="4" name="Datumsplatzhalter 3"/>
          <p:cNvSpPr>
            <a:spLocks noGrp="1"/>
          </p:cNvSpPr>
          <p:nvPr>
            <p:ph type="dt" sz="half" idx="10"/>
          </p:nvPr>
        </p:nvSpPr>
        <p:spPr/>
        <p:txBody>
          <a:bodyPr/>
          <a:lstStyle/>
          <a:p>
            <a:fld id="{0B74C583-7A1D-4651-9F80-453DC33786CA}" type="datetime1">
              <a:rPr lang="de-DE" smtClean="0"/>
              <a:t>04.04.2017</a:t>
            </a:fld>
            <a:endParaRPr lang="de-DE"/>
          </a:p>
        </p:txBody>
      </p:sp>
      <p:sp>
        <p:nvSpPr>
          <p:cNvPr id="5" name="Fußzeilenplatzhalter 4"/>
          <p:cNvSpPr>
            <a:spLocks noGrp="1"/>
          </p:cNvSpPr>
          <p:nvPr>
            <p:ph type="ftr" sz="quarter" idx="11"/>
          </p:nvPr>
        </p:nvSpPr>
        <p:spPr/>
        <p:txBody>
          <a:bodyPr/>
          <a:lstStyle/>
          <a:p>
            <a:r>
              <a:rPr lang="de-DE" smtClean="0"/>
              <a:t>Christie Walker</a:t>
            </a:r>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t>‹#›</a:t>
            </a:fld>
            <a:endParaRPr lang="de-DE"/>
          </a:p>
        </p:txBody>
      </p:sp>
      <p:pic>
        <p:nvPicPr>
          <p:cNvPr id="7" name="Grafik 6"/>
          <p:cNvPicPr>
            <a:picLocks noChangeAspect="1"/>
          </p:cNvPicPr>
          <p:nvPr userDrawn="1"/>
        </p:nvPicPr>
        <p:blipFill rotWithShape="1">
          <a:blip r:embed="rId2">
            <a:extLst>
              <a:ext uri="{28A0092B-C50C-407E-A947-70E740481C1C}">
                <a14:useLocalDpi xmlns:a14="http://schemas.microsoft.com/office/drawing/2010/main" val="0"/>
              </a:ext>
            </a:extLst>
          </a:blip>
          <a:srcRect l="1528" t="19025" r="112" b="21320"/>
          <a:stretch/>
        </p:blipFill>
        <p:spPr>
          <a:xfrm>
            <a:off x="323850" y="620713"/>
            <a:ext cx="8496300" cy="2808287"/>
          </a:xfrm>
          <a:prstGeom prst="rect">
            <a:avLst/>
          </a:prstGeom>
        </p:spPr>
      </p:pic>
      <p:sp>
        <p:nvSpPr>
          <p:cNvPr id="2" name="Titel 1"/>
          <p:cNvSpPr>
            <a:spLocks noGrp="1"/>
          </p:cNvSpPr>
          <p:nvPr>
            <p:ph type="ctrTitle"/>
          </p:nvPr>
        </p:nvSpPr>
        <p:spPr>
          <a:xfrm>
            <a:off x="323850" y="3429000"/>
            <a:ext cx="8496300" cy="1152128"/>
          </a:xfrm>
          <a:solidFill>
            <a:schemeClr val="bg2"/>
          </a:solidFill>
        </p:spPr>
        <p:txBody>
          <a:bodyPr wrap="square" lIns="144000" tIns="72000" anchor="t" anchorCtr="0"/>
          <a:lstStyle>
            <a:lvl1pPr>
              <a:lnSpc>
                <a:spcPct val="100000"/>
              </a:lnSpc>
              <a:spcBef>
                <a:spcPts val="0"/>
              </a:spcBef>
              <a:defRPr sz="3200">
                <a:solidFill>
                  <a:schemeClr val="bg1"/>
                </a:solidFill>
              </a:defRPr>
            </a:lvl1pPr>
          </a:lstStyle>
          <a:p>
            <a:r>
              <a:rPr lang="en-US" smtClean="0"/>
              <a:t>Click to edit Master title style</a:t>
            </a:r>
            <a:endParaRPr lang="de-DE" dirty="0"/>
          </a:p>
        </p:txBody>
      </p:sp>
    </p:spTree>
    <p:extLst>
      <p:ext uri="{BB962C8B-B14F-4D97-AF65-F5344CB8AC3E}">
        <p14:creationId xmlns:p14="http://schemas.microsoft.com/office/powerpoint/2010/main" val="328068386"/>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1-spaltig">
    <p:spTree>
      <p:nvGrpSpPr>
        <p:cNvPr id="1" name=""/>
        <p:cNvGrpSpPr/>
        <p:nvPr/>
      </p:nvGrpSpPr>
      <p:grpSpPr>
        <a:xfrm>
          <a:off x="0" y="0"/>
          <a:ext cx="0" cy="0"/>
          <a:chOff x="0" y="0"/>
          <a:chExt cx="0" cy="0"/>
        </a:xfrm>
      </p:grpSpPr>
      <p:sp>
        <p:nvSpPr>
          <p:cNvPr id="3" name="Inhaltsplatzhalter 2"/>
          <p:cNvSpPr>
            <a:spLocks noGrp="1"/>
          </p:cNvSpPr>
          <p:nvPr>
            <p:ph idx="1"/>
          </p:nvPr>
        </p:nvSpPr>
        <p:spPr>
          <a:xfrm>
            <a:off x="323850" y="2024064"/>
            <a:ext cx="8496300" cy="421004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
        <p:nvSpPr>
          <p:cNvPr id="4" name="Datumsplatzhalter 3"/>
          <p:cNvSpPr>
            <a:spLocks noGrp="1"/>
          </p:cNvSpPr>
          <p:nvPr>
            <p:ph type="dt" sz="half" idx="10"/>
          </p:nvPr>
        </p:nvSpPr>
        <p:spPr/>
        <p:txBody>
          <a:bodyPr/>
          <a:lstStyle/>
          <a:p>
            <a:fld id="{35FE6C1E-B8A3-4424-87A5-097E3FA31EBE}" type="datetime1">
              <a:rPr lang="de-DE" smtClean="0"/>
              <a:t>04.04.2017</a:t>
            </a:fld>
            <a:endParaRPr lang="de-DE"/>
          </a:p>
        </p:txBody>
      </p:sp>
      <p:sp>
        <p:nvSpPr>
          <p:cNvPr id="5" name="Fußzeilenplatzhalter 4"/>
          <p:cNvSpPr>
            <a:spLocks noGrp="1"/>
          </p:cNvSpPr>
          <p:nvPr>
            <p:ph type="ftr" sz="quarter" idx="11"/>
          </p:nvPr>
        </p:nvSpPr>
        <p:spPr/>
        <p:txBody>
          <a:bodyPr/>
          <a:lstStyle/>
          <a:p>
            <a:r>
              <a:rPr lang="de-DE" smtClean="0"/>
              <a:t>Christie Walker</a:t>
            </a:r>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t>‹#›</a:t>
            </a:fld>
            <a:endParaRPr lang="de-DE"/>
          </a:p>
        </p:txBody>
      </p:sp>
      <p:sp>
        <p:nvSpPr>
          <p:cNvPr id="7" name="Titel 6"/>
          <p:cNvSpPr>
            <a:spLocks noGrp="1"/>
          </p:cNvSpPr>
          <p:nvPr>
            <p:ph type="title"/>
          </p:nvPr>
        </p:nvSpPr>
        <p:spPr>
          <a:solidFill>
            <a:schemeClr val="bg1"/>
          </a:solidFill>
        </p:spPr>
        <p:txBody>
          <a:bodyPr/>
          <a:lstStyle/>
          <a:p>
            <a:r>
              <a:rPr lang="en-US" smtClean="0"/>
              <a:t>Click to edit Master title style</a:t>
            </a:r>
            <a:endParaRPr lang="de-CH"/>
          </a:p>
        </p:txBody>
      </p:sp>
    </p:spTree>
    <p:extLst>
      <p:ext uri="{BB962C8B-B14F-4D97-AF65-F5344CB8AC3E}">
        <p14:creationId xmlns:p14="http://schemas.microsoft.com/office/powerpoint/2010/main" val="358720824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2"/>
          <p:cNvSpPr>
            <a:spLocks noGrp="1"/>
          </p:cNvSpPr>
          <p:nvPr>
            <p:ph type="dt" sz="half" idx="10"/>
          </p:nvPr>
        </p:nvSpPr>
        <p:spPr>
          <a:xfrm>
            <a:off x="7937624" y="6308726"/>
            <a:ext cx="612068" cy="468312"/>
          </a:xfrm>
        </p:spPr>
        <p:txBody>
          <a:bodyPr/>
          <a:lstStyle/>
          <a:p>
            <a:fld id="{3B2F6CB8-9391-4BED-909F-C47A979AE1C4}" type="datetime1">
              <a:rPr lang="de-DE" smtClean="0"/>
              <a:t>04.04.2017</a:t>
            </a:fld>
            <a:endParaRPr lang="de-DE" dirty="0"/>
          </a:p>
        </p:txBody>
      </p:sp>
      <p:sp>
        <p:nvSpPr>
          <p:cNvPr id="3"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4" name="Slide Number Placeholder 4"/>
          <p:cNvSpPr>
            <a:spLocks noGrp="1"/>
          </p:cNvSpPr>
          <p:nvPr>
            <p:ph type="sldNum" sz="quarter" idx="12"/>
          </p:nvPr>
        </p:nvSpPr>
        <p:spPr>
          <a:xfrm>
            <a:off x="8626351" y="6308726"/>
            <a:ext cx="266700" cy="468312"/>
          </a:xfrm>
        </p:spPr>
        <p:txBody>
          <a:bodyPr/>
          <a:lstStyle/>
          <a:p>
            <a:fld id="{6C6AE60A-B69C-4790-82F7-3882EDF23186}" type="slidenum">
              <a:rPr lang="de-DE" smtClean="0"/>
              <a:t>‹#›</a:t>
            </a:fld>
            <a:endParaRPr lang="de-DE" dirty="0"/>
          </a:p>
        </p:txBody>
      </p:sp>
    </p:spTree>
    <p:extLst>
      <p:ext uri="{BB962C8B-B14F-4D97-AF65-F5344CB8AC3E}">
        <p14:creationId xmlns:p14="http://schemas.microsoft.com/office/powerpoint/2010/main" val="15613858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
          <p:cNvSpPr>
            <a:spLocks noGrp="1"/>
          </p:cNvSpPr>
          <p:nvPr>
            <p:ph type="dt" sz="half" idx="10"/>
          </p:nvPr>
        </p:nvSpPr>
        <p:spPr>
          <a:xfrm>
            <a:off x="7937624" y="6308726"/>
            <a:ext cx="612068" cy="468312"/>
          </a:xfrm>
        </p:spPr>
        <p:txBody>
          <a:bodyPr/>
          <a:lstStyle/>
          <a:p>
            <a:fld id="{3B2F6CB8-9391-4BED-909F-C47A979AE1C4}" type="datetime1">
              <a:rPr lang="de-DE" smtClean="0"/>
              <a:t>04.04.2017</a:t>
            </a:fld>
            <a:endParaRPr lang="de-DE" dirty="0"/>
          </a:p>
        </p:txBody>
      </p:sp>
      <p:sp>
        <p:nvSpPr>
          <p:cNvPr id="5"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6" name="Slide Number Placeholder 4"/>
          <p:cNvSpPr>
            <a:spLocks noGrp="1"/>
          </p:cNvSpPr>
          <p:nvPr>
            <p:ph type="sldNum" sz="quarter" idx="12"/>
          </p:nvPr>
        </p:nvSpPr>
        <p:spPr>
          <a:xfrm>
            <a:off x="8626351" y="6308726"/>
            <a:ext cx="266700" cy="468312"/>
          </a:xfrm>
        </p:spPr>
        <p:txBody>
          <a:bodyPr/>
          <a:lstStyle/>
          <a:p>
            <a:fld id="{6C6AE60A-B69C-4790-82F7-3882EDF23186}" type="slidenum">
              <a:rPr lang="de-DE" smtClean="0"/>
              <a:t>‹#›</a:t>
            </a:fld>
            <a:endParaRPr lang="de-DE" dirty="0"/>
          </a:p>
        </p:txBody>
      </p:sp>
    </p:spTree>
    <p:extLst>
      <p:ext uri="{BB962C8B-B14F-4D97-AF65-F5344CB8AC3E}">
        <p14:creationId xmlns:p14="http://schemas.microsoft.com/office/powerpoint/2010/main" val="2940022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Inhalt Freifläche">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64AE1E89-2EE0-4320-B5A2-F15E505D5862}" type="datetime1">
              <a:rPr lang="de-DE" smtClean="0"/>
              <a:t>04.04.2017</a:t>
            </a:fld>
            <a:endParaRPr lang="de-DE"/>
          </a:p>
        </p:txBody>
      </p:sp>
      <p:sp>
        <p:nvSpPr>
          <p:cNvPr id="3" name="Fußzeilenplatzhalter 2"/>
          <p:cNvSpPr>
            <a:spLocks noGrp="1"/>
          </p:cNvSpPr>
          <p:nvPr>
            <p:ph type="ftr" sz="quarter" idx="11"/>
          </p:nvPr>
        </p:nvSpPr>
        <p:spPr/>
        <p:txBody>
          <a:bodyPr/>
          <a:lstStyle>
            <a:lvl1pPr>
              <a:defRPr/>
            </a:lvl1pPr>
          </a:lstStyle>
          <a:p>
            <a:r>
              <a:rPr lang="de-DE" dirty="0" smtClean="0"/>
              <a:t>Stefanie Hellweg</a:t>
            </a:r>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t>‹#›</a:t>
            </a:fld>
            <a:endParaRPr lang="de-DE"/>
          </a:p>
        </p:txBody>
      </p:sp>
      <p:sp>
        <p:nvSpPr>
          <p:cNvPr id="5" name="Titel 4"/>
          <p:cNvSpPr>
            <a:spLocks noGrp="1"/>
          </p:cNvSpPr>
          <p:nvPr>
            <p:ph type="title"/>
          </p:nvPr>
        </p:nvSpPr>
        <p:spPr/>
        <p:txBody>
          <a:bodyPr/>
          <a:lstStyle/>
          <a:p>
            <a:r>
              <a:rPr lang="en-US" smtClean="0"/>
              <a:t>Click to edit Master title style</a:t>
            </a:r>
            <a:endParaRPr lang="de-CH"/>
          </a:p>
        </p:txBody>
      </p:sp>
    </p:spTree>
    <p:extLst>
      <p:ext uri="{BB962C8B-B14F-4D97-AF65-F5344CB8AC3E}">
        <p14:creationId xmlns:p14="http://schemas.microsoft.com/office/powerpoint/2010/main" val="272054123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Inhalt 2-spaltig">
    <p:spTree>
      <p:nvGrpSpPr>
        <p:cNvPr id="1" name=""/>
        <p:cNvGrpSpPr/>
        <p:nvPr/>
      </p:nvGrpSpPr>
      <p:grpSpPr>
        <a:xfrm>
          <a:off x="0" y="0"/>
          <a:ext cx="0" cy="0"/>
          <a:chOff x="0" y="0"/>
          <a:chExt cx="0" cy="0"/>
        </a:xfrm>
      </p:grpSpPr>
      <p:sp>
        <p:nvSpPr>
          <p:cNvPr id="3" name="Inhaltsplatzhalter 2"/>
          <p:cNvSpPr>
            <a:spLocks noGrp="1"/>
          </p:cNvSpPr>
          <p:nvPr>
            <p:ph sz="half" idx="1" hasCustomPrompt="1"/>
          </p:nvPr>
        </p:nvSpPr>
        <p:spPr>
          <a:xfrm>
            <a:off x="323850" y="2024063"/>
            <a:ext cx="4104000" cy="4213225"/>
          </a:xfrm>
        </p:spPr>
        <p:txBody>
          <a:bodyPr lIns="140400" rIns="0"/>
          <a:lstStyle>
            <a:lvl1pPr>
              <a:lnSpc>
                <a:spcPct val="100000"/>
              </a:lnSpc>
              <a:spcBef>
                <a:spcPts val="500"/>
              </a:spcBef>
              <a:defRPr sz="2000"/>
            </a:lvl1pPr>
            <a:lvl2pPr>
              <a:lnSpc>
                <a:spcPct val="100000"/>
              </a:lnSpc>
              <a:spcBef>
                <a:spcPts val="400"/>
              </a:spcBef>
              <a:defRPr sz="1800"/>
            </a:lvl2pPr>
            <a:lvl3pPr>
              <a:lnSpc>
                <a:spcPct val="100000"/>
              </a:lnSpc>
              <a:spcBef>
                <a:spcPts val="400"/>
              </a:spcBef>
              <a:defRPr sz="1600"/>
            </a:lvl3pPr>
            <a:lvl4pPr marL="1077913" indent="-177800">
              <a:lnSpc>
                <a:spcPct val="100000"/>
              </a:lnSpc>
              <a:spcBef>
                <a:spcPts val="400"/>
              </a:spcBef>
              <a:defRPr sz="1400"/>
            </a:lvl4pPr>
            <a:lvl5pPr>
              <a:defRPr sz="1400"/>
            </a:lvl5pPr>
            <a:lvl6pPr>
              <a:defRPr sz="1800"/>
            </a:lvl6pPr>
            <a:lvl7pPr>
              <a:defRPr sz="1800"/>
            </a:lvl7pPr>
            <a:lvl8pPr>
              <a:defRPr sz="1800"/>
            </a:lvl8pPr>
            <a:lvl9pPr>
              <a:defRPr sz="1800"/>
            </a:lvl9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p:txBody>
      </p:sp>
      <p:sp>
        <p:nvSpPr>
          <p:cNvPr id="4" name="Inhaltsplatzhalter 3"/>
          <p:cNvSpPr>
            <a:spLocks noGrp="1"/>
          </p:cNvSpPr>
          <p:nvPr>
            <p:ph sz="half" idx="2" hasCustomPrompt="1"/>
          </p:nvPr>
        </p:nvSpPr>
        <p:spPr>
          <a:xfrm>
            <a:off x="4716016" y="2024063"/>
            <a:ext cx="4104134" cy="4213225"/>
          </a:xfrm>
        </p:spPr>
        <p:txBody>
          <a:bodyPr lIns="140400" rIns="0"/>
          <a:lstStyle>
            <a:lvl1pPr>
              <a:lnSpc>
                <a:spcPct val="100000"/>
              </a:lnSpc>
              <a:spcBef>
                <a:spcPts val="500"/>
              </a:spcBef>
              <a:defRPr sz="2000"/>
            </a:lvl1pPr>
            <a:lvl2pPr>
              <a:lnSpc>
                <a:spcPct val="100000"/>
              </a:lnSpc>
              <a:spcBef>
                <a:spcPts val="400"/>
              </a:spcBef>
              <a:defRPr sz="1800"/>
            </a:lvl2pPr>
            <a:lvl3pPr>
              <a:lnSpc>
                <a:spcPct val="100000"/>
              </a:lnSpc>
              <a:spcBef>
                <a:spcPts val="400"/>
              </a:spcBef>
              <a:defRPr sz="1600"/>
            </a:lvl3pPr>
            <a:lvl4pPr>
              <a:lnSpc>
                <a:spcPct val="100000"/>
              </a:lnSpc>
              <a:spcBef>
                <a:spcPts val="400"/>
              </a:spcBef>
              <a:defRPr sz="1400"/>
            </a:lvl4pPr>
            <a:lvl5pPr>
              <a:defRPr sz="1400"/>
            </a:lvl5pPr>
            <a:lvl6pPr>
              <a:defRPr sz="1800"/>
            </a:lvl6pPr>
            <a:lvl7pPr>
              <a:defRPr sz="1800"/>
            </a:lvl7pPr>
            <a:lvl8pPr>
              <a:defRPr sz="1800"/>
            </a:lvl8pPr>
            <a:lvl9pPr>
              <a:defRPr sz="1800"/>
            </a:lvl9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p:txBody>
      </p:sp>
      <p:sp>
        <p:nvSpPr>
          <p:cNvPr id="5" name="Datumsplatzhalter 4"/>
          <p:cNvSpPr>
            <a:spLocks noGrp="1"/>
          </p:cNvSpPr>
          <p:nvPr>
            <p:ph type="dt" sz="half" idx="10"/>
          </p:nvPr>
        </p:nvSpPr>
        <p:spPr/>
        <p:txBody>
          <a:bodyPr/>
          <a:lstStyle/>
          <a:p>
            <a:fld id="{C6A1628A-2A40-4B37-B167-309C0EBB4BBF}" type="datetime1">
              <a:rPr lang="de-DE" smtClean="0"/>
              <a:t>04.04.2017</a:t>
            </a:fld>
            <a:endParaRPr lang="de-DE"/>
          </a:p>
        </p:txBody>
      </p:sp>
      <p:sp>
        <p:nvSpPr>
          <p:cNvPr id="6" name="Fußzeilenplatzhalter 5"/>
          <p:cNvSpPr>
            <a:spLocks noGrp="1"/>
          </p:cNvSpPr>
          <p:nvPr>
            <p:ph type="ftr" sz="quarter" idx="11"/>
          </p:nvPr>
        </p:nvSpPr>
        <p:spPr/>
        <p:txBody>
          <a:bodyPr/>
          <a:lstStyle/>
          <a:p>
            <a:endParaRPr lang="de-DE" dirty="0"/>
          </a:p>
        </p:txBody>
      </p:sp>
      <p:sp>
        <p:nvSpPr>
          <p:cNvPr id="7" name="Foliennummernplatzhalter 6"/>
          <p:cNvSpPr>
            <a:spLocks noGrp="1"/>
          </p:cNvSpPr>
          <p:nvPr>
            <p:ph type="sldNum" sz="quarter" idx="12"/>
          </p:nvPr>
        </p:nvSpPr>
        <p:spPr/>
        <p:txBody>
          <a:bodyPr/>
          <a:lstStyle/>
          <a:p>
            <a:fld id="{6C6AE60A-B69C-4790-82F7-3882EDF23186}" type="slidenum">
              <a:rPr lang="de-DE" smtClean="0"/>
              <a:t>‹#›</a:t>
            </a:fld>
            <a:endParaRPr lang="de-DE"/>
          </a:p>
        </p:txBody>
      </p:sp>
      <p:sp>
        <p:nvSpPr>
          <p:cNvPr id="8" name="Titel 7"/>
          <p:cNvSpPr>
            <a:spLocks noGrp="1"/>
          </p:cNvSpPr>
          <p:nvPr>
            <p:ph type="title"/>
          </p:nvPr>
        </p:nvSpPr>
        <p:spPr>
          <a:solidFill>
            <a:schemeClr val="bg1"/>
          </a:solidFill>
        </p:spPr>
        <p:txBody>
          <a:bodyPr/>
          <a:lstStyle/>
          <a:p>
            <a:r>
              <a:rPr lang="en-US" smtClean="0"/>
              <a:t>Click to edit Master title style</a:t>
            </a:r>
            <a:endParaRPr lang="de-CH"/>
          </a:p>
        </p:txBody>
      </p:sp>
    </p:spTree>
    <p:extLst>
      <p:ext uri="{BB962C8B-B14F-4D97-AF65-F5344CB8AC3E}">
        <p14:creationId xmlns:p14="http://schemas.microsoft.com/office/powerpoint/2010/main" val="316316138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extLst>
              <a:ext uri="{28A0092B-C50C-407E-A947-70E740481C1C}">
                <a14:useLocalDpi xmlns:a14="http://schemas.microsoft.com/office/drawing/2010/main" val="0"/>
              </a:ext>
            </a:extLst>
          </a:blip>
          <a:srcRect r="13164" b="13043"/>
          <a:stretch/>
        </p:blipFill>
        <p:spPr>
          <a:xfrm>
            <a:off x="12699" y="0"/>
            <a:ext cx="9131301" cy="6858000"/>
          </a:xfrm>
          <a:prstGeom prst="rect">
            <a:avLst/>
          </a:prstGeom>
        </p:spPr>
      </p:pic>
      <p:sp>
        <p:nvSpPr>
          <p:cNvPr id="2" name="Title 1"/>
          <p:cNvSpPr>
            <a:spLocks noGrp="1"/>
          </p:cNvSpPr>
          <p:nvPr>
            <p:ph type="title"/>
          </p:nvPr>
        </p:nvSpPr>
        <p:spPr>
          <a:xfrm>
            <a:off x="323850" y="5501473"/>
            <a:ext cx="8496300" cy="972000"/>
          </a:xfrm>
        </p:spPr>
        <p:txBody>
          <a:bodyPr/>
          <a:lstStyle>
            <a:lvl1pPr>
              <a:defRPr/>
            </a:lvl1pPr>
          </a:lstStyle>
          <a:p>
            <a:endParaRPr lang="en-GB" dirty="0"/>
          </a:p>
        </p:txBody>
      </p:sp>
      <p:grpSp>
        <p:nvGrpSpPr>
          <p:cNvPr id="7" name="Gruppieren 10"/>
          <p:cNvGrpSpPr/>
          <p:nvPr userDrawn="1"/>
        </p:nvGrpSpPr>
        <p:grpSpPr>
          <a:xfrm>
            <a:off x="142874" y="152400"/>
            <a:ext cx="8859601" cy="612775"/>
            <a:chOff x="142874" y="152400"/>
            <a:chExt cx="8859601" cy="612775"/>
          </a:xfrm>
        </p:grpSpPr>
        <p:sp>
          <p:nvSpPr>
            <p:cNvPr id="8" name="Rechteck 23"/>
            <p:cNvSpPr/>
            <p:nvPr userDrawn="1"/>
          </p:nvSpPr>
          <p:spPr>
            <a:xfrm>
              <a:off x="142875" y="152400"/>
              <a:ext cx="8859600" cy="4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9" name="Rechteck 24"/>
            <p:cNvSpPr/>
            <p:nvPr userDrawn="1"/>
          </p:nvSpPr>
          <p:spPr>
            <a:xfrm>
              <a:off x="142874" y="597694"/>
              <a:ext cx="187200" cy="1674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0" name="Rechteck 25"/>
            <p:cNvSpPr/>
            <p:nvPr userDrawn="1"/>
          </p:nvSpPr>
          <p:spPr>
            <a:xfrm>
              <a:off x="8814997" y="597693"/>
              <a:ext cx="187200" cy="1674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11" name="Bild 18" descr="g_eth_logo_kurz_neg_Schutzraum.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4000" y="306000"/>
              <a:ext cx="971061" cy="158400"/>
            </a:xfrm>
            <a:prstGeom prst="rect">
              <a:avLst/>
            </a:prstGeom>
          </p:spPr>
        </p:pic>
      </p:grpSp>
      <p:sp>
        <p:nvSpPr>
          <p:cNvPr id="12" name="Textfeld 6"/>
          <p:cNvSpPr txBox="1"/>
          <p:nvPr userDrawn="1"/>
        </p:nvSpPr>
        <p:spPr>
          <a:xfrm>
            <a:off x="7608822" y="5965061"/>
            <a:ext cx="3048000" cy="459775"/>
          </a:xfrm>
          <a:prstGeom prst="rect">
            <a:avLst/>
          </a:prstGeom>
          <a:noFill/>
        </p:spPr>
        <p:txBody>
          <a:bodyPr wrap="square" lIns="0" rIns="0" rtlCol="0" anchor="ctr" anchorCtr="0">
            <a:noAutofit/>
          </a:bodyPr>
          <a:lstStyle/>
          <a:p>
            <a:r>
              <a:rPr lang="de-CH" sz="800" b="1" dirty="0" smtClean="0"/>
              <a:t>www.ifu.ethz.ch/ESD</a:t>
            </a:r>
            <a:endParaRPr lang="de-CH" sz="800" b="1" dirty="0"/>
          </a:p>
        </p:txBody>
      </p:sp>
      <p:pic>
        <p:nvPicPr>
          <p:cNvPr id="13" name="Picture 12" descr="ESD Logo.jpg"/>
          <p:cNvPicPr>
            <a:picLocks noChangeAspect="1"/>
          </p:cNvPicPr>
          <p:nvPr userDrawn="1"/>
        </p:nvPicPr>
        <p:blipFill>
          <a:blip r:embed="rId4" cstate="print"/>
          <a:stretch>
            <a:fillRect/>
          </a:stretch>
        </p:blipFill>
        <p:spPr>
          <a:xfrm>
            <a:off x="7557955" y="5696612"/>
            <a:ext cx="1100236" cy="402624"/>
          </a:xfrm>
          <a:prstGeom prst="rect">
            <a:avLst/>
          </a:prstGeom>
        </p:spPr>
      </p:pic>
    </p:spTree>
    <p:extLst>
      <p:ext uri="{BB962C8B-B14F-4D97-AF65-F5344CB8AC3E}">
        <p14:creationId xmlns:p14="http://schemas.microsoft.com/office/powerpoint/2010/main" val="310857174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cxnSp>
        <p:nvCxnSpPr>
          <p:cNvPr id="2" name="Straight Connector 1"/>
          <p:cNvCxnSpPr/>
          <p:nvPr userDrawn="1"/>
        </p:nvCxnSpPr>
        <p:spPr>
          <a:xfrm>
            <a:off x="-20638" y="6215063"/>
            <a:ext cx="9144001"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10" descr="ETH-Logo">
            <a:hlinkClick r:id="rId2"/>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5413" y="6350000"/>
            <a:ext cx="1712912"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descr="ESD Logo.jpg"/>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820025" y="6350000"/>
            <a:ext cx="1181100"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5"/>
          <p:cNvSpPr>
            <a:spLocks noGrp="1"/>
          </p:cNvSpPr>
          <p:nvPr>
            <p:ph type="sldNum" sz="quarter" idx="10"/>
          </p:nvPr>
        </p:nvSpPr>
        <p:spPr/>
        <p:txBody>
          <a:bodyPr/>
          <a:lstStyle>
            <a:lvl1pPr>
              <a:defRPr/>
            </a:lvl1pPr>
          </a:lstStyle>
          <a:p>
            <a:fld id="{79B30FD5-12DC-41E5-9232-DB260C852BEC}" type="slidenum">
              <a:rPr lang="en-US" altLang="en-US"/>
              <a:pPr/>
              <a:t>‹#›</a:t>
            </a:fld>
            <a:endParaRPr lang="en-US" altLang="en-US"/>
          </a:p>
        </p:txBody>
      </p:sp>
      <p:sp>
        <p:nvSpPr>
          <p:cNvPr id="6" name="Footer Placeholder 8"/>
          <p:cNvSpPr>
            <a:spLocks noGrp="1"/>
          </p:cNvSpPr>
          <p:nvPr>
            <p:ph type="ftr" sz="quarter" idx="11"/>
          </p:nvPr>
        </p:nvSpPr>
        <p:spPr/>
        <p:txBody>
          <a:bodyPr/>
          <a:lstStyle>
            <a:lvl1pPr algn="ctr">
              <a:defRPr lang="de-CH" sz="1600" b="1" kern="1200">
                <a:solidFill>
                  <a:schemeClr val="tx1"/>
                </a:solidFill>
                <a:latin typeface="+mn-lt"/>
                <a:ea typeface="+mn-ea"/>
                <a:cs typeface="+mn-cs"/>
              </a:defRPr>
            </a:lvl1pPr>
          </a:lstStyle>
          <a:p>
            <a:pPr>
              <a:defRPr/>
            </a:pPr>
            <a:r>
              <a:t>www.ifu.ethz.ch/ESD</a:t>
            </a:r>
          </a:p>
        </p:txBody>
      </p:sp>
    </p:spTree>
    <p:extLst>
      <p:ext uri="{BB962C8B-B14F-4D97-AF65-F5344CB8AC3E}">
        <p14:creationId xmlns:p14="http://schemas.microsoft.com/office/powerpoint/2010/main" val="2116899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1" name="Gruppieren 10"/>
          <p:cNvGrpSpPr/>
          <p:nvPr/>
        </p:nvGrpSpPr>
        <p:grpSpPr>
          <a:xfrm>
            <a:off x="142874" y="152400"/>
            <a:ext cx="8859601" cy="612775"/>
            <a:chOff x="142874" y="152400"/>
            <a:chExt cx="8859601" cy="612775"/>
          </a:xfrm>
        </p:grpSpPr>
        <p:sp>
          <p:nvSpPr>
            <p:cNvPr id="24" name="Rechteck 23"/>
            <p:cNvSpPr/>
            <p:nvPr userDrawn="1"/>
          </p:nvSpPr>
          <p:spPr>
            <a:xfrm>
              <a:off x="142875" y="152400"/>
              <a:ext cx="8859600" cy="4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5" name="Rechteck 24"/>
            <p:cNvSpPr/>
            <p:nvPr userDrawn="1"/>
          </p:nvSpPr>
          <p:spPr>
            <a:xfrm>
              <a:off x="142874" y="597694"/>
              <a:ext cx="187200" cy="1674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6" name="Rechteck 25"/>
            <p:cNvSpPr/>
            <p:nvPr userDrawn="1"/>
          </p:nvSpPr>
          <p:spPr>
            <a:xfrm>
              <a:off x="8814997" y="597693"/>
              <a:ext cx="187200" cy="1674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27" name="Bild 18" descr="g_eth_logo_kurz_neg_Schutzraum.eps"/>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4000" y="306000"/>
              <a:ext cx="971061" cy="158400"/>
            </a:xfrm>
            <a:prstGeom prst="rect">
              <a:avLst/>
            </a:prstGeom>
          </p:spPr>
        </p:pic>
      </p:grpSp>
      <p:sp>
        <p:nvSpPr>
          <p:cNvPr id="4" name="Datumsplatzhalter 3"/>
          <p:cNvSpPr>
            <a:spLocks noGrp="1"/>
          </p:cNvSpPr>
          <p:nvPr>
            <p:ph type="dt" sz="half" idx="2"/>
          </p:nvPr>
        </p:nvSpPr>
        <p:spPr>
          <a:xfrm>
            <a:off x="7937624" y="6308726"/>
            <a:ext cx="612068" cy="468312"/>
          </a:xfrm>
          <a:prstGeom prst="rect">
            <a:avLst/>
          </a:prstGeom>
        </p:spPr>
        <p:txBody>
          <a:bodyPr vert="horz" wrap="none" lIns="0" tIns="0" rIns="0" bIns="0" rtlCol="0" anchor="ctr"/>
          <a:lstStyle>
            <a:lvl1pPr algn="ctr">
              <a:defRPr sz="800">
                <a:solidFill>
                  <a:schemeClr val="tx1"/>
                </a:solidFill>
              </a:defRPr>
            </a:lvl1pPr>
          </a:lstStyle>
          <a:p>
            <a:fld id="{341B1B85-B908-4F89-B946-A9E30A79932D}" type="datetime1">
              <a:rPr lang="de-DE" smtClean="0"/>
              <a:t>04.04.2017</a:t>
            </a:fld>
            <a:endParaRPr lang="de-DE" dirty="0"/>
          </a:p>
        </p:txBody>
      </p:sp>
      <p:sp>
        <p:nvSpPr>
          <p:cNvPr id="5" name="Fußzeilenplatzhalter 4"/>
          <p:cNvSpPr>
            <a:spLocks noGrp="1"/>
          </p:cNvSpPr>
          <p:nvPr>
            <p:ph type="ftr" sz="quarter" idx="3"/>
          </p:nvPr>
        </p:nvSpPr>
        <p:spPr>
          <a:xfrm>
            <a:off x="4572000" y="6308726"/>
            <a:ext cx="3208613" cy="468312"/>
          </a:xfrm>
          <a:prstGeom prst="rect">
            <a:avLst/>
          </a:prstGeom>
        </p:spPr>
        <p:txBody>
          <a:bodyPr vert="horz" wrap="none" lIns="0" tIns="0" rIns="0" bIns="0" rtlCol="0" anchor="ctr"/>
          <a:lstStyle>
            <a:lvl1pPr algn="r">
              <a:defRPr sz="800">
                <a:solidFill>
                  <a:schemeClr val="tx1"/>
                </a:solidFill>
              </a:defRPr>
            </a:lvl1pPr>
          </a:lstStyle>
          <a:p>
            <a:r>
              <a:rPr lang="de-DE" smtClean="0"/>
              <a:t>Christie Walker</a:t>
            </a:r>
            <a:endParaRPr lang="de-DE" dirty="0"/>
          </a:p>
        </p:txBody>
      </p:sp>
      <p:sp>
        <p:nvSpPr>
          <p:cNvPr id="6" name="Foliennummernplatzhalter 5"/>
          <p:cNvSpPr>
            <a:spLocks noGrp="1"/>
          </p:cNvSpPr>
          <p:nvPr>
            <p:ph type="sldNum" sz="quarter" idx="4"/>
          </p:nvPr>
        </p:nvSpPr>
        <p:spPr>
          <a:xfrm>
            <a:off x="8626351" y="6308726"/>
            <a:ext cx="266700" cy="468312"/>
          </a:xfrm>
          <a:prstGeom prst="rect">
            <a:avLst/>
          </a:prstGeom>
        </p:spPr>
        <p:txBody>
          <a:bodyPr vert="horz" wrap="none" lIns="0" tIns="0" rIns="0" bIns="0" rtlCol="0" anchor="ctr"/>
          <a:lstStyle>
            <a:lvl1pPr algn="ctr">
              <a:defRPr sz="800">
                <a:solidFill>
                  <a:schemeClr val="tx1"/>
                </a:solidFill>
              </a:defRPr>
            </a:lvl1pPr>
          </a:lstStyle>
          <a:p>
            <a:fld id="{6C6AE60A-B69C-4790-82F7-3882EDF23186}" type="slidenum">
              <a:rPr lang="de-DE" smtClean="0"/>
              <a:pPr/>
              <a:t>‹#›</a:t>
            </a:fld>
            <a:endParaRPr lang="de-DE"/>
          </a:p>
        </p:txBody>
      </p:sp>
      <p:sp>
        <p:nvSpPr>
          <p:cNvPr id="3" name="Textplatzhalter 2"/>
          <p:cNvSpPr>
            <a:spLocks noGrp="1"/>
          </p:cNvSpPr>
          <p:nvPr>
            <p:ph type="body" idx="1"/>
          </p:nvPr>
        </p:nvSpPr>
        <p:spPr>
          <a:xfrm>
            <a:off x="323850" y="2024064"/>
            <a:ext cx="8483938" cy="4213224"/>
          </a:xfrm>
          <a:prstGeom prst="rect">
            <a:avLst/>
          </a:prstGeom>
        </p:spPr>
        <p:txBody>
          <a:bodyPr vert="horz" lIns="140400" tIns="0" rIns="144000" bIns="0" rtlCol="0">
            <a:no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6" name="Textfeld 15"/>
          <p:cNvSpPr txBox="1"/>
          <p:nvPr/>
        </p:nvSpPr>
        <p:spPr>
          <a:xfrm>
            <a:off x="8559849" y="6300190"/>
            <a:ext cx="105958" cy="468312"/>
          </a:xfrm>
          <a:prstGeom prst="rect">
            <a:avLst/>
          </a:prstGeom>
          <a:noFill/>
        </p:spPr>
        <p:txBody>
          <a:bodyPr wrap="none" lIns="36000" rIns="36000" rtlCol="0" anchor="ctr" anchorCtr="0">
            <a:noAutofit/>
          </a:bodyPr>
          <a:lstStyle/>
          <a:p>
            <a:pPr algn="ctr"/>
            <a:r>
              <a:rPr lang="de-CH" sz="800" dirty="0" smtClean="0"/>
              <a:t>|</a:t>
            </a:r>
            <a:endParaRPr lang="de-CH" sz="800" dirty="0"/>
          </a:p>
        </p:txBody>
      </p:sp>
      <p:sp>
        <p:nvSpPr>
          <p:cNvPr id="18" name="Textfeld 17"/>
          <p:cNvSpPr txBox="1"/>
          <p:nvPr/>
        </p:nvSpPr>
        <p:spPr>
          <a:xfrm>
            <a:off x="7834508" y="6300189"/>
            <a:ext cx="105958" cy="468312"/>
          </a:xfrm>
          <a:prstGeom prst="rect">
            <a:avLst/>
          </a:prstGeom>
          <a:noFill/>
        </p:spPr>
        <p:txBody>
          <a:bodyPr wrap="none" lIns="36000" rIns="36000" rtlCol="0" anchor="ctr" anchorCtr="0">
            <a:noAutofit/>
          </a:bodyPr>
          <a:lstStyle/>
          <a:p>
            <a:pPr algn="ctr"/>
            <a:r>
              <a:rPr lang="de-CH" sz="800" dirty="0" smtClean="0"/>
              <a:t>|</a:t>
            </a:r>
            <a:endParaRPr lang="de-CH" sz="800" dirty="0"/>
          </a:p>
        </p:txBody>
      </p:sp>
      <p:sp>
        <p:nvSpPr>
          <p:cNvPr id="2" name="Titelplatzhalter 1"/>
          <p:cNvSpPr>
            <a:spLocks noGrp="1"/>
          </p:cNvSpPr>
          <p:nvPr>
            <p:ph type="title"/>
          </p:nvPr>
        </p:nvSpPr>
        <p:spPr>
          <a:xfrm>
            <a:off x="323850" y="620714"/>
            <a:ext cx="8496300" cy="972000"/>
          </a:xfrm>
          <a:prstGeom prst="rect">
            <a:avLst/>
          </a:prstGeom>
          <a:solidFill>
            <a:schemeClr val="bg1"/>
          </a:solidFill>
        </p:spPr>
        <p:txBody>
          <a:bodyPr vert="horz" lIns="140400" tIns="0" rIns="144000" bIns="0" rtlCol="0" anchor="b" anchorCtr="0">
            <a:noAutofit/>
          </a:bodyPr>
          <a:lstStyle/>
          <a:p>
            <a:r>
              <a:rPr lang="de-DE" dirty="0" smtClean="0"/>
              <a:t>Titelmasterformat durch Klicken bearbeiten</a:t>
            </a:r>
            <a:endParaRPr lang="de-DE" dirty="0"/>
          </a:p>
        </p:txBody>
      </p:sp>
      <p:pic>
        <p:nvPicPr>
          <p:cNvPr id="19" name="Picture 18" descr="ESD Logo.jpg"/>
          <p:cNvPicPr>
            <a:picLocks noChangeAspect="1"/>
          </p:cNvPicPr>
          <p:nvPr userDrawn="1"/>
        </p:nvPicPr>
        <p:blipFill>
          <a:blip r:embed="rId11" cstate="print"/>
          <a:stretch>
            <a:fillRect/>
          </a:stretch>
        </p:blipFill>
        <p:spPr>
          <a:xfrm>
            <a:off x="330074" y="6337301"/>
            <a:ext cx="1100236" cy="402624"/>
          </a:xfrm>
          <a:prstGeom prst="rect">
            <a:avLst/>
          </a:prstGeom>
        </p:spPr>
      </p:pic>
      <p:sp>
        <p:nvSpPr>
          <p:cNvPr id="20" name="Textfeld 6"/>
          <p:cNvSpPr txBox="1"/>
          <p:nvPr userDrawn="1"/>
        </p:nvSpPr>
        <p:spPr>
          <a:xfrm>
            <a:off x="1524000" y="6308725"/>
            <a:ext cx="3048000" cy="459775"/>
          </a:xfrm>
          <a:prstGeom prst="rect">
            <a:avLst/>
          </a:prstGeom>
          <a:noFill/>
        </p:spPr>
        <p:txBody>
          <a:bodyPr wrap="square" lIns="0" rIns="0" rtlCol="0" anchor="ctr" anchorCtr="0">
            <a:noAutofit/>
          </a:bodyPr>
          <a:lstStyle/>
          <a:p>
            <a:r>
              <a:rPr lang="de-CH" sz="800" b="1" dirty="0" err="1" smtClean="0"/>
              <a:t>www.esd.ifu.ethz.ch</a:t>
            </a:r>
            <a:endParaRPr lang="de-CH" sz="800" b="1" dirty="0"/>
          </a:p>
        </p:txBody>
      </p:sp>
    </p:spTree>
    <p:extLst>
      <p:ext uri="{BB962C8B-B14F-4D97-AF65-F5344CB8AC3E}">
        <p14:creationId xmlns:p14="http://schemas.microsoft.com/office/powerpoint/2010/main" val="60324852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71" r:id="rId3"/>
    <p:sldLayoutId id="2147483673" r:id="rId4"/>
    <p:sldLayoutId id="2147483674" r:id="rId5"/>
    <p:sldLayoutId id="2147483675" r:id="rId6"/>
    <p:sldLayoutId id="2147483676" r:id="rId7"/>
    <p:sldLayoutId id="2147483677" r:id="rId8"/>
  </p:sldLayoutIdLst>
  <p:transition>
    <p:fade/>
  </p:transition>
  <p:timing>
    <p:tnLst>
      <p:par>
        <p:cTn id="1" dur="indefinite" restart="never" nodeType="tmRoot"/>
      </p:par>
    </p:tnLst>
  </p:timing>
  <p:hf hdr="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361950" indent="-361950" algn="l" defTabSz="914400" rtl="0" eaLnBrk="1" latinLnBrk="0" hangingPunct="1">
        <a:lnSpc>
          <a:spcPct val="100000"/>
        </a:lnSpc>
        <a:spcBef>
          <a:spcPts val="500"/>
        </a:spcBef>
        <a:buClr>
          <a:schemeClr val="bg2"/>
        </a:buClr>
        <a:buFont typeface="Wingdings" pitchFamily="2" charset="2"/>
        <a:buChar char="§"/>
        <a:defRPr sz="2400" kern="1200">
          <a:solidFill>
            <a:schemeClr val="tx1"/>
          </a:solidFill>
          <a:latin typeface="+mn-lt"/>
          <a:ea typeface="+mn-ea"/>
          <a:cs typeface="+mn-cs"/>
        </a:defRPr>
      </a:lvl1pPr>
      <a:lvl2pPr marL="627063" indent="-265113" algn="l" defTabSz="914400" rtl="0" eaLnBrk="1" latinLnBrk="0" hangingPunct="1">
        <a:lnSpc>
          <a:spcPct val="100000"/>
        </a:lnSpc>
        <a:spcBef>
          <a:spcPts val="400"/>
        </a:spcBef>
        <a:buClr>
          <a:schemeClr val="bg2"/>
        </a:buClr>
        <a:buFont typeface="Wingdings" pitchFamily="2" charset="2"/>
        <a:buChar char="§"/>
        <a:defRPr sz="2000" kern="1200">
          <a:solidFill>
            <a:schemeClr val="tx1"/>
          </a:solidFill>
          <a:latin typeface="+mn-lt"/>
          <a:ea typeface="+mn-ea"/>
          <a:cs typeface="+mn-cs"/>
        </a:defRPr>
      </a:lvl2pPr>
      <a:lvl3pPr marL="893763" indent="-266700" algn="l" defTabSz="914400" rtl="0" eaLnBrk="1" latinLnBrk="0" hangingPunct="1">
        <a:lnSpc>
          <a:spcPct val="100000"/>
        </a:lnSpc>
        <a:spcBef>
          <a:spcPts val="400"/>
        </a:spcBef>
        <a:buClr>
          <a:schemeClr val="bg2"/>
        </a:buClr>
        <a:buFont typeface="Wingdings" pitchFamily="2" charset="2"/>
        <a:buChar char="§"/>
        <a:defRPr sz="1800" kern="1200">
          <a:solidFill>
            <a:schemeClr val="tx1"/>
          </a:solidFill>
          <a:latin typeface="+mn-lt"/>
          <a:ea typeface="+mn-ea"/>
          <a:cs typeface="+mn-cs"/>
        </a:defRPr>
      </a:lvl3pPr>
      <a:lvl4pPr marL="1077913" indent="-177800" algn="l" defTabSz="914400" rtl="0" eaLnBrk="1" latinLnBrk="0" hangingPunct="1">
        <a:lnSpc>
          <a:spcPct val="100000"/>
        </a:lnSpc>
        <a:spcBef>
          <a:spcPts val="400"/>
        </a:spcBef>
        <a:buClr>
          <a:schemeClr val="bg2"/>
        </a:buClr>
        <a:buFont typeface="Wingdings" pitchFamily="2" charset="2"/>
        <a:buChar char="§"/>
        <a:defRPr sz="1600" kern="1200">
          <a:solidFill>
            <a:schemeClr val="tx1"/>
          </a:solidFill>
          <a:latin typeface="+mn-lt"/>
          <a:ea typeface="+mn-ea"/>
          <a:cs typeface="+mn-cs"/>
        </a:defRPr>
      </a:lvl4pPr>
      <a:lvl5pPr marL="1262063" indent="-184150" algn="l" defTabSz="914400" rtl="0" eaLnBrk="1" latinLnBrk="0" hangingPunct="1">
        <a:lnSpc>
          <a:spcPct val="100000"/>
        </a:lnSpc>
        <a:spcBef>
          <a:spcPts val="400"/>
        </a:spcBef>
        <a:buClr>
          <a:schemeClr val="bg2"/>
        </a:buClr>
        <a:buFont typeface="Wingdings" pitchFamily="2" charset="2"/>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7.w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20.xml"/><Relationship Id="rId7" Type="http://schemas.openxmlformats.org/officeDocument/2006/relationships/image" Target="../media/image29.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31.emf"/><Relationship Id="rId5" Type="http://schemas.openxmlformats.org/officeDocument/2006/relationships/image" Target="../media/image28.e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30.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8" Type="http://schemas.openxmlformats.org/officeDocument/2006/relationships/hyperlink" Target="https://www.bing.com/images/search?view=detailV2&amp;ccid=zjj2KUJb&amp;id=836EF873A879FD4961D12526DDA654F396D38A48&amp;q=sculptures+leuven&amp;simid=607994970548997935&amp;selectedIndex=0" TargetMode="External"/><Relationship Id="rId3" Type="http://schemas.openxmlformats.org/officeDocument/2006/relationships/image" Target="../media/image35.jpeg"/><Relationship Id="rId7"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hyperlink" Target="https://www.bing.com/images/search?view=detailV2&amp;ccid=ISQHAX3o&amp;id=933B6E93842C96D02A24AE21BADC9267F7BF1870&amp;q=sculptures+leuven&amp;simid=608047661196446095&amp;selectedIndex=26" TargetMode="External"/><Relationship Id="rId5" Type="http://schemas.openxmlformats.org/officeDocument/2006/relationships/image" Target="../media/image37.png"/><Relationship Id="rId10" Type="http://schemas.openxmlformats.org/officeDocument/2006/relationships/image" Target="../media/image40.png"/><Relationship Id="rId4" Type="http://schemas.openxmlformats.org/officeDocument/2006/relationships/image" Target="../media/image36.jpeg"/><Relationship Id="rId9" Type="http://schemas.openxmlformats.org/officeDocument/2006/relationships/image" Target="../media/image39.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42.w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image" Target="../media/image41.wmf"/><Relationship Id="rId4" Type="http://schemas.openxmlformats.org/officeDocument/2006/relationships/oleObject" Target="../embeddings/oleObject6.bin"/></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7.wm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3.jp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image" Target="../media/image46.wmf"/><Relationship Id="rId4" Type="http://schemas.openxmlformats.org/officeDocument/2006/relationships/oleObject" Target="../embeddings/oleObject8.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9.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chart" Target="../charts/chart2.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p:cNvSpPr>
            <a:spLocks noGrp="1"/>
          </p:cNvSpPr>
          <p:nvPr>
            <p:ph type="subTitle" idx="1"/>
          </p:nvPr>
        </p:nvSpPr>
        <p:spPr>
          <a:xfrm>
            <a:off x="323850" y="4581128"/>
            <a:ext cx="8496300" cy="1656160"/>
          </a:xfrm>
        </p:spPr>
        <p:txBody>
          <a:bodyPr/>
          <a:lstStyle/>
          <a:p>
            <a:endParaRPr lang="de-CH" dirty="0" smtClean="0"/>
          </a:p>
          <a:p>
            <a:r>
              <a:rPr lang="de-CH" dirty="0"/>
              <a:t>S. Hellweg, M. Haupt, C. </a:t>
            </a:r>
            <a:r>
              <a:rPr lang="de-CH" dirty="0" err="1" smtClean="0"/>
              <a:t>Vadenbo</a:t>
            </a:r>
            <a:endParaRPr lang="de-CH" dirty="0" smtClean="0"/>
          </a:p>
          <a:p>
            <a:endParaRPr lang="de-CH" dirty="0"/>
          </a:p>
          <a:p>
            <a:r>
              <a:rPr lang="de-CH" dirty="0" smtClean="0"/>
              <a:t>Slag </a:t>
            </a:r>
            <a:r>
              <a:rPr lang="de-CH" dirty="0" err="1" smtClean="0"/>
              <a:t>Valorization</a:t>
            </a:r>
            <a:r>
              <a:rPr lang="de-CH" dirty="0" smtClean="0"/>
              <a:t> Symposium, 4 April 2017, Leuven</a:t>
            </a:r>
            <a:endParaRPr lang="en-US" dirty="0"/>
          </a:p>
          <a:p>
            <a:r>
              <a:rPr lang="de-CH" dirty="0" smtClean="0"/>
              <a:t>				</a:t>
            </a:r>
          </a:p>
        </p:txBody>
      </p:sp>
      <p:sp>
        <p:nvSpPr>
          <p:cNvPr id="6" name="Titel 5"/>
          <p:cNvSpPr>
            <a:spLocks noGrp="1"/>
          </p:cNvSpPr>
          <p:nvPr>
            <p:ph type="ctrTitle"/>
          </p:nvPr>
        </p:nvSpPr>
        <p:spPr/>
        <p:txBody>
          <a:bodyPr/>
          <a:lstStyle/>
          <a:p>
            <a:pPr algn="ctr"/>
            <a:r>
              <a:rPr lang="en-US" dirty="0"/>
              <a:t>MSWI slag in a circular economy: </a:t>
            </a:r>
            <a:r>
              <a:rPr lang="en-US" dirty="0" smtClean="0"/>
              <a:t/>
            </a:r>
            <a:br>
              <a:rPr lang="en-US" dirty="0" smtClean="0"/>
            </a:br>
            <a:r>
              <a:rPr lang="en-US" dirty="0" smtClean="0"/>
              <a:t>metal </a:t>
            </a:r>
            <a:r>
              <a:rPr lang="en-US" dirty="0"/>
              <a:t>recovery and resource quality</a:t>
            </a:r>
          </a:p>
        </p:txBody>
      </p:sp>
      <p:sp>
        <p:nvSpPr>
          <p:cNvPr id="8" name="Date Placeholder 2"/>
          <p:cNvSpPr>
            <a:spLocks noGrp="1"/>
          </p:cNvSpPr>
          <p:nvPr>
            <p:ph type="dt" sz="half" idx="10"/>
          </p:nvPr>
        </p:nvSpPr>
        <p:spPr>
          <a:xfrm>
            <a:off x="7937624" y="6308726"/>
            <a:ext cx="612068" cy="468312"/>
          </a:xfrm>
        </p:spPr>
        <p:txBody>
          <a:bodyPr/>
          <a:lstStyle/>
          <a:p>
            <a:fld id="{3B2F6CB8-9391-4BED-909F-C47A979AE1C4}" type="datetime1">
              <a:rPr lang="de-DE" smtClean="0"/>
              <a:t>04.04.2017</a:t>
            </a:fld>
            <a:endParaRPr lang="de-DE" dirty="0"/>
          </a:p>
        </p:txBody>
      </p:sp>
      <p:sp>
        <p:nvSpPr>
          <p:cNvPr id="9"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10" name="Slide Number Placeholder 4"/>
          <p:cNvSpPr>
            <a:spLocks noGrp="1"/>
          </p:cNvSpPr>
          <p:nvPr>
            <p:ph type="sldNum" sz="quarter" idx="12"/>
          </p:nvPr>
        </p:nvSpPr>
        <p:spPr>
          <a:xfrm>
            <a:off x="8626351" y="6308726"/>
            <a:ext cx="266700" cy="468312"/>
          </a:xfrm>
        </p:spPr>
        <p:txBody>
          <a:bodyPr/>
          <a:lstStyle/>
          <a:p>
            <a:fld id="{6C6AE60A-B69C-4790-82F7-3882EDF23186}" type="slidenum">
              <a:rPr lang="de-DE" smtClean="0"/>
              <a:t>1</a:t>
            </a:fld>
            <a:endParaRPr lang="de-DE" dirty="0"/>
          </a:p>
        </p:txBody>
      </p:sp>
    </p:spTree>
    <p:extLst>
      <p:ext uri="{BB962C8B-B14F-4D97-AF65-F5344CB8AC3E}">
        <p14:creationId xmlns:p14="http://schemas.microsoft.com/office/powerpoint/2010/main" val="92533197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8420100" y="3638852"/>
            <a:ext cx="701495" cy="584775"/>
          </a:xfrm>
          <a:prstGeom prst="rect">
            <a:avLst/>
          </a:prstGeom>
          <a:noFill/>
        </p:spPr>
        <p:txBody>
          <a:bodyPr wrap="square" rtlCol="0">
            <a:spAutoFit/>
          </a:bodyPr>
          <a:lstStyle/>
          <a:p>
            <a:r>
              <a:rPr lang="en-GB" sz="1600" dirty="0" smtClean="0">
                <a:solidFill>
                  <a:srgbClr val="C00000"/>
                </a:solidFill>
              </a:rPr>
              <a:t>liquid </a:t>
            </a:r>
          </a:p>
          <a:p>
            <a:r>
              <a:rPr lang="en-GB" sz="1600" dirty="0" smtClean="0">
                <a:solidFill>
                  <a:srgbClr val="C00000"/>
                </a:solidFill>
              </a:rPr>
              <a:t>steel</a:t>
            </a:r>
            <a:endParaRPr lang="en-GB" sz="1600" dirty="0">
              <a:solidFill>
                <a:srgbClr val="C00000"/>
              </a:solidFill>
            </a:endParaRPr>
          </a:p>
        </p:txBody>
      </p:sp>
      <p:cxnSp>
        <p:nvCxnSpPr>
          <p:cNvPr id="12" name="Straight Arrow Connector 11"/>
          <p:cNvCxnSpPr>
            <a:stCxn id="15" idx="3"/>
          </p:cNvCxnSpPr>
          <p:nvPr/>
        </p:nvCxnSpPr>
        <p:spPr>
          <a:xfrm>
            <a:off x="8284501" y="3943782"/>
            <a:ext cx="792824" cy="0"/>
          </a:xfrm>
          <a:prstGeom prst="straightConnector1">
            <a:avLst/>
          </a:prstGeom>
          <a:ln w="1905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5" name="Rounded Rectangle 14"/>
          <p:cNvSpPr/>
          <p:nvPr/>
        </p:nvSpPr>
        <p:spPr>
          <a:xfrm>
            <a:off x="6309291" y="3024548"/>
            <a:ext cx="1975210" cy="1838468"/>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smtClean="0"/>
          </a:p>
        </p:txBody>
      </p:sp>
      <p:sp>
        <p:nvSpPr>
          <p:cNvPr id="3" name="Date Placeholder 2"/>
          <p:cNvSpPr>
            <a:spLocks noGrp="1"/>
          </p:cNvSpPr>
          <p:nvPr>
            <p:ph type="dt" sz="half" idx="10"/>
          </p:nvPr>
        </p:nvSpPr>
        <p:spPr/>
        <p:txBody>
          <a:bodyPr/>
          <a:lstStyle/>
          <a:p>
            <a:fld id="{3B2F6CB8-9391-4BED-909F-C47A979AE1C4}" type="datetime1">
              <a:rPr lang="de-DE" smtClean="0"/>
              <a:t>04.04.2017</a:t>
            </a:fld>
            <a:endParaRPr lang="de-DE"/>
          </a:p>
        </p:txBody>
      </p:sp>
      <p:sp>
        <p:nvSpPr>
          <p:cNvPr id="29" name="Fußzeilenplatzhalter 4"/>
          <p:cNvSpPr>
            <a:spLocks noGrp="1"/>
          </p:cNvSpPr>
          <p:nvPr>
            <p:ph type="ftr" sz="quarter" idx="11"/>
          </p:nvPr>
        </p:nvSpPr>
        <p:spPr>
          <a:prstGeom prst="rect">
            <a:avLst/>
          </a:prstGeom>
        </p:spPr>
        <p:txBody>
          <a:bodyPr vert="horz" wrap="none" lIns="0" tIns="0" rIns="0" bIns="0" rtlCol="0" anchor="ctr"/>
          <a:lstStyle>
            <a:lvl1pPr algn="r">
              <a:defRPr sz="800">
                <a:solidFill>
                  <a:schemeClr val="tx1"/>
                </a:solidFill>
              </a:defRPr>
            </a:lvl1pPr>
          </a:lstStyle>
          <a:p>
            <a:r>
              <a:rPr lang="de-DE" dirty="0" smtClean="0"/>
              <a:t>Stefanie Hellweg</a:t>
            </a:r>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10</a:t>
            </a:fld>
            <a:endParaRPr lang="de-DE"/>
          </a:p>
        </p:txBody>
      </p:sp>
      <p:sp>
        <p:nvSpPr>
          <p:cNvPr id="6" name="Title 5"/>
          <p:cNvSpPr>
            <a:spLocks noGrp="1"/>
          </p:cNvSpPr>
          <p:nvPr>
            <p:ph type="title"/>
          </p:nvPr>
        </p:nvSpPr>
        <p:spPr/>
        <p:txBody>
          <a:bodyPr/>
          <a:lstStyle/>
          <a:p>
            <a:r>
              <a:rPr lang="en-GB" dirty="0" smtClean="0"/>
              <a:t>Separate collection vs. recovery after MSWI</a:t>
            </a:r>
            <a:endParaRPr lang="en-GB" dirty="0"/>
          </a:p>
        </p:txBody>
      </p:sp>
      <p:sp>
        <p:nvSpPr>
          <p:cNvPr id="7" name="Rounded Rectangle 6"/>
          <p:cNvSpPr/>
          <p:nvPr/>
        </p:nvSpPr>
        <p:spPr>
          <a:xfrm>
            <a:off x="2422826" y="1918134"/>
            <a:ext cx="1724302" cy="1092922"/>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GB" sz="1600" dirty="0" smtClean="0"/>
          </a:p>
        </p:txBody>
      </p:sp>
      <p:grpSp>
        <p:nvGrpSpPr>
          <p:cNvPr id="10" name="Group 9"/>
          <p:cNvGrpSpPr/>
          <p:nvPr/>
        </p:nvGrpSpPr>
        <p:grpSpPr>
          <a:xfrm>
            <a:off x="944135" y="4724398"/>
            <a:ext cx="2724150" cy="1343025"/>
            <a:chOff x="1428750" y="4810125"/>
            <a:chExt cx="2724150" cy="1343025"/>
          </a:xfrm>
        </p:grpSpPr>
        <p:pic>
          <p:nvPicPr>
            <p:cNvPr id="4100" name="Picture 4" descr="http://metal-recycling.ch/files/metal-bag-header.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484"/>
            <a:stretch/>
          </p:blipFill>
          <p:spPr bwMode="auto">
            <a:xfrm>
              <a:off x="1644650" y="4810125"/>
              <a:ext cx="2508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8"/>
            <p:cNvSpPr/>
            <p:nvPr/>
          </p:nvSpPr>
          <p:spPr>
            <a:xfrm>
              <a:off x="1428750" y="4841875"/>
              <a:ext cx="733425" cy="596900"/>
            </a:xfrm>
            <a:custGeom>
              <a:avLst/>
              <a:gdLst>
                <a:gd name="connsiteX0" fmla="*/ 158750 w 733425"/>
                <a:gd name="connsiteY0" fmla="*/ 596900 h 596900"/>
                <a:gd name="connsiteX1" fmla="*/ 158750 w 733425"/>
                <a:gd name="connsiteY1" fmla="*/ 596900 h 596900"/>
                <a:gd name="connsiteX2" fmla="*/ 679450 w 733425"/>
                <a:gd name="connsiteY2" fmla="*/ 593725 h 596900"/>
                <a:gd name="connsiteX3" fmla="*/ 688975 w 733425"/>
                <a:gd name="connsiteY3" fmla="*/ 590550 h 596900"/>
                <a:gd name="connsiteX4" fmla="*/ 711200 w 733425"/>
                <a:gd name="connsiteY4" fmla="*/ 587375 h 596900"/>
                <a:gd name="connsiteX5" fmla="*/ 701675 w 733425"/>
                <a:gd name="connsiteY5" fmla="*/ 171450 h 596900"/>
                <a:gd name="connsiteX6" fmla="*/ 720725 w 733425"/>
                <a:gd name="connsiteY6" fmla="*/ 196850 h 596900"/>
                <a:gd name="connsiteX7" fmla="*/ 708025 w 733425"/>
                <a:gd name="connsiteY7" fmla="*/ 101600 h 596900"/>
                <a:gd name="connsiteX8" fmla="*/ 733425 w 733425"/>
                <a:gd name="connsiteY8" fmla="*/ 0 h 596900"/>
                <a:gd name="connsiteX9" fmla="*/ 0 w 733425"/>
                <a:gd name="connsiteY9" fmla="*/ 50800 h 596900"/>
                <a:gd name="connsiteX10" fmla="*/ 158750 w 733425"/>
                <a:gd name="connsiteY10" fmla="*/ 596900 h 59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3425" h="596900">
                  <a:moveTo>
                    <a:pt x="158750" y="596900"/>
                  </a:moveTo>
                  <a:lnTo>
                    <a:pt x="158750" y="596900"/>
                  </a:lnTo>
                  <a:lnTo>
                    <a:pt x="679450" y="593725"/>
                  </a:lnTo>
                  <a:cubicBezTo>
                    <a:pt x="682797" y="593685"/>
                    <a:pt x="685728" y="591362"/>
                    <a:pt x="688975" y="590550"/>
                  </a:cubicBezTo>
                  <a:cubicBezTo>
                    <a:pt x="703335" y="586960"/>
                    <a:pt x="700862" y="587375"/>
                    <a:pt x="711200" y="587375"/>
                  </a:cubicBezTo>
                  <a:lnTo>
                    <a:pt x="701675" y="171450"/>
                  </a:lnTo>
                  <a:lnTo>
                    <a:pt x="720725" y="196850"/>
                  </a:lnTo>
                  <a:lnTo>
                    <a:pt x="708025" y="101600"/>
                  </a:lnTo>
                  <a:lnTo>
                    <a:pt x="733425" y="0"/>
                  </a:lnTo>
                  <a:lnTo>
                    <a:pt x="0" y="50800"/>
                  </a:lnTo>
                  <a:lnTo>
                    <a:pt x="158750" y="5969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18" name="Straight Connector 17"/>
          <p:cNvCxnSpPr/>
          <p:nvPr/>
        </p:nvCxnSpPr>
        <p:spPr>
          <a:xfrm>
            <a:off x="0" y="3934687"/>
            <a:ext cx="6486977" cy="0"/>
          </a:xfrm>
          <a:prstGeom prst="line">
            <a:avLst/>
          </a:prstGeom>
          <a:ln w="38100">
            <a:solidFill>
              <a:srgbClr val="1F407A"/>
            </a:solidFill>
            <a:prstDash val="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098" name="Picture 2" descr="http://www.duden.de/_media_/full/K/Konservenbuechse-201020572944.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7698" r="5175"/>
          <a:stretch/>
        </p:blipFill>
        <p:spPr bwMode="auto">
          <a:xfrm>
            <a:off x="396081" y="2606244"/>
            <a:ext cx="1068892" cy="2081806"/>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Arrow Connector 21"/>
          <p:cNvCxnSpPr/>
          <p:nvPr/>
        </p:nvCxnSpPr>
        <p:spPr>
          <a:xfrm flipV="1">
            <a:off x="1307811" y="2464593"/>
            <a:ext cx="953366" cy="546462"/>
          </a:xfrm>
          <a:prstGeom prst="straightConnector1">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3"/>
          </p:cNvCxnSpPr>
          <p:nvPr/>
        </p:nvCxnSpPr>
        <p:spPr>
          <a:xfrm>
            <a:off x="4147128" y="2464595"/>
            <a:ext cx="424872" cy="0"/>
          </a:xfrm>
          <a:prstGeom prst="straightConnector1">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7" name="Elbow Connector 26"/>
          <p:cNvCxnSpPr>
            <a:stCxn id="14" idx="3"/>
            <a:endCxn id="15" idx="0"/>
          </p:cNvCxnSpPr>
          <p:nvPr/>
        </p:nvCxnSpPr>
        <p:spPr>
          <a:xfrm>
            <a:off x="6214907" y="2464594"/>
            <a:ext cx="1081989" cy="559954"/>
          </a:xfrm>
          <a:prstGeom prst="bentConnector2">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0" name="Elbow Connector 29"/>
          <p:cNvCxnSpPr>
            <a:stCxn id="13" idx="3"/>
            <a:endCxn id="15" idx="2"/>
          </p:cNvCxnSpPr>
          <p:nvPr/>
        </p:nvCxnSpPr>
        <p:spPr>
          <a:xfrm flipV="1">
            <a:off x="6214907" y="4863016"/>
            <a:ext cx="1081989" cy="532896"/>
          </a:xfrm>
          <a:prstGeom prst="bentConnector2">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4100" idx="3"/>
          </p:cNvCxnSpPr>
          <p:nvPr/>
        </p:nvCxnSpPr>
        <p:spPr>
          <a:xfrm>
            <a:off x="3668285" y="5395911"/>
            <a:ext cx="903715" cy="1"/>
          </a:xfrm>
          <a:prstGeom prst="straightConnector1">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1054207" y="4792714"/>
            <a:ext cx="507207" cy="325333"/>
          </a:xfrm>
          <a:prstGeom prst="straightConnector1">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4572000" y="4849451"/>
            <a:ext cx="1642907" cy="1092922"/>
          </a:xfrm>
          <a:prstGeom prst="roundRect">
            <a:avLst/>
          </a:prstGeom>
          <a:solidFill>
            <a:srgbClr val="1F4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t>separation / pre-treatment</a:t>
            </a:r>
          </a:p>
        </p:txBody>
      </p:sp>
      <p:sp>
        <p:nvSpPr>
          <p:cNvPr id="14" name="Rounded Rectangle 13"/>
          <p:cNvSpPr/>
          <p:nvPr/>
        </p:nvSpPr>
        <p:spPr>
          <a:xfrm>
            <a:off x="4572000" y="1918133"/>
            <a:ext cx="1642907" cy="1092922"/>
          </a:xfrm>
          <a:prstGeom prst="roundRect">
            <a:avLst/>
          </a:prstGeom>
          <a:solidFill>
            <a:srgbClr val="1F4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r</a:t>
            </a:r>
            <a:r>
              <a:rPr lang="en-GB" sz="1600" dirty="0" smtClean="0"/>
              <a:t>ecovery from bottom ash</a:t>
            </a:r>
          </a:p>
        </p:txBody>
      </p:sp>
      <p:sp>
        <p:nvSpPr>
          <p:cNvPr id="34" name="TextBox 33"/>
          <p:cNvSpPr txBox="1"/>
          <p:nvPr/>
        </p:nvSpPr>
        <p:spPr>
          <a:xfrm>
            <a:off x="3788229" y="5010920"/>
            <a:ext cx="3459405" cy="646331"/>
          </a:xfrm>
          <a:prstGeom prst="rect">
            <a:avLst/>
          </a:prstGeom>
          <a:noFill/>
        </p:spPr>
        <p:txBody>
          <a:bodyPr wrap="square" rtlCol="0">
            <a:spAutoFit/>
          </a:bodyPr>
          <a:lstStyle/>
          <a:p>
            <a:r>
              <a:rPr lang="en-GB" b="1" dirty="0"/>
              <a:t>m</a:t>
            </a:r>
            <a:r>
              <a:rPr lang="en-GB" b="1" dirty="0" smtClean="0"/>
              <a:t>edium quality scrap grades: 410 kWh/t LS</a:t>
            </a:r>
            <a:endParaRPr lang="en-GB" b="1" dirty="0"/>
          </a:p>
        </p:txBody>
      </p:sp>
      <p:sp>
        <p:nvSpPr>
          <p:cNvPr id="35" name="TextBox 34"/>
          <p:cNvSpPr txBox="1"/>
          <p:nvPr/>
        </p:nvSpPr>
        <p:spPr>
          <a:xfrm>
            <a:off x="3788229" y="2459676"/>
            <a:ext cx="3297312" cy="646331"/>
          </a:xfrm>
          <a:prstGeom prst="rect">
            <a:avLst/>
          </a:prstGeom>
          <a:noFill/>
        </p:spPr>
        <p:txBody>
          <a:bodyPr wrap="square" rtlCol="0">
            <a:spAutoFit/>
          </a:bodyPr>
          <a:lstStyle/>
          <a:p>
            <a:r>
              <a:rPr lang="en-GB" b="1" dirty="0"/>
              <a:t>l</a:t>
            </a:r>
            <a:r>
              <a:rPr lang="en-GB" b="1" dirty="0" smtClean="0"/>
              <a:t>ow quality scrap grades: 560 kWh/t LS</a:t>
            </a:r>
            <a:endParaRPr lang="en-GB" b="1" dirty="0"/>
          </a:p>
        </p:txBody>
      </p:sp>
      <p:sp>
        <p:nvSpPr>
          <p:cNvPr id="37" name="TextBox 36"/>
          <p:cNvSpPr txBox="1"/>
          <p:nvPr/>
        </p:nvSpPr>
        <p:spPr>
          <a:xfrm>
            <a:off x="5517931" y="3795429"/>
            <a:ext cx="2994578" cy="523220"/>
          </a:xfrm>
          <a:prstGeom prst="rect">
            <a:avLst/>
          </a:prstGeom>
          <a:noFill/>
        </p:spPr>
        <p:txBody>
          <a:bodyPr wrap="square" rtlCol="0">
            <a:spAutoFit/>
          </a:bodyPr>
          <a:lstStyle/>
          <a:p>
            <a:r>
              <a:rPr lang="en-GB" sz="2800" b="1" dirty="0" smtClean="0">
                <a:solidFill>
                  <a:srgbClr val="FF0000"/>
                </a:solidFill>
              </a:rPr>
              <a:t>+40% electricity</a:t>
            </a:r>
            <a:endParaRPr lang="en-GB" sz="2800" b="1" dirty="0">
              <a:solidFill>
                <a:srgbClr val="FF0000"/>
              </a:solidFill>
            </a:endParaRPr>
          </a:p>
        </p:txBody>
      </p:sp>
      <p:sp>
        <p:nvSpPr>
          <p:cNvPr id="38" name="Curved Up Arrow 37"/>
          <p:cNvSpPr/>
          <p:nvPr/>
        </p:nvSpPr>
        <p:spPr>
          <a:xfrm rot="16200000">
            <a:off x="6492297" y="3633262"/>
            <a:ext cx="2890655" cy="912814"/>
          </a:xfrm>
          <a:prstGeom prst="curvedUp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7" name="TextBox 56"/>
          <p:cNvSpPr txBox="1"/>
          <p:nvPr/>
        </p:nvSpPr>
        <p:spPr>
          <a:xfrm>
            <a:off x="1970666" y="1952468"/>
            <a:ext cx="1707444" cy="276999"/>
          </a:xfrm>
          <a:prstGeom prst="rect">
            <a:avLst/>
          </a:prstGeom>
          <a:noFill/>
        </p:spPr>
        <p:txBody>
          <a:bodyPr wrap="square" lIns="0" tIns="0" rIns="0" bIns="0" rtlCol="0">
            <a:spAutoFit/>
          </a:bodyPr>
          <a:lstStyle/>
          <a:p>
            <a:pPr algn="ctr"/>
            <a:r>
              <a:rPr lang="en-GB" b="1" dirty="0" smtClean="0">
                <a:solidFill>
                  <a:schemeClr val="bg1"/>
                </a:solidFill>
              </a:rPr>
              <a:t>MSWI</a:t>
            </a:r>
            <a:endParaRPr lang="en-GB" b="1" dirty="0">
              <a:solidFill>
                <a:schemeClr val="bg1"/>
              </a:solidFill>
            </a:endParaRPr>
          </a:p>
        </p:txBody>
      </p:sp>
      <p:pic>
        <p:nvPicPr>
          <p:cNvPr id="8" name="Content Placeholder 7"/>
          <p:cNvPicPr>
            <a:picLocks noGrp="1" noChangeAspect="1"/>
          </p:cNvPicPr>
          <p:nvPr>
            <p:ph idx="1"/>
          </p:nvPr>
        </p:nvPicPr>
        <p:blipFill rotWithShape="1">
          <a:blip r:embed="rId7" cstate="print">
            <a:extLst>
              <a:ext uri="{28A0092B-C50C-407E-A947-70E740481C1C}">
                <a14:useLocalDpi xmlns:a14="http://schemas.microsoft.com/office/drawing/2010/main" val="0"/>
              </a:ext>
            </a:extLst>
          </a:blip>
          <a:stretch/>
        </p:blipFill>
        <p:spPr>
          <a:xfrm>
            <a:off x="1447025" y="2349611"/>
            <a:ext cx="674937" cy="674937"/>
          </a:xfrm>
          <a:prstGeom prst="ellipse">
            <a:avLst/>
          </a:prstGeom>
        </p:spPr>
      </p:pic>
      <p:sp>
        <p:nvSpPr>
          <p:cNvPr id="32" name="TextBox 31"/>
          <p:cNvSpPr txBox="1"/>
          <p:nvPr/>
        </p:nvSpPr>
        <p:spPr>
          <a:xfrm>
            <a:off x="2957388" y="6335245"/>
            <a:ext cx="5059939" cy="276999"/>
          </a:xfrm>
          <a:prstGeom prst="rect">
            <a:avLst/>
          </a:prstGeom>
          <a:noFill/>
        </p:spPr>
        <p:txBody>
          <a:bodyPr wrap="square" rtlCol="0">
            <a:spAutoFit/>
          </a:bodyPr>
          <a:lstStyle/>
          <a:p>
            <a:r>
              <a:rPr lang="en-GB" sz="1200" i="1" dirty="0" smtClean="0"/>
              <a:t>Haupt M</a:t>
            </a:r>
            <a:r>
              <a:rPr lang="en-GB" sz="1200" i="1" dirty="0"/>
              <a:t> </a:t>
            </a:r>
            <a:r>
              <a:rPr lang="en-GB" sz="1200" i="1" dirty="0" smtClean="0"/>
              <a:t>et al., Journal of </a:t>
            </a:r>
            <a:r>
              <a:rPr lang="en-GB" sz="1200" i="1" dirty="0"/>
              <a:t>Industrial </a:t>
            </a:r>
            <a:r>
              <a:rPr lang="en-GB" sz="1200" i="1" dirty="0" smtClean="0"/>
              <a:t>Ecology, 2016.</a:t>
            </a:r>
            <a:endParaRPr lang="de-CH" sz="1200" i="1" dirty="0">
              <a:solidFill>
                <a:srgbClr val="FF0000"/>
              </a:solidFill>
            </a:endParaRPr>
          </a:p>
        </p:txBody>
      </p:sp>
    </p:spTree>
    <p:extLst>
      <p:ext uri="{BB962C8B-B14F-4D97-AF65-F5344CB8AC3E}">
        <p14:creationId xmlns:p14="http://schemas.microsoft.com/office/powerpoint/2010/main" val="41398311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00069 -3.93064E-6 L -0.61858 -3.93064E-6 " pathEditMode="fixed" rAng="0" ptsTypes="AA">
                                      <p:cBhvr>
                                        <p:cTn id="6" dur="2000" fill="hold"/>
                                        <p:tgtEl>
                                          <p:spTgt spid="7"/>
                                        </p:tgtEl>
                                        <p:attrNameLst>
                                          <p:attrName>ppt_x</p:attrName>
                                          <p:attrName>ppt_y</p:attrName>
                                        </p:attrNameLst>
                                      </p:cBhvr>
                                      <p:rCtr x="-30903" y="0"/>
                                    </p:animMotion>
                                  </p:childTnLst>
                                </p:cTn>
                              </p:par>
                              <p:par>
                                <p:cTn id="7" presetID="35" presetClass="path" presetSubtype="0" accel="50000" decel="50000" fill="hold" nodeType="withEffect">
                                  <p:stCondLst>
                                    <p:cond delay="0"/>
                                  </p:stCondLst>
                                  <p:childTnLst>
                                    <p:animMotion origin="layout" path="M 3.05556E-6 4.04624E-6 L -0.60782 4.04624E-6 " pathEditMode="fixed" rAng="0" ptsTypes="AA">
                                      <p:cBhvr>
                                        <p:cTn id="8" dur="2000" fill="hold"/>
                                        <p:tgtEl>
                                          <p:spTgt spid="10"/>
                                        </p:tgtEl>
                                        <p:attrNameLst>
                                          <p:attrName>ppt_x</p:attrName>
                                          <p:attrName>ppt_y</p:attrName>
                                        </p:attrNameLst>
                                      </p:cBhvr>
                                      <p:rCtr x="-30382" y="0"/>
                                    </p:animMotion>
                                  </p:childTnLst>
                                </p:cTn>
                              </p:par>
                              <p:par>
                                <p:cTn id="9" presetID="35" presetClass="path" presetSubtype="0" accel="50000" decel="50000" fill="hold" nodeType="withEffect">
                                  <p:stCondLst>
                                    <p:cond delay="0"/>
                                  </p:stCondLst>
                                  <p:childTnLst>
                                    <p:animMotion origin="layout" path="M -8.33333E-7 4.44444E-6 L -0.48802 4.44444E-6 " pathEditMode="fixed" rAng="0" ptsTypes="AA">
                                      <p:cBhvr>
                                        <p:cTn id="10" dur="2000" fill="hold"/>
                                        <p:tgtEl>
                                          <p:spTgt spid="33"/>
                                        </p:tgtEl>
                                        <p:attrNameLst>
                                          <p:attrName>ppt_x</p:attrName>
                                          <p:attrName>ppt_y</p:attrName>
                                        </p:attrNameLst>
                                      </p:cBhvr>
                                      <p:rCtr x="-24410" y="0"/>
                                    </p:animMotion>
                                  </p:childTnLst>
                                </p:cTn>
                              </p:par>
                              <p:par>
                                <p:cTn id="11" presetID="35" presetClass="path" presetSubtype="0" accel="50000" decel="50000" fill="hold" nodeType="withEffect">
                                  <p:stCondLst>
                                    <p:cond delay="0"/>
                                  </p:stCondLst>
                                  <p:childTnLst>
                                    <p:animMotion origin="layout" path="M 3.88889E-6 -0.00023 L -0.48855 -0.00023 " pathEditMode="fixed" rAng="0" ptsTypes="AA">
                                      <p:cBhvr>
                                        <p:cTn id="12" dur="2000" fill="hold"/>
                                        <p:tgtEl>
                                          <p:spTgt spid="25"/>
                                        </p:tgtEl>
                                        <p:attrNameLst>
                                          <p:attrName>ppt_x</p:attrName>
                                          <p:attrName>ppt_y</p:attrName>
                                        </p:attrNameLst>
                                      </p:cBhvr>
                                      <p:rCtr x="-24427" y="0"/>
                                    </p:animMotion>
                                  </p:childTnLst>
                                </p:cTn>
                              </p:par>
                              <p:par>
                                <p:cTn id="13" presetID="35" presetClass="path" presetSubtype="0" accel="50000" decel="50000" fill="hold" grpId="0" nodeType="withEffect">
                                  <p:stCondLst>
                                    <p:cond delay="0"/>
                                  </p:stCondLst>
                                  <p:childTnLst>
                                    <p:animMotion origin="layout" path="M 3.05556E-6 -3.93064E-6 L -0.48802 -3.93064E-6 " pathEditMode="fixed" rAng="0" ptsTypes="AA">
                                      <p:cBhvr>
                                        <p:cTn id="14" dur="2000" fill="hold"/>
                                        <p:tgtEl>
                                          <p:spTgt spid="14"/>
                                        </p:tgtEl>
                                        <p:attrNameLst>
                                          <p:attrName>ppt_x</p:attrName>
                                          <p:attrName>ppt_y</p:attrName>
                                        </p:attrNameLst>
                                      </p:cBhvr>
                                      <p:rCtr x="-24410" y="0"/>
                                    </p:animMotion>
                                  </p:childTnLst>
                                </p:cTn>
                              </p:par>
                              <p:par>
                                <p:cTn id="15" presetID="35" presetClass="path" presetSubtype="0" accel="50000" decel="50000" fill="hold" grpId="0" nodeType="withEffect">
                                  <p:stCondLst>
                                    <p:cond delay="0"/>
                                  </p:stCondLst>
                                  <p:childTnLst>
                                    <p:animMotion origin="layout" path="M 3.05556E-6 4.04624E-7 L -0.48802 4.04624E-7 " pathEditMode="fixed" rAng="0" ptsTypes="AA">
                                      <p:cBhvr>
                                        <p:cTn id="16" dur="2000" fill="hold"/>
                                        <p:tgtEl>
                                          <p:spTgt spid="13"/>
                                        </p:tgtEl>
                                        <p:attrNameLst>
                                          <p:attrName>ppt_x</p:attrName>
                                          <p:attrName>ppt_y</p:attrName>
                                        </p:attrNameLst>
                                      </p:cBhvr>
                                      <p:rCtr x="-24410" y="0"/>
                                    </p:animMotion>
                                  </p:childTnLst>
                                </p:cTn>
                              </p:par>
                              <p:par>
                                <p:cTn id="17" presetID="35" presetClass="path" presetSubtype="0" accel="50000" decel="50000" fill="hold" nodeType="withEffect">
                                  <p:stCondLst>
                                    <p:cond delay="0"/>
                                  </p:stCondLst>
                                  <p:childTnLst>
                                    <p:animMotion origin="layout" path="M -0.00156 -2.71676E-6 L -0.48403 -2.71676E-6 " pathEditMode="fixed" rAng="0" ptsTypes="AA">
                                      <p:cBhvr>
                                        <p:cTn id="18" dur="2000" fill="hold"/>
                                        <p:tgtEl>
                                          <p:spTgt spid="22"/>
                                        </p:tgtEl>
                                        <p:attrNameLst>
                                          <p:attrName>ppt_x</p:attrName>
                                          <p:attrName>ppt_y</p:attrName>
                                        </p:attrNameLst>
                                      </p:cBhvr>
                                      <p:rCtr x="-24115" y="0"/>
                                    </p:animMotion>
                                  </p:childTnLst>
                                </p:cTn>
                              </p:par>
                              <p:par>
                                <p:cTn id="19" presetID="35" presetClass="path" presetSubtype="0" accel="50000" decel="50000" fill="hold" nodeType="withEffect">
                                  <p:stCondLst>
                                    <p:cond delay="0"/>
                                  </p:stCondLst>
                                  <p:childTnLst>
                                    <p:animMotion origin="layout" path="M 1.11111E-6 -1.48148E-6 L -0.53264 -1.48148E-6 " pathEditMode="fixed" rAng="0" ptsTypes="AA">
                                      <p:cBhvr>
                                        <p:cTn id="20" dur="2000" fill="hold"/>
                                        <p:tgtEl>
                                          <p:spTgt spid="8"/>
                                        </p:tgtEl>
                                        <p:attrNameLst>
                                          <p:attrName>ppt_x</p:attrName>
                                          <p:attrName>ppt_y</p:attrName>
                                        </p:attrNameLst>
                                      </p:cBhvr>
                                      <p:rCtr x="-26632" y="0"/>
                                    </p:animMotion>
                                  </p:childTnLst>
                                </p:cTn>
                              </p:par>
                              <p:par>
                                <p:cTn id="21" presetID="35" presetClass="path" presetSubtype="0" accel="50000" decel="50000" fill="hold" nodeType="withEffect">
                                  <p:stCondLst>
                                    <p:cond delay="0"/>
                                  </p:stCondLst>
                                  <p:childTnLst>
                                    <p:animMotion origin="layout" path="M 3.88889E-6 1.7341E-6 L -0.4573 1.7341E-6 " pathEditMode="fixed" rAng="0" ptsTypes="AA">
                                      <p:cBhvr>
                                        <p:cTn id="22" dur="2000" fill="hold"/>
                                        <p:tgtEl>
                                          <p:spTgt spid="4098"/>
                                        </p:tgtEl>
                                        <p:attrNameLst>
                                          <p:attrName>ppt_x</p:attrName>
                                          <p:attrName>ppt_y</p:attrName>
                                        </p:attrNameLst>
                                      </p:cBhvr>
                                      <p:rCtr x="-22865" y="0"/>
                                    </p:animMotion>
                                  </p:childTnLst>
                                </p:cTn>
                              </p:par>
                              <p:par>
                                <p:cTn id="23" presetID="35" presetClass="path" presetSubtype="0" accel="50000" decel="50000" fill="hold" nodeType="withEffect">
                                  <p:stCondLst>
                                    <p:cond delay="0"/>
                                  </p:stCondLst>
                                  <p:childTnLst>
                                    <p:animMotion origin="layout" path="M 4.44444E-6 1.50289E-6 L -0.46528 1.50289E-6 " pathEditMode="fixed" rAng="0" ptsTypes="AA">
                                      <p:cBhvr>
                                        <p:cTn id="24" dur="2000" fill="hold"/>
                                        <p:tgtEl>
                                          <p:spTgt spid="36"/>
                                        </p:tgtEl>
                                        <p:attrNameLst>
                                          <p:attrName>ppt_x</p:attrName>
                                          <p:attrName>ppt_y</p:attrName>
                                        </p:attrNameLst>
                                      </p:cBhvr>
                                      <p:rCtr x="-23264" y="0"/>
                                    </p:animMotion>
                                  </p:childTnLst>
                                </p:cTn>
                              </p:par>
                              <p:par>
                                <p:cTn id="25" presetID="35" presetClass="path" presetSubtype="0" accel="50000" decel="50000" fill="hold" nodeType="withEffect">
                                  <p:stCondLst>
                                    <p:cond delay="0"/>
                                  </p:stCondLst>
                                  <p:childTnLst>
                                    <p:animMotion origin="layout" path="M 2.77778E-6 3.69942E-6 L -0.54358 3.69942E-6 " pathEditMode="relative" rAng="0" ptsTypes="AA">
                                      <p:cBhvr>
                                        <p:cTn id="26" dur="2000" fill="hold"/>
                                        <p:tgtEl>
                                          <p:spTgt spid="30"/>
                                        </p:tgtEl>
                                        <p:attrNameLst>
                                          <p:attrName>ppt_x</p:attrName>
                                          <p:attrName>ppt_y</p:attrName>
                                        </p:attrNameLst>
                                      </p:cBhvr>
                                      <p:rCtr x="-27187" y="0"/>
                                    </p:animMotion>
                                  </p:childTnLst>
                                </p:cTn>
                              </p:par>
                              <p:par>
                                <p:cTn id="27" presetID="35" presetClass="path" presetSubtype="0" accel="50000" decel="50000" fill="hold" nodeType="withEffect">
                                  <p:stCondLst>
                                    <p:cond delay="0"/>
                                  </p:stCondLst>
                                  <p:childTnLst>
                                    <p:animMotion origin="layout" path="M 4.72222E-6 6.35838E-7 L -0.54358 6.35838E-7 " pathEditMode="relative" rAng="0" ptsTypes="AA">
                                      <p:cBhvr>
                                        <p:cTn id="28" dur="2000" fill="hold"/>
                                        <p:tgtEl>
                                          <p:spTgt spid="27"/>
                                        </p:tgtEl>
                                        <p:attrNameLst>
                                          <p:attrName>ppt_x</p:attrName>
                                          <p:attrName>ppt_y</p:attrName>
                                        </p:attrNameLst>
                                      </p:cBhvr>
                                      <p:rCtr x="-27187" y="0"/>
                                    </p:animMotion>
                                  </p:childTnLst>
                                </p:cTn>
                              </p:par>
                              <p:par>
                                <p:cTn id="29" presetID="35" presetClass="path" presetSubtype="0" accel="50000" decel="50000" fill="hold" grpId="0" nodeType="withEffect">
                                  <p:stCondLst>
                                    <p:cond delay="0"/>
                                  </p:stCondLst>
                                  <p:childTnLst>
                                    <p:animMotion origin="layout" path="M 3.33333E-6 8.09249E-7 L -0.54132 8.09249E-7 " pathEditMode="relative" rAng="0" ptsTypes="AA">
                                      <p:cBhvr>
                                        <p:cTn id="30" dur="2000" fill="hold"/>
                                        <p:tgtEl>
                                          <p:spTgt spid="15"/>
                                        </p:tgtEl>
                                        <p:attrNameLst>
                                          <p:attrName>ppt_x</p:attrName>
                                          <p:attrName>ppt_y</p:attrName>
                                        </p:attrNameLst>
                                      </p:cBhvr>
                                      <p:rCtr x="-27066" y="0"/>
                                    </p:animMotion>
                                  </p:childTnLst>
                                </p:cTn>
                              </p:par>
                              <p:par>
                                <p:cTn id="31" presetID="35" presetClass="path" presetSubtype="0" accel="50000" decel="50000" fill="hold" nodeType="withEffect">
                                  <p:stCondLst>
                                    <p:cond delay="0"/>
                                  </p:stCondLst>
                                  <p:childTnLst>
                                    <p:animMotion origin="layout" path="M 2.5E-6 8.09249E-7 L -0.57222 8.09249E-7 " pathEditMode="relative" rAng="0" ptsTypes="AA">
                                      <p:cBhvr>
                                        <p:cTn id="32" dur="2000" fill="hold"/>
                                        <p:tgtEl>
                                          <p:spTgt spid="18"/>
                                        </p:tgtEl>
                                        <p:attrNameLst>
                                          <p:attrName>ppt_x</p:attrName>
                                          <p:attrName>ppt_y</p:attrName>
                                        </p:attrNameLst>
                                      </p:cBhvr>
                                      <p:rCtr x="-28611" y="0"/>
                                    </p:animMotion>
                                  </p:childTnLst>
                                </p:cTn>
                              </p:par>
                              <p:par>
                                <p:cTn id="33" presetID="35" presetClass="path" presetSubtype="0" accel="50000" decel="50000" fill="hold" nodeType="withEffect">
                                  <p:stCondLst>
                                    <p:cond delay="0"/>
                                  </p:stCondLst>
                                  <p:childTnLst>
                                    <p:animMotion origin="layout" path="M -2.77778E-6 -0.00024 L -0.55121 -0.00024 " pathEditMode="relative" rAng="0" ptsTypes="AA">
                                      <p:cBhvr>
                                        <p:cTn id="34" dur="2000" fill="hold"/>
                                        <p:tgtEl>
                                          <p:spTgt spid="12"/>
                                        </p:tgtEl>
                                        <p:attrNameLst>
                                          <p:attrName>ppt_x</p:attrName>
                                          <p:attrName>ppt_y</p:attrName>
                                        </p:attrNameLst>
                                      </p:cBhvr>
                                      <p:rCtr x="-27569" y="0"/>
                                    </p:animMotion>
                                  </p:childTnLst>
                                </p:cTn>
                              </p:par>
                              <p:par>
                                <p:cTn id="35" presetID="35" presetClass="path" presetSubtype="0" accel="50000" decel="50000" fill="hold" grpId="0" nodeType="withEffect">
                                  <p:stCondLst>
                                    <p:cond delay="0"/>
                                  </p:stCondLst>
                                  <p:childTnLst>
                                    <p:animMotion origin="layout" path="M -3.88889E-6 -7.40741E-7 L -0.54236 -7.40741E-7 " pathEditMode="relative" rAng="0" ptsTypes="AA">
                                      <p:cBhvr>
                                        <p:cTn id="36" dur="2000" fill="hold"/>
                                        <p:tgtEl>
                                          <p:spTgt spid="16"/>
                                        </p:tgtEl>
                                        <p:attrNameLst>
                                          <p:attrName>ppt_x</p:attrName>
                                          <p:attrName>ppt_y</p:attrName>
                                        </p:attrNameLst>
                                      </p:cBhvr>
                                      <p:rCtr x="-27118" y="0"/>
                                    </p:animMotion>
                                  </p:childTnLst>
                                </p:cTn>
                              </p:par>
                              <p:par>
                                <p:cTn id="37" presetID="35" presetClass="path" presetSubtype="0" accel="50000" decel="50000" fill="hold" grpId="0" nodeType="withEffect">
                                  <p:stCondLst>
                                    <p:cond delay="0"/>
                                  </p:stCondLst>
                                  <p:childTnLst>
                                    <p:animMotion origin="layout" path="M -4.16667E-6 -1.11111E-6 L -0.59305 -1.11111E-6 " pathEditMode="relative" rAng="0" ptsTypes="AA">
                                      <p:cBhvr>
                                        <p:cTn id="38" dur="2000" fill="hold"/>
                                        <p:tgtEl>
                                          <p:spTgt spid="57"/>
                                        </p:tgtEl>
                                        <p:attrNameLst>
                                          <p:attrName>ppt_x</p:attrName>
                                          <p:attrName>ppt_y</p:attrName>
                                        </p:attrNameLst>
                                      </p:cBhvr>
                                      <p:rCtr x="-29653" y="0"/>
                                    </p:animMotion>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animBg="1"/>
      <p:bldP spid="7" grpId="0" animBg="1"/>
      <p:bldP spid="13" grpId="0" animBg="1"/>
      <p:bldP spid="14" grpId="0" animBg="1"/>
      <p:bldP spid="34" grpId="0"/>
      <p:bldP spid="35" grpId="0"/>
      <p:bldP spid="37" grpId="0"/>
      <p:bldP spid="38" grpId="0" animBg="1"/>
      <p:bldP spid="5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955"/>
          <a:stretch/>
        </p:blipFill>
        <p:spPr bwMode="auto">
          <a:xfrm>
            <a:off x="323850" y="2033540"/>
            <a:ext cx="8621464" cy="3941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p:cNvSpPr>
            <a:spLocks noGrp="1"/>
          </p:cNvSpPr>
          <p:nvPr>
            <p:ph type="dt" sz="half" idx="10"/>
          </p:nvPr>
        </p:nvSpPr>
        <p:spPr/>
        <p:txBody>
          <a:bodyPr/>
          <a:lstStyle/>
          <a:p>
            <a:fld id="{3B2F6CB8-9391-4BED-909F-C47A979AE1C4}" type="datetime1">
              <a:rPr lang="de-DE" smtClean="0"/>
              <a:t>04.04.2017</a:t>
            </a:fld>
            <a:endParaRPr lang="de-DE"/>
          </a:p>
        </p:txBody>
      </p:sp>
      <p:sp>
        <p:nvSpPr>
          <p:cNvPr id="4" name="Footer Placeholder 3"/>
          <p:cNvSpPr>
            <a:spLocks noGrp="1"/>
          </p:cNvSpPr>
          <p:nvPr>
            <p:ph type="ftr" sz="quarter" idx="11"/>
          </p:nvPr>
        </p:nvSpPr>
        <p:spPr/>
        <p:txBody>
          <a:bodyPr/>
          <a:lstStyle/>
          <a:p>
            <a:r>
              <a:rPr lang="de-DE" smtClean="0"/>
              <a:t>Melanie Haupt</a:t>
            </a:r>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11</a:t>
            </a:fld>
            <a:endParaRPr lang="de-DE"/>
          </a:p>
        </p:txBody>
      </p:sp>
      <p:sp>
        <p:nvSpPr>
          <p:cNvPr id="6" name="Title 5"/>
          <p:cNvSpPr>
            <a:spLocks noGrp="1"/>
          </p:cNvSpPr>
          <p:nvPr>
            <p:ph type="title"/>
          </p:nvPr>
        </p:nvSpPr>
        <p:spPr/>
        <p:txBody>
          <a:bodyPr/>
          <a:lstStyle/>
          <a:p>
            <a:r>
              <a:rPr lang="en-GB" dirty="0"/>
              <a:t>Chemical </a:t>
            </a:r>
            <a:r>
              <a:rPr lang="en-GB" dirty="0" smtClean="0"/>
              <a:t>composition of scrap: </a:t>
            </a:r>
            <a:r>
              <a:rPr lang="en-GB" dirty="0"/>
              <a:t>c</a:t>
            </a:r>
            <a:r>
              <a:rPr lang="en-GB" dirty="0" smtClean="0"/>
              <a:t>opper</a:t>
            </a:r>
            <a:endParaRPr lang="en-GB" dirty="0"/>
          </a:p>
        </p:txBody>
      </p:sp>
      <p:sp>
        <p:nvSpPr>
          <p:cNvPr id="9" name="Oval 8"/>
          <p:cNvSpPr/>
          <p:nvPr/>
        </p:nvSpPr>
        <p:spPr>
          <a:xfrm>
            <a:off x="4394471" y="3346640"/>
            <a:ext cx="1202377" cy="79327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2957388" y="6335245"/>
            <a:ext cx="5059939" cy="276999"/>
          </a:xfrm>
          <a:prstGeom prst="rect">
            <a:avLst/>
          </a:prstGeom>
          <a:noFill/>
        </p:spPr>
        <p:txBody>
          <a:bodyPr wrap="square" rtlCol="0">
            <a:spAutoFit/>
          </a:bodyPr>
          <a:lstStyle/>
          <a:p>
            <a:r>
              <a:rPr lang="en-GB" sz="1200" i="1" dirty="0" smtClean="0"/>
              <a:t>Haupt M</a:t>
            </a:r>
            <a:r>
              <a:rPr lang="en-GB" sz="1200" i="1" dirty="0"/>
              <a:t> </a:t>
            </a:r>
            <a:r>
              <a:rPr lang="en-GB" sz="1200" i="1" dirty="0" smtClean="0"/>
              <a:t>et al., Journal of </a:t>
            </a:r>
            <a:r>
              <a:rPr lang="en-GB" sz="1200" i="1" dirty="0"/>
              <a:t>Industrial </a:t>
            </a:r>
            <a:r>
              <a:rPr lang="en-GB" sz="1200" i="1" dirty="0" smtClean="0"/>
              <a:t>Ecology, 2016.</a:t>
            </a:r>
            <a:endParaRPr lang="de-CH" sz="1200" i="1" dirty="0">
              <a:solidFill>
                <a:srgbClr val="FF0000"/>
              </a:solidFill>
            </a:endParaRPr>
          </a:p>
        </p:txBody>
      </p:sp>
    </p:spTree>
    <p:extLst>
      <p:ext uri="{BB962C8B-B14F-4D97-AF65-F5344CB8AC3E}">
        <p14:creationId xmlns:p14="http://schemas.microsoft.com/office/powerpoint/2010/main" val="41361040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146"/>
          <a:stretch/>
        </p:blipFill>
        <p:spPr bwMode="auto">
          <a:xfrm>
            <a:off x="230822" y="2020122"/>
            <a:ext cx="8744035" cy="3880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p:cNvSpPr>
            <a:spLocks noGrp="1"/>
          </p:cNvSpPr>
          <p:nvPr>
            <p:ph type="dt" sz="half" idx="10"/>
          </p:nvPr>
        </p:nvSpPr>
        <p:spPr/>
        <p:txBody>
          <a:bodyPr/>
          <a:lstStyle/>
          <a:p>
            <a:fld id="{3B2F6CB8-9391-4BED-909F-C47A979AE1C4}" type="datetime1">
              <a:rPr lang="de-DE" smtClean="0"/>
              <a:t>04.04.2017</a:t>
            </a:fld>
            <a:endParaRPr lang="de-DE"/>
          </a:p>
        </p:txBody>
      </p:sp>
      <p:sp>
        <p:nvSpPr>
          <p:cNvPr id="4" name="Footer Placeholder 3"/>
          <p:cNvSpPr>
            <a:spLocks noGrp="1"/>
          </p:cNvSpPr>
          <p:nvPr>
            <p:ph type="ftr" sz="quarter" idx="11"/>
          </p:nvPr>
        </p:nvSpPr>
        <p:spPr/>
        <p:txBody>
          <a:bodyPr/>
          <a:lstStyle/>
          <a:p>
            <a:r>
              <a:rPr lang="de-DE" dirty="0" smtClean="0"/>
              <a:t>Stefanie Hellweg</a:t>
            </a:r>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12</a:t>
            </a:fld>
            <a:endParaRPr lang="de-DE"/>
          </a:p>
        </p:txBody>
      </p:sp>
      <p:sp>
        <p:nvSpPr>
          <p:cNvPr id="6" name="Title 5"/>
          <p:cNvSpPr>
            <a:spLocks noGrp="1"/>
          </p:cNvSpPr>
          <p:nvPr>
            <p:ph type="title"/>
          </p:nvPr>
        </p:nvSpPr>
        <p:spPr/>
        <p:txBody>
          <a:bodyPr/>
          <a:lstStyle/>
          <a:p>
            <a:r>
              <a:rPr lang="en-GB" dirty="0"/>
              <a:t>Chemical composition: </a:t>
            </a:r>
            <a:r>
              <a:rPr lang="en-GB" dirty="0" smtClean="0"/>
              <a:t>tin</a:t>
            </a:r>
            <a:endParaRPr lang="en-GB" dirty="0"/>
          </a:p>
        </p:txBody>
      </p:sp>
      <p:sp>
        <p:nvSpPr>
          <p:cNvPr id="9" name="TextBox 8"/>
          <p:cNvSpPr txBox="1"/>
          <p:nvPr/>
        </p:nvSpPr>
        <p:spPr>
          <a:xfrm>
            <a:off x="2957388" y="6335245"/>
            <a:ext cx="5059939" cy="276999"/>
          </a:xfrm>
          <a:prstGeom prst="rect">
            <a:avLst/>
          </a:prstGeom>
          <a:noFill/>
        </p:spPr>
        <p:txBody>
          <a:bodyPr wrap="square" rtlCol="0">
            <a:spAutoFit/>
          </a:bodyPr>
          <a:lstStyle/>
          <a:p>
            <a:r>
              <a:rPr lang="en-GB" sz="1200" i="1" dirty="0" smtClean="0"/>
              <a:t>Haupt M</a:t>
            </a:r>
            <a:r>
              <a:rPr lang="en-GB" sz="1200" i="1" dirty="0"/>
              <a:t> </a:t>
            </a:r>
            <a:r>
              <a:rPr lang="en-GB" sz="1200" i="1" dirty="0" smtClean="0"/>
              <a:t>et al., Journal of </a:t>
            </a:r>
            <a:r>
              <a:rPr lang="en-GB" sz="1200" i="1" dirty="0"/>
              <a:t>Industrial </a:t>
            </a:r>
            <a:r>
              <a:rPr lang="en-GB" sz="1200" i="1" dirty="0" smtClean="0"/>
              <a:t>Ecology, 2016.</a:t>
            </a:r>
            <a:endParaRPr lang="de-CH" sz="1200" i="1" dirty="0">
              <a:solidFill>
                <a:srgbClr val="FF0000"/>
              </a:solidFill>
            </a:endParaRPr>
          </a:p>
        </p:txBody>
      </p:sp>
    </p:spTree>
    <p:extLst>
      <p:ext uri="{BB962C8B-B14F-4D97-AF65-F5344CB8AC3E}">
        <p14:creationId xmlns:p14="http://schemas.microsoft.com/office/powerpoint/2010/main" val="261241804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sz="half" idx="2"/>
          </p:nvPr>
        </p:nvSpPr>
        <p:spPr>
          <a:xfrm>
            <a:off x="4971096" y="2024063"/>
            <a:ext cx="3849054" cy="4213225"/>
          </a:xfrm>
        </p:spPr>
        <p:txBody>
          <a:bodyPr/>
          <a:lstStyle/>
          <a:p>
            <a:r>
              <a:rPr lang="en-GB" dirty="0" smtClean="0"/>
              <a:t>Copper and tin </a:t>
            </a:r>
            <a:r>
              <a:rPr lang="en-GB" dirty="0"/>
              <a:t>can not be removed from molten steel</a:t>
            </a:r>
          </a:p>
          <a:p>
            <a:pPr>
              <a:buFont typeface="Wingdings" panose="05000000000000000000" pitchFamily="2" charset="2"/>
              <a:buChar char="à"/>
            </a:pPr>
            <a:r>
              <a:rPr lang="en-GB" dirty="0" smtClean="0"/>
              <a:t>cannot </a:t>
            </a:r>
            <a:r>
              <a:rPr lang="en-GB" dirty="0"/>
              <a:t>be </a:t>
            </a:r>
            <a:r>
              <a:rPr lang="en-GB" dirty="0" smtClean="0"/>
              <a:t>recycled (with functional value)</a:t>
            </a:r>
            <a:endParaRPr lang="en-GB" dirty="0"/>
          </a:p>
          <a:p>
            <a:pPr>
              <a:buFont typeface="Wingdings" panose="05000000000000000000" pitchFamily="2" charset="2"/>
              <a:buChar char="à"/>
            </a:pPr>
            <a:r>
              <a:rPr lang="en-GB" dirty="0" smtClean="0"/>
              <a:t>accumulation </a:t>
            </a:r>
            <a:r>
              <a:rPr lang="en-GB" dirty="0"/>
              <a:t>in steel cycle </a:t>
            </a:r>
          </a:p>
          <a:p>
            <a:r>
              <a:rPr lang="en-GB" dirty="0" smtClean="0"/>
              <a:t>Copper and tin harden </a:t>
            </a:r>
            <a:r>
              <a:rPr lang="en-GB" dirty="0"/>
              <a:t>the steel and </a:t>
            </a:r>
            <a:r>
              <a:rPr lang="en-GB" dirty="0" smtClean="0"/>
              <a:t>are </a:t>
            </a:r>
            <a:r>
              <a:rPr lang="en-GB" dirty="0"/>
              <a:t>therefore detrimental for the carbon steel </a:t>
            </a:r>
            <a:r>
              <a:rPr lang="en-GB" dirty="0" smtClean="0"/>
              <a:t>quality.</a:t>
            </a:r>
            <a:endParaRPr lang="en-GB" dirty="0"/>
          </a:p>
        </p:txBody>
      </p:sp>
      <p:sp>
        <p:nvSpPr>
          <p:cNvPr id="6" name="Title 5"/>
          <p:cNvSpPr>
            <a:spLocks noGrp="1"/>
          </p:cNvSpPr>
          <p:nvPr>
            <p:ph type="title"/>
          </p:nvPr>
        </p:nvSpPr>
        <p:spPr/>
        <p:txBody>
          <a:bodyPr/>
          <a:lstStyle/>
          <a:p>
            <a:r>
              <a:rPr lang="en-GB" dirty="0" smtClean="0"/>
              <a:t>Copper in ferrous scrap recycling</a:t>
            </a:r>
            <a:br>
              <a:rPr lang="en-GB" dirty="0" smtClean="0"/>
            </a:br>
            <a:endParaRPr lang="en-GB" dirty="0"/>
          </a:p>
        </p:txBody>
      </p:sp>
      <p:sp>
        <p:nvSpPr>
          <p:cNvPr id="10" name="Oval 9"/>
          <p:cNvSpPr/>
          <p:nvPr/>
        </p:nvSpPr>
        <p:spPr>
          <a:xfrm>
            <a:off x="323850" y="1880171"/>
            <a:ext cx="4541572" cy="454157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40680" t="75273" r="38418" b="20509"/>
          <a:stretch/>
        </p:blipFill>
        <p:spPr bwMode="auto">
          <a:xfrm>
            <a:off x="6177294" y="5037146"/>
            <a:ext cx="1407560" cy="354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627" t="75217" r="72471" b="20565"/>
          <a:stretch/>
        </p:blipFill>
        <p:spPr bwMode="auto">
          <a:xfrm>
            <a:off x="4769734" y="5045402"/>
            <a:ext cx="1407560" cy="354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9994" t="75273" r="9104" b="20509"/>
          <a:stretch/>
        </p:blipFill>
        <p:spPr bwMode="auto">
          <a:xfrm>
            <a:off x="7589772" y="5037146"/>
            <a:ext cx="1407560" cy="354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extBox 3"/>
          <p:cNvSpPr txBox="1">
            <a:spLocks noChangeArrowheads="1"/>
          </p:cNvSpPr>
          <p:nvPr/>
        </p:nvSpPr>
        <p:spPr bwMode="auto">
          <a:xfrm>
            <a:off x="4831353" y="5571024"/>
            <a:ext cx="4061698" cy="60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r>
              <a:rPr lang="en-GB" sz="1400" i="1" dirty="0" err="1"/>
              <a:t>Reck</a:t>
            </a:r>
            <a:r>
              <a:rPr lang="en-GB" sz="1400" i="1" dirty="0"/>
              <a:t>, B.K. and T.E. </a:t>
            </a:r>
            <a:r>
              <a:rPr lang="en-GB" sz="1400" i="1" dirty="0" err="1"/>
              <a:t>Graedel</a:t>
            </a:r>
            <a:r>
              <a:rPr lang="en-GB" sz="1400" i="1" dirty="0"/>
              <a:t>. 2012. Challenges in metal recycling. Science (New York, N.Y.) 337(6095): 690–5</a:t>
            </a:r>
            <a:r>
              <a:rPr lang="en-GB" sz="1400" i="1" dirty="0" smtClean="0"/>
              <a:t>.&lt;&lt;</a:t>
            </a:r>
            <a:endParaRPr lang="en-GB" sz="1400" i="1" dirty="0">
              <a:effectLst/>
            </a:endParaRPr>
          </a:p>
        </p:txBody>
      </p:sp>
      <p:sp>
        <p:nvSpPr>
          <p:cNvPr id="12" name="Date Placeholder 2"/>
          <p:cNvSpPr>
            <a:spLocks noGrp="1"/>
          </p:cNvSpPr>
          <p:nvPr>
            <p:ph type="dt" sz="half" idx="10"/>
          </p:nvPr>
        </p:nvSpPr>
        <p:spPr>
          <a:xfrm>
            <a:off x="7937624" y="6308726"/>
            <a:ext cx="612068" cy="468312"/>
          </a:xfrm>
        </p:spPr>
        <p:txBody>
          <a:bodyPr/>
          <a:lstStyle/>
          <a:p>
            <a:fld id="{3B2F6CB8-9391-4BED-909F-C47A979AE1C4}" type="datetime1">
              <a:rPr lang="de-DE" smtClean="0"/>
              <a:t>04.04.2017</a:t>
            </a:fld>
            <a:endParaRPr lang="de-DE" dirty="0"/>
          </a:p>
        </p:txBody>
      </p:sp>
      <p:sp>
        <p:nvSpPr>
          <p:cNvPr id="17"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18" name="Slide Number Placeholder 4"/>
          <p:cNvSpPr>
            <a:spLocks noGrp="1"/>
          </p:cNvSpPr>
          <p:nvPr>
            <p:ph type="sldNum" sz="quarter" idx="12"/>
          </p:nvPr>
        </p:nvSpPr>
        <p:spPr>
          <a:xfrm>
            <a:off x="8626351" y="6308726"/>
            <a:ext cx="266700" cy="468312"/>
          </a:xfrm>
        </p:spPr>
        <p:txBody>
          <a:bodyPr/>
          <a:lstStyle/>
          <a:p>
            <a:fld id="{6C6AE60A-B69C-4790-82F7-3882EDF23186}" type="slidenum">
              <a:rPr lang="de-DE" smtClean="0"/>
              <a:t>13</a:t>
            </a:fld>
            <a:endParaRPr lang="de-DE" dirty="0"/>
          </a:p>
        </p:txBody>
      </p:sp>
    </p:spTree>
    <p:extLst>
      <p:ext uri="{BB962C8B-B14F-4D97-AF65-F5344CB8AC3E}">
        <p14:creationId xmlns:p14="http://schemas.microsoft.com/office/powerpoint/2010/main" val="79553910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de-CH" dirty="0" smtClean="0"/>
              <a:t>Addition of </a:t>
            </a:r>
            <a:r>
              <a:rPr lang="de-CH" dirty="0" err="1" smtClean="0"/>
              <a:t>pre-treated</a:t>
            </a:r>
            <a:r>
              <a:rPr lang="de-CH" dirty="0" smtClean="0"/>
              <a:t> MSWI </a:t>
            </a:r>
            <a:r>
              <a:rPr lang="de-CH" dirty="0" err="1" smtClean="0"/>
              <a:t>scrap</a:t>
            </a:r>
            <a:r>
              <a:rPr lang="de-CH" dirty="0" smtClean="0"/>
              <a:t> in </a:t>
            </a:r>
            <a:r>
              <a:rPr lang="de-CH" dirty="0" err="1" smtClean="0"/>
              <a:t>electric</a:t>
            </a:r>
            <a:r>
              <a:rPr lang="de-CH" dirty="0" smtClean="0"/>
              <a:t> </a:t>
            </a:r>
            <a:r>
              <a:rPr lang="de-CH" dirty="0" err="1" smtClean="0"/>
              <a:t>arc</a:t>
            </a:r>
            <a:r>
              <a:rPr lang="de-CH" dirty="0" smtClean="0"/>
              <a:t> </a:t>
            </a:r>
            <a:r>
              <a:rPr lang="de-CH" dirty="0" err="1" smtClean="0"/>
              <a:t>furnace</a:t>
            </a:r>
            <a:endParaRPr lang="de-CH" dirty="0"/>
          </a:p>
        </p:txBody>
      </p:sp>
      <p:sp>
        <p:nvSpPr>
          <p:cNvPr id="3" name="Date Placeholder 2"/>
          <p:cNvSpPr>
            <a:spLocks noGrp="1"/>
          </p:cNvSpPr>
          <p:nvPr>
            <p:ph type="dt" sz="half" idx="10"/>
          </p:nvPr>
        </p:nvSpPr>
        <p:spPr/>
        <p:txBody>
          <a:bodyPr/>
          <a:lstStyle/>
          <a:p>
            <a:fld id="{3B2F6CB8-9391-4BED-909F-C47A979AE1C4}" type="datetime1">
              <a:rPr lang="de-DE" smtClean="0"/>
              <a:t>04.04.2017</a:t>
            </a:fld>
            <a:endParaRPr lang="de-DE"/>
          </a:p>
        </p:txBody>
      </p:sp>
      <p:sp>
        <p:nvSpPr>
          <p:cNvPr id="5" name="Slide Number Placeholder 4"/>
          <p:cNvSpPr>
            <a:spLocks noGrp="1"/>
          </p:cNvSpPr>
          <p:nvPr>
            <p:ph type="sldNum" sz="quarter" idx="12"/>
          </p:nvPr>
        </p:nvSpPr>
        <p:spPr/>
        <p:txBody>
          <a:bodyPr/>
          <a:lstStyle/>
          <a:p>
            <a:fld id="{6C6AE60A-B69C-4790-82F7-3882EDF23186}" type="slidenum">
              <a:rPr lang="de-DE" smtClean="0"/>
              <a:t>14</a:t>
            </a:fld>
            <a:endParaRPr lang="de-DE"/>
          </a:p>
        </p:txBody>
      </p:sp>
      <p:sp>
        <p:nvSpPr>
          <p:cNvPr id="6" name="Title 5"/>
          <p:cNvSpPr>
            <a:spLocks noGrp="1"/>
          </p:cNvSpPr>
          <p:nvPr>
            <p:ph type="title"/>
          </p:nvPr>
        </p:nvSpPr>
        <p:spPr>
          <a:xfrm>
            <a:off x="457200" y="620714"/>
            <a:ext cx="8496300" cy="972000"/>
          </a:xfrm>
        </p:spPr>
        <p:txBody>
          <a:bodyPr/>
          <a:lstStyle/>
          <a:p>
            <a:r>
              <a:rPr lang="de-CH" dirty="0" smtClean="0"/>
              <a:t>Further </a:t>
            </a:r>
            <a:r>
              <a:rPr lang="de-CH" dirty="0" err="1" smtClean="0"/>
              <a:t>pre</a:t>
            </a:r>
            <a:r>
              <a:rPr lang="de-CH" dirty="0" smtClean="0"/>
              <a:t>-treatment?</a:t>
            </a:r>
            <a:endParaRPr lang="de-CH" dirty="0"/>
          </a:p>
        </p:txBody>
      </p:sp>
      <p:sp>
        <p:nvSpPr>
          <p:cNvPr id="38"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b="10089"/>
          <a:stretch/>
        </p:blipFill>
        <p:spPr>
          <a:xfrm>
            <a:off x="4343047" y="2908300"/>
            <a:ext cx="4477103" cy="3001963"/>
          </a:xfrm>
          <a:prstGeom prst="rect">
            <a:avLst/>
          </a:prstGeom>
        </p:spPr>
      </p:pic>
      <p:sp>
        <p:nvSpPr>
          <p:cNvPr id="8" name="Rounded Rectangle 7"/>
          <p:cNvSpPr/>
          <p:nvPr/>
        </p:nvSpPr>
        <p:spPr>
          <a:xfrm>
            <a:off x="457200" y="3467100"/>
            <a:ext cx="2044700" cy="1841500"/>
          </a:xfrm>
          <a:prstGeom prst="roundRect">
            <a:avLst/>
          </a:prstGeom>
          <a:solidFill>
            <a:schemeClr val="bg1"/>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Ca. 100 t MSWI scrap</a:t>
            </a:r>
            <a:endParaRPr lang="en-GB" dirty="0">
              <a:solidFill>
                <a:schemeClr val="tx1"/>
              </a:solidFill>
            </a:endParaRPr>
          </a:p>
        </p:txBody>
      </p:sp>
      <p:sp>
        <p:nvSpPr>
          <p:cNvPr id="9" name="Rounded Rectangle 8"/>
          <p:cNvSpPr/>
          <p:nvPr/>
        </p:nvSpPr>
        <p:spPr>
          <a:xfrm>
            <a:off x="3327400" y="2908300"/>
            <a:ext cx="397290" cy="228600"/>
          </a:xfrm>
          <a:prstGeom prst="roundRect">
            <a:avLst/>
          </a:prstGeom>
          <a:solidFill>
            <a:srgbClr val="81A3DF"/>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ed Rectangle 19"/>
          <p:cNvSpPr/>
          <p:nvPr/>
        </p:nvSpPr>
        <p:spPr>
          <a:xfrm>
            <a:off x="3327400" y="3190876"/>
            <a:ext cx="397290" cy="228600"/>
          </a:xfrm>
          <a:prstGeom prst="roundRect">
            <a:avLst/>
          </a:prstGeom>
          <a:solidFill>
            <a:srgbClr val="81A3DF"/>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ed Rectangle 20"/>
          <p:cNvSpPr/>
          <p:nvPr/>
        </p:nvSpPr>
        <p:spPr>
          <a:xfrm>
            <a:off x="3327400" y="3467100"/>
            <a:ext cx="397290" cy="228600"/>
          </a:xfrm>
          <a:prstGeom prst="roundRect">
            <a:avLst/>
          </a:prstGeom>
          <a:solidFill>
            <a:srgbClr val="81A3DF"/>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ed Rectangle 21"/>
          <p:cNvSpPr/>
          <p:nvPr/>
        </p:nvSpPr>
        <p:spPr>
          <a:xfrm>
            <a:off x="3327400" y="3733800"/>
            <a:ext cx="397290" cy="228600"/>
          </a:xfrm>
          <a:prstGeom prst="roundRect">
            <a:avLst/>
          </a:prstGeom>
          <a:solidFill>
            <a:srgbClr val="81A3DF"/>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ed Rectangle 22"/>
          <p:cNvSpPr/>
          <p:nvPr/>
        </p:nvSpPr>
        <p:spPr>
          <a:xfrm>
            <a:off x="3327400" y="4016376"/>
            <a:ext cx="397290" cy="228600"/>
          </a:xfrm>
          <a:prstGeom prst="roundRect">
            <a:avLst/>
          </a:prstGeom>
          <a:solidFill>
            <a:srgbClr val="81A3DF"/>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ed Rectangle 23"/>
          <p:cNvSpPr/>
          <p:nvPr/>
        </p:nvSpPr>
        <p:spPr>
          <a:xfrm>
            <a:off x="3327400" y="4292600"/>
            <a:ext cx="397290" cy="228600"/>
          </a:xfrm>
          <a:prstGeom prst="roundRect">
            <a:avLst/>
          </a:prstGeom>
          <a:solidFill>
            <a:srgbClr val="81A3DF"/>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ounded Rectangle 25"/>
          <p:cNvSpPr/>
          <p:nvPr/>
        </p:nvSpPr>
        <p:spPr>
          <a:xfrm>
            <a:off x="3327400" y="4565756"/>
            <a:ext cx="397290" cy="228600"/>
          </a:xfrm>
          <a:prstGeom prst="roundRect">
            <a:avLst/>
          </a:prstGeom>
          <a:solidFill>
            <a:srgbClr val="81A3DF"/>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ounded Rectangle 29"/>
          <p:cNvSpPr/>
          <p:nvPr/>
        </p:nvSpPr>
        <p:spPr>
          <a:xfrm>
            <a:off x="3327400" y="4848332"/>
            <a:ext cx="397290" cy="228600"/>
          </a:xfrm>
          <a:prstGeom prst="roundRect">
            <a:avLst/>
          </a:prstGeom>
          <a:solidFill>
            <a:srgbClr val="81A3DF"/>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ounded Rectangle 30"/>
          <p:cNvSpPr/>
          <p:nvPr/>
        </p:nvSpPr>
        <p:spPr>
          <a:xfrm>
            <a:off x="3327400" y="5124556"/>
            <a:ext cx="397290" cy="228600"/>
          </a:xfrm>
          <a:prstGeom prst="roundRect">
            <a:avLst/>
          </a:prstGeom>
          <a:solidFill>
            <a:srgbClr val="81A3DF"/>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p:cNvSpPr/>
          <p:nvPr/>
        </p:nvSpPr>
        <p:spPr>
          <a:xfrm>
            <a:off x="3327400" y="5399087"/>
            <a:ext cx="397290" cy="228600"/>
          </a:xfrm>
          <a:prstGeom prst="roundRect">
            <a:avLst/>
          </a:prstGeom>
          <a:solidFill>
            <a:srgbClr val="81A3DF"/>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ed Rectangle 32"/>
          <p:cNvSpPr/>
          <p:nvPr/>
        </p:nvSpPr>
        <p:spPr>
          <a:xfrm>
            <a:off x="3327400" y="5681663"/>
            <a:ext cx="397290" cy="228600"/>
          </a:xfrm>
          <a:prstGeom prst="roundRect">
            <a:avLst/>
          </a:prstGeom>
          <a:solidFill>
            <a:srgbClr val="81A3DF"/>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ounded Rectangle 34"/>
          <p:cNvSpPr/>
          <p:nvPr/>
        </p:nvSpPr>
        <p:spPr>
          <a:xfrm>
            <a:off x="3327400" y="5957887"/>
            <a:ext cx="397290" cy="228600"/>
          </a:xfrm>
          <a:prstGeom prst="roundRect">
            <a:avLst/>
          </a:prstGeom>
          <a:solidFill>
            <a:srgbClr val="81A3DF"/>
          </a:solidFill>
          <a:ln>
            <a:solidFill>
              <a:srgbClr val="1F40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ight Arrow 11"/>
          <p:cNvSpPr/>
          <p:nvPr/>
        </p:nvSpPr>
        <p:spPr>
          <a:xfrm>
            <a:off x="4073587" y="4016376"/>
            <a:ext cx="269459" cy="77798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ight Arrow 38"/>
          <p:cNvSpPr/>
          <p:nvPr/>
        </p:nvSpPr>
        <p:spPr>
          <a:xfrm>
            <a:off x="2773570" y="4017910"/>
            <a:ext cx="269459" cy="77798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7726919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GB"/>
          </a:p>
        </p:txBody>
      </p:sp>
      <p:sp>
        <p:nvSpPr>
          <p:cNvPr id="3" name="Date Placeholder 2"/>
          <p:cNvSpPr>
            <a:spLocks noGrp="1"/>
          </p:cNvSpPr>
          <p:nvPr>
            <p:ph type="dt" sz="half" idx="10"/>
          </p:nvPr>
        </p:nvSpPr>
        <p:spPr/>
        <p:txBody>
          <a:bodyPr/>
          <a:lstStyle/>
          <a:p>
            <a:fld id="{3B2F6CB8-9391-4BED-909F-C47A979AE1C4}" type="datetime1">
              <a:rPr lang="de-DE" smtClean="0"/>
              <a:t>04.04.2017</a:t>
            </a:fld>
            <a:endParaRPr lang="de-DE"/>
          </a:p>
        </p:txBody>
      </p:sp>
      <p:sp>
        <p:nvSpPr>
          <p:cNvPr id="4" name="Footer Placeholder 3"/>
          <p:cNvSpPr>
            <a:spLocks noGrp="1"/>
          </p:cNvSpPr>
          <p:nvPr>
            <p:ph type="ftr" sz="quarter" idx="11"/>
          </p:nvPr>
        </p:nvSpPr>
        <p:spPr/>
        <p:txBody>
          <a:bodyPr/>
          <a:lstStyle/>
          <a:p>
            <a:r>
              <a:rPr lang="de-DE" dirty="0" smtClean="0"/>
              <a:t>Stefanie Hellweg</a:t>
            </a:r>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15</a:t>
            </a:fld>
            <a:endParaRPr lang="de-DE"/>
          </a:p>
        </p:txBody>
      </p:sp>
      <p:sp>
        <p:nvSpPr>
          <p:cNvPr id="6" name="Title 5"/>
          <p:cNvSpPr>
            <a:spLocks noGrp="1"/>
          </p:cNvSpPr>
          <p:nvPr>
            <p:ph type="title"/>
          </p:nvPr>
        </p:nvSpPr>
        <p:spPr/>
        <p:txBody>
          <a:bodyPr/>
          <a:lstStyle/>
          <a:p>
            <a:endParaRPr lang="en-GB"/>
          </a:p>
        </p:txBody>
      </p:sp>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66"/>
          <a:stretch/>
        </p:blipFill>
        <p:spPr bwMode="auto">
          <a:xfrm>
            <a:off x="354806" y="782875"/>
            <a:ext cx="8426031" cy="52119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3800122" y="6376007"/>
            <a:ext cx="5059939" cy="276999"/>
          </a:xfrm>
          <a:prstGeom prst="rect">
            <a:avLst/>
          </a:prstGeom>
          <a:noFill/>
        </p:spPr>
        <p:txBody>
          <a:bodyPr wrap="square" rtlCol="0">
            <a:spAutoFit/>
          </a:bodyPr>
          <a:lstStyle/>
          <a:p>
            <a:r>
              <a:rPr lang="en-GB" sz="1200" i="1" dirty="0" smtClean="0"/>
              <a:t>Master thesis S. Roth, 2016.</a:t>
            </a:r>
            <a:endParaRPr lang="de-CH" sz="1200" i="1" dirty="0">
              <a:solidFill>
                <a:srgbClr val="FF0000"/>
              </a:solidFill>
            </a:endParaRPr>
          </a:p>
        </p:txBody>
      </p:sp>
    </p:spTree>
    <p:extLst>
      <p:ext uri="{BB962C8B-B14F-4D97-AF65-F5344CB8AC3E}">
        <p14:creationId xmlns:p14="http://schemas.microsoft.com/office/powerpoint/2010/main" val="340825250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GB"/>
          </a:p>
        </p:txBody>
      </p:sp>
      <p:sp>
        <p:nvSpPr>
          <p:cNvPr id="3" name="Date Placeholder 2"/>
          <p:cNvSpPr>
            <a:spLocks noGrp="1"/>
          </p:cNvSpPr>
          <p:nvPr>
            <p:ph type="dt" sz="half" idx="10"/>
          </p:nvPr>
        </p:nvSpPr>
        <p:spPr/>
        <p:txBody>
          <a:bodyPr/>
          <a:lstStyle/>
          <a:p>
            <a:fld id="{3B2F6CB8-9391-4BED-909F-C47A979AE1C4}" type="datetime1">
              <a:rPr lang="de-DE" smtClean="0"/>
              <a:t>04.04.2017</a:t>
            </a:fld>
            <a:endParaRPr lang="de-DE"/>
          </a:p>
        </p:txBody>
      </p:sp>
      <p:sp>
        <p:nvSpPr>
          <p:cNvPr id="4" name="Footer Placeholder 3"/>
          <p:cNvSpPr>
            <a:spLocks noGrp="1"/>
          </p:cNvSpPr>
          <p:nvPr>
            <p:ph type="ftr" sz="quarter" idx="11"/>
          </p:nvPr>
        </p:nvSpPr>
        <p:spPr/>
        <p:txBody>
          <a:bodyPr/>
          <a:lstStyle/>
          <a:p>
            <a:r>
              <a:rPr lang="de-DE" dirty="0" smtClean="0"/>
              <a:t>Stefanie Hellweg</a:t>
            </a:r>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16</a:t>
            </a:fld>
            <a:endParaRPr lang="de-DE"/>
          </a:p>
        </p:txBody>
      </p:sp>
      <p:sp>
        <p:nvSpPr>
          <p:cNvPr id="6" name="Title 5"/>
          <p:cNvSpPr>
            <a:spLocks noGrp="1"/>
          </p:cNvSpPr>
          <p:nvPr>
            <p:ph type="title"/>
          </p:nvPr>
        </p:nvSpPr>
        <p:spPr/>
        <p:txBody>
          <a:bodyPr/>
          <a:lstStyle/>
          <a:p>
            <a:endParaRPr lang="en-GB"/>
          </a:p>
        </p:txBody>
      </p:sp>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 r="226"/>
          <a:stretch/>
        </p:blipFill>
        <p:spPr bwMode="auto">
          <a:xfrm>
            <a:off x="33213" y="901700"/>
            <a:ext cx="8997594" cy="5503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3800122" y="6376007"/>
            <a:ext cx="5059939" cy="276999"/>
          </a:xfrm>
          <a:prstGeom prst="rect">
            <a:avLst/>
          </a:prstGeom>
          <a:noFill/>
        </p:spPr>
        <p:txBody>
          <a:bodyPr wrap="square" rtlCol="0">
            <a:spAutoFit/>
          </a:bodyPr>
          <a:lstStyle/>
          <a:p>
            <a:r>
              <a:rPr lang="en-GB" sz="1200" i="1" dirty="0" smtClean="0"/>
              <a:t>Master thesis S. Roth, 2016.</a:t>
            </a:r>
            <a:endParaRPr lang="de-CH" sz="1200" i="1" dirty="0">
              <a:solidFill>
                <a:srgbClr val="FF0000"/>
              </a:solidFill>
            </a:endParaRPr>
          </a:p>
        </p:txBody>
      </p:sp>
    </p:spTree>
    <p:extLst>
      <p:ext uri="{BB962C8B-B14F-4D97-AF65-F5344CB8AC3E}">
        <p14:creationId xmlns:p14="http://schemas.microsoft.com/office/powerpoint/2010/main" val="45975746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latin typeface="Helvetica" charset="0"/>
                <a:ea typeface="Helvetica" charset="0"/>
                <a:cs typeface="Helvetica" charset="0"/>
              </a:rPr>
              <a:t>Improvement of the quality of MSWI bottom ash scrap by pre-treatment</a:t>
            </a:r>
            <a:endParaRPr lang="de-CH" dirty="0">
              <a:latin typeface="Helvetica" charset="0"/>
              <a:ea typeface="Helvetica" charset="0"/>
              <a:cs typeface="Helvetica" charset="0"/>
            </a:endParaRPr>
          </a:p>
        </p:txBody>
      </p:sp>
      <p:pic>
        <p:nvPicPr>
          <p:cNvPr id="921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8246"/>
          <a:stretch/>
        </p:blipFill>
        <p:spPr bwMode="auto">
          <a:xfrm>
            <a:off x="1197271" y="1345871"/>
            <a:ext cx="6025186" cy="5431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 7"/>
          <p:cNvSpPr/>
          <p:nvPr/>
        </p:nvSpPr>
        <p:spPr bwMode="auto">
          <a:xfrm>
            <a:off x="5486400" y="2362200"/>
            <a:ext cx="990600" cy="4184718"/>
          </a:xfrm>
          <a:prstGeom prst="ellipse">
            <a:avLst/>
          </a:prstGeom>
          <a:noFill/>
          <a:ln w="38100" cap="flat" cmpd="sng" algn="ctr">
            <a:solidFill>
              <a:srgbClr val="CC33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Comic Sans MS" pitchFamily="96" charset="0"/>
              <a:cs typeface="Times New Roman" pitchFamily="96" charset="0"/>
            </a:endParaRPr>
          </a:p>
        </p:txBody>
      </p:sp>
      <p:sp>
        <p:nvSpPr>
          <p:cNvPr id="2" name="TextBox 1"/>
          <p:cNvSpPr txBox="1"/>
          <p:nvPr/>
        </p:nvSpPr>
        <p:spPr>
          <a:xfrm rot="19277606">
            <a:off x="7085482" y="1690500"/>
            <a:ext cx="1991447" cy="707886"/>
          </a:xfrm>
          <a:prstGeom prst="rect">
            <a:avLst/>
          </a:prstGeom>
          <a:noFill/>
          <a:ln>
            <a:solidFill>
              <a:srgbClr val="FF0000"/>
            </a:solidFill>
          </a:ln>
        </p:spPr>
        <p:txBody>
          <a:bodyPr wrap="square" rtlCol="0">
            <a:spAutoFit/>
          </a:bodyPr>
          <a:lstStyle/>
          <a:p>
            <a:r>
              <a:rPr lang="en-US" sz="2000" b="1" dirty="0" smtClean="0">
                <a:solidFill>
                  <a:srgbClr val="FF0000"/>
                </a:solidFill>
              </a:rPr>
              <a:t>PRELIMINARY RESULTS</a:t>
            </a:r>
            <a:endParaRPr lang="en-US" sz="2000" b="1" dirty="0">
              <a:solidFill>
                <a:srgbClr val="FF0000"/>
              </a:solidFill>
            </a:endParaRPr>
          </a:p>
        </p:txBody>
      </p:sp>
      <p:sp>
        <p:nvSpPr>
          <p:cNvPr id="9" name="Date Placeholder 2"/>
          <p:cNvSpPr>
            <a:spLocks noGrp="1"/>
          </p:cNvSpPr>
          <p:nvPr>
            <p:ph type="dt" sz="half" idx="10"/>
          </p:nvPr>
        </p:nvSpPr>
        <p:spPr>
          <a:xfrm>
            <a:off x="7937624" y="6308726"/>
            <a:ext cx="612068" cy="468312"/>
          </a:xfrm>
        </p:spPr>
        <p:txBody>
          <a:bodyPr/>
          <a:lstStyle/>
          <a:p>
            <a:fld id="{3B2F6CB8-9391-4BED-909F-C47A979AE1C4}" type="datetime1">
              <a:rPr lang="de-DE" smtClean="0"/>
              <a:t>04.04.2017</a:t>
            </a:fld>
            <a:endParaRPr lang="de-DE" dirty="0"/>
          </a:p>
        </p:txBody>
      </p:sp>
      <p:sp>
        <p:nvSpPr>
          <p:cNvPr id="10"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11" name="Slide Number Placeholder 4"/>
          <p:cNvSpPr>
            <a:spLocks noGrp="1"/>
          </p:cNvSpPr>
          <p:nvPr>
            <p:ph type="sldNum" sz="quarter" idx="12"/>
          </p:nvPr>
        </p:nvSpPr>
        <p:spPr>
          <a:xfrm>
            <a:off x="8626351" y="6308726"/>
            <a:ext cx="266700" cy="468312"/>
          </a:xfrm>
        </p:spPr>
        <p:txBody>
          <a:bodyPr/>
          <a:lstStyle/>
          <a:p>
            <a:fld id="{6C6AE60A-B69C-4790-82F7-3882EDF23186}" type="slidenum">
              <a:rPr lang="de-DE" smtClean="0"/>
              <a:t>17</a:t>
            </a:fld>
            <a:endParaRPr lang="de-DE" dirty="0"/>
          </a:p>
        </p:txBody>
      </p:sp>
      <p:sp>
        <p:nvSpPr>
          <p:cNvPr id="12" name="TextBox 11"/>
          <p:cNvSpPr txBox="1"/>
          <p:nvPr/>
        </p:nvSpPr>
        <p:spPr>
          <a:xfrm>
            <a:off x="3528082" y="6523479"/>
            <a:ext cx="5059939" cy="276999"/>
          </a:xfrm>
          <a:prstGeom prst="rect">
            <a:avLst/>
          </a:prstGeom>
          <a:noFill/>
        </p:spPr>
        <p:txBody>
          <a:bodyPr wrap="square" rtlCol="0">
            <a:spAutoFit/>
          </a:bodyPr>
          <a:lstStyle/>
          <a:p>
            <a:r>
              <a:rPr lang="en-GB" sz="1200" i="1" dirty="0" smtClean="0"/>
              <a:t>Master thesis S. Roth, 2016.</a:t>
            </a:r>
            <a:endParaRPr lang="de-CH" sz="1200" i="1" dirty="0">
              <a:solidFill>
                <a:srgbClr val="FF0000"/>
              </a:solidFill>
            </a:endParaRPr>
          </a:p>
        </p:txBody>
      </p:sp>
    </p:spTree>
    <p:extLst>
      <p:ext uri="{BB962C8B-B14F-4D97-AF65-F5344CB8AC3E}">
        <p14:creationId xmlns:p14="http://schemas.microsoft.com/office/powerpoint/2010/main" val="279792961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51234"/>
          <a:stretch/>
        </p:blipFill>
        <p:spPr bwMode="auto">
          <a:xfrm>
            <a:off x="1143000" y="1295400"/>
            <a:ext cx="5839100" cy="5585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en-GB" sz="2400" dirty="0" smtClean="0">
                <a:latin typeface="Helvetica" charset="0"/>
                <a:ea typeface="Helvetica" charset="0"/>
                <a:cs typeface="Helvetica" charset="0"/>
              </a:rPr>
              <a:t>Improvement of the quality of MSWI bottom ash scrap by pre-treatment</a:t>
            </a:r>
            <a:endParaRPr lang="de-CH" sz="2400" dirty="0">
              <a:latin typeface="Helvetica" charset="0"/>
              <a:ea typeface="Helvetica" charset="0"/>
              <a:cs typeface="Helvetica" charset="0"/>
            </a:endParaRPr>
          </a:p>
        </p:txBody>
      </p:sp>
      <p:sp>
        <p:nvSpPr>
          <p:cNvPr id="3" name="TextBox 2"/>
          <p:cNvSpPr txBox="1"/>
          <p:nvPr/>
        </p:nvSpPr>
        <p:spPr>
          <a:xfrm>
            <a:off x="7777787" y="5486400"/>
            <a:ext cx="1366214" cy="646331"/>
          </a:xfrm>
          <a:prstGeom prst="rect">
            <a:avLst/>
          </a:prstGeom>
          <a:noFill/>
        </p:spPr>
        <p:txBody>
          <a:bodyPr wrap="square" rtlCol="0">
            <a:spAutoFit/>
          </a:bodyPr>
          <a:lstStyle/>
          <a:p>
            <a:r>
              <a:rPr lang="en-US" sz="1200" i="1" dirty="0" smtClean="0">
                <a:latin typeface="+mj-lt"/>
              </a:rPr>
              <a:t>Master thesis Simon Roth, 2016</a:t>
            </a:r>
            <a:endParaRPr lang="en-US" sz="1200" i="1" dirty="0">
              <a:latin typeface="+mj-lt"/>
            </a:endParaRPr>
          </a:p>
        </p:txBody>
      </p:sp>
      <p:sp>
        <p:nvSpPr>
          <p:cNvPr id="5" name="Oval 4"/>
          <p:cNvSpPr/>
          <p:nvPr/>
        </p:nvSpPr>
        <p:spPr bwMode="auto">
          <a:xfrm>
            <a:off x="5334000" y="2514600"/>
            <a:ext cx="990600" cy="4184718"/>
          </a:xfrm>
          <a:prstGeom prst="ellipse">
            <a:avLst/>
          </a:prstGeom>
          <a:noFill/>
          <a:ln w="38100" cap="flat" cmpd="sng" algn="ctr">
            <a:solidFill>
              <a:srgbClr val="CC33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Comic Sans MS" pitchFamily="96" charset="0"/>
              <a:cs typeface="Times New Roman" pitchFamily="96" charset="0"/>
            </a:endParaRPr>
          </a:p>
        </p:txBody>
      </p:sp>
      <p:sp>
        <p:nvSpPr>
          <p:cNvPr id="7" name="TextBox 6"/>
          <p:cNvSpPr txBox="1"/>
          <p:nvPr/>
        </p:nvSpPr>
        <p:spPr>
          <a:xfrm rot="19277606">
            <a:off x="7085482" y="1690500"/>
            <a:ext cx="1991447" cy="707886"/>
          </a:xfrm>
          <a:prstGeom prst="rect">
            <a:avLst/>
          </a:prstGeom>
          <a:noFill/>
          <a:ln>
            <a:solidFill>
              <a:srgbClr val="FF0000"/>
            </a:solidFill>
          </a:ln>
        </p:spPr>
        <p:txBody>
          <a:bodyPr wrap="square" rtlCol="0">
            <a:spAutoFit/>
          </a:bodyPr>
          <a:lstStyle/>
          <a:p>
            <a:r>
              <a:rPr lang="en-US" sz="2000" b="1" dirty="0" smtClean="0">
                <a:solidFill>
                  <a:srgbClr val="FF0000"/>
                </a:solidFill>
              </a:rPr>
              <a:t>PRELIMINARY RESULTS</a:t>
            </a:r>
            <a:endParaRPr lang="en-US" sz="2000" b="1" dirty="0">
              <a:solidFill>
                <a:srgbClr val="FF0000"/>
              </a:solidFill>
            </a:endParaRPr>
          </a:p>
        </p:txBody>
      </p:sp>
      <p:sp>
        <p:nvSpPr>
          <p:cNvPr id="14" name="Date Placeholder 2"/>
          <p:cNvSpPr>
            <a:spLocks noGrp="1"/>
          </p:cNvSpPr>
          <p:nvPr>
            <p:ph type="dt" sz="half" idx="10"/>
          </p:nvPr>
        </p:nvSpPr>
        <p:spPr>
          <a:xfrm>
            <a:off x="7937624" y="6308726"/>
            <a:ext cx="612068" cy="468312"/>
          </a:xfrm>
        </p:spPr>
        <p:txBody>
          <a:bodyPr/>
          <a:lstStyle/>
          <a:p>
            <a:fld id="{3B2F6CB8-9391-4BED-909F-C47A979AE1C4}" type="datetime1">
              <a:rPr lang="de-DE" smtClean="0"/>
              <a:t>04.04.2017</a:t>
            </a:fld>
            <a:endParaRPr lang="de-DE" dirty="0"/>
          </a:p>
        </p:txBody>
      </p:sp>
      <p:sp>
        <p:nvSpPr>
          <p:cNvPr id="15"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16" name="Slide Number Placeholder 4"/>
          <p:cNvSpPr>
            <a:spLocks noGrp="1"/>
          </p:cNvSpPr>
          <p:nvPr>
            <p:ph type="sldNum" sz="quarter" idx="12"/>
          </p:nvPr>
        </p:nvSpPr>
        <p:spPr>
          <a:xfrm>
            <a:off x="8626351" y="6308726"/>
            <a:ext cx="266700" cy="468312"/>
          </a:xfrm>
        </p:spPr>
        <p:txBody>
          <a:bodyPr/>
          <a:lstStyle/>
          <a:p>
            <a:fld id="{6C6AE60A-B69C-4790-82F7-3882EDF23186}" type="slidenum">
              <a:rPr lang="de-DE" smtClean="0"/>
              <a:t>18</a:t>
            </a:fld>
            <a:endParaRPr lang="de-DE" dirty="0"/>
          </a:p>
        </p:txBody>
      </p:sp>
      <p:sp>
        <p:nvSpPr>
          <p:cNvPr id="17" name="TextBox 16"/>
          <p:cNvSpPr txBox="1"/>
          <p:nvPr/>
        </p:nvSpPr>
        <p:spPr>
          <a:xfrm>
            <a:off x="3400955" y="6661078"/>
            <a:ext cx="5059939" cy="276999"/>
          </a:xfrm>
          <a:prstGeom prst="rect">
            <a:avLst/>
          </a:prstGeom>
          <a:noFill/>
        </p:spPr>
        <p:txBody>
          <a:bodyPr wrap="square" rtlCol="0">
            <a:spAutoFit/>
          </a:bodyPr>
          <a:lstStyle/>
          <a:p>
            <a:r>
              <a:rPr lang="en-GB" sz="1200" i="1" dirty="0" smtClean="0"/>
              <a:t>Master thesis S. Roth, 2016.</a:t>
            </a:r>
            <a:endParaRPr lang="de-CH" sz="1200" i="1" dirty="0">
              <a:solidFill>
                <a:srgbClr val="FF0000"/>
              </a:solidFill>
            </a:endParaRPr>
          </a:p>
        </p:txBody>
      </p:sp>
    </p:spTree>
    <p:extLst>
      <p:ext uri="{BB962C8B-B14F-4D97-AF65-F5344CB8AC3E}">
        <p14:creationId xmlns:p14="http://schemas.microsoft.com/office/powerpoint/2010/main" val="10538710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8384" y="633469"/>
            <a:ext cx="6020957" cy="57527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1"/>
          <p:cNvSpPr txBox="1"/>
          <p:nvPr/>
        </p:nvSpPr>
        <p:spPr>
          <a:xfrm>
            <a:off x="6345205" y="5462881"/>
            <a:ext cx="2448272" cy="923330"/>
          </a:xfrm>
          <a:prstGeom prst="rect">
            <a:avLst/>
          </a:prstGeom>
          <a:noFill/>
        </p:spPr>
        <p:txBody>
          <a:bodyPr wrap="square" rtlCol="0">
            <a:spAutoFit/>
          </a:bodyPr>
          <a:lstStyle/>
          <a:p>
            <a:r>
              <a:rPr lang="en-GB" sz="1800" i="1" dirty="0" smtClean="0">
                <a:latin typeface="Helvetica" charset="0"/>
                <a:ea typeface="Helvetica" charset="0"/>
                <a:cs typeface="Helvetica" charset="0"/>
              </a:rPr>
              <a:t>Kral et al. 2013 (Science of the Total Environment) </a:t>
            </a:r>
            <a:endParaRPr lang="en-GB" sz="1800" i="1" dirty="0">
              <a:latin typeface="Helvetica" charset="0"/>
              <a:ea typeface="Helvetica" charset="0"/>
              <a:cs typeface="Helvetica" charset="0"/>
            </a:endParaRPr>
          </a:p>
        </p:txBody>
      </p:sp>
      <p:sp>
        <p:nvSpPr>
          <p:cNvPr id="6" name="Date Placeholder 1"/>
          <p:cNvSpPr>
            <a:spLocks noGrp="1"/>
          </p:cNvSpPr>
          <p:nvPr>
            <p:ph type="dt" sz="half" idx="10"/>
          </p:nvPr>
        </p:nvSpPr>
        <p:spPr>
          <a:xfrm>
            <a:off x="7937624" y="6308726"/>
            <a:ext cx="612068" cy="468312"/>
          </a:xfrm>
        </p:spPr>
        <p:txBody>
          <a:bodyPr/>
          <a:lstStyle/>
          <a:p>
            <a:fld id="{64AE1E89-2EE0-4320-B5A2-F15E505D5862}" type="datetime1">
              <a:rPr lang="de-DE" smtClean="0"/>
              <a:t>04.04.2017</a:t>
            </a:fld>
            <a:endParaRPr lang="de-DE" dirty="0"/>
          </a:p>
        </p:txBody>
      </p:sp>
      <p:sp>
        <p:nvSpPr>
          <p:cNvPr id="7" name="Slide Number Placeholder 3"/>
          <p:cNvSpPr>
            <a:spLocks noGrp="1"/>
          </p:cNvSpPr>
          <p:nvPr>
            <p:ph type="sldNum" sz="quarter" idx="12"/>
          </p:nvPr>
        </p:nvSpPr>
        <p:spPr>
          <a:xfrm>
            <a:off x="8626351" y="6308726"/>
            <a:ext cx="266700" cy="468312"/>
          </a:xfrm>
        </p:spPr>
        <p:txBody>
          <a:bodyPr/>
          <a:lstStyle/>
          <a:p>
            <a:fld id="{6C6AE60A-B69C-4790-82F7-3882EDF23186}" type="slidenum">
              <a:rPr lang="de-DE" smtClean="0"/>
              <a:t>19</a:t>
            </a:fld>
            <a:endParaRPr lang="de-DE" dirty="0"/>
          </a:p>
        </p:txBody>
      </p:sp>
      <p:sp>
        <p:nvSpPr>
          <p:cNvPr id="8"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Tree>
    <p:extLst>
      <p:ext uri="{BB962C8B-B14F-4D97-AF65-F5344CB8AC3E}">
        <p14:creationId xmlns:p14="http://schemas.microsoft.com/office/powerpoint/2010/main" val="16535791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5" descr="http://www.principalspage.com/theblog/wp-content/uploads/2008/01/slee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9025" y="5314950"/>
            <a:ext cx="205740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
          <p:cNvSpPr>
            <a:spLocks noChangeArrowheads="1"/>
          </p:cNvSpPr>
          <p:nvPr/>
        </p:nvSpPr>
        <p:spPr bwMode="auto">
          <a:xfrm>
            <a:off x="228600" y="838200"/>
            <a:ext cx="8856663" cy="3714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200">
                <a:solidFill>
                  <a:schemeClr val="tx1"/>
                </a:solidFill>
                <a:latin typeface="Arial" panose="020B0604020202020204" pitchFamily="34" charset="0"/>
              </a:defRPr>
            </a:lvl1pPr>
            <a:lvl2pPr marL="742950" indent="-285750" eaLnBrk="0" hangingPunct="0">
              <a:defRPr sz="1200">
                <a:solidFill>
                  <a:schemeClr val="tx1"/>
                </a:solidFill>
                <a:latin typeface="Arial" panose="020B0604020202020204" pitchFamily="34" charset="0"/>
              </a:defRPr>
            </a:lvl2pPr>
            <a:lvl3pPr marL="1143000" indent="-228600" eaLnBrk="0" hangingPunct="0">
              <a:defRPr sz="1200">
                <a:solidFill>
                  <a:schemeClr val="tx1"/>
                </a:solidFill>
                <a:latin typeface="Arial" panose="020B0604020202020204" pitchFamily="34" charset="0"/>
              </a:defRPr>
            </a:lvl3pPr>
            <a:lvl4pPr marL="1600200" indent="-228600" eaLnBrk="0" hangingPunct="0">
              <a:defRPr sz="1200">
                <a:solidFill>
                  <a:schemeClr val="tx1"/>
                </a:solidFill>
                <a:latin typeface="Arial" panose="020B0604020202020204" pitchFamily="34" charset="0"/>
              </a:defRPr>
            </a:lvl4pPr>
            <a:lvl5pPr marL="2057400" indent="-228600" eaLnBrk="0" hangingPunct="0">
              <a:defRPr sz="1200">
                <a:solidFill>
                  <a:schemeClr val="tx1"/>
                </a:solidFill>
                <a:latin typeface="Arial" panose="020B0604020202020204" pitchFamily="34" charset="0"/>
              </a:defRPr>
            </a:lvl5pPr>
            <a:lvl6pPr marL="2514600" indent="-228600" algn="ctr" eaLnBrk="0" fontAlgn="base" hangingPunct="0">
              <a:spcBef>
                <a:spcPct val="0"/>
              </a:spcBef>
              <a:spcAft>
                <a:spcPct val="0"/>
              </a:spcAft>
              <a:defRPr sz="1200">
                <a:solidFill>
                  <a:schemeClr val="tx1"/>
                </a:solidFill>
                <a:latin typeface="Arial" panose="020B0604020202020204" pitchFamily="34" charset="0"/>
              </a:defRPr>
            </a:lvl6pPr>
            <a:lvl7pPr marL="2971800" indent="-228600" algn="ctr" eaLnBrk="0" fontAlgn="base" hangingPunct="0">
              <a:spcBef>
                <a:spcPct val="0"/>
              </a:spcBef>
              <a:spcAft>
                <a:spcPct val="0"/>
              </a:spcAft>
              <a:defRPr sz="1200">
                <a:solidFill>
                  <a:schemeClr val="tx1"/>
                </a:solidFill>
                <a:latin typeface="Arial" panose="020B0604020202020204" pitchFamily="34" charset="0"/>
              </a:defRPr>
            </a:lvl7pPr>
            <a:lvl8pPr marL="3429000" indent="-228600" algn="ctr" eaLnBrk="0" fontAlgn="base" hangingPunct="0">
              <a:spcBef>
                <a:spcPct val="0"/>
              </a:spcBef>
              <a:spcAft>
                <a:spcPct val="0"/>
              </a:spcAft>
              <a:defRPr sz="1200">
                <a:solidFill>
                  <a:schemeClr val="tx1"/>
                </a:solidFill>
                <a:latin typeface="Arial" panose="020B0604020202020204" pitchFamily="34" charset="0"/>
              </a:defRPr>
            </a:lvl8pPr>
            <a:lvl9pPr marL="3886200" indent="-228600" algn="ctr"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endParaRPr lang="de-DE" altLang="de-DE"/>
          </a:p>
        </p:txBody>
      </p:sp>
      <p:sp>
        <p:nvSpPr>
          <p:cNvPr id="13" name="Rectangle 12"/>
          <p:cNvSpPr/>
          <p:nvPr/>
        </p:nvSpPr>
        <p:spPr bwMode="auto">
          <a:xfrm>
            <a:off x="0" y="6148388"/>
            <a:ext cx="9144000" cy="709612"/>
          </a:xfrm>
          <a:prstGeom prst="rect">
            <a:avLst/>
          </a:prstGeom>
          <a:solidFill>
            <a:schemeClr val="bg1"/>
          </a:solidFill>
          <a:ln w="9525" cap="flat" cmpd="sng" algn="ctr">
            <a:noFill/>
            <a:prstDash val="solid"/>
            <a:round/>
            <a:headEnd type="none" w="med" len="med"/>
            <a:tailEnd type="none" w="med" len="med"/>
          </a:ln>
          <a:effectLst/>
        </p:spPr>
        <p:txBody>
          <a:bodyPr wrap="none" anchor="ctr"/>
          <a:lstStyle/>
          <a:p>
            <a:pPr>
              <a:defRPr/>
            </a:pPr>
            <a:endParaRPr lang="en-US">
              <a:ln>
                <a:solidFill>
                  <a:schemeClr val="bg1"/>
                </a:solidFill>
              </a:ln>
            </a:endParaRPr>
          </a:p>
        </p:txBody>
      </p:sp>
      <p:pic>
        <p:nvPicPr>
          <p:cNvPr id="11273" name="Picture 7" descr="Zeichnung_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3962" y="1004888"/>
            <a:ext cx="4641850" cy="34115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 name="Oval 11"/>
          <p:cNvSpPr/>
          <p:nvPr/>
        </p:nvSpPr>
        <p:spPr bwMode="auto">
          <a:xfrm>
            <a:off x="3384550" y="4649788"/>
            <a:ext cx="758825" cy="407987"/>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wrap="none" anchor="ctr"/>
          <a:lstStyle/>
          <a:p>
            <a:pPr>
              <a:defRPr/>
            </a:pPr>
            <a:endParaRPr lang="en-US">
              <a:ln>
                <a:solidFill>
                  <a:sysClr val="windowText" lastClr="000000"/>
                </a:solidFill>
              </a:ln>
            </a:endParaRPr>
          </a:p>
        </p:txBody>
      </p:sp>
      <p:sp>
        <p:nvSpPr>
          <p:cNvPr id="14" name="Oval 13"/>
          <p:cNvSpPr/>
          <p:nvPr/>
        </p:nvSpPr>
        <p:spPr bwMode="auto">
          <a:xfrm>
            <a:off x="2879725" y="5000625"/>
            <a:ext cx="504825" cy="290513"/>
          </a:xfrm>
          <a:prstGeom prst="ellipse">
            <a:avLst/>
          </a:prstGeom>
          <a:solidFill>
            <a:schemeClr val="bg1"/>
          </a:solidFill>
          <a:ln w="9525" cap="flat" cmpd="sng" algn="ctr">
            <a:solidFill>
              <a:schemeClr val="tx1"/>
            </a:solidFill>
            <a:prstDash val="solid"/>
            <a:round/>
            <a:headEnd type="none" w="med" len="med"/>
            <a:tailEnd type="none" w="med" len="med"/>
          </a:ln>
          <a:effectLst/>
        </p:spPr>
        <p:txBody>
          <a:bodyPr wrap="none" anchor="ctr"/>
          <a:lstStyle/>
          <a:p>
            <a:pPr>
              <a:defRPr/>
            </a:pPr>
            <a:endParaRPr lang="en-US">
              <a:ln>
                <a:solidFill>
                  <a:sysClr val="windowText" lastClr="000000"/>
                </a:solidFill>
              </a:ln>
            </a:endParaRPr>
          </a:p>
        </p:txBody>
      </p:sp>
      <p:sp>
        <p:nvSpPr>
          <p:cNvPr id="15" name="Oval 14"/>
          <p:cNvSpPr/>
          <p:nvPr/>
        </p:nvSpPr>
        <p:spPr bwMode="auto">
          <a:xfrm flipV="1">
            <a:off x="2490788" y="5368925"/>
            <a:ext cx="349250" cy="331788"/>
          </a:xfrm>
          <a:prstGeom prst="ellipse">
            <a:avLst/>
          </a:prstGeom>
          <a:solidFill>
            <a:schemeClr val="bg1"/>
          </a:solidFill>
          <a:ln w="9525" cap="flat" cmpd="sng" algn="ctr">
            <a:solidFill>
              <a:schemeClr val="bg1"/>
            </a:solidFill>
            <a:prstDash val="solid"/>
            <a:round/>
            <a:headEnd type="none" w="med" len="med"/>
            <a:tailEnd type="none" w="med" len="med"/>
          </a:ln>
          <a:effectLst/>
        </p:spPr>
        <p:txBody>
          <a:bodyPr wrap="none" anchor="ctr"/>
          <a:lstStyle/>
          <a:p>
            <a:pPr>
              <a:defRPr/>
            </a:pPr>
            <a:endParaRPr lang="en-US">
              <a:ln>
                <a:solidFill>
                  <a:sysClr val="windowText" lastClr="000000"/>
                </a:solidFill>
              </a:ln>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204" y="1043520"/>
            <a:ext cx="2556221" cy="3408294"/>
          </a:xfrm>
          <a:prstGeom prst="rect">
            <a:avLst/>
          </a:prstGeom>
        </p:spPr>
      </p:pic>
    </p:spTree>
    <p:extLst>
      <p:ext uri="{BB962C8B-B14F-4D97-AF65-F5344CB8AC3E}">
        <p14:creationId xmlns:p14="http://schemas.microsoft.com/office/powerpoint/2010/main" val="3233755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850" y="1758057"/>
            <a:ext cx="8496300" cy="4210046"/>
          </a:xfrm>
        </p:spPr>
        <p:txBody>
          <a:bodyPr/>
          <a:lstStyle/>
          <a:p>
            <a:r>
              <a:rPr lang="en-GB" dirty="0" smtClean="0"/>
              <a:t>quality of scrap determines electricity demand in EAF</a:t>
            </a:r>
          </a:p>
          <a:p>
            <a:pPr lvl="1"/>
            <a:r>
              <a:rPr lang="en-GB" dirty="0" smtClean="0"/>
              <a:t>quality scrap        </a:t>
            </a:r>
            <a:r>
              <a:rPr lang="en-GB" dirty="0" smtClean="0">
                <a:sym typeface="Wingdings" panose="05000000000000000000" pitchFamily="2" charset="2"/>
              </a:rPr>
              <a:t>  </a:t>
            </a:r>
            <a:r>
              <a:rPr lang="en-GB" dirty="0" smtClean="0"/>
              <a:t>electricity </a:t>
            </a:r>
            <a:r>
              <a:rPr lang="en-GB" dirty="0"/>
              <a:t>demand </a:t>
            </a:r>
            <a:r>
              <a:rPr lang="en-GB" dirty="0" smtClean="0"/>
              <a:t>      </a:t>
            </a:r>
            <a:r>
              <a:rPr lang="en-GB" dirty="0" smtClean="0">
                <a:sym typeface="Wingdings" panose="05000000000000000000" pitchFamily="2" charset="2"/>
              </a:rPr>
              <a:t> </a:t>
            </a:r>
            <a:r>
              <a:rPr lang="en-GB" dirty="0" err="1" smtClean="0">
                <a:sym typeface="Wingdings" panose="05000000000000000000" pitchFamily="2" charset="2"/>
              </a:rPr>
              <a:t>env</a:t>
            </a:r>
            <a:r>
              <a:rPr lang="en-GB" dirty="0" smtClean="0">
                <a:sym typeface="Wingdings" panose="05000000000000000000" pitchFamily="2" charset="2"/>
              </a:rPr>
              <a:t>. impacts</a:t>
            </a:r>
            <a:endParaRPr lang="en-GB" dirty="0" smtClean="0"/>
          </a:p>
          <a:p>
            <a:pPr lvl="1"/>
            <a:r>
              <a:rPr lang="en-GB" dirty="0" smtClean="0"/>
              <a:t>environmental impacts still only a third of primary production</a:t>
            </a:r>
          </a:p>
          <a:p>
            <a:pPr lvl="1"/>
            <a:endParaRPr lang="en-GB" dirty="0" smtClean="0"/>
          </a:p>
          <a:p>
            <a:pPr>
              <a:spcBef>
                <a:spcPts val="1200"/>
              </a:spcBef>
            </a:pPr>
            <a:r>
              <a:rPr lang="en-GB" dirty="0" smtClean="0"/>
              <a:t>secondary steel is an unwanted sink for tin and copper</a:t>
            </a:r>
          </a:p>
          <a:p>
            <a:pPr lvl="1"/>
            <a:r>
              <a:rPr lang="en-GB" dirty="0"/>
              <a:t>tin and copper not removed from liquid steel – dilution losses</a:t>
            </a:r>
          </a:p>
          <a:p>
            <a:pPr lvl="1"/>
            <a:r>
              <a:rPr lang="en-GB" dirty="0"/>
              <a:t>tramp elements mostly enter recycling from low-quality scrap</a:t>
            </a:r>
          </a:p>
          <a:p>
            <a:pPr>
              <a:spcBef>
                <a:spcPts val="1200"/>
              </a:spcBef>
            </a:pPr>
            <a:endParaRPr lang="en-GB" dirty="0" smtClean="0"/>
          </a:p>
          <a:p>
            <a:pPr>
              <a:spcBef>
                <a:spcPts val="1200"/>
              </a:spcBef>
            </a:pPr>
            <a:r>
              <a:rPr lang="en-GB" dirty="0" smtClean="0"/>
              <a:t>pre-treatment seems to improve both electricity demand and tramp metals, but needs to be investigated further</a:t>
            </a:r>
            <a:endParaRPr lang="en-GB" dirty="0"/>
          </a:p>
          <a:p>
            <a:endParaRPr lang="en-GB" dirty="0"/>
          </a:p>
          <a:p>
            <a:pPr lvl="1"/>
            <a:endParaRPr lang="en-GB" dirty="0" smtClean="0"/>
          </a:p>
        </p:txBody>
      </p:sp>
      <p:sp>
        <p:nvSpPr>
          <p:cNvPr id="3" name="Date Placeholder 2"/>
          <p:cNvSpPr>
            <a:spLocks noGrp="1"/>
          </p:cNvSpPr>
          <p:nvPr>
            <p:ph type="dt" sz="half" idx="10"/>
          </p:nvPr>
        </p:nvSpPr>
        <p:spPr/>
        <p:txBody>
          <a:bodyPr/>
          <a:lstStyle/>
          <a:p>
            <a:fld id="{3B2F6CB8-9391-4BED-909F-C47A979AE1C4}" type="datetime1">
              <a:rPr lang="de-DE" smtClean="0"/>
              <a:t>04.04.2017</a:t>
            </a:fld>
            <a:endParaRPr lang="de-DE"/>
          </a:p>
        </p:txBody>
      </p:sp>
      <p:sp>
        <p:nvSpPr>
          <p:cNvPr id="5" name="Slide Number Placeholder 4"/>
          <p:cNvSpPr>
            <a:spLocks noGrp="1"/>
          </p:cNvSpPr>
          <p:nvPr>
            <p:ph type="sldNum" sz="quarter" idx="12"/>
          </p:nvPr>
        </p:nvSpPr>
        <p:spPr/>
        <p:txBody>
          <a:bodyPr/>
          <a:lstStyle/>
          <a:p>
            <a:fld id="{6C6AE60A-B69C-4790-82F7-3882EDF23186}" type="slidenum">
              <a:rPr lang="de-DE" smtClean="0"/>
              <a:t>20</a:t>
            </a:fld>
            <a:endParaRPr lang="de-DE"/>
          </a:p>
        </p:txBody>
      </p:sp>
      <p:sp>
        <p:nvSpPr>
          <p:cNvPr id="6" name="Title 5"/>
          <p:cNvSpPr>
            <a:spLocks noGrp="1"/>
          </p:cNvSpPr>
          <p:nvPr>
            <p:ph type="title"/>
          </p:nvPr>
        </p:nvSpPr>
        <p:spPr/>
        <p:txBody>
          <a:bodyPr/>
          <a:lstStyle/>
          <a:p>
            <a:r>
              <a:rPr lang="en-GB" dirty="0" smtClean="0"/>
              <a:t>Discussion </a:t>
            </a:r>
            <a:endParaRPr lang="en-GB" dirty="0"/>
          </a:p>
        </p:txBody>
      </p:sp>
      <p:sp>
        <p:nvSpPr>
          <p:cNvPr id="7"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cxnSp>
        <p:nvCxnSpPr>
          <p:cNvPr id="8" name="Straight Arrow Connector 7"/>
          <p:cNvCxnSpPr/>
          <p:nvPr/>
        </p:nvCxnSpPr>
        <p:spPr>
          <a:xfrm>
            <a:off x="2678541" y="2209338"/>
            <a:ext cx="240145" cy="240145"/>
          </a:xfrm>
          <a:prstGeom prst="straightConnector1">
            <a:avLst/>
          </a:prstGeom>
          <a:ln w="38100">
            <a:solidFill>
              <a:srgbClr val="FF0000"/>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16200000">
            <a:off x="5597236" y="2209336"/>
            <a:ext cx="240145" cy="240145"/>
          </a:xfrm>
          <a:prstGeom prst="straightConnector1">
            <a:avLst/>
          </a:prstGeom>
          <a:ln w="38100">
            <a:solidFill>
              <a:srgbClr val="FF0000"/>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6200000">
            <a:off x="7780613" y="2209335"/>
            <a:ext cx="240145" cy="240145"/>
          </a:xfrm>
          <a:prstGeom prst="straightConnector1">
            <a:avLst/>
          </a:prstGeom>
          <a:ln w="38100">
            <a:solidFill>
              <a:srgbClr val="FF0000"/>
            </a:solidFill>
            <a:headEnd type="none" w="med"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653599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Cloud Callout 36"/>
          <p:cNvSpPr/>
          <p:nvPr/>
        </p:nvSpPr>
        <p:spPr>
          <a:xfrm>
            <a:off x="2423356" y="3629897"/>
            <a:ext cx="3983266" cy="2950153"/>
          </a:xfrm>
          <a:prstGeom prst="cloudCallout">
            <a:avLst>
              <a:gd name="adj1" fmla="val -64227"/>
              <a:gd name="adj2" fmla="val -56621"/>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15" name="Diagram 14"/>
          <p:cNvGraphicFramePr/>
          <p:nvPr>
            <p:extLst>
              <p:ext uri="{D42A27DB-BD31-4B8C-83A1-F6EECF244321}">
                <p14:modId xmlns:p14="http://schemas.microsoft.com/office/powerpoint/2010/main" val="2944988575"/>
              </p:ext>
            </p:extLst>
          </p:nvPr>
        </p:nvGraphicFramePr>
        <p:xfrm>
          <a:off x="2592910" y="3896681"/>
          <a:ext cx="3633726" cy="21988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Content Placeholder 1"/>
          <p:cNvSpPr>
            <a:spLocks noGrp="1"/>
          </p:cNvSpPr>
          <p:nvPr>
            <p:ph idx="1"/>
          </p:nvPr>
        </p:nvSpPr>
        <p:spPr/>
        <p:txBody>
          <a:bodyPr/>
          <a:lstStyle/>
          <a:p>
            <a:pPr marL="0" indent="0">
              <a:buNone/>
            </a:pPr>
            <a:r>
              <a:rPr lang="de-CH" dirty="0" smtClean="0"/>
              <a:t>Sampling </a:t>
            </a:r>
            <a:r>
              <a:rPr lang="de-CH" dirty="0" err="1" smtClean="0"/>
              <a:t>from</a:t>
            </a:r>
            <a:r>
              <a:rPr lang="de-CH" dirty="0" smtClean="0"/>
              <a:t> ZAV Recycling AG</a:t>
            </a:r>
          </a:p>
          <a:p>
            <a:pPr>
              <a:buFontTx/>
              <a:buChar char="-"/>
            </a:pPr>
            <a:r>
              <a:rPr lang="de-CH" dirty="0" smtClean="0"/>
              <a:t>Small 700 kg </a:t>
            </a:r>
            <a:r>
              <a:rPr lang="de-CH" dirty="0" err="1" smtClean="0"/>
              <a:t>tests</a:t>
            </a:r>
            <a:r>
              <a:rPr lang="de-CH" dirty="0" smtClean="0"/>
              <a:t> (</a:t>
            </a:r>
            <a:r>
              <a:rPr lang="de-CH" dirty="0" err="1" smtClean="0"/>
              <a:t>composition</a:t>
            </a:r>
            <a:r>
              <a:rPr lang="de-CH" dirty="0" smtClean="0"/>
              <a:t> and </a:t>
            </a:r>
            <a:r>
              <a:rPr lang="de-CH" dirty="0" err="1" smtClean="0"/>
              <a:t>yield</a:t>
            </a:r>
            <a:r>
              <a:rPr lang="de-CH" dirty="0" smtClean="0"/>
              <a:t>)</a:t>
            </a:r>
          </a:p>
          <a:p>
            <a:pPr>
              <a:buFontTx/>
              <a:buChar char="-"/>
            </a:pPr>
            <a:r>
              <a:rPr lang="de-CH" dirty="0" smtClean="0"/>
              <a:t>Repetition of large-</a:t>
            </a:r>
            <a:r>
              <a:rPr lang="de-CH" dirty="0" err="1" smtClean="0"/>
              <a:t>scale</a:t>
            </a:r>
            <a:r>
              <a:rPr lang="de-CH" dirty="0" smtClean="0"/>
              <a:t> </a:t>
            </a:r>
            <a:r>
              <a:rPr lang="de-CH" dirty="0" err="1" smtClean="0"/>
              <a:t>analysis</a:t>
            </a:r>
            <a:r>
              <a:rPr lang="de-CH" dirty="0" smtClean="0"/>
              <a:t> (MLR)</a:t>
            </a:r>
          </a:p>
          <a:p>
            <a:pPr marL="0" indent="0">
              <a:buNone/>
            </a:pPr>
            <a:endParaRPr lang="de-CH" dirty="0"/>
          </a:p>
        </p:txBody>
      </p:sp>
      <p:sp>
        <p:nvSpPr>
          <p:cNvPr id="3" name="Date Placeholder 2"/>
          <p:cNvSpPr>
            <a:spLocks noGrp="1"/>
          </p:cNvSpPr>
          <p:nvPr>
            <p:ph type="dt" sz="half" idx="10"/>
          </p:nvPr>
        </p:nvSpPr>
        <p:spPr/>
        <p:txBody>
          <a:bodyPr/>
          <a:lstStyle/>
          <a:p>
            <a:fld id="{3B2F6CB8-9391-4BED-909F-C47A979AE1C4}" type="datetime1">
              <a:rPr lang="de-DE" smtClean="0"/>
              <a:t>04.04.2017</a:t>
            </a:fld>
            <a:endParaRPr lang="de-DE"/>
          </a:p>
        </p:txBody>
      </p:sp>
      <p:sp>
        <p:nvSpPr>
          <p:cNvPr id="5" name="Slide Number Placeholder 4"/>
          <p:cNvSpPr>
            <a:spLocks noGrp="1"/>
          </p:cNvSpPr>
          <p:nvPr>
            <p:ph type="sldNum" sz="quarter" idx="12"/>
          </p:nvPr>
        </p:nvSpPr>
        <p:spPr/>
        <p:txBody>
          <a:bodyPr/>
          <a:lstStyle/>
          <a:p>
            <a:fld id="{6C6AE60A-B69C-4790-82F7-3882EDF23186}" type="slidenum">
              <a:rPr lang="de-DE" smtClean="0"/>
              <a:t>21</a:t>
            </a:fld>
            <a:endParaRPr lang="de-DE"/>
          </a:p>
        </p:txBody>
      </p:sp>
      <p:sp>
        <p:nvSpPr>
          <p:cNvPr id="6" name="Title 5"/>
          <p:cNvSpPr>
            <a:spLocks noGrp="1"/>
          </p:cNvSpPr>
          <p:nvPr>
            <p:ph type="title"/>
          </p:nvPr>
        </p:nvSpPr>
        <p:spPr/>
        <p:txBody>
          <a:bodyPr/>
          <a:lstStyle/>
          <a:p>
            <a:r>
              <a:rPr lang="de-CH" dirty="0" smtClean="0"/>
              <a:t>Outlook </a:t>
            </a:r>
            <a:r>
              <a:rPr lang="de-CH" dirty="0" err="1" smtClean="0"/>
              <a:t>pre-treated</a:t>
            </a:r>
            <a:r>
              <a:rPr lang="de-CH" dirty="0" smtClean="0"/>
              <a:t> MSWI </a:t>
            </a:r>
            <a:r>
              <a:rPr lang="de-CH" dirty="0" err="1" smtClean="0"/>
              <a:t>slag</a:t>
            </a:r>
            <a:endParaRPr lang="de-CH" dirty="0"/>
          </a:p>
        </p:txBody>
      </p:sp>
      <p:sp>
        <p:nvSpPr>
          <p:cNvPr id="38"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Tree>
    <p:extLst>
      <p:ext uri="{BB962C8B-B14F-4D97-AF65-F5344CB8AC3E}">
        <p14:creationId xmlns:p14="http://schemas.microsoft.com/office/powerpoint/2010/main" val="421450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Graphic spid="15"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B2F6CB8-9391-4BED-909F-C47A979AE1C4}" type="datetime1">
              <a:rPr lang="de-DE" smtClean="0"/>
              <a:t>04.04.2017</a:t>
            </a:fld>
            <a:endParaRPr lang="de-DE"/>
          </a:p>
        </p:txBody>
      </p:sp>
      <p:sp>
        <p:nvSpPr>
          <p:cNvPr id="4" name="Footer Placeholder 3"/>
          <p:cNvSpPr>
            <a:spLocks noGrp="1"/>
          </p:cNvSpPr>
          <p:nvPr>
            <p:ph type="ftr" sz="quarter" idx="11"/>
          </p:nvPr>
        </p:nvSpPr>
        <p:spPr/>
        <p:txBody>
          <a:bodyPr/>
          <a:lstStyle/>
          <a:p>
            <a:r>
              <a:rPr lang="de-DE" smtClean="0"/>
              <a:t>Stefanie Hellweg</a:t>
            </a:r>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22</a:t>
            </a:fld>
            <a:endParaRPr lang="de-DE"/>
          </a:p>
        </p:txBody>
      </p:sp>
      <p:sp>
        <p:nvSpPr>
          <p:cNvPr id="6" name="Title 5"/>
          <p:cNvSpPr>
            <a:spLocks noGrp="1"/>
          </p:cNvSpPr>
          <p:nvPr>
            <p:ph type="title"/>
          </p:nvPr>
        </p:nvSpPr>
        <p:spPr>
          <a:xfrm>
            <a:off x="342900" y="1088452"/>
            <a:ext cx="8496300" cy="972000"/>
          </a:xfrm>
        </p:spPr>
        <p:txBody>
          <a:bodyPr/>
          <a:lstStyle/>
          <a:p>
            <a:r>
              <a:rPr lang="de-CH" dirty="0" err="1" smtClean="0"/>
              <a:t>Metal</a:t>
            </a:r>
            <a:r>
              <a:rPr lang="de-CH" dirty="0" smtClean="0"/>
              <a:t> </a:t>
            </a:r>
            <a:r>
              <a:rPr lang="de-CH" dirty="0" err="1" smtClean="0"/>
              <a:t>concentrations</a:t>
            </a:r>
            <a:r>
              <a:rPr lang="de-CH" dirty="0" smtClean="0"/>
              <a:t> in MSWI </a:t>
            </a:r>
            <a:r>
              <a:rPr lang="de-CH" dirty="0" err="1" smtClean="0"/>
              <a:t>slag</a:t>
            </a:r>
            <a:r>
              <a:rPr lang="de-CH" dirty="0" smtClean="0"/>
              <a:t> (&lt; 5 mm) and </a:t>
            </a:r>
            <a:r>
              <a:rPr lang="de-CH" dirty="0" err="1" smtClean="0"/>
              <a:t>primary</a:t>
            </a:r>
            <a:r>
              <a:rPr lang="de-CH" dirty="0" smtClean="0"/>
              <a:t> </a:t>
            </a:r>
            <a:r>
              <a:rPr lang="de-CH" dirty="0" err="1" smtClean="0"/>
              <a:t>ore</a:t>
            </a:r>
            <a:r>
              <a:rPr lang="de-CH" dirty="0" smtClean="0"/>
              <a:t/>
            </a:r>
            <a:br>
              <a:rPr lang="de-CH" dirty="0" smtClean="0"/>
            </a:br>
            <a:endParaRPr lang="de-CH" dirty="0"/>
          </a:p>
        </p:txBody>
      </p:sp>
      <p:grpSp>
        <p:nvGrpSpPr>
          <p:cNvPr id="23" name="Gruppieren 26"/>
          <p:cNvGrpSpPr/>
          <p:nvPr/>
        </p:nvGrpSpPr>
        <p:grpSpPr>
          <a:xfrm>
            <a:off x="305744" y="4081245"/>
            <a:ext cx="4319588" cy="1980000"/>
            <a:chOff x="305744" y="4374163"/>
            <a:chExt cx="4319588" cy="2459036"/>
          </a:xfrm>
        </p:grpSpPr>
        <p:graphicFrame>
          <p:nvGraphicFramePr>
            <p:cNvPr id="34" name="Objekt 37"/>
            <p:cNvGraphicFramePr>
              <a:graphicFrameLocks/>
            </p:cNvGraphicFramePr>
            <p:nvPr>
              <p:extLst/>
            </p:nvPr>
          </p:nvGraphicFramePr>
          <p:xfrm>
            <a:off x="305744" y="4374163"/>
            <a:ext cx="4319588" cy="2459036"/>
          </p:xfrm>
          <a:graphic>
            <a:graphicData uri="http://schemas.openxmlformats.org/presentationml/2006/ole">
              <mc:AlternateContent xmlns:mc="http://schemas.openxmlformats.org/markup-compatibility/2006">
                <mc:Choice xmlns:v="urn:schemas-microsoft-com:vml" Requires="v">
                  <p:oleObj spid="_x0000_s7002" name="Arbeitsblatt" r:id="rId4" imgW="8591578" imgH="4400460" progId="Excel.Sheet.8">
                    <p:embed/>
                  </p:oleObj>
                </mc:Choice>
                <mc:Fallback>
                  <p:oleObj name="Arbeitsblatt" r:id="rId4" imgW="8591578" imgH="4400460" progId="Excel.Sheet.8">
                    <p:embed/>
                    <p:pic>
                      <p:nvPicPr>
                        <p:cNvPr id="34" name="Objekt 37"/>
                        <p:cNvPicPr>
                          <a:picLocks noChangeArrowheads="1"/>
                        </p:cNvPicPr>
                        <p:nvPr/>
                      </p:nvPicPr>
                      <p:blipFill>
                        <a:blip r:embed="rId5"/>
                        <a:srcRect/>
                        <a:stretch>
                          <a:fillRect/>
                        </a:stretch>
                      </p:blipFill>
                      <p:spPr bwMode="auto">
                        <a:xfrm>
                          <a:off x="305744" y="4374163"/>
                          <a:ext cx="4319588" cy="2459036"/>
                        </a:xfrm>
                        <a:prstGeom prst="rect">
                          <a:avLst/>
                        </a:prstGeom>
                        <a:noFill/>
                        <a:ln>
                          <a:noFill/>
                        </a:ln>
                      </p:spPr>
                    </p:pic>
                  </p:oleObj>
                </mc:Fallback>
              </mc:AlternateContent>
            </a:graphicData>
          </a:graphic>
        </p:graphicFrame>
        <p:sp>
          <p:nvSpPr>
            <p:cNvPr id="35" name="Textfeld 38"/>
            <p:cNvSpPr txBox="1"/>
            <p:nvPr/>
          </p:nvSpPr>
          <p:spPr>
            <a:xfrm>
              <a:off x="1070978" y="4470291"/>
              <a:ext cx="1512168" cy="458687"/>
            </a:xfrm>
            <a:prstGeom prst="rect">
              <a:avLst/>
            </a:prstGeom>
            <a:noFill/>
          </p:spPr>
          <p:txBody>
            <a:bodyPr wrap="square" rtlCol="0">
              <a:spAutoFit/>
            </a:bodyPr>
            <a:lstStyle/>
            <a:p>
              <a:r>
                <a:rPr lang="de-CH" b="1" dirty="0" err="1" smtClean="0">
                  <a:latin typeface="Arial" pitchFamily="34" charset="0"/>
                  <a:cs typeface="Arial" pitchFamily="34" charset="0"/>
                </a:rPr>
                <a:t>Copper</a:t>
              </a:r>
              <a:r>
                <a:rPr lang="de-CH" b="1" dirty="0" smtClean="0">
                  <a:latin typeface="Arial" pitchFamily="34" charset="0"/>
                  <a:cs typeface="Arial" pitchFamily="34" charset="0"/>
                </a:rPr>
                <a:t> </a:t>
              </a:r>
              <a:endParaRPr lang="de-CH" b="1" dirty="0">
                <a:latin typeface="Arial" pitchFamily="34" charset="0"/>
                <a:cs typeface="Arial" pitchFamily="34" charset="0"/>
              </a:endParaRPr>
            </a:p>
          </p:txBody>
        </p:sp>
      </p:grpSp>
      <p:graphicFrame>
        <p:nvGraphicFramePr>
          <p:cNvPr id="32" name="Objekt 35"/>
          <p:cNvGraphicFramePr>
            <a:graphicFrameLocks/>
          </p:cNvGraphicFramePr>
          <p:nvPr>
            <p:extLst/>
          </p:nvPr>
        </p:nvGraphicFramePr>
        <p:xfrm>
          <a:off x="296863" y="1884363"/>
          <a:ext cx="4319587" cy="1979612"/>
        </p:xfrm>
        <a:graphic>
          <a:graphicData uri="http://schemas.openxmlformats.org/presentationml/2006/ole">
            <mc:AlternateContent xmlns:mc="http://schemas.openxmlformats.org/markup-compatibility/2006">
              <mc:Choice xmlns:v="urn:schemas-microsoft-com:vml" Requires="v">
                <p:oleObj spid="_x0000_s7003" name="Worksheet" r:id="rId6" imgW="7924990" imgH="4257532" progId="Excel.Sheet.8">
                  <p:embed/>
                </p:oleObj>
              </mc:Choice>
              <mc:Fallback>
                <p:oleObj name="Worksheet" r:id="rId6" imgW="7924990" imgH="4257532" progId="Excel.Sheet.8">
                  <p:embed/>
                  <p:pic>
                    <p:nvPicPr>
                      <p:cNvPr id="32" name="Objekt 35"/>
                      <p:cNvPicPr>
                        <a:picLocks noChangeArrowheads="1"/>
                      </p:cNvPicPr>
                      <p:nvPr/>
                    </p:nvPicPr>
                    <p:blipFill>
                      <a:blip r:embed="rId7"/>
                      <a:srcRect/>
                      <a:stretch>
                        <a:fillRect/>
                      </a:stretch>
                    </p:blipFill>
                    <p:spPr bwMode="auto">
                      <a:xfrm>
                        <a:off x="296863" y="1884363"/>
                        <a:ext cx="4319587" cy="1979612"/>
                      </a:xfrm>
                      <a:prstGeom prst="rect">
                        <a:avLst/>
                      </a:prstGeom>
                      <a:noFill/>
                      <a:ln w="50800">
                        <a:noFill/>
                      </a:ln>
                    </p:spPr>
                  </p:pic>
                </p:oleObj>
              </mc:Fallback>
            </mc:AlternateContent>
          </a:graphicData>
        </a:graphic>
      </p:graphicFrame>
      <p:sp>
        <p:nvSpPr>
          <p:cNvPr id="33" name="Textfeld 36"/>
          <p:cNvSpPr txBox="1"/>
          <p:nvPr/>
        </p:nvSpPr>
        <p:spPr>
          <a:xfrm>
            <a:off x="1025710" y="1988979"/>
            <a:ext cx="1512168" cy="369332"/>
          </a:xfrm>
          <a:prstGeom prst="rect">
            <a:avLst/>
          </a:prstGeom>
          <a:noFill/>
        </p:spPr>
        <p:txBody>
          <a:bodyPr wrap="square" rtlCol="0">
            <a:spAutoFit/>
          </a:bodyPr>
          <a:lstStyle/>
          <a:p>
            <a:r>
              <a:rPr lang="de-CH" b="1" dirty="0" err="1" smtClean="0">
                <a:latin typeface="Arial" pitchFamily="34" charset="0"/>
                <a:cs typeface="Arial" pitchFamily="34" charset="0"/>
              </a:rPr>
              <a:t>Aluminum</a:t>
            </a:r>
            <a:endParaRPr lang="de-CH" b="1" dirty="0">
              <a:latin typeface="Arial" pitchFamily="34" charset="0"/>
              <a:cs typeface="Arial" pitchFamily="34" charset="0"/>
            </a:endParaRPr>
          </a:p>
        </p:txBody>
      </p:sp>
      <p:grpSp>
        <p:nvGrpSpPr>
          <p:cNvPr id="29" name="Gruppieren 32"/>
          <p:cNvGrpSpPr/>
          <p:nvPr/>
        </p:nvGrpSpPr>
        <p:grpSpPr>
          <a:xfrm>
            <a:off x="4644248" y="1883658"/>
            <a:ext cx="4320000" cy="1979993"/>
            <a:chOff x="4644248" y="2137170"/>
            <a:chExt cx="4320000" cy="2412000"/>
          </a:xfrm>
        </p:grpSpPr>
        <p:graphicFrame>
          <p:nvGraphicFramePr>
            <p:cNvPr id="30" name="Objekt 33"/>
            <p:cNvGraphicFramePr>
              <a:graphicFrameLocks/>
            </p:cNvGraphicFramePr>
            <p:nvPr>
              <p:extLst/>
            </p:nvPr>
          </p:nvGraphicFramePr>
          <p:xfrm>
            <a:off x="4644248" y="2137170"/>
            <a:ext cx="4320000" cy="2412000"/>
          </p:xfrm>
          <a:graphic>
            <a:graphicData uri="http://schemas.openxmlformats.org/presentationml/2006/ole">
              <mc:AlternateContent xmlns:mc="http://schemas.openxmlformats.org/markup-compatibility/2006">
                <mc:Choice xmlns:v="urn:schemas-microsoft-com:vml" Requires="v">
                  <p:oleObj spid="_x0000_s7004" name="Arbeitsblatt" r:id="rId8" imgW="8648576" imgH="4400460" progId="Excel.Sheet.8">
                    <p:embed/>
                  </p:oleObj>
                </mc:Choice>
                <mc:Fallback>
                  <p:oleObj name="Arbeitsblatt" r:id="rId8" imgW="8648576" imgH="4400460" progId="Excel.Sheet.8">
                    <p:embed/>
                    <p:pic>
                      <p:nvPicPr>
                        <p:cNvPr id="30" name="Objekt 33"/>
                        <p:cNvPicPr>
                          <a:picLocks noChangeArrowheads="1"/>
                        </p:cNvPicPr>
                        <p:nvPr/>
                      </p:nvPicPr>
                      <p:blipFill>
                        <a:blip r:embed="rId9"/>
                        <a:srcRect/>
                        <a:stretch>
                          <a:fillRect/>
                        </a:stretch>
                      </p:blipFill>
                      <p:spPr bwMode="auto">
                        <a:xfrm>
                          <a:off x="4644248" y="2137170"/>
                          <a:ext cx="4320000" cy="24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 name="Textfeld 34"/>
            <p:cNvSpPr txBox="1"/>
            <p:nvPr/>
          </p:nvSpPr>
          <p:spPr>
            <a:xfrm>
              <a:off x="5292080" y="2257399"/>
              <a:ext cx="1512168" cy="449915"/>
            </a:xfrm>
            <a:prstGeom prst="rect">
              <a:avLst/>
            </a:prstGeom>
            <a:noFill/>
          </p:spPr>
          <p:txBody>
            <a:bodyPr wrap="square" rtlCol="0">
              <a:spAutoFit/>
            </a:bodyPr>
            <a:lstStyle/>
            <a:p>
              <a:r>
                <a:rPr lang="de-CH" b="1" dirty="0" err="1" smtClean="0">
                  <a:latin typeface="Arial" pitchFamily="34" charset="0"/>
                  <a:cs typeface="Arial" pitchFamily="34" charset="0"/>
                </a:rPr>
                <a:t>Silver</a:t>
              </a:r>
              <a:endParaRPr lang="de-CH" b="1" dirty="0">
                <a:latin typeface="Arial" pitchFamily="34" charset="0"/>
                <a:cs typeface="Arial" pitchFamily="34" charset="0"/>
              </a:endParaRPr>
            </a:p>
          </p:txBody>
        </p:sp>
      </p:grpSp>
      <p:grpSp>
        <p:nvGrpSpPr>
          <p:cNvPr id="25" name="Gruppieren 28"/>
          <p:cNvGrpSpPr/>
          <p:nvPr/>
        </p:nvGrpSpPr>
        <p:grpSpPr>
          <a:xfrm>
            <a:off x="4644248" y="4101237"/>
            <a:ext cx="4320000" cy="1979995"/>
            <a:chOff x="4644248" y="4358884"/>
            <a:chExt cx="4320000" cy="2412000"/>
          </a:xfrm>
        </p:grpSpPr>
        <p:graphicFrame>
          <p:nvGraphicFramePr>
            <p:cNvPr id="26" name="Objekt 29"/>
            <p:cNvGraphicFramePr>
              <a:graphicFrameLocks/>
            </p:cNvGraphicFramePr>
            <p:nvPr>
              <p:extLst/>
            </p:nvPr>
          </p:nvGraphicFramePr>
          <p:xfrm>
            <a:off x="4644248" y="4358884"/>
            <a:ext cx="4320000" cy="2412000"/>
          </p:xfrm>
          <a:graphic>
            <a:graphicData uri="http://schemas.openxmlformats.org/presentationml/2006/ole">
              <mc:AlternateContent xmlns:mc="http://schemas.openxmlformats.org/markup-compatibility/2006">
                <mc:Choice xmlns:v="urn:schemas-microsoft-com:vml" Requires="v">
                  <p:oleObj spid="_x0000_s7005" name="Arbeitsblatt" r:id="rId10" imgW="8648576" imgH="4210110" progId="Excel.Sheet.8">
                    <p:embed/>
                  </p:oleObj>
                </mc:Choice>
                <mc:Fallback>
                  <p:oleObj name="Arbeitsblatt" r:id="rId10" imgW="8648576" imgH="4210110" progId="Excel.Sheet.8">
                    <p:embed/>
                    <p:pic>
                      <p:nvPicPr>
                        <p:cNvPr id="26" name="Objekt 29"/>
                        <p:cNvPicPr>
                          <a:picLocks noChangeArrowheads="1"/>
                        </p:cNvPicPr>
                        <p:nvPr/>
                      </p:nvPicPr>
                      <p:blipFill>
                        <a:blip r:embed="rId11"/>
                        <a:srcRect/>
                        <a:stretch>
                          <a:fillRect/>
                        </a:stretch>
                      </p:blipFill>
                      <p:spPr bwMode="auto">
                        <a:xfrm>
                          <a:off x="4644248" y="4358884"/>
                          <a:ext cx="4320000" cy="24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Textfeld 30"/>
            <p:cNvSpPr txBox="1"/>
            <p:nvPr/>
          </p:nvSpPr>
          <p:spPr>
            <a:xfrm>
              <a:off x="5310186" y="4517012"/>
              <a:ext cx="1512168" cy="369333"/>
            </a:xfrm>
            <a:prstGeom prst="rect">
              <a:avLst/>
            </a:prstGeom>
            <a:noFill/>
          </p:spPr>
          <p:txBody>
            <a:bodyPr wrap="square" rtlCol="0">
              <a:spAutoFit/>
            </a:bodyPr>
            <a:lstStyle/>
            <a:p>
              <a:r>
                <a:rPr lang="de-CH" b="1" dirty="0" smtClean="0">
                  <a:latin typeface="Arial" pitchFamily="34" charset="0"/>
                  <a:cs typeface="Arial" pitchFamily="34" charset="0"/>
                </a:rPr>
                <a:t>Gold</a:t>
              </a:r>
              <a:endParaRPr lang="de-CH" b="1" dirty="0">
                <a:latin typeface="Arial" pitchFamily="34" charset="0"/>
                <a:cs typeface="Arial" pitchFamily="34" charset="0"/>
              </a:endParaRPr>
            </a:p>
          </p:txBody>
        </p:sp>
      </p:grpSp>
      <p:sp>
        <p:nvSpPr>
          <p:cNvPr id="36" name="TextBox 3"/>
          <p:cNvSpPr txBox="1">
            <a:spLocks noChangeArrowheads="1"/>
          </p:cNvSpPr>
          <p:nvPr/>
        </p:nvSpPr>
        <p:spPr bwMode="auto">
          <a:xfrm>
            <a:off x="2801257" y="6308726"/>
            <a:ext cx="35414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ctr" eaLnBrk="1" hangingPunct="1"/>
            <a:r>
              <a:rPr lang="de-CH" altLang="de-DE" sz="1400" i="1" dirty="0" smtClean="0"/>
              <a:t>ZAR </a:t>
            </a:r>
            <a:r>
              <a:rPr lang="de-CH" altLang="de-DE" sz="1400" i="1" dirty="0" err="1" smtClean="0"/>
              <a:t>Foundation</a:t>
            </a:r>
            <a:r>
              <a:rPr lang="de-CH" altLang="de-DE" sz="1400" i="1" dirty="0" smtClean="0"/>
              <a:t>; Morf et al. 2013, </a:t>
            </a:r>
            <a:r>
              <a:rPr lang="de-CH" altLang="de-DE" sz="1400" i="1" dirty="0" err="1" smtClean="0"/>
              <a:t>Waste</a:t>
            </a:r>
            <a:r>
              <a:rPr lang="de-CH" altLang="de-DE" sz="1400" i="1" dirty="0" smtClean="0"/>
              <a:t> Management 33</a:t>
            </a:r>
            <a:endParaRPr lang="de-CH" altLang="de-DE" sz="1400" i="1" dirty="0"/>
          </a:p>
        </p:txBody>
      </p:sp>
      <p:sp>
        <p:nvSpPr>
          <p:cNvPr id="7" name="Rectangle 6"/>
          <p:cNvSpPr/>
          <p:nvPr/>
        </p:nvSpPr>
        <p:spPr>
          <a:xfrm>
            <a:off x="324794" y="1884363"/>
            <a:ext cx="4266256" cy="19399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extBox 20"/>
          <p:cNvSpPr txBox="1"/>
          <p:nvPr/>
        </p:nvSpPr>
        <p:spPr>
          <a:xfrm>
            <a:off x="2290229" y="3620552"/>
            <a:ext cx="720034" cy="369332"/>
          </a:xfrm>
          <a:prstGeom prst="rect">
            <a:avLst/>
          </a:prstGeom>
          <a:solidFill>
            <a:schemeClr val="bg1"/>
          </a:solidFill>
        </p:spPr>
        <p:txBody>
          <a:bodyPr wrap="square" lIns="0" tIns="0" rIns="0" bIns="0" rtlCol="0">
            <a:spAutoFit/>
          </a:bodyPr>
          <a:lstStyle/>
          <a:p>
            <a:pPr algn="ctr"/>
            <a:r>
              <a:rPr lang="en-GB" sz="1200" b="1" dirty="0" smtClean="0"/>
              <a:t>NE-</a:t>
            </a:r>
          </a:p>
          <a:p>
            <a:pPr algn="ctr"/>
            <a:r>
              <a:rPr lang="en-GB" sz="1200" b="1" dirty="0" smtClean="0"/>
              <a:t>material</a:t>
            </a:r>
            <a:endParaRPr lang="en-GB" sz="1200" b="1" dirty="0"/>
          </a:p>
        </p:txBody>
      </p:sp>
      <p:sp>
        <p:nvSpPr>
          <p:cNvPr id="22" name="TextBox 21"/>
          <p:cNvSpPr txBox="1"/>
          <p:nvPr/>
        </p:nvSpPr>
        <p:spPr>
          <a:xfrm>
            <a:off x="3368943" y="3621406"/>
            <a:ext cx="989893" cy="369332"/>
          </a:xfrm>
          <a:prstGeom prst="rect">
            <a:avLst/>
          </a:prstGeom>
          <a:solidFill>
            <a:schemeClr val="bg1"/>
          </a:solidFill>
        </p:spPr>
        <p:txBody>
          <a:bodyPr wrap="square" lIns="0" tIns="0" rIns="0" bIns="0" rtlCol="0">
            <a:spAutoFit/>
          </a:bodyPr>
          <a:lstStyle/>
          <a:p>
            <a:pPr algn="ctr"/>
            <a:r>
              <a:rPr lang="en-GB" sz="1200" b="1" dirty="0" smtClean="0"/>
              <a:t>NE  light fraction</a:t>
            </a:r>
            <a:endParaRPr lang="en-GB" sz="1200" b="1" dirty="0"/>
          </a:p>
        </p:txBody>
      </p:sp>
      <p:sp>
        <p:nvSpPr>
          <p:cNvPr id="37" name="TextBox 36"/>
          <p:cNvSpPr txBox="1"/>
          <p:nvPr/>
        </p:nvSpPr>
        <p:spPr>
          <a:xfrm>
            <a:off x="1025711" y="3624322"/>
            <a:ext cx="889434" cy="184666"/>
          </a:xfrm>
          <a:prstGeom prst="rect">
            <a:avLst/>
          </a:prstGeom>
          <a:solidFill>
            <a:schemeClr val="bg1"/>
          </a:solidFill>
        </p:spPr>
        <p:txBody>
          <a:bodyPr wrap="square" lIns="0" tIns="0" rIns="0" bIns="0" rtlCol="0">
            <a:spAutoFit/>
          </a:bodyPr>
          <a:lstStyle/>
          <a:p>
            <a:pPr algn="ctr"/>
            <a:r>
              <a:rPr lang="en-GB" sz="1200" b="1" dirty="0" smtClean="0"/>
              <a:t>Fine slag</a:t>
            </a:r>
            <a:endParaRPr lang="en-GB" sz="1200" b="1" dirty="0"/>
          </a:p>
        </p:txBody>
      </p:sp>
      <p:sp>
        <p:nvSpPr>
          <p:cNvPr id="42" name="Rectangle 41"/>
          <p:cNvSpPr/>
          <p:nvPr/>
        </p:nvSpPr>
        <p:spPr>
          <a:xfrm>
            <a:off x="4671120" y="1902579"/>
            <a:ext cx="4266256" cy="19399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TextBox 42"/>
          <p:cNvSpPr txBox="1"/>
          <p:nvPr/>
        </p:nvSpPr>
        <p:spPr>
          <a:xfrm>
            <a:off x="6998047" y="3629879"/>
            <a:ext cx="872902" cy="369332"/>
          </a:xfrm>
          <a:prstGeom prst="rect">
            <a:avLst/>
          </a:prstGeom>
          <a:solidFill>
            <a:schemeClr val="bg1"/>
          </a:solidFill>
        </p:spPr>
        <p:txBody>
          <a:bodyPr wrap="square" lIns="0" tIns="0" rIns="0" bIns="0" rtlCol="0">
            <a:spAutoFit/>
          </a:bodyPr>
          <a:lstStyle/>
          <a:p>
            <a:pPr algn="ctr"/>
            <a:r>
              <a:rPr lang="en-GB" sz="1200" b="1" dirty="0" smtClean="0"/>
              <a:t>NE-</a:t>
            </a:r>
          </a:p>
          <a:p>
            <a:pPr algn="ctr"/>
            <a:r>
              <a:rPr lang="en-GB" sz="1200" b="1" dirty="0" smtClean="0"/>
              <a:t>material</a:t>
            </a:r>
            <a:endParaRPr lang="en-GB" sz="1200" b="1" dirty="0"/>
          </a:p>
        </p:txBody>
      </p:sp>
      <p:sp>
        <p:nvSpPr>
          <p:cNvPr id="44" name="TextBox 43"/>
          <p:cNvSpPr txBox="1"/>
          <p:nvPr/>
        </p:nvSpPr>
        <p:spPr>
          <a:xfrm>
            <a:off x="7937624" y="3633007"/>
            <a:ext cx="799288" cy="369332"/>
          </a:xfrm>
          <a:prstGeom prst="rect">
            <a:avLst/>
          </a:prstGeom>
          <a:solidFill>
            <a:schemeClr val="bg1"/>
          </a:solidFill>
        </p:spPr>
        <p:txBody>
          <a:bodyPr wrap="square" lIns="0" tIns="0" rIns="0" bIns="0" rtlCol="0">
            <a:spAutoFit/>
          </a:bodyPr>
          <a:lstStyle/>
          <a:p>
            <a:pPr algn="ctr"/>
            <a:r>
              <a:rPr lang="en-GB" sz="1200" b="1" dirty="0" smtClean="0"/>
              <a:t>NE </a:t>
            </a:r>
          </a:p>
          <a:p>
            <a:pPr algn="ctr"/>
            <a:r>
              <a:rPr lang="en-GB" sz="1200" b="1" dirty="0" smtClean="0"/>
              <a:t>heavy</a:t>
            </a:r>
            <a:endParaRPr lang="en-GB" sz="1200" b="1" dirty="0"/>
          </a:p>
        </p:txBody>
      </p:sp>
      <p:sp>
        <p:nvSpPr>
          <p:cNvPr id="45" name="TextBox 44"/>
          <p:cNvSpPr txBox="1"/>
          <p:nvPr/>
        </p:nvSpPr>
        <p:spPr>
          <a:xfrm>
            <a:off x="6066270" y="3642538"/>
            <a:ext cx="931777" cy="184666"/>
          </a:xfrm>
          <a:prstGeom prst="rect">
            <a:avLst/>
          </a:prstGeom>
          <a:solidFill>
            <a:schemeClr val="bg1"/>
          </a:solidFill>
        </p:spPr>
        <p:txBody>
          <a:bodyPr wrap="square" lIns="0" tIns="0" rIns="0" bIns="0" rtlCol="0">
            <a:spAutoFit/>
          </a:bodyPr>
          <a:lstStyle/>
          <a:p>
            <a:pPr algn="ctr"/>
            <a:r>
              <a:rPr lang="en-GB" sz="1200" b="1" dirty="0"/>
              <a:t>Fine </a:t>
            </a:r>
            <a:r>
              <a:rPr lang="en-GB" sz="1200" b="1" dirty="0" smtClean="0"/>
              <a:t>slag</a:t>
            </a:r>
            <a:endParaRPr lang="en-GB" sz="1200" b="1" dirty="0"/>
          </a:p>
        </p:txBody>
      </p:sp>
      <p:sp>
        <p:nvSpPr>
          <p:cNvPr id="20" name="TextBox 19"/>
          <p:cNvSpPr txBox="1"/>
          <p:nvPr/>
        </p:nvSpPr>
        <p:spPr>
          <a:xfrm>
            <a:off x="5570536" y="3642321"/>
            <a:ext cx="444500" cy="184666"/>
          </a:xfrm>
          <a:prstGeom prst="rect">
            <a:avLst/>
          </a:prstGeom>
          <a:solidFill>
            <a:schemeClr val="bg1"/>
          </a:solidFill>
        </p:spPr>
        <p:txBody>
          <a:bodyPr wrap="square" lIns="0" tIns="0" rIns="0" bIns="0" rtlCol="0">
            <a:spAutoFit/>
          </a:bodyPr>
          <a:lstStyle/>
          <a:p>
            <a:r>
              <a:rPr lang="en-GB" sz="1200" b="1" dirty="0" smtClean="0"/>
              <a:t>Ore </a:t>
            </a:r>
            <a:endParaRPr lang="en-GB" sz="1200" b="1" dirty="0"/>
          </a:p>
        </p:txBody>
      </p:sp>
      <p:sp>
        <p:nvSpPr>
          <p:cNvPr id="53" name="Rectangle 52"/>
          <p:cNvSpPr/>
          <p:nvPr/>
        </p:nvSpPr>
        <p:spPr>
          <a:xfrm>
            <a:off x="350194" y="4073721"/>
            <a:ext cx="4266256" cy="19399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p:cNvSpPr/>
          <p:nvPr/>
        </p:nvSpPr>
        <p:spPr>
          <a:xfrm>
            <a:off x="4689226" y="4073721"/>
            <a:ext cx="4266256" cy="193990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p:cNvSpPr txBox="1"/>
          <p:nvPr/>
        </p:nvSpPr>
        <p:spPr>
          <a:xfrm>
            <a:off x="495300" y="1325881"/>
            <a:ext cx="919410" cy="369332"/>
          </a:xfrm>
          <a:prstGeom prst="rect">
            <a:avLst/>
          </a:prstGeom>
          <a:noFill/>
        </p:spPr>
        <p:txBody>
          <a:bodyPr wrap="square" rtlCol="0">
            <a:spAutoFit/>
          </a:bodyPr>
          <a:lstStyle/>
          <a:p>
            <a:endParaRPr lang="de-CH" dirty="0"/>
          </a:p>
        </p:txBody>
      </p:sp>
      <p:sp>
        <p:nvSpPr>
          <p:cNvPr id="47" name="TextBox 46"/>
          <p:cNvSpPr txBox="1"/>
          <p:nvPr/>
        </p:nvSpPr>
        <p:spPr>
          <a:xfrm>
            <a:off x="2583146" y="5822993"/>
            <a:ext cx="872902" cy="369332"/>
          </a:xfrm>
          <a:prstGeom prst="rect">
            <a:avLst/>
          </a:prstGeom>
          <a:solidFill>
            <a:schemeClr val="bg1"/>
          </a:solidFill>
        </p:spPr>
        <p:txBody>
          <a:bodyPr wrap="square" lIns="0" tIns="0" rIns="0" bIns="0" rtlCol="0">
            <a:spAutoFit/>
          </a:bodyPr>
          <a:lstStyle/>
          <a:p>
            <a:pPr algn="ctr"/>
            <a:r>
              <a:rPr lang="en-GB" sz="1200" b="1" dirty="0" smtClean="0"/>
              <a:t>NE-</a:t>
            </a:r>
          </a:p>
          <a:p>
            <a:pPr algn="ctr"/>
            <a:r>
              <a:rPr lang="en-GB" sz="1200" b="1" dirty="0" smtClean="0"/>
              <a:t>material</a:t>
            </a:r>
            <a:endParaRPr lang="en-GB" sz="1200" b="1" dirty="0"/>
          </a:p>
        </p:txBody>
      </p:sp>
      <p:sp>
        <p:nvSpPr>
          <p:cNvPr id="48" name="TextBox 47"/>
          <p:cNvSpPr txBox="1"/>
          <p:nvPr/>
        </p:nvSpPr>
        <p:spPr>
          <a:xfrm>
            <a:off x="3522723" y="5826121"/>
            <a:ext cx="799288" cy="369332"/>
          </a:xfrm>
          <a:prstGeom prst="rect">
            <a:avLst/>
          </a:prstGeom>
          <a:solidFill>
            <a:schemeClr val="bg1"/>
          </a:solidFill>
        </p:spPr>
        <p:txBody>
          <a:bodyPr wrap="square" lIns="0" tIns="0" rIns="0" bIns="0" rtlCol="0">
            <a:spAutoFit/>
          </a:bodyPr>
          <a:lstStyle/>
          <a:p>
            <a:pPr algn="ctr"/>
            <a:r>
              <a:rPr lang="en-GB" sz="1200" b="1" dirty="0" smtClean="0"/>
              <a:t>NE </a:t>
            </a:r>
          </a:p>
          <a:p>
            <a:pPr algn="ctr"/>
            <a:r>
              <a:rPr lang="en-GB" sz="1200" b="1" dirty="0" smtClean="0"/>
              <a:t>heavy</a:t>
            </a:r>
            <a:endParaRPr lang="en-GB" sz="1200" b="1" dirty="0"/>
          </a:p>
        </p:txBody>
      </p:sp>
      <p:sp>
        <p:nvSpPr>
          <p:cNvPr id="49" name="TextBox 48"/>
          <p:cNvSpPr txBox="1"/>
          <p:nvPr/>
        </p:nvSpPr>
        <p:spPr>
          <a:xfrm>
            <a:off x="1651369" y="5835652"/>
            <a:ext cx="931777" cy="184666"/>
          </a:xfrm>
          <a:prstGeom prst="rect">
            <a:avLst/>
          </a:prstGeom>
          <a:solidFill>
            <a:schemeClr val="bg1"/>
          </a:solidFill>
        </p:spPr>
        <p:txBody>
          <a:bodyPr wrap="square" lIns="0" tIns="0" rIns="0" bIns="0" rtlCol="0">
            <a:spAutoFit/>
          </a:bodyPr>
          <a:lstStyle/>
          <a:p>
            <a:pPr algn="ctr"/>
            <a:r>
              <a:rPr lang="en-GB" sz="1200" b="1" dirty="0"/>
              <a:t>Fine </a:t>
            </a:r>
            <a:r>
              <a:rPr lang="en-GB" sz="1200" b="1" dirty="0" smtClean="0"/>
              <a:t>slag</a:t>
            </a:r>
            <a:endParaRPr lang="en-GB" sz="1200" b="1" dirty="0"/>
          </a:p>
        </p:txBody>
      </p:sp>
      <p:sp>
        <p:nvSpPr>
          <p:cNvPr id="50" name="TextBox 49"/>
          <p:cNvSpPr txBox="1"/>
          <p:nvPr/>
        </p:nvSpPr>
        <p:spPr>
          <a:xfrm>
            <a:off x="1155635" y="5835435"/>
            <a:ext cx="444500" cy="184666"/>
          </a:xfrm>
          <a:prstGeom prst="rect">
            <a:avLst/>
          </a:prstGeom>
          <a:solidFill>
            <a:schemeClr val="bg1"/>
          </a:solidFill>
        </p:spPr>
        <p:txBody>
          <a:bodyPr wrap="square" lIns="0" tIns="0" rIns="0" bIns="0" rtlCol="0">
            <a:spAutoFit/>
          </a:bodyPr>
          <a:lstStyle/>
          <a:p>
            <a:r>
              <a:rPr lang="en-GB" sz="1200" b="1" dirty="0" smtClean="0"/>
              <a:t>Ore </a:t>
            </a:r>
            <a:endParaRPr lang="en-GB" sz="1200" b="1" dirty="0"/>
          </a:p>
        </p:txBody>
      </p:sp>
      <p:sp>
        <p:nvSpPr>
          <p:cNvPr id="51" name="TextBox 50"/>
          <p:cNvSpPr txBox="1"/>
          <p:nvPr/>
        </p:nvSpPr>
        <p:spPr>
          <a:xfrm>
            <a:off x="6998804" y="5853819"/>
            <a:ext cx="872902" cy="369332"/>
          </a:xfrm>
          <a:prstGeom prst="rect">
            <a:avLst/>
          </a:prstGeom>
          <a:solidFill>
            <a:schemeClr val="bg1"/>
          </a:solidFill>
        </p:spPr>
        <p:txBody>
          <a:bodyPr wrap="square" lIns="0" tIns="0" rIns="0" bIns="0" rtlCol="0">
            <a:spAutoFit/>
          </a:bodyPr>
          <a:lstStyle/>
          <a:p>
            <a:pPr algn="ctr"/>
            <a:r>
              <a:rPr lang="en-GB" sz="1200" b="1" dirty="0" smtClean="0"/>
              <a:t>NE-</a:t>
            </a:r>
          </a:p>
          <a:p>
            <a:pPr algn="ctr"/>
            <a:r>
              <a:rPr lang="en-GB" sz="1200" b="1" dirty="0" smtClean="0"/>
              <a:t>material</a:t>
            </a:r>
            <a:endParaRPr lang="en-GB" sz="1200" b="1" dirty="0"/>
          </a:p>
        </p:txBody>
      </p:sp>
      <p:sp>
        <p:nvSpPr>
          <p:cNvPr id="52" name="TextBox 51"/>
          <p:cNvSpPr txBox="1"/>
          <p:nvPr/>
        </p:nvSpPr>
        <p:spPr>
          <a:xfrm>
            <a:off x="7938381" y="5856947"/>
            <a:ext cx="799288" cy="369332"/>
          </a:xfrm>
          <a:prstGeom prst="rect">
            <a:avLst/>
          </a:prstGeom>
          <a:solidFill>
            <a:schemeClr val="bg1"/>
          </a:solidFill>
        </p:spPr>
        <p:txBody>
          <a:bodyPr wrap="square" lIns="0" tIns="0" rIns="0" bIns="0" rtlCol="0">
            <a:spAutoFit/>
          </a:bodyPr>
          <a:lstStyle/>
          <a:p>
            <a:pPr algn="ctr"/>
            <a:r>
              <a:rPr lang="en-GB" sz="1200" b="1" dirty="0" smtClean="0"/>
              <a:t>NE </a:t>
            </a:r>
          </a:p>
          <a:p>
            <a:pPr algn="ctr"/>
            <a:r>
              <a:rPr lang="en-GB" sz="1200" b="1" dirty="0" smtClean="0"/>
              <a:t>heavy</a:t>
            </a:r>
            <a:endParaRPr lang="en-GB" sz="1200" b="1" dirty="0"/>
          </a:p>
        </p:txBody>
      </p:sp>
      <p:sp>
        <p:nvSpPr>
          <p:cNvPr id="63" name="TextBox 62"/>
          <p:cNvSpPr txBox="1"/>
          <p:nvPr/>
        </p:nvSpPr>
        <p:spPr>
          <a:xfrm>
            <a:off x="6067027" y="5866478"/>
            <a:ext cx="931777" cy="184666"/>
          </a:xfrm>
          <a:prstGeom prst="rect">
            <a:avLst/>
          </a:prstGeom>
          <a:solidFill>
            <a:schemeClr val="bg1"/>
          </a:solidFill>
        </p:spPr>
        <p:txBody>
          <a:bodyPr wrap="square" lIns="0" tIns="0" rIns="0" bIns="0" rtlCol="0">
            <a:spAutoFit/>
          </a:bodyPr>
          <a:lstStyle/>
          <a:p>
            <a:pPr algn="ctr"/>
            <a:r>
              <a:rPr lang="en-GB" sz="1200" b="1" dirty="0"/>
              <a:t>Fine </a:t>
            </a:r>
            <a:r>
              <a:rPr lang="en-GB" sz="1200" b="1" dirty="0" smtClean="0"/>
              <a:t>slag</a:t>
            </a:r>
            <a:endParaRPr lang="en-GB" sz="1200" b="1" dirty="0"/>
          </a:p>
        </p:txBody>
      </p:sp>
      <p:sp>
        <p:nvSpPr>
          <p:cNvPr id="64" name="TextBox 63"/>
          <p:cNvSpPr txBox="1"/>
          <p:nvPr/>
        </p:nvSpPr>
        <p:spPr>
          <a:xfrm>
            <a:off x="5571293" y="5866261"/>
            <a:ext cx="444500" cy="184666"/>
          </a:xfrm>
          <a:prstGeom prst="rect">
            <a:avLst/>
          </a:prstGeom>
          <a:solidFill>
            <a:schemeClr val="bg1"/>
          </a:solidFill>
        </p:spPr>
        <p:txBody>
          <a:bodyPr wrap="square" lIns="0" tIns="0" rIns="0" bIns="0" rtlCol="0">
            <a:spAutoFit/>
          </a:bodyPr>
          <a:lstStyle/>
          <a:p>
            <a:r>
              <a:rPr lang="en-GB" sz="1200" b="1" dirty="0" smtClean="0"/>
              <a:t>Ore </a:t>
            </a:r>
            <a:endParaRPr lang="en-GB" sz="1200" b="1" dirty="0"/>
          </a:p>
        </p:txBody>
      </p:sp>
    </p:spTree>
    <p:extLst>
      <p:ext uri="{BB962C8B-B14F-4D97-AF65-F5344CB8AC3E}">
        <p14:creationId xmlns:p14="http://schemas.microsoft.com/office/powerpoint/2010/main" val="364723515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98463" y="703263"/>
            <a:ext cx="8229600" cy="1143000"/>
          </a:xfrm>
          <a:prstGeom prst="rect">
            <a:avLst/>
          </a:prstGeom>
        </p:spPr>
        <p:txBody>
          <a:bodyPr/>
          <a:lstStyle/>
          <a:p>
            <a:pPr algn="l" eaLnBrk="0" hangingPunct="0">
              <a:defRPr/>
            </a:pPr>
            <a:r>
              <a:rPr lang="de-CH" sz="2400" b="1" kern="0" dirty="0" smtClean="0">
                <a:latin typeface="+mj-lt"/>
                <a:ea typeface="+mj-ea"/>
                <a:cs typeface="+mj-cs"/>
              </a:rPr>
              <a:t>Assessment of </a:t>
            </a:r>
            <a:r>
              <a:rPr lang="de-CH" sz="2400" b="1" kern="0" dirty="0" err="1" smtClean="0">
                <a:latin typeface="+mj-lt"/>
                <a:ea typeface="+mj-ea"/>
                <a:cs typeface="+mj-cs"/>
              </a:rPr>
              <a:t>metal</a:t>
            </a:r>
            <a:r>
              <a:rPr lang="de-CH" sz="2400" b="1" kern="0" dirty="0" smtClean="0">
                <a:latin typeface="+mj-lt"/>
                <a:ea typeface="+mj-ea"/>
                <a:cs typeface="+mj-cs"/>
              </a:rPr>
              <a:t> </a:t>
            </a:r>
            <a:r>
              <a:rPr lang="de-CH" sz="2400" b="1" kern="0" dirty="0" err="1" smtClean="0">
                <a:latin typeface="+mj-lt"/>
                <a:ea typeface="+mj-ea"/>
                <a:cs typeface="+mj-cs"/>
              </a:rPr>
              <a:t>recovery</a:t>
            </a:r>
            <a:r>
              <a:rPr lang="de-CH" sz="2400" b="1" kern="0" dirty="0" smtClean="0">
                <a:latin typeface="+mj-lt"/>
                <a:ea typeface="+mj-ea"/>
                <a:cs typeface="+mj-cs"/>
              </a:rPr>
              <a:t> </a:t>
            </a:r>
            <a:r>
              <a:rPr lang="de-CH" sz="2400" b="1" kern="0" dirty="0" err="1" smtClean="0">
                <a:latin typeface="+mj-lt"/>
                <a:ea typeface="+mj-ea"/>
                <a:cs typeface="+mj-cs"/>
              </a:rPr>
              <a:t>from</a:t>
            </a:r>
            <a:r>
              <a:rPr lang="de-CH" sz="2400" b="1" kern="0" dirty="0" smtClean="0">
                <a:latin typeface="+mj-lt"/>
                <a:ea typeface="+mj-ea"/>
                <a:cs typeface="+mj-cs"/>
              </a:rPr>
              <a:t> </a:t>
            </a:r>
            <a:r>
              <a:rPr lang="de-CH" sz="2400" b="1" kern="0" dirty="0" err="1" smtClean="0">
                <a:latin typeface="+mj-lt"/>
                <a:ea typeface="+mj-ea"/>
                <a:cs typeface="+mj-cs"/>
              </a:rPr>
              <a:t>incineration</a:t>
            </a:r>
            <a:r>
              <a:rPr lang="de-CH" sz="2400" b="1" kern="0" dirty="0" smtClean="0">
                <a:latin typeface="+mj-lt"/>
                <a:ea typeface="+mj-ea"/>
                <a:cs typeface="+mj-cs"/>
              </a:rPr>
              <a:t> </a:t>
            </a:r>
            <a:r>
              <a:rPr lang="de-CH" sz="2400" b="1" kern="0" dirty="0" err="1" smtClean="0">
                <a:latin typeface="+mj-lt"/>
                <a:ea typeface="+mj-ea"/>
                <a:cs typeface="+mj-cs"/>
              </a:rPr>
              <a:t>residues</a:t>
            </a:r>
            <a:endParaRPr lang="en-US" sz="2400" b="1" kern="0" dirty="0">
              <a:latin typeface="+mj-lt"/>
              <a:ea typeface="+mj-ea"/>
              <a:cs typeface="+mj-cs"/>
            </a:endParaRPr>
          </a:p>
        </p:txBody>
      </p:sp>
      <p:sp>
        <p:nvSpPr>
          <p:cNvPr id="2" name="TextBox 1"/>
          <p:cNvSpPr txBox="1"/>
          <p:nvPr/>
        </p:nvSpPr>
        <p:spPr>
          <a:xfrm>
            <a:off x="548422" y="2117986"/>
            <a:ext cx="6638997" cy="1938992"/>
          </a:xfrm>
          <a:prstGeom prst="rect">
            <a:avLst/>
          </a:prstGeom>
          <a:noFill/>
        </p:spPr>
        <p:txBody>
          <a:bodyPr wrap="none" rtlCol="0">
            <a:spAutoFit/>
          </a:bodyPr>
          <a:lstStyle/>
          <a:p>
            <a:pPr marL="342900" indent="-342900" algn="l">
              <a:buFontTx/>
              <a:buChar char="-"/>
            </a:pPr>
            <a:r>
              <a:rPr lang="de-CH" sz="2400" dirty="0" err="1" smtClean="0"/>
              <a:t>Current</a:t>
            </a:r>
            <a:r>
              <a:rPr lang="de-CH" sz="2400" dirty="0" smtClean="0"/>
              <a:t> </a:t>
            </a:r>
            <a:r>
              <a:rPr lang="de-CH" sz="2400" dirty="0" err="1" smtClean="0"/>
              <a:t>average</a:t>
            </a:r>
            <a:r>
              <a:rPr lang="de-CH" sz="2400" dirty="0"/>
              <a:t> </a:t>
            </a:r>
            <a:r>
              <a:rPr lang="de-CH" sz="2400" dirty="0" err="1" smtClean="0"/>
              <a:t>recovery</a:t>
            </a:r>
            <a:endParaRPr lang="de-CH" sz="2400" dirty="0" smtClean="0"/>
          </a:p>
          <a:p>
            <a:pPr marL="800100" lvl="1" indent="-342900" algn="l">
              <a:buFontTx/>
              <a:buChar char="-"/>
            </a:pPr>
            <a:r>
              <a:rPr lang="de-CH" sz="2400" dirty="0" err="1" smtClean="0"/>
              <a:t>Slag</a:t>
            </a:r>
            <a:r>
              <a:rPr lang="de-CH" sz="2400" dirty="0" smtClean="0"/>
              <a:t>: </a:t>
            </a:r>
            <a:r>
              <a:rPr lang="de-CH" sz="2400" dirty="0" err="1" smtClean="0"/>
              <a:t>Fe</a:t>
            </a:r>
            <a:r>
              <a:rPr lang="de-CH" sz="2400" dirty="0" smtClean="0"/>
              <a:t> 80%; Al, </a:t>
            </a:r>
            <a:r>
              <a:rPr lang="de-CH" sz="2400" dirty="0" err="1" smtClean="0"/>
              <a:t>Cu</a:t>
            </a:r>
            <a:r>
              <a:rPr lang="de-CH" sz="2400" dirty="0" smtClean="0"/>
              <a:t>, </a:t>
            </a:r>
            <a:r>
              <a:rPr lang="de-CH" sz="2400" dirty="0" err="1" smtClean="0"/>
              <a:t>stainless</a:t>
            </a:r>
            <a:r>
              <a:rPr lang="de-CH" sz="2400" dirty="0" smtClean="0"/>
              <a:t> </a:t>
            </a:r>
            <a:r>
              <a:rPr lang="de-CH" sz="2400" dirty="0" err="1" smtClean="0"/>
              <a:t>steel</a:t>
            </a:r>
            <a:r>
              <a:rPr lang="de-CH" sz="2400" dirty="0" smtClean="0"/>
              <a:t> 40%</a:t>
            </a:r>
          </a:p>
          <a:p>
            <a:pPr marL="800100" lvl="1" indent="-342900" algn="l">
              <a:buFontTx/>
              <a:buChar char="-"/>
            </a:pPr>
            <a:endParaRPr lang="de-CH" sz="2400" dirty="0" smtClean="0"/>
          </a:p>
          <a:p>
            <a:pPr marL="342900" indent="-342900" algn="l">
              <a:buFontTx/>
              <a:buChar char="-"/>
            </a:pPr>
            <a:r>
              <a:rPr lang="de-CH" sz="2400" dirty="0" smtClean="0"/>
              <a:t>Scenarios: Maximum </a:t>
            </a:r>
            <a:r>
              <a:rPr lang="de-CH" sz="2400" dirty="0" err="1" smtClean="0"/>
              <a:t>recovery</a:t>
            </a:r>
            <a:endParaRPr lang="de-CH" sz="2400" dirty="0" smtClean="0"/>
          </a:p>
          <a:p>
            <a:pPr marL="800100" lvl="1" indent="-342900" algn="l">
              <a:buFontTx/>
              <a:buChar char="-"/>
            </a:pPr>
            <a:r>
              <a:rPr lang="de-CH" sz="2400" dirty="0" smtClean="0"/>
              <a:t>Slag: </a:t>
            </a:r>
            <a:r>
              <a:rPr lang="de-CH" sz="2400" dirty="0" err="1" smtClean="0"/>
              <a:t>Fe</a:t>
            </a:r>
            <a:r>
              <a:rPr lang="de-CH" sz="2400" dirty="0" smtClean="0"/>
              <a:t> 90%; </a:t>
            </a:r>
            <a:r>
              <a:rPr lang="de-CH" sz="2400" dirty="0"/>
              <a:t>Al, </a:t>
            </a:r>
            <a:r>
              <a:rPr lang="de-CH" sz="2400" dirty="0" err="1"/>
              <a:t>Cu</a:t>
            </a:r>
            <a:r>
              <a:rPr lang="de-CH" sz="2400" dirty="0"/>
              <a:t>, </a:t>
            </a:r>
            <a:r>
              <a:rPr lang="de-CH" sz="2400" dirty="0" err="1"/>
              <a:t>stainless</a:t>
            </a:r>
            <a:r>
              <a:rPr lang="de-CH" sz="2400" dirty="0"/>
              <a:t> </a:t>
            </a:r>
            <a:r>
              <a:rPr lang="de-CH" sz="2400" dirty="0" err="1"/>
              <a:t>steel</a:t>
            </a:r>
            <a:r>
              <a:rPr lang="de-CH" sz="2400" dirty="0"/>
              <a:t> </a:t>
            </a:r>
            <a:r>
              <a:rPr lang="de-CH" sz="2400" dirty="0" smtClean="0"/>
              <a:t>80%</a:t>
            </a:r>
          </a:p>
        </p:txBody>
      </p:sp>
      <p:sp>
        <p:nvSpPr>
          <p:cNvPr id="7" name="Date Placeholder 2"/>
          <p:cNvSpPr>
            <a:spLocks noGrp="1"/>
          </p:cNvSpPr>
          <p:nvPr>
            <p:ph type="dt" sz="half" idx="10"/>
          </p:nvPr>
        </p:nvSpPr>
        <p:spPr>
          <a:xfrm>
            <a:off x="7937624" y="6308726"/>
            <a:ext cx="612068" cy="468312"/>
          </a:xfrm>
        </p:spPr>
        <p:txBody>
          <a:bodyPr/>
          <a:lstStyle/>
          <a:p>
            <a:fld id="{3B2F6CB8-9391-4BED-909F-C47A979AE1C4}" type="datetime1">
              <a:rPr lang="de-DE" smtClean="0"/>
              <a:t>04.04.2017</a:t>
            </a:fld>
            <a:endParaRPr lang="de-DE" dirty="0"/>
          </a:p>
        </p:txBody>
      </p:sp>
      <p:sp>
        <p:nvSpPr>
          <p:cNvPr id="8"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9" name="Slide Number Placeholder 4"/>
          <p:cNvSpPr>
            <a:spLocks noGrp="1"/>
          </p:cNvSpPr>
          <p:nvPr>
            <p:ph type="sldNum" sz="quarter" idx="12"/>
          </p:nvPr>
        </p:nvSpPr>
        <p:spPr>
          <a:xfrm>
            <a:off x="8626351" y="6308726"/>
            <a:ext cx="266700" cy="468312"/>
          </a:xfrm>
        </p:spPr>
        <p:txBody>
          <a:bodyPr/>
          <a:lstStyle/>
          <a:p>
            <a:fld id="{6C6AE60A-B69C-4790-82F7-3882EDF23186}" type="slidenum">
              <a:rPr lang="de-DE" smtClean="0"/>
              <a:t>23</a:t>
            </a:fld>
            <a:endParaRPr lang="de-DE" dirty="0"/>
          </a:p>
        </p:txBody>
      </p:sp>
    </p:spTree>
    <p:extLst>
      <p:ext uri="{BB962C8B-B14F-4D97-AF65-F5344CB8AC3E}">
        <p14:creationId xmlns:p14="http://schemas.microsoft.com/office/powerpoint/2010/main" val="16018759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a:xfrm>
            <a:off x="309562" y="620713"/>
            <a:ext cx="8524875" cy="92868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de-CH" sz="2600" b="1" dirty="0" err="1" smtClean="0"/>
              <a:t>Metal</a:t>
            </a:r>
            <a:r>
              <a:rPr lang="de-CH" sz="2600" b="1" dirty="0" smtClean="0"/>
              <a:t> </a:t>
            </a:r>
            <a:r>
              <a:rPr lang="de-CH" sz="2600" b="1" dirty="0" err="1" smtClean="0"/>
              <a:t>recovery</a:t>
            </a:r>
            <a:r>
              <a:rPr lang="de-CH" sz="2600" b="1" dirty="0" smtClean="0"/>
              <a:t> </a:t>
            </a:r>
            <a:r>
              <a:rPr lang="de-CH" sz="2600" b="1" dirty="0" err="1" smtClean="0"/>
              <a:t>from</a:t>
            </a:r>
            <a:r>
              <a:rPr lang="de-CH" sz="2600" b="1" dirty="0" smtClean="0"/>
              <a:t> </a:t>
            </a:r>
            <a:r>
              <a:rPr lang="de-CH" sz="2600" b="1" dirty="0" err="1" smtClean="0"/>
              <a:t>slag</a:t>
            </a:r>
            <a:endParaRPr lang="en-US" sz="2600" b="1" dirty="0"/>
          </a:p>
        </p:txBody>
      </p:sp>
      <p:sp>
        <p:nvSpPr>
          <p:cNvPr id="37" name="Rounded Rectangular Callout 36"/>
          <p:cNvSpPr/>
          <p:nvPr/>
        </p:nvSpPr>
        <p:spPr bwMode="auto">
          <a:xfrm>
            <a:off x="6019801" y="96148"/>
            <a:ext cx="3124200" cy="1200329"/>
          </a:xfrm>
          <a:prstGeom prst="wedgeRoundRectCallout">
            <a:avLst>
              <a:gd name="adj1" fmla="val -67679"/>
              <a:gd name="adj2" fmla="val 65114"/>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CH" sz="1200" b="0" i="0" u="none" strike="noStrike" cap="none" normalizeH="0" baseline="0" smtClean="0">
              <a:ln>
                <a:noFill/>
              </a:ln>
              <a:solidFill>
                <a:schemeClr val="tx1"/>
              </a:solidFill>
              <a:effectLst/>
              <a:latin typeface="Arial" pitchFamily="34" charset="0"/>
            </a:endParaRPr>
          </a:p>
        </p:txBody>
      </p:sp>
      <p:sp>
        <p:nvSpPr>
          <p:cNvPr id="40" name="TextBox 39"/>
          <p:cNvSpPr txBox="1"/>
          <p:nvPr/>
        </p:nvSpPr>
        <p:spPr>
          <a:xfrm>
            <a:off x="6019801" y="96148"/>
            <a:ext cx="3124200" cy="1200329"/>
          </a:xfrm>
          <a:prstGeom prst="rect">
            <a:avLst/>
          </a:prstGeom>
          <a:noFill/>
        </p:spPr>
        <p:txBody>
          <a:bodyPr wrap="square" rtlCol="0">
            <a:spAutoFit/>
          </a:bodyPr>
          <a:lstStyle/>
          <a:p>
            <a:r>
              <a:rPr lang="de-CH" sz="1800" dirty="0" err="1" smtClean="0"/>
              <a:t>Increasing</a:t>
            </a:r>
            <a:r>
              <a:rPr lang="de-CH" sz="1800" dirty="0" smtClean="0"/>
              <a:t> </a:t>
            </a:r>
            <a:r>
              <a:rPr lang="de-CH" sz="1800" dirty="0" err="1" smtClean="0"/>
              <a:t>the</a:t>
            </a:r>
            <a:r>
              <a:rPr lang="de-CH" sz="1800" dirty="0" smtClean="0"/>
              <a:t> </a:t>
            </a:r>
            <a:r>
              <a:rPr lang="de-CH" sz="1800" dirty="0" err="1" smtClean="0"/>
              <a:t>recovery</a:t>
            </a:r>
            <a:r>
              <a:rPr lang="de-CH" sz="1800" dirty="0" smtClean="0"/>
              <a:t> rate </a:t>
            </a:r>
            <a:r>
              <a:rPr lang="de-CH" sz="1800" dirty="0" err="1" smtClean="0"/>
              <a:t>pays</a:t>
            </a:r>
            <a:r>
              <a:rPr lang="de-CH" sz="1800" dirty="0" smtClean="0"/>
              <a:t> off</a:t>
            </a:r>
            <a:r>
              <a:rPr lang="de-CH" dirty="0"/>
              <a:t>! </a:t>
            </a:r>
            <a:r>
              <a:rPr lang="de-CH" dirty="0" err="1" smtClean="0"/>
              <a:t>Recovery</a:t>
            </a:r>
            <a:r>
              <a:rPr lang="de-CH" dirty="0" smtClean="0"/>
              <a:t> of </a:t>
            </a:r>
            <a:r>
              <a:rPr lang="de-CH" dirty="0" err="1"/>
              <a:t>several</a:t>
            </a:r>
            <a:r>
              <a:rPr lang="de-CH" dirty="0"/>
              <a:t> </a:t>
            </a:r>
            <a:r>
              <a:rPr lang="de-CH" dirty="0" smtClean="0"/>
              <a:t>10 kg CO</a:t>
            </a:r>
            <a:r>
              <a:rPr lang="de-CH" baseline="-25000" dirty="0" smtClean="0"/>
              <a:t>2</a:t>
            </a:r>
            <a:r>
              <a:rPr lang="de-CH" dirty="0" smtClean="0"/>
              <a:t>-eq per tonne </a:t>
            </a:r>
            <a:r>
              <a:rPr lang="de-CH" dirty="0" err="1" smtClean="0"/>
              <a:t>waste</a:t>
            </a:r>
            <a:r>
              <a:rPr lang="de-CH" dirty="0" smtClean="0"/>
              <a:t> </a:t>
            </a:r>
            <a:r>
              <a:rPr lang="de-CH" dirty="0" err="1" smtClean="0"/>
              <a:t>possible</a:t>
            </a:r>
            <a:r>
              <a:rPr lang="de-CH" dirty="0" smtClean="0"/>
              <a:t>. </a:t>
            </a:r>
            <a:endParaRPr lang="de-CH" sz="1800" dirty="0"/>
          </a:p>
        </p:txBody>
      </p:sp>
      <p:grpSp>
        <p:nvGrpSpPr>
          <p:cNvPr id="13" name="Group 12"/>
          <p:cNvGrpSpPr/>
          <p:nvPr/>
        </p:nvGrpSpPr>
        <p:grpSpPr>
          <a:xfrm>
            <a:off x="535606" y="1174802"/>
            <a:ext cx="7740959" cy="5224462"/>
            <a:chOff x="535606" y="1174802"/>
            <a:chExt cx="7740959" cy="5224462"/>
          </a:xfrm>
        </p:grpSpPr>
        <p:pic>
          <p:nvPicPr>
            <p:cNvPr id="368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0930"/>
            <a:stretch/>
          </p:blipFill>
          <p:spPr bwMode="auto">
            <a:xfrm>
              <a:off x="535606" y="1174802"/>
              <a:ext cx="5246687" cy="522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86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9070" t="39362"/>
            <a:stretch/>
          </p:blipFill>
          <p:spPr bwMode="auto">
            <a:xfrm>
              <a:off x="5923890" y="1467075"/>
              <a:ext cx="2349500" cy="3168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86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60566"/>
            <a:stretch/>
          </p:blipFill>
          <p:spPr bwMode="auto">
            <a:xfrm>
              <a:off x="5923890" y="3605006"/>
              <a:ext cx="2352675" cy="2060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Rectangle 1"/>
          <p:cNvSpPr/>
          <p:nvPr/>
        </p:nvSpPr>
        <p:spPr>
          <a:xfrm>
            <a:off x="4423144" y="1371600"/>
            <a:ext cx="1359149" cy="50276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12" name="Date Placeholder 2"/>
          <p:cNvSpPr>
            <a:spLocks noGrp="1"/>
          </p:cNvSpPr>
          <p:nvPr>
            <p:ph type="dt" sz="half" idx="10"/>
          </p:nvPr>
        </p:nvSpPr>
        <p:spPr>
          <a:xfrm>
            <a:off x="7937624" y="6308726"/>
            <a:ext cx="612068" cy="468312"/>
          </a:xfrm>
        </p:spPr>
        <p:txBody>
          <a:bodyPr/>
          <a:lstStyle/>
          <a:p>
            <a:fld id="{3B2F6CB8-9391-4BED-909F-C47A979AE1C4}" type="datetime1">
              <a:rPr lang="de-DE" smtClean="0"/>
              <a:t>04.04.2017</a:t>
            </a:fld>
            <a:endParaRPr lang="de-DE" dirty="0"/>
          </a:p>
        </p:txBody>
      </p:sp>
      <p:sp>
        <p:nvSpPr>
          <p:cNvPr id="14"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15" name="Slide Number Placeholder 4"/>
          <p:cNvSpPr>
            <a:spLocks noGrp="1"/>
          </p:cNvSpPr>
          <p:nvPr>
            <p:ph type="sldNum" sz="quarter" idx="12"/>
          </p:nvPr>
        </p:nvSpPr>
        <p:spPr>
          <a:xfrm>
            <a:off x="8626351" y="6308726"/>
            <a:ext cx="266700" cy="468312"/>
          </a:xfrm>
        </p:spPr>
        <p:txBody>
          <a:bodyPr/>
          <a:lstStyle/>
          <a:p>
            <a:fld id="{6C6AE60A-B69C-4790-82F7-3882EDF23186}" type="slidenum">
              <a:rPr lang="de-DE" smtClean="0"/>
              <a:t>24</a:t>
            </a:fld>
            <a:endParaRPr lang="de-DE" dirty="0"/>
          </a:p>
        </p:txBody>
      </p:sp>
      <p:sp>
        <p:nvSpPr>
          <p:cNvPr id="3" name="TextBox 2"/>
          <p:cNvSpPr txBox="1"/>
          <p:nvPr/>
        </p:nvSpPr>
        <p:spPr>
          <a:xfrm>
            <a:off x="5342274" y="5656329"/>
            <a:ext cx="3724096" cy="369332"/>
          </a:xfrm>
          <a:prstGeom prst="rect">
            <a:avLst/>
          </a:prstGeom>
          <a:noFill/>
        </p:spPr>
        <p:txBody>
          <a:bodyPr wrap="none" rtlCol="0">
            <a:spAutoFit/>
          </a:bodyPr>
          <a:lstStyle/>
          <a:p>
            <a:r>
              <a:rPr lang="en-US" dirty="0" err="1" smtClean="0"/>
              <a:t>CExD</a:t>
            </a:r>
            <a:r>
              <a:rPr lang="en-US" dirty="0" smtClean="0"/>
              <a:t>: Cumulative exergy demand</a:t>
            </a:r>
            <a:endParaRPr lang="en-US" dirty="0"/>
          </a:p>
        </p:txBody>
      </p:sp>
      <p:sp>
        <p:nvSpPr>
          <p:cNvPr id="16" name="TextBox 3"/>
          <p:cNvSpPr txBox="1">
            <a:spLocks noChangeArrowheads="1"/>
          </p:cNvSpPr>
          <p:nvPr/>
        </p:nvSpPr>
        <p:spPr bwMode="auto">
          <a:xfrm>
            <a:off x="2801257" y="6317880"/>
            <a:ext cx="35414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ctr" eaLnBrk="1" hangingPunct="1"/>
            <a:r>
              <a:rPr lang="de-CH" altLang="de-DE" sz="1400" i="1" dirty="0" smtClean="0"/>
              <a:t>Bösch et al. 2014, </a:t>
            </a:r>
            <a:r>
              <a:rPr lang="de-CH" altLang="de-DE" sz="1400" i="1" dirty="0" err="1" smtClean="0"/>
              <a:t>Waste</a:t>
            </a:r>
            <a:r>
              <a:rPr lang="de-CH" altLang="de-DE" sz="1400" i="1" dirty="0" smtClean="0"/>
              <a:t> Management 34</a:t>
            </a:r>
            <a:endParaRPr lang="de-CH" altLang="de-DE" sz="1400" i="1" dirty="0"/>
          </a:p>
        </p:txBody>
      </p:sp>
    </p:spTree>
    <p:extLst>
      <p:ext uri="{BB962C8B-B14F-4D97-AF65-F5344CB8AC3E}">
        <p14:creationId xmlns:p14="http://schemas.microsoft.com/office/powerpoint/2010/main" val="3664752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1"/>
          </p:nvPr>
        </p:nvSpPr>
        <p:spPr bwMode="auto">
          <a:xfrm>
            <a:off x="756606" y="1592714"/>
            <a:ext cx="6417917" cy="421004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CH" altLang="de-DE" sz="2000" dirty="0" err="1" smtClean="0"/>
              <a:t>Metal</a:t>
            </a:r>
            <a:r>
              <a:rPr lang="de-CH" altLang="de-DE" sz="2000" dirty="0" smtClean="0"/>
              <a:t> </a:t>
            </a:r>
            <a:r>
              <a:rPr lang="de-CH" altLang="de-DE" sz="2000" dirty="0" err="1" smtClean="0"/>
              <a:t>recovery</a:t>
            </a:r>
            <a:r>
              <a:rPr lang="de-CH" altLang="de-DE" sz="2000" dirty="0" smtClean="0"/>
              <a:t> </a:t>
            </a:r>
            <a:r>
              <a:rPr lang="de-CH" altLang="de-DE" sz="2000" dirty="0" err="1" smtClean="0"/>
              <a:t>from</a:t>
            </a:r>
            <a:r>
              <a:rPr lang="de-CH" altLang="de-DE" sz="2000" dirty="0" smtClean="0"/>
              <a:t> </a:t>
            </a:r>
            <a:r>
              <a:rPr lang="de-CH" altLang="de-DE" sz="2000" dirty="0" err="1" smtClean="0"/>
              <a:t>slag</a:t>
            </a:r>
            <a:r>
              <a:rPr lang="de-CH" altLang="de-DE" sz="2000" dirty="0"/>
              <a:t> </a:t>
            </a:r>
            <a:r>
              <a:rPr lang="de-CH" altLang="de-DE" sz="2000" dirty="0" err="1" smtClean="0"/>
              <a:t>can</a:t>
            </a:r>
            <a:r>
              <a:rPr lang="de-CH" altLang="de-DE" sz="2000" dirty="0" smtClean="0"/>
              <a:t> </a:t>
            </a:r>
            <a:r>
              <a:rPr lang="de-CH" altLang="de-DE" sz="2000" dirty="0" err="1" smtClean="0"/>
              <a:t>reduce</a:t>
            </a:r>
            <a:r>
              <a:rPr lang="de-CH" altLang="de-DE" sz="2000" dirty="0" smtClean="0"/>
              <a:t> </a:t>
            </a:r>
            <a:r>
              <a:rPr lang="de-CH" altLang="de-DE" sz="2000" dirty="0" err="1" smtClean="0"/>
              <a:t>climate</a:t>
            </a:r>
            <a:r>
              <a:rPr lang="de-CH" altLang="de-DE" sz="2000" dirty="0" smtClean="0"/>
              <a:t> </a:t>
            </a:r>
            <a:r>
              <a:rPr lang="de-CH" altLang="de-DE" sz="2000" dirty="0" err="1" smtClean="0"/>
              <a:t>change</a:t>
            </a:r>
            <a:r>
              <a:rPr lang="de-CH" altLang="de-DE" sz="2000" dirty="0" smtClean="0"/>
              <a:t> and </a:t>
            </a:r>
            <a:r>
              <a:rPr lang="de-CH" altLang="de-DE" sz="2000" dirty="0" err="1" smtClean="0"/>
              <a:t>other</a:t>
            </a:r>
            <a:r>
              <a:rPr lang="de-CH" altLang="de-DE" sz="2000" dirty="0" smtClean="0"/>
              <a:t> environmental </a:t>
            </a:r>
            <a:r>
              <a:rPr lang="de-CH" altLang="de-DE" sz="2000" dirty="0" err="1" smtClean="0"/>
              <a:t>impacts</a:t>
            </a:r>
            <a:r>
              <a:rPr lang="de-CH" altLang="de-DE" sz="2000" dirty="0" smtClean="0"/>
              <a:t>.</a:t>
            </a:r>
          </a:p>
          <a:p>
            <a:endParaRPr lang="de-CH" altLang="de-DE" sz="2000" dirty="0" smtClean="0"/>
          </a:p>
          <a:p>
            <a:r>
              <a:rPr lang="de-CH" altLang="de-DE" sz="2000" dirty="0" smtClean="0"/>
              <a:t>Quality </a:t>
            </a:r>
            <a:r>
              <a:rPr lang="de-CH" altLang="de-DE" sz="2000" dirty="0" err="1" smtClean="0"/>
              <a:t>matters</a:t>
            </a:r>
            <a:r>
              <a:rPr lang="de-CH" altLang="de-DE" sz="2000" dirty="0" smtClean="0"/>
              <a:t>!</a:t>
            </a:r>
          </a:p>
          <a:p>
            <a:pPr lvl="1"/>
            <a:r>
              <a:rPr lang="de-CH" altLang="de-DE" sz="1800" dirty="0" smtClean="0"/>
              <a:t>Tramp </a:t>
            </a:r>
            <a:r>
              <a:rPr lang="de-CH" altLang="de-DE" sz="1800" dirty="0" err="1" smtClean="0"/>
              <a:t>metals</a:t>
            </a:r>
            <a:r>
              <a:rPr lang="de-CH" altLang="de-DE" sz="1800" dirty="0" smtClean="0"/>
              <a:t> </a:t>
            </a:r>
            <a:r>
              <a:rPr lang="de-CH" altLang="de-DE" sz="1800" dirty="0" err="1" smtClean="0"/>
              <a:t>can</a:t>
            </a:r>
            <a:r>
              <a:rPr lang="de-CH" altLang="de-DE" sz="1800" dirty="0" smtClean="0"/>
              <a:t> </a:t>
            </a:r>
            <a:r>
              <a:rPr lang="de-CH" altLang="de-DE" sz="1800" dirty="0" err="1" smtClean="0"/>
              <a:t>be</a:t>
            </a:r>
            <a:r>
              <a:rPr lang="de-CH" altLang="de-DE" sz="1800" dirty="0" smtClean="0"/>
              <a:t> </a:t>
            </a:r>
            <a:r>
              <a:rPr lang="de-CH" altLang="de-DE" sz="1800" dirty="0" err="1" smtClean="0"/>
              <a:t>detrimental</a:t>
            </a:r>
            <a:r>
              <a:rPr lang="de-CH" altLang="de-DE" sz="1800" dirty="0" smtClean="0"/>
              <a:t> </a:t>
            </a:r>
            <a:r>
              <a:rPr lang="de-CH" altLang="de-DE" sz="1800" dirty="0" err="1" smtClean="0"/>
              <a:t>for</a:t>
            </a:r>
            <a:r>
              <a:rPr lang="de-CH" altLang="de-DE" sz="1800" dirty="0" smtClean="0"/>
              <a:t> </a:t>
            </a:r>
            <a:r>
              <a:rPr lang="de-CH" altLang="de-DE" sz="1800" dirty="0" err="1" smtClean="0"/>
              <a:t>secondary</a:t>
            </a:r>
            <a:r>
              <a:rPr lang="de-CH" altLang="de-DE" sz="1800" dirty="0" smtClean="0"/>
              <a:t> </a:t>
            </a:r>
            <a:r>
              <a:rPr lang="de-CH" altLang="de-DE" sz="1800" dirty="0" err="1" smtClean="0"/>
              <a:t>product</a:t>
            </a:r>
            <a:r>
              <a:rPr lang="de-CH" altLang="de-DE" sz="1800" dirty="0" smtClean="0"/>
              <a:t> </a:t>
            </a:r>
            <a:r>
              <a:rPr lang="de-CH" altLang="de-DE" sz="1800" dirty="0" err="1" smtClean="0"/>
              <a:t>quality</a:t>
            </a:r>
            <a:r>
              <a:rPr lang="de-CH" altLang="de-DE" sz="1800" dirty="0" smtClean="0"/>
              <a:t> and </a:t>
            </a:r>
            <a:r>
              <a:rPr lang="de-CH" altLang="de-DE" sz="1800" dirty="0" err="1" smtClean="0"/>
              <a:t>accumulate</a:t>
            </a:r>
            <a:r>
              <a:rPr lang="de-CH" altLang="de-DE" sz="1800" dirty="0" smtClean="0"/>
              <a:t> in </a:t>
            </a:r>
            <a:r>
              <a:rPr lang="de-CH" altLang="de-DE" sz="1800" dirty="0" err="1" smtClean="0"/>
              <a:t>the</a:t>
            </a:r>
            <a:r>
              <a:rPr lang="de-CH" altLang="de-DE" sz="1800" dirty="0" smtClean="0"/>
              <a:t> </a:t>
            </a:r>
            <a:r>
              <a:rPr lang="de-CH" altLang="de-DE" sz="1800" dirty="0" err="1" smtClean="0"/>
              <a:t>cycle</a:t>
            </a:r>
            <a:endParaRPr lang="de-CH" altLang="de-DE" sz="1800" dirty="0" smtClean="0"/>
          </a:p>
          <a:p>
            <a:pPr lvl="1"/>
            <a:r>
              <a:rPr lang="de-CH" altLang="de-DE" sz="1800" dirty="0" err="1" smtClean="0"/>
              <a:t>Functional</a:t>
            </a:r>
            <a:r>
              <a:rPr lang="de-CH" altLang="de-DE" sz="1800" dirty="0" smtClean="0"/>
              <a:t> </a:t>
            </a:r>
            <a:r>
              <a:rPr lang="de-CH" altLang="de-DE" sz="1800" dirty="0" err="1" smtClean="0"/>
              <a:t>value</a:t>
            </a:r>
            <a:r>
              <a:rPr lang="de-CH" altLang="de-DE" sz="1800" dirty="0" smtClean="0"/>
              <a:t> lost </a:t>
            </a:r>
          </a:p>
          <a:p>
            <a:pPr lvl="1"/>
            <a:r>
              <a:rPr lang="de-CH" altLang="de-DE" sz="1800" dirty="0" smtClean="0"/>
              <a:t>Impacts of </a:t>
            </a:r>
            <a:r>
              <a:rPr lang="de-CH" altLang="de-DE" sz="1800" dirty="0" err="1" smtClean="0"/>
              <a:t>recycling</a:t>
            </a:r>
            <a:r>
              <a:rPr lang="de-CH" altLang="de-DE" sz="1800" dirty="0" smtClean="0"/>
              <a:t> </a:t>
            </a:r>
            <a:r>
              <a:rPr lang="de-CH" altLang="de-DE" sz="1800" dirty="0" err="1" smtClean="0"/>
              <a:t>process</a:t>
            </a:r>
            <a:r>
              <a:rPr lang="de-CH" altLang="de-DE" sz="1800" dirty="0" smtClean="0"/>
              <a:t> </a:t>
            </a:r>
            <a:r>
              <a:rPr lang="de-CH" altLang="de-DE" sz="1800" dirty="0" err="1" smtClean="0"/>
              <a:t>may</a:t>
            </a:r>
            <a:r>
              <a:rPr lang="de-CH" altLang="de-DE" sz="1800" dirty="0" smtClean="0"/>
              <a:t> </a:t>
            </a:r>
            <a:r>
              <a:rPr lang="de-CH" altLang="de-DE" sz="1800" dirty="0" err="1" smtClean="0"/>
              <a:t>increase</a:t>
            </a:r>
            <a:r>
              <a:rPr lang="de-CH" altLang="de-DE" sz="1800" dirty="0" smtClean="0"/>
              <a:t> </a:t>
            </a:r>
            <a:r>
              <a:rPr lang="de-CH" altLang="de-DE" sz="1800" dirty="0" err="1" smtClean="0"/>
              <a:t>with</a:t>
            </a:r>
            <a:r>
              <a:rPr lang="de-CH" altLang="de-DE" sz="1800" dirty="0" smtClean="0"/>
              <a:t> </a:t>
            </a:r>
            <a:r>
              <a:rPr lang="de-CH" altLang="de-DE" sz="1800" dirty="0" err="1" smtClean="0"/>
              <a:t>bad</a:t>
            </a:r>
            <a:r>
              <a:rPr lang="de-CH" altLang="de-DE" sz="1800" dirty="0" smtClean="0"/>
              <a:t> </a:t>
            </a:r>
            <a:r>
              <a:rPr lang="de-CH" altLang="de-DE" sz="1800" dirty="0" err="1" smtClean="0"/>
              <a:t>quality</a:t>
            </a:r>
            <a:endParaRPr lang="de-CH" altLang="de-DE" sz="1800" dirty="0"/>
          </a:p>
          <a:p>
            <a:pPr marL="361950" lvl="1" indent="0">
              <a:buNone/>
            </a:pPr>
            <a:endParaRPr lang="de-CH" altLang="de-DE" sz="1800" dirty="0"/>
          </a:p>
          <a:p>
            <a:pPr lvl="1">
              <a:buFont typeface="Wingdings" panose="05000000000000000000" pitchFamily="2" charset="2"/>
              <a:buChar char="à"/>
            </a:pPr>
            <a:r>
              <a:rPr lang="de-CH" altLang="de-DE" sz="1800" dirty="0" err="1" smtClean="0"/>
              <a:t>What</a:t>
            </a:r>
            <a:r>
              <a:rPr lang="de-CH" altLang="de-DE" sz="1800" dirty="0" smtClean="0"/>
              <a:t> </a:t>
            </a:r>
            <a:r>
              <a:rPr lang="de-CH" altLang="de-DE" sz="1800" dirty="0" err="1" smtClean="0"/>
              <a:t>is</a:t>
            </a:r>
            <a:r>
              <a:rPr lang="de-CH" altLang="de-DE" sz="1800" dirty="0" smtClean="0"/>
              <a:t> </a:t>
            </a:r>
            <a:r>
              <a:rPr lang="de-CH" altLang="de-DE" sz="1800" dirty="0" err="1" smtClean="0"/>
              <a:t>the</a:t>
            </a:r>
            <a:r>
              <a:rPr lang="de-CH" altLang="de-DE" sz="1800" dirty="0" smtClean="0"/>
              <a:t> optimal </a:t>
            </a:r>
            <a:r>
              <a:rPr lang="de-CH" altLang="de-DE" sz="1800" dirty="0" err="1" smtClean="0"/>
              <a:t>level</a:t>
            </a:r>
            <a:r>
              <a:rPr lang="de-CH" altLang="de-DE" sz="1800" dirty="0" smtClean="0"/>
              <a:t> of </a:t>
            </a:r>
            <a:r>
              <a:rPr lang="de-CH" altLang="de-DE" sz="1800" dirty="0" err="1" smtClean="0"/>
              <a:t>recycling</a:t>
            </a:r>
            <a:r>
              <a:rPr lang="de-CH" altLang="de-DE" sz="1800" dirty="0" smtClean="0"/>
              <a:t>, </a:t>
            </a:r>
            <a:r>
              <a:rPr lang="de-CH" altLang="de-DE" sz="1800" dirty="0" err="1" smtClean="0"/>
              <a:t>sorting</a:t>
            </a:r>
            <a:r>
              <a:rPr lang="de-CH" altLang="de-DE" sz="1800" dirty="0" smtClean="0"/>
              <a:t> and </a:t>
            </a:r>
            <a:r>
              <a:rPr lang="de-CH" altLang="de-DE" sz="1800" dirty="0" err="1" smtClean="0"/>
              <a:t>pre-prossessing</a:t>
            </a:r>
            <a:r>
              <a:rPr lang="de-CH" altLang="de-DE" sz="1800" dirty="0" smtClean="0"/>
              <a:t>?</a:t>
            </a:r>
          </a:p>
          <a:p>
            <a:pPr lvl="1">
              <a:buFont typeface="Wingdings" panose="05000000000000000000" pitchFamily="2" charset="2"/>
              <a:buChar char="à"/>
            </a:pPr>
            <a:endParaRPr lang="de-CH" altLang="de-DE" sz="1800" dirty="0" smtClean="0"/>
          </a:p>
          <a:p>
            <a:pPr marL="361950" lvl="1" indent="0">
              <a:buNone/>
            </a:pPr>
            <a:endParaRPr lang="de-CH" altLang="de-DE" sz="1800" dirty="0" smtClean="0"/>
          </a:p>
          <a:p>
            <a:pPr marL="361950" lvl="1" indent="0">
              <a:buNone/>
            </a:pPr>
            <a:endParaRPr lang="de-CH" altLang="de-DE" sz="1800" dirty="0" smtClean="0"/>
          </a:p>
          <a:p>
            <a:pPr lvl="1"/>
            <a:endParaRPr lang="de-CH" altLang="de-DE" sz="1800" dirty="0" smtClean="0"/>
          </a:p>
          <a:p>
            <a:pPr marL="361950" lvl="1" indent="0">
              <a:buNone/>
            </a:pPr>
            <a:endParaRPr lang="de-CH" altLang="de-DE" sz="1800" dirty="0" smtClean="0"/>
          </a:p>
          <a:p>
            <a:pPr lvl="1"/>
            <a:endParaRPr lang="de-CH" altLang="de-DE" sz="1800" dirty="0" smtClean="0"/>
          </a:p>
          <a:p>
            <a:endParaRPr lang="de-CH" altLang="de-DE" sz="2000" dirty="0" smtClean="0"/>
          </a:p>
          <a:p>
            <a:endParaRPr lang="de-CH" altLang="de-DE" sz="2000" dirty="0" smtClean="0"/>
          </a:p>
        </p:txBody>
      </p:sp>
      <p:sp>
        <p:nvSpPr>
          <p:cNvPr id="2" name="Title 1"/>
          <p:cNvSpPr>
            <a:spLocks noGrp="1"/>
          </p:cNvSpPr>
          <p:nvPr>
            <p:ph type="title"/>
          </p:nvPr>
        </p:nvSpPr>
        <p:spPr/>
        <p:txBody>
          <a:bodyPr/>
          <a:lstStyle/>
          <a:p>
            <a:r>
              <a:rPr lang="de-CH" altLang="de-DE" dirty="0" err="1" smtClean="0"/>
              <a:t>Conclusions</a:t>
            </a:r>
            <a:r>
              <a:rPr lang="de-CH" altLang="de-DE" dirty="0" smtClean="0"/>
              <a:t> </a:t>
            </a:r>
            <a:br>
              <a:rPr lang="de-CH" altLang="de-DE" dirty="0" smtClean="0"/>
            </a:br>
            <a:endParaRPr lang="en-GB" dirty="0"/>
          </a:p>
        </p:txBody>
      </p:sp>
      <p:sp>
        <p:nvSpPr>
          <p:cNvPr id="4" name="Fußzeilenplatzhalter 4"/>
          <p:cNvSpPr txBox="1">
            <a:spLocks/>
          </p:cNvSpPr>
          <p:nvPr/>
        </p:nvSpPr>
        <p:spPr>
          <a:xfrm>
            <a:off x="4572000" y="6308726"/>
            <a:ext cx="3208613" cy="468312"/>
          </a:xfrm>
          <a:prstGeom prst="rect">
            <a:avLst/>
          </a:prstGeom>
        </p:spPr>
        <p:txBody>
          <a:bodyPr vert="horz" wrap="none" lIns="0" tIns="0" rIns="0" bIns="0" rtlCol="0" anchor="ctr"/>
          <a:lstStyle>
            <a:defPPr>
              <a:defRPr lang="de-DE"/>
            </a:defPPr>
            <a:lvl1pPr algn="r">
              <a:defRPr sz="800"/>
            </a:lvl1pPr>
          </a:lstStyle>
          <a:p>
            <a:r>
              <a:rPr lang="de-DE" dirty="0"/>
              <a:t>Stefanie Hellweg</a:t>
            </a:r>
          </a:p>
        </p:txBody>
      </p:sp>
      <p:sp>
        <p:nvSpPr>
          <p:cNvPr id="5" name="Foliennummernplatzhalter 5"/>
          <p:cNvSpPr txBox="1">
            <a:spLocks/>
          </p:cNvSpPr>
          <p:nvPr/>
        </p:nvSpPr>
        <p:spPr>
          <a:xfrm>
            <a:off x="8626351" y="6432551"/>
            <a:ext cx="355724" cy="468312"/>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C6AE60A-B69C-4790-82F7-3882EDF23186}" type="slidenum">
              <a:rPr lang="de-DE" sz="800"/>
              <a:pPr/>
              <a:t>25</a:t>
            </a:fld>
            <a:endParaRPr lang="de-DE" sz="800" dirty="0"/>
          </a:p>
        </p:txBody>
      </p:sp>
      <p:sp>
        <p:nvSpPr>
          <p:cNvPr id="6" name="Datumsplatzhalter 3"/>
          <p:cNvSpPr txBox="1">
            <a:spLocks/>
          </p:cNvSpPr>
          <p:nvPr/>
        </p:nvSpPr>
        <p:spPr>
          <a:xfrm>
            <a:off x="7904438" y="6432551"/>
            <a:ext cx="845737" cy="468312"/>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2BF4FBE-0522-49A2-A01E-13F521B4C0B7}" type="datetime1">
              <a:rPr lang="de-DE" sz="800"/>
              <a:pPr/>
              <a:t>04.04.2017</a:t>
            </a:fld>
            <a:endParaRPr lang="de-DE" sz="800" dirty="0"/>
          </a:p>
        </p:txBody>
      </p:sp>
      <p:sp>
        <p:nvSpPr>
          <p:cNvPr id="7" name="Rectangle 6"/>
          <p:cNvSpPr/>
          <p:nvPr/>
        </p:nvSpPr>
        <p:spPr>
          <a:xfrm>
            <a:off x="6940062" y="4501662"/>
            <a:ext cx="2203937" cy="2356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9" name="Date Placeholder 2"/>
          <p:cNvSpPr>
            <a:spLocks noGrp="1"/>
          </p:cNvSpPr>
          <p:nvPr>
            <p:ph type="dt" sz="half" idx="10"/>
          </p:nvPr>
        </p:nvSpPr>
        <p:spPr>
          <a:xfrm>
            <a:off x="7937624" y="6308726"/>
            <a:ext cx="612068" cy="468312"/>
          </a:xfrm>
        </p:spPr>
        <p:txBody>
          <a:bodyPr/>
          <a:lstStyle/>
          <a:p>
            <a:fld id="{3B2F6CB8-9391-4BED-909F-C47A979AE1C4}" type="datetime1">
              <a:rPr lang="de-DE" smtClean="0"/>
              <a:t>04.04.2017</a:t>
            </a:fld>
            <a:endParaRPr lang="de-DE" dirty="0"/>
          </a:p>
        </p:txBody>
      </p:sp>
      <p:sp>
        <p:nvSpPr>
          <p:cNvPr id="10"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11" name="Slide Number Placeholder 4"/>
          <p:cNvSpPr>
            <a:spLocks noGrp="1"/>
          </p:cNvSpPr>
          <p:nvPr>
            <p:ph type="sldNum" sz="quarter" idx="12"/>
          </p:nvPr>
        </p:nvSpPr>
        <p:spPr>
          <a:xfrm>
            <a:off x="8626351" y="6308726"/>
            <a:ext cx="266700" cy="468312"/>
          </a:xfrm>
        </p:spPr>
        <p:txBody>
          <a:bodyPr/>
          <a:lstStyle/>
          <a:p>
            <a:fld id="{6C6AE60A-B69C-4790-82F7-3882EDF23186}" type="slidenum">
              <a:rPr lang="de-DE" smtClean="0"/>
              <a:t>25</a:t>
            </a:fld>
            <a:endParaRPr lang="de-DE" dirty="0"/>
          </a:p>
        </p:txBody>
      </p:sp>
    </p:spTree>
    <p:extLst>
      <p:ext uri="{BB962C8B-B14F-4D97-AF65-F5344CB8AC3E}">
        <p14:creationId xmlns:p14="http://schemas.microsoft.com/office/powerpoint/2010/main" val="257177463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23850" y="5430100"/>
            <a:ext cx="8496300" cy="1124958"/>
          </a:xfrm>
        </p:spPr>
        <p:txBody>
          <a:bodyPr anchor="ctr"/>
          <a:lstStyle/>
          <a:p>
            <a:r>
              <a:rPr lang="en-US" dirty="0"/>
              <a:t>Thank you for your </a:t>
            </a:r>
            <a:r>
              <a:rPr lang="en-US" dirty="0" smtClean="0"/>
              <a:t>attention!</a:t>
            </a:r>
            <a:r>
              <a:rPr lang="en-US" dirty="0"/>
              <a:t/>
            </a:r>
            <a:br>
              <a:rPr lang="en-US" dirty="0"/>
            </a:br>
            <a:endParaRPr lang="en-GB" dirty="0"/>
          </a:p>
        </p:txBody>
      </p:sp>
      <p:pic>
        <p:nvPicPr>
          <p:cNvPr id="7" name="Picture 6" descr="C:\Documents and Settings\pfister.IHW-NDS\Local Settings\Temporary Internet Files\Content.IE5\0BHMQZ6Y\MCj04326810000[1].png"/>
          <p:cNvPicPr>
            <a:picLocks noChangeAspect="1" noChangeArrowheads="1"/>
          </p:cNvPicPr>
          <p:nvPr/>
        </p:nvPicPr>
        <p:blipFill>
          <a:blip r:embed="rId3" cstate="print">
            <a:grayscl/>
          </a:blip>
          <a:srcRect l="23377" t="31604" r="27271" b="35495"/>
          <a:stretch>
            <a:fillRect/>
          </a:stretch>
        </p:blipFill>
        <p:spPr bwMode="auto">
          <a:xfrm>
            <a:off x="477685" y="6036907"/>
            <a:ext cx="432299" cy="270122"/>
          </a:xfrm>
          <a:prstGeom prst="rect">
            <a:avLst/>
          </a:prstGeom>
          <a:effectLst>
            <a:outerShdw blurRad="40000" dist="23000" dir="5400000" rotWithShape="0">
              <a:srgbClr val="000000">
                <a:alpha val="35000"/>
              </a:srgbClr>
            </a:outerShdw>
          </a:effectLst>
        </p:spPr>
        <p:style>
          <a:lnRef idx="0">
            <a:schemeClr val="dk1"/>
          </a:lnRef>
          <a:fillRef idx="3">
            <a:schemeClr val="dk1"/>
          </a:fillRef>
          <a:effectRef idx="3">
            <a:schemeClr val="dk1"/>
          </a:effectRef>
          <a:fontRef idx="minor">
            <a:schemeClr val="lt1"/>
          </a:fontRef>
        </p:style>
      </p:pic>
      <p:sp>
        <p:nvSpPr>
          <p:cNvPr id="8" name="Text Box 3"/>
          <p:cNvSpPr txBox="1">
            <a:spLocks noChangeArrowheads="1"/>
          </p:cNvSpPr>
          <p:nvPr/>
        </p:nvSpPr>
        <p:spPr bwMode="auto">
          <a:xfrm>
            <a:off x="909984" y="5955357"/>
            <a:ext cx="4226621" cy="400110"/>
          </a:xfrm>
          <a:prstGeom prst="rect">
            <a:avLst/>
          </a:prstGeom>
          <a:noFill/>
          <a:ln w="9525">
            <a:noFill/>
            <a:miter lim="800000"/>
            <a:headEnd/>
            <a:tailEnd/>
          </a:ln>
          <a:effectLst/>
        </p:spPr>
        <p:txBody>
          <a:bodyPr wrap="square">
            <a:spAutoFit/>
          </a:bodyPr>
          <a:lstStyle/>
          <a:p>
            <a:pPr>
              <a:spcBef>
                <a:spcPct val="50000"/>
              </a:spcBef>
            </a:pPr>
            <a:r>
              <a:rPr lang="en-GB" sz="2000" b="1" dirty="0" smtClean="0">
                <a:latin typeface="Calibri" pitchFamily="34" charset="0"/>
              </a:rPr>
              <a:t>hellweg</a:t>
            </a:r>
            <a:r>
              <a:rPr lang="en-GB" sz="2000" b="1" dirty="0" smtClean="0">
                <a:effectLst/>
                <a:latin typeface="Calibri" pitchFamily="34" charset="0"/>
              </a:rPr>
              <a:t>@ifu.baug.ethz.ch</a:t>
            </a:r>
            <a:endParaRPr lang="en-GB" sz="2000" b="1" dirty="0">
              <a:effectLst/>
              <a:latin typeface="Calibri" pitchFamily="34" charset="0"/>
            </a:endParaRPr>
          </a:p>
        </p:txBody>
      </p:sp>
      <p:sp>
        <p:nvSpPr>
          <p:cNvPr id="15" name="Textfeld 6"/>
          <p:cNvSpPr txBox="1"/>
          <p:nvPr/>
        </p:nvSpPr>
        <p:spPr>
          <a:xfrm>
            <a:off x="7608822" y="5976813"/>
            <a:ext cx="3048000" cy="459775"/>
          </a:xfrm>
          <a:prstGeom prst="rect">
            <a:avLst/>
          </a:prstGeom>
          <a:noFill/>
        </p:spPr>
        <p:txBody>
          <a:bodyPr wrap="square" lIns="0" rIns="0" rtlCol="0" anchor="ctr" anchorCtr="0">
            <a:noAutofit/>
          </a:bodyPr>
          <a:lstStyle/>
          <a:p>
            <a:r>
              <a:rPr lang="de-CH" sz="800" b="1" dirty="0" smtClean="0"/>
              <a:t>www.ifu.ethz.ch/ESD</a:t>
            </a:r>
            <a:endParaRPr lang="de-CH" sz="800" b="1" dirty="0"/>
          </a:p>
        </p:txBody>
      </p:sp>
      <p:pic>
        <p:nvPicPr>
          <p:cNvPr id="16" name="Picture 15" descr="ESD Logo.jpg"/>
          <p:cNvPicPr>
            <a:picLocks noChangeAspect="1"/>
          </p:cNvPicPr>
          <p:nvPr/>
        </p:nvPicPr>
        <p:blipFill>
          <a:blip r:embed="rId4" cstate="print"/>
          <a:stretch>
            <a:fillRect/>
          </a:stretch>
        </p:blipFill>
        <p:spPr>
          <a:xfrm>
            <a:off x="7557955" y="5708364"/>
            <a:ext cx="1100236" cy="402624"/>
          </a:xfrm>
          <a:prstGeom prst="rect">
            <a:avLst/>
          </a:prstGeom>
        </p:spPr>
      </p:pic>
      <p:sp>
        <p:nvSpPr>
          <p:cNvPr id="9" name="Title 13"/>
          <p:cNvSpPr txBox="1">
            <a:spLocks/>
          </p:cNvSpPr>
          <p:nvPr/>
        </p:nvSpPr>
        <p:spPr>
          <a:xfrm>
            <a:off x="323850" y="3467099"/>
            <a:ext cx="3600450" cy="1734401"/>
          </a:xfrm>
          <a:prstGeom prst="rect">
            <a:avLst/>
          </a:prstGeom>
          <a:solidFill>
            <a:schemeClr val="bg1"/>
          </a:solidFill>
          <a:effectLst>
            <a:glow rad="228600">
              <a:schemeClr val="bg1">
                <a:alpha val="40000"/>
              </a:schemeClr>
            </a:glow>
          </a:effectLst>
        </p:spPr>
        <p:txBody>
          <a:bodyPr vert="horz" lIns="140400" tIns="0" rIns="144000" bIns="0" rtlCol="0" anchor="ctr" anchorCtr="0">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pPr algn="just"/>
            <a:r>
              <a:rPr lang="en-GB" sz="1400" b="0" dirty="0" smtClean="0"/>
              <a:t>Financial support from </a:t>
            </a:r>
          </a:p>
          <a:p>
            <a:pPr marL="285750" indent="-285750" algn="just">
              <a:buFont typeface="Arial" panose="020B0604020202020204" pitchFamily="34" charset="0"/>
              <a:buChar char="•"/>
            </a:pPr>
            <a:r>
              <a:rPr lang="en-GB" sz="1400" b="0" dirty="0" smtClean="0"/>
              <a:t>Swiss National Science Foundation </a:t>
            </a:r>
          </a:p>
          <a:p>
            <a:pPr marL="285750" indent="-285750" algn="just">
              <a:buFont typeface="Arial" panose="020B0604020202020204" pitchFamily="34" charset="0"/>
              <a:buChar char="•"/>
            </a:pPr>
            <a:r>
              <a:rPr lang="en-GB" sz="1400" b="0" dirty="0" smtClean="0"/>
              <a:t>Swiss cantonal office of waste, water, energy and air (Zurich) </a:t>
            </a:r>
          </a:p>
          <a:p>
            <a:pPr marL="285750" indent="-285750" algn="just">
              <a:buFont typeface="Arial" panose="020B0604020202020204" pitchFamily="34" charset="0"/>
              <a:buChar char="•"/>
            </a:pPr>
            <a:r>
              <a:rPr lang="en-GB" sz="1400" b="0" dirty="0" smtClean="0"/>
              <a:t>Development centre for sustain-able management of recyclable waste and resources (ZAR). </a:t>
            </a:r>
            <a:endParaRPr lang="en-GB" sz="1400" b="0" dirty="0"/>
          </a:p>
        </p:txBody>
      </p:sp>
    </p:spTree>
    <p:extLst>
      <p:ext uri="{BB962C8B-B14F-4D97-AF65-F5344CB8AC3E}">
        <p14:creationId xmlns:p14="http://schemas.microsoft.com/office/powerpoint/2010/main" val="287178570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6" descr="http://www.krusenstern.ch/wp-content/uploads/2008/03/nzz-die-kunst-des-bloggens-600-p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4176" y="707189"/>
            <a:ext cx="3970338" cy="588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Picture 7" descr="Zeichnung_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4903" y="1013412"/>
            <a:ext cx="3808325" cy="310811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2772" name="Picture 4" descr="http://images.free-extras.com/pics/g/garfield-1074.g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10518" y="4568066"/>
            <a:ext cx="1165225" cy="151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Rounded Rectangular Callout 6"/>
          <p:cNvSpPr>
            <a:spLocks noChangeArrowheads="1"/>
          </p:cNvSpPr>
          <p:nvPr/>
        </p:nvSpPr>
        <p:spPr bwMode="auto">
          <a:xfrm>
            <a:off x="6412708" y="3815048"/>
            <a:ext cx="1340642" cy="758825"/>
          </a:xfrm>
          <a:prstGeom prst="wedgeRoundRectCallout">
            <a:avLst>
              <a:gd name="adj1" fmla="val 35299"/>
              <a:gd name="adj2" fmla="val 71608"/>
              <a:gd name="adj3" fmla="val 16667"/>
            </a:avLst>
          </a:prstGeom>
          <a:solidFill>
            <a:schemeClr val="bg1"/>
          </a:solidFill>
          <a:ln w="9525" algn="ctr">
            <a:solidFill>
              <a:schemeClr val="tx1"/>
            </a:solidFill>
            <a:round/>
            <a:headEnd/>
            <a:tailEnd/>
          </a:ln>
        </p:spPr>
        <p:txBody>
          <a:bodyPr wrap="none" anchor="ctr"/>
          <a:lstStyle>
            <a:lvl1pPr eaLnBrk="0" hangingPunct="0">
              <a:defRPr sz="1200">
                <a:solidFill>
                  <a:schemeClr val="tx1"/>
                </a:solidFill>
                <a:latin typeface="Arial" panose="020B0604020202020204" pitchFamily="34" charset="0"/>
              </a:defRPr>
            </a:lvl1pPr>
            <a:lvl2pPr marL="742950" indent="-285750" eaLnBrk="0" hangingPunct="0">
              <a:defRPr sz="1200">
                <a:solidFill>
                  <a:schemeClr val="tx1"/>
                </a:solidFill>
                <a:latin typeface="Arial" panose="020B0604020202020204" pitchFamily="34" charset="0"/>
              </a:defRPr>
            </a:lvl2pPr>
            <a:lvl3pPr marL="1143000" indent="-228600" eaLnBrk="0" hangingPunct="0">
              <a:defRPr sz="1200">
                <a:solidFill>
                  <a:schemeClr val="tx1"/>
                </a:solidFill>
                <a:latin typeface="Arial" panose="020B0604020202020204" pitchFamily="34" charset="0"/>
              </a:defRPr>
            </a:lvl3pPr>
            <a:lvl4pPr marL="1600200" indent="-228600" eaLnBrk="0" hangingPunct="0">
              <a:defRPr sz="1200">
                <a:solidFill>
                  <a:schemeClr val="tx1"/>
                </a:solidFill>
                <a:latin typeface="Arial" panose="020B0604020202020204" pitchFamily="34" charset="0"/>
              </a:defRPr>
            </a:lvl4pPr>
            <a:lvl5pPr marL="2057400" indent="-228600" eaLnBrk="0" hangingPunct="0">
              <a:defRPr sz="1200">
                <a:solidFill>
                  <a:schemeClr val="tx1"/>
                </a:solidFill>
                <a:latin typeface="Arial" panose="020B0604020202020204" pitchFamily="34" charset="0"/>
              </a:defRPr>
            </a:lvl5pPr>
            <a:lvl6pPr marL="2514600" indent="-228600" algn="ctr" eaLnBrk="0" fontAlgn="base" hangingPunct="0">
              <a:spcBef>
                <a:spcPct val="0"/>
              </a:spcBef>
              <a:spcAft>
                <a:spcPct val="0"/>
              </a:spcAft>
              <a:defRPr sz="1200">
                <a:solidFill>
                  <a:schemeClr val="tx1"/>
                </a:solidFill>
                <a:latin typeface="Arial" panose="020B0604020202020204" pitchFamily="34" charset="0"/>
              </a:defRPr>
            </a:lvl6pPr>
            <a:lvl7pPr marL="2971800" indent="-228600" algn="ctr" eaLnBrk="0" fontAlgn="base" hangingPunct="0">
              <a:spcBef>
                <a:spcPct val="0"/>
              </a:spcBef>
              <a:spcAft>
                <a:spcPct val="0"/>
              </a:spcAft>
              <a:defRPr sz="1200">
                <a:solidFill>
                  <a:schemeClr val="tx1"/>
                </a:solidFill>
                <a:latin typeface="Arial" panose="020B0604020202020204" pitchFamily="34" charset="0"/>
              </a:defRPr>
            </a:lvl7pPr>
            <a:lvl8pPr marL="3429000" indent="-228600" algn="ctr" eaLnBrk="0" fontAlgn="base" hangingPunct="0">
              <a:spcBef>
                <a:spcPct val="0"/>
              </a:spcBef>
              <a:spcAft>
                <a:spcPct val="0"/>
              </a:spcAft>
              <a:defRPr sz="1200">
                <a:solidFill>
                  <a:schemeClr val="tx1"/>
                </a:solidFill>
                <a:latin typeface="Arial" panose="020B0604020202020204" pitchFamily="34" charset="0"/>
              </a:defRPr>
            </a:lvl8pPr>
            <a:lvl9pPr marL="3886200" indent="-228600" algn="ctr" eaLnBrk="0" fontAlgn="base" hangingPunct="0">
              <a:spcBef>
                <a:spcPct val="0"/>
              </a:spcBef>
              <a:spcAft>
                <a:spcPct val="0"/>
              </a:spcAft>
              <a:defRPr sz="1200">
                <a:solidFill>
                  <a:schemeClr val="tx1"/>
                </a:solidFill>
                <a:latin typeface="Arial" panose="020B0604020202020204" pitchFamily="34" charset="0"/>
              </a:defRPr>
            </a:lvl9pPr>
          </a:lstStyle>
          <a:p>
            <a:pPr eaLnBrk="1" hangingPunct="1"/>
            <a:r>
              <a:rPr lang="de-CH" altLang="de-DE" sz="1800" dirty="0" err="1"/>
              <a:t>I</a:t>
            </a:r>
            <a:r>
              <a:rPr lang="de-CH" altLang="de-DE" sz="1800" dirty="0" err="1" smtClean="0"/>
              <a:t>t</a:t>
            </a:r>
            <a:r>
              <a:rPr lang="de-CH" altLang="de-DE" sz="1800" dirty="0" smtClean="0"/>
              <a:t> </a:t>
            </a:r>
            <a:r>
              <a:rPr lang="de-CH" altLang="de-DE" sz="1800" dirty="0" err="1" smtClean="0"/>
              <a:t>becomes</a:t>
            </a:r>
            <a:endParaRPr lang="de-CH" altLang="de-DE" sz="1800" dirty="0" smtClean="0"/>
          </a:p>
          <a:p>
            <a:pPr eaLnBrk="1" hangingPunct="1"/>
            <a:r>
              <a:rPr lang="de-CH" altLang="de-DE" sz="1800" dirty="0" err="1" smtClean="0"/>
              <a:t>reality</a:t>
            </a:r>
            <a:r>
              <a:rPr lang="de-CH" altLang="de-DE" sz="1800" dirty="0" smtClean="0"/>
              <a:t>!</a:t>
            </a:r>
            <a:endParaRPr lang="en-US" altLang="de-DE" sz="1800" dirty="0"/>
          </a:p>
        </p:txBody>
      </p:sp>
      <p:sp>
        <p:nvSpPr>
          <p:cNvPr id="6" name="Rectangle 5"/>
          <p:cNvSpPr/>
          <p:nvPr/>
        </p:nvSpPr>
        <p:spPr bwMode="auto">
          <a:xfrm>
            <a:off x="0" y="6148388"/>
            <a:ext cx="9144000" cy="709612"/>
          </a:xfrm>
          <a:prstGeom prst="rect">
            <a:avLst/>
          </a:prstGeom>
          <a:solidFill>
            <a:schemeClr val="bg1"/>
          </a:solidFill>
          <a:ln w="9525" cap="flat" cmpd="sng" algn="ctr">
            <a:noFill/>
            <a:prstDash val="solid"/>
            <a:round/>
            <a:headEnd type="none" w="med" len="med"/>
            <a:tailEnd type="none" w="med" len="med"/>
          </a:ln>
          <a:effectLst/>
        </p:spPr>
        <p:txBody>
          <a:bodyPr wrap="none" anchor="ctr"/>
          <a:lstStyle/>
          <a:p>
            <a:pPr>
              <a:defRPr/>
            </a:pPr>
            <a:endParaRPr lang="en-US">
              <a:ln>
                <a:solidFill>
                  <a:schemeClr val="bg1"/>
                </a:solidFill>
              </a:ln>
            </a:endParaRPr>
          </a:p>
        </p:txBody>
      </p:sp>
      <p:grpSp>
        <p:nvGrpSpPr>
          <p:cNvPr id="7" name="Group 6"/>
          <p:cNvGrpSpPr/>
          <p:nvPr/>
        </p:nvGrpSpPr>
        <p:grpSpPr>
          <a:xfrm>
            <a:off x="6637152" y="2420513"/>
            <a:ext cx="2274886" cy="1101284"/>
            <a:chOff x="4590769" y="4734278"/>
            <a:chExt cx="3958826" cy="1970971"/>
          </a:xfrm>
        </p:grpSpPr>
        <p:pic>
          <p:nvPicPr>
            <p:cNvPr id="8" name="Picture 6" descr=" ">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89800" y="4734278"/>
              <a:ext cx="1259795" cy="1970971"/>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p:nvGrpSpPr>
          <p:grpSpPr>
            <a:xfrm>
              <a:off x="4590769" y="4734278"/>
              <a:ext cx="2707762" cy="1912340"/>
              <a:chOff x="4590769" y="4734278"/>
              <a:chExt cx="2707762" cy="1912340"/>
            </a:xfrm>
          </p:grpSpPr>
          <p:pic>
            <p:nvPicPr>
              <p:cNvPr id="10" name="Picture 12" descr=" ">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02217" y="4734278"/>
                <a:ext cx="2596314" cy="191234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10"/>
              <a:stretch>
                <a:fillRect/>
              </a:stretch>
            </p:blipFill>
            <p:spPr>
              <a:xfrm>
                <a:off x="4590769" y="4738779"/>
                <a:ext cx="1310552" cy="1907839"/>
              </a:xfrm>
              <a:prstGeom prst="rect">
                <a:avLst/>
              </a:prstGeom>
            </p:spPr>
          </p:pic>
        </p:grpSp>
      </p:grpSp>
      <p:sp>
        <p:nvSpPr>
          <p:cNvPr id="3" name="TextBox 2"/>
          <p:cNvSpPr txBox="1"/>
          <p:nvPr/>
        </p:nvSpPr>
        <p:spPr>
          <a:xfrm>
            <a:off x="6157270" y="3183965"/>
            <a:ext cx="415498" cy="369332"/>
          </a:xfrm>
          <a:prstGeom prst="rect">
            <a:avLst/>
          </a:prstGeom>
          <a:noFill/>
        </p:spPr>
        <p:txBody>
          <a:bodyPr wrap="none" rtlCol="0">
            <a:spAutoFit/>
          </a:bodyPr>
          <a:lstStyle/>
          <a:p>
            <a:r>
              <a:rPr lang="en-US" dirty="0" smtClean="0"/>
              <a:t>…</a:t>
            </a:r>
            <a:endParaRPr lang="en-US" dirty="0"/>
          </a:p>
        </p:txBody>
      </p:sp>
    </p:spTree>
    <p:extLst>
      <p:ext uri="{BB962C8B-B14F-4D97-AF65-F5344CB8AC3E}">
        <p14:creationId xmlns:p14="http://schemas.microsoft.com/office/powerpoint/2010/main" val="38430364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AE1E89-2EE0-4320-B5A2-F15E505D5862}" type="datetime1">
              <a:rPr lang="de-DE" smtClean="0"/>
              <a:t>04.04.2017</a:t>
            </a:fld>
            <a:endParaRPr lang="de-DE"/>
          </a:p>
        </p:txBody>
      </p:sp>
      <p:sp>
        <p:nvSpPr>
          <p:cNvPr id="4" name="Slide Number Placeholder 3"/>
          <p:cNvSpPr>
            <a:spLocks noGrp="1"/>
          </p:cNvSpPr>
          <p:nvPr>
            <p:ph type="sldNum" sz="quarter" idx="12"/>
          </p:nvPr>
        </p:nvSpPr>
        <p:spPr/>
        <p:txBody>
          <a:bodyPr/>
          <a:lstStyle/>
          <a:p>
            <a:fld id="{6C6AE60A-B69C-4790-82F7-3882EDF23186}" type="slidenum">
              <a:rPr lang="de-DE" smtClean="0"/>
              <a:t>28</a:t>
            </a:fld>
            <a:endParaRPr lang="de-DE"/>
          </a:p>
        </p:txBody>
      </p:sp>
      <p:sp>
        <p:nvSpPr>
          <p:cNvPr id="5" name="Title 4"/>
          <p:cNvSpPr>
            <a:spLocks noGrp="1"/>
          </p:cNvSpPr>
          <p:nvPr>
            <p:ph type="title"/>
          </p:nvPr>
        </p:nvSpPr>
        <p:spPr/>
        <p:txBody>
          <a:bodyPr/>
          <a:lstStyle/>
          <a:p>
            <a:r>
              <a:rPr lang="en-GB" dirty="0" smtClean="0"/>
              <a:t>MLR: Electricity demand EAF</a:t>
            </a:r>
            <a:endParaRPr lang="en-GB" dirty="0"/>
          </a:p>
        </p:txBody>
      </p:sp>
      <p:sp>
        <p:nvSpPr>
          <p:cNvPr id="6"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7" name="Object 6"/>
          <p:cNvGraphicFramePr>
            <a:graphicFrameLocks noChangeAspect="1"/>
          </p:cNvGraphicFramePr>
          <p:nvPr>
            <p:extLst/>
          </p:nvPr>
        </p:nvGraphicFramePr>
        <p:xfrm>
          <a:off x="434039" y="1735259"/>
          <a:ext cx="7118667" cy="1239486"/>
        </p:xfrm>
        <a:graphic>
          <a:graphicData uri="http://schemas.openxmlformats.org/presentationml/2006/ole">
            <mc:AlternateContent xmlns:mc="http://schemas.openxmlformats.org/markup-compatibility/2006">
              <mc:Choice xmlns:v="urn:schemas-microsoft-com:vml" Requires="v">
                <p:oleObj spid="_x0000_s5608" name="Equation" r:id="rId4" imgW="4064000" imgH="685800" progId="Equation.DSMT4">
                  <p:embed/>
                </p:oleObj>
              </mc:Choice>
              <mc:Fallback>
                <p:oleObj name="Equation" r:id="rId4" imgW="4064000" imgH="685800" progId="Equation.DSMT4">
                  <p:embed/>
                  <p:pic>
                    <p:nvPicPr>
                      <p:cNvPr id="7"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039" y="1735259"/>
                        <a:ext cx="7118667" cy="1239486"/>
                      </a:xfrm>
                      <a:prstGeom prst="rect">
                        <a:avLst/>
                      </a:prstGeom>
                      <a:noFill/>
                      <a:extLst/>
                    </p:spPr>
                  </p:pic>
                </p:oleObj>
              </mc:Fallback>
            </mc:AlternateContent>
          </a:graphicData>
        </a:graphic>
      </p:graphicFrame>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3" name="Rectangle 12"/>
          <p:cNvSpPr/>
          <p:nvPr/>
        </p:nvSpPr>
        <p:spPr>
          <a:xfrm>
            <a:off x="6947074" y="529221"/>
            <a:ext cx="1876301" cy="1044274"/>
          </a:xfrm>
          <a:prstGeom prst="rect">
            <a:avLst/>
          </a:pr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dirty="0">
                <a:solidFill>
                  <a:schemeClr val="tx1"/>
                </a:solidFill>
              </a:rPr>
              <a:t>i</a:t>
            </a:r>
            <a:r>
              <a:rPr lang="en-GB" dirty="0" smtClean="0">
                <a:solidFill>
                  <a:schemeClr val="tx1"/>
                </a:solidFill>
              </a:rPr>
              <a:t>nfluence factor</a:t>
            </a:r>
            <a:endParaRPr lang="en-GB" dirty="0">
              <a:solidFill>
                <a:schemeClr val="tx1"/>
              </a:solidFill>
            </a:endParaRPr>
          </a:p>
        </p:txBody>
      </p:sp>
      <p:graphicFrame>
        <p:nvGraphicFramePr>
          <p:cNvPr id="10" name="Object 9"/>
          <p:cNvGraphicFramePr>
            <a:graphicFrameLocks noChangeAspect="1"/>
          </p:cNvGraphicFramePr>
          <p:nvPr>
            <p:extLst/>
          </p:nvPr>
        </p:nvGraphicFramePr>
        <p:xfrm>
          <a:off x="7183887" y="1045415"/>
          <a:ext cx="1333246" cy="436753"/>
        </p:xfrm>
        <a:graphic>
          <a:graphicData uri="http://schemas.openxmlformats.org/presentationml/2006/ole">
            <mc:AlternateContent xmlns:mc="http://schemas.openxmlformats.org/markup-compatibility/2006">
              <mc:Choice xmlns:v="urn:schemas-microsoft-com:vml" Requires="v">
                <p:oleObj spid="_x0000_s5609" name="Equation" r:id="rId6" imgW="736600" imgH="241300" progId="Equation.DSMT4">
                  <p:embed/>
                </p:oleObj>
              </mc:Choice>
              <mc:Fallback>
                <p:oleObj name="Equation" r:id="rId6" imgW="736600" imgH="241300" progId="Equation.DSMT4">
                  <p:embed/>
                  <p:pic>
                    <p:nvPicPr>
                      <p:cNvPr id="1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83887" y="1045415"/>
                        <a:ext cx="1333246" cy="436753"/>
                      </a:xfrm>
                      <a:prstGeom prst="rect">
                        <a:avLst/>
                      </a:prstGeom>
                      <a:noFill/>
                      <a:extLst/>
                    </p:spPr>
                  </p:pic>
                </p:oleObj>
              </mc:Fallback>
            </mc:AlternateContent>
          </a:graphicData>
        </a:graphic>
      </p:graphicFrame>
      <p:graphicFrame>
        <p:nvGraphicFramePr>
          <p:cNvPr id="11" name="Table 10"/>
          <p:cNvGraphicFramePr>
            <a:graphicFrameLocks noGrp="1"/>
          </p:cNvGraphicFramePr>
          <p:nvPr>
            <p:extLst/>
          </p:nvPr>
        </p:nvGraphicFramePr>
        <p:xfrm>
          <a:off x="287398" y="3135085"/>
          <a:ext cx="8569204" cy="3002280"/>
        </p:xfrm>
        <a:graphic>
          <a:graphicData uri="http://schemas.openxmlformats.org/drawingml/2006/table">
            <a:tbl>
              <a:tblPr firstRow="1">
                <a:tableStyleId>{073A0DAA-6AF3-43AB-8588-CEC1D06C72B9}</a:tableStyleId>
              </a:tblPr>
              <a:tblGrid>
                <a:gridCol w="860506">
                  <a:extLst>
                    <a:ext uri="{9D8B030D-6E8A-4147-A177-3AD203B41FA5}">
                      <a16:colId xmlns:a16="http://schemas.microsoft.com/office/drawing/2014/main" xmlns="" val="20000"/>
                    </a:ext>
                  </a:extLst>
                </a:gridCol>
                <a:gridCol w="2545662">
                  <a:extLst>
                    <a:ext uri="{9D8B030D-6E8A-4147-A177-3AD203B41FA5}">
                      <a16:colId xmlns:a16="http://schemas.microsoft.com/office/drawing/2014/main" xmlns="" val="20001"/>
                    </a:ext>
                  </a:extLst>
                </a:gridCol>
                <a:gridCol w="860506">
                  <a:extLst>
                    <a:ext uri="{9D8B030D-6E8A-4147-A177-3AD203B41FA5}">
                      <a16:colId xmlns:a16="http://schemas.microsoft.com/office/drawing/2014/main" xmlns="" val="20002"/>
                    </a:ext>
                  </a:extLst>
                </a:gridCol>
                <a:gridCol w="860506">
                  <a:extLst>
                    <a:ext uri="{9D8B030D-6E8A-4147-A177-3AD203B41FA5}">
                      <a16:colId xmlns:a16="http://schemas.microsoft.com/office/drawing/2014/main" xmlns="" val="20003"/>
                    </a:ext>
                  </a:extLst>
                </a:gridCol>
                <a:gridCol w="860506">
                  <a:extLst>
                    <a:ext uri="{9D8B030D-6E8A-4147-A177-3AD203B41FA5}">
                      <a16:colId xmlns:a16="http://schemas.microsoft.com/office/drawing/2014/main" xmlns="" val="20004"/>
                    </a:ext>
                  </a:extLst>
                </a:gridCol>
                <a:gridCol w="860506">
                  <a:extLst>
                    <a:ext uri="{9D8B030D-6E8A-4147-A177-3AD203B41FA5}">
                      <a16:colId xmlns:a16="http://schemas.microsoft.com/office/drawing/2014/main" xmlns="" val="20005"/>
                    </a:ext>
                  </a:extLst>
                </a:gridCol>
                <a:gridCol w="860506">
                  <a:extLst>
                    <a:ext uri="{9D8B030D-6E8A-4147-A177-3AD203B41FA5}">
                      <a16:colId xmlns:a16="http://schemas.microsoft.com/office/drawing/2014/main" xmlns="" val="20006"/>
                    </a:ext>
                  </a:extLst>
                </a:gridCol>
                <a:gridCol w="860506">
                  <a:extLst>
                    <a:ext uri="{9D8B030D-6E8A-4147-A177-3AD203B41FA5}">
                      <a16:colId xmlns:a16="http://schemas.microsoft.com/office/drawing/2014/main" xmlns="" val="20007"/>
                    </a:ext>
                  </a:extLst>
                </a:gridCol>
              </a:tblGrid>
              <a:tr h="152400">
                <a:tc>
                  <a:txBody>
                    <a:bodyPr/>
                    <a:lstStyle/>
                    <a:p>
                      <a:pPr algn="just" rtl="0" fontAlgn="ctr"/>
                      <a:r>
                        <a:rPr lang="en-GB" sz="1100" u="none" strike="noStrike" dirty="0">
                          <a:effectLst/>
                        </a:rPr>
                        <a:t>shortcut</a:t>
                      </a:r>
                      <a:endParaRPr lang="en-GB" sz="1100" b="0" i="0" u="none" strike="noStrike" dirty="0">
                        <a:solidFill>
                          <a:srgbClr val="000000"/>
                        </a:solidFill>
                        <a:effectLst/>
                        <a:latin typeface="Arial"/>
                      </a:endParaRPr>
                    </a:p>
                  </a:txBody>
                  <a:tcPr marL="9525" marR="9525" marT="9525" marB="0" anchor="ctr"/>
                </a:tc>
                <a:tc>
                  <a:txBody>
                    <a:bodyPr/>
                    <a:lstStyle/>
                    <a:p>
                      <a:pPr algn="l" fontAlgn="b"/>
                      <a:r>
                        <a:rPr lang="en-GB" sz="1100" u="none" strike="noStrike">
                          <a:effectLst/>
                        </a:rPr>
                        <a:t>name</a:t>
                      </a:r>
                      <a:endParaRPr lang="en-GB" sz="1100" b="0" i="0" u="none" strike="noStrike">
                        <a:solidFill>
                          <a:srgbClr val="000000"/>
                        </a:solidFill>
                        <a:effectLst/>
                        <a:latin typeface="Calibri"/>
                      </a:endParaRPr>
                    </a:p>
                  </a:txBody>
                  <a:tcPr marL="9525" marR="9525" marT="9525" marB="0" anchor="b"/>
                </a:tc>
                <a:tc>
                  <a:txBody>
                    <a:bodyPr/>
                    <a:lstStyle/>
                    <a:p>
                      <a:pPr algn="l" fontAlgn="b"/>
                      <a:r>
                        <a:rPr lang="en-GB" sz="1100" u="none" strike="noStrike">
                          <a:effectLst/>
                        </a:rPr>
                        <a:t>unit</a:t>
                      </a:r>
                      <a:endParaRPr lang="en-GB" sz="1100" b="0" i="0" u="none" strike="noStrike">
                        <a:solidFill>
                          <a:srgbClr val="000000"/>
                        </a:solidFill>
                        <a:effectLst/>
                        <a:latin typeface="Calibri"/>
                      </a:endParaRPr>
                    </a:p>
                  </a:txBody>
                  <a:tcPr marL="9525" marR="9525" marT="9525" marB="0" anchor="b"/>
                </a:tc>
                <a:tc gridSpan="2">
                  <a:txBody>
                    <a:bodyPr/>
                    <a:lstStyle/>
                    <a:p>
                      <a:pPr algn="l" fontAlgn="b"/>
                      <a:r>
                        <a:rPr lang="en-GB" sz="1100" u="none" strike="noStrike">
                          <a:effectLst/>
                        </a:rPr>
                        <a:t>explanation</a:t>
                      </a:r>
                      <a:endParaRPr lang="en-GB" sz="1100" b="0" i="0" u="none" strike="noStrike">
                        <a:solidFill>
                          <a:srgbClr val="000000"/>
                        </a:solidFill>
                        <a:effectLst/>
                        <a:latin typeface="Calibri"/>
                      </a:endParaRPr>
                    </a:p>
                  </a:txBody>
                  <a:tcPr marL="9525" marR="9525" marT="9525" marB="0" anchor="b"/>
                </a:tc>
                <a:tc hMerge="1">
                  <a:txBody>
                    <a:bodyPr/>
                    <a:lstStyle/>
                    <a:p>
                      <a:endParaRPr lang="en-GB"/>
                    </a:p>
                  </a:txBody>
                  <a:tcPr/>
                </a:tc>
                <a:tc>
                  <a:txBody>
                    <a:bodyPr/>
                    <a:lstStyle/>
                    <a:p>
                      <a:pPr algn="l" fontAlgn="b"/>
                      <a:endParaRPr lang="en-GB" sz="1100" b="0" i="0" u="none" strike="noStrike">
                        <a:solidFill>
                          <a:srgbClr val="000000"/>
                        </a:solidFill>
                        <a:effectLst/>
                        <a:latin typeface="Calibri"/>
                      </a:endParaRPr>
                    </a:p>
                  </a:txBody>
                  <a:tcPr marL="9525" marR="9525" marT="9525" marB="0" anchor="b"/>
                </a:tc>
                <a:tc>
                  <a:txBody>
                    <a:bodyPr/>
                    <a:lstStyle/>
                    <a:p>
                      <a:pPr algn="l" fontAlgn="b"/>
                      <a:endParaRPr lang="en-GB" sz="1100" b="0" i="0" u="none" strike="noStrike">
                        <a:solidFill>
                          <a:srgbClr val="000000"/>
                        </a:solidFill>
                        <a:effectLst/>
                        <a:latin typeface="Calibri"/>
                      </a:endParaRPr>
                    </a:p>
                  </a:txBody>
                  <a:tcPr marL="9525" marR="9525" marT="9525" marB="0" anchor="b"/>
                </a:tc>
                <a:tc>
                  <a:txBody>
                    <a:bodyPr/>
                    <a:lstStyle/>
                    <a:p>
                      <a:pPr algn="l" fontAlgn="b"/>
                      <a:endParaRPr lang="en-GB"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0"/>
                  </a:ext>
                </a:extLst>
              </a:tr>
              <a:tr h="152400">
                <a:tc>
                  <a:txBody>
                    <a:bodyPr/>
                    <a:lstStyle/>
                    <a:p>
                      <a:pPr algn="just" rtl="0" fontAlgn="ctr"/>
                      <a:r>
                        <a:rPr lang="en-GB" sz="1100" u="none" strike="noStrike">
                          <a:effectLst/>
                        </a:rPr>
                        <a:t>EDEFA</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electricity demand of EAF</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a:effectLst/>
                        </a:rPr>
                        <a:t>kWh</a:t>
                      </a:r>
                      <a:endParaRPr lang="en-GB" sz="1100" b="0" i="0" u="none" strike="noStrike">
                        <a:solidFill>
                          <a:srgbClr val="000000"/>
                        </a:solidFill>
                        <a:effectLst/>
                        <a:latin typeface="Calibri"/>
                      </a:endParaRPr>
                    </a:p>
                  </a:txBody>
                  <a:tcPr marL="9525" marR="9525" marT="9525" marB="0" anchor="b"/>
                </a:tc>
                <a:tc>
                  <a:txBody>
                    <a:bodyPr/>
                    <a:lstStyle/>
                    <a:p>
                      <a:pPr algn="l" fontAlgn="b"/>
                      <a:endParaRPr lang="en-GB" sz="1100" b="0" i="0" u="none" strike="noStrike">
                        <a:solidFill>
                          <a:srgbClr val="000000"/>
                        </a:solidFill>
                        <a:effectLst/>
                        <a:latin typeface="Calibri"/>
                      </a:endParaRPr>
                    </a:p>
                  </a:txBody>
                  <a:tcPr marL="9525" marR="9525" marT="9525" marB="0" anchor="b"/>
                </a:tc>
                <a:tc>
                  <a:txBody>
                    <a:bodyPr/>
                    <a:lstStyle/>
                    <a:p>
                      <a:pPr algn="l" fontAlgn="b"/>
                      <a:endParaRPr lang="en-GB" sz="1100" b="0" i="0" u="none" strike="noStrike">
                        <a:solidFill>
                          <a:srgbClr val="000000"/>
                        </a:solidFill>
                        <a:effectLst/>
                        <a:latin typeface="Calibri"/>
                      </a:endParaRPr>
                    </a:p>
                  </a:txBody>
                  <a:tcPr marL="9525" marR="9525" marT="9525" marB="0" anchor="b"/>
                </a:tc>
                <a:tc>
                  <a:txBody>
                    <a:bodyPr/>
                    <a:lstStyle/>
                    <a:p>
                      <a:pPr algn="l" fontAlgn="b"/>
                      <a:endParaRPr lang="en-GB" sz="1100" b="0" i="0" u="none" strike="noStrike">
                        <a:solidFill>
                          <a:srgbClr val="000000"/>
                        </a:solidFill>
                        <a:effectLst/>
                        <a:latin typeface="Calibri"/>
                      </a:endParaRPr>
                    </a:p>
                  </a:txBody>
                  <a:tcPr marL="9525" marR="9525" marT="9525" marB="0" anchor="b"/>
                </a:tc>
                <a:tc>
                  <a:txBody>
                    <a:bodyPr/>
                    <a:lstStyle/>
                    <a:p>
                      <a:pPr algn="l" fontAlgn="b"/>
                      <a:endParaRPr lang="en-GB" sz="1100" b="0" i="0" u="none" strike="noStrike">
                        <a:solidFill>
                          <a:srgbClr val="000000"/>
                        </a:solidFill>
                        <a:effectLst/>
                        <a:latin typeface="Calibri"/>
                      </a:endParaRPr>
                    </a:p>
                  </a:txBody>
                  <a:tcPr marL="9525" marR="9525" marT="9525" marB="0" anchor="b"/>
                </a:tc>
                <a:tc>
                  <a:txBody>
                    <a:bodyPr/>
                    <a:lstStyle/>
                    <a:p>
                      <a:pPr algn="l" fontAlgn="b"/>
                      <a:endParaRPr lang="en-GB"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1"/>
                  </a:ext>
                </a:extLst>
              </a:tr>
              <a:tr h="152400">
                <a:tc>
                  <a:txBody>
                    <a:bodyPr/>
                    <a:lstStyle/>
                    <a:p>
                      <a:pPr algn="just" rtl="0" fontAlgn="ctr"/>
                      <a:r>
                        <a:rPr lang="en-GB" sz="1100" u="none" strike="noStrike">
                          <a:effectLst/>
                        </a:rPr>
                        <a:t>preh: </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preheating</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dirty="0">
                          <a:effectLst/>
                        </a:rPr>
                        <a:t>k</a:t>
                      </a:r>
                      <a:r>
                        <a:rPr lang="en-GB" sz="1100" u="none" strike="noStrike" dirty="0" smtClean="0">
                          <a:effectLst/>
                        </a:rPr>
                        <a:t>Wh</a:t>
                      </a:r>
                      <a:endParaRPr lang="en-GB" sz="1100" b="0" i="0" u="none" strike="noStrike" dirty="0">
                        <a:solidFill>
                          <a:srgbClr val="000000"/>
                        </a:solidFill>
                        <a:effectLst/>
                        <a:latin typeface="Calibri"/>
                      </a:endParaRPr>
                    </a:p>
                  </a:txBody>
                  <a:tcPr marL="9525" marR="9525" marT="9525" marB="0" anchor="b"/>
                </a:tc>
                <a:tc gridSpan="5">
                  <a:txBody>
                    <a:bodyPr/>
                    <a:lstStyle/>
                    <a:p>
                      <a:pPr algn="l" fontAlgn="b"/>
                      <a:r>
                        <a:rPr lang="en-GB" sz="1100" u="none" strike="noStrike">
                          <a:effectLst/>
                        </a:rPr>
                        <a:t>Energy in preheating, calculated from duration of prior scrap melting process</a:t>
                      </a:r>
                      <a:endParaRPr lang="en-GB" sz="1100" b="0" i="0" u="none" strike="noStrike">
                        <a:solidFill>
                          <a:srgbClr val="000000"/>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xmlns="" val="10002"/>
                  </a:ext>
                </a:extLst>
              </a:tr>
              <a:tr h="152400">
                <a:tc>
                  <a:txBody>
                    <a:bodyPr/>
                    <a:lstStyle/>
                    <a:p>
                      <a:pPr algn="just" rtl="0" fontAlgn="ctr"/>
                      <a:r>
                        <a:rPr lang="en-GB" sz="1100" u="none" strike="noStrike">
                          <a:effectLst/>
                        </a:rPr>
                        <a:t>O</a:t>
                      </a:r>
                      <a:r>
                        <a:rPr lang="en-GB" sz="1100" u="none" strike="noStrike" baseline="-25000">
                          <a:effectLst/>
                        </a:rPr>
                        <a:t>2</a:t>
                      </a:r>
                      <a:r>
                        <a:rPr lang="en-GB" sz="1100" u="none" strike="noStrike">
                          <a:effectLst/>
                        </a:rPr>
                        <a:t>: </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oxygen</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a:effectLst/>
                        </a:rPr>
                        <a:t>Nm3</a:t>
                      </a:r>
                      <a:endParaRPr lang="en-GB" sz="1100" b="0" i="0" u="none" strike="noStrike">
                        <a:solidFill>
                          <a:srgbClr val="000000"/>
                        </a:solidFill>
                        <a:effectLst/>
                        <a:latin typeface="Calibri"/>
                      </a:endParaRPr>
                    </a:p>
                  </a:txBody>
                  <a:tcPr marL="9525" marR="9525" marT="9525" marB="0" anchor="b"/>
                </a:tc>
                <a:tc gridSpan="5">
                  <a:txBody>
                    <a:bodyPr/>
                    <a:lstStyle/>
                    <a:p>
                      <a:pPr algn="l" fontAlgn="b"/>
                      <a:r>
                        <a:rPr lang="en-GB" sz="1100" u="none" strike="noStrike" dirty="0">
                          <a:solidFill>
                            <a:schemeClr val="tx1"/>
                          </a:solidFill>
                          <a:effectLst/>
                        </a:rPr>
                        <a:t>oxygen input by </a:t>
                      </a:r>
                      <a:r>
                        <a:rPr lang="en-GB" sz="1100" u="none" strike="noStrike" dirty="0" smtClean="0">
                          <a:solidFill>
                            <a:schemeClr val="tx1"/>
                          </a:solidFill>
                          <a:effectLst/>
                        </a:rPr>
                        <a:t>lance to accelerate</a:t>
                      </a:r>
                      <a:r>
                        <a:rPr lang="en-GB" sz="1100" u="none" strike="noStrike" baseline="0" dirty="0" smtClean="0">
                          <a:solidFill>
                            <a:schemeClr val="tx1"/>
                          </a:solidFill>
                          <a:effectLst/>
                        </a:rPr>
                        <a:t> chemical reactions</a:t>
                      </a:r>
                      <a:endParaRPr lang="en-GB" sz="1100" b="0" i="0" u="none" strike="noStrike" dirty="0">
                        <a:solidFill>
                          <a:schemeClr val="tx1"/>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hMerge="1">
                  <a:txBody>
                    <a:bodyPr/>
                    <a:lstStyle/>
                    <a:p>
                      <a:pPr algn="l" fontAlgn="b"/>
                      <a:endParaRPr lang="en-GB" sz="1100" b="0" i="0" u="none" strike="noStrike">
                        <a:solidFill>
                          <a:srgbClr val="000000"/>
                        </a:solidFill>
                        <a:effectLst/>
                        <a:latin typeface="Calibri"/>
                      </a:endParaRPr>
                    </a:p>
                  </a:txBody>
                  <a:tcPr marL="9525" marR="9525" marT="9525" marB="0" anchor="b"/>
                </a:tc>
                <a:tc hMerge="1">
                  <a:txBody>
                    <a:bodyPr/>
                    <a:lstStyle/>
                    <a:p>
                      <a:pPr algn="l" fontAlgn="b"/>
                      <a:endParaRPr lang="en-GB"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xmlns="" val="10003"/>
                  </a:ext>
                </a:extLst>
              </a:tr>
              <a:tr h="152400">
                <a:tc>
                  <a:txBody>
                    <a:bodyPr/>
                    <a:lstStyle/>
                    <a:p>
                      <a:pPr algn="just" rtl="0" fontAlgn="ctr"/>
                      <a:r>
                        <a:rPr lang="en-GB" sz="1100" u="none" strike="noStrike">
                          <a:effectLst/>
                        </a:rPr>
                        <a:t>cc: </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coarse coal </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dirty="0" smtClean="0">
                          <a:effectLst/>
                        </a:rPr>
                        <a:t>t</a:t>
                      </a:r>
                      <a:endParaRPr lang="en-GB" sz="1100" b="0" i="0" u="none" strike="noStrike" dirty="0">
                        <a:solidFill>
                          <a:srgbClr val="000000"/>
                        </a:solidFill>
                        <a:effectLst/>
                        <a:latin typeface="Calibri"/>
                      </a:endParaRPr>
                    </a:p>
                  </a:txBody>
                  <a:tcPr marL="9525" marR="9525" marT="9525" marB="0" anchor="b"/>
                </a:tc>
                <a:tc gridSpan="5">
                  <a:txBody>
                    <a:bodyPr/>
                    <a:lstStyle/>
                    <a:p>
                      <a:pPr algn="l" fontAlgn="b"/>
                      <a:r>
                        <a:rPr lang="en-GB" sz="1100" u="none" strike="noStrike" dirty="0" smtClean="0">
                          <a:solidFill>
                            <a:schemeClr val="tx1"/>
                          </a:solidFill>
                          <a:effectLst/>
                        </a:rPr>
                        <a:t>coarse </a:t>
                      </a:r>
                      <a:r>
                        <a:rPr lang="en-GB" sz="1100" u="none" strike="noStrike" dirty="0">
                          <a:solidFill>
                            <a:schemeClr val="tx1"/>
                          </a:solidFill>
                          <a:effectLst/>
                        </a:rPr>
                        <a:t>coal injection </a:t>
                      </a:r>
                      <a:r>
                        <a:rPr lang="en-GB" sz="1100" u="none" strike="noStrike" dirty="0" smtClean="0">
                          <a:solidFill>
                            <a:schemeClr val="tx1"/>
                          </a:solidFill>
                          <a:effectLst/>
                        </a:rPr>
                        <a:t>as</a:t>
                      </a:r>
                      <a:r>
                        <a:rPr lang="en-GB" sz="1100" u="none" strike="noStrike" baseline="0" dirty="0" smtClean="0">
                          <a:solidFill>
                            <a:schemeClr val="tx1"/>
                          </a:solidFill>
                          <a:effectLst/>
                        </a:rPr>
                        <a:t> chemical energy and foam producer</a:t>
                      </a:r>
                      <a:endParaRPr lang="en-GB" sz="1100" b="0" i="0" u="none" strike="noStrike" dirty="0">
                        <a:solidFill>
                          <a:schemeClr val="tx1"/>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hMerge="1">
                  <a:txBody>
                    <a:bodyPr/>
                    <a:lstStyle/>
                    <a:p>
                      <a:pPr algn="l" fontAlgn="b"/>
                      <a:endParaRPr lang="en-GB" sz="1100" b="0" i="0" u="none" strike="noStrike" dirty="0">
                        <a:solidFill>
                          <a:srgbClr val="000000"/>
                        </a:solidFill>
                        <a:effectLst/>
                        <a:latin typeface="Calibri"/>
                      </a:endParaRPr>
                    </a:p>
                  </a:txBody>
                  <a:tcPr marL="9525" marR="9525" marT="9525" marB="0" anchor="b"/>
                </a:tc>
                <a:tc hMerge="1">
                  <a:txBody>
                    <a:bodyPr/>
                    <a:lstStyle/>
                    <a:p>
                      <a:pPr algn="l" fontAlgn="b"/>
                      <a:endParaRPr lang="en-GB"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xmlns="" val="10004"/>
                  </a:ext>
                </a:extLst>
              </a:tr>
              <a:tr h="152400">
                <a:tc>
                  <a:txBody>
                    <a:bodyPr/>
                    <a:lstStyle/>
                    <a:p>
                      <a:pPr algn="just" rtl="0" fontAlgn="ctr"/>
                      <a:r>
                        <a:rPr lang="en-GB" sz="1100" u="none" strike="noStrike">
                          <a:effectLst/>
                        </a:rPr>
                        <a:t>fc: </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fine coal</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dirty="0" smtClean="0">
                          <a:effectLst/>
                        </a:rPr>
                        <a:t>t</a:t>
                      </a:r>
                      <a:endParaRPr lang="en-GB" sz="1100" b="0" i="0" u="none" strike="noStrike" dirty="0">
                        <a:solidFill>
                          <a:srgbClr val="000000"/>
                        </a:solidFill>
                        <a:effectLst/>
                        <a:latin typeface="Calibri"/>
                      </a:endParaRPr>
                    </a:p>
                  </a:txBody>
                  <a:tcPr marL="9525" marR="9525" marT="9525" marB="0" anchor="b"/>
                </a:tc>
                <a:tc gridSpan="5">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100" u="none" strike="noStrike" dirty="0">
                          <a:solidFill>
                            <a:schemeClr val="tx1"/>
                          </a:solidFill>
                          <a:effectLst/>
                        </a:rPr>
                        <a:t>fine coal injection </a:t>
                      </a:r>
                      <a:r>
                        <a:rPr lang="en-GB" sz="1100" u="none" strike="noStrike" dirty="0" smtClean="0">
                          <a:solidFill>
                            <a:schemeClr val="tx1"/>
                          </a:solidFill>
                          <a:effectLst/>
                        </a:rPr>
                        <a:t>for</a:t>
                      </a:r>
                      <a:r>
                        <a:rPr lang="en-GB" sz="1100" u="none" strike="noStrike" baseline="0" dirty="0" smtClean="0">
                          <a:solidFill>
                            <a:schemeClr val="tx1"/>
                          </a:solidFill>
                          <a:effectLst/>
                        </a:rPr>
                        <a:t> </a:t>
                      </a:r>
                      <a:r>
                        <a:rPr lang="en-GB" sz="1100" u="none" strike="noStrike" dirty="0" smtClean="0">
                          <a:solidFill>
                            <a:schemeClr val="tx1"/>
                          </a:solidFill>
                          <a:effectLst/>
                        </a:rPr>
                        <a:t>as</a:t>
                      </a:r>
                      <a:r>
                        <a:rPr lang="en-GB" sz="1100" u="none" strike="noStrike" baseline="0" dirty="0" smtClean="0">
                          <a:solidFill>
                            <a:schemeClr val="tx1"/>
                          </a:solidFill>
                          <a:effectLst/>
                        </a:rPr>
                        <a:t> chemical energy and foam producer</a:t>
                      </a:r>
                      <a:endParaRPr lang="en-GB" sz="1100" b="0" i="0" u="none" strike="noStrike" dirty="0">
                        <a:solidFill>
                          <a:schemeClr val="tx1"/>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hMerge="1">
                  <a:txBody>
                    <a:bodyPr/>
                    <a:lstStyle/>
                    <a:p>
                      <a:pPr algn="l" fontAlgn="b"/>
                      <a:endParaRPr lang="en-GB" sz="1100" b="0" i="0" u="none" strike="noStrike">
                        <a:solidFill>
                          <a:srgbClr val="000000"/>
                        </a:solidFill>
                        <a:effectLst/>
                        <a:latin typeface="Calibri"/>
                      </a:endParaRPr>
                    </a:p>
                  </a:txBody>
                  <a:tcPr marL="9525" marR="9525" marT="9525" marB="0" anchor="b"/>
                </a:tc>
                <a:tc hMerge="1">
                  <a:txBody>
                    <a:bodyPr/>
                    <a:lstStyle/>
                    <a:p>
                      <a:pPr algn="l" fontAlgn="b"/>
                      <a:endParaRPr lang="en-GB" sz="1100" b="0" i="0" u="none" strike="noStrike" dirty="0">
                        <a:solidFill>
                          <a:srgbClr val="000000"/>
                        </a:solidFill>
                        <a:effectLst/>
                        <a:latin typeface="Calibri"/>
                      </a:endParaRPr>
                    </a:p>
                  </a:txBody>
                  <a:tcPr marL="9525" marR="9525" marT="9525" marB="0" anchor="b"/>
                </a:tc>
                <a:extLst>
                  <a:ext uri="{0D108BD9-81ED-4DB2-BD59-A6C34878D82A}">
                    <a16:rowId xmlns:a16="http://schemas.microsoft.com/office/drawing/2014/main" xmlns="" val="10005"/>
                  </a:ext>
                </a:extLst>
              </a:tr>
              <a:tr h="152400">
                <a:tc>
                  <a:txBody>
                    <a:bodyPr/>
                    <a:lstStyle/>
                    <a:p>
                      <a:pPr algn="just" rtl="0" fontAlgn="ctr"/>
                      <a:r>
                        <a:rPr lang="en-GB" sz="1100" u="none" strike="noStrike">
                          <a:effectLst/>
                        </a:rPr>
                        <a:t>lime: </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lime injection</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dirty="0" smtClean="0">
                          <a:effectLst/>
                        </a:rPr>
                        <a:t>t</a:t>
                      </a:r>
                      <a:endParaRPr lang="en-GB" sz="1100" b="0" i="0" u="none" strike="noStrike" dirty="0">
                        <a:solidFill>
                          <a:srgbClr val="000000"/>
                        </a:solidFill>
                        <a:effectLst/>
                        <a:latin typeface="Calibri"/>
                      </a:endParaRPr>
                    </a:p>
                  </a:txBody>
                  <a:tcPr marL="9525" marR="9525" marT="9525" marB="0" anchor="b"/>
                </a:tc>
                <a:tc gridSpan="2">
                  <a:txBody>
                    <a:bodyPr/>
                    <a:lstStyle/>
                    <a:p>
                      <a:pPr algn="l" fontAlgn="b"/>
                      <a:r>
                        <a:rPr lang="en-GB" sz="1100" u="none" strike="noStrike" dirty="0">
                          <a:solidFill>
                            <a:schemeClr val="tx1"/>
                          </a:solidFill>
                          <a:effectLst/>
                        </a:rPr>
                        <a:t>lime injection </a:t>
                      </a:r>
                      <a:r>
                        <a:rPr lang="en-GB" sz="1100" u="none" strike="noStrike" dirty="0" smtClean="0">
                          <a:solidFill>
                            <a:schemeClr val="tx1"/>
                          </a:solidFill>
                          <a:effectLst/>
                        </a:rPr>
                        <a:t>for</a:t>
                      </a:r>
                      <a:r>
                        <a:rPr lang="en-GB" sz="1100" u="none" strike="noStrike" baseline="0" dirty="0" smtClean="0">
                          <a:solidFill>
                            <a:schemeClr val="tx1"/>
                          </a:solidFill>
                          <a:effectLst/>
                        </a:rPr>
                        <a:t> refining</a:t>
                      </a:r>
                      <a:endParaRPr lang="en-GB" sz="1100" b="0" i="0" u="none" strike="noStrike" dirty="0">
                        <a:solidFill>
                          <a:schemeClr val="tx1"/>
                        </a:solidFill>
                        <a:effectLst/>
                        <a:latin typeface="Calibri"/>
                      </a:endParaRPr>
                    </a:p>
                  </a:txBody>
                  <a:tcPr marL="9525" marR="9525" marT="9525" marB="0" anchor="b"/>
                </a:tc>
                <a:tc hMerge="1">
                  <a:txBody>
                    <a:bodyPr/>
                    <a:lstStyle/>
                    <a:p>
                      <a:endParaRPr lang="en-GB"/>
                    </a:p>
                  </a:txBody>
                  <a:tcPr/>
                </a:tc>
                <a:tc>
                  <a:txBody>
                    <a:bodyPr/>
                    <a:lstStyle/>
                    <a:p>
                      <a:pPr algn="l" fontAlgn="b"/>
                      <a:endParaRPr lang="en-GB" sz="1100" b="0" i="0" u="none" strike="noStrike" dirty="0">
                        <a:solidFill>
                          <a:schemeClr val="tx1"/>
                        </a:solidFill>
                        <a:effectLst/>
                        <a:latin typeface="Calibri"/>
                      </a:endParaRPr>
                    </a:p>
                  </a:txBody>
                  <a:tcPr marL="9525" marR="9525" marT="9525" marB="0" anchor="b"/>
                </a:tc>
                <a:tc>
                  <a:txBody>
                    <a:bodyPr/>
                    <a:lstStyle/>
                    <a:p>
                      <a:pPr algn="l" fontAlgn="b"/>
                      <a:endParaRPr lang="en-GB" sz="1100" b="0" i="0" u="none" strike="noStrike">
                        <a:solidFill>
                          <a:srgbClr val="000000"/>
                        </a:solidFill>
                        <a:effectLst/>
                        <a:latin typeface="Calibri"/>
                      </a:endParaRPr>
                    </a:p>
                  </a:txBody>
                  <a:tcPr marL="9525" marR="9525" marT="9525" marB="0" anchor="b"/>
                </a:tc>
                <a:tc>
                  <a:txBody>
                    <a:bodyPr/>
                    <a:lstStyle/>
                    <a:p>
                      <a:pPr algn="l" fontAlgn="b"/>
                      <a:endParaRPr lang="en-GB"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6"/>
                  </a:ext>
                </a:extLst>
              </a:tr>
              <a:tr h="152400">
                <a:tc>
                  <a:txBody>
                    <a:bodyPr/>
                    <a:lstStyle/>
                    <a:p>
                      <a:pPr algn="just" rtl="0" fontAlgn="ctr"/>
                      <a:r>
                        <a:rPr lang="en-GB" sz="1100" u="none" strike="noStrike">
                          <a:effectLst/>
                        </a:rPr>
                        <a:t>ngb: </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dirty="0">
                          <a:effectLst/>
                        </a:rPr>
                        <a:t>natural gas </a:t>
                      </a:r>
                      <a:endParaRPr lang="en-GB" sz="1100" b="0" i="0" u="none" strike="noStrike" dirty="0">
                        <a:solidFill>
                          <a:srgbClr val="000000"/>
                        </a:solidFill>
                        <a:effectLst/>
                        <a:latin typeface="Arial"/>
                      </a:endParaRPr>
                    </a:p>
                  </a:txBody>
                  <a:tcPr marL="9525" marR="9525" marT="9525" marB="0" anchor="ctr"/>
                </a:tc>
                <a:tc>
                  <a:txBody>
                    <a:bodyPr/>
                    <a:lstStyle/>
                    <a:p>
                      <a:pPr algn="l" fontAlgn="b"/>
                      <a:r>
                        <a:rPr lang="en-GB" sz="1100" u="none" strike="noStrike" dirty="0">
                          <a:effectLst/>
                        </a:rPr>
                        <a:t>kWh</a:t>
                      </a:r>
                      <a:endParaRPr lang="en-GB" sz="1100" b="0" i="0" u="none" strike="noStrike" dirty="0">
                        <a:solidFill>
                          <a:srgbClr val="000000"/>
                        </a:solidFill>
                        <a:effectLst/>
                        <a:latin typeface="Calibri"/>
                      </a:endParaRPr>
                    </a:p>
                  </a:txBody>
                  <a:tcPr marL="9525" marR="9525" marT="9525" marB="0" anchor="b"/>
                </a:tc>
                <a:tc gridSpan="3">
                  <a:txBody>
                    <a:bodyPr/>
                    <a:lstStyle/>
                    <a:p>
                      <a:pPr algn="l" fontAlgn="b"/>
                      <a:r>
                        <a:rPr lang="en-GB" sz="1100" u="none" strike="noStrike">
                          <a:effectLst/>
                        </a:rPr>
                        <a:t>natural gas in burner </a:t>
                      </a:r>
                      <a:endParaRPr lang="en-GB" sz="1100" b="0" i="0" u="none" strike="noStrike">
                        <a:solidFill>
                          <a:srgbClr val="000000"/>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a:txBody>
                    <a:bodyPr/>
                    <a:lstStyle/>
                    <a:p>
                      <a:pPr algn="l" fontAlgn="b"/>
                      <a:endParaRPr lang="en-GB" sz="1100" b="0" i="0" u="none" strike="noStrike">
                        <a:solidFill>
                          <a:srgbClr val="000000"/>
                        </a:solidFill>
                        <a:effectLst/>
                        <a:latin typeface="Calibri"/>
                      </a:endParaRPr>
                    </a:p>
                  </a:txBody>
                  <a:tcPr marL="9525" marR="9525" marT="9525" marB="0" anchor="b"/>
                </a:tc>
                <a:tc>
                  <a:txBody>
                    <a:bodyPr/>
                    <a:lstStyle/>
                    <a:p>
                      <a:pPr algn="l" fontAlgn="b"/>
                      <a:endParaRPr lang="en-GB"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7"/>
                  </a:ext>
                </a:extLst>
              </a:tr>
              <a:tr h="152400">
                <a:tc>
                  <a:txBody>
                    <a:bodyPr/>
                    <a:lstStyle/>
                    <a:p>
                      <a:pPr algn="just" rtl="0" fontAlgn="ctr"/>
                      <a:r>
                        <a:rPr lang="en-GB" sz="1100" u="none" strike="noStrike">
                          <a:effectLst/>
                        </a:rPr>
                        <a:t>temp: </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tapping temperature </a:t>
                      </a:r>
                      <a:r>
                        <a:rPr lang="en-GB" sz="1000" u="none" strike="noStrike">
                          <a:effectLst/>
                        </a:rPr>
                        <a:t>[</a:t>
                      </a:r>
                      <a:r>
                        <a:rPr lang="en-GB" sz="1100" u="none" strike="noStrike">
                          <a:effectLst/>
                        </a:rPr>
                        <a:t>°C]</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dirty="0">
                          <a:effectLst/>
                        </a:rPr>
                        <a:t>°C</a:t>
                      </a:r>
                      <a:endParaRPr lang="en-GB" sz="1100" b="0" i="0" u="none" strike="noStrike" dirty="0">
                        <a:solidFill>
                          <a:srgbClr val="000000"/>
                        </a:solidFill>
                        <a:effectLst/>
                        <a:latin typeface="Calibri"/>
                      </a:endParaRPr>
                    </a:p>
                  </a:txBody>
                  <a:tcPr marL="9525" marR="9525" marT="9525" marB="0" anchor="b"/>
                </a:tc>
                <a:tc gridSpan="4">
                  <a:txBody>
                    <a:bodyPr/>
                    <a:lstStyle/>
                    <a:p>
                      <a:pPr algn="l" fontAlgn="b"/>
                      <a:r>
                        <a:rPr lang="en-GB" sz="1100" u="none" strike="noStrike">
                          <a:effectLst/>
                        </a:rPr>
                        <a:t>tapping temperature of melting</a:t>
                      </a:r>
                      <a:endParaRPr lang="en-GB" sz="1100" b="0" i="0" u="none" strike="noStrike">
                        <a:solidFill>
                          <a:srgbClr val="000000"/>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l" fontAlgn="b"/>
                      <a:endParaRPr lang="en-GB"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08"/>
                  </a:ext>
                </a:extLst>
              </a:tr>
              <a:tr h="152400">
                <a:tc>
                  <a:txBody>
                    <a:bodyPr/>
                    <a:lstStyle/>
                    <a:p>
                      <a:pPr algn="just" rtl="0" fontAlgn="ctr"/>
                      <a:r>
                        <a:rPr lang="en-GB" sz="1100" u="none" strike="noStrike">
                          <a:effectLst/>
                        </a:rPr>
                        <a:t>MSWI: </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MSWI scrap</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a:effectLst/>
                        </a:rPr>
                        <a:t>t</a:t>
                      </a:r>
                      <a:endParaRPr lang="en-GB" sz="1100" b="0" i="0" u="none" strike="noStrike">
                        <a:solidFill>
                          <a:srgbClr val="000000"/>
                        </a:solidFill>
                        <a:effectLst/>
                        <a:latin typeface="Calibri"/>
                      </a:endParaRPr>
                    </a:p>
                  </a:txBody>
                  <a:tcPr marL="9525" marR="9525" marT="9525" marB="0" anchor="b"/>
                </a:tc>
                <a:tc gridSpan="5">
                  <a:txBody>
                    <a:bodyPr/>
                    <a:lstStyle/>
                    <a:p>
                      <a:pPr algn="l" fontAlgn="b"/>
                      <a:r>
                        <a:rPr lang="en-GB" sz="1100" u="none" strike="noStrike">
                          <a:effectLst/>
                        </a:rPr>
                        <a:t>scrap from municipal solid waste incineration bottom ash</a:t>
                      </a:r>
                      <a:endParaRPr lang="en-GB" sz="1100" b="0" i="0" u="none" strike="noStrike">
                        <a:solidFill>
                          <a:srgbClr val="000000"/>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xmlns="" val="10009"/>
                  </a:ext>
                </a:extLst>
              </a:tr>
              <a:tr h="152400">
                <a:tc>
                  <a:txBody>
                    <a:bodyPr/>
                    <a:lstStyle/>
                    <a:p>
                      <a:pPr algn="just" rtl="0" fontAlgn="ctr"/>
                      <a:r>
                        <a:rPr lang="en-GB" sz="1100" u="none" strike="noStrike">
                          <a:effectLst/>
                        </a:rPr>
                        <a:t>shredder: </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shredded scrap</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a:effectLst/>
                        </a:rPr>
                        <a:t>t</a:t>
                      </a:r>
                      <a:endParaRPr lang="en-GB" sz="1100" b="0" i="0" u="none" strike="noStrike">
                        <a:solidFill>
                          <a:srgbClr val="000000"/>
                        </a:solidFill>
                        <a:effectLst/>
                        <a:latin typeface="Calibri"/>
                      </a:endParaRPr>
                    </a:p>
                  </a:txBody>
                  <a:tcPr marL="9525" marR="9525" marT="9525" marB="0" anchor="b"/>
                </a:tc>
                <a:tc gridSpan="5">
                  <a:txBody>
                    <a:bodyPr/>
                    <a:lstStyle/>
                    <a:p>
                      <a:pPr algn="l" fontAlgn="b"/>
                      <a:r>
                        <a:rPr lang="en-GB" sz="1100" u="none" strike="noStrike">
                          <a:effectLst/>
                        </a:rPr>
                        <a:t>scrap class 17 in Swiss scrap nomenclature</a:t>
                      </a:r>
                      <a:endParaRPr lang="en-GB" sz="1100" b="0" i="0" u="none" strike="noStrike">
                        <a:solidFill>
                          <a:srgbClr val="000000"/>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xmlns="" val="10010"/>
                  </a:ext>
                </a:extLst>
              </a:tr>
              <a:tr h="152400">
                <a:tc>
                  <a:txBody>
                    <a:bodyPr/>
                    <a:lstStyle/>
                    <a:p>
                      <a:pPr algn="just" rtl="0" fontAlgn="ctr"/>
                      <a:r>
                        <a:rPr lang="en-GB" sz="1100" u="none" strike="noStrike">
                          <a:effectLst/>
                        </a:rPr>
                        <a:t>shearedl: </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light sheared scrap</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a:effectLst/>
                        </a:rPr>
                        <a:t>t</a:t>
                      </a:r>
                      <a:endParaRPr lang="en-GB" sz="1100" b="0" i="0" u="none" strike="noStrike">
                        <a:solidFill>
                          <a:srgbClr val="000000"/>
                        </a:solidFill>
                        <a:effectLst/>
                        <a:latin typeface="Calibri"/>
                      </a:endParaRPr>
                    </a:p>
                  </a:txBody>
                  <a:tcPr marL="9525" marR="9525" marT="9525" marB="0" anchor="b"/>
                </a:tc>
                <a:tc gridSpan="4">
                  <a:txBody>
                    <a:bodyPr/>
                    <a:lstStyle/>
                    <a:p>
                      <a:pPr algn="l" fontAlgn="b"/>
                      <a:r>
                        <a:rPr lang="en-GB" sz="1100" u="none" strike="noStrike">
                          <a:effectLst/>
                        </a:rPr>
                        <a:t>scrap class 8 in Swiss scrap nomenclature</a:t>
                      </a:r>
                      <a:endParaRPr lang="en-GB" sz="1100" b="0" i="0" u="none" strike="noStrike">
                        <a:solidFill>
                          <a:srgbClr val="000000"/>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l" fontAlgn="b"/>
                      <a:endParaRPr lang="en-GB"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1"/>
                  </a:ext>
                </a:extLst>
              </a:tr>
              <a:tr h="152400">
                <a:tc>
                  <a:txBody>
                    <a:bodyPr/>
                    <a:lstStyle/>
                    <a:p>
                      <a:pPr algn="just" rtl="0" fontAlgn="ctr"/>
                      <a:r>
                        <a:rPr lang="en-GB" sz="1100" u="none" strike="noStrike">
                          <a:effectLst/>
                        </a:rPr>
                        <a:t>sheet:</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sheet metal scrap</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a:effectLst/>
                        </a:rPr>
                        <a:t>t</a:t>
                      </a:r>
                      <a:endParaRPr lang="en-GB" sz="1100" b="0" i="0" u="none" strike="noStrike">
                        <a:solidFill>
                          <a:srgbClr val="000000"/>
                        </a:solidFill>
                        <a:effectLst/>
                        <a:latin typeface="Calibri"/>
                      </a:endParaRPr>
                    </a:p>
                  </a:txBody>
                  <a:tcPr marL="9525" marR="9525" marT="9525" marB="0" anchor="b"/>
                </a:tc>
                <a:tc gridSpan="5">
                  <a:txBody>
                    <a:bodyPr/>
                    <a:lstStyle/>
                    <a:p>
                      <a:pPr algn="l" fontAlgn="b"/>
                      <a:r>
                        <a:rPr lang="en-GB" sz="1100" u="none" strike="noStrike">
                          <a:effectLst/>
                        </a:rPr>
                        <a:t>scrap class 12 and 14 in Swiss scrap nomenclature</a:t>
                      </a:r>
                      <a:endParaRPr lang="en-GB" sz="1100" b="0" i="0" u="none" strike="noStrike">
                        <a:solidFill>
                          <a:srgbClr val="000000"/>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xmlns="" val="10012"/>
                  </a:ext>
                </a:extLst>
              </a:tr>
              <a:tr h="152400">
                <a:tc>
                  <a:txBody>
                    <a:bodyPr/>
                    <a:lstStyle/>
                    <a:p>
                      <a:pPr algn="just" rtl="0" fontAlgn="ctr"/>
                      <a:r>
                        <a:rPr lang="en-GB" sz="1100" u="none" strike="noStrike">
                          <a:effectLst/>
                        </a:rPr>
                        <a:t>turnings: </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metal turnings</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a:effectLst/>
                        </a:rPr>
                        <a:t>t</a:t>
                      </a:r>
                      <a:endParaRPr lang="en-GB" sz="1100" b="0" i="0" u="none" strike="noStrike">
                        <a:solidFill>
                          <a:srgbClr val="000000"/>
                        </a:solidFill>
                        <a:effectLst/>
                        <a:latin typeface="Calibri"/>
                      </a:endParaRPr>
                    </a:p>
                  </a:txBody>
                  <a:tcPr marL="9525" marR="9525" marT="9525" marB="0" anchor="b"/>
                </a:tc>
                <a:tc gridSpan="5">
                  <a:txBody>
                    <a:bodyPr/>
                    <a:lstStyle/>
                    <a:p>
                      <a:pPr algn="l" fontAlgn="b"/>
                      <a:r>
                        <a:rPr lang="en-GB" sz="1100" u="none" strike="noStrike">
                          <a:effectLst/>
                        </a:rPr>
                        <a:t>scrap class 22 in Swiss scrap nomenclature</a:t>
                      </a:r>
                      <a:endParaRPr lang="en-GB" sz="1100" b="0" i="0" u="none" strike="noStrike">
                        <a:solidFill>
                          <a:srgbClr val="000000"/>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xmlns="" val="10013"/>
                  </a:ext>
                </a:extLst>
              </a:tr>
              <a:tr h="152400">
                <a:tc>
                  <a:txBody>
                    <a:bodyPr/>
                    <a:lstStyle/>
                    <a:p>
                      <a:pPr algn="just" rtl="0" fontAlgn="ctr"/>
                      <a:r>
                        <a:rPr lang="en-GB" sz="1100" u="none" strike="noStrike">
                          <a:effectLst/>
                        </a:rPr>
                        <a:t>shearedh: </a:t>
                      </a:r>
                      <a:endParaRPr lang="en-GB" sz="1100" b="0" i="1" u="none" strike="noStrike">
                        <a:solidFill>
                          <a:srgbClr val="000000"/>
                        </a:solidFill>
                        <a:effectLst/>
                        <a:latin typeface="Arial"/>
                      </a:endParaRPr>
                    </a:p>
                  </a:txBody>
                  <a:tcPr marL="9525" marR="9525" marT="9525" marB="0" anchor="ctr"/>
                </a:tc>
                <a:tc>
                  <a:txBody>
                    <a:bodyPr/>
                    <a:lstStyle/>
                    <a:p>
                      <a:pPr algn="just" rtl="0" fontAlgn="ctr"/>
                      <a:r>
                        <a:rPr lang="en-GB" sz="1100" u="none" strike="noStrike">
                          <a:effectLst/>
                        </a:rPr>
                        <a:t>heavy sheared scrap</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a:effectLst/>
                        </a:rPr>
                        <a:t>t</a:t>
                      </a:r>
                      <a:endParaRPr lang="en-GB" sz="1100" b="0" i="0" u="none" strike="noStrike">
                        <a:solidFill>
                          <a:srgbClr val="000000"/>
                        </a:solidFill>
                        <a:effectLst/>
                        <a:latin typeface="Calibri"/>
                      </a:endParaRPr>
                    </a:p>
                  </a:txBody>
                  <a:tcPr marL="9525" marR="9525" marT="9525" marB="0" anchor="b"/>
                </a:tc>
                <a:tc gridSpan="4">
                  <a:txBody>
                    <a:bodyPr/>
                    <a:lstStyle/>
                    <a:p>
                      <a:pPr algn="l" fontAlgn="b"/>
                      <a:r>
                        <a:rPr lang="en-GB" sz="1100" u="none" strike="noStrike">
                          <a:effectLst/>
                        </a:rPr>
                        <a:t>scrap class 7 in Swiss scrap nomenclature</a:t>
                      </a:r>
                      <a:endParaRPr lang="en-GB" sz="1100" b="0" i="0" u="none" strike="noStrike">
                        <a:solidFill>
                          <a:srgbClr val="000000"/>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algn="l" fontAlgn="b"/>
                      <a:endParaRPr lang="en-GB" sz="1100" b="0" i="0" u="none" strike="noStrike">
                        <a:solidFill>
                          <a:srgbClr val="000000"/>
                        </a:solidFill>
                        <a:effectLst/>
                        <a:latin typeface="Calibri"/>
                      </a:endParaRPr>
                    </a:p>
                  </a:txBody>
                  <a:tcPr marL="9525" marR="9525" marT="9525" marB="0" anchor="b"/>
                </a:tc>
                <a:extLst>
                  <a:ext uri="{0D108BD9-81ED-4DB2-BD59-A6C34878D82A}">
                    <a16:rowId xmlns:a16="http://schemas.microsoft.com/office/drawing/2014/main" xmlns="" val="10014"/>
                  </a:ext>
                </a:extLst>
              </a:tr>
              <a:tr h="152400">
                <a:tc>
                  <a:txBody>
                    <a:bodyPr/>
                    <a:lstStyle/>
                    <a:p>
                      <a:pPr algn="just" rtl="0" fontAlgn="ctr"/>
                      <a:r>
                        <a:rPr lang="en-GB" sz="1100" u="none" strike="noStrike" dirty="0">
                          <a:effectLst/>
                        </a:rPr>
                        <a:t>return: </a:t>
                      </a:r>
                      <a:endParaRPr lang="en-GB" sz="1100" b="0" i="1" u="none" strike="noStrike" dirty="0">
                        <a:solidFill>
                          <a:srgbClr val="000000"/>
                        </a:solidFill>
                        <a:effectLst/>
                        <a:latin typeface="Arial"/>
                      </a:endParaRPr>
                    </a:p>
                  </a:txBody>
                  <a:tcPr marL="9525" marR="9525" marT="9525" marB="0" anchor="ctr"/>
                </a:tc>
                <a:tc>
                  <a:txBody>
                    <a:bodyPr/>
                    <a:lstStyle/>
                    <a:p>
                      <a:pPr algn="just" rtl="0" fontAlgn="ctr"/>
                      <a:r>
                        <a:rPr lang="en-GB" sz="1100" u="none" strike="noStrike">
                          <a:effectLst/>
                        </a:rPr>
                        <a:t>return flow scrap</a:t>
                      </a:r>
                      <a:endParaRPr lang="en-GB" sz="1100" b="0" i="0" u="none" strike="noStrike">
                        <a:solidFill>
                          <a:srgbClr val="000000"/>
                        </a:solidFill>
                        <a:effectLst/>
                        <a:latin typeface="Arial"/>
                      </a:endParaRPr>
                    </a:p>
                  </a:txBody>
                  <a:tcPr marL="9525" marR="9525" marT="9525" marB="0" anchor="ctr"/>
                </a:tc>
                <a:tc>
                  <a:txBody>
                    <a:bodyPr/>
                    <a:lstStyle/>
                    <a:p>
                      <a:pPr algn="l" fontAlgn="b"/>
                      <a:r>
                        <a:rPr lang="en-GB" sz="1100" u="none" strike="noStrike">
                          <a:effectLst/>
                        </a:rPr>
                        <a:t>t</a:t>
                      </a:r>
                      <a:endParaRPr lang="en-GB" sz="1100" b="0" i="0" u="none" strike="noStrike">
                        <a:solidFill>
                          <a:srgbClr val="000000"/>
                        </a:solidFill>
                        <a:effectLst/>
                        <a:latin typeface="Calibri"/>
                      </a:endParaRPr>
                    </a:p>
                  </a:txBody>
                  <a:tcPr marL="9525" marR="9525" marT="9525" marB="0" anchor="b"/>
                </a:tc>
                <a:tc gridSpan="5">
                  <a:txBody>
                    <a:bodyPr/>
                    <a:lstStyle/>
                    <a:p>
                      <a:pPr algn="l" fontAlgn="b"/>
                      <a:r>
                        <a:rPr lang="en-GB" sz="1100" u="none" strike="noStrike" dirty="0">
                          <a:effectLst/>
                        </a:rPr>
                        <a:t>scrap from steel processing (internal scrap)</a:t>
                      </a:r>
                      <a:endParaRPr lang="en-GB" sz="1100" b="0" i="0" u="none" strike="noStrike" dirty="0">
                        <a:solidFill>
                          <a:srgbClr val="000000"/>
                        </a:solidFill>
                        <a:effectLst/>
                        <a:latin typeface="Calibri"/>
                      </a:endParaRPr>
                    </a:p>
                  </a:txBody>
                  <a:tcPr marL="9525" marR="9525" marT="9525" marB="0" anchor="b"/>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xmlns="" val="10015"/>
                  </a:ext>
                </a:extLst>
              </a:tr>
            </a:tbl>
          </a:graphicData>
        </a:graphic>
      </p:graphicFrame>
      <p:sp>
        <p:nvSpPr>
          <p:cNvPr id="12" name="Rounded Rectangle 11"/>
          <p:cNvSpPr/>
          <p:nvPr/>
        </p:nvSpPr>
        <p:spPr>
          <a:xfrm>
            <a:off x="434039" y="1735259"/>
            <a:ext cx="1679769" cy="390424"/>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Tree>
    <p:extLst>
      <p:ext uri="{BB962C8B-B14F-4D97-AF65-F5344CB8AC3E}">
        <p14:creationId xmlns:p14="http://schemas.microsoft.com/office/powerpoint/2010/main" val="26175305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B2F6CB8-9391-4BED-909F-C47A979AE1C4}" type="datetime1">
              <a:rPr lang="de-DE" smtClean="0"/>
              <a:t>04.04.2017</a:t>
            </a:fld>
            <a:endParaRPr lang="de-DE"/>
          </a:p>
        </p:txBody>
      </p:sp>
      <p:sp>
        <p:nvSpPr>
          <p:cNvPr id="4" name="Footer Placeholder 3"/>
          <p:cNvSpPr>
            <a:spLocks noGrp="1"/>
          </p:cNvSpPr>
          <p:nvPr>
            <p:ph type="ftr" sz="quarter" idx="11"/>
          </p:nvPr>
        </p:nvSpPr>
        <p:spPr/>
        <p:txBody>
          <a:bodyPr/>
          <a:lstStyle/>
          <a:p>
            <a:r>
              <a:rPr lang="de-DE" dirty="0" smtClean="0"/>
              <a:t>Stefanie Hellweg</a:t>
            </a:r>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29</a:t>
            </a:fld>
            <a:endParaRPr lang="de-DE"/>
          </a:p>
        </p:txBody>
      </p:sp>
      <p:sp>
        <p:nvSpPr>
          <p:cNvPr id="6" name="Title 5"/>
          <p:cNvSpPr>
            <a:spLocks noGrp="1"/>
          </p:cNvSpPr>
          <p:nvPr>
            <p:ph type="title"/>
          </p:nvPr>
        </p:nvSpPr>
        <p:spPr/>
        <p:txBody>
          <a:bodyPr/>
          <a:lstStyle/>
          <a:p>
            <a:r>
              <a:rPr lang="en-GB" dirty="0"/>
              <a:t>Chemical composition: </a:t>
            </a:r>
            <a:r>
              <a:rPr lang="en-GB" dirty="0" smtClean="0"/>
              <a:t>sulphur and phosphorus</a:t>
            </a:r>
            <a:endParaRPr lang="en-GB" dirty="0"/>
          </a:p>
        </p:txBody>
      </p:sp>
      <p:sp>
        <p:nvSpPr>
          <p:cNvPr id="8" name="Rectangle 7"/>
          <p:cNvSpPr/>
          <p:nvPr/>
        </p:nvSpPr>
        <p:spPr>
          <a:xfrm>
            <a:off x="4719782" y="4350327"/>
            <a:ext cx="424873" cy="2586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174"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b="17923"/>
          <a:stretch/>
        </p:blipFill>
        <p:spPr bwMode="auto">
          <a:xfrm>
            <a:off x="409575" y="1995382"/>
            <a:ext cx="8483476" cy="4109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154124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AE1E89-2EE0-4320-B5A2-F15E505D5862}" type="datetime1">
              <a:rPr lang="de-DE" smtClean="0"/>
              <a:t>04.04.2017</a:t>
            </a:fld>
            <a:endParaRPr lang="de-DE" dirty="0"/>
          </a:p>
        </p:txBody>
      </p:sp>
      <p:sp>
        <p:nvSpPr>
          <p:cNvPr id="4" name="Slide Number Placeholder 3"/>
          <p:cNvSpPr>
            <a:spLocks noGrp="1"/>
          </p:cNvSpPr>
          <p:nvPr>
            <p:ph type="sldNum" sz="quarter" idx="12"/>
          </p:nvPr>
        </p:nvSpPr>
        <p:spPr/>
        <p:txBody>
          <a:bodyPr/>
          <a:lstStyle/>
          <a:p>
            <a:fld id="{6C6AE60A-B69C-4790-82F7-3882EDF23186}" type="slidenum">
              <a:rPr lang="de-DE" smtClean="0"/>
              <a:t>3</a:t>
            </a:fld>
            <a:endParaRPr lang="de-DE" dirty="0"/>
          </a:p>
        </p:txBody>
      </p:sp>
      <p:sp>
        <p:nvSpPr>
          <p:cNvPr id="5" name="Title 4"/>
          <p:cNvSpPr>
            <a:spLocks noGrp="1"/>
          </p:cNvSpPr>
          <p:nvPr>
            <p:ph type="title"/>
          </p:nvPr>
        </p:nvSpPr>
        <p:spPr/>
        <p:txBody>
          <a:bodyPr/>
          <a:lstStyle/>
          <a:p>
            <a:r>
              <a:rPr lang="en-GB" dirty="0" smtClean="0"/>
              <a:t>Quality aspects iron scrap</a:t>
            </a:r>
            <a:endParaRPr lang="en-GB" dirty="0">
              <a:solidFill>
                <a:srgbClr val="FFC000"/>
              </a:solidFill>
            </a:endParaRPr>
          </a:p>
        </p:txBody>
      </p:sp>
      <p:sp>
        <p:nvSpPr>
          <p:cNvPr id="6" name="Rounded Rectangle 5"/>
          <p:cNvSpPr/>
          <p:nvPr/>
        </p:nvSpPr>
        <p:spPr>
          <a:xfrm>
            <a:off x="1248519" y="2208138"/>
            <a:ext cx="3312368" cy="1656184"/>
          </a:xfrm>
          <a:prstGeom prst="roundRect">
            <a:avLst>
              <a:gd name="adj" fmla="val 34625"/>
            </a:avLst>
          </a:prstGeom>
          <a:solidFill>
            <a:srgbClr val="45DB6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90000" rIns="90000" bIns="90000" rtlCol="0" anchor="t"/>
          <a:lstStyle/>
          <a:p>
            <a:r>
              <a:rPr lang="en-GB" sz="2800" b="1" dirty="0" smtClean="0">
                <a:solidFill>
                  <a:schemeClr val="tx1"/>
                </a:solidFill>
                <a:latin typeface="+mj-lt"/>
              </a:rPr>
              <a:t>safety</a:t>
            </a:r>
          </a:p>
          <a:p>
            <a:r>
              <a:rPr lang="en-GB" sz="1400" dirty="0" smtClean="0">
                <a:solidFill>
                  <a:schemeClr val="tx1"/>
                </a:solidFill>
                <a:latin typeface="+mj-lt"/>
              </a:rPr>
              <a:t>explosive objects</a:t>
            </a:r>
          </a:p>
          <a:p>
            <a:r>
              <a:rPr lang="en-GB" sz="1400" dirty="0">
                <a:solidFill>
                  <a:schemeClr val="tx1"/>
                </a:solidFill>
                <a:latin typeface="+mj-lt"/>
              </a:rPr>
              <a:t>r</a:t>
            </a:r>
            <a:r>
              <a:rPr lang="en-GB" sz="1400" dirty="0" smtClean="0">
                <a:solidFill>
                  <a:schemeClr val="tx1"/>
                </a:solidFill>
                <a:latin typeface="+mj-lt"/>
              </a:rPr>
              <a:t>adioactivity</a:t>
            </a:r>
          </a:p>
          <a:p>
            <a:r>
              <a:rPr lang="en-GB" sz="1400" dirty="0" smtClean="0">
                <a:solidFill>
                  <a:schemeClr val="tx1"/>
                </a:solidFill>
                <a:latin typeface="+mj-lt"/>
              </a:rPr>
              <a:t>hollow bodies</a:t>
            </a:r>
            <a:endParaRPr lang="en-GB" sz="1400" dirty="0">
              <a:solidFill>
                <a:schemeClr val="tx1"/>
              </a:solidFill>
              <a:latin typeface="+mj-lt"/>
            </a:endParaRPr>
          </a:p>
        </p:txBody>
      </p:sp>
      <p:sp>
        <p:nvSpPr>
          <p:cNvPr id="7" name="Rounded Rectangle 6"/>
          <p:cNvSpPr/>
          <p:nvPr/>
        </p:nvSpPr>
        <p:spPr>
          <a:xfrm>
            <a:off x="4560887" y="3864322"/>
            <a:ext cx="3312368" cy="1656184"/>
          </a:xfrm>
          <a:prstGeom prst="roundRect">
            <a:avLst>
              <a:gd name="adj" fmla="val 34625"/>
            </a:avLst>
          </a:prstGeom>
          <a:solidFill>
            <a:srgbClr val="3FCD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90000" rIns="360000" bIns="90000" rtlCol="0" anchor="b"/>
          <a:lstStyle/>
          <a:p>
            <a:pPr algn="r"/>
            <a:r>
              <a:rPr lang="en-GB" sz="2800" b="1" dirty="0">
                <a:solidFill>
                  <a:schemeClr val="tx1"/>
                </a:solidFill>
                <a:latin typeface="+mj-lt"/>
              </a:rPr>
              <a:t>g</a:t>
            </a:r>
            <a:r>
              <a:rPr lang="en-GB" sz="2800" b="1" dirty="0" smtClean="0">
                <a:solidFill>
                  <a:schemeClr val="tx1"/>
                </a:solidFill>
                <a:latin typeface="+mj-lt"/>
              </a:rPr>
              <a:t>eometry</a:t>
            </a:r>
          </a:p>
          <a:p>
            <a:pPr algn="r"/>
            <a:r>
              <a:rPr lang="en-GB" sz="1400" dirty="0">
                <a:solidFill>
                  <a:schemeClr val="tx1"/>
                </a:solidFill>
              </a:rPr>
              <a:t>size of individual </a:t>
            </a:r>
            <a:r>
              <a:rPr lang="en-GB" sz="1400" dirty="0" smtClean="0">
                <a:solidFill>
                  <a:schemeClr val="tx1"/>
                </a:solidFill>
              </a:rPr>
              <a:t>pieces</a:t>
            </a:r>
          </a:p>
          <a:p>
            <a:pPr algn="r"/>
            <a:endParaRPr lang="en-GB" sz="1400" dirty="0">
              <a:solidFill>
                <a:schemeClr val="tx1"/>
              </a:solidFill>
              <a:latin typeface="+mj-lt"/>
            </a:endParaRPr>
          </a:p>
        </p:txBody>
      </p:sp>
      <p:sp>
        <p:nvSpPr>
          <p:cNvPr id="8" name="Rounded Rectangle 7"/>
          <p:cNvSpPr/>
          <p:nvPr/>
        </p:nvSpPr>
        <p:spPr>
          <a:xfrm>
            <a:off x="1248519" y="3864322"/>
            <a:ext cx="3312368" cy="1656184"/>
          </a:xfrm>
          <a:prstGeom prst="roundRect">
            <a:avLst>
              <a:gd name="adj" fmla="val 34625"/>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90000" rIns="90000" bIns="90000" rtlCol="0" anchor="b"/>
          <a:lstStyle/>
          <a:p>
            <a:r>
              <a:rPr lang="en-GB" sz="2800" b="1" dirty="0">
                <a:solidFill>
                  <a:schemeClr val="tx1"/>
                </a:solidFill>
                <a:latin typeface="+mj-lt"/>
              </a:rPr>
              <a:t>environment</a:t>
            </a:r>
            <a:endParaRPr lang="en-GB" sz="2800" b="1" dirty="0" smtClean="0">
              <a:solidFill>
                <a:schemeClr val="tx1"/>
              </a:solidFill>
              <a:latin typeface="+mj-lt"/>
            </a:endParaRPr>
          </a:p>
          <a:p>
            <a:r>
              <a:rPr lang="en-GB" sz="1400" dirty="0" smtClean="0">
                <a:solidFill>
                  <a:schemeClr val="tx1"/>
                </a:solidFill>
                <a:latin typeface="+mj-lt"/>
              </a:rPr>
              <a:t>debris (tinder, ash, melting products)</a:t>
            </a:r>
            <a:endParaRPr lang="en-GB" sz="2800" dirty="0">
              <a:solidFill>
                <a:schemeClr val="tx1"/>
              </a:solidFill>
              <a:latin typeface="+mj-lt"/>
            </a:endParaRPr>
          </a:p>
        </p:txBody>
      </p:sp>
      <p:sp>
        <p:nvSpPr>
          <p:cNvPr id="9" name="Rounded Rectangle 8"/>
          <p:cNvSpPr/>
          <p:nvPr/>
        </p:nvSpPr>
        <p:spPr>
          <a:xfrm>
            <a:off x="4560887" y="2208138"/>
            <a:ext cx="3312368" cy="1656184"/>
          </a:xfrm>
          <a:prstGeom prst="roundRect">
            <a:avLst>
              <a:gd name="adj" fmla="val 34625"/>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90000" rIns="360000" bIns="90000" rtlCol="0" anchor="t"/>
          <a:lstStyle/>
          <a:p>
            <a:pPr algn="r"/>
            <a:r>
              <a:rPr lang="en-GB" sz="2800" b="1" dirty="0">
                <a:solidFill>
                  <a:schemeClr val="tx1"/>
                </a:solidFill>
                <a:latin typeface="+mj-lt"/>
              </a:rPr>
              <a:t>m</a:t>
            </a:r>
            <a:r>
              <a:rPr lang="en-GB" sz="2800" b="1" dirty="0" smtClean="0">
                <a:solidFill>
                  <a:schemeClr val="tx1"/>
                </a:solidFill>
                <a:latin typeface="+mj-lt"/>
              </a:rPr>
              <a:t>etallurgy</a:t>
            </a:r>
          </a:p>
          <a:p>
            <a:pPr marL="457200" algn="r"/>
            <a:endParaRPr lang="en-GB" sz="1400" dirty="0">
              <a:solidFill>
                <a:schemeClr val="tx1"/>
              </a:solidFill>
              <a:latin typeface="+mj-lt"/>
            </a:endParaRPr>
          </a:p>
        </p:txBody>
      </p:sp>
      <p:sp>
        <p:nvSpPr>
          <p:cNvPr id="10" name="Rounded Rectangle 9"/>
          <p:cNvSpPr/>
          <p:nvPr/>
        </p:nvSpPr>
        <p:spPr>
          <a:xfrm>
            <a:off x="2904703" y="3270389"/>
            <a:ext cx="3600400" cy="1152130"/>
          </a:xfrm>
          <a:prstGeom prst="roundRect">
            <a:avLst>
              <a:gd name="adj" fmla="val 34625"/>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latin typeface="+mj-lt"/>
              </a:rPr>
              <a:t>s</a:t>
            </a:r>
            <a:r>
              <a:rPr lang="en-GB" sz="3200" b="1" dirty="0" smtClean="0">
                <a:latin typeface="+mj-lt"/>
              </a:rPr>
              <a:t>crap quality</a:t>
            </a:r>
            <a:endParaRPr lang="en-GB" sz="3200" b="1" dirty="0">
              <a:latin typeface="+mj-lt"/>
            </a:endParaRPr>
          </a:p>
        </p:txBody>
      </p:sp>
      <p:sp>
        <p:nvSpPr>
          <p:cNvPr id="11" name="TextBox 10"/>
          <p:cNvSpPr txBox="1"/>
          <p:nvPr/>
        </p:nvSpPr>
        <p:spPr>
          <a:xfrm>
            <a:off x="133752" y="4506580"/>
            <a:ext cx="1436430" cy="564184"/>
          </a:xfrm>
          <a:prstGeom prst="roundRect">
            <a:avLst/>
          </a:prstGeom>
          <a:solidFill>
            <a:srgbClr val="1F407A"/>
          </a:solidFill>
          <a:ln w="57150">
            <a:solidFill>
              <a:srgbClr val="FF66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noAutofit/>
          </a:bodyPr>
          <a:lstStyle/>
          <a:p>
            <a:pPr algn="ctr"/>
            <a:r>
              <a:rPr lang="en-GB" sz="1300" dirty="0" smtClean="0">
                <a:solidFill>
                  <a:schemeClr val="bg1"/>
                </a:solidFill>
              </a:rPr>
              <a:t>ash</a:t>
            </a:r>
            <a:endParaRPr lang="en-GB" sz="1300" dirty="0">
              <a:solidFill>
                <a:schemeClr val="bg1"/>
              </a:solidFill>
            </a:endParaRPr>
          </a:p>
        </p:txBody>
      </p:sp>
      <p:sp>
        <p:nvSpPr>
          <p:cNvPr id="12" name="TextBox 11"/>
          <p:cNvSpPr txBox="1"/>
          <p:nvPr/>
        </p:nvSpPr>
        <p:spPr>
          <a:xfrm>
            <a:off x="7512199" y="2442671"/>
            <a:ext cx="1584176" cy="1067148"/>
          </a:xfrm>
          <a:prstGeom prst="roundRect">
            <a:avLst/>
          </a:prstGeom>
          <a:solidFill>
            <a:srgbClr val="1F407A"/>
          </a:solidFill>
          <a:ln w="57150">
            <a:solidFill>
              <a:srgbClr val="FF66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noAutofit/>
          </a:bodyPr>
          <a:lstStyle/>
          <a:p>
            <a:pPr algn="ctr"/>
            <a:r>
              <a:rPr lang="en-GB" sz="1300" dirty="0" smtClean="0">
                <a:solidFill>
                  <a:schemeClr val="bg1"/>
                </a:solidFill>
              </a:rPr>
              <a:t>copper (motors, cables, WEEE), tin (tinplate), sulphur (debris)</a:t>
            </a:r>
            <a:endParaRPr lang="en-GB" sz="1300" dirty="0">
              <a:solidFill>
                <a:schemeClr val="bg1"/>
              </a:solidFill>
            </a:endParaRPr>
          </a:p>
        </p:txBody>
      </p:sp>
      <p:sp>
        <p:nvSpPr>
          <p:cNvPr id="13" name="TextBox 12"/>
          <p:cNvSpPr txBox="1"/>
          <p:nvPr/>
        </p:nvSpPr>
        <p:spPr>
          <a:xfrm>
            <a:off x="7512199" y="4221875"/>
            <a:ext cx="1584176" cy="1125980"/>
          </a:xfrm>
          <a:prstGeom prst="roundRect">
            <a:avLst/>
          </a:prstGeom>
          <a:solidFill>
            <a:srgbClr val="1F407A"/>
          </a:solidFill>
          <a:ln w="57150">
            <a:solidFill>
              <a:srgbClr val="FF6600"/>
            </a:solidFill>
          </a:ln>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nchor="ctr">
            <a:noAutofit/>
          </a:bodyPr>
          <a:lstStyle/>
          <a:p>
            <a:pPr algn="ctr"/>
            <a:r>
              <a:rPr lang="en-GB" sz="1300" dirty="0" smtClean="0">
                <a:solidFill>
                  <a:schemeClr val="bg1"/>
                </a:solidFill>
              </a:rPr>
              <a:t>low bulk </a:t>
            </a:r>
            <a:r>
              <a:rPr lang="en-GB" sz="1300" dirty="0">
                <a:solidFill>
                  <a:schemeClr val="bg1"/>
                </a:solidFill>
              </a:rPr>
              <a:t>weight, </a:t>
            </a:r>
            <a:r>
              <a:rPr lang="en-GB" sz="1300" dirty="0" smtClean="0">
                <a:solidFill>
                  <a:schemeClr val="bg1"/>
                </a:solidFill>
              </a:rPr>
              <a:t>electrode </a:t>
            </a:r>
            <a:r>
              <a:rPr lang="en-GB" sz="1300" dirty="0">
                <a:solidFill>
                  <a:schemeClr val="bg1"/>
                </a:solidFill>
              </a:rPr>
              <a:t>breakages </a:t>
            </a:r>
            <a:r>
              <a:rPr lang="en-GB" sz="1300" dirty="0" smtClean="0">
                <a:solidFill>
                  <a:schemeClr val="bg1"/>
                </a:solidFill>
              </a:rPr>
              <a:t>(large </a:t>
            </a:r>
            <a:r>
              <a:rPr lang="en-GB" sz="1300" dirty="0">
                <a:solidFill>
                  <a:schemeClr val="bg1"/>
                </a:solidFill>
              </a:rPr>
              <a:t>non conducting </a:t>
            </a:r>
            <a:r>
              <a:rPr lang="en-GB" sz="1300" dirty="0" smtClean="0">
                <a:solidFill>
                  <a:schemeClr val="bg1"/>
                </a:solidFill>
              </a:rPr>
              <a:t>pieces)</a:t>
            </a:r>
            <a:endParaRPr lang="en-GB" sz="1300" dirty="0">
              <a:solidFill>
                <a:schemeClr val="bg1"/>
              </a:solidFill>
            </a:endParaRPr>
          </a:p>
        </p:txBody>
      </p:sp>
      <p:sp>
        <p:nvSpPr>
          <p:cNvPr id="15" name="Oval 14"/>
          <p:cNvSpPr/>
          <p:nvPr/>
        </p:nvSpPr>
        <p:spPr>
          <a:xfrm>
            <a:off x="1291038" y="5433375"/>
            <a:ext cx="1656184" cy="720080"/>
          </a:xfrm>
          <a:prstGeom prst="ellipse">
            <a:avLst/>
          </a:prstGeom>
          <a:solidFill>
            <a:srgbClr val="1F407A"/>
          </a:solidFill>
          <a:ln w="571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t>electricity demand</a:t>
            </a:r>
            <a:endParaRPr lang="en-GB" sz="1600" dirty="0"/>
          </a:p>
        </p:txBody>
      </p:sp>
      <p:sp>
        <p:nvSpPr>
          <p:cNvPr id="16" name="Oval 15"/>
          <p:cNvSpPr/>
          <p:nvPr/>
        </p:nvSpPr>
        <p:spPr>
          <a:xfrm>
            <a:off x="2927750" y="5436757"/>
            <a:ext cx="1656184" cy="720080"/>
          </a:xfrm>
          <a:prstGeom prst="ellipse">
            <a:avLst/>
          </a:prstGeom>
          <a:solidFill>
            <a:srgbClr val="1F407A"/>
          </a:solidFill>
          <a:ln w="571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smtClean="0"/>
              <a:t>yield </a:t>
            </a:r>
            <a:endParaRPr lang="en-GB" sz="1600" dirty="0"/>
          </a:p>
        </p:txBody>
      </p:sp>
      <p:sp>
        <p:nvSpPr>
          <p:cNvPr id="17" name="Oval 16"/>
          <p:cNvSpPr/>
          <p:nvPr/>
        </p:nvSpPr>
        <p:spPr>
          <a:xfrm>
            <a:off x="5028431" y="1630266"/>
            <a:ext cx="1656184" cy="720080"/>
          </a:xfrm>
          <a:prstGeom prst="ellipse">
            <a:avLst/>
          </a:prstGeom>
          <a:solidFill>
            <a:srgbClr val="1F407A"/>
          </a:solidFill>
          <a:ln w="571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400" dirty="0" smtClean="0"/>
              <a:t>unwanted elements</a:t>
            </a:r>
            <a:endParaRPr lang="en-GB" sz="1400" dirty="0"/>
          </a:p>
        </p:txBody>
      </p:sp>
      <p:sp>
        <p:nvSpPr>
          <p:cNvPr id="21"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18" name="Title 4"/>
          <p:cNvSpPr txBox="1">
            <a:spLocks/>
          </p:cNvSpPr>
          <p:nvPr/>
        </p:nvSpPr>
        <p:spPr>
          <a:xfrm>
            <a:off x="5059734" y="832786"/>
            <a:ext cx="4084266" cy="880878"/>
          </a:xfrm>
          <a:prstGeom prst="rect">
            <a:avLst/>
          </a:prstGeom>
          <a:noFill/>
        </p:spPr>
        <p:txBody>
          <a:bodyPr vert="horz" lIns="140400" tIns="0" rIns="144000" bIns="0" rtlCol="0" anchor="t" anchorCtr="0">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400" dirty="0" smtClean="0">
                <a:solidFill>
                  <a:srgbClr val="FF6600"/>
                </a:solidFill>
              </a:rPr>
              <a:t>municipal solid waste incineration (MSWI) scrap</a:t>
            </a:r>
            <a:endParaRPr lang="en-GB" sz="2400" dirty="0">
              <a:solidFill>
                <a:srgbClr val="FF6600"/>
              </a:solidFill>
            </a:endParaRPr>
          </a:p>
        </p:txBody>
      </p:sp>
    </p:spTree>
    <p:extLst>
      <p:ext uri="{BB962C8B-B14F-4D97-AF65-F5344CB8AC3E}">
        <p14:creationId xmlns:p14="http://schemas.microsoft.com/office/powerpoint/2010/main" val="8557887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animBg="1"/>
      <p:bldP spid="16" grpId="0" animBg="1"/>
      <p:bldP spid="17" grpId="0" animBg="1"/>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1" y="6308727"/>
            <a:ext cx="9144000" cy="549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8" name="Chart 7"/>
          <p:cNvGraphicFramePr>
            <a:graphicFrameLocks/>
          </p:cNvGraphicFramePr>
          <p:nvPr>
            <p:extLst/>
          </p:nvPr>
        </p:nvGraphicFramePr>
        <p:xfrm>
          <a:off x="249382" y="1877779"/>
          <a:ext cx="8418325" cy="4845498"/>
        </p:xfrm>
        <a:graphic>
          <a:graphicData uri="http://schemas.openxmlformats.org/drawingml/2006/chart">
            <c:chart xmlns:c="http://schemas.openxmlformats.org/drawingml/2006/chart" xmlns:r="http://schemas.openxmlformats.org/officeDocument/2006/relationships" r:id="rId2"/>
          </a:graphicData>
        </a:graphic>
      </p:graphicFrame>
      <p:grpSp>
        <p:nvGrpSpPr>
          <p:cNvPr id="9" name="Group 8"/>
          <p:cNvGrpSpPr/>
          <p:nvPr/>
        </p:nvGrpSpPr>
        <p:grpSpPr>
          <a:xfrm>
            <a:off x="3214024" y="2312862"/>
            <a:ext cx="6671492" cy="3423204"/>
            <a:chOff x="2735575" y="690563"/>
            <a:chExt cx="4539650" cy="2810402"/>
          </a:xfrm>
        </p:grpSpPr>
        <p:sp>
          <p:nvSpPr>
            <p:cNvPr id="10" name="TextBox 4"/>
            <p:cNvSpPr txBox="1"/>
            <p:nvPr/>
          </p:nvSpPr>
          <p:spPr>
            <a:xfrm>
              <a:off x="4041345" y="1252843"/>
              <a:ext cx="1256771" cy="23812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a:ln>
                    <a:noFill/>
                  </a:ln>
                  <a:latin typeface="Arial" panose="020B0604020202020204" pitchFamily="34" charset="0"/>
                  <a:cs typeface="Arial" panose="020B0604020202020204" pitchFamily="34" charset="0"/>
                </a:rPr>
                <a:t>ZH </a:t>
              </a:r>
              <a:r>
                <a:rPr lang="en-GB" sz="1200" dirty="0" err="1">
                  <a:ln>
                    <a:noFill/>
                  </a:ln>
                  <a:latin typeface="Arial" panose="020B0604020202020204" pitchFamily="34" charset="0"/>
                  <a:cs typeface="Arial" panose="020B0604020202020204" pitchFamily="34" charset="0"/>
                </a:rPr>
                <a:t>Hagenholz</a:t>
              </a:r>
              <a:endParaRPr lang="en-GB" sz="1200" dirty="0">
                <a:ln>
                  <a:noFill/>
                </a:ln>
                <a:latin typeface="Arial" panose="020B0604020202020204" pitchFamily="34" charset="0"/>
                <a:cs typeface="Arial" panose="020B0604020202020204" pitchFamily="34" charset="0"/>
              </a:endParaRPr>
            </a:p>
          </p:txBody>
        </p:sp>
        <p:sp>
          <p:nvSpPr>
            <p:cNvPr id="11" name="TextBox 5"/>
            <p:cNvSpPr txBox="1"/>
            <p:nvPr/>
          </p:nvSpPr>
          <p:spPr>
            <a:xfrm>
              <a:off x="3404368" y="690563"/>
              <a:ext cx="1256771" cy="23812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a:ln>
                    <a:noFill/>
                  </a:ln>
                  <a:latin typeface="Arial" panose="020B0604020202020204" pitchFamily="34" charset="0"/>
                  <a:cs typeface="Arial" panose="020B0604020202020204" pitchFamily="34" charset="0"/>
                </a:rPr>
                <a:t>Basel</a:t>
              </a:r>
            </a:p>
          </p:txBody>
        </p:sp>
        <p:sp>
          <p:nvSpPr>
            <p:cNvPr id="12" name="TextBox 6"/>
            <p:cNvSpPr txBox="1"/>
            <p:nvPr/>
          </p:nvSpPr>
          <p:spPr>
            <a:xfrm>
              <a:off x="6018454" y="2376076"/>
              <a:ext cx="1256771" cy="23812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a:ln>
                    <a:noFill/>
                  </a:ln>
                  <a:latin typeface="Arial" panose="020B0604020202020204" pitchFamily="34" charset="0"/>
                  <a:cs typeface="Arial" panose="020B0604020202020204" pitchFamily="34" charset="0"/>
                </a:rPr>
                <a:t>Monthey</a:t>
              </a:r>
              <a:endParaRPr lang="en-GB" sz="1200" dirty="0">
                <a:ln>
                  <a:noFill/>
                </a:ln>
                <a:latin typeface="Arial" panose="020B0604020202020204" pitchFamily="34" charset="0"/>
                <a:cs typeface="Arial" panose="020B0604020202020204" pitchFamily="34" charset="0"/>
              </a:endParaRPr>
            </a:p>
          </p:txBody>
        </p:sp>
        <p:sp>
          <p:nvSpPr>
            <p:cNvPr id="13" name="TextBox 7"/>
            <p:cNvSpPr txBox="1"/>
            <p:nvPr/>
          </p:nvSpPr>
          <p:spPr>
            <a:xfrm>
              <a:off x="6104261" y="3262839"/>
              <a:ext cx="675987" cy="23812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100" dirty="0" err="1">
                  <a:ln>
                    <a:noFill/>
                  </a:ln>
                  <a:latin typeface="Arial" panose="020B0604020202020204" pitchFamily="34" charset="0"/>
                  <a:cs typeface="Arial" panose="020B0604020202020204" pitchFamily="34" charset="0"/>
                </a:rPr>
                <a:t>Chiubiasco</a:t>
              </a:r>
              <a:endParaRPr lang="en-GB" sz="1100" dirty="0">
                <a:ln>
                  <a:noFill/>
                </a:ln>
                <a:latin typeface="Arial" panose="020B0604020202020204" pitchFamily="34" charset="0"/>
                <a:cs typeface="Arial" panose="020B0604020202020204" pitchFamily="34" charset="0"/>
              </a:endParaRPr>
            </a:p>
          </p:txBody>
        </p:sp>
        <p:sp>
          <p:nvSpPr>
            <p:cNvPr id="14" name="TextBox 10"/>
            <p:cNvSpPr txBox="1"/>
            <p:nvPr/>
          </p:nvSpPr>
          <p:spPr>
            <a:xfrm>
              <a:off x="2735575" y="1738519"/>
              <a:ext cx="1256771" cy="23812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a:ln>
                    <a:noFill/>
                  </a:ln>
                  <a:latin typeface="Arial" panose="020B0604020202020204" pitchFamily="34" charset="0"/>
                  <a:cs typeface="Arial" panose="020B0604020202020204" pitchFamily="34" charset="0"/>
                </a:rPr>
                <a:t>Bazenheid</a:t>
              </a:r>
              <a:endParaRPr lang="en-GB" sz="1200" dirty="0">
                <a:ln>
                  <a:noFill/>
                </a:ln>
                <a:latin typeface="Arial" panose="020B0604020202020204" pitchFamily="34" charset="0"/>
                <a:cs typeface="Arial" panose="020B0604020202020204" pitchFamily="34" charset="0"/>
              </a:endParaRPr>
            </a:p>
            <a:p>
              <a:endParaRPr lang="en-GB" sz="1200" dirty="0">
                <a:ln>
                  <a:noFill/>
                </a:ln>
                <a:latin typeface="Arial" panose="020B0604020202020204" pitchFamily="34" charset="0"/>
                <a:cs typeface="Arial" panose="020B0604020202020204" pitchFamily="34" charset="0"/>
              </a:endParaRPr>
            </a:p>
          </p:txBody>
        </p:sp>
        <p:sp>
          <p:nvSpPr>
            <p:cNvPr id="15" name="TextBox 11"/>
            <p:cNvSpPr txBox="1"/>
            <p:nvPr/>
          </p:nvSpPr>
          <p:spPr>
            <a:xfrm>
              <a:off x="3176559" y="1550086"/>
              <a:ext cx="1256771" cy="23812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a:ln>
                    <a:noFill/>
                  </a:ln>
                  <a:latin typeface="Arial" panose="020B0604020202020204" pitchFamily="34" charset="0"/>
                  <a:cs typeface="Arial" panose="020B0604020202020204" pitchFamily="34" charset="0"/>
                </a:rPr>
                <a:t>Weinfelden</a:t>
              </a:r>
              <a:endParaRPr lang="en-GB" sz="1200" dirty="0">
                <a:ln>
                  <a:noFill/>
                </a:ln>
                <a:latin typeface="Arial" panose="020B0604020202020204" pitchFamily="34" charset="0"/>
                <a:cs typeface="Arial" panose="020B0604020202020204" pitchFamily="34" charset="0"/>
              </a:endParaRPr>
            </a:p>
          </p:txBody>
        </p:sp>
        <p:sp>
          <p:nvSpPr>
            <p:cNvPr id="16" name="TextBox 12"/>
            <p:cNvSpPr txBox="1"/>
            <p:nvPr/>
          </p:nvSpPr>
          <p:spPr>
            <a:xfrm>
              <a:off x="4238623" y="1443037"/>
              <a:ext cx="1256771" cy="23812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a:ln>
                    <a:noFill/>
                  </a:ln>
                  <a:latin typeface="Arial" panose="020B0604020202020204" pitchFamily="34" charset="0"/>
                  <a:cs typeface="Arial" panose="020B0604020202020204" pitchFamily="34" charset="0"/>
                </a:rPr>
                <a:t>Lausanne</a:t>
              </a:r>
            </a:p>
          </p:txBody>
        </p:sp>
        <p:sp>
          <p:nvSpPr>
            <p:cNvPr id="17" name="TextBox 13"/>
            <p:cNvSpPr txBox="1"/>
            <p:nvPr/>
          </p:nvSpPr>
          <p:spPr>
            <a:xfrm>
              <a:off x="4251852" y="1706268"/>
              <a:ext cx="1561043" cy="224896"/>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a:ln>
                    <a:noFill/>
                  </a:ln>
                  <a:latin typeface="Arial" panose="020B0604020202020204" pitchFamily="34" charset="0"/>
                  <a:cs typeface="Arial" panose="020B0604020202020204" pitchFamily="34" charset="0"/>
                </a:rPr>
                <a:t>La </a:t>
              </a:r>
              <a:r>
                <a:rPr lang="en-GB" sz="1200" dirty="0" err="1">
                  <a:ln>
                    <a:noFill/>
                  </a:ln>
                  <a:latin typeface="Arial" panose="020B0604020202020204" pitchFamily="34" charset="0"/>
                  <a:cs typeface="Arial" panose="020B0604020202020204" pitchFamily="34" charset="0"/>
                </a:rPr>
                <a:t>Chaux</a:t>
              </a:r>
              <a:r>
                <a:rPr lang="en-GB" sz="1200" dirty="0">
                  <a:ln>
                    <a:noFill/>
                  </a:ln>
                  <a:latin typeface="Arial" panose="020B0604020202020204" pitchFamily="34" charset="0"/>
                  <a:cs typeface="Arial" panose="020B0604020202020204" pitchFamily="34" charset="0"/>
                </a:rPr>
                <a:t>-de-</a:t>
              </a:r>
              <a:r>
                <a:rPr lang="en-GB" sz="1200" dirty="0" err="1">
                  <a:ln>
                    <a:noFill/>
                  </a:ln>
                  <a:latin typeface="Arial" panose="020B0604020202020204" pitchFamily="34" charset="0"/>
                  <a:cs typeface="Arial" panose="020B0604020202020204" pitchFamily="34" charset="0"/>
                </a:rPr>
                <a:t>Fonds</a:t>
              </a:r>
              <a:endParaRPr lang="en-GB" sz="1200" dirty="0">
                <a:ln>
                  <a:noFill/>
                </a:ln>
                <a:latin typeface="Arial" panose="020B0604020202020204" pitchFamily="34" charset="0"/>
                <a:cs typeface="Arial" panose="020B0604020202020204" pitchFamily="34" charset="0"/>
              </a:endParaRPr>
            </a:p>
          </p:txBody>
        </p:sp>
        <p:sp>
          <p:nvSpPr>
            <p:cNvPr id="18" name="TextBox 14"/>
            <p:cNvSpPr txBox="1"/>
            <p:nvPr/>
          </p:nvSpPr>
          <p:spPr>
            <a:xfrm>
              <a:off x="3911532" y="1903136"/>
              <a:ext cx="1256771" cy="23812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a:ln>
                    <a:noFill/>
                  </a:ln>
                  <a:latin typeface="Arial" panose="020B0604020202020204" pitchFamily="34" charset="0"/>
                  <a:cs typeface="Arial" panose="020B0604020202020204" pitchFamily="34" charset="0"/>
                </a:rPr>
                <a:t>St. </a:t>
              </a:r>
              <a:r>
                <a:rPr lang="en-GB" sz="1200" dirty="0" err="1">
                  <a:ln>
                    <a:noFill/>
                  </a:ln>
                  <a:latin typeface="Arial" panose="020B0604020202020204" pitchFamily="34" charset="0"/>
                  <a:cs typeface="Arial" panose="020B0604020202020204" pitchFamily="34" charset="0"/>
                </a:rPr>
                <a:t>Gallen</a:t>
              </a:r>
              <a:endParaRPr lang="en-GB" sz="1200" dirty="0">
                <a:ln>
                  <a:noFill/>
                </a:ln>
                <a:latin typeface="Arial" panose="020B0604020202020204" pitchFamily="34" charset="0"/>
                <a:cs typeface="Arial" panose="020B0604020202020204" pitchFamily="34" charset="0"/>
              </a:endParaRPr>
            </a:p>
          </p:txBody>
        </p:sp>
        <p:sp>
          <p:nvSpPr>
            <p:cNvPr id="19" name="TextBox 15"/>
            <p:cNvSpPr txBox="1"/>
            <p:nvPr/>
          </p:nvSpPr>
          <p:spPr>
            <a:xfrm>
              <a:off x="4588122" y="2100735"/>
              <a:ext cx="748606" cy="25135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a:ln>
                    <a:noFill/>
                  </a:ln>
                  <a:latin typeface="Arial" panose="020B0604020202020204" pitchFamily="34" charset="0"/>
                  <a:cs typeface="Arial" panose="020B0604020202020204" pitchFamily="34" charset="0"/>
                </a:rPr>
                <a:t>Buchs</a:t>
              </a:r>
              <a:r>
                <a:rPr lang="en-GB" sz="1200" dirty="0">
                  <a:ln>
                    <a:noFill/>
                  </a:ln>
                  <a:latin typeface="Arial" panose="020B0604020202020204" pitchFamily="34" charset="0"/>
                  <a:cs typeface="Arial" panose="020B0604020202020204" pitchFamily="34" charset="0"/>
                </a:rPr>
                <a:t> (SG)</a:t>
              </a:r>
            </a:p>
          </p:txBody>
        </p:sp>
        <p:sp>
          <p:nvSpPr>
            <p:cNvPr id="20" name="TextBox 16"/>
            <p:cNvSpPr txBox="1"/>
            <p:nvPr/>
          </p:nvSpPr>
          <p:spPr>
            <a:xfrm>
              <a:off x="2865387" y="2857321"/>
              <a:ext cx="1256771" cy="23812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a:ln>
                    <a:noFill/>
                  </a:ln>
                  <a:latin typeface="Arial" panose="020B0604020202020204" pitchFamily="34" charset="0"/>
                  <a:cs typeface="Arial" panose="020B0604020202020204" pitchFamily="34" charset="0"/>
                </a:rPr>
                <a:t>Zuchwil</a:t>
              </a:r>
              <a:endParaRPr lang="en-GB" sz="1200" dirty="0">
                <a:ln>
                  <a:noFill/>
                </a:ln>
                <a:latin typeface="Arial" panose="020B0604020202020204" pitchFamily="34" charset="0"/>
                <a:cs typeface="Arial" panose="020B0604020202020204" pitchFamily="34" charset="0"/>
              </a:endParaRPr>
            </a:p>
          </p:txBody>
        </p:sp>
        <p:sp>
          <p:nvSpPr>
            <p:cNvPr id="21" name="TextBox 17"/>
            <p:cNvSpPr txBox="1"/>
            <p:nvPr/>
          </p:nvSpPr>
          <p:spPr>
            <a:xfrm>
              <a:off x="3388225" y="2401838"/>
              <a:ext cx="523307" cy="23489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a:ln>
                    <a:noFill/>
                  </a:ln>
                  <a:latin typeface="Arial" panose="020B0604020202020204" pitchFamily="34" charset="0"/>
                  <a:cs typeface="Arial" panose="020B0604020202020204" pitchFamily="34" charset="0"/>
                </a:rPr>
                <a:t>Horgen</a:t>
              </a:r>
              <a:endParaRPr lang="en-GB" sz="1200" dirty="0">
                <a:ln>
                  <a:noFill/>
                </a:ln>
                <a:latin typeface="Arial" panose="020B0604020202020204" pitchFamily="34" charset="0"/>
                <a:cs typeface="Arial" panose="020B0604020202020204" pitchFamily="34" charset="0"/>
              </a:endParaRPr>
            </a:p>
          </p:txBody>
        </p:sp>
        <p:sp>
          <p:nvSpPr>
            <p:cNvPr id="22" name="TextBox 18"/>
            <p:cNvSpPr txBox="1"/>
            <p:nvPr/>
          </p:nvSpPr>
          <p:spPr>
            <a:xfrm>
              <a:off x="3960529" y="2614202"/>
              <a:ext cx="1256771" cy="23812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a:ln>
                    <a:noFill/>
                  </a:ln>
                  <a:latin typeface="Arial" panose="020B0604020202020204" pitchFamily="34" charset="0"/>
                  <a:cs typeface="Arial" panose="020B0604020202020204" pitchFamily="34" charset="0"/>
                </a:rPr>
                <a:t>Buchs</a:t>
              </a:r>
              <a:r>
                <a:rPr lang="en-GB" sz="1200" dirty="0">
                  <a:ln>
                    <a:noFill/>
                  </a:ln>
                  <a:latin typeface="Arial" panose="020B0604020202020204" pitchFamily="34" charset="0"/>
                  <a:cs typeface="Arial" panose="020B0604020202020204" pitchFamily="34" charset="0"/>
                </a:rPr>
                <a:t> AG</a:t>
              </a:r>
            </a:p>
          </p:txBody>
        </p:sp>
        <p:sp>
          <p:nvSpPr>
            <p:cNvPr id="23" name="TextBox 19"/>
            <p:cNvSpPr txBox="1"/>
            <p:nvPr/>
          </p:nvSpPr>
          <p:spPr>
            <a:xfrm>
              <a:off x="4044670" y="2436849"/>
              <a:ext cx="682649" cy="224896"/>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a:ln>
                    <a:noFill/>
                  </a:ln>
                  <a:latin typeface="Arial" panose="020B0604020202020204" pitchFamily="34" charset="0"/>
                  <a:cs typeface="Arial" panose="020B0604020202020204" pitchFamily="34" charset="0"/>
                </a:rPr>
                <a:t>ZH </a:t>
              </a:r>
              <a:r>
                <a:rPr lang="en-GB" sz="1200" dirty="0" err="1" smtClean="0">
                  <a:ln>
                    <a:noFill/>
                  </a:ln>
                  <a:latin typeface="Arial" panose="020B0604020202020204" pitchFamily="34" charset="0"/>
                  <a:cs typeface="Arial" panose="020B0604020202020204" pitchFamily="34" charset="0"/>
                </a:rPr>
                <a:t>Josefstr</a:t>
              </a:r>
              <a:r>
                <a:rPr lang="en-GB" sz="1200" dirty="0" smtClean="0">
                  <a:ln>
                    <a:noFill/>
                  </a:ln>
                  <a:latin typeface="Arial" panose="020B0604020202020204" pitchFamily="34" charset="0"/>
                  <a:cs typeface="Arial" panose="020B0604020202020204" pitchFamily="34" charset="0"/>
                </a:rPr>
                <a:t>.</a:t>
              </a:r>
              <a:endParaRPr lang="en-GB" sz="1200" dirty="0">
                <a:ln>
                  <a:noFill/>
                </a:ln>
                <a:latin typeface="Arial" panose="020B0604020202020204" pitchFamily="34" charset="0"/>
                <a:cs typeface="Arial" panose="020B0604020202020204" pitchFamily="34" charset="0"/>
              </a:endParaRPr>
            </a:p>
          </p:txBody>
        </p:sp>
        <p:sp>
          <p:nvSpPr>
            <p:cNvPr id="24" name="TextBox 16"/>
            <p:cNvSpPr txBox="1"/>
            <p:nvPr/>
          </p:nvSpPr>
          <p:spPr>
            <a:xfrm>
              <a:off x="5185486" y="3262857"/>
              <a:ext cx="1256769" cy="23810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a:ln>
                    <a:noFill/>
                  </a:ln>
                  <a:latin typeface="Arial" panose="020B0604020202020204" pitchFamily="34" charset="0"/>
                  <a:cs typeface="Arial" panose="020B0604020202020204" pitchFamily="34" charset="0"/>
                </a:rPr>
                <a:t>Niederurnen</a:t>
              </a:r>
              <a:endParaRPr lang="en-GB" sz="1200" dirty="0">
                <a:ln>
                  <a:noFill/>
                </a:ln>
                <a:latin typeface="Arial" panose="020B0604020202020204" pitchFamily="34" charset="0"/>
                <a:cs typeface="Arial" panose="020B0604020202020204" pitchFamily="34" charset="0"/>
              </a:endParaRPr>
            </a:p>
          </p:txBody>
        </p:sp>
        <p:sp>
          <p:nvSpPr>
            <p:cNvPr id="25" name="TextBox 16"/>
            <p:cNvSpPr txBox="1"/>
            <p:nvPr/>
          </p:nvSpPr>
          <p:spPr>
            <a:xfrm>
              <a:off x="5724467" y="3087142"/>
              <a:ext cx="1256769" cy="23810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a:ln>
                    <a:noFill/>
                  </a:ln>
                  <a:latin typeface="Arial" panose="020B0604020202020204" pitchFamily="34" charset="0"/>
                  <a:cs typeface="Arial" panose="020B0604020202020204" pitchFamily="34" charset="0"/>
                </a:rPr>
                <a:t>Oftringen</a:t>
              </a:r>
              <a:endParaRPr lang="en-GB" sz="1200" dirty="0">
                <a:ln>
                  <a:noFill/>
                </a:ln>
                <a:latin typeface="Arial" panose="020B0604020202020204" pitchFamily="34" charset="0"/>
                <a:cs typeface="Arial" panose="020B0604020202020204" pitchFamily="34" charset="0"/>
              </a:endParaRPr>
            </a:p>
          </p:txBody>
        </p:sp>
        <p:sp>
          <p:nvSpPr>
            <p:cNvPr id="26" name="TextBox 16"/>
            <p:cNvSpPr txBox="1"/>
            <p:nvPr/>
          </p:nvSpPr>
          <p:spPr>
            <a:xfrm>
              <a:off x="5495394" y="2747958"/>
              <a:ext cx="1256769" cy="23810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100" dirty="0" err="1">
                  <a:ln>
                    <a:noFill/>
                  </a:ln>
                  <a:latin typeface="Arial" panose="020B0604020202020204" pitchFamily="34" charset="0"/>
                  <a:cs typeface="Arial" panose="020B0604020202020204" pitchFamily="34" charset="0"/>
                </a:rPr>
                <a:t>Thun</a:t>
              </a:r>
              <a:endParaRPr lang="en-GB" sz="1100" dirty="0">
                <a:ln>
                  <a:noFill/>
                </a:ln>
                <a:latin typeface="Arial" panose="020B0604020202020204" pitchFamily="34" charset="0"/>
                <a:cs typeface="Arial" panose="020B0604020202020204" pitchFamily="34" charset="0"/>
              </a:endParaRPr>
            </a:p>
          </p:txBody>
        </p:sp>
        <p:sp>
          <p:nvSpPr>
            <p:cNvPr id="27" name="TextBox 16"/>
            <p:cNvSpPr txBox="1"/>
            <p:nvPr/>
          </p:nvSpPr>
          <p:spPr>
            <a:xfrm>
              <a:off x="5364295" y="2613506"/>
              <a:ext cx="1256769" cy="23810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a:ln>
                    <a:noFill/>
                  </a:ln>
                  <a:latin typeface="Arial" panose="020B0604020202020204" pitchFamily="34" charset="0"/>
                  <a:cs typeface="Arial" panose="020B0604020202020204" pitchFamily="34" charset="0"/>
                </a:rPr>
                <a:t>Posieux</a:t>
              </a:r>
              <a:endParaRPr lang="en-GB" sz="1200" dirty="0">
                <a:ln>
                  <a:noFill/>
                </a:ln>
                <a:latin typeface="Arial" panose="020B0604020202020204" pitchFamily="34" charset="0"/>
                <a:cs typeface="Arial" panose="020B0604020202020204" pitchFamily="34" charset="0"/>
              </a:endParaRPr>
            </a:p>
          </p:txBody>
        </p:sp>
      </p:grpSp>
      <p:sp>
        <p:nvSpPr>
          <p:cNvPr id="28" name="TextBox 16"/>
          <p:cNvSpPr txBox="1"/>
          <p:nvPr/>
        </p:nvSpPr>
        <p:spPr>
          <a:xfrm>
            <a:off x="5845185" y="5364164"/>
            <a:ext cx="613577" cy="276036"/>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smtClean="0">
                <a:ln>
                  <a:noFill/>
                </a:ln>
                <a:latin typeface="Arial" panose="020B0604020202020204" pitchFamily="34" charset="0"/>
                <a:cs typeface="Arial" panose="020B0604020202020204" pitchFamily="34" charset="0"/>
              </a:rPr>
              <a:t>Sion</a:t>
            </a:r>
            <a:endParaRPr lang="en-GB" sz="1200" dirty="0" smtClean="0">
              <a:ln>
                <a:noFill/>
              </a:ln>
              <a:latin typeface="Arial" panose="020B0604020202020204" pitchFamily="34" charset="0"/>
              <a:cs typeface="Arial" panose="020B0604020202020204" pitchFamily="34" charset="0"/>
            </a:endParaRPr>
          </a:p>
          <a:p>
            <a:endParaRPr lang="en-GB" sz="1200" dirty="0">
              <a:ln>
                <a:noFill/>
              </a:ln>
              <a:latin typeface="Arial" panose="020B0604020202020204" pitchFamily="34" charset="0"/>
              <a:cs typeface="Arial" panose="020B0604020202020204" pitchFamily="34" charset="0"/>
            </a:endParaRPr>
          </a:p>
        </p:txBody>
      </p:sp>
      <p:sp>
        <p:nvSpPr>
          <p:cNvPr id="29" name="TextBox 16"/>
          <p:cNvSpPr txBox="1"/>
          <p:nvPr/>
        </p:nvSpPr>
        <p:spPr>
          <a:xfrm>
            <a:off x="7849338" y="5074137"/>
            <a:ext cx="877773" cy="29002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smtClean="0">
                <a:ln>
                  <a:noFill/>
                </a:ln>
                <a:latin typeface="Arial" panose="020B0604020202020204" pitchFamily="34" charset="0"/>
                <a:cs typeface="Arial" panose="020B0604020202020204" pitchFamily="34" charset="0"/>
              </a:rPr>
              <a:t>Dietikon</a:t>
            </a:r>
            <a:endParaRPr lang="en-GB" sz="1200" dirty="0">
              <a:ln>
                <a:noFill/>
              </a:ln>
              <a:latin typeface="Arial" panose="020B0604020202020204" pitchFamily="34" charset="0"/>
              <a:cs typeface="Arial" panose="020B0604020202020204" pitchFamily="34" charset="0"/>
            </a:endParaRPr>
          </a:p>
        </p:txBody>
      </p:sp>
      <p:sp>
        <p:nvSpPr>
          <p:cNvPr id="30" name="TextBox 6"/>
          <p:cNvSpPr txBox="1"/>
          <p:nvPr/>
        </p:nvSpPr>
        <p:spPr>
          <a:xfrm>
            <a:off x="5937702" y="4312985"/>
            <a:ext cx="923478" cy="27095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smtClean="0">
                <a:ln>
                  <a:noFill/>
                </a:ln>
                <a:latin typeface="Arial" panose="020B0604020202020204" pitchFamily="34" charset="0"/>
                <a:cs typeface="Arial" panose="020B0604020202020204" pitchFamily="34" charset="0"/>
              </a:rPr>
              <a:t>Winterthur</a:t>
            </a:r>
          </a:p>
        </p:txBody>
      </p:sp>
      <p:sp>
        <p:nvSpPr>
          <p:cNvPr id="31" name="TextBox 6"/>
          <p:cNvSpPr txBox="1"/>
          <p:nvPr/>
        </p:nvSpPr>
        <p:spPr>
          <a:xfrm>
            <a:off x="6555201" y="4519622"/>
            <a:ext cx="923478" cy="27095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smtClean="0">
                <a:ln>
                  <a:noFill/>
                </a:ln>
                <a:latin typeface="Arial" panose="020B0604020202020204" pitchFamily="34" charset="0"/>
                <a:cs typeface="Arial" panose="020B0604020202020204" pitchFamily="34" charset="0"/>
              </a:rPr>
              <a:t>Genf</a:t>
            </a:r>
            <a:endParaRPr lang="en-GB" sz="1200" dirty="0" smtClean="0">
              <a:ln>
                <a:noFill/>
              </a:ln>
              <a:latin typeface="Arial" panose="020B0604020202020204" pitchFamily="34" charset="0"/>
              <a:cs typeface="Arial" panose="020B0604020202020204" pitchFamily="34" charset="0"/>
            </a:endParaRPr>
          </a:p>
        </p:txBody>
      </p:sp>
      <p:sp>
        <p:nvSpPr>
          <p:cNvPr id="32" name="TextBox 6"/>
          <p:cNvSpPr txBox="1"/>
          <p:nvPr/>
        </p:nvSpPr>
        <p:spPr>
          <a:xfrm>
            <a:off x="6351250" y="4683390"/>
            <a:ext cx="923478" cy="27095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smtClean="0">
                <a:ln>
                  <a:noFill/>
                </a:ln>
                <a:latin typeface="Arial" panose="020B0604020202020204" pitchFamily="34" charset="0"/>
                <a:cs typeface="Arial" panose="020B0604020202020204" pitchFamily="34" charset="0"/>
              </a:rPr>
              <a:t>Trimmis</a:t>
            </a:r>
            <a:endParaRPr lang="en-GB" sz="1200" dirty="0" smtClean="0">
              <a:ln>
                <a:noFill/>
              </a:ln>
              <a:latin typeface="Arial" panose="020B0604020202020204" pitchFamily="34" charset="0"/>
              <a:cs typeface="Arial" panose="020B0604020202020204" pitchFamily="34" charset="0"/>
            </a:endParaRPr>
          </a:p>
        </p:txBody>
      </p:sp>
      <p:sp>
        <p:nvSpPr>
          <p:cNvPr id="33" name="TextBox 6"/>
          <p:cNvSpPr txBox="1"/>
          <p:nvPr/>
        </p:nvSpPr>
        <p:spPr>
          <a:xfrm>
            <a:off x="6158580" y="4871970"/>
            <a:ext cx="923478" cy="27095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smtClean="0">
                <a:ln>
                  <a:noFill/>
                </a:ln>
                <a:latin typeface="Arial" panose="020B0604020202020204" pitchFamily="34" charset="0"/>
                <a:cs typeface="Arial" panose="020B0604020202020204" pitchFamily="34" charset="0"/>
              </a:rPr>
              <a:t>Colombier</a:t>
            </a:r>
            <a:endParaRPr lang="en-GB" sz="1200" dirty="0" smtClean="0">
              <a:ln>
                <a:noFill/>
              </a:ln>
              <a:latin typeface="Arial" panose="020B0604020202020204" pitchFamily="34" charset="0"/>
              <a:cs typeface="Arial" panose="020B0604020202020204" pitchFamily="34" charset="0"/>
            </a:endParaRPr>
          </a:p>
        </p:txBody>
      </p:sp>
      <p:sp>
        <p:nvSpPr>
          <p:cNvPr id="34" name="TextBox 16"/>
          <p:cNvSpPr txBox="1"/>
          <p:nvPr/>
        </p:nvSpPr>
        <p:spPr>
          <a:xfrm>
            <a:off x="7313182" y="4964931"/>
            <a:ext cx="536156" cy="29002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smtClean="0">
                <a:ln>
                  <a:noFill/>
                </a:ln>
                <a:latin typeface="Arial" panose="020B0604020202020204" pitchFamily="34" charset="0"/>
                <a:cs typeface="Arial" panose="020B0604020202020204" pitchFamily="34" charset="0"/>
              </a:rPr>
              <a:t>Turgi</a:t>
            </a:r>
            <a:endParaRPr lang="en-GB" sz="1200" dirty="0">
              <a:ln>
                <a:noFill/>
              </a:ln>
              <a:latin typeface="Arial" panose="020B0604020202020204" pitchFamily="34" charset="0"/>
              <a:cs typeface="Arial" panose="020B0604020202020204" pitchFamily="34" charset="0"/>
            </a:endParaRPr>
          </a:p>
        </p:txBody>
      </p:sp>
      <p:sp>
        <p:nvSpPr>
          <p:cNvPr id="35" name="TextBox 16"/>
          <p:cNvSpPr txBox="1"/>
          <p:nvPr/>
        </p:nvSpPr>
        <p:spPr>
          <a:xfrm>
            <a:off x="7004594" y="5117332"/>
            <a:ext cx="731872" cy="27142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GB" sz="1200" dirty="0" err="1" smtClean="0">
                <a:ln>
                  <a:noFill/>
                </a:ln>
                <a:latin typeface="Arial" panose="020B0604020202020204" pitchFamily="34" charset="0"/>
                <a:cs typeface="Arial" panose="020B0604020202020204" pitchFamily="34" charset="0"/>
              </a:rPr>
              <a:t>Hinwil</a:t>
            </a:r>
            <a:endParaRPr lang="en-GB" sz="1200" dirty="0">
              <a:ln>
                <a:noFill/>
              </a:ln>
              <a:latin typeface="Arial" panose="020B0604020202020204" pitchFamily="34" charset="0"/>
              <a:cs typeface="Arial" panose="020B0604020202020204" pitchFamily="34" charset="0"/>
            </a:endParaRPr>
          </a:p>
        </p:txBody>
      </p:sp>
      <p:sp>
        <p:nvSpPr>
          <p:cNvPr id="36" name="Flowchart: Decision 35"/>
          <p:cNvSpPr/>
          <p:nvPr/>
        </p:nvSpPr>
        <p:spPr>
          <a:xfrm>
            <a:off x="5971834" y="4602524"/>
            <a:ext cx="144016" cy="145024"/>
          </a:xfrm>
          <a:prstGeom prst="flowChartDecision">
            <a:avLst/>
          </a:prstGeom>
          <a:ln w="19050">
            <a:solidFill>
              <a:srgbClr val="C00000"/>
            </a:solid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GB"/>
          </a:p>
        </p:txBody>
      </p:sp>
      <p:sp>
        <p:nvSpPr>
          <p:cNvPr id="41" name="Title 1"/>
          <p:cNvSpPr txBox="1">
            <a:spLocks/>
          </p:cNvSpPr>
          <p:nvPr/>
        </p:nvSpPr>
        <p:spPr>
          <a:xfrm>
            <a:off x="401887" y="669465"/>
            <a:ext cx="8229600" cy="1143000"/>
          </a:xfrm>
          <a:prstGeom prst="rect">
            <a:avLst/>
          </a:prstGeom>
        </p:spPr>
        <p:txBody>
          <a:bodyPr/>
          <a:lstStyle/>
          <a:p>
            <a:pPr algn="l" eaLnBrk="0" hangingPunct="0">
              <a:defRPr/>
            </a:pPr>
            <a:r>
              <a:rPr lang="de-CH" sz="2400" b="1" kern="0" dirty="0" err="1" smtClean="0">
                <a:latin typeface="+mj-lt"/>
                <a:ea typeface="+mj-ea"/>
                <a:cs typeface="+mj-cs"/>
              </a:rPr>
              <a:t>Energy</a:t>
            </a:r>
            <a:r>
              <a:rPr lang="de-CH" sz="2400" b="1" kern="0" dirty="0" smtClean="0">
                <a:latin typeface="+mj-lt"/>
                <a:ea typeface="+mj-ea"/>
                <a:cs typeface="+mj-cs"/>
              </a:rPr>
              <a:t> </a:t>
            </a:r>
            <a:r>
              <a:rPr lang="de-CH" sz="2400" b="1" kern="0" dirty="0" err="1" smtClean="0">
                <a:latin typeface="+mj-lt"/>
                <a:ea typeface="+mj-ea"/>
                <a:cs typeface="+mj-cs"/>
              </a:rPr>
              <a:t>recovery</a:t>
            </a:r>
            <a:r>
              <a:rPr lang="de-CH" sz="2400" b="1" kern="0" dirty="0" smtClean="0">
                <a:latin typeface="+mj-lt"/>
                <a:ea typeface="+mj-ea"/>
                <a:cs typeface="+mj-cs"/>
              </a:rPr>
              <a:t> </a:t>
            </a:r>
            <a:r>
              <a:rPr lang="de-CH" sz="2400" b="1" kern="0" dirty="0" err="1" smtClean="0">
                <a:latin typeface="+mj-lt"/>
                <a:ea typeface="+mj-ea"/>
                <a:cs typeface="+mj-cs"/>
              </a:rPr>
              <a:t>from</a:t>
            </a:r>
            <a:r>
              <a:rPr lang="de-CH" sz="2400" b="1" kern="0" dirty="0" smtClean="0">
                <a:latin typeface="+mj-lt"/>
                <a:ea typeface="+mj-ea"/>
                <a:cs typeface="+mj-cs"/>
              </a:rPr>
              <a:t> </a:t>
            </a:r>
            <a:r>
              <a:rPr lang="de-CH" sz="2400" b="1" kern="0" dirty="0" err="1" smtClean="0">
                <a:latin typeface="+mj-lt"/>
                <a:ea typeface="+mj-ea"/>
                <a:cs typeface="+mj-cs"/>
              </a:rPr>
              <a:t>Municipal</a:t>
            </a:r>
            <a:r>
              <a:rPr lang="de-CH" sz="2400" b="1" kern="0" dirty="0" smtClean="0">
                <a:latin typeface="+mj-lt"/>
                <a:ea typeface="+mj-ea"/>
                <a:cs typeface="+mj-cs"/>
              </a:rPr>
              <a:t> solid </a:t>
            </a:r>
            <a:r>
              <a:rPr lang="de-CH" sz="2400" b="1" kern="0" dirty="0" err="1" smtClean="0">
                <a:latin typeface="+mj-lt"/>
                <a:ea typeface="+mj-ea"/>
                <a:cs typeface="+mj-cs"/>
              </a:rPr>
              <a:t>waste</a:t>
            </a:r>
            <a:r>
              <a:rPr lang="de-CH" sz="2400" b="1" kern="0" dirty="0" smtClean="0">
                <a:latin typeface="+mj-lt"/>
                <a:ea typeface="+mj-ea"/>
                <a:cs typeface="+mj-cs"/>
              </a:rPr>
              <a:t> </a:t>
            </a:r>
            <a:r>
              <a:rPr lang="de-CH" sz="2400" b="1" kern="0" dirty="0" err="1" smtClean="0">
                <a:latin typeface="+mj-lt"/>
                <a:ea typeface="+mj-ea"/>
                <a:cs typeface="+mj-cs"/>
              </a:rPr>
              <a:t>incineration</a:t>
            </a:r>
            <a:r>
              <a:rPr lang="de-CH" sz="2400" b="1" kern="0" dirty="0" smtClean="0">
                <a:latin typeface="+mj-lt"/>
                <a:ea typeface="+mj-ea"/>
                <a:cs typeface="+mj-cs"/>
              </a:rPr>
              <a:t> </a:t>
            </a:r>
            <a:r>
              <a:rPr lang="de-CH" sz="2400" b="1" kern="0" dirty="0" err="1" smtClean="0">
                <a:latin typeface="+mj-lt"/>
                <a:ea typeface="+mj-ea"/>
                <a:cs typeface="+mj-cs"/>
              </a:rPr>
              <a:t>plants</a:t>
            </a:r>
            <a:r>
              <a:rPr lang="de-CH" sz="2400" b="1" kern="0" dirty="0" smtClean="0">
                <a:latin typeface="+mj-lt"/>
                <a:ea typeface="+mj-ea"/>
                <a:cs typeface="+mj-cs"/>
              </a:rPr>
              <a:t> (MSWI)</a:t>
            </a:r>
            <a:endParaRPr lang="en-US" sz="2400" b="1" kern="0" dirty="0">
              <a:latin typeface="+mj-lt"/>
              <a:ea typeface="+mj-ea"/>
              <a:cs typeface="+mj-cs"/>
            </a:endParaRPr>
          </a:p>
        </p:txBody>
      </p:sp>
      <p:sp>
        <p:nvSpPr>
          <p:cNvPr id="43" name="Oval 42"/>
          <p:cNvSpPr/>
          <p:nvPr/>
        </p:nvSpPr>
        <p:spPr bwMode="auto">
          <a:xfrm>
            <a:off x="4085016" y="2457886"/>
            <a:ext cx="223737" cy="376510"/>
          </a:xfrm>
          <a:prstGeom prst="ellipse">
            <a:avLst/>
          </a:prstGeom>
          <a:noFill/>
          <a:ln w="9525" cap="flat" cmpd="sng" algn="ctr">
            <a:solidFill>
              <a:schemeClr val="accent4"/>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CH" sz="1200" b="0" i="0" u="none" strike="noStrike" cap="none" normalizeH="0" baseline="0" smtClean="0">
              <a:ln>
                <a:noFill/>
              </a:ln>
              <a:solidFill>
                <a:schemeClr val="tx1"/>
              </a:solidFill>
              <a:effectLst/>
              <a:latin typeface="Arial" pitchFamily="34" charset="0"/>
            </a:endParaRPr>
          </a:p>
        </p:txBody>
      </p:sp>
      <p:sp>
        <p:nvSpPr>
          <p:cNvPr id="44" name="Oval 43"/>
          <p:cNvSpPr/>
          <p:nvPr/>
        </p:nvSpPr>
        <p:spPr bwMode="auto">
          <a:xfrm>
            <a:off x="7888812" y="5469553"/>
            <a:ext cx="223737" cy="376510"/>
          </a:xfrm>
          <a:prstGeom prst="ellipse">
            <a:avLst/>
          </a:prstGeom>
          <a:noFill/>
          <a:ln w="9525" cap="flat" cmpd="sng" algn="ctr">
            <a:solidFill>
              <a:schemeClr val="accent4"/>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CH" sz="1200" b="0"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408361296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8297305" y="3645202"/>
            <a:ext cx="1191491" cy="584775"/>
          </a:xfrm>
          <a:prstGeom prst="rect">
            <a:avLst/>
          </a:prstGeom>
          <a:noFill/>
        </p:spPr>
        <p:txBody>
          <a:bodyPr wrap="square" rtlCol="0">
            <a:spAutoFit/>
          </a:bodyPr>
          <a:lstStyle/>
          <a:p>
            <a:r>
              <a:rPr lang="en-GB" sz="1600" dirty="0" smtClean="0">
                <a:solidFill>
                  <a:srgbClr val="C00000"/>
                </a:solidFill>
              </a:rPr>
              <a:t>liquid </a:t>
            </a:r>
          </a:p>
          <a:p>
            <a:r>
              <a:rPr lang="en-GB" sz="1600" dirty="0" smtClean="0">
                <a:solidFill>
                  <a:srgbClr val="C00000"/>
                </a:solidFill>
              </a:rPr>
              <a:t>steel</a:t>
            </a:r>
            <a:endParaRPr lang="en-GB" sz="1600" dirty="0">
              <a:solidFill>
                <a:srgbClr val="C00000"/>
              </a:solidFill>
            </a:endParaRPr>
          </a:p>
        </p:txBody>
      </p:sp>
      <p:sp>
        <p:nvSpPr>
          <p:cNvPr id="3" name="Date Placeholder 2"/>
          <p:cNvSpPr>
            <a:spLocks noGrp="1"/>
          </p:cNvSpPr>
          <p:nvPr>
            <p:ph type="dt" sz="half" idx="10"/>
          </p:nvPr>
        </p:nvSpPr>
        <p:spPr/>
        <p:txBody>
          <a:bodyPr/>
          <a:lstStyle/>
          <a:p>
            <a:fld id="{3B2F6CB8-9391-4BED-909F-C47A979AE1C4}" type="datetime1">
              <a:rPr lang="de-DE" smtClean="0"/>
              <a:t>04.04.2017</a:t>
            </a:fld>
            <a:endParaRPr lang="de-DE" dirty="0"/>
          </a:p>
        </p:txBody>
      </p:sp>
      <p:sp>
        <p:nvSpPr>
          <p:cNvPr id="4" name="Footer Placeholder 3"/>
          <p:cNvSpPr>
            <a:spLocks noGrp="1"/>
          </p:cNvSpPr>
          <p:nvPr>
            <p:ph type="ftr" sz="quarter" idx="11"/>
          </p:nvPr>
        </p:nvSpPr>
        <p:spPr/>
        <p:txBody>
          <a:bodyPr/>
          <a:lstStyle/>
          <a:p>
            <a:r>
              <a:rPr lang="de-DE" dirty="0" smtClean="0"/>
              <a:t>Stefanie Hellweg</a:t>
            </a:r>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31</a:t>
            </a:fld>
            <a:endParaRPr lang="de-DE" dirty="0"/>
          </a:p>
        </p:txBody>
      </p:sp>
      <p:sp>
        <p:nvSpPr>
          <p:cNvPr id="6" name="Title 5"/>
          <p:cNvSpPr>
            <a:spLocks noGrp="1"/>
          </p:cNvSpPr>
          <p:nvPr>
            <p:ph type="title"/>
          </p:nvPr>
        </p:nvSpPr>
        <p:spPr/>
        <p:txBody>
          <a:bodyPr/>
          <a:lstStyle/>
          <a:p>
            <a:r>
              <a:rPr lang="en-GB" dirty="0" smtClean="0"/>
              <a:t>Introduction</a:t>
            </a:r>
            <a:endParaRPr lang="en-GB" dirty="0"/>
          </a:p>
        </p:txBody>
      </p:sp>
      <p:sp>
        <p:nvSpPr>
          <p:cNvPr id="7" name="Rounded Rectangle 6"/>
          <p:cNvSpPr/>
          <p:nvPr/>
        </p:nvSpPr>
        <p:spPr>
          <a:xfrm>
            <a:off x="2422826" y="1918133"/>
            <a:ext cx="1724302" cy="1092924"/>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GB" sz="1600" dirty="0" smtClean="0"/>
          </a:p>
        </p:txBody>
      </p:sp>
      <p:grpSp>
        <p:nvGrpSpPr>
          <p:cNvPr id="10" name="Group 9"/>
          <p:cNvGrpSpPr/>
          <p:nvPr/>
        </p:nvGrpSpPr>
        <p:grpSpPr>
          <a:xfrm>
            <a:off x="944135" y="4724398"/>
            <a:ext cx="2724150" cy="1343025"/>
            <a:chOff x="1428750" y="4810125"/>
            <a:chExt cx="2724150" cy="1343025"/>
          </a:xfrm>
        </p:grpSpPr>
        <p:pic>
          <p:nvPicPr>
            <p:cNvPr id="4100" name="Picture 4" descr="http://metal-recycling.ch/files/metal-bag-header.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484"/>
            <a:stretch/>
          </p:blipFill>
          <p:spPr bwMode="auto">
            <a:xfrm>
              <a:off x="1644650" y="4810125"/>
              <a:ext cx="2508250" cy="1343025"/>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8"/>
            <p:cNvSpPr/>
            <p:nvPr/>
          </p:nvSpPr>
          <p:spPr>
            <a:xfrm>
              <a:off x="1428750" y="4841875"/>
              <a:ext cx="733425" cy="596900"/>
            </a:xfrm>
            <a:custGeom>
              <a:avLst/>
              <a:gdLst>
                <a:gd name="connsiteX0" fmla="*/ 158750 w 733425"/>
                <a:gd name="connsiteY0" fmla="*/ 596900 h 596900"/>
                <a:gd name="connsiteX1" fmla="*/ 158750 w 733425"/>
                <a:gd name="connsiteY1" fmla="*/ 596900 h 596900"/>
                <a:gd name="connsiteX2" fmla="*/ 679450 w 733425"/>
                <a:gd name="connsiteY2" fmla="*/ 593725 h 596900"/>
                <a:gd name="connsiteX3" fmla="*/ 688975 w 733425"/>
                <a:gd name="connsiteY3" fmla="*/ 590550 h 596900"/>
                <a:gd name="connsiteX4" fmla="*/ 711200 w 733425"/>
                <a:gd name="connsiteY4" fmla="*/ 587375 h 596900"/>
                <a:gd name="connsiteX5" fmla="*/ 701675 w 733425"/>
                <a:gd name="connsiteY5" fmla="*/ 171450 h 596900"/>
                <a:gd name="connsiteX6" fmla="*/ 720725 w 733425"/>
                <a:gd name="connsiteY6" fmla="*/ 196850 h 596900"/>
                <a:gd name="connsiteX7" fmla="*/ 708025 w 733425"/>
                <a:gd name="connsiteY7" fmla="*/ 101600 h 596900"/>
                <a:gd name="connsiteX8" fmla="*/ 733425 w 733425"/>
                <a:gd name="connsiteY8" fmla="*/ 0 h 596900"/>
                <a:gd name="connsiteX9" fmla="*/ 0 w 733425"/>
                <a:gd name="connsiteY9" fmla="*/ 50800 h 596900"/>
                <a:gd name="connsiteX10" fmla="*/ 158750 w 733425"/>
                <a:gd name="connsiteY10" fmla="*/ 596900 h 59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3425" h="596900">
                  <a:moveTo>
                    <a:pt x="158750" y="596900"/>
                  </a:moveTo>
                  <a:lnTo>
                    <a:pt x="158750" y="596900"/>
                  </a:lnTo>
                  <a:lnTo>
                    <a:pt x="679450" y="593725"/>
                  </a:lnTo>
                  <a:cubicBezTo>
                    <a:pt x="682797" y="593685"/>
                    <a:pt x="685728" y="591362"/>
                    <a:pt x="688975" y="590550"/>
                  </a:cubicBezTo>
                  <a:cubicBezTo>
                    <a:pt x="703335" y="586960"/>
                    <a:pt x="700862" y="587375"/>
                    <a:pt x="711200" y="587375"/>
                  </a:cubicBezTo>
                  <a:lnTo>
                    <a:pt x="701675" y="171450"/>
                  </a:lnTo>
                  <a:lnTo>
                    <a:pt x="720725" y="196850"/>
                  </a:lnTo>
                  <a:lnTo>
                    <a:pt x="708025" y="101600"/>
                  </a:lnTo>
                  <a:lnTo>
                    <a:pt x="733425" y="0"/>
                  </a:lnTo>
                  <a:lnTo>
                    <a:pt x="0" y="50800"/>
                  </a:lnTo>
                  <a:lnTo>
                    <a:pt x="158750" y="5969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3" name="Rounded Rectangle 12"/>
          <p:cNvSpPr/>
          <p:nvPr/>
        </p:nvSpPr>
        <p:spPr>
          <a:xfrm>
            <a:off x="4572000" y="4849450"/>
            <a:ext cx="1642907" cy="1092924"/>
          </a:xfrm>
          <a:prstGeom prst="roundRect">
            <a:avLst/>
          </a:prstGeom>
          <a:solidFill>
            <a:srgbClr val="1F4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s</a:t>
            </a:r>
            <a:r>
              <a:rPr lang="en-GB" sz="1600" dirty="0" smtClean="0"/>
              <a:t>eparation / pre-treatment</a:t>
            </a:r>
          </a:p>
        </p:txBody>
      </p:sp>
      <p:sp>
        <p:nvSpPr>
          <p:cNvPr id="14" name="Rounded Rectangle 13"/>
          <p:cNvSpPr/>
          <p:nvPr/>
        </p:nvSpPr>
        <p:spPr>
          <a:xfrm>
            <a:off x="4572000" y="1918132"/>
            <a:ext cx="1642907" cy="1092924"/>
          </a:xfrm>
          <a:prstGeom prst="roundRect">
            <a:avLst/>
          </a:prstGeom>
          <a:solidFill>
            <a:srgbClr val="1F4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r</a:t>
            </a:r>
            <a:r>
              <a:rPr lang="en-GB" sz="1600" dirty="0" smtClean="0"/>
              <a:t>ecovery from bottom ash</a:t>
            </a:r>
          </a:p>
        </p:txBody>
      </p:sp>
      <p:sp>
        <p:nvSpPr>
          <p:cNvPr id="15" name="Rounded Rectangle 14"/>
          <p:cNvSpPr/>
          <p:nvPr/>
        </p:nvSpPr>
        <p:spPr>
          <a:xfrm>
            <a:off x="6309291" y="3024548"/>
            <a:ext cx="1975210" cy="1824902"/>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smtClean="0"/>
          </a:p>
        </p:txBody>
      </p:sp>
      <p:cxnSp>
        <p:nvCxnSpPr>
          <p:cNvPr id="12" name="Straight Arrow Connector 11"/>
          <p:cNvCxnSpPr>
            <a:stCxn id="15" idx="3"/>
          </p:cNvCxnSpPr>
          <p:nvPr/>
        </p:nvCxnSpPr>
        <p:spPr>
          <a:xfrm>
            <a:off x="8284501" y="3936999"/>
            <a:ext cx="792824" cy="0"/>
          </a:xfrm>
          <a:prstGeom prst="straightConnector1">
            <a:avLst/>
          </a:prstGeom>
          <a:ln w="19050">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0" y="3934687"/>
            <a:ext cx="6486977" cy="0"/>
          </a:xfrm>
          <a:prstGeom prst="line">
            <a:avLst/>
          </a:prstGeom>
          <a:ln w="38100">
            <a:solidFill>
              <a:srgbClr val="1F407A"/>
            </a:solidFill>
            <a:prstDash val="dashDot"/>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098" name="Picture 2" descr="http://www.duden.de/_media_/full/K/Konservenbuechse-201020572944.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7698" r="5175"/>
          <a:stretch/>
        </p:blipFill>
        <p:spPr bwMode="auto">
          <a:xfrm>
            <a:off x="396081" y="2606244"/>
            <a:ext cx="1068892" cy="2081806"/>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Arrow Connector 21"/>
          <p:cNvCxnSpPr/>
          <p:nvPr/>
        </p:nvCxnSpPr>
        <p:spPr>
          <a:xfrm flipV="1">
            <a:off x="1307811" y="2464593"/>
            <a:ext cx="953366" cy="546462"/>
          </a:xfrm>
          <a:prstGeom prst="straightConnector1">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pic>
        <p:nvPicPr>
          <p:cNvPr id="8" name="Content Placeholder 7"/>
          <p:cNvPicPr>
            <a:picLocks noGrp="1" noChangeAspect="1"/>
          </p:cNvPicPr>
          <p:nvPr>
            <p:ph idx="1"/>
          </p:nvPr>
        </p:nvPicPr>
        <p:blipFill rotWithShape="1">
          <a:blip r:embed="rId7" cstate="print">
            <a:extLst>
              <a:ext uri="{28A0092B-C50C-407E-A947-70E740481C1C}">
                <a14:useLocalDpi xmlns:a14="http://schemas.microsoft.com/office/drawing/2010/main" val="0"/>
              </a:ext>
            </a:extLst>
          </a:blip>
          <a:srcRect l="16485" r="21132"/>
          <a:stretch/>
        </p:blipFill>
        <p:spPr>
          <a:xfrm>
            <a:off x="1609322" y="2390705"/>
            <a:ext cx="385734" cy="618334"/>
          </a:xfrm>
          <a:prstGeom prst="ellipse">
            <a:avLst/>
          </a:prstGeom>
        </p:spPr>
      </p:pic>
      <p:cxnSp>
        <p:nvCxnSpPr>
          <p:cNvPr id="25" name="Straight Arrow Connector 24"/>
          <p:cNvCxnSpPr>
            <a:stCxn id="7" idx="3"/>
            <a:endCxn id="14" idx="1"/>
          </p:cNvCxnSpPr>
          <p:nvPr/>
        </p:nvCxnSpPr>
        <p:spPr>
          <a:xfrm flipV="1">
            <a:off x="4147128" y="2464594"/>
            <a:ext cx="424872" cy="1"/>
          </a:xfrm>
          <a:prstGeom prst="straightConnector1">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27" name="Elbow Connector 26"/>
          <p:cNvCxnSpPr>
            <a:stCxn id="14" idx="3"/>
            <a:endCxn id="15" idx="0"/>
          </p:cNvCxnSpPr>
          <p:nvPr/>
        </p:nvCxnSpPr>
        <p:spPr>
          <a:xfrm>
            <a:off x="6214907" y="2464594"/>
            <a:ext cx="1081989" cy="559954"/>
          </a:xfrm>
          <a:prstGeom prst="bentConnector2">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0" name="Elbow Connector 29"/>
          <p:cNvCxnSpPr>
            <a:stCxn id="13" idx="3"/>
            <a:endCxn id="15" idx="2"/>
          </p:cNvCxnSpPr>
          <p:nvPr/>
        </p:nvCxnSpPr>
        <p:spPr>
          <a:xfrm flipV="1">
            <a:off x="6214907" y="4849450"/>
            <a:ext cx="1081989" cy="546462"/>
          </a:xfrm>
          <a:prstGeom prst="bentConnector2">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4100" idx="3"/>
            <a:endCxn id="13" idx="1"/>
          </p:cNvCxnSpPr>
          <p:nvPr/>
        </p:nvCxnSpPr>
        <p:spPr>
          <a:xfrm>
            <a:off x="3668285" y="5395911"/>
            <a:ext cx="903715" cy="1"/>
          </a:xfrm>
          <a:prstGeom prst="straightConnector1">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1054207" y="4792714"/>
            <a:ext cx="507207" cy="325333"/>
          </a:xfrm>
          <a:prstGeom prst="straightConnector1">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 name="Rounded Rectangle 1"/>
          <p:cNvSpPr/>
          <p:nvPr/>
        </p:nvSpPr>
        <p:spPr>
          <a:xfrm>
            <a:off x="6486976" y="2806087"/>
            <a:ext cx="2657023" cy="2238176"/>
          </a:xfrm>
          <a:prstGeom prst="roundRect">
            <a:avLst/>
          </a:prstGeom>
          <a:noFill/>
          <a:ln w="57150">
            <a:solidFill>
              <a:srgbClr val="FDCC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Box 18"/>
          <p:cNvSpPr txBox="1"/>
          <p:nvPr/>
        </p:nvSpPr>
        <p:spPr>
          <a:xfrm>
            <a:off x="7222276" y="3075348"/>
            <a:ext cx="1791549" cy="584775"/>
          </a:xfrm>
          <a:prstGeom prst="rect">
            <a:avLst/>
          </a:prstGeom>
          <a:noFill/>
        </p:spPr>
        <p:txBody>
          <a:bodyPr wrap="square" rtlCol="0">
            <a:spAutoFit/>
          </a:bodyPr>
          <a:lstStyle/>
          <a:p>
            <a:r>
              <a:rPr lang="en-GB" sz="1600" dirty="0"/>
              <a:t>e</a:t>
            </a:r>
            <a:r>
              <a:rPr lang="en-GB" sz="1600" dirty="0" smtClean="0"/>
              <a:t>lectric arc furnace (EAF)</a:t>
            </a:r>
            <a:endParaRPr lang="en-GB" sz="1600" dirty="0"/>
          </a:p>
        </p:txBody>
      </p:sp>
      <p:sp>
        <p:nvSpPr>
          <p:cNvPr id="29" name="TextBox 28"/>
          <p:cNvSpPr txBox="1"/>
          <p:nvPr/>
        </p:nvSpPr>
        <p:spPr>
          <a:xfrm>
            <a:off x="1970666" y="1952468"/>
            <a:ext cx="1707444" cy="276999"/>
          </a:xfrm>
          <a:prstGeom prst="rect">
            <a:avLst/>
          </a:prstGeom>
          <a:noFill/>
        </p:spPr>
        <p:txBody>
          <a:bodyPr wrap="square" lIns="0" tIns="0" rIns="0" bIns="0" rtlCol="0">
            <a:spAutoFit/>
          </a:bodyPr>
          <a:lstStyle/>
          <a:p>
            <a:pPr algn="ctr"/>
            <a:r>
              <a:rPr lang="en-GB" b="1" dirty="0" smtClean="0">
                <a:solidFill>
                  <a:schemeClr val="bg1"/>
                </a:solidFill>
              </a:rPr>
              <a:t>MSWI</a:t>
            </a:r>
            <a:endParaRPr lang="en-GB" b="1" dirty="0">
              <a:solidFill>
                <a:schemeClr val="bg1"/>
              </a:solidFill>
            </a:endParaRPr>
          </a:p>
        </p:txBody>
      </p:sp>
      <p:cxnSp>
        <p:nvCxnSpPr>
          <p:cNvPr id="31" name="Straight Arrow Connector 30"/>
          <p:cNvCxnSpPr/>
          <p:nvPr/>
        </p:nvCxnSpPr>
        <p:spPr>
          <a:xfrm flipV="1">
            <a:off x="7577614" y="4858344"/>
            <a:ext cx="0" cy="936031"/>
          </a:xfrm>
          <a:prstGeom prst="straightConnector1">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8284501" y="4862148"/>
            <a:ext cx="0" cy="932227"/>
          </a:xfrm>
          <a:prstGeom prst="straightConnector1">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7942987" y="4858340"/>
            <a:ext cx="0" cy="936035"/>
          </a:xfrm>
          <a:prstGeom prst="straightConnector1">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722006" y="5794375"/>
            <a:ext cx="2576944" cy="369332"/>
          </a:xfrm>
          <a:prstGeom prst="rect">
            <a:avLst/>
          </a:prstGeom>
          <a:noFill/>
        </p:spPr>
        <p:txBody>
          <a:bodyPr wrap="square" rtlCol="0">
            <a:spAutoFit/>
          </a:bodyPr>
          <a:lstStyle/>
          <a:p>
            <a:r>
              <a:rPr lang="en-GB" dirty="0" smtClean="0"/>
              <a:t>various scrap grades</a:t>
            </a:r>
            <a:endParaRPr lang="en-GB" dirty="0"/>
          </a:p>
        </p:txBody>
      </p:sp>
      <p:cxnSp>
        <p:nvCxnSpPr>
          <p:cNvPr id="35" name="Straight Arrow Connector 34"/>
          <p:cNvCxnSpPr/>
          <p:nvPr/>
        </p:nvCxnSpPr>
        <p:spPr>
          <a:xfrm flipV="1">
            <a:off x="7299484" y="5516880"/>
            <a:ext cx="0" cy="281306"/>
          </a:xfrm>
          <a:prstGeom prst="straightConnector1">
            <a:avLst/>
          </a:prstGeom>
          <a:ln w="28575">
            <a:solidFill>
              <a:srgbClr val="C00000"/>
            </a:solidFill>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H="1">
            <a:off x="6214907" y="5516561"/>
            <a:ext cx="1084577" cy="1"/>
          </a:xfrm>
          <a:prstGeom prst="straightConnector1">
            <a:avLst/>
          </a:prstGeom>
          <a:ln w="28575">
            <a:solidFill>
              <a:srgbClr val="C00000"/>
            </a:solidFill>
            <a:headEnd type="none" w="med" len="med"/>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26832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heel(1)">
                                      <p:cBhvr>
                                        <p:cTn id="4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4" grpId="0" animBg="1"/>
      <p:bldP spid="2" grpId="0" animBg="1"/>
      <p:bldP spid="29" grpId="0"/>
      <p:bldP spid="4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615282" y="1602899"/>
            <a:ext cx="5761037" cy="4295936"/>
            <a:chOff x="1691482" y="1628800"/>
            <a:chExt cx="5761037" cy="4295936"/>
          </a:xfrm>
        </p:grpSpPr>
        <p:grpSp>
          <p:nvGrpSpPr>
            <p:cNvPr id="3" name="Group 2"/>
            <p:cNvGrpSpPr/>
            <p:nvPr/>
          </p:nvGrpSpPr>
          <p:grpSpPr>
            <a:xfrm>
              <a:off x="1691482" y="1628800"/>
              <a:ext cx="5761037" cy="4295936"/>
              <a:chOff x="1691482" y="1628800"/>
              <a:chExt cx="5761037" cy="4295936"/>
            </a:xfrm>
          </p:grpSpPr>
          <p:sp>
            <p:nvSpPr>
              <p:cNvPr id="2" name="Rectangle 1"/>
              <p:cNvSpPr/>
              <p:nvPr/>
            </p:nvSpPr>
            <p:spPr>
              <a:xfrm>
                <a:off x="1692000" y="1628800"/>
                <a:ext cx="5760000" cy="42959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482" y="1724211"/>
                <a:ext cx="5761037" cy="420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Rectangle 4"/>
            <p:cNvSpPr/>
            <p:nvPr/>
          </p:nvSpPr>
          <p:spPr>
            <a:xfrm>
              <a:off x="4117200" y="3275459"/>
              <a:ext cx="1062000" cy="417600"/>
            </a:xfrm>
            <a:prstGeom prst="rect">
              <a:avLst/>
            </a:prstGeom>
            <a:ln w="9525">
              <a:solidFill>
                <a:schemeClr val="bg1">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r>
                <a:rPr lang="de-CH" sz="1100" dirty="0" err="1" smtClean="0">
                  <a:solidFill>
                    <a:schemeClr val="tx1">
                      <a:lumMod val="75000"/>
                      <a:lumOff val="25000"/>
                    </a:schemeClr>
                  </a:solidFill>
                </a:rPr>
                <a:t>Recovery</a:t>
              </a:r>
              <a:r>
                <a:rPr lang="de-CH" sz="1100" dirty="0" smtClean="0">
                  <a:solidFill>
                    <a:schemeClr val="tx1">
                      <a:lumMod val="75000"/>
                      <a:lumOff val="25000"/>
                    </a:schemeClr>
                  </a:solidFill>
                </a:rPr>
                <a:t> of </a:t>
              </a:r>
              <a:r>
                <a:rPr lang="de-CH" sz="1100" dirty="0" err="1" smtClean="0">
                  <a:solidFill>
                    <a:schemeClr val="tx1">
                      <a:lumMod val="75000"/>
                      <a:lumOff val="25000"/>
                    </a:schemeClr>
                  </a:solidFill>
                </a:rPr>
                <a:t>Fe</a:t>
              </a:r>
              <a:r>
                <a:rPr lang="de-CH" sz="1100" dirty="0" smtClean="0">
                  <a:solidFill>
                    <a:schemeClr val="tx1">
                      <a:lumMod val="75000"/>
                      <a:lumOff val="25000"/>
                    </a:schemeClr>
                  </a:solidFill>
                </a:rPr>
                <a:t>, Al, </a:t>
              </a:r>
              <a:r>
                <a:rPr lang="de-CH" sz="1100" b="1" dirty="0" err="1" smtClean="0">
                  <a:solidFill>
                    <a:schemeClr val="tx1">
                      <a:lumMod val="75000"/>
                      <a:lumOff val="25000"/>
                    </a:schemeClr>
                  </a:solidFill>
                </a:rPr>
                <a:t>Cu</a:t>
              </a:r>
              <a:r>
                <a:rPr lang="de-CH" sz="1100" dirty="0" smtClean="0">
                  <a:solidFill>
                    <a:schemeClr val="tx1">
                      <a:lumMod val="75000"/>
                      <a:lumOff val="25000"/>
                    </a:schemeClr>
                  </a:solidFill>
                </a:rPr>
                <a:t>, …</a:t>
              </a:r>
              <a:endParaRPr lang="en-GB" sz="1100" dirty="0">
                <a:solidFill>
                  <a:schemeClr val="tx1">
                    <a:lumMod val="75000"/>
                    <a:lumOff val="25000"/>
                  </a:schemeClr>
                </a:solidFill>
              </a:endParaRPr>
            </a:p>
          </p:txBody>
        </p:sp>
      </p:grpSp>
      <p:sp>
        <p:nvSpPr>
          <p:cNvPr id="9" name="Title 1"/>
          <p:cNvSpPr txBox="1">
            <a:spLocks/>
          </p:cNvSpPr>
          <p:nvPr/>
        </p:nvSpPr>
        <p:spPr>
          <a:xfrm>
            <a:off x="525463" y="554422"/>
            <a:ext cx="8229600" cy="1143000"/>
          </a:xfrm>
          <a:prstGeom prst="rect">
            <a:avLst/>
          </a:prstGeom>
        </p:spPr>
        <p:txBody>
          <a:bodyPr/>
          <a:lstStyle/>
          <a:p>
            <a:pPr algn="l" eaLnBrk="0" hangingPunct="0">
              <a:defRPr/>
            </a:pPr>
            <a:r>
              <a:rPr lang="de-CH" sz="2400" b="1" kern="0" dirty="0" err="1" smtClean="0">
                <a:latin typeface="+mj-lt"/>
                <a:ea typeface="+mj-ea"/>
                <a:cs typeface="+mj-cs"/>
              </a:rPr>
              <a:t>Municipal</a:t>
            </a:r>
            <a:r>
              <a:rPr lang="de-CH" sz="2400" b="1" kern="0" dirty="0" smtClean="0">
                <a:latin typeface="+mj-lt"/>
                <a:ea typeface="+mj-ea"/>
                <a:cs typeface="+mj-cs"/>
              </a:rPr>
              <a:t> solid </a:t>
            </a:r>
            <a:r>
              <a:rPr lang="de-CH" sz="2400" b="1" kern="0" dirty="0" err="1" smtClean="0">
                <a:latin typeface="+mj-lt"/>
                <a:ea typeface="+mj-ea"/>
                <a:cs typeface="+mj-cs"/>
              </a:rPr>
              <a:t>waste</a:t>
            </a:r>
            <a:r>
              <a:rPr lang="de-CH" sz="2400" b="1" kern="0" dirty="0" smtClean="0">
                <a:latin typeface="+mj-lt"/>
                <a:ea typeface="+mj-ea"/>
                <a:cs typeface="+mj-cs"/>
              </a:rPr>
              <a:t> </a:t>
            </a:r>
            <a:r>
              <a:rPr lang="de-CH" sz="2400" b="1" kern="0" dirty="0" err="1" smtClean="0">
                <a:latin typeface="+mj-lt"/>
                <a:ea typeface="+mj-ea"/>
                <a:cs typeface="+mj-cs"/>
              </a:rPr>
              <a:t>incineration</a:t>
            </a:r>
            <a:r>
              <a:rPr lang="de-CH" sz="2400" b="1" kern="0" dirty="0" smtClean="0">
                <a:latin typeface="+mj-lt"/>
                <a:ea typeface="+mj-ea"/>
                <a:cs typeface="+mj-cs"/>
              </a:rPr>
              <a:t> – </a:t>
            </a:r>
            <a:r>
              <a:rPr lang="de-CH" sz="2400" b="1" kern="0" dirty="0" err="1" smtClean="0">
                <a:latin typeface="+mj-lt"/>
                <a:ea typeface="+mj-ea"/>
                <a:cs typeface="+mj-cs"/>
              </a:rPr>
              <a:t>how</a:t>
            </a:r>
            <a:r>
              <a:rPr lang="de-CH" sz="2400" b="1" kern="0" dirty="0" smtClean="0">
                <a:latin typeface="+mj-lt"/>
                <a:ea typeface="+mj-ea"/>
                <a:cs typeface="+mj-cs"/>
              </a:rPr>
              <a:t> large </a:t>
            </a:r>
            <a:r>
              <a:rPr lang="de-CH" sz="2400" b="1" kern="0" dirty="0" err="1" smtClean="0">
                <a:latin typeface="+mj-lt"/>
                <a:ea typeface="+mj-ea"/>
                <a:cs typeface="+mj-cs"/>
              </a:rPr>
              <a:t>is</a:t>
            </a:r>
            <a:r>
              <a:rPr lang="de-CH" sz="2400" b="1" kern="0" dirty="0" smtClean="0">
                <a:latin typeface="+mj-lt"/>
                <a:ea typeface="+mj-ea"/>
                <a:cs typeface="+mj-cs"/>
              </a:rPr>
              <a:t> </a:t>
            </a:r>
            <a:r>
              <a:rPr lang="de-CH" sz="2400" b="1" kern="0" dirty="0" err="1" smtClean="0">
                <a:latin typeface="+mj-lt"/>
                <a:ea typeface="+mj-ea"/>
                <a:cs typeface="+mj-cs"/>
              </a:rPr>
              <a:t>the</a:t>
            </a:r>
            <a:r>
              <a:rPr lang="de-CH" sz="2400" b="1" kern="0" dirty="0" smtClean="0">
                <a:latin typeface="+mj-lt"/>
                <a:ea typeface="+mj-ea"/>
                <a:cs typeface="+mj-cs"/>
              </a:rPr>
              <a:t> </a:t>
            </a:r>
            <a:r>
              <a:rPr lang="de-CH" sz="2400" b="1" kern="0" dirty="0" err="1" smtClean="0">
                <a:latin typeface="+mj-lt"/>
                <a:ea typeface="+mj-ea"/>
                <a:cs typeface="+mj-cs"/>
              </a:rPr>
              <a:t>resource</a:t>
            </a:r>
            <a:r>
              <a:rPr lang="de-CH" sz="2400" b="1" kern="0" dirty="0" smtClean="0">
                <a:latin typeface="+mj-lt"/>
                <a:ea typeface="+mj-ea"/>
                <a:cs typeface="+mj-cs"/>
              </a:rPr>
              <a:t> </a:t>
            </a:r>
            <a:r>
              <a:rPr lang="de-CH" sz="2400" b="1" kern="0" dirty="0" err="1" smtClean="0">
                <a:latin typeface="+mj-lt"/>
                <a:ea typeface="+mj-ea"/>
                <a:cs typeface="+mj-cs"/>
              </a:rPr>
              <a:t>recovery</a:t>
            </a:r>
            <a:r>
              <a:rPr lang="de-CH" sz="2400" b="1" kern="0" dirty="0" smtClean="0">
                <a:latin typeface="+mj-lt"/>
                <a:ea typeface="+mj-ea"/>
                <a:cs typeface="+mj-cs"/>
              </a:rPr>
              <a:t> </a:t>
            </a:r>
            <a:r>
              <a:rPr lang="de-CH" sz="2400" b="1" kern="0" dirty="0" err="1" smtClean="0">
                <a:latin typeface="+mj-lt"/>
                <a:ea typeface="+mj-ea"/>
                <a:cs typeface="+mj-cs"/>
              </a:rPr>
              <a:t>optimization</a:t>
            </a:r>
            <a:r>
              <a:rPr lang="de-CH" sz="2400" b="1" kern="0" dirty="0" smtClean="0">
                <a:latin typeface="+mj-lt"/>
                <a:ea typeface="+mj-ea"/>
                <a:cs typeface="+mj-cs"/>
              </a:rPr>
              <a:t> potential?</a:t>
            </a:r>
            <a:endParaRPr lang="en-US" sz="2400" b="1" kern="0" dirty="0">
              <a:latin typeface="+mj-lt"/>
              <a:ea typeface="+mj-ea"/>
              <a:cs typeface="+mj-cs"/>
            </a:endParaRPr>
          </a:p>
        </p:txBody>
      </p:sp>
      <p:sp>
        <p:nvSpPr>
          <p:cNvPr id="8" name="Date Placeholder 2"/>
          <p:cNvSpPr>
            <a:spLocks noGrp="1"/>
          </p:cNvSpPr>
          <p:nvPr>
            <p:ph type="dt" sz="half" idx="10"/>
          </p:nvPr>
        </p:nvSpPr>
        <p:spPr>
          <a:xfrm>
            <a:off x="7937624" y="6308726"/>
            <a:ext cx="612068" cy="468312"/>
          </a:xfrm>
        </p:spPr>
        <p:txBody>
          <a:bodyPr/>
          <a:lstStyle/>
          <a:p>
            <a:fld id="{3B2F6CB8-9391-4BED-909F-C47A979AE1C4}" type="datetime1">
              <a:rPr lang="de-DE" smtClean="0"/>
              <a:t>04.04.2017</a:t>
            </a:fld>
            <a:endParaRPr lang="de-DE" dirty="0"/>
          </a:p>
        </p:txBody>
      </p:sp>
      <p:sp>
        <p:nvSpPr>
          <p:cNvPr id="10"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11" name="Slide Number Placeholder 4"/>
          <p:cNvSpPr>
            <a:spLocks noGrp="1"/>
          </p:cNvSpPr>
          <p:nvPr>
            <p:ph type="sldNum" sz="quarter" idx="12"/>
          </p:nvPr>
        </p:nvSpPr>
        <p:spPr>
          <a:xfrm>
            <a:off x="8626351" y="6308726"/>
            <a:ext cx="266700" cy="468312"/>
          </a:xfrm>
        </p:spPr>
        <p:txBody>
          <a:bodyPr/>
          <a:lstStyle/>
          <a:p>
            <a:fld id="{6C6AE60A-B69C-4790-82F7-3882EDF23186}" type="slidenum">
              <a:rPr lang="de-DE" smtClean="0"/>
              <a:t>32</a:t>
            </a:fld>
            <a:endParaRPr lang="de-DE" dirty="0"/>
          </a:p>
        </p:txBody>
      </p:sp>
    </p:spTree>
    <p:extLst>
      <p:ext uri="{BB962C8B-B14F-4D97-AF65-F5344CB8AC3E}">
        <p14:creationId xmlns:p14="http://schemas.microsoft.com/office/powerpoint/2010/main" val="42061115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
          <p:cNvSpPr txBox="1">
            <a:spLocks/>
          </p:cNvSpPr>
          <p:nvPr/>
        </p:nvSpPr>
        <p:spPr>
          <a:xfrm>
            <a:off x="142875" y="633439"/>
            <a:ext cx="8858250" cy="92868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de-CH" sz="2000" b="1" dirty="0" err="1" smtClean="0"/>
              <a:t>Metal</a:t>
            </a:r>
            <a:r>
              <a:rPr lang="de-CH" sz="2000" b="1" dirty="0" smtClean="0"/>
              <a:t> </a:t>
            </a:r>
            <a:r>
              <a:rPr lang="de-CH" sz="2000" b="1" dirty="0" err="1" smtClean="0"/>
              <a:t>recovery</a:t>
            </a:r>
            <a:r>
              <a:rPr lang="de-CH" sz="2000" b="1" dirty="0" smtClean="0"/>
              <a:t> </a:t>
            </a:r>
            <a:r>
              <a:rPr lang="de-CH" sz="2000" b="1" dirty="0" err="1" smtClean="0"/>
              <a:t>from</a:t>
            </a:r>
            <a:r>
              <a:rPr lang="de-CH" sz="2000" b="1" dirty="0" smtClean="0"/>
              <a:t> </a:t>
            </a:r>
            <a:r>
              <a:rPr lang="de-CH" sz="2000" b="1" dirty="0" err="1" smtClean="0"/>
              <a:t>fly</a:t>
            </a:r>
            <a:r>
              <a:rPr lang="de-CH" sz="2000" b="1" dirty="0" smtClean="0"/>
              <a:t> ash</a:t>
            </a:r>
          </a:p>
        </p:txBody>
      </p:sp>
      <p:pic>
        <p:nvPicPr>
          <p:cNvPr id="2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000" y="1400498"/>
            <a:ext cx="7920000" cy="4764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 name="Group 25"/>
          <p:cNvGrpSpPr/>
          <p:nvPr/>
        </p:nvGrpSpPr>
        <p:grpSpPr>
          <a:xfrm>
            <a:off x="1259632" y="2827536"/>
            <a:ext cx="4464496" cy="1478260"/>
            <a:chOff x="1259632" y="2827536"/>
            <a:chExt cx="4464496" cy="1478260"/>
          </a:xfrm>
        </p:grpSpPr>
        <p:cxnSp>
          <p:nvCxnSpPr>
            <p:cNvPr id="27" name="Straight Connector 26"/>
            <p:cNvCxnSpPr/>
            <p:nvPr/>
          </p:nvCxnSpPr>
          <p:spPr>
            <a:xfrm>
              <a:off x="1259632" y="3344292"/>
              <a:ext cx="4464496" cy="0"/>
            </a:xfrm>
            <a:prstGeom prst="line">
              <a:avLst/>
            </a:prstGeom>
            <a:ln/>
          </p:spPr>
          <p:style>
            <a:lnRef idx="2">
              <a:schemeClr val="dk1"/>
            </a:lnRef>
            <a:fillRef idx="0">
              <a:schemeClr val="dk1"/>
            </a:fillRef>
            <a:effectRef idx="1">
              <a:schemeClr val="dk1"/>
            </a:effectRef>
            <a:fontRef idx="minor">
              <a:schemeClr val="tx1"/>
            </a:fontRef>
          </p:style>
        </p:cxnSp>
        <p:cxnSp>
          <p:nvCxnSpPr>
            <p:cNvPr id="28" name="Straight Connector 27"/>
            <p:cNvCxnSpPr/>
            <p:nvPr/>
          </p:nvCxnSpPr>
          <p:spPr>
            <a:xfrm>
              <a:off x="1835696" y="3645024"/>
              <a:ext cx="360000" cy="0"/>
            </a:xfrm>
            <a:prstGeom prst="line">
              <a:avLst/>
            </a:prstGeom>
            <a:ln/>
          </p:spPr>
          <p:style>
            <a:lnRef idx="2">
              <a:schemeClr val="dk1"/>
            </a:lnRef>
            <a:fillRef idx="0">
              <a:schemeClr val="dk1"/>
            </a:fillRef>
            <a:effectRef idx="1">
              <a:schemeClr val="dk1"/>
            </a:effectRef>
            <a:fontRef idx="minor">
              <a:schemeClr val="tx1"/>
            </a:fontRef>
          </p:style>
        </p:cxnSp>
        <p:cxnSp>
          <p:nvCxnSpPr>
            <p:cNvPr id="29" name="Straight Connector 28"/>
            <p:cNvCxnSpPr/>
            <p:nvPr/>
          </p:nvCxnSpPr>
          <p:spPr>
            <a:xfrm>
              <a:off x="2339752" y="3861048"/>
              <a:ext cx="360000" cy="0"/>
            </a:xfrm>
            <a:prstGeom prst="line">
              <a:avLst/>
            </a:prstGeom>
            <a:ln/>
          </p:spPr>
          <p:style>
            <a:lnRef idx="2">
              <a:schemeClr val="dk1"/>
            </a:lnRef>
            <a:fillRef idx="0">
              <a:schemeClr val="dk1"/>
            </a:fillRef>
            <a:effectRef idx="1">
              <a:schemeClr val="dk1"/>
            </a:effectRef>
            <a:fontRef idx="minor">
              <a:schemeClr val="tx1"/>
            </a:fontRef>
          </p:style>
        </p:cxnSp>
        <p:cxnSp>
          <p:nvCxnSpPr>
            <p:cNvPr id="30" name="Straight Connector 29"/>
            <p:cNvCxnSpPr/>
            <p:nvPr/>
          </p:nvCxnSpPr>
          <p:spPr>
            <a:xfrm>
              <a:off x="3307606" y="3225676"/>
              <a:ext cx="360000" cy="0"/>
            </a:xfrm>
            <a:prstGeom prst="line">
              <a:avLst/>
            </a:prstGeom>
            <a:ln/>
          </p:spPr>
          <p:style>
            <a:lnRef idx="2">
              <a:schemeClr val="dk1"/>
            </a:lnRef>
            <a:fillRef idx="0">
              <a:schemeClr val="dk1"/>
            </a:fillRef>
            <a:effectRef idx="1">
              <a:schemeClr val="dk1"/>
            </a:effectRef>
            <a:fontRef idx="minor">
              <a:schemeClr val="tx1"/>
            </a:fontRef>
          </p:style>
        </p:cxnSp>
        <p:cxnSp>
          <p:nvCxnSpPr>
            <p:cNvPr id="31" name="Straight Connector 30"/>
            <p:cNvCxnSpPr/>
            <p:nvPr/>
          </p:nvCxnSpPr>
          <p:spPr>
            <a:xfrm>
              <a:off x="3798962" y="2827536"/>
              <a:ext cx="360000" cy="0"/>
            </a:xfrm>
            <a:prstGeom prst="line">
              <a:avLst/>
            </a:prstGeom>
            <a:ln/>
          </p:spPr>
          <p:style>
            <a:lnRef idx="2">
              <a:schemeClr val="dk1"/>
            </a:lnRef>
            <a:fillRef idx="0">
              <a:schemeClr val="dk1"/>
            </a:fillRef>
            <a:effectRef idx="1">
              <a:schemeClr val="dk1"/>
            </a:effectRef>
            <a:fontRef idx="minor">
              <a:schemeClr val="tx1"/>
            </a:fontRef>
          </p:style>
        </p:cxnSp>
        <p:cxnSp>
          <p:nvCxnSpPr>
            <p:cNvPr id="32" name="Straight Connector 31"/>
            <p:cNvCxnSpPr/>
            <p:nvPr/>
          </p:nvCxnSpPr>
          <p:spPr>
            <a:xfrm>
              <a:off x="4788024" y="3933056"/>
              <a:ext cx="360000" cy="0"/>
            </a:xfrm>
            <a:prstGeom prst="line">
              <a:avLst/>
            </a:prstGeom>
            <a:ln/>
          </p:spPr>
          <p:style>
            <a:lnRef idx="2">
              <a:schemeClr val="dk1"/>
            </a:lnRef>
            <a:fillRef idx="0">
              <a:schemeClr val="dk1"/>
            </a:fillRef>
            <a:effectRef idx="1">
              <a:schemeClr val="dk1"/>
            </a:effectRef>
            <a:fontRef idx="minor">
              <a:schemeClr val="tx1"/>
            </a:fontRef>
          </p:style>
        </p:cxnSp>
        <p:cxnSp>
          <p:nvCxnSpPr>
            <p:cNvPr id="33" name="Straight Connector 32"/>
            <p:cNvCxnSpPr/>
            <p:nvPr/>
          </p:nvCxnSpPr>
          <p:spPr>
            <a:xfrm>
              <a:off x="5273070" y="4305796"/>
              <a:ext cx="360000" cy="0"/>
            </a:xfrm>
            <a:prstGeom prst="line">
              <a:avLst/>
            </a:prstGeom>
            <a:ln/>
          </p:spPr>
          <p:style>
            <a:lnRef idx="2">
              <a:schemeClr val="dk1"/>
            </a:lnRef>
            <a:fillRef idx="0">
              <a:schemeClr val="dk1"/>
            </a:fillRef>
            <a:effectRef idx="1">
              <a:schemeClr val="dk1"/>
            </a:effectRef>
            <a:fontRef idx="minor">
              <a:schemeClr val="tx1"/>
            </a:fontRef>
          </p:style>
        </p:cxnSp>
        <p:sp>
          <p:nvSpPr>
            <p:cNvPr id="34" name="Down Arrow 33"/>
            <p:cNvSpPr/>
            <p:nvPr/>
          </p:nvSpPr>
          <p:spPr>
            <a:xfrm>
              <a:off x="1835696" y="3356992"/>
              <a:ext cx="134143" cy="288032"/>
            </a:xfrm>
            <a:prstGeom prst="downArrow">
              <a:avLst/>
            </a:prstGeom>
            <a:solidFill>
              <a:srgbClr val="92D050"/>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35" name="Down Arrow 34"/>
            <p:cNvSpPr/>
            <p:nvPr/>
          </p:nvSpPr>
          <p:spPr>
            <a:xfrm>
              <a:off x="2339752" y="3356992"/>
              <a:ext cx="134143" cy="504056"/>
            </a:xfrm>
            <a:prstGeom prst="downArrow">
              <a:avLst/>
            </a:prstGeom>
            <a:solidFill>
              <a:srgbClr val="92D050"/>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36" name="Down Arrow 35"/>
            <p:cNvSpPr/>
            <p:nvPr/>
          </p:nvSpPr>
          <p:spPr>
            <a:xfrm>
              <a:off x="4764492" y="3356992"/>
              <a:ext cx="134143" cy="565398"/>
            </a:xfrm>
            <a:prstGeom prst="downArrow">
              <a:avLst/>
            </a:prstGeom>
            <a:solidFill>
              <a:srgbClr val="92D050"/>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38" name="Down Arrow 37"/>
            <p:cNvSpPr/>
            <p:nvPr/>
          </p:nvSpPr>
          <p:spPr>
            <a:xfrm>
              <a:off x="5266680" y="3356992"/>
              <a:ext cx="134143" cy="936997"/>
            </a:xfrm>
            <a:prstGeom prst="downArrow">
              <a:avLst/>
            </a:prstGeom>
            <a:solidFill>
              <a:srgbClr val="92D050"/>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GB"/>
            </a:p>
          </p:txBody>
        </p:sp>
        <p:sp>
          <p:nvSpPr>
            <p:cNvPr id="39" name="Down Arrow 38"/>
            <p:cNvSpPr/>
            <p:nvPr/>
          </p:nvSpPr>
          <p:spPr>
            <a:xfrm flipV="1">
              <a:off x="3789785" y="2827536"/>
              <a:ext cx="134143" cy="504056"/>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sp>
          <p:nvSpPr>
            <p:cNvPr id="49" name="Down Arrow 48"/>
            <p:cNvSpPr/>
            <p:nvPr/>
          </p:nvSpPr>
          <p:spPr>
            <a:xfrm flipV="1">
              <a:off x="3285729" y="3225676"/>
              <a:ext cx="134143" cy="105916"/>
            </a:xfrm>
            <a:prstGeom prst="down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a:p>
          </p:txBody>
        </p:sp>
      </p:grpSp>
      <p:sp>
        <p:nvSpPr>
          <p:cNvPr id="50" name="TextBox 49"/>
          <p:cNvSpPr txBox="1"/>
          <p:nvPr/>
        </p:nvSpPr>
        <p:spPr>
          <a:xfrm rot="16200000">
            <a:off x="-1380850" y="3598235"/>
            <a:ext cx="3659976" cy="369332"/>
          </a:xfrm>
          <a:prstGeom prst="rect">
            <a:avLst/>
          </a:prstGeom>
          <a:noFill/>
        </p:spPr>
        <p:txBody>
          <a:bodyPr wrap="none" rtlCol="0">
            <a:spAutoFit/>
          </a:bodyPr>
          <a:lstStyle/>
          <a:p>
            <a:r>
              <a:rPr lang="en-US" sz="1800" dirty="0" smtClean="0">
                <a:latin typeface="Arial" panose="020B0604020202020204" pitchFamily="34" charset="0"/>
                <a:cs typeface="Arial" panose="020B0604020202020204" pitchFamily="34" charset="0"/>
              </a:rPr>
              <a:t>Impact, relative to current practice</a:t>
            </a:r>
            <a:endParaRPr lang="en-US" sz="1800" dirty="0">
              <a:latin typeface="Arial" panose="020B0604020202020204" pitchFamily="34" charset="0"/>
              <a:cs typeface="Arial" panose="020B0604020202020204" pitchFamily="34" charset="0"/>
            </a:endParaRPr>
          </a:p>
        </p:txBody>
      </p:sp>
      <p:sp>
        <p:nvSpPr>
          <p:cNvPr id="53" name="TextBox 52"/>
          <p:cNvSpPr txBox="1"/>
          <p:nvPr/>
        </p:nvSpPr>
        <p:spPr>
          <a:xfrm>
            <a:off x="1360886" y="2689036"/>
            <a:ext cx="474810" cy="276999"/>
          </a:xfrm>
          <a:prstGeom prst="rect">
            <a:avLst/>
          </a:prstGeom>
          <a:noFill/>
        </p:spPr>
        <p:txBody>
          <a:bodyPr wrap="none" rtlCol="0">
            <a:spAutoFit/>
          </a:bodyPr>
          <a:lstStyle/>
          <a:p>
            <a:r>
              <a:rPr lang="de-CH" dirty="0" smtClean="0"/>
              <a:t>3 kg</a:t>
            </a:r>
            <a:endParaRPr lang="de-CH" dirty="0"/>
          </a:p>
        </p:txBody>
      </p:sp>
      <p:sp>
        <p:nvSpPr>
          <p:cNvPr id="54" name="TextBox 53"/>
          <p:cNvSpPr txBox="1"/>
          <p:nvPr/>
        </p:nvSpPr>
        <p:spPr>
          <a:xfrm>
            <a:off x="1771577" y="2547323"/>
            <a:ext cx="603050" cy="276999"/>
          </a:xfrm>
          <a:prstGeom prst="rect">
            <a:avLst/>
          </a:prstGeom>
          <a:noFill/>
        </p:spPr>
        <p:txBody>
          <a:bodyPr wrap="none" rtlCol="0">
            <a:spAutoFit/>
          </a:bodyPr>
          <a:lstStyle/>
          <a:p>
            <a:r>
              <a:rPr lang="de-CH" dirty="0" smtClean="0"/>
              <a:t>0.8 kg</a:t>
            </a:r>
            <a:endParaRPr lang="de-CH" dirty="0"/>
          </a:p>
        </p:txBody>
      </p:sp>
      <p:sp>
        <p:nvSpPr>
          <p:cNvPr id="55" name="TextBox 54"/>
          <p:cNvSpPr txBox="1"/>
          <p:nvPr/>
        </p:nvSpPr>
        <p:spPr>
          <a:xfrm>
            <a:off x="2326902" y="2561223"/>
            <a:ext cx="654346" cy="276999"/>
          </a:xfrm>
          <a:prstGeom prst="rect">
            <a:avLst/>
          </a:prstGeom>
          <a:noFill/>
        </p:spPr>
        <p:txBody>
          <a:bodyPr wrap="none" rtlCol="0">
            <a:spAutoFit/>
          </a:bodyPr>
          <a:lstStyle/>
          <a:p>
            <a:r>
              <a:rPr lang="de-CH" dirty="0" smtClean="0"/>
              <a:t>-0.5 kg</a:t>
            </a:r>
            <a:endParaRPr lang="de-CH" dirty="0"/>
          </a:p>
        </p:txBody>
      </p:sp>
      <p:sp>
        <p:nvSpPr>
          <p:cNvPr id="37" name="Rectangle 36"/>
          <p:cNvSpPr/>
          <p:nvPr/>
        </p:nvSpPr>
        <p:spPr>
          <a:xfrm>
            <a:off x="4423144" y="1371600"/>
            <a:ext cx="1359149" cy="50276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1" name="Rounded Rectangular Callout 50"/>
          <p:cNvSpPr/>
          <p:nvPr/>
        </p:nvSpPr>
        <p:spPr bwMode="auto">
          <a:xfrm>
            <a:off x="5372877" y="958958"/>
            <a:ext cx="3443220" cy="646331"/>
          </a:xfrm>
          <a:prstGeom prst="wedgeRoundRectCallout">
            <a:avLst>
              <a:gd name="adj1" fmla="val -55582"/>
              <a:gd name="adj2" fmla="val 85890"/>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CH" sz="1200" b="0" i="0" u="none" strike="noStrike" cap="none" normalizeH="0" baseline="0" smtClean="0">
              <a:ln>
                <a:noFill/>
              </a:ln>
              <a:solidFill>
                <a:schemeClr val="tx1"/>
              </a:solidFill>
              <a:effectLst/>
              <a:latin typeface="Arial" pitchFamily="34" charset="0"/>
            </a:endParaRPr>
          </a:p>
        </p:txBody>
      </p:sp>
      <p:sp>
        <p:nvSpPr>
          <p:cNvPr id="52" name="TextBox 51"/>
          <p:cNvSpPr txBox="1"/>
          <p:nvPr/>
        </p:nvSpPr>
        <p:spPr>
          <a:xfrm>
            <a:off x="5372877" y="958958"/>
            <a:ext cx="3190672" cy="646331"/>
          </a:xfrm>
          <a:prstGeom prst="rect">
            <a:avLst/>
          </a:prstGeom>
          <a:noFill/>
        </p:spPr>
        <p:txBody>
          <a:bodyPr wrap="square" rtlCol="0">
            <a:spAutoFit/>
          </a:bodyPr>
          <a:lstStyle/>
          <a:p>
            <a:pPr algn="l"/>
            <a:r>
              <a:rPr lang="en-US" sz="1800" dirty="0" smtClean="0"/>
              <a:t>Relatively small savings in carbon footprint.</a:t>
            </a:r>
            <a:endParaRPr lang="en-US" sz="1800" dirty="0"/>
          </a:p>
        </p:txBody>
      </p:sp>
      <p:sp>
        <p:nvSpPr>
          <p:cNvPr id="43" name="Date Placeholder 2"/>
          <p:cNvSpPr>
            <a:spLocks noGrp="1"/>
          </p:cNvSpPr>
          <p:nvPr>
            <p:ph type="dt" sz="half" idx="10"/>
          </p:nvPr>
        </p:nvSpPr>
        <p:spPr>
          <a:xfrm>
            <a:off x="7937624" y="6308726"/>
            <a:ext cx="612068" cy="468312"/>
          </a:xfrm>
        </p:spPr>
        <p:txBody>
          <a:bodyPr/>
          <a:lstStyle/>
          <a:p>
            <a:fld id="{3B2F6CB8-9391-4BED-909F-C47A979AE1C4}" type="datetime1">
              <a:rPr lang="de-DE" smtClean="0"/>
              <a:t>04.04.2017</a:t>
            </a:fld>
            <a:endParaRPr lang="de-DE" dirty="0"/>
          </a:p>
        </p:txBody>
      </p:sp>
      <p:sp>
        <p:nvSpPr>
          <p:cNvPr id="44"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45" name="Slide Number Placeholder 4"/>
          <p:cNvSpPr>
            <a:spLocks noGrp="1"/>
          </p:cNvSpPr>
          <p:nvPr>
            <p:ph type="sldNum" sz="quarter" idx="12"/>
          </p:nvPr>
        </p:nvSpPr>
        <p:spPr>
          <a:xfrm>
            <a:off x="8626351" y="6308726"/>
            <a:ext cx="266700" cy="468312"/>
          </a:xfrm>
        </p:spPr>
        <p:txBody>
          <a:bodyPr/>
          <a:lstStyle/>
          <a:p>
            <a:fld id="{6C6AE60A-B69C-4790-82F7-3882EDF23186}" type="slidenum">
              <a:rPr lang="de-DE" smtClean="0"/>
              <a:t>33</a:t>
            </a:fld>
            <a:endParaRPr lang="de-DE" dirty="0"/>
          </a:p>
        </p:txBody>
      </p:sp>
      <p:sp>
        <p:nvSpPr>
          <p:cNvPr id="46" name="TextBox 3"/>
          <p:cNvSpPr txBox="1">
            <a:spLocks noChangeArrowheads="1"/>
          </p:cNvSpPr>
          <p:nvPr/>
        </p:nvSpPr>
        <p:spPr bwMode="auto">
          <a:xfrm>
            <a:off x="5387141" y="5826145"/>
            <a:ext cx="35414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ctr" eaLnBrk="1" hangingPunct="1"/>
            <a:r>
              <a:rPr lang="de-CH" altLang="de-DE" sz="1400" i="1" dirty="0" smtClean="0"/>
              <a:t>Bösch et al. 2014, </a:t>
            </a:r>
            <a:r>
              <a:rPr lang="de-CH" altLang="de-DE" sz="1400" i="1" dirty="0" err="1" smtClean="0"/>
              <a:t>Waste</a:t>
            </a:r>
            <a:r>
              <a:rPr lang="de-CH" altLang="de-DE" sz="1400" i="1" dirty="0" smtClean="0"/>
              <a:t> Management 34</a:t>
            </a:r>
            <a:endParaRPr lang="de-CH" altLang="de-DE" sz="1400" i="1" dirty="0"/>
          </a:p>
        </p:txBody>
      </p:sp>
    </p:spTree>
    <p:extLst>
      <p:ext uri="{BB962C8B-B14F-4D97-AF65-F5344CB8AC3E}">
        <p14:creationId xmlns:p14="http://schemas.microsoft.com/office/powerpoint/2010/main" val="30678145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extLst/>
          </p:nvPr>
        </p:nvGraphicFramePr>
        <p:xfrm>
          <a:off x="815141" y="1205507"/>
          <a:ext cx="6833073" cy="458339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858115" y="5106421"/>
            <a:ext cx="3095719" cy="923330"/>
          </a:xfrm>
          <a:prstGeom prst="rect">
            <a:avLst/>
          </a:prstGeom>
          <a:solidFill>
            <a:schemeClr val="bg1"/>
          </a:solidFill>
        </p:spPr>
        <p:txBody>
          <a:bodyPr wrap="none" rtlCol="0">
            <a:spAutoFit/>
          </a:bodyPr>
          <a:lstStyle/>
          <a:p>
            <a:pPr algn="l"/>
            <a:r>
              <a:rPr lang="de-CH" dirty="0" smtClean="0"/>
              <a:t>Status        Max            </a:t>
            </a:r>
            <a:r>
              <a:rPr lang="de-CH" dirty="0" err="1" smtClean="0"/>
              <a:t>Max</a:t>
            </a:r>
            <a:endParaRPr lang="de-CH" dirty="0" smtClean="0"/>
          </a:p>
          <a:p>
            <a:pPr algn="l"/>
            <a:r>
              <a:rPr lang="de-CH" dirty="0" smtClean="0"/>
              <a:t>  quo	   </a:t>
            </a:r>
            <a:r>
              <a:rPr lang="de-CH" dirty="0" err="1" smtClean="0"/>
              <a:t>electricity</a:t>
            </a:r>
            <a:r>
              <a:rPr lang="de-CH" dirty="0"/>
              <a:t> </a:t>
            </a:r>
            <a:r>
              <a:rPr lang="de-CH" dirty="0" smtClean="0"/>
              <a:t>     </a:t>
            </a:r>
            <a:r>
              <a:rPr lang="de-CH" dirty="0" err="1" smtClean="0"/>
              <a:t>heat</a:t>
            </a:r>
            <a:endParaRPr lang="de-CH" dirty="0" smtClean="0"/>
          </a:p>
          <a:p>
            <a:pPr algn="l"/>
            <a:endParaRPr lang="de-CH" dirty="0"/>
          </a:p>
        </p:txBody>
      </p:sp>
      <p:graphicFrame>
        <p:nvGraphicFramePr>
          <p:cNvPr id="2" name="Table 1"/>
          <p:cNvGraphicFramePr>
            <a:graphicFrameLocks noGrp="1"/>
          </p:cNvGraphicFramePr>
          <p:nvPr>
            <p:extLst>
              <p:ext uri="{D42A27DB-BD31-4B8C-83A1-F6EECF244321}">
                <p14:modId xmlns:p14="http://schemas.microsoft.com/office/powerpoint/2010/main" val="1183380239"/>
              </p:ext>
            </p:extLst>
          </p:nvPr>
        </p:nvGraphicFramePr>
        <p:xfrm>
          <a:off x="1034609" y="5608768"/>
          <a:ext cx="4173167" cy="740597"/>
        </p:xfrm>
        <a:graphic>
          <a:graphicData uri="http://schemas.openxmlformats.org/drawingml/2006/table">
            <a:tbl>
              <a:tblPr/>
              <a:tblGrid>
                <a:gridCol w="612844">
                  <a:extLst>
                    <a:ext uri="{9D8B030D-6E8A-4147-A177-3AD203B41FA5}">
                      <a16:colId xmlns:a16="http://schemas.microsoft.com/office/drawing/2014/main" xmlns="" val="20000"/>
                    </a:ext>
                  </a:extLst>
                </a:gridCol>
                <a:gridCol w="1315448">
                  <a:extLst>
                    <a:ext uri="{9D8B030D-6E8A-4147-A177-3AD203B41FA5}">
                      <a16:colId xmlns:a16="http://schemas.microsoft.com/office/drawing/2014/main" xmlns="" val="20001"/>
                    </a:ext>
                  </a:extLst>
                </a:gridCol>
                <a:gridCol w="1067828">
                  <a:extLst>
                    <a:ext uri="{9D8B030D-6E8A-4147-A177-3AD203B41FA5}">
                      <a16:colId xmlns:a16="http://schemas.microsoft.com/office/drawing/2014/main" xmlns="" val="20002"/>
                    </a:ext>
                  </a:extLst>
                </a:gridCol>
                <a:gridCol w="1177047">
                  <a:extLst>
                    <a:ext uri="{9D8B030D-6E8A-4147-A177-3AD203B41FA5}">
                      <a16:colId xmlns:a16="http://schemas.microsoft.com/office/drawing/2014/main" xmlns="" val="20003"/>
                    </a:ext>
                  </a:extLst>
                </a:gridCol>
              </a:tblGrid>
              <a:tr h="436122">
                <a:tc>
                  <a:txBody>
                    <a:bodyPr/>
                    <a:lstStyle/>
                    <a:p>
                      <a:pPr algn="l" fontAlgn="b"/>
                      <a:r>
                        <a:rPr lang="el-GR" sz="1800" b="0" i="1" u="none" strike="noStrike" dirty="0">
                          <a:effectLst/>
                          <a:latin typeface="Calibri"/>
                        </a:rPr>
                        <a:t>η</a:t>
                      </a:r>
                      <a:r>
                        <a:rPr lang="en-GB" sz="1800" b="0" i="1" u="none" strike="noStrike" baseline="-25000" dirty="0" smtClean="0">
                          <a:effectLst/>
                          <a:latin typeface="Arial"/>
                        </a:rPr>
                        <a:t>el </a:t>
                      </a:r>
                      <a:r>
                        <a:rPr lang="en-GB" sz="1800" b="0" i="1" u="none" strike="noStrike" baseline="-25000" dirty="0">
                          <a:effectLst/>
                          <a:latin typeface="Arial"/>
                        </a:rPr>
                        <a:t>net</a:t>
                      </a:r>
                      <a:endParaRPr lang="en-GB" sz="1800" b="0" i="1" u="none" strike="noStrike" dirty="0">
                        <a:effectLst/>
                        <a:latin typeface="Aria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800" b="0" i="1" u="none" strike="noStrike" dirty="0">
                          <a:effectLst/>
                          <a:latin typeface="Arial"/>
                        </a:rPr>
                        <a:t>12%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800" b="0" i="1" u="none" strike="noStrike" dirty="0">
                          <a:effectLst/>
                          <a:latin typeface="Arial"/>
                        </a:rPr>
                        <a:t>20%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800" b="0" i="1" u="none" strike="noStrike">
                          <a:effectLst/>
                          <a:latin typeface="Arial"/>
                        </a:rPr>
                        <a:t>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304475">
                <a:tc>
                  <a:txBody>
                    <a:bodyPr/>
                    <a:lstStyle/>
                    <a:p>
                      <a:pPr algn="l" fontAlgn="b"/>
                      <a:r>
                        <a:rPr lang="el-GR" sz="1800" b="0" i="1" u="none" strike="noStrike" dirty="0">
                          <a:effectLst/>
                          <a:latin typeface="Calibri"/>
                        </a:rPr>
                        <a:t>η</a:t>
                      </a:r>
                      <a:r>
                        <a:rPr lang="en-GB" sz="1800" b="0" i="1" u="none" strike="noStrike" baseline="-25000" dirty="0" smtClean="0">
                          <a:effectLst/>
                          <a:latin typeface="Arial"/>
                        </a:rPr>
                        <a:t>heat</a:t>
                      </a:r>
                      <a:endParaRPr lang="en-GB" sz="1800" b="0" i="1" u="none" strike="noStrike" dirty="0">
                        <a:effectLst/>
                        <a:latin typeface="Aria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800" b="0" i="1" u="none" strike="noStrike" dirty="0">
                          <a:effectLst/>
                          <a:latin typeface="Arial"/>
                        </a:rPr>
                        <a:t>24%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800" b="0" i="1" u="none" strike="noStrike" dirty="0">
                          <a:effectLst/>
                          <a:latin typeface="Arial"/>
                        </a:rPr>
                        <a:t>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800" b="0" i="1" u="none" strike="noStrike" dirty="0">
                          <a:effectLst/>
                          <a:latin typeface="Arial"/>
                        </a:rPr>
                        <a:t>65%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sp>
        <p:nvSpPr>
          <p:cNvPr id="7" name="Rectangle 6"/>
          <p:cNvSpPr/>
          <p:nvPr/>
        </p:nvSpPr>
        <p:spPr bwMode="auto">
          <a:xfrm>
            <a:off x="5387141" y="1555703"/>
            <a:ext cx="2159541" cy="4173166"/>
          </a:xfrm>
          <a:prstGeom prst="rect">
            <a:avLst/>
          </a:prstGeom>
          <a:no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CH" sz="1200" b="0" i="0" u="none" strike="noStrike" cap="none" normalizeH="0" baseline="0" smtClean="0">
              <a:ln>
                <a:noFill/>
              </a:ln>
              <a:solidFill>
                <a:schemeClr val="tx1"/>
              </a:solidFill>
              <a:effectLst/>
              <a:latin typeface="Arial" pitchFamily="34" charset="0"/>
            </a:endParaRPr>
          </a:p>
        </p:txBody>
      </p:sp>
      <p:sp>
        <p:nvSpPr>
          <p:cNvPr id="10" name="Title 1"/>
          <p:cNvSpPr txBox="1">
            <a:spLocks/>
          </p:cNvSpPr>
          <p:nvPr/>
        </p:nvSpPr>
        <p:spPr>
          <a:xfrm>
            <a:off x="398463" y="703263"/>
            <a:ext cx="8229600" cy="1143000"/>
          </a:xfrm>
          <a:prstGeom prst="rect">
            <a:avLst/>
          </a:prstGeom>
        </p:spPr>
        <p:txBody>
          <a:bodyPr/>
          <a:lstStyle/>
          <a:p>
            <a:pPr algn="l" eaLnBrk="0" hangingPunct="0">
              <a:defRPr/>
            </a:pPr>
            <a:r>
              <a:rPr lang="de-CH" sz="2400" b="1" kern="0" dirty="0" err="1" smtClean="0">
                <a:latin typeface="+mj-lt"/>
                <a:ea typeface="+mj-ea"/>
                <a:cs typeface="+mj-cs"/>
              </a:rPr>
              <a:t>Current</a:t>
            </a:r>
            <a:r>
              <a:rPr lang="de-CH" sz="2400" b="1" kern="0" dirty="0" smtClean="0">
                <a:latin typeface="+mj-lt"/>
                <a:ea typeface="+mj-ea"/>
                <a:cs typeface="+mj-cs"/>
              </a:rPr>
              <a:t> and </a:t>
            </a:r>
            <a:r>
              <a:rPr lang="de-CH" sz="2400" b="1" kern="0" dirty="0" err="1" smtClean="0">
                <a:latin typeface="+mj-lt"/>
                <a:ea typeface="+mj-ea"/>
                <a:cs typeface="+mj-cs"/>
              </a:rPr>
              <a:t>optimized</a:t>
            </a:r>
            <a:r>
              <a:rPr lang="de-CH" sz="2400" b="1" kern="0" dirty="0">
                <a:latin typeface="+mj-lt"/>
                <a:ea typeface="+mj-ea"/>
                <a:cs typeface="+mj-cs"/>
              </a:rPr>
              <a:t> </a:t>
            </a:r>
            <a:r>
              <a:rPr lang="de-CH" sz="2400" b="1" kern="0" dirty="0" err="1" smtClean="0">
                <a:latin typeface="+mj-lt"/>
                <a:ea typeface="+mj-ea"/>
                <a:cs typeface="+mj-cs"/>
              </a:rPr>
              <a:t>energy</a:t>
            </a:r>
            <a:r>
              <a:rPr lang="de-CH" sz="2400" b="1" kern="0" dirty="0" smtClean="0">
                <a:latin typeface="+mj-lt"/>
                <a:ea typeface="+mj-ea"/>
                <a:cs typeface="+mj-cs"/>
              </a:rPr>
              <a:t> </a:t>
            </a:r>
            <a:r>
              <a:rPr lang="de-CH" sz="2400" b="1" kern="0" dirty="0" err="1" smtClean="0">
                <a:latin typeface="+mj-lt"/>
                <a:ea typeface="+mj-ea"/>
                <a:cs typeface="+mj-cs"/>
              </a:rPr>
              <a:t>recovery</a:t>
            </a:r>
            <a:r>
              <a:rPr lang="de-CH" sz="2400" b="1" kern="0" dirty="0" smtClean="0">
                <a:latin typeface="+mj-lt"/>
                <a:ea typeface="+mj-ea"/>
                <a:cs typeface="+mj-cs"/>
              </a:rPr>
              <a:t> </a:t>
            </a:r>
            <a:r>
              <a:rPr lang="de-CH" sz="2400" b="1" kern="0" dirty="0" err="1" smtClean="0">
                <a:latin typeface="+mj-lt"/>
                <a:ea typeface="+mj-ea"/>
                <a:cs typeface="+mj-cs"/>
              </a:rPr>
              <a:t>from</a:t>
            </a:r>
            <a:r>
              <a:rPr lang="de-CH" sz="2400" b="1" kern="0" dirty="0" smtClean="0">
                <a:latin typeface="+mj-lt"/>
                <a:ea typeface="+mj-ea"/>
                <a:cs typeface="+mj-cs"/>
              </a:rPr>
              <a:t> MSWI</a:t>
            </a:r>
            <a:endParaRPr lang="en-US" sz="2400" b="1" kern="0" dirty="0">
              <a:latin typeface="+mj-lt"/>
              <a:ea typeface="+mj-ea"/>
              <a:cs typeface="+mj-cs"/>
            </a:endParaRPr>
          </a:p>
        </p:txBody>
      </p:sp>
      <p:sp>
        <p:nvSpPr>
          <p:cNvPr id="9" name="Rounded Rectangular Callout 8"/>
          <p:cNvSpPr/>
          <p:nvPr/>
        </p:nvSpPr>
        <p:spPr bwMode="auto">
          <a:xfrm>
            <a:off x="5260682" y="656133"/>
            <a:ext cx="3443220" cy="685393"/>
          </a:xfrm>
          <a:prstGeom prst="wedgeRoundRectCallout">
            <a:avLst>
              <a:gd name="adj1" fmla="val -53887"/>
              <a:gd name="adj2" fmla="val 6887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CH" sz="1200" b="0" i="0" u="none" strike="noStrike" cap="none" normalizeH="0" baseline="0" smtClean="0">
              <a:ln>
                <a:noFill/>
              </a:ln>
              <a:solidFill>
                <a:schemeClr val="tx1"/>
              </a:solidFill>
              <a:effectLst/>
              <a:latin typeface="Arial" pitchFamily="34" charset="0"/>
            </a:endParaRPr>
          </a:p>
        </p:txBody>
      </p:sp>
      <p:sp>
        <p:nvSpPr>
          <p:cNvPr id="8" name="TextBox 7"/>
          <p:cNvSpPr txBox="1"/>
          <p:nvPr/>
        </p:nvSpPr>
        <p:spPr>
          <a:xfrm>
            <a:off x="5260682" y="656133"/>
            <a:ext cx="3190672" cy="646331"/>
          </a:xfrm>
          <a:prstGeom prst="rect">
            <a:avLst/>
          </a:prstGeom>
          <a:noFill/>
        </p:spPr>
        <p:txBody>
          <a:bodyPr wrap="square" rtlCol="0">
            <a:spAutoFit/>
          </a:bodyPr>
          <a:lstStyle/>
          <a:p>
            <a:r>
              <a:rPr lang="de-CH" sz="1800" dirty="0" smtClean="0"/>
              <a:t>Additional </a:t>
            </a:r>
            <a:r>
              <a:rPr lang="de-CH" sz="1800" kern="0" dirty="0"/>
              <a:t>CO</a:t>
            </a:r>
            <a:r>
              <a:rPr lang="de-CH" sz="1800" kern="0" baseline="-25000" dirty="0"/>
              <a:t>2</a:t>
            </a:r>
            <a:r>
              <a:rPr lang="de-CH" sz="1800" dirty="0" smtClean="0"/>
              <a:t> </a:t>
            </a:r>
            <a:r>
              <a:rPr lang="de-CH" sz="1800" dirty="0" err="1" smtClean="0"/>
              <a:t>savings</a:t>
            </a:r>
            <a:r>
              <a:rPr lang="de-CH" sz="1800" dirty="0" smtClean="0"/>
              <a:t> </a:t>
            </a:r>
            <a:r>
              <a:rPr lang="de-CH" sz="1800" dirty="0" err="1" smtClean="0"/>
              <a:t>of</a:t>
            </a:r>
            <a:r>
              <a:rPr lang="de-CH" sz="1800" dirty="0" smtClean="0"/>
              <a:t> </a:t>
            </a:r>
            <a:r>
              <a:rPr lang="de-CH" sz="1800" dirty="0" err="1" smtClean="0"/>
              <a:t>up</a:t>
            </a:r>
            <a:r>
              <a:rPr lang="de-CH" sz="1800" dirty="0" smtClean="0"/>
              <a:t> </a:t>
            </a:r>
            <a:r>
              <a:rPr lang="de-CH" sz="1800" dirty="0" err="1" smtClean="0"/>
              <a:t>to</a:t>
            </a:r>
            <a:r>
              <a:rPr lang="de-CH" sz="1800" dirty="0"/>
              <a:t> </a:t>
            </a:r>
            <a:r>
              <a:rPr lang="de-CH" sz="1800" dirty="0" err="1" smtClean="0"/>
              <a:t>several</a:t>
            </a:r>
            <a:r>
              <a:rPr lang="de-CH" sz="1800" dirty="0" smtClean="0"/>
              <a:t> 100 kg/t </a:t>
            </a:r>
            <a:r>
              <a:rPr lang="de-CH" sz="1800" dirty="0" err="1" smtClean="0"/>
              <a:t>possible</a:t>
            </a:r>
            <a:endParaRPr lang="de-CH" sz="1800" dirty="0"/>
          </a:p>
        </p:txBody>
      </p:sp>
      <p:sp>
        <p:nvSpPr>
          <p:cNvPr id="14" name="Date Placeholder 2"/>
          <p:cNvSpPr>
            <a:spLocks noGrp="1"/>
          </p:cNvSpPr>
          <p:nvPr>
            <p:ph type="dt" sz="half" idx="10"/>
          </p:nvPr>
        </p:nvSpPr>
        <p:spPr>
          <a:xfrm>
            <a:off x="7937624" y="6308726"/>
            <a:ext cx="612068" cy="468312"/>
          </a:xfrm>
        </p:spPr>
        <p:txBody>
          <a:bodyPr/>
          <a:lstStyle/>
          <a:p>
            <a:fld id="{3B2F6CB8-9391-4BED-909F-C47A979AE1C4}" type="datetime1">
              <a:rPr lang="de-DE" smtClean="0"/>
              <a:t>04.04.2017</a:t>
            </a:fld>
            <a:endParaRPr lang="de-DE" dirty="0"/>
          </a:p>
        </p:txBody>
      </p:sp>
      <p:sp>
        <p:nvSpPr>
          <p:cNvPr id="15"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16" name="Slide Number Placeholder 4"/>
          <p:cNvSpPr>
            <a:spLocks noGrp="1"/>
          </p:cNvSpPr>
          <p:nvPr>
            <p:ph type="sldNum" sz="quarter" idx="12"/>
          </p:nvPr>
        </p:nvSpPr>
        <p:spPr>
          <a:xfrm>
            <a:off x="8626351" y="6308726"/>
            <a:ext cx="266700" cy="468312"/>
          </a:xfrm>
        </p:spPr>
        <p:txBody>
          <a:bodyPr/>
          <a:lstStyle/>
          <a:p>
            <a:fld id="{6C6AE60A-B69C-4790-82F7-3882EDF23186}" type="slidenum">
              <a:rPr lang="de-DE" smtClean="0"/>
              <a:t>34</a:t>
            </a:fld>
            <a:endParaRPr lang="de-DE" dirty="0"/>
          </a:p>
        </p:txBody>
      </p:sp>
      <p:sp>
        <p:nvSpPr>
          <p:cNvPr id="17" name="TextBox 3"/>
          <p:cNvSpPr txBox="1">
            <a:spLocks noChangeArrowheads="1"/>
          </p:cNvSpPr>
          <p:nvPr/>
        </p:nvSpPr>
        <p:spPr bwMode="auto">
          <a:xfrm>
            <a:off x="5387141" y="5826145"/>
            <a:ext cx="35414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ctr" eaLnBrk="1" hangingPunct="1"/>
            <a:r>
              <a:rPr lang="de-CH" altLang="de-DE" sz="1400" i="1" dirty="0" smtClean="0"/>
              <a:t>Bösch et al. 2014, </a:t>
            </a:r>
            <a:r>
              <a:rPr lang="de-CH" altLang="de-DE" sz="1400" i="1" dirty="0" err="1" smtClean="0"/>
              <a:t>Waste</a:t>
            </a:r>
            <a:r>
              <a:rPr lang="de-CH" altLang="de-DE" sz="1400" i="1" dirty="0" smtClean="0"/>
              <a:t> Management 34</a:t>
            </a:r>
            <a:endParaRPr lang="de-CH" altLang="de-DE" sz="1400" i="1" dirty="0"/>
          </a:p>
        </p:txBody>
      </p:sp>
      <p:sp>
        <p:nvSpPr>
          <p:cNvPr id="3" name="TextBox 2"/>
          <p:cNvSpPr txBox="1"/>
          <p:nvPr/>
        </p:nvSpPr>
        <p:spPr>
          <a:xfrm rot="16200000">
            <a:off x="-1179352" y="3312540"/>
            <a:ext cx="3796232" cy="369332"/>
          </a:xfrm>
          <a:prstGeom prst="rect">
            <a:avLst/>
          </a:prstGeom>
          <a:noFill/>
        </p:spPr>
        <p:txBody>
          <a:bodyPr wrap="none" rtlCol="0">
            <a:spAutoFit/>
          </a:bodyPr>
          <a:lstStyle/>
          <a:p>
            <a:r>
              <a:rPr lang="en-US" dirty="0" smtClean="0"/>
              <a:t>kg CO</a:t>
            </a:r>
            <a:r>
              <a:rPr lang="en-US" baseline="-25000" dirty="0" smtClean="0"/>
              <a:t>2</a:t>
            </a:r>
            <a:r>
              <a:rPr lang="en-US" dirty="0" smtClean="0"/>
              <a:t>-equivalemtns / </a:t>
            </a:r>
            <a:r>
              <a:rPr lang="en-US" dirty="0" err="1" smtClean="0"/>
              <a:t>tonne</a:t>
            </a:r>
            <a:r>
              <a:rPr lang="en-US" dirty="0" smtClean="0"/>
              <a:t> waste</a:t>
            </a:r>
            <a:endParaRPr lang="en-US" dirty="0"/>
          </a:p>
        </p:txBody>
      </p:sp>
    </p:spTree>
    <p:extLst>
      <p:ext uri="{BB962C8B-B14F-4D97-AF65-F5344CB8AC3E}">
        <p14:creationId xmlns:p14="http://schemas.microsoft.com/office/powerpoint/2010/main" val="1304096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AE1E89-2EE0-4320-B5A2-F15E505D5862}" type="datetime1">
              <a:rPr lang="de-DE" smtClean="0"/>
              <a:t>04.04.2017</a:t>
            </a:fld>
            <a:endParaRPr lang="de-DE"/>
          </a:p>
        </p:txBody>
      </p:sp>
      <p:sp>
        <p:nvSpPr>
          <p:cNvPr id="4" name="Slide Number Placeholder 3"/>
          <p:cNvSpPr>
            <a:spLocks noGrp="1"/>
          </p:cNvSpPr>
          <p:nvPr>
            <p:ph type="sldNum" sz="quarter" idx="12"/>
          </p:nvPr>
        </p:nvSpPr>
        <p:spPr/>
        <p:txBody>
          <a:bodyPr/>
          <a:lstStyle/>
          <a:p>
            <a:fld id="{6C6AE60A-B69C-4790-82F7-3882EDF23186}" type="slidenum">
              <a:rPr lang="de-DE" smtClean="0"/>
              <a:t>35</a:t>
            </a:fld>
            <a:endParaRPr lang="de-DE"/>
          </a:p>
        </p:txBody>
      </p:sp>
      <p:sp>
        <p:nvSpPr>
          <p:cNvPr id="5" name="Title 4"/>
          <p:cNvSpPr>
            <a:spLocks noGrp="1"/>
          </p:cNvSpPr>
          <p:nvPr>
            <p:ph type="title"/>
          </p:nvPr>
        </p:nvSpPr>
        <p:spPr/>
        <p:txBody>
          <a:bodyPr/>
          <a:lstStyle/>
          <a:p>
            <a:r>
              <a:rPr lang="en-GB" dirty="0" smtClean="0"/>
              <a:t>MLR: Electricity demand EAF</a:t>
            </a:r>
            <a:endParaRPr lang="en-GB" dirty="0"/>
          </a:p>
        </p:txBody>
      </p:sp>
      <p:sp>
        <p:nvSpPr>
          <p:cNvPr id="6"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4"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graphicFrame>
        <p:nvGraphicFramePr>
          <p:cNvPr id="8" name="Object 7"/>
          <p:cNvGraphicFramePr>
            <a:graphicFrameLocks noChangeAspect="1"/>
          </p:cNvGraphicFramePr>
          <p:nvPr>
            <p:extLst/>
          </p:nvPr>
        </p:nvGraphicFramePr>
        <p:xfrm>
          <a:off x="408112" y="2848853"/>
          <a:ext cx="8735888" cy="1202031"/>
        </p:xfrm>
        <a:graphic>
          <a:graphicData uri="http://schemas.openxmlformats.org/presentationml/2006/ole">
            <mc:AlternateContent xmlns:mc="http://schemas.openxmlformats.org/markup-compatibility/2006">
              <mc:Choice xmlns:v="urn:schemas-microsoft-com:vml" Requires="v">
                <p:oleObj spid="_x0000_s10312" name="Equation" r:id="rId4" imgW="5143320" imgH="685800" progId="Equation.DSMT4">
                  <p:embed/>
                </p:oleObj>
              </mc:Choice>
              <mc:Fallback>
                <p:oleObj name="Equation" r:id="rId4" imgW="5143320" imgH="685800" progId="Equation.DSMT4">
                  <p:embed/>
                  <p:pic>
                    <p:nvPicPr>
                      <p:cNvPr id="8" name="Object 7"/>
                      <p:cNvPicPr>
                        <a:picLocks noChangeAspect="1" noChangeArrowheads="1"/>
                      </p:cNvPicPr>
                      <p:nvPr/>
                    </p:nvPicPr>
                    <p:blipFill>
                      <a:blip r:embed="rId5"/>
                      <a:srcRect/>
                      <a:stretch>
                        <a:fillRect/>
                      </a:stretch>
                    </p:blipFill>
                    <p:spPr bwMode="auto">
                      <a:xfrm>
                        <a:off x="408112" y="2848853"/>
                        <a:ext cx="8735888" cy="1202031"/>
                      </a:xfrm>
                      <a:prstGeom prst="rect">
                        <a:avLst/>
                      </a:prstGeom>
                      <a:noFill/>
                      <a:ln>
                        <a:noFill/>
                      </a:ln>
                      <a:extLst/>
                    </p:spPr>
                  </p:pic>
                </p:oleObj>
              </mc:Fallback>
            </mc:AlternateContent>
          </a:graphicData>
        </a:graphic>
      </p:graphicFrame>
      <p:sp>
        <p:nvSpPr>
          <p:cNvPr id="13" name="Rounded Rectangle 12"/>
          <p:cNvSpPr/>
          <p:nvPr/>
        </p:nvSpPr>
        <p:spPr>
          <a:xfrm>
            <a:off x="3358737" y="3099437"/>
            <a:ext cx="1887186" cy="463138"/>
          </a:xfrm>
          <a:prstGeom prst="roundRect">
            <a:avLst/>
          </a:prstGeom>
          <a:solidFill>
            <a:srgbClr val="1F407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yield</a:t>
            </a:r>
            <a:endParaRPr lang="en-GB" dirty="0"/>
          </a:p>
        </p:txBody>
      </p:sp>
      <p:sp>
        <p:nvSpPr>
          <p:cNvPr id="15" name="Rounded Rectangle 14"/>
          <p:cNvSpPr/>
          <p:nvPr/>
        </p:nvSpPr>
        <p:spPr>
          <a:xfrm>
            <a:off x="6199908" y="4050885"/>
            <a:ext cx="1887187" cy="1626919"/>
          </a:xfrm>
          <a:prstGeom prst="round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ED per tonne of output (EAF)</a:t>
            </a:r>
            <a:endParaRPr lang="en-GB" dirty="0">
              <a:solidFill>
                <a:schemeClr val="tx1"/>
              </a:solidFill>
            </a:endParaRPr>
          </a:p>
        </p:txBody>
      </p:sp>
      <p:sp>
        <p:nvSpPr>
          <p:cNvPr id="16" name="Rounded Rectangle 15"/>
          <p:cNvSpPr/>
          <p:nvPr/>
        </p:nvSpPr>
        <p:spPr>
          <a:xfrm>
            <a:off x="6199908" y="3099437"/>
            <a:ext cx="1887187" cy="463138"/>
          </a:xfrm>
          <a:prstGeom prst="roundRect">
            <a:avLst/>
          </a:prstGeom>
          <a:solidFill>
            <a:srgbClr val="1F407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scrap-</a:t>
            </a:r>
            <a:r>
              <a:rPr lang="en-GB" dirty="0" err="1" smtClean="0"/>
              <a:t>indep</a:t>
            </a:r>
            <a:r>
              <a:rPr lang="en-GB" dirty="0" smtClean="0"/>
              <a:t>. ED</a:t>
            </a:r>
            <a:endParaRPr lang="en-GB" dirty="0"/>
          </a:p>
        </p:txBody>
      </p:sp>
      <p:cxnSp>
        <p:nvCxnSpPr>
          <p:cNvPr id="17" name="Straight Arrow Connector 16"/>
          <p:cNvCxnSpPr>
            <a:stCxn id="10" idx="3"/>
          </p:cNvCxnSpPr>
          <p:nvPr/>
        </p:nvCxnSpPr>
        <p:spPr>
          <a:xfrm flipV="1">
            <a:off x="2338449" y="4864345"/>
            <a:ext cx="1020289" cy="2"/>
          </a:xfrm>
          <a:prstGeom prst="straightConnector1">
            <a:avLst/>
          </a:prstGeom>
          <a:ln w="38100">
            <a:solidFill>
              <a:srgbClr val="1F407A"/>
            </a:solidFill>
            <a:prstDash val="sysDot"/>
            <a:headEnd type="none" w="med"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2" idx="3"/>
          </p:cNvCxnSpPr>
          <p:nvPr/>
        </p:nvCxnSpPr>
        <p:spPr>
          <a:xfrm>
            <a:off x="5245924" y="4864344"/>
            <a:ext cx="953985" cy="1"/>
          </a:xfrm>
          <a:prstGeom prst="straightConnector1">
            <a:avLst/>
          </a:prstGeom>
          <a:ln w="38100">
            <a:solidFill>
              <a:srgbClr val="1F407A"/>
            </a:solidFill>
            <a:prstDash val="sysDot"/>
            <a:headEnd type="none" w="med"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3" idx="2"/>
            <a:endCxn id="12" idx="0"/>
          </p:cNvCxnSpPr>
          <p:nvPr/>
        </p:nvCxnSpPr>
        <p:spPr>
          <a:xfrm>
            <a:off x="4302330" y="3562575"/>
            <a:ext cx="1" cy="488309"/>
          </a:xfrm>
          <a:prstGeom prst="straightConnector1">
            <a:avLst/>
          </a:prstGeom>
          <a:ln w="38100">
            <a:solidFill>
              <a:srgbClr val="1F407A"/>
            </a:solidFill>
            <a:prstDash val="sysDot"/>
            <a:headEnd type="none" w="med"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6" idx="2"/>
            <a:endCxn id="15" idx="0"/>
          </p:cNvCxnSpPr>
          <p:nvPr/>
        </p:nvCxnSpPr>
        <p:spPr>
          <a:xfrm>
            <a:off x="7143502" y="3562575"/>
            <a:ext cx="0" cy="488310"/>
          </a:xfrm>
          <a:prstGeom prst="straightConnector1">
            <a:avLst/>
          </a:prstGeom>
          <a:ln w="38100">
            <a:solidFill>
              <a:srgbClr val="1F407A"/>
            </a:solidFill>
            <a:prstDash val="sysDot"/>
            <a:headEnd type="none" w="med"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a:endCxn id="10" idx="0"/>
          </p:cNvCxnSpPr>
          <p:nvPr/>
        </p:nvCxnSpPr>
        <p:spPr>
          <a:xfrm>
            <a:off x="1394855" y="2336800"/>
            <a:ext cx="1" cy="1714087"/>
          </a:xfrm>
          <a:prstGeom prst="straightConnector1">
            <a:avLst/>
          </a:prstGeom>
          <a:ln w="57150">
            <a:solidFill>
              <a:srgbClr val="FFC000"/>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3358737" y="4050884"/>
            <a:ext cx="1887187" cy="1626919"/>
          </a:xfrm>
          <a:prstGeom prst="roundRect">
            <a:avLst/>
          </a:prstGeom>
          <a:solidFill>
            <a:srgbClr val="FFFF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ED per tonne of output (melting)</a:t>
            </a:r>
            <a:endParaRPr lang="en-GB" dirty="0">
              <a:solidFill>
                <a:schemeClr val="tx1"/>
              </a:solidFill>
            </a:endParaRPr>
          </a:p>
        </p:txBody>
      </p:sp>
      <p:sp>
        <p:nvSpPr>
          <p:cNvPr id="10" name="Rounded Rectangle 9"/>
          <p:cNvSpPr/>
          <p:nvPr/>
        </p:nvSpPr>
        <p:spPr>
          <a:xfrm>
            <a:off x="451262" y="4050887"/>
            <a:ext cx="1887187" cy="1626919"/>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ED per tonne of input </a:t>
            </a:r>
          </a:p>
          <a:p>
            <a:pPr algn="ctr"/>
            <a:r>
              <a:rPr lang="en-GB" dirty="0" smtClean="0">
                <a:solidFill>
                  <a:schemeClr val="tx1"/>
                </a:solidFill>
              </a:rPr>
              <a:t>(from influence factor)</a:t>
            </a:r>
            <a:endParaRPr lang="en-GB" dirty="0">
              <a:solidFill>
                <a:schemeClr val="tx1"/>
              </a:solidFill>
            </a:endParaRPr>
          </a:p>
        </p:txBody>
      </p:sp>
      <p:sp>
        <p:nvSpPr>
          <p:cNvPr id="21" name="TextBox 20"/>
          <p:cNvSpPr txBox="1"/>
          <p:nvPr/>
        </p:nvSpPr>
        <p:spPr>
          <a:xfrm>
            <a:off x="198305" y="5847061"/>
            <a:ext cx="8945696" cy="461665"/>
          </a:xfrm>
          <a:prstGeom prst="rect">
            <a:avLst/>
          </a:prstGeom>
          <a:noFill/>
        </p:spPr>
        <p:txBody>
          <a:bodyPr wrap="square" rtlCol="0">
            <a:spAutoFit/>
          </a:bodyPr>
          <a:lstStyle/>
          <a:p>
            <a:r>
              <a:rPr lang="en-GB" sz="1200" i="1" dirty="0" smtClean="0"/>
              <a:t>Haupt M</a:t>
            </a:r>
            <a:r>
              <a:rPr lang="en-GB" sz="1200" i="1" dirty="0"/>
              <a:t> </a:t>
            </a:r>
            <a:r>
              <a:rPr lang="en-GB" sz="1200" i="1" dirty="0" smtClean="0"/>
              <a:t>et al., Influence </a:t>
            </a:r>
            <a:r>
              <a:rPr lang="en-GB" sz="1200" i="1" dirty="0"/>
              <a:t>of input-scrap quality on the environmental impact of secondary steel </a:t>
            </a:r>
            <a:r>
              <a:rPr lang="en-GB" sz="1200" i="1" dirty="0" smtClean="0"/>
              <a:t>production. Journal of </a:t>
            </a:r>
            <a:r>
              <a:rPr lang="en-GB" sz="1200" i="1" dirty="0"/>
              <a:t>Industrial </a:t>
            </a:r>
            <a:r>
              <a:rPr lang="en-GB" sz="1200" i="1" dirty="0" smtClean="0"/>
              <a:t>Ecology, 2016.</a:t>
            </a:r>
            <a:endParaRPr lang="de-CH" sz="1200" i="1" dirty="0">
              <a:solidFill>
                <a:srgbClr val="FF0000"/>
              </a:solidFill>
            </a:endParaRPr>
          </a:p>
        </p:txBody>
      </p:sp>
    </p:spTree>
    <p:extLst>
      <p:ext uri="{BB962C8B-B14F-4D97-AF65-F5344CB8AC3E}">
        <p14:creationId xmlns:p14="http://schemas.microsoft.com/office/powerpoint/2010/main" val="12123340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decel="50000" fill="hold" nodeType="clickEffect">
                                  <p:stCondLst>
                                    <p:cond delay="0"/>
                                  </p:stCondLst>
                                  <p:childTnLst>
                                    <p:animMotion origin="layout" path="M -2.22222E-6 -1.89683E-7 L -2.22222E-6 -0.15013 " pathEditMode="relative" rAng="0" ptsTypes="AA">
                                      <p:cBhvr>
                                        <p:cTn id="6" dur="1000" fill="hold"/>
                                        <p:tgtEl>
                                          <p:spTgt spid="8"/>
                                        </p:tgtEl>
                                        <p:attrNameLst>
                                          <p:attrName>ppt_x</p:attrName>
                                          <p:attrName>ppt_y</p:attrName>
                                        </p:attrNameLst>
                                      </p:cBhvr>
                                      <p:rCtr x="0" y="-7518"/>
                                    </p:animMotion>
                                  </p:childTnLst>
                                </p:cTn>
                              </p:par>
                              <p:par>
                                <p:cTn id="7" presetID="2" presetClass="entr" presetSubtype="4"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 calcmode="lin" valueType="num">
                                      <p:cBhvr additive="base">
                                        <p:cTn id="9" dur="1000" fill="hold"/>
                                        <p:tgtEl>
                                          <p:spTgt spid="17"/>
                                        </p:tgtEl>
                                        <p:attrNameLst>
                                          <p:attrName>ppt_x</p:attrName>
                                        </p:attrNameLst>
                                      </p:cBhvr>
                                      <p:tavLst>
                                        <p:tav tm="0">
                                          <p:val>
                                            <p:strVal val="#ppt_x"/>
                                          </p:val>
                                        </p:tav>
                                        <p:tav tm="100000">
                                          <p:val>
                                            <p:strVal val="#ppt_x"/>
                                          </p:val>
                                        </p:tav>
                                      </p:tavLst>
                                    </p:anim>
                                    <p:anim calcmode="lin" valueType="num">
                                      <p:cBhvr additive="base">
                                        <p:cTn id="10" dur="1000" fill="hold"/>
                                        <p:tgtEl>
                                          <p:spTgt spid="17"/>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1000" fill="hold"/>
                                        <p:tgtEl>
                                          <p:spTgt spid="10"/>
                                        </p:tgtEl>
                                        <p:attrNameLst>
                                          <p:attrName>ppt_x</p:attrName>
                                        </p:attrNameLst>
                                      </p:cBhvr>
                                      <p:tavLst>
                                        <p:tav tm="0">
                                          <p:val>
                                            <p:strVal val="#ppt_x"/>
                                          </p:val>
                                        </p:tav>
                                        <p:tav tm="100000">
                                          <p:val>
                                            <p:strVal val="#ppt_x"/>
                                          </p:val>
                                        </p:tav>
                                      </p:tavLst>
                                    </p:anim>
                                    <p:anim calcmode="lin" valueType="num">
                                      <p:cBhvr additive="base">
                                        <p:cTn id="14" dur="10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ppt_x"/>
                                          </p:val>
                                        </p:tav>
                                        <p:tav tm="100000">
                                          <p:val>
                                            <p:strVal val="#ppt_x"/>
                                          </p:val>
                                        </p:tav>
                                      </p:tavLst>
                                    </p:anim>
                                    <p:anim calcmode="lin" valueType="num">
                                      <p:cBhvr additive="base">
                                        <p:cTn id="1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2"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Arrow Connector 39"/>
          <p:cNvCxnSpPr/>
          <p:nvPr/>
        </p:nvCxnSpPr>
        <p:spPr>
          <a:xfrm>
            <a:off x="3001899" y="3350782"/>
            <a:ext cx="437408" cy="1003"/>
          </a:xfrm>
          <a:prstGeom prst="straightConnector1">
            <a:avLst/>
          </a:prstGeom>
          <a:ln w="38100">
            <a:solidFill>
              <a:srgbClr val="FF6600"/>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3001900" y="4823994"/>
            <a:ext cx="437407" cy="0"/>
          </a:xfrm>
          <a:prstGeom prst="straightConnector1">
            <a:avLst/>
          </a:prstGeom>
          <a:ln w="38100">
            <a:solidFill>
              <a:srgbClr val="FF6600"/>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631076" y="1801091"/>
            <a:ext cx="2360576" cy="4257964"/>
          </a:xfrm>
          <a:prstGeom prst="roundRect">
            <a:avLst/>
          </a:prstGeom>
          <a:solidFill>
            <a:srgbClr val="DAE4F6"/>
          </a:solidFill>
          <a:ln>
            <a:solidFill>
              <a:srgbClr val="1F407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dirty="0">
                <a:solidFill>
                  <a:srgbClr val="FF6600"/>
                </a:solidFill>
              </a:rPr>
              <a:t>r</a:t>
            </a:r>
            <a:r>
              <a:rPr lang="en-GB" b="1" dirty="0" smtClean="0">
                <a:solidFill>
                  <a:srgbClr val="FF6600"/>
                </a:solidFill>
              </a:rPr>
              <a:t>esearch question</a:t>
            </a:r>
            <a:endParaRPr lang="en-GB" b="1" dirty="0">
              <a:solidFill>
                <a:srgbClr val="FF6600"/>
              </a:solidFill>
            </a:endParaRPr>
          </a:p>
        </p:txBody>
      </p:sp>
      <p:sp>
        <p:nvSpPr>
          <p:cNvPr id="19" name="Rounded Rectangle 18"/>
          <p:cNvSpPr/>
          <p:nvPr/>
        </p:nvSpPr>
        <p:spPr>
          <a:xfrm>
            <a:off x="3440333" y="1801091"/>
            <a:ext cx="2360576" cy="4257964"/>
          </a:xfrm>
          <a:prstGeom prst="roundRect">
            <a:avLst/>
          </a:prstGeom>
          <a:solidFill>
            <a:srgbClr val="1F407A"/>
          </a:solidFill>
          <a:ln>
            <a:solidFill>
              <a:srgbClr val="1F407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dirty="0" smtClean="0">
                <a:solidFill>
                  <a:srgbClr val="FF6600"/>
                </a:solidFill>
              </a:rPr>
              <a:t>methodology</a:t>
            </a:r>
            <a:endParaRPr lang="en-GB" b="1" dirty="0">
              <a:solidFill>
                <a:srgbClr val="FF6600"/>
              </a:solidFill>
            </a:endParaRPr>
          </a:p>
        </p:txBody>
      </p:sp>
      <p:sp>
        <p:nvSpPr>
          <p:cNvPr id="21" name="Rounded Rectangle 20"/>
          <p:cNvSpPr/>
          <p:nvPr/>
        </p:nvSpPr>
        <p:spPr>
          <a:xfrm>
            <a:off x="6262255" y="1801091"/>
            <a:ext cx="2360576" cy="4257964"/>
          </a:xfrm>
          <a:prstGeom prst="roundRect">
            <a:avLst/>
          </a:prstGeom>
          <a:solidFill>
            <a:srgbClr val="DAE4F6"/>
          </a:solidFill>
          <a:ln>
            <a:solidFill>
              <a:srgbClr val="1F407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dirty="0" smtClean="0">
                <a:solidFill>
                  <a:srgbClr val="FF6600"/>
                </a:solidFill>
              </a:rPr>
              <a:t>data</a:t>
            </a:r>
          </a:p>
          <a:p>
            <a:pPr algn="ctr"/>
            <a:endParaRPr lang="en-GB" b="1" dirty="0">
              <a:solidFill>
                <a:srgbClr val="FF6600"/>
              </a:solidFill>
            </a:endParaRPr>
          </a:p>
          <a:p>
            <a:pPr algn="ctr"/>
            <a:r>
              <a:rPr lang="en-GB" b="1" dirty="0">
                <a:solidFill>
                  <a:schemeClr val="tx1"/>
                </a:solidFill>
              </a:rPr>
              <a:t>i</a:t>
            </a:r>
            <a:r>
              <a:rPr lang="en-GB" b="1" dirty="0" smtClean="0">
                <a:solidFill>
                  <a:schemeClr val="tx1"/>
                </a:solidFill>
              </a:rPr>
              <a:t>ndustrial data</a:t>
            </a:r>
          </a:p>
          <a:p>
            <a:pPr algn="ctr"/>
            <a:endParaRPr lang="en-GB" b="1" dirty="0" smtClean="0">
              <a:solidFill>
                <a:schemeClr val="tx1"/>
              </a:solidFill>
            </a:endParaRPr>
          </a:p>
          <a:p>
            <a:pPr marL="534988" indent="-266700">
              <a:buFont typeface="Wingdings" pitchFamily="2" charset="2"/>
              <a:buChar char="Ø"/>
            </a:pPr>
            <a:r>
              <a:rPr lang="en-GB" b="1" dirty="0" smtClean="0">
                <a:solidFill>
                  <a:schemeClr val="tx1"/>
                </a:solidFill>
              </a:rPr>
              <a:t>2.5 years</a:t>
            </a:r>
          </a:p>
          <a:p>
            <a:pPr marL="534988" indent="-266700">
              <a:buFont typeface="Wingdings" pitchFamily="2" charset="2"/>
              <a:buChar char="Ø"/>
            </a:pPr>
            <a:r>
              <a:rPr lang="en-GB" b="1" dirty="0" smtClean="0">
                <a:solidFill>
                  <a:schemeClr val="tx1"/>
                </a:solidFill>
              </a:rPr>
              <a:t>&gt;20’000 heats</a:t>
            </a:r>
          </a:p>
          <a:p>
            <a:pPr marL="534988" indent="-266700">
              <a:buFont typeface="Wingdings" pitchFamily="2" charset="2"/>
              <a:buChar char="Ø"/>
            </a:pPr>
            <a:r>
              <a:rPr lang="en-GB" b="1" dirty="0" smtClean="0">
                <a:solidFill>
                  <a:schemeClr val="tx1"/>
                </a:solidFill>
              </a:rPr>
              <a:t>Switzerland</a:t>
            </a:r>
          </a:p>
          <a:p>
            <a:pPr marL="534988" indent="-266700">
              <a:buFont typeface="Wingdings" pitchFamily="2" charset="2"/>
              <a:buChar char="Ø"/>
            </a:pPr>
            <a:r>
              <a:rPr lang="en-GB" b="1" dirty="0">
                <a:solidFill>
                  <a:schemeClr val="tx1"/>
                </a:solidFill>
              </a:rPr>
              <a:t>e</a:t>
            </a:r>
            <a:r>
              <a:rPr lang="en-GB" b="1" dirty="0" smtClean="0">
                <a:solidFill>
                  <a:schemeClr val="tx1"/>
                </a:solidFill>
              </a:rPr>
              <a:t>lectric arc finger shaft furnace</a:t>
            </a:r>
          </a:p>
          <a:p>
            <a:pPr algn="ctr"/>
            <a:endParaRPr lang="en-GB" b="1" dirty="0">
              <a:solidFill>
                <a:schemeClr val="tx1"/>
              </a:solidFill>
            </a:endParaRPr>
          </a:p>
          <a:p>
            <a:pPr algn="ctr"/>
            <a:endParaRPr lang="en-GB" b="1" dirty="0" smtClean="0">
              <a:solidFill>
                <a:schemeClr val="tx1"/>
              </a:solidFill>
            </a:endParaRPr>
          </a:p>
          <a:p>
            <a:pPr marL="285750" indent="-285750" algn="ctr">
              <a:buFont typeface="Wingdings" pitchFamily="2" charset="2"/>
              <a:buChar char="Ø"/>
            </a:pPr>
            <a:endParaRPr lang="en-GB" b="1" dirty="0">
              <a:solidFill>
                <a:srgbClr val="FF6600"/>
              </a:solidFill>
            </a:endParaRPr>
          </a:p>
        </p:txBody>
      </p:sp>
      <p:sp>
        <p:nvSpPr>
          <p:cNvPr id="3" name="Date Placeholder 2"/>
          <p:cNvSpPr>
            <a:spLocks noGrp="1"/>
          </p:cNvSpPr>
          <p:nvPr>
            <p:ph type="dt" sz="half" idx="10"/>
          </p:nvPr>
        </p:nvSpPr>
        <p:spPr/>
        <p:txBody>
          <a:bodyPr/>
          <a:lstStyle/>
          <a:p>
            <a:fld id="{3B2F6CB8-9391-4BED-909F-C47A979AE1C4}" type="datetime1">
              <a:rPr lang="de-DE" smtClean="0"/>
              <a:t>04.04.2017</a:t>
            </a:fld>
            <a:endParaRPr lang="de-DE" dirty="0"/>
          </a:p>
        </p:txBody>
      </p:sp>
      <p:sp>
        <p:nvSpPr>
          <p:cNvPr id="4" name="Footer Placeholder 3"/>
          <p:cNvSpPr>
            <a:spLocks noGrp="1"/>
          </p:cNvSpPr>
          <p:nvPr>
            <p:ph type="ftr" sz="quarter" idx="11"/>
          </p:nvPr>
        </p:nvSpPr>
        <p:spPr/>
        <p:txBody>
          <a:bodyPr/>
          <a:lstStyle/>
          <a:p>
            <a:r>
              <a:rPr lang="de-DE" dirty="0" smtClean="0"/>
              <a:t>Stefanie Hellweg</a:t>
            </a:r>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4</a:t>
            </a:fld>
            <a:endParaRPr lang="de-DE" dirty="0"/>
          </a:p>
        </p:txBody>
      </p:sp>
      <p:sp>
        <p:nvSpPr>
          <p:cNvPr id="6" name="Title 5"/>
          <p:cNvSpPr>
            <a:spLocks noGrp="1"/>
          </p:cNvSpPr>
          <p:nvPr>
            <p:ph type="title"/>
          </p:nvPr>
        </p:nvSpPr>
        <p:spPr/>
        <p:txBody>
          <a:bodyPr/>
          <a:lstStyle/>
          <a:p>
            <a:r>
              <a:rPr lang="en-GB" dirty="0" smtClean="0"/>
              <a:t>Methodology: Multiple linear regression (MLR)</a:t>
            </a:r>
            <a:endParaRPr lang="en-GB" dirty="0"/>
          </a:p>
        </p:txBody>
      </p:sp>
      <p:sp>
        <p:nvSpPr>
          <p:cNvPr id="7" name="Rectangle 6"/>
          <p:cNvSpPr/>
          <p:nvPr/>
        </p:nvSpPr>
        <p:spPr>
          <a:xfrm>
            <a:off x="630051" y="2687766"/>
            <a:ext cx="2371849" cy="13280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smtClean="0">
                <a:solidFill>
                  <a:schemeClr val="tx1"/>
                </a:solidFill>
              </a:rPr>
              <a:t>What is the influence of scrap quality on electricity demand?</a:t>
            </a:r>
            <a:endParaRPr lang="en-GB" sz="1600" dirty="0">
              <a:solidFill>
                <a:schemeClr val="tx1"/>
              </a:solidFill>
            </a:endParaRPr>
          </a:p>
        </p:txBody>
      </p:sp>
      <p:sp>
        <p:nvSpPr>
          <p:cNvPr id="8" name="Rectangle 7"/>
          <p:cNvSpPr/>
          <p:nvPr/>
        </p:nvSpPr>
        <p:spPr>
          <a:xfrm>
            <a:off x="630050" y="4279311"/>
            <a:ext cx="2371849" cy="13280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smtClean="0">
                <a:solidFill>
                  <a:schemeClr val="tx1"/>
                </a:solidFill>
              </a:rPr>
              <a:t>What is the chemical composition of scrap grades?</a:t>
            </a:r>
            <a:endParaRPr lang="en-GB" sz="1600" dirty="0">
              <a:solidFill>
                <a:schemeClr val="tx1"/>
              </a:solidFill>
            </a:endParaRPr>
          </a:p>
        </p:txBody>
      </p:sp>
      <p:sp>
        <p:nvSpPr>
          <p:cNvPr id="9" name="Rectangle 8"/>
          <p:cNvSpPr/>
          <p:nvPr/>
        </p:nvSpPr>
        <p:spPr>
          <a:xfrm>
            <a:off x="3439308" y="2687766"/>
            <a:ext cx="2371849" cy="13280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smtClean="0">
                <a:solidFill>
                  <a:schemeClr val="bg1"/>
                </a:solidFill>
              </a:rPr>
              <a:t>MLR </a:t>
            </a:r>
            <a:r>
              <a:rPr lang="en-GB" sz="1600" dirty="0">
                <a:solidFill>
                  <a:schemeClr val="bg1"/>
                </a:solidFill>
              </a:rPr>
              <a:t>model: Analysis of </a:t>
            </a:r>
            <a:r>
              <a:rPr lang="en-GB" sz="1600" dirty="0" smtClean="0">
                <a:solidFill>
                  <a:schemeClr val="bg1"/>
                </a:solidFill>
              </a:rPr>
              <a:t>13 process parameters and their influence on electricity demand</a:t>
            </a:r>
            <a:endParaRPr lang="en-GB" sz="1600" dirty="0">
              <a:solidFill>
                <a:schemeClr val="bg1"/>
              </a:solidFill>
            </a:endParaRPr>
          </a:p>
        </p:txBody>
      </p:sp>
      <p:sp>
        <p:nvSpPr>
          <p:cNvPr id="11" name="Rectangle 10"/>
          <p:cNvSpPr/>
          <p:nvPr/>
        </p:nvSpPr>
        <p:spPr>
          <a:xfrm>
            <a:off x="3439307" y="4279311"/>
            <a:ext cx="2371849" cy="13280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a:solidFill>
                  <a:schemeClr val="bg1"/>
                </a:solidFill>
              </a:rPr>
              <a:t>MLR model: Analysis </a:t>
            </a:r>
            <a:r>
              <a:rPr lang="en-GB" sz="1600" dirty="0" smtClean="0">
                <a:solidFill>
                  <a:schemeClr val="bg1"/>
                </a:solidFill>
              </a:rPr>
              <a:t>of all 7 scrap grades for </a:t>
            </a:r>
            <a:r>
              <a:rPr lang="en-GB" sz="1600" dirty="0">
                <a:solidFill>
                  <a:schemeClr val="bg1"/>
                </a:solidFill>
              </a:rPr>
              <a:t>their </a:t>
            </a:r>
            <a:r>
              <a:rPr lang="en-GB" sz="1600" dirty="0" smtClean="0">
                <a:solidFill>
                  <a:schemeClr val="bg1"/>
                </a:solidFill>
              </a:rPr>
              <a:t>chemical composition</a:t>
            </a:r>
            <a:endParaRPr lang="en-GB" sz="1600" dirty="0">
              <a:solidFill>
                <a:schemeClr val="bg1"/>
              </a:solidFill>
            </a:endParaRPr>
          </a:p>
        </p:txBody>
      </p:sp>
      <p:cxnSp>
        <p:nvCxnSpPr>
          <p:cNvPr id="44" name="Straight Arrow Connector 43"/>
          <p:cNvCxnSpPr>
            <a:stCxn id="21" idx="1"/>
            <a:endCxn id="19" idx="3"/>
          </p:cNvCxnSpPr>
          <p:nvPr/>
        </p:nvCxnSpPr>
        <p:spPr>
          <a:xfrm flipH="1">
            <a:off x="5800909" y="3930073"/>
            <a:ext cx="461346" cy="0"/>
          </a:xfrm>
          <a:prstGeom prst="straightConnector1">
            <a:avLst/>
          </a:prstGeom>
          <a:ln w="38100">
            <a:solidFill>
              <a:srgbClr val="FF6600"/>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99152" y="6045271"/>
            <a:ext cx="8945696" cy="461665"/>
          </a:xfrm>
          <a:prstGeom prst="rect">
            <a:avLst/>
          </a:prstGeom>
          <a:noFill/>
        </p:spPr>
        <p:txBody>
          <a:bodyPr wrap="square" rtlCol="0">
            <a:spAutoFit/>
          </a:bodyPr>
          <a:lstStyle/>
          <a:p>
            <a:r>
              <a:rPr lang="en-GB" sz="1200" i="1" dirty="0" smtClean="0"/>
              <a:t>Haupt M</a:t>
            </a:r>
            <a:r>
              <a:rPr lang="en-GB" sz="1200" i="1" dirty="0"/>
              <a:t> </a:t>
            </a:r>
            <a:r>
              <a:rPr lang="en-GB" sz="1200" i="1" dirty="0" smtClean="0"/>
              <a:t>et al., Influence </a:t>
            </a:r>
            <a:r>
              <a:rPr lang="en-GB" sz="1200" i="1" dirty="0"/>
              <a:t>of input-scrap quality on the environmental impact of secondary steel </a:t>
            </a:r>
            <a:r>
              <a:rPr lang="en-GB" sz="1200" i="1" dirty="0" smtClean="0"/>
              <a:t>production. </a:t>
            </a:r>
          </a:p>
          <a:p>
            <a:pPr algn="ctr"/>
            <a:r>
              <a:rPr lang="en-GB" sz="1200" i="1" dirty="0" smtClean="0"/>
              <a:t>Journal of </a:t>
            </a:r>
            <a:r>
              <a:rPr lang="en-GB" sz="1200" i="1" dirty="0"/>
              <a:t>Industrial </a:t>
            </a:r>
            <a:r>
              <a:rPr lang="en-GB" sz="1200" i="1" dirty="0" smtClean="0"/>
              <a:t>Ecology, 2016.</a:t>
            </a:r>
            <a:endParaRPr lang="de-CH" sz="1200" i="1" dirty="0">
              <a:solidFill>
                <a:srgbClr val="FF0000"/>
              </a:solidFill>
            </a:endParaRPr>
          </a:p>
        </p:txBody>
      </p:sp>
    </p:spTree>
    <p:extLst>
      <p:ext uri="{BB962C8B-B14F-4D97-AF65-F5344CB8AC3E}">
        <p14:creationId xmlns:p14="http://schemas.microsoft.com/office/powerpoint/2010/main" val="19699650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8" grpId="0"/>
      <p:bldP spid="9"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3B2F6CB8-9391-4BED-909F-C47A979AE1C4}" type="datetime1">
              <a:rPr lang="de-DE" smtClean="0"/>
              <a:t>04.04.2017</a:t>
            </a:fld>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5</a:t>
            </a:fld>
            <a:endParaRPr lang="de-DE" dirty="0"/>
          </a:p>
        </p:txBody>
      </p:sp>
      <p:sp>
        <p:nvSpPr>
          <p:cNvPr id="6" name="Title 5"/>
          <p:cNvSpPr>
            <a:spLocks noGrp="1"/>
          </p:cNvSpPr>
          <p:nvPr>
            <p:ph type="title"/>
          </p:nvPr>
        </p:nvSpPr>
        <p:spPr/>
        <p:txBody>
          <a:bodyPr/>
          <a:lstStyle/>
          <a:p>
            <a:r>
              <a:rPr lang="en-GB" dirty="0" smtClean="0"/>
              <a:t>Scrap qualities used in heats analysed</a:t>
            </a:r>
            <a:endParaRPr lang="en-GB"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dirty="0"/>
          </a:p>
        </p:txBody>
      </p:sp>
      <p:sp>
        <p:nvSpPr>
          <p:cNvPr id="10"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18" name="Rounded Rectangle 17"/>
          <p:cNvSpPr/>
          <p:nvPr/>
        </p:nvSpPr>
        <p:spPr>
          <a:xfrm>
            <a:off x="5093967" y="2105270"/>
            <a:ext cx="3346445" cy="622800"/>
          </a:xfrm>
          <a:prstGeom prst="roundRect">
            <a:avLst/>
          </a:prstGeom>
          <a:solidFill>
            <a:srgbClr val="1F407A"/>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en-GB" b="1" dirty="0" smtClean="0">
                <a:solidFill>
                  <a:srgbClr val="FF6600"/>
                </a:solidFill>
              </a:rPr>
              <a:t>internal returns:</a:t>
            </a:r>
          </a:p>
          <a:p>
            <a:pPr algn="ctr"/>
            <a:r>
              <a:rPr lang="en-GB" dirty="0" smtClean="0"/>
              <a:t>internal production waste</a:t>
            </a:r>
            <a:endParaRPr lang="en-GB" dirty="0"/>
          </a:p>
        </p:txBody>
      </p:sp>
      <p:sp>
        <p:nvSpPr>
          <p:cNvPr id="12" name="Rounded Rectangle 11"/>
          <p:cNvSpPr/>
          <p:nvPr/>
        </p:nvSpPr>
        <p:spPr>
          <a:xfrm>
            <a:off x="535913" y="2105270"/>
            <a:ext cx="3346445" cy="622800"/>
          </a:xfrm>
          <a:prstGeom prst="roundRect">
            <a:avLst/>
          </a:prstGeom>
          <a:solidFill>
            <a:srgbClr val="1F407A"/>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en-GB" b="1" dirty="0" smtClean="0">
                <a:solidFill>
                  <a:srgbClr val="FF6600"/>
                </a:solidFill>
              </a:rPr>
              <a:t>sheet metal:</a:t>
            </a:r>
          </a:p>
          <a:p>
            <a:pPr algn="ctr"/>
            <a:r>
              <a:rPr lang="en-GB" dirty="0" smtClean="0"/>
              <a:t>scrap from sheet metals</a:t>
            </a:r>
            <a:endParaRPr lang="en-GB" dirty="0"/>
          </a:p>
        </p:txBody>
      </p:sp>
      <p:sp>
        <p:nvSpPr>
          <p:cNvPr id="14" name="Rounded Rectangle 13"/>
          <p:cNvSpPr/>
          <p:nvPr/>
        </p:nvSpPr>
        <p:spPr>
          <a:xfrm>
            <a:off x="1446713" y="2726050"/>
            <a:ext cx="3346445" cy="622800"/>
          </a:xfrm>
          <a:prstGeom prst="roundRect">
            <a:avLst/>
          </a:prstGeom>
          <a:solidFill>
            <a:srgbClr val="1F407A"/>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en-GB" b="1" dirty="0" smtClean="0">
                <a:solidFill>
                  <a:srgbClr val="FF6600"/>
                </a:solidFill>
              </a:rPr>
              <a:t>sheared heavy:</a:t>
            </a:r>
          </a:p>
          <a:p>
            <a:pPr algn="ctr"/>
            <a:r>
              <a:rPr lang="en-GB" dirty="0" smtClean="0"/>
              <a:t>sheared scrap &gt; 6 mm thick</a:t>
            </a:r>
            <a:endParaRPr lang="en-GB" dirty="0"/>
          </a:p>
        </p:txBody>
      </p:sp>
      <p:sp>
        <p:nvSpPr>
          <p:cNvPr id="13" name="Rounded Rectangle 12"/>
          <p:cNvSpPr/>
          <p:nvPr/>
        </p:nvSpPr>
        <p:spPr>
          <a:xfrm>
            <a:off x="2361567" y="3350974"/>
            <a:ext cx="3346445" cy="622800"/>
          </a:xfrm>
          <a:prstGeom prst="roundRect">
            <a:avLst/>
          </a:prstGeom>
          <a:solidFill>
            <a:srgbClr val="1F407A"/>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en-GB" b="1" dirty="0" smtClean="0">
                <a:solidFill>
                  <a:srgbClr val="FF6600"/>
                </a:solidFill>
              </a:rPr>
              <a:t>shredded scrap:</a:t>
            </a:r>
          </a:p>
          <a:p>
            <a:pPr algn="ctr"/>
            <a:r>
              <a:rPr lang="en-GB" dirty="0" smtClean="0"/>
              <a:t>shredded scrap (max 20x20 cm)</a:t>
            </a:r>
            <a:endParaRPr lang="en-GB" dirty="0"/>
          </a:p>
        </p:txBody>
      </p:sp>
      <p:sp>
        <p:nvSpPr>
          <p:cNvPr id="15" name="Rounded Rectangle 14"/>
          <p:cNvSpPr/>
          <p:nvPr/>
        </p:nvSpPr>
        <p:spPr>
          <a:xfrm>
            <a:off x="3272367" y="3974860"/>
            <a:ext cx="3346445" cy="622800"/>
          </a:xfrm>
          <a:prstGeom prst="roundRect">
            <a:avLst/>
          </a:prstGeom>
          <a:solidFill>
            <a:srgbClr val="1F407A"/>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en-GB" b="1" dirty="0" smtClean="0">
                <a:solidFill>
                  <a:srgbClr val="FF6600"/>
                </a:solidFill>
              </a:rPr>
              <a:t>sheared light:</a:t>
            </a:r>
          </a:p>
          <a:p>
            <a:pPr algn="ctr"/>
            <a:r>
              <a:rPr lang="en-GB" dirty="0" smtClean="0"/>
              <a:t>sheared scrap &lt; 6 mm thick</a:t>
            </a:r>
            <a:endParaRPr lang="en-GB" dirty="0"/>
          </a:p>
        </p:txBody>
      </p:sp>
      <p:sp>
        <p:nvSpPr>
          <p:cNvPr id="11" name="Rounded Rectangle 10"/>
          <p:cNvSpPr/>
          <p:nvPr/>
        </p:nvSpPr>
        <p:spPr>
          <a:xfrm>
            <a:off x="4183167" y="4587023"/>
            <a:ext cx="3346445" cy="622800"/>
          </a:xfrm>
          <a:prstGeom prst="roundRect">
            <a:avLst/>
          </a:prstGeom>
          <a:solidFill>
            <a:srgbClr val="1F407A"/>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en-GB" b="1" dirty="0" smtClean="0">
                <a:solidFill>
                  <a:srgbClr val="FF6600"/>
                </a:solidFill>
              </a:rPr>
              <a:t>metal turnings:</a:t>
            </a:r>
          </a:p>
          <a:p>
            <a:pPr algn="ctr"/>
            <a:r>
              <a:rPr lang="en-GB" dirty="0" smtClean="0"/>
              <a:t>steel turnings (</a:t>
            </a:r>
            <a:r>
              <a:rPr lang="en-GB" dirty="0" err="1" smtClean="0"/>
              <a:t>ind.</a:t>
            </a:r>
            <a:r>
              <a:rPr lang="en-GB" dirty="0" smtClean="0"/>
              <a:t> waste)</a:t>
            </a:r>
            <a:endParaRPr lang="en-GB" dirty="0"/>
          </a:p>
        </p:txBody>
      </p:sp>
      <p:sp>
        <p:nvSpPr>
          <p:cNvPr id="2" name="Rounded Rectangle 1"/>
          <p:cNvSpPr/>
          <p:nvPr/>
        </p:nvSpPr>
        <p:spPr>
          <a:xfrm>
            <a:off x="5093967" y="5210909"/>
            <a:ext cx="3346445" cy="622800"/>
          </a:xfrm>
          <a:prstGeom prst="roundRect">
            <a:avLst/>
          </a:prstGeom>
          <a:solidFill>
            <a:srgbClr val="1F407A"/>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en-GB" b="1" dirty="0" smtClean="0">
                <a:solidFill>
                  <a:srgbClr val="FF6600"/>
                </a:solidFill>
              </a:rPr>
              <a:t>MSWI scrap:</a:t>
            </a:r>
          </a:p>
          <a:p>
            <a:pPr algn="ctr"/>
            <a:r>
              <a:rPr lang="en-GB" dirty="0" smtClean="0"/>
              <a:t>scrap recovered from MSWI </a:t>
            </a:r>
            <a:endParaRPr lang="en-GB" dirty="0"/>
          </a:p>
        </p:txBody>
      </p:sp>
    </p:spTree>
    <p:extLst>
      <p:ext uri="{BB962C8B-B14F-4D97-AF65-F5344CB8AC3E}">
        <p14:creationId xmlns:p14="http://schemas.microsoft.com/office/powerpoint/2010/main" val="148081706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AE1E89-2EE0-4320-B5A2-F15E505D5862}" type="datetime1">
              <a:rPr lang="de-DE" smtClean="0"/>
              <a:t>04.04.2017</a:t>
            </a:fld>
            <a:endParaRPr lang="de-DE"/>
          </a:p>
        </p:txBody>
      </p:sp>
      <p:sp>
        <p:nvSpPr>
          <p:cNvPr id="4" name="Slide Number Placeholder 3"/>
          <p:cNvSpPr>
            <a:spLocks noGrp="1"/>
          </p:cNvSpPr>
          <p:nvPr>
            <p:ph type="sldNum" sz="quarter" idx="12"/>
          </p:nvPr>
        </p:nvSpPr>
        <p:spPr/>
        <p:txBody>
          <a:bodyPr/>
          <a:lstStyle/>
          <a:p>
            <a:fld id="{6C6AE60A-B69C-4790-82F7-3882EDF23186}" type="slidenum">
              <a:rPr lang="de-DE" smtClean="0"/>
              <a:t>6</a:t>
            </a:fld>
            <a:endParaRPr lang="de-DE"/>
          </a:p>
        </p:txBody>
      </p:sp>
      <p:sp>
        <p:nvSpPr>
          <p:cNvPr id="5" name="Title 4"/>
          <p:cNvSpPr>
            <a:spLocks noGrp="1"/>
          </p:cNvSpPr>
          <p:nvPr>
            <p:ph type="title"/>
          </p:nvPr>
        </p:nvSpPr>
        <p:spPr/>
        <p:txBody>
          <a:bodyPr/>
          <a:lstStyle/>
          <a:p>
            <a:r>
              <a:rPr lang="en-GB" dirty="0" smtClean="0"/>
              <a:t>Electricity demand electric arc furnace (EAF)</a:t>
            </a:r>
            <a:endParaRPr lang="en-GB" dirty="0"/>
          </a:p>
        </p:txBody>
      </p:sp>
      <p:sp>
        <p:nvSpPr>
          <p:cNvPr id="6"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4"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13" name="Rounded Rectangle 12"/>
          <p:cNvSpPr/>
          <p:nvPr/>
        </p:nvSpPr>
        <p:spPr>
          <a:xfrm>
            <a:off x="3358738" y="1773026"/>
            <a:ext cx="1887186" cy="1104404"/>
          </a:xfrm>
          <a:prstGeom prst="roundRect">
            <a:avLst/>
          </a:prstGeom>
          <a:solidFill>
            <a:srgbClr val="1F407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yield</a:t>
            </a:r>
            <a:endParaRPr lang="en-GB" dirty="0"/>
          </a:p>
        </p:txBody>
      </p:sp>
      <p:sp>
        <p:nvSpPr>
          <p:cNvPr id="15" name="Rounded Rectangle 14"/>
          <p:cNvSpPr/>
          <p:nvPr/>
        </p:nvSpPr>
        <p:spPr>
          <a:xfrm>
            <a:off x="6199909" y="3365739"/>
            <a:ext cx="1887187" cy="1626919"/>
          </a:xfrm>
          <a:prstGeom prst="round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Electricity demand </a:t>
            </a:r>
            <a:r>
              <a:rPr lang="en-GB" dirty="0" smtClean="0">
                <a:solidFill>
                  <a:schemeClr val="tx1"/>
                </a:solidFill>
              </a:rPr>
              <a:t>per tonne of output (EAF)</a:t>
            </a:r>
            <a:endParaRPr lang="en-GB" dirty="0">
              <a:solidFill>
                <a:schemeClr val="tx1"/>
              </a:solidFill>
            </a:endParaRPr>
          </a:p>
        </p:txBody>
      </p:sp>
      <p:sp>
        <p:nvSpPr>
          <p:cNvPr id="16" name="Rounded Rectangle 15"/>
          <p:cNvSpPr/>
          <p:nvPr/>
        </p:nvSpPr>
        <p:spPr>
          <a:xfrm>
            <a:off x="6199909" y="1773026"/>
            <a:ext cx="1887187" cy="1104403"/>
          </a:xfrm>
          <a:prstGeom prst="roundRect">
            <a:avLst/>
          </a:prstGeom>
          <a:solidFill>
            <a:srgbClr val="1F407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scrap-independent </a:t>
            </a:r>
            <a:r>
              <a:rPr lang="en-GB" dirty="0"/>
              <a:t>e</a:t>
            </a:r>
            <a:r>
              <a:rPr lang="en-GB" dirty="0" smtClean="0"/>
              <a:t>lectricity demand</a:t>
            </a:r>
            <a:endParaRPr lang="en-GB" dirty="0"/>
          </a:p>
        </p:txBody>
      </p:sp>
      <p:cxnSp>
        <p:nvCxnSpPr>
          <p:cNvPr id="17" name="Straight Arrow Connector 16"/>
          <p:cNvCxnSpPr>
            <a:stCxn id="10" idx="3"/>
          </p:cNvCxnSpPr>
          <p:nvPr/>
        </p:nvCxnSpPr>
        <p:spPr>
          <a:xfrm flipV="1">
            <a:off x="2338450" y="4179199"/>
            <a:ext cx="1020289" cy="2"/>
          </a:xfrm>
          <a:prstGeom prst="straightConnector1">
            <a:avLst/>
          </a:prstGeom>
          <a:ln w="38100">
            <a:solidFill>
              <a:srgbClr val="1F407A"/>
            </a:solidFill>
            <a:prstDash val="sysDot"/>
            <a:headEnd type="none" w="med"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2" idx="3"/>
          </p:cNvCxnSpPr>
          <p:nvPr/>
        </p:nvCxnSpPr>
        <p:spPr>
          <a:xfrm>
            <a:off x="5245925" y="4179198"/>
            <a:ext cx="953985" cy="1"/>
          </a:xfrm>
          <a:prstGeom prst="straightConnector1">
            <a:avLst/>
          </a:prstGeom>
          <a:ln w="38100">
            <a:solidFill>
              <a:srgbClr val="1F407A"/>
            </a:solidFill>
            <a:prstDash val="sysDot"/>
            <a:headEnd type="none" w="med"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3" idx="2"/>
            <a:endCxn id="12" idx="0"/>
          </p:cNvCxnSpPr>
          <p:nvPr/>
        </p:nvCxnSpPr>
        <p:spPr>
          <a:xfrm>
            <a:off x="4302331" y="2877430"/>
            <a:ext cx="1" cy="488308"/>
          </a:xfrm>
          <a:prstGeom prst="straightConnector1">
            <a:avLst/>
          </a:prstGeom>
          <a:ln w="38100">
            <a:solidFill>
              <a:srgbClr val="1F407A"/>
            </a:solidFill>
            <a:prstDash val="sysDot"/>
            <a:headEnd type="none" w="med"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6" idx="2"/>
            <a:endCxn id="15" idx="0"/>
          </p:cNvCxnSpPr>
          <p:nvPr/>
        </p:nvCxnSpPr>
        <p:spPr>
          <a:xfrm>
            <a:off x="7143503" y="2877429"/>
            <a:ext cx="0" cy="488310"/>
          </a:xfrm>
          <a:prstGeom prst="straightConnector1">
            <a:avLst/>
          </a:prstGeom>
          <a:ln w="38100">
            <a:solidFill>
              <a:srgbClr val="1F407A"/>
            </a:solidFill>
            <a:prstDash val="sysDot"/>
            <a:headEnd type="none" w="med" len="med"/>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3358738" y="3365738"/>
            <a:ext cx="1887187" cy="1626919"/>
          </a:xfrm>
          <a:prstGeom prst="roundRect">
            <a:avLst/>
          </a:prstGeom>
          <a:solidFill>
            <a:srgbClr val="FFFF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Electricity demand per </a:t>
            </a:r>
            <a:r>
              <a:rPr lang="en-GB" dirty="0" smtClean="0">
                <a:solidFill>
                  <a:schemeClr val="tx1"/>
                </a:solidFill>
              </a:rPr>
              <a:t>tonne of output (melting)</a:t>
            </a:r>
            <a:endParaRPr lang="en-GB" dirty="0">
              <a:solidFill>
                <a:schemeClr val="tx1"/>
              </a:solidFill>
            </a:endParaRPr>
          </a:p>
        </p:txBody>
      </p:sp>
      <p:sp>
        <p:nvSpPr>
          <p:cNvPr id="10" name="Rounded Rectangle 9"/>
          <p:cNvSpPr/>
          <p:nvPr/>
        </p:nvSpPr>
        <p:spPr>
          <a:xfrm>
            <a:off x="451263" y="3365741"/>
            <a:ext cx="1887187" cy="1626919"/>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Electricity demand per tonne of input </a:t>
            </a:r>
          </a:p>
          <a:p>
            <a:pPr algn="ctr"/>
            <a:r>
              <a:rPr lang="en-GB" dirty="0" smtClean="0">
                <a:solidFill>
                  <a:schemeClr val="tx1"/>
                </a:solidFill>
              </a:rPr>
              <a:t>(from MLR)</a:t>
            </a:r>
            <a:endParaRPr lang="en-GB" dirty="0">
              <a:solidFill>
                <a:schemeClr val="tx1"/>
              </a:solidFill>
            </a:endParaRPr>
          </a:p>
        </p:txBody>
      </p:sp>
      <p:sp>
        <p:nvSpPr>
          <p:cNvPr id="21" name="TextBox 20"/>
          <p:cNvSpPr txBox="1"/>
          <p:nvPr/>
        </p:nvSpPr>
        <p:spPr>
          <a:xfrm>
            <a:off x="198305" y="5847061"/>
            <a:ext cx="8945696" cy="461665"/>
          </a:xfrm>
          <a:prstGeom prst="rect">
            <a:avLst/>
          </a:prstGeom>
          <a:noFill/>
        </p:spPr>
        <p:txBody>
          <a:bodyPr wrap="square" rtlCol="0">
            <a:spAutoFit/>
          </a:bodyPr>
          <a:lstStyle/>
          <a:p>
            <a:r>
              <a:rPr lang="en-GB" sz="1200" i="1" dirty="0" smtClean="0"/>
              <a:t>Haupt M</a:t>
            </a:r>
            <a:r>
              <a:rPr lang="en-GB" sz="1200" i="1" dirty="0"/>
              <a:t> </a:t>
            </a:r>
            <a:r>
              <a:rPr lang="en-GB" sz="1200" i="1" dirty="0" smtClean="0"/>
              <a:t>et al., Influence </a:t>
            </a:r>
            <a:r>
              <a:rPr lang="en-GB" sz="1200" i="1" dirty="0"/>
              <a:t>of input-scrap quality on the environmental impact of secondary steel </a:t>
            </a:r>
            <a:r>
              <a:rPr lang="en-GB" sz="1200" i="1" dirty="0" smtClean="0"/>
              <a:t>production. Journal of </a:t>
            </a:r>
            <a:r>
              <a:rPr lang="en-GB" sz="1200" i="1" dirty="0"/>
              <a:t>Industrial </a:t>
            </a:r>
            <a:r>
              <a:rPr lang="en-GB" sz="1200" i="1" dirty="0" smtClean="0"/>
              <a:t>Ecology, 2016.</a:t>
            </a:r>
            <a:endParaRPr lang="de-CH" sz="1200" i="1" dirty="0">
              <a:solidFill>
                <a:srgbClr val="FF0000"/>
              </a:solidFill>
            </a:endParaRPr>
          </a:p>
        </p:txBody>
      </p:sp>
    </p:spTree>
    <p:extLst>
      <p:ext uri="{BB962C8B-B14F-4D97-AF65-F5344CB8AC3E}">
        <p14:creationId xmlns:p14="http://schemas.microsoft.com/office/powerpoint/2010/main" val="354574085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a:graphicFrameLocks/>
          </p:cNvGraphicFramePr>
          <p:nvPr>
            <p:extLst/>
          </p:nvPr>
        </p:nvGraphicFramePr>
        <p:xfrm>
          <a:off x="557213" y="2955926"/>
          <a:ext cx="4954587" cy="3101973"/>
        </p:xfrm>
        <a:graphic>
          <a:graphicData uri="http://schemas.openxmlformats.org/drawingml/2006/chart">
            <c:chart xmlns:c="http://schemas.openxmlformats.org/drawingml/2006/chart" xmlns:r="http://schemas.openxmlformats.org/officeDocument/2006/relationships" r:id="rId4"/>
          </a:graphicData>
        </a:graphic>
      </p:graphicFrame>
      <p:sp>
        <p:nvSpPr>
          <p:cNvPr id="3" name="Date Placeholder 2"/>
          <p:cNvSpPr>
            <a:spLocks noGrp="1"/>
          </p:cNvSpPr>
          <p:nvPr>
            <p:ph type="dt" sz="half" idx="10"/>
          </p:nvPr>
        </p:nvSpPr>
        <p:spPr/>
        <p:txBody>
          <a:bodyPr/>
          <a:lstStyle/>
          <a:p>
            <a:fld id="{3B2F6CB8-9391-4BED-909F-C47A979AE1C4}" type="datetime1">
              <a:rPr lang="de-DE" smtClean="0"/>
              <a:t>04.04.2017</a:t>
            </a:fld>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7</a:t>
            </a:fld>
            <a:endParaRPr lang="de-DE"/>
          </a:p>
        </p:txBody>
      </p:sp>
      <p:sp>
        <p:nvSpPr>
          <p:cNvPr id="6" name="Title 5"/>
          <p:cNvSpPr>
            <a:spLocks noGrp="1"/>
          </p:cNvSpPr>
          <p:nvPr>
            <p:ph type="title"/>
          </p:nvPr>
        </p:nvSpPr>
        <p:spPr/>
        <p:txBody>
          <a:bodyPr/>
          <a:lstStyle/>
          <a:p>
            <a:r>
              <a:rPr lang="en-GB" dirty="0" smtClean="0"/>
              <a:t>Chemical composition</a:t>
            </a:r>
            <a:endParaRPr lang="en-GB"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graphicFrame>
        <p:nvGraphicFramePr>
          <p:cNvPr id="17" name="Chart 16"/>
          <p:cNvGraphicFramePr>
            <a:graphicFrameLocks/>
          </p:cNvGraphicFramePr>
          <p:nvPr>
            <p:extLst/>
          </p:nvPr>
        </p:nvGraphicFramePr>
        <p:xfrm>
          <a:off x="4687857" y="2413001"/>
          <a:ext cx="4737100" cy="389572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Object 7"/>
          <p:cNvGraphicFramePr>
            <a:graphicFrameLocks noChangeAspect="1"/>
          </p:cNvGraphicFramePr>
          <p:nvPr>
            <p:extLst/>
          </p:nvPr>
        </p:nvGraphicFramePr>
        <p:xfrm>
          <a:off x="468313" y="1800225"/>
          <a:ext cx="7424737" cy="892175"/>
        </p:xfrm>
        <a:graphic>
          <a:graphicData uri="http://schemas.openxmlformats.org/presentationml/2006/ole">
            <mc:AlternateContent xmlns:mc="http://schemas.openxmlformats.org/markup-compatibility/2006">
              <mc:Choice xmlns:v="urn:schemas-microsoft-com:vml" Requires="v">
                <p:oleObj spid="_x0000_s3372" name="Equation" r:id="rId6" imgW="3809880" imgH="457200" progId="Equation.DSMT4">
                  <p:embed/>
                </p:oleObj>
              </mc:Choice>
              <mc:Fallback>
                <p:oleObj name="Equation" r:id="rId6" imgW="3809880" imgH="457200" progId="Equation.DSMT4">
                  <p:embed/>
                  <p:pic>
                    <p:nvPicPr>
                      <p:cNvPr id="8"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313" y="1800225"/>
                        <a:ext cx="742473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Box 10"/>
          <p:cNvSpPr txBox="1"/>
          <p:nvPr/>
        </p:nvSpPr>
        <p:spPr>
          <a:xfrm>
            <a:off x="3034506" y="6224530"/>
            <a:ext cx="5059939" cy="276999"/>
          </a:xfrm>
          <a:prstGeom prst="rect">
            <a:avLst/>
          </a:prstGeom>
          <a:noFill/>
        </p:spPr>
        <p:txBody>
          <a:bodyPr wrap="square" rtlCol="0">
            <a:spAutoFit/>
          </a:bodyPr>
          <a:lstStyle/>
          <a:p>
            <a:r>
              <a:rPr lang="en-GB" sz="1200" i="1" dirty="0" smtClean="0"/>
              <a:t>Haupt M</a:t>
            </a:r>
            <a:r>
              <a:rPr lang="en-GB" sz="1200" i="1" dirty="0"/>
              <a:t> </a:t>
            </a:r>
            <a:r>
              <a:rPr lang="en-GB" sz="1200" i="1" dirty="0" smtClean="0"/>
              <a:t>et al., Journal of </a:t>
            </a:r>
            <a:r>
              <a:rPr lang="en-GB" sz="1200" i="1" dirty="0"/>
              <a:t>Industrial </a:t>
            </a:r>
            <a:r>
              <a:rPr lang="en-GB" sz="1200" i="1" dirty="0" smtClean="0"/>
              <a:t>Ecology, 2016.</a:t>
            </a:r>
            <a:endParaRPr lang="de-CH" sz="1200" i="1" dirty="0">
              <a:solidFill>
                <a:srgbClr val="FF0000"/>
              </a:solidFill>
            </a:endParaRPr>
          </a:p>
        </p:txBody>
      </p:sp>
    </p:spTree>
    <p:extLst>
      <p:ext uri="{BB962C8B-B14F-4D97-AF65-F5344CB8AC3E}">
        <p14:creationId xmlns:p14="http://schemas.microsoft.com/office/powerpoint/2010/main" val="38192361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Arrow Connector 40"/>
          <p:cNvCxnSpPr/>
          <p:nvPr/>
        </p:nvCxnSpPr>
        <p:spPr>
          <a:xfrm flipV="1">
            <a:off x="2902938" y="2870208"/>
            <a:ext cx="4950" cy="670011"/>
          </a:xfrm>
          <a:prstGeom prst="straightConnector1">
            <a:avLst/>
          </a:prstGeom>
          <a:ln w="38100">
            <a:solidFill>
              <a:srgbClr val="1F407A"/>
            </a:solidFill>
            <a:prstDash val="sysDot"/>
            <a:headEnd type="none" w="med" len="med"/>
            <a:tailEnd type="non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Date Placeholder 1"/>
          <p:cNvSpPr>
            <a:spLocks noGrp="1"/>
          </p:cNvSpPr>
          <p:nvPr>
            <p:ph type="dt" sz="half" idx="10"/>
          </p:nvPr>
        </p:nvSpPr>
        <p:spPr/>
        <p:txBody>
          <a:bodyPr/>
          <a:lstStyle/>
          <a:p>
            <a:fld id="{64AE1E89-2EE0-4320-B5A2-F15E505D5862}" type="datetime1">
              <a:rPr lang="de-DE" smtClean="0"/>
              <a:t>04.04.2017</a:t>
            </a:fld>
            <a:endParaRPr lang="de-DE"/>
          </a:p>
        </p:txBody>
      </p:sp>
      <p:sp>
        <p:nvSpPr>
          <p:cNvPr id="4" name="Slide Number Placeholder 3"/>
          <p:cNvSpPr>
            <a:spLocks noGrp="1"/>
          </p:cNvSpPr>
          <p:nvPr>
            <p:ph type="sldNum" sz="quarter" idx="12"/>
          </p:nvPr>
        </p:nvSpPr>
        <p:spPr/>
        <p:txBody>
          <a:bodyPr/>
          <a:lstStyle/>
          <a:p>
            <a:fld id="{6C6AE60A-B69C-4790-82F7-3882EDF23186}" type="slidenum">
              <a:rPr lang="de-DE" smtClean="0"/>
              <a:t>8</a:t>
            </a:fld>
            <a:endParaRPr lang="de-DE"/>
          </a:p>
        </p:txBody>
      </p:sp>
      <p:sp>
        <p:nvSpPr>
          <p:cNvPr id="5" name="Title 4"/>
          <p:cNvSpPr>
            <a:spLocks noGrp="1"/>
          </p:cNvSpPr>
          <p:nvPr>
            <p:ph type="title"/>
          </p:nvPr>
        </p:nvSpPr>
        <p:spPr/>
        <p:txBody>
          <a:bodyPr/>
          <a:lstStyle/>
          <a:p>
            <a:r>
              <a:rPr lang="en-GB" dirty="0" smtClean="0"/>
              <a:t>MLR: coefficients to electricity demand (ED) per tonne of output</a:t>
            </a:r>
            <a:endParaRPr lang="en-GB" dirty="0"/>
          </a:p>
        </p:txBody>
      </p:sp>
      <p:graphicFrame>
        <p:nvGraphicFramePr>
          <p:cNvPr id="6" name="Table 5"/>
          <p:cNvGraphicFramePr>
            <a:graphicFrameLocks noGrp="1"/>
          </p:cNvGraphicFramePr>
          <p:nvPr>
            <p:extLst>
              <p:ext uri="{D42A27DB-BD31-4B8C-83A1-F6EECF244321}">
                <p14:modId xmlns:p14="http://schemas.microsoft.com/office/powerpoint/2010/main" val="947879459"/>
              </p:ext>
            </p:extLst>
          </p:nvPr>
        </p:nvGraphicFramePr>
        <p:xfrm>
          <a:off x="323850" y="3549455"/>
          <a:ext cx="8496298" cy="2523744"/>
        </p:xfrm>
        <a:graphic>
          <a:graphicData uri="http://schemas.openxmlformats.org/drawingml/2006/table">
            <a:tbl>
              <a:tblPr firstRow="1" firstCol="1" bandRow="1">
                <a:tableStyleId>{073A0DAA-6AF3-43AB-8588-CEC1D06C72B9}</a:tableStyleId>
              </a:tblPr>
              <a:tblGrid>
                <a:gridCol w="1695450">
                  <a:extLst>
                    <a:ext uri="{9D8B030D-6E8A-4147-A177-3AD203B41FA5}">
                      <a16:colId xmlns:a16="http://schemas.microsoft.com/office/drawing/2014/main" xmlns="" val="20000"/>
                    </a:ext>
                  </a:extLst>
                </a:gridCol>
                <a:gridCol w="1700212">
                  <a:extLst>
                    <a:ext uri="{9D8B030D-6E8A-4147-A177-3AD203B41FA5}">
                      <a16:colId xmlns:a16="http://schemas.microsoft.com/office/drawing/2014/main" xmlns="" val="20001"/>
                    </a:ext>
                  </a:extLst>
                </a:gridCol>
                <a:gridCol w="1700212">
                  <a:extLst>
                    <a:ext uri="{9D8B030D-6E8A-4147-A177-3AD203B41FA5}">
                      <a16:colId xmlns:a16="http://schemas.microsoft.com/office/drawing/2014/main" xmlns="" val="20002"/>
                    </a:ext>
                  </a:extLst>
                </a:gridCol>
                <a:gridCol w="1700212">
                  <a:extLst>
                    <a:ext uri="{9D8B030D-6E8A-4147-A177-3AD203B41FA5}">
                      <a16:colId xmlns:a16="http://schemas.microsoft.com/office/drawing/2014/main" xmlns="" val="20003"/>
                    </a:ext>
                  </a:extLst>
                </a:gridCol>
                <a:gridCol w="1700212">
                  <a:extLst>
                    <a:ext uri="{9D8B030D-6E8A-4147-A177-3AD203B41FA5}">
                      <a16:colId xmlns:a16="http://schemas.microsoft.com/office/drawing/2014/main" xmlns="" val="20004"/>
                    </a:ext>
                  </a:extLst>
                </a:gridCol>
              </a:tblGrid>
              <a:tr h="180340">
                <a:tc>
                  <a:txBody>
                    <a:bodyPr/>
                    <a:lstStyle/>
                    <a:p>
                      <a:pPr>
                        <a:lnSpc>
                          <a:spcPct val="115000"/>
                        </a:lnSpc>
                      </a:pPr>
                      <a:endParaRPr lang="en-GB" sz="1600" dirty="0">
                        <a:effectLst/>
                        <a:latin typeface="Calibri"/>
                      </a:endParaRPr>
                    </a:p>
                  </a:txBody>
                  <a:tcPr marL="0" marR="0" marT="0" marB="0" anchor="ctr">
                    <a:solidFill>
                      <a:srgbClr val="1F407A"/>
                    </a:solidFill>
                  </a:tcPr>
                </a:tc>
                <a:tc>
                  <a:txBody>
                    <a:bodyPr/>
                    <a:lstStyle/>
                    <a:p>
                      <a:pPr algn="ctr">
                        <a:lnSpc>
                          <a:spcPct val="115000"/>
                        </a:lnSpc>
                        <a:spcAft>
                          <a:spcPts val="1000"/>
                        </a:spcAft>
                      </a:pPr>
                      <a:r>
                        <a:rPr lang="en-GB" sz="1600" smtClean="0">
                          <a:effectLst/>
                        </a:rPr>
                        <a:t>yield</a:t>
                      </a:r>
                      <a:endParaRPr lang="en-GB" sz="1600" dirty="0">
                        <a:effectLst/>
                        <a:latin typeface="Calibri"/>
                        <a:ea typeface="Calibri"/>
                        <a:cs typeface="Times New Roman"/>
                      </a:endParaRPr>
                    </a:p>
                  </a:txBody>
                  <a:tcPr marL="0" marR="0" marT="0" marB="0" anchor="ctr">
                    <a:solidFill>
                      <a:srgbClr val="1F407A"/>
                    </a:solidFill>
                  </a:tcPr>
                </a:tc>
                <a:tc>
                  <a:txBody>
                    <a:bodyPr/>
                    <a:lstStyle/>
                    <a:p>
                      <a:pPr algn="ctr">
                        <a:lnSpc>
                          <a:spcPct val="115000"/>
                        </a:lnSpc>
                        <a:spcAft>
                          <a:spcPts val="1000"/>
                        </a:spcAft>
                      </a:pPr>
                      <a:r>
                        <a:rPr lang="en-GB" sz="1600" dirty="0" smtClean="0">
                          <a:effectLst/>
                        </a:rPr>
                        <a:t>scrap-dep. </a:t>
                      </a:r>
                      <a:r>
                        <a:rPr lang="en-GB" sz="1600" dirty="0">
                          <a:effectLst/>
                        </a:rPr>
                        <a:t>ED</a:t>
                      </a:r>
                      <a:endParaRPr lang="en-GB" sz="1600" dirty="0">
                        <a:effectLst/>
                        <a:latin typeface="Calibri"/>
                        <a:ea typeface="Calibri"/>
                        <a:cs typeface="Times New Roman"/>
                      </a:endParaRPr>
                    </a:p>
                  </a:txBody>
                  <a:tcPr marL="0" marR="0" marT="0" marB="0" anchor="ctr">
                    <a:solidFill>
                      <a:srgbClr val="1F407A"/>
                    </a:solidFill>
                  </a:tcPr>
                </a:tc>
                <a:tc>
                  <a:txBody>
                    <a:bodyPr/>
                    <a:lstStyle/>
                    <a:p>
                      <a:pPr algn="ctr">
                        <a:lnSpc>
                          <a:spcPct val="115000"/>
                        </a:lnSpc>
                        <a:spcAft>
                          <a:spcPts val="1000"/>
                        </a:spcAft>
                      </a:pPr>
                      <a:r>
                        <a:rPr lang="en-GB" sz="1600" dirty="0">
                          <a:effectLst/>
                        </a:rPr>
                        <a:t>total ED</a:t>
                      </a:r>
                      <a:endParaRPr lang="en-GB" sz="1600" dirty="0">
                        <a:effectLst/>
                        <a:latin typeface="Calibri"/>
                        <a:ea typeface="Calibri"/>
                        <a:cs typeface="Times New Roman"/>
                      </a:endParaRPr>
                    </a:p>
                  </a:txBody>
                  <a:tcPr marL="0" marR="0" marT="0" marB="0" anchor="ctr">
                    <a:solidFill>
                      <a:srgbClr val="1F407A"/>
                    </a:solidFill>
                  </a:tcPr>
                </a:tc>
                <a:tc>
                  <a:txBody>
                    <a:bodyPr/>
                    <a:lstStyle/>
                    <a:p>
                      <a:pPr algn="ctr">
                        <a:lnSpc>
                          <a:spcPct val="115000"/>
                        </a:lnSpc>
                        <a:spcAft>
                          <a:spcPts val="1000"/>
                        </a:spcAft>
                      </a:pPr>
                      <a:r>
                        <a:rPr lang="en-GB" sz="1600" dirty="0" smtClean="0">
                          <a:effectLst/>
                        </a:rPr>
                        <a:t>quality ranking</a:t>
                      </a:r>
                      <a:endParaRPr lang="en-GB" sz="1600" dirty="0">
                        <a:effectLst/>
                        <a:latin typeface="Calibri"/>
                        <a:ea typeface="Calibri"/>
                        <a:cs typeface="Times New Roman"/>
                      </a:endParaRPr>
                    </a:p>
                  </a:txBody>
                  <a:tcPr marL="0" marR="0" marT="0" marB="0" anchor="ctr">
                    <a:solidFill>
                      <a:srgbClr val="C00000"/>
                    </a:solidFill>
                  </a:tcPr>
                </a:tc>
                <a:extLst>
                  <a:ext uri="{0D108BD9-81ED-4DB2-BD59-A6C34878D82A}">
                    <a16:rowId xmlns:a16="http://schemas.microsoft.com/office/drawing/2014/main" xmlns="" val="10000"/>
                  </a:ext>
                </a:extLst>
              </a:tr>
              <a:tr h="180340">
                <a:tc>
                  <a:txBody>
                    <a:bodyPr/>
                    <a:lstStyle/>
                    <a:p>
                      <a:pPr>
                        <a:lnSpc>
                          <a:spcPct val="115000"/>
                        </a:lnSpc>
                      </a:pPr>
                      <a:endParaRPr lang="en-GB" sz="1600">
                        <a:effectLst/>
                        <a:latin typeface="Calibri"/>
                      </a:endParaRPr>
                    </a:p>
                  </a:txBody>
                  <a:tcPr marL="0" marR="0" marT="0" marB="0" anchor="ctr">
                    <a:solidFill>
                      <a:srgbClr val="1F407A"/>
                    </a:solidFill>
                  </a:tcPr>
                </a:tc>
                <a:tc>
                  <a:txBody>
                    <a:bodyPr/>
                    <a:lstStyle/>
                    <a:p>
                      <a:pPr algn="ctr">
                        <a:lnSpc>
                          <a:spcPct val="115000"/>
                        </a:lnSpc>
                      </a:pPr>
                      <a:r>
                        <a:rPr lang="en-GB" sz="1600" dirty="0" smtClean="0">
                          <a:effectLst/>
                          <a:latin typeface="Calibri"/>
                        </a:rPr>
                        <a:t> %</a:t>
                      </a:r>
                      <a:endParaRPr lang="en-GB" sz="1600" dirty="0">
                        <a:effectLst/>
                        <a:latin typeface="Calibri"/>
                      </a:endParaRPr>
                    </a:p>
                  </a:txBody>
                  <a:tcPr marL="0" marR="0" marT="0" marB="0" anchor="ctr">
                    <a:solidFill>
                      <a:srgbClr val="C2D2F0"/>
                    </a:solidFill>
                  </a:tcPr>
                </a:tc>
                <a:tc>
                  <a:txBody>
                    <a:bodyPr/>
                    <a:lstStyle/>
                    <a:p>
                      <a:pPr algn="ctr">
                        <a:lnSpc>
                          <a:spcPct val="115000"/>
                        </a:lnSpc>
                        <a:spcAft>
                          <a:spcPts val="1000"/>
                        </a:spcAft>
                      </a:pPr>
                      <a:r>
                        <a:rPr lang="en-GB" sz="1600" dirty="0">
                          <a:effectLst/>
                        </a:rPr>
                        <a:t>kWh/t output</a:t>
                      </a:r>
                      <a:endParaRPr lang="en-GB" sz="1600" dirty="0">
                        <a:effectLst/>
                        <a:latin typeface="Calibri"/>
                        <a:ea typeface="Calibri"/>
                        <a:cs typeface="Times New Roman"/>
                      </a:endParaRPr>
                    </a:p>
                  </a:txBody>
                  <a:tcPr marL="0" marR="0" marT="0" marB="0" anchor="ctr">
                    <a:solidFill>
                      <a:srgbClr val="C2D2F0"/>
                    </a:solidFill>
                  </a:tcPr>
                </a:tc>
                <a:tc>
                  <a:txBody>
                    <a:bodyPr/>
                    <a:lstStyle/>
                    <a:p>
                      <a:pPr algn="ctr">
                        <a:lnSpc>
                          <a:spcPct val="115000"/>
                        </a:lnSpc>
                        <a:spcAft>
                          <a:spcPts val="1000"/>
                        </a:spcAft>
                      </a:pPr>
                      <a:r>
                        <a:rPr lang="en-GB" sz="1600" dirty="0">
                          <a:effectLst/>
                        </a:rPr>
                        <a:t>kWh/t output</a:t>
                      </a:r>
                      <a:endParaRPr lang="en-GB" sz="1600" dirty="0">
                        <a:effectLst/>
                        <a:latin typeface="Calibri"/>
                        <a:ea typeface="Calibri"/>
                        <a:cs typeface="Times New Roman"/>
                      </a:endParaRPr>
                    </a:p>
                  </a:txBody>
                  <a:tcPr marL="0" marR="0" marT="0" marB="0" anchor="ctr">
                    <a:solidFill>
                      <a:srgbClr val="C2D2F0"/>
                    </a:solidFill>
                  </a:tcPr>
                </a:tc>
                <a:tc>
                  <a:txBody>
                    <a:bodyPr/>
                    <a:lstStyle/>
                    <a:p>
                      <a:pPr algn="ctr">
                        <a:lnSpc>
                          <a:spcPct val="115000"/>
                        </a:lnSpc>
                        <a:spcAft>
                          <a:spcPts val="1000"/>
                        </a:spcAft>
                      </a:pPr>
                      <a:r>
                        <a:rPr lang="en-GB" sz="1600" dirty="0" smtClean="0">
                          <a:effectLst/>
                        </a:rPr>
                        <a:t>#</a:t>
                      </a:r>
                      <a:endParaRPr lang="en-GB" sz="1600" dirty="0">
                        <a:effectLst/>
                        <a:latin typeface="Calibri"/>
                        <a:ea typeface="Calibri"/>
                        <a:cs typeface="Times New Roman"/>
                      </a:endParaRPr>
                    </a:p>
                  </a:txBody>
                  <a:tcPr marL="0" marR="0" marT="0" marB="0" anchor="ctr">
                    <a:solidFill>
                      <a:srgbClr val="FFABAB"/>
                    </a:solidFill>
                  </a:tcPr>
                </a:tc>
                <a:extLst>
                  <a:ext uri="{0D108BD9-81ED-4DB2-BD59-A6C34878D82A}">
                    <a16:rowId xmlns:a16="http://schemas.microsoft.com/office/drawing/2014/main" xmlns="" val="10001"/>
                  </a:ext>
                </a:extLst>
              </a:tr>
              <a:tr h="180340">
                <a:tc>
                  <a:txBody>
                    <a:bodyPr/>
                    <a:lstStyle/>
                    <a:p>
                      <a:pPr>
                        <a:lnSpc>
                          <a:spcPct val="115000"/>
                        </a:lnSpc>
                        <a:spcAft>
                          <a:spcPts val="1000"/>
                        </a:spcAft>
                      </a:pPr>
                      <a:r>
                        <a:rPr lang="en-GB" sz="1600" dirty="0" smtClean="0">
                          <a:effectLst/>
                        </a:rPr>
                        <a:t> MSWI scrap</a:t>
                      </a:r>
                      <a:endParaRPr lang="en-GB" sz="1600" dirty="0">
                        <a:effectLst/>
                        <a:latin typeface="Calibri"/>
                        <a:ea typeface="Calibri"/>
                        <a:cs typeface="Times New Roman"/>
                      </a:endParaRPr>
                    </a:p>
                  </a:txBody>
                  <a:tcPr marL="0" marR="0" marT="0" marB="0" anchor="ctr">
                    <a:solidFill>
                      <a:srgbClr val="1F407A"/>
                    </a:solidFill>
                  </a:tcPr>
                </a:tc>
                <a:tc>
                  <a:txBody>
                    <a:bodyPr/>
                    <a:lstStyle/>
                    <a:p>
                      <a:pPr algn="ctr">
                        <a:lnSpc>
                          <a:spcPct val="115000"/>
                        </a:lnSpc>
                        <a:spcAft>
                          <a:spcPts val="1000"/>
                        </a:spcAft>
                      </a:pPr>
                      <a:r>
                        <a:rPr lang="en-GB" sz="1600">
                          <a:effectLst/>
                        </a:rPr>
                        <a:t>72%</a:t>
                      </a:r>
                      <a:endParaRPr lang="en-GB" sz="1600">
                        <a:effectLst/>
                        <a:latin typeface="Calibri"/>
                        <a:ea typeface="Calibri"/>
                        <a:cs typeface="Times New Roman"/>
                      </a:endParaRPr>
                    </a:p>
                  </a:txBody>
                  <a:tcPr marL="0" marR="0" marT="0" marB="0" anchor="ctr">
                    <a:solidFill>
                      <a:schemeClr val="bg1"/>
                    </a:solidFill>
                  </a:tcPr>
                </a:tc>
                <a:tc>
                  <a:txBody>
                    <a:bodyPr/>
                    <a:lstStyle/>
                    <a:p>
                      <a:pPr algn="ctr">
                        <a:lnSpc>
                          <a:spcPct val="115000"/>
                        </a:lnSpc>
                        <a:spcAft>
                          <a:spcPts val="1000"/>
                        </a:spcAft>
                      </a:pPr>
                      <a:r>
                        <a:rPr lang="en-GB" sz="1600" dirty="0" smtClean="0">
                          <a:effectLst/>
                        </a:rPr>
                        <a:t>344</a:t>
                      </a:r>
                      <a:endParaRPr lang="en-GB" sz="1600" dirty="0">
                        <a:effectLst/>
                        <a:latin typeface="Calibri"/>
                        <a:ea typeface="Calibri"/>
                        <a:cs typeface="Times New Roman"/>
                      </a:endParaRPr>
                    </a:p>
                  </a:txBody>
                  <a:tcPr marL="0" marR="0" marT="0" marB="0" anchor="ctr">
                    <a:solidFill>
                      <a:schemeClr val="bg1"/>
                    </a:solidFill>
                  </a:tcPr>
                </a:tc>
                <a:tc>
                  <a:txBody>
                    <a:bodyPr/>
                    <a:lstStyle/>
                    <a:p>
                      <a:pPr algn="ctr">
                        <a:lnSpc>
                          <a:spcPct val="115000"/>
                        </a:lnSpc>
                        <a:spcAft>
                          <a:spcPts val="1000"/>
                        </a:spcAft>
                      </a:pPr>
                      <a:r>
                        <a:rPr lang="en-GB" sz="1600" dirty="0" smtClean="0">
                          <a:effectLst/>
                        </a:rPr>
                        <a:t>559</a:t>
                      </a:r>
                      <a:endParaRPr lang="en-GB" sz="1600" dirty="0">
                        <a:effectLst/>
                        <a:latin typeface="Calibri"/>
                        <a:ea typeface="Calibri"/>
                        <a:cs typeface="Times New Roman"/>
                      </a:endParaRPr>
                    </a:p>
                  </a:txBody>
                  <a:tcPr marL="0" marR="0" marT="0" marB="0" anchor="ctr">
                    <a:solidFill>
                      <a:schemeClr val="bg1"/>
                    </a:solidFill>
                  </a:tcPr>
                </a:tc>
                <a:tc>
                  <a:txBody>
                    <a:bodyPr/>
                    <a:lstStyle/>
                    <a:p>
                      <a:pPr algn="ctr">
                        <a:lnSpc>
                          <a:spcPct val="115000"/>
                        </a:lnSpc>
                        <a:spcAft>
                          <a:spcPts val="1000"/>
                        </a:spcAft>
                      </a:pPr>
                      <a:r>
                        <a:rPr lang="en-GB" sz="1600" dirty="0">
                          <a:effectLst/>
                        </a:rPr>
                        <a:t>7</a:t>
                      </a:r>
                      <a:endParaRPr lang="en-GB" sz="1600" dirty="0">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2"/>
                  </a:ext>
                </a:extLst>
              </a:tr>
              <a:tr h="180340">
                <a:tc>
                  <a:txBody>
                    <a:bodyPr/>
                    <a:lstStyle/>
                    <a:p>
                      <a:pPr>
                        <a:lnSpc>
                          <a:spcPct val="115000"/>
                        </a:lnSpc>
                        <a:spcAft>
                          <a:spcPts val="1000"/>
                        </a:spcAft>
                      </a:pPr>
                      <a:r>
                        <a:rPr lang="en-GB" sz="1600" dirty="0" smtClean="0">
                          <a:effectLst/>
                        </a:rPr>
                        <a:t> metal turning</a:t>
                      </a:r>
                      <a:endParaRPr lang="en-GB" sz="1600" dirty="0">
                        <a:effectLst/>
                        <a:latin typeface="Calibri"/>
                        <a:ea typeface="Calibri"/>
                        <a:cs typeface="Times New Roman"/>
                      </a:endParaRPr>
                    </a:p>
                  </a:txBody>
                  <a:tcPr marL="0" marR="0" marT="0" marB="0" anchor="ctr">
                    <a:solidFill>
                      <a:srgbClr val="1F407A"/>
                    </a:solidFill>
                  </a:tcPr>
                </a:tc>
                <a:tc>
                  <a:txBody>
                    <a:bodyPr/>
                    <a:lstStyle/>
                    <a:p>
                      <a:pPr algn="ctr">
                        <a:lnSpc>
                          <a:spcPct val="115000"/>
                        </a:lnSpc>
                        <a:spcAft>
                          <a:spcPts val="1000"/>
                        </a:spcAft>
                      </a:pPr>
                      <a:r>
                        <a:rPr lang="en-GB" sz="1600" dirty="0">
                          <a:effectLst/>
                        </a:rPr>
                        <a:t>82%</a:t>
                      </a:r>
                      <a:endParaRPr lang="en-GB" sz="1600" dirty="0">
                        <a:effectLst/>
                        <a:latin typeface="Calibri"/>
                        <a:ea typeface="Calibri"/>
                        <a:cs typeface="Times New Roman"/>
                      </a:endParaRPr>
                    </a:p>
                  </a:txBody>
                  <a:tcPr marL="0" marR="0" marT="0" marB="0" anchor="ctr">
                    <a:solidFill>
                      <a:srgbClr val="C2D2F0"/>
                    </a:solidFill>
                  </a:tcPr>
                </a:tc>
                <a:tc>
                  <a:txBody>
                    <a:bodyPr/>
                    <a:lstStyle/>
                    <a:p>
                      <a:pPr algn="ctr">
                        <a:lnSpc>
                          <a:spcPct val="115000"/>
                        </a:lnSpc>
                        <a:spcAft>
                          <a:spcPts val="1000"/>
                        </a:spcAft>
                      </a:pPr>
                      <a:r>
                        <a:rPr lang="en-GB" sz="1600" dirty="0" smtClean="0">
                          <a:effectLst/>
                        </a:rPr>
                        <a:t>230</a:t>
                      </a:r>
                      <a:endParaRPr lang="en-GB" sz="1600" dirty="0">
                        <a:effectLst/>
                        <a:latin typeface="Calibri"/>
                        <a:ea typeface="Calibri"/>
                        <a:cs typeface="Times New Roman"/>
                      </a:endParaRPr>
                    </a:p>
                  </a:txBody>
                  <a:tcPr marL="0" marR="0" marT="0" marB="0" anchor="ctr">
                    <a:solidFill>
                      <a:srgbClr val="C2D2F0"/>
                    </a:solidFill>
                  </a:tcPr>
                </a:tc>
                <a:tc>
                  <a:txBody>
                    <a:bodyPr/>
                    <a:lstStyle/>
                    <a:p>
                      <a:pPr algn="ctr">
                        <a:lnSpc>
                          <a:spcPct val="115000"/>
                        </a:lnSpc>
                        <a:spcAft>
                          <a:spcPts val="1000"/>
                        </a:spcAft>
                      </a:pPr>
                      <a:r>
                        <a:rPr lang="en-GB" sz="1600" dirty="0" smtClean="0">
                          <a:effectLst/>
                        </a:rPr>
                        <a:t>445</a:t>
                      </a:r>
                      <a:endParaRPr lang="en-GB" sz="1600" dirty="0">
                        <a:effectLst/>
                        <a:latin typeface="Calibri"/>
                        <a:ea typeface="Calibri"/>
                        <a:cs typeface="Times New Roman"/>
                      </a:endParaRPr>
                    </a:p>
                  </a:txBody>
                  <a:tcPr marL="0" marR="0" marT="0" marB="0" anchor="ctr">
                    <a:solidFill>
                      <a:srgbClr val="C2D2F0"/>
                    </a:solidFill>
                  </a:tcPr>
                </a:tc>
                <a:tc>
                  <a:txBody>
                    <a:bodyPr/>
                    <a:lstStyle/>
                    <a:p>
                      <a:pPr algn="ctr">
                        <a:lnSpc>
                          <a:spcPct val="115000"/>
                        </a:lnSpc>
                        <a:spcAft>
                          <a:spcPts val="1000"/>
                        </a:spcAft>
                      </a:pPr>
                      <a:r>
                        <a:rPr lang="en-GB" sz="1600" dirty="0">
                          <a:effectLst/>
                        </a:rPr>
                        <a:t>6</a:t>
                      </a:r>
                      <a:endParaRPr lang="en-GB" sz="1600" dirty="0">
                        <a:effectLst/>
                        <a:latin typeface="Calibri"/>
                        <a:ea typeface="Calibri"/>
                        <a:cs typeface="Times New Roman"/>
                      </a:endParaRPr>
                    </a:p>
                  </a:txBody>
                  <a:tcPr marL="0" marR="0" marT="0" marB="0" anchor="ctr">
                    <a:solidFill>
                      <a:srgbClr val="FFABAB"/>
                    </a:solidFill>
                  </a:tcPr>
                </a:tc>
                <a:extLst>
                  <a:ext uri="{0D108BD9-81ED-4DB2-BD59-A6C34878D82A}">
                    <a16:rowId xmlns:a16="http://schemas.microsoft.com/office/drawing/2014/main" xmlns="" val="10003"/>
                  </a:ext>
                </a:extLst>
              </a:tr>
              <a:tr h="180340">
                <a:tc>
                  <a:txBody>
                    <a:bodyPr/>
                    <a:lstStyle/>
                    <a:p>
                      <a:pPr>
                        <a:lnSpc>
                          <a:spcPct val="115000"/>
                        </a:lnSpc>
                        <a:spcAft>
                          <a:spcPts val="1000"/>
                        </a:spcAft>
                      </a:pPr>
                      <a:r>
                        <a:rPr lang="en-GB" sz="1600" dirty="0" smtClean="0">
                          <a:effectLst/>
                        </a:rPr>
                        <a:t> sheared</a:t>
                      </a:r>
                      <a:r>
                        <a:rPr lang="en-GB" sz="1600" baseline="0" dirty="0" smtClean="0">
                          <a:effectLst/>
                        </a:rPr>
                        <a:t> light</a:t>
                      </a:r>
                      <a:endParaRPr lang="en-GB" sz="1600" dirty="0">
                        <a:effectLst/>
                        <a:latin typeface="Calibri"/>
                        <a:ea typeface="Calibri"/>
                        <a:cs typeface="Times New Roman"/>
                      </a:endParaRPr>
                    </a:p>
                  </a:txBody>
                  <a:tcPr marL="0" marR="0" marT="0" marB="0" anchor="ctr">
                    <a:solidFill>
                      <a:srgbClr val="1F407A"/>
                    </a:solidFill>
                  </a:tcPr>
                </a:tc>
                <a:tc>
                  <a:txBody>
                    <a:bodyPr/>
                    <a:lstStyle/>
                    <a:p>
                      <a:pPr algn="ctr">
                        <a:lnSpc>
                          <a:spcPct val="115000"/>
                        </a:lnSpc>
                        <a:spcAft>
                          <a:spcPts val="1000"/>
                        </a:spcAft>
                      </a:pPr>
                      <a:r>
                        <a:rPr lang="en-GB" sz="1600" smtClean="0">
                          <a:effectLst/>
                        </a:rPr>
                        <a:t>88%</a:t>
                      </a:r>
                      <a:endParaRPr lang="en-GB" sz="1600" dirty="0">
                        <a:effectLst/>
                        <a:latin typeface="Calibri"/>
                        <a:ea typeface="Calibri"/>
                        <a:cs typeface="Times New Roman"/>
                      </a:endParaRPr>
                    </a:p>
                  </a:txBody>
                  <a:tcPr marL="0" marR="0" marT="0" marB="0" anchor="ctr">
                    <a:solidFill>
                      <a:schemeClr val="bg1"/>
                    </a:solidFill>
                  </a:tcPr>
                </a:tc>
                <a:tc>
                  <a:txBody>
                    <a:bodyPr/>
                    <a:lstStyle/>
                    <a:p>
                      <a:pPr algn="ctr">
                        <a:lnSpc>
                          <a:spcPct val="115000"/>
                        </a:lnSpc>
                        <a:spcAft>
                          <a:spcPts val="1000"/>
                        </a:spcAft>
                      </a:pPr>
                      <a:r>
                        <a:rPr lang="en-GB" sz="1600" dirty="0" smtClean="0">
                          <a:effectLst/>
                        </a:rPr>
                        <a:t>194</a:t>
                      </a:r>
                      <a:endParaRPr lang="en-GB" sz="1600" dirty="0">
                        <a:effectLst/>
                        <a:latin typeface="Calibri"/>
                        <a:ea typeface="Calibri"/>
                        <a:cs typeface="Times New Roman"/>
                      </a:endParaRPr>
                    </a:p>
                  </a:txBody>
                  <a:tcPr marL="0" marR="0" marT="0" marB="0" anchor="ctr">
                    <a:solidFill>
                      <a:schemeClr val="bg1"/>
                    </a:solidFill>
                  </a:tcPr>
                </a:tc>
                <a:tc>
                  <a:txBody>
                    <a:bodyPr/>
                    <a:lstStyle/>
                    <a:p>
                      <a:pPr algn="ctr">
                        <a:lnSpc>
                          <a:spcPct val="115000"/>
                        </a:lnSpc>
                        <a:spcAft>
                          <a:spcPts val="1000"/>
                        </a:spcAft>
                      </a:pPr>
                      <a:r>
                        <a:rPr lang="en-GB" sz="1600" dirty="0" smtClean="0">
                          <a:effectLst/>
                        </a:rPr>
                        <a:t>408</a:t>
                      </a:r>
                      <a:endParaRPr lang="en-GB" sz="1600" dirty="0">
                        <a:effectLst/>
                        <a:latin typeface="Calibri"/>
                        <a:ea typeface="Calibri"/>
                        <a:cs typeface="Times New Roman"/>
                      </a:endParaRPr>
                    </a:p>
                  </a:txBody>
                  <a:tcPr marL="0" marR="0" marT="0" marB="0" anchor="ctr">
                    <a:solidFill>
                      <a:schemeClr val="bg1"/>
                    </a:solidFill>
                  </a:tcPr>
                </a:tc>
                <a:tc>
                  <a:txBody>
                    <a:bodyPr/>
                    <a:lstStyle/>
                    <a:p>
                      <a:pPr algn="ctr">
                        <a:lnSpc>
                          <a:spcPct val="115000"/>
                        </a:lnSpc>
                        <a:spcAft>
                          <a:spcPts val="1000"/>
                        </a:spcAft>
                      </a:pPr>
                      <a:r>
                        <a:rPr lang="en-GB" sz="1600" dirty="0">
                          <a:effectLst/>
                        </a:rPr>
                        <a:t>5</a:t>
                      </a:r>
                      <a:endParaRPr lang="en-GB" sz="1600" dirty="0">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4"/>
                  </a:ext>
                </a:extLst>
              </a:tr>
              <a:tr h="180340">
                <a:tc>
                  <a:txBody>
                    <a:bodyPr/>
                    <a:lstStyle/>
                    <a:p>
                      <a:pPr>
                        <a:lnSpc>
                          <a:spcPct val="115000"/>
                        </a:lnSpc>
                        <a:spcAft>
                          <a:spcPts val="1000"/>
                        </a:spcAft>
                      </a:pPr>
                      <a:r>
                        <a:rPr lang="en-GB" sz="1600" dirty="0" smtClean="0">
                          <a:effectLst/>
                        </a:rPr>
                        <a:t> shredder</a:t>
                      </a:r>
                      <a:endParaRPr lang="en-GB" sz="1600" dirty="0">
                        <a:effectLst/>
                        <a:latin typeface="Calibri"/>
                        <a:ea typeface="Calibri"/>
                        <a:cs typeface="Times New Roman"/>
                      </a:endParaRPr>
                    </a:p>
                  </a:txBody>
                  <a:tcPr marL="0" marR="0" marT="0" marB="0" anchor="ctr">
                    <a:solidFill>
                      <a:srgbClr val="1F407A"/>
                    </a:solidFill>
                  </a:tcPr>
                </a:tc>
                <a:tc>
                  <a:txBody>
                    <a:bodyPr/>
                    <a:lstStyle/>
                    <a:p>
                      <a:pPr algn="ctr">
                        <a:lnSpc>
                          <a:spcPct val="115000"/>
                        </a:lnSpc>
                        <a:spcAft>
                          <a:spcPts val="1000"/>
                        </a:spcAft>
                      </a:pPr>
                      <a:r>
                        <a:rPr lang="en-GB" sz="1600" dirty="0">
                          <a:effectLst/>
                        </a:rPr>
                        <a:t>94%</a:t>
                      </a:r>
                      <a:endParaRPr lang="en-GB" sz="1600" dirty="0">
                        <a:effectLst/>
                        <a:latin typeface="Calibri"/>
                        <a:ea typeface="Calibri"/>
                        <a:cs typeface="Times New Roman"/>
                      </a:endParaRPr>
                    </a:p>
                  </a:txBody>
                  <a:tcPr marL="0" marR="0" marT="0" marB="0" anchor="ctr">
                    <a:solidFill>
                      <a:srgbClr val="C2D2F0"/>
                    </a:solidFill>
                  </a:tcPr>
                </a:tc>
                <a:tc>
                  <a:txBody>
                    <a:bodyPr/>
                    <a:lstStyle/>
                    <a:p>
                      <a:pPr algn="ctr">
                        <a:lnSpc>
                          <a:spcPct val="115000"/>
                        </a:lnSpc>
                        <a:spcAft>
                          <a:spcPts val="1000"/>
                        </a:spcAft>
                      </a:pPr>
                      <a:r>
                        <a:rPr lang="en-GB" sz="1600" dirty="0" smtClean="0">
                          <a:effectLst/>
                        </a:rPr>
                        <a:t>187</a:t>
                      </a:r>
                      <a:endParaRPr lang="en-GB" sz="1600" dirty="0">
                        <a:effectLst/>
                        <a:latin typeface="Calibri"/>
                        <a:ea typeface="Calibri"/>
                        <a:cs typeface="Times New Roman"/>
                      </a:endParaRPr>
                    </a:p>
                  </a:txBody>
                  <a:tcPr marL="0" marR="0" marT="0" marB="0" anchor="ctr">
                    <a:solidFill>
                      <a:srgbClr val="C2D2F0"/>
                    </a:solidFill>
                  </a:tcPr>
                </a:tc>
                <a:tc>
                  <a:txBody>
                    <a:bodyPr/>
                    <a:lstStyle/>
                    <a:p>
                      <a:pPr algn="ctr">
                        <a:lnSpc>
                          <a:spcPct val="115000"/>
                        </a:lnSpc>
                        <a:spcAft>
                          <a:spcPts val="1000"/>
                        </a:spcAft>
                      </a:pPr>
                      <a:r>
                        <a:rPr lang="en-GB" sz="1600" dirty="0" smtClean="0">
                          <a:effectLst/>
                        </a:rPr>
                        <a:t>402</a:t>
                      </a:r>
                      <a:endParaRPr lang="en-GB" sz="1600" dirty="0">
                        <a:effectLst/>
                        <a:latin typeface="Calibri"/>
                        <a:ea typeface="Calibri"/>
                        <a:cs typeface="Times New Roman"/>
                      </a:endParaRPr>
                    </a:p>
                  </a:txBody>
                  <a:tcPr marL="0" marR="0" marT="0" marB="0" anchor="ctr">
                    <a:solidFill>
                      <a:srgbClr val="C2D2F0"/>
                    </a:solidFill>
                  </a:tcPr>
                </a:tc>
                <a:tc>
                  <a:txBody>
                    <a:bodyPr/>
                    <a:lstStyle/>
                    <a:p>
                      <a:pPr algn="ctr">
                        <a:lnSpc>
                          <a:spcPct val="115000"/>
                        </a:lnSpc>
                        <a:spcAft>
                          <a:spcPts val="1000"/>
                        </a:spcAft>
                      </a:pPr>
                      <a:r>
                        <a:rPr lang="en-GB" sz="1600" dirty="0">
                          <a:effectLst/>
                        </a:rPr>
                        <a:t>4</a:t>
                      </a:r>
                      <a:endParaRPr lang="en-GB" sz="1600" dirty="0">
                        <a:effectLst/>
                        <a:latin typeface="Calibri"/>
                        <a:ea typeface="Calibri"/>
                        <a:cs typeface="Times New Roman"/>
                      </a:endParaRPr>
                    </a:p>
                  </a:txBody>
                  <a:tcPr marL="0" marR="0" marT="0" marB="0" anchor="ctr">
                    <a:solidFill>
                      <a:srgbClr val="FFABAB"/>
                    </a:solidFill>
                  </a:tcPr>
                </a:tc>
                <a:extLst>
                  <a:ext uri="{0D108BD9-81ED-4DB2-BD59-A6C34878D82A}">
                    <a16:rowId xmlns:a16="http://schemas.microsoft.com/office/drawing/2014/main" xmlns="" val="10005"/>
                  </a:ext>
                </a:extLst>
              </a:tr>
              <a:tr h="180340">
                <a:tc>
                  <a:txBody>
                    <a:bodyPr/>
                    <a:lstStyle/>
                    <a:p>
                      <a:pPr>
                        <a:lnSpc>
                          <a:spcPct val="115000"/>
                        </a:lnSpc>
                        <a:spcAft>
                          <a:spcPts val="1000"/>
                        </a:spcAft>
                      </a:pPr>
                      <a:r>
                        <a:rPr lang="en-GB" sz="1600" dirty="0" smtClean="0">
                          <a:effectLst/>
                        </a:rPr>
                        <a:t> sheared</a:t>
                      </a:r>
                      <a:r>
                        <a:rPr lang="en-GB" sz="1600" baseline="0" dirty="0" smtClean="0">
                          <a:effectLst/>
                        </a:rPr>
                        <a:t> heavy</a:t>
                      </a:r>
                      <a:endParaRPr lang="en-GB" sz="1600" dirty="0">
                        <a:effectLst/>
                        <a:latin typeface="Calibri"/>
                        <a:ea typeface="Calibri"/>
                        <a:cs typeface="Times New Roman"/>
                      </a:endParaRPr>
                    </a:p>
                  </a:txBody>
                  <a:tcPr marL="0" marR="0" marT="0" marB="0" anchor="ctr">
                    <a:solidFill>
                      <a:srgbClr val="1F407A"/>
                    </a:solidFill>
                  </a:tcPr>
                </a:tc>
                <a:tc>
                  <a:txBody>
                    <a:bodyPr/>
                    <a:lstStyle/>
                    <a:p>
                      <a:pPr algn="ctr">
                        <a:lnSpc>
                          <a:spcPct val="115000"/>
                        </a:lnSpc>
                        <a:spcAft>
                          <a:spcPts val="1000"/>
                        </a:spcAft>
                      </a:pPr>
                      <a:r>
                        <a:rPr lang="en-GB" sz="1600" dirty="0">
                          <a:effectLst/>
                        </a:rPr>
                        <a:t>96%</a:t>
                      </a:r>
                      <a:endParaRPr lang="en-GB" sz="1600" dirty="0">
                        <a:effectLst/>
                        <a:latin typeface="Calibri"/>
                        <a:ea typeface="Calibri"/>
                        <a:cs typeface="Times New Roman"/>
                      </a:endParaRPr>
                    </a:p>
                  </a:txBody>
                  <a:tcPr marL="0" marR="0" marT="0" marB="0" anchor="ctr">
                    <a:solidFill>
                      <a:schemeClr val="bg1"/>
                    </a:solidFill>
                  </a:tcPr>
                </a:tc>
                <a:tc>
                  <a:txBody>
                    <a:bodyPr/>
                    <a:lstStyle/>
                    <a:p>
                      <a:pPr algn="ctr">
                        <a:lnSpc>
                          <a:spcPct val="115000"/>
                        </a:lnSpc>
                        <a:spcAft>
                          <a:spcPts val="1000"/>
                        </a:spcAft>
                      </a:pPr>
                      <a:r>
                        <a:rPr lang="en-GB" sz="1600" dirty="0" smtClean="0">
                          <a:effectLst/>
                        </a:rPr>
                        <a:t>194</a:t>
                      </a:r>
                      <a:endParaRPr lang="en-GB" sz="1600" dirty="0">
                        <a:effectLst/>
                        <a:latin typeface="Calibri"/>
                        <a:ea typeface="Calibri"/>
                        <a:cs typeface="Times New Roman"/>
                      </a:endParaRPr>
                    </a:p>
                  </a:txBody>
                  <a:tcPr marL="0" marR="0" marT="0" marB="0" anchor="ctr">
                    <a:solidFill>
                      <a:schemeClr val="bg1"/>
                    </a:solidFill>
                  </a:tcPr>
                </a:tc>
                <a:tc>
                  <a:txBody>
                    <a:bodyPr/>
                    <a:lstStyle/>
                    <a:p>
                      <a:pPr algn="ctr">
                        <a:lnSpc>
                          <a:spcPct val="115000"/>
                        </a:lnSpc>
                        <a:spcAft>
                          <a:spcPts val="1000"/>
                        </a:spcAft>
                      </a:pPr>
                      <a:r>
                        <a:rPr lang="en-GB" sz="1600" dirty="0" smtClean="0">
                          <a:effectLst/>
                        </a:rPr>
                        <a:t>408</a:t>
                      </a:r>
                      <a:endParaRPr lang="en-GB" sz="1600" dirty="0">
                        <a:effectLst/>
                        <a:latin typeface="Calibri"/>
                        <a:ea typeface="Calibri"/>
                        <a:cs typeface="Times New Roman"/>
                      </a:endParaRPr>
                    </a:p>
                  </a:txBody>
                  <a:tcPr marL="0" marR="0" marT="0" marB="0" anchor="ctr">
                    <a:solidFill>
                      <a:schemeClr val="bg1"/>
                    </a:solidFill>
                  </a:tcPr>
                </a:tc>
                <a:tc>
                  <a:txBody>
                    <a:bodyPr/>
                    <a:lstStyle/>
                    <a:p>
                      <a:pPr algn="ctr">
                        <a:lnSpc>
                          <a:spcPct val="115000"/>
                        </a:lnSpc>
                        <a:spcAft>
                          <a:spcPts val="1000"/>
                        </a:spcAft>
                      </a:pPr>
                      <a:r>
                        <a:rPr lang="en-GB" sz="1600" dirty="0">
                          <a:effectLst/>
                        </a:rPr>
                        <a:t>3</a:t>
                      </a:r>
                      <a:endParaRPr lang="en-GB" sz="1600" dirty="0">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6"/>
                  </a:ext>
                </a:extLst>
              </a:tr>
              <a:tr h="180340">
                <a:tc>
                  <a:txBody>
                    <a:bodyPr/>
                    <a:lstStyle/>
                    <a:p>
                      <a:pPr>
                        <a:lnSpc>
                          <a:spcPct val="115000"/>
                        </a:lnSpc>
                        <a:spcAft>
                          <a:spcPts val="1000"/>
                        </a:spcAft>
                      </a:pPr>
                      <a:r>
                        <a:rPr lang="en-GB" sz="1600" dirty="0" smtClean="0">
                          <a:effectLst/>
                        </a:rPr>
                        <a:t> sheet</a:t>
                      </a:r>
                      <a:r>
                        <a:rPr lang="en-GB" sz="1600" baseline="0" dirty="0" smtClean="0">
                          <a:effectLst/>
                        </a:rPr>
                        <a:t> metal</a:t>
                      </a:r>
                      <a:endParaRPr lang="en-GB" sz="1600" dirty="0">
                        <a:effectLst/>
                        <a:latin typeface="Calibri"/>
                        <a:ea typeface="Calibri"/>
                        <a:cs typeface="Times New Roman"/>
                      </a:endParaRPr>
                    </a:p>
                  </a:txBody>
                  <a:tcPr marL="0" marR="0" marT="0" marB="0" anchor="ctr">
                    <a:solidFill>
                      <a:srgbClr val="1F407A"/>
                    </a:solidFill>
                  </a:tcPr>
                </a:tc>
                <a:tc>
                  <a:txBody>
                    <a:bodyPr/>
                    <a:lstStyle/>
                    <a:p>
                      <a:pPr algn="ctr">
                        <a:lnSpc>
                          <a:spcPct val="115000"/>
                        </a:lnSpc>
                        <a:spcAft>
                          <a:spcPts val="1000"/>
                        </a:spcAft>
                      </a:pPr>
                      <a:r>
                        <a:rPr lang="en-GB" sz="1600">
                          <a:effectLst/>
                        </a:rPr>
                        <a:t>96%</a:t>
                      </a:r>
                      <a:endParaRPr lang="en-GB" sz="1600">
                        <a:effectLst/>
                        <a:latin typeface="Calibri"/>
                        <a:ea typeface="Calibri"/>
                        <a:cs typeface="Times New Roman"/>
                      </a:endParaRPr>
                    </a:p>
                  </a:txBody>
                  <a:tcPr marL="0" marR="0" marT="0" marB="0" anchor="ctr">
                    <a:solidFill>
                      <a:srgbClr val="C2D2F0"/>
                    </a:solidFill>
                  </a:tcPr>
                </a:tc>
                <a:tc>
                  <a:txBody>
                    <a:bodyPr/>
                    <a:lstStyle/>
                    <a:p>
                      <a:pPr algn="ctr">
                        <a:lnSpc>
                          <a:spcPct val="115000"/>
                        </a:lnSpc>
                        <a:spcAft>
                          <a:spcPts val="1000"/>
                        </a:spcAft>
                      </a:pPr>
                      <a:r>
                        <a:rPr lang="en-GB" sz="1600" dirty="0" smtClean="0">
                          <a:effectLst/>
                        </a:rPr>
                        <a:t>173</a:t>
                      </a:r>
                      <a:endParaRPr lang="en-GB" sz="1600" dirty="0">
                        <a:effectLst/>
                        <a:latin typeface="Calibri"/>
                        <a:ea typeface="Calibri"/>
                        <a:cs typeface="Times New Roman"/>
                      </a:endParaRPr>
                    </a:p>
                  </a:txBody>
                  <a:tcPr marL="0" marR="0" marT="0" marB="0" anchor="ctr">
                    <a:solidFill>
                      <a:srgbClr val="C2D2F0"/>
                    </a:solidFill>
                  </a:tcPr>
                </a:tc>
                <a:tc>
                  <a:txBody>
                    <a:bodyPr/>
                    <a:lstStyle/>
                    <a:p>
                      <a:pPr algn="ctr">
                        <a:lnSpc>
                          <a:spcPct val="115000"/>
                        </a:lnSpc>
                        <a:spcAft>
                          <a:spcPts val="1000"/>
                        </a:spcAft>
                      </a:pPr>
                      <a:r>
                        <a:rPr lang="en-GB" sz="1600" dirty="0" smtClean="0">
                          <a:effectLst/>
                        </a:rPr>
                        <a:t>387</a:t>
                      </a:r>
                      <a:endParaRPr lang="en-GB" sz="1600" dirty="0">
                        <a:effectLst/>
                        <a:latin typeface="Calibri"/>
                        <a:ea typeface="Calibri"/>
                        <a:cs typeface="Times New Roman"/>
                      </a:endParaRPr>
                    </a:p>
                  </a:txBody>
                  <a:tcPr marL="0" marR="0" marT="0" marB="0" anchor="ctr">
                    <a:solidFill>
                      <a:srgbClr val="C2D2F0"/>
                    </a:solidFill>
                  </a:tcPr>
                </a:tc>
                <a:tc>
                  <a:txBody>
                    <a:bodyPr/>
                    <a:lstStyle/>
                    <a:p>
                      <a:pPr algn="ctr">
                        <a:lnSpc>
                          <a:spcPct val="115000"/>
                        </a:lnSpc>
                        <a:spcAft>
                          <a:spcPts val="1000"/>
                        </a:spcAft>
                      </a:pPr>
                      <a:r>
                        <a:rPr lang="en-GB" sz="1600" dirty="0">
                          <a:effectLst/>
                        </a:rPr>
                        <a:t>2</a:t>
                      </a:r>
                      <a:endParaRPr lang="en-GB" sz="1600" dirty="0">
                        <a:effectLst/>
                        <a:latin typeface="Calibri"/>
                        <a:ea typeface="Calibri"/>
                        <a:cs typeface="Times New Roman"/>
                      </a:endParaRPr>
                    </a:p>
                  </a:txBody>
                  <a:tcPr marL="0" marR="0" marT="0" marB="0" anchor="ctr">
                    <a:solidFill>
                      <a:srgbClr val="FFABAB"/>
                    </a:solidFill>
                  </a:tcPr>
                </a:tc>
                <a:extLst>
                  <a:ext uri="{0D108BD9-81ED-4DB2-BD59-A6C34878D82A}">
                    <a16:rowId xmlns:a16="http://schemas.microsoft.com/office/drawing/2014/main" xmlns="" val="10007"/>
                  </a:ext>
                </a:extLst>
              </a:tr>
              <a:tr h="180340">
                <a:tc>
                  <a:txBody>
                    <a:bodyPr/>
                    <a:lstStyle/>
                    <a:p>
                      <a:pPr>
                        <a:lnSpc>
                          <a:spcPct val="115000"/>
                        </a:lnSpc>
                        <a:spcAft>
                          <a:spcPts val="1000"/>
                        </a:spcAft>
                      </a:pPr>
                      <a:r>
                        <a:rPr lang="en-GB" sz="1600" dirty="0" smtClean="0">
                          <a:effectLst/>
                        </a:rPr>
                        <a:t> internal returns</a:t>
                      </a:r>
                      <a:endParaRPr lang="en-GB" sz="1600" dirty="0">
                        <a:effectLst/>
                        <a:latin typeface="Calibri"/>
                        <a:ea typeface="Calibri"/>
                        <a:cs typeface="Times New Roman"/>
                      </a:endParaRPr>
                    </a:p>
                  </a:txBody>
                  <a:tcPr marL="0" marR="0" marT="0" marB="0" anchor="ctr">
                    <a:solidFill>
                      <a:srgbClr val="1F407A"/>
                    </a:solidFill>
                  </a:tcPr>
                </a:tc>
                <a:tc>
                  <a:txBody>
                    <a:bodyPr/>
                    <a:lstStyle/>
                    <a:p>
                      <a:pPr algn="ctr">
                        <a:lnSpc>
                          <a:spcPct val="115000"/>
                        </a:lnSpc>
                        <a:spcAft>
                          <a:spcPts val="1000"/>
                        </a:spcAft>
                      </a:pPr>
                      <a:r>
                        <a:rPr lang="en-GB" sz="1600">
                          <a:effectLst/>
                        </a:rPr>
                        <a:t>95%</a:t>
                      </a:r>
                      <a:endParaRPr lang="en-GB" sz="1600">
                        <a:effectLst/>
                        <a:latin typeface="Calibri"/>
                        <a:ea typeface="Calibri"/>
                        <a:cs typeface="Times New Roman"/>
                      </a:endParaRPr>
                    </a:p>
                  </a:txBody>
                  <a:tcPr marL="0" marR="0" marT="0" marB="0" anchor="ctr">
                    <a:solidFill>
                      <a:schemeClr val="bg1"/>
                    </a:solidFill>
                  </a:tcPr>
                </a:tc>
                <a:tc>
                  <a:txBody>
                    <a:bodyPr/>
                    <a:lstStyle/>
                    <a:p>
                      <a:pPr algn="ctr">
                        <a:lnSpc>
                          <a:spcPct val="115000"/>
                        </a:lnSpc>
                        <a:spcAft>
                          <a:spcPts val="1000"/>
                        </a:spcAft>
                      </a:pPr>
                      <a:r>
                        <a:rPr lang="en-GB" sz="1600" dirty="0" smtClean="0">
                          <a:effectLst/>
                        </a:rPr>
                        <a:t>172</a:t>
                      </a:r>
                      <a:endParaRPr lang="en-GB" sz="1600" dirty="0">
                        <a:effectLst/>
                        <a:latin typeface="Calibri"/>
                        <a:ea typeface="Calibri"/>
                        <a:cs typeface="Times New Roman"/>
                      </a:endParaRPr>
                    </a:p>
                  </a:txBody>
                  <a:tcPr marL="0" marR="0" marT="0" marB="0" anchor="ctr">
                    <a:solidFill>
                      <a:schemeClr val="bg1"/>
                    </a:solidFill>
                  </a:tcPr>
                </a:tc>
                <a:tc>
                  <a:txBody>
                    <a:bodyPr/>
                    <a:lstStyle/>
                    <a:p>
                      <a:pPr algn="ctr">
                        <a:lnSpc>
                          <a:spcPct val="115000"/>
                        </a:lnSpc>
                        <a:spcAft>
                          <a:spcPts val="1000"/>
                        </a:spcAft>
                      </a:pPr>
                      <a:r>
                        <a:rPr lang="en-GB" sz="1600" dirty="0" smtClean="0">
                          <a:effectLst/>
                        </a:rPr>
                        <a:t>386</a:t>
                      </a:r>
                      <a:endParaRPr lang="en-GB" sz="1600" dirty="0">
                        <a:effectLst/>
                        <a:latin typeface="Calibri"/>
                        <a:ea typeface="Calibri"/>
                        <a:cs typeface="Times New Roman"/>
                      </a:endParaRPr>
                    </a:p>
                  </a:txBody>
                  <a:tcPr marL="0" marR="0" marT="0" marB="0" anchor="ctr">
                    <a:solidFill>
                      <a:schemeClr val="bg1"/>
                    </a:solidFill>
                  </a:tcPr>
                </a:tc>
                <a:tc>
                  <a:txBody>
                    <a:bodyPr/>
                    <a:lstStyle/>
                    <a:p>
                      <a:pPr algn="ctr">
                        <a:lnSpc>
                          <a:spcPct val="115000"/>
                        </a:lnSpc>
                        <a:spcAft>
                          <a:spcPts val="1000"/>
                        </a:spcAft>
                      </a:pPr>
                      <a:r>
                        <a:rPr lang="en-GB" sz="1600" dirty="0" smtClean="0">
                          <a:effectLst/>
                        </a:rPr>
                        <a:t>1</a:t>
                      </a:r>
                      <a:endParaRPr lang="en-GB" sz="1600" dirty="0">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xmlns="" val="10008"/>
                  </a:ext>
                </a:extLst>
              </a:tr>
            </a:tbl>
          </a:graphicData>
        </a:graphic>
      </p:graphicFrame>
      <p:sp>
        <p:nvSpPr>
          <p:cNvPr id="7" name="Footer Placeholder 3"/>
          <p:cNvSpPr>
            <a:spLocks noGrp="1"/>
          </p:cNvSpPr>
          <p:nvPr>
            <p:ph type="ftr" sz="quarter" idx="11"/>
          </p:nvPr>
        </p:nvSpPr>
        <p:spPr>
          <a:xfrm>
            <a:off x="4572000" y="6308726"/>
            <a:ext cx="3208613" cy="468312"/>
          </a:xfrm>
        </p:spPr>
        <p:txBody>
          <a:bodyPr/>
          <a:lstStyle/>
          <a:p>
            <a:r>
              <a:rPr lang="de-DE" dirty="0" smtClean="0"/>
              <a:t>Stefanie Hellweg</a:t>
            </a:r>
            <a:endParaRPr lang="de-DE" dirty="0"/>
          </a:p>
        </p:txBody>
      </p:sp>
      <p:sp>
        <p:nvSpPr>
          <p:cNvPr id="15" name="Rounded Rectangle 14"/>
          <p:cNvSpPr/>
          <p:nvPr/>
        </p:nvSpPr>
        <p:spPr>
          <a:xfrm>
            <a:off x="5606473" y="1740496"/>
            <a:ext cx="1494414" cy="513177"/>
          </a:xfrm>
          <a:prstGeom prst="roundRect">
            <a:avLst/>
          </a:prstGeom>
          <a:solidFill>
            <a:srgbClr val="1F407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GB" sz="1400" dirty="0" smtClean="0"/>
              <a:t>scrap-</a:t>
            </a:r>
            <a:r>
              <a:rPr lang="en-GB" sz="1400" dirty="0" err="1" smtClean="0"/>
              <a:t>indep</a:t>
            </a:r>
            <a:r>
              <a:rPr lang="en-GB" sz="1400" dirty="0" smtClean="0"/>
              <a:t>. ED</a:t>
            </a:r>
          </a:p>
          <a:p>
            <a:pPr algn="ctr"/>
            <a:r>
              <a:rPr lang="en-GB" sz="1400" dirty="0" smtClean="0"/>
              <a:t>(231 kWh/t)</a:t>
            </a:r>
            <a:endParaRPr lang="en-GB" sz="1400" dirty="0"/>
          </a:p>
        </p:txBody>
      </p:sp>
      <p:cxnSp>
        <p:nvCxnSpPr>
          <p:cNvPr id="40" name="Straight Arrow Connector 39"/>
          <p:cNvCxnSpPr>
            <a:stCxn id="11" idx="3"/>
            <a:endCxn id="35" idx="1"/>
          </p:cNvCxnSpPr>
          <p:nvPr/>
        </p:nvCxnSpPr>
        <p:spPr>
          <a:xfrm flipV="1">
            <a:off x="2009775" y="2869877"/>
            <a:ext cx="1696093" cy="9567"/>
          </a:xfrm>
          <a:prstGeom prst="straightConnector1">
            <a:avLst/>
          </a:prstGeom>
          <a:ln w="38100">
            <a:solidFill>
              <a:srgbClr val="1F407A"/>
            </a:solidFill>
            <a:prstDash val="sysDot"/>
            <a:headEnd type="none" w="med" len="med"/>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304801" y="2477496"/>
            <a:ext cx="1704974" cy="803895"/>
          </a:xfrm>
          <a:prstGeom prst="round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chemeClr val="tx1"/>
                </a:solidFill>
              </a:rPr>
              <a:t>ED per tonne of input </a:t>
            </a:r>
          </a:p>
          <a:p>
            <a:pPr algn="ctr"/>
            <a:endParaRPr lang="en-GB" sz="1400" dirty="0" smtClean="0">
              <a:solidFill>
                <a:schemeClr val="tx1"/>
              </a:solidFill>
            </a:endParaRPr>
          </a:p>
        </p:txBody>
      </p:sp>
      <p:sp>
        <p:nvSpPr>
          <p:cNvPr id="10" name="TextBox 9"/>
          <p:cNvSpPr txBox="1"/>
          <p:nvPr/>
        </p:nvSpPr>
        <p:spPr>
          <a:xfrm>
            <a:off x="257176" y="2940635"/>
            <a:ext cx="1809749" cy="369332"/>
          </a:xfrm>
          <a:prstGeom prst="rect">
            <a:avLst/>
          </a:prstGeom>
          <a:noFill/>
        </p:spPr>
        <p:txBody>
          <a:bodyPr wrap="square" rtlCol="0">
            <a:spAutoFit/>
          </a:bodyPr>
          <a:lstStyle/>
          <a:p>
            <a:pPr algn="ctr"/>
            <a:r>
              <a:rPr lang="en-GB" b="1" dirty="0" smtClean="0">
                <a:solidFill>
                  <a:srgbClr val="FF0000"/>
                </a:solidFill>
              </a:rPr>
              <a:t>R = 0.31</a:t>
            </a:r>
            <a:endParaRPr lang="en-GB" b="1" dirty="0">
              <a:solidFill>
                <a:srgbClr val="FF0000"/>
              </a:solidFill>
            </a:endParaRPr>
          </a:p>
        </p:txBody>
      </p:sp>
      <p:sp>
        <p:nvSpPr>
          <p:cNvPr id="27" name="Down Arrow 26"/>
          <p:cNvSpPr/>
          <p:nvPr/>
        </p:nvSpPr>
        <p:spPr>
          <a:xfrm>
            <a:off x="4463145" y="3309967"/>
            <a:ext cx="180974" cy="199809"/>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34" name="Straight Arrow Connector 33"/>
          <p:cNvCxnSpPr>
            <a:stCxn id="15" idx="2"/>
            <a:endCxn id="43" idx="0"/>
          </p:cNvCxnSpPr>
          <p:nvPr/>
        </p:nvCxnSpPr>
        <p:spPr>
          <a:xfrm>
            <a:off x="6353680" y="2253673"/>
            <a:ext cx="0" cy="223824"/>
          </a:xfrm>
          <a:prstGeom prst="straightConnector1">
            <a:avLst/>
          </a:prstGeom>
          <a:ln w="38100">
            <a:solidFill>
              <a:srgbClr val="1F407A"/>
            </a:solidFill>
            <a:prstDash val="sysDot"/>
            <a:headEnd type="none" w="med" len="med"/>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5606473" y="2477497"/>
            <a:ext cx="1494414" cy="794328"/>
          </a:xfrm>
          <a:prstGeom prst="roundRect">
            <a:avLst/>
          </a:prstGeom>
          <a:solidFill>
            <a:srgbClr val="92D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total ED per tonne of output</a:t>
            </a:r>
            <a:endParaRPr lang="en-GB" sz="1400" dirty="0"/>
          </a:p>
        </p:txBody>
      </p:sp>
      <p:sp>
        <p:nvSpPr>
          <p:cNvPr id="49" name="Down Arrow 48"/>
          <p:cNvSpPr/>
          <p:nvPr/>
        </p:nvSpPr>
        <p:spPr>
          <a:xfrm>
            <a:off x="6263193" y="3295881"/>
            <a:ext cx="180974" cy="199809"/>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51" name="Straight Arrow Connector 50"/>
          <p:cNvCxnSpPr>
            <a:stCxn id="35" idx="3"/>
            <a:endCxn id="43" idx="1"/>
          </p:cNvCxnSpPr>
          <p:nvPr/>
        </p:nvCxnSpPr>
        <p:spPr>
          <a:xfrm>
            <a:off x="5220422" y="2869877"/>
            <a:ext cx="386051" cy="4784"/>
          </a:xfrm>
          <a:prstGeom prst="straightConnector1">
            <a:avLst/>
          </a:prstGeom>
          <a:ln w="38100">
            <a:solidFill>
              <a:srgbClr val="1F407A"/>
            </a:solidFill>
            <a:prstDash val="sysDot"/>
            <a:headEnd type="none" w="med" len="med"/>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5" name="Rounded Rectangle 34"/>
          <p:cNvSpPr/>
          <p:nvPr/>
        </p:nvSpPr>
        <p:spPr>
          <a:xfrm>
            <a:off x="3705868" y="2467930"/>
            <a:ext cx="1514554" cy="803894"/>
          </a:xfrm>
          <a:prstGeom prst="roundRect">
            <a:avLst/>
          </a:prstGeom>
          <a:solidFill>
            <a:srgbClr val="FFFF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solidFill>
                  <a:schemeClr val="tx1"/>
                </a:solidFill>
              </a:rPr>
              <a:t>scrap-dep. ED per tonne of output </a:t>
            </a:r>
            <a:endParaRPr lang="en-GB" sz="1400" dirty="0">
              <a:solidFill>
                <a:schemeClr val="tx1"/>
              </a:solidFill>
            </a:endParaRPr>
          </a:p>
        </p:txBody>
      </p:sp>
      <p:sp>
        <p:nvSpPr>
          <p:cNvPr id="23" name="TextBox 22"/>
          <p:cNvSpPr txBox="1"/>
          <p:nvPr/>
        </p:nvSpPr>
        <p:spPr>
          <a:xfrm>
            <a:off x="3034506" y="6224530"/>
            <a:ext cx="5059939" cy="276999"/>
          </a:xfrm>
          <a:prstGeom prst="rect">
            <a:avLst/>
          </a:prstGeom>
          <a:noFill/>
        </p:spPr>
        <p:txBody>
          <a:bodyPr wrap="square" rtlCol="0">
            <a:spAutoFit/>
          </a:bodyPr>
          <a:lstStyle/>
          <a:p>
            <a:r>
              <a:rPr lang="en-GB" sz="1200" i="1" dirty="0" smtClean="0"/>
              <a:t>Haupt M</a:t>
            </a:r>
            <a:r>
              <a:rPr lang="en-GB" sz="1200" i="1" dirty="0"/>
              <a:t> </a:t>
            </a:r>
            <a:r>
              <a:rPr lang="en-GB" sz="1200" i="1" dirty="0" smtClean="0"/>
              <a:t>et al., Journal of </a:t>
            </a:r>
            <a:r>
              <a:rPr lang="en-GB" sz="1200" i="1" dirty="0"/>
              <a:t>Industrial </a:t>
            </a:r>
            <a:r>
              <a:rPr lang="en-GB" sz="1200" i="1" dirty="0" smtClean="0"/>
              <a:t>Ecology, 2016.</a:t>
            </a:r>
            <a:endParaRPr lang="de-CH" sz="1200" i="1" dirty="0">
              <a:solidFill>
                <a:srgbClr val="FF0000"/>
              </a:solidFill>
            </a:endParaRPr>
          </a:p>
        </p:txBody>
      </p:sp>
    </p:spTree>
    <p:extLst>
      <p:ext uri="{BB962C8B-B14F-4D97-AF65-F5344CB8AC3E}">
        <p14:creationId xmlns:p14="http://schemas.microsoft.com/office/powerpoint/2010/main" val="219719442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22" y="1526948"/>
            <a:ext cx="8069670" cy="475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ate Placeholder 2"/>
          <p:cNvSpPr>
            <a:spLocks noGrp="1"/>
          </p:cNvSpPr>
          <p:nvPr>
            <p:ph type="dt" sz="half" idx="10"/>
          </p:nvPr>
        </p:nvSpPr>
        <p:spPr/>
        <p:txBody>
          <a:bodyPr/>
          <a:lstStyle/>
          <a:p>
            <a:fld id="{3B2F6CB8-9391-4BED-909F-C47A979AE1C4}" type="datetime1">
              <a:rPr lang="de-DE" smtClean="0"/>
              <a:t>04.04.2017</a:t>
            </a:fld>
            <a:endParaRPr lang="de-DE"/>
          </a:p>
        </p:txBody>
      </p:sp>
      <p:sp>
        <p:nvSpPr>
          <p:cNvPr id="4" name="Footer Placeholder 3"/>
          <p:cNvSpPr>
            <a:spLocks noGrp="1"/>
          </p:cNvSpPr>
          <p:nvPr>
            <p:ph type="ftr" sz="quarter" idx="11"/>
          </p:nvPr>
        </p:nvSpPr>
        <p:spPr/>
        <p:txBody>
          <a:bodyPr/>
          <a:lstStyle/>
          <a:p>
            <a:r>
              <a:rPr lang="de-DE" smtClean="0"/>
              <a:t>Stefanie Hellweg</a:t>
            </a:r>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9</a:t>
            </a:fld>
            <a:endParaRPr lang="de-DE"/>
          </a:p>
        </p:txBody>
      </p:sp>
      <p:sp>
        <p:nvSpPr>
          <p:cNvPr id="9" name="Title 8"/>
          <p:cNvSpPr>
            <a:spLocks noGrp="1"/>
          </p:cNvSpPr>
          <p:nvPr>
            <p:ph type="title"/>
          </p:nvPr>
        </p:nvSpPr>
        <p:spPr/>
        <p:txBody>
          <a:bodyPr/>
          <a:lstStyle/>
          <a:p>
            <a:r>
              <a:rPr lang="en-GB" sz="2400" dirty="0" smtClean="0"/>
              <a:t>Influence of resource quality on environmental impacts (example steel recycling from MSWI bottom ash scrap)</a:t>
            </a:r>
            <a:endParaRPr lang="en-GB" sz="2400" dirty="0"/>
          </a:p>
        </p:txBody>
      </p:sp>
      <p:sp>
        <p:nvSpPr>
          <p:cNvPr id="2" name="TextBox 1"/>
          <p:cNvSpPr txBox="1"/>
          <p:nvPr/>
        </p:nvSpPr>
        <p:spPr>
          <a:xfrm rot="16200000">
            <a:off x="-668178" y="3105834"/>
            <a:ext cx="2364751" cy="646331"/>
          </a:xfrm>
          <a:prstGeom prst="rect">
            <a:avLst/>
          </a:prstGeom>
          <a:solidFill>
            <a:schemeClr val="bg1"/>
          </a:solidFill>
        </p:spPr>
        <p:txBody>
          <a:bodyPr wrap="none" rtlCol="0">
            <a:spAutoFit/>
          </a:bodyPr>
          <a:lstStyle/>
          <a:p>
            <a:pPr algn="ctr"/>
            <a:r>
              <a:rPr lang="de-CH" b="1" dirty="0" err="1" smtClean="0">
                <a:solidFill>
                  <a:schemeClr val="tx2"/>
                </a:solidFill>
              </a:rPr>
              <a:t>Electricity</a:t>
            </a:r>
            <a:r>
              <a:rPr lang="de-CH" b="1" dirty="0" smtClean="0">
                <a:solidFill>
                  <a:schemeClr val="tx2"/>
                </a:solidFill>
              </a:rPr>
              <a:t> </a:t>
            </a:r>
            <a:r>
              <a:rPr lang="de-CH" b="1" dirty="0" err="1" smtClean="0">
                <a:solidFill>
                  <a:schemeClr val="tx2"/>
                </a:solidFill>
              </a:rPr>
              <a:t>demand</a:t>
            </a:r>
            <a:r>
              <a:rPr lang="de-CH" b="1" dirty="0" smtClean="0">
                <a:solidFill>
                  <a:schemeClr val="tx2"/>
                </a:solidFill>
              </a:rPr>
              <a:t> </a:t>
            </a:r>
          </a:p>
          <a:p>
            <a:pPr algn="ctr"/>
            <a:r>
              <a:rPr lang="de-CH" b="1" dirty="0" smtClean="0">
                <a:solidFill>
                  <a:schemeClr val="tx2"/>
                </a:solidFill>
              </a:rPr>
              <a:t>(kWh / t liquid </a:t>
            </a:r>
            <a:r>
              <a:rPr lang="de-CH" b="1" dirty="0" err="1" smtClean="0">
                <a:solidFill>
                  <a:schemeClr val="tx2"/>
                </a:solidFill>
              </a:rPr>
              <a:t>steel</a:t>
            </a:r>
            <a:r>
              <a:rPr lang="de-CH" b="1" dirty="0" smtClean="0">
                <a:solidFill>
                  <a:schemeClr val="tx2"/>
                </a:solidFill>
              </a:rPr>
              <a:t>)</a:t>
            </a:r>
            <a:endParaRPr lang="de-CH" b="1" dirty="0">
              <a:solidFill>
                <a:schemeClr val="tx2"/>
              </a:solidFill>
            </a:endParaRPr>
          </a:p>
        </p:txBody>
      </p:sp>
      <p:sp>
        <p:nvSpPr>
          <p:cNvPr id="10" name="TextBox 9"/>
          <p:cNvSpPr txBox="1"/>
          <p:nvPr/>
        </p:nvSpPr>
        <p:spPr>
          <a:xfrm rot="16200000">
            <a:off x="6949126" y="3323583"/>
            <a:ext cx="3095720" cy="646331"/>
          </a:xfrm>
          <a:prstGeom prst="rect">
            <a:avLst/>
          </a:prstGeom>
          <a:solidFill>
            <a:schemeClr val="bg1"/>
          </a:solidFill>
        </p:spPr>
        <p:txBody>
          <a:bodyPr wrap="none" rtlCol="0">
            <a:spAutoFit/>
          </a:bodyPr>
          <a:lstStyle/>
          <a:p>
            <a:pPr algn="ctr"/>
            <a:r>
              <a:rPr lang="de-CH" b="1" dirty="0" err="1" smtClean="0">
                <a:solidFill>
                  <a:srgbClr val="00B050"/>
                </a:solidFill>
              </a:rPr>
              <a:t>Climate</a:t>
            </a:r>
            <a:r>
              <a:rPr lang="de-CH" b="1" dirty="0" smtClean="0">
                <a:solidFill>
                  <a:srgbClr val="00B050"/>
                </a:solidFill>
              </a:rPr>
              <a:t> </a:t>
            </a:r>
            <a:r>
              <a:rPr lang="de-CH" b="1" dirty="0" err="1" smtClean="0">
                <a:solidFill>
                  <a:srgbClr val="00B050"/>
                </a:solidFill>
              </a:rPr>
              <a:t>change</a:t>
            </a:r>
            <a:r>
              <a:rPr lang="de-CH" b="1" dirty="0" smtClean="0">
                <a:solidFill>
                  <a:srgbClr val="00B050"/>
                </a:solidFill>
              </a:rPr>
              <a:t> </a:t>
            </a:r>
            <a:r>
              <a:rPr lang="de-CH" b="1" dirty="0" err="1" smtClean="0">
                <a:solidFill>
                  <a:srgbClr val="00B050"/>
                </a:solidFill>
              </a:rPr>
              <a:t>impact</a:t>
            </a:r>
            <a:endParaRPr lang="de-CH" b="1" dirty="0" smtClean="0">
              <a:solidFill>
                <a:srgbClr val="00B050"/>
              </a:solidFill>
            </a:endParaRPr>
          </a:p>
          <a:p>
            <a:pPr algn="ctr"/>
            <a:r>
              <a:rPr lang="de-CH" b="1" dirty="0" smtClean="0">
                <a:solidFill>
                  <a:srgbClr val="00B050"/>
                </a:solidFill>
              </a:rPr>
              <a:t>(kg CO2-eq. / t liquid </a:t>
            </a:r>
            <a:r>
              <a:rPr lang="de-CH" b="1" dirty="0" err="1" smtClean="0">
                <a:solidFill>
                  <a:srgbClr val="00B050"/>
                </a:solidFill>
              </a:rPr>
              <a:t>steel</a:t>
            </a:r>
            <a:r>
              <a:rPr lang="de-CH" b="1" dirty="0" smtClean="0">
                <a:solidFill>
                  <a:srgbClr val="00B050"/>
                </a:solidFill>
              </a:rPr>
              <a:t>)</a:t>
            </a:r>
            <a:endParaRPr lang="de-CH" b="1" dirty="0">
              <a:solidFill>
                <a:srgbClr val="00B050"/>
              </a:solidFill>
            </a:endParaRPr>
          </a:p>
        </p:txBody>
      </p:sp>
      <p:sp>
        <p:nvSpPr>
          <p:cNvPr id="11" name="TextBox 10"/>
          <p:cNvSpPr txBox="1"/>
          <p:nvPr/>
        </p:nvSpPr>
        <p:spPr>
          <a:xfrm>
            <a:off x="1055358" y="4871444"/>
            <a:ext cx="868035" cy="646331"/>
          </a:xfrm>
          <a:prstGeom prst="rect">
            <a:avLst/>
          </a:prstGeom>
          <a:solidFill>
            <a:schemeClr val="bg1"/>
          </a:solidFill>
        </p:spPr>
        <p:txBody>
          <a:bodyPr wrap="square" rtlCol="0">
            <a:spAutoFit/>
          </a:bodyPr>
          <a:lstStyle/>
          <a:p>
            <a:pPr algn="ctr"/>
            <a:r>
              <a:rPr lang="de-CH" b="1" dirty="0" smtClean="0"/>
              <a:t>MSWI </a:t>
            </a:r>
            <a:r>
              <a:rPr lang="de-CH" b="1" dirty="0" err="1" smtClean="0"/>
              <a:t>scrap</a:t>
            </a:r>
            <a:endParaRPr lang="de-CH" b="1" dirty="0"/>
          </a:p>
        </p:txBody>
      </p:sp>
      <p:sp>
        <p:nvSpPr>
          <p:cNvPr id="13" name="TextBox 12"/>
          <p:cNvSpPr txBox="1"/>
          <p:nvPr/>
        </p:nvSpPr>
        <p:spPr>
          <a:xfrm>
            <a:off x="1923392" y="5662395"/>
            <a:ext cx="5470635" cy="646331"/>
          </a:xfrm>
          <a:prstGeom prst="rect">
            <a:avLst/>
          </a:prstGeom>
          <a:solidFill>
            <a:schemeClr val="bg1"/>
          </a:solidFill>
        </p:spPr>
        <p:txBody>
          <a:bodyPr wrap="square" rtlCol="0">
            <a:spAutoFit/>
          </a:bodyPr>
          <a:lstStyle/>
          <a:p>
            <a:pPr algn="ctr"/>
            <a:endParaRPr lang="de-CH" b="1" dirty="0" smtClean="0"/>
          </a:p>
          <a:p>
            <a:pPr algn="ctr"/>
            <a:r>
              <a:rPr lang="de-CH" b="1" dirty="0" err="1" smtClean="0"/>
              <a:t>other</a:t>
            </a:r>
            <a:r>
              <a:rPr lang="de-CH" b="1" dirty="0" smtClean="0"/>
              <a:t> </a:t>
            </a:r>
            <a:r>
              <a:rPr lang="de-CH" b="1" dirty="0" err="1" smtClean="0"/>
              <a:t>scrap</a:t>
            </a:r>
            <a:r>
              <a:rPr lang="de-CH" b="1" dirty="0" smtClean="0"/>
              <a:t> grades</a:t>
            </a:r>
            <a:endParaRPr lang="de-CH" b="1" dirty="0"/>
          </a:p>
        </p:txBody>
      </p:sp>
      <p:sp>
        <p:nvSpPr>
          <p:cNvPr id="14" name="Left Brace 13"/>
          <p:cNvSpPr/>
          <p:nvPr/>
        </p:nvSpPr>
        <p:spPr>
          <a:xfrm rot="16200000">
            <a:off x="4231875" y="3066896"/>
            <a:ext cx="551793" cy="5088370"/>
          </a:xfrm>
          <a:prstGeom prst="leftBrace">
            <a:avLst>
              <a:gd name="adj1" fmla="val 8333"/>
              <a:gd name="adj2" fmla="val 49697"/>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CH"/>
          </a:p>
        </p:txBody>
      </p:sp>
      <p:sp>
        <p:nvSpPr>
          <p:cNvPr id="12" name="TextBox 11"/>
          <p:cNvSpPr txBox="1"/>
          <p:nvPr/>
        </p:nvSpPr>
        <p:spPr>
          <a:xfrm>
            <a:off x="7051956" y="4871444"/>
            <a:ext cx="1162966" cy="923330"/>
          </a:xfrm>
          <a:prstGeom prst="rect">
            <a:avLst/>
          </a:prstGeom>
          <a:solidFill>
            <a:schemeClr val="bg1"/>
          </a:solidFill>
        </p:spPr>
        <p:txBody>
          <a:bodyPr wrap="square" rtlCol="0">
            <a:spAutoFit/>
          </a:bodyPr>
          <a:lstStyle/>
          <a:p>
            <a:r>
              <a:rPr lang="de-CH" b="1" dirty="0" smtClean="0"/>
              <a:t>Primary </a:t>
            </a:r>
            <a:r>
              <a:rPr lang="de-CH" b="1" dirty="0" err="1" smtClean="0"/>
              <a:t>steel</a:t>
            </a:r>
            <a:r>
              <a:rPr lang="de-CH" b="1" dirty="0" smtClean="0"/>
              <a:t> (BOF)</a:t>
            </a:r>
            <a:endParaRPr lang="de-CH" b="1" dirty="0"/>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4696" y="1849055"/>
            <a:ext cx="5047260" cy="375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3586" y="2200823"/>
            <a:ext cx="2585253" cy="432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ctangle 14"/>
          <p:cNvSpPr/>
          <p:nvPr/>
        </p:nvSpPr>
        <p:spPr>
          <a:xfrm>
            <a:off x="1923393" y="5335184"/>
            <a:ext cx="236483" cy="1825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7" name="TextBox 16"/>
          <p:cNvSpPr txBox="1"/>
          <p:nvPr/>
        </p:nvSpPr>
        <p:spPr>
          <a:xfrm>
            <a:off x="2957388" y="6335245"/>
            <a:ext cx="5059939" cy="276999"/>
          </a:xfrm>
          <a:prstGeom prst="rect">
            <a:avLst/>
          </a:prstGeom>
          <a:noFill/>
        </p:spPr>
        <p:txBody>
          <a:bodyPr wrap="square" rtlCol="0">
            <a:spAutoFit/>
          </a:bodyPr>
          <a:lstStyle/>
          <a:p>
            <a:r>
              <a:rPr lang="en-GB" sz="1200" i="1" dirty="0" smtClean="0"/>
              <a:t>Haupt M</a:t>
            </a:r>
            <a:r>
              <a:rPr lang="en-GB" sz="1200" i="1" dirty="0"/>
              <a:t> </a:t>
            </a:r>
            <a:r>
              <a:rPr lang="en-GB" sz="1200" i="1" dirty="0" smtClean="0"/>
              <a:t>et al., Journal of </a:t>
            </a:r>
            <a:r>
              <a:rPr lang="en-GB" sz="1200" i="1" dirty="0"/>
              <a:t>Industrial </a:t>
            </a:r>
            <a:r>
              <a:rPr lang="en-GB" sz="1200" i="1" dirty="0" smtClean="0"/>
              <a:t>Ecology, 2016.</a:t>
            </a:r>
            <a:endParaRPr lang="de-CH" sz="1200" i="1" dirty="0">
              <a:solidFill>
                <a:srgbClr val="FF0000"/>
              </a:solidFill>
            </a:endParaRPr>
          </a:p>
        </p:txBody>
      </p:sp>
    </p:spTree>
    <p:extLst>
      <p:ext uri="{BB962C8B-B14F-4D97-AF65-F5344CB8AC3E}">
        <p14:creationId xmlns:p14="http://schemas.microsoft.com/office/powerpoint/2010/main" val="131682978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eth_praesentation_4zu3_ETH1">
  <a:themeElements>
    <a:clrScheme name="ETH Zuerich - Externe Kommunikation">
      <a:dk1>
        <a:sysClr val="windowText" lastClr="000000"/>
      </a:dk1>
      <a:lt1>
        <a:sysClr val="window" lastClr="FFFFFF"/>
      </a:lt1>
      <a:dk2>
        <a:srgbClr val="1269B0"/>
      </a:dk2>
      <a:lt2>
        <a:srgbClr val="1F407A"/>
      </a:lt2>
      <a:accent1>
        <a:srgbClr val="72791C"/>
      </a:accent1>
      <a:accent2>
        <a:srgbClr val="91056A"/>
      </a:accent2>
      <a:accent3>
        <a:srgbClr val="6F6F64"/>
      </a:accent3>
      <a:accent4>
        <a:srgbClr val="A8322D"/>
      </a:accent4>
      <a:accent5>
        <a:srgbClr val="007A96"/>
      </a:accent5>
      <a:accent6>
        <a:srgbClr val="956013"/>
      </a:accent6>
      <a:hlink>
        <a:srgbClr val="1269B0"/>
      </a:hlink>
      <a:folHlink>
        <a:srgbClr val="8CB63C"/>
      </a:folHlink>
    </a:clrScheme>
    <a:fontScheme name="ETH Zürich">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headEnd type="none" w="med" len="med"/>
          <a:tailEnd type="triangle" w="med" len="med"/>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2203</TotalTime>
  <Words>4357</Words>
  <Application>Microsoft Office PowerPoint</Application>
  <PresentationFormat>On-screen Show (4:3)</PresentationFormat>
  <Paragraphs>636</Paragraphs>
  <Slides>35</Slides>
  <Notes>30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3</vt:i4>
      </vt:variant>
      <vt:variant>
        <vt:lpstr>Slide Titles</vt:lpstr>
      </vt:variant>
      <vt:variant>
        <vt:i4>35</vt:i4>
      </vt:variant>
    </vt:vector>
  </HeadingPairs>
  <TitlesOfParts>
    <vt:vector size="45" baseType="lpstr">
      <vt:lpstr>Arial</vt:lpstr>
      <vt:lpstr>Calibri</vt:lpstr>
      <vt:lpstr>Comic Sans MS</vt:lpstr>
      <vt:lpstr>Helvetica</vt:lpstr>
      <vt:lpstr>Times New Roman</vt:lpstr>
      <vt:lpstr>Wingdings</vt:lpstr>
      <vt:lpstr>eth_praesentation_4zu3_ETH1</vt:lpstr>
      <vt:lpstr>Equation</vt:lpstr>
      <vt:lpstr>Arbeitsblatt</vt:lpstr>
      <vt:lpstr>Worksheet</vt:lpstr>
      <vt:lpstr>MSWI slag in a circular economy:  metal recovery and resource quality</vt:lpstr>
      <vt:lpstr>PowerPoint Presentation</vt:lpstr>
      <vt:lpstr>Quality aspects iron scrap</vt:lpstr>
      <vt:lpstr>Methodology: Multiple linear regression (MLR)</vt:lpstr>
      <vt:lpstr>Scrap qualities used in heats analysed</vt:lpstr>
      <vt:lpstr>Electricity demand electric arc furnace (EAF)</vt:lpstr>
      <vt:lpstr>Chemical composition</vt:lpstr>
      <vt:lpstr>MLR: coefficients to electricity demand (ED) per tonne of output</vt:lpstr>
      <vt:lpstr>Influence of resource quality on environmental impacts (example steel recycling from MSWI bottom ash scrap)</vt:lpstr>
      <vt:lpstr>Separate collection vs. recovery after MSWI</vt:lpstr>
      <vt:lpstr>Chemical composition of scrap: copper</vt:lpstr>
      <vt:lpstr>Chemical composition: tin</vt:lpstr>
      <vt:lpstr>Copper in ferrous scrap recycling </vt:lpstr>
      <vt:lpstr>Further pre-treatment?</vt:lpstr>
      <vt:lpstr>PowerPoint Presentation</vt:lpstr>
      <vt:lpstr>PowerPoint Presentation</vt:lpstr>
      <vt:lpstr>Improvement of the quality of MSWI bottom ash scrap by pre-treatment</vt:lpstr>
      <vt:lpstr>Improvement of the quality of MSWI bottom ash scrap by pre-treatment</vt:lpstr>
      <vt:lpstr>PowerPoint Presentation</vt:lpstr>
      <vt:lpstr>Discussion </vt:lpstr>
      <vt:lpstr>Outlook pre-treated MSWI slag</vt:lpstr>
      <vt:lpstr>Metal concentrations in MSWI slag (&lt; 5 mm) and primary ore </vt:lpstr>
      <vt:lpstr>PowerPoint Presentation</vt:lpstr>
      <vt:lpstr>PowerPoint Presentation</vt:lpstr>
      <vt:lpstr>Conclusions  </vt:lpstr>
      <vt:lpstr>Thank you for your attention! </vt:lpstr>
      <vt:lpstr>PowerPoint Presentation</vt:lpstr>
      <vt:lpstr>MLR: Electricity demand EAF</vt:lpstr>
      <vt:lpstr>Chemical composition: sulphur and phosphorus</vt:lpstr>
      <vt:lpstr>PowerPoint Presentation</vt:lpstr>
      <vt:lpstr>Introduction</vt:lpstr>
      <vt:lpstr>PowerPoint Presentation</vt:lpstr>
      <vt:lpstr>PowerPoint Presentation</vt:lpstr>
      <vt:lpstr>PowerPoint Presentation</vt:lpstr>
      <vt:lpstr>MLR: Electricity demand EAF</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Christie</dc:creator>
  <cp:lastModifiedBy>Administrator</cp:lastModifiedBy>
  <cp:revision>1522</cp:revision>
  <cp:lastPrinted>2013-06-08T11:22:51Z</cp:lastPrinted>
  <dcterms:created xsi:type="dcterms:W3CDTF">2015-01-19T19:48:04Z</dcterms:created>
  <dcterms:modified xsi:type="dcterms:W3CDTF">2017-04-04T08:31:23Z</dcterms:modified>
</cp:coreProperties>
</file>