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363" r:id="rId5"/>
    <p:sldId id="398" r:id="rId6"/>
    <p:sldId id="400" r:id="rId7"/>
    <p:sldId id="401" r:id="rId8"/>
    <p:sldId id="402" r:id="rId9"/>
    <p:sldId id="406" r:id="rId10"/>
    <p:sldId id="390" r:id="rId11"/>
    <p:sldId id="423" r:id="rId12"/>
    <p:sldId id="369" r:id="rId13"/>
    <p:sldId id="385" r:id="rId14"/>
    <p:sldId id="417" r:id="rId15"/>
    <p:sldId id="415" r:id="rId16"/>
    <p:sldId id="407" r:id="rId17"/>
    <p:sldId id="419" r:id="rId18"/>
    <p:sldId id="421" r:id="rId19"/>
    <p:sldId id="422" r:id="rId20"/>
    <p:sldId id="414" r:id="rId21"/>
  </p:sldIdLst>
  <p:sldSz cx="9144000" cy="6858000" type="screen4x3"/>
  <p:notesSz cx="6797675" cy="9926638"/>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06" autoAdjust="0"/>
  </p:normalViewPr>
  <p:slideViewPr>
    <p:cSldViewPr>
      <p:cViewPr>
        <p:scale>
          <a:sx n="80" d="100"/>
          <a:sy n="80" d="100"/>
        </p:scale>
        <p:origin x="-230" y="34"/>
      </p:cViewPr>
      <p:guideLst>
        <p:guide orient="horz" pos="2160"/>
        <p:guide pos="2880"/>
      </p:guideLst>
    </p:cSldViewPr>
  </p:slideViewPr>
  <p:notesTextViewPr>
    <p:cViewPr>
      <p:scale>
        <a:sx n="100" d="100"/>
        <a:sy n="100" d="100"/>
      </p:scale>
      <p:origin x="0" y="0"/>
    </p:cViewPr>
  </p:notesTextViewPr>
  <p:notesViewPr>
    <p:cSldViewPr>
      <p:cViewPr varScale="1">
        <p:scale>
          <a:sx n="57" d="100"/>
          <a:sy n="57" d="100"/>
        </p:scale>
        <p:origin x="-1810" y="-91"/>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A3BC9701-3817-40FF-913E-B3BC2E2606CD}" type="datetimeFigureOut">
              <a:rPr lang="de-DE" smtClean="0"/>
              <a:t>30.03.2017</a:t>
            </a:fld>
            <a:endParaRPr lang="de-DE" dirty="0"/>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292F8C4-597D-4C5A-B3B6-1E3F0DD96987}" type="slidenum">
              <a:rPr lang="de-DE" smtClean="0"/>
              <a:t>‹Nr.›</a:t>
            </a:fld>
            <a:endParaRPr lang="de-DE" dirty="0"/>
          </a:p>
        </p:txBody>
      </p:sp>
    </p:spTree>
    <p:extLst>
      <p:ext uri="{BB962C8B-B14F-4D97-AF65-F5344CB8AC3E}">
        <p14:creationId xmlns:p14="http://schemas.microsoft.com/office/powerpoint/2010/main" val="216115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de-DE" dirty="0" smtClean="0"/>
          </a:p>
        </p:txBody>
      </p:sp>
      <p:sp>
        <p:nvSpPr>
          <p:cNvPr id="4" name="Foliennummernplatzhalter 3"/>
          <p:cNvSpPr>
            <a:spLocks noGrp="1"/>
          </p:cNvSpPr>
          <p:nvPr>
            <p:ph type="sldNum" sz="quarter" idx="10"/>
          </p:nvPr>
        </p:nvSpPr>
        <p:spPr/>
        <p:txBody>
          <a:bodyPr/>
          <a:lstStyle/>
          <a:p>
            <a:fld id="{44CF9392-0F32-41EF-AB29-29DC47BABFB2}" type="slidenum">
              <a:rPr lang="de-DE" smtClean="0"/>
              <a:t>1</a:t>
            </a:fld>
            <a:endParaRPr lang="de-DE"/>
          </a:p>
        </p:txBody>
      </p:sp>
    </p:spTree>
    <p:extLst>
      <p:ext uri="{BB962C8B-B14F-4D97-AF65-F5344CB8AC3E}">
        <p14:creationId xmlns:p14="http://schemas.microsoft.com/office/powerpoint/2010/main" val="682793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10</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11</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12</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13</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14</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15</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16</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17</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20" indent="-171420" defTabSz="914238">
              <a:buFont typeface="Arial" panose="020B0604020202020204" pitchFamily="34" charset="0"/>
              <a:buChar char="•"/>
              <a:defRPr/>
            </a:pPr>
            <a:r>
              <a:rPr lang="en-US" sz="1100" dirty="0">
                <a:latin typeface="Arial" panose="020B0604020202020204" pitchFamily="34" charset="0"/>
                <a:cs typeface="Arial" panose="020B0604020202020204" pitchFamily="34" charset="0"/>
              </a:rPr>
              <a:t>Steel from </a:t>
            </a:r>
            <a:r>
              <a:rPr lang="en-US" sz="1100" dirty="0" err="1">
                <a:latin typeface="Arial" panose="020B0604020202020204" pitchFamily="34" charset="0"/>
                <a:cs typeface="Arial" panose="020B0604020202020204" pitchFamily="34" charset="0"/>
              </a:rPr>
              <a:t>Georgsmarienhütte</a:t>
            </a:r>
            <a:r>
              <a:rPr lang="en-US" sz="1100" dirty="0">
                <a:latin typeface="Arial" panose="020B0604020202020204" pitchFamily="34" charset="0"/>
                <a:cs typeface="Arial" panose="020B0604020202020204" pitchFamily="34" charset="0"/>
              </a:rPr>
              <a:t> is used wherever loads are at their greatest, where force is generated or transmitted, and where safe and wear-resistant operation are critical. Our steel keeps automobiles moving: Our customers produce crankshafts, connecting rods, camshafts, drive shafts, gear and chassis components, and much, much more. Besides servicing the automotive industry and </a:t>
            </a:r>
            <a:r>
              <a:rPr lang="en-US" sz="1100" dirty="0" err="1">
                <a:latin typeface="Arial" panose="020B0604020202020204" pitchFamily="34" charset="0"/>
                <a:cs typeface="Arial" panose="020B0604020202020204" pitchFamily="34" charset="0"/>
              </a:rPr>
              <a:t>ist</a:t>
            </a:r>
            <a:r>
              <a:rPr lang="en-US" sz="1100" dirty="0">
                <a:latin typeface="Arial" panose="020B0604020202020204" pitchFamily="34" charset="0"/>
                <a:cs typeface="Arial" panose="020B0604020202020204" pitchFamily="34" charset="0"/>
              </a:rPr>
              <a:t> component suppliers we supply steel for chains, machinery parts and hydraulic components as well as ingots for open-die forging applications. </a:t>
            </a:r>
          </a:p>
          <a:p>
            <a:pPr marL="171420" indent="-171420" defTabSz="914238">
              <a:buFont typeface="Arial" panose="020B0604020202020204" pitchFamily="34" charset="0"/>
              <a:buChar char="•"/>
              <a:defRPr/>
            </a:pPr>
            <a:r>
              <a:rPr lang="en-US" sz="1100" dirty="0">
                <a:latin typeface="Arial" panose="020B0604020202020204" pitchFamily="34" charset="0"/>
                <a:cs typeface="Arial" panose="020B0604020202020204" pitchFamily="34" charset="0"/>
              </a:rPr>
              <a:t>GMH directly exports steel to 20 countries worldwide, but indirectly the steel is distributed via the German forges, suppliers and OEMs all over the world.</a:t>
            </a:r>
          </a:p>
          <a:p>
            <a:pPr marL="171420" indent="-171420" defTabSz="914238">
              <a:buFont typeface="Arial" panose="020B0604020202020204" pitchFamily="34" charset="0"/>
              <a:buChar char="•"/>
              <a:defRPr/>
            </a:pPr>
            <a:r>
              <a:rPr lang="en-US" sz="1100" dirty="0">
                <a:latin typeface="Arial" panose="020B0604020202020204" pitchFamily="34" charset="0"/>
                <a:cs typeface="Arial" panose="020B0604020202020204" pitchFamily="34" charset="0"/>
              </a:rPr>
              <a:t>3 in 4 cars built in Germany are sold abroad. Only 12 per cent of the steel produced by GMH remains in Germany for its final application. The remaining percentage is shipped abroad either directly (approx. 19%) or by the indirect export via forges (approx. 27%) and the indirect export via the OEMs (approx. 42%).</a:t>
            </a:r>
          </a:p>
          <a:p>
            <a:pPr marL="171420" indent="-171420" defTabSz="914238">
              <a:buFont typeface="Arial" panose="020B0604020202020204" pitchFamily="34" charset="0"/>
              <a:buChar char="•"/>
              <a:defRPr/>
            </a:pPr>
            <a:r>
              <a:rPr lang="en-US" sz="1100" dirty="0">
                <a:latin typeface="Arial" panose="020B0604020202020204" pitchFamily="34" charset="0"/>
                <a:cs typeface="Arial" panose="020B0604020202020204" pitchFamily="34" charset="0"/>
              </a:rPr>
              <a:t>In nearly every German passenger car you can find steel of GMH.</a:t>
            </a:r>
          </a:p>
          <a:p>
            <a:pPr marL="171420" indent="-171420" defTabSz="914238">
              <a:buFont typeface="Arial" panose="020B0604020202020204" pitchFamily="34" charset="0"/>
              <a:buChar char="•"/>
              <a:defRPr/>
            </a:pPr>
            <a:endParaRPr lang="en-US" sz="1100" dirty="0">
              <a:latin typeface="Arial" panose="020B0604020202020204" pitchFamily="34" charset="0"/>
              <a:cs typeface="Arial" panose="020B0604020202020204" pitchFamily="34" charset="0"/>
            </a:endParaRPr>
          </a:p>
          <a:p>
            <a:pPr marL="171420" indent="-171420" defTabSz="914238">
              <a:buFont typeface="Arial" panose="020B0604020202020204" pitchFamily="34" charset="0"/>
              <a:buChar char="•"/>
              <a:defRPr/>
            </a:pPr>
            <a:endParaRPr lang="en-US" sz="1100" dirty="0">
              <a:latin typeface="Arial" panose="020B0604020202020204" pitchFamily="34" charset="0"/>
              <a:cs typeface="Arial" panose="020B0604020202020204" pitchFamily="34" charset="0"/>
            </a:endParaRPr>
          </a:p>
          <a:p>
            <a:pPr marL="171420" indent="-171420" defTabSz="914238">
              <a:buFont typeface="Arial" panose="020B0604020202020204" pitchFamily="34" charset="0"/>
              <a:buChar char="•"/>
              <a:defRPr/>
            </a:pPr>
            <a:endParaRPr lang="de-DE" sz="11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4CF9392-0F32-41EF-AB29-29DC47BABFB2}" type="slidenum">
              <a:rPr lang="de-DE" smtClean="0"/>
              <a:t>2</a:t>
            </a:fld>
            <a:endParaRPr lang="de-DE"/>
          </a:p>
        </p:txBody>
      </p:sp>
    </p:spTree>
    <p:extLst>
      <p:ext uri="{BB962C8B-B14F-4D97-AF65-F5344CB8AC3E}">
        <p14:creationId xmlns:p14="http://schemas.microsoft.com/office/powerpoint/2010/main" val="2740835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20" indent="-171420">
              <a:buFont typeface="Arial" panose="020B0604020202020204" pitchFamily="34" charset="0"/>
              <a:buChar char="•"/>
            </a:pPr>
            <a:r>
              <a:rPr lang="en-US" sz="1100" dirty="0">
                <a:latin typeface="Arial" panose="020B0604020202020204" pitchFamily="34" charset="0"/>
                <a:cs typeface="Arial" panose="020B0604020202020204" pitchFamily="34" charset="0"/>
              </a:rPr>
              <a:t>GMH as a specialist producer of quality and engineering steels is able to produce approx. 2000 different grades of steel.</a:t>
            </a:r>
          </a:p>
          <a:p>
            <a:endParaRPr lang="de-DE" sz="1100" dirty="0">
              <a:latin typeface="Arial" panose="020B0604020202020204" pitchFamily="34" charset="0"/>
              <a:cs typeface="Arial" panose="020B0604020202020204" pitchFamily="34" charset="0"/>
            </a:endParaRPr>
          </a:p>
          <a:p>
            <a:endParaRPr lang="de-DE" sz="1100"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4CF9392-0F32-41EF-AB29-29DC47BABFB2}" type="slidenum">
              <a:rPr lang="de-DE" smtClean="0"/>
              <a:t>3</a:t>
            </a:fld>
            <a:endParaRPr lang="de-DE"/>
          </a:p>
        </p:txBody>
      </p:sp>
    </p:spTree>
    <p:extLst>
      <p:ext uri="{BB962C8B-B14F-4D97-AF65-F5344CB8AC3E}">
        <p14:creationId xmlns:p14="http://schemas.microsoft.com/office/powerpoint/2010/main" val="3169613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100" dirty="0">
                <a:latin typeface="Arial" panose="020B0604020202020204" pitchFamily="34" charset="0"/>
                <a:cs typeface="Arial" panose="020B0604020202020204" pitchFamily="34" charset="0"/>
              </a:rPr>
              <a:t>Ingots: 		Further ingot formats are available from </a:t>
            </a:r>
            <a:r>
              <a:rPr lang="en-US" sz="1100" dirty="0" err="1">
                <a:latin typeface="Arial" panose="020B0604020202020204" pitchFamily="34" charset="0"/>
                <a:cs typeface="Arial" panose="020B0604020202020204" pitchFamily="34" charset="0"/>
              </a:rPr>
              <a:t>Stahlwerk</a:t>
            </a:r>
            <a:r>
              <a:rPr lang="en-US" sz="1100" dirty="0">
                <a:latin typeface="Arial" panose="020B0604020202020204" pitchFamily="34" charset="0"/>
                <a:cs typeface="Arial" panose="020B0604020202020204" pitchFamily="34" charset="0"/>
              </a:rPr>
              <a:t> </a:t>
            </a:r>
          </a:p>
          <a:p>
            <a:r>
              <a:rPr lang="en-US" sz="1100" dirty="0">
                <a:latin typeface="Arial" panose="020B0604020202020204" pitchFamily="34" charset="0"/>
                <a:cs typeface="Arial" panose="020B0604020202020204" pitchFamily="34" charset="0"/>
              </a:rPr>
              <a:t>		Bous GmbH.</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Continuously cast billets:   	delivery lengths 3.5 to 7 m</a:t>
            </a:r>
          </a:p>
          <a:p>
            <a:r>
              <a:rPr lang="en-US" sz="1100" dirty="0">
                <a:latin typeface="Arial" panose="020B0604020202020204" pitchFamily="34" charset="0"/>
                <a:cs typeface="Arial" panose="020B0604020202020204" pitchFamily="34" charset="0"/>
              </a:rPr>
              <a:t>		other lengths by arrangement</a:t>
            </a:r>
          </a:p>
          <a:p>
            <a:r>
              <a:rPr lang="en-US" sz="1100" dirty="0">
                <a:latin typeface="Arial" panose="020B0604020202020204" pitchFamily="34" charset="0"/>
                <a:cs typeface="Arial" panose="020B0604020202020204" pitchFamily="34" charset="0"/>
              </a:rPr>
              <a:t>		semi-finished material available on request</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		Further continuously cast formats are available from </a:t>
            </a:r>
          </a:p>
          <a:p>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Stahlwerk</a:t>
            </a:r>
            <a:r>
              <a:rPr lang="en-US" sz="1100" dirty="0">
                <a:latin typeface="Arial" panose="020B0604020202020204" pitchFamily="34" charset="0"/>
                <a:cs typeface="Arial" panose="020B0604020202020204" pitchFamily="34" charset="0"/>
              </a:rPr>
              <a:t> Bous GmbH.</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Round: 		delivery lengths</a:t>
            </a:r>
          </a:p>
          <a:p>
            <a:r>
              <a:rPr lang="en-US" sz="1100" dirty="0">
                <a:latin typeface="Arial" panose="020B0604020202020204" pitchFamily="34" charset="0"/>
                <a:cs typeface="Arial" panose="020B0604020202020204" pitchFamily="34" charset="0"/>
              </a:rPr>
              <a:t>		6 to 10 m</a:t>
            </a:r>
          </a:p>
          <a:p>
            <a:r>
              <a:rPr lang="en-US" sz="1100" dirty="0">
                <a:latin typeface="Arial" panose="020B0604020202020204" pitchFamily="34" charset="0"/>
                <a:cs typeface="Arial" panose="020B0604020202020204" pitchFamily="34" charset="0"/>
              </a:rPr>
              <a:t>		other lengths by arrangement</a:t>
            </a:r>
          </a:p>
          <a:p>
            <a:r>
              <a:rPr lang="en-US" sz="1100" dirty="0">
                <a:latin typeface="Arial" panose="020B0604020202020204" pitchFamily="34" charset="0"/>
                <a:cs typeface="Arial" panose="020B0604020202020204" pitchFamily="34" charset="0"/>
              </a:rPr>
              <a:t>		cut lengths &lt;100 mm</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		All established finishes and types of heat treatment.</a:t>
            </a:r>
          </a:p>
          <a:p>
            <a:endParaRPr lang="en-US" sz="1100" dirty="0">
              <a:latin typeface="Arial" panose="020B0604020202020204" pitchFamily="34" charset="0"/>
              <a:cs typeface="Arial" panose="020B0604020202020204" pitchFamily="34" charset="0"/>
            </a:endParaRPr>
          </a:p>
          <a:p>
            <a:r>
              <a:rPr lang="en-US" sz="1100" dirty="0">
                <a:latin typeface="Arial" panose="020B0604020202020204" pitchFamily="34" charset="0"/>
                <a:cs typeface="Arial" panose="020B0604020202020204" pitchFamily="34" charset="0"/>
              </a:rPr>
              <a:t>Bright bars: 		delivery lengths 3 to 10 m other lengths and cut lengths </a:t>
            </a:r>
          </a:p>
          <a:p>
            <a:r>
              <a:rPr lang="en-US" sz="1100" dirty="0">
                <a:latin typeface="Arial" panose="020B0604020202020204" pitchFamily="34" charset="0"/>
                <a:cs typeface="Arial" panose="020B0604020202020204" pitchFamily="34" charset="0"/>
              </a:rPr>
              <a:t>		by arrangement.</a:t>
            </a:r>
          </a:p>
        </p:txBody>
      </p:sp>
      <p:sp>
        <p:nvSpPr>
          <p:cNvPr id="4" name="Foliennummernplatzhalter 3"/>
          <p:cNvSpPr>
            <a:spLocks noGrp="1"/>
          </p:cNvSpPr>
          <p:nvPr>
            <p:ph type="sldNum" sz="quarter" idx="10"/>
          </p:nvPr>
        </p:nvSpPr>
        <p:spPr/>
        <p:txBody>
          <a:bodyPr/>
          <a:lstStyle/>
          <a:p>
            <a:fld id="{44CF9392-0F32-41EF-AB29-29DC47BABFB2}" type="slidenum">
              <a:rPr lang="de-DE" smtClean="0"/>
              <a:t>4</a:t>
            </a:fld>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9292F8C4-597D-4C5A-B3B6-1E3F0DD96987}" type="slidenum">
              <a:rPr lang="de-DE" smtClean="0"/>
              <a:t>5</a:t>
            </a:fld>
            <a:endParaRPr lang="de-DE" dirty="0"/>
          </a:p>
        </p:txBody>
      </p:sp>
    </p:spTree>
    <p:extLst>
      <p:ext uri="{BB962C8B-B14F-4D97-AF65-F5344CB8AC3E}">
        <p14:creationId xmlns:p14="http://schemas.microsoft.com/office/powerpoint/2010/main" val="6080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0" hangingPunct="0">
              <a:spcBef>
                <a:spcPct val="20000"/>
              </a:spcBef>
              <a:tabLst>
                <a:tab pos="2695095" algn="l"/>
              </a:tabLst>
              <a:defRPr/>
            </a:pPr>
            <a:endParaRPr lang="de-DE" kern="0" dirty="0" smtClean="0">
              <a:solidFill>
                <a:srgbClr val="7B8078"/>
              </a:solidFill>
              <a:ea typeface="ＭＳ Ｐゴシック" pitchFamily="41" charset="-128"/>
              <a:cs typeface="Arial" pitchFamily="34" charset="0"/>
            </a:endParaRPr>
          </a:p>
        </p:txBody>
      </p:sp>
      <p:sp>
        <p:nvSpPr>
          <p:cNvPr id="4" name="Foliennummernplatzhalter 3"/>
          <p:cNvSpPr>
            <a:spLocks noGrp="1"/>
          </p:cNvSpPr>
          <p:nvPr>
            <p:ph type="sldNum" sz="quarter" idx="10"/>
          </p:nvPr>
        </p:nvSpPr>
        <p:spPr/>
        <p:txBody>
          <a:bodyPr/>
          <a:lstStyle/>
          <a:p>
            <a:fld id="{44CF9392-0F32-41EF-AB29-29DC47BABFB2}" type="slidenum">
              <a:rPr lang="de-DE" smtClean="0"/>
              <a:t>6</a:t>
            </a:fld>
            <a:endParaRPr lang="de-DE"/>
          </a:p>
        </p:txBody>
      </p:sp>
    </p:spTree>
    <p:extLst>
      <p:ext uri="{BB962C8B-B14F-4D97-AF65-F5344CB8AC3E}">
        <p14:creationId xmlns:p14="http://schemas.microsoft.com/office/powerpoint/2010/main" val="1158646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7</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8</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4" name="Foliennummernplatzhalter 3"/>
          <p:cNvSpPr>
            <a:spLocks noGrp="1"/>
          </p:cNvSpPr>
          <p:nvPr>
            <p:ph type="sldNum" sz="quarter" idx="10"/>
          </p:nvPr>
        </p:nvSpPr>
        <p:spPr/>
        <p:txBody>
          <a:bodyPr/>
          <a:lstStyle/>
          <a:p>
            <a:fld id="{44CF9392-0F32-41EF-AB29-29DC47BABFB2}" type="slidenum">
              <a:rPr lang="de-DE" smtClean="0"/>
              <a:t>9</a:t>
            </a:fld>
            <a:endParaRPr lang="de-DE"/>
          </a:p>
        </p:txBody>
      </p:sp>
      <p:sp>
        <p:nvSpPr>
          <p:cNvPr id="5" name="Notizenplatzhalter 4"/>
          <p:cNvSpPr>
            <a:spLocks noGrp="1"/>
          </p:cNvSpPr>
          <p:nvPr>
            <p:ph type="body" sz="quarter" idx="11"/>
          </p:nvPr>
        </p:nvSpPr>
        <p:spPr/>
        <p:txBody>
          <a:bodyPr/>
          <a:lstStyle/>
          <a:p>
            <a:endParaRPr lang="de-DE"/>
          </a:p>
        </p:txBody>
      </p:sp>
    </p:spTree>
    <p:extLst>
      <p:ext uri="{BB962C8B-B14F-4D97-AF65-F5344CB8AC3E}">
        <p14:creationId xmlns:p14="http://schemas.microsoft.com/office/powerpoint/2010/main" val="4118591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 Type="http://schemas.openxmlformats.org/officeDocument/2006/relationships/image" Target="../media/image5.png"/><Relationship Id="rId21" Type="http://schemas.openxmlformats.org/officeDocument/2006/relationships/image" Target="../media/image23.png"/><Relationship Id="rId34" Type="http://schemas.openxmlformats.org/officeDocument/2006/relationships/image" Target="../media/image3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33" Type="http://schemas.openxmlformats.org/officeDocument/2006/relationships/image" Target="../media/image34.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24" Type="http://schemas.openxmlformats.org/officeDocument/2006/relationships/image" Target="../media/image26.png"/><Relationship Id="rId32" Type="http://schemas.openxmlformats.org/officeDocument/2006/relationships/image" Target="../media/image3.jpe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png"/><Relationship Id="rId10" Type="http://schemas.openxmlformats.org/officeDocument/2006/relationships/image" Target="../media/image12.png"/><Relationship Id="rId19" Type="http://schemas.openxmlformats.org/officeDocument/2006/relationships/image" Target="../media/image21.png"/><Relationship Id="rId31" Type="http://schemas.openxmlformats.org/officeDocument/2006/relationships/image" Target="../media/image33.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5" name="Rechteck 4"/>
          <p:cNvSpPr>
            <a:spLocks noChangeArrowheads="1"/>
          </p:cNvSpPr>
          <p:nvPr userDrawn="1"/>
        </p:nvSpPr>
        <p:spPr bwMode="auto">
          <a:xfrm>
            <a:off x="0" y="1487488"/>
            <a:ext cx="9180513" cy="53975"/>
          </a:xfrm>
          <a:prstGeom prst="rect">
            <a:avLst/>
          </a:prstGeom>
          <a:solidFill>
            <a:schemeClr val="bg2"/>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6" name="Rechteck 5"/>
          <p:cNvSpPr>
            <a:spLocks noChangeArrowheads="1"/>
          </p:cNvSpPr>
          <p:nvPr userDrawn="1"/>
        </p:nvSpPr>
        <p:spPr bwMode="auto">
          <a:xfrm>
            <a:off x="0" y="5051425"/>
            <a:ext cx="9180513" cy="53975"/>
          </a:xfrm>
          <a:prstGeom prst="rect">
            <a:avLst/>
          </a:prstGeom>
          <a:solidFill>
            <a:schemeClr val="bg2"/>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9" name="Rechteck 8"/>
          <p:cNvSpPr>
            <a:spLocks noChangeArrowheads="1"/>
          </p:cNvSpPr>
          <p:nvPr userDrawn="1"/>
        </p:nvSpPr>
        <p:spPr bwMode="auto">
          <a:xfrm>
            <a:off x="-11368" y="908720"/>
            <a:ext cx="9180513"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0" name="Rechteck 9"/>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3" name="Bildplatzhalter 22"/>
          <p:cNvSpPr>
            <a:spLocks noGrp="1"/>
          </p:cNvSpPr>
          <p:nvPr>
            <p:ph type="pic" sz="quarter" idx="12"/>
          </p:nvPr>
        </p:nvSpPr>
        <p:spPr>
          <a:xfrm>
            <a:off x="0" y="1530350"/>
            <a:ext cx="9144000" cy="3498850"/>
          </a:xfrm>
        </p:spPr>
        <p:txBody>
          <a:bodyPr rtlCol="0">
            <a:normAutofit/>
          </a:bodyPr>
          <a:lstStyle>
            <a:lvl1pPr>
              <a:buNone/>
              <a:defRPr sz="1200">
                <a:latin typeface="Arial"/>
                <a:cs typeface="Arial"/>
              </a:defRPr>
            </a:lvl1pPr>
          </a:lstStyle>
          <a:p>
            <a:pPr lvl="0"/>
            <a:r>
              <a:rPr lang="de-DE" noProof="0" dirty="0" smtClean="0"/>
              <a:t>Bild durch Klicken auf Symbol hinzufügen</a:t>
            </a:r>
            <a:endParaRPr lang="de-DE" noProof="0" dirty="0"/>
          </a:p>
        </p:txBody>
      </p:sp>
      <p:sp>
        <p:nvSpPr>
          <p:cNvPr id="12" name="Titel 1"/>
          <p:cNvSpPr>
            <a:spLocks noGrp="1"/>
          </p:cNvSpPr>
          <p:nvPr>
            <p:ph type="title"/>
          </p:nvPr>
        </p:nvSpPr>
        <p:spPr>
          <a:xfrm>
            <a:off x="107504" y="231304"/>
            <a:ext cx="6912768" cy="533400"/>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pic>
        <p:nvPicPr>
          <p:cNvPr id="11" name="Grafik 10"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sign Bilder">
    <p:spTree>
      <p:nvGrpSpPr>
        <p:cNvPr id="1" name=""/>
        <p:cNvGrpSpPr/>
        <p:nvPr/>
      </p:nvGrpSpPr>
      <p:grpSpPr>
        <a:xfrm>
          <a:off x="0" y="0"/>
          <a:ext cx="0" cy="0"/>
          <a:chOff x="0" y="0"/>
          <a:chExt cx="0" cy="0"/>
        </a:xfrm>
      </p:grpSpPr>
      <p:sp>
        <p:nvSpPr>
          <p:cNvPr id="10" name="Bildplatzhalter 6"/>
          <p:cNvSpPr>
            <a:spLocks noGrp="1"/>
          </p:cNvSpPr>
          <p:nvPr>
            <p:ph type="pic" sz="quarter" idx="12"/>
          </p:nvPr>
        </p:nvSpPr>
        <p:spPr>
          <a:xfrm>
            <a:off x="177465" y="2420888"/>
            <a:ext cx="2719335" cy="3086026"/>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3" name="Bildplatzhalter 8"/>
          <p:cNvSpPr>
            <a:spLocks noGrp="1"/>
          </p:cNvSpPr>
          <p:nvPr>
            <p:ph type="pic" sz="quarter" idx="13"/>
          </p:nvPr>
        </p:nvSpPr>
        <p:spPr>
          <a:xfrm>
            <a:off x="2206469" y="2420888"/>
            <a:ext cx="3204931" cy="3086026"/>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6" name="Bildplatzhalter 10"/>
          <p:cNvSpPr>
            <a:spLocks noGrp="1"/>
          </p:cNvSpPr>
          <p:nvPr>
            <p:ph type="pic" sz="quarter" idx="14"/>
          </p:nvPr>
        </p:nvSpPr>
        <p:spPr>
          <a:xfrm>
            <a:off x="4930260" y="2420888"/>
            <a:ext cx="2233740" cy="3086026"/>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7" name="Bildplatzhalter 12"/>
          <p:cNvSpPr>
            <a:spLocks noGrp="1"/>
          </p:cNvSpPr>
          <p:nvPr>
            <p:ph type="pic" sz="quarter" idx="15"/>
          </p:nvPr>
        </p:nvSpPr>
        <p:spPr>
          <a:xfrm>
            <a:off x="6620103" y="2420888"/>
            <a:ext cx="2525097" cy="3086026"/>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8" name="Textplatzhalter 15"/>
          <p:cNvSpPr>
            <a:spLocks noGrp="1"/>
          </p:cNvSpPr>
          <p:nvPr>
            <p:ph type="body" sz="quarter" idx="11"/>
          </p:nvPr>
        </p:nvSpPr>
        <p:spPr>
          <a:xfrm>
            <a:off x="234000" y="1124744"/>
            <a:ext cx="8928991" cy="1186616"/>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23" name="Rechteck 22"/>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4"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26" name="Rechteck 25"/>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4" name="Textplatzhalter 15"/>
          <p:cNvSpPr>
            <a:spLocks noGrp="1"/>
          </p:cNvSpPr>
          <p:nvPr>
            <p:ph type="body" sz="quarter" idx="17"/>
          </p:nvPr>
        </p:nvSpPr>
        <p:spPr>
          <a:xfrm>
            <a:off x="86400" y="5559630"/>
            <a:ext cx="1980727" cy="605674"/>
          </a:xfrm>
        </p:spPr>
        <p:txBody>
          <a:bodyPr/>
          <a:lstStyle>
            <a:lvl1pPr marL="0" indent="0">
              <a:buClr>
                <a:srgbClr val="E2382A"/>
              </a:buClr>
              <a:buFont typeface="Wingdings" pitchFamily="2" charset="2"/>
              <a:buNone/>
              <a:defRPr sz="12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2000">
                <a:solidFill>
                  <a:srgbClr val="7A8077"/>
                </a:solidFill>
                <a:latin typeface="Arial" pitchFamily="34" charset="0"/>
                <a:cs typeface="Arial" pitchFamily="34" charset="0"/>
              </a:defRPr>
            </a:lvl4pPr>
            <a:lvl5pPr>
              <a:buFont typeface="Wingdings" pitchFamily="2" charset="2"/>
              <a:buChar char="§"/>
              <a:defRPr sz="1800">
                <a:solidFill>
                  <a:srgbClr val="7A8077"/>
                </a:solidFill>
                <a:latin typeface="Arial" pitchFamily="34" charset="0"/>
                <a:cs typeface="Arial" pitchFamily="34" charset="0"/>
              </a:defRPr>
            </a:lvl5pPr>
          </a:lstStyle>
          <a:p>
            <a:pPr lvl="0"/>
            <a:r>
              <a:rPr lang="de-DE" smtClean="0"/>
              <a:t>Textmasterformate durch Klicken bearbeiten</a:t>
            </a:r>
          </a:p>
        </p:txBody>
      </p:sp>
      <p:sp>
        <p:nvSpPr>
          <p:cNvPr id="15" name="Textplatzhalter 15"/>
          <p:cNvSpPr>
            <a:spLocks noGrp="1"/>
          </p:cNvSpPr>
          <p:nvPr>
            <p:ph type="body" sz="quarter" idx="18"/>
          </p:nvPr>
        </p:nvSpPr>
        <p:spPr>
          <a:xfrm>
            <a:off x="2113200" y="5561174"/>
            <a:ext cx="1980727" cy="605674"/>
          </a:xfrm>
        </p:spPr>
        <p:txBody>
          <a:bodyPr/>
          <a:lstStyle>
            <a:lvl1pPr marL="0" indent="0">
              <a:buClr>
                <a:srgbClr val="E2382A"/>
              </a:buClr>
              <a:buFont typeface="Wingdings" pitchFamily="2" charset="2"/>
              <a:buNone/>
              <a:defRPr sz="12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2000">
                <a:solidFill>
                  <a:srgbClr val="7A8077"/>
                </a:solidFill>
                <a:latin typeface="Arial" pitchFamily="34" charset="0"/>
                <a:cs typeface="Arial" pitchFamily="34" charset="0"/>
              </a:defRPr>
            </a:lvl4pPr>
            <a:lvl5pPr>
              <a:buFont typeface="Wingdings" pitchFamily="2" charset="2"/>
              <a:buChar char="§"/>
              <a:defRPr sz="1800">
                <a:solidFill>
                  <a:srgbClr val="7A8077"/>
                </a:solidFill>
                <a:latin typeface="Arial" pitchFamily="34" charset="0"/>
                <a:cs typeface="Arial" pitchFamily="34" charset="0"/>
              </a:defRPr>
            </a:lvl5pPr>
          </a:lstStyle>
          <a:p>
            <a:pPr lvl="0"/>
            <a:r>
              <a:rPr lang="de-DE" smtClean="0"/>
              <a:t>Textmasterformate durch Klicken bearbeiten</a:t>
            </a:r>
          </a:p>
        </p:txBody>
      </p:sp>
      <p:sp>
        <p:nvSpPr>
          <p:cNvPr id="19" name="Textplatzhalter 15"/>
          <p:cNvSpPr>
            <a:spLocks noGrp="1"/>
          </p:cNvSpPr>
          <p:nvPr>
            <p:ph type="body" sz="quarter" idx="19"/>
          </p:nvPr>
        </p:nvSpPr>
        <p:spPr>
          <a:xfrm>
            <a:off x="4838400" y="5559630"/>
            <a:ext cx="1656184" cy="605674"/>
          </a:xfrm>
        </p:spPr>
        <p:txBody>
          <a:bodyPr/>
          <a:lstStyle>
            <a:lvl1pPr marL="0" indent="0">
              <a:buClr>
                <a:srgbClr val="E2382A"/>
              </a:buClr>
              <a:buFont typeface="Wingdings" pitchFamily="2" charset="2"/>
              <a:buNone/>
              <a:defRPr sz="12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2000">
                <a:solidFill>
                  <a:srgbClr val="7A8077"/>
                </a:solidFill>
                <a:latin typeface="Arial" pitchFamily="34" charset="0"/>
                <a:cs typeface="Arial" pitchFamily="34" charset="0"/>
              </a:defRPr>
            </a:lvl4pPr>
            <a:lvl5pPr>
              <a:buFont typeface="Wingdings" pitchFamily="2" charset="2"/>
              <a:buChar char="§"/>
              <a:defRPr sz="1800">
                <a:solidFill>
                  <a:srgbClr val="7A8077"/>
                </a:solidFill>
                <a:latin typeface="Arial" pitchFamily="34" charset="0"/>
                <a:cs typeface="Arial" pitchFamily="34" charset="0"/>
              </a:defRPr>
            </a:lvl5pPr>
          </a:lstStyle>
          <a:p>
            <a:pPr lvl="0"/>
            <a:r>
              <a:rPr lang="de-DE" smtClean="0"/>
              <a:t>Textmasterformate durch Klicken bearbeiten</a:t>
            </a:r>
          </a:p>
        </p:txBody>
      </p:sp>
      <p:sp>
        <p:nvSpPr>
          <p:cNvPr id="27" name="Textplatzhalter 15"/>
          <p:cNvSpPr>
            <a:spLocks noGrp="1"/>
          </p:cNvSpPr>
          <p:nvPr>
            <p:ph type="body" sz="quarter" idx="20"/>
          </p:nvPr>
        </p:nvSpPr>
        <p:spPr>
          <a:xfrm>
            <a:off x="6526800" y="5559630"/>
            <a:ext cx="1980727" cy="605674"/>
          </a:xfrm>
        </p:spPr>
        <p:txBody>
          <a:bodyPr/>
          <a:lstStyle>
            <a:lvl1pPr marL="0" indent="0">
              <a:buClr>
                <a:srgbClr val="E2382A"/>
              </a:buClr>
              <a:buFont typeface="Wingdings" pitchFamily="2" charset="2"/>
              <a:buNone/>
              <a:defRPr sz="12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2000">
                <a:solidFill>
                  <a:srgbClr val="7A8077"/>
                </a:solidFill>
                <a:latin typeface="Arial" pitchFamily="34" charset="0"/>
                <a:cs typeface="Arial" pitchFamily="34" charset="0"/>
              </a:defRPr>
            </a:lvl4pPr>
            <a:lvl5pPr>
              <a:buFont typeface="Wingdings" pitchFamily="2" charset="2"/>
              <a:buChar char="§"/>
              <a:defRPr sz="1800">
                <a:solidFill>
                  <a:srgbClr val="7A8077"/>
                </a:solidFill>
                <a:latin typeface="Arial" pitchFamily="34" charset="0"/>
                <a:cs typeface="Arial" pitchFamily="34" charset="0"/>
              </a:defRPr>
            </a:lvl5pPr>
          </a:lstStyle>
          <a:p>
            <a:pPr lvl="0"/>
            <a:r>
              <a:rPr lang="de-DE" smtClean="0"/>
              <a:t>Textmasterformate durch Klicken bearbeiten</a:t>
            </a:r>
          </a:p>
        </p:txBody>
      </p:sp>
      <p:sp>
        <p:nvSpPr>
          <p:cNvPr id="21"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28" name="Fußzeilenplatzhalter 3"/>
          <p:cNvSpPr>
            <a:spLocks noGrp="1"/>
          </p:cNvSpPr>
          <p:nvPr>
            <p:ph type="ftr" sz="quarter" idx="21"/>
          </p:nvPr>
        </p:nvSpPr>
        <p:spPr>
          <a:xfrm>
            <a:off x="3010346" y="6309320"/>
            <a:ext cx="3136900" cy="365125"/>
          </a:xfrm>
        </p:spPr>
        <p:txBody>
          <a:bodyPr/>
          <a:lstStyle/>
          <a:p>
            <a:pPr>
              <a:defRPr/>
            </a:pPr>
            <a:endParaRPr lang="de-DE" dirty="0">
              <a:solidFill>
                <a:srgbClr val="334547">
                  <a:tint val="75000"/>
                </a:srgbClr>
              </a:solidFill>
            </a:endParaRPr>
          </a:p>
        </p:txBody>
      </p:sp>
      <p:sp>
        <p:nvSpPr>
          <p:cNvPr id="29" name="Foliennummernplatzhalter 5"/>
          <p:cNvSpPr>
            <a:spLocks noGrp="1"/>
          </p:cNvSpPr>
          <p:nvPr>
            <p:ph type="sldNum" sz="quarter" idx="22"/>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31" name="Grafik 30"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halt + Design Bilder">
    <p:spTree>
      <p:nvGrpSpPr>
        <p:cNvPr id="1" name=""/>
        <p:cNvGrpSpPr/>
        <p:nvPr/>
      </p:nvGrpSpPr>
      <p:grpSpPr>
        <a:xfrm>
          <a:off x="0" y="0"/>
          <a:ext cx="0" cy="0"/>
          <a:chOff x="0" y="0"/>
          <a:chExt cx="0" cy="0"/>
        </a:xfrm>
      </p:grpSpPr>
      <p:sp>
        <p:nvSpPr>
          <p:cNvPr id="17" name="Inhaltsplatzhalter 14"/>
          <p:cNvSpPr>
            <a:spLocks noGrp="1"/>
          </p:cNvSpPr>
          <p:nvPr>
            <p:ph sz="quarter" idx="14"/>
          </p:nvPr>
        </p:nvSpPr>
        <p:spPr>
          <a:xfrm>
            <a:off x="234000" y="1124744"/>
            <a:ext cx="4177159" cy="5040560"/>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0" name="Bildplatzhalter 10"/>
          <p:cNvSpPr>
            <a:spLocks noGrp="1"/>
          </p:cNvSpPr>
          <p:nvPr>
            <p:ph type="pic" sz="quarter" idx="15"/>
          </p:nvPr>
        </p:nvSpPr>
        <p:spPr>
          <a:xfrm>
            <a:off x="4575549" y="2060848"/>
            <a:ext cx="2282451" cy="3374058"/>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3" name="Bildplatzhalter 12"/>
          <p:cNvSpPr>
            <a:spLocks noGrp="1"/>
          </p:cNvSpPr>
          <p:nvPr>
            <p:ph type="pic" sz="quarter" idx="16"/>
          </p:nvPr>
        </p:nvSpPr>
        <p:spPr>
          <a:xfrm>
            <a:off x="6166890" y="2060848"/>
            <a:ext cx="2977110" cy="3374058"/>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9" name="Rechteck 18"/>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0"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22" name="Rechteck 21"/>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2" name="Textplatzhalter 15"/>
          <p:cNvSpPr>
            <a:spLocks noGrp="1"/>
          </p:cNvSpPr>
          <p:nvPr>
            <p:ph type="body" sz="quarter" idx="19"/>
          </p:nvPr>
        </p:nvSpPr>
        <p:spPr>
          <a:xfrm>
            <a:off x="4485600" y="5445224"/>
            <a:ext cx="1656184" cy="648072"/>
          </a:xfrm>
        </p:spPr>
        <p:txBody>
          <a:bodyPr/>
          <a:lstStyle>
            <a:lvl1pPr marL="0" indent="0">
              <a:buClr>
                <a:srgbClr val="E2382A"/>
              </a:buClr>
              <a:buFont typeface="Wingdings" pitchFamily="2" charset="2"/>
              <a:buNone/>
              <a:defRPr sz="12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2000">
                <a:solidFill>
                  <a:srgbClr val="7A8077"/>
                </a:solidFill>
                <a:latin typeface="Arial" pitchFamily="34" charset="0"/>
                <a:cs typeface="Arial" pitchFamily="34" charset="0"/>
              </a:defRPr>
            </a:lvl4pPr>
            <a:lvl5pPr>
              <a:buFont typeface="Wingdings" pitchFamily="2" charset="2"/>
              <a:buChar char="§"/>
              <a:defRPr sz="1800">
                <a:solidFill>
                  <a:srgbClr val="7A8077"/>
                </a:solidFill>
                <a:latin typeface="Arial" pitchFamily="34" charset="0"/>
                <a:cs typeface="Arial" pitchFamily="34" charset="0"/>
              </a:defRPr>
            </a:lvl5pPr>
          </a:lstStyle>
          <a:p>
            <a:pPr lvl="0"/>
            <a:r>
              <a:rPr lang="de-DE" dirty="0" smtClean="0"/>
              <a:t>Textmasterformate durch Klicken bearbeiten</a:t>
            </a:r>
          </a:p>
        </p:txBody>
      </p:sp>
      <p:sp>
        <p:nvSpPr>
          <p:cNvPr id="14" name="Textplatzhalter 15"/>
          <p:cNvSpPr>
            <a:spLocks noGrp="1"/>
          </p:cNvSpPr>
          <p:nvPr>
            <p:ph type="body" sz="quarter" idx="20"/>
          </p:nvPr>
        </p:nvSpPr>
        <p:spPr>
          <a:xfrm>
            <a:off x="6786000" y="5445224"/>
            <a:ext cx="1656184" cy="648072"/>
          </a:xfrm>
        </p:spPr>
        <p:txBody>
          <a:bodyPr/>
          <a:lstStyle>
            <a:lvl1pPr marL="0" indent="0">
              <a:buClr>
                <a:srgbClr val="E2382A"/>
              </a:buClr>
              <a:buFont typeface="Wingdings" pitchFamily="2" charset="2"/>
              <a:buNone/>
              <a:defRPr sz="12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2000">
                <a:solidFill>
                  <a:srgbClr val="7A8077"/>
                </a:solidFill>
                <a:latin typeface="Arial" pitchFamily="34" charset="0"/>
                <a:cs typeface="Arial" pitchFamily="34" charset="0"/>
              </a:defRPr>
            </a:lvl4pPr>
            <a:lvl5pPr>
              <a:buFont typeface="Wingdings" pitchFamily="2" charset="2"/>
              <a:buChar char="§"/>
              <a:defRPr sz="1800">
                <a:solidFill>
                  <a:srgbClr val="7A8077"/>
                </a:solidFill>
                <a:latin typeface="Arial" pitchFamily="34" charset="0"/>
                <a:cs typeface="Arial" pitchFamily="34" charset="0"/>
              </a:defRPr>
            </a:lvl5pPr>
          </a:lstStyle>
          <a:p>
            <a:pPr lvl="0"/>
            <a:r>
              <a:rPr lang="de-DE" smtClean="0"/>
              <a:t>Textmasterformate durch Klicken bearbeiten</a:t>
            </a:r>
          </a:p>
        </p:txBody>
      </p:sp>
      <p:sp>
        <p:nvSpPr>
          <p:cNvPr id="16"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23" name="Fußzeilenplatzhalter 3"/>
          <p:cNvSpPr>
            <a:spLocks noGrp="1"/>
          </p:cNvSpPr>
          <p:nvPr>
            <p:ph type="ftr" sz="quarter" idx="21"/>
          </p:nvPr>
        </p:nvSpPr>
        <p:spPr>
          <a:xfrm>
            <a:off x="3010346" y="6309320"/>
            <a:ext cx="3136900" cy="365125"/>
          </a:xfrm>
        </p:spPr>
        <p:txBody>
          <a:bodyPr/>
          <a:lstStyle/>
          <a:p>
            <a:pPr>
              <a:defRPr/>
            </a:pPr>
            <a:endParaRPr lang="de-DE" dirty="0">
              <a:solidFill>
                <a:srgbClr val="334547">
                  <a:tint val="75000"/>
                </a:srgbClr>
              </a:solidFill>
            </a:endParaRPr>
          </a:p>
        </p:txBody>
      </p:sp>
      <p:sp>
        <p:nvSpPr>
          <p:cNvPr id="24" name="Foliennummernplatzhalter 5"/>
          <p:cNvSpPr>
            <a:spLocks noGrp="1"/>
          </p:cNvSpPr>
          <p:nvPr>
            <p:ph type="sldNum" sz="quarter" idx="22"/>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6" name="Grafik 25"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ersonen">
    <p:spTree>
      <p:nvGrpSpPr>
        <p:cNvPr id="1" name=""/>
        <p:cNvGrpSpPr/>
        <p:nvPr/>
      </p:nvGrpSpPr>
      <p:grpSpPr>
        <a:xfrm>
          <a:off x="0" y="0"/>
          <a:ext cx="0" cy="0"/>
          <a:chOff x="0" y="0"/>
          <a:chExt cx="0" cy="0"/>
        </a:xfrm>
      </p:grpSpPr>
      <p:sp>
        <p:nvSpPr>
          <p:cNvPr id="10" name="Inhaltsplatzhalter 2"/>
          <p:cNvSpPr>
            <a:spLocks noGrp="1"/>
          </p:cNvSpPr>
          <p:nvPr>
            <p:ph idx="1"/>
          </p:nvPr>
        </p:nvSpPr>
        <p:spPr>
          <a:xfrm>
            <a:off x="1763688" y="1916832"/>
            <a:ext cx="2362200" cy="1477963"/>
          </a:xfrm>
        </p:spPr>
        <p:txBody>
          <a:bodyPr/>
          <a:lstStyle>
            <a:lvl1pPr marL="0" indent="0">
              <a:buNone/>
              <a:defRPr sz="1400" cap="none"/>
            </a:lvl1pPr>
            <a:lvl2pPr marL="0" indent="0">
              <a:buNone/>
              <a:defRPr sz="1100" cap="none">
                <a:latin typeface="Arial"/>
                <a:cs typeface="Arial"/>
              </a:defRPr>
            </a:lvl2pPr>
            <a:lvl3pPr marL="177800" indent="-177800">
              <a:buNone/>
              <a:defRPr sz="1200">
                <a:latin typeface="Arial"/>
                <a:cs typeface="Arial"/>
              </a:defRPr>
            </a:lvl3pPr>
            <a:lvl4pPr marL="0" indent="0">
              <a:buNone/>
              <a:defRPr/>
            </a:lvl4pPr>
          </a:lstStyle>
          <a:p>
            <a:pPr lvl="0"/>
            <a:r>
              <a:rPr lang="de-DE" smtClean="0"/>
              <a:t>Textmasterformate durch Klicken bearbeiten</a:t>
            </a:r>
          </a:p>
          <a:p>
            <a:pPr lvl="1"/>
            <a:r>
              <a:rPr lang="de-DE" smtClean="0"/>
              <a:t>Zweite Ebene</a:t>
            </a:r>
          </a:p>
        </p:txBody>
      </p:sp>
      <p:sp>
        <p:nvSpPr>
          <p:cNvPr id="13" name="Bildplatzhalter 10"/>
          <p:cNvSpPr>
            <a:spLocks noGrp="1"/>
          </p:cNvSpPr>
          <p:nvPr>
            <p:ph type="pic" sz="quarter" idx="12"/>
          </p:nvPr>
        </p:nvSpPr>
        <p:spPr>
          <a:xfrm>
            <a:off x="773088" y="1916833"/>
            <a:ext cx="914400" cy="1096962"/>
          </a:xfrm>
        </p:spPr>
        <p:txBody>
          <a:bodyPr rtlCol="0">
            <a:normAutofit/>
          </a:bodyPr>
          <a:lstStyle>
            <a:lvl1pPr>
              <a:buNone/>
              <a:defRPr sz="800" cap="none"/>
            </a:lvl1pPr>
          </a:lstStyle>
          <a:p>
            <a:pPr lvl="0"/>
            <a:r>
              <a:rPr lang="de-DE" noProof="0" dirty="0" smtClean="0"/>
              <a:t>Bild durch Klicken auf Symbol hinzufügen</a:t>
            </a:r>
            <a:endParaRPr lang="de-DE" noProof="0" dirty="0"/>
          </a:p>
        </p:txBody>
      </p:sp>
      <p:sp>
        <p:nvSpPr>
          <p:cNvPr id="15" name="Bildplatzhalter 10"/>
          <p:cNvSpPr>
            <a:spLocks noGrp="1"/>
          </p:cNvSpPr>
          <p:nvPr>
            <p:ph type="pic" sz="quarter" idx="14"/>
          </p:nvPr>
        </p:nvSpPr>
        <p:spPr>
          <a:xfrm>
            <a:off x="4430688" y="1916833"/>
            <a:ext cx="914400" cy="1096962"/>
          </a:xfrm>
        </p:spPr>
        <p:txBody>
          <a:bodyPr rtlCol="0">
            <a:normAutofit/>
          </a:bodyPr>
          <a:lstStyle>
            <a:lvl1pPr>
              <a:buNone/>
              <a:defRPr sz="800" cap="none"/>
            </a:lvl1pPr>
          </a:lstStyle>
          <a:p>
            <a:pPr lvl="0"/>
            <a:r>
              <a:rPr lang="de-DE" noProof="0" dirty="0" smtClean="0"/>
              <a:t>Bild durch Klicken auf Symbol hinzufügen</a:t>
            </a:r>
            <a:endParaRPr lang="de-DE" noProof="0" dirty="0"/>
          </a:p>
        </p:txBody>
      </p:sp>
      <p:sp>
        <p:nvSpPr>
          <p:cNvPr id="17" name="Bildplatzhalter 10"/>
          <p:cNvSpPr>
            <a:spLocks noGrp="1"/>
          </p:cNvSpPr>
          <p:nvPr>
            <p:ph type="pic" sz="quarter" idx="16"/>
          </p:nvPr>
        </p:nvSpPr>
        <p:spPr>
          <a:xfrm>
            <a:off x="773088" y="3669433"/>
            <a:ext cx="914400" cy="1096962"/>
          </a:xfrm>
        </p:spPr>
        <p:txBody>
          <a:bodyPr rtlCol="0">
            <a:normAutofit/>
          </a:bodyPr>
          <a:lstStyle>
            <a:lvl1pPr>
              <a:buNone/>
              <a:defRPr sz="800" cap="none"/>
            </a:lvl1pPr>
          </a:lstStyle>
          <a:p>
            <a:pPr lvl="0"/>
            <a:r>
              <a:rPr lang="de-DE" noProof="0" dirty="0" smtClean="0"/>
              <a:t>Bild durch Klicken auf Symbol hinzufügen</a:t>
            </a:r>
            <a:endParaRPr lang="de-DE" noProof="0" dirty="0"/>
          </a:p>
        </p:txBody>
      </p:sp>
      <p:sp>
        <p:nvSpPr>
          <p:cNvPr id="18" name="Bildplatzhalter 10"/>
          <p:cNvSpPr>
            <a:spLocks noGrp="1"/>
          </p:cNvSpPr>
          <p:nvPr>
            <p:ph type="pic" sz="quarter" idx="18"/>
          </p:nvPr>
        </p:nvSpPr>
        <p:spPr>
          <a:xfrm>
            <a:off x="4430688" y="3669432"/>
            <a:ext cx="914400" cy="1096962"/>
          </a:xfrm>
        </p:spPr>
        <p:txBody>
          <a:bodyPr rtlCol="0">
            <a:normAutofit/>
          </a:bodyPr>
          <a:lstStyle>
            <a:lvl1pPr>
              <a:buNone/>
              <a:defRPr sz="800" cap="none"/>
            </a:lvl1pPr>
          </a:lstStyle>
          <a:p>
            <a:pPr lvl="0"/>
            <a:r>
              <a:rPr lang="de-DE" noProof="0" dirty="0" smtClean="0"/>
              <a:t>Bild durch Klicken auf Symbol hinzufügen</a:t>
            </a:r>
            <a:endParaRPr lang="de-DE" noProof="0" dirty="0"/>
          </a:p>
        </p:txBody>
      </p:sp>
      <p:sp>
        <p:nvSpPr>
          <p:cNvPr id="19" name="Inhaltsplatzhalter 2"/>
          <p:cNvSpPr>
            <a:spLocks noGrp="1"/>
          </p:cNvSpPr>
          <p:nvPr>
            <p:ph idx="20"/>
          </p:nvPr>
        </p:nvSpPr>
        <p:spPr>
          <a:xfrm>
            <a:off x="5421288" y="1916833"/>
            <a:ext cx="2362200" cy="1477963"/>
          </a:xfrm>
        </p:spPr>
        <p:txBody>
          <a:bodyPr/>
          <a:lstStyle>
            <a:lvl1pPr marL="0" indent="0">
              <a:buNone/>
              <a:defRPr sz="1400" cap="none"/>
            </a:lvl1pPr>
            <a:lvl2pPr marL="0" indent="0">
              <a:buNone/>
              <a:defRPr sz="1100" cap="none">
                <a:latin typeface="Arial"/>
                <a:cs typeface="Arial"/>
              </a:defRPr>
            </a:lvl2pPr>
            <a:lvl3pPr marL="177800" indent="-177800">
              <a:buNone/>
              <a:defRPr sz="1200">
                <a:latin typeface="Arial"/>
                <a:cs typeface="Arial"/>
              </a:defRPr>
            </a:lvl3pPr>
            <a:lvl4pPr marL="0" indent="0">
              <a:buNone/>
              <a:defRPr/>
            </a:lvl4pPr>
          </a:lstStyle>
          <a:p>
            <a:pPr lvl="0"/>
            <a:r>
              <a:rPr lang="de-DE" smtClean="0"/>
              <a:t>Textmasterformate durch Klicken bearbeiten</a:t>
            </a:r>
          </a:p>
          <a:p>
            <a:pPr lvl="1"/>
            <a:r>
              <a:rPr lang="de-DE" smtClean="0"/>
              <a:t>Zweite Ebene</a:t>
            </a:r>
          </a:p>
        </p:txBody>
      </p:sp>
      <p:sp>
        <p:nvSpPr>
          <p:cNvPr id="20" name="Inhaltsplatzhalter 2"/>
          <p:cNvSpPr>
            <a:spLocks noGrp="1"/>
          </p:cNvSpPr>
          <p:nvPr>
            <p:ph idx="21"/>
          </p:nvPr>
        </p:nvSpPr>
        <p:spPr>
          <a:xfrm>
            <a:off x="5421288" y="3669432"/>
            <a:ext cx="2362200" cy="1477963"/>
          </a:xfrm>
        </p:spPr>
        <p:txBody>
          <a:bodyPr/>
          <a:lstStyle>
            <a:lvl1pPr marL="0" indent="0">
              <a:buNone/>
              <a:defRPr sz="1400" cap="none"/>
            </a:lvl1pPr>
            <a:lvl2pPr marL="0" indent="0">
              <a:buNone/>
              <a:defRPr sz="1100" cap="none">
                <a:latin typeface="Arial"/>
                <a:cs typeface="Arial"/>
              </a:defRPr>
            </a:lvl2pPr>
            <a:lvl3pPr marL="177800" indent="-177800">
              <a:buNone/>
              <a:defRPr sz="1200">
                <a:latin typeface="Arial"/>
                <a:cs typeface="Arial"/>
              </a:defRPr>
            </a:lvl3pPr>
            <a:lvl4pPr marL="0" indent="0">
              <a:buNone/>
              <a:defRPr/>
            </a:lvl4pPr>
          </a:lstStyle>
          <a:p>
            <a:pPr lvl="0"/>
            <a:r>
              <a:rPr lang="de-DE" smtClean="0"/>
              <a:t>Textmasterformate durch Klicken bearbeiten</a:t>
            </a:r>
          </a:p>
          <a:p>
            <a:pPr lvl="1"/>
            <a:r>
              <a:rPr lang="de-DE" smtClean="0"/>
              <a:t>Zweite Ebene</a:t>
            </a:r>
          </a:p>
        </p:txBody>
      </p:sp>
      <p:sp>
        <p:nvSpPr>
          <p:cNvPr id="21" name="Inhaltsplatzhalter 2"/>
          <p:cNvSpPr>
            <a:spLocks noGrp="1"/>
          </p:cNvSpPr>
          <p:nvPr>
            <p:ph idx="22"/>
          </p:nvPr>
        </p:nvSpPr>
        <p:spPr>
          <a:xfrm>
            <a:off x="1763688" y="3669432"/>
            <a:ext cx="2362200" cy="1477963"/>
          </a:xfrm>
        </p:spPr>
        <p:txBody>
          <a:bodyPr/>
          <a:lstStyle>
            <a:lvl1pPr marL="0" indent="0">
              <a:buNone/>
              <a:defRPr sz="1400" cap="none"/>
            </a:lvl1pPr>
            <a:lvl2pPr marL="0" indent="0">
              <a:buNone/>
              <a:defRPr sz="1100" cap="none">
                <a:latin typeface="Arial"/>
                <a:cs typeface="Arial"/>
              </a:defRPr>
            </a:lvl2pPr>
            <a:lvl3pPr marL="177800" indent="-177800">
              <a:buNone/>
              <a:defRPr sz="1200">
                <a:latin typeface="Arial"/>
                <a:cs typeface="Arial"/>
              </a:defRPr>
            </a:lvl3pPr>
            <a:lvl4pPr marL="0" indent="0">
              <a:buNone/>
              <a:defRPr/>
            </a:lvl4pPr>
          </a:lstStyle>
          <a:p>
            <a:pPr lvl="0"/>
            <a:r>
              <a:rPr lang="de-DE" smtClean="0"/>
              <a:t>Textmasterformate durch Klicken bearbeiten</a:t>
            </a:r>
          </a:p>
          <a:p>
            <a:pPr lvl="1"/>
            <a:r>
              <a:rPr lang="de-DE" smtClean="0"/>
              <a:t>Zweite Ebene</a:t>
            </a:r>
          </a:p>
        </p:txBody>
      </p:sp>
      <p:sp>
        <p:nvSpPr>
          <p:cNvPr id="28" name="Rechteck 27"/>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9"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31" name="Rechteck 30"/>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2"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23" name="Fußzeilenplatzhalter 3"/>
          <p:cNvSpPr>
            <a:spLocks noGrp="1"/>
          </p:cNvSpPr>
          <p:nvPr>
            <p:ph type="ftr" sz="quarter" idx="23"/>
          </p:nvPr>
        </p:nvSpPr>
        <p:spPr>
          <a:xfrm>
            <a:off x="3010346" y="6309320"/>
            <a:ext cx="3136900" cy="365125"/>
          </a:xfrm>
        </p:spPr>
        <p:txBody>
          <a:bodyPr/>
          <a:lstStyle/>
          <a:p>
            <a:pPr>
              <a:defRPr/>
            </a:pPr>
            <a:endParaRPr lang="de-DE" dirty="0">
              <a:solidFill>
                <a:srgbClr val="334547">
                  <a:tint val="75000"/>
                </a:srgbClr>
              </a:solidFill>
            </a:endParaRPr>
          </a:p>
        </p:txBody>
      </p:sp>
      <p:sp>
        <p:nvSpPr>
          <p:cNvPr id="24" name="Foliennummernplatzhalter 5"/>
          <p:cNvSpPr>
            <a:spLocks noGrp="1"/>
          </p:cNvSpPr>
          <p:nvPr>
            <p:ph type="sldNum" sz="quarter" idx="24"/>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32" name="Grafik 31"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Kontakt">
    <p:spTree>
      <p:nvGrpSpPr>
        <p:cNvPr id="1" name=""/>
        <p:cNvGrpSpPr/>
        <p:nvPr/>
      </p:nvGrpSpPr>
      <p:grpSpPr>
        <a:xfrm>
          <a:off x="0" y="0"/>
          <a:ext cx="0" cy="0"/>
          <a:chOff x="0" y="0"/>
          <a:chExt cx="0" cy="0"/>
        </a:xfrm>
      </p:grpSpPr>
      <p:sp>
        <p:nvSpPr>
          <p:cNvPr id="8" name="Textfeld 7"/>
          <p:cNvSpPr txBox="1"/>
          <p:nvPr userDrawn="1"/>
        </p:nvSpPr>
        <p:spPr>
          <a:xfrm>
            <a:off x="762000" y="2598738"/>
            <a:ext cx="3962400" cy="1570037"/>
          </a:xfrm>
          <a:prstGeom prst="rect">
            <a:avLst/>
          </a:prstGeom>
          <a:noFill/>
        </p:spPr>
        <p:txBody>
          <a:bodyPr>
            <a:spAutoFit/>
          </a:bodyPr>
          <a:lstStyle/>
          <a:p>
            <a:pPr fontAlgn="auto">
              <a:spcBef>
                <a:spcPts val="0"/>
              </a:spcBef>
              <a:spcAft>
                <a:spcPts val="0"/>
              </a:spcAft>
              <a:defRPr/>
            </a:pPr>
            <a:r>
              <a:rPr lang="de-DE" sz="1200" dirty="0">
                <a:solidFill>
                  <a:srgbClr val="595959"/>
                </a:solidFill>
                <a:latin typeface="+mn-lt"/>
                <a:cs typeface="Arial" charset="0"/>
              </a:rPr>
              <a:t>Wenn Sie direkt mit uns in Kontakt treten möchten, nutzen Sie bitte die rechts genannten Möglichkeiten.</a:t>
            </a:r>
          </a:p>
          <a:p>
            <a:pPr fontAlgn="auto">
              <a:spcBef>
                <a:spcPts val="0"/>
              </a:spcBef>
              <a:spcAft>
                <a:spcPts val="0"/>
              </a:spcAft>
              <a:defRPr/>
            </a:pPr>
            <a:endParaRPr lang="de-DE" sz="1200" dirty="0">
              <a:solidFill>
                <a:srgbClr val="595959"/>
              </a:solidFill>
              <a:latin typeface="+mn-lt"/>
              <a:cs typeface="Arial" charset="0"/>
            </a:endParaRPr>
          </a:p>
          <a:p>
            <a:pPr fontAlgn="auto">
              <a:spcBef>
                <a:spcPts val="0"/>
              </a:spcBef>
              <a:spcAft>
                <a:spcPts val="0"/>
              </a:spcAft>
              <a:defRPr/>
            </a:pPr>
            <a:r>
              <a:rPr lang="de-DE" sz="1200" dirty="0">
                <a:solidFill>
                  <a:srgbClr val="595959"/>
                </a:solidFill>
                <a:latin typeface="+mn-lt"/>
                <a:cs typeface="Arial" charset="0"/>
              </a:rPr>
              <a:t>Auf den Internetseiten der Georgsmarienhütte Holding GmbH www.gmh-holding.de finden Sie weitere Informationen über uns, die Leistungspalette der einzelnen Geschäftsbereiche und aktuelle Informationen.</a:t>
            </a:r>
            <a:endParaRPr lang="de-DE" sz="1200" baseline="30000" dirty="0">
              <a:solidFill>
                <a:srgbClr val="595959"/>
              </a:solidFill>
              <a:latin typeface="+mn-lt"/>
              <a:cs typeface="Arial" charset="0"/>
            </a:endParaRPr>
          </a:p>
        </p:txBody>
      </p:sp>
      <p:sp>
        <p:nvSpPr>
          <p:cNvPr id="13" name="Textplatzhalter 8"/>
          <p:cNvSpPr>
            <a:spLocks noGrp="1"/>
          </p:cNvSpPr>
          <p:nvPr>
            <p:ph type="body" sz="quarter" idx="13"/>
          </p:nvPr>
        </p:nvSpPr>
        <p:spPr>
          <a:xfrm>
            <a:off x="5257800" y="4122738"/>
            <a:ext cx="2819400" cy="1820862"/>
          </a:xfrm>
        </p:spPr>
        <p:txBody>
          <a:bodyPr/>
          <a:lstStyle>
            <a:lvl1pPr marL="0">
              <a:buNone/>
              <a:defRPr sz="1000" cap="none" baseline="0"/>
            </a:lvl1pPr>
            <a:lvl2pPr marL="0">
              <a:buNone/>
              <a:defRPr sz="1000" cap="none"/>
            </a:lvl2pPr>
            <a:lvl3pPr marL="0">
              <a:buNone/>
              <a:defRPr sz="1000" cap="none"/>
            </a:lvl3pPr>
            <a:lvl4pPr marL="0">
              <a:buNone/>
              <a:defRPr sz="1000" cap="none"/>
            </a:lvl4pPr>
            <a:lvl5pPr marL="0">
              <a:buNone/>
              <a:defRPr sz="1000" cap="none"/>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6" name="Rechteck 15"/>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7"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19" name="Rechteck 18"/>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1"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4" name="Fußzeilenplatzhalter 3"/>
          <p:cNvSpPr>
            <a:spLocks noGrp="1"/>
          </p:cNvSpPr>
          <p:nvPr>
            <p:ph type="ftr" sz="quarter" idx="21"/>
          </p:nvPr>
        </p:nvSpPr>
        <p:spPr>
          <a:xfrm>
            <a:off x="3010346" y="6309320"/>
            <a:ext cx="3136900" cy="365125"/>
          </a:xfrm>
        </p:spPr>
        <p:txBody>
          <a:bodyPr/>
          <a:lstStyle/>
          <a:p>
            <a:pPr>
              <a:defRPr/>
            </a:pPr>
            <a:endParaRPr lang="de-DE" dirty="0">
              <a:solidFill>
                <a:srgbClr val="334547">
                  <a:tint val="75000"/>
                </a:srgbClr>
              </a:solidFill>
            </a:endParaRPr>
          </a:p>
        </p:txBody>
      </p:sp>
      <p:sp>
        <p:nvSpPr>
          <p:cNvPr id="20" name="Foliennummernplatzhalter 5"/>
          <p:cNvSpPr>
            <a:spLocks noGrp="1"/>
          </p:cNvSpPr>
          <p:nvPr>
            <p:ph type="sldNum" sz="quarter" idx="22"/>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2" name="Grafik 21"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elen Dank für Ihre Aufmerksamkeit">
    <p:spTree>
      <p:nvGrpSpPr>
        <p:cNvPr id="1" name=""/>
        <p:cNvGrpSpPr/>
        <p:nvPr/>
      </p:nvGrpSpPr>
      <p:grpSpPr>
        <a:xfrm>
          <a:off x="0" y="0"/>
          <a:ext cx="0" cy="0"/>
          <a:chOff x="0" y="0"/>
          <a:chExt cx="0" cy="0"/>
        </a:xfrm>
      </p:grpSpPr>
      <p:sp>
        <p:nvSpPr>
          <p:cNvPr id="16" name="Rechteck 15"/>
          <p:cNvSpPr>
            <a:spLocks noChangeArrowheads="1"/>
          </p:cNvSpPr>
          <p:nvPr userDrawn="1"/>
        </p:nvSpPr>
        <p:spPr bwMode="auto">
          <a:xfrm>
            <a:off x="0" y="63093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9" name="Rechteck 18"/>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1" name="Bildplatzhalter 10"/>
          <p:cNvSpPr>
            <a:spLocks noGrp="1"/>
          </p:cNvSpPr>
          <p:nvPr>
            <p:ph type="pic" sz="quarter" idx="15"/>
          </p:nvPr>
        </p:nvSpPr>
        <p:spPr>
          <a:xfrm>
            <a:off x="4575549" y="2348880"/>
            <a:ext cx="2282451" cy="3374058"/>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22" name="Bildplatzhalter 12"/>
          <p:cNvSpPr>
            <a:spLocks noGrp="1"/>
          </p:cNvSpPr>
          <p:nvPr>
            <p:ph type="pic" sz="quarter" idx="16"/>
          </p:nvPr>
        </p:nvSpPr>
        <p:spPr>
          <a:xfrm>
            <a:off x="6166890" y="2348880"/>
            <a:ext cx="2977110" cy="3374058"/>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23" name="Textplatzhalter 8"/>
          <p:cNvSpPr>
            <a:spLocks noGrp="1"/>
          </p:cNvSpPr>
          <p:nvPr>
            <p:ph type="body" sz="quarter" idx="13"/>
          </p:nvPr>
        </p:nvSpPr>
        <p:spPr>
          <a:xfrm>
            <a:off x="251520" y="2348880"/>
            <a:ext cx="2819400" cy="1820862"/>
          </a:xfrm>
        </p:spPr>
        <p:txBody>
          <a:bodyPr/>
          <a:lstStyle>
            <a:lvl1pPr marL="0">
              <a:buNone/>
              <a:defRPr sz="1000" cap="none" baseline="0"/>
            </a:lvl1pPr>
            <a:lvl2pPr marL="0">
              <a:buNone/>
              <a:defRPr sz="1000" cap="none"/>
            </a:lvl2pPr>
            <a:lvl3pPr marL="0">
              <a:buNone/>
              <a:defRPr sz="1000" cap="none"/>
            </a:lvl3pPr>
            <a:lvl4pPr marL="0">
              <a:buNone/>
              <a:defRPr sz="1000" cap="none"/>
            </a:lvl4pPr>
            <a:lvl5pPr marL="0">
              <a:buNone/>
              <a:defRPr sz="1000" cap="none"/>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24" name="Textfeld 23"/>
          <p:cNvSpPr txBox="1"/>
          <p:nvPr userDrawn="1"/>
        </p:nvSpPr>
        <p:spPr>
          <a:xfrm>
            <a:off x="251520" y="1412777"/>
            <a:ext cx="8568952" cy="584775"/>
          </a:xfrm>
          <a:prstGeom prst="rect">
            <a:avLst/>
          </a:prstGeom>
          <a:noFill/>
        </p:spPr>
        <p:txBody>
          <a:bodyPr wrap="square">
            <a:spAutoFit/>
          </a:bodyPr>
          <a:lstStyle/>
          <a:p>
            <a:pPr fontAlgn="auto">
              <a:spcBef>
                <a:spcPts val="0"/>
              </a:spcBef>
              <a:spcAft>
                <a:spcPts val="0"/>
              </a:spcAft>
              <a:defRPr/>
            </a:pPr>
            <a:r>
              <a:rPr lang="de-DE" sz="3200" dirty="0" smtClean="0">
                <a:solidFill>
                  <a:srgbClr val="595959"/>
                </a:solidFill>
                <a:latin typeface="+mn-lt"/>
                <a:cs typeface="Arial" charset="0"/>
              </a:rPr>
              <a:t>Vielen Dank für Ihre Aufmerksamkeit…!</a:t>
            </a:r>
            <a:endParaRPr lang="de-DE" sz="3200" baseline="30000" dirty="0">
              <a:solidFill>
                <a:srgbClr val="595959"/>
              </a:solidFill>
              <a:latin typeface="+mn-lt"/>
              <a:cs typeface="Arial" charset="0"/>
            </a:endParaRPr>
          </a:p>
        </p:txBody>
      </p:sp>
      <p:sp>
        <p:nvSpPr>
          <p:cNvPr id="13"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4" name="Fußzeilenplatzhalter 3"/>
          <p:cNvSpPr>
            <a:spLocks noGrp="1"/>
          </p:cNvSpPr>
          <p:nvPr>
            <p:ph type="ftr" sz="quarter" idx="21"/>
          </p:nvPr>
        </p:nvSpPr>
        <p:spPr>
          <a:xfrm>
            <a:off x="3010346" y="6309320"/>
            <a:ext cx="3136900" cy="365125"/>
          </a:xfrm>
        </p:spPr>
        <p:txBody>
          <a:bodyPr/>
          <a:lstStyle/>
          <a:p>
            <a:pPr>
              <a:defRPr/>
            </a:pPr>
            <a:endParaRPr lang="de-DE" dirty="0">
              <a:solidFill>
                <a:srgbClr val="334547">
                  <a:tint val="75000"/>
                </a:srgbClr>
              </a:solidFill>
            </a:endParaRPr>
          </a:p>
        </p:txBody>
      </p:sp>
      <p:sp>
        <p:nvSpPr>
          <p:cNvPr id="17" name="Foliennummernplatzhalter 5"/>
          <p:cNvSpPr>
            <a:spLocks noGrp="1"/>
          </p:cNvSpPr>
          <p:nvPr>
            <p:ph type="sldNum" sz="quarter" idx="22"/>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5" name="Grafik 24"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Nur Bild (Fullscreen)">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228600" y="273599"/>
            <a:ext cx="6750496" cy="564604"/>
          </a:xfrm>
        </p:spPr>
        <p:txBody>
          <a:bodyPr>
            <a:noAutofit/>
          </a:bodyPr>
          <a:lstStyle>
            <a:lvl1pPr algn="l">
              <a:lnSpc>
                <a:spcPct val="80000"/>
              </a:lnSpc>
              <a:defRPr sz="2800" b="0" cap="small" baseline="0">
                <a:solidFill>
                  <a:srgbClr val="7A8077"/>
                </a:solidFill>
                <a:latin typeface="Arial" pitchFamily="34" charset="0"/>
                <a:cs typeface="Arial" pitchFamily="34" charset="0"/>
              </a:defRPr>
            </a:lvl1pPr>
          </a:lstStyle>
          <a:p>
            <a:r>
              <a:rPr lang="de-DE" dirty="0" smtClean="0"/>
              <a:t>Historienfolie durch Klicken bearbeiten</a:t>
            </a:r>
            <a:endParaRPr lang="de-DE" dirty="0"/>
          </a:p>
        </p:txBody>
      </p:sp>
      <p:sp>
        <p:nvSpPr>
          <p:cNvPr id="12" name="Textfeld 11"/>
          <p:cNvSpPr txBox="1"/>
          <p:nvPr userDrawn="1"/>
        </p:nvSpPr>
        <p:spPr>
          <a:xfrm>
            <a:off x="8820472" y="6584776"/>
            <a:ext cx="642937" cy="228600"/>
          </a:xfrm>
          <a:prstGeom prst="rect">
            <a:avLst/>
          </a:prstGeom>
          <a:noFill/>
        </p:spPr>
        <p:txBody>
          <a:bodyPr lIns="0" rIns="0">
            <a:spAutoFit/>
          </a:bodyPr>
          <a:lstStyle/>
          <a:p>
            <a:pPr>
              <a:defRPr/>
            </a:pPr>
            <a:fld id="{D751693C-7233-4D34-A185-6EB38DA55A74}" type="slidenum">
              <a:rPr lang="de-DE" sz="1300" baseline="30000">
                <a:solidFill>
                  <a:srgbClr val="595959"/>
                </a:solidFill>
                <a:cs typeface="Arial" charset="0"/>
              </a:rPr>
              <a:pPr>
                <a:defRPr/>
              </a:pPr>
              <a:t>‹Nr.›</a:t>
            </a:fld>
            <a:endParaRPr lang="de-DE" sz="1300" baseline="30000" dirty="0">
              <a:solidFill>
                <a:srgbClr val="595959"/>
              </a:solidFill>
              <a:cs typeface="Arial" charset="0"/>
            </a:endParaRPr>
          </a:p>
        </p:txBody>
      </p:sp>
      <p:sp>
        <p:nvSpPr>
          <p:cNvPr id="13" name="Rechteck 12"/>
          <p:cNvSpPr>
            <a:spLocks noChangeArrowheads="1"/>
          </p:cNvSpPr>
          <p:nvPr userDrawn="1"/>
        </p:nvSpPr>
        <p:spPr bwMode="auto">
          <a:xfrm>
            <a:off x="0" y="6503744"/>
            <a:ext cx="9180513" cy="216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4" name="Datumsplatzhalter 3"/>
          <p:cNvSpPr>
            <a:spLocks noGrp="1"/>
          </p:cNvSpPr>
          <p:nvPr>
            <p:ph type="dt" sz="half" idx="12"/>
          </p:nvPr>
        </p:nvSpPr>
        <p:spPr>
          <a:xfrm>
            <a:off x="229046" y="6545263"/>
            <a:ext cx="2133600" cy="268287"/>
          </a:xfrm>
        </p:spPr>
        <p:txBody>
          <a:bodyPr/>
          <a:lstStyle>
            <a:lvl1pPr>
              <a:defRPr/>
            </a:lvl1pPr>
          </a:lstStyle>
          <a:p>
            <a:pPr>
              <a:defRPr/>
            </a:pPr>
            <a:fld id="{1D1E5F00-2AF3-4A97-9982-6FCDA364487A}" type="datetimeFigureOut">
              <a:rPr lang="de-DE">
                <a:solidFill>
                  <a:srgbClr val="334547">
                    <a:tint val="75000"/>
                  </a:srgbClr>
                </a:solidFill>
              </a:rPr>
              <a:pPr>
                <a:defRPr/>
              </a:pPr>
              <a:t>30.03.2017</a:t>
            </a:fld>
            <a:endParaRPr lang="de-DE" dirty="0">
              <a:solidFill>
                <a:srgbClr val="334547">
                  <a:tint val="75000"/>
                </a:srgbClr>
              </a:solidFill>
            </a:endParaRPr>
          </a:p>
        </p:txBody>
      </p:sp>
      <p:sp>
        <p:nvSpPr>
          <p:cNvPr id="17" name="Rechteck 16"/>
          <p:cNvSpPr/>
          <p:nvPr userDrawn="1"/>
        </p:nvSpPr>
        <p:spPr>
          <a:xfrm>
            <a:off x="0" y="807509"/>
            <a:ext cx="9180000" cy="3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de-DE" dirty="0">
                <a:solidFill>
                  <a:srgbClr val="FFFFFF"/>
                </a:solidFill>
              </a:rPr>
              <a:t>,</a:t>
            </a:r>
          </a:p>
        </p:txBody>
      </p:sp>
      <p:sp>
        <p:nvSpPr>
          <p:cNvPr id="18" name="Rechteck 17"/>
          <p:cNvSpPr>
            <a:spLocks noChangeArrowheads="1"/>
          </p:cNvSpPr>
          <p:nvPr userDrawn="1"/>
        </p:nvSpPr>
        <p:spPr bwMode="auto">
          <a:xfrm>
            <a:off x="0" y="836613"/>
            <a:ext cx="9180000" cy="360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pic>
        <p:nvPicPr>
          <p:cNvPr id="16" name="Grafik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48264" y="149328"/>
            <a:ext cx="2099495" cy="553355"/>
          </a:xfrm>
          <a:prstGeom prst="rect">
            <a:avLst/>
          </a:prstGeom>
        </p:spPr>
      </p:pic>
      <p:sp>
        <p:nvSpPr>
          <p:cNvPr id="19" name="Rechteck 18"/>
          <p:cNvSpPr/>
          <p:nvPr userDrawn="1"/>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1" name="Rectangle 18"/>
          <p:cNvSpPr>
            <a:spLocks noChangeArrowheads="1"/>
          </p:cNvSpPr>
          <p:nvPr userDrawn="1"/>
        </p:nvSpPr>
        <p:spPr bwMode="auto">
          <a:xfrm>
            <a:off x="56924" y="4725144"/>
            <a:ext cx="3434956"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2" name="Rectangle 22"/>
          <p:cNvSpPr>
            <a:spLocks noChangeArrowheads="1"/>
          </p:cNvSpPr>
          <p:nvPr userDrawn="1"/>
        </p:nvSpPr>
        <p:spPr bwMode="auto">
          <a:xfrm>
            <a:off x="614224" y="2708920"/>
            <a:ext cx="4245808"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3" name="Rectangle 9"/>
          <p:cNvSpPr>
            <a:spLocks noChangeArrowheads="1"/>
          </p:cNvSpPr>
          <p:nvPr userDrawn="1"/>
        </p:nvSpPr>
        <p:spPr bwMode="auto">
          <a:xfrm>
            <a:off x="1043608" y="3717032"/>
            <a:ext cx="3312368" cy="754053"/>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smtClean="0">
              <a:solidFill>
                <a:schemeClr val="bg1">
                  <a:lumMod val="50000"/>
                </a:schemeClr>
              </a:solidFill>
              <a:latin typeface="+mn-lt"/>
              <a:ea typeface="+mn-ea"/>
              <a:cs typeface="+mn-cs"/>
            </a:endParaRPr>
          </a:p>
          <a:p>
            <a:pPr algn="r" eaLnBrk="0" fontAlgn="base" hangingPunct="0">
              <a:spcBef>
                <a:spcPct val="0"/>
              </a:spcBef>
              <a:spcAft>
                <a:spcPct val="0"/>
              </a:spcAft>
            </a:pPr>
            <a:endParaRPr lang="de-DE" sz="1000" dirty="0">
              <a:solidFill>
                <a:schemeClr val="bg1">
                  <a:lumMod val="50000"/>
                </a:schemeClr>
              </a:solidFill>
              <a:latin typeface="+mj-lt"/>
            </a:endParaRPr>
          </a:p>
        </p:txBody>
      </p:sp>
      <p:sp>
        <p:nvSpPr>
          <p:cNvPr id="24" name="Rectangle 26"/>
          <p:cNvSpPr>
            <a:spLocks noChangeArrowheads="1"/>
          </p:cNvSpPr>
          <p:nvPr userDrawn="1"/>
        </p:nvSpPr>
        <p:spPr bwMode="auto">
          <a:xfrm>
            <a:off x="827584" y="1433281"/>
            <a:ext cx="4271574"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dirty="0" smtClean="0">
                <a:solidFill>
                  <a:schemeClr val="bg1">
                    <a:lumMod val="50000"/>
                  </a:schemeClr>
                </a:solidFill>
                <a:latin typeface="+mj-lt"/>
              </a:rPr>
              <a:t>Text frei hinzufügen</a:t>
            </a:r>
            <a:endParaRPr lang="de-DE" sz="100" dirty="0">
              <a:solidFill>
                <a:schemeClr val="bg1">
                  <a:lumMod val="50000"/>
                </a:schemeClr>
              </a:solidFill>
              <a:latin typeface="+mj-lt"/>
            </a:endParaRPr>
          </a:p>
        </p:txBody>
      </p:sp>
      <p:sp>
        <p:nvSpPr>
          <p:cNvPr id="25" name="Bogen 24"/>
          <p:cNvSpPr/>
          <p:nvPr userDrawn="1"/>
        </p:nvSpPr>
        <p:spPr>
          <a:xfrm rot="5781000">
            <a:off x="-4252284" y="-3028743"/>
            <a:ext cx="10657184" cy="8456854"/>
          </a:xfrm>
          <a:prstGeom prst="arc">
            <a:avLst>
              <a:gd name="adj1" fmla="val 15709162"/>
              <a:gd name="adj2" fmla="val 20549854"/>
            </a:avLst>
          </a:prstGeom>
          <a:ln>
            <a:solidFill>
              <a:srgbClr val="D6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9" name="Bildplatzhalter 6"/>
          <p:cNvSpPr>
            <a:spLocks noGrp="1"/>
          </p:cNvSpPr>
          <p:nvPr>
            <p:ph type="pic" sz="quarter" idx="14"/>
          </p:nvPr>
        </p:nvSpPr>
        <p:spPr>
          <a:xfrm>
            <a:off x="5845126" y="1268760"/>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0" name="Bildplatzhalter 6"/>
          <p:cNvSpPr>
            <a:spLocks noGrp="1"/>
          </p:cNvSpPr>
          <p:nvPr>
            <p:ph type="pic" sz="quarter" idx="15"/>
          </p:nvPr>
        </p:nvSpPr>
        <p:spPr>
          <a:xfrm>
            <a:off x="5337978" y="240773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1" name="Bildplatzhalter 6"/>
          <p:cNvSpPr>
            <a:spLocks noGrp="1"/>
          </p:cNvSpPr>
          <p:nvPr>
            <p:ph type="pic" sz="quarter" idx="16"/>
          </p:nvPr>
        </p:nvSpPr>
        <p:spPr>
          <a:xfrm>
            <a:off x="6160439" y="3869817"/>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4" name="Bildplatzhalter 6"/>
          <p:cNvSpPr>
            <a:spLocks noGrp="1"/>
          </p:cNvSpPr>
          <p:nvPr>
            <p:ph type="pic" sz="quarter" idx="17"/>
          </p:nvPr>
        </p:nvSpPr>
        <p:spPr>
          <a:xfrm>
            <a:off x="4427984" y="501987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Tree>
    <p:extLst>
      <p:ext uri="{BB962C8B-B14F-4D97-AF65-F5344CB8AC3E}">
        <p14:creationId xmlns:p14="http://schemas.microsoft.com/office/powerpoint/2010/main" val="418392025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Nur Bild (Fullscreen)">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228600" y="273599"/>
            <a:ext cx="6750496" cy="564604"/>
          </a:xfrm>
        </p:spPr>
        <p:txBody>
          <a:bodyPr>
            <a:noAutofit/>
          </a:bodyPr>
          <a:lstStyle>
            <a:lvl1pPr algn="l">
              <a:lnSpc>
                <a:spcPct val="80000"/>
              </a:lnSpc>
              <a:defRPr sz="2800" b="0" cap="small" baseline="0">
                <a:solidFill>
                  <a:srgbClr val="7A8077"/>
                </a:solidFill>
                <a:latin typeface="Arial" pitchFamily="34" charset="0"/>
                <a:cs typeface="Arial" pitchFamily="34" charset="0"/>
              </a:defRPr>
            </a:lvl1pPr>
          </a:lstStyle>
          <a:p>
            <a:r>
              <a:rPr lang="de-DE" dirty="0" smtClean="0"/>
              <a:t>Historienfolie durch Klicken bearbeiten</a:t>
            </a:r>
            <a:endParaRPr lang="de-DE" dirty="0"/>
          </a:p>
        </p:txBody>
      </p:sp>
      <p:sp>
        <p:nvSpPr>
          <p:cNvPr id="12" name="Textfeld 11"/>
          <p:cNvSpPr txBox="1"/>
          <p:nvPr userDrawn="1"/>
        </p:nvSpPr>
        <p:spPr>
          <a:xfrm>
            <a:off x="8820472" y="6584776"/>
            <a:ext cx="642937" cy="228600"/>
          </a:xfrm>
          <a:prstGeom prst="rect">
            <a:avLst/>
          </a:prstGeom>
          <a:noFill/>
        </p:spPr>
        <p:txBody>
          <a:bodyPr lIns="0" rIns="0">
            <a:spAutoFit/>
          </a:bodyPr>
          <a:lstStyle/>
          <a:p>
            <a:pPr>
              <a:defRPr/>
            </a:pPr>
            <a:fld id="{D751693C-7233-4D34-A185-6EB38DA55A74}" type="slidenum">
              <a:rPr lang="de-DE" sz="1300" baseline="30000">
                <a:solidFill>
                  <a:srgbClr val="595959"/>
                </a:solidFill>
                <a:cs typeface="Arial" charset="0"/>
              </a:rPr>
              <a:pPr>
                <a:defRPr/>
              </a:pPr>
              <a:t>‹Nr.›</a:t>
            </a:fld>
            <a:endParaRPr lang="de-DE" sz="1300" baseline="30000" dirty="0">
              <a:solidFill>
                <a:srgbClr val="595959"/>
              </a:solidFill>
              <a:cs typeface="Arial" charset="0"/>
            </a:endParaRPr>
          </a:p>
        </p:txBody>
      </p:sp>
      <p:sp>
        <p:nvSpPr>
          <p:cNvPr id="13" name="Rechteck 12"/>
          <p:cNvSpPr>
            <a:spLocks noChangeArrowheads="1"/>
          </p:cNvSpPr>
          <p:nvPr userDrawn="1"/>
        </p:nvSpPr>
        <p:spPr bwMode="auto">
          <a:xfrm>
            <a:off x="0" y="6503744"/>
            <a:ext cx="9180513" cy="216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4" name="Datumsplatzhalter 3"/>
          <p:cNvSpPr>
            <a:spLocks noGrp="1"/>
          </p:cNvSpPr>
          <p:nvPr>
            <p:ph type="dt" sz="half" idx="12"/>
          </p:nvPr>
        </p:nvSpPr>
        <p:spPr>
          <a:xfrm>
            <a:off x="229046" y="6545263"/>
            <a:ext cx="2133600" cy="268287"/>
          </a:xfrm>
        </p:spPr>
        <p:txBody>
          <a:bodyPr/>
          <a:lstStyle>
            <a:lvl1pPr>
              <a:defRPr/>
            </a:lvl1pPr>
          </a:lstStyle>
          <a:p>
            <a:pPr>
              <a:defRPr/>
            </a:pPr>
            <a:fld id="{1D1E5F00-2AF3-4A97-9982-6FCDA364487A}" type="datetimeFigureOut">
              <a:rPr lang="de-DE">
                <a:solidFill>
                  <a:srgbClr val="334547">
                    <a:tint val="75000"/>
                  </a:srgbClr>
                </a:solidFill>
              </a:rPr>
              <a:pPr>
                <a:defRPr/>
              </a:pPr>
              <a:t>30.03.2017</a:t>
            </a:fld>
            <a:endParaRPr lang="de-DE" dirty="0">
              <a:solidFill>
                <a:srgbClr val="334547">
                  <a:tint val="75000"/>
                </a:srgbClr>
              </a:solidFill>
            </a:endParaRPr>
          </a:p>
        </p:txBody>
      </p:sp>
      <p:sp>
        <p:nvSpPr>
          <p:cNvPr id="17" name="Rechteck 16"/>
          <p:cNvSpPr/>
          <p:nvPr userDrawn="1"/>
        </p:nvSpPr>
        <p:spPr>
          <a:xfrm>
            <a:off x="0" y="807509"/>
            <a:ext cx="9180000" cy="3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de-DE" dirty="0">
                <a:solidFill>
                  <a:srgbClr val="FFFFFF"/>
                </a:solidFill>
              </a:rPr>
              <a:t>,</a:t>
            </a:r>
          </a:p>
        </p:txBody>
      </p:sp>
      <p:sp>
        <p:nvSpPr>
          <p:cNvPr id="18" name="Rechteck 17"/>
          <p:cNvSpPr>
            <a:spLocks noChangeArrowheads="1"/>
          </p:cNvSpPr>
          <p:nvPr userDrawn="1"/>
        </p:nvSpPr>
        <p:spPr bwMode="auto">
          <a:xfrm>
            <a:off x="0" y="836613"/>
            <a:ext cx="9180000" cy="360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9" name="Rechteck 18"/>
          <p:cNvSpPr/>
          <p:nvPr userDrawn="1"/>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1" name="Rectangle 18"/>
          <p:cNvSpPr>
            <a:spLocks noChangeArrowheads="1"/>
          </p:cNvSpPr>
          <p:nvPr userDrawn="1"/>
        </p:nvSpPr>
        <p:spPr bwMode="auto">
          <a:xfrm>
            <a:off x="56924" y="4725144"/>
            <a:ext cx="3434956"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2" name="Rectangle 22"/>
          <p:cNvSpPr>
            <a:spLocks noChangeArrowheads="1"/>
          </p:cNvSpPr>
          <p:nvPr userDrawn="1"/>
        </p:nvSpPr>
        <p:spPr bwMode="auto">
          <a:xfrm>
            <a:off x="614224" y="2708920"/>
            <a:ext cx="4245808"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3" name="Rectangle 9"/>
          <p:cNvSpPr>
            <a:spLocks noChangeArrowheads="1"/>
          </p:cNvSpPr>
          <p:nvPr userDrawn="1"/>
        </p:nvSpPr>
        <p:spPr bwMode="auto">
          <a:xfrm>
            <a:off x="1043608" y="3717032"/>
            <a:ext cx="3312368" cy="754053"/>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smtClean="0">
              <a:solidFill>
                <a:schemeClr val="bg1">
                  <a:lumMod val="50000"/>
                </a:schemeClr>
              </a:solidFill>
              <a:latin typeface="+mn-lt"/>
              <a:ea typeface="+mn-ea"/>
              <a:cs typeface="+mn-cs"/>
            </a:endParaRPr>
          </a:p>
          <a:p>
            <a:pPr algn="r" eaLnBrk="0" fontAlgn="base" hangingPunct="0">
              <a:spcBef>
                <a:spcPct val="0"/>
              </a:spcBef>
              <a:spcAft>
                <a:spcPct val="0"/>
              </a:spcAft>
            </a:pPr>
            <a:endParaRPr lang="de-DE" sz="1000" dirty="0">
              <a:solidFill>
                <a:schemeClr val="bg1">
                  <a:lumMod val="50000"/>
                </a:schemeClr>
              </a:solidFill>
              <a:latin typeface="+mj-lt"/>
            </a:endParaRPr>
          </a:p>
        </p:txBody>
      </p:sp>
      <p:sp>
        <p:nvSpPr>
          <p:cNvPr id="24" name="Rectangle 26"/>
          <p:cNvSpPr>
            <a:spLocks noChangeArrowheads="1"/>
          </p:cNvSpPr>
          <p:nvPr userDrawn="1"/>
        </p:nvSpPr>
        <p:spPr bwMode="auto">
          <a:xfrm>
            <a:off x="827584" y="1433281"/>
            <a:ext cx="4271574"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dirty="0" smtClean="0">
                <a:solidFill>
                  <a:schemeClr val="bg1">
                    <a:lumMod val="50000"/>
                  </a:schemeClr>
                </a:solidFill>
                <a:latin typeface="+mj-lt"/>
              </a:rPr>
              <a:t>Text frei hinzufügen</a:t>
            </a:r>
            <a:endParaRPr lang="de-DE" sz="100" dirty="0">
              <a:solidFill>
                <a:schemeClr val="bg1">
                  <a:lumMod val="50000"/>
                </a:schemeClr>
              </a:solidFill>
              <a:latin typeface="+mj-lt"/>
            </a:endParaRPr>
          </a:p>
        </p:txBody>
      </p:sp>
      <p:sp>
        <p:nvSpPr>
          <p:cNvPr id="25" name="Bogen 24"/>
          <p:cNvSpPr/>
          <p:nvPr userDrawn="1"/>
        </p:nvSpPr>
        <p:spPr>
          <a:xfrm rot="5781000">
            <a:off x="-4252284" y="-3028743"/>
            <a:ext cx="10657184" cy="8456854"/>
          </a:xfrm>
          <a:prstGeom prst="arc">
            <a:avLst>
              <a:gd name="adj1" fmla="val 15709162"/>
              <a:gd name="adj2" fmla="val 20549854"/>
            </a:avLst>
          </a:prstGeom>
          <a:ln>
            <a:solidFill>
              <a:srgbClr val="D6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9" name="Bildplatzhalter 6"/>
          <p:cNvSpPr>
            <a:spLocks noGrp="1"/>
          </p:cNvSpPr>
          <p:nvPr>
            <p:ph type="pic" sz="quarter" idx="14"/>
          </p:nvPr>
        </p:nvSpPr>
        <p:spPr>
          <a:xfrm>
            <a:off x="5845126" y="1268760"/>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0" name="Bildplatzhalter 6"/>
          <p:cNvSpPr>
            <a:spLocks noGrp="1"/>
          </p:cNvSpPr>
          <p:nvPr>
            <p:ph type="pic" sz="quarter" idx="15"/>
          </p:nvPr>
        </p:nvSpPr>
        <p:spPr>
          <a:xfrm>
            <a:off x="5337978" y="240773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1" name="Bildplatzhalter 6"/>
          <p:cNvSpPr>
            <a:spLocks noGrp="1"/>
          </p:cNvSpPr>
          <p:nvPr>
            <p:ph type="pic" sz="quarter" idx="16"/>
          </p:nvPr>
        </p:nvSpPr>
        <p:spPr>
          <a:xfrm>
            <a:off x="6160439" y="3869817"/>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4" name="Bildplatzhalter 6"/>
          <p:cNvSpPr>
            <a:spLocks noGrp="1"/>
          </p:cNvSpPr>
          <p:nvPr>
            <p:ph type="pic" sz="quarter" idx="17"/>
          </p:nvPr>
        </p:nvSpPr>
        <p:spPr>
          <a:xfrm>
            <a:off x="4427984" y="501987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pic>
        <p:nvPicPr>
          <p:cNvPr id="20" name="Picture 2" descr="P:\Marketing\Bildarchiv\GMH-Logo\Georgsmarienhuette_GmbH_GB.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263" y="160014"/>
            <a:ext cx="2099495" cy="531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57278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Nur Bild (Fullscreen)">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228600" y="273599"/>
            <a:ext cx="6750496" cy="564604"/>
          </a:xfrm>
        </p:spPr>
        <p:txBody>
          <a:bodyPr>
            <a:noAutofit/>
          </a:bodyPr>
          <a:lstStyle>
            <a:lvl1pPr algn="l">
              <a:lnSpc>
                <a:spcPct val="80000"/>
              </a:lnSpc>
              <a:defRPr sz="2800" b="0" cap="small" baseline="0">
                <a:solidFill>
                  <a:srgbClr val="7A8077"/>
                </a:solidFill>
                <a:latin typeface="Arial" pitchFamily="34" charset="0"/>
                <a:cs typeface="Arial" pitchFamily="34" charset="0"/>
              </a:defRPr>
            </a:lvl1pPr>
          </a:lstStyle>
          <a:p>
            <a:r>
              <a:rPr lang="de-DE" dirty="0" smtClean="0"/>
              <a:t>Historienfolie durch Klicken bearbeiten</a:t>
            </a:r>
            <a:endParaRPr lang="de-DE" dirty="0"/>
          </a:p>
        </p:txBody>
      </p:sp>
      <p:sp>
        <p:nvSpPr>
          <p:cNvPr id="12" name="Textfeld 11"/>
          <p:cNvSpPr txBox="1"/>
          <p:nvPr userDrawn="1"/>
        </p:nvSpPr>
        <p:spPr>
          <a:xfrm>
            <a:off x="8820472" y="6584776"/>
            <a:ext cx="642937" cy="228600"/>
          </a:xfrm>
          <a:prstGeom prst="rect">
            <a:avLst/>
          </a:prstGeom>
          <a:noFill/>
        </p:spPr>
        <p:txBody>
          <a:bodyPr lIns="0" rIns="0">
            <a:spAutoFit/>
          </a:bodyPr>
          <a:lstStyle/>
          <a:p>
            <a:pPr>
              <a:defRPr/>
            </a:pPr>
            <a:fld id="{D751693C-7233-4D34-A185-6EB38DA55A74}" type="slidenum">
              <a:rPr lang="de-DE" sz="1300" baseline="30000">
                <a:solidFill>
                  <a:srgbClr val="595959"/>
                </a:solidFill>
                <a:cs typeface="Arial" charset="0"/>
              </a:rPr>
              <a:pPr>
                <a:defRPr/>
              </a:pPr>
              <a:t>‹Nr.›</a:t>
            </a:fld>
            <a:endParaRPr lang="de-DE" sz="1300" baseline="30000" dirty="0">
              <a:solidFill>
                <a:srgbClr val="595959"/>
              </a:solidFill>
              <a:cs typeface="Arial" charset="0"/>
            </a:endParaRPr>
          </a:p>
        </p:txBody>
      </p:sp>
      <p:sp>
        <p:nvSpPr>
          <p:cNvPr id="13" name="Rechteck 12"/>
          <p:cNvSpPr>
            <a:spLocks noChangeArrowheads="1"/>
          </p:cNvSpPr>
          <p:nvPr userDrawn="1"/>
        </p:nvSpPr>
        <p:spPr bwMode="auto">
          <a:xfrm>
            <a:off x="0" y="6503744"/>
            <a:ext cx="9180513" cy="216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4" name="Datumsplatzhalter 3"/>
          <p:cNvSpPr>
            <a:spLocks noGrp="1"/>
          </p:cNvSpPr>
          <p:nvPr>
            <p:ph type="dt" sz="half" idx="12"/>
          </p:nvPr>
        </p:nvSpPr>
        <p:spPr>
          <a:xfrm>
            <a:off x="229046" y="6545263"/>
            <a:ext cx="2133600" cy="268287"/>
          </a:xfrm>
        </p:spPr>
        <p:txBody>
          <a:bodyPr/>
          <a:lstStyle>
            <a:lvl1pPr>
              <a:defRPr/>
            </a:lvl1pPr>
          </a:lstStyle>
          <a:p>
            <a:pPr>
              <a:defRPr/>
            </a:pPr>
            <a:fld id="{1D1E5F00-2AF3-4A97-9982-6FCDA364487A}" type="datetimeFigureOut">
              <a:rPr lang="de-DE">
                <a:solidFill>
                  <a:srgbClr val="334547">
                    <a:tint val="75000"/>
                  </a:srgbClr>
                </a:solidFill>
              </a:rPr>
              <a:pPr>
                <a:defRPr/>
              </a:pPr>
              <a:t>30.03.2017</a:t>
            </a:fld>
            <a:endParaRPr lang="de-DE" dirty="0">
              <a:solidFill>
                <a:srgbClr val="334547">
                  <a:tint val="75000"/>
                </a:srgbClr>
              </a:solidFill>
            </a:endParaRPr>
          </a:p>
        </p:txBody>
      </p:sp>
      <p:sp>
        <p:nvSpPr>
          <p:cNvPr id="17" name="Rechteck 16"/>
          <p:cNvSpPr/>
          <p:nvPr userDrawn="1"/>
        </p:nvSpPr>
        <p:spPr>
          <a:xfrm>
            <a:off x="0" y="807509"/>
            <a:ext cx="9180000" cy="3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de-DE" dirty="0">
                <a:solidFill>
                  <a:srgbClr val="FFFFFF"/>
                </a:solidFill>
              </a:rPr>
              <a:t>,</a:t>
            </a:r>
          </a:p>
        </p:txBody>
      </p:sp>
      <p:sp>
        <p:nvSpPr>
          <p:cNvPr id="18" name="Rechteck 17"/>
          <p:cNvSpPr>
            <a:spLocks noChangeArrowheads="1"/>
          </p:cNvSpPr>
          <p:nvPr userDrawn="1"/>
        </p:nvSpPr>
        <p:spPr bwMode="auto">
          <a:xfrm>
            <a:off x="0" y="836613"/>
            <a:ext cx="9180000" cy="360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9" name="Rechteck 18"/>
          <p:cNvSpPr/>
          <p:nvPr userDrawn="1"/>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1" name="Rectangle 18"/>
          <p:cNvSpPr>
            <a:spLocks noChangeArrowheads="1"/>
          </p:cNvSpPr>
          <p:nvPr userDrawn="1"/>
        </p:nvSpPr>
        <p:spPr bwMode="auto">
          <a:xfrm>
            <a:off x="56924" y="4725144"/>
            <a:ext cx="3434956"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2" name="Rectangle 22"/>
          <p:cNvSpPr>
            <a:spLocks noChangeArrowheads="1"/>
          </p:cNvSpPr>
          <p:nvPr userDrawn="1"/>
        </p:nvSpPr>
        <p:spPr bwMode="auto">
          <a:xfrm>
            <a:off x="614224" y="2708920"/>
            <a:ext cx="4245808"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3" name="Rectangle 9"/>
          <p:cNvSpPr>
            <a:spLocks noChangeArrowheads="1"/>
          </p:cNvSpPr>
          <p:nvPr userDrawn="1"/>
        </p:nvSpPr>
        <p:spPr bwMode="auto">
          <a:xfrm>
            <a:off x="1043608" y="3717032"/>
            <a:ext cx="3312368" cy="754053"/>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smtClean="0">
              <a:solidFill>
                <a:schemeClr val="bg1">
                  <a:lumMod val="50000"/>
                </a:schemeClr>
              </a:solidFill>
              <a:latin typeface="+mn-lt"/>
              <a:ea typeface="+mn-ea"/>
              <a:cs typeface="+mn-cs"/>
            </a:endParaRPr>
          </a:p>
          <a:p>
            <a:pPr algn="r" eaLnBrk="0" fontAlgn="base" hangingPunct="0">
              <a:spcBef>
                <a:spcPct val="0"/>
              </a:spcBef>
              <a:spcAft>
                <a:spcPct val="0"/>
              </a:spcAft>
            </a:pPr>
            <a:endParaRPr lang="de-DE" sz="1000" dirty="0">
              <a:solidFill>
                <a:schemeClr val="bg1">
                  <a:lumMod val="50000"/>
                </a:schemeClr>
              </a:solidFill>
              <a:latin typeface="+mj-lt"/>
            </a:endParaRPr>
          </a:p>
        </p:txBody>
      </p:sp>
      <p:sp>
        <p:nvSpPr>
          <p:cNvPr id="24" name="Rectangle 26"/>
          <p:cNvSpPr>
            <a:spLocks noChangeArrowheads="1"/>
          </p:cNvSpPr>
          <p:nvPr userDrawn="1"/>
        </p:nvSpPr>
        <p:spPr bwMode="auto">
          <a:xfrm>
            <a:off x="827584" y="1433281"/>
            <a:ext cx="4271574"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dirty="0" smtClean="0">
                <a:solidFill>
                  <a:schemeClr val="bg1">
                    <a:lumMod val="50000"/>
                  </a:schemeClr>
                </a:solidFill>
                <a:latin typeface="+mj-lt"/>
              </a:rPr>
              <a:t>Text frei hinzufügen</a:t>
            </a:r>
            <a:endParaRPr lang="de-DE" sz="100" dirty="0">
              <a:solidFill>
                <a:schemeClr val="bg1">
                  <a:lumMod val="50000"/>
                </a:schemeClr>
              </a:solidFill>
              <a:latin typeface="+mj-lt"/>
            </a:endParaRPr>
          </a:p>
        </p:txBody>
      </p:sp>
      <p:sp>
        <p:nvSpPr>
          <p:cNvPr id="25" name="Bogen 24"/>
          <p:cNvSpPr/>
          <p:nvPr userDrawn="1"/>
        </p:nvSpPr>
        <p:spPr>
          <a:xfrm rot="5781000">
            <a:off x="-4252284" y="-3028743"/>
            <a:ext cx="10657184" cy="8456854"/>
          </a:xfrm>
          <a:prstGeom prst="arc">
            <a:avLst>
              <a:gd name="adj1" fmla="val 15709162"/>
              <a:gd name="adj2" fmla="val 20549854"/>
            </a:avLst>
          </a:prstGeom>
          <a:ln>
            <a:solidFill>
              <a:srgbClr val="D6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9" name="Bildplatzhalter 6"/>
          <p:cNvSpPr>
            <a:spLocks noGrp="1"/>
          </p:cNvSpPr>
          <p:nvPr>
            <p:ph type="pic" sz="quarter" idx="14"/>
          </p:nvPr>
        </p:nvSpPr>
        <p:spPr>
          <a:xfrm>
            <a:off x="5845126" y="1268760"/>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0" name="Bildplatzhalter 6"/>
          <p:cNvSpPr>
            <a:spLocks noGrp="1"/>
          </p:cNvSpPr>
          <p:nvPr>
            <p:ph type="pic" sz="quarter" idx="15"/>
          </p:nvPr>
        </p:nvSpPr>
        <p:spPr>
          <a:xfrm>
            <a:off x="5337978" y="240773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1" name="Bildplatzhalter 6"/>
          <p:cNvSpPr>
            <a:spLocks noGrp="1"/>
          </p:cNvSpPr>
          <p:nvPr>
            <p:ph type="pic" sz="quarter" idx="16"/>
          </p:nvPr>
        </p:nvSpPr>
        <p:spPr>
          <a:xfrm>
            <a:off x="6160439" y="3869817"/>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4" name="Bildplatzhalter 6"/>
          <p:cNvSpPr>
            <a:spLocks noGrp="1"/>
          </p:cNvSpPr>
          <p:nvPr>
            <p:ph type="pic" sz="quarter" idx="17"/>
          </p:nvPr>
        </p:nvSpPr>
        <p:spPr>
          <a:xfrm>
            <a:off x="4427984" y="501987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pic>
        <p:nvPicPr>
          <p:cNvPr id="20" name="Picture 2" descr="P:\Marketing\Bildarchiv\GMH-Logo\Georgsmarienhuette_GmbH_GB.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263" y="160014"/>
            <a:ext cx="2099495" cy="531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57278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Nur Bild (Fullscreen)">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228600" y="273599"/>
            <a:ext cx="6750496" cy="564604"/>
          </a:xfrm>
        </p:spPr>
        <p:txBody>
          <a:bodyPr>
            <a:noAutofit/>
          </a:bodyPr>
          <a:lstStyle>
            <a:lvl1pPr algn="l">
              <a:lnSpc>
                <a:spcPct val="80000"/>
              </a:lnSpc>
              <a:defRPr sz="2800" b="0" cap="small" baseline="0">
                <a:solidFill>
                  <a:srgbClr val="7A8077"/>
                </a:solidFill>
                <a:latin typeface="Arial" pitchFamily="34" charset="0"/>
                <a:cs typeface="Arial" pitchFamily="34" charset="0"/>
              </a:defRPr>
            </a:lvl1pPr>
          </a:lstStyle>
          <a:p>
            <a:r>
              <a:rPr lang="de-DE" dirty="0" smtClean="0"/>
              <a:t>Historienfolie durch Klicken bearbeiten</a:t>
            </a:r>
            <a:endParaRPr lang="de-DE" dirty="0"/>
          </a:p>
        </p:txBody>
      </p:sp>
      <p:sp>
        <p:nvSpPr>
          <p:cNvPr id="12" name="Textfeld 11"/>
          <p:cNvSpPr txBox="1"/>
          <p:nvPr userDrawn="1"/>
        </p:nvSpPr>
        <p:spPr>
          <a:xfrm>
            <a:off x="8820472" y="6584776"/>
            <a:ext cx="642937" cy="228600"/>
          </a:xfrm>
          <a:prstGeom prst="rect">
            <a:avLst/>
          </a:prstGeom>
          <a:noFill/>
        </p:spPr>
        <p:txBody>
          <a:bodyPr lIns="0" rIns="0">
            <a:spAutoFit/>
          </a:bodyPr>
          <a:lstStyle/>
          <a:p>
            <a:pPr>
              <a:defRPr/>
            </a:pPr>
            <a:fld id="{D751693C-7233-4D34-A185-6EB38DA55A74}" type="slidenum">
              <a:rPr lang="de-DE" sz="1300" baseline="30000">
                <a:solidFill>
                  <a:srgbClr val="595959"/>
                </a:solidFill>
                <a:cs typeface="Arial" charset="0"/>
              </a:rPr>
              <a:pPr>
                <a:defRPr/>
              </a:pPr>
              <a:t>‹Nr.›</a:t>
            </a:fld>
            <a:endParaRPr lang="de-DE" sz="1300" baseline="30000" dirty="0">
              <a:solidFill>
                <a:srgbClr val="595959"/>
              </a:solidFill>
              <a:cs typeface="Arial" charset="0"/>
            </a:endParaRPr>
          </a:p>
        </p:txBody>
      </p:sp>
      <p:sp>
        <p:nvSpPr>
          <p:cNvPr id="13" name="Rechteck 12"/>
          <p:cNvSpPr>
            <a:spLocks noChangeArrowheads="1"/>
          </p:cNvSpPr>
          <p:nvPr userDrawn="1"/>
        </p:nvSpPr>
        <p:spPr bwMode="auto">
          <a:xfrm>
            <a:off x="0" y="6503744"/>
            <a:ext cx="9180513" cy="216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4" name="Datumsplatzhalter 3"/>
          <p:cNvSpPr>
            <a:spLocks noGrp="1"/>
          </p:cNvSpPr>
          <p:nvPr>
            <p:ph type="dt" sz="half" idx="12"/>
          </p:nvPr>
        </p:nvSpPr>
        <p:spPr>
          <a:xfrm>
            <a:off x="229046" y="6545263"/>
            <a:ext cx="2133600" cy="268287"/>
          </a:xfrm>
        </p:spPr>
        <p:txBody>
          <a:bodyPr/>
          <a:lstStyle>
            <a:lvl1pPr>
              <a:defRPr/>
            </a:lvl1pPr>
          </a:lstStyle>
          <a:p>
            <a:pPr>
              <a:defRPr/>
            </a:pPr>
            <a:fld id="{1D1E5F00-2AF3-4A97-9982-6FCDA364487A}" type="datetimeFigureOut">
              <a:rPr lang="de-DE">
                <a:solidFill>
                  <a:srgbClr val="334547">
                    <a:tint val="75000"/>
                  </a:srgbClr>
                </a:solidFill>
              </a:rPr>
              <a:pPr>
                <a:defRPr/>
              </a:pPr>
              <a:t>30.03.2017</a:t>
            </a:fld>
            <a:endParaRPr lang="de-DE" dirty="0">
              <a:solidFill>
                <a:srgbClr val="334547">
                  <a:tint val="75000"/>
                </a:srgbClr>
              </a:solidFill>
            </a:endParaRPr>
          </a:p>
        </p:txBody>
      </p:sp>
      <p:sp>
        <p:nvSpPr>
          <p:cNvPr id="17" name="Rechteck 16"/>
          <p:cNvSpPr/>
          <p:nvPr userDrawn="1"/>
        </p:nvSpPr>
        <p:spPr>
          <a:xfrm>
            <a:off x="0" y="807509"/>
            <a:ext cx="9180000" cy="3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de-DE" dirty="0">
                <a:solidFill>
                  <a:srgbClr val="FFFFFF"/>
                </a:solidFill>
              </a:rPr>
              <a:t>,</a:t>
            </a:r>
          </a:p>
        </p:txBody>
      </p:sp>
      <p:sp>
        <p:nvSpPr>
          <p:cNvPr id="18" name="Rechteck 17"/>
          <p:cNvSpPr>
            <a:spLocks noChangeArrowheads="1"/>
          </p:cNvSpPr>
          <p:nvPr userDrawn="1"/>
        </p:nvSpPr>
        <p:spPr bwMode="auto">
          <a:xfrm>
            <a:off x="0" y="836613"/>
            <a:ext cx="9180000" cy="360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9" name="Rechteck 18"/>
          <p:cNvSpPr/>
          <p:nvPr userDrawn="1"/>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1" name="Rectangle 18"/>
          <p:cNvSpPr>
            <a:spLocks noChangeArrowheads="1"/>
          </p:cNvSpPr>
          <p:nvPr userDrawn="1"/>
        </p:nvSpPr>
        <p:spPr bwMode="auto">
          <a:xfrm>
            <a:off x="56924" y="4725144"/>
            <a:ext cx="3434956"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2" name="Rectangle 22"/>
          <p:cNvSpPr>
            <a:spLocks noChangeArrowheads="1"/>
          </p:cNvSpPr>
          <p:nvPr userDrawn="1"/>
        </p:nvSpPr>
        <p:spPr bwMode="auto">
          <a:xfrm>
            <a:off x="614224" y="2708920"/>
            <a:ext cx="4245808"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3" name="Rectangle 9"/>
          <p:cNvSpPr>
            <a:spLocks noChangeArrowheads="1"/>
          </p:cNvSpPr>
          <p:nvPr userDrawn="1"/>
        </p:nvSpPr>
        <p:spPr bwMode="auto">
          <a:xfrm>
            <a:off x="1043608" y="3717032"/>
            <a:ext cx="3312368" cy="754053"/>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smtClean="0">
              <a:solidFill>
                <a:schemeClr val="bg1">
                  <a:lumMod val="50000"/>
                </a:schemeClr>
              </a:solidFill>
              <a:latin typeface="+mn-lt"/>
              <a:ea typeface="+mn-ea"/>
              <a:cs typeface="+mn-cs"/>
            </a:endParaRPr>
          </a:p>
          <a:p>
            <a:pPr algn="r" eaLnBrk="0" fontAlgn="base" hangingPunct="0">
              <a:spcBef>
                <a:spcPct val="0"/>
              </a:spcBef>
              <a:spcAft>
                <a:spcPct val="0"/>
              </a:spcAft>
            </a:pPr>
            <a:endParaRPr lang="de-DE" sz="1000" dirty="0">
              <a:solidFill>
                <a:schemeClr val="bg1">
                  <a:lumMod val="50000"/>
                </a:schemeClr>
              </a:solidFill>
              <a:latin typeface="+mj-lt"/>
            </a:endParaRPr>
          </a:p>
        </p:txBody>
      </p:sp>
      <p:sp>
        <p:nvSpPr>
          <p:cNvPr id="24" name="Rectangle 26"/>
          <p:cNvSpPr>
            <a:spLocks noChangeArrowheads="1"/>
          </p:cNvSpPr>
          <p:nvPr userDrawn="1"/>
        </p:nvSpPr>
        <p:spPr bwMode="auto">
          <a:xfrm>
            <a:off x="827584" y="1433281"/>
            <a:ext cx="4271574"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dirty="0" smtClean="0">
                <a:solidFill>
                  <a:schemeClr val="bg1">
                    <a:lumMod val="50000"/>
                  </a:schemeClr>
                </a:solidFill>
                <a:latin typeface="+mj-lt"/>
              </a:rPr>
              <a:t>Text frei hinzufügen</a:t>
            </a:r>
            <a:endParaRPr lang="de-DE" sz="100" dirty="0">
              <a:solidFill>
                <a:schemeClr val="bg1">
                  <a:lumMod val="50000"/>
                </a:schemeClr>
              </a:solidFill>
              <a:latin typeface="+mj-lt"/>
            </a:endParaRPr>
          </a:p>
        </p:txBody>
      </p:sp>
      <p:sp>
        <p:nvSpPr>
          <p:cNvPr id="25" name="Bogen 24"/>
          <p:cNvSpPr/>
          <p:nvPr userDrawn="1"/>
        </p:nvSpPr>
        <p:spPr>
          <a:xfrm rot="5781000">
            <a:off x="-4252284" y="-3028743"/>
            <a:ext cx="10657184" cy="8456854"/>
          </a:xfrm>
          <a:prstGeom prst="arc">
            <a:avLst>
              <a:gd name="adj1" fmla="val 15709162"/>
              <a:gd name="adj2" fmla="val 20549854"/>
            </a:avLst>
          </a:prstGeom>
          <a:ln>
            <a:solidFill>
              <a:srgbClr val="D6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9" name="Bildplatzhalter 6"/>
          <p:cNvSpPr>
            <a:spLocks noGrp="1"/>
          </p:cNvSpPr>
          <p:nvPr>
            <p:ph type="pic" sz="quarter" idx="14"/>
          </p:nvPr>
        </p:nvSpPr>
        <p:spPr>
          <a:xfrm>
            <a:off x="5845126" y="1268760"/>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0" name="Bildplatzhalter 6"/>
          <p:cNvSpPr>
            <a:spLocks noGrp="1"/>
          </p:cNvSpPr>
          <p:nvPr>
            <p:ph type="pic" sz="quarter" idx="15"/>
          </p:nvPr>
        </p:nvSpPr>
        <p:spPr>
          <a:xfrm>
            <a:off x="5337978" y="240773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1" name="Bildplatzhalter 6"/>
          <p:cNvSpPr>
            <a:spLocks noGrp="1"/>
          </p:cNvSpPr>
          <p:nvPr>
            <p:ph type="pic" sz="quarter" idx="16"/>
          </p:nvPr>
        </p:nvSpPr>
        <p:spPr>
          <a:xfrm>
            <a:off x="6160439" y="3869817"/>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4" name="Bildplatzhalter 6"/>
          <p:cNvSpPr>
            <a:spLocks noGrp="1"/>
          </p:cNvSpPr>
          <p:nvPr>
            <p:ph type="pic" sz="quarter" idx="17"/>
          </p:nvPr>
        </p:nvSpPr>
        <p:spPr>
          <a:xfrm>
            <a:off x="4427984" y="501987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pic>
        <p:nvPicPr>
          <p:cNvPr id="20" name="Picture 2" descr="P:\Marketing\Bildarchiv\GMH-Logo\Georgsmarienhuette_GmbH_GB.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263" y="160014"/>
            <a:ext cx="2099495" cy="531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57278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Benutzerdefiniertes Layout">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8038"/>
          <a:stretch/>
        </p:blipFill>
        <p:spPr bwMode="auto">
          <a:xfrm>
            <a:off x="7752557" y="3257240"/>
            <a:ext cx="1571971" cy="1123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9"/>
          <p:cNvPicPr>
            <a:picLocks noChangeAspect="1" noChangeArrowheads="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3898" y="3717120"/>
            <a:ext cx="1465028" cy="732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11"/>
          <p:cNvPicPr>
            <a:picLocks noChangeAspect="1" noChangeArrowheads="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3112" y="4279645"/>
            <a:ext cx="2077130" cy="1037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14"/>
          <p:cNvPicPr>
            <a:picLocks noChangeAspect="1" noChangeArrowheads="1"/>
          </p:cNvPicPr>
          <p:nvPr userDrawn="1"/>
        </p:nvPicPr>
        <p:blipFill>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930280" y="3208046"/>
            <a:ext cx="1904991" cy="421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5"/>
          <p:cNvPicPr>
            <a:picLocks noChangeAspect="1" noChangeArrowheads="1"/>
          </p:cNvPicPr>
          <p:nvPr userDrawn="1"/>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397" y="4538690"/>
            <a:ext cx="1522283" cy="788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7"/>
          <p:cNvPicPr>
            <a:picLocks noChangeAspect="1" noChangeArrowheads="1"/>
          </p:cNvPicPr>
          <p:nvPr userDrawn="1"/>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3710" t="4759" r="1399" b="4386"/>
          <a:stretch/>
        </p:blipFill>
        <p:spPr bwMode="auto">
          <a:xfrm>
            <a:off x="5539311" y="1680625"/>
            <a:ext cx="1680323" cy="782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9"/>
          <p:cNvPicPr>
            <a:picLocks noChangeAspect="1" noChangeArrowheads="1"/>
          </p:cNvPicPr>
          <p:nvPr userDrawn="1"/>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55044" y="5197498"/>
            <a:ext cx="1323060" cy="1320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uppieren 13"/>
          <p:cNvGrpSpPr/>
          <p:nvPr userDrawn="1"/>
        </p:nvGrpSpPr>
        <p:grpSpPr>
          <a:xfrm>
            <a:off x="7611421" y="1036416"/>
            <a:ext cx="1525923" cy="1129681"/>
            <a:chOff x="9459817" y="813589"/>
            <a:chExt cx="1963203" cy="1486148"/>
          </a:xfrm>
        </p:grpSpPr>
        <p:sp>
          <p:nvSpPr>
            <p:cNvPr id="15" name="Ellipse 14"/>
            <p:cNvSpPr/>
            <p:nvPr/>
          </p:nvSpPr>
          <p:spPr>
            <a:xfrm>
              <a:off x="9684568" y="813589"/>
              <a:ext cx="1494652" cy="14861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pic>
          <p:nvPicPr>
            <p:cNvPr id="16" name="Picture 23"/>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59817" y="820740"/>
              <a:ext cx="1963203" cy="1472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7" name="Gruppieren 16"/>
          <p:cNvGrpSpPr/>
          <p:nvPr userDrawn="1"/>
        </p:nvGrpSpPr>
        <p:grpSpPr>
          <a:xfrm>
            <a:off x="-496854" y="3309038"/>
            <a:ext cx="2304108" cy="1039962"/>
            <a:chOff x="2724714" y="2527437"/>
            <a:chExt cx="3713049" cy="1758813"/>
          </a:xfrm>
        </p:grpSpPr>
        <p:sp>
          <p:nvSpPr>
            <p:cNvPr id="18" name="Ellipse 17"/>
            <p:cNvSpPr/>
            <p:nvPr/>
          </p:nvSpPr>
          <p:spPr>
            <a:xfrm>
              <a:off x="3707904" y="2571750"/>
              <a:ext cx="1728192" cy="1714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pic>
          <p:nvPicPr>
            <p:cNvPr id="19" name="Picture 3"/>
            <p:cNvPicPr>
              <a:picLocks noChangeAspect="1" noChangeArrowheads="1"/>
            </p:cNvPicPr>
            <p:nvPr/>
          </p:nvPicPr>
          <p:blipFill>
            <a:blip r:embed="rId10">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2724714" y="2527437"/>
              <a:ext cx="3713049" cy="1758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0" name="Picture 30" descr="http://www.psa-peugeot-citroen.com/logo.jpg"/>
          <p:cNvPicPr>
            <a:picLocks noChangeAspect="1" noChangeArrowheads="1"/>
          </p:cNvPicPr>
          <p:nvPr userDrawn="1"/>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1393" t="6411" r="1297" b="5588"/>
          <a:stretch/>
        </p:blipFill>
        <p:spPr bwMode="auto">
          <a:xfrm>
            <a:off x="5122476" y="5106637"/>
            <a:ext cx="2438239" cy="4413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1"/>
          <p:cNvPicPr>
            <a:picLocks noChangeAspect="1" noChangeArrowheads="1"/>
          </p:cNvPicPr>
          <p:nvPr userDrawn="1"/>
        </p:nvPicPr>
        <p:blipFill>
          <a:blip r:embed="rId12" cstate="print">
            <a:extLst>
              <a:ext uri="{28A0092B-C50C-407E-A947-70E740481C1C}">
                <a14:useLocalDpi xmlns:a14="http://schemas.microsoft.com/office/drawing/2010/main" val="0"/>
              </a:ext>
            </a:extLst>
          </a:blip>
          <a:srcRect/>
          <a:stretch>
            <a:fillRect/>
          </a:stretch>
        </p:blipFill>
        <p:spPr bwMode="auto">
          <a:xfrm>
            <a:off x="177406" y="1073662"/>
            <a:ext cx="1802157" cy="485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5263341" y="5832048"/>
            <a:ext cx="1800052" cy="424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5"/>
          <p:cNvPicPr>
            <a:picLocks noChangeAspect="1" noChangeArrowheads="1"/>
          </p:cNvPicPr>
          <p:nvPr userDrawn="1"/>
        </p:nvPicPr>
        <p:blipFill rotWithShape="1">
          <a:blip r:embed="rId14" cstate="print">
            <a:clrChange>
              <a:clrFrom>
                <a:srgbClr val="FEFEFE"/>
              </a:clrFrom>
              <a:clrTo>
                <a:srgbClr val="FEFEFE">
                  <a:alpha val="0"/>
                </a:srgbClr>
              </a:clrTo>
            </a:clrChange>
            <a:extLst>
              <a:ext uri="{28A0092B-C50C-407E-A947-70E740481C1C}">
                <a14:useLocalDpi xmlns:a14="http://schemas.microsoft.com/office/drawing/2010/main" val="0"/>
              </a:ext>
            </a:extLst>
          </a:blip>
          <a:srcRect l="29258" r="24836" b="42562"/>
          <a:stretch/>
        </p:blipFill>
        <p:spPr bwMode="auto">
          <a:xfrm>
            <a:off x="4412083" y="1863176"/>
            <a:ext cx="1420785" cy="1421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6"/>
          <p:cNvPicPr>
            <a:picLocks noChangeAspect="1" noChangeArrowheads="1"/>
          </p:cNvPicPr>
          <p:nvPr userDrawn="1"/>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51417" y="3533379"/>
            <a:ext cx="1572632" cy="786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8"/>
          <p:cNvPicPr>
            <a:picLocks noChangeAspect="1" noChangeArrowheads="1"/>
          </p:cNvPicPr>
          <p:nvPr userDrawn="1"/>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39311" y="2508010"/>
            <a:ext cx="1285565" cy="1265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10"/>
          <p:cNvPicPr>
            <a:picLocks noChangeAspect="1" noChangeArrowheads="1"/>
          </p:cNvPicPr>
          <p:nvPr userDrawn="1"/>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71764" y="3284984"/>
            <a:ext cx="1300036" cy="510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11"/>
          <p:cNvPicPr>
            <a:picLocks noChangeAspect="1" noChangeArrowheads="1"/>
          </p:cNvPicPr>
          <p:nvPr userDrawn="1"/>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4764" y="5563494"/>
            <a:ext cx="1550224" cy="8789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12"/>
          <p:cNvPicPr>
            <a:picLocks noChangeAspect="1" noChangeArrowheads="1"/>
          </p:cNvPicPr>
          <p:nvPr userDrawn="1"/>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62828" y="5680437"/>
            <a:ext cx="1675584" cy="837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14"/>
          <p:cNvPicPr>
            <a:picLocks noChangeAspect="1" noChangeArrowheads="1"/>
          </p:cNvPicPr>
          <p:nvPr userDrawn="1"/>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8335" y="5100751"/>
            <a:ext cx="1644030" cy="925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15"/>
          <p:cNvPicPr>
            <a:picLocks noChangeAspect="1" noChangeArrowheads="1"/>
          </p:cNvPicPr>
          <p:nvPr userDrawn="1"/>
        </p:nvPicPr>
        <p:blipFill>
          <a:blip r:embed="rId21">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1849888" y="5781253"/>
            <a:ext cx="1066800" cy="60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18"/>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3166007" y="2159646"/>
            <a:ext cx="829929" cy="9093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19"/>
          <p:cNvPicPr>
            <a:picLocks noChangeAspect="1" noChangeArrowheads="1"/>
          </p:cNvPicPr>
          <p:nvPr userDrawn="1"/>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37526" y="4470915"/>
            <a:ext cx="2570378" cy="1334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2" descr="http://www.wbk.kit.edu/wbkintern/Forschung/Projekte/AutoAdd/image/gkn.png"/>
          <p:cNvPicPr>
            <a:picLocks noChangeAspect="1" noChangeArrowheads="1"/>
          </p:cNvPicPr>
          <p:nvPr userDrawn="1"/>
        </p:nvPicPr>
        <p:blipFill>
          <a:blip r:embed="rId24" cstate="print">
            <a:extLst>
              <a:ext uri="{28A0092B-C50C-407E-A947-70E740481C1C}">
                <a14:useLocalDpi xmlns:a14="http://schemas.microsoft.com/office/drawing/2010/main" val="0"/>
              </a:ext>
            </a:extLst>
          </a:blip>
          <a:srcRect/>
          <a:stretch>
            <a:fillRect/>
          </a:stretch>
        </p:blipFill>
        <p:spPr bwMode="auto">
          <a:xfrm>
            <a:off x="5125072" y="986990"/>
            <a:ext cx="2329972" cy="65836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p:cNvPicPr>
            <a:picLocks noChangeAspect="1" noChangeArrowheads="1"/>
          </p:cNvPicPr>
          <p:nvPr userDrawn="1"/>
        </p:nvPicPr>
        <p:blipFill>
          <a:blip r:embed="rId2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19772" y="1908389"/>
            <a:ext cx="1658320" cy="1351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5"/>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7063393" y="4449634"/>
            <a:ext cx="1884454" cy="532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6"/>
          <p:cNvPicPr>
            <a:picLocks noChangeAspect="1" noChangeArrowheads="1"/>
          </p:cNvPicPr>
          <p:nvPr userDrawn="1"/>
        </p:nvPicPr>
        <p:blipFill rotWithShape="1">
          <a:blip r:embed="rId27" cstate="print">
            <a:clrChange>
              <a:clrFrom>
                <a:srgbClr val="FFFFFF"/>
              </a:clrFrom>
              <a:clrTo>
                <a:srgbClr val="FFFFFF">
                  <a:alpha val="0"/>
                </a:srgbClr>
              </a:clrTo>
            </a:clrChange>
            <a:extLst>
              <a:ext uri="{28A0092B-C50C-407E-A947-70E740481C1C}">
                <a14:useLocalDpi xmlns:a14="http://schemas.microsoft.com/office/drawing/2010/main" val="0"/>
              </a:ext>
            </a:extLst>
          </a:blip>
          <a:srcRect l="19190" t="33261" r="20883"/>
          <a:stretch/>
        </p:blipFill>
        <p:spPr bwMode="auto">
          <a:xfrm>
            <a:off x="4837896" y="3840392"/>
            <a:ext cx="1515609" cy="1205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7"/>
          <p:cNvPicPr>
            <a:picLocks noChangeAspect="1" noChangeArrowheads="1"/>
          </p:cNvPicPr>
          <p:nvPr userDrawn="1"/>
        </p:nvPicPr>
        <p:blipFill>
          <a:blip r:embed="rId2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5434" y="2160740"/>
            <a:ext cx="1176273" cy="980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userDrawn="1"/>
        </p:nvPicPr>
        <p:blipFill>
          <a:blip r:embed="rId2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6928" y="938992"/>
            <a:ext cx="2718033" cy="792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3"/>
          <p:cNvPicPr>
            <a:picLocks noChangeAspect="1" noChangeArrowheads="1"/>
          </p:cNvPicPr>
          <p:nvPr userDrawn="1"/>
        </p:nvPicPr>
        <p:blipFill>
          <a:blip r:embed="rId30"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939455" y="1523931"/>
            <a:ext cx="1869486" cy="747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2"/>
          <p:cNvPicPr>
            <a:picLocks noChangeAspect="1" noChangeArrowheads="1"/>
          </p:cNvPicPr>
          <p:nvPr userDrawn="1"/>
        </p:nvPicPr>
        <p:blipFill>
          <a:blip r:embed="rId31" cstate="print">
            <a:extLst>
              <a:ext uri="{28A0092B-C50C-407E-A947-70E740481C1C}">
                <a14:useLocalDpi xmlns:a14="http://schemas.microsoft.com/office/drawing/2010/main" val="0"/>
              </a:ext>
            </a:extLst>
          </a:blip>
          <a:srcRect/>
          <a:stretch>
            <a:fillRect/>
          </a:stretch>
        </p:blipFill>
        <p:spPr bwMode="auto">
          <a:xfrm>
            <a:off x="885311" y="1731752"/>
            <a:ext cx="1721752" cy="367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Titel 1"/>
          <p:cNvSpPr txBox="1">
            <a:spLocks/>
          </p:cNvSpPr>
          <p:nvPr userDrawn="1"/>
        </p:nvSpPr>
        <p:spPr bwMode="auto">
          <a:xfrm>
            <a:off x="228600" y="188640"/>
            <a:ext cx="6750496" cy="5646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l" rtl="0" eaLnBrk="1" fontAlgn="base" hangingPunct="1">
              <a:lnSpc>
                <a:spcPct val="80000"/>
              </a:lnSpc>
              <a:spcBef>
                <a:spcPct val="0"/>
              </a:spcBef>
              <a:spcAft>
                <a:spcPct val="0"/>
              </a:spcAft>
              <a:defRPr sz="2800" b="0" kern="1200" cap="small" baseline="0">
                <a:solidFill>
                  <a:srgbClr val="7A8077"/>
                </a:solidFill>
                <a:latin typeface="Arial" pitchFamily="34" charset="0"/>
                <a:ea typeface="+mj-ea"/>
                <a:cs typeface="Arial"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de-DE" sz="2400" dirty="0" smtClean="0"/>
              <a:t>References</a:t>
            </a:r>
            <a:endParaRPr lang="de-DE" sz="2400" dirty="0"/>
          </a:p>
        </p:txBody>
      </p:sp>
      <p:sp>
        <p:nvSpPr>
          <p:cNvPr id="42" name="Textfeld 41"/>
          <p:cNvSpPr txBox="1"/>
          <p:nvPr userDrawn="1"/>
        </p:nvSpPr>
        <p:spPr>
          <a:xfrm>
            <a:off x="8820472" y="6584776"/>
            <a:ext cx="642937" cy="228600"/>
          </a:xfrm>
          <a:prstGeom prst="rect">
            <a:avLst/>
          </a:prstGeom>
          <a:noFill/>
        </p:spPr>
        <p:txBody>
          <a:bodyPr lIns="0" rIns="0">
            <a:spAutoFit/>
          </a:bodyPr>
          <a:lstStyle/>
          <a:p>
            <a:pPr>
              <a:defRPr/>
            </a:pPr>
            <a:fld id="{D751693C-7233-4D34-A185-6EB38DA55A74}" type="slidenum">
              <a:rPr lang="de-DE" sz="1300" baseline="30000">
                <a:solidFill>
                  <a:srgbClr val="595959"/>
                </a:solidFill>
                <a:cs typeface="Arial" charset="0"/>
              </a:rPr>
              <a:pPr>
                <a:defRPr/>
              </a:pPr>
              <a:t>‹Nr.›</a:t>
            </a:fld>
            <a:endParaRPr lang="de-DE" sz="1300" baseline="30000" dirty="0">
              <a:solidFill>
                <a:srgbClr val="595959"/>
              </a:solidFill>
              <a:cs typeface="Arial" charset="0"/>
            </a:endParaRPr>
          </a:p>
        </p:txBody>
      </p:sp>
      <p:sp>
        <p:nvSpPr>
          <p:cNvPr id="43" name="Rechteck 42"/>
          <p:cNvSpPr>
            <a:spLocks noChangeArrowheads="1"/>
          </p:cNvSpPr>
          <p:nvPr userDrawn="1"/>
        </p:nvSpPr>
        <p:spPr bwMode="auto">
          <a:xfrm>
            <a:off x="0" y="6503744"/>
            <a:ext cx="9180513" cy="216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44" name="Rechteck 43"/>
          <p:cNvSpPr/>
          <p:nvPr userDrawn="1"/>
        </p:nvSpPr>
        <p:spPr>
          <a:xfrm>
            <a:off x="0" y="807509"/>
            <a:ext cx="9180000" cy="3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de-DE" dirty="0" smtClean="0">
                <a:solidFill>
                  <a:srgbClr val="FFFFFF"/>
                </a:solidFill>
              </a:rPr>
              <a:t>,</a:t>
            </a:r>
            <a:endParaRPr lang="de-DE" dirty="0">
              <a:solidFill>
                <a:srgbClr val="FFFFFF"/>
              </a:solidFill>
            </a:endParaRPr>
          </a:p>
        </p:txBody>
      </p:sp>
      <p:sp>
        <p:nvSpPr>
          <p:cNvPr id="45" name="Rechteck 44"/>
          <p:cNvSpPr>
            <a:spLocks noChangeArrowheads="1"/>
          </p:cNvSpPr>
          <p:nvPr userDrawn="1"/>
        </p:nvSpPr>
        <p:spPr bwMode="auto">
          <a:xfrm>
            <a:off x="0" y="836613"/>
            <a:ext cx="9180000" cy="360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pic>
        <p:nvPicPr>
          <p:cNvPr id="47" name="Picture 2" descr="P:\Marketing\Bildarchiv\GMH-Logo\Georgsmarienhuette_GmbH_GB.jpg"/>
          <p:cNvPicPr>
            <a:picLocks noChangeAspect="1" noChangeArrowheads="1"/>
          </p:cNvPicPr>
          <p:nvPr userDrawn="1"/>
        </p:nvPicPr>
        <p:blipFill>
          <a:blip r:embed="rId32" cstate="print">
            <a:extLst>
              <a:ext uri="{28A0092B-C50C-407E-A947-70E740481C1C}">
                <a14:useLocalDpi xmlns:a14="http://schemas.microsoft.com/office/drawing/2010/main" val="0"/>
              </a:ext>
            </a:extLst>
          </a:blip>
          <a:srcRect/>
          <a:stretch>
            <a:fillRect/>
          </a:stretch>
        </p:blipFill>
        <p:spPr bwMode="auto">
          <a:xfrm>
            <a:off x="6948263" y="160014"/>
            <a:ext cx="2099495" cy="53198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p:cNvPicPr>
            <a:picLocks noChangeAspect="1" noChangeArrowheads="1"/>
          </p:cNvPicPr>
          <p:nvPr userDrawn="1"/>
        </p:nvPicPr>
        <p:blipFill>
          <a:blip r:embed="rId33" cstate="print">
            <a:extLst>
              <a:ext uri="{28A0092B-C50C-407E-A947-70E740481C1C}">
                <a14:useLocalDpi xmlns:a14="http://schemas.microsoft.com/office/drawing/2010/main" val="0"/>
              </a:ext>
            </a:extLst>
          </a:blip>
          <a:srcRect/>
          <a:stretch>
            <a:fillRect/>
          </a:stretch>
        </p:blipFill>
        <p:spPr bwMode="auto">
          <a:xfrm>
            <a:off x="1444441" y="4061733"/>
            <a:ext cx="1662954" cy="375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 name="Picture 3"/>
          <p:cNvPicPr>
            <a:picLocks noChangeAspect="1" noChangeArrowheads="1"/>
          </p:cNvPicPr>
          <p:nvPr userDrawn="1"/>
        </p:nvPicPr>
        <p:blipFill>
          <a:blip r:embed="rId34" cstate="print">
            <a:extLst>
              <a:ext uri="{28A0092B-C50C-407E-A947-70E740481C1C}">
                <a14:useLocalDpi xmlns:a14="http://schemas.microsoft.com/office/drawing/2010/main" val="0"/>
              </a:ext>
            </a:extLst>
          </a:blip>
          <a:srcRect/>
          <a:stretch>
            <a:fillRect/>
          </a:stretch>
        </p:blipFill>
        <p:spPr bwMode="auto">
          <a:xfrm>
            <a:off x="1494784" y="2311073"/>
            <a:ext cx="1440160" cy="6400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34963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ohne Bild">
    <p:spTree>
      <p:nvGrpSpPr>
        <p:cNvPr id="1" name=""/>
        <p:cNvGrpSpPr/>
        <p:nvPr/>
      </p:nvGrpSpPr>
      <p:grpSpPr>
        <a:xfrm>
          <a:off x="0" y="0"/>
          <a:ext cx="0" cy="0"/>
          <a:chOff x="0" y="0"/>
          <a:chExt cx="0" cy="0"/>
        </a:xfrm>
      </p:grpSpPr>
      <p:sp>
        <p:nvSpPr>
          <p:cNvPr id="5" name="Rechteck 4"/>
          <p:cNvSpPr>
            <a:spLocks noChangeArrowheads="1"/>
          </p:cNvSpPr>
          <p:nvPr userDrawn="1"/>
        </p:nvSpPr>
        <p:spPr bwMode="auto">
          <a:xfrm>
            <a:off x="0" y="1487488"/>
            <a:ext cx="9180513" cy="53975"/>
          </a:xfrm>
          <a:prstGeom prst="rect">
            <a:avLst/>
          </a:prstGeom>
          <a:solidFill>
            <a:schemeClr val="bg2"/>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6" name="Rechteck 5"/>
          <p:cNvSpPr>
            <a:spLocks noChangeArrowheads="1"/>
          </p:cNvSpPr>
          <p:nvPr userDrawn="1"/>
        </p:nvSpPr>
        <p:spPr bwMode="auto">
          <a:xfrm>
            <a:off x="0" y="5051425"/>
            <a:ext cx="9180513" cy="53975"/>
          </a:xfrm>
          <a:prstGeom prst="rect">
            <a:avLst/>
          </a:prstGeom>
          <a:solidFill>
            <a:schemeClr val="bg2"/>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9" name="Rechteck 8"/>
          <p:cNvSpPr>
            <a:spLocks noChangeArrowheads="1"/>
          </p:cNvSpPr>
          <p:nvPr userDrawn="1"/>
        </p:nvSpPr>
        <p:spPr bwMode="auto">
          <a:xfrm>
            <a:off x="0" y="908720"/>
            <a:ext cx="9180513"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0" name="Rechteck 9"/>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2" name="Titel 1"/>
          <p:cNvSpPr>
            <a:spLocks noGrp="1"/>
          </p:cNvSpPr>
          <p:nvPr>
            <p:ph type="title"/>
          </p:nvPr>
        </p:nvSpPr>
        <p:spPr>
          <a:xfrm>
            <a:off x="27448" y="260648"/>
            <a:ext cx="6912768" cy="518728"/>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11" name="Textplatzhalter 15"/>
          <p:cNvSpPr>
            <a:spLocks noGrp="1"/>
          </p:cNvSpPr>
          <p:nvPr>
            <p:ph type="body" sz="quarter" idx="11"/>
          </p:nvPr>
        </p:nvSpPr>
        <p:spPr>
          <a:xfrm>
            <a:off x="234000" y="3068960"/>
            <a:ext cx="8762305" cy="1728192"/>
          </a:xfrm>
        </p:spPr>
        <p:txBody>
          <a:bodyPr/>
          <a:lstStyle>
            <a:lvl1pPr>
              <a:buClr>
                <a:srgbClr val="E2382A"/>
              </a:buClr>
              <a:buFont typeface="Wingdings" pitchFamily="2" charset="2"/>
              <a:buNone/>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p:txBody>
      </p:sp>
      <p:pic>
        <p:nvPicPr>
          <p:cNvPr id="13" name="Grafik 12"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Nur Bild (Fullscreen)">
    <p:spTree>
      <p:nvGrpSpPr>
        <p:cNvPr id="1" name=""/>
        <p:cNvGrpSpPr/>
        <p:nvPr/>
      </p:nvGrpSpPr>
      <p:grpSpPr>
        <a:xfrm>
          <a:off x="0" y="0"/>
          <a:ext cx="0" cy="0"/>
          <a:chOff x="0" y="0"/>
          <a:chExt cx="0" cy="0"/>
        </a:xfrm>
      </p:grpSpPr>
      <p:sp>
        <p:nvSpPr>
          <p:cNvPr id="10" name="Titel 1"/>
          <p:cNvSpPr>
            <a:spLocks noGrp="1"/>
          </p:cNvSpPr>
          <p:nvPr>
            <p:ph type="title" hasCustomPrompt="1"/>
          </p:nvPr>
        </p:nvSpPr>
        <p:spPr>
          <a:xfrm>
            <a:off x="228600" y="273599"/>
            <a:ext cx="6750496" cy="564604"/>
          </a:xfrm>
        </p:spPr>
        <p:txBody>
          <a:bodyPr>
            <a:noAutofit/>
          </a:bodyPr>
          <a:lstStyle>
            <a:lvl1pPr algn="l">
              <a:lnSpc>
                <a:spcPct val="80000"/>
              </a:lnSpc>
              <a:defRPr sz="2800" b="0" cap="small" baseline="0">
                <a:solidFill>
                  <a:srgbClr val="7A8077"/>
                </a:solidFill>
                <a:latin typeface="Arial" pitchFamily="34" charset="0"/>
                <a:cs typeface="Arial" pitchFamily="34" charset="0"/>
              </a:defRPr>
            </a:lvl1pPr>
          </a:lstStyle>
          <a:p>
            <a:r>
              <a:rPr lang="de-DE" dirty="0" smtClean="0"/>
              <a:t>Historienfolie durch Klicken bearbeiten</a:t>
            </a:r>
            <a:endParaRPr lang="de-DE" dirty="0"/>
          </a:p>
        </p:txBody>
      </p:sp>
      <p:sp>
        <p:nvSpPr>
          <p:cNvPr id="12" name="Textfeld 11"/>
          <p:cNvSpPr txBox="1"/>
          <p:nvPr userDrawn="1"/>
        </p:nvSpPr>
        <p:spPr>
          <a:xfrm>
            <a:off x="8820472" y="6584776"/>
            <a:ext cx="642937" cy="228600"/>
          </a:xfrm>
          <a:prstGeom prst="rect">
            <a:avLst/>
          </a:prstGeom>
          <a:noFill/>
        </p:spPr>
        <p:txBody>
          <a:bodyPr lIns="0" rIns="0">
            <a:spAutoFit/>
          </a:bodyPr>
          <a:lstStyle/>
          <a:p>
            <a:pPr>
              <a:defRPr/>
            </a:pPr>
            <a:fld id="{D751693C-7233-4D34-A185-6EB38DA55A74}" type="slidenum">
              <a:rPr lang="de-DE" sz="1300" baseline="30000">
                <a:solidFill>
                  <a:srgbClr val="595959"/>
                </a:solidFill>
                <a:cs typeface="Arial" charset="0"/>
              </a:rPr>
              <a:pPr>
                <a:defRPr/>
              </a:pPr>
              <a:t>‹Nr.›</a:t>
            </a:fld>
            <a:endParaRPr lang="de-DE" sz="1300" baseline="30000" dirty="0">
              <a:solidFill>
                <a:srgbClr val="595959"/>
              </a:solidFill>
              <a:cs typeface="Arial" charset="0"/>
            </a:endParaRPr>
          </a:p>
        </p:txBody>
      </p:sp>
      <p:sp>
        <p:nvSpPr>
          <p:cNvPr id="13" name="Rechteck 12"/>
          <p:cNvSpPr>
            <a:spLocks noChangeArrowheads="1"/>
          </p:cNvSpPr>
          <p:nvPr userDrawn="1"/>
        </p:nvSpPr>
        <p:spPr bwMode="auto">
          <a:xfrm>
            <a:off x="0" y="6503744"/>
            <a:ext cx="9180513" cy="216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4" name="Datumsplatzhalter 3"/>
          <p:cNvSpPr>
            <a:spLocks noGrp="1"/>
          </p:cNvSpPr>
          <p:nvPr>
            <p:ph type="dt" sz="half" idx="12"/>
          </p:nvPr>
        </p:nvSpPr>
        <p:spPr>
          <a:xfrm>
            <a:off x="229046" y="6545263"/>
            <a:ext cx="2133600" cy="268287"/>
          </a:xfrm>
        </p:spPr>
        <p:txBody>
          <a:bodyPr/>
          <a:lstStyle>
            <a:lvl1pPr>
              <a:defRPr/>
            </a:lvl1pPr>
          </a:lstStyle>
          <a:p>
            <a:pPr>
              <a:defRPr/>
            </a:pPr>
            <a:fld id="{1D1E5F00-2AF3-4A97-9982-6FCDA364487A}" type="datetimeFigureOut">
              <a:rPr lang="de-DE">
                <a:solidFill>
                  <a:srgbClr val="334547">
                    <a:tint val="75000"/>
                  </a:srgbClr>
                </a:solidFill>
              </a:rPr>
              <a:pPr>
                <a:defRPr/>
              </a:pPr>
              <a:t>30.03.2017</a:t>
            </a:fld>
            <a:endParaRPr lang="de-DE" dirty="0">
              <a:solidFill>
                <a:srgbClr val="334547">
                  <a:tint val="75000"/>
                </a:srgbClr>
              </a:solidFill>
            </a:endParaRPr>
          </a:p>
        </p:txBody>
      </p:sp>
      <p:sp>
        <p:nvSpPr>
          <p:cNvPr id="17" name="Rechteck 16"/>
          <p:cNvSpPr/>
          <p:nvPr userDrawn="1"/>
        </p:nvSpPr>
        <p:spPr>
          <a:xfrm>
            <a:off x="0" y="807509"/>
            <a:ext cx="9180000" cy="36000"/>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de-DE" dirty="0">
                <a:solidFill>
                  <a:srgbClr val="FFFFFF"/>
                </a:solidFill>
              </a:rPr>
              <a:t>,</a:t>
            </a:r>
          </a:p>
        </p:txBody>
      </p:sp>
      <p:sp>
        <p:nvSpPr>
          <p:cNvPr id="18" name="Rechteck 17"/>
          <p:cNvSpPr>
            <a:spLocks noChangeArrowheads="1"/>
          </p:cNvSpPr>
          <p:nvPr userDrawn="1"/>
        </p:nvSpPr>
        <p:spPr bwMode="auto">
          <a:xfrm>
            <a:off x="0" y="836613"/>
            <a:ext cx="9180000" cy="36000"/>
          </a:xfrm>
          <a:prstGeom prst="rect">
            <a:avLst/>
          </a:prstGeom>
          <a:solidFill>
            <a:srgbClr val="7A8077"/>
          </a:solidFill>
          <a:ln w="9525">
            <a:noFill/>
            <a:miter lim="800000"/>
            <a:headEnd/>
            <a:tailEnd/>
          </a:ln>
        </p:spPr>
        <p:txBody>
          <a:bodyPr anchor="ctr"/>
          <a:lstStyle/>
          <a:p>
            <a:pPr algn="ctr">
              <a:defRPr/>
            </a:pPr>
            <a:endParaRPr lang="de-DE" dirty="0">
              <a:solidFill>
                <a:srgbClr val="FFFFFF"/>
              </a:solidFill>
            </a:endParaRPr>
          </a:p>
        </p:txBody>
      </p:sp>
      <p:sp>
        <p:nvSpPr>
          <p:cNvPr id="19" name="Rechteck 18"/>
          <p:cNvSpPr/>
          <p:nvPr userDrawn="1"/>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1" name="Rectangle 18"/>
          <p:cNvSpPr>
            <a:spLocks noChangeArrowheads="1"/>
          </p:cNvSpPr>
          <p:nvPr userDrawn="1"/>
        </p:nvSpPr>
        <p:spPr bwMode="auto">
          <a:xfrm>
            <a:off x="56924" y="4725144"/>
            <a:ext cx="3434956"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2" name="Rectangle 22"/>
          <p:cNvSpPr>
            <a:spLocks noChangeArrowheads="1"/>
          </p:cNvSpPr>
          <p:nvPr userDrawn="1"/>
        </p:nvSpPr>
        <p:spPr bwMode="auto">
          <a:xfrm>
            <a:off x="614224" y="2708920"/>
            <a:ext cx="4245808"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a:solidFill>
                <a:schemeClr val="bg1">
                  <a:lumMod val="50000"/>
                </a:schemeClr>
              </a:solidFill>
              <a:latin typeface="+mn-lt"/>
              <a:ea typeface="+mn-ea"/>
              <a:cs typeface="+mn-cs"/>
            </a:endParaRPr>
          </a:p>
        </p:txBody>
      </p:sp>
      <p:sp>
        <p:nvSpPr>
          <p:cNvPr id="23" name="Rectangle 9"/>
          <p:cNvSpPr>
            <a:spLocks noChangeArrowheads="1"/>
          </p:cNvSpPr>
          <p:nvPr userDrawn="1"/>
        </p:nvSpPr>
        <p:spPr bwMode="auto">
          <a:xfrm>
            <a:off x="1043608" y="3717032"/>
            <a:ext cx="3312368" cy="754053"/>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kern="1200" dirty="0" smtClean="0">
                <a:solidFill>
                  <a:schemeClr val="bg1">
                    <a:lumMod val="50000"/>
                  </a:schemeClr>
                </a:solidFill>
                <a:latin typeface="+mn-lt"/>
                <a:ea typeface="+mn-ea"/>
                <a:cs typeface="+mn-cs"/>
              </a:rPr>
              <a:t>Text frei hinzufügen</a:t>
            </a:r>
            <a:endParaRPr lang="de-DE" sz="100" kern="1200" dirty="0" smtClean="0">
              <a:solidFill>
                <a:schemeClr val="bg1">
                  <a:lumMod val="50000"/>
                </a:schemeClr>
              </a:solidFill>
              <a:latin typeface="+mn-lt"/>
              <a:ea typeface="+mn-ea"/>
              <a:cs typeface="+mn-cs"/>
            </a:endParaRPr>
          </a:p>
          <a:p>
            <a:pPr algn="r" eaLnBrk="0" fontAlgn="base" hangingPunct="0">
              <a:spcBef>
                <a:spcPct val="0"/>
              </a:spcBef>
              <a:spcAft>
                <a:spcPct val="0"/>
              </a:spcAft>
            </a:pPr>
            <a:endParaRPr lang="de-DE" sz="1000" dirty="0">
              <a:solidFill>
                <a:schemeClr val="bg1">
                  <a:lumMod val="50000"/>
                </a:schemeClr>
              </a:solidFill>
              <a:latin typeface="+mj-lt"/>
            </a:endParaRPr>
          </a:p>
        </p:txBody>
      </p:sp>
      <p:sp>
        <p:nvSpPr>
          <p:cNvPr id="24" name="Rectangle 26"/>
          <p:cNvSpPr>
            <a:spLocks noChangeArrowheads="1"/>
          </p:cNvSpPr>
          <p:nvPr userDrawn="1"/>
        </p:nvSpPr>
        <p:spPr bwMode="auto">
          <a:xfrm>
            <a:off x="827584" y="1433281"/>
            <a:ext cx="4271574" cy="600164"/>
          </a:xfrm>
          <a:prstGeom prst="rect">
            <a:avLst/>
          </a:prstGeom>
          <a:noFill/>
          <a:ln w="9525">
            <a:noFill/>
            <a:miter lim="800000"/>
            <a:headEnd/>
            <a:tailEnd/>
          </a:ln>
        </p:spPr>
        <p:txBody>
          <a:bodyPr wrap="square">
            <a:spAutoFit/>
          </a:bodyPr>
          <a:lstStyle/>
          <a:p>
            <a:pPr algn="r" eaLnBrk="0" fontAlgn="base" hangingPunct="0">
              <a:spcBef>
                <a:spcPct val="0"/>
              </a:spcBef>
              <a:spcAft>
                <a:spcPct val="0"/>
              </a:spcAft>
            </a:pPr>
            <a:r>
              <a:rPr lang="de-DE" sz="2200" dirty="0" smtClean="0">
                <a:solidFill>
                  <a:schemeClr val="bg1">
                    <a:lumMod val="50000"/>
                  </a:schemeClr>
                </a:solidFill>
                <a:latin typeface="+mj-lt"/>
              </a:rPr>
              <a:t>JAHR:</a:t>
            </a:r>
          </a:p>
          <a:p>
            <a:pPr algn="r" eaLnBrk="0" fontAlgn="base" hangingPunct="0">
              <a:spcBef>
                <a:spcPct val="0"/>
              </a:spcBef>
              <a:spcAft>
                <a:spcPct val="0"/>
              </a:spcAft>
            </a:pPr>
            <a:r>
              <a:rPr lang="de-DE" sz="1100" dirty="0" smtClean="0">
                <a:solidFill>
                  <a:schemeClr val="bg1">
                    <a:lumMod val="50000"/>
                  </a:schemeClr>
                </a:solidFill>
                <a:latin typeface="+mj-lt"/>
              </a:rPr>
              <a:t>Text frei hinzufügen</a:t>
            </a:r>
            <a:endParaRPr lang="de-DE" sz="100" dirty="0">
              <a:solidFill>
                <a:schemeClr val="bg1">
                  <a:lumMod val="50000"/>
                </a:schemeClr>
              </a:solidFill>
              <a:latin typeface="+mj-lt"/>
            </a:endParaRPr>
          </a:p>
        </p:txBody>
      </p:sp>
      <p:sp>
        <p:nvSpPr>
          <p:cNvPr id="25" name="Bogen 24"/>
          <p:cNvSpPr/>
          <p:nvPr userDrawn="1"/>
        </p:nvSpPr>
        <p:spPr>
          <a:xfrm rot="5781000">
            <a:off x="-4252284" y="-3028743"/>
            <a:ext cx="10657184" cy="8456854"/>
          </a:xfrm>
          <a:prstGeom prst="arc">
            <a:avLst>
              <a:gd name="adj1" fmla="val 15709162"/>
              <a:gd name="adj2" fmla="val 20549854"/>
            </a:avLst>
          </a:prstGeom>
          <a:ln>
            <a:solidFill>
              <a:srgbClr val="D6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9" name="Bildplatzhalter 6"/>
          <p:cNvSpPr>
            <a:spLocks noGrp="1"/>
          </p:cNvSpPr>
          <p:nvPr>
            <p:ph type="pic" sz="quarter" idx="14"/>
          </p:nvPr>
        </p:nvSpPr>
        <p:spPr>
          <a:xfrm>
            <a:off x="5845126" y="1268760"/>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0" name="Bildplatzhalter 6"/>
          <p:cNvSpPr>
            <a:spLocks noGrp="1"/>
          </p:cNvSpPr>
          <p:nvPr>
            <p:ph type="pic" sz="quarter" idx="15"/>
          </p:nvPr>
        </p:nvSpPr>
        <p:spPr>
          <a:xfrm>
            <a:off x="5337978" y="240773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1" name="Bildplatzhalter 6"/>
          <p:cNvSpPr>
            <a:spLocks noGrp="1"/>
          </p:cNvSpPr>
          <p:nvPr>
            <p:ph type="pic" sz="quarter" idx="16"/>
          </p:nvPr>
        </p:nvSpPr>
        <p:spPr>
          <a:xfrm>
            <a:off x="6160439" y="3869817"/>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sp>
        <p:nvSpPr>
          <p:cNvPr id="34" name="Bildplatzhalter 6"/>
          <p:cNvSpPr>
            <a:spLocks noGrp="1"/>
          </p:cNvSpPr>
          <p:nvPr>
            <p:ph type="pic" sz="quarter" idx="17"/>
          </p:nvPr>
        </p:nvSpPr>
        <p:spPr>
          <a:xfrm>
            <a:off x="4427984" y="5019874"/>
            <a:ext cx="2660033" cy="1202536"/>
          </a:xfrm>
          <a:ln w="22225">
            <a:solidFill>
              <a:schemeClr val="bg2"/>
            </a:solidFill>
          </a:ln>
          <a:effectLst>
            <a:outerShdw blurRad="266700" sx="106000" sy="106000" algn="tl" rotWithShape="0">
              <a:schemeClr val="tx1">
                <a:lumMod val="50000"/>
              </a:schemeClr>
            </a:outerShdw>
          </a:effectLst>
        </p:spPr>
        <p:txBody>
          <a:bodyPr rtlCol="0">
            <a:normAutofit/>
          </a:bodyPr>
          <a:lstStyle>
            <a:lvl1pPr>
              <a:buNone/>
              <a:defRPr sz="1200"/>
            </a:lvl1pPr>
          </a:lstStyle>
          <a:p>
            <a:pPr lvl="0"/>
            <a:r>
              <a:rPr lang="de-DE" noProof="0" smtClean="0"/>
              <a:t>Bild durch Klicken auf Symbol hinzufügen</a:t>
            </a:r>
            <a:endParaRPr lang="de-DE" noProof="0"/>
          </a:p>
        </p:txBody>
      </p:sp>
      <p:pic>
        <p:nvPicPr>
          <p:cNvPr id="20" name="Picture 2" descr="P:\Marketing\Bildarchiv\GMH-Logo\Georgsmarienhuette_GmbH_GB.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263" y="160014"/>
            <a:ext cx="2099495" cy="531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657278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Text">
    <p:spTree>
      <p:nvGrpSpPr>
        <p:cNvPr id="1" name=""/>
        <p:cNvGrpSpPr/>
        <p:nvPr/>
      </p:nvGrpSpPr>
      <p:grpSpPr>
        <a:xfrm>
          <a:off x="0" y="0"/>
          <a:ext cx="0" cy="0"/>
          <a:chOff x="0" y="0"/>
          <a:chExt cx="0" cy="0"/>
        </a:xfrm>
      </p:grpSpPr>
      <p:sp>
        <p:nvSpPr>
          <p:cNvPr id="5" name="Rechteck 4"/>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8" name="Rechteck 7"/>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1"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16" name="Textplatzhalter 15"/>
          <p:cNvSpPr>
            <a:spLocks noGrp="1"/>
          </p:cNvSpPr>
          <p:nvPr>
            <p:ph type="body" sz="quarter" idx="11"/>
          </p:nvPr>
        </p:nvSpPr>
        <p:spPr>
          <a:xfrm>
            <a:off x="234000" y="1196752"/>
            <a:ext cx="8762305" cy="5291072"/>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2"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3"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14" name="Foliennummernplatzhalter 5"/>
          <p:cNvSpPr>
            <a:spLocks noGrp="1"/>
          </p:cNvSpPr>
          <p:nvPr>
            <p:ph type="sldNum" sz="quarter" idx="13"/>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17" name="Grafik 16"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ext/ Tabelle/ Grafik/ Medien">
    <p:spTree>
      <p:nvGrpSpPr>
        <p:cNvPr id="1" name=""/>
        <p:cNvGrpSpPr/>
        <p:nvPr/>
      </p:nvGrpSpPr>
      <p:grpSpPr>
        <a:xfrm>
          <a:off x="0" y="0"/>
          <a:ext cx="0" cy="0"/>
          <a:chOff x="0" y="0"/>
          <a:chExt cx="0" cy="0"/>
        </a:xfrm>
      </p:grpSpPr>
      <p:sp>
        <p:nvSpPr>
          <p:cNvPr id="15" name="Inhaltsplatzhalter 14"/>
          <p:cNvSpPr>
            <a:spLocks noGrp="1"/>
          </p:cNvSpPr>
          <p:nvPr>
            <p:ph sz="quarter" idx="13"/>
          </p:nvPr>
        </p:nvSpPr>
        <p:spPr>
          <a:xfrm>
            <a:off x="234000" y="1124744"/>
            <a:ext cx="8857679" cy="5040560"/>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0"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13" name="Rechteck 12"/>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8" name="Rechteck 17"/>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1"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6"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19" name="Foliennummernplatzhalter 5"/>
          <p:cNvSpPr>
            <a:spLocks noGrp="1"/>
          </p:cNvSpPr>
          <p:nvPr>
            <p:ph type="sldNum" sz="quarter" idx="14"/>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2" name="Grafik 21"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r Bild (Fullscreen)">
    <p:spTree>
      <p:nvGrpSpPr>
        <p:cNvPr id="1" name=""/>
        <p:cNvGrpSpPr/>
        <p:nvPr/>
      </p:nvGrpSpPr>
      <p:grpSpPr>
        <a:xfrm>
          <a:off x="0" y="0"/>
          <a:ext cx="0" cy="0"/>
          <a:chOff x="0" y="0"/>
          <a:chExt cx="0" cy="0"/>
        </a:xfrm>
      </p:grpSpPr>
      <p:sp>
        <p:nvSpPr>
          <p:cNvPr id="10"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13" name="Rechteck 12"/>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8" name="Rechteck 17"/>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1" name="Bildplatzhalter 6"/>
          <p:cNvSpPr>
            <a:spLocks noGrp="1"/>
          </p:cNvSpPr>
          <p:nvPr>
            <p:ph type="pic" sz="quarter" idx="14"/>
          </p:nvPr>
        </p:nvSpPr>
        <p:spPr>
          <a:xfrm>
            <a:off x="0" y="1196752"/>
            <a:ext cx="9144000" cy="4824536"/>
          </a:xfrm>
        </p:spPr>
        <p:txBody>
          <a:bodyPr rtlCol="0">
            <a:normAutofit/>
          </a:bodyPr>
          <a:lstStyle>
            <a:lvl1pPr>
              <a:buNone/>
              <a:defRPr sz="1200"/>
            </a:lvl1pPr>
          </a:lstStyle>
          <a:p>
            <a:pPr lvl="0"/>
            <a:r>
              <a:rPr lang="de-DE" noProof="0" dirty="0" smtClean="0"/>
              <a:t>Bild durch Klicken auf Symbol hinzufügen</a:t>
            </a:r>
            <a:endParaRPr lang="de-DE" noProof="0" dirty="0"/>
          </a:p>
        </p:txBody>
      </p:sp>
      <p:sp>
        <p:nvSpPr>
          <p:cNvPr id="15"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6"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19" name="Foliennummernplatzhalter 5"/>
          <p:cNvSpPr>
            <a:spLocks noGrp="1"/>
          </p:cNvSpPr>
          <p:nvPr>
            <p:ph type="sldNum" sz="quarter" idx="13"/>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1" name="Grafik 20"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Inhalte (nebeneinander)">
    <p:spTree>
      <p:nvGrpSpPr>
        <p:cNvPr id="1" name=""/>
        <p:cNvGrpSpPr/>
        <p:nvPr/>
      </p:nvGrpSpPr>
      <p:grpSpPr>
        <a:xfrm>
          <a:off x="0" y="0"/>
          <a:ext cx="0" cy="0"/>
          <a:chOff x="0" y="0"/>
          <a:chExt cx="0" cy="0"/>
        </a:xfrm>
      </p:grpSpPr>
      <p:sp>
        <p:nvSpPr>
          <p:cNvPr id="15" name="Inhaltsplatzhalter 14"/>
          <p:cNvSpPr>
            <a:spLocks noGrp="1"/>
          </p:cNvSpPr>
          <p:nvPr>
            <p:ph sz="quarter" idx="13"/>
          </p:nvPr>
        </p:nvSpPr>
        <p:spPr>
          <a:xfrm>
            <a:off x="4644008" y="1196753"/>
            <a:ext cx="4321175" cy="4896544"/>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7" name="Inhaltsplatzhalter 14"/>
          <p:cNvSpPr>
            <a:spLocks noGrp="1"/>
          </p:cNvSpPr>
          <p:nvPr>
            <p:ph sz="quarter" idx="14"/>
          </p:nvPr>
        </p:nvSpPr>
        <p:spPr>
          <a:xfrm>
            <a:off x="234000" y="1196752"/>
            <a:ext cx="4321175" cy="4896545"/>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6" name="Rechteck 15"/>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8"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20" name="Rechteck 19"/>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3"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21"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22" name="Foliennummernplatzhalter 5"/>
          <p:cNvSpPr>
            <a:spLocks noGrp="1"/>
          </p:cNvSpPr>
          <p:nvPr>
            <p:ph type="sldNum" sz="quarter" idx="15"/>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3" name="Grafik 22"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nhalte (untereinander)">
    <p:spTree>
      <p:nvGrpSpPr>
        <p:cNvPr id="1" name=""/>
        <p:cNvGrpSpPr/>
        <p:nvPr/>
      </p:nvGrpSpPr>
      <p:grpSpPr>
        <a:xfrm>
          <a:off x="0" y="0"/>
          <a:ext cx="0" cy="0"/>
          <a:chOff x="0" y="0"/>
          <a:chExt cx="0" cy="0"/>
        </a:xfrm>
      </p:grpSpPr>
      <p:sp>
        <p:nvSpPr>
          <p:cNvPr id="15" name="Inhaltsplatzhalter 14"/>
          <p:cNvSpPr>
            <a:spLocks noGrp="1"/>
          </p:cNvSpPr>
          <p:nvPr>
            <p:ph sz="quarter" idx="13"/>
          </p:nvPr>
        </p:nvSpPr>
        <p:spPr>
          <a:xfrm>
            <a:off x="234000" y="1124744"/>
            <a:ext cx="8857679" cy="2554768"/>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0" name="Inhaltsplatzhalter 14"/>
          <p:cNvSpPr>
            <a:spLocks noGrp="1"/>
          </p:cNvSpPr>
          <p:nvPr>
            <p:ph sz="quarter" idx="14"/>
          </p:nvPr>
        </p:nvSpPr>
        <p:spPr>
          <a:xfrm>
            <a:off x="234000" y="3789040"/>
            <a:ext cx="8857679" cy="2304256"/>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7" name="Rechteck 16"/>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8"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20" name="Rechteck 19"/>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2"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4"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21" name="Foliennummernplatzhalter 5"/>
          <p:cNvSpPr>
            <a:spLocks noGrp="1"/>
          </p:cNvSpPr>
          <p:nvPr>
            <p:ph type="sldNum" sz="quarter" idx="15"/>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2" name="Grafik 21"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 2 Inhalte">
    <p:spTree>
      <p:nvGrpSpPr>
        <p:cNvPr id="1" name=""/>
        <p:cNvGrpSpPr/>
        <p:nvPr/>
      </p:nvGrpSpPr>
      <p:grpSpPr>
        <a:xfrm>
          <a:off x="0" y="0"/>
          <a:ext cx="0" cy="0"/>
          <a:chOff x="0" y="0"/>
          <a:chExt cx="0" cy="0"/>
        </a:xfrm>
      </p:grpSpPr>
      <p:sp>
        <p:nvSpPr>
          <p:cNvPr id="16" name="Textplatzhalter 15"/>
          <p:cNvSpPr>
            <a:spLocks noGrp="1"/>
          </p:cNvSpPr>
          <p:nvPr>
            <p:ph type="body" sz="quarter" idx="11"/>
          </p:nvPr>
        </p:nvSpPr>
        <p:spPr>
          <a:xfrm>
            <a:off x="234000" y="1124744"/>
            <a:ext cx="4320480" cy="4968551"/>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5" name="Inhaltsplatzhalter 14"/>
          <p:cNvSpPr>
            <a:spLocks noGrp="1"/>
          </p:cNvSpPr>
          <p:nvPr>
            <p:ph sz="quarter" idx="13"/>
          </p:nvPr>
        </p:nvSpPr>
        <p:spPr>
          <a:xfrm>
            <a:off x="4644008" y="1124744"/>
            <a:ext cx="4321175" cy="2448272"/>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9" name="Rechteck 18"/>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0"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22" name="Rechteck 21"/>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12" name="Inhaltsplatzhalter 14"/>
          <p:cNvSpPr>
            <a:spLocks noGrp="1"/>
          </p:cNvSpPr>
          <p:nvPr>
            <p:ph sz="quarter" idx="15"/>
          </p:nvPr>
        </p:nvSpPr>
        <p:spPr>
          <a:xfrm>
            <a:off x="4644008" y="3751520"/>
            <a:ext cx="4321175" cy="2392184"/>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7"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23"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24" name="Foliennummernplatzhalter 5"/>
          <p:cNvSpPr>
            <a:spLocks noGrp="1"/>
          </p:cNvSpPr>
          <p:nvPr>
            <p:ph type="sldNum" sz="quarter" idx="16"/>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25" name="Grafik 24"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Inhalte">
    <p:spTree>
      <p:nvGrpSpPr>
        <p:cNvPr id="1" name=""/>
        <p:cNvGrpSpPr/>
        <p:nvPr/>
      </p:nvGrpSpPr>
      <p:grpSpPr>
        <a:xfrm>
          <a:off x="0" y="0"/>
          <a:ext cx="0" cy="0"/>
          <a:chOff x="0" y="0"/>
          <a:chExt cx="0" cy="0"/>
        </a:xfrm>
      </p:grpSpPr>
      <p:sp>
        <p:nvSpPr>
          <p:cNvPr id="21" name="Rechteck 20"/>
          <p:cNvSpPr>
            <a:spLocks noChangeArrowheads="1"/>
          </p:cNvSpPr>
          <p:nvPr userDrawn="1"/>
        </p:nvSpPr>
        <p:spPr bwMode="auto">
          <a:xfrm>
            <a:off x="0" y="6287720"/>
            <a:ext cx="9180513" cy="216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2" name="Titel 1"/>
          <p:cNvSpPr>
            <a:spLocks noGrp="1"/>
          </p:cNvSpPr>
          <p:nvPr>
            <p:ph type="title"/>
          </p:nvPr>
        </p:nvSpPr>
        <p:spPr>
          <a:xfrm>
            <a:off x="228600" y="188640"/>
            <a:ext cx="6750496" cy="564604"/>
          </a:xfrm>
        </p:spPr>
        <p:txBody>
          <a:bodyPr>
            <a:noAutofit/>
          </a:bodyPr>
          <a:lstStyle>
            <a:lvl1pPr algn="l">
              <a:defRPr sz="2000" b="0" cap="all">
                <a:solidFill>
                  <a:srgbClr val="7A8077"/>
                </a:solidFill>
                <a:latin typeface="Arial" pitchFamily="34" charset="0"/>
                <a:cs typeface="Arial" pitchFamily="34" charset="0"/>
              </a:defRPr>
            </a:lvl1pPr>
          </a:lstStyle>
          <a:p>
            <a:r>
              <a:rPr lang="de-DE" dirty="0" smtClean="0"/>
              <a:t>Titelmasterformat durch Klicken bearbeiten</a:t>
            </a:r>
            <a:endParaRPr lang="de-DE" dirty="0"/>
          </a:p>
        </p:txBody>
      </p:sp>
      <p:sp>
        <p:nvSpPr>
          <p:cNvPr id="24" name="Rechteck 23"/>
          <p:cNvSpPr>
            <a:spLocks noChangeArrowheads="1"/>
          </p:cNvSpPr>
          <p:nvPr userDrawn="1"/>
        </p:nvSpPr>
        <p:spPr bwMode="auto">
          <a:xfrm>
            <a:off x="0" y="908720"/>
            <a:ext cx="9180000" cy="36000"/>
          </a:xfrm>
          <a:prstGeom prst="rect">
            <a:avLst/>
          </a:prstGeom>
          <a:solidFill>
            <a:srgbClr val="7A8077"/>
          </a:solidFill>
          <a:ln w="9525">
            <a:noFill/>
            <a:miter lim="800000"/>
            <a:headEnd/>
            <a:tailEnd/>
          </a:ln>
        </p:spPr>
        <p:txBody>
          <a:bodyPr anchor="ctr"/>
          <a:lstStyle/>
          <a:p>
            <a:pPr algn="ctr" fontAlgn="auto">
              <a:spcBef>
                <a:spcPts val="0"/>
              </a:spcBef>
              <a:spcAft>
                <a:spcPts val="0"/>
              </a:spcAft>
              <a:defRPr/>
            </a:pPr>
            <a:endParaRPr lang="de-DE" dirty="0">
              <a:solidFill>
                <a:schemeClr val="lt1"/>
              </a:solidFill>
              <a:latin typeface="Arial"/>
            </a:endParaRPr>
          </a:p>
        </p:txBody>
      </p:sp>
      <p:sp>
        <p:nvSpPr>
          <p:cNvPr id="27" name="Inhaltsplatzhalter 14"/>
          <p:cNvSpPr>
            <a:spLocks noGrp="1"/>
          </p:cNvSpPr>
          <p:nvPr>
            <p:ph sz="quarter" idx="13"/>
          </p:nvPr>
        </p:nvSpPr>
        <p:spPr>
          <a:xfrm>
            <a:off x="4644008" y="1124744"/>
            <a:ext cx="4321175" cy="2448272"/>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28" name="Inhaltsplatzhalter 14"/>
          <p:cNvSpPr>
            <a:spLocks noGrp="1"/>
          </p:cNvSpPr>
          <p:nvPr>
            <p:ph sz="quarter" idx="15"/>
          </p:nvPr>
        </p:nvSpPr>
        <p:spPr>
          <a:xfrm>
            <a:off x="4644008" y="3751520"/>
            <a:ext cx="4321175" cy="2392184"/>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29" name="Inhaltsplatzhalter 14"/>
          <p:cNvSpPr>
            <a:spLocks noGrp="1"/>
          </p:cNvSpPr>
          <p:nvPr>
            <p:ph sz="quarter" idx="16"/>
          </p:nvPr>
        </p:nvSpPr>
        <p:spPr>
          <a:xfrm>
            <a:off x="234000" y="1124744"/>
            <a:ext cx="4321175" cy="2448272"/>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30" name="Inhaltsplatzhalter 14"/>
          <p:cNvSpPr>
            <a:spLocks noGrp="1"/>
          </p:cNvSpPr>
          <p:nvPr>
            <p:ph sz="quarter" idx="17"/>
          </p:nvPr>
        </p:nvSpPr>
        <p:spPr>
          <a:xfrm>
            <a:off x="234000" y="3751520"/>
            <a:ext cx="4321175" cy="2392184"/>
          </a:xfrm>
        </p:spPr>
        <p:txBody>
          <a:bodyPr/>
          <a:lstStyle>
            <a:lvl1pPr>
              <a:buClr>
                <a:srgbClr val="E2382A"/>
              </a:buClr>
              <a:buFont typeface="Wingdings" pitchFamily="2" charset="2"/>
              <a:buChar char="§"/>
              <a:defRPr sz="2800">
                <a:solidFill>
                  <a:srgbClr val="7A8077"/>
                </a:solidFill>
                <a:latin typeface="Arial" pitchFamily="34" charset="0"/>
                <a:cs typeface="Arial" pitchFamily="34" charset="0"/>
              </a:defRPr>
            </a:lvl1pPr>
            <a:lvl2pPr>
              <a:buFont typeface="Wingdings" pitchFamily="2" charset="2"/>
              <a:buChar char="§"/>
              <a:defRPr sz="2400">
                <a:solidFill>
                  <a:srgbClr val="7A8077"/>
                </a:solidFill>
                <a:latin typeface="Arial" pitchFamily="34" charset="0"/>
                <a:cs typeface="Arial" pitchFamily="34" charset="0"/>
              </a:defRPr>
            </a:lvl2pPr>
            <a:lvl3pPr>
              <a:buFont typeface="Wingdings" pitchFamily="2" charset="2"/>
              <a:buChar char="§"/>
              <a:defRPr sz="2000">
                <a:solidFill>
                  <a:srgbClr val="7A8077"/>
                </a:solidFill>
                <a:latin typeface="Arial" pitchFamily="34" charset="0"/>
                <a:cs typeface="Arial" pitchFamily="34" charset="0"/>
              </a:defRPr>
            </a:lvl3pPr>
            <a:lvl4pPr>
              <a:buFont typeface="Wingdings" pitchFamily="2" charset="2"/>
              <a:buChar char="§"/>
              <a:defRPr sz="1600">
                <a:solidFill>
                  <a:srgbClr val="7A8077"/>
                </a:solidFill>
                <a:latin typeface="Arial" pitchFamily="34" charset="0"/>
                <a:cs typeface="Arial" pitchFamily="34" charset="0"/>
              </a:defRPr>
            </a:lvl4pPr>
            <a:lvl5pPr>
              <a:buFont typeface="Wingdings" pitchFamily="2" charset="2"/>
              <a:buChar char="§"/>
              <a:defRPr sz="1200">
                <a:solidFill>
                  <a:srgbClr val="7A8077"/>
                </a:solidFill>
                <a:latin typeface="Arial" pitchFamily="34" charset="0"/>
                <a:cs typeface="Arial" pitchFamily="34" charset="0"/>
              </a:defRPr>
            </a:lvl5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13" name="Datumsplatzhalter 1"/>
          <p:cNvSpPr>
            <a:spLocks noGrp="1"/>
          </p:cNvSpPr>
          <p:nvPr>
            <p:ph type="dt" sz="half" idx="10"/>
          </p:nvPr>
        </p:nvSpPr>
        <p:spPr>
          <a:xfrm>
            <a:off x="121096" y="6309320"/>
            <a:ext cx="2311400" cy="365125"/>
          </a:xfrm>
        </p:spPr>
        <p:txBody>
          <a:bodyPr/>
          <a:lstStyle/>
          <a:p>
            <a:pPr>
              <a:defRPr/>
            </a:pPr>
            <a:fld id="{FF185E39-69D8-45F4-B4E5-76EF28719BC9}" type="datetime1">
              <a:rPr lang="de-DE" smtClean="0">
                <a:solidFill>
                  <a:srgbClr val="334547">
                    <a:tint val="75000"/>
                  </a:srgbClr>
                </a:solidFill>
              </a:rPr>
              <a:t>30.03.2017</a:t>
            </a:fld>
            <a:endParaRPr lang="de-DE" dirty="0">
              <a:solidFill>
                <a:srgbClr val="334547">
                  <a:tint val="75000"/>
                </a:srgbClr>
              </a:solidFill>
            </a:endParaRPr>
          </a:p>
        </p:txBody>
      </p:sp>
      <p:sp>
        <p:nvSpPr>
          <p:cNvPr id="14" name="Fußzeilenplatzhalter 3"/>
          <p:cNvSpPr>
            <a:spLocks noGrp="1"/>
          </p:cNvSpPr>
          <p:nvPr>
            <p:ph type="ftr" sz="quarter" idx="12"/>
          </p:nvPr>
        </p:nvSpPr>
        <p:spPr>
          <a:xfrm>
            <a:off x="3010346" y="6309320"/>
            <a:ext cx="3136900" cy="365125"/>
          </a:xfrm>
        </p:spPr>
        <p:txBody>
          <a:bodyPr/>
          <a:lstStyle/>
          <a:p>
            <a:pPr>
              <a:defRPr/>
            </a:pPr>
            <a:endParaRPr lang="de-DE" dirty="0">
              <a:solidFill>
                <a:srgbClr val="334547">
                  <a:tint val="75000"/>
                </a:srgbClr>
              </a:solidFill>
            </a:endParaRPr>
          </a:p>
        </p:txBody>
      </p:sp>
      <p:sp>
        <p:nvSpPr>
          <p:cNvPr id="15" name="Foliennummernplatzhalter 5"/>
          <p:cNvSpPr>
            <a:spLocks noGrp="1"/>
          </p:cNvSpPr>
          <p:nvPr>
            <p:ph type="sldNum" sz="quarter" idx="18"/>
          </p:nvPr>
        </p:nvSpPr>
        <p:spPr>
          <a:xfrm>
            <a:off x="6725096" y="6309320"/>
            <a:ext cx="2311400" cy="365125"/>
          </a:xfrm>
        </p:spPr>
        <p:txBody>
          <a:bodyPr/>
          <a:lstStyle/>
          <a:p>
            <a:pPr>
              <a:defRPr/>
            </a:pPr>
            <a:fld id="{A1CCA082-C7E2-4630-B6BC-575F4E95E9E8}" type="slidenum">
              <a:rPr lang="de-DE" smtClean="0"/>
              <a:pPr>
                <a:defRPr/>
              </a:pPr>
              <a:t>‹Nr.›</a:t>
            </a:fld>
            <a:endParaRPr lang="de-DE" dirty="0"/>
          </a:p>
        </p:txBody>
      </p:sp>
      <p:pic>
        <p:nvPicPr>
          <p:cNvPr id="17" name="Grafik 16" descr="GMH-Gruppe.jpg"/>
          <p:cNvPicPr>
            <a:picLocks noChangeAspect="1"/>
          </p:cNvPicPr>
          <p:nvPr userDrawn="1"/>
        </p:nvPicPr>
        <p:blipFill>
          <a:blip r:embed="rId2" cstate="print"/>
          <a:stretch>
            <a:fillRect/>
          </a:stretch>
        </p:blipFill>
        <p:spPr bwMode="auto">
          <a:xfrm>
            <a:off x="6904038" y="188640"/>
            <a:ext cx="2087562" cy="55021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e-DE" dirty="0" smtClean="0"/>
              <a:t>Titelmasterformat durch Klicken bearbeiten</a:t>
            </a:r>
          </a:p>
        </p:txBody>
      </p:sp>
      <p:sp>
        <p:nvSpPr>
          <p:cNvPr id="1027" name="Textplatzhalt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F7B77C96-59B8-4274-A2B2-A533E2C20348}" type="datetimeFigureOut">
              <a:rPr lang="de-DE"/>
              <a:pPr>
                <a:defRPr/>
              </a:pPr>
              <a:t>30.03.2017</a:t>
            </a:fld>
            <a:endParaRPr lang="de-DE"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de-DE" dirty="0"/>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A1CCA082-C7E2-4630-B6BC-575F4E95E9E8}"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3702" r:id="rId1"/>
    <p:sldLayoutId id="2147483716" r:id="rId2"/>
    <p:sldLayoutId id="2147483703" r:id="rId3"/>
    <p:sldLayoutId id="2147483704" r:id="rId4"/>
    <p:sldLayoutId id="2147483714" r:id="rId5"/>
    <p:sldLayoutId id="2147483705" r:id="rId6"/>
    <p:sldLayoutId id="2147483706" r:id="rId7"/>
    <p:sldLayoutId id="2147483707" r:id="rId8"/>
    <p:sldLayoutId id="2147483708" r:id="rId9"/>
    <p:sldLayoutId id="2147483709" r:id="rId10"/>
    <p:sldLayoutId id="2147483711" r:id="rId11"/>
    <p:sldLayoutId id="2147483712" r:id="rId12"/>
    <p:sldLayoutId id="2147483713" r:id="rId13"/>
    <p:sldLayoutId id="2147483717" r:id="rId14"/>
    <p:sldLayoutId id="2147483728" r:id="rId15"/>
    <p:sldLayoutId id="2147483759" r:id="rId16"/>
    <p:sldLayoutId id="2147483761" r:id="rId17"/>
    <p:sldLayoutId id="2147483762" r:id="rId18"/>
    <p:sldLayoutId id="2147483763" r:id="rId19"/>
    <p:sldLayoutId id="2147483767" r:id="rId20"/>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8.jpeg"/><Relationship Id="rId5" Type="http://schemas.microsoft.com/office/2007/relationships/hdphoto" Target="../media/hdphoto1.wdp"/><Relationship Id="rId4" Type="http://schemas.openxmlformats.org/officeDocument/2006/relationships/image" Target="../media/image37.jpeg"/></Relationships>
</file>

<file path=ppt/slides/_rels/slide1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image" Target="../media/image38.jpeg"/><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53.jpe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57.jpeg"/><Relationship Id="rId5" Type="http://schemas.openxmlformats.org/officeDocument/2006/relationships/image" Target="../media/image56.gif"/><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xml"/><Relationship Id="rId1" Type="http://schemas.openxmlformats.org/officeDocument/2006/relationships/slideLayout" Target="../slideLayouts/slideLayout20.xml"/><Relationship Id="rId5" Type="http://schemas.openxmlformats.org/officeDocument/2006/relationships/image" Target="../media/image39.png"/><Relationship Id="rId4" Type="http://schemas.openxmlformats.org/officeDocument/2006/relationships/image" Target="../media/image38.jpeg"/></Relationships>
</file>

<file path=ppt/slides/_rels/slide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p:cNvGrpSpPr/>
          <p:nvPr/>
        </p:nvGrpSpPr>
        <p:grpSpPr>
          <a:xfrm>
            <a:off x="0" y="1520890"/>
            <a:ext cx="9144000" cy="5337110"/>
            <a:chOff x="0" y="1520890"/>
            <a:chExt cx="9144000" cy="5337110"/>
          </a:xfrm>
        </p:grpSpPr>
        <p:pic>
          <p:nvPicPr>
            <p:cNvPr id="1026" name="Picture 2" descr="D:\Users\moschnem\Documents\Eigene Bilder\Georgsmarienhütte.jpg"/>
            <p:cNvPicPr>
              <a:picLocks noChangeAspect="1" noChangeArrowheads="1"/>
            </p:cNvPicPr>
            <p:nvPr/>
          </p:nvPicPr>
          <p:blipFill rotWithShape="1">
            <a:blip r:embed="rId3">
              <a:extLst>
                <a:ext uri="{28A0092B-C50C-407E-A947-70E740481C1C}">
                  <a14:useLocalDpi xmlns:a14="http://schemas.microsoft.com/office/drawing/2010/main" val="0"/>
                </a:ext>
              </a:extLst>
            </a:blip>
            <a:srcRect l="12481" t="28197" r="11330" b="651"/>
            <a:stretch/>
          </p:blipFill>
          <p:spPr bwMode="auto">
            <a:xfrm>
              <a:off x="0" y="1520890"/>
              <a:ext cx="9144000" cy="533711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Users\moschnem\Documents\Eigene Bilder\Georgsmarienhütte.jpg"/>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l="60199" t="75577" r="37071" b="20664"/>
            <a:stretch/>
          </p:blipFill>
          <p:spPr bwMode="auto">
            <a:xfrm>
              <a:off x="5868144" y="5028416"/>
              <a:ext cx="630953" cy="3786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2" descr="D:\Users\moschnem\Documents\Eigene Bilder\Georgsmarienhütte.jpg"/>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rcRect l="61867" t="75577" r="37071" b="20664"/>
            <a:stretch/>
          </p:blipFill>
          <p:spPr bwMode="auto">
            <a:xfrm rot="10800000">
              <a:off x="5170923" y="5009835"/>
              <a:ext cx="437395" cy="37862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sp>
        <p:nvSpPr>
          <p:cNvPr id="9" name="Textfeld 8"/>
          <p:cNvSpPr txBox="1"/>
          <p:nvPr/>
        </p:nvSpPr>
        <p:spPr>
          <a:xfrm>
            <a:off x="539552" y="1520890"/>
            <a:ext cx="7776864" cy="4601260"/>
          </a:xfrm>
          <a:prstGeom prst="rect">
            <a:avLst/>
          </a:prstGeom>
          <a:noFill/>
        </p:spPr>
        <p:txBody>
          <a:bodyPr wrap="square" rtlCol="0">
            <a:spAutoFit/>
          </a:bodyPr>
          <a:lstStyle/>
          <a:p>
            <a:pPr algn="ctr"/>
            <a:r>
              <a:rPr lang="de-DE" sz="4400" b="1" dirty="0" smtClean="0">
                <a:solidFill>
                  <a:schemeClr val="bg1"/>
                </a:solidFill>
                <a:effectLst>
                  <a:outerShdw blurRad="38100" dist="38100" dir="2700000" algn="tl">
                    <a:srgbClr val="000000">
                      <a:alpha val="43137"/>
                    </a:srgbClr>
                  </a:outerShdw>
                </a:effectLst>
              </a:rPr>
              <a:t>THE </a:t>
            </a:r>
            <a:r>
              <a:rPr lang="de-DE" sz="4400" b="1" dirty="0">
                <a:solidFill>
                  <a:schemeClr val="bg1"/>
                </a:solidFill>
                <a:effectLst>
                  <a:outerShdw blurRad="38100" dist="38100" dir="2700000" algn="tl">
                    <a:srgbClr val="000000">
                      <a:alpha val="43137"/>
                    </a:srgbClr>
                  </a:outerShdw>
                </a:effectLst>
              </a:rPr>
              <a:t>NOWASTE STRATEGY OF GEORGSMARIENHÜTTE – AN ILLUSION OR REALITY</a:t>
            </a:r>
            <a:r>
              <a:rPr lang="de-DE" sz="4400" b="1" dirty="0" smtClean="0">
                <a:solidFill>
                  <a:schemeClr val="bg1"/>
                </a:solidFill>
                <a:effectLst>
                  <a:outerShdw blurRad="38100" dist="38100" dir="2700000" algn="tl">
                    <a:srgbClr val="000000">
                      <a:alpha val="43137"/>
                    </a:srgbClr>
                  </a:outerShdw>
                </a:effectLst>
              </a:rPr>
              <a:t>?</a:t>
            </a:r>
            <a:endParaRPr lang="de-DE" sz="2800" b="1" dirty="0" smtClean="0">
              <a:solidFill>
                <a:schemeClr val="bg1"/>
              </a:solidFill>
              <a:effectLst>
                <a:outerShdw blurRad="38100" dist="38100" dir="2700000" algn="tl">
                  <a:srgbClr val="000000">
                    <a:alpha val="43137"/>
                  </a:srgbClr>
                </a:outerShdw>
              </a:effectLst>
            </a:endParaRPr>
          </a:p>
          <a:p>
            <a:pPr algn="ctr"/>
            <a:endParaRPr lang="de-DE" sz="3200" b="1" dirty="0">
              <a:solidFill>
                <a:schemeClr val="bg1"/>
              </a:solidFill>
              <a:effectLst>
                <a:outerShdw blurRad="38100" dist="38100" dir="2700000" algn="tl">
                  <a:srgbClr val="000000">
                    <a:alpha val="43137"/>
                  </a:srgbClr>
                </a:outerShdw>
              </a:effectLst>
            </a:endParaRPr>
          </a:p>
          <a:p>
            <a:pPr algn="ctr"/>
            <a:r>
              <a:rPr lang="de-DE" b="1" dirty="0">
                <a:solidFill>
                  <a:schemeClr val="bg1"/>
                </a:solidFill>
                <a:effectLst>
                  <a:outerShdw blurRad="38100" dist="38100" dir="2700000" algn="tl">
                    <a:srgbClr val="000000">
                      <a:alpha val="43137"/>
                    </a:srgbClr>
                  </a:outerShdw>
                </a:effectLst>
              </a:rPr>
              <a:t>David ALGERMISSEN</a:t>
            </a:r>
            <a:r>
              <a:rPr lang="de-DE" b="1" baseline="30000" dirty="0">
                <a:solidFill>
                  <a:schemeClr val="bg1"/>
                </a:solidFill>
                <a:effectLst>
                  <a:outerShdw blurRad="38100" dist="38100" dir="2700000" algn="tl">
                    <a:srgbClr val="000000">
                      <a:alpha val="43137"/>
                    </a:srgbClr>
                  </a:outerShdw>
                </a:effectLst>
              </a:rPr>
              <a:t>1</a:t>
            </a:r>
            <a:r>
              <a:rPr lang="de-DE" b="1" dirty="0">
                <a:solidFill>
                  <a:schemeClr val="bg1"/>
                </a:solidFill>
                <a:effectLst>
                  <a:outerShdw blurRad="38100" dist="38100" dir="2700000" algn="tl">
                    <a:srgbClr val="000000">
                      <a:alpha val="43137"/>
                    </a:srgbClr>
                  </a:outerShdw>
                </a:effectLst>
              </a:rPr>
              <a:t>, Marija CANCAREVIC</a:t>
            </a:r>
            <a:r>
              <a:rPr lang="de-DE" b="1" baseline="30000" dirty="0">
                <a:solidFill>
                  <a:schemeClr val="bg1"/>
                </a:solidFill>
                <a:effectLst>
                  <a:outerShdw blurRad="38100" dist="38100" dir="2700000" algn="tl">
                    <a:srgbClr val="000000">
                      <a:alpha val="43137"/>
                    </a:srgbClr>
                  </a:outerShdw>
                </a:effectLst>
              </a:rPr>
              <a:t>2</a:t>
            </a:r>
            <a:r>
              <a:rPr lang="de-DE" b="1" dirty="0">
                <a:solidFill>
                  <a:schemeClr val="bg1"/>
                </a:solidFill>
                <a:effectLst>
                  <a:outerShdw blurRad="38100" dist="38100" dir="2700000" algn="tl">
                    <a:srgbClr val="000000">
                      <a:alpha val="43137"/>
                    </a:srgbClr>
                  </a:outerShdw>
                </a:effectLst>
              </a:rPr>
              <a:t>, Tim REKERSDREES</a:t>
            </a:r>
            <a:r>
              <a:rPr lang="de-DE" b="1" baseline="30000" dirty="0">
                <a:solidFill>
                  <a:schemeClr val="bg1"/>
                </a:solidFill>
                <a:effectLst>
                  <a:outerShdw blurRad="38100" dist="38100" dir="2700000" algn="tl">
                    <a:srgbClr val="000000">
                      <a:alpha val="43137"/>
                    </a:srgbClr>
                  </a:outerShdw>
                </a:effectLst>
              </a:rPr>
              <a:t>2</a:t>
            </a:r>
            <a:r>
              <a:rPr lang="de-DE" b="1" dirty="0">
                <a:solidFill>
                  <a:schemeClr val="bg1"/>
                </a:solidFill>
                <a:effectLst>
                  <a:outerShdw blurRad="38100" dist="38100" dir="2700000" algn="tl">
                    <a:srgbClr val="000000">
                      <a:alpha val="43137"/>
                    </a:srgbClr>
                  </a:outerShdw>
                </a:effectLst>
              </a:rPr>
              <a:t>, Henning SCHLIEPHAKE</a:t>
            </a:r>
            <a:r>
              <a:rPr lang="de-DE" b="1" baseline="30000" dirty="0">
                <a:solidFill>
                  <a:schemeClr val="bg1"/>
                </a:solidFill>
                <a:effectLst>
                  <a:outerShdw blurRad="38100" dist="38100" dir="2700000" algn="tl">
                    <a:srgbClr val="000000">
                      <a:alpha val="43137"/>
                    </a:srgbClr>
                  </a:outerShdw>
                </a:effectLst>
              </a:rPr>
              <a:t>2</a:t>
            </a:r>
            <a:r>
              <a:rPr lang="de-DE" b="1" dirty="0">
                <a:solidFill>
                  <a:schemeClr val="bg1"/>
                </a:solidFill>
                <a:effectLst>
                  <a:outerShdw blurRad="38100" dist="38100" dir="2700000" algn="tl">
                    <a:srgbClr val="000000">
                      <a:alpha val="43137"/>
                    </a:srgbClr>
                  </a:outerShdw>
                </a:effectLst>
              </a:rPr>
              <a:t>, Tobias ZEHN</a:t>
            </a:r>
            <a:r>
              <a:rPr lang="de-DE" b="1" baseline="30000" dirty="0">
                <a:solidFill>
                  <a:schemeClr val="bg1"/>
                </a:solidFill>
                <a:effectLst>
                  <a:outerShdw blurRad="38100" dist="38100" dir="2700000" algn="tl">
                    <a:srgbClr val="000000">
                      <a:alpha val="43137"/>
                    </a:srgbClr>
                  </a:outerShdw>
                </a:effectLst>
              </a:rPr>
              <a:t>2</a:t>
            </a:r>
          </a:p>
          <a:p>
            <a:pPr algn="ctr"/>
            <a:endParaRPr lang="de-DE" sz="800" b="1" dirty="0" smtClean="0">
              <a:solidFill>
                <a:schemeClr val="bg1"/>
              </a:solidFill>
              <a:effectLst>
                <a:outerShdw blurRad="38100" dist="38100" dir="2700000" algn="tl">
                  <a:srgbClr val="000000">
                    <a:alpha val="43137"/>
                  </a:srgbClr>
                </a:outerShdw>
              </a:effectLst>
            </a:endParaRPr>
          </a:p>
          <a:p>
            <a:pPr algn="ctr"/>
            <a:endParaRPr lang="de-DE" sz="800" b="1" dirty="0">
              <a:solidFill>
                <a:schemeClr val="bg1"/>
              </a:solidFill>
              <a:effectLst>
                <a:outerShdw blurRad="38100" dist="38100" dir="2700000" algn="tl">
                  <a:srgbClr val="000000">
                    <a:alpha val="43137"/>
                  </a:srgbClr>
                </a:outerShdw>
              </a:effectLst>
            </a:endParaRPr>
          </a:p>
          <a:p>
            <a:pPr algn="ctr"/>
            <a:r>
              <a:rPr lang="de-DE" sz="1100" b="1" dirty="0" smtClean="0">
                <a:solidFill>
                  <a:schemeClr val="bg1"/>
                </a:solidFill>
                <a:effectLst>
                  <a:outerShdw blurRad="38100" dist="38100" dir="2700000" algn="tl">
                    <a:srgbClr val="000000">
                      <a:alpha val="43137"/>
                    </a:srgbClr>
                  </a:outerShdw>
                </a:effectLst>
              </a:rPr>
              <a:t>1 </a:t>
            </a:r>
            <a:r>
              <a:rPr lang="de-DE" sz="1100" b="1" dirty="0" err="1">
                <a:solidFill>
                  <a:schemeClr val="bg1"/>
                </a:solidFill>
                <a:effectLst>
                  <a:outerShdw blurRad="38100" dist="38100" dir="2700000" algn="tl">
                    <a:srgbClr val="000000">
                      <a:alpha val="43137"/>
                    </a:srgbClr>
                  </a:outerShdw>
                </a:effectLst>
              </a:rPr>
              <a:t>FEhS</a:t>
            </a:r>
            <a:r>
              <a:rPr lang="de-DE" sz="1100" b="1" dirty="0">
                <a:solidFill>
                  <a:schemeClr val="bg1"/>
                </a:solidFill>
                <a:effectLst>
                  <a:outerShdw blurRad="38100" dist="38100" dir="2700000" algn="tl">
                    <a:srgbClr val="000000">
                      <a:alpha val="43137"/>
                    </a:srgbClr>
                  </a:outerShdw>
                </a:effectLst>
              </a:rPr>
              <a:t> - Building Materials Institute, 47229 Duisburg, Germany</a:t>
            </a:r>
          </a:p>
          <a:p>
            <a:pPr algn="ctr"/>
            <a:r>
              <a:rPr lang="de-DE" sz="1100" b="1" dirty="0">
                <a:solidFill>
                  <a:schemeClr val="bg1"/>
                </a:solidFill>
                <a:effectLst>
                  <a:outerShdw blurRad="38100" dist="38100" dir="2700000" algn="tl">
                    <a:srgbClr val="000000">
                      <a:alpha val="43137"/>
                    </a:srgbClr>
                  </a:outerShdw>
                </a:effectLst>
              </a:rPr>
              <a:t>2 Georgsmarienhütte GmbH, 49124 Georgsmarienhütte, Germany</a:t>
            </a:r>
          </a:p>
          <a:p>
            <a:pPr algn="ctr"/>
            <a:endParaRPr lang="de-DE" sz="1100" b="1" dirty="0" smtClean="0">
              <a:solidFill>
                <a:schemeClr val="bg1"/>
              </a:solidFill>
              <a:effectLst>
                <a:outerShdw blurRad="38100" dist="38100" dir="2700000" algn="tl">
                  <a:srgbClr val="000000">
                    <a:alpha val="43137"/>
                  </a:srgbClr>
                </a:outerShdw>
              </a:effectLst>
            </a:endParaRP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0394" y="5301208"/>
            <a:ext cx="1265262" cy="1324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Bild 7" descr="DIHK-Logo_Klimaschutz4c_45mm.eps"/>
          <p:cNvPicPr>
            <a:picLocks noChangeAspect="1"/>
          </p:cNvPicPr>
          <p:nvPr/>
        </p:nvPicPr>
        <p:blipFill>
          <a:blip r:embed="rId7"/>
          <a:srcRect/>
          <a:stretch>
            <a:fillRect/>
          </a:stretch>
        </p:blipFill>
        <p:spPr bwMode="auto">
          <a:xfrm>
            <a:off x="6516216" y="5301208"/>
            <a:ext cx="2595446" cy="1324734"/>
          </a:xfrm>
          <a:prstGeom prst="rect">
            <a:avLst/>
          </a:prstGeom>
          <a:noFill/>
          <a:ln w="9525">
            <a:noFill/>
            <a:miter lim="800000"/>
            <a:headEnd/>
            <a:tailEnd/>
          </a:ln>
        </p:spPr>
      </p:pic>
    </p:spTree>
    <p:extLst>
      <p:ext uri="{BB962C8B-B14F-4D97-AF65-F5344CB8AC3E}">
        <p14:creationId xmlns:p14="http://schemas.microsoft.com/office/powerpoint/2010/main" val="3538467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 name="Titel 1"/>
          <p:cNvSpPr>
            <a:spLocks noGrp="1"/>
          </p:cNvSpPr>
          <p:nvPr>
            <p:ph type="title"/>
          </p:nvPr>
        </p:nvSpPr>
        <p:spPr/>
        <p:txBody>
          <a:bodyPr/>
          <a:lstStyle/>
          <a:p>
            <a:r>
              <a:rPr lang="de-DE" sz="2400" cap="small" dirty="0" err="1" smtClean="0">
                <a:latin typeface="+mj-lt"/>
              </a:rPr>
              <a:t>Stabilization</a:t>
            </a:r>
            <a:r>
              <a:rPr lang="de-DE" sz="2400" cap="small" dirty="0" smtClean="0">
                <a:latin typeface="+mj-lt"/>
              </a:rPr>
              <a:t> </a:t>
            </a:r>
            <a:r>
              <a:rPr lang="de-DE" sz="2400" cap="small" dirty="0" err="1" smtClean="0">
                <a:latin typeface="+mj-lt"/>
              </a:rPr>
              <a:t>of</a:t>
            </a:r>
            <a:r>
              <a:rPr lang="de-DE" sz="2400" cap="small" dirty="0" smtClean="0">
                <a:latin typeface="+mj-lt"/>
              </a:rPr>
              <a:t> LF-Slag</a:t>
            </a:r>
            <a:endParaRPr lang="de-DE" sz="2400" cap="small" dirty="0">
              <a:latin typeface="+mj-lt"/>
            </a:endParaRPr>
          </a:p>
        </p:txBody>
      </p:sp>
      <p:pic>
        <p:nvPicPr>
          <p:cNvPr id="4" name="Bild 5" descr="P:\ZeroWaste\50. WIPEOS\Versuche GMH\2013-11_8. Kampagne\Fotos_Allg\IMG_5253.JPG"/>
          <p:cNvPicPr/>
          <p:nvPr/>
        </p:nvPicPr>
        <p:blipFill>
          <a:blip r:embed="rId3" cstate="print"/>
          <a:srcRect/>
          <a:stretch>
            <a:fillRect/>
          </a:stretch>
        </p:blipFill>
        <p:spPr bwMode="auto">
          <a:xfrm>
            <a:off x="323529" y="1124744"/>
            <a:ext cx="5832647" cy="4248472"/>
          </a:xfrm>
          <a:prstGeom prst="rect">
            <a:avLst/>
          </a:prstGeom>
          <a:noFill/>
        </p:spPr>
      </p:pic>
      <p:pic>
        <p:nvPicPr>
          <p:cNvPr id="5" name="Grafik 4"/>
          <p:cNvPicPr/>
          <p:nvPr/>
        </p:nvPicPr>
        <p:blipFill>
          <a:blip r:embed="rId4" cstate="print"/>
          <a:srcRect/>
          <a:stretch>
            <a:fillRect/>
          </a:stretch>
        </p:blipFill>
        <p:spPr bwMode="auto">
          <a:xfrm>
            <a:off x="5004048" y="3861048"/>
            <a:ext cx="4032448" cy="2521842"/>
          </a:xfrm>
          <a:prstGeom prst="rect">
            <a:avLst/>
          </a:prstGeom>
          <a:noFill/>
          <a:ln w="9525">
            <a:noFill/>
            <a:miter lim="800000"/>
            <a:headEnd/>
            <a:tailEnd/>
          </a:ln>
        </p:spPr>
      </p:pic>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524" y="5661248"/>
            <a:ext cx="715060" cy="74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99993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4" name="Titel 3"/>
          <p:cNvSpPr>
            <a:spLocks noGrp="1"/>
          </p:cNvSpPr>
          <p:nvPr>
            <p:ph type="title"/>
          </p:nvPr>
        </p:nvSpPr>
        <p:spPr/>
        <p:txBody>
          <a:bodyPr/>
          <a:lstStyle/>
          <a:p>
            <a:r>
              <a:rPr lang="de-DE" sz="2400" dirty="0" err="1" smtClean="0"/>
              <a:t>Reaction</a:t>
            </a:r>
            <a:r>
              <a:rPr lang="de-DE" sz="2400" dirty="0" smtClean="0"/>
              <a:t> </a:t>
            </a:r>
            <a:r>
              <a:rPr lang="de-DE" sz="2400" dirty="0" err="1"/>
              <a:t>R</a:t>
            </a:r>
            <a:r>
              <a:rPr lang="de-DE" sz="2400" dirty="0" err="1" smtClean="0"/>
              <a:t>outes</a:t>
            </a:r>
            <a:r>
              <a:rPr lang="de-DE" sz="2400" dirty="0" smtClean="0"/>
              <a:t> </a:t>
            </a:r>
            <a:r>
              <a:rPr lang="de-DE" sz="2400" dirty="0" err="1" smtClean="0"/>
              <a:t>reducing</a:t>
            </a:r>
            <a:r>
              <a:rPr lang="de-DE" sz="2400" dirty="0" smtClean="0"/>
              <a:t> EAF-Slag </a:t>
            </a:r>
            <a:endParaRPr lang="de-DE" sz="2400" dirty="0"/>
          </a:p>
        </p:txBody>
      </p:sp>
      <p:pic>
        <p:nvPicPr>
          <p:cNvPr id="5" name="Bild 5"/>
          <p:cNvPicPr/>
          <p:nvPr/>
        </p:nvPicPr>
        <p:blipFill>
          <a:blip r:embed="rId3" cstate="print"/>
          <a:srcRect/>
          <a:stretch>
            <a:fillRect/>
          </a:stretch>
        </p:blipFill>
        <p:spPr bwMode="auto">
          <a:xfrm>
            <a:off x="1691680" y="896076"/>
            <a:ext cx="5904656" cy="4189108"/>
          </a:xfrm>
          <a:prstGeom prst="rect">
            <a:avLst/>
          </a:prstGeom>
          <a:noFill/>
          <a:ln w="9525">
            <a:noFill/>
            <a:miter lim="800000"/>
            <a:headEnd/>
            <a:tailEnd/>
          </a:ln>
        </p:spPr>
      </p:pic>
      <p:sp>
        <p:nvSpPr>
          <p:cNvPr id="2" name="Textfeld 1"/>
          <p:cNvSpPr txBox="1"/>
          <p:nvPr/>
        </p:nvSpPr>
        <p:spPr>
          <a:xfrm>
            <a:off x="107504" y="3419708"/>
            <a:ext cx="2736304" cy="430887"/>
          </a:xfrm>
          <a:prstGeom prst="rect">
            <a:avLst/>
          </a:prstGeom>
          <a:noFill/>
        </p:spPr>
        <p:txBody>
          <a:bodyPr wrap="square" rtlCol="0">
            <a:spAutoFit/>
          </a:bodyPr>
          <a:lstStyle/>
          <a:p>
            <a:r>
              <a:rPr lang="de-DE" sz="2200" b="1" dirty="0" err="1">
                <a:solidFill>
                  <a:schemeClr val="accent2">
                    <a:lumMod val="50000"/>
                  </a:schemeClr>
                </a:solidFill>
                <a:effectLst>
                  <a:outerShdw blurRad="38100" dist="38100" dir="2700000" algn="tl">
                    <a:srgbClr val="000000">
                      <a:alpha val="43137"/>
                    </a:srgbClr>
                  </a:outerShdw>
                </a:effectLst>
              </a:rPr>
              <a:t>t</a:t>
            </a:r>
            <a:r>
              <a:rPr lang="de-DE" sz="2200" b="1" dirty="0" err="1" smtClean="0">
                <a:solidFill>
                  <a:schemeClr val="accent2">
                    <a:lumMod val="50000"/>
                  </a:schemeClr>
                </a:solidFill>
                <a:effectLst>
                  <a:outerShdw blurRad="38100" dist="38100" dir="2700000" algn="tl">
                    <a:srgbClr val="000000">
                      <a:alpha val="43137"/>
                    </a:srgbClr>
                  </a:outerShdw>
                </a:effectLst>
              </a:rPr>
              <a:t>he</a:t>
            </a:r>
            <a:r>
              <a:rPr lang="de-DE" sz="2200" b="1" dirty="0" smtClean="0">
                <a:solidFill>
                  <a:schemeClr val="accent2">
                    <a:lumMod val="50000"/>
                  </a:schemeClr>
                </a:solidFill>
                <a:effectLst>
                  <a:outerShdw blurRad="38100" dist="38100" dir="2700000" algn="tl">
                    <a:srgbClr val="000000">
                      <a:alpha val="43137"/>
                    </a:srgbClr>
                  </a:outerShdw>
                </a:effectLst>
              </a:rPr>
              <a:t> </a:t>
            </a:r>
            <a:r>
              <a:rPr lang="de-DE" sz="2200" b="1" dirty="0" err="1" smtClean="0">
                <a:solidFill>
                  <a:schemeClr val="accent2">
                    <a:lumMod val="50000"/>
                  </a:schemeClr>
                </a:solidFill>
                <a:effectLst>
                  <a:outerShdw blurRad="38100" dist="38100" dir="2700000" algn="tl">
                    <a:srgbClr val="000000">
                      <a:alpha val="43137"/>
                    </a:srgbClr>
                  </a:outerShdw>
                </a:effectLst>
              </a:rPr>
              <a:t>way</a:t>
            </a:r>
            <a:r>
              <a:rPr lang="de-DE" sz="2200" b="1" dirty="0" smtClean="0">
                <a:solidFill>
                  <a:schemeClr val="accent2">
                    <a:lumMod val="50000"/>
                  </a:schemeClr>
                </a:solidFill>
                <a:effectLst>
                  <a:outerShdw blurRad="38100" dist="38100" dir="2700000" algn="tl">
                    <a:srgbClr val="000000">
                      <a:alpha val="43137"/>
                    </a:srgbClr>
                  </a:outerShdw>
                </a:effectLst>
              </a:rPr>
              <a:t> </a:t>
            </a:r>
            <a:r>
              <a:rPr lang="de-DE" sz="2200" b="1" dirty="0" err="1" smtClean="0">
                <a:solidFill>
                  <a:schemeClr val="accent2">
                    <a:lumMod val="50000"/>
                  </a:schemeClr>
                </a:solidFill>
                <a:effectLst>
                  <a:outerShdw blurRad="38100" dist="38100" dir="2700000" algn="tl">
                    <a:srgbClr val="000000">
                      <a:alpha val="43137"/>
                    </a:srgbClr>
                  </a:outerShdw>
                </a:effectLst>
              </a:rPr>
              <a:t>to</a:t>
            </a:r>
            <a:r>
              <a:rPr lang="de-DE" sz="2200" b="1" dirty="0" smtClean="0">
                <a:solidFill>
                  <a:schemeClr val="accent2">
                    <a:lumMod val="50000"/>
                  </a:schemeClr>
                </a:solidFill>
                <a:effectLst>
                  <a:outerShdw blurRad="38100" dist="38100" dir="2700000" algn="tl">
                    <a:srgbClr val="000000">
                      <a:alpha val="43137"/>
                    </a:srgbClr>
                  </a:outerShdw>
                </a:effectLst>
              </a:rPr>
              <a:t> </a:t>
            </a:r>
            <a:r>
              <a:rPr lang="de-DE" sz="2200" b="1" dirty="0" err="1" smtClean="0">
                <a:solidFill>
                  <a:schemeClr val="accent2">
                    <a:lumMod val="50000"/>
                  </a:schemeClr>
                </a:solidFill>
                <a:effectLst>
                  <a:outerShdw blurRad="38100" dist="38100" dir="2700000" algn="tl">
                    <a:srgbClr val="000000">
                      <a:alpha val="43137"/>
                    </a:srgbClr>
                  </a:outerShdw>
                </a:effectLst>
              </a:rPr>
              <a:t>klinker</a:t>
            </a:r>
            <a:r>
              <a:rPr lang="de-DE" sz="2200" b="1" dirty="0" smtClean="0">
                <a:solidFill>
                  <a:schemeClr val="accent2">
                    <a:lumMod val="50000"/>
                  </a:schemeClr>
                </a:solidFill>
                <a:effectLst>
                  <a:outerShdw blurRad="38100" dist="38100" dir="2700000" algn="tl">
                    <a:srgbClr val="000000">
                      <a:alpha val="43137"/>
                    </a:srgbClr>
                  </a:outerShdw>
                </a:effectLst>
              </a:rPr>
              <a:t>?</a:t>
            </a:r>
            <a:endParaRPr lang="de-DE" sz="2200" b="1" dirty="0">
              <a:solidFill>
                <a:schemeClr val="accent2">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578847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4" name="Titel 3"/>
          <p:cNvSpPr>
            <a:spLocks noGrp="1"/>
          </p:cNvSpPr>
          <p:nvPr>
            <p:ph type="title"/>
          </p:nvPr>
        </p:nvSpPr>
        <p:spPr/>
        <p:txBody>
          <a:bodyPr/>
          <a:lstStyle/>
          <a:p>
            <a:r>
              <a:rPr lang="de-DE" sz="2400" dirty="0" err="1" smtClean="0"/>
              <a:t>Reaction</a:t>
            </a:r>
            <a:r>
              <a:rPr lang="de-DE" sz="2400" dirty="0" smtClean="0"/>
              <a:t> </a:t>
            </a:r>
            <a:r>
              <a:rPr lang="de-DE" sz="2400" dirty="0" err="1"/>
              <a:t>R</a:t>
            </a:r>
            <a:r>
              <a:rPr lang="de-DE" sz="2400" dirty="0" err="1" smtClean="0"/>
              <a:t>outes</a:t>
            </a:r>
            <a:r>
              <a:rPr lang="de-DE" sz="2400" dirty="0" smtClean="0"/>
              <a:t> </a:t>
            </a:r>
            <a:r>
              <a:rPr lang="de-DE" sz="2400" dirty="0" err="1" smtClean="0"/>
              <a:t>reducing</a:t>
            </a:r>
            <a:r>
              <a:rPr lang="de-DE" sz="2400" dirty="0" smtClean="0"/>
              <a:t> EAF-Slag…</a:t>
            </a:r>
            <a:endParaRPr lang="de-DE" sz="2400" dirty="0"/>
          </a:p>
        </p:txBody>
      </p:sp>
      <p:pic>
        <p:nvPicPr>
          <p:cNvPr id="5" name="Bild 5"/>
          <p:cNvPicPr/>
          <p:nvPr/>
        </p:nvPicPr>
        <p:blipFill>
          <a:blip r:embed="rId3" cstate="print"/>
          <a:srcRect/>
          <a:stretch>
            <a:fillRect/>
          </a:stretch>
        </p:blipFill>
        <p:spPr bwMode="auto">
          <a:xfrm>
            <a:off x="1691680" y="896076"/>
            <a:ext cx="5904656" cy="4189108"/>
          </a:xfrm>
          <a:prstGeom prst="rect">
            <a:avLst/>
          </a:prstGeom>
          <a:noFill/>
          <a:ln w="9525">
            <a:noFill/>
            <a:miter lim="800000"/>
            <a:headEnd/>
            <a:tailEnd/>
          </a:ln>
        </p:spPr>
      </p:pic>
      <p:sp>
        <p:nvSpPr>
          <p:cNvPr id="6" name="Smiley 5"/>
          <p:cNvSpPr/>
          <p:nvPr/>
        </p:nvSpPr>
        <p:spPr>
          <a:xfrm>
            <a:off x="3347864" y="3058677"/>
            <a:ext cx="287086" cy="298315"/>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 Verbindung mit Pfeil 6"/>
          <p:cNvCxnSpPr/>
          <p:nvPr/>
        </p:nvCxnSpPr>
        <p:spPr>
          <a:xfrm flipH="1" flipV="1">
            <a:off x="3634951" y="3284984"/>
            <a:ext cx="1089449" cy="667891"/>
          </a:xfrm>
          <a:prstGeom prst="straightConnector1">
            <a:avLst/>
          </a:prstGeom>
          <a:ln w="28575">
            <a:solidFill>
              <a:srgbClr val="3366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feld 1"/>
          <p:cNvSpPr txBox="1"/>
          <p:nvPr/>
        </p:nvSpPr>
        <p:spPr>
          <a:xfrm>
            <a:off x="179512" y="2998113"/>
            <a:ext cx="3168352" cy="430887"/>
          </a:xfrm>
          <a:prstGeom prst="rect">
            <a:avLst/>
          </a:prstGeom>
          <a:noFill/>
        </p:spPr>
        <p:txBody>
          <a:bodyPr wrap="square" rtlCol="0">
            <a:spAutoFit/>
          </a:bodyPr>
          <a:lstStyle/>
          <a:p>
            <a:r>
              <a:rPr lang="de-DE" sz="2200" b="1" dirty="0" err="1" smtClean="0">
                <a:solidFill>
                  <a:srgbClr val="92D050"/>
                </a:solidFill>
                <a:effectLst>
                  <a:outerShdw blurRad="38100" dist="38100" dir="2700000" algn="tl">
                    <a:srgbClr val="000000">
                      <a:alpha val="43137"/>
                    </a:srgbClr>
                  </a:outerShdw>
                </a:effectLst>
              </a:rPr>
              <a:t>It</a:t>
            </a:r>
            <a:r>
              <a:rPr lang="de-DE" sz="2200" b="1" dirty="0" smtClean="0">
                <a:solidFill>
                  <a:srgbClr val="92D050"/>
                </a:solidFill>
                <a:effectLst>
                  <a:outerShdw blurRad="38100" dist="38100" dir="2700000" algn="tl">
                    <a:srgbClr val="000000">
                      <a:alpha val="43137"/>
                    </a:srgbClr>
                  </a:outerShdw>
                </a:effectLst>
              </a:rPr>
              <a:t> </a:t>
            </a:r>
            <a:r>
              <a:rPr lang="de-DE" sz="2200" b="1" dirty="0" err="1" smtClean="0">
                <a:solidFill>
                  <a:srgbClr val="92D050"/>
                </a:solidFill>
                <a:effectLst>
                  <a:outerShdw blurRad="38100" dist="38100" dir="2700000" algn="tl">
                    <a:srgbClr val="000000">
                      <a:alpha val="43137"/>
                    </a:srgbClr>
                  </a:outerShdw>
                </a:effectLst>
              </a:rPr>
              <a:t>seems</a:t>
            </a:r>
            <a:r>
              <a:rPr lang="de-DE" sz="2200" b="1" dirty="0" smtClean="0">
                <a:solidFill>
                  <a:srgbClr val="92D050"/>
                </a:solidFill>
                <a:effectLst>
                  <a:outerShdw blurRad="38100" dist="38100" dir="2700000" algn="tl">
                    <a:srgbClr val="000000">
                      <a:alpha val="43137"/>
                    </a:srgbClr>
                  </a:outerShdw>
                </a:effectLst>
              </a:rPr>
              <a:t> </a:t>
            </a:r>
            <a:r>
              <a:rPr lang="de-DE" sz="2200" b="1" dirty="0" err="1" smtClean="0">
                <a:solidFill>
                  <a:srgbClr val="92D050"/>
                </a:solidFill>
                <a:effectLst>
                  <a:outerShdw blurRad="38100" dist="38100" dir="2700000" algn="tl">
                    <a:srgbClr val="000000">
                      <a:alpha val="43137"/>
                    </a:srgbClr>
                  </a:outerShdw>
                </a:effectLst>
              </a:rPr>
              <a:t>to</a:t>
            </a:r>
            <a:r>
              <a:rPr lang="de-DE" sz="2200" b="1" dirty="0" smtClean="0">
                <a:solidFill>
                  <a:srgbClr val="92D050"/>
                </a:solidFill>
                <a:effectLst>
                  <a:outerShdw blurRad="38100" dist="38100" dir="2700000" algn="tl">
                    <a:srgbClr val="000000">
                      <a:alpha val="43137"/>
                    </a:srgbClr>
                  </a:outerShdw>
                </a:effectLst>
              </a:rPr>
              <a:t> </a:t>
            </a:r>
            <a:r>
              <a:rPr lang="de-DE" sz="2200" b="1" dirty="0" err="1" smtClean="0">
                <a:solidFill>
                  <a:srgbClr val="92D050"/>
                </a:solidFill>
                <a:effectLst>
                  <a:outerShdw blurRad="38100" dist="38100" dir="2700000" algn="tl">
                    <a:srgbClr val="000000">
                      <a:alpha val="43137"/>
                    </a:srgbClr>
                  </a:outerShdw>
                </a:effectLst>
              </a:rPr>
              <a:t>be</a:t>
            </a:r>
            <a:r>
              <a:rPr lang="de-DE" sz="2200" b="1" dirty="0" smtClean="0">
                <a:solidFill>
                  <a:srgbClr val="92D050"/>
                </a:solidFill>
                <a:effectLst>
                  <a:outerShdw blurRad="38100" dist="38100" dir="2700000" algn="tl">
                    <a:srgbClr val="000000">
                      <a:alpha val="43137"/>
                    </a:srgbClr>
                  </a:outerShdw>
                </a:effectLst>
              </a:rPr>
              <a:t> </a:t>
            </a:r>
            <a:r>
              <a:rPr lang="de-DE" sz="2200" b="1" dirty="0" err="1" smtClean="0">
                <a:solidFill>
                  <a:srgbClr val="92D050"/>
                </a:solidFill>
                <a:effectLst>
                  <a:outerShdw blurRad="38100" dist="38100" dir="2700000" algn="tl">
                    <a:srgbClr val="000000">
                      <a:alpha val="43137"/>
                    </a:srgbClr>
                  </a:outerShdw>
                </a:effectLst>
              </a:rPr>
              <a:t>easier</a:t>
            </a:r>
            <a:r>
              <a:rPr lang="de-DE" sz="2200" b="1" dirty="0" smtClean="0">
                <a:solidFill>
                  <a:srgbClr val="92D050"/>
                </a:solidFill>
                <a:effectLst>
                  <a:outerShdw blurRad="38100" dist="38100" dir="2700000" algn="tl">
                    <a:srgbClr val="000000">
                      <a:alpha val="43137"/>
                    </a:srgbClr>
                  </a:outerShdw>
                </a:effectLst>
              </a:rPr>
              <a:t> </a:t>
            </a:r>
            <a:endParaRPr lang="de-DE" sz="2200" b="1" dirty="0">
              <a:solidFill>
                <a:srgbClr val="92D05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602174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4" name="Titel 3"/>
          <p:cNvSpPr>
            <a:spLocks noGrp="1"/>
          </p:cNvSpPr>
          <p:nvPr>
            <p:ph type="title"/>
          </p:nvPr>
        </p:nvSpPr>
        <p:spPr/>
        <p:txBody>
          <a:bodyPr/>
          <a:lstStyle/>
          <a:p>
            <a:r>
              <a:rPr lang="de-DE" sz="2400" dirty="0" smtClean="0"/>
              <a:t>… in  </a:t>
            </a:r>
            <a:r>
              <a:rPr lang="de-DE" sz="2400" dirty="0" err="1"/>
              <a:t>L</a:t>
            </a:r>
            <a:r>
              <a:rPr lang="de-DE" sz="2400" dirty="0" err="1" smtClean="0"/>
              <a:t>aboraty</a:t>
            </a:r>
            <a:r>
              <a:rPr lang="de-DE" sz="2400" dirty="0" smtClean="0"/>
              <a:t> </a:t>
            </a:r>
            <a:r>
              <a:rPr lang="de-DE" sz="2400" dirty="0"/>
              <a:t>T</a:t>
            </a:r>
            <a:r>
              <a:rPr lang="de-DE" sz="2400" dirty="0" smtClean="0"/>
              <a:t>rial </a:t>
            </a:r>
            <a:r>
              <a:rPr lang="de-DE" sz="2400" dirty="0" err="1" smtClean="0"/>
              <a:t>using</a:t>
            </a:r>
            <a:r>
              <a:rPr lang="de-DE" sz="2400" dirty="0" smtClean="0"/>
              <a:t> C-</a:t>
            </a:r>
            <a:r>
              <a:rPr lang="de-DE" sz="2400" dirty="0" err="1" smtClean="0"/>
              <a:t>Crucibles</a:t>
            </a:r>
            <a:endParaRPr lang="de-DE" sz="2400" dirty="0"/>
          </a:p>
        </p:txBody>
      </p:sp>
      <p:pic>
        <p:nvPicPr>
          <p:cNvPr id="5" name="Bild 5"/>
          <p:cNvPicPr/>
          <p:nvPr/>
        </p:nvPicPr>
        <p:blipFill>
          <a:blip r:embed="rId3" cstate="print"/>
          <a:srcRect/>
          <a:stretch>
            <a:fillRect/>
          </a:stretch>
        </p:blipFill>
        <p:spPr bwMode="auto">
          <a:xfrm>
            <a:off x="1691680" y="896076"/>
            <a:ext cx="5904656" cy="4189108"/>
          </a:xfrm>
          <a:prstGeom prst="rect">
            <a:avLst/>
          </a:prstGeom>
          <a:noFill/>
          <a:ln w="9525">
            <a:noFill/>
            <a:miter lim="800000"/>
            <a:headEnd/>
            <a:tailEnd/>
          </a:ln>
        </p:spPr>
      </p:pic>
      <p:sp>
        <p:nvSpPr>
          <p:cNvPr id="6" name="Smiley 5"/>
          <p:cNvSpPr/>
          <p:nvPr/>
        </p:nvSpPr>
        <p:spPr>
          <a:xfrm>
            <a:off x="3347864" y="3058677"/>
            <a:ext cx="287086" cy="298315"/>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 Verbindung mit Pfeil 6"/>
          <p:cNvCxnSpPr/>
          <p:nvPr/>
        </p:nvCxnSpPr>
        <p:spPr>
          <a:xfrm flipH="1" flipV="1">
            <a:off x="3634951" y="3284984"/>
            <a:ext cx="1089449" cy="667891"/>
          </a:xfrm>
          <a:prstGeom prst="straightConnector1">
            <a:avLst/>
          </a:prstGeom>
          <a:ln w="28575">
            <a:solidFill>
              <a:srgbClr val="3366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8" name="Tabelle 7"/>
          <p:cNvGraphicFramePr>
            <a:graphicFrameLocks noGrp="1"/>
          </p:cNvGraphicFramePr>
          <p:nvPr>
            <p:extLst>
              <p:ext uri="{D42A27DB-BD31-4B8C-83A1-F6EECF244321}">
                <p14:modId xmlns:p14="http://schemas.microsoft.com/office/powerpoint/2010/main" val="1718139498"/>
              </p:ext>
            </p:extLst>
          </p:nvPr>
        </p:nvGraphicFramePr>
        <p:xfrm>
          <a:off x="184980" y="5157192"/>
          <a:ext cx="6763284" cy="964989"/>
        </p:xfrm>
        <a:graphic>
          <a:graphicData uri="http://schemas.openxmlformats.org/drawingml/2006/table">
            <a:tbl>
              <a:tblPr firstRow="1" bandRow="1">
                <a:tableStyleId>{5C22544A-7EE6-4342-B048-85BDC9FD1C3A}</a:tableStyleId>
              </a:tblPr>
              <a:tblGrid>
                <a:gridCol w="563607"/>
                <a:gridCol w="563607"/>
                <a:gridCol w="563607"/>
                <a:gridCol w="563607"/>
                <a:gridCol w="563607"/>
                <a:gridCol w="563607"/>
                <a:gridCol w="563607"/>
                <a:gridCol w="563607"/>
                <a:gridCol w="563607"/>
                <a:gridCol w="563607"/>
                <a:gridCol w="563607"/>
                <a:gridCol w="563607"/>
              </a:tblGrid>
              <a:tr h="321663">
                <a:tc>
                  <a:txBody>
                    <a:bodyPr/>
                    <a:lstStyle/>
                    <a:p>
                      <a:pPr algn="ctr"/>
                      <a:r>
                        <a:rPr lang="de-DE" sz="1200" b="1" dirty="0" smtClean="0">
                          <a:solidFill>
                            <a:schemeClr val="bg1"/>
                          </a:solidFill>
                        </a:rPr>
                        <a:t>C</a:t>
                      </a:r>
                      <a:endParaRPr lang="de-DE" sz="1200" b="1" dirty="0">
                        <a:solidFill>
                          <a:schemeClr val="bg1"/>
                        </a:solidFill>
                      </a:endParaRPr>
                    </a:p>
                  </a:txBody>
                  <a:tcPr/>
                </a:tc>
                <a:tc>
                  <a:txBody>
                    <a:bodyPr/>
                    <a:lstStyle/>
                    <a:p>
                      <a:pPr algn="ctr"/>
                      <a:r>
                        <a:rPr lang="de-DE" sz="1200" b="1" dirty="0" smtClean="0"/>
                        <a:t>Si</a:t>
                      </a:r>
                      <a:endParaRPr lang="de-DE" sz="1200" b="1" dirty="0"/>
                    </a:p>
                  </a:txBody>
                  <a:tcPr/>
                </a:tc>
                <a:tc>
                  <a:txBody>
                    <a:bodyPr/>
                    <a:lstStyle/>
                    <a:p>
                      <a:pPr algn="ctr"/>
                      <a:r>
                        <a:rPr lang="de-DE" sz="1200" b="1" dirty="0" err="1" smtClean="0"/>
                        <a:t>Mn</a:t>
                      </a:r>
                      <a:endParaRPr lang="de-DE" sz="1200" b="1" dirty="0"/>
                    </a:p>
                  </a:txBody>
                  <a:tcPr/>
                </a:tc>
                <a:tc>
                  <a:txBody>
                    <a:bodyPr/>
                    <a:lstStyle/>
                    <a:p>
                      <a:pPr algn="ctr"/>
                      <a:r>
                        <a:rPr lang="de-DE" sz="1200" b="1" dirty="0" smtClean="0"/>
                        <a:t>P</a:t>
                      </a:r>
                      <a:endParaRPr lang="de-DE" sz="1200" b="1" dirty="0"/>
                    </a:p>
                  </a:txBody>
                  <a:tcPr/>
                </a:tc>
                <a:tc>
                  <a:txBody>
                    <a:bodyPr/>
                    <a:lstStyle/>
                    <a:p>
                      <a:pPr algn="ctr"/>
                      <a:r>
                        <a:rPr lang="de-DE" sz="1200" b="1" dirty="0" smtClean="0"/>
                        <a:t>S</a:t>
                      </a:r>
                      <a:endParaRPr lang="de-DE" sz="1200" b="1" dirty="0"/>
                    </a:p>
                  </a:txBody>
                  <a:tcPr/>
                </a:tc>
                <a:tc>
                  <a:txBody>
                    <a:bodyPr/>
                    <a:lstStyle/>
                    <a:p>
                      <a:pPr algn="ctr"/>
                      <a:r>
                        <a:rPr lang="de-DE" sz="1200" b="1" dirty="0" err="1" smtClean="0"/>
                        <a:t>Cu</a:t>
                      </a:r>
                      <a:endParaRPr lang="de-DE" sz="1200" b="1" dirty="0"/>
                    </a:p>
                  </a:txBody>
                  <a:tcPr/>
                </a:tc>
                <a:tc>
                  <a:txBody>
                    <a:bodyPr/>
                    <a:lstStyle/>
                    <a:p>
                      <a:pPr algn="ctr"/>
                      <a:r>
                        <a:rPr lang="de-DE" sz="1200" b="1" dirty="0" err="1" smtClean="0"/>
                        <a:t>Sn</a:t>
                      </a:r>
                      <a:endParaRPr lang="de-DE" sz="12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200" b="1" dirty="0" err="1" smtClean="0"/>
                        <a:t>Cr</a:t>
                      </a:r>
                      <a:endParaRPr lang="de-DE" sz="1200" b="1" dirty="0" smtClean="0"/>
                    </a:p>
                  </a:txBody>
                  <a:tcPr/>
                </a:tc>
                <a:tc>
                  <a:txBody>
                    <a:bodyPr/>
                    <a:lstStyle/>
                    <a:p>
                      <a:pPr algn="ctr"/>
                      <a:r>
                        <a:rPr lang="de-DE" sz="1200" b="1" dirty="0" smtClean="0"/>
                        <a:t>Mo</a:t>
                      </a:r>
                      <a:endParaRPr lang="de-DE" sz="1200" b="1" dirty="0"/>
                    </a:p>
                  </a:txBody>
                  <a:tcPr/>
                </a:tc>
                <a:tc>
                  <a:txBody>
                    <a:bodyPr/>
                    <a:lstStyle/>
                    <a:p>
                      <a:pPr algn="ctr"/>
                      <a:r>
                        <a:rPr lang="de-DE" sz="1200" b="1" dirty="0" err="1" smtClean="0"/>
                        <a:t>Ni</a:t>
                      </a:r>
                      <a:endParaRPr lang="de-DE" sz="1200" b="1" dirty="0"/>
                    </a:p>
                  </a:txBody>
                  <a:tcPr/>
                </a:tc>
                <a:tc>
                  <a:txBody>
                    <a:bodyPr/>
                    <a:lstStyle/>
                    <a:p>
                      <a:pPr algn="ctr"/>
                      <a:r>
                        <a:rPr lang="de-DE" sz="1200" b="1" dirty="0" smtClean="0"/>
                        <a:t>V</a:t>
                      </a:r>
                      <a:endParaRPr lang="de-DE" sz="1200" b="1" dirty="0"/>
                    </a:p>
                  </a:txBody>
                  <a:tcPr/>
                </a:tc>
                <a:tc>
                  <a:txBody>
                    <a:bodyPr/>
                    <a:lstStyle/>
                    <a:p>
                      <a:pPr algn="ctr"/>
                      <a:r>
                        <a:rPr lang="de-DE" sz="1200" b="1" dirty="0" err="1" smtClean="0"/>
                        <a:t>Fe</a:t>
                      </a:r>
                      <a:endParaRPr lang="de-DE" sz="1200" b="1" dirty="0"/>
                    </a:p>
                  </a:txBody>
                  <a:tcPr/>
                </a:tc>
              </a:tr>
              <a:tr h="321663">
                <a:tc gridSpan="12">
                  <a:txBody>
                    <a:bodyPr/>
                    <a:lstStyle/>
                    <a:p>
                      <a:pPr algn="ctr"/>
                      <a:r>
                        <a:rPr lang="de-DE" sz="1200" b="1" dirty="0" smtClean="0">
                          <a:solidFill>
                            <a:schemeClr val="tx2">
                              <a:lumMod val="50000"/>
                            </a:schemeClr>
                          </a:solidFill>
                        </a:rPr>
                        <a:t>[M] - %</a:t>
                      </a:r>
                      <a:endParaRPr lang="de-DE" sz="1200" b="1" dirty="0">
                        <a:solidFill>
                          <a:schemeClr val="tx2">
                            <a:lumMod val="50000"/>
                          </a:schemeClr>
                        </a:solidFill>
                      </a:endParaRPr>
                    </a:p>
                  </a:txBody>
                  <a:tcPr/>
                </a:tc>
                <a:tc hMerge="1">
                  <a:txBody>
                    <a:bodyPr/>
                    <a:lstStyle/>
                    <a:p>
                      <a:endParaRPr lang="de-DE" dirty="0"/>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321663">
                <a:tc>
                  <a:txBody>
                    <a:bodyPr/>
                    <a:lstStyle/>
                    <a:p>
                      <a:r>
                        <a:rPr lang="de-DE" sz="1200" b="1" dirty="0" smtClean="0">
                          <a:solidFill>
                            <a:schemeClr val="tx2">
                              <a:lumMod val="50000"/>
                            </a:schemeClr>
                          </a:solidFill>
                        </a:rPr>
                        <a:t>6,0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0,22</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6,04</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0,42</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0,008</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0,03</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0,002</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3,6</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0,01</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0,03</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0,24</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82,5</a:t>
                      </a:r>
                      <a:endParaRPr lang="de-DE" sz="1200" b="1" dirty="0">
                        <a:solidFill>
                          <a:schemeClr val="tx2">
                            <a:lumMod val="50000"/>
                          </a:schemeClr>
                        </a:solidFill>
                      </a:endParaRPr>
                    </a:p>
                  </a:txBody>
                  <a:tcPr/>
                </a:tc>
              </a:tr>
            </a:tbl>
          </a:graphicData>
        </a:graphic>
      </p:graphicFrame>
    </p:spTree>
    <p:extLst>
      <p:ext uri="{BB962C8B-B14F-4D97-AF65-F5344CB8AC3E}">
        <p14:creationId xmlns:p14="http://schemas.microsoft.com/office/powerpoint/2010/main" val="27975465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 name="Titel 1"/>
          <p:cNvSpPr>
            <a:spLocks noGrp="1"/>
          </p:cNvSpPr>
          <p:nvPr>
            <p:ph type="title"/>
          </p:nvPr>
        </p:nvSpPr>
        <p:spPr/>
        <p:txBody>
          <a:bodyPr/>
          <a:lstStyle/>
          <a:p>
            <a:r>
              <a:rPr lang="de-DE" sz="2400" dirty="0" err="1"/>
              <a:t>Metal</a:t>
            </a:r>
            <a:r>
              <a:rPr lang="de-DE" sz="2400" dirty="0"/>
              <a:t> </a:t>
            </a:r>
            <a:r>
              <a:rPr lang="de-DE" sz="2400" dirty="0" err="1" smtClean="0"/>
              <a:t>Specimen</a:t>
            </a:r>
            <a:r>
              <a:rPr lang="de-DE" sz="2400" dirty="0" smtClean="0"/>
              <a:t> </a:t>
            </a:r>
            <a:r>
              <a:rPr lang="de-DE" sz="2400" dirty="0" err="1"/>
              <a:t>from</a:t>
            </a:r>
            <a:r>
              <a:rPr lang="de-DE" sz="2400" dirty="0"/>
              <a:t> </a:t>
            </a:r>
            <a:r>
              <a:rPr lang="de-DE" sz="2400" dirty="0" err="1"/>
              <a:t>r</a:t>
            </a:r>
            <a:r>
              <a:rPr lang="de-DE" sz="2400" dirty="0" err="1" smtClean="0"/>
              <a:t>educed</a:t>
            </a:r>
            <a:r>
              <a:rPr lang="de-DE" sz="2400" dirty="0" smtClean="0"/>
              <a:t> EAF-Slag</a:t>
            </a:r>
            <a:endParaRPr lang="de-DE" sz="2400" cap="small" dirty="0">
              <a:latin typeface="+mj-lt"/>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2174" y="980728"/>
            <a:ext cx="4278758" cy="3023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P:\No Waste\BTI\Plant Trial\Vesuch_1 (Feb 9)\2016-02-16 BTI-Kübel kippen\BTI 0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1133" y="1086360"/>
            <a:ext cx="5139853" cy="385480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elle 6"/>
          <p:cNvGraphicFramePr>
            <a:graphicFrameLocks noGrp="1"/>
          </p:cNvGraphicFramePr>
          <p:nvPr>
            <p:extLst>
              <p:ext uri="{D42A27DB-BD31-4B8C-83A1-F6EECF244321}">
                <p14:modId xmlns:p14="http://schemas.microsoft.com/office/powerpoint/2010/main" val="1086237516"/>
              </p:ext>
            </p:extLst>
          </p:nvPr>
        </p:nvGraphicFramePr>
        <p:xfrm>
          <a:off x="184980" y="5157192"/>
          <a:ext cx="6763284" cy="1286652"/>
        </p:xfrm>
        <a:graphic>
          <a:graphicData uri="http://schemas.openxmlformats.org/drawingml/2006/table">
            <a:tbl>
              <a:tblPr firstRow="1" bandRow="1">
                <a:tableStyleId>{5C22544A-7EE6-4342-B048-85BDC9FD1C3A}</a:tableStyleId>
              </a:tblPr>
              <a:tblGrid>
                <a:gridCol w="563607"/>
                <a:gridCol w="563607"/>
                <a:gridCol w="563607"/>
                <a:gridCol w="563607"/>
                <a:gridCol w="563607"/>
                <a:gridCol w="563607"/>
                <a:gridCol w="563607"/>
                <a:gridCol w="563607"/>
                <a:gridCol w="563607"/>
                <a:gridCol w="563607"/>
                <a:gridCol w="563607"/>
                <a:gridCol w="563607"/>
              </a:tblGrid>
              <a:tr h="321663">
                <a:tc>
                  <a:txBody>
                    <a:bodyPr/>
                    <a:lstStyle/>
                    <a:p>
                      <a:pPr algn="ctr"/>
                      <a:r>
                        <a:rPr lang="de-DE" sz="1200" b="1" dirty="0" smtClean="0">
                          <a:solidFill>
                            <a:schemeClr val="bg1"/>
                          </a:solidFill>
                        </a:rPr>
                        <a:t>C</a:t>
                      </a:r>
                      <a:endParaRPr lang="de-DE" sz="1200" b="1" dirty="0">
                        <a:solidFill>
                          <a:schemeClr val="bg1"/>
                        </a:solidFill>
                      </a:endParaRPr>
                    </a:p>
                  </a:txBody>
                  <a:tcPr/>
                </a:tc>
                <a:tc>
                  <a:txBody>
                    <a:bodyPr/>
                    <a:lstStyle/>
                    <a:p>
                      <a:pPr algn="ctr"/>
                      <a:r>
                        <a:rPr lang="de-DE" sz="1200" b="1" dirty="0" smtClean="0"/>
                        <a:t>Si</a:t>
                      </a:r>
                      <a:endParaRPr lang="de-DE" sz="1200" b="1" dirty="0"/>
                    </a:p>
                  </a:txBody>
                  <a:tcPr/>
                </a:tc>
                <a:tc>
                  <a:txBody>
                    <a:bodyPr/>
                    <a:lstStyle/>
                    <a:p>
                      <a:pPr algn="ctr"/>
                      <a:r>
                        <a:rPr lang="de-DE" sz="1200" b="1" dirty="0" err="1" smtClean="0"/>
                        <a:t>Mn</a:t>
                      </a:r>
                      <a:endParaRPr lang="de-DE" sz="1200" b="1" dirty="0"/>
                    </a:p>
                  </a:txBody>
                  <a:tcPr/>
                </a:tc>
                <a:tc>
                  <a:txBody>
                    <a:bodyPr/>
                    <a:lstStyle/>
                    <a:p>
                      <a:pPr algn="ctr"/>
                      <a:r>
                        <a:rPr lang="de-DE" sz="1200" b="1" dirty="0" smtClean="0"/>
                        <a:t>P</a:t>
                      </a:r>
                      <a:endParaRPr lang="de-DE" sz="1200" b="1" dirty="0"/>
                    </a:p>
                  </a:txBody>
                  <a:tcPr/>
                </a:tc>
                <a:tc>
                  <a:txBody>
                    <a:bodyPr/>
                    <a:lstStyle/>
                    <a:p>
                      <a:pPr algn="ctr"/>
                      <a:r>
                        <a:rPr lang="de-DE" sz="1200" b="1" dirty="0" smtClean="0"/>
                        <a:t>S</a:t>
                      </a:r>
                      <a:endParaRPr lang="de-DE" sz="1200" b="1" dirty="0"/>
                    </a:p>
                  </a:txBody>
                  <a:tcPr/>
                </a:tc>
                <a:tc>
                  <a:txBody>
                    <a:bodyPr/>
                    <a:lstStyle/>
                    <a:p>
                      <a:pPr algn="ctr"/>
                      <a:r>
                        <a:rPr lang="de-DE" sz="1200" b="1" dirty="0" err="1" smtClean="0"/>
                        <a:t>Cu</a:t>
                      </a:r>
                      <a:endParaRPr lang="de-DE" sz="1200" b="1" dirty="0"/>
                    </a:p>
                  </a:txBody>
                  <a:tcPr/>
                </a:tc>
                <a:tc>
                  <a:txBody>
                    <a:bodyPr/>
                    <a:lstStyle/>
                    <a:p>
                      <a:pPr algn="ctr"/>
                      <a:r>
                        <a:rPr lang="de-DE" sz="1200" b="1" dirty="0" err="1" smtClean="0"/>
                        <a:t>Sn</a:t>
                      </a:r>
                      <a:endParaRPr lang="de-DE" sz="12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200" b="1" dirty="0" err="1" smtClean="0"/>
                        <a:t>Cr</a:t>
                      </a:r>
                      <a:endParaRPr lang="de-DE" sz="1200" b="1" dirty="0" smtClean="0"/>
                    </a:p>
                  </a:txBody>
                  <a:tcPr/>
                </a:tc>
                <a:tc>
                  <a:txBody>
                    <a:bodyPr/>
                    <a:lstStyle/>
                    <a:p>
                      <a:pPr algn="ctr"/>
                      <a:r>
                        <a:rPr lang="de-DE" sz="1200" b="1" dirty="0" smtClean="0"/>
                        <a:t>Mo</a:t>
                      </a:r>
                      <a:endParaRPr lang="de-DE" sz="1200" b="1" dirty="0"/>
                    </a:p>
                  </a:txBody>
                  <a:tcPr/>
                </a:tc>
                <a:tc>
                  <a:txBody>
                    <a:bodyPr/>
                    <a:lstStyle/>
                    <a:p>
                      <a:pPr algn="ctr"/>
                      <a:r>
                        <a:rPr lang="de-DE" sz="1200" b="1" dirty="0" err="1" smtClean="0"/>
                        <a:t>Ni</a:t>
                      </a:r>
                      <a:endParaRPr lang="de-DE" sz="1200" b="1" dirty="0"/>
                    </a:p>
                  </a:txBody>
                  <a:tcPr/>
                </a:tc>
                <a:tc>
                  <a:txBody>
                    <a:bodyPr/>
                    <a:lstStyle/>
                    <a:p>
                      <a:pPr algn="ctr"/>
                      <a:r>
                        <a:rPr lang="de-DE" sz="1200" b="1" dirty="0" smtClean="0"/>
                        <a:t>V</a:t>
                      </a:r>
                      <a:endParaRPr lang="de-DE" sz="1200" b="1" dirty="0"/>
                    </a:p>
                  </a:txBody>
                  <a:tcPr/>
                </a:tc>
                <a:tc>
                  <a:txBody>
                    <a:bodyPr/>
                    <a:lstStyle/>
                    <a:p>
                      <a:pPr algn="ctr"/>
                      <a:r>
                        <a:rPr lang="de-DE" sz="1200" b="1" dirty="0" err="1" smtClean="0"/>
                        <a:t>Fe</a:t>
                      </a:r>
                      <a:endParaRPr lang="de-DE" sz="1200" b="1" dirty="0"/>
                    </a:p>
                  </a:txBody>
                  <a:tcPr/>
                </a:tc>
              </a:tr>
              <a:tr h="321663">
                <a:tc gridSpan="12">
                  <a:txBody>
                    <a:bodyPr/>
                    <a:lstStyle/>
                    <a:p>
                      <a:pPr algn="ctr"/>
                      <a:r>
                        <a:rPr lang="de-DE" sz="1200" b="1" dirty="0" smtClean="0">
                          <a:solidFill>
                            <a:schemeClr val="tx2">
                              <a:lumMod val="50000"/>
                            </a:schemeClr>
                          </a:solidFill>
                        </a:rPr>
                        <a:t>[M] - %</a:t>
                      </a:r>
                      <a:endParaRPr lang="de-DE" sz="1200" b="1" dirty="0">
                        <a:solidFill>
                          <a:schemeClr val="tx2">
                            <a:lumMod val="50000"/>
                          </a:schemeClr>
                        </a:solidFill>
                      </a:endParaRPr>
                    </a:p>
                  </a:txBody>
                  <a:tcPr/>
                </a:tc>
                <a:tc hMerge="1">
                  <a:txBody>
                    <a:bodyPr/>
                    <a:lstStyle/>
                    <a:p>
                      <a:endParaRPr lang="de-DE" dirty="0"/>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c hMerge="1">
                  <a:txBody>
                    <a:bodyPr/>
                    <a:lstStyle/>
                    <a:p>
                      <a:endParaRPr lang="de-DE"/>
                    </a:p>
                  </a:txBody>
                  <a:tcPr/>
                </a:tc>
              </a:tr>
              <a:tr h="321663">
                <a:tc>
                  <a:txBody>
                    <a:bodyPr/>
                    <a:lstStyle/>
                    <a:p>
                      <a:r>
                        <a:rPr lang="de-DE" sz="1200" b="1" dirty="0" smtClean="0">
                          <a:solidFill>
                            <a:schemeClr val="tx2">
                              <a:lumMod val="50000"/>
                            </a:schemeClr>
                          </a:solidFill>
                        </a:rPr>
                        <a:t>0,53</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4,10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1,33</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0,052</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0,10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0,12</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0,008</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0,92</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0,03</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0,08</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0,045</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92</a:t>
                      </a:r>
                      <a:endParaRPr lang="de-DE" sz="1200" b="1" dirty="0">
                        <a:solidFill>
                          <a:schemeClr val="tx2">
                            <a:lumMod val="50000"/>
                          </a:schemeClr>
                        </a:solidFill>
                      </a:endParaRPr>
                    </a:p>
                  </a:txBody>
                  <a:tcPr/>
                </a:tc>
              </a:tr>
              <a:tr h="321663">
                <a:tc>
                  <a:txBody>
                    <a:bodyPr/>
                    <a:lstStyle/>
                    <a:p>
                      <a:r>
                        <a:rPr lang="de-DE" sz="1200" b="1" dirty="0" smtClean="0">
                          <a:solidFill>
                            <a:schemeClr val="tx2">
                              <a:lumMod val="50000"/>
                            </a:schemeClr>
                          </a:solidFill>
                        </a:rPr>
                        <a:t>1,37</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7,00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4,10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0,09</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0,015</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0,10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0,006</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1,20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0,05</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0,07</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0,10</a:t>
                      </a:r>
                      <a:endParaRPr lang="de-DE" sz="1200" b="1" dirty="0">
                        <a:solidFill>
                          <a:schemeClr val="tx2">
                            <a:lumMod val="50000"/>
                          </a:schemeClr>
                        </a:solidFill>
                      </a:endParaRPr>
                    </a:p>
                  </a:txBody>
                  <a:tcPr/>
                </a:tc>
                <a:tc>
                  <a:txBody>
                    <a:bodyPr/>
                    <a:lstStyle/>
                    <a:p>
                      <a:r>
                        <a:rPr lang="de-DE" sz="1200" b="1" dirty="0" smtClean="0">
                          <a:solidFill>
                            <a:schemeClr val="tx2">
                              <a:lumMod val="50000"/>
                            </a:schemeClr>
                          </a:solidFill>
                        </a:rPr>
                        <a:t>81</a:t>
                      </a:r>
                      <a:endParaRPr lang="de-DE" sz="1200" b="1" dirty="0">
                        <a:solidFill>
                          <a:schemeClr val="tx2">
                            <a:lumMod val="50000"/>
                          </a:schemeClr>
                        </a:solidFill>
                      </a:endParaRPr>
                    </a:p>
                  </a:txBody>
                  <a:tcPr/>
                </a:tc>
              </a:tr>
            </a:tbl>
          </a:graphicData>
        </a:graphic>
      </p:graphicFrame>
    </p:spTree>
    <p:extLst>
      <p:ext uri="{BB962C8B-B14F-4D97-AF65-F5344CB8AC3E}">
        <p14:creationId xmlns:p14="http://schemas.microsoft.com/office/powerpoint/2010/main" val="24776114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pic>
        <p:nvPicPr>
          <p:cNvPr id="5" name="Bild 5"/>
          <p:cNvPicPr/>
          <p:nvPr/>
        </p:nvPicPr>
        <p:blipFill>
          <a:blip r:embed="rId3" cstate="print"/>
          <a:srcRect/>
          <a:stretch>
            <a:fillRect/>
          </a:stretch>
        </p:blipFill>
        <p:spPr bwMode="auto">
          <a:xfrm>
            <a:off x="1691680" y="896076"/>
            <a:ext cx="5904656" cy="4189108"/>
          </a:xfrm>
          <a:prstGeom prst="rect">
            <a:avLst/>
          </a:prstGeom>
          <a:noFill/>
          <a:ln w="9525">
            <a:noFill/>
            <a:miter lim="800000"/>
            <a:headEnd/>
            <a:tailEnd/>
          </a:ln>
        </p:spPr>
      </p:pic>
      <p:sp>
        <p:nvSpPr>
          <p:cNvPr id="6" name="Smiley 5"/>
          <p:cNvSpPr/>
          <p:nvPr/>
        </p:nvSpPr>
        <p:spPr>
          <a:xfrm>
            <a:off x="3347864" y="3058677"/>
            <a:ext cx="287086" cy="298315"/>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 Verbindung mit Pfeil 6"/>
          <p:cNvCxnSpPr/>
          <p:nvPr/>
        </p:nvCxnSpPr>
        <p:spPr>
          <a:xfrm flipH="1" flipV="1">
            <a:off x="3634951" y="3284984"/>
            <a:ext cx="1089449" cy="667891"/>
          </a:xfrm>
          <a:prstGeom prst="straightConnector1">
            <a:avLst/>
          </a:prstGeom>
          <a:ln w="28575">
            <a:solidFill>
              <a:srgbClr val="3366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9" name="Tabelle 8"/>
          <p:cNvGraphicFramePr>
            <a:graphicFrameLocks noGrp="1"/>
          </p:cNvGraphicFramePr>
          <p:nvPr>
            <p:extLst>
              <p:ext uri="{D42A27DB-BD31-4B8C-83A1-F6EECF244321}">
                <p14:modId xmlns:p14="http://schemas.microsoft.com/office/powerpoint/2010/main" val="1970336517"/>
              </p:ext>
            </p:extLst>
          </p:nvPr>
        </p:nvGraphicFramePr>
        <p:xfrm>
          <a:off x="197514" y="5157192"/>
          <a:ext cx="6534726" cy="1305696"/>
        </p:xfrm>
        <a:graphic>
          <a:graphicData uri="http://schemas.openxmlformats.org/drawingml/2006/table">
            <a:tbl>
              <a:tblPr firstRow="1" bandRow="1">
                <a:tableStyleId>{5C22544A-7EE6-4342-B048-85BDC9FD1C3A}</a:tableStyleId>
              </a:tblPr>
              <a:tblGrid>
                <a:gridCol w="594066"/>
                <a:gridCol w="594066"/>
                <a:gridCol w="594066"/>
                <a:gridCol w="594066"/>
                <a:gridCol w="594066"/>
                <a:gridCol w="594066"/>
                <a:gridCol w="594066"/>
                <a:gridCol w="594066"/>
                <a:gridCol w="594066"/>
                <a:gridCol w="594066"/>
                <a:gridCol w="594066"/>
              </a:tblGrid>
              <a:tr h="354595">
                <a:tc>
                  <a:txBody>
                    <a:bodyPr/>
                    <a:lstStyle/>
                    <a:p>
                      <a:pPr algn="ctr">
                        <a:lnSpc>
                          <a:spcPct val="150000"/>
                        </a:lnSpc>
                      </a:pPr>
                      <a:r>
                        <a:rPr lang="de-DE" sz="1200" b="1" dirty="0" err="1" smtClean="0">
                          <a:solidFill>
                            <a:schemeClr val="bg1"/>
                          </a:solidFill>
                        </a:rPr>
                        <a:t>FeO</a:t>
                      </a:r>
                      <a:r>
                        <a:rPr lang="de-DE" sz="1200" b="1" baseline="-25000" dirty="0" err="1" smtClean="0">
                          <a:solidFill>
                            <a:schemeClr val="bg1"/>
                          </a:solidFill>
                        </a:rPr>
                        <a:t>n</a:t>
                      </a:r>
                      <a:endParaRPr lang="de-DE" sz="1200" b="1" dirty="0">
                        <a:solidFill>
                          <a:schemeClr val="bg1"/>
                        </a:solidFill>
                      </a:endParaRPr>
                    </a:p>
                  </a:txBody>
                  <a:tcPr anchor="ctr"/>
                </a:tc>
                <a:tc>
                  <a:txBody>
                    <a:bodyPr/>
                    <a:lstStyle/>
                    <a:p>
                      <a:pPr algn="ctr">
                        <a:lnSpc>
                          <a:spcPct val="150000"/>
                        </a:lnSpc>
                      </a:pPr>
                      <a:r>
                        <a:rPr lang="de-DE" sz="1200" b="1" dirty="0" smtClean="0"/>
                        <a:t>SiO</a:t>
                      </a:r>
                      <a:r>
                        <a:rPr lang="de-DE" sz="1200" b="1" baseline="-25000" dirty="0" smtClean="0"/>
                        <a:t>2</a:t>
                      </a:r>
                      <a:endParaRPr lang="de-DE" sz="1200" b="1" dirty="0"/>
                    </a:p>
                  </a:txBody>
                  <a:tcPr anchor="ctr"/>
                </a:tc>
                <a:tc>
                  <a:txBody>
                    <a:bodyPr/>
                    <a:lstStyle/>
                    <a:p>
                      <a:pPr algn="ctr">
                        <a:lnSpc>
                          <a:spcPct val="150000"/>
                        </a:lnSpc>
                      </a:pPr>
                      <a:r>
                        <a:rPr lang="de-DE" sz="1200" b="1" dirty="0" err="1" smtClean="0"/>
                        <a:t>MnO</a:t>
                      </a:r>
                      <a:endParaRPr lang="de-DE" sz="1200" b="1" dirty="0"/>
                    </a:p>
                  </a:txBody>
                  <a:tcPr anchor="ctr"/>
                </a:tc>
                <a:tc>
                  <a:txBody>
                    <a:bodyPr/>
                    <a:lstStyle/>
                    <a:p>
                      <a:pPr algn="ctr">
                        <a:lnSpc>
                          <a:spcPct val="150000"/>
                        </a:lnSpc>
                      </a:pPr>
                      <a:r>
                        <a:rPr lang="de-DE" sz="1200" b="1" baseline="0" dirty="0" smtClean="0"/>
                        <a:t>P</a:t>
                      </a:r>
                      <a:r>
                        <a:rPr lang="de-DE" sz="1200" b="1" baseline="-25000" dirty="0" smtClean="0"/>
                        <a:t>2</a:t>
                      </a:r>
                      <a:r>
                        <a:rPr lang="de-DE" sz="1200" b="1" baseline="0" dirty="0" smtClean="0"/>
                        <a:t>O</a:t>
                      </a:r>
                      <a:r>
                        <a:rPr lang="de-DE" sz="1200" b="1" baseline="-25000" dirty="0" smtClean="0"/>
                        <a:t>5</a:t>
                      </a:r>
                      <a:endParaRPr lang="de-DE" sz="1200" b="1" baseline="-25000" dirty="0"/>
                    </a:p>
                  </a:txBody>
                  <a:tcPr anchor="ctr"/>
                </a:tc>
                <a:tc>
                  <a:txBody>
                    <a:bodyPr/>
                    <a:lstStyle/>
                    <a:p>
                      <a:pPr algn="ctr">
                        <a:lnSpc>
                          <a:spcPct val="150000"/>
                        </a:lnSpc>
                      </a:pPr>
                      <a:r>
                        <a:rPr lang="de-DE" sz="1200" b="1" dirty="0" smtClean="0"/>
                        <a:t>Cr</a:t>
                      </a:r>
                      <a:r>
                        <a:rPr lang="de-DE" sz="1200" b="1" baseline="-30000" dirty="0" smtClean="0"/>
                        <a:t>2</a:t>
                      </a:r>
                      <a:r>
                        <a:rPr lang="de-DE" sz="1200" b="1" dirty="0" smtClean="0"/>
                        <a:t>O</a:t>
                      </a:r>
                      <a:r>
                        <a:rPr lang="de-DE" sz="1200" b="1" baseline="-25000" dirty="0" smtClean="0"/>
                        <a:t>3</a:t>
                      </a:r>
                      <a:endParaRPr lang="de-DE" sz="1200" b="1" baseline="-25000" dirty="0"/>
                    </a:p>
                  </a:txBody>
                  <a:tcPr anchor="ctr"/>
                </a:tc>
                <a:tc>
                  <a:txBody>
                    <a:bodyPr/>
                    <a:lstStyle/>
                    <a:p>
                      <a:pPr algn="ctr">
                        <a:lnSpc>
                          <a:spcPct val="150000"/>
                        </a:lnSpc>
                      </a:pPr>
                      <a:r>
                        <a:rPr lang="de-DE" sz="1200" b="1" dirty="0" smtClean="0"/>
                        <a:t>Al</a:t>
                      </a:r>
                      <a:r>
                        <a:rPr lang="de-DE" sz="1200" b="1" baseline="-25000" dirty="0" smtClean="0"/>
                        <a:t>2</a:t>
                      </a:r>
                      <a:r>
                        <a:rPr lang="de-DE" sz="1200" b="1" dirty="0" smtClean="0"/>
                        <a:t>O</a:t>
                      </a:r>
                      <a:r>
                        <a:rPr lang="de-DE" sz="1200" b="1" baseline="-25000" dirty="0" smtClean="0"/>
                        <a:t>3</a:t>
                      </a:r>
                      <a:endParaRPr lang="de-DE" sz="1200" b="1" baseline="-25000" dirty="0"/>
                    </a:p>
                  </a:txBody>
                  <a:tcPr anchor="ctr"/>
                </a:tc>
                <a:tc>
                  <a:txBody>
                    <a:bodyPr/>
                    <a:lstStyle/>
                    <a:p>
                      <a:pPr algn="ctr">
                        <a:lnSpc>
                          <a:spcPct val="150000"/>
                        </a:lnSpc>
                      </a:pPr>
                      <a:r>
                        <a:rPr lang="de-DE" sz="1200" b="1" dirty="0" err="1" smtClean="0"/>
                        <a:t>CaO</a:t>
                      </a:r>
                      <a:endParaRPr lang="de-DE" sz="1200" b="1" dirty="0"/>
                    </a:p>
                  </a:txBody>
                  <a:tcPr anchor="ctr"/>
                </a:tc>
                <a:tc>
                  <a:txBody>
                    <a:bodyPr/>
                    <a:lstStyle/>
                    <a:p>
                      <a:pPr algn="ctr">
                        <a:lnSpc>
                          <a:spcPct val="150000"/>
                        </a:lnSpc>
                      </a:pPr>
                      <a:r>
                        <a:rPr lang="de-DE" sz="1200" b="1" dirty="0" err="1" smtClean="0"/>
                        <a:t>MgO</a:t>
                      </a:r>
                      <a:endParaRPr lang="de-DE" sz="1200" b="1" dirty="0"/>
                    </a:p>
                  </a:txBody>
                  <a:tcPr anchor="ctr"/>
                </a:tc>
                <a:tc>
                  <a:txBody>
                    <a:bodyPr/>
                    <a:lstStyle/>
                    <a:p>
                      <a:pPr algn="ctr">
                        <a:lnSpc>
                          <a:spcPct val="150000"/>
                        </a:lnSpc>
                      </a:pPr>
                      <a:r>
                        <a:rPr lang="de-DE" sz="1200" b="1" dirty="0" smtClean="0"/>
                        <a:t>TiO</a:t>
                      </a:r>
                      <a:r>
                        <a:rPr lang="de-DE" sz="1200" b="1" baseline="-25000" dirty="0" smtClean="0"/>
                        <a:t>2</a:t>
                      </a:r>
                      <a:endParaRPr lang="de-DE" sz="1200" b="1" baseline="-25000" dirty="0"/>
                    </a:p>
                  </a:txBody>
                  <a:tcPr anchor="ctr"/>
                </a:tc>
                <a:tc>
                  <a:txBody>
                    <a:bodyPr/>
                    <a:lstStyle/>
                    <a:p>
                      <a:pPr algn="ctr">
                        <a:lnSpc>
                          <a:spcPct val="150000"/>
                        </a:lnSpc>
                      </a:pPr>
                      <a:r>
                        <a:rPr lang="de-DE" sz="1200" b="1" dirty="0" smtClean="0"/>
                        <a:t>V</a:t>
                      </a:r>
                      <a:r>
                        <a:rPr lang="de-DE" sz="1200" b="1" baseline="-25000" dirty="0" smtClean="0"/>
                        <a:t>2</a:t>
                      </a:r>
                      <a:r>
                        <a:rPr lang="de-DE" sz="1200" b="1" dirty="0" smtClean="0"/>
                        <a:t>O</a:t>
                      </a:r>
                      <a:r>
                        <a:rPr lang="de-DE" sz="1200" b="1" baseline="-25000" dirty="0" smtClean="0"/>
                        <a:t>5</a:t>
                      </a:r>
                      <a:endParaRPr lang="de-DE" sz="1200" b="1" baseline="-25000" dirty="0"/>
                    </a:p>
                  </a:txBody>
                  <a:tcPr anchor="ctr"/>
                </a:tc>
                <a:tc>
                  <a:txBody>
                    <a:bodyPr/>
                    <a:lstStyle/>
                    <a:p>
                      <a:pPr algn="ctr">
                        <a:lnSpc>
                          <a:spcPct val="150000"/>
                        </a:lnSpc>
                      </a:pPr>
                      <a:r>
                        <a:rPr lang="de-DE" sz="700" b="1" dirty="0" err="1" smtClean="0"/>
                        <a:t>CaO</a:t>
                      </a:r>
                      <a:r>
                        <a:rPr lang="de-DE" sz="700" b="1" dirty="0" smtClean="0"/>
                        <a:t>/SiO</a:t>
                      </a:r>
                      <a:r>
                        <a:rPr lang="de-DE" sz="700" b="1" baseline="-25000" dirty="0" smtClean="0"/>
                        <a:t>2</a:t>
                      </a:r>
                      <a:endParaRPr lang="de-DE" sz="700" b="1" baseline="-25000" dirty="0"/>
                    </a:p>
                  </a:txBody>
                  <a:tcPr anchor="ctr"/>
                </a:tc>
              </a:tr>
              <a:tr h="313312">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r>
              <a:tr h="313312">
                <a:tc>
                  <a:txBody>
                    <a:bodyPr/>
                    <a:lstStyle/>
                    <a:p>
                      <a:pPr algn="ctr"/>
                      <a:r>
                        <a:rPr lang="de-DE" sz="1200" b="1" dirty="0" smtClean="0">
                          <a:solidFill>
                            <a:schemeClr val="tx2">
                              <a:lumMod val="50000"/>
                            </a:schemeClr>
                          </a:solidFill>
                        </a:rPr>
                        <a:t>17,6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21,6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4,93</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0,37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2,01</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8,02</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34,5</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9,17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0,49</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0,28</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1,60</a:t>
                      </a:r>
                      <a:endParaRPr lang="de-DE" sz="1200" b="1" dirty="0">
                        <a:solidFill>
                          <a:schemeClr val="tx2">
                            <a:lumMod val="50000"/>
                          </a:schemeClr>
                        </a:solidFill>
                      </a:endParaRPr>
                    </a:p>
                  </a:txBody>
                  <a:tcPr anchor="ctr"/>
                </a:tc>
              </a:tr>
              <a:tr h="313312">
                <a:tc>
                  <a:txBody>
                    <a:bodyPr/>
                    <a:lstStyle/>
                    <a:p>
                      <a:pPr algn="ctr"/>
                      <a:r>
                        <a:rPr lang="de-DE" sz="1200" b="1" dirty="0" smtClean="0">
                          <a:solidFill>
                            <a:schemeClr val="tx2">
                              <a:lumMod val="50000"/>
                            </a:schemeClr>
                          </a:solidFill>
                        </a:rPr>
                        <a:t>18,7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23,1</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8,07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0,37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2,50</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9,34</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24,6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10,7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0,58</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0,26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1,10</a:t>
                      </a:r>
                      <a:endParaRPr lang="de-DE" sz="1200" b="1" dirty="0">
                        <a:solidFill>
                          <a:schemeClr val="tx2">
                            <a:lumMod val="50000"/>
                          </a:schemeClr>
                        </a:solidFill>
                      </a:endParaRPr>
                    </a:p>
                  </a:txBody>
                  <a:tcPr anchor="ctr"/>
                </a:tc>
              </a:tr>
            </a:tbl>
          </a:graphicData>
        </a:graphic>
      </p:graphicFrame>
      <p:sp>
        <p:nvSpPr>
          <p:cNvPr id="10" name="Titel 1"/>
          <p:cNvSpPr>
            <a:spLocks noGrp="1"/>
          </p:cNvSpPr>
          <p:nvPr>
            <p:ph type="title"/>
          </p:nvPr>
        </p:nvSpPr>
        <p:spPr/>
        <p:txBody>
          <a:bodyPr/>
          <a:lstStyle/>
          <a:p>
            <a:r>
              <a:rPr lang="de-DE" sz="2400" dirty="0" smtClean="0"/>
              <a:t>Slag </a:t>
            </a:r>
            <a:r>
              <a:rPr lang="de-DE" sz="2400" dirty="0" err="1" smtClean="0"/>
              <a:t>Specimen</a:t>
            </a:r>
            <a:r>
              <a:rPr lang="de-DE" sz="2400" dirty="0" smtClean="0"/>
              <a:t> </a:t>
            </a:r>
            <a:r>
              <a:rPr lang="de-DE" sz="2400" dirty="0" err="1"/>
              <a:t>from</a:t>
            </a:r>
            <a:r>
              <a:rPr lang="de-DE" sz="2400" dirty="0"/>
              <a:t> </a:t>
            </a:r>
            <a:r>
              <a:rPr lang="de-DE" sz="2400" dirty="0" err="1"/>
              <a:t>r</a:t>
            </a:r>
            <a:r>
              <a:rPr lang="de-DE" sz="2400" dirty="0" err="1" smtClean="0"/>
              <a:t>educed</a:t>
            </a:r>
            <a:r>
              <a:rPr lang="de-DE" sz="2400" dirty="0" smtClean="0"/>
              <a:t> EAF-Slag</a:t>
            </a:r>
            <a:endParaRPr lang="de-DE" sz="2400" cap="small" dirty="0">
              <a:latin typeface="+mj-lt"/>
            </a:endParaRPr>
          </a:p>
        </p:txBody>
      </p:sp>
    </p:spTree>
    <p:extLst>
      <p:ext uri="{BB962C8B-B14F-4D97-AF65-F5344CB8AC3E}">
        <p14:creationId xmlns:p14="http://schemas.microsoft.com/office/powerpoint/2010/main" val="25703069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pic>
        <p:nvPicPr>
          <p:cNvPr id="5" name="Bild 5"/>
          <p:cNvPicPr/>
          <p:nvPr/>
        </p:nvPicPr>
        <p:blipFill>
          <a:blip r:embed="rId3" cstate="print"/>
          <a:srcRect/>
          <a:stretch>
            <a:fillRect/>
          </a:stretch>
        </p:blipFill>
        <p:spPr bwMode="auto">
          <a:xfrm>
            <a:off x="1691680" y="896076"/>
            <a:ext cx="5904656" cy="4189108"/>
          </a:xfrm>
          <a:prstGeom prst="rect">
            <a:avLst/>
          </a:prstGeom>
          <a:noFill/>
          <a:ln w="9525">
            <a:noFill/>
            <a:miter lim="800000"/>
            <a:headEnd/>
            <a:tailEnd/>
          </a:ln>
        </p:spPr>
      </p:pic>
      <p:cxnSp>
        <p:nvCxnSpPr>
          <p:cNvPr id="7" name="Gerade Verbindung mit Pfeil 6"/>
          <p:cNvCxnSpPr/>
          <p:nvPr/>
        </p:nvCxnSpPr>
        <p:spPr>
          <a:xfrm flipH="1" flipV="1">
            <a:off x="4139952" y="3392997"/>
            <a:ext cx="792088" cy="108011"/>
          </a:xfrm>
          <a:prstGeom prst="straightConnector1">
            <a:avLst/>
          </a:prstGeom>
          <a:ln w="28575">
            <a:solidFill>
              <a:srgbClr val="3366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9" name="Tabelle 8"/>
          <p:cNvGraphicFramePr>
            <a:graphicFrameLocks noGrp="1"/>
          </p:cNvGraphicFramePr>
          <p:nvPr>
            <p:extLst>
              <p:ext uri="{D42A27DB-BD31-4B8C-83A1-F6EECF244321}">
                <p14:modId xmlns:p14="http://schemas.microsoft.com/office/powerpoint/2010/main" val="895681848"/>
              </p:ext>
            </p:extLst>
          </p:nvPr>
        </p:nvGraphicFramePr>
        <p:xfrm>
          <a:off x="197514" y="5157192"/>
          <a:ext cx="6534726" cy="1305696"/>
        </p:xfrm>
        <a:graphic>
          <a:graphicData uri="http://schemas.openxmlformats.org/drawingml/2006/table">
            <a:tbl>
              <a:tblPr firstRow="1" bandRow="1">
                <a:tableStyleId>{5C22544A-7EE6-4342-B048-85BDC9FD1C3A}</a:tableStyleId>
              </a:tblPr>
              <a:tblGrid>
                <a:gridCol w="594066"/>
                <a:gridCol w="594066"/>
                <a:gridCol w="594066"/>
                <a:gridCol w="594066"/>
                <a:gridCol w="594066"/>
                <a:gridCol w="594066"/>
                <a:gridCol w="594066"/>
                <a:gridCol w="594066"/>
                <a:gridCol w="594066"/>
                <a:gridCol w="594066"/>
                <a:gridCol w="594066"/>
              </a:tblGrid>
              <a:tr h="354595">
                <a:tc>
                  <a:txBody>
                    <a:bodyPr/>
                    <a:lstStyle/>
                    <a:p>
                      <a:pPr algn="ctr">
                        <a:lnSpc>
                          <a:spcPct val="150000"/>
                        </a:lnSpc>
                      </a:pPr>
                      <a:r>
                        <a:rPr lang="de-DE" sz="1200" b="1" dirty="0" err="1" smtClean="0">
                          <a:solidFill>
                            <a:schemeClr val="bg1"/>
                          </a:solidFill>
                        </a:rPr>
                        <a:t>FeO</a:t>
                      </a:r>
                      <a:r>
                        <a:rPr lang="de-DE" sz="1200" b="1" baseline="-25000" dirty="0" err="1" smtClean="0">
                          <a:solidFill>
                            <a:schemeClr val="bg1"/>
                          </a:solidFill>
                        </a:rPr>
                        <a:t>n</a:t>
                      </a:r>
                      <a:endParaRPr lang="de-DE" sz="1200" b="1" dirty="0">
                        <a:solidFill>
                          <a:schemeClr val="bg1"/>
                        </a:solidFill>
                      </a:endParaRPr>
                    </a:p>
                  </a:txBody>
                  <a:tcPr anchor="ctr"/>
                </a:tc>
                <a:tc>
                  <a:txBody>
                    <a:bodyPr/>
                    <a:lstStyle/>
                    <a:p>
                      <a:pPr algn="ctr">
                        <a:lnSpc>
                          <a:spcPct val="150000"/>
                        </a:lnSpc>
                      </a:pPr>
                      <a:r>
                        <a:rPr lang="de-DE" sz="1200" b="1" dirty="0" smtClean="0"/>
                        <a:t>SiO</a:t>
                      </a:r>
                      <a:r>
                        <a:rPr lang="de-DE" sz="1200" b="1" baseline="-25000" dirty="0" smtClean="0"/>
                        <a:t>2</a:t>
                      </a:r>
                      <a:endParaRPr lang="de-DE" sz="1200" b="1" dirty="0"/>
                    </a:p>
                  </a:txBody>
                  <a:tcPr anchor="ctr"/>
                </a:tc>
                <a:tc>
                  <a:txBody>
                    <a:bodyPr/>
                    <a:lstStyle/>
                    <a:p>
                      <a:pPr algn="ctr">
                        <a:lnSpc>
                          <a:spcPct val="150000"/>
                        </a:lnSpc>
                      </a:pPr>
                      <a:r>
                        <a:rPr lang="de-DE" sz="1200" b="1" dirty="0" err="1" smtClean="0"/>
                        <a:t>MnO</a:t>
                      </a:r>
                      <a:endParaRPr lang="de-DE" sz="1200" b="1" dirty="0"/>
                    </a:p>
                  </a:txBody>
                  <a:tcPr anchor="ctr"/>
                </a:tc>
                <a:tc>
                  <a:txBody>
                    <a:bodyPr/>
                    <a:lstStyle/>
                    <a:p>
                      <a:pPr algn="ctr">
                        <a:lnSpc>
                          <a:spcPct val="150000"/>
                        </a:lnSpc>
                      </a:pPr>
                      <a:r>
                        <a:rPr lang="de-DE" sz="1200" b="1" baseline="0" dirty="0" smtClean="0"/>
                        <a:t>P</a:t>
                      </a:r>
                      <a:r>
                        <a:rPr lang="de-DE" sz="1200" b="1" baseline="-25000" dirty="0" smtClean="0"/>
                        <a:t>2</a:t>
                      </a:r>
                      <a:r>
                        <a:rPr lang="de-DE" sz="1200" b="1" baseline="0" dirty="0" smtClean="0"/>
                        <a:t>O</a:t>
                      </a:r>
                      <a:r>
                        <a:rPr lang="de-DE" sz="1200" b="1" baseline="-25000" dirty="0" smtClean="0"/>
                        <a:t>5</a:t>
                      </a:r>
                      <a:endParaRPr lang="de-DE" sz="1200" b="1" baseline="-25000" dirty="0"/>
                    </a:p>
                  </a:txBody>
                  <a:tcPr anchor="ctr"/>
                </a:tc>
                <a:tc>
                  <a:txBody>
                    <a:bodyPr/>
                    <a:lstStyle/>
                    <a:p>
                      <a:pPr algn="ctr">
                        <a:lnSpc>
                          <a:spcPct val="150000"/>
                        </a:lnSpc>
                      </a:pPr>
                      <a:r>
                        <a:rPr lang="de-DE" sz="1200" b="1" dirty="0" smtClean="0"/>
                        <a:t>Cr</a:t>
                      </a:r>
                      <a:r>
                        <a:rPr lang="de-DE" sz="1200" b="1" baseline="-30000" dirty="0" smtClean="0"/>
                        <a:t>2</a:t>
                      </a:r>
                      <a:r>
                        <a:rPr lang="de-DE" sz="1200" b="1" dirty="0" smtClean="0"/>
                        <a:t>O</a:t>
                      </a:r>
                      <a:r>
                        <a:rPr lang="de-DE" sz="1200" b="1" baseline="-25000" dirty="0" smtClean="0"/>
                        <a:t>3</a:t>
                      </a:r>
                      <a:endParaRPr lang="de-DE" sz="1200" b="1" baseline="-25000" dirty="0"/>
                    </a:p>
                  </a:txBody>
                  <a:tcPr anchor="ctr"/>
                </a:tc>
                <a:tc>
                  <a:txBody>
                    <a:bodyPr/>
                    <a:lstStyle/>
                    <a:p>
                      <a:pPr algn="ctr">
                        <a:lnSpc>
                          <a:spcPct val="150000"/>
                        </a:lnSpc>
                      </a:pPr>
                      <a:r>
                        <a:rPr lang="de-DE" sz="1200" b="1" dirty="0" smtClean="0"/>
                        <a:t>Al</a:t>
                      </a:r>
                      <a:r>
                        <a:rPr lang="de-DE" sz="1200" b="1" baseline="-25000" dirty="0" smtClean="0"/>
                        <a:t>2</a:t>
                      </a:r>
                      <a:r>
                        <a:rPr lang="de-DE" sz="1200" b="1" dirty="0" smtClean="0"/>
                        <a:t>O</a:t>
                      </a:r>
                      <a:r>
                        <a:rPr lang="de-DE" sz="1200" b="1" baseline="-25000" dirty="0" smtClean="0"/>
                        <a:t>3</a:t>
                      </a:r>
                      <a:endParaRPr lang="de-DE" sz="1200" b="1" baseline="-25000" dirty="0"/>
                    </a:p>
                  </a:txBody>
                  <a:tcPr anchor="ctr"/>
                </a:tc>
                <a:tc>
                  <a:txBody>
                    <a:bodyPr/>
                    <a:lstStyle/>
                    <a:p>
                      <a:pPr algn="ctr">
                        <a:lnSpc>
                          <a:spcPct val="150000"/>
                        </a:lnSpc>
                      </a:pPr>
                      <a:r>
                        <a:rPr lang="de-DE" sz="1200" b="1" dirty="0" err="1" smtClean="0"/>
                        <a:t>CaO</a:t>
                      </a:r>
                      <a:endParaRPr lang="de-DE" sz="1200" b="1" dirty="0"/>
                    </a:p>
                  </a:txBody>
                  <a:tcPr anchor="ctr"/>
                </a:tc>
                <a:tc>
                  <a:txBody>
                    <a:bodyPr/>
                    <a:lstStyle/>
                    <a:p>
                      <a:pPr algn="ctr">
                        <a:lnSpc>
                          <a:spcPct val="150000"/>
                        </a:lnSpc>
                      </a:pPr>
                      <a:r>
                        <a:rPr lang="de-DE" sz="1200" b="1" dirty="0" err="1" smtClean="0"/>
                        <a:t>MgO</a:t>
                      </a:r>
                      <a:endParaRPr lang="de-DE" sz="1200" b="1" dirty="0"/>
                    </a:p>
                  </a:txBody>
                  <a:tcPr anchor="ctr"/>
                </a:tc>
                <a:tc>
                  <a:txBody>
                    <a:bodyPr/>
                    <a:lstStyle/>
                    <a:p>
                      <a:pPr algn="ctr">
                        <a:lnSpc>
                          <a:spcPct val="150000"/>
                        </a:lnSpc>
                      </a:pPr>
                      <a:r>
                        <a:rPr lang="de-DE" sz="1200" b="1" dirty="0" smtClean="0"/>
                        <a:t>TiO</a:t>
                      </a:r>
                      <a:r>
                        <a:rPr lang="de-DE" sz="1200" b="1" baseline="-25000" dirty="0" smtClean="0"/>
                        <a:t>2</a:t>
                      </a:r>
                      <a:endParaRPr lang="de-DE" sz="1200" b="1" baseline="-25000" dirty="0"/>
                    </a:p>
                  </a:txBody>
                  <a:tcPr anchor="ctr"/>
                </a:tc>
                <a:tc>
                  <a:txBody>
                    <a:bodyPr/>
                    <a:lstStyle/>
                    <a:p>
                      <a:pPr algn="ctr">
                        <a:lnSpc>
                          <a:spcPct val="150000"/>
                        </a:lnSpc>
                      </a:pPr>
                      <a:r>
                        <a:rPr lang="de-DE" sz="1200" b="1" dirty="0" smtClean="0"/>
                        <a:t>V</a:t>
                      </a:r>
                      <a:r>
                        <a:rPr lang="de-DE" sz="1200" b="1" baseline="-25000" dirty="0" smtClean="0"/>
                        <a:t>2</a:t>
                      </a:r>
                      <a:r>
                        <a:rPr lang="de-DE" sz="1200" b="1" dirty="0" smtClean="0"/>
                        <a:t>O</a:t>
                      </a:r>
                      <a:r>
                        <a:rPr lang="de-DE" sz="1200" b="1" baseline="-25000" dirty="0" smtClean="0"/>
                        <a:t>5</a:t>
                      </a:r>
                      <a:endParaRPr lang="de-DE" sz="1200" b="1" baseline="-25000" dirty="0"/>
                    </a:p>
                  </a:txBody>
                  <a:tcPr anchor="ctr"/>
                </a:tc>
                <a:tc>
                  <a:txBody>
                    <a:bodyPr/>
                    <a:lstStyle/>
                    <a:p>
                      <a:pPr algn="ctr">
                        <a:lnSpc>
                          <a:spcPct val="150000"/>
                        </a:lnSpc>
                      </a:pPr>
                      <a:r>
                        <a:rPr lang="de-DE" sz="700" b="1" dirty="0" err="1" smtClean="0"/>
                        <a:t>CaO</a:t>
                      </a:r>
                      <a:r>
                        <a:rPr lang="de-DE" sz="700" b="1" dirty="0" smtClean="0"/>
                        <a:t>/SiO</a:t>
                      </a:r>
                      <a:r>
                        <a:rPr lang="de-DE" sz="700" b="1" baseline="-25000" dirty="0" smtClean="0"/>
                        <a:t>2</a:t>
                      </a:r>
                      <a:endParaRPr lang="de-DE" sz="700" b="1" baseline="-25000" dirty="0"/>
                    </a:p>
                  </a:txBody>
                  <a:tcPr anchor="ctr"/>
                </a:tc>
              </a:tr>
              <a:tr h="313312">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c>
                  <a:txBody>
                    <a:bodyPr/>
                    <a:lstStyle/>
                    <a:p>
                      <a:pPr algn="ctr"/>
                      <a:endParaRPr lang="de-DE" sz="1200" b="1" dirty="0"/>
                    </a:p>
                  </a:txBody>
                  <a:tcPr anchor="ctr"/>
                </a:tc>
              </a:tr>
              <a:tr h="313312">
                <a:tc>
                  <a:txBody>
                    <a:bodyPr/>
                    <a:lstStyle/>
                    <a:p>
                      <a:pPr algn="ctr"/>
                      <a:r>
                        <a:rPr lang="de-DE" sz="1200" b="1" dirty="0" smtClean="0">
                          <a:solidFill>
                            <a:schemeClr val="tx2">
                              <a:lumMod val="50000"/>
                            </a:schemeClr>
                          </a:solidFill>
                        </a:rPr>
                        <a:t>34,1</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11,2</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7,66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0,40</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4,24</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8,58</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22,8</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9,14</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0,51</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0,38</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2,04</a:t>
                      </a:r>
                      <a:endParaRPr lang="de-DE" sz="1200" b="1" dirty="0">
                        <a:solidFill>
                          <a:schemeClr val="tx2">
                            <a:lumMod val="50000"/>
                          </a:schemeClr>
                        </a:solidFill>
                      </a:endParaRPr>
                    </a:p>
                  </a:txBody>
                  <a:tcPr anchor="ctr"/>
                </a:tc>
              </a:tr>
              <a:tr h="313312">
                <a:tc>
                  <a:txBody>
                    <a:bodyPr/>
                    <a:lstStyle/>
                    <a:p>
                      <a:pPr algn="ctr"/>
                      <a:r>
                        <a:rPr lang="de-DE" sz="1200" b="1" dirty="0" smtClean="0">
                          <a:solidFill>
                            <a:schemeClr val="tx2">
                              <a:lumMod val="50000"/>
                            </a:schemeClr>
                          </a:solidFill>
                        </a:rPr>
                        <a:t>18,7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23,1</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8,07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0,37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2,50</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9,34</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24,6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10,7</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0,58</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0,26</a:t>
                      </a:r>
                      <a:endParaRPr lang="de-DE" sz="1200" b="1" dirty="0">
                        <a:solidFill>
                          <a:schemeClr val="tx2">
                            <a:lumMod val="50000"/>
                          </a:schemeClr>
                        </a:solidFill>
                      </a:endParaRPr>
                    </a:p>
                  </a:txBody>
                  <a:tcPr anchor="ctr"/>
                </a:tc>
                <a:tc>
                  <a:txBody>
                    <a:bodyPr/>
                    <a:lstStyle/>
                    <a:p>
                      <a:pPr algn="ctr"/>
                      <a:r>
                        <a:rPr lang="de-DE" sz="1200" b="1" dirty="0" smtClean="0">
                          <a:solidFill>
                            <a:schemeClr val="tx2">
                              <a:lumMod val="50000"/>
                            </a:schemeClr>
                          </a:solidFill>
                        </a:rPr>
                        <a:t>1,10</a:t>
                      </a:r>
                      <a:endParaRPr lang="de-DE" sz="1200" b="1" dirty="0">
                        <a:solidFill>
                          <a:schemeClr val="tx2">
                            <a:lumMod val="50000"/>
                          </a:schemeClr>
                        </a:solidFill>
                      </a:endParaRPr>
                    </a:p>
                  </a:txBody>
                  <a:tcPr anchor="ctr"/>
                </a:tc>
              </a:tr>
            </a:tbl>
          </a:graphicData>
        </a:graphic>
      </p:graphicFrame>
      <p:sp>
        <p:nvSpPr>
          <p:cNvPr id="10" name="Titel 3"/>
          <p:cNvSpPr>
            <a:spLocks noGrp="1"/>
          </p:cNvSpPr>
          <p:nvPr>
            <p:ph type="title"/>
          </p:nvPr>
        </p:nvSpPr>
        <p:spPr/>
        <p:txBody>
          <a:bodyPr/>
          <a:lstStyle/>
          <a:p>
            <a:r>
              <a:rPr lang="de-DE" sz="2400" dirty="0" err="1" smtClean="0"/>
              <a:t>Reaction</a:t>
            </a:r>
            <a:r>
              <a:rPr lang="de-DE" sz="2400" dirty="0" smtClean="0"/>
              <a:t> Route </a:t>
            </a:r>
            <a:r>
              <a:rPr lang="de-DE" sz="2400" dirty="0" err="1" smtClean="0"/>
              <a:t>reducing</a:t>
            </a:r>
            <a:r>
              <a:rPr lang="de-DE" sz="2400" dirty="0" smtClean="0"/>
              <a:t> </a:t>
            </a:r>
            <a:r>
              <a:rPr lang="de-DE" sz="2400" dirty="0" err="1" smtClean="0"/>
              <a:t>eaf-slag</a:t>
            </a:r>
            <a:r>
              <a:rPr lang="de-DE" sz="2400" dirty="0" smtClean="0"/>
              <a:t> </a:t>
            </a:r>
            <a:endParaRPr lang="de-DE" sz="2400" dirty="0"/>
          </a:p>
        </p:txBody>
      </p:sp>
      <mc:AlternateContent xmlns:mc="http://schemas.openxmlformats.org/markup-compatibility/2006" xmlns:a14="http://schemas.microsoft.com/office/drawing/2010/main">
        <mc:Choice Requires="a14">
          <p:sp>
            <p:nvSpPr>
              <p:cNvPr id="12" name="Rechteck 11"/>
              <p:cNvSpPr/>
              <p:nvPr/>
            </p:nvSpPr>
            <p:spPr>
              <a:xfrm>
                <a:off x="3707904" y="2852936"/>
                <a:ext cx="702436"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de-DE" sz="3600" b="1" i="0">
                          <a:latin typeface="Cambria Math"/>
                          <a:sym typeface="Wingdings"/>
                        </a:rPr>
                        <m:t></m:t>
                      </m:r>
                    </m:oMath>
                  </m:oMathPara>
                </a14:m>
                <a:endParaRPr lang="de-DE" sz="3600" b="1" dirty="0"/>
              </a:p>
            </p:txBody>
          </p:sp>
        </mc:Choice>
        <mc:Fallback xmlns="">
          <p:sp>
            <p:nvSpPr>
              <p:cNvPr id="12" name="Rechteck 11"/>
              <p:cNvSpPr>
                <a:spLocks noRot="1" noChangeAspect="1" noMove="1" noResize="1" noEditPoints="1" noAdjustHandles="1" noChangeArrowheads="1" noChangeShapeType="1" noTextEdit="1"/>
              </p:cNvSpPr>
              <p:nvPr/>
            </p:nvSpPr>
            <p:spPr>
              <a:xfrm>
                <a:off x="3707904" y="2852936"/>
                <a:ext cx="702436" cy="646331"/>
              </a:xfrm>
              <a:prstGeom prst="rect">
                <a:avLst/>
              </a:prstGeom>
              <a:blipFill rotWithShape="1">
                <a:blip r:embed="rId4"/>
                <a:stretch>
                  <a:fillRect/>
                </a:stretch>
              </a:blipFill>
            </p:spPr>
            <p:txBody>
              <a:bodyPr/>
              <a:lstStyle/>
              <a:p>
                <a:r>
                  <a:rPr lang="de-DE">
                    <a:noFill/>
                  </a:rPr>
                  <a:t> </a:t>
                </a:r>
              </a:p>
            </p:txBody>
          </p:sp>
        </mc:Fallback>
      </mc:AlternateContent>
    </p:spTree>
    <p:extLst>
      <p:ext uri="{BB962C8B-B14F-4D97-AF65-F5344CB8AC3E}">
        <p14:creationId xmlns:p14="http://schemas.microsoft.com/office/powerpoint/2010/main" val="34454406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4" name="Titel 3"/>
          <p:cNvSpPr txBox="1">
            <a:spLocks/>
          </p:cNvSpPr>
          <p:nvPr/>
        </p:nvSpPr>
        <p:spPr bwMode="auto">
          <a:xfrm>
            <a:off x="457194" y="1950856"/>
            <a:ext cx="8282763" cy="21745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l" rtl="0" eaLnBrk="1" fontAlgn="base" hangingPunct="1">
              <a:lnSpc>
                <a:spcPct val="80000"/>
              </a:lnSpc>
              <a:spcBef>
                <a:spcPct val="0"/>
              </a:spcBef>
              <a:spcAft>
                <a:spcPct val="0"/>
              </a:spcAft>
              <a:defRPr sz="2800" b="0" kern="1200" cap="small" baseline="0">
                <a:solidFill>
                  <a:srgbClr val="7A8077"/>
                </a:solidFill>
                <a:latin typeface="Arial" pitchFamily="34" charset="0"/>
                <a:ea typeface="+mj-ea"/>
                <a:cs typeface="Arial"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ctr"/>
            <a:r>
              <a:rPr lang="de-DE" smtClean="0">
                <a:effectLst>
                  <a:outerShdw blurRad="38100" dist="38100" dir="2700000" algn="tl">
                    <a:srgbClr val="000000">
                      <a:alpha val="43137"/>
                    </a:srgbClr>
                  </a:outerShdw>
                </a:effectLst>
              </a:rPr>
              <a:t>Many Thanks for your attention and to our promoters</a:t>
            </a:r>
            <a:endParaRPr lang="de-DE" dirty="0">
              <a:effectLst>
                <a:outerShdw blurRad="38100" dist="38100" dir="2700000" algn="tl">
                  <a:srgbClr val="000000">
                    <a:alpha val="43137"/>
                  </a:srgbClr>
                </a:outerShdw>
              </a:effectLst>
            </a:endParaRPr>
          </a:p>
        </p:txBody>
      </p:sp>
      <p:pic>
        <p:nvPicPr>
          <p:cNvPr id="5" name="Bild 24" descr="C:\Users\d.algermissen\AppData\Local\Microsoft\Windows\INetCache\Content.Word\zim_4c_klein.jpg"/>
          <p:cNvPicPr/>
          <p:nvPr/>
        </p:nvPicPr>
        <p:blipFill>
          <a:blip r:embed="rId3" cstate="print"/>
          <a:srcRect/>
          <a:stretch>
            <a:fillRect/>
          </a:stretch>
        </p:blipFill>
        <p:spPr bwMode="auto">
          <a:xfrm>
            <a:off x="946299" y="4338084"/>
            <a:ext cx="1929378" cy="1430079"/>
          </a:xfrm>
          <a:prstGeom prst="rect">
            <a:avLst/>
          </a:prstGeom>
          <a:noFill/>
          <a:ln w="9525">
            <a:noFill/>
            <a:miter lim="800000"/>
            <a:headEnd/>
            <a:tailEnd/>
          </a:ln>
        </p:spPr>
      </p:pic>
      <p:pic>
        <p:nvPicPr>
          <p:cNvPr id="6" name="Bild 56" descr="C:\Users\d.algermissen\AppData\Local\Microsoft\Windows\INetCache\Content.Word\AiF_Logo_RGB.PNG"/>
          <p:cNvPicPr/>
          <p:nvPr/>
        </p:nvPicPr>
        <p:blipFill>
          <a:blip r:embed="rId4" cstate="print"/>
          <a:srcRect/>
          <a:stretch>
            <a:fillRect/>
          </a:stretch>
        </p:blipFill>
        <p:spPr bwMode="auto">
          <a:xfrm>
            <a:off x="2875677" y="4571997"/>
            <a:ext cx="1636315" cy="978225"/>
          </a:xfrm>
          <a:prstGeom prst="rect">
            <a:avLst/>
          </a:prstGeom>
          <a:noFill/>
          <a:ln w="9525">
            <a:noFill/>
            <a:miter lim="800000"/>
            <a:headEnd/>
            <a:tailEnd/>
          </a:ln>
        </p:spPr>
      </p:pic>
      <p:pic>
        <p:nvPicPr>
          <p:cNvPr id="7" name="Bild 17" descr="C:\Users\d.algermissen\AppData\Local\Microsoft\Windows\INetCache\Content.Word\BMWi_Web_2x_de_WBZ.GIF"/>
          <p:cNvPicPr/>
          <p:nvPr/>
        </p:nvPicPr>
        <p:blipFill>
          <a:blip r:embed="rId5" cstate="print"/>
          <a:srcRect t="8772" r="14348" b="8772"/>
          <a:stretch>
            <a:fillRect/>
          </a:stretch>
        </p:blipFill>
        <p:spPr bwMode="auto">
          <a:xfrm>
            <a:off x="4710223" y="4486933"/>
            <a:ext cx="1572237" cy="1238393"/>
          </a:xfrm>
          <a:prstGeom prst="rect">
            <a:avLst/>
          </a:prstGeom>
          <a:noFill/>
          <a:ln w="9525">
            <a:noFill/>
            <a:miter lim="800000"/>
            <a:headEnd/>
            <a:tailEnd/>
          </a:ln>
        </p:spPr>
      </p:pic>
      <p:pic>
        <p:nvPicPr>
          <p:cNvPr id="8" name="Bild 59" descr="C:\Users\d.algermissen\AppData\Local\Microsoft\Windows\INetCache\Content.Word\phpThumb_generated_thumbnailjpg.jpg"/>
          <p:cNvPicPr/>
          <p:nvPr/>
        </p:nvPicPr>
        <p:blipFill>
          <a:blip r:embed="rId6" cstate="print"/>
          <a:srcRect/>
          <a:stretch>
            <a:fillRect/>
          </a:stretch>
        </p:blipFill>
        <p:spPr bwMode="auto">
          <a:xfrm>
            <a:off x="6560288" y="4550731"/>
            <a:ext cx="1568154" cy="1238393"/>
          </a:xfrm>
          <a:prstGeom prst="rect">
            <a:avLst/>
          </a:prstGeom>
          <a:noFill/>
          <a:ln w="9525">
            <a:noFill/>
            <a:miter lim="800000"/>
            <a:headEnd/>
            <a:tailEnd/>
          </a:ln>
        </p:spPr>
      </p:pic>
      <p:pic>
        <p:nvPicPr>
          <p:cNvPr id="9"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8112" y="76337"/>
            <a:ext cx="657464" cy="688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1355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266"/>
          <a:stretch/>
        </p:blipFill>
        <p:spPr bwMode="auto">
          <a:xfrm>
            <a:off x="-6328" y="846237"/>
            <a:ext cx="9163593" cy="56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el 7"/>
          <p:cNvSpPr>
            <a:spLocks noGrp="1"/>
          </p:cNvSpPr>
          <p:nvPr>
            <p:ph type="title"/>
          </p:nvPr>
        </p:nvSpPr>
        <p:spPr/>
        <p:txBody>
          <a:bodyPr/>
          <a:lstStyle/>
          <a:p>
            <a:r>
              <a:rPr lang="de-DE" sz="2400" dirty="0" err="1" smtClean="0">
                <a:latin typeface="+mj-lt"/>
              </a:rPr>
              <a:t>Our</a:t>
            </a:r>
            <a:r>
              <a:rPr lang="de-DE" sz="2400" dirty="0" smtClean="0">
                <a:latin typeface="+mj-lt"/>
              </a:rPr>
              <a:t> Steel </a:t>
            </a:r>
            <a:r>
              <a:rPr lang="de-DE" sz="2400" dirty="0" err="1" smtClean="0">
                <a:latin typeface="+mj-lt"/>
              </a:rPr>
              <a:t>Provides</a:t>
            </a:r>
            <a:r>
              <a:rPr lang="de-DE" sz="2400" dirty="0" smtClean="0">
                <a:latin typeface="+mj-lt"/>
              </a:rPr>
              <a:t> Motion</a:t>
            </a:r>
            <a:endParaRPr lang="de-DE" sz="2400" cap="small" dirty="0">
              <a:latin typeface="+mj-lt"/>
            </a:endParaRPr>
          </a:p>
        </p:txBody>
      </p:sp>
      <p:grpSp>
        <p:nvGrpSpPr>
          <p:cNvPr id="3" name="Gruppieren 2"/>
          <p:cNvGrpSpPr/>
          <p:nvPr/>
        </p:nvGrpSpPr>
        <p:grpSpPr>
          <a:xfrm>
            <a:off x="1653540" y="1154461"/>
            <a:ext cx="7472859" cy="1163492"/>
            <a:chOff x="4355976" y="1755453"/>
            <a:chExt cx="3529890" cy="4151171"/>
          </a:xfrm>
          <a:solidFill>
            <a:schemeClr val="tx1">
              <a:alpha val="60000"/>
            </a:schemeClr>
          </a:solidFill>
        </p:grpSpPr>
        <p:sp>
          <p:nvSpPr>
            <p:cNvPr id="10" name="Rechteck 9"/>
            <p:cNvSpPr/>
            <p:nvPr/>
          </p:nvSpPr>
          <p:spPr>
            <a:xfrm>
              <a:off x="4355976" y="1755453"/>
              <a:ext cx="3528392" cy="41511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de-DE">
                <a:solidFill>
                  <a:schemeClr val="bg1"/>
                </a:solidFill>
                <a:latin typeface="+mj-lt"/>
              </a:endParaRPr>
            </a:p>
          </p:txBody>
        </p:sp>
        <p:sp>
          <p:nvSpPr>
            <p:cNvPr id="5" name="Text Box 13"/>
            <p:cNvSpPr txBox="1">
              <a:spLocks noChangeArrowheads="1"/>
            </p:cNvSpPr>
            <p:nvPr/>
          </p:nvSpPr>
          <p:spPr bwMode="auto">
            <a:xfrm>
              <a:off x="4357474" y="1755453"/>
              <a:ext cx="3528392" cy="3933018"/>
            </a:xfrm>
            <a:prstGeom prst="rect">
              <a:avLst/>
            </a:prstGeom>
            <a:noFill/>
            <a:ln w="9525">
              <a:noFill/>
              <a:miter lim="800000"/>
              <a:headEnd/>
              <a:tailEnd/>
            </a:ln>
          </p:spPr>
          <p:txBody>
            <a:bodyPr wrap="square">
              <a:spAutoFit/>
            </a:bodyPr>
            <a:lstStyle/>
            <a:p>
              <a:pPr eaLnBrk="0" fontAlgn="base" hangingPunct="0">
                <a:spcBef>
                  <a:spcPct val="80000"/>
                </a:spcBef>
                <a:spcAft>
                  <a:spcPct val="0"/>
                </a:spcAft>
                <a:tabLst>
                  <a:tab pos="268288" algn="l"/>
                </a:tabLst>
              </a:pPr>
              <a:r>
                <a:rPr lang="de-DE" sz="1400" dirty="0" smtClean="0">
                  <a:solidFill>
                    <a:srgbClr val="FF0000"/>
                  </a:solidFill>
                  <a:latin typeface="+mj-lt"/>
                  <a:cs typeface="Arial" charset="0"/>
                  <a:sym typeface="Wingdings" pitchFamily="2" charset="2"/>
                </a:rPr>
                <a:t></a:t>
              </a:r>
              <a:r>
                <a:rPr lang="de-DE" sz="1300" dirty="0" smtClean="0">
                  <a:solidFill>
                    <a:srgbClr val="FF0000"/>
                  </a:solidFill>
                  <a:latin typeface="+mj-lt"/>
                  <a:cs typeface="Arial" charset="0"/>
                  <a:sym typeface="Wingdings" pitchFamily="2" charset="2"/>
                </a:rPr>
                <a:t>	</a:t>
              </a:r>
              <a:r>
                <a:rPr lang="de-DE" sz="1300" dirty="0" err="1" smtClean="0">
                  <a:solidFill>
                    <a:schemeClr val="bg1"/>
                  </a:solidFill>
                  <a:latin typeface="+mj-lt"/>
                </a:rPr>
                <a:t>We</a:t>
              </a:r>
              <a:r>
                <a:rPr lang="de-DE" sz="1300" dirty="0" smtClean="0">
                  <a:solidFill>
                    <a:schemeClr val="bg1"/>
                  </a:solidFill>
                  <a:latin typeface="+mj-lt"/>
                </a:rPr>
                <a:t> </a:t>
              </a:r>
              <a:r>
                <a:rPr lang="de-DE" sz="1300" dirty="0" err="1" smtClean="0">
                  <a:solidFill>
                    <a:schemeClr val="bg1"/>
                  </a:solidFill>
                  <a:latin typeface="+mj-lt"/>
                </a:rPr>
                <a:t>supply</a:t>
              </a:r>
              <a:r>
                <a:rPr lang="de-DE" sz="1300" dirty="0" smtClean="0">
                  <a:solidFill>
                    <a:schemeClr val="bg1"/>
                  </a:solidFill>
                  <a:latin typeface="+mj-lt"/>
                </a:rPr>
                <a:t> steel </a:t>
              </a:r>
              <a:r>
                <a:rPr lang="de-DE" sz="1300" dirty="0" err="1" smtClean="0">
                  <a:solidFill>
                    <a:schemeClr val="bg1"/>
                  </a:solidFill>
                  <a:latin typeface="+mj-lt"/>
                </a:rPr>
                <a:t>for</a:t>
              </a:r>
              <a:r>
                <a:rPr lang="de-DE" sz="1300" dirty="0" smtClean="0">
                  <a:solidFill>
                    <a:schemeClr val="bg1"/>
                  </a:solidFill>
                  <a:latin typeface="+mj-lt"/>
                </a:rPr>
                <a:t> </a:t>
              </a:r>
              <a:r>
                <a:rPr lang="de-DE" sz="1300" dirty="0" err="1" smtClean="0">
                  <a:solidFill>
                    <a:schemeClr val="bg1"/>
                  </a:solidFill>
                  <a:latin typeface="+mj-lt"/>
                </a:rPr>
                <a:t>the</a:t>
              </a:r>
              <a:r>
                <a:rPr lang="de-DE" sz="1300" dirty="0" smtClean="0">
                  <a:solidFill>
                    <a:schemeClr val="bg1"/>
                  </a:solidFill>
                  <a:latin typeface="+mj-lt"/>
                </a:rPr>
                <a:t> power-train, e.g. </a:t>
              </a:r>
              <a:r>
                <a:rPr lang="de-DE" sz="1300" dirty="0" err="1" smtClean="0">
                  <a:solidFill>
                    <a:schemeClr val="bg1"/>
                  </a:solidFill>
                  <a:latin typeface="+mj-lt"/>
                </a:rPr>
                <a:t>for</a:t>
              </a:r>
              <a:r>
                <a:rPr lang="de-DE" sz="1300" dirty="0" smtClean="0">
                  <a:solidFill>
                    <a:schemeClr val="bg1"/>
                  </a:solidFill>
                  <a:latin typeface="+mj-lt"/>
                </a:rPr>
                <a:t> </a:t>
              </a:r>
              <a:r>
                <a:rPr lang="de-DE" sz="1300" dirty="0" err="1" smtClean="0">
                  <a:solidFill>
                    <a:schemeClr val="bg1"/>
                  </a:solidFill>
                  <a:latin typeface="+mj-lt"/>
                </a:rPr>
                <a:t>the</a:t>
              </a:r>
              <a:r>
                <a:rPr lang="de-DE" sz="1300" dirty="0" smtClean="0">
                  <a:solidFill>
                    <a:schemeClr val="bg1"/>
                  </a:solidFill>
                  <a:latin typeface="+mj-lt"/>
                </a:rPr>
                <a:t> </a:t>
              </a:r>
              <a:r>
                <a:rPr lang="de-DE" sz="1300" dirty="0" err="1" smtClean="0">
                  <a:solidFill>
                    <a:schemeClr val="bg1"/>
                  </a:solidFill>
                  <a:latin typeface="+mj-lt"/>
                </a:rPr>
                <a:t>engine</a:t>
              </a:r>
              <a:r>
                <a:rPr lang="de-DE" sz="1300" dirty="0" smtClean="0">
                  <a:solidFill>
                    <a:schemeClr val="bg1"/>
                  </a:solidFill>
                  <a:latin typeface="+mj-lt"/>
                </a:rPr>
                <a:t>, </a:t>
              </a:r>
              <a:r>
                <a:rPr lang="de-DE" sz="1300" dirty="0" err="1" smtClean="0">
                  <a:solidFill>
                    <a:schemeClr val="bg1"/>
                  </a:solidFill>
                  <a:latin typeface="+mj-lt"/>
                </a:rPr>
                <a:t>gear</a:t>
              </a:r>
              <a:r>
                <a:rPr lang="de-DE" sz="1300" dirty="0" smtClean="0">
                  <a:solidFill>
                    <a:schemeClr val="bg1"/>
                  </a:solidFill>
                  <a:latin typeface="+mj-lt"/>
                </a:rPr>
                <a:t>, </a:t>
              </a:r>
              <a:r>
                <a:rPr lang="de-DE" sz="1300" dirty="0" err="1" smtClean="0">
                  <a:solidFill>
                    <a:schemeClr val="bg1"/>
                  </a:solidFill>
                  <a:latin typeface="+mj-lt"/>
                </a:rPr>
                <a:t>steering</a:t>
              </a:r>
              <a:r>
                <a:rPr lang="de-DE" sz="1300" dirty="0" smtClean="0">
                  <a:solidFill>
                    <a:schemeClr val="bg1"/>
                  </a:solidFill>
                  <a:latin typeface="+mj-lt"/>
                </a:rPr>
                <a:t> </a:t>
              </a:r>
              <a:r>
                <a:rPr lang="de-DE" sz="1300" dirty="0" err="1" smtClean="0">
                  <a:solidFill>
                    <a:schemeClr val="bg1"/>
                  </a:solidFill>
                  <a:latin typeface="+mj-lt"/>
                </a:rPr>
                <a:t>components</a:t>
              </a:r>
              <a:r>
                <a:rPr lang="de-DE" sz="1300" dirty="0" smtClean="0">
                  <a:solidFill>
                    <a:schemeClr val="bg1"/>
                  </a:solidFill>
                  <a:latin typeface="+mj-lt"/>
                </a:rPr>
                <a:t> </a:t>
              </a:r>
              <a:r>
                <a:rPr lang="de-DE" sz="1300" dirty="0" err="1" smtClean="0">
                  <a:solidFill>
                    <a:schemeClr val="bg1"/>
                  </a:solidFill>
                  <a:latin typeface="+mj-lt"/>
                </a:rPr>
                <a:t>and</a:t>
              </a:r>
              <a:r>
                <a:rPr lang="de-DE" sz="1300" dirty="0" smtClean="0">
                  <a:solidFill>
                    <a:schemeClr val="bg1"/>
                  </a:solidFill>
                  <a:latin typeface="+mj-lt"/>
                </a:rPr>
                <a:t> </a:t>
              </a:r>
              <a:r>
                <a:rPr lang="de-DE" sz="1300" dirty="0" err="1" smtClean="0">
                  <a:solidFill>
                    <a:schemeClr val="bg1"/>
                  </a:solidFill>
                  <a:latin typeface="+mj-lt"/>
                </a:rPr>
                <a:t>chassis</a:t>
              </a:r>
              <a:r>
                <a:rPr lang="de-DE" sz="1300" dirty="0" smtClean="0">
                  <a:solidFill>
                    <a:schemeClr val="bg1"/>
                  </a:solidFill>
                  <a:latin typeface="+mj-lt"/>
                </a:rPr>
                <a:t>.</a:t>
              </a:r>
            </a:p>
            <a:p>
              <a:pPr eaLnBrk="0" fontAlgn="base" hangingPunct="0">
                <a:spcBef>
                  <a:spcPct val="80000"/>
                </a:spcBef>
                <a:spcAft>
                  <a:spcPct val="0"/>
                </a:spcAft>
                <a:buClr>
                  <a:srgbClr val="FF0000"/>
                </a:buClr>
                <a:tabLst>
                  <a:tab pos="268288" algn="l"/>
                </a:tabLst>
              </a:pPr>
              <a:r>
                <a:rPr lang="de-DE" sz="1300" dirty="0" smtClean="0">
                  <a:solidFill>
                    <a:srgbClr val="FF0000"/>
                  </a:solidFill>
                  <a:latin typeface="+mj-lt"/>
                  <a:cs typeface="Arial" charset="0"/>
                  <a:sym typeface="Wingdings" pitchFamily="2" charset="2"/>
                </a:rPr>
                <a:t>	</a:t>
              </a:r>
              <a:r>
                <a:rPr lang="de-DE" sz="1300" dirty="0" err="1" smtClean="0">
                  <a:solidFill>
                    <a:schemeClr val="bg1"/>
                  </a:solidFill>
                  <a:latin typeface="+mj-lt"/>
                </a:rPr>
                <a:t>Approx</a:t>
              </a:r>
              <a:r>
                <a:rPr lang="de-DE" sz="1300" dirty="0" smtClean="0">
                  <a:solidFill>
                    <a:schemeClr val="bg1"/>
                  </a:solidFill>
                  <a:latin typeface="+mj-lt"/>
                </a:rPr>
                <a:t>. 85% </a:t>
              </a:r>
              <a:r>
                <a:rPr lang="de-DE" sz="1300" dirty="0" err="1" smtClean="0">
                  <a:solidFill>
                    <a:schemeClr val="bg1"/>
                  </a:solidFill>
                  <a:latin typeface="+mj-lt"/>
                </a:rPr>
                <a:t>of</a:t>
              </a:r>
              <a:r>
                <a:rPr lang="de-DE" sz="1300" dirty="0" smtClean="0">
                  <a:solidFill>
                    <a:schemeClr val="bg1"/>
                  </a:solidFill>
                  <a:latin typeface="+mj-lt"/>
                </a:rPr>
                <a:t> </a:t>
              </a:r>
              <a:r>
                <a:rPr lang="de-DE" sz="1300" dirty="0" err="1" smtClean="0">
                  <a:solidFill>
                    <a:schemeClr val="bg1"/>
                  </a:solidFill>
                  <a:latin typeface="+mj-lt"/>
                </a:rPr>
                <a:t>the</a:t>
              </a:r>
              <a:r>
                <a:rPr lang="de-DE" sz="1300" dirty="0" smtClean="0">
                  <a:solidFill>
                    <a:schemeClr val="bg1"/>
                  </a:solidFill>
                  <a:latin typeface="+mj-lt"/>
                </a:rPr>
                <a:t> </a:t>
              </a:r>
              <a:r>
                <a:rPr lang="de-DE" sz="1300" dirty="0" err="1" smtClean="0">
                  <a:solidFill>
                    <a:schemeClr val="bg1"/>
                  </a:solidFill>
                  <a:latin typeface="+mj-lt"/>
                </a:rPr>
                <a:t>sales</a:t>
              </a:r>
              <a:r>
                <a:rPr lang="de-DE" sz="1300" dirty="0" smtClean="0">
                  <a:solidFill>
                    <a:schemeClr val="bg1"/>
                  </a:solidFill>
                  <a:latin typeface="+mj-lt"/>
                </a:rPr>
                <a:t> </a:t>
              </a:r>
              <a:r>
                <a:rPr lang="de-DE" sz="1300" dirty="0" err="1" smtClean="0">
                  <a:solidFill>
                    <a:schemeClr val="bg1"/>
                  </a:solidFill>
                  <a:latin typeface="+mj-lt"/>
                </a:rPr>
                <a:t>we</a:t>
              </a:r>
              <a:r>
                <a:rPr lang="de-DE" sz="1300" dirty="0" smtClean="0">
                  <a:solidFill>
                    <a:schemeClr val="bg1"/>
                  </a:solidFill>
                  <a:latin typeface="+mj-lt"/>
                </a:rPr>
                <a:t> </a:t>
              </a:r>
              <a:r>
                <a:rPr lang="de-DE" sz="1300" dirty="0" err="1" smtClean="0">
                  <a:solidFill>
                    <a:schemeClr val="bg1"/>
                  </a:solidFill>
                  <a:latin typeface="+mj-lt"/>
                </a:rPr>
                <a:t>generate</a:t>
              </a:r>
              <a:r>
                <a:rPr lang="de-DE" sz="1300" dirty="0" smtClean="0">
                  <a:solidFill>
                    <a:schemeClr val="bg1"/>
                  </a:solidFill>
                  <a:latin typeface="+mj-lt"/>
                </a:rPr>
                <a:t> </a:t>
              </a:r>
              <a:r>
                <a:rPr lang="de-DE" sz="1300" dirty="0" err="1" smtClean="0">
                  <a:solidFill>
                    <a:schemeClr val="bg1"/>
                  </a:solidFill>
                  <a:latin typeface="+mj-lt"/>
                </a:rPr>
                <a:t>with</a:t>
              </a:r>
              <a:r>
                <a:rPr lang="de-DE" sz="1300" dirty="0" smtClean="0">
                  <a:solidFill>
                    <a:schemeClr val="bg1"/>
                  </a:solidFill>
                  <a:latin typeface="+mj-lt"/>
                </a:rPr>
                <a:t> </a:t>
              </a:r>
              <a:r>
                <a:rPr lang="de-DE" sz="1300" dirty="0" err="1" smtClean="0">
                  <a:solidFill>
                    <a:schemeClr val="bg1"/>
                  </a:solidFill>
                  <a:latin typeface="+mj-lt"/>
                </a:rPr>
                <a:t>the</a:t>
              </a:r>
              <a:r>
                <a:rPr lang="de-DE" sz="1300" dirty="0" smtClean="0">
                  <a:solidFill>
                    <a:schemeClr val="bg1"/>
                  </a:solidFill>
                  <a:latin typeface="+mj-lt"/>
                </a:rPr>
                <a:t> </a:t>
              </a:r>
              <a:r>
                <a:rPr lang="de-DE" sz="1300" dirty="0" err="1" smtClean="0">
                  <a:solidFill>
                    <a:schemeClr val="bg1"/>
                  </a:solidFill>
                  <a:latin typeface="+mj-lt"/>
                </a:rPr>
                <a:t>automotive</a:t>
              </a:r>
              <a:r>
                <a:rPr lang="de-DE" sz="1300" dirty="0" smtClean="0">
                  <a:solidFill>
                    <a:schemeClr val="bg1"/>
                  </a:solidFill>
                  <a:latin typeface="+mj-lt"/>
                </a:rPr>
                <a:t> </a:t>
              </a:r>
              <a:r>
                <a:rPr lang="de-DE" sz="1300" dirty="0" err="1" smtClean="0">
                  <a:solidFill>
                    <a:schemeClr val="bg1"/>
                  </a:solidFill>
                  <a:latin typeface="+mj-lt"/>
                </a:rPr>
                <a:t>industry</a:t>
              </a:r>
              <a:r>
                <a:rPr lang="de-DE" sz="1300" dirty="0" smtClean="0">
                  <a:solidFill>
                    <a:schemeClr val="bg1"/>
                  </a:solidFill>
                  <a:latin typeface="+mj-lt"/>
                </a:rPr>
                <a:t> </a:t>
              </a:r>
              <a:r>
                <a:rPr lang="de-DE" sz="1300" dirty="0" err="1" smtClean="0">
                  <a:solidFill>
                    <a:schemeClr val="bg1"/>
                  </a:solidFill>
                  <a:latin typeface="+mj-lt"/>
                </a:rPr>
                <a:t>and</a:t>
              </a:r>
              <a:r>
                <a:rPr lang="de-DE" sz="1300" dirty="0" smtClean="0">
                  <a:solidFill>
                    <a:schemeClr val="bg1"/>
                  </a:solidFill>
                  <a:latin typeface="+mj-lt"/>
                </a:rPr>
                <a:t> </a:t>
              </a:r>
              <a:r>
                <a:rPr lang="de-DE" sz="1300" dirty="0" err="1" smtClean="0">
                  <a:solidFill>
                    <a:schemeClr val="bg1"/>
                  </a:solidFill>
                  <a:latin typeface="+mj-lt"/>
                </a:rPr>
                <a:t>its</a:t>
              </a:r>
              <a:r>
                <a:rPr lang="de-DE" sz="1300" dirty="0" smtClean="0">
                  <a:solidFill>
                    <a:schemeClr val="bg1"/>
                  </a:solidFill>
                  <a:latin typeface="+mj-lt"/>
                </a:rPr>
                <a:t> </a:t>
              </a:r>
              <a:r>
                <a:rPr lang="de-DE" sz="1300" dirty="0" err="1" smtClean="0">
                  <a:solidFill>
                    <a:schemeClr val="bg1"/>
                  </a:solidFill>
                  <a:latin typeface="+mj-lt"/>
                </a:rPr>
                <a:t>suppliers</a:t>
              </a:r>
              <a:r>
                <a:rPr lang="de-DE" sz="1300" dirty="0" smtClean="0">
                  <a:solidFill>
                    <a:schemeClr val="bg1"/>
                  </a:solidFill>
                  <a:latin typeface="+mj-lt"/>
                </a:rPr>
                <a:t>. </a:t>
              </a:r>
            </a:p>
            <a:p>
              <a:pPr eaLnBrk="0" fontAlgn="base" hangingPunct="0">
                <a:spcBef>
                  <a:spcPct val="80000"/>
                </a:spcBef>
                <a:spcAft>
                  <a:spcPct val="0"/>
                </a:spcAft>
                <a:buClr>
                  <a:srgbClr val="FF0000"/>
                </a:buClr>
                <a:tabLst>
                  <a:tab pos="268288" algn="l"/>
                </a:tabLst>
              </a:pPr>
              <a:r>
                <a:rPr lang="de-DE" sz="1300" dirty="0" smtClean="0">
                  <a:solidFill>
                    <a:srgbClr val="FF0000"/>
                  </a:solidFill>
                  <a:latin typeface="+mj-lt"/>
                  <a:cs typeface="Arial" charset="0"/>
                  <a:sym typeface="Wingdings" pitchFamily="2" charset="2"/>
                </a:rPr>
                <a:t></a:t>
              </a:r>
              <a:r>
                <a:rPr lang="de-DE" sz="1300" dirty="0">
                  <a:solidFill>
                    <a:srgbClr val="FF0000"/>
                  </a:solidFill>
                  <a:latin typeface="+mj-lt"/>
                  <a:cs typeface="Arial" charset="0"/>
                  <a:sym typeface="Wingdings" pitchFamily="2" charset="2"/>
                </a:rPr>
                <a:t>	</a:t>
              </a:r>
              <a:r>
                <a:rPr lang="de-DE" sz="1300" dirty="0" smtClean="0">
                  <a:solidFill>
                    <a:schemeClr val="bg1"/>
                  </a:solidFill>
                  <a:latin typeface="+mj-lt"/>
                </a:rPr>
                <a:t>Further </a:t>
              </a:r>
              <a:r>
                <a:rPr lang="de-DE" sz="1300" dirty="0" err="1" smtClean="0">
                  <a:solidFill>
                    <a:schemeClr val="bg1"/>
                  </a:solidFill>
                  <a:latin typeface="+mj-lt"/>
                </a:rPr>
                <a:t>important</a:t>
              </a:r>
              <a:r>
                <a:rPr lang="de-DE" sz="1300" dirty="0" smtClean="0">
                  <a:solidFill>
                    <a:schemeClr val="bg1"/>
                  </a:solidFill>
                  <a:latin typeface="+mj-lt"/>
                </a:rPr>
                <a:t> </a:t>
              </a:r>
              <a:r>
                <a:rPr lang="de-DE" sz="1300" dirty="0" err="1" smtClean="0">
                  <a:solidFill>
                    <a:schemeClr val="bg1"/>
                  </a:solidFill>
                  <a:latin typeface="+mj-lt"/>
                </a:rPr>
                <a:t>customers</a:t>
              </a:r>
              <a:r>
                <a:rPr lang="de-DE" sz="1300" dirty="0" smtClean="0">
                  <a:solidFill>
                    <a:schemeClr val="bg1"/>
                  </a:solidFill>
                  <a:latin typeface="+mj-lt"/>
                </a:rPr>
                <a:t> </a:t>
              </a:r>
              <a:r>
                <a:rPr lang="de-DE" sz="1300" dirty="0" err="1" smtClean="0">
                  <a:solidFill>
                    <a:schemeClr val="bg1"/>
                  </a:solidFill>
                  <a:latin typeface="+mj-lt"/>
                </a:rPr>
                <a:t>are</a:t>
              </a:r>
              <a:r>
                <a:rPr lang="de-DE" sz="1300" dirty="0" smtClean="0">
                  <a:solidFill>
                    <a:schemeClr val="bg1"/>
                  </a:solidFill>
                  <a:latin typeface="+mj-lt"/>
                </a:rPr>
                <a:t> </a:t>
              </a:r>
              <a:r>
                <a:rPr lang="de-DE" sz="1300" dirty="0" err="1" smtClean="0">
                  <a:solidFill>
                    <a:schemeClr val="bg1"/>
                  </a:solidFill>
                  <a:latin typeface="+mj-lt"/>
                </a:rPr>
                <a:t>mechanical</a:t>
              </a:r>
              <a:r>
                <a:rPr lang="de-DE" sz="1300" dirty="0" smtClean="0">
                  <a:solidFill>
                    <a:schemeClr val="bg1"/>
                  </a:solidFill>
                  <a:latin typeface="+mj-lt"/>
                </a:rPr>
                <a:t> </a:t>
              </a:r>
              <a:r>
                <a:rPr lang="de-DE" sz="1300" dirty="0" err="1" smtClean="0">
                  <a:solidFill>
                    <a:schemeClr val="bg1"/>
                  </a:solidFill>
                  <a:latin typeface="+mj-lt"/>
                </a:rPr>
                <a:t>engineering</a:t>
              </a:r>
              <a:r>
                <a:rPr lang="de-DE" sz="1300" dirty="0" smtClean="0">
                  <a:solidFill>
                    <a:schemeClr val="bg1"/>
                  </a:solidFill>
                  <a:latin typeface="+mj-lt"/>
                </a:rPr>
                <a:t> </a:t>
              </a:r>
              <a:r>
                <a:rPr lang="de-DE" sz="1300" dirty="0" err="1" smtClean="0">
                  <a:solidFill>
                    <a:schemeClr val="bg1"/>
                  </a:solidFill>
                  <a:latin typeface="+mj-lt"/>
                </a:rPr>
                <a:t>and</a:t>
              </a:r>
              <a:r>
                <a:rPr lang="de-DE" sz="1300" dirty="0" smtClean="0">
                  <a:solidFill>
                    <a:schemeClr val="bg1"/>
                  </a:solidFill>
                  <a:latin typeface="+mj-lt"/>
                </a:rPr>
                <a:t> </a:t>
              </a:r>
              <a:r>
                <a:rPr lang="de-DE" sz="1300" dirty="0" err="1" smtClean="0">
                  <a:solidFill>
                    <a:schemeClr val="bg1"/>
                  </a:solidFill>
                  <a:latin typeface="+mj-lt"/>
                </a:rPr>
                <a:t>the</a:t>
              </a:r>
              <a:r>
                <a:rPr lang="de-DE" sz="1300" dirty="0" smtClean="0">
                  <a:solidFill>
                    <a:schemeClr val="bg1"/>
                  </a:solidFill>
                  <a:latin typeface="+mj-lt"/>
                </a:rPr>
                <a:t> </a:t>
              </a:r>
              <a:r>
                <a:rPr lang="de-DE" sz="1300" dirty="0" err="1" smtClean="0">
                  <a:solidFill>
                    <a:schemeClr val="bg1"/>
                  </a:solidFill>
                  <a:latin typeface="+mj-lt"/>
                </a:rPr>
                <a:t>capital</a:t>
              </a:r>
              <a:r>
                <a:rPr lang="de-DE" sz="1300" dirty="0" smtClean="0">
                  <a:solidFill>
                    <a:schemeClr val="bg1"/>
                  </a:solidFill>
                  <a:latin typeface="+mj-lt"/>
                </a:rPr>
                <a:t> </a:t>
              </a:r>
              <a:r>
                <a:rPr lang="de-DE" sz="1300" dirty="0" err="1" smtClean="0">
                  <a:solidFill>
                    <a:schemeClr val="bg1"/>
                  </a:solidFill>
                  <a:latin typeface="+mj-lt"/>
                </a:rPr>
                <a:t>goods</a:t>
              </a:r>
              <a:r>
                <a:rPr lang="de-DE" sz="1300" dirty="0" smtClean="0">
                  <a:solidFill>
                    <a:schemeClr val="bg1"/>
                  </a:solidFill>
                  <a:latin typeface="+mj-lt"/>
                </a:rPr>
                <a:t> </a:t>
              </a:r>
              <a:r>
                <a:rPr lang="de-DE" sz="1300" dirty="0" err="1" smtClean="0">
                  <a:solidFill>
                    <a:schemeClr val="bg1"/>
                  </a:solidFill>
                  <a:latin typeface="+mj-lt"/>
                </a:rPr>
                <a:t>industry</a:t>
              </a:r>
              <a:r>
                <a:rPr lang="de-DE" sz="1300" dirty="0" smtClean="0">
                  <a:solidFill>
                    <a:schemeClr val="bg1"/>
                  </a:solidFill>
                  <a:latin typeface="+mj-lt"/>
                </a:rPr>
                <a:t>.</a:t>
              </a:r>
              <a:endParaRPr lang="de-DE" sz="1300" dirty="0">
                <a:solidFill>
                  <a:schemeClr val="bg1"/>
                </a:solidFill>
                <a:latin typeface="+mj-lt"/>
              </a:endParaRPr>
            </a:p>
          </p:txBody>
        </p:sp>
      </p:grpSp>
      <p:pic>
        <p:nvPicPr>
          <p:cNvPr id="14" name="Picture 2" descr="P:\Marketing\Messen und Kongresse\GMH Explorer\LK AG\Download screenshots 28.03.2014\2014_03_28_Screenshots\De\020_A_Automotive_transparent.png"/>
          <p:cNvPicPr>
            <a:picLocks noChangeAspect="1" noChangeArrowheads="1"/>
          </p:cNvPicPr>
          <p:nvPr/>
        </p:nvPicPr>
        <p:blipFill rotWithShape="1">
          <a:blip r:embed="rId4">
            <a:extLst>
              <a:ext uri="{28A0092B-C50C-407E-A947-70E740481C1C}">
                <a14:useLocalDpi xmlns:a14="http://schemas.microsoft.com/office/drawing/2010/main" val="0"/>
              </a:ext>
            </a:extLst>
          </a:blip>
          <a:srcRect l="8521" t="89585" r="204" b="7145"/>
          <a:stretch/>
        </p:blipFill>
        <p:spPr bwMode="auto">
          <a:xfrm>
            <a:off x="3197" y="6093296"/>
            <a:ext cx="9154068" cy="184417"/>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63"/>
          <p:cNvSpPr>
            <a:spLocks noChangeArrowheads="1"/>
          </p:cNvSpPr>
          <p:nvPr/>
        </p:nvSpPr>
        <p:spPr bwMode="auto">
          <a:xfrm>
            <a:off x="179512" y="2447034"/>
            <a:ext cx="1474028" cy="1061829"/>
          </a:xfrm>
          <a:prstGeom prst="rect">
            <a:avLst/>
          </a:prstGeom>
          <a:noFill/>
          <a:ln w="9525">
            <a:solidFill>
              <a:schemeClr val="bg1"/>
            </a:solidFill>
            <a:miter lim="800000"/>
            <a:headEnd/>
            <a:tailEnd/>
          </a:ln>
        </p:spPr>
        <p:txBody>
          <a:bodyPr wrap="square">
            <a:spAutoFit/>
          </a:bodyPr>
          <a:lstStyle/>
          <a:p>
            <a:pPr marL="171450" indent="-171450" eaLnBrk="0" fontAlgn="base" hangingPunct="0">
              <a:spcBef>
                <a:spcPct val="0"/>
              </a:spcBef>
              <a:spcAft>
                <a:spcPct val="0"/>
              </a:spcAft>
              <a:buFont typeface="Wingdings"/>
              <a:buChar char="n"/>
            </a:pPr>
            <a:r>
              <a:rPr lang="de-DE" sz="1050" dirty="0" err="1">
                <a:solidFill>
                  <a:srgbClr val="FFFFFF"/>
                </a:solidFill>
                <a:latin typeface="+mj-lt"/>
              </a:rPr>
              <a:t>C</a:t>
            </a:r>
            <a:r>
              <a:rPr lang="de-DE" sz="1050" dirty="0" err="1" smtClean="0">
                <a:solidFill>
                  <a:srgbClr val="FFFFFF"/>
                </a:solidFill>
                <a:latin typeface="+mj-lt"/>
              </a:rPr>
              <a:t>onnecting</a:t>
            </a:r>
            <a:r>
              <a:rPr lang="de-DE" sz="1050" dirty="0" smtClean="0">
                <a:solidFill>
                  <a:srgbClr val="FFFFFF"/>
                </a:solidFill>
                <a:latin typeface="+mj-lt"/>
              </a:rPr>
              <a:t> </a:t>
            </a:r>
            <a:r>
              <a:rPr lang="de-DE" sz="1050" dirty="0" err="1" smtClean="0">
                <a:solidFill>
                  <a:srgbClr val="FFFFFF"/>
                </a:solidFill>
                <a:latin typeface="+mj-lt"/>
              </a:rPr>
              <a:t>rod</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smtClean="0">
                <a:solidFill>
                  <a:srgbClr val="FFFFFF"/>
                </a:solidFill>
                <a:latin typeface="+mj-lt"/>
              </a:rPr>
              <a:t>Piston</a:t>
            </a:r>
          </a:p>
          <a:p>
            <a:pPr marL="171450" indent="-171450" eaLnBrk="0" fontAlgn="base" hangingPunct="0">
              <a:spcBef>
                <a:spcPct val="0"/>
              </a:spcBef>
              <a:spcAft>
                <a:spcPct val="0"/>
              </a:spcAft>
              <a:buFont typeface="Wingdings"/>
              <a:buChar char="n"/>
            </a:pPr>
            <a:r>
              <a:rPr lang="de-DE" sz="1050" dirty="0" err="1">
                <a:solidFill>
                  <a:srgbClr val="FFFFFF"/>
                </a:solidFill>
                <a:latin typeface="+mj-lt"/>
              </a:rPr>
              <a:t>C</a:t>
            </a:r>
            <a:r>
              <a:rPr lang="de-DE" sz="1050" dirty="0" err="1" smtClean="0">
                <a:solidFill>
                  <a:srgbClr val="FFFFFF"/>
                </a:solidFill>
                <a:latin typeface="+mj-lt"/>
              </a:rPr>
              <a:t>amshaft</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err="1">
                <a:solidFill>
                  <a:srgbClr val="FFFFFF"/>
                </a:solidFill>
                <a:latin typeface="+mj-lt"/>
              </a:rPr>
              <a:t>C</a:t>
            </a:r>
            <a:r>
              <a:rPr lang="de-DE" sz="1050" dirty="0" err="1" smtClean="0">
                <a:solidFill>
                  <a:srgbClr val="FFFFFF"/>
                </a:solidFill>
                <a:latin typeface="+mj-lt"/>
              </a:rPr>
              <a:t>rankshaft</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smtClean="0">
                <a:solidFill>
                  <a:srgbClr val="FFFFFF"/>
                </a:solidFill>
                <a:latin typeface="+mj-lt"/>
              </a:rPr>
              <a:t>Common-</a:t>
            </a:r>
            <a:r>
              <a:rPr lang="de-DE" sz="1050" dirty="0" err="1">
                <a:solidFill>
                  <a:srgbClr val="FFFFFF"/>
                </a:solidFill>
                <a:latin typeface="+mj-lt"/>
              </a:rPr>
              <a:t>R</a:t>
            </a:r>
            <a:r>
              <a:rPr lang="de-DE" sz="1050" dirty="0" err="1" smtClean="0">
                <a:solidFill>
                  <a:srgbClr val="FFFFFF"/>
                </a:solidFill>
                <a:latin typeface="+mj-lt"/>
              </a:rPr>
              <a:t>ail</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err="1">
                <a:solidFill>
                  <a:srgbClr val="FFFFFF"/>
                </a:solidFill>
                <a:latin typeface="+mj-lt"/>
              </a:rPr>
              <a:t>I</a:t>
            </a:r>
            <a:r>
              <a:rPr lang="de-DE" sz="1050" dirty="0" err="1" smtClean="0">
                <a:solidFill>
                  <a:srgbClr val="FFFFFF"/>
                </a:solidFill>
                <a:latin typeface="+mj-lt"/>
              </a:rPr>
              <a:t>njection</a:t>
            </a:r>
            <a:r>
              <a:rPr lang="de-DE" sz="1050" dirty="0" smtClean="0">
                <a:solidFill>
                  <a:srgbClr val="FFFFFF"/>
                </a:solidFill>
                <a:latin typeface="+mj-lt"/>
              </a:rPr>
              <a:t> </a:t>
            </a:r>
            <a:r>
              <a:rPr lang="de-DE" sz="1050" dirty="0" err="1" smtClean="0">
                <a:solidFill>
                  <a:srgbClr val="FFFFFF"/>
                </a:solidFill>
                <a:latin typeface="+mj-lt"/>
              </a:rPr>
              <a:t>systems</a:t>
            </a:r>
            <a:endParaRPr lang="de-DE" sz="1050" dirty="0">
              <a:solidFill>
                <a:srgbClr val="FFFFFF"/>
              </a:solidFill>
              <a:latin typeface="+mj-lt"/>
            </a:endParaRPr>
          </a:p>
        </p:txBody>
      </p:sp>
      <p:sp>
        <p:nvSpPr>
          <p:cNvPr id="17" name="Rectangle 65"/>
          <p:cNvSpPr>
            <a:spLocks noChangeArrowheads="1"/>
          </p:cNvSpPr>
          <p:nvPr/>
        </p:nvSpPr>
        <p:spPr bwMode="auto">
          <a:xfrm>
            <a:off x="5436096" y="5461774"/>
            <a:ext cx="1656184" cy="415498"/>
          </a:xfrm>
          <a:prstGeom prst="rect">
            <a:avLst/>
          </a:prstGeom>
          <a:noFill/>
          <a:ln w="9525">
            <a:solidFill>
              <a:schemeClr val="bg1"/>
            </a:solidFill>
            <a:miter lim="800000"/>
            <a:headEnd/>
            <a:tailEnd/>
          </a:ln>
        </p:spPr>
        <p:txBody>
          <a:bodyPr wrap="square">
            <a:spAutoFit/>
          </a:bodyPr>
          <a:lstStyle/>
          <a:p>
            <a:pPr marL="285750" indent="-285750" eaLnBrk="0" fontAlgn="base" hangingPunct="0">
              <a:spcBef>
                <a:spcPct val="0"/>
              </a:spcBef>
              <a:spcAft>
                <a:spcPct val="0"/>
              </a:spcAft>
              <a:buFont typeface="Wingdings"/>
              <a:buChar char="n"/>
            </a:pPr>
            <a:r>
              <a:rPr lang="de-DE" sz="1050" dirty="0" err="1" smtClean="0">
                <a:solidFill>
                  <a:srgbClr val="FFFFFF"/>
                </a:solidFill>
                <a:latin typeface="+mj-lt"/>
              </a:rPr>
              <a:t>Steering</a:t>
            </a:r>
            <a:r>
              <a:rPr lang="de-DE" sz="1050" dirty="0" smtClean="0">
                <a:solidFill>
                  <a:srgbClr val="FFFFFF"/>
                </a:solidFill>
                <a:latin typeface="+mj-lt"/>
              </a:rPr>
              <a:t> </a:t>
            </a:r>
            <a:r>
              <a:rPr lang="de-DE" sz="1050" dirty="0" err="1" smtClean="0">
                <a:solidFill>
                  <a:srgbClr val="FFFFFF"/>
                </a:solidFill>
                <a:latin typeface="+mj-lt"/>
              </a:rPr>
              <a:t>knuckle</a:t>
            </a:r>
            <a:endParaRPr lang="de-DE" sz="1050" dirty="0">
              <a:solidFill>
                <a:srgbClr val="FFFFFF"/>
              </a:solidFill>
              <a:latin typeface="+mj-lt"/>
            </a:endParaRPr>
          </a:p>
          <a:p>
            <a:pPr marL="285750" indent="-285750" eaLnBrk="0" fontAlgn="base" hangingPunct="0">
              <a:spcBef>
                <a:spcPct val="0"/>
              </a:spcBef>
              <a:spcAft>
                <a:spcPct val="0"/>
              </a:spcAft>
              <a:buFont typeface="Wingdings"/>
              <a:buChar char="n"/>
            </a:pPr>
            <a:r>
              <a:rPr lang="de-DE" sz="1050" dirty="0" err="1">
                <a:solidFill>
                  <a:srgbClr val="FFFFFF"/>
                </a:solidFill>
                <a:latin typeface="+mj-lt"/>
              </a:rPr>
              <a:t>W</a:t>
            </a:r>
            <a:r>
              <a:rPr lang="de-DE" sz="1050" dirty="0" err="1" smtClean="0">
                <a:solidFill>
                  <a:srgbClr val="FFFFFF"/>
                </a:solidFill>
                <a:latin typeface="+mj-lt"/>
              </a:rPr>
              <a:t>ishbones</a:t>
            </a:r>
            <a:endParaRPr lang="de-DE" sz="1050" dirty="0" smtClean="0">
              <a:solidFill>
                <a:srgbClr val="FFFFFF"/>
              </a:solidFill>
              <a:latin typeface="+mj-lt"/>
            </a:endParaRPr>
          </a:p>
        </p:txBody>
      </p:sp>
      <p:sp>
        <p:nvSpPr>
          <p:cNvPr id="19" name="Rectangle 67"/>
          <p:cNvSpPr>
            <a:spLocks noChangeArrowheads="1"/>
          </p:cNvSpPr>
          <p:nvPr/>
        </p:nvSpPr>
        <p:spPr bwMode="auto">
          <a:xfrm>
            <a:off x="2123726" y="5698539"/>
            <a:ext cx="1296145" cy="577081"/>
          </a:xfrm>
          <a:prstGeom prst="rect">
            <a:avLst/>
          </a:prstGeom>
          <a:noFill/>
          <a:ln w="9525">
            <a:solidFill>
              <a:schemeClr val="bg1"/>
            </a:solidFill>
            <a:miter lim="800000"/>
            <a:headEnd/>
            <a:tailEnd/>
          </a:ln>
        </p:spPr>
        <p:txBody>
          <a:bodyPr wrap="square">
            <a:spAutoFit/>
          </a:bodyPr>
          <a:lstStyle/>
          <a:p>
            <a:pPr marL="171450" indent="-171450" eaLnBrk="0" fontAlgn="base" hangingPunct="0">
              <a:spcBef>
                <a:spcPct val="0"/>
              </a:spcBef>
              <a:spcAft>
                <a:spcPct val="0"/>
              </a:spcAft>
              <a:buFont typeface="Wingdings"/>
              <a:buChar char="n"/>
            </a:pPr>
            <a:r>
              <a:rPr lang="de-DE" sz="1050" dirty="0" err="1">
                <a:solidFill>
                  <a:srgbClr val="FFFFFF"/>
                </a:solidFill>
                <a:latin typeface="+mj-lt"/>
              </a:rPr>
              <a:t>G</a:t>
            </a:r>
            <a:r>
              <a:rPr lang="de-DE" sz="1050" dirty="0" err="1" smtClean="0">
                <a:solidFill>
                  <a:srgbClr val="FFFFFF"/>
                </a:solidFill>
                <a:latin typeface="+mj-lt"/>
              </a:rPr>
              <a:t>ear</a:t>
            </a:r>
            <a:r>
              <a:rPr lang="de-DE" sz="1050" dirty="0" smtClean="0">
                <a:solidFill>
                  <a:srgbClr val="FFFFFF"/>
                </a:solidFill>
                <a:latin typeface="+mj-lt"/>
              </a:rPr>
              <a:t> </a:t>
            </a:r>
            <a:r>
              <a:rPr lang="de-DE" sz="1050" dirty="0" err="1" smtClean="0">
                <a:solidFill>
                  <a:srgbClr val="FFFFFF"/>
                </a:solidFill>
                <a:latin typeface="+mj-lt"/>
              </a:rPr>
              <a:t>shaft</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err="1">
                <a:solidFill>
                  <a:srgbClr val="FFFFFF"/>
                </a:solidFill>
                <a:latin typeface="+mj-lt"/>
              </a:rPr>
              <a:t>B</a:t>
            </a:r>
            <a:r>
              <a:rPr lang="de-DE" sz="1050" dirty="0" err="1" smtClean="0">
                <a:solidFill>
                  <a:srgbClr val="FFFFFF"/>
                </a:solidFill>
                <a:latin typeface="+mj-lt"/>
              </a:rPr>
              <a:t>evel</a:t>
            </a:r>
            <a:r>
              <a:rPr lang="de-DE" sz="1050" dirty="0" smtClean="0">
                <a:solidFill>
                  <a:srgbClr val="FFFFFF"/>
                </a:solidFill>
                <a:latin typeface="+mj-lt"/>
              </a:rPr>
              <a:t> </a:t>
            </a:r>
            <a:r>
              <a:rPr lang="de-DE" sz="1050" dirty="0" err="1" smtClean="0">
                <a:solidFill>
                  <a:srgbClr val="FFFFFF"/>
                </a:solidFill>
                <a:latin typeface="+mj-lt"/>
              </a:rPr>
              <a:t>gears</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err="1">
                <a:solidFill>
                  <a:srgbClr val="FFFFFF"/>
                </a:solidFill>
                <a:latin typeface="+mj-lt"/>
              </a:rPr>
              <a:t>G</a:t>
            </a:r>
            <a:r>
              <a:rPr lang="de-DE" sz="1050" dirty="0" err="1" smtClean="0">
                <a:solidFill>
                  <a:srgbClr val="FFFFFF"/>
                </a:solidFill>
                <a:latin typeface="+mj-lt"/>
              </a:rPr>
              <a:t>ear</a:t>
            </a:r>
            <a:r>
              <a:rPr lang="de-DE" sz="1050" dirty="0" smtClean="0">
                <a:solidFill>
                  <a:srgbClr val="FFFFFF"/>
                </a:solidFill>
                <a:latin typeface="+mj-lt"/>
              </a:rPr>
              <a:t> </a:t>
            </a:r>
            <a:r>
              <a:rPr lang="de-DE" sz="1050" dirty="0" err="1" smtClean="0">
                <a:solidFill>
                  <a:srgbClr val="FFFFFF"/>
                </a:solidFill>
                <a:latin typeface="+mj-lt"/>
              </a:rPr>
              <a:t>wheels</a:t>
            </a:r>
            <a:endParaRPr lang="de-DE" sz="1050" dirty="0">
              <a:solidFill>
                <a:srgbClr val="FFFFFF"/>
              </a:solidFill>
              <a:latin typeface="+mj-lt"/>
            </a:endParaRPr>
          </a:p>
        </p:txBody>
      </p:sp>
      <p:sp>
        <p:nvSpPr>
          <p:cNvPr id="20" name="Rectangle 68"/>
          <p:cNvSpPr>
            <a:spLocks noChangeArrowheads="1"/>
          </p:cNvSpPr>
          <p:nvPr/>
        </p:nvSpPr>
        <p:spPr bwMode="auto">
          <a:xfrm>
            <a:off x="7515607" y="5789528"/>
            <a:ext cx="1588897" cy="577081"/>
          </a:xfrm>
          <a:prstGeom prst="rect">
            <a:avLst/>
          </a:prstGeom>
          <a:noFill/>
          <a:ln w="9525">
            <a:solidFill>
              <a:schemeClr val="bg1"/>
            </a:solidFill>
            <a:miter lim="800000"/>
            <a:headEnd/>
            <a:tailEnd/>
          </a:ln>
        </p:spPr>
        <p:txBody>
          <a:bodyPr wrap="none">
            <a:spAutoFit/>
          </a:bodyPr>
          <a:lstStyle/>
          <a:p>
            <a:pPr marL="171450" indent="-171450" eaLnBrk="0" fontAlgn="base" hangingPunct="0">
              <a:spcBef>
                <a:spcPct val="0"/>
              </a:spcBef>
              <a:spcAft>
                <a:spcPct val="0"/>
              </a:spcAft>
              <a:buFont typeface="Wingdings"/>
              <a:buChar char="n"/>
            </a:pPr>
            <a:r>
              <a:rPr lang="de-DE" sz="1050" dirty="0" err="1" smtClean="0">
                <a:solidFill>
                  <a:srgbClr val="FFFFFF"/>
                </a:solidFill>
                <a:latin typeface="+mj-lt"/>
              </a:rPr>
              <a:t>Wheel</a:t>
            </a:r>
            <a:r>
              <a:rPr lang="de-DE" sz="1050" dirty="0" smtClean="0">
                <a:solidFill>
                  <a:srgbClr val="FFFFFF"/>
                </a:solidFill>
                <a:latin typeface="+mj-lt"/>
              </a:rPr>
              <a:t> </a:t>
            </a:r>
            <a:r>
              <a:rPr lang="de-DE" sz="1050" dirty="0" err="1" smtClean="0">
                <a:solidFill>
                  <a:srgbClr val="FFFFFF"/>
                </a:solidFill>
                <a:latin typeface="+mj-lt"/>
              </a:rPr>
              <a:t>flanges</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a:solidFill>
                  <a:srgbClr val="FFFFFF"/>
                </a:solidFill>
                <a:latin typeface="+mj-lt"/>
              </a:rPr>
              <a:t>A</a:t>
            </a:r>
            <a:r>
              <a:rPr lang="de-DE" sz="1050" dirty="0" smtClean="0">
                <a:solidFill>
                  <a:srgbClr val="FFFFFF"/>
                </a:solidFill>
                <a:latin typeface="+mj-lt"/>
              </a:rPr>
              <a:t>nti-</a:t>
            </a:r>
            <a:r>
              <a:rPr lang="de-DE" sz="1050" dirty="0" err="1" smtClean="0">
                <a:solidFill>
                  <a:srgbClr val="FFFFFF"/>
                </a:solidFill>
                <a:latin typeface="+mj-lt"/>
              </a:rPr>
              <a:t>friction</a:t>
            </a:r>
            <a:r>
              <a:rPr lang="de-DE" sz="1050" dirty="0" smtClean="0">
                <a:solidFill>
                  <a:srgbClr val="FFFFFF"/>
                </a:solidFill>
                <a:latin typeface="+mj-lt"/>
              </a:rPr>
              <a:t> </a:t>
            </a:r>
            <a:r>
              <a:rPr lang="de-DE" sz="1050" dirty="0" err="1" smtClean="0">
                <a:solidFill>
                  <a:srgbClr val="FFFFFF"/>
                </a:solidFill>
                <a:latin typeface="+mj-lt"/>
              </a:rPr>
              <a:t>bearings</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a:solidFill>
                  <a:srgbClr val="FFFFFF"/>
                </a:solidFill>
                <a:latin typeface="+mj-lt"/>
              </a:rPr>
              <a:t>R</a:t>
            </a:r>
            <a:r>
              <a:rPr lang="de-DE" sz="1050" dirty="0" smtClean="0">
                <a:solidFill>
                  <a:srgbClr val="FFFFFF"/>
                </a:solidFill>
                <a:latin typeface="+mj-lt"/>
              </a:rPr>
              <a:t>oller </a:t>
            </a:r>
            <a:r>
              <a:rPr lang="de-DE" sz="1050" dirty="0" err="1" smtClean="0">
                <a:solidFill>
                  <a:srgbClr val="FFFFFF"/>
                </a:solidFill>
                <a:latin typeface="+mj-lt"/>
              </a:rPr>
              <a:t>bearings</a:t>
            </a:r>
            <a:endParaRPr lang="de-DE" sz="1050" dirty="0">
              <a:solidFill>
                <a:srgbClr val="FFFFFF"/>
              </a:solidFill>
              <a:latin typeface="+mj-lt"/>
            </a:endParaRPr>
          </a:p>
        </p:txBody>
      </p:sp>
      <p:cxnSp>
        <p:nvCxnSpPr>
          <p:cNvPr id="39" name="Gerade Verbindung mit Pfeil 38"/>
          <p:cNvCxnSpPr>
            <a:stCxn id="16" idx="3"/>
          </p:cNvCxnSpPr>
          <p:nvPr/>
        </p:nvCxnSpPr>
        <p:spPr>
          <a:xfrm>
            <a:off x="1653540" y="2977949"/>
            <a:ext cx="542195" cy="1156591"/>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1" name="Gerade Verbindung mit Pfeil 40"/>
          <p:cNvCxnSpPr>
            <a:stCxn id="19" idx="0"/>
          </p:cNvCxnSpPr>
          <p:nvPr/>
        </p:nvCxnSpPr>
        <p:spPr>
          <a:xfrm flipV="1">
            <a:off x="2771799" y="4653137"/>
            <a:ext cx="216026" cy="1045402"/>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p:cNvCxnSpPr>
            <a:stCxn id="17" idx="0"/>
          </p:cNvCxnSpPr>
          <p:nvPr/>
        </p:nvCxnSpPr>
        <p:spPr>
          <a:xfrm flipH="1" flipV="1">
            <a:off x="5868144" y="4653137"/>
            <a:ext cx="396044" cy="808637"/>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9" name="Rechteck 48"/>
          <p:cNvSpPr/>
          <p:nvPr/>
        </p:nvSpPr>
        <p:spPr>
          <a:xfrm>
            <a:off x="8460432" y="4978539"/>
            <a:ext cx="144016" cy="106645"/>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de-DE">
              <a:solidFill>
                <a:srgbClr val="FFFFFF"/>
              </a:solidFill>
              <a:latin typeface="StoneSans" panose="020B0500000000000000" pitchFamily="34" charset="0"/>
            </a:endParaRPr>
          </a:p>
        </p:txBody>
      </p:sp>
      <p:cxnSp>
        <p:nvCxnSpPr>
          <p:cNvPr id="51" name="Gerade Verbindung mit Pfeil 50"/>
          <p:cNvCxnSpPr>
            <a:stCxn id="20" idx="1"/>
          </p:cNvCxnSpPr>
          <p:nvPr/>
        </p:nvCxnSpPr>
        <p:spPr>
          <a:xfrm flipH="1" flipV="1">
            <a:off x="7020272" y="5031861"/>
            <a:ext cx="495335" cy="1046208"/>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65"/>
          <p:cNvSpPr>
            <a:spLocks noChangeArrowheads="1"/>
          </p:cNvSpPr>
          <p:nvPr/>
        </p:nvSpPr>
        <p:spPr bwMode="auto">
          <a:xfrm>
            <a:off x="3779912" y="5669855"/>
            <a:ext cx="1440159" cy="738664"/>
          </a:xfrm>
          <a:prstGeom prst="rect">
            <a:avLst/>
          </a:prstGeom>
          <a:noFill/>
          <a:ln w="9525">
            <a:solidFill>
              <a:schemeClr val="bg1"/>
            </a:solidFill>
            <a:miter lim="800000"/>
            <a:headEnd/>
            <a:tailEnd/>
          </a:ln>
        </p:spPr>
        <p:txBody>
          <a:bodyPr wrap="square">
            <a:spAutoFit/>
          </a:bodyPr>
          <a:lstStyle/>
          <a:p>
            <a:pPr marL="285750" indent="-285750" eaLnBrk="0" fontAlgn="base" hangingPunct="0">
              <a:spcBef>
                <a:spcPct val="0"/>
              </a:spcBef>
              <a:spcAft>
                <a:spcPct val="0"/>
              </a:spcAft>
              <a:buFont typeface="Wingdings"/>
              <a:buChar char="n"/>
            </a:pPr>
            <a:r>
              <a:rPr lang="de-DE" sz="1050" dirty="0" err="1">
                <a:solidFill>
                  <a:srgbClr val="FFFFFF"/>
                </a:solidFill>
                <a:latin typeface="+mj-lt"/>
              </a:rPr>
              <a:t>C</a:t>
            </a:r>
            <a:r>
              <a:rPr lang="de-DE" sz="1050" dirty="0" err="1" smtClean="0">
                <a:solidFill>
                  <a:srgbClr val="FFFFFF"/>
                </a:solidFill>
                <a:latin typeface="+mj-lt"/>
              </a:rPr>
              <a:t>ardan</a:t>
            </a:r>
            <a:r>
              <a:rPr lang="de-DE" sz="1050" dirty="0" smtClean="0">
                <a:solidFill>
                  <a:srgbClr val="FFFFFF"/>
                </a:solidFill>
                <a:latin typeface="+mj-lt"/>
              </a:rPr>
              <a:t> </a:t>
            </a:r>
            <a:r>
              <a:rPr lang="de-DE" sz="1050" dirty="0" err="1" smtClean="0">
                <a:solidFill>
                  <a:srgbClr val="FFFFFF"/>
                </a:solidFill>
                <a:latin typeface="+mj-lt"/>
              </a:rPr>
              <a:t>shafts</a:t>
            </a:r>
            <a:endParaRPr lang="de-DE" sz="1050" dirty="0" smtClean="0">
              <a:solidFill>
                <a:srgbClr val="FFFFFF"/>
              </a:solidFill>
              <a:latin typeface="+mj-lt"/>
            </a:endParaRPr>
          </a:p>
          <a:p>
            <a:pPr marL="285750" indent="-285750" eaLnBrk="0" fontAlgn="base" hangingPunct="0">
              <a:spcBef>
                <a:spcPct val="0"/>
              </a:spcBef>
              <a:spcAft>
                <a:spcPct val="0"/>
              </a:spcAft>
              <a:buFont typeface="Wingdings"/>
              <a:buChar char="n"/>
            </a:pPr>
            <a:r>
              <a:rPr lang="de-DE" sz="1050" dirty="0">
                <a:solidFill>
                  <a:srgbClr val="FFFFFF"/>
                </a:solidFill>
                <a:latin typeface="+mj-lt"/>
              </a:rPr>
              <a:t>D</a:t>
            </a:r>
            <a:r>
              <a:rPr lang="de-DE" sz="1050" dirty="0" smtClean="0">
                <a:solidFill>
                  <a:srgbClr val="FFFFFF"/>
                </a:solidFill>
                <a:latin typeface="+mj-lt"/>
              </a:rPr>
              <a:t>rive </a:t>
            </a:r>
            <a:r>
              <a:rPr lang="de-DE" sz="1050" dirty="0" err="1" smtClean="0">
                <a:solidFill>
                  <a:srgbClr val="FFFFFF"/>
                </a:solidFill>
                <a:latin typeface="+mj-lt"/>
              </a:rPr>
              <a:t>shafts</a:t>
            </a:r>
            <a:endParaRPr lang="de-DE" sz="1050" dirty="0" smtClean="0">
              <a:solidFill>
                <a:srgbClr val="FFFFFF"/>
              </a:solidFill>
              <a:latin typeface="+mj-lt"/>
            </a:endParaRPr>
          </a:p>
          <a:p>
            <a:pPr marL="285750" indent="-285750" eaLnBrk="0" fontAlgn="base" hangingPunct="0">
              <a:spcBef>
                <a:spcPct val="0"/>
              </a:spcBef>
              <a:spcAft>
                <a:spcPct val="0"/>
              </a:spcAft>
              <a:buFont typeface="Wingdings"/>
              <a:buChar char="n"/>
            </a:pPr>
            <a:r>
              <a:rPr lang="de-DE" sz="1050" dirty="0">
                <a:solidFill>
                  <a:srgbClr val="FFFFFF"/>
                </a:solidFill>
                <a:latin typeface="+mj-lt"/>
              </a:rPr>
              <a:t>D</a:t>
            </a:r>
            <a:r>
              <a:rPr lang="de-DE" sz="1050" dirty="0" smtClean="0">
                <a:solidFill>
                  <a:srgbClr val="FFFFFF"/>
                </a:solidFill>
                <a:latin typeface="+mj-lt"/>
              </a:rPr>
              <a:t>ifferentials</a:t>
            </a:r>
          </a:p>
          <a:p>
            <a:pPr marL="285750" indent="-285750" eaLnBrk="0" fontAlgn="base" hangingPunct="0">
              <a:spcBef>
                <a:spcPct val="0"/>
              </a:spcBef>
              <a:spcAft>
                <a:spcPct val="0"/>
              </a:spcAft>
              <a:buFont typeface="Wingdings"/>
              <a:buChar char="n"/>
            </a:pPr>
            <a:r>
              <a:rPr lang="de-DE" sz="1050" dirty="0" err="1">
                <a:solidFill>
                  <a:srgbClr val="FFFFFF"/>
                </a:solidFill>
                <a:latin typeface="+mj-lt"/>
              </a:rPr>
              <a:t>C</a:t>
            </a:r>
            <a:r>
              <a:rPr lang="de-DE" sz="1050" dirty="0" err="1" smtClean="0">
                <a:solidFill>
                  <a:srgbClr val="FFFFFF"/>
                </a:solidFill>
                <a:latin typeface="+mj-lt"/>
              </a:rPr>
              <a:t>rown</a:t>
            </a:r>
            <a:r>
              <a:rPr lang="de-DE" sz="1050" dirty="0" smtClean="0">
                <a:solidFill>
                  <a:srgbClr val="FFFFFF"/>
                </a:solidFill>
                <a:latin typeface="+mj-lt"/>
              </a:rPr>
              <a:t> </a:t>
            </a:r>
            <a:r>
              <a:rPr lang="de-DE" sz="1050" dirty="0" err="1" smtClean="0">
                <a:solidFill>
                  <a:srgbClr val="FFFFFF"/>
                </a:solidFill>
                <a:latin typeface="+mj-lt"/>
              </a:rPr>
              <a:t>gears</a:t>
            </a:r>
            <a:endParaRPr lang="de-DE" sz="1050" dirty="0">
              <a:solidFill>
                <a:srgbClr val="FFFFFF"/>
              </a:solidFill>
              <a:latin typeface="+mj-lt"/>
            </a:endParaRPr>
          </a:p>
        </p:txBody>
      </p:sp>
      <p:cxnSp>
        <p:nvCxnSpPr>
          <p:cNvPr id="21" name="Gerade Verbindung mit Pfeil 20"/>
          <p:cNvCxnSpPr>
            <a:stCxn id="18" idx="0"/>
          </p:cNvCxnSpPr>
          <p:nvPr/>
        </p:nvCxnSpPr>
        <p:spPr>
          <a:xfrm flipH="1" flipV="1">
            <a:off x="4211960" y="4653137"/>
            <a:ext cx="288032" cy="1016718"/>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67"/>
          <p:cNvSpPr>
            <a:spLocks noChangeArrowheads="1"/>
          </p:cNvSpPr>
          <p:nvPr/>
        </p:nvSpPr>
        <p:spPr bwMode="auto">
          <a:xfrm>
            <a:off x="107504" y="5704531"/>
            <a:ext cx="1368152" cy="738664"/>
          </a:xfrm>
          <a:prstGeom prst="rect">
            <a:avLst/>
          </a:prstGeom>
          <a:noFill/>
          <a:ln w="9525">
            <a:solidFill>
              <a:schemeClr val="bg1"/>
            </a:solidFill>
            <a:miter lim="800000"/>
            <a:headEnd/>
            <a:tailEnd/>
          </a:ln>
        </p:spPr>
        <p:txBody>
          <a:bodyPr wrap="square">
            <a:spAutoFit/>
          </a:bodyPr>
          <a:lstStyle/>
          <a:p>
            <a:pPr marL="171450" indent="-171450" eaLnBrk="0" fontAlgn="base" hangingPunct="0">
              <a:spcBef>
                <a:spcPct val="0"/>
              </a:spcBef>
              <a:spcAft>
                <a:spcPct val="0"/>
              </a:spcAft>
              <a:buFont typeface="Wingdings"/>
              <a:buChar char="n"/>
            </a:pPr>
            <a:r>
              <a:rPr lang="de-DE" sz="1050" dirty="0" err="1">
                <a:solidFill>
                  <a:srgbClr val="FFFFFF"/>
                </a:solidFill>
                <a:latin typeface="+mj-lt"/>
              </a:rPr>
              <a:t>S</a:t>
            </a:r>
            <a:r>
              <a:rPr lang="de-DE" sz="1050" dirty="0" err="1" smtClean="0">
                <a:solidFill>
                  <a:srgbClr val="FFFFFF"/>
                </a:solidFill>
                <a:latin typeface="+mj-lt"/>
              </a:rPr>
              <a:t>teering</a:t>
            </a:r>
            <a:r>
              <a:rPr lang="de-DE" sz="1050" dirty="0" smtClean="0">
                <a:solidFill>
                  <a:srgbClr val="FFFFFF"/>
                </a:solidFill>
                <a:latin typeface="+mj-lt"/>
              </a:rPr>
              <a:t> </a:t>
            </a:r>
            <a:r>
              <a:rPr lang="de-DE" sz="1050" dirty="0" err="1" smtClean="0">
                <a:solidFill>
                  <a:srgbClr val="FFFFFF"/>
                </a:solidFill>
                <a:latin typeface="+mj-lt"/>
              </a:rPr>
              <a:t>rod</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err="1" smtClean="0">
                <a:solidFill>
                  <a:srgbClr val="FFFFFF"/>
                </a:solidFill>
                <a:latin typeface="+mj-lt"/>
              </a:rPr>
              <a:t>Steering</a:t>
            </a:r>
            <a:r>
              <a:rPr lang="de-DE" sz="1050" dirty="0" smtClean="0">
                <a:solidFill>
                  <a:srgbClr val="FFFFFF"/>
                </a:solidFill>
                <a:latin typeface="+mj-lt"/>
              </a:rPr>
              <a:t> </a:t>
            </a:r>
            <a:r>
              <a:rPr lang="de-DE" sz="1050" dirty="0" err="1" smtClean="0">
                <a:solidFill>
                  <a:srgbClr val="FFFFFF"/>
                </a:solidFill>
                <a:latin typeface="+mj-lt"/>
              </a:rPr>
              <a:t>gear</a:t>
            </a:r>
            <a:endParaRPr lang="de-DE" sz="1050" dirty="0" smtClean="0">
              <a:solidFill>
                <a:srgbClr val="FFFFFF"/>
              </a:solidFill>
              <a:latin typeface="+mj-lt"/>
            </a:endParaRPr>
          </a:p>
          <a:p>
            <a:pPr marL="171450" indent="-171450" eaLnBrk="0" fontAlgn="base" hangingPunct="0">
              <a:spcBef>
                <a:spcPct val="0"/>
              </a:spcBef>
              <a:spcAft>
                <a:spcPct val="0"/>
              </a:spcAft>
              <a:buFont typeface="Wingdings"/>
              <a:buChar char="n"/>
            </a:pPr>
            <a:r>
              <a:rPr lang="de-DE" sz="1050" dirty="0" err="1">
                <a:solidFill>
                  <a:srgbClr val="FFFFFF"/>
                </a:solidFill>
                <a:latin typeface="+mj-lt"/>
              </a:rPr>
              <a:t>T</a:t>
            </a:r>
            <a:r>
              <a:rPr lang="de-DE" sz="1050" dirty="0" err="1" smtClean="0">
                <a:solidFill>
                  <a:srgbClr val="FFFFFF"/>
                </a:solidFill>
                <a:latin typeface="+mj-lt"/>
              </a:rPr>
              <a:t>oothed</a:t>
            </a:r>
            <a:r>
              <a:rPr lang="de-DE" sz="1050" dirty="0" smtClean="0">
                <a:solidFill>
                  <a:srgbClr val="FFFFFF"/>
                </a:solidFill>
                <a:latin typeface="+mj-lt"/>
              </a:rPr>
              <a:t> bar </a:t>
            </a:r>
            <a:r>
              <a:rPr lang="de-DE" sz="1050" dirty="0" err="1" smtClean="0">
                <a:solidFill>
                  <a:srgbClr val="FFFFFF"/>
                </a:solidFill>
                <a:latin typeface="+mj-lt"/>
              </a:rPr>
              <a:t>racks</a:t>
            </a:r>
            <a:endParaRPr lang="de-DE" sz="1050" dirty="0">
              <a:solidFill>
                <a:srgbClr val="FFFFFF"/>
              </a:solidFill>
              <a:latin typeface="+mj-lt"/>
            </a:endParaRPr>
          </a:p>
        </p:txBody>
      </p:sp>
      <p:cxnSp>
        <p:nvCxnSpPr>
          <p:cNvPr id="23" name="Gerade Verbindung mit Pfeil 22"/>
          <p:cNvCxnSpPr>
            <a:stCxn id="22" idx="0"/>
          </p:cNvCxnSpPr>
          <p:nvPr/>
        </p:nvCxnSpPr>
        <p:spPr>
          <a:xfrm flipV="1">
            <a:off x="791580" y="4853193"/>
            <a:ext cx="180022" cy="851338"/>
          </a:xfrm>
          <a:prstGeom prst="straightConnector1">
            <a:avLst/>
          </a:prstGeom>
          <a:ln w="9525">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447388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P:\Marketing\Bildarchiv\Oliver Pracht\HiRes\2675_Georgsmarienhuette_GmbH.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41" b="6371"/>
          <a:stretch/>
        </p:blipFill>
        <p:spPr bwMode="auto">
          <a:xfrm flipH="1">
            <a:off x="-1704" y="862964"/>
            <a:ext cx="9145704" cy="5646421"/>
          </a:xfrm>
          <a:prstGeom prst="rect">
            <a:avLst/>
          </a:prstGeom>
          <a:noFill/>
          <a:extLst>
            <a:ext uri="{909E8E84-426E-40DD-AFC4-6F175D3DCCD1}">
              <a14:hiddenFill xmlns:a14="http://schemas.microsoft.com/office/drawing/2010/main">
                <a:solidFill>
                  <a:srgbClr val="FFFFFF"/>
                </a:solidFill>
              </a14:hiddenFill>
            </a:ext>
          </a:extLst>
        </p:spPr>
      </p:pic>
      <p:sp>
        <p:nvSpPr>
          <p:cNvPr id="6" name="Titel 5"/>
          <p:cNvSpPr>
            <a:spLocks noGrp="1"/>
          </p:cNvSpPr>
          <p:nvPr>
            <p:ph type="title"/>
          </p:nvPr>
        </p:nvSpPr>
        <p:spPr/>
        <p:txBody>
          <a:bodyPr/>
          <a:lstStyle/>
          <a:p>
            <a:r>
              <a:rPr lang="de-DE" sz="2400" cap="small" dirty="0" smtClean="0">
                <a:latin typeface="+mj-lt"/>
              </a:rPr>
              <a:t>Range </a:t>
            </a:r>
            <a:r>
              <a:rPr lang="de-DE" sz="2400" cap="small" dirty="0" err="1" smtClean="0">
                <a:latin typeface="+mj-lt"/>
              </a:rPr>
              <a:t>of</a:t>
            </a:r>
            <a:r>
              <a:rPr lang="de-DE" sz="2400" cap="small" dirty="0" smtClean="0">
                <a:latin typeface="+mj-lt"/>
              </a:rPr>
              <a:t> Materials</a:t>
            </a:r>
            <a:endParaRPr lang="de-DE" sz="2400" cap="small" dirty="0">
              <a:latin typeface="+mj-lt"/>
            </a:endParaRPr>
          </a:p>
        </p:txBody>
      </p:sp>
      <p:sp>
        <p:nvSpPr>
          <p:cNvPr id="15" name="Text Box 9"/>
          <p:cNvSpPr txBox="1">
            <a:spLocks noChangeArrowheads="1"/>
          </p:cNvSpPr>
          <p:nvPr/>
        </p:nvSpPr>
        <p:spPr bwMode="auto">
          <a:xfrm>
            <a:off x="4932040" y="1412776"/>
            <a:ext cx="4211960" cy="3668697"/>
          </a:xfrm>
          <a:prstGeom prst="rect">
            <a:avLst/>
          </a:prstGeom>
          <a:noFill/>
          <a:ln w="9525">
            <a:noFill/>
            <a:miter lim="800000"/>
            <a:headEnd/>
            <a:tailEnd/>
          </a:ln>
        </p:spPr>
        <p:txBody>
          <a:bodyPr wrap="square">
            <a:spAutoFit/>
          </a:bodyPr>
          <a:lstStyle/>
          <a:p>
            <a:pPr eaLnBrk="0" fontAlgn="base" hangingPunct="0">
              <a:lnSpc>
                <a:spcPct val="90000"/>
              </a:lnSpc>
              <a:spcBef>
                <a:spcPct val="50000"/>
              </a:spcBef>
              <a:spcAft>
                <a:spcPct val="0"/>
              </a:spcAft>
            </a:pPr>
            <a:r>
              <a:rPr lang="de-DE" b="1" cap="all" dirty="0" smtClean="0">
                <a:solidFill>
                  <a:schemeClr val="bg1"/>
                </a:solidFill>
              </a:rPr>
              <a:t>QUALITY AND ENGINEERING STEELS</a:t>
            </a:r>
            <a:endParaRPr lang="de-DE" b="1" cap="all" dirty="0">
              <a:solidFill>
                <a:schemeClr val="bg1"/>
              </a:solidFill>
            </a:endParaRPr>
          </a:p>
          <a:p>
            <a:pPr eaLnBrk="0" fontAlgn="base" hangingPunct="0">
              <a:lnSpc>
                <a:spcPct val="80000"/>
              </a:lnSpc>
              <a:spcBef>
                <a:spcPct val="50000"/>
              </a:spcBef>
              <a:spcAft>
                <a:spcPct val="0"/>
              </a:spcAft>
            </a:pP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smtClean="0">
                <a:solidFill>
                  <a:schemeClr val="bg1"/>
                </a:solidFill>
                <a:latin typeface="+mj-lt"/>
              </a:rPr>
              <a:t>Steels </a:t>
            </a:r>
            <a:r>
              <a:rPr lang="de-DE" sz="1600" dirty="0" err="1" smtClean="0">
                <a:solidFill>
                  <a:schemeClr val="bg1"/>
                </a:solidFill>
                <a:latin typeface="+mj-lt"/>
              </a:rPr>
              <a:t>for</a:t>
            </a:r>
            <a:r>
              <a:rPr lang="de-DE" sz="1600" dirty="0" smtClean="0">
                <a:solidFill>
                  <a:schemeClr val="bg1"/>
                </a:solidFill>
                <a:latin typeface="+mj-lt"/>
              </a:rPr>
              <a:t> </a:t>
            </a:r>
            <a:r>
              <a:rPr lang="de-DE" sz="1600" dirty="0" err="1" smtClean="0">
                <a:solidFill>
                  <a:schemeClr val="bg1"/>
                </a:solidFill>
                <a:latin typeface="+mj-lt"/>
              </a:rPr>
              <a:t>quenching</a:t>
            </a:r>
            <a:r>
              <a:rPr lang="de-DE" sz="1600" dirty="0" smtClean="0">
                <a:solidFill>
                  <a:schemeClr val="bg1"/>
                </a:solidFill>
                <a:latin typeface="+mj-lt"/>
              </a:rPr>
              <a:t> </a:t>
            </a:r>
            <a:r>
              <a:rPr lang="de-DE" sz="1600" dirty="0" err="1" smtClean="0">
                <a:solidFill>
                  <a:schemeClr val="bg1"/>
                </a:solidFill>
                <a:latin typeface="+mj-lt"/>
              </a:rPr>
              <a:t>and</a:t>
            </a:r>
            <a:r>
              <a:rPr lang="de-DE" sz="1600" dirty="0" smtClean="0">
                <a:solidFill>
                  <a:schemeClr val="bg1"/>
                </a:solidFill>
                <a:latin typeface="+mj-lt"/>
              </a:rPr>
              <a:t> </a:t>
            </a:r>
            <a:r>
              <a:rPr lang="de-DE" sz="1600" dirty="0" err="1" smtClean="0">
                <a:solidFill>
                  <a:schemeClr val="bg1"/>
                </a:solidFill>
                <a:latin typeface="+mj-lt"/>
              </a:rPr>
              <a:t>tempering</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err="1" smtClean="0">
                <a:solidFill>
                  <a:schemeClr val="bg1"/>
                </a:solidFill>
                <a:latin typeface="+mj-lt"/>
              </a:rPr>
              <a:t>Precipitation-hardenable</a:t>
            </a:r>
            <a:r>
              <a:rPr lang="de-DE" sz="1600" dirty="0" smtClean="0">
                <a:solidFill>
                  <a:schemeClr val="bg1"/>
                </a:solidFill>
                <a:latin typeface="+mj-lt"/>
              </a:rPr>
              <a:t> </a:t>
            </a:r>
            <a:r>
              <a:rPr lang="de-DE" sz="1600" dirty="0" err="1" smtClean="0">
                <a:solidFill>
                  <a:schemeClr val="bg1"/>
                </a:solidFill>
                <a:latin typeface="+mj-lt"/>
              </a:rPr>
              <a:t>ferritic-pearlitic</a:t>
            </a:r>
            <a:r>
              <a:rPr lang="de-DE" sz="1600" dirty="0" smtClean="0">
                <a:solidFill>
                  <a:schemeClr val="bg1"/>
                </a:solidFill>
                <a:latin typeface="+mj-lt"/>
              </a:rPr>
              <a:t> </a:t>
            </a:r>
            <a:r>
              <a:rPr lang="de-DE" sz="1600" dirty="0" err="1" smtClean="0">
                <a:solidFill>
                  <a:schemeClr val="bg1"/>
                </a:solidFill>
                <a:latin typeface="+mj-lt"/>
              </a:rPr>
              <a:t>steels</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smtClean="0">
                <a:solidFill>
                  <a:schemeClr val="bg1"/>
                </a:solidFill>
                <a:latin typeface="+mj-lt"/>
              </a:rPr>
              <a:t>Case-</a:t>
            </a:r>
            <a:r>
              <a:rPr lang="de-DE" sz="1600" dirty="0" err="1" smtClean="0">
                <a:solidFill>
                  <a:schemeClr val="bg1"/>
                </a:solidFill>
                <a:latin typeface="+mj-lt"/>
              </a:rPr>
              <a:t>harding</a:t>
            </a:r>
            <a:r>
              <a:rPr lang="de-DE" sz="1600" dirty="0" smtClean="0">
                <a:solidFill>
                  <a:schemeClr val="bg1"/>
                </a:solidFill>
                <a:latin typeface="+mj-lt"/>
              </a:rPr>
              <a:t> </a:t>
            </a:r>
            <a:r>
              <a:rPr lang="de-DE" sz="1600" dirty="0" err="1" smtClean="0">
                <a:solidFill>
                  <a:schemeClr val="bg1"/>
                </a:solidFill>
                <a:latin typeface="+mj-lt"/>
              </a:rPr>
              <a:t>steels</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smtClean="0">
                <a:solidFill>
                  <a:schemeClr val="bg1"/>
                </a:solidFill>
                <a:latin typeface="+mj-lt"/>
              </a:rPr>
              <a:t>Ball </a:t>
            </a:r>
            <a:r>
              <a:rPr lang="de-DE" sz="1600" dirty="0" err="1" smtClean="0">
                <a:solidFill>
                  <a:schemeClr val="bg1"/>
                </a:solidFill>
                <a:latin typeface="+mj-lt"/>
              </a:rPr>
              <a:t>and</a:t>
            </a:r>
            <a:r>
              <a:rPr lang="de-DE" sz="1600" dirty="0" smtClean="0">
                <a:solidFill>
                  <a:schemeClr val="bg1"/>
                </a:solidFill>
                <a:latin typeface="+mj-lt"/>
              </a:rPr>
              <a:t> </a:t>
            </a:r>
            <a:r>
              <a:rPr lang="de-DE" sz="1600" dirty="0" err="1" smtClean="0">
                <a:solidFill>
                  <a:schemeClr val="bg1"/>
                </a:solidFill>
                <a:latin typeface="+mj-lt"/>
              </a:rPr>
              <a:t>roller</a:t>
            </a:r>
            <a:r>
              <a:rPr lang="de-DE" sz="1600" dirty="0" smtClean="0">
                <a:solidFill>
                  <a:schemeClr val="bg1"/>
                </a:solidFill>
                <a:latin typeface="+mj-lt"/>
              </a:rPr>
              <a:t> </a:t>
            </a:r>
            <a:r>
              <a:rPr lang="de-DE" sz="1600" dirty="0" err="1" smtClean="0">
                <a:solidFill>
                  <a:schemeClr val="bg1"/>
                </a:solidFill>
                <a:latin typeface="+mj-lt"/>
              </a:rPr>
              <a:t>bearing</a:t>
            </a:r>
            <a:r>
              <a:rPr lang="de-DE" sz="1600" dirty="0" smtClean="0">
                <a:solidFill>
                  <a:schemeClr val="bg1"/>
                </a:solidFill>
                <a:latin typeface="+mj-lt"/>
              </a:rPr>
              <a:t> </a:t>
            </a:r>
            <a:r>
              <a:rPr lang="de-DE" sz="1600" dirty="0" err="1" smtClean="0">
                <a:solidFill>
                  <a:schemeClr val="bg1"/>
                </a:solidFill>
                <a:latin typeface="+mj-lt"/>
              </a:rPr>
              <a:t>steels</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err="1" smtClean="0">
                <a:solidFill>
                  <a:schemeClr val="bg1"/>
                </a:solidFill>
                <a:latin typeface="+mj-lt"/>
              </a:rPr>
              <a:t>Cold</a:t>
            </a:r>
            <a:r>
              <a:rPr lang="de-DE" sz="1600" dirty="0" smtClean="0">
                <a:solidFill>
                  <a:schemeClr val="bg1"/>
                </a:solidFill>
                <a:latin typeface="+mj-lt"/>
              </a:rPr>
              <a:t> </a:t>
            </a:r>
            <a:r>
              <a:rPr lang="de-DE" sz="1600" dirty="0" err="1" smtClean="0">
                <a:solidFill>
                  <a:schemeClr val="bg1"/>
                </a:solidFill>
                <a:latin typeface="+mj-lt"/>
              </a:rPr>
              <a:t>extrusion</a:t>
            </a:r>
            <a:r>
              <a:rPr lang="de-DE" sz="1600" dirty="0" smtClean="0">
                <a:solidFill>
                  <a:schemeClr val="bg1"/>
                </a:solidFill>
                <a:latin typeface="+mj-lt"/>
              </a:rPr>
              <a:t> </a:t>
            </a:r>
            <a:r>
              <a:rPr lang="de-DE" sz="1600" dirty="0" err="1" smtClean="0">
                <a:solidFill>
                  <a:schemeClr val="bg1"/>
                </a:solidFill>
                <a:latin typeface="+mj-lt"/>
              </a:rPr>
              <a:t>steels</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smtClean="0">
                <a:solidFill>
                  <a:schemeClr val="bg1"/>
                </a:solidFill>
                <a:latin typeface="+mj-lt"/>
              </a:rPr>
              <a:t>Steels </a:t>
            </a:r>
            <a:r>
              <a:rPr lang="de-DE" sz="1600" dirty="0" err="1" smtClean="0">
                <a:solidFill>
                  <a:schemeClr val="bg1"/>
                </a:solidFill>
                <a:latin typeface="+mj-lt"/>
              </a:rPr>
              <a:t>for</a:t>
            </a:r>
            <a:r>
              <a:rPr lang="de-DE" sz="1600" dirty="0" smtClean="0">
                <a:solidFill>
                  <a:schemeClr val="bg1"/>
                </a:solidFill>
                <a:latin typeface="+mj-lt"/>
              </a:rPr>
              <a:t> </a:t>
            </a:r>
            <a:r>
              <a:rPr lang="de-DE" sz="1600" dirty="0" err="1" smtClean="0">
                <a:solidFill>
                  <a:schemeClr val="bg1"/>
                </a:solidFill>
                <a:latin typeface="+mj-lt"/>
              </a:rPr>
              <a:t>chains</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smtClean="0">
                <a:solidFill>
                  <a:schemeClr val="bg1"/>
                </a:solidFill>
                <a:latin typeface="+mj-lt"/>
              </a:rPr>
              <a:t>Spring </a:t>
            </a:r>
            <a:r>
              <a:rPr lang="de-DE" sz="1600" dirty="0" err="1" smtClean="0">
                <a:solidFill>
                  <a:schemeClr val="bg1"/>
                </a:solidFill>
                <a:latin typeface="+mj-lt"/>
              </a:rPr>
              <a:t>steels</a:t>
            </a:r>
            <a:endParaRPr lang="de-DE" sz="1600" dirty="0" smtClean="0">
              <a:solidFill>
                <a:schemeClr val="bg1"/>
              </a:solidFill>
              <a:latin typeface="+mj-lt"/>
            </a:endParaRPr>
          </a:p>
          <a:p>
            <a:pPr eaLnBrk="0" fontAlgn="base" hangingPunct="0">
              <a:lnSpc>
                <a:spcPct val="80000"/>
              </a:lnSpc>
              <a:spcBef>
                <a:spcPct val="50000"/>
              </a:spcBef>
              <a:spcAft>
                <a:spcPct val="0"/>
              </a:spcAft>
            </a:pPr>
            <a:r>
              <a:rPr lang="de-DE" sz="1600" dirty="0" err="1" smtClean="0">
                <a:solidFill>
                  <a:schemeClr val="bg1"/>
                </a:solidFill>
                <a:latin typeface="+mj-lt"/>
              </a:rPr>
              <a:t>Boron</a:t>
            </a:r>
            <a:r>
              <a:rPr lang="de-DE" sz="1600" dirty="0" smtClean="0">
                <a:solidFill>
                  <a:schemeClr val="bg1"/>
                </a:solidFill>
                <a:latin typeface="+mj-lt"/>
              </a:rPr>
              <a:t> </a:t>
            </a:r>
            <a:r>
              <a:rPr lang="de-DE" sz="1600" dirty="0" err="1" smtClean="0">
                <a:solidFill>
                  <a:schemeClr val="bg1"/>
                </a:solidFill>
                <a:latin typeface="+mj-lt"/>
              </a:rPr>
              <a:t>steels</a:t>
            </a:r>
            <a:endParaRPr lang="de-DE" sz="1600" dirty="0">
              <a:solidFill>
                <a:schemeClr val="bg1"/>
              </a:solidFill>
              <a:latin typeface="+mj-lt"/>
            </a:endParaRPr>
          </a:p>
        </p:txBody>
      </p:sp>
      <p:sp>
        <p:nvSpPr>
          <p:cNvPr id="29" name="Text Box 24"/>
          <p:cNvSpPr txBox="1">
            <a:spLocks noChangeArrowheads="1"/>
          </p:cNvSpPr>
          <p:nvPr/>
        </p:nvSpPr>
        <p:spPr bwMode="auto">
          <a:xfrm>
            <a:off x="323528" y="6000602"/>
            <a:ext cx="8640960" cy="313932"/>
          </a:xfrm>
          <a:prstGeom prst="rect">
            <a:avLst/>
          </a:prstGeom>
          <a:noFill/>
          <a:ln w="9525">
            <a:noFill/>
            <a:miter lim="800000"/>
            <a:headEnd/>
            <a:tailEnd/>
          </a:ln>
        </p:spPr>
        <p:txBody>
          <a:bodyPr wrap="square">
            <a:spAutoFit/>
          </a:bodyPr>
          <a:lstStyle/>
          <a:p>
            <a:pPr algn="ctr" eaLnBrk="0" fontAlgn="base" hangingPunct="0">
              <a:lnSpc>
                <a:spcPct val="120000"/>
              </a:lnSpc>
              <a:spcBef>
                <a:spcPct val="50000"/>
              </a:spcBef>
              <a:spcAft>
                <a:spcPct val="0"/>
              </a:spcAft>
            </a:pPr>
            <a:r>
              <a:rPr lang="de-DE" sz="1200" dirty="0" err="1" smtClean="0">
                <a:solidFill>
                  <a:schemeClr val="bg1"/>
                </a:solidFill>
                <a:latin typeface="+mj-lt"/>
              </a:rPr>
              <a:t>We</a:t>
            </a:r>
            <a:r>
              <a:rPr lang="de-DE" sz="1200" dirty="0" smtClean="0">
                <a:solidFill>
                  <a:schemeClr val="bg1"/>
                </a:solidFill>
                <a:latin typeface="+mj-lt"/>
              </a:rPr>
              <a:t> </a:t>
            </a:r>
            <a:r>
              <a:rPr lang="de-DE" sz="1200" dirty="0" err="1" smtClean="0">
                <a:solidFill>
                  <a:schemeClr val="bg1"/>
                </a:solidFill>
                <a:latin typeface="+mj-lt"/>
              </a:rPr>
              <a:t>supply</a:t>
            </a:r>
            <a:r>
              <a:rPr lang="de-DE" sz="1200" dirty="0" smtClean="0">
                <a:solidFill>
                  <a:schemeClr val="bg1"/>
                </a:solidFill>
                <a:latin typeface="+mj-lt"/>
              </a:rPr>
              <a:t> </a:t>
            </a:r>
            <a:r>
              <a:rPr lang="de-DE" sz="1200" dirty="0" err="1" smtClean="0">
                <a:solidFill>
                  <a:schemeClr val="bg1"/>
                </a:solidFill>
                <a:latin typeface="+mj-lt"/>
              </a:rPr>
              <a:t>according</a:t>
            </a:r>
            <a:r>
              <a:rPr lang="de-DE" sz="1200" dirty="0" smtClean="0">
                <a:solidFill>
                  <a:schemeClr val="bg1"/>
                </a:solidFill>
                <a:latin typeface="+mj-lt"/>
              </a:rPr>
              <a:t> to all European </a:t>
            </a:r>
            <a:r>
              <a:rPr lang="de-DE" sz="1200" dirty="0" err="1" smtClean="0">
                <a:solidFill>
                  <a:schemeClr val="bg1"/>
                </a:solidFill>
                <a:latin typeface="+mj-lt"/>
              </a:rPr>
              <a:t>as</a:t>
            </a:r>
            <a:r>
              <a:rPr lang="de-DE" sz="1200" dirty="0" smtClean="0">
                <a:solidFill>
                  <a:schemeClr val="bg1"/>
                </a:solidFill>
                <a:latin typeface="+mj-lt"/>
              </a:rPr>
              <a:t> </a:t>
            </a:r>
            <a:r>
              <a:rPr lang="de-DE" sz="1200" dirty="0" err="1" smtClean="0">
                <a:solidFill>
                  <a:schemeClr val="bg1"/>
                </a:solidFill>
                <a:latin typeface="+mj-lt"/>
              </a:rPr>
              <a:t>well</a:t>
            </a:r>
            <a:r>
              <a:rPr lang="de-DE" sz="1200" dirty="0" smtClean="0">
                <a:solidFill>
                  <a:schemeClr val="bg1"/>
                </a:solidFill>
                <a:latin typeface="+mj-lt"/>
              </a:rPr>
              <a:t> </a:t>
            </a:r>
            <a:r>
              <a:rPr lang="de-DE" sz="1200" dirty="0" err="1" smtClean="0">
                <a:solidFill>
                  <a:schemeClr val="bg1"/>
                </a:solidFill>
                <a:latin typeface="+mj-lt"/>
              </a:rPr>
              <a:t>as</a:t>
            </a:r>
            <a:r>
              <a:rPr lang="de-DE" sz="1200" dirty="0" smtClean="0">
                <a:solidFill>
                  <a:schemeClr val="bg1"/>
                </a:solidFill>
                <a:latin typeface="+mj-lt"/>
              </a:rPr>
              <a:t> US </a:t>
            </a:r>
            <a:r>
              <a:rPr lang="de-DE" sz="1200" dirty="0" err="1" smtClean="0">
                <a:solidFill>
                  <a:schemeClr val="bg1"/>
                </a:solidFill>
                <a:latin typeface="+mj-lt"/>
              </a:rPr>
              <a:t>and</a:t>
            </a:r>
            <a:r>
              <a:rPr lang="de-DE" sz="1200" dirty="0" smtClean="0">
                <a:solidFill>
                  <a:schemeClr val="bg1"/>
                </a:solidFill>
                <a:latin typeface="+mj-lt"/>
              </a:rPr>
              <a:t> </a:t>
            </a:r>
            <a:r>
              <a:rPr lang="de-DE" sz="1200" dirty="0" err="1" smtClean="0">
                <a:solidFill>
                  <a:schemeClr val="bg1"/>
                </a:solidFill>
                <a:latin typeface="+mj-lt"/>
              </a:rPr>
              <a:t>Japanese</a:t>
            </a:r>
            <a:r>
              <a:rPr lang="de-DE" sz="1200" dirty="0" smtClean="0">
                <a:solidFill>
                  <a:schemeClr val="bg1"/>
                </a:solidFill>
                <a:latin typeface="+mj-lt"/>
              </a:rPr>
              <a:t> </a:t>
            </a:r>
            <a:r>
              <a:rPr lang="de-DE" sz="1200" dirty="0" err="1" smtClean="0">
                <a:solidFill>
                  <a:schemeClr val="bg1"/>
                </a:solidFill>
                <a:latin typeface="+mj-lt"/>
              </a:rPr>
              <a:t>standards</a:t>
            </a:r>
            <a:r>
              <a:rPr lang="de-DE" sz="1200" dirty="0" smtClean="0">
                <a:solidFill>
                  <a:schemeClr val="bg1"/>
                </a:solidFill>
                <a:latin typeface="+mj-lt"/>
              </a:rPr>
              <a:t> </a:t>
            </a:r>
            <a:r>
              <a:rPr lang="de-DE" sz="1200" dirty="0" err="1" smtClean="0">
                <a:solidFill>
                  <a:schemeClr val="bg1"/>
                </a:solidFill>
                <a:latin typeface="+mj-lt"/>
              </a:rPr>
              <a:t>and</a:t>
            </a:r>
            <a:r>
              <a:rPr lang="de-DE" sz="1200" dirty="0" smtClean="0">
                <a:solidFill>
                  <a:schemeClr val="bg1"/>
                </a:solidFill>
                <a:latin typeface="+mj-lt"/>
              </a:rPr>
              <a:t> </a:t>
            </a:r>
            <a:r>
              <a:rPr lang="de-DE" sz="1200" dirty="0" err="1" smtClean="0">
                <a:solidFill>
                  <a:schemeClr val="bg1"/>
                </a:solidFill>
                <a:latin typeface="+mj-lt"/>
              </a:rPr>
              <a:t>special</a:t>
            </a:r>
            <a:r>
              <a:rPr lang="de-DE" sz="1200" dirty="0" smtClean="0">
                <a:solidFill>
                  <a:schemeClr val="bg1"/>
                </a:solidFill>
                <a:latin typeface="+mj-lt"/>
              </a:rPr>
              <a:t> </a:t>
            </a:r>
            <a:r>
              <a:rPr lang="de-DE" sz="1200" dirty="0" err="1" smtClean="0">
                <a:solidFill>
                  <a:schemeClr val="bg1"/>
                </a:solidFill>
                <a:latin typeface="+mj-lt"/>
              </a:rPr>
              <a:t>customer</a:t>
            </a:r>
            <a:r>
              <a:rPr lang="de-DE" sz="1200" dirty="0" smtClean="0">
                <a:solidFill>
                  <a:schemeClr val="bg1"/>
                </a:solidFill>
                <a:latin typeface="+mj-lt"/>
              </a:rPr>
              <a:t> </a:t>
            </a:r>
            <a:r>
              <a:rPr lang="de-DE" sz="1200" dirty="0" err="1" smtClean="0">
                <a:solidFill>
                  <a:schemeClr val="bg1"/>
                </a:solidFill>
                <a:latin typeface="+mj-lt"/>
              </a:rPr>
              <a:t>standards</a:t>
            </a:r>
            <a:endParaRPr lang="de-DE" sz="1200" dirty="0">
              <a:solidFill>
                <a:schemeClr val="bg1"/>
              </a:solidFill>
              <a:latin typeface="+mj-lt"/>
            </a:endParaRPr>
          </a:p>
        </p:txBody>
      </p:sp>
      <p:cxnSp>
        <p:nvCxnSpPr>
          <p:cNvPr id="23" name="Gerade Verbindung 22"/>
          <p:cNvCxnSpPr/>
          <p:nvPr/>
        </p:nvCxnSpPr>
        <p:spPr>
          <a:xfrm>
            <a:off x="4932040" y="1988840"/>
            <a:ext cx="403244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8499457"/>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9" name="Rectangle 9"/>
          <p:cNvSpPr>
            <a:spLocks noChangeArrowheads="1"/>
          </p:cNvSpPr>
          <p:nvPr/>
        </p:nvSpPr>
        <p:spPr bwMode="auto">
          <a:xfrm>
            <a:off x="250825" y="3502760"/>
            <a:ext cx="2390400" cy="1178784"/>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de-DE" sz="1600" b="1" cap="all" dirty="0" smtClean="0">
                <a:solidFill>
                  <a:srgbClr val="7A8077"/>
                </a:solidFill>
                <a:latin typeface="+mj-lt"/>
                <a:ea typeface="+mj-ea"/>
                <a:cs typeface="Arial" pitchFamily="34" charset="0"/>
              </a:rPr>
              <a:t>STEELS BARS</a:t>
            </a:r>
            <a:endParaRPr lang="de-DE" sz="1600" b="1" cap="all" dirty="0">
              <a:solidFill>
                <a:srgbClr val="7A8077"/>
              </a:solidFill>
              <a:latin typeface="+mj-lt"/>
              <a:ea typeface="+mj-ea"/>
              <a:cs typeface="Arial" pitchFamily="34" charset="0"/>
            </a:endParaRPr>
          </a:p>
          <a:p>
            <a:pPr eaLnBrk="0" fontAlgn="base" hangingPunct="0">
              <a:spcBef>
                <a:spcPct val="0"/>
              </a:spcBef>
              <a:spcAft>
                <a:spcPct val="0"/>
              </a:spcAft>
            </a:pPr>
            <a:endParaRPr lang="de-DE" sz="1050" dirty="0" smtClean="0">
              <a:solidFill>
                <a:schemeClr val="bg1">
                  <a:lumMod val="50000"/>
                </a:schemeClr>
              </a:solidFill>
              <a:latin typeface="+mj-lt"/>
            </a:endParaRPr>
          </a:p>
          <a:p>
            <a:pPr eaLnBrk="0" fontAlgn="base" hangingPunct="0">
              <a:lnSpc>
                <a:spcPct val="90000"/>
              </a:lnSpc>
              <a:spcBef>
                <a:spcPct val="0"/>
              </a:spcBef>
              <a:spcAft>
                <a:spcPct val="0"/>
              </a:spcAft>
            </a:pPr>
            <a:r>
              <a:rPr lang="de-DE" sz="1600" dirty="0" err="1">
                <a:solidFill>
                  <a:schemeClr val="bg1">
                    <a:lumMod val="50000"/>
                  </a:schemeClr>
                </a:solidFill>
                <a:latin typeface="+mj-lt"/>
              </a:rPr>
              <a:t>D</a:t>
            </a:r>
            <a:r>
              <a:rPr lang="de-DE" sz="1600" dirty="0" err="1" smtClean="0">
                <a:solidFill>
                  <a:schemeClr val="bg1">
                    <a:lumMod val="50000"/>
                  </a:schemeClr>
                </a:solidFill>
                <a:latin typeface="+mj-lt"/>
              </a:rPr>
              <a:t>imensions</a:t>
            </a:r>
            <a:endParaRPr lang="de-DE" sz="1600" dirty="0" smtClean="0">
              <a:solidFill>
                <a:schemeClr val="bg1">
                  <a:lumMod val="50000"/>
                </a:schemeClr>
              </a:solidFill>
              <a:latin typeface="+mj-lt"/>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smtClean="0">
                <a:solidFill>
                  <a:schemeClr val="bg1">
                    <a:lumMod val="50000"/>
                  </a:schemeClr>
                </a:solidFill>
                <a:latin typeface="+mj-lt"/>
              </a:rPr>
              <a:t>20 to 126 mm </a:t>
            </a:r>
            <a:r>
              <a:rPr lang="de-DE" sz="1100" dirty="0" err="1" smtClean="0">
                <a:solidFill>
                  <a:schemeClr val="bg1">
                    <a:lumMod val="50000"/>
                  </a:schemeClr>
                </a:solidFill>
                <a:latin typeface="+mj-lt"/>
              </a:rPr>
              <a:t>round</a:t>
            </a:r>
            <a:endParaRPr lang="de-DE" sz="1100" dirty="0" smtClean="0">
              <a:solidFill>
                <a:schemeClr val="bg1">
                  <a:lumMod val="50000"/>
                </a:schemeClr>
              </a:solidFill>
              <a:latin typeface="+mj-lt"/>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err="1" smtClean="0">
                <a:solidFill>
                  <a:schemeClr val="bg1">
                    <a:lumMod val="50000"/>
                  </a:schemeClr>
                </a:solidFill>
                <a:latin typeface="+mj-lt"/>
              </a:rPr>
              <a:t>special</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tolerances</a:t>
            </a:r>
            <a:endParaRPr lang="de-DE" sz="1100" dirty="0" smtClean="0">
              <a:solidFill>
                <a:schemeClr val="bg1">
                  <a:lumMod val="50000"/>
                </a:schemeClr>
              </a:solidFill>
              <a:latin typeface="+mj-lt"/>
            </a:endParaRPr>
          </a:p>
          <a:p>
            <a:pPr marL="200025" lvl="1" eaLnBrk="0" fontAlgn="base" hangingPunct="0">
              <a:lnSpc>
                <a:spcPct val="90000"/>
              </a:lnSpc>
              <a:spcBef>
                <a:spcPct val="0"/>
              </a:spcBef>
              <a:spcAft>
                <a:spcPct val="0"/>
              </a:spcAft>
              <a:buClr>
                <a:srgbClr val="FF0000"/>
              </a:buClr>
              <a:buSzPct val="80000"/>
            </a:pPr>
            <a:endParaRPr lang="de-DE" sz="1100" dirty="0">
              <a:solidFill>
                <a:schemeClr val="bg1">
                  <a:lumMod val="50000"/>
                </a:schemeClr>
              </a:solidFill>
              <a:latin typeface="+mj-lt"/>
            </a:endParaRPr>
          </a:p>
        </p:txBody>
      </p:sp>
      <p:sp>
        <p:nvSpPr>
          <p:cNvPr id="2" name="Titel 1"/>
          <p:cNvSpPr>
            <a:spLocks noGrp="1"/>
          </p:cNvSpPr>
          <p:nvPr>
            <p:ph type="title"/>
          </p:nvPr>
        </p:nvSpPr>
        <p:spPr/>
        <p:txBody>
          <a:bodyPr/>
          <a:lstStyle/>
          <a:p>
            <a:r>
              <a:rPr lang="de-DE" sz="2400" cap="small" dirty="0" err="1" smtClean="0">
                <a:latin typeface="+mj-lt"/>
              </a:rPr>
              <a:t>Product</a:t>
            </a:r>
            <a:r>
              <a:rPr lang="de-DE" sz="2400" cap="small" dirty="0" smtClean="0">
                <a:latin typeface="+mj-lt"/>
              </a:rPr>
              <a:t> Groups</a:t>
            </a:r>
            <a:endParaRPr lang="de-DE" sz="2400" cap="small" dirty="0">
              <a:latin typeface="+mj-lt"/>
            </a:endParaRPr>
          </a:p>
        </p:txBody>
      </p:sp>
      <p:pic>
        <p:nvPicPr>
          <p:cNvPr id="6" name="Picture 13"/>
          <p:cNvPicPr>
            <a:picLocks noChangeAspect="1" noChangeArrowheads="1"/>
          </p:cNvPicPr>
          <p:nvPr/>
        </p:nvPicPr>
        <p:blipFill rotWithShape="1">
          <a:blip r:embed="rId3" cstate="print"/>
          <a:srcRect l="5879" r="7729" b="22884"/>
          <a:stretch/>
        </p:blipFill>
        <p:spPr bwMode="auto">
          <a:xfrm>
            <a:off x="2239042" y="1268411"/>
            <a:ext cx="2180395" cy="1946283"/>
          </a:xfrm>
          <a:prstGeom prst="rect">
            <a:avLst/>
          </a:prstGeom>
          <a:ln w="22225">
            <a:solidFill>
              <a:schemeClr val="bg1"/>
            </a:solidFill>
          </a:ln>
          <a:effectLst>
            <a:outerShdw blurRad="292100" dist="139700" dir="2700000" algn="tl" rotWithShape="0">
              <a:srgbClr val="333333">
                <a:alpha val="65000"/>
              </a:srgbClr>
            </a:outerShdw>
          </a:effectLst>
        </p:spPr>
      </p:pic>
      <p:pic>
        <p:nvPicPr>
          <p:cNvPr id="8" name="Picture 8"/>
          <p:cNvPicPr>
            <a:picLocks noChangeAspect="1" noChangeArrowheads="1"/>
          </p:cNvPicPr>
          <p:nvPr/>
        </p:nvPicPr>
        <p:blipFill rotWithShape="1">
          <a:blip r:embed="rId4" cstate="print"/>
          <a:srcRect t="4071" b="4042"/>
          <a:stretch/>
        </p:blipFill>
        <p:spPr bwMode="auto">
          <a:xfrm>
            <a:off x="2239042" y="3595502"/>
            <a:ext cx="2180397" cy="2065746"/>
          </a:xfrm>
          <a:prstGeom prst="rect">
            <a:avLst/>
          </a:prstGeom>
          <a:ln w="22225">
            <a:solidFill>
              <a:schemeClr val="bg1"/>
            </a:solidFill>
          </a:ln>
          <a:effectLst>
            <a:outerShdw blurRad="292100" dist="139700" dir="2700000" algn="tl" rotWithShape="0">
              <a:srgbClr val="333333">
                <a:alpha val="65000"/>
              </a:srgbClr>
            </a:outerShdw>
          </a:effectLst>
        </p:spPr>
      </p:pic>
      <p:pic>
        <p:nvPicPr>
          <p:cNvPr id="10" name="Picture 25" descr="regal2"/>
          <p:cNvPicPr>
            <a:picLocks noChangeAspect="1" noChangeArrowheads="1"/>
          </p:cNvPicPr>
          <p:nvPr/>
        </p:nvPicPr>
        <p:blipFill rotWithShape="1">
          <a:blip r:embed="rId5" cstate="screen"/>
          <a:srcRect t="2" r="-927" b="336"/>
          <a:stretch/>
        </p:blipFill>
        <p:spPr bwMode="auto">
          <a:xfrm>
            <a:off x="4716016" y="3581416"/>
            <a:ext cx="2107571" cy="2079831"/>
          </a:xfrm>
          <a:prstGeom prst="rect">
            <a:avLst/>
          </a:prstGeom>
          <a:ln w="22225">
            <a:solidFill>
              <a:schemeClr val="bg1"/>
            </a:solidFill>
          </a:ln>
          <a:effectLst>
            <a:outerShdw blurRad="292100" dist="139700" dir="2700000" algn="tl" rotWithShape="0">
              <a:srgbClr val="333333">
                <a:alpha val="65000"/>
              </a:srgbClr>
            </a:outerShdw>
          </a:effectLst>
        </p:spPr>
      </p:pic>
      <p:pic>
        <p:nvPicPr>
          <p:cNvPr id="12" name="Picture 2" descr="P:\Marketing\Bildarchiv\Oliver Pracht\LowRes\2713_Georgsmarienhuette_GmbH.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38" t="41631" r="111" b="78"/>
          <a:stretch/>
        </p:blipFill>
        <p:spPr bwMode="auto">
          <a:xfrm>
            <a:off x="4716016" y="1268410"/>
            <a:ext cx="2107571" cy="1942579"/>
          </a:xfrm>
          <a:prstGeom prst="rect">
            <a:avLst/>
          </a:prstGeom>
          <a:ln w="22225">
            <a:solidFill>
              <a:schemeClr val="bg1"/>
            </a:solidFill>
          </a:ln>
          <a:effectLst>
            <a:outerShdw blurRad="292100" dist="139700" dir="2700000" algn="tl" rotWithShape="0">
              <a:srgbClr val="333333">
                <a:alpha val="65000"/>
              </a:srgbClr>
            </a:outerShdw>
          </a:effectLst>
          <a:extLst/>
        </p:spPr>
      </p:pic>
      <p:cxnSp>
        <p:nvCxnSpPr>
          <p:cNvPr id="16" name="Gerade Verbindung 15"/>
          <p:cNvCxnSpPr/>
          <p:nvPr/>
        </p:nvCxnSpPr>
        <p:spPr>
          <a:xfrm flipH="1">
            <a:off x="0" y="1556792"/>
            <a:ext cx="1619672"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p:nvPr/>
        </p:nvCxnSpPr>
        <p:spPr>
          <a:xfrm flipH="1">
            <a:off x="0" y="3861048"/>
            <a:ext cx="1619672"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flipH="1">
            <a:off x="7020272" y="3861048"/>
            <a:ext cx="2123728"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cxnSp>
        <p:nvCxnSpPr>
          <p:cNvPr id="20" name="Gerade Verbindung 19"/>
          <p:cNvCxnSpPr/>
          <p:nvPr/>
        </p:nvCxnSpPr>
        <p:spPr>
          <a:xfrm flipH="1">
            <a:off x="7020272" y="1556792"/>
            <a:ext cx="2123728"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1" name="Rectangle 9"/>
          <p:cNvSpPr>
            <a:spLocks noChangeArrowheads="1"/>
          </p:cNvSpPr>
          <p:nvPr/>
        </p:nvSpPr>
        <p:spPr bwMode="auto">
          <a:xfrm>
            <a:off x="237384" y="1186920"/>
            <a:ext cx="2001658" cy="1649682"/>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de-DE" sz="1600" b="1" cap="all" dirty="0" smtClean="0">
                <a:solidFill>
                  <a:srgbClr val="7A8077"/>
                </a:solidFill>
                <a:latin typeface="+mj-lt"/>
                <a:ea typeface="+mj-ea"/>
                <a:cs typeface="Arial" pitchFamily="34" charset="0"/>
              </a:rPr>
              <a:t>INGOTS</a:t>
            </a:r>
            <a:endParaRPr lang="de-DE" sz="1600" b="1" cap="all" dirty="0">
              <a:solidFill>
                <a:srgbClr val="7A8077"/>
              </a:solidFill>
              <a:latin typeface="+mj-lt"/>
              <a:ea typeface="+mj-ea"/>
              <a:cs typeface="Arial" pitchFamily="34" charset="0"/>
            </a:endParaRPr>
          </a:p>
          <a:p>
            <a:pPr eaLnBrk="0" fontAlgn="base" hangingPunct="0">
              <a:spcBef>
                <a:spcPct val="0"/>
              </a:spcBef>
              <a:spcAft>
                <a:spcPct val="0"/>
              </a:spcAft>
            </a:pPr>
            <a:endParaRPr lang="de-DE" sz="1050" dirty="0" smtClean="0">
              <a:solidFill>
                <a:schemeClr val="bg1">
                  <a:lumMod val="50000"/>
                </a:schemeClr>
              </a:solidFill>
              <a:latin typeface="+mj-lt"/>
            </a:endParaRPr>
          </a:p>
          <a:p>
            <a:pPr eaLnBrk="0" fontAlgn="base" hangingPunct="0">
              <a:lnSpc>
                <a:spcPct val="90000"/>
              </a:lnSpc>
              <a:spcBef>
                <a:spcPct val="0"/>
              </a:spcBef>
              <a:spcAft>
                <a:spcPct val="0"/>
              </a:spcAft>
            </a:pPr>
            <a:r>
              <a:rPr lang="de-DE" sz="1600" dirty="0" err="1">
                <a:solidFill>
                  <a:schemeClr val="bg1">
                    <a:lumMod val="50000"/>
                  </a:schemeClr>
                </a:solidFill>
                <a:latin typeface="+mj-lt"/>
              </a:rPr>
              <a:t>W</a:t>
            </a:r>
            <a:r>
              <a:rPr lang="de-DE" sz="1600" dirty="0" err="1" smtClean="0">
                <a:solidFill>
                  <a:schemeClr val="bg1">
                    <a:lumMod val="50000"/>
                  </a:schemeClr>
                </a:solidFill>
                <a:latin typeface="+mj-lt"/>
              </a:rPr>
              <a:t>eight</a:t>
            </a:r>
            <a:endParaRPr lang="de-DE" sz="1600" dirty="0" smtClean="0">
              <a:solidFill>
                <a:schemeClr val="bg1">
                  <a:lumMod val="50000"/>
                </a:schemeClr>
              </a:solidFill>
              <a:latin typeface="+mj-lt"/>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smtClean="0">
                <a:solidFill>
                  <a:schemeClr val="bg1">
                    <a:lumMod val="50000"/>
                  </a:schemeClr>
                </a:solidFill>
                <a:latin typeface="+mj-lt"/>
              </a:rPr>
              <a:t>3,5 t to 44 t</a:t>
            </a:r>
            <a:endParaRPr lang="de-DE" sz="1100" dirty="0">
              <a:solidFill>
                <a:schemeClr val="bg1">
                  <a:lumMod val="50000"/>
                </a:schemeClr>
              </a:solidFill>
              <a:latin typeface="+mj-lt"/>
            </a:endParaRPr>
          </a:p>
          <a:p>
            <a:pPr eaLnBrk="0" fontAlgn="base" hangingPunct="0">
              <a:lnSpc>
                <a:spcPct val="90000"/>
              </a:lnSpc>
              <a:spcBef>
                <a:spcPct val="0"/>
              </a:spcBef>
              <a:spcAft>
                <a:spcPct val="0"/>
              </a:spcAft>
            </a:pPr>
            <a:endParaRPr lang="de-DE" dirty="0" smtClean="0">
              <a:solidFill>
                <a:schemeClr val="bg1">
                  <a:lumMod val="50000"/>
                </a:schemeClr>
              </a:solidFill>
            </a:endParaRPr>
          </a:p>
          <a:p>
            <a:pPr eaLnBrk="0" fontAlgn="base" hangingPunct="0">
              <a:lnSpc>
                <a:spcPct val="90000"/>
              </a:lnSpc>
              <a:spcBef>
                <a:spcPct val="0"/>
              </a:spcBef>
              <a:spcAft>
                <a:spcPct val="0"/>
              </a:spcAft>
            </a:pPr>
            <a:r>
              <a:rPr lang="de-DE" sz="1600" dirty="0">
                <a:solidFill>
                  <a:schemeClr val="bg1">
                    <a:lumMod val="50000"/>
                  </a:schemeClr>
                </a:solidFill>
              </a:rPr>
              <a:t>S</a:t>
            </a:r>
            <a:r>
              <a:rPr lang="de-DE" sz="1600" dirty="0" smtClean="0">
                <a:solidFill>
                  <a:schemeClr val="bg1">
                    <a:lumMod val="50000"/>
                  </a:schemeClr>
                </a:solidFill>
              </a:rPr>
              <a:t>hape</a:t>
            </a:r>
            <a:endParaRPr lang="de-DE" sz="1600" dirty="0">
              <a:solidFill>
                <a:schemeClr val="bg1">
                  <a:lumMod val="50000"/>
                </a:schemeClr>
              </a:solidFill>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smtClean="0">
                <a:solidFill>
                  <a:schemeClr val="bg1">
                    <a:lumMod val="50000"/>
                  </a:schemeClr>
                </a:solidFill>
              </a:rPr>
              <a:t>Square</a:t>
            </a:r>
            <a:r>
              <a:rPr lang="de-DE" sz="1100" dirty="0" smtClean="0">
                <a:solidFill>
                  <a:schemeClr val="bg1">
                    <a:lumMod val="50000"/>
                  </a:schemeClr>
                </a:solidFill>
              </a:rPr>
              <a:t>, </a:t>
            </a:r>
            <a:r>
              <a:rPr lang="de-DE" sz="1100" dirty="0" err="1" smtClean="0">
                <a:solidFill>
                  <a:schemeClr val="bg1">
                    <a:lumMod val="50000"/>
                  </a:schemeClr>
                </a:solidFill>
              </a:rPr>
              <a:t>octagonal</a:t>
            </a:r>
            <a:r>
              <a:rPr lang="de-DE" sz="1100" dirty="0" smtClean="0">
                <a:solidFill>
                  <a:schemeClr val="bg1">
                    <a:lumMod val="50000"/>
                  </a:schemeClr>
                </a:solidFill>
              </a:rPr>
              <a:t>, 16-sided, </a:t>
            </a:r>
            <a:r>
              <a:rPr lang="de-DE" sz="1100" dirty="0" err="1" smtClean="0">
                <a:solidFill>
                  <a:schemeClr val="bg1">
                    <a:lumMod val="50000"/>
                  </a:schemeClr>
                </a:solidFill>
              </a:rPr>
              <a:t>slab-shaped</a:t>
            </a:r>
            <a:endParaRPr lang="de-DE" sz="1100" dirty="0">
              <a:solidFill>
                <a:schemeClr val="bg1">
                  <a:lumMod val="50000"/>
                </a:schemeClr>
              </a:solidFill>
              <a:latin typeface="+mj-lt"/>
            </a:endParaRPr>
          </a:p>
        </p:txBody>
      </p:sp>
      <p:sp>
        <p:nvSpPr>
          <p:cNvPr id="22" name="Rectangle 9"/>
          <p:cNvSpPr>
            <a:spLocks noChangeArrowheads="1"/>
          </p:cNvSpPr>
          <p:nvPr/>
        </p:nvSpPr>
        <p:spPr bwMode="auto">
          <a:xfrm>
            <a:off x="7020272" y="980728"/>
            <a:ext cx="2051720" cy="1272656"/>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de-DE" sz="1600" b="1" cap="all" dirty="0" smtClean="0">
                <a:solidFill>
                  <a:srgbClr val="7A8077"/>
                </a:solidFill>
                <a:latin typeface="+mj-lt"/>
                <a:ea typeface="+mj-ea"/>
                <a:cs typeface="Arial" pitchFamily="34" charset="0"/>
              </a:rPr>
              <a:t>CONTINUOUSLY CAST BILLETS</a:t>
            </a:r>
            <a:endParaRPr lang="de-DE" sz="1600" b="1" cap="all" dirty="0">
              <a:solidFill>
                <a:srgbClr val="7A8077"/>
              </a:solidFill>
              <a:latin typeface="+mj-lt"/>
              <a:ea typeface="+mj-ea"/>
              <a:cs typeface="Arial" pitchFamily="34" charset="0"/>
            </a:endParaRPr>
          </a:p>
          <a:p>
            <a:pPr eaLnBrk="0" fontAlgn="base" hangingPunct="0">
              <a:spcBef>
                <a:spcPct val="0"/>
              </a:spcBef>
              <a:spcAft>
                <a:spcPct val="0"/>
              </a:spcAft>
            </a:pPr>
            <a:endParaRPr lang="de-DE" sz="1050" dirty="0" smtClean="0">
              <a:solidFill>
                <a:schemeClr val="bg1">
                  <a:lumMod val="50000"/>
                </a:schemeClr>
              </a:solidFill>
              <a:latin typeface="+mj-lt"/>
            </a:endParaRPr>
          </a:p>
          <a:p>
            <a:pPr eaLnBrk="0" fontAlgn="base" hangingPunct="0">
              <a:lnSpc>
                <a:spcPct val="90000"/>
              </a:lnSpc>
              <a:spcBef>
                <a:spcPct val="0"/>
              </a:spcBef>
              <a:spcAft>
                <a:spcPct val="0"/>
              </a:spcAft>
            </a:pPr>
            <a:r>
              <a:rPr lang="de-DE" sz="1600" dirty="0" err="1">
                <a:solidFill>
                  <a:schemeClr val="bg1">
                    <a:lumMod val="50000"/>
                  </a:schemeClr>
                </a:solidFill>
                <a:latin typeface="+mj-lt"/>
              </a:rPr>
              <a:t>D</a:t>
            </a:r>
            <a:r>
              <a:rPr lang="de-DE" sz="1600" dirty="0" err="1" smtClean="0">
                <a:solidFill>
                  <a:schemeClr val="bg1">
                    <a:lumMod val="50000"/>
                  </a:schemeClr>
                </a:solidFill>
                <a:latin typeface="+mj-lt"/>
              </a:rPr>
              <a:t>imensions</a:t>
            </a:r>
            <a:endParaRPr lang="de-DE" sz="1600" dirty="0" smtClean="0">
              <a:solidFill>
                <a:schemeClr val="bg1">
                  <a:lumMod val="50000"/>
                </a:schemeClr>
              </a:solidFill>
              <a:latin typeface="+mj-lt"/>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smtClean="0">
                <a:solidFill>
                  <a:schemeClr val="bg1">
                    <a:lumMod val="50000"/>
                  </a:schemeClr>
                </a:solidFill>
                <a:latin typeface="+mj-lt"/>
              </a:rPr>
              <a:t>165 x 165 mm</a:t>
            </a: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smtClean="0">
                <a:solidFill>
                  <a:schemeClr val="bg1">
                    <a:lumMod val="50000"/>
                  </a:schemeClr>
                </a:solidFill>
                <a:latin typeface="+mj-lt"/>
              </a:rPr>
              <a:t>240 x 240 mm</a:t>
            </a:r>
            <a:endParaRPr lang="de-DE" sz="1100" dirty="0">
              <a:solidFill>
                <a:schemeClr val="bg1">
                  <a:lumMod val="50000"/>
                </a:schemeClr>
              </a:solidFill>
              <a:latin typeface="+mj-lt"/>
            </a:endParaRPr>
          </a:p>
        </p:txBody>
      </p:sp>
      <p:sp>
        <p:nvSpPr>
          <p:cNvPr id="23" name="Rectangle 9"/>
          <p:cNvSpPr>
            <a:spLocks noChangeArrowheads="1"/>
          </p:cNvSpPr>
          <p:nvPr/>
        </p:nvSpPr>
        <p:spPr bwMode="auto">
          <a:xfrm>
            <a:off x="7092280" y="3504112"/>
            <a:ext cx="2051720" cy="1788182"/>
          </a:xfrm>
          <a:prstGeom prst="rect">
            <a:avLst/>
          </a:prstGeom>
          <a:noFill/>
          <a:ln w="9525">
            <a:noFill/>
            <a:miter lim="800000"/>
            <a:headEnd/>
            <a:tailEnd/>
          </a:ln>
        </p:spPr>
        <p:txBody>
          <a:bodyPr wrap="square">
            <a:spAutoFit/>
          </a:bodyPr>
          <a:lstStyle/>
          <a:p>
            <a:pPr eaLnBrk="0" fontAlgn="base" hangingPunct="0">
              <a:spcBef>
                <a:spcPct val="0"/>
              </a:spcBef>
              <a:spcAft>
                <a:spcPct val="0"/>
              </a:spcAft>
            </a:pPr>
            <a:r>
              <a:rPr lang="de-DE" sz="1600" b="1" cap="all" dirty="0" smtClean="0">
                <a:solidFill>
                  <a:srgbClr val="7A8077"/>
                </a:solidFill>
                <a:latin typeface="+mj-lt"/>
                <a:ea typeface="+mj-ea"/>
                <a:cs typeface="Arial" pitchFamily="34" charset="0"/>
              </a:rPr>
              <a:t>BRIGHT BARS</a:t>
            </a:r>
            <a:endParaRPr lang="de-DE" sz="1600" b="1" cap="all" dirty="0">
              <a:solidFill>
                <a:srgbClr val="7A8077"/>
              </a:solidFill>
              <a:latin typeface="+mj-lt"/>
              <a:ea typeface="+mj-ea"/>
              <a:cs typeface="Arial" pitchFamily="34" charset="0"/>
            </a:endParaRPr>
          </a:p>
          <a:p>
            <a:pPr eaLnBrk="0" fontAlgn="base" hangingPunct="0">
              <a:spcBef>
                <a:spcPct val="0"/>
              </a:spcBef>
              <a:spcAft>
                <a:spcPct val="0"/>
              </a:spcAft>
            </a:pPr>
            <a:endParaRPr lang="de-DE" sz="1050" dirty="0" smtClean="0">
              <a:solidFill>
                <a:schemeClr val="bg1">
                  <a:lumMod val="50000"/>
                </a:schemeClr>
              </a:solidFill>
              <a:latin typeface="+mj-lt"/>
            </a:endParaRPr>
          </a:p>
          <a:p>
            <a:pPr eaLnBrk="0" fontAlgn="base" hangingPunct="0">
              <a:lnSpc>
                <a:spcPct val="90000"/>
              </a:lnSpc>
              <a:spcBef>
                <a:spcPct val="0"/>
              </a:spcBef>
              <a:spcAft>
                <a:spcPct val="0"/>
              </a:spcAft>
            </a:pPr>
            <a:r>
              <a:rPr lang="de-DE" sz="1600" dirty="0" err="1">
                <a:solidFill>
                  <a:schemeClr val="bg1">
                    <a:lumMod val="50000"/>
                  </a:schemeClr>
                </a:solidFill>
                <a:latin typeface="+mj-lt"/>
              </a:rPr>
              <a:t>D</a:t>
            </a:r>
            <a:r>
              <a:rPr lang="de-DE" sz="1600" dirty="0" err="1" smtClean="0">
                <a:solidFill>
                  <a:schemeClr val="bg1">
                    <a:lumMod val="50000"/>
                  </a:schemeClr>
                </a:solidFill>
                <a:latin typeface="+mj-lt"/>
              </a:rPr>
              <a:t>imensions</a:t>
            </a:r>
            <a:endParaRPr lang="de-DE" sz="1600" dirty="0" smtClean="0">
              <a:solidFill>
                <a:schemeClr val="bg1">
                  <a:lumMod val="50000"/>
                </a:schemeClr>
              </a:solidFill>
              <a:latin typeface="+mj-lt"/>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smtClean="0">
                <a:solidFill>
                  <a:schemeClr val="bg1">
                    <a:lumMod val="50000"/>
                  </a:schemeClr>
                </a:solidFill>
                <a:latin typeface="+mj-lt"/>
              </a:rPr>
              <a:t>18 </a:t>
            </a:r>
            <a:r>
              <a:rPr lang="de-DE" sz="1100" dirty="0" err="1" smtClean="0">
                <a:solidFill>
                  <a:schemeClr val="bg1">
                    <a:lumMod val="50000"/>
                  </a:schemeClr>
                </a:solidFill>
                <a:latin typeface="+mj-lt"/>
              </a:rPr>
              <a:t>to</a:t>
            </a:r>
            <a:r>
              <a:rPr lang="de-DE" sz="1100" smtClean="0">
                <a:solidFill>
                  <a:schemeClr val="bg1">
                    <a:lumMod val="50000"/>
                  </a:schemeClr>
                </a:solidFill>
                <a:latin typeface="+mj-lt"/>
              </a:rPr>
              <a:t> 125 </a:t>
            </a:r>
            <a:r>
              <a:rPr lang="de-DE" sz="1100" dirty="0" smtClean="0">
                <a:solidFill>
                  <a:schemeClr val="bg1">
                    <a:lumMod val="50000"/>
                  </a:schemeClr>
                </a:solidFill>
                <a:latin typeface="+mj-lt"/>
              </a:rPr>
              <a:t>mm </a:t>
            </a:r>
            <a:r>
              <a:rPr lang="de-DE" sz="1100" dirty="0" err="1" smtClean="0">
                <a:solidFill>
                  <a:schemeClr val="bg1">
                    <a:lumMod val="50000"/>
                  </a:schemeClr>
                </a:solidFill>
                <a:latin typeface="+mj-lt"/>
              </a:rPr>
              <a:t>round</a:t>
            </a:r>
            <a:endParaRPr lang="de-DE" sz="1100" dirty="0" smtClean="0">
              <a:solidFill>
                <a:schemeClr val="bg1">
                  <a:lumMod val="50000"/>
                </a:schemeClr>
              </a:solidFill>
              <a:latin typeface="+mj-lt"/>
            </a:endParaRP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err="1">
                <a:solidFill>
                  <a:schemeClr val="bg1">
                    <a:lumMod val="50000"/>
                  </a:schemeClr>
                </a:solidFill>
                <a:latin typeface="+mj-lt"/>
              </a:rPr>
              <a:t>p</a:t>
            </a:r>
            <a:r>
              <a:rPr lang="de-DE" sz="1100" dirty="0" err="1" smtClean="0">
                <a:solidFill>
                  <a:schemeClr val="bg1">
                    <a:lumMod val="50000"/>
                  </a:schemeClr>
                </a:solidFill>
                <a:latin typeface="+mj-lt"/>
              </a:rPr>
              <a:t>eeled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straightened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and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polished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tolerance</a:t>
            </a:r>
            <a:r>
              <a:rPr lang="de-DE" sz="1100" dirty="0" smtClean="0">
                <a:solidFill>
                  <a:schemeClr val="bg1">
                    <a:lumMod val="50000"/>
                  </a:schemeClr>
                </a:solidFill>
                <a:latin typeface="+mj-lt"/>
              </a:rPr>
              <a:t> band h9 to h12</a:t>
            </a:r>
          </a:p>
          <a:p>
            <a:pPr marL="361950" lvl="1" indent="-161925" eaLnBrk="0" fontAlgn="base" hangingPunct="0">
              <a:lnSpc>
                <a:spcPct val="90000"/>
              </a:lnSpc>
              <a:spcBef>
                <a:spcPct val="0"/>
              </a:spcBef>
              <a:spcAft>
                <a:spcPct val="0"/>
              </a:spcAft>
              <a:buClr>
                <a:srgbClr val="FF0000"/>
              </a:buClr>
              <a:buSzPct val="80000"/>
              <a:buFont typeface="Wingdings" pitchFamily="2" charset="2"/>
              <a:buChar char="§"/>
            </a:pPr>
            <a:r>
              <a:rPr lang="de-DE" sz="1100" dirty="0" err="1" smtClean="0">
                <a:solidFill>
                  <a:schemeClr val="bg1">
                    <a:lumMod val="50000"/>
                  </a:schemeClr>
                </a:solidFill>
                <a:latin typeface="+mj-lt"/>
              </a:rPr>
              <a:t>peeled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straightened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and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polished</a:t>
            </a:r>
            <a:r>
              <a:rPr lang="de-DE" sz="1100" dirty="0" smtClean="0">
                <a:solidFill>
                  <a:schemeClr val="bg1">
                    <a:lumMod val="50000"/>
                  </a:schemeClr>
                </a:solidFill>
                <a:latin typeface="+mj-lt"/>
              </a:rPr>
              <a:t> </a:t>
            </a:r>
            <a:r>
              <a:rPr lang="de-DE" sz="1100" dirty="0" err="1" smtClean="0">
                <a:solidFill>
                  <a:schemeClr val="bg1">
                    <a:lumMod val="50000"/>
                  </a:schemeClr>
                </a:solidFill>
                <a:latin typeface="+mj-lt"/>
              </a:rPr>
              <a:t>up</a:t>
            </a:r>
            <a:r>
              <a:rPr lang="de-DE" sz="1100" dirty="0" smtClean="0">
                <a:solidFill>
                  <a:schemeClr val="bg1">
                    <a:lumMod val="50000"/>
                  </a:schemeClr>
                </a:solidFill>
                <a:latin typeface="+mj-lt"/>
              </a:rPr>
              <a:t> to </a:t>
            </a:r>
            <a:r>
              <a:rPr lang="de-DE" sz="1100" dirty="0" err="1" smtClean="0">
                <a:solidFill>
                  <a:schemeClr val="bg1">
                    <a:lumMod val="50000"/>
                  </a:schemeClr>
                </a:solidFill>
                <a:latin typeface="+mj-lt"/>
              </a:rPr>
              <a:t>tolerance</a:t>
            </a:r>
            <a:r>
              <a:rPr lang="de-DE" sz="1100" dirty="0" smtClean="0">
                <a:solidFill>
                  <a:schemeClr val="bg1">
                    <a:lumMod val="50000"/>
                  </a:schemeClr>
                </a:solidFill>
                <a:latin typeface="+mj-lt"/>
              </a:rPr>
              <a:t> band h6</a:t>
            </a:r>
            <a:endParaRPr lang="de-DE" sz="1100" dirty="0">
              <a:solidFill>
                <a:schemeClr val="bg1">
                  <a:lumMod val="50000"/>
                </a:schemeClr>
              </a:solidFill>
              <a:latin typeface="+mj-lt"/>
            </a:endParaRPr>
          </a:p>
        </p:txBody>
      </p:sp>
    </p:spTree>
    <p:extLst>
      <p:ext uri="{BB962C8B-B14F-4D97-AF65-F5344CB8AC3E}">
        <p14:creationId xmlns:p14="http://schemas.microsoft.com/office/powerpoint/2010/main" val="92976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45724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sz="2400" cap="small" dirty="0" err="1" smtClean="0">
                <a:latin typeface="+mj-lt"/>
              </a:rPr>
              <a:t>Production</a:t>
            </a:r>
            <a:r>
              <a:rPr lang="de-DE" sz="2400" cap="small" dirty="0" smtClean="0">
                <a:latin typeface="+mj-lt"/>
              </a:rPr>
              <a:t> Route</a:t>
            </a:r>
            <a:endParaRPr lang="de-DE" sz="2400" cap="small" dirty="0">
              <a:latin typeface="+mj-lt"/>
            </a:endParaRPr>
          </a:p>
        </p:txBody>
      </p:sp>
      <p:pic>
        <p:nvPicPr>
          <p:cNvPr id="3074" name="Picture 2" descr="P:\Marketing\Bildarchiv\Fertigungsprozess 3D animierte Printversion\GMH\Groß (6000 Pixel)\120508_produktion_en_600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2" t="6516" r="-172" b="1143"/>
          <a:stretch/>
        </p:blipFill>
        <p:spPr bwMode="auto">
          <a:xfrm>
            <a:off x="0" y="872067"/>
            <a:ext cx="9159729" cy="56388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24" y="5661248"/>
            <a:ext cx="715060" cy="74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 7" descr="DIHK-Logo_Klimaschutz4c_45mm.eps"/>
          <p:cNvPicPr>
            <a:picLocks noChangeAspect="1"/>
          </p:cNvPicPr>
          <p:nvPr/>
        </p:nvPicPr>
        <p:blipFill>
          <a:blip r:embed="rId5"/>
          <a:srcRect/>
          <a:stretch>
            <a:fillRect/>
          </a:stretch>
        </p:blipFill>
        <p:spPr bwMode="auto">
          <a:xfrm>
            <a:off x="7524328" y="5571254"/>
            <a:ext cx="1728192" cy="882082"/>
          </a:xfrm>
          <a:prstGeom prst="rect">
            <a:avLst/>
          </a:prstGeom>
          <a:noFill/>
          <a:ln w="9525">
            <a:noFill/>
            <a:miter lim="800000"/>
            <a:headEnd/>
            <a:tailEnd/>
          </a:ln>
        </p:spPr>
      </p:pic>
    </p:spTree>
    <p:extLst>
      <p:ext uri="{BB962C8B-B14F-4D97-AF65-F5344CB8AC3E}">
        <p14:creationId xmlns:p14="http://schemas.microsoft.com/office/powerpoint/2010/main" val="19196045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 name="Titel 1"/>
          <p:cNvSpPr>
            <a:spLocks noGrp="1"/>
          </p:cNvSpPr>
          <p:nvPr>
            <p:ph type="title"/>
          </p:nvPr>
        </p:nvSpPr>
        <p:spPr/>
        <p:txBody>
          <a:bodyPr/>
          <a:lstStyle/>
          <a:p>
            <a:r>
              <a:rPr lang="de-DE" sz="2400" dirty="0" err="1" smtClean="0">
                <a:latin typeface="Arial" charset="0"/>
              </a:rPr>
              <a:t>We</a:t>
            </a:r>
            <a:r>
              <a:rPr lang="de-DE" sz="2400" dirty="0" smtClean="0">
                <a:latin typeface="Arial" charset="0"/>
              </a:rPr>
              <a:t> </a:t>
            </a:r>
            <a:r>
              <a:rPr lang="de-DE" sz="2400" dirty="0" err="1">
                <a:latin typeface="Arial" charset="0"/>
              </a:rPr>
              <a:t>are</a:t>
            </a:r>
            <a:r>
              <a:rPr lang="de-DE" sz="2400" dirty="0">
                <a:latin typeface="Arial" charset="0"/>
              </a:rPr>
              <a:t> </a:t>
            </a:r>
            <a:r>
              <a:rPr lang="de-DE" sz="2400" dirty="0" err="1">
                <a:latin typeface="Arial" charset="0"/>
              </a:rPr>
              <a:t>more</a:t>
            </a:r>
            <a:r>
              <a:rPr lang="de-DE" sz="2400" dirty="0">
                <a:latin typeface="Arial" charset="0"/>
              </a:rPr>
              <a:t> </a:t>
            </a:r>
            <a:r>
              <a:rPr lang="de-DE" sz="2400" dirty="0" err="1">
                <a:latin typeface="Arial" charset="0"/>
              </a:rPr>
              <a:t>than</a:t>
            </a:r>
            <a:r>
              <a:rPr lang="de-DE" sz="2400" dirty="0">
                <a:latin typeface="Arial" charset="0"/>
              </a:rPr>
              <a:t> </a:t>
            </a:r>
            <a:r>
              <a:rPr lang="de-DE" sz="2400" dirty="0" smtClean="0">
                <a:latin typeface="Arial" charset="0"/>
              </a:rPr>
              <a:t>Steel </a:t>
            </a:r>
            <a:r>
              <a:rPr lang="de-DE" sz="2400" dirty="0">
                <a:latin typeface="Arial" charset="0"/>
              </a:rPr>
              <a:t>P</a:t>
            </a:r>
            <a:r>
              <a:rPr lang="de-DE" sz="2400" dirty="0" smtClean="0">
                <a:latin typeface="Arial" charset="0"/>
              </a:rPr>
              <a:t>roducers</a:t>
            </a:r>
            <a:endParaRPr lang="de-DE" sz="2400" cap="small" dirty="0">
              <a:latin typeface="+mj-lt"/>
            </a:endParaRPr>
          </a:p>
        </p:txBody>
      </p:sp>
      <p:sp>
        <p:nvSpPr>
          <p:cNvPr id="4" name="Text Box 2"/>
          <p:cNvSpPr txBox="1">
            <a:spLocks noChangeArrowheads="1"/>
          </p:cNvSpPr>
          <p:nvPr/>
        </p:nvSpPr>
        <p:spPr bwMode="auto">
          <a:xfrm>
            <a:off x="-248" y="1772816"/>
            <a:ext cx="9144248" cy="2369880"/>
          </a:xfrm>
          <a:prstGeom prst="rect">
            <a:avLst/>
          </a:prstGeom>
          <a:noFill/>
          <a:ln w="12700">
            <a:noFill/>
            <a:miter lim="800000"/>
            <a:headEnd/>
            <a:tailEnd/>
          </a:ln>
        </p:spPr>
        <p:txBody>
          <a:bodyPr wrap="square">
            <a:spAutoFit/>
          </a:bodyPr>
          <a:lstStyle/>
          <a:p>
            <a:pPr defTabSz="762000" eaLnBrk="0" hangingPunct="0">
              <a:buClr>
                <a:srgbClr val="FF0000"/>
              </a:buClr>
              <a:buFont typeface="Wingdings" pitchFamily="2" charset="2"/>
              <a:buNone/>
            </a:pPr>
            <a:endParaRPr lang="de-DE" sz="200" dirty="0" smtClean="0">
              <a:solidFill>
                <a:srgbClr val="FF0000"/>
              </a:solidFill>
              <a:latin typeface="Arial" charset="0"/>
              <a:sym typeface="Webdings" pitchFamily="18" charset="2"/>
            </a:endParaRPr>
          </a:p>
          <a:p>
            <a:pPr defTabSz="762000" eaLnBrk="0" hangingPunct="0">
              <a:buClr>
                <a:srgbClr val="FF0000"/>
              </a:buClr>
              <a:buFont typeface="Wingdings" pitchFamily="2" charset="2"/>
              <a:buNone/>
            </a:pPr>
            <a:endParaRPr lang="de-DE" sz="200" dirty="0" smtClean="0">
              <a:solidFill>
                <a:schemeClr val="tx2">
                  <a:lumMod val="50000"/>
                </a:schemeClr>
              </a:solidFill>
              <a:sym typeface="Webdings" pitchFamily="18" charset="2"/>
            </a:endParaRPr>
          </a:p>
          <a:p>
            <a:pPr defTabSz="762000" eaLnBrk="0" hangingPunct="0">
              <a:buClr>
                <a:srgbClr val="FF0000"/>
              </a:buClr>
              <a:buFont typeface="Wingdings" pitchFamily="2" charset="2"/>
              <a:buNone/>
            </a:pPr>
            <a:endParaRPr lang="de-DE" sz="200" dirty="0">
              <a:solidFill>
                <a:schemeClr val="tx2">
                  <a:lumMod val="50000"/>
                </a:schemeClr>
              </a:solidFill>
              <a:sym typeface="Webdings" pitchFamily="18" charset="2"/>
            </a:endParaRPr>
          </a:p>
          <a:p>
            <a:pPr defTabSz="762000" eaLnBrk="0" hangingPunct="0">
              <a:buClr>
                <a:srgbClr val="FF0000"/>
              </a:buClr>
              <a:buFont typeface="Wingdings" pitchFamily="2" charset="2"/>
              <a:buNone/>
            </a:pPr>
            <a:endParaRPr lang="de-DE" sz="200" dirty="0" smtClean="0">
              <a:solidFill>
                <a:schemeClr val="tx2">
                  <a:lumMod val="50000"/>
                </a:schemeClr>
              </a:solidFill>
              <a:sym typeface="Webdings" pitchFamily="18" charset="2"/>
            </a:endParaRPr>
          </a:p>
          <a:p>
            <a:pPr defTabSz="762000" eaLnBrk="0" hangingPunct="0">
              <a:buClr>
                <a:srgbClr val="FF0000"/>
              </a:buClr>
              <a:buFont typeface="Wingdings" pitchFamily="2" charset="2"/>
              <a:buNone/>
            </a:pPr>
            <a:r>
              <a:rPr lang="de-DE" sz="2000" dirty="0" smtClean="0">
                <a:solidFill>
                  <a:schemeClr val="tx2">
                    <a:lumMod val="50000"/>
                  </a:schemeClr>
                </a:solidFill>
                <a:sym typeface="Webdings" pitchFamily="18" charset="2"/>
              </a:rPr>
              <a:t>        </a:t>
            </a:r>
            <a:r>
              <a:rPr lang="de-DE" sz="100" dirty="0" smtClean="0">
                <a:solidFill>
                  <a:schemeClr val="tx2">
                    <a:lumMod val="50000"/>
                  </a:schemeClr>
                </a:solidFill>
                <a:sym typeface="Webdings" pitchFamily="18" charset="2"/>
              </a:rPr>
              <a:t>     </a:t>
            </a:r>
            <a:r>
              <a:rPr lang="de-DE" sz="2000" dirty="0" smtClean="0">
                <a:solidFill>
                  <a:schemeClr val="tx2">
                    <a:lumMod val="50000"/>
                  </a:schemeClr>
                </a:solidFill>
                <a:sym typeface="Webdings" pitchFamily="18" charset="2"/>
              </a:rPr>
              <a:t>    </a:t>
            </a:r>
            <a:r>
              <a:rPr lang="de-DE" sz="200" dirty="0" smtClean="0">
                <a:solidFill>
                  <a:srgbClr val="FF0000"/>
                </a:solidFill>
                <a:sym typeface="Webdings" pitchFamily="18" charset="2"/>
              </a:rPr>
              <a:t> </a:t>
            </a:r>
            <a:r>
              <a:rPr lang="de-DE" sz="2000" dirty="0" smtClean="0">
                <a:solidFill>
                  <a:srgbClr val="FF0000"/>
                </a:solidFill>
                <a:sym typeface="Webdings" pitchFamily="18" charset="2"/>
              </a:rPr>
              <a:t> </a:t>
            </a:r>
            <a:r>
              <a:rPr lang="de-DE" sz="100" dirty="0" smtClean="0">
                <a:solidFill>
                  <a:srgbClr val="FF0000"/>
                </a:solidFill>
                <a:sym typeface="Webdings" pitchFamily="18" charset="2"/>
              </a:rPr>
              <a:t>                  </a:t>
            </a:r>
            <a:r>
              <a:rPr lang="de-DE" sz="2000" dirty="0" smtClean="0">
                <a:solidFill>
                  <a:srgbClr val="FF0000"/>
                </a:solidFill>
                <a:sym typeface="Webdings" pitchFamily="18" charset="2"/>
              </a:rPr>
              <a:t> </a:t>
            </a:r>
            <a:r>
              <a:rPr lang="en-US" sz="2000" dirty="0" smtClean="0">
                <a:solidFill>
                  <a:schemeClr val="tx2">
                    <a:lumMod val="50000"/>
                  </a:schemeClr>
                </a:solidFill>
                <a:sym typeface="Webdings" pitchFamily="18" charset="2"/>
              </a:rPr>
              <a:t>Steel men do not only produce steel meeting the highest </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requirements of their customers but also by-products with an</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intrinsic value they are often aware of (yet not in its entirety);</a:t>
            </a:r>
          </a:p>
          <a:p>
            <a:pPr defTabSz="762000" eaLnBrk="0" hangingPunct="0">
              <a:buClr>
                <a:srgbClr val="FF0000"/>
              </a:buClr>
              <a:buFont typeface="Wingdings" pitchFamily="2" charset="2"/>
              <a:buNone/>
            </a:pPr>
            <a:r>
              <a:rPr lang="en-US" sz="2000" dirty="0" smtClean="0">
                <a:solidFill>
                  <a:schemeClr val="tx2">
                    <a:lumMod val="50000"/>
                  </a:schemeClr>
                </a:solidFill>
                <a:sym typeface="Webdings" pitchFamily="18" charset="2"/>
              </a:rPr>
              <a:t>                   they specifically arrange the process chains in such a way that the </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intrinsic value is increased; for this purpose they fully develop new</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approaches to these solutions which have been regarded </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extraordinary so far. </a:t>
            </a:r>
            <a:r>
              <a:rPr lang="en-US" sz="400" dirty="0" smtClean="0">
                <a:solidFill>
                  <a:schemeClr val="tx2">
                    <a:lumMod val="50000"/>
                  </a:schemeClr>
                </a:solidFill>
                <a:sym typeface="Webdings" pitchFamily="18" charset="2"/>
              </a:rPr>
              <a:t>     </a:t>
            </a:r>
            <a:r>
              <a:rPr lang="en-US" dirty="0" smtClean="0">
                <a:solidFill>
                  <a:schemeClr val="tx2">
                    <a:lumMod val="50000"/>
                  </a:schemeClr>
                </a:solidFill>
                <a:sym typeface="Webdings" pitchFamily="18" charset="2"/>
              </a:rPr>
              <a:t>   </a:t>
            </a:r>
            <a:r>
              <a:rPr lang="de-DE" dirty="0" smtClean="0">
                <a:solidFill>
                  <a:schemeClr val="tx2">
                    <a:lumMod val="50000"/>
                  </a:schemeClr>
                </a:solidFill>
                <a:sym typeface="Webdings" pitchFamily="18" charset="2"/>
              </a:rPr>
              <a:t>       </a:t>
            </a:r>
            <a:r>
              <a:rPr lang="de-DE" sz="100" dirty="0" smtClean="0">
                <a:solidFill>
                  <a:schemeClr val="tx2">
                    <a:lumMod val="50000"/>
                  </a:schemeClr>
                </a:solidFill>
                <a:sym typeface="Webdings" pitchFamily="18" charset="2"/>
              </a:rPr>
              <a:t>              </a:t>
            </a:r>
            <a:r>
              <a:rPr lang="de-DE" dirty="0" smtClean="0">
                <a:solidFill>
                  <a:schemeClr val="tx2">
                    <a:lumMod val="50000"/>
                  </a:schemeClr>
                </a:solidFill>
                <a:sym typeface="Webdings" pitchFamily="18" charset="2"/>
              </a:rPr>
              <a:t>        </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524" y="5661248"/>
            <a:ext cx="715060" cy="74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Bild 7" descr="DIHK-Logo_Klimaschutz4c_45mm.eps"/>
          <p:cNvPicPr>
            <a:picLocks noChangeAspect="1"/>
          </p:cNvPicPr>
          <p:nvPr/>
        </p:nvPicPr>
        <p:blipFill>
          <a:blip r:embed="rId4"/>
          <a:srcRect/>
          <a:stretch>
            <a:fillRect/>
          </a:stretch>
        </p:blipFill>
        <p:spPr bwMode="auto">
          <a:xfrm>
            <a:off x="7524328" y="5571254"/>
            <a:ext cx="1728192" cy="882082"/>
          </a:xfrm>
          <a:prstGeom prst="rect">
            <a:avLst/>
          </a:prstGeom>
          <a:noFill/>
          <a:ln w="9525">
            <a:noFill/>
            <a:miter lim="800000"/>
            <a:headEnd/>
            <a:tailEnd/>
          </a:ln>
        </p:spPr>
      </p:pic>
    </p:spTree>
    <p:extLst>
      <p:ext uri="{BB962C8B-B14F-4D97-AF65-F5344CB8AC3E}">
        <p14:creationId xmlns:p14="http://schemas.microsoft.com/office/powerpoint/2010/main" val="36500724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 name="Titel 1"/>
          <p:cNvSpPr>
            <a:spLocks noGrp="1"/>
          </p:cNvSpPr>
          <p:nvPr>
            <p:ph type="title"/>
          </p:nvPr>
        </p:nvSpPr>
        <p:spPr/>
        <p:txBody>
          <a:bodyPr/>
          <a:lstStyle/>
          <a:p>
            <a:r>
              <a:rPr lang="de-DE" sz="2400" dirty="0" err="1" smtClean="0">
                <a:latin typeface="Arial" charset="0"/>
              </a:rPr>
              <a:t>We</a:t>
            </a:r>
            <a:r>
              <a:rPr lang="de-DE" sz="2400" dirty="0" smtClean="0">
                <a:latin typeface="Arial" charset="0"/>
              </a:rPr>
              <a:t> </a:t>
            </a:r>
            <a:r>
              <a:rPr lang="de-DE" sz="2400" dirty="0" err="1">
                <a:latin typeface="Arial" charset="0"/>
              </a:rPr>
              <a:t>are</a:t>
            </a:r>
            <a:r>
              <a:rPr lang="de-DE" sz="2400" dirty="0">
                <a:latin typeface="Arial" charset="0"/>
              </a:rPr>
              <a:t> </a:t>
            </a:r>
            <a:r>
              <a:rPr lang="de-DE" sz="2400" dirty="0" err="1">
                <a:latin typeface="Arial" charset="0"/>
              </a:rPr>
              <a:t>more</a:t>
            </a:r>
            <a:r>
              <a:rPr lang="de-DE" sz="2400" dirty="0">
                <a:latin typeface="Arial" charset="0"/>
              </a:rPr>
              <a:t> </a:t>
            </a:r>
            <a:r>
              <a:rPr lang="de-DE" sz="2400" dirty="0" err="1">
                <a:latin typeface="Arial" charset="0"/>
              </a:rPr>
              <a:t>than</a:t>
            </a:r>
            <a:r>
              <a:rPr lang="de-DE" sz="2400" dirty="0">
                <a:latin typeface="Arial" charset="0"/>
              </a:rPr>
              <a:t> </a:t>
            </a:r>
            <a:r>
              <a:rPr lang="de-DE" sz="2400" dirty="0" smtClean="0">
                <a:latin typeface="Arial" charset="0"/>
              </a:rPr>
              <a:t>Steel </a:t>
            </a:r>
            <a:r>
              <a:rPr lang="de-DE" sz="2400" dirty="0">
                <a:latin typeface="Arial" charset="0"/>
              </a:rPr>
              <a:t>P</a:t>
            </a:r>
            <a:r>
              <a:rPr lang="de-DE" sz="2400" dirty="0" smtClean="0">
                <a:latin typeface="Arial" charset="0"/>
              </a:rPr>
              <a:t>roducers</a:t>
            </a:r>
            <a:endParaRPr lang="de-DE" sz="2400" cap="small" dirty="0">
              <a:latin typeface="+mj-lt"/>
            </a:endParaRPr>
          </a:p>
        </p:txBody>
      </p:sp>
      <p:sp>
        <p:nvSpPr>
          <p:cNvPr id="5" name="Text Box 2"/>
          <p:cNvSpPr txBox="1">
            <a:spLocks noChangeArrowheads="1"/>
          </p:cNvSpPr>
          <p:nvPr/>
        </p:nvSpPr>
        <p:spPr bwMode="auto">
          <a:xfrm>
            <a:off x="-248" y="1772816"/>
            <a:ext cx="9144248" cy="2369880"/>
          </a:xfrm>
          <a:prstGeom prst="rect">
            <a:avLst/>
          </a:prstGeom>
          <a:noFill/>
          <a:ln w="12700">
            <a:noFill/>
            <a:miter lim="800000"/>
            <a:headEnd/>
            <a:tailEnd/>
          </a:ln>
        </p:spPr>
        <p:txBody>
          <a:bodyPr wrap="square">
            <a:spAutoFit/>
          </a:bodyPr>
          <a:lstStyle/>
          <a:p>
            <a:pPr defTabSz="762000" eaLnBrk="0" hangingPunct="0">
              <a:buClr>
                <a:srgbClr val="FF0000"/>
              </a:buClr>
              <a:buFont typeface="Wingdings" pitchFamily="2" charset="2"/>
              <a:buNone/>
            </a:pPr>
            <a:endParaRPr lang="de-DE" sz="200" dirty="0" smtClean="0">
              <a:solidFill>
                <a:srgbClr val="FF0000"/>
              </a:solidFill>
              <a:latin typeface="Arial" charset="0"/>
              <a:sym typeface="Webdings" pitchFamily="18" charset="2"/>
            </a:endParaRPr>
          </a:p>
          <a:p>
            <a:pPr defTabSz="762000" eaLnBrk="0" hangingPunct="0">
              <a:buClr>
                <a:srgbClr val="FF0000"/>
              </a:buClr>
              <a:buFont typeface="Wingdings" pitchFamily="2" charset="2"/>
              <a:buNone/>
            </a:pPr>
            <a:endParaRPr lang="de-DE" sz="200" dirty="0" smtClean="0">
              <a:solidFill>
                <a:schemeClr val="tx2">
                  <a:lumMod val="50000"/>
                </a:schemeClr>
              </a:solidFill>
              <a:sym typeface="Webdings" pitchFamily="18" charset="2"/>
            </a:endParaRPr>
          </a:p>
          <a:p>
            <a:pPr defTabSz="762000" eaLnBrk="0" hangingPunct="0">
              <a:buClr>
                <a:srgbClr val="FF0000"/>
              </a:buClr>
              <a:buFont typeface="Wingdings" pitchFamily="2" charset="2"/>
              <a:buNone/>
            </a:pPr>
            <a:endParaRPr lang="de-DE" sz="200" dirty="0" smtClean="0">
              <a:solidFill>
                <a:schemeClr val="tx2">
                  <a:lumMod val="50000"/>
                </a:schemeClr>
              </a:solidFill>
              <a:sym typeface="Webdings" pitchFamily="18" charset="2"/>
            </a:endParaRPr>
          </a:p>
          <a:p>
            <a:pPr defTabSz="762000" eaLnBrk="0" hangingPunct="0">
              <a:buClr>
                <a:srgbClr val="FF0000"/>
              </a:buClr>
              <a:buFont typeface="Wingdings" pitchFamily="2" charset="2"/>
              <a:buNone/>
            </a:pPr>
            <a:endParaRPr lang="de-DE" sz="200" dirty="0" smtClean="0">
              <a:solidFill>
                <a:schemeClr val="tx2">
                  <a:lumMod val="50000"/>
                </a:schemeClr>
              </a:solidFill>
              <a:sym typeface="Webdings" pitchFamily="18" charset="2"/>
            </a:endParaRPr>
          </a:p>
          <a:p>
            <a:pPr defTabSz="762000" eaLnBrk="0" hangingPunct="0">
              <a:buClr>
                <a:srgbClr val="FF0000"/>
              </a:buClr>
              <a:buFont typeface="Wingdings" pitchFamily="2" charset="2"/>
              <a:buNone/>
            </a:pPr>
            <a:r>
              <a:rPr lang="de-DE" sz="2000" dirty="0" smtClean="0">
                <a:solidFill>
                  <a:srgbClr val="FF0000"/>
                </a:solidFill>
                <a:sym typeface="Webdings" pitchFamily="18" charset="2"/>
              </a:rPr>
              <a:t>       </a:t>
            </a:r>
            <a:r>
              <a:rPr lang="de-DE" sz="100" dirty="0" smtClean="0">
                <a:solidFill>
                  <a:srgbClr val="FF0000"/>
                </a:solidFill>
                <a:sym typeface="Webdings" pitchFamily="18" charset="2"/>
              </a:rPr>
              <a:t>                        </a:t>
            </a:r>
            <a:r>
              <a:rPr lang="de-DE" sz="2000" dirty="0" smtClean="0">
                <a:solidFill>
                  <a:srgbClr val="FF0000"/>
                </a:solidFill>
                <a:sym typeface="Webdings" pitchFamily="18" charset="2"/>
              </a:rPr>
              <a:t>    </a:t>
            </a:r>
            <a:r>
              <a:rPr lang="de-DE" sz="200" dirty="0" smtClean="0">
                <a:solidFill>
                  <a:srgbClr val="FF0000"/>
                </a:solidFill>
                <a:sym typeface="Webdings" pitchFamily="18" charset="2"/>
              </a:rPr>
              <a:t>  </a:t>
            </a:r>
            <a:r>
              <a:rPr lang="de-DE" sz="2000" dirty="0" smtClean="0">
                <a:solidFill>
                  <a:srgbClr val="FF0000"/>
                </a:solidFill>
                <a:sym typeface="Webdings" pitchFamily="18" charset="2"/>
              </a:rPr>
              <a:t>   </a:t>
            </a:r>
            <a:r>
              <a:rPr lang="en-US" sz="2000" dirty="0" smtClean="0">
                <a:solidFill>
                  <a:schemeClr val="tx2">
                    <a:lumMod val="50000"/>
                  </a:schemeClr>
                </a:solidFill>
                <a:sym typeface="Webdings" pitchFamily="18" charset="2"/>
              </a:rPr>
              <a:t>Steel men operate maximum temperature processes; no one else</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controls facilities with an arc temperature exceeding 5000° C, </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molten materials with temperatures up to 1700° C and man-made </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lava in routine business; this creates chances to offer services for</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other cycles of materials, to generate additional sources of income</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thus significantly enhancing the standing of the steel industry in the</a:t>
            </a:r>
            <a:br>
              <a:rPr lang="en-US" sz="2000" dirty="0" smtClean="0">
                <a:solidFill>
                  <a:schemeClr val="tx2">
                    <a:lumMod val="50000"/>
                  </a:schemeClr>
                </a:solidFill>
                <a:sym typeface="Webdings" pitchFamily="18" charset="2"/>
              </a:rPr>
            </a:br>
            <a:r>
              <a:rPr lang="en-US" sz="2000" dirty="0" smtClean="0">
                <a:solidFill>
                  <a:schemeClr val="tx2">
                    <a:lumMod val="50000"/>
                  </a:schemeClr>
                </a:solidFill>
                <a:sym typeface="Webdings" pitchFamily="18" charset="2"/>
              </a:rPr>
              <a:t>	        eyes of the public.</a:t>
            </a:r>
            <a:endParaRPr lang="en-US" dirty="0" smtClean="0">
              <a:solidFill>
                <a:schemeClr val="tx2">
                  <a:lumMod val="50000"/>
                </a:schemeClr>
              </a:solidFill>
              <a:sym typeface="Webdings" pitchFamily="18" charset="2"/>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524" y="5661248"/>
            <a:ext cx="715060" cy="74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Bild 7" descr="DIHK-Logo_Klimaschutz4c_45mm.eps"/>
          <p:cNvPicPr>
            <a:picLocks noChangeAspect="1"/>
          </p:cNvPicPr>
          <p:nvPr/>
        </p:nvPicPr>
        <p:blipFill>
          <a:blip r:embed="rId4"/>
          <a:srcRect/>
          <a:stretch>
            <a:fillRect/>
          </a:stretch>
        </p:blipFill>
        <p:spPr bwMode="auto">
          <a:xfrm>
            <a:off x="7524328" y="5571254"/>
            <a:ext cx="1728192" cy="882082"/>
          </a:xfrm>
          <a:prstGeom prst="rect">
            <a:avLst/>
          </a:prstGeom>
          <a:noFill/>
          <a:ln w="9525">
            <a:noFill/>
            <a:miter lim="800000"/>
            <a:headEnd/>
            <a:tailEnd/>
          </a:ln>
        </p:spPr>
      </p:pic>
    </p:spTree>
    <p:extLst>
      <p:ext uri="{BB962C8B-B14F-4D97-AF65-F5344CB8AC3E}">
        <p14:creationId xmlns:p14="http://schemas.microsoft.com/office/powerpoint/2010/main" val="22865564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p:cNvSpPr/>
          <p:nvPr/>
        </p:nvSpPr>
        <p:spPr>
          <a:xfrm>
            <a:off x="0" y="896076"/>
            <a:ext cx="9144000" cy="5612671"/>
          </a:xfrm>
          <a:prstGeom prst="rect">
            <a:avLst/>
          </a:prstGeom>
          <a:gradFill>
            <a:gsLst>
              <a:gs pos="0">
                <a:schemeClr val="bg1"/>
              </a:gs>
              <a:gs pos="49000">
                <a:srgbClr val="E5E8E8"/>
              </a:gs>
              <a:gs pos="100000">
                <a:schemeClr val="accent1">
                  <a:tint val="44500"/>
                  <a:satMod val="160000"/>
                </a:schemeClr>
              </a:gs>
              <a:gs pos="100000">
                <a:schemeClr val="accent1">
                  <a:tint val="23500"/>
                  <a:satMod val="16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2" name="Titel 1"/>
          <p:cNvSpPr>
            <a:spLocks noGrp="1"/>
          </p:cNvSpPr>
          <p:nvPr>
            <p:ph type="title"/>
          </p:nvPr>
        </p:nvSpPr>
        <p:spPr/>
        <p:txBody>
          <a:bodyPr/>
          <a:lstStyle/>
          <a:p>
            <a:r>
              <a:rPr lang="de-DE" sz="2400" dirty="0" err="1">
                <a:latin typeface="+mj-lt"/>
              </a:rPr>
              <a:t>O</a:t>
            </a:r>
            <a:r>
              <a:rPr lang="de-DE" sz="2400" dirty="0" err="1" smtClean="0">
                <a:latin typeface="+mj-lt"/>
              </a:rPr>
              <a:t>ur</a:t>
            </a:r>
            <a:r>
              <a:rPr lang="de-DE" sz="2400" dirty="0" smtClean="0">
                <a:latin typeface="+mj-lt"/>
              </a:rPr>
              <a:t> Steel Plant Tomorrow</a:t>
            </a:r>
            <a:endParaRPr lang="de-DE" sz="2400" cap="small" dirty="0">
              <a:latin typeface="+mj-lt"/>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963156"/>
            <a:ext cx="8352928" cy="5243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Gerade Verbindung 6"/>
          <p:cNvCxnSpPr/>
          <p:nvPr/>
        </p:nvCxnSpPr>
        <p:spPr>
          <a:xfrm>
            <a:off x="4932040" y="5085184"/>
            <a:ext cx="1008112" cy="2880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0"/>
          <p:cNvCxnSpPr/>
          <p:nvPr/>
        </p:nvCxnSpPr>
        <p:spPr>
          <a:xfrm>
            <a:off x="7452320" y="5445224"/>
            <a:ext cx="936104" cy="2880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524" y="5661248"/>
            <a:ext cx="715060" cy="748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441672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st des GMH Master 28.07.2011">
  <a:themeElements>
    <a:clrScheme name="Benutzerdefiniert 2">
      <a:dk1>
        <a:srgbClr val="334547"/>
      </a:dk1>
      <a:lt1>
        <a:srgbClr val="FFFFFF"/>
      </a:lt1>
      <a:dk2>
        <a:srgbClr val="FFFFFF"/>
      </a:dk2>
      <a:lt2>
        <a:srgbClr val="FFFFFF"/>
      </a:lt2>
      <a:accent1>
        <a:srgbClr val="5C6C6C"/>
      </a:accent1>
      <a:accent2>
        <a:srgbClr val="A9B1B3"/>
      </a:accent2>
      <a:accent3>
        <a:srgbClr val="535959"/>
      </a:accent3>
      <a:accent4>
        <a:srgbClr val="E1E5E6"/>
      </a:accent4>
      <a:accent5>
        <a:srgbClr val="424E56"/>
      </a:accent5>
      <a:accent6>
        <a:srgbClr val="BDBDBE"/>
      </a:accent6>
      <a:hlink>
        <a:srgbClr val="F2F2F2"/>
      </a:hlink>
      <a:folHlink>
        <a:srgbClr val="FFFFFF"/>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1C73F292D0441E4BAA8BB1F8CEB9597D" ma:contentTypeVersion="12" ma:contentTypeDescription="Ein neues Dokument erstellen." ma:contentTypeScope="" ma:versionID="3ecdf4b507dc613d9f35e65da867fbd9">
  <xsd:schema xmlns:xsd="http://www.w3.org/2001/XMLSchema" xmlns:xs="http://www.w3.org/2001/XMLSchema" xmlns:p="http://schemas.microsoft.com/office/2006/metadata/properties" xmlns:ns2="00a472aa-402e-4d00-8566-4346331837a4" xmlns:ns3="http://schemas.microsoft.com/sharepoint/v4" targetNamespace="http://schemas.microsoft.com/office/2006/metadata/properties" ma:root="true" ma:fieldsID="30562357871999cd6cb7d8131429a2bb" ns2:_="" ns3:_="">
    <xsd:import namespace="00a472aa-402e-4d00-8566-4346331837a4"/>
    <xsd:import namespace="http://schemas.microsoft.com/sharepoint/v4"/>
    <xsd:element name="properties">
      <xsd:complexType>
        <xsd:sequence>
          <xsd:element name="documentManagement">
            <xsd:complexType>
              <xsd:all>
                <xsd:element ref="ns2:Ge_x00e4_ndert_x0020_am" minOccurs="0"/>
                <xsd:element ref="ns2:Ge_x00e4_ndert_x0020_durch"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a472aa-402e-4d00-8566-4346331837a4" elementFormDefault="qualified">
    <xsd:import namespace="http://schemas.microsoft.com/office/2006/documentManagement/types"/>
    <xsd:import namespace="http://schemas.microsoft.com/office/infopath/2007/PartnerControls"/>
    <xsd:element name="Ge_x00e4_ndert_x0020_am" ma:index="8" nillable="true" ma:displayName="Geändert am" ma:internalName="Ge_x00e4_ndert_x0020_am">
      <xsd:simpleType>
        <xsd:restriction base="dms:DateTime"/>
      </xsd:simpleType>
    </xsd:element>
    <xsd:element name="Ge_x00e4_ndert_x0020_durch" ma:index="9" nillable="true" ma:displayName="Geändert durch" ma:list="UserInfo" ma:SharePointGroup="0" ma:internalName="Ge_x00e4_ndert_x0020_durch"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Ge_x00e4_ndert_x0020_durch xmlns="00a472aa-402e-4d00-8566-4346331837a4">
      <UserInfo>
        <DisplayName>Paul, Julius Maximilian</DisplayName>
        <AccountId>3709</AccountId>
        <AccountType/>
      </UserInfo>
    </Ge_x00e4_ndert_x0020_durch>
    <Ge_x00e4_ndert_x0020_am xmlns="00a472aa-402e-4d00-8566-4346331837a4">2011-08-10T13:18:51+00:00</Ge_x00e4_ndert_x0020_am>
    <IconOverlay xmlns="http://schemas.microsoft.com/sharepoint/v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AA04864-4B17-425E-9926-51715A4272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0a472aa-402e-4d00-8566-4346331837a4"/>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FAFC36-6B3E-4BAB-961B-DF1CBFFB6FA5}">
  <ds:schemaRefs>
    <ds:schemaRef ds:uri="http://purl.org/dc/dcmitype/"/>
    <ds:schemaRef ds:uri="http://schemas.microsoft.com/office/2006/documentManagement/types"/>
    <ds:schemaRef ds:uri="http://www.w3.org/XML/1998/namespace"/>
    <ds:schemaRef ds:uri="http://schemas.openxmlformats.org/package/2006/metadata/core-properties"/>
    <ds:schemaRef ds:uri="00a472aa-402e-4d00-8566-4346331837a4"/>
    <ds:schemaRef ds:uri="http://schemas.microsoft.com/office/2006/metadata/properties"/>
    <ds:schemaRef ds:uri="http://purl.org/dc/terms/"/>
    <ds:schemaRef ds:uri="http://purl.org/dc/elements/1.1/"/>
    <ds:schemaRef ds:uri="http://schemas.microsoft.com/office/infopath/2007/PartnerControls"/>
    <ds:schemaRef ds:uri="http://schemas.microsoft.com/sharepoint/v4"/>
  </ds:schemaRefs>
</ds:datastoreItem>
</file>

<file path=customXml/itemProps3.xml><?xml version="1.0" encoding="utf-8"?>
<ds:datastoreItem xmlns:ds="http://schemas.openxmlformats.org/officeDocument/2006/customXml" ds:itemID="{25392F79-83B6-4909-97FA-6ADB7BA23A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test des GMH Master 28.07.2011</Template>
  <TotalTime>0</TotalTime>
  <Words>668</Words>
  <Application>Microsoft Office PowerPoint</Application>
  <PresentationFormat>Bildschirmpräsentation (4:3)</PresentationFormat>
  <Paragraphs>264</Paragraphs>
  <Slides>17</Slides>
  <Notes>17</Notes>
  <HiddenSlides>0</HiddenSlides>
  <MMClips>0</MMClips>
  <ScaleCrop>false</ScaleCrop>
  <HeadingPairs>
    <vt:vector size="4" baseType="variant">
      <vt:variant>
        <vt:lpstr>Design</vt:lpstr>
      </vt:variant>
      <vt:variant>
        <vt:i4>1</vt:i4>
      </vt:variant>
      <vt:variant>
        <vt:lpstr>Folientitel</vt:lpstr>
      </vt:variant>
      <vt:variant>
        <vt:i4>17</vt:i4>
      </vt:variant>
    </vt:vector>
  </HeadingPairs>
  <TitlesOfParts>
    <vt:vector size="18" baseType="lpstr">
      <vt:lpstr>test des GMH Master 28.07.2011</vt:lpstr>
      <vt:lpstr>PowerPoint-Präsentation</vt:lpstr>
      <vt:lpstr>Our Steel Provides Motion</vt:lpstr>
      <vt:lpstr>Range of Materials</vt:lpstr>
      <vt:lpstr>Product Groups</vt:lpstr>
      <vt:lpstr>PowerPoint-Präsentation</vt:lpstr>
      <vt:lpstr>Production Route</vt:lpstr>
      <vt:lpstr>We are more than Steel Producers</vt:lpstr>
      <vt:lpstr>We are more than Steel Producers</vt:lpstr>
      <vt:lpstr>Our Steel Plant Tomorrow</vt:lpstr>
      <vt:lpstr>Stabilization of LF-Slag</vt:lpstr>
      <vt:lpstr>Reaction Routes reducing EAF-Slag </vt:lpstr>
      <vt:lpstr>Reaction Routes reducing EAF-Slag…</vt:lpstr>
      <vt:lpstr>… in  Laboraty Trial using C-Crucibles</vt:lpstr>
      <vt:lpstr>Metal Specimen from reduced EAF-Slag</vt:lpstr>
      <vt:lpstr>Slag Specimen from reduced EAF-Slag</vt:lpstr>
      <vt:lpstr>Reaction Route reducing eaf-slag </vt:lpstr>
      <vt:lpstr>PowerPoint-Präsentation</vt:lpstr>
    </vt:vector>
  </TitlesOfParts>
  <Company>Georgsmarienhütte Holding GmbH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GMH Systems GmbH</dc:creator>
  <cp:lastModifiedBy>Schliephake, Henning</cp:lastModifiedBy>
  <cp:revision>208</cp:revision>
  <cp:lastPrinted>2016-06-07T13:48:59Z</cp:lastPrinted>
  <dcterms:created xsi:type="dcterms:W3CDTF">2011-07-29T08:03:46Z</dcterms:created>
  <dcterms:modified xsi:type="dcterms:W3CDTF">2017-03-30T09:00:10Z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0x0101001C73F292D0441E4BAA8BB1F8CEB9597D</vt:lpwstr>
  </property>
</Properties>
</file>