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sldIdLst>
    <p:sldId id="263" r:id="rId3"/>
    <p:sldId id="330" r:id="rId4"/>
    <p:sldId id="310" r:id="rId5"/>
    <p:sldId id="386" r:id="rId6"/>
    <p:sldId id="351" r:id="rId7"/>
    <p:sldId id="416" r:id="rId8"/>
    <p:sldId id="409" r:id="rId9"/>
    <p:sldId id="407" r:id="rId10"/>
    <p:sldId id="408" r:id="rId11"/>
    <p:sldId id="403" r:id="rId12"/>
    <p:sldId id="412" r:id="rId13"/>
    <p:sldId id="410" r:id="rId14"/>
    <p:sldId id="411" r:id="rId15"/>
    <p:sldId id="398" r:id="rId16"/>
    <p:sldId id="390" r:id="rId17"/>
    <p:sldId id="391" r:id="rId18"/>
    <p:sldId id="418" r:id="rId19"/>
    <p:sldId id="417" r:id="rId20"/>
    <p:sldId id="389" r:id="rId21"/>
    <p:sldId id="415" r:id="rId22"/>
    <p:sldId id="406" r:id="rId23"/>
    <p:sldId id="334" r:id="rId24"/>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9900"/>
    <a:srgbClr val="6699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2834" autoAdjust="0"/>
  </p:normalViewPr>
  <p:slideViewPr>
    <p:cSldViewPr>
      <p:cViewPr>
        <p:scale>
          <a:sx n="70" d="100"/>
          <a:sy n="70" d="100"/>
        </p:scale>
        <p:origin x="-396" y="-4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8826B06-9F65-44A4-B286-C05347E80609}" type="datetimeFigureOut">
              <a:rPr lang="nl-NL"/>
              <a:pPr>
                <a:defRPr/>
              </a:pPr>
              <a:t>30-03-2017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F62BFBD-4034-4FA7-ABA7-D537D6DA5252}" type="slidenum">
              <a:rPr lang="nl-NL"/>
              <a:pPr>
                <a:defRPr/>
              </a:pPr>
              <a:t>‹#›</a:t>
            </a:fld>
            <a:endParaRPr lang="nl-NL"/>
          </a:p>
        </p:txBody>
      </p:sp>
    </p:spTree>
    <p:extLst>
      <p:ext uri="{BB962C8B-B14F-4D97-AF65-F5344CB8AC3E}">
        <p14:creationId xmlns:p14="http://schemas.microsoft.com/office/powerpoint/2010/main" val="11478076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1</a:t>
            </a:fld>
            <a:endParaRPr lang="nl-NL"/>
          </a:p>
        </p:txBody>
      </p:sp>
    </p:spTree>
    <p:extLst>
      <p:ext uri="{BB962C8B-B14F-4D97-AF65-F5344CB8AC3E}">
        <p14:creationId xmlns:p14="http://schemas.microsoft.com/office/powerpoint/2010/main" val="381343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2</a:t>
            </a:fld>
            <a:endParaRPr lang="nl-NL"/>
          </a:p>
        </p:txBody>
      </p:sp>
    </p:spTree>
    <p:extLst>
      <p:ext uri="{BB962C8B-B14F-4D97-AF65-F5344CB8AC3E}">
        <p14:creationId xmlns:p14="http://schemas.microsoft.com/office/powerpoint/2010/main" val="219646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3</a:t>
            </a:fld>
            <a:endParaRPr lang="nl-NL"/>
          </a:p>
        </p:txBody>
      </p:sp>
    </p:spTree>
    <p:extLst>
      <p:ext uri="{BB962C8B-B14F-4D97-AF65-F5344CB8AC3E}">
        <p14:creationId xmlns:p14="http://schemas.microsoft.com/office/powerpoint/2010/main" val="61022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nl-NL" sz="1200" dirty="0" smtClean="0"/>
              <a:t>Mankind dominates material flows; we </a:t>
            </a:r>
            <a:r>
              <a:rPr lang="en-US" altLang="nl-NL" sz="1200" dirty="0" err="1" smtClean="0"/>
              <a:t>zijn</a:t>
            </a:r>
            <a:r>
              <a:rPr lang="en-US" altLang="nl-NL" sz="1200" dirty="0" smtClean="0"/>
              <a:t> </a:t>
            </a:r>
            <a:r>
              <a:rPr lang="en-US" altLang="nl-NL" sz="1200" dirty="0" err="1" smtClean="0"/>
              <a:t>een</a:t>
            </a:r>
            <a:r>
              <a:rPr lang="en-US" altLang="nl-NL" sz="1200" dirty="0" smtClean="0"/>
              <a:t> bulldozer van </a:t>
            </a:r>
            <a:r>
              <a:rPr lang="en-US" altLang="nl-NL" sz="1200" dirty="0" err="1" smtClean="0"/>
              <a:t>formaat</a:t>
            </a:r>
            <a:endParaRPr lang="en-US" altLang="nl-NL" sz="1200" dirty="0" smtClean="0"/>
          </a:p>
          <a:p>
            <a:r>
              <a:rPr lang="en-US" sz="1200" dirty="0" err="1" smtClean="0"/>
              <a:t>Koolstof</a:t>
            </a:r>
            <a:r>
              <a:rPr lang="en-US" sz="1200" dirty="0" smtClean="0"/>
              <a:t> nog </a:t>
            </a:r>
            <a:r>
              <a:rPr lang="en-US" sz="1200" dirty="0" err="1" smtClean="0"/>
              <a:t>niet</a:t>
            </a:r>
            <a:r>
              <a:rPr lang="en-US" sz="1200" dirty="0" smtClean="0"/>
              <a:t>, maar is </a:t>
            </a:r>
            <a:r>
              <a:rPr lang="en-US" sz="1200" dirty="0" err="1" smtClean="0"/>
              <a:t>een</a:t>
            </a:r>
            <a:r>
              <a:rPr lang="en-US" sz="1200" dirty="0" smtClean="0"/>
              <a:t> </a:t>
            </a:r>
            <a:r>
              <a:rPr lang="en-US" sz="1200" dirty="0" err="1" smtClean="0"/>
              <a:t>ander</a:t>
            </a:r>
            <a:r>
              <a:rPr lang="en-US" sz="1200" dirty="0" smtClean="0"/>
              <a:t> </a:t>
            </a:r>
            <a:r>
              <a:rPr lang="en-US" sz="1200" dirty="0" err="1" smtClean="0"/>
              <a:t>probleem</a:t>
            </a:r>
            <a:r>
              <a:rPr lang="en-US" sz="1200" dirty="0" smtClean="0"/>
              <a:t>; </a:t>
            </a:r>
            <a:r>
              <a:rPr lang="en-US" sz="1200" dirty="0" err="1" smtClean="0"/>
              <a:t>er</a:t>
            </a:r>
            <a:r>
              <a:rPr lang="en-US" sz="1200" dirty="0" smtClean="0"/>
              <a:t> is </a:t>
            </a:r>
            <a:r>
              <a:rPr lang="en-US" sz="1200" dirty="0" err="1" smtClean="0"/>
              <a:t>onvoldoende</a:t>
            </a:r>
            <a:r>
              <a:rPr lang="en-US" sz="1200" dirty="0" smtClean="0"/>
              <a:t> </a:t>
            </a:r>
            <a:r>
              <a:rPr lang="en-US" sz="1200" dirty="0" err="1" smtClean="0"/>
              <a:t>atmosfeer</a:t>
            </a:r>
            <a:r>
              <a:rPr lang="en-US" sz="1200" dirty="0" smtClean="0"/>
              <a:t> om het </a:t>
            </a:r>
            <a:r>
              <a:rPr lang="en-US" sz="1200" dirty="0" err="1" smtClean="0"/>
              <a:t>afvalproduct</a:t>
            </a:r>
            <a:r>
              <a:rPr lang="en-US" sz="1200" dirty="0" smtClean="0"/>
              <a:t> in </a:t>
            </a:r>
            <a:r>
              <a:rPr lang="en-US" sz="1200" dirty="0" err="1" smtClean="0"/>
              <a:t>te</a:t>
            </a:r>
            <a:r>
              <a:rPr lang="en-US" sz="1200" dirty="0" smtClean="0"/>
              <a:t> </a:t>
            </a:r>
            <a:r>
              <a:rPr lang="en-US" sz="1200" dirty="0" err="1" smtClean="0"/>
              <a:t>stoppen</a:t>
            </a:r>
            <a:endParaRPr lang="nl-NL" dirty="0"/>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4</a:t>
            </a:fld>
            <a:endParaRPr lang="nl-NL"/>
          </a:p>
        </p:txBody>
      </p:sp>
    </p:spTree>
    <p:extLst>
      <p:ext uri="{BB962C8B-B14F-4D97-AF65-F5344CB8AC3E}">
        <p14:creationId xmlns:p14="http://schemas.microsoft.com/office/powerpoint/2010/main" val="260238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Verdana" pitchFamily="34" charset="0"/>
              </a:defRPr>
            </a:lvl1pPr>
            <a:lvl2pPr marL="742950" indent="-285750">
              <a:spcBef>
                <a:spcPct val="30000"/>
              </a:spcBef>
              <a:defRPr sz="1200">
                <a:solidFill>
                  <a:schemeClr val="tx1"/>
                </a:solidFill>
                <a:latin typeface="Verdana" pitchFamily="34" charset="0"/>
              </a:defRPr>
            </a:lvl2pPr>
            <a:lvl3pPr marL="1143000" indent="-228600">
              <a:spcBef>
                <a:spcPct val="30000"/>
              </a:spcBef>
              <a:defRPr sz="1200">
                <a:solidFill>
                  <a:schemeClr val="tx1"/>
                </a:solidFill>
                <a:latin typeface="Verdana" pitchFamily="34" charset="0"/>
              </a:defRPr>
            </a:lvl3pPr>
            <a:lvl4pPr marL="1600200" indent="-228600">
              <a:spcBef>
                <a:spcPct val="30000"/>
              </a:spcBef>
              <a:defRPr sz="1200">
                <a:solidFill>
                  <a:schemeClr val="tx1"/>
                </a:solidFill>
                <a:latin typeface="Verdana" pitchFamily="34" charset="0"/>
              </a:defRPr>
            </a:lvl4pPr>
            <a:lvl5pPr marL="2057400" indent="-22860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a:spcBef>
                <a:spcPct val="0"/>
              </a:spcBef>
            </a:pPr>
            <a:fld id="{0D941A59-40B6-4C6D-BF39-9A56716AAC3C}" type="slidenum">
              <a:rPr lang="nl-NL" altLang="nl-NL" smtClean="0">
                <a:latin typeface="Arial" pitchFamily="34" charset="0"/>
                <a:ea typeface="MS PGothic" pitchFamily="34" charset="-128"/>
              </a:rPr>
              <a:pPr>
                <a:spcBef>
                  <a:spcPct val="0"/>
                </a:spcBef>
              </a:pPr>
              <a:t>5</a:t>
            </a:fld>
            <a:endParaRPr lang="nl-NL" altLang="nl-NL" smtClean="0">
              <a:latin typeface="Arial" pitchFamily="34" charset="0"/>
              <a:ea typeface="MS PGothic" pitchFamily="34" charset="-128"/>
            </a:endParaRPr>
          </a:p>
        </p:txBody>
      </p:sp>
      <p:sp>
        <p:nvSpPr>
          <p:cNvPr id="98307" name="Rectangle 7"/>
          <p:cNvSpPr txBox="1">
            <a:spLocks noGrp="1" noChangeArrowheads="1"/>
          </p:cNvSpPr>
          <p:nvPr/>
        </p:nvSpPr>
        <p:spPr bwMode="auto">
          <a:xfrm>
            <a:off x="3884545" y="8684973"/>
            <a:ext cx="2971853" cy="45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spcBef>
                <a:spcPct val="30000"/>
              </a:spcBef>
              <a:defRPr sz="1200">
                <a:solidFill>
                  <a:schemeClr val="tx1"/>
                </a:solidFill>
                <a:latin typeface="Verdana" pitchFamily="34" charset="0"/>
              </a:defRPr>
            </a:lvl1pPr>
            <a:lvl2pPr marL="742950" indent="-285750">
              <a:spcBef>
                <a:spcPct val="30000"/>
              </a:spcBef>
              <a:defRPr sz="1200">
                <a:solidFill>
                  <a:schemeClr val="tx1"/>
                </a:solidFill>
                <a:latin typeface="Verdana" pitchFamily="34" charset="0"/>
              </a:defRPr>
            </a:lvl2pPr>
            <a:lvl3pPr marL="1143000" indent="-228600">
              <a:spcBef>
                <a:spcPct val="30000"/>
              </a:spcBef>
              <a:defRPr sz="1200">
                <a:solidFill>
                  <a:schemeClr val="tx1"/>
                </a:solidFill>
                <a:latin typeface="Verdana" pitchFamily="34" charset="0"/>
              </a:defRPr>
            </a:lvl3pPr>
            <a:lvl4pPr marL="1600200" indent="-228600">
              <a:spcBef>
                <a:spcPct val="30000"/>
              </a:spcBef>
              <a:defRPr sz="1200">
                <a:solidFill>
                  <a:schemeClr val="tx1"/>
                </a:solidFill>
                <a:latin typeface="Verdana" pitchFamily="34" charset="0"/>
              </a:defRPr>
            </a:lvl4pPr>
            <a:lvl5pPr marL="2057400" indent="-22860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algn="r" eaLnBrk="1" hangingPunct="1">
              <a:spcBef>
                <a:spcPct val="0"/>
              </a:spcBef>
            </a:pPr>
            <a:fld id="{718F3D47-5C07-4E08-899F-C32F5C8C80FA}" type="slidenum">
              <a:rPr lang="en-US" altLang="nl-NL">
                <a:latin typeface="Tahoma" pitchFamily="34" charset="0"/>
                <a:ea typeface="MS PGothic" pitchFamily="34" charset="-128"/>
                <a:cs typeface="Tahoma" pitchFamily="34" charset="0"/>
              </a:rPr>
              <a:pPr algn="r" eaLnBrk="1" hangingPunct="1">
                <a:spcBef>
                  <a:spcPct val="0"/>
                </a:spcBef>
              </a:pPr>
              <a:t>5</a:t>
            </a:fld>
            <a:endParaRPr lang="en-US" altLang="nl-NL">
              <a:latin typeface="Tahoma" pitchFamily="34" charset="0"/>
              <a:ea typeface="MS PGothic" pitchFamily="34" charset="-128"/>
              <a:cs typeface="Tahoma" pitchFamily="34" charset="0"/>
            </a:endParaRPr>
          </a:p>
        </p:txBody>
      </p:sp>
      <p:sp>
        <p:nvSpPr>
          <p:cNvPr id="98308" name="Rectangle 2"/>
          <p:cNvSpPr>
            <a:spLocks noGrp="1" noRot="1" noChangeAspect="1" noChangeArrowheads="1" noTextEdit="1"/>
          </p:cNvSpPr>
          <p:nvPr>
            <p:ph type="sldImg"/>
          </p:nvPr>
        </p:nvSpPr>
        <p:spPr>
          <a:xfrm>
            <a:off x="1146175" y="685800"/>
            <a:ext cx="4573588" cy="3429000"/>
          </a:xfrm>
          <a:ln/>
        </p:spPr>
      </p:sp>
      <p:sp>
        <p:nvSpPr>
          <p:cNvPr id="98309" name="Rectangle 3"/>
          <p:cNvSpPr>
            <a:spLocks noGrp="1" noChangeArrowheads="1"/>
          </p:cNvSpPr>
          <p:nvPr>
            <p:ph type="body" idx="1"/>
          </p:nvPr>
        </p:nvSpPr>
        <p:spPr>
          <a:xfrm>
            <a:off x="685320" y="4344680"/>
            <a:ext cx="5487361" cy="4113703"/>
          </a:xfrm>
          <a:noFill/>
        </p:spPr>
        <p:txBody>
          <a:bodyPr lIns="91433" tIns="45716" rIns="91433" bIns="45716"/>
          <a:lstStyle/>
          <a:p>
            <a:pPr marL="228600" indent="-228600" eaLnBrk="1" hangingPunct="1"/>
            <a:r>
              <a:rPr lang="en-US" altLang="nl-NL" b="1" smtClean="0">
                <a:ea typeface="MS PGothic" pitchFamily="34" charset="-128"/>
              </a:rPr>
              <a:t>Contributions</a:t>
            </a:r>
          </a:p>
          <a:p>
            <a:pPr marL="228600" indent="-228600" eaLnBrk="1" hangingPunct="1">
              <a:buFontTx/>
              <a:buAutoNum type="arabicParenR"/>
            </a:pPr>
            <a:r>
              <a:rPr lang="en-US" altLang="nl-NL" smtClean="0">
                <a:ea typeface="MS PGothic" pitchFamily="34" charset="-128"/>
              </a:rPr>
              <a:t> Fuel to final services, through technical categories</a:t>
            </a:r>
          </a:p>
          <a:p>
            <a:pPr marL="228600" indent="-228600" eaLnBrk="1" hangingPunct="1">
              <a:buFontTx/>
              <a:buAutoNum type="arabicParenR"/>
            </a:pPr>
            <a:r>
              <a:rPr lang="en-US" altLang="nl-NL" smtClean="0">
                <a:ea typeface="MS PGothic" pitchFamily="34" charset="-128"/>
              </a:rPr>
              <a:t> 89% theoretical potential in conversion devices,  breakdown of conversion loss</a:t>
            </a:r>
          </a:p>
          <a:p>
            <a:pPr marL="228600" indent="-228600" eaLnBrk="1" hangingPunct="1">
              <a:buFontTx/>
              <a:buAutoNum type="arabicParenR"/>
            </a:pPr>
            <a:r>
              <a:rPr lang="en-US" altLang="nl-NL" smtClean="0">
                <a:ea typeface="MS PGothic" pitchFamily="34" charset="-128"/>
              </a:rPr>
              <a:t> 73% practical potential in passive systems</a:t>
            </a:r>
          </a:p>
          <a:p>
            <a:pPr marL="228600" indent="-228600" eaLnBrk="1" hangingPunct="1">
              <a:buFontTx/>
              <a:buAutoNum type="arabicParenR"/>
            </a:pPr>
            <a:r>
              <a:rPr lang="en-US" altLang="nl-NL" smtClean="0">
                <a:ea typeface="MS PGothic" pitchFamily="34" charset="-128"/>
              </a:rPr>
              <a:t> Combined: suggests a 30 fold improvement in the current energy network is possible from efficiency measures, without using alternatives energy supply.</a:t>
            </a:r>
          </a:p>
          <a:p>
            <a:pPr marL="228600" indent="-228600" eaLnBrk="1" hangingPunct="1"/>
            <a:r>
              <a:rPr lang="en-US" altLang="nl-NL" smtClean="0">
                <a:ea typeface="MS PGothic" pitchFamily="34" charset="-128"/>
              </a:rPr>
              <a:t>Approaching this problem from a technical perspective, based on physical and engineering laws, has resulted in a consistent</a:t>
            </a:r>
          </a:p>
          <a:p>
            <a:pPr marL="228600" indent="-228600" eaLnBrk="1" hangingPunct="1"/>
            <a:r>
              <a:rPr lang="en-US" altLang="nl-NL" smtClean="0">
                <a:ea typeface="MS PGothic" pitchFamily="34" charset="-128"/>
              </a:rPr>
              <a:t>framework for comparing efficiency options. Research and energy policy can be directed towards the actions that</a:t>
            </a:r>
          </a:p>
          <a:p>
            <a:pPr marL="228600" indent="-228600" eaLnBrk="1" hangingPunct="1"/>
            <a:r>
              <a:rPr lang="en-US" altLang="nl-NL" smtClean="0">
                <a:ea typeface="MS PGothic" pitchFamily="34" charset="-128"/>
              </a:rPr>
              <a:t>will make the most difference.</a:t>
            </a:r>
          </a:p>
          <a:p>
            <a:pPr marL="228600" indent="-228600" eaLnBrk="1" hangingPunct="1"/>
            <a:endParaRPr lang="en-US" altLang="nl-NL" smtClean="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In</a:t>
            </a:r>
            <a:r>
              <a:rPr lang="nl-NL" baseline="0" dirty="0" smtClean="0"/>
              <a:t> the U.S. there is the expresion “the Perfect Storm” A storm that is the result of all conditions being perfect to contribute to a storm of a biblical magnitude. The world, the energy sector, our whole system of production and consumption, is in this storm. Our consumption patterns are affecting the world, as plastic waste is already found at the North Pole itself. The climate is changing as it is absorbing the greenhouse gases that we emit, and people die on a daily basis as a result of air pollution, or climate-inflicted weather changes. You could see us as this bulk carrier; we see the storm coming, but are we able to timely change course....</a:t>
            </a:r>
          </a:p>
          <a:p>
            <a:endParaRPr lang="nl-NL" baseline="0" dirty="0" smtClean="0"/>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6</a:t>
            </a:fld>
            <a:endParaRPr lang="nl-NL"/>
          </a:p>
        </p:txBody>
      </p:sp>
    </p:spTree>
    <p:extLst>
      <p:ext uri="{BB962C8B-B14F-4D97-AF65-F5344CB8AC3E}">
        <p14:creationId xmlns:p14="http://schemas.microsoft.com/office/powerpoint/2010/main" val="364835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4A6FAA9-D176-45CF-8DE3-27673D7D2D9D}"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327962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20</a:t>
            </a:fld>
            <a:endParaRPr lang="nl-NL"/>
          </a:p>
        </p:txBody>
      </p:sp>
    </p:spTree>
    <p:extLst>
      <p:ext uri="{BB962C8B-B14F-4D97-AF65-F5344CB8AC3E}">
        <p14:creationId xmlns:p14="http://schemas.microsoft.com/office/powerpoint/2010/main" val="141737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9F62BFBD-4034-4FA7-ABA7-D537D6DA5252}" type="slidenum">
              <a:rPr lang="nl-NL" smtClean="0"/>
              <a:pPr>
                <a:defRPr/>
              </a:pPr>
              <a:t>22</a:t>
            </a:fld>
            <a:endParaRPr lang="nl-NL"/>
          </a:p>
        </p:txBody>
      </p:sp>
    </p:spTree>
    <p:extLst>
      <p:ext uri="{BB962C8B-B14F-4D97-AF65-F5344CB8AC3E}">
        <p14:creationId xmlns:p14="http://schemas.microsoft.com/office/powerpoint/2010/main" val="57924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kstvak 1"/>
          <p:cNvSpPr txBox="1"/>
          <p:nvPr userDrawn="1"/>
        </p:nvSpPr>
        <p:spPr>
          <a:xfrm>
            <a:off x="6372225" y="260350"/>
            <a:ext cx="2520950" cy="461963"/>
          </a:xfrm>
          <a:prstGeom prst="rect">
            <a:avLst/>
          </a:prstGeom>
          <a:noFill/>
        </p:spPr>
        <p:txBody>
          <a:bodyPr>
            <a:spAutoFit/>
          </a:bodyPr>
          <a:lstStyle/>
          <a:p>
            <a:pPr fontAlgn="auto">
              <a:spcBef>
                <a:spcPts val="0"/>
              </a:spcBef>
              <a:spcAft>
                <a:spcPts val="0"/>
              </a:spcAft>
              <a:defRPr/>
            </a:pPr>
            <a:r>
              <a:rPr lang="en-US" sz="1200" b="1" dirty="0">
                <a:solidFill>
                  <a:schemeClr val="bg2"/>
                </a:solidFill>
                <a:latin typeface="+mn-lt"/>
              </a:rPr>
              <a:t>Copernicus Institute of Sustainable Development</a:t>
            </a:r>
            <a:endParaRPr lang="nl-NL" sz="1200" b="1" dirty="0">
              <a:solidFill>
                <a:schemeClr val="bg2"/>
              </a:solidFill>
              <a:latin typeface="+mn-lt"/>
            </a:endParaRPr>
          </a:p>
        </p:txBody>
      </p:sp>
      <p:sp>
        <p:nvSpPr>
          <p:cNvPr id="14" name="Titel 13"/>
          <p:cNvSpPr>
            <a:spLocks noGrp="1" noChangeAspect="1"/>
          </p:cNvSpPr>
          <p:nvPr>
            <p:ph type="ctrTitle"/>
          </p:nvPr>
        </p:nvSpPr>
        <p:spPr>
          <a:xfrm>
            <a:off x="3229200" y="4647600"/>
            <a:ext cx="5382000" cy="1677600"/>
          </a:xfrm>
          <a:solidFill>
            <a:schemeClr val="bg2"/>
          </a:solidFill>
        </p:spPr>
        <p:txBody>
          <a:bodyPr anchor="b">
            <a:noAutofit/>
          </a:bodyPr>
          <a:lstStyle>
            <a:lvl1pPr algn="l">
              <a:defRPr>
                <a:solidFill>
                  <a:schemeClr val="bg1"/>
                </a:solidFill>
              </a:defRPr>
            </a:lvl1pPr>
            <a:extLst/>
          </a:lstStyle>
          <a:p>
            <a:r>
              <a:rPr lang="en-US" smtClean="0"/>
              <a:t>Click to edit Master title style</a:t>
            </a:r>
            <a:endParaRPr lang="en-US" dirty="0"/>
          </a:p>
        </p:txBody>
      </p:sp>
      <p:sp>
        <p:nvSpPr>
          <p:cNvPr id="22" name="Ondertitel 21"/>
          <p:cNvSpPr>
            <a:spLocks noGrp="1"/>
          </p:cNvSpPr>
          <p:nvPr>
            <p:ph type="subTitle" idx="1"/>
          </p:nvPr>
        </p:nvSpPr>
        <p:spPr>
          <a:xfrm>
            <a:off x="10764688" y="2060848"/>
            <a:ext cx="522784" cy="1752600"/>
          </a:xfrm>
        </p:spPr>
        <p:txBody>
          <a:bodyPr tIns="0">
            <a:noAutofit/>
          </a:bodyPr>
          <a:lstStyle>
            <a:lvl1pPr marL="27432" indent="0" algn="l">
              <a:buNone/>
              <a:defRPr sz="1200">
                <a:solidFill>
                  <a:schemeClr val="bg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0"/>
          </p:nvPr>
        </p:nvSpPr>
        <p:spPr>
          <a:xfrm>
            <a:off x="169200" y="1461600"/>
            <a:ext cx="8809200" cy="5158800"/>
          </a:xfrm>
        </p:spPr>
        <p:txBody>
          <a:bodyPr/>
          <a:lstStyle>
            <a:lvl2pPr>
              <a:defRPr>
                <a:solidFill>
                  <a:srgbClr val="5F5F5F"/>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3119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lang="en-US" smtClean="0"/>
              <a:t>Click to edit Master title style</a:t>
            </a:r>
            <a:endParaRPr lang="en-US" dirty="0"/>
          </a:p>
        </p:txBody>
      </p:sp>
      <p:sp>
        <p:nvSpPr>
          <p:cNvPr id="3" name="Tijdelijke aanduiding voor inhoud 2"/>
          <p:cNvSpPr>
            <a:spLocks noGrp="1"/>
          </p:cNvSpPr>
          <p:nvPr>
            <p:ph idx="1"/>
          </p:nvPr>
        </p:nvSpPr>
        <p:spPr/>
        <p:txBody>
          <a:bodyPr/>
          <a:lstStyle>
            <a:lvl1pPr marL="539496" indent="-457200">
              <a:buClrTx/>
              <a:buFont typeface="Arial" pitchFamily="34" charset="0"/>
              <a:buChar char="•"/>
              <a:defRPr sz="2400"/>
            </a:lvl1pPr>
            <a:lvl2pPr marL="640080" indent="-237744">
              <a:buFont typeface="Wingdings" pitchFamily="2" charset="2"/>
              <a:buChar char="§"/>
              <a:defRPr sz="2400"/>
            </a:lvl2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jdelijke aanduiding voor dianummer 2"/>
          <p:cNvSpPr>
            <a:spLocks noGrp="1"/>
          </p:cNvSpPr>
          <p:nvPr>
            <p:ph type="sldNum" sz="quarter" idx="10"/>
          </p:nvPr>
        </p:nvSpPr>
        <p:spPr/>
        <p:txBody>
          <a:bodyPr/>
          <a:lstStyle>
            <a:lvl1pPr>
              <a:defRPr/>
            </a:lvl1pPr>
          </a:lstStyle>
          <a:p>
            <a:pPr>
              <a:defRPr/>
            </a:pPr>
            <a:fld id="{CD71F86A-238D-4967-A4FC-5B47D2A9E920}" type="slidenum">
              <a:rPr lang="nl-NL"/>
              <a:pPr>
                <a:defRPr/>
              </a:pPr>
              <a:t>‹#›</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zonder boo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lang="en-US" smtClean="0"/>
              <a:t>Click to edit Master title style</a:t>
            </a:r>
            <a:endParaRPr lang="en-US"/>
          </a:p>
        </p:txBody>
      </p:sp>
      <p:sp>
        <p:nvSpPr>
          <p:cNvPr id="3" name="Tijdelijke aanduiding voor inhoud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jdelijke aanduiding voor dianummer 2"/>
          <p:cNvSpPr>
            <a:spLocks noGrp="1"/>
          </p:cNvSpPr>
          <p:nvPr>
            <p:ph type="sldNum" sz="quarter" idx="10"/>
          </p:nvPr>
        </p:nvSpPr>
        <p:spPr/>
        <p:txBody>
          <a:bodyPr/>
          <a:lstStyle>
            <a:lvl1pPr algn="l">
              <a:defRPr sz="1200" smtClean="0">
                <a:solidFill>
                  <a:schemeClr val="tx1">
                    <a:tint val="75000"/>
                  </a:schemeClr>
                </a:solidFill>
              </a:defRPr>
            </a:lvl1pPr>
          </a:lstStyle>
          <a:p>
            <a:pPr>
              <a:defRPr/>
            </a:pPr>
            <a:fld id="{330C6BBC-C787-4263-989A-F42EE956C088}" type="slidenum">
              <a:rPr lang="nl-NL"/>
              <a:pPr>
                <a:defRPr/>
              </a:pPr>
              <a:t>‹#›</a:t>
            </a:fld>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geen boog geen naa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userDrawn="1"/>
        </p:nvSpPr>
        <p:spPr>
          <a:xfrm>
            <a:off x="5219700" y="6597650"/>
            <a:ext cx="3889375" cy="260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 name="Titel 1"/>
          <p:cNvSpPr>
            <a:spLocks noGrp="1"/>
          </p:cNvSpPr>
          <p:nvPr>
            <p:ph type="title"/>
          </p:nvPr>
        </p:nvSpPr>
        <p:spPr/>
        <p:txBody>
          <a:bodyPr/>
          <a:lstStyle>
            <a:extLst/>
          </a:lstStyle>
          <a:p>
            <a:r>
              <a:rPr lang="en-US" smtClean="0"/>
              <a:t>Click to edit Master title style</a:t>
            </a:r>
            <a:endParaRPr lang="en-US"/>
          </a:p>
        </p:txBody>
      </p:sp>
      <p:sp>
        <p:nvSpPr>
          <p:cNvPr id="3" name="Tijdelijke aanduiding voor inhoud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jdelijke aanduiding voor dianummer 2"/>
          <p:cNvSpPr>
            <a:spLocks noGrp="1"/>
          </p:cNvSpPr>
          <p:nvPr>
            <p:ph type="sldNum" sz="quarter" idx="10"/>
          </p:nvPr>
        </p:nvSpPr>
        <p:spPr/>
        <p:txBody>
          <a:bodyPr/>
          <a:lstStyle>
            <a:lvl1pPr algn="l">
              <a:defRPr sz="1200" smtClean="0">
                <a:solidFill>
                  <a:schemeClr val="tx1">
                    <a:tint val="75000"/>
                  </a:schemeClr>
                </a:solidFill>
              </a:defRPr>
            </a:lvl1pPr>
          </a:lstStyle>
          <a:p>
            <a:pPr>
              <a:defRPr/>
            </a:pPr>
            <a:fld id="{BB0EA3C4-5750-4AF6-87BF-0F1223CB0D2C}" type="slidenum">
              <a:rPr lang="nl-NL"/>
              <a:pPr>
                <a:defRPr/>
              </a:pPr>
              <a:t>‹#›</a:t>
            </a:fld>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332000" y="1144800"/>
            <a:ext cx="7124400" cy="540000"/>
          </a:xfrm>
        </p:spPr>
        <p:txBody>
          <a:bodyPr/>
          <a:lstStyle>
            <a:extLst/>
          </a:lstStyle>
          <a:p>
            <a:r>
              <a:rPr lang="en-US" smtClean="0"/>
              <a:t>Click to edit Master title style</a:t>
            </a:r>
            <a:endParaRPr lang="en-US" dirty="0"/>
          </a:p>
        </p:txBody>
      </p:sp>
      <p:sp>
        <p:nvSpPr>
          <p:cNvPr id="3" name="Tijdelijke aanduiding voor inhoud 2"/>
          <p:cNvSpPr>
            <a:spLocks noGrp="1"/>
          </p:cNvSpPr>
          <p:nvPr>
            <p:ph sz="half" idx="1"/>
          </p:nvPr>
        </p:nvSpPr>
        <p:spPr>
          <a:xfrm>
            <a:off x="1331640" y="1789896"/>
            <a:ext cx="3657600" cy="4663440"/>
          </a:xfrm>
        </p:spPr>
        <p:txBody>
          <a:bodyPr/>
          <a:lstStyle>
            <a:lvl1pPr>
              <a:defRPr sz="24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jdelijke aanduiding voor inhoud 3"/>
          <p:cNvSpPr>
            <a:spLocks noGrp="1"/>
          </p:cNvSpPr>
          <p:nvPr>
            <p:ph sz="half" idx="2"/>
          </p:nvPr>
        </p:nvSpPr>
        <p:spPr>
          <a:xfrm>
            <a:off x="5076056" y="1789896"/>
            <a:ext cx="3657600" cy="4663440"/>
          </a:xfrm>
        </p:spPr>
        <p:txBody>
          <a:bodyPr/>
          <a:lstStyle>
            <a:lvl1pPr>
              <a:defRPr sz="24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jdelijke aanduiding voor dianummer 2"/>
          <p:cNvSpPr>
            <a:spLocks noGrp="1"/>
          </p:cNvSpPr>
          <p:nvPr>
            <p:ph type="sldNum" sz="quarter" idx="10"/>
          </p:nvPr>
        </p:nvSpPr>
        <p:spPr/>
        <p:txBody>
          <a:bodyPr/>
          <a:lstStyle>
            <a:lvl1pPr>
              <a:defRPr/>
            </a:lvl1pPr>
          </a:lstStyle>
          <a:p>
            <a:pPr>
              <a:defRPr/>
            </a:pPr>
            <a:fld id="{49A1CDE1-7407-4104-90E3-C1C9BBF654E9}" type="slidenum">
              <a:rPr lang="nl-NL"/>
              <a:pPr>
                <a:defRPr/>
              </a:pPr>
              <a:t>‹#›</a:t>
            </a:fld>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6492875"/>
            <a:ext cx="693738" cy="365125"/>
          </a:xfrm>
        </p:spPr>
        <p:txBody>
          <a:bodyPr/>
          <a:lstStyle>
            <a:lvl1pPr>
              <a:defRPr/>
            </a:lvl1pPr>
          </a:lstStyle>
          <a:p>
            <a:pPr>
              <a:defRPr/>
            </a:pPr>
            <a:fld id="{BDF8B1E2-8544-44E0-8AED-D2FD7091219F}" type="slidenum">
              <a:rPr lang="nl-NL"/>
              <a:pPr>
                <a:defRPr/>
              </a:pPr>
              <a:t>‹#›</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31913" y="1144588"/>
            <a:ext cx="7124700" cy="539750"/>
          </a:xfrm>
        </p:spPr>
        <p:txBody>
          <a:bodyPr/>
          <a:lstStyle/>
          <a:p>
            <a:r>
              <a:rPr lang="en-US"/>
              <a:t>Click to edit Master title style</a:t>
            </a:r>
          </a:p>
        </p:txBody>
      </p:sp>
      <p:sp>
        <p:nvSpPr>
          <p:cNvPr id="3" name="Slide Number Placeholder 2"/>
          <p:cNvSpPr>
            <a:spLocks noGrp="1"/>
          </p:cNvSpPr>
          <p:nvPr>
            <p:ph type="sldNum" sz="quarter" idx="10"/>
          </p:nvPr>
        </p:nvSpPr>
        <p:spPr>
          <a:xfrm>
            <a:off x="0" y="6492875"/>
            <a:ext cx="693738" cy="365125"/>
          </a:xfrm>
        </p:spPr>
        <p:txBody>
          <a:bodyPr/>
          <a:lstStyle>
            <a:lvl1pPr>
              <a:defRPr/>
            </a:lvl1pPr>
          </a:lstStyle>
          <a:p>
            <a:pPr>
              <a:defRPr/>
            </a:pPr>
            <a:fld id="{CAC521CC-36B3-4B88-BED9-5EC3B5304B96}" type="slidenum">
              <a:rPr lang="nl-NL"/>
              <a:pPr>
                <a:defRPr/>
              </a:pPr>
              <a:t>‹#›</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7"/>
          <p:cNvSpPr txBox="1">
            <a:spLocks noChangeArrowheads="1"/>
          </p:cNvSpPr>
          <p:nvPr/>
        </p:nvSpPr>
        <p:spPr bwMode="auto">
          <a:xfrm rot="16200000">
            <a:off x="8372475" y="6086475"/>
            <a:ext cx="1358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r>
              <a:rPr lang="de-DE" altLang="en-US" sz="600" dirty="0" smtClean="0">
                <a:solidFill>
                  <a:srgbClr val="1F497D">
                    <a:lumMod val="20000"/>
                    <a:lumOff val="80000"/>
                  </a:srgbClr>
                </a:solidFill>
                <a:latin typeface="Calibri" pitchFamily="34" charset="0"/>
              </a:rPr>
              <a:t>© OECD/IEA 2015 </a:t>
            </a:r>
          </a:p>
        </p:txBody>
      </p:sp>
      <p:sp>
        <p:nvSpPr>
          <p:cNvPr id="7" name="Rectangle 17"/>
          <p:cNvSpPr>
            <a:spLocks noGrp="1" noChangeArrowheads="1"/>
          </p:cNvSpPr>
          <p:nvPr>
            <p:ph type="title"/>
          </p:nvPr>
        </p:nvSpPr>
        <p:spPr bwMode="auto">
          <a:xfrm>
            <a:off x="1" y="5100075"/>
            <a:ext cx="9144000" cy="646973"/>
          </a:xfrm>
          <a:prstGeom prst="rect">
            <a:avLst/>
          </a:prstGeom>
          <a:noFill/>
          <a:ln w="9525">
            <a:noFill/>
            <a:miter lim="800000"/>
            <a:headEnd/>
            <a:tailEnd/>
          </a:ln>
        </p:spPr>
        <p:txBody>
          <a:bodyPr>
            <a:spAutoFit/>
          </a:bodyPr>
          <a:lstStyle>
            <a:lvl1pPr algn="ctr">
              <a:defRPr sz="3600" b="1">
                <a:solidFill>
                  <a:schemeClr val="tx1"/>
                </a:solidFill>
                <a:latin typeface="Calibri" pitchFamily="34" charset="0"/>
              </a:defRPr>
            </a:lvl1pPr>
          </a:lstStyle>
          <a:p>
            <a:r>
              <a:rPr lang="en-US" smtClean="0"/>
              <a:t>Click to edit Master title style</a:t>
            </a:r>
            <a:endParaRPr lang="de-DE" dirty="0"/>
          </a:p>
        </p:txBody>
      </p:sp>
    </p:spTree>
    <p:extLst>
      <p:ext uri="{BB962C8B-B14F-4D97-AF65-F5344CB8AC3E}">
        <p14:creationId xmlns:p14="http://schemas.microsoft.com/office/powerpoint/2010/main" val="1786304928"/>
      </p:ext>
    </p:extLst>
  </p:cSld>
  <p:clrMapOvr>
    <a:overrideClrMapping bg1="dk2" tx1="lt1" bg2="dk1"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GB" dirty="0"/>
          </a:p>
        </p:txBody>
      </p:sp>
      <p:sp>
        <p:nvSpPr>
          <p:cNvPr id="12" name="Text Placeholder 11"/>
          <p:cNvSpPr>
            <a:spLocks noGrp="1"/>
          </p:cNvSpPr>
          <p:nvPr>
            <p:ph type="body" sz="quarter" idx="10"/>
          </p:nvPr>
        </p:nvSpPr>
        <p:spPr>
          <a:xfrm>
            <a:off x="0" y="1396800"/>
            <a:ext cx="9144000" cy="399600"/>
          </a:xfrm>
        </p:spPr>
        <p:txBody>
          <a:bodyPr lIns="108000" rIns="108000"/>
          <a:lstStyle>
            <a:lvl1pPr algn="ctr" rtl="0" eaLnBrk="0" fontAlgn="base" hangingPunct="0">
              <a:spcBef>
                <a:spcPct val="0"/>
              </a:spcBef>
              <a:spcAft>
                <a:spcPct val="0"/>
              </a:spcAft>
              <a:buFontTx/>
              <a:buNone/>
              <a:defRPr lang="en-GB" sz="2000" b="1" kern="1200" dirty="0" smtClean="0">
                <a:solidFill>
                  <a:srgbClr val="0070C0"/>
                </a:solidFill>
                <a:latin typeface="Calibri" pitchFamily="34" charset="0"/>
                <a:ea typeface="+mn-ea"/>
                <a:cs typeface="Arial" charset="0"/>
              </a:defRPr>
            </a:lvl1pPr>
          </a:lstStyle>
          <a:p>
            <a:pPr lvl="0"/>
            <a:r>
              <a:rPr lang="en-US" smtClean="0"/>
              <a:t>Click to edit Master text styles</a:t>
            </a:r>
          </a:p>
        </p:txBody>
      </p:sp>
      <p:sp>
        <p:nvSpPr>
          <p:cNvPr id="13" name="Text Placeholder 11"/>
          <p:cNvSpPr>
            <a:spLocks noGrp="1"/>
          </p:cNvSpPr>
          <p:nvPr>
            <p:ph type="body" sz="quarter" idx="11"/>
          </p:nvPr>
        </p:nvSpPr>
        <p:spPr>
          <a:xfrm>
            <a:off x="0" y="5792400"/>
            <a:ext cx="9144000" cy="728473"/>
          </a:xfrm>
        </p:spPr>
        <p:txBody>
          <a:bodyPr lIns="108000" rIns="108000" anchor="ctr"/>
          <a:lstStyle>
            <a:lvl1pPr algn="ctr" rtl="0" eaLnBrk="0" fontAlgn="base" hangingPunct="0">
              <a:spcBef>
                <a:spcPct val="0"/>
              </a:spcBef>
              <a:spcAft>
                <a:spcPct val="0"/>
              </a:spcAft>
              <a:buFontTx/>
              <a:buNone/>
              <a:defRPr lang="en-GB" sz="2000" b="1" i="1" kern="1200" dirty="0" smtClean="0">
                <a:solidFill>
                  <a:srgbClr val="C00000"/>
                </a:solidFill>
                <a:latin typeface="Calibri" pitchFamily="34" charset="0"/>
                <a:ea typeface="+mn-ea"/>
                <a:cs typeface="Arial" charset="0"/>
              </a:defRPr>
            </a:lvl1pPr>
          </a:lstStyle>
          <a:p>
            <a:pPr lvl="0"/>
            <a:r>
              <a:rPr lang="en-US" smtClean="0"/>
              <a:t>Click to edit Master text styles</a:t>
            </a:r>
          </a:p>
        </p:txBody>
      </p:sp>
      <p:sp>
        <p:nvSpPr>
          <p:cNvPr id="15" name="Picture Placeholder 14"/>
          <p:cNvSpPr>
            <a:spLocks noGrp="1"/>
          </p:cNvSpPr>
          <p:nvPr>
            <p:ph type="pic" sz="quarter" idx="12"/>
          </p:nvPr>
        </p:nvSpPr>
        <p:spPr>
          <a:xfrm>
            <a:off x="154709" y="1985964"/>
            <a:ext cx="8834582" cy="3574328"/>
          </a:xfrm>
        </p:spPr>
        <p:txBody>
          <a:bodyPr/>
          <a:lstStyle>
            <a:lvl1pPr>
              <a:buNone/>
              <a:defRPr/>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222177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jdelijke aanduiding voor titel 4"/>
          <p:cNvSpPr>
            <a:spLocks noGrp="1"/>
          </p:cNvSpPr>
          <p:nvPr>
            <p:ph type="title"/>
          </p:nvPr>
        </p:nvSpPr>
        <p:spPr bwMode="auto">
          <a:xfrm>
            <a:off x="1331913" y="1144588"/>
            <a:ext cx="7124700"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endParaRPr lang="en-US" smtClean="0"/>
          </a:p>
        </p:txBody>
      </p:sp>
      <p:sp>
        <p:nvSpPr>
          <p:cNvPr id="1027" name="Tijdelijke aanduiding voor tekst 8"/>
          <p:cNvSpPr>
            <a:spLocks noGrp="1"/>
          </p:cNvSpPr>
          <p:nvPr>
            <p:ph type="body" idx="1"/>
          </p:nvPr>
        </p:nvSpPr>
        <p:spPr bwMode="auto">
          <a:xfrm>
            <a:off x="1331913" y="1905000"/>
            <a:ext cx="7124700" cy="4157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smtClean="0"/>
          </a:p>
        </p:txBody>
      </p:sp>
      <p:sp>
        <p:nvSpPr>
          <p:cNvPr id="2" name="Tekstvak 1"/>
          <p:cNvSpPr txBox="1"/>
          <p:nvPr/>
        </p:nvSpPr>
        <p:spPr>
          <a:xfrm>
            <a:off x="5184775" y="6567488"/>
            <a:ext cx="3959225" cy="277812"/>
          </a:xfrm>
          <a:prstGeom prst="rect">
            <a:avLst/>
          </a:prstGeom>
          <a:noFill/>
        </p:spPr>
        <p:txBody>
          <a:bodyPr>
            <a:spAutoFit/>
          </a:bodyPr>
          <a:lstStyle/>
          <a:p>
            <a:pPr fontAlgn="auto">
              <a:spcBef>
                <a:spcPts val="0"/>
              </a:spcBef>
              <a:spcAft>
                <a:spcPts val="0"/>
              </a:spcAft>
              <a:defRPr/>
            </a:pPr>
            <a:r>
              <a:rPr lang="en-US" sz="1200" dirty="0">
                <a:solidFill>
                  <a:schemeClr val="bg1"/>
                </a:solidFill>
                <a:latin typeface="+mn-lt"/>
              </a:rPr>
              <a:t>Copernicus Institute of Sustainable Development</a:t>
            </a:r>
            <a:endParaRPr lang="nl-NL" sz="1200" dirty="0">
              <a:solidFill>
                <a:schemeClr val="bg1"/>
              </a:solidFill>
              <a:latin typeface="+mn-lt"/>
            </a:endParaRPr>
          </a:p>
        </p:txBody>
      </p:sp>
      <p:sp>
        <p:nvSpPr>
          <p:cNvPr id="3" name="Tijdelijke aanduiding voor dianummer 2"/>
          <p:cNvSpPr>
            <a:spLocks noGrp="1"/>
          </p:cNvSpPr>
          <p:nvPr>
            <p:ph type="sldNum" sz="quarter" idx="4"/>
          </p:nvPr>
        </p:nvSpPr>
        <p:spPr>
          <a:xfrm>
            <a:off x="0" y="6492875"/>
            <a:ext cx="693738" cy="365125"/>
          </a:xfrm>
          <a:prstGeom prst="rect">
            <a:avLst/>
          </a:prstGeom>
        </p:spPr>
        <p:txBody>
          <a:bodyPr vert="horz" lIns="91440" tIns="45720" rIns="91440" bIns="45720" rtlCol="0" anchor="b"/>
          <a:lstStyle>
            <a:lvl1pPr algn="l" fontAlgn="auto">
              <a:spcBef>
                <a:spcPts val="0"/>
              </a:spcBef>
              <a:spcAft>
                <a:spcPts val="0"/>
              </a:spcAft>
              <a:defRPr sz="1200" smtClean="0">
                <a:solidFill>
                  <a:schemeClr val="tx1">
                    <a:tint val="75000"/>
                  </a:schemeClr>
                </a:solidFill>
                <a:latin typeface="+mn-lt"/>
              </a:defRPr>
            </a:lvl1pPr>
          </a:lstStyle>
          <a:p>
            <a:pPr>
              <a:defRPr/>
            </a:pPr>
            <a:fld id="{AC9B6F94-D50C-4BED-B3A1-F18E628B35F8}" type="slidenum">
              <a:rPr lang="nl-NL"/>
              <a:pPr>
                <a:defRPr/>
              </a:pPr>
              <a:t>‹#›</a:t>
            </a:fld>
            <a:endParaRPr lang="nl-NL" dirty="0"/>
          </a:p>
        </p:txBody>
      </p:sp>
    </p:spTree>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70" r:id="rId4"/>
    <p:sldLayoutId id="2147483664" r:id="rId5"/>
    <p:sldLayoutId id="2147483666" r:id="rId6"/>
    <p:sldLayoutId id="2147483667" r:id="rId7"/>
  </p:sldLayoutIdLst>
  <p:hf hdr="0" ftr="0" dt="0"/>
  <p:txStyles>
    <p:titleStyle>
      <a:lvl1pPr algn="l" rtl="0" fontAlgn="base">
        <a:spcBef>
          <a:spcPct val="0"/>
        </a:spcBef>
        <a:spcAft>
          <a:spcPct val="0"/>
        </a:spcAft>
        <a:defRPr sz="3200" b="1" kern="1200">
          <a:solidFill>
            <a:srgbClr val="3F3F3F"/>
          </a:solidFill>
          <a:latin typeface="+mj-lt"/>
          <a:ea typeface="+mj-ea"/>
          <a:cs typeface="+mj-cs"/>
        </a:defRPr>
      </a:lvl1pPr>
      <a:lvl2pPr algn="l" rtl="0" fontAlgn="base">
        <a:spcBef>
          <a:spcPct val="0"/>
        </a:spcBef>
        <a:spcAft>
          <a:spcPct val="0"/>
        </a:spcAft>
        <a:defRPr sz="3200" b="1">
          <a:solidFill>
            <a:srgbClr val="3F3F3F"/>
          </a:solidFill>
          <a:latin typeface="Verdana" pitchFamily="34" charset="0"/>
        </a:defRPr>
      </a:lvl2pPr>
      <a:lvl3pPr algn="l" rtl="0" fontAlgn="base">
        <a:spcBef>
          <a:spcPct val="0"/>
        </a:spcBef>
        <a:spcAft>
          <a:spcPct val="0"/>
        </a:spcAft>
        <a:defRPr sz="3200" b="1">
          <a:solidFill>
            <a:srgbClr val="3F3F3F"/>
          </a:solidFill>
          <a:latin typeface="Verdana" pitchFamily="34" charset="0"/>
        </a:defRPr>
      </a:lvl3pPr>
      <a:lvl4pPr algn="l" rtl="0" fontAlgn="base">
        <a:spcBef>
          <a:spcPct val="0"/>
        </a:spcBef>
        <a:spcAft>
          <a:spcPct val="0"/>
        </a:spcAft>
        <a:defRPr sz="3200" b="1">
          <a:solidFill>
            <a:srgbClr val="3F3F3F"/>
          </a:solidFill>
          <a:latin typeface="Verdana" pitchFamily="34" charset="0"/>
        </a:defRPr>
      </a:lvl4pPr>
      <a:lvl5pPr algn="l" rtl="0" fontAlgn="base">
        <a:spcBef>
          <a:spcPct val="0"/>
        </a:spcBef>
        <a:spcAft>
          <a:spcPct val="0"/>
        </a:spcAft>
        <a:defRPr sz="3200" b="1">
          <a:solidFill>
            <a:srgbClr val="3F3F3F"/>
          </a:solidFill>
          <a:latin typeface="Verdana" pitchFamily="34" charset="0"/>
        </a:defRPr>
      </a:lvl5pPr>
      <a:lvl6pPr marL="457200" algn="l" rtl="0" fontAlgn="base">
        <a:spcBef>
          <a:spcPct val="0"/>
        </a:spcBef>
        <a:spcAft>
          <a:spcPct val="0"/>
        </a:spcAft>
        <a:defRPr sz="3200" b="1">
          <a:solidFill>
            <a:srgbClr val="3F3F3F"/>
          </a:solidFill>
          <a:latin typeface="Verdana" pitchFamily="34" charset="0"/>
        </a:defRPr>
      </a:lvl6pPr>
      <a:lvl7pPr marL="914400" algn="l" rtl="0" fontAlgn="base">
        <a:spcBef>
          <a:spcPct val="0"/>
        </a:spcBef>
        <a:spcAft>
          <a:spcPct val="0"/>
        </a:spcAft>
        <a:defRPr sz="3200" b="1">
          <a:solidFill>
            <a:srgbClr val="3F3F3F"/>
          </a:solidFill>
          <a:latin typeface="Verdana" pitchFamily="34" charset="0"/>
        </a:defRPr>
      </a:lvl7pPr>
      <a:lvl8pPr marL="1371600" algn="l" rtl="0" fontAlgn="base">
        <a:spcBef>
          <a:spcPct val="0"/>
        </a:spcBef>
        <a:spcAft>
          <a:spcPct val="0"/>
        </a:spcAft>
        <a:defRPr sz="3200" b="1">
          <a:solidFill>
            <a:srgbClr val="3F3F3F"/>
          </a:solidFill>
          <a:latin typeface="Verdana" pitchFamily="34" charset="0"/>
        </a:defRPr>
      </a:lvl8pPr>
      <a:lvl9pPr marL="1828800" algn="l" rtl="0" fontAlgn="base">
        <a:spcBef>
          <a:spcPct val="0"/>
        </a:spcBef>
        <a:spcAft>
          <a:spcPct val="0"/>
        </a:spcAft>
        <a:defRPr sz="3200" b="1">
          <a:solidFill>
            <a:srgbClr val="3F3F3F"/>
          </a:solidFill>
          <a:latin typeface="Verdana" pitchFamily="34" charset="0"/>
        </a:defRPr>
      </a:lvl9pPr>
      <a:extLst/>
    </p:titleStyle>
    <p:bodyStyle>
      <a:lvl1pPr marL="538163" indent="-457200" algn="l" rtl="0" fontAlgn="base">
        <a:spcBef>
          <a:spcPts val="600"/>
        </a:spcBef>
        <a:spcAft>
          <a:spcPct val="0"/>
        </a:spcAft>
        <a:buSzPct val="100000"/>
        <a:buFont typeface="Arial" charset="0"/>
        <a:buChar char="•"/>
        <a:defRPr sz="2400" kern="1200">
          <a:solidFill>
            <a:schemeClr val="tx1"/>
          </a:solidFill>
          <a:latin typeface="+mn-lt"/>
          <a:ea typeface="+mn-ea"/>
          <a:cs typeface="+mn-cs"/>
        </a:defRPr>
      </a:lvl1pPr>
      <a:lvl2pPr marL="639763" indent="-236538" algn="l" rtl="0" fontAlgn="base">
        <a:spcBef>
          <a:spcPts val="550"/>
        </a:spcBef>
        <a:spcAft>
          <a:spcPct val="0"/>
        </a:spcAft>
        <a:buSzPct val="70000"/>
        <a:buFont typeface="Wingdings" pitchFamily="2" charset="2"/>
        <a:buChar char="§"/>
        <a:defRPr sz="2400" kern="1200">
          <a:solidFill>
            <a:schemeClr val="tx1"/>
          </a:solidFill>
          <a:latin typeface="+mn-lt"/>
          <a:ea typeface="+mn-ea"/>
          <a:cs typeface="+mn-cs"/>
        </a:defRPr>
      </a:lvl2pPr>
      <a:lvl3pPr marL="885825"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096963" indent="-173038" algn="l" rtl="0" fontAlgn="base">
        <a:spcBef>
          <a:spcPct val="20000"/>
        </a:spcBef>
        <a:spcAft>
          <a:spcPct val="0"/>
        </a:spcAft>
        <a:buFont typeface="Arial" charset="0"/>
        <a:buChar char="•"/>
        <a:defRPr sz="2000" kern="1200">
          <a:solidFill>
            <a:schemeClr val="tx1"/>
          </a:solidFill>
          <a:latin typeface="+mn-lt"/>
          <a:ea typeface="+mn-ea"/>
          <a:cs typeface="+mn-cs"/>
        </a:defRPr>
      </a:lvl4pPr>
      <a:lvl5pPr marL="1296988" indent="-18256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8"/>
          <p:cNvSpPr>
            <a:spLocks noGrp="1" noChangeArrowheads="1"/>
          </p:cNvSpPr>
          <p:nvPr>
            <p:ph type="body" idx="1"/>
          </p:nvPr>
        </p:nvSpPr>
        <p:spPr bwMode="auto">
          <a:xfrm>
            <a:off x="168275" y="1460500"/>
            <a:ext cx="8809038"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3"/>
            <a:endParaRPr lang="en-GB" altLang="en-US" smtClean="0"/>
          </a:p>
        </p:txBody>
      </p:sp>
      <p:sp>
        <p:nvSpPr>
          <p:cNvPr id="1028" name="Textfeld 7"/>
          <p:cNvSpPr txBox="1">
            <a:spLocks noChangeArrowheads="1"/>
          </p:cNvSpPr>
          <p:nvPr/>
        </p:nvSpPr>
        <p:spPr bwMode="auto">
          <a:xfrm>
            <a:off x="0" y="6673850"/>
            <a:ext cx="12588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r>
              <a:rPr lang="de-DE" altLang="en-US" sz="600" dirty="0" smtClean="0">
                <a:solidFill>
                  <a:srgbClr val="C00000"/>
                </a:solidFill>
                <a:latin typeface="Calibri" pitchFamily="34" charset="0"/>
              </a:rPr>
              <a:t>© OECD/IEA 2015 </a:t>
            </a:r>
          </a:p>
        </p:txBody>
      </p:sp>
      <p:sp>
        <p:nvSpPr>
          <p:cNvPr id="1029" name="Rectangle 17"/>
          <p:cNvSpPr>
            <a:spLocks noGrp="1" noChangeArrowheads="1"/>
          </p:cNvSpPr>
          <p:nvPr>
            <p:ph type="title"/>
          </p:nvPr>
        </p:nvSpPr>
        <p:spPr bwMode="auto">
          <a:xfrm>
            <a:off x="168275" y="0"/>
            <a:ext cx="67611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endParaRPr lang="en-GB" altLang="en-US" smtClean="0"/>
          </a:p>
        </p:txBody>
      </p:sp>
    </p:spTree>
    <p:extLst>
      <p:ext uri="{BB962C8B-B14F-4D97-AF65-F5344CB8AC3E}">
        <p14:creationId xmlns:p14="http://schemas.microsoft.com/office/powerpoint/2010/main" val="37258248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rtl="0" eaLnBrk="1" fontAlgn="base" hangingPunct="1">
        <a:spcBef>
          <a:spcPct val="0"/>
        </a:spcBef>
        <a:spcAft>
          <a:spcPct val="0"/>
        </a:spcAft>
        <a:defRPr kumimoji="1" sz="3200" b="1">
          <a:solidFill>
            <a:schemeClr val="bg1"/>
          </a:solidFill>
          <a:latin typeface="Calibri" pitchFamily="34" charset="0"/>
          <a:ea typeface="+mj-ea"/>
          <a:cs typeface="+mj-cs"/>
        </a:defRPr>
      </a:lvl1pPr>
      <a:lvl2pPr algn="l" rtl="0" eaLnBrk="1" fontAlgn="base" hangingPunct="1">
        <a:spcBef>
          <a:spcPct val="0"/>
        </a:spcBef>
        <a:spcAft>
          <a:spcPct val="0"/>
        </a:spcAft>
        <a:defRPr kumimoji="1" sz="3200" b="1">
          <a:solidFill>
            <a:schemeClr val="bg1"/>
          </a:solidFill>
          <a:latin typeface="Calibri" charset="0"/>
        </a:defRPr>
      </a:lvl2pPr>
      <a:lvl3pPr algn="l" rtl="0" eaLnBrk="1" fontAlgn="base" hangingPunct="1">
        <a:spcBef>
          <a:spcPct val="0"/>
        </a:spcBef>
        <a:spcAft>
          <a:spcPct val="0"/>
        </a:spcAft>
        <a:defRPr kumimoji="1" sz="3200" b="1">
          <a:solidFill>
            <a:schemeClr val="bg1"/>
          </a:solidFill>
          <a:latin typeface="Calibri" charset="0"/>
        </a:defRPr>
      </a:lvl3pPr>
      <a:lvl4pPr algn="l" rtl="0" eaLnBrk="1" fontAlgn="base" hangingPunct="1">
        <a:spcBef>
          <a:spcPct val="0"/>
        </a:spcBef>
        <a:spcAft>
          <a:spcPct val="0"/>
        </a:spcAft>
        <a:defRPr kumimoji="1" sz="3200" b="1">
          <a:solidFill>
            <a:schemeClr val="bg1"/>
          </a:solidFill>
          <a:latin typeface="Calibri" charset="0"/>
        </a:defRPr>
      </a:lvl4pPr>
      <a:lvl5pPr algn="l" rtl="0" eaLnBrk="1" fontAlgn="base" hangingPunct="1">
        <a:spcBef>
          <a:spcPct val="0"/>
        </a:spcBef>
        <a:spcAft>
          <a:spcPct val="0"/>
        </a:spcAft>
        <a:defRPr kumimoji="1" sz="3200" b="1">
          <a:solidFill>
            <a:schemeClr val="bg1"/>
          </a:solidFill>
          <a:latin typeface="Calibri" charset="0"/>
        </a:defRPr>
      </a:lvl5pPr>
      <a:lvl6pPr marL="457200" algn="l" rtl="0" eaLnBrk="1" fontAlgn="base" hangingPunct="1">
        <a:spcBef>
          <a:spcPct val="0"/>
        </a:spcBef>
        <a:spcAft>
          <a:spcPct val="0"/>
        </a:spcAft>
        <a:defRPr kumimoji="1" sz="3500">
          <a:solidFill>
            <a:srgbClr val="003366"/>
          </a:solidFill>
          <a:latin typeface="Arial Black" pitchFamily="34" charset="0"/>
        </a:defRPr>
      </a:lvl6pPr>
      <a:lvl7pPr marL="914400" algn="l" rtl="0" eaLnBrk="1" fontAlgn="base" hangingPunct="1">
        <a:spcBef>
          <a:spcPct val="0"/>
        </a:spcBef>
        <a:spcAft>
          <a:spcPct val="0"/>
        </a:spcAft>
        <a:defRPr kumimoji="1" sz="3500">
          <a:solidFill>
            <a:srgbClr val="003366"/>
          </a:solidFill>
          <a:latin typeface="Arial Black" pitchFamily="34" charset="0"/>
        </a:defRPr>
      </a:lvl7pPr>
      <a:lvl8pPr marL="1371600" algn="l" rtl="0" eaLnBrk="1" fontAlgn="base" hangingPunct="1">
        <a:spcBef>
          <a:spcPct val="0"/>
        </a:spcBef>
        <a:spcAft>
          <a:spcPct val="0"/>
        </a:spcAft>
        <a:defRPr kumimoji="1" sz="3500">
          <a:solidFill>
            <a:srgbClr val="003366"/>
          </a:solidFill>
          <a:latin typeface="Arial Black" pitchFamily="34" charset="0"/>
        </a:defRPr>
      </a:lvl8pPr>
      <a:lvl9pPr marL="1828800" algn="l" rtl="0" eaLnBrk="1" fontAlgn="base" hangingPunct="1">
        <a:spcBef>
          <a:spcPct val="0"/>
        </a:spcBef>
        <a:spcAft>
          <a:spcPct val="0"/>
        </a:spcAft>
        <a:defRPr kumimoji="1" sz="3500">
          <a:solidFill>
            <a:srgbClr val="003366"/>
          </a:solidFill>
          <a:latin typeface="Arial Black" pitchFamily="34" charset="0"/>
        </a:defRPr>
      </a:lvl9pPr>
    </p:titleStyle>
    <p:bodyStyle>
      <a:lvl1pPr marL="342900" indent="-342900" algn="l" rtl="0" eaLnBrk="1" fontAlgn="base" hangingPunct="1">
        <a:spcBef>
          <a:spcPts val="1800"/>
        </a:spcBef>
        <a:spcAft>
          <a:spcPct val="0"/>
        </a:spcAft>
        <a:buClr>
          <a:srgbClr val="FFC000"/>
        </a:buClr>
        <a:buSzPct val="90000"/>
        <a:buFont typeface="Wingdings" pitchFamily="2" charset="2"/>
        <a:buChar char="n"/>
        <a:defRPr kumimoji="1" sz="2400" b="1">
          <a:solidFill>
            <a:srgbClr val="C00000"/>
          </a:solidFill>
          <a:latin typeface="Calibri" pitchFamily="34" charset="0"/>
          <a:ea typeface="+mn-ea"/>
          <a:cs typeface="+mn-cs"/>
        </a:defRPr>
      </a:lvl1pPr>
      <a:lvl2pPr marL="633413" indent="-285750" algn="l" rtl="0" eaLnBrk="1" fontAlgn="base" hangingPunct="1">
        <a:spcBef>
          <a:spcPts val="600"/>
        </a:spcBef>
        <a:spcAft>
          <a:spcPct val="0"/>
        </a:spcAft>
        <a:buClr>
          <a:srgbClr val="FFC000"/>
        </a:buClr>
        <a:buFont typeface="Wingdings" pitchFamily="2" charset="2"/>
        <a:buChar char="Ø"/>
        <a:defRPr kumimoji="1" sz="2200" i="1">
          <a:solidFill>
            <a:srgbClr val="7F7F7F"/>
          </a:solidFill>
          <a:latin typeface="Calibri" pitchFamily="34" charset="0"/>
        </a:defRPr>
      </a:lvl2pPr>
      <a:lvl3pPr marL="1143000" indent="-228600" algn="l" rtl="0" eaLnBrk="1" fontAlgn="base" hangingPunct="1">
        <a:spcBef>
          <a:spcPct val="20000"/>
        </a:spcBef>
        <a:spcAft>
          <a:spcPct val="0"/>
        </a:spcAft>
        <a:buClr>
          <a:srgbClr val="C00000"/>
        </a:buClr>
        <a:buFont typeface="Wingdings" pitchFamily="2" charset="2"/>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e.worrell@uu.n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ctrTitle"/>
          </p:nvPr>
        </p:nvSpPr>
        <p:spPr>
          <a:xfrm>
            <a:off x="457200" y="4572000"/>
            <a:ext cx="7362825" cy="1677988"/>
          </a:xfrm>
          <a:noFill/>
        </p:spPr>
        <p:txBody>
          <a:bodyPr/>
          <a:lstStyle/>
          <a:p>
            <a:pPr algn="r"/>
            <a:r>
              <a:rPr lang="en-US" sz="2800" dirty="0" smtClean="0"/>
              <a:t>Meeting </a:t>
            </a:r>
            <a:r>
              <a:rPr lang="en-US" sz="2800" dirty="0" smtClean="0"/>
              <a:t>our Material Services </a:t>
            </a:r>
            <a:br>
              <a:rPr lang="en-US" sz="2800" dirty="0" smtClean="0"/>
            </a:br>
            <a:r>
              <a:rPr lang="en-US" sz="2800" dirty="0" smtClean="0"/>
              <a:t>within Planetary Boundaries</a:t>
            </a:r>
            <a:r>
              <a:rPr lang="en-US" sz="2400" dirty="0"/>
              <a:t/>
            </a:r>
            <a:br>
              <a:rPr lang="en-US" sz="2400" dirty="0"/>
            </a:br>
            <a:r>
              <a:rPr lang="en-US" sz="2400" dirty="0" smtClean="0"/>
              <a:t/>
            </a:r>
            <a:br>
              <a:rPr lang="en-US" sz="2400" dirty="0" smtClean="0"/>
            </a:br>
            <a:r>
              <a:rPr lang="en-US" sz="1800" dirty="0" smtClean="0"/>
              <a:t>Ernst Worrell</a:t>
            </a:r>
            <a:br>
              <a:rPr lang="en-US" sz="1800" dirty="0" smtClean="0"/>
            </a:br>
            <a:r>
              <a:rPr lang="en-US" sz="1800" dirty="0" smtClean="0"/>
              <a:t/>
            </a:r>
            <a:br>
              <a:rPr lang="en-US" sz="1800" dirty="0" smtClean="0"/>
            </a:br>
            <a:r>
              <a:rPr lang="en-US" sz="1800" dirty="0" smtClean="0"/>
              <a:t>Leuven, April 4</a:t>
            </a:r>
            <a:r>
              <a:rPr lang="en-US" sz="1800" baseline="30000" dirty="0" smtClean="0"/>
              <a:t>th</a:t>
            </a:r>
            <a:r>
              <a:rPr lang="en-US" sz="1800" dirty="0" smtClean="0"/>
              <a:t>, 2017</a:t>
            </a:r>
          </a:p>
        </p:txBody>
      </p:sp>
      <p:sp>
        <p:nvSpPr>
          <p:cNvPr id="3" name="Subtitle 2"/>
          <p:cNvSpPr>
            <a:spLocks noGrp="1"/>
          </p:cNvSpPr>
          <p:nvPr>
            <p:ph type="subTitle" idx="1"/>
          </p:nvPr>
        </p:nvSpPr>
        <p:spPr>
          <a:xfrm>
            <a:off x="10764838" y="2060575"/>
            <a:ext cx="522287" cy="1752600"/>
          </a:xfrm>
        </p:spPr>
        <p:txBody>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7124700" cy="539750"/>
          </a:xfrm>
        </p:spPr>
        <p:txBody>
          <a:bodyPr/>
          <a:lstStyle/>
          <a:p>
            <a:r>
              <a:rPr lang="nl-NL" sz="2800" dirty="0" smtClean="0">
                <a:solidFill>
                  <a:srgbClr val="00B050"/>
                </a:solidFill>
              </a:rPr>
              <a:t>Reducing Material Use</a:t>
            </a:r>
            <a:endParaRPr lang="nl-NL" sz="2800" dirty="0">
              <a:solidFill>
                <a:srgbClr val="00B05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10</a:t>
            </a:fld>
            <a:endParaRPr lang="nl-NL"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97818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138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5800"/>
            <a:ext cx="7391400" cy="539750"/>
          </a:xfrm>
        </p:spPr>
        <p:txBody>
          <a:bodyPr/>
          <a:lstStyle/>
          <a:p>
            <a:r>
              <a:rPr lang="nl-NL" sz="2800" dirty="0" smtClean="0">
                <a:solidFill>
                  <a:srgbClr val="009900"/>
                </a:solidFill>
              </a:rPr>
              <a:t>Material Efficiency and Steelmaking</a:t>
            </a:r>
            <a:endParaRPr lang="nl-NL" sz="2800" dirty="0">
              <a:solidFill>
                <a:srgbClr val="009900"/>
              </a:solidFill>
            </a:endParaRPr>
          </a:p>
        </p:txBody>
      </p:sp>
      <p:sp>
        <p:nvSpPr>
          <p:cNvPr id="3" name="Content Placeholder 2"/>
          <p:cNvSpPr>
            <a:spLocks noGrp="1"/>
          </p:cNvSpPr>
          <p:nvPr>
            <p:ph idx="1"/>
          </p:nvPr>
        </p:nvSpPr>
        <p:spPr>
          <a:xfrm>
            <a:off x="914400" y="1350168"/>
            <a:ext cx="8077200" cy="4157663"/>
          </a:xfrm>
        </p:spPr>
        <p:txBody>
          <a:bodyPr/>
          <a:lstStyle/>
          <a:p>
            <a:r>
              <a:rPr lang="nl-NL" sz="2200" dirty="0" smtClean="0"/>
              <a:t>Future determined by view on steel consumption</a:t>
            </a:r>
          </a:p>
          <a:p>
            <a:pPr lvl="2"/>
            <a:r>
              <a:rPr lang="nl-NL" sz="2000" dirty="0" smtClean="0"/>
              <a:t>“High” growth: need for primary steel (Oda, RITE)</a:t>
            </a:r>
          </a:p>
          <a:p>
            <a:pPr lvl="2"/>
            <a:r>
              <a:rPr lang="nl-NL" sz="2000" dirty="0" smtClean="0"/>
              <a:t>“Low” growth: scrap stocks cover most of future demand (Pauliuk/Müller, NTNU)</a:t>
            </a:r>
          </a:p>
          <a:p>
            <a:endParaRPr lang="nl-NL" sz="2200" dirty="0" smtClean="0"/>
          </a:p>
          <a:p>
            <a:r>
              <a:rPr lang="nl-NL" sz="2200" dirty="0" smtClean="0"/>
              <a:t>Points of attention:</a:t>
            </a:r>
          </a:p>
          <a:p>
            <a:pPr lvl="2"/>
            <a:r>
              <a:rPr lang="nl-NL" sz="2000" dirty="0" smtClean="0"/>
              <a:t>With today’s technology markets industry cannot grow in a climate constrained world (e.g. </a:t>
            </a:r>
            <a:r>
              <a:rPr lang="nl-NL" sz="2000" dirty="0"/>
              <a:t>i</a:t>
            </a:r>
            <a:r>
              <a:rPr lang="nl-NL" sz="2000" dirty="0" smtClean="0"/>
              <a:t>f global buildings stock grows to OECD average: 35-60% carbon budget till 2100 will be used)</a:t>
            </a:r>
          </a:p>
          <a:p>
            <a:pPr lvl="2"/>
            <a:r>
              <a:rPr lang="nl-NL" sz="2000" dirty="0" smtClean="0"/>
              <a:t>New energy technologies</a:t>
            </a:r>
          </a:p>
          <a:p>
            <a:pPr lvl="2"/>
            <a:r>
              <a:rPr lang="nl-NL" sz="2000" dirty="0" smtClean="0"/>
              <a:t>Steel quality for future markets</a:t>
            </a:r>
          </a:p>
          <a:p>
            <a:pPr lvl="2"/>
            <a:r>
              <a:rPr lang="nl-NL" sz="2000" dirty="0" smtClean="0"/>
              <a:t>Availability alloying elements (molybdenum, zinc)</a:t>
            </a:r>
          </a:p>
          <a:p>
            <a:pPr lvl="2"/>
            <a:r>
              <a:rPr lang="nl-NL" sz="2000" dirty="0" smtClean="0"/>
              <a:t>Technology development: R&amp;D agenda</a:t>
            </a:r>
          </a:p>
          <a:p>
            <a:pPr lvl="2"/>
            <a:endParaRPr lang="nl-NL" dirty="0"/>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11</a:t>
            </a:fld>
            <a:endParaRPr lang="nl-NL" dirty="0"/>
          </a:p>
        </p:txBody>
      </p:sp>
    </p:spTree>
    <p:extLst>
      <p:ext uri="{BB962C8B-B14F-4D97-AF65-F5344CB8AC3E}">
        <p14:creationId xmlns:p14="http://schemas.microsoft.com/office/powerpoint/2010/main" val="1877769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4920" y="762000"/>
            <a:ext cx="7124700" cy="539750"/>
          </a:xfrm>
        </p:spPr>
        <p:txBody>
          <a:bodyPr/>
          <a:lstStyle/>
          <a:p>
            <a:r>
              <a:rPr lang="nl-NL" altLang="nl-NL" sz="2400" dirty="0">
                <a:solidFill>
                  <a:schemeClr val="accent1"/>
                </a:solidFill>
              </a:rPr>
              <a:t>Steel: losses in supply chain use energy </a:t>
            </a:r>
            <a:endParaRPr lang="nl-NL" sz="2400" dirty="0"/>
          </a:p>
        </p:txBody>
      </p:sp>
      <p:sp>
        <p:nvSpPr>
          <p:cNvPr id="2" name="Slide Number Placeholder 1"/>
          <p:cNvSpPr>
            <a:spLocks noGrp="1"/>
          </p:cNvSpPr>
          <p:nvPr>
            <p:ph type="sldNum" sz="quarter" idx="10"/>
          </p:nvPr>
        </p:nvSpPr>
        <p:spPr/>
        <p:txBody>
          <a:bodyPr/>
          <a:lstStyle/>
          <a:p>
            <a:pPr>
              <a:defRPr/>
            </a:pPr>
            <a:fld id="{BDF8B1E2-8544-44E0-8AED-D2FD7091219F}" type="slidenum">
              <a:rPr lang="nl-NL" smtClean="0"/>
              <a:pPr>
                <a:defRPr/>
              </a:pPr>
              <a:t>12</a:t>
            </a:fld>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 y="1447800"/>
            <a:ext cx="7600950" cy="458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38800" y="6180722"/>
            <a:ext cx="3369833" cy="307777"/>
          </a:xfrm>
          <a:prstGeom prst="rect">
            <a:avLst/>
          </a:prstGeom>
          <a:noFill/>
        </p:spPr>
        <p:txBody>
          <a:bodyPr wrap="none" rtlCol="0">
            <a:spAutoFit/>
          </a:bodyPr>
          <a:lstStyle/>
          <a:p>
            <a:r>
              <a:rPr lang="nl-NL" sz="1400" dirty="0" smtClean="0">
                <a:solidFill>
                  <a:schemeClr val="bg1">
                    <a:lumMod val="50000"/>
                  </a:schemeClr>
                </a:solidFill>
              </a:rPr>
              <a:t>Source: Cullen, University of Cambridge</a:t>
            </a:r>
            <a:endParaRPr lang="nl-NL" sz="1400" dirty="0">
              <a:solidFill>
                <a:schemeClr val="bg1">
                  <a:lumMod val="50000"/>
                </a:schemeClr>
              </a:solidFill>
            </a:endParaRPr>
          </a:p>
        </p:txBody>
      </p:sp>
    </p:spTree>
    <p:extLst>
      <p:ext uri="{BB962C8B-B14F-4D97-AF65-F5344CB8AC3E}">
        <p14:creationId xmlns:p14="http://schemas.microsoft.com/office/powerpoint/2010/main" val="1165230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3853" y="762000"/>
            <a:ext cx="8305800" cy="539750"/>
          </a:xfrm>
        </p:spPr>
        <p:txBody>
          <a:bodyPr/>
          <a:lstStyle/>
          <a:p>
            <a:r>
              <a:rPr lang="nl-NL" sz="2600" dirty="0" smtClean="0">
                <a:solidFill>
                  <a:srgbClr val="009900"/>
                </a:solidFill>
              </a:rPr>
              <a:t>Follow the material: Understand the Losses</a:t>
            </a:r>
            <a:endParaRPr lang="nl-NL" sz="2600" dirty="0">
              <a:solidFill>
                <a:srgbClr val="009900"/>
              </a:solidFill>
            </a:endParaRPr>
          </a:p>
        </p:txBody>
      </p:sp>
      <p:sp>
        <p:nvSpPr>
          <p:cNvPr id="2" name="Slide Number Placeholder 1"/>
          <p:cNvSpPr>
            <a:spLocks noGrp="1"/>
          </p:cNvSpPr>
          <p:nvPr>
            <p:ph type="sldNum" sz="quarter" idx="10"/>
          </p:nvPr>
        </p:nvSpPr>
        <p:spPr/>
        <p:txBody>
          <a:bodyPr/>
          <a:lstStyle/>
          <a:p>
            <a:pPr>
              <a:defRPr/>
            </a:pPr>
            <a:fld id="{BDF8B1E2-8544-44E0-8AED-D2FD7091219F}" type="slidenum">
              <a:rPr lang="nl-NL" smtClean="0"/>
              <a:pPr>
                <a:defRPr/>
              </a:pPr>
              <a:t>13</a:t>
            </a:fld>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600200"/>
            <a:ext cx="72751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6044273"/>
            <a:ext cx="2309735" cy="307777"/>
          </a:xfrm>
          <a:prstGeom prst="rect">
            <a:avLst/>
          </a:prstGeom>
          <a:noFill/>
        </p:spPr>
        <p:txBody>
          <a:bodyPr wrap="none" rtlCol="0">
            <a:spAutoFit/>
          </a:bodyPr>
          <a:lstStyle/>
          <a:p>
            <a:r>
              <a:rPr lang="nl-NL" sz="1400" dirty="0" smtClean="0">
                <a:solidFill>
                  <a:schemeClr val="bg1">
                    <a:lumMod val="50000"/>
                  </a:schemeClr>
                </a:solidFill>
              </a:rPr>
              <a:t>Source: Milford et al., 2011</a:t>
            </a:r>
            <a:endParaRPr lang="nl-NL" sz="1400" dirty="0">
              <a:solidFill>
                <a:schemeClr val="bg1">
                  <a:lumMod val="50000"/>
                </a:schemeClr>
              </a:solidFill>
            </a:endParaRPr>
          </a:p>
        </p:txBody>
      </p:sp>
    </p:spTree>
    <p:extLst>
      <p:ext uri="{BB962C8B-B14F-4D97-AF65-F5344CB8AC3E}">
        <p14:creationId xmlns:p14="http://schemas.microsoft.com/office/powerpoint/2010/main" val="318533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154" y="838200"/>
            <a:ext cx="7124700" cy="539750"/>
          </a:xfrm>
        </p:spPr>
        <p:txBody>
          <a:bodyPr/>
          <a:lstStyle/>
          <a:p>
            <a:r>
              <a:rPr lang="nl-NL" sz="2800" dirty="0" smtClean="0">
                <a:solidFill>
                  <a:srgbClr val="009900"/>
                </a:solidFill>
              </a:rPr>
              <a:t>CO</a:t>
            </a:r>
            <a:r>
              <a:rPr lang="nl-NL" sz="2800" baseline="-25000" dirty="0" smtClean="0">
                <a:solidFill>
                  <a:srgbClr val="009900"/>
                </a:solidFill>
              </a:rPr>
              <a:t>2</a:t>
            </a:r>
            <a:r>
              <a:rPr lang="nl-NL" sz="2800" dirty="0" smtClean="0">
                <a:solidFill>
                  <a:srgbClr val="009900"/>
                </a:solidFill>
              </a:rPr>
              <a:t> emissions depend on demand, scrap use &amp; technology: Germany</a:t>
            </a:r>
            <a:endParaRPr lang="nl-NL" sz="2800" dirty="0">
              <a:solidFill>
                <a:srgbClr val="00990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14</a:t>
            </a:fld>
            <a:endParaRPr lang="nl-N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1262"/>
            <a:ext cx="7525145" cy="411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59736" y="6005751"/>
            <a:ext cx="2473498" cy="307777"/>
          </a:xfrm>
          <a:prstGeom prst="rect">
            <a:avLst/>
          </a:prstGeom>
          <a:noFill/>
        </p:spPr>
        <p:txBody>
          <a:bodyPr wrap="none" rtlCol="0">
            <a:spAutoFit/>
          </a:bodyPr>
          <a:lstStyle/>
          <a:p>
            <a:r>
              <a:rPr lang="nl-NL" sz="1400" dirty="0" smtClean="0">
                <a:solidFill>
                  <a:schemeClr val="bg1">
                    <a:lumMod val="65000"/>
                  </a:schemeClr>
                </a:solidFill>
              </a:rPr>
              <a:t>Source: Arens et al., in press</a:t>
            </a:r>
            <a:endParaRPr lang="nl-NL" sz="1400" dirty="0">
              <a:solidFill>
                <a:schemeClr val="bg1">
                  <a:lumMod val="65000"/>
                </a:schemeClr>
              </a:solidFill>
            </a:endParaRPr>
          </a:p>
        </p:txBody>
      </p:sp>
    </p:spTree>
    <p:extLst>
      <p:ext uri="{BB962C8B-B14F-4D97-AF65-F5344CB8AC3E}">
        <p14:creationId xmlns:p14="http://schemas.microsoft.com/office/powerpoint/2010/main" val="1984125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90600"/>
            <a:ext cx="7543800" cy="539750"/>
          </a:xfrm>
        </p:spPr>
        <p:txBody>
          <a:bodyPr/>
          <a:lstStyle/>
          <a:p>
            <a:r>
              <a:rPr lang="nl-NL" sz="2800" dirty="0" smtClean="0">
                <a:solidFill>
                  <a:srgbClr val="009900"/>
                </a:solidFill>
              </a:rPr>
              <a:t>Future Steel: Low Demand Scenario</a:t>
            </a:r>
            <a:br>
              <a:rPr lang="nl-NL" sz="2800" dirty="0" smtClean="0">
                <a:solidFill>
                  <a:srgbClr val="009900"/>
                </a:solidFill>
              </a:rPr>
            </a:br>
            <a:r>
              <a:rPr lang="nl-NL" sz="2800" dirty="0" smtClean="0">
                <a:solidFill>
                  <a:srgbClr val="009900"/>
                </a:solidFill>
              </a:rPr>
              <a:t>High Quality Iron Ore peaks by 2040 </a:t>
            </a:r>
            <a:endParaRPr lang="nl-NL" sz="2800" dirty="0">
              <a:solidFill>
                <a:srgbClr val="00990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15</a:t>
            </a:fld>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139092"/>
            <a:ext cx="4191000" cy="257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37092" y="4919246"/>
            <a:ext cx="2398413" cy="338554"/>
          </a:xfrm>
          <a:prstGeom prst="rect">
            <a:avLst/>
          </a:prstGeom>
          <a:noFill/>
        </p:spPr>
        <p:txBody>
          <a:bodyPr wrap="none" rtlCol="0">
            <a:spAutoFit/>
          </a:bodyPr>
          <a:lstStyle/>
          <a:p>
            <a:r>
              <a:rPr lang="nl-NL" sz="1600" dirty="0" smtClean="0">
                <a:solidFill>
                  <a:schemeClr val="bg1">
                    <a:lumMod val="65000"/>
                  </a:schemeClr>
                </a:solidFill>
              </a:rPr>
              <a:t>Source: Matthews, 2012</a:t>
            </a:r>
            <a:endParaRPr lang="nl-NL" sz="1600" dirty="0">
              <a:solidFill>
                <a:schemeClr val="bg1">
                  <a:lumMod val="65000"/>
                </a:schemeClr>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29" y="2139092"/>
            <a:ext cx="4435753" cy="250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6400" y="5717287"/>
            <a:ext cx="6641562" cy="400110"/>
          </a:xfrm>
          <a:prstGeom prst="rect">
            <a:avLst/>
          </a:prstGeom>
          <a:noFill/>
        </p:spPr>
        <p:txBody>
          <a:bodyPr wrap="none" rtlCol="0">
            <a:spAutoFit/>
          </a:bodyPr>
          <a:lstStyle/>
          <a:p>
            <a:r>
              <a:rPr lang="nl-NL" sz="2000" dirty="0" smtClean="0"/>
              <a:t>Lower ore quality will result in increasing energy intensity</a:t>
            </a:r>
            <a:endParaRPr lang="nl-NL" sz="2000" dirty="0"/>
          </a:p>
        </p:txBody>
      </p:sp>
    </p:spTree>
    <p:extLst>
      <p:ext uri="{BB962C8B-B14F-4D97-AF65-F5344CB8AC3E}">
        <p14:creationId xmlns:p14="http://schemas.microsoft.com/office/powerpoint/2010/main" val="1742893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0600"/>
            <a:ext cx="7679070" cy="539750"/>
          </a:xfrm>
        </p:spPr>
        <p:txBody>
          <a:bodyPr/>
          <a:lstStyle/>
          <a:p>
            <a:r>
              <a:rPr lang="nl-NL" sz="2800" dirty="0" smtClean="0">
                <a:solidFill>
                  <a:srgbClr val="009900"/>
                </a:solidFill>
              </a:rPr>
              <a:t>Future Steel: Increased Recycling</a:t>
            </a:r>
            <a:endParaRPr lang="nl-NL" sz="2800" dirty="0">
              <a:solidFill>
                <a:srgbClr val="00990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16</a:t>
            </a:fld>
            <a:endParaRPr lang="nl-N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83830"/>
            <a:ext cx="7101958" cy="366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38800" y="5867400"/>
            <a:ext cx="2374368" cy="307777"/>
          </a:xfrm>
          <a:prstGeom prst="rect">
            <a:avLst/>
          </a:prstGeom>
          <a:noFill/>
        </p:spPr>
        <p:txBody>
          <a:bodyPr wrap="none" rtlCol="0">
            <a:spAutoFit/>
          </a:bodyPr>
          <a:lstStyle/>
          <a:p>
            <a:r>
              <a:rPr lang="nl-NL" sz="1400" dirty="0" smtClean="0">
                <a:solidFill>
                  <a:schemeClr val="bg1">
                    <a:lumMod val="65000"/>
                  </a:schemeClr>
                </a:solidFill>
              </a:rPr>
              <a:t>Source: Pauliuk et al., 2013</a:t>
            </a:r>
            <a:endParaRPr lang="nl-NL" sz="1400" dirty="0">
              <a:solidFill>
                <a:schemeClr val="bg1">
                  <a:lumMod val="65000"/>
                </a:schemeClr>
              </a:solidFill>
            </a:endParaRPr>
          </a:p>
        </p:txBody>
      </p:sp>
    </p:spTree>
    <p:extLst>
      <p:ext uri="{BB962C8B-B14F-4D97-AF65-F5344CB8AC3E}">
        <p14:creationId xmlns:p14="http://schemas.microsoft.com/office/powerpoint/2010/main" val="3763700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90600"/>
            <a:ext cx="7124700" cy="539750"/>
          </a:xfrm>
        </p:spPr>
        <p:txBody>
          <a:bodyPr/>
          <a:lstStyle/>
          <a:p>
            <a:r>
              <a:rPr lang="nl-NL" sz="2800" dirty="0" smtClean="0">
                <a:solidFill>
                  <a:srgbClr val="009900"/>
                </a:solidFill>
              </a:rPr>
              <a:t>Sustainable materials production require integration - Slags</a:t>
            </a:r>
            <a:endParaRPr lang="nl-NL" sz="2800" dirty="0">
              <a:solidFill>
                <a:srgbClr val="009900"/>
              </a:solidFill>
            </a:endParaRPr>
          </a:p>
        </p:txBody>
      </p:sp>
      <p:sp>
        <p:nvSpPr>
          <p:cNvPr id="3" name="Content Placeholder 2"/>
          <p:cNvSpPr>
            <a:spLocks noGrp="1"/>
          </p:cNvSpPr>
          <p:nvPr>
            <p:ph idx="1"/>
          </p:nvPr>
        </p:nvSpPr>
        <p:spPr>
          <a:xfrm>
            <a:off x="1066800" y="2057400"/>
            <a:ext cx="7619999" cy="4157663"/>
          </a:xfrm>
        </p:spPr>
        <p:txBody>
          <a:bodyPr/>
          <a:lstStyle/>
          <a:p>
            <a:r>
              <a:rPr lang="nl-NL" sz="2000" dirty="0" smtClean="0"/>
              <a:t>Blast furnace slags and fly ash play a key role in the sustainability strategy of the cement industry</a:t>
            </a:r>
          </a:p>
          <a:p>
            <a:r>
              <a:rPr lang="nl-NL" sz="2000" dirty="0" smtClean="0"/>
              <a:t>Yet....</a:t>
            </a:r>
          </a:p>
          <a:p>
            <a:pPr lvl="2"/>
            <a:r>
              <a:rPr lang="nl-NL" sz="2000" dirty="0" smtClean="0"/>
              <a:t>Pig iron production will </a:t>
            </a:r>
            <a:r>
              <a:rPr lang="nl-NL" sz="2000" dirty="0"/>
              <a:t>likely </a:t>
            </a:r>
            <a:r>
              <a:rPr lang="nl-NL" sz="2000" dirty="0" smtClean="0"/>
              <a:t>decline, as the steel </a:t>
            </a:r>
            <a:r>
              <a:rPr lang="nl-NL" sz="2000" dirty="0"/>
              <a:t>industry will use more </a:t>
            </a:r>
            <a:r>
              <a:rPr lang="nl-NL" sz="2000" dirty="0" smtClean="0"/>
              <a:t>scrap</a:t>
            </a:r>
            <a:endParaRPr lang="nl-NL" sz="2000" dirty="0"/>
          </a:p>
          <a:p>
            <a:pPr lvl="2"/>
            <a:r>
              <a:rPr lang="nl-NL" sz="2000" dirty="0" smtClean="0"/>
              <a:t>Coal-fired power production will be phased out (unless carbon capture will be available timely)</a:t>
            </a:r>
          </a:p>
          <a:p>
            <a:pPr lvl="1"/>
            <a:r>
              <a:rPr lang="nl-NL" sz="2000" dirty="0" smtClean="0"/>
              <a:t>Need to reserve slags for high-quality applications (as in any recycling strategy)</a:t>
            </a:r>
          </a:p>
          <a:p>
            <a:pPr lvl="2"/>
            <a:r>
              <a:rPr lang="nl-NL" sz="2000" dirty="0" smtClean="0"/>
              <a:t>Granulated slags over air-cooled slags</a:t>
            </a:r>
          </a:p>
          <a:p>
            <a:pPr lvl="2"/>
            <a:r>
              <a:rPr lang="nl-NL" sz="2000" dirty="0" smtClean="0"/>
              <a:t>Stockpile granulated slags?</a:t>
            </a:r>
            <a:endParaRPr lang="nl-NL" sz="2000" dirty="0"/>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17</a:t>
            </a:fld>
            <a:endParaRPr lang="nl-NL" dirty="0"/>
          </a:p>
        </p:txBody>
      </p:sp>
    </p:spTree>
    <p:extLst>
      <p:ext uri="{BB962C8B-B14F-4D97-AF65-F5344CB8AC3E}">
        <p14:creationId xmlns:p14="http://schemas.microsoft.com/office/powerpoint/2010/main" val="407349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0"/>
            <a:ext cx="7124700" cy="539750"/>
          </a:xfrm>
        </p:spPr>
        <p:txBody>
          <a:bodyPr/>
          <a:lstStyle/>
          <a:p>
            <a:r>
              <a:rPr lang="nl-NL" sz="2800" dirty="0" smtClean="0">
                <a:solidFill>
                  <a:srgbClr val="009900"/>
                </a:solidFill>
              </a:rPr>
              <a:t>(Granulated) Slags essential for a </a:t>
            </a:r>
            <a:br>
              <a:rPr lang="nl-NL" sz="2800" dirty="0" smtClean="0">
                <a:solidFill>
                  <a:srgbClr val="009900"/>
                </a:solidFill>
              </a:rPr>
            </a:br>
            <a:r>
              <a:rPr lang="nl-NL" sz="2800" dirty="0" smtClean="0">
                <a:solidFill>
                  <a:srgbClr val="009900"/>
                </a:solidFill>
              </a:rPr>
              <a:t>sustainable cement industry</a:t>
            </a:r>
            <a:endParaRPr lang="nl-NL" sz="2800" dirty="0">
              <a:solidFill>
                <a:srgbClr val="00990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18</a:t>
            </a:fld>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742643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075107"/>
            <a:ext cx="9297738" cy="369332"/>
          </a:xfrm>
          <a:prstGeom prst="rect">
            <a:avLst/>
          </a:prstGeom>
          <a:noFill/>
        </p:spPr>
        <p:txBody>
          <a:bodyPr wrap="none" rtlCol="0">
            <a:spAutoFit/>
          </a:bodyPr>
          <a:lstStyle/>
          <a:p>
            <a:r>
              <a:rPr lang="nl-NL" dirty="0" smtClean="0"/>
              <a:t>If all slags would be granulated, the cement industry can reduce emissions by 280 MtCO</a:t>
            </a:r>
            <a:r>
              <a:rPr lang="nl-NL" baseline="-25000" dirty="0" smtClean="0"/>
              <a:t>2</a:t>
            </a:r>
            <a:endParaRPr lang="nl-NL" baseline="-25000" dirty="0"/>
          </a:p>
        </p:txBody>
      </p:sp>
    </p:spTree>
    <p:extLst>
      <p:ext uri="{BB962C8B-B14F-4D97-AF65-F5344CB8AC3E}">
        <p14:creationId xmlns:p14="http://schemas.microsoft.com/office/powerpoint/2010/main" val="297295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Adding up: Material energy &amp; CO</a:t>
            </a:r>
            <a:r>
              <a:rPr lang="en-US" altLang="en-US" baseline="-25000" dirty="0" smtClean="0"/>
              <a:t>2</a:t>
            </a:r>
            <a:r>
              <a:rPr lang="en-US" altLang="en-US" dirty="0" smtClean="0"/>
              <a:t> savings</a:t>
            </a:r>
          </a:p>
        </p:txBody>
      </p:sp>
      <p:sp>
        <p:nvSpPr>
          <p:cNvPr id="3" name="Text Placeholder 2"/>
          <p:cNvSpPr>
            <a:spLocks noGrp="1"/>
          </p:cNvSpPr>
          <p:nvPr>
            <p:ph type="body" sz="quarter" idx="10"/>
          </p:nvPr>
        </p:nvSpPr>
        <p:spPr>
          <a:xfrm>
            <a:off x="0" y="1397000"/>
            <a:ext cx="9144000" cy="400050"/>
          </a:xfrm>
        </p:spPr>
        <p:txBody>
          <a:bodyPr/>
          <a:lstStyle/>
          <a:p>
            <a:r>
              <a:rPr lang="en-US" dirty="0"/>
              <a:t>Energy demand &amp;</a:t>
            </a:r>
            <a:r>
              <a:rPr lang="en-US" dirty="0" smtClean="0"/>
              <a:t> </a:t>
            </a:r>
            <a:r>
              <a:rPr lang="en-US" dirty="0"/>
              <a:t>CO</a:t>
            </a:r>
            <a:r>
              <a:rPr lang="en-US" baseline="-25000" dirty="0"/>
              <a:t>2</a:t>
            </a:r>
            <a:r>
              <a:rPr lang="en-US" dirty="0"/>
              <a:t> emissions from the </a:t>
            </a:r>
            <a:r>
              <a:rPr lang="en-US" dirty="0" smtClean="0"/>
              <a:t>production of </a:t>
            </a:r>
            <a:r>
              <a:rPr lang="en-US" dirty="0"/>
              <a:t>selected energy-intensive materials in </a:t>
            </a:r>
            <a:r>
              <a:rPr lang="en-US" dirty="0" smtClean="0"/>
              <a:t>the New </a:t>
            </a:r>
            <a:r>
              <a:rPr lang="en-US" dirty="0"/>
              <a:t>Policies Scenario </a:t>
            </a:r>
            <a:r>
              <a:rPr lang="en-US" dirty="0" smtClean="0"/>
              <a:t>&amp; Material </a:t>
            </a:r>
            <a:r>
              <a:rPr lang="en-US" dirty="0"/>
              <a:t>Efficiency Scenario</a:t>
            </a:r>
            <a:endParaRPr dirty="0"/>
          </a:p>
        </p:txBody>
      </p:sp>
      <p:sp>
        <p:nvSpPr>
          <p:cNvPr id="4" name="Text Placeholder 3"/>
          <p:cNvSpPr>
            <a:spLocks noGrp="1"/>
          </p:cNvSpPr>
          <p:nvPr>
            <p:ph type="body" sz="quarter" idx="11"/>
          </p:nvPr>
        </p:nvSpPr>
        <p:spPr>
          <a:xfrm>
            <a:off x="0" y="5792788"/>
            <a:ext cx="9144000" cy="728662"/>
          </a:xfrm>
        </p:spPr>
        <p:txBody>
          <a:bodyPr/>
          <a:lstStyle/>
          <a:p>
            <a:pPr>
              <a:defRPr/>
            </a:pPr>
            <a:r>
              <a:rPr lang="en-US" dirty="0" smtClean="0"/>
              <a:t>Material efficiency can keep energy demand from energy-intensive sectors</a:t>
            </a:r>
            <a:br>
              <a:rPr lang="en-US" dirty="0" smtClean="0"/>
            </a:br>
            <a:r>
              <a:rPr lang="en-US" dirty="0" smtClean="0"/>
              <a:t>stable &amp; cut energy- </a:t>
            </a:r>
            <a:r>
              <a:rPr lang="en-US" dirty="0"/>
              <a:t>&amp;</a:t>
            </a:r>
            <a:r>
              <a:rPr lang="en-US" dirty="0" smtClean="0"/>
              <a:t> process-related CO</a:t>
            </a:r>
            <a:r>
              <a:rPr lang="en-US" baseline="-25000" dirty="0" smtClean="0"/>
              <a:t>2</a:t>
            </a:r>
            <a:r>
              <a:rPr lang="en-US" dirty="0" smtClean="0"/>
              <a:t> emissions by 1.4 Gt</a:t>
            </a:r>
            <a:endParaRPr dirty="0"/>
          </a:p>
        </p:txBody>
      </p:sp>
      <p:sp>
        <p:nvSpPr>
          <p:cNvPr id="2" name="Rectangle 8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400">
              <a:solidFill>
                <a:prstClr val="black"/>
              </a:solidFill>
              <a:latin typeface="Times New Roman" pitchFamily="18" charset="0"/>
              <a:cs typeface="Arial" charset="0"/>
            </a:endParaRPr>
          </a:p>
        </p:txBody>
      </p:sp>
      <p:grpSp>
        <p:nvGrpSpPr>
          <p:cNvPr id="5" name="Group 1"/>
          <p:cNvGrpSpPr>
            <a:grpSpLocks noChangeAspect="1"/>
          </p:cNvGrpSpPr>
          <p:nvPr/>
        </p:nvGrpSpPr>
        <p:grpSpPr bwMode="auto">
          <a:xfrm>
            <a:off x="552061" y="2242011"/>
            <a:ext cx="8039879" cy="3515309"/>
            <a:chOff x="1145" y="2119"/>
            <a:chExt cx="7035" cy="3076"/>
          </a:xfrm>
        </p:grpSpPr>
        <p:sp>
          <p:nvSpPr>
            <p:cNvPr id="7" name="Line 83"/>
            <p:cNvSpPr>
              <a:spLocks noChangeShapeType="1"/>
            </p:cNvSpPr>
            <p:nvPr/>
          </p:nvSpPr>
          <p:spPr bwMode="auto">
            <a:xfrm>
              <a:off x="1789" y="4157"/>
              <a:ext cx="1593"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8" name="Line 82"/>
            <p:cNvSpPr>
              <a:spLocks noChangeShapeType="1"/>
            </p:cNvSpPr>
            <p:nvPr/>
          </p:nvSpPr>
          <p:spPr bwMode="auto">
            <a:xfrm>
              <a:off x="1789" y="3556"/>
              <a:ext cx="1593"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9" name="Line 81"/>
            <p:cNvSpPr>
              <a:spLocks noChangeShapeType="1"/>
            </p:cNvSpPr>
            <p:nvPr/>
          </p:nvSpPr>
          <p:spPr bwMode="auto">
            <a:xfrm>
              <a:off x="1789" y="2955"/>
              <a:ext cx="1593"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10" name="Line 80"/>
            <p:cNvSpPr>
              <a:spLocks noChangeShapeType="1"/>
            </p:cNvSpPr>
            <p:nvPr/>
          </p:nvSpPr>
          <p:spPr bwMode="auto">
            <a:xfrm>
              <a:off x="1789" y="2354"/>
              <a:ext cx="1593"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nvGrpSpPr>
            <p:cNvPr id="11" name="Group 74"/>
            <p:cNvGrpSpPr>
              <a:grpSpLocks/>
            </p:cNvGrpSpPr>
            <p:nvPr/>
          </p:nvGrpSpPr>
          <p:grpSpPr bwMode="auto">
            <a:xfrm>
              <a:off x="1981" y="2775"/>
              <a:ext cx="255" cy="1983"/>
              <a:chOff x="977" y="751"/>
              <a:chExt cx="255" cy="1983"/>
            </a:xfrm>
          </p:grpSpPr>
          <p:sp>
            <p:nvSpPr>
              <p:cNvPr id="5173" name="Rectangle 79"/>
              <p:cNvSpPr>
                <a:spLocks noChangeArrowheads="1"/>
              </p:cNvSpPr>
              <p:nvPr/>
            </p:nvSpPr>
            <p:spPr bwMode="auto">
              <a:xfrm>
                <a:off x="977" y="1788"/>
                <a:ext cx="255" cy="946"/>
              </a:xfrm>
              <a:prstGeom prst="rect">
                <a:avLst/>
              </a:prstGeom>
              <a:solidFill>
                <a:srgbClr val="4031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4" name="Rectangle 78"/>
              <p:cNvSpPr>
                <a:spLocks noChangeArrowheads="1"/>
              </p:cNvSpPr>
              <p:nvPr/>
            </p:nvSpPr>
            <p:spPr bwMode="auto">
              <a:xfrm>
                <a:off x="977" y="1457"/>
                <a:ext cx="255" cy="331"/>
              </a:xfrm>
              <a:prstGeom prst="rect">
                <a:avLst/>
              </a:prstGeom>
              <a:solidFill>
                <a:srgbClr val="8064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5" name="Rectangle 77"/>
              <p:cNvSpPr>
                <a:spLocks noChangeArrowheads="1"/>
              </p:cNvSpPr>
              <p:nvPr/>
            </p:nvSpPr>
            <p:spPr bwMode="auto">
              <a:xfrm>
                <a:off x="977" y="1067"/>
                <a:ext cx="255" cy="390"/>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6" name="Rectangle 76"/>
              <p:cNvSpPr>
                <a:spLocks noChangeArrowheads="1"/>
              </p:cNvSpPr>
              <p:nvPr/>
            </p:nvSpPr>
            <p:spPr bwMode="auto">
              <a:xfrm>
                <a:off x="977" y="886"/>
                <a:ext cx="255" cy="181"/>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7" name="Rectangle 75"/>
              <p:cNvSpPr>
                <a:spLocks noChangeArrowheads="1"/>
              </p:cNvSpPr>
              <p:nvPr/>
            </p:nvSpPr>
            <p:spPr bwMode="auto">
              <a:xfrm>
                <a:off x="977" y="751"/>
                <a:ext cx="255" cy="135"/>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grpSp>
          <p:nvGrpSpPr>
            <p:cNvPr id="12" name="Group 68"/>
            <p:cNvGrpSpPr>
              <a:grpSpLocks/>
            </p:cNvGrpSpPr>
            <p:nvPr/>
          </p:nvGrpSpPr>
          <p:grpSpPr bwMode="auto">
            <a:xfrm>
              <a:off x="2622" y="2400"/>
              <a:ext cx="255" cy="2358"/>
              <a:chOff x="1623" y="376"/>
              <a:chExt cx="255" cy="2358"/>
            </a:xfrm>
          </p:grpSpPr>
          <p:sp>
            <p:nvSpPr>
              <p:cNvPr id="5168" name="Rectangle 73"/>
              <p:cNvSpPr>
                <a:spLocks noChangeArrowheads="1"/>
              </p:cNvSpPr>
              <p:nvPr/>
            </p:nvSpPr>
            <p:spPr bwMode="auto">
              <a:xfrm>
                <a:off x="1623" y="1773"/>
                <a:ext cx="255" cy="961"/>
              </a:xfrm>
              <a:prstGeom prst="rect">
                <a:avLst/>
              </a:prstGeom>
              <a:solidFill>
                <a:srgbClr val="4031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9" name="Rectangle 72"/>
              <p:cNvSpPr>
                <a:spLocks noChangeArrowheads="1"/>
              </p:cNvSpPr>
              <p:nvPr/>
            </p:nvSpPr>
            <p:spPr bwMode="auto">
              <a:xfrm>
                <a:off x="1623" y="1457"/>
                <a:ext cx="255" cy="316"/>
              </a:xfrm>
              <a:prstGeom prst="rect">
                <a:avLst/>
              </a:prstGeom>
              <a:solidFill>
                <a:srgbClr val="8064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0" name="Rectangle 71"/>
              <p:cNvSpPr>
                <a:spLocks noChangeArrowheads="1"/>
              </p:cNvSpPr>
              <p:nvPr/>
            </p:nvSpPr>
            <p:spPr bwMode="auto">
              <a:xfrm>
                <a:off x="1623" y="811"/>
                <a:ext cx="255" cy="646"/>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1" name="Rectangle 70"/>
              <p:cNvSpPr>
                <a:spLocks noChangeArrowheads="1"/>
              </p:cNvSpPr>
              <p:nvPr/>
            </p:nvSpPr>
            <p:spPr bwMode="auto">
              <a:xfrm>
                <a:off x="1623" y="601"/>
                <a:ext cx="255" cy="210"/>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72" name="Rectangle 69"/>
              <p:cNvSpPr>
                <a:spLocks noChangeArrowheads="1"/>
              </p:cNvSpPr>
              <p:nvPr/>
            </p:nvSpPr>
            <p:spPr bwMode="auto">
              <a:xfrm>
                <a:off x="1623" y="376"/>
                <a:ext cx="255" cy="225"/>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grpSp>
          <p:nvGrpSpPr>
            <p:cNvPr id="13" name="Group 62"/>
            <p:cNvGrpSpPr>
              <a:grpSpLocks/>
            </p:cNvGrpSpPr>
            <p:nvPr/>
          </p:nvGrpSpPr>
          <p:grpSpPr bwMode="auto">
            <a:xfrm>
              <a:off x="2932" y="2790"/>
              <a:ext cx="256" cy="1968"/>
              <a:chOff x="1938" y="766"/>
              <a:chExt cx="256" cy="1968"/>
            </a:xfrm>
          </p:grpSpPr>
          <p:sp>
            <p:nvSpPr>
              <p:cNvPr id="5163" name="Rectangle 67"/>
              <p:cNvSpPr>
                <a:spLocks noChangeArrowheads="1"/>
              </p:cNvSpPr>
              <p:nvPr/>
            </p:nvSpPr>
            <p:spPr bwMode="auto">
              <a:xfrm>
                <a:off x="1938" y="1968"/>
                <a:ext cx="256" cy="766"/>
              </a:xfrm>
              <a:prstGeom prst="rect">
                <a:avLst/>
              </a:prstGeom>
              <a:solidFill>
                <a:srgbClr val="4031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4" name="Rectangle 66"/>
              <p:cNvSpPr>
                <a:spLocks noChangeArrowheads="1"/>
              </p:cNvSpPr>
              <p:nvPr/>
            </p:nvSpPr>
            <p:spPr bwMode="auto">
              <a:xfrm>
                <a:off x="1938" y="1682"/>
                <a:ext cx="256" cy="286"/>
              </a:xfrm>
              <a:prstGeom prst="rect">
                <a:avLst/>
              </a:prstGeom>
              <a:solidFill>
                <a:srgbClr val="8064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5" name="Rectangle 65"/>
              <p:cNvSpPr>
                <a:spLocks noChangeArrowheads="1"/>
              </p:cNvSpPr>
              <p:nvPr/>
            </p:nvSpPr>
            <p:spPr bwMode="auto">
              <a:xfrm>
                <a:off x="1938" y="1112"/>
                <a:ext cx="256" cy="570"/>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6" name="Rectangle 64"/>
              <p:cNvSpPr>
                <a:spLocks noChangeArrowheads="1"/>
              </p:cNvSpPr>
              <p:nvPr/>
            </p:nvSpPr>
            <p:spPr bwMode="auto">
              <a:xfrm>
                <a:off x="1938" y="931"/>
                <a:ext cx="256" cy="181"/>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7" name="Rectangle 63"/>
              <p:cNvSpPr>
                <a:spLocks noChangeArrowheads="1"/>
              </p:cNvSpPr>
              <p:nvPr/>
            </p:nvSpPr>
            <p:spPr bwMode="auto">
              <a:xfrm>
                <a:off x="1938" y="766"/>
                <a:ext cx="256" cy="165"/>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sp>
          <p:nvSpPr>
            <p:cNvPr id="14" name="Line 61"/>
            <p:cNvSpPr>
              <a:spLocks noChangeShapeType="1"/>
            </p:cNvSpPr>
            <p:nvPr/>
          </p:nvSpPr>
          <p:spPr bwMode="auto">
            <a:xfrm>
              <a:off x="1789" y="4758"/>
              <a:ext cx="1593"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15" name="Line 60"/>
            <p:cNvSpPr>
              <a:spLocks noChangeShapeType="1"/>
            </p:cNvSpPr>
            <p:nvPr/>
          </p:nvSpPr>
          <p:spPr bwMode="auto">
            <a:xfrm flipV="1">
              <a:off x="1789" y="4758"/>
              <a:ext cx="1" cy="4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16" name="Line 59"/>
            <p:cNvSpPr>
              <a:spLocks noChangeShapeType="1"/>
            </p:cNvSpPr>
            <p:nvPr/>
          </p:nvSpPr>
          <p:spPr bwMode="auto">
            <a:xfrm flipV="1">
              <a:off x="3382" y="4758"/>
              <a:ext cx="1" cy="4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17" name="Rectangle 58"/>
            <p:cNvSpPr>
              <a:spLocks noChangeArrowheads="1"/>
            </p:cNvSpPr>
            <p:nvPr/>
          </p:nvSpPr>
          <p:spPr bwMode="auto">
            <a:xfrm>
              <a:off x="1508" y="4081"/>
              <a:ext cx="24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500</a:t>
              </a:r>
              <a:endParaRPr lang="en-US" altLang="en-US" sz="1400" smtClean="0">
                <a:solidFill>
                  <a:prstClr val="black"/>
                </a:solidFill>
                <a:latin typeface="Calibri" panose="020F0502020204030204" pitchFamily="34" charset="0"/>
                <a:cs typeface="Arial" pitchFamily="34" charset="0"/>
              </a:endParaRPr>
            </a:p>
          </p:txBody>
        </p:sp>
        <p:sp>
          <p:nvSpPr>
            <p:cNvPr id="18" name="Rectangle 57"/>
            <p:cNvSpPr>
              <a:spLocks noChangeArrowheads="1"/>
            </p:cNvSpPr>
            <p:nvPr/>
          </p:nvSpPr>
          <p:spPr bwMode="auto">
            <a:xfrm>
              <a:off x="1411" y="3479"/>
              <a:ext cx="35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1 000</a:t>
              </a:r>
              <a:endParaRPr lang="en-US" altLang="en-US" sz="1400" smtClean="0">
                <a:solidFill>
                  <a:prstClr val="black"/>
                </a:solidFill>
                <a:latin typeface="Calibri" panose="020F0502020204030204" pitchFamily="34" charset="0"/>
                <a:cs typeface="Arial" pitchFamily="34" charset="0"/>
              </a:endParaRPr>
            </a:p>
          </p:txBody>
        </p:sp>
        <p:sp>
          <p:nvSpPr>
            <p:cNvPr id="19" name="Rectangle 56"/>
            <p:cNvSpPr>
              <a:spLocks noChangeArrowheads="1"/>
            </p:cNvSpPr>
            <p:nvPr/>
          </p:nvSpPr>
          <p:spPr bwMode="auto">
            <a:xfrm>
              <a:off x="1411" y="2877"/>
              <a:ext cx="35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1 500</a:t>
              </a:r>
              <a:endParaRPr lang="en-US" altLang="en-US" sz="1400" smtClean="0">
                <a:solidFill>
                  <a:prstClr val="black"/>
                </a:solidFill>
                <a:latin typeface="Calibri" panose="020F0502020204030204" pitchFamily="34" charset="0"/>
                <a:cs typeface="Arial" pitchFamily="34" charset="0"/>
              </a:endParaRPr>
            </a:p>
          </p:txBody>
        </p:sp>
        <p:sp>
          <p:nvSpPr>
            <p:cNvPr id="20" name="Rectangle 55"/>
            <p:cNvSpPr>
              <a:spLocks noChangeArrowheads="1"/>
            </p:cNvSpPr>
            <p:nvPr/>
          </p:nvSpPr>
          <p:spPr bwMode="auto">
            <a:xfrm>
              <a:off x="1411" y="2275"/>
              <a:ext cx="35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2 000</a:t>
              </a:r>
              <a:endParaRPr lang="en-US" altLang="en-US" sz="1400" smtClean="0">
                <a:solidFill>
                  <a:prstClr val="black"/>
                </a:solidFill>
                <a:latin typeface="Calibri" panose="020F0502020204030204" pitchFamily="34" charset="0"/>
                <a:cs typeface="Arial" pitchFamily="34" charset="0"/>
              </a:endParaRPr>
            </a:p>
          </p:txBody>
        </p:sp>
        <p:sp>
          <p:nvSpPr>
            <p:cNvPr id="21" name="Rectangle 54"/>
            <p:cNvSpPr>
              <a:spLocks noChangeArrowheads="1"/>
            </p:cNvSpPr>
            <p:nvPr/>
          </p:nvSpPr>
          <p:spPr bwMode="auto">
            <a:xfrm>
              <a:off x="1945" y="4847"/>
              <a:ext cx="32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2013</a:t>
              </a:r>
              <a:endParaRPr lang="en-US" altLang="en-US" sz="1400" smtClean="0">
                <a:solidFill>
                  <a:prstClr val="black"/>
                </a:solidFill>
                <a:latin typeface="Calibri" panose="020F0502020204030204" pitchFamily="34" charset="0"/>
                <a:cs typeface="Arial" pitchFamily="34" charset="0"/>
              </a:endParaRPr>
            </a:p>
          </p:txBody>
        </p:sp>
        <p:sp>
          <p:nvSpPr>
            <p:cNvPr id="22" name="Rectangle 53"/>
            <p:cNvSpPr>
              <a:spLocks noChangeArrowheads="1"/>
            </p:cNvSpPr>
            <p:nvPr/>
          </p:nvSpPr>
          <p:spPr bwMode="auto">
            <a:xfrm>
              <a:off x="2618" y="4847"/>
              <a:ext cx="25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NPS</a:t>
              </a:r>
              <a:endParaRPr lang="en-US" altLang="en-US" sz="1400" smtClean="0">
                <a:solidFill>
                  <a:prstClr val="black"/>
                </a:solidFill>
                <a:latin typeface="Calibri" panose="020F0502020204030204" pitchFamily="34" charset="0"/>
                <a:cs typeface="Arial" pitchFamily="34" charset="0"/>
              </a:endParaRPr>
            </a:p>
          </p:txBody>
        </p:sp>
        <p:sp>
          <p:nvSpPr>
            <p:cNvPr id="23" name="Rectangle 52"/>
            <p:cNvSpPr>
              <a:spLocks noChangeArrowheads="1"/>
            </p:cNvSpPr>
            <p:nvPr/>
          </p:nvSpPr>
          <p:spPr bwMode="auto">
            <a:xfrm>
              <a:off x="2942" y="4847"/>
              <a:ext cx="28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MES</a:t>
              </a:r>
              <a:endParaRPr lang="en-US" altLang="en-US" sz="1400" smtClean="0">
                <a:solidFill>
                  <a:prstClr val="black"/>
                </a:solidFill>
                <a:latin typeface="Calibri" panose="020F0502020204030204" pitchFamily="34" charset="0"/>
                <a:cs typeface="Arial" pitchFamily="34" charset="0"/>
              </a:endParaRPr>
            </a:p>
          </p:txBody>
        </p:sp>
        <p:sp>
          <p:nvSpPr>
            <p:cNvPr id="24" name="Rectangle 51"/>
            <p:cNvSpPr>
              <a:spLocks noChangeArrowheads="1"/>
            </p:cNvSpPr>
            <p:nvPr/>
          </p:nvSpPr>
          <p:spPr bwMode="auto">
            <a:xfrm rot="16200000">
              <a:off x="1042" y="2449"/>
              <a:ext cx="375"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Mtoe</a:t>
              </a:r>
              <a:endParaRPr lang="en-US" altLang="en-US" sz="1400" smtClean="0">
                <a:solidFill>
                  <a:prstClr val="black"/>
                </a:solidFill>
                <a:latin typeface="Calibri" panose="020F0502020204030204" pitchFamily="34" charset="0"/>
                <a:cs typeface="Arial" pitchFamily="34" charset="0"/>
              </a:endParaRPr>
            </a:p>
          </p:txBody>
        </p:sp>
        <p:sp>
          <p:nvSpPr>
            <p:cNvPr id="25" name="Rectangle 50"/>
            <p:cNvSpPr>
              <a:spLocks noChangeArrowheads="1"/>
            </p:cNvSpPr>
            <p:nvPr/>
          </p:nvSpPr>
          <p:spPr bwMode="auto">
            <a:xfrm>
              <a:off x="3552" y="2350"/>
              <a:ext cx="113" cy="113"/>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26" name="Rectangle 49"/>
            <p:cNvSpPr>
              <a:spLocks noChangeArrowheads="1"/>
            </p:cNvSpPr>
            <p:nvPr/>
          </p:nvSpPr>
          <p:spPr bwMode="auto">
            <a:xfrm>
              <a:off x="3763" y="2325"/>
              <a:ext cx="69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Aluminium</a:t>
              </a:r>
              <a:endParaRPr lang="en-US" altLang="en-US" sz="1400" smtClean="0">
                <a:solidFill>
                  <a:prstClr val="black"/>
                </a:solidFill>
                <a:latin typeface="Calibri" panose="020F0502020204030204" pitchFamily="34" charset="0"/>
                <a:cs typeface="Arial" pitchFamily="34" charset="0"/>
              </a:endParaRPr>
            </a:p>
          </p:txBody>
        </p:sp>
        <p:sp>
          <p:nvSpPr>
            <p:cNvPr id="27" name="Rectangle 48"/>
            <p:cNvSpPr>
              <a:spLocks noChangeArrowheads="1"/>
            </p:cNvSpPr>
            <p:nvPr/>
          </p:nvSpPr>
          <p:spPr bwMode="auto">
            <a:xfrm>
              <a:off x="3552" y="2623"/>
              <a:ext cx="113" cy="113"/>
            </a:xfrm>
            <a:prstGeom prst="rect">
              <a:avLst/>
            </a:prstGeom>
            <a:solidFill>
              <a:srgbClr val="CCC1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28" name="Rectangle 47"/>
            <p:cNvSpPr>
              <a:spLocks noChangeArrowheads="1"/>
            </p:cNvSpPr>
            <p:nvPr/>
          </p:nvSpPr>
          <p:spPr bwMode="auto">
            <a:xfrm>
              <a:off x="3763" y="2602"/>
              <a:ext cx="37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Paper</a:t>
              </a:r>
              <a:endParaRPr lang="en-US" altLang="en-US" sz="1400" smtClean="0">
                <a:solidFill>
                  <a:prstClr val="black"/>
                </a:solidFill>
                <a:latin typeface="Calibri" panose="020F0502020204030204" pitchFamily="34" charset="0"/>
                <a:cs typeface="Arial" pitchFamily="34" charset="0"/>
              </a:endParaRPr>
            </a:p>
          </p:txBody>
        </p:sp>
        <p:sp>
          <p:nvSpPr>
            <p:cNvPr id="29" name="Rectangle 46"/>
            <p:cNvSpPr>
              <a:spLocks noChangeArrowheads="1"/>
            </p:cNvSpPr>
            <p:nvPr/>
          </p:nvSpPr>
          <p:spPr bwMode="auto">
            <a:xfrm>
              <a:off x="3552" y="2896"/>
              <a:ext cx="113" cy="113"/>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30" name="Rectangle 45"/>
            <p:cNvSpPr>
              <a:spLocks noChangeArrowheads="1"/>
            </p:cNvSpPr>
            <p:nvPr/>
          </p:nvSpPr>
          <p:spPr bwMode="auto">
            <a:xfrm>
              <a:off x="3763" y="2875"/>
              <a:ext cx="47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Plastics</a:t>
              </a:r>
              <a:endParaRPr lang="en-US" altLang="en-US" sz="1400" smtClean="0">
                <a:solidFill>
                  <a:prstClr val="black"/>
                </a:solidFill>
                <a:latin typeface="Calibri" panose="020F0502020204030204" pitchFamily="34" charset="0"/>
                <a:cs typeface="Arial" pitchFamily="34" charset="0"/>
              </a:endParaRPr>
            </a:p>
          </p:txBody>
        </p:sp>
        <p:sp>
          <p:nvSpPr>
            <p:cNvPr id="31" name="Rectangle 44"/>
            <p:cNvSpPr>
              <a:spLocks noChangeArrowheads="1"/>
            </p:cNvSpPr>
            <p:nvPr/>
          </p:nvSpPr>
          <p:spPr bwMode="auto">
            <a:xfrm>
              <a:off x="3552" y="3169"/>
              <a:ext cx="113" cy="113"/>
            </a:xfrm>
            <a:prstGeom prst="rect">
              <a:avLst/>
            </a:prstGeom>
            <a:solidFill>
              <a:srgbClr val="8064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20" name="Rectangle 43"/>
            <p:cNvSpPr>
              <a:spLocks noChangeArrowheads="1"/>
            </p:cNvSpPr>
            <p:nvPr/>
          </p:nvSpPr>
          <p:spPr bwMode="auto">
            <a:xfrm>
              <a:off x="3763" y="3148"/>
              <a:ext cx="50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Cement</a:t>
              </a:r>
              <a:endParaRPr lang="en-US" altLang="en-US" sz="1400" smtClean="0">
                <a:solidFill>
                  <a:prstClr val="black"/>
                </a:solidFill>
                <a:latin typeface="Calibri" panose="020F0502020204030204" pitchFamily="34" charset="0"/>
                <a:cs typeface="Arial" pitchFamily="34" charset="0"/>
              </a:endParaRPr>
            </a:p>
          </p:txBody>
        </p:sp>
        <p:sp>
          <p:nvSpPr>
            <p:cNvPr id="5121" name="Rectangle 42"/>
            <p:cNvSpPr>
              <a:spLocks noChangeArrowheads="1"/>
            </p:cNvSpPr>
            <p:nvPr/>
          </p:nvSpPr>
          <p:spPr bwMode="auto">
            <a:xfrm>
              <a:off x="3552" y="3442"/>
              <a:ext cx="113" cy="113"/>
            </a:xfrm>
            <a:prstGeom prst="rect">
              <a:avLst/>
            </a:prstGeom>
            <a:solidFill>
              <a:srgbClr val="4031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23" name="Rectangle 41"/>
            <p:cNvSpPr>
              <a:spLocks noChangeArrowheads="1"/>
            </p:cNvSpPr>
            <p:nvPr/>
          </p:nvSpPr>
          <p:spPr bwMode="auto">
            <a:xfrm>
              <a:off x="3763" y="3418"/>
              <a:ext cx="31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Steel</a:t>
              </a:r>
              <a:endParaRPr lang="en-US" altLang="en-US" sz="1400" smtClean="0">
                <a:solidFill>
                  <a:prstClr val="black"/>
                </a:solidFill>
                <a:latin typeface="Calibri" panose="020F0502020204030204" pitchFamily="34" charset="0"/>
                <a:cs typeface="Arial" pitchFamily="34" charset="0"/>
              </a:endParaRPr>
            </a:p>
          </p:txBody>
        </p:sp>
        <p:sp>
          <p:nvSpPr>
            <p:cNvPr id="5124" name="Rectangle 40"/>
            <p:cNvSpPr>
              <a:spLocks noChangeArrowheads="1"/>
            </p:cNvSpPr>
            <p:nvPr/>
          </p:nvSpPr>
          <p:spPr bwMode="auto">
            <a:xfrm>
              <a:off x="2100" y="2119"/>
              <a:ext cx="101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b="1" smtClean="0">
                  <a:solidFill>
                    <a:srgbClr val="000000"/>
                  </a:solidFill>
                  <a:latin typeface="Calibri" panose="020F0502020204030204" pitchFamily="34" charset="0"/>
                  <a:ea typeface="Calibri" panose="020F0502020204030204" pitchFamily="34" charset="0"/>
                  <a:cs typeface="Calibri" panose="020F0502020204030204" pitchFamily="34" charset="0"/>
                </a:rPr>
                <a:t>Energy demand</a:t>
              </a:r>
              <a:endParaRPr lang="en-US" altLang="en-US" sz="1400" smtClean="0">
                <a:solidFill>
                  <a:prstClr val="black"/>
                </a:solidFill>
                <a:latin typeface="Calibri" panose="020F0502020204030204" pitchFamily="34" charset="0"/>
                <a:cs typeface="Arial" pitchFamily="34" charset="0"/>
              </a:endParaRPr>
            </a:p>
          </p:txBody>
        </p:sp>
        <p:sp>
          <p:nvSpPr>
            <p:cNvPr id="5125" name="Rectangle 39"/>
            <p:cNvSpPr>
              <a:spLocks noChangeArrowheads="1"/>
            </p:cNvSpPr>
            <p:nvPr/>
          </p:nvSpPr>
          <p:spPr bwMode="auto">
            <a:xfrm>
              <a:off x="2761" y="5006"/>
              <a:ext cx="32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2040</a:t>
              </a:r>
              <a:endParaRPr lang="en-US" altLang="en-US" sz="1400" smtClean="0">
                <a:solidFill>
                  <a:prstClr val="black"/>
                </a:solidFill>
                <a:latin typeface="Calibri" panose="020F0502020204030204" pitchFamily="34" charset="0"/>
                <a:cs typeface="Arial" pitchFamily="34" charset="0"/>
              </a:endParaRPr>
            </a:p>
          </p:txBody>
        </p:sp>
        <p:sp>
          <p:nvSpPr>
            <p:cNvPr id="5126" name="Line 38"/>
            <p:cNvSpPr>
              <a:spLocks noChangeShapeType="1"/>
            </p:cNvSpPr>
            <p:nvPr/>
          </p:nvSpPr>
          <p:spPr bwMode="auto">
            <a:xfrm>
              <a:off x="2428" y="4766"/>
              <a:ext cx="1" cy="4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27" name="Rectangle 37"/>
            <p:cNvSpPr>
              <a:spLocks noChangeArrowheads="1"/>
            </p:cNvSpPr>
            <p:nvPr/>
          </p:nvSpPr>
          <p:spPr bwMode="auto">
            <a:xfrm>
              <a:off x="4930" y="4081"/>
              <a:ext cx="8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a:t>
              </a:r>
              <a:endParaRPr lang="en-US" altLang="en-US" sz="1400" smtClean="0">
                <a:solidFill>
                  <a:prstClr val="black"/>
                </a:solidFill>
                <a:latin typeface="Calibri" panose="020F0502020204030204" pitchFamily="34" charset="0"/>
                <a:cs typeface="Arial" pitchFamily="34" charset="0"/>
              </a:endParaRPr>
            </a:p>
          </p:txBody>
        </p:sp>
        <p:sp>
          <p:nvSpPr>
            <p:cNvPr id="5128" name="Rectangle 36"/>
            <p:cNvSpPr>
              <a:spLocks noChangeArrowheads="1"/>
            </p:cNvSpPr>
            <p:nvPr/>
          </p:nvSpPr>
          <p:spPr bwMode="auto">
            <a:xfrm>
              <a:off x="4930" y="3479"/>
              <a:ext cx="8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4</a:t>
              </a:r>
              <a:endParaRPr lang="en-US" altLang="en-US" sz="1400" smtClean="0">
                <a:solidFill>
                  <a:prstClr val="black"/>
                </a:solidFill>
                <a:latin typeface="Calibri" panose="020F0502020204030204" pitchFamily="34" charset="0"/>
                <a:cs typeface="Arial" pitchFamily="34" charset="0"/>
              </a:endParaRPr>
            </a:p>
          </p:txBody>
        </p:sp>
        <p:sp>
          <p:nvSpPr>
            <p:cNvPr id="5129" name="Rectangle 35"/>
            <p:cNvSpPr>
              <a:spLocks noChangeArrowheads="1"/>
            </p:cNvSpPr>
            <p:nvPr/>
          </p:nvSpPr>
          <p:spPr bwMode="auto">
            <a:xfrm>
              <a:off x="4930" y="2877"/>
              <a:ext cx="8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6</a:t>
              </a:r>
              <a:endParaRPr lang="en-US" altLang="en-US" sz="1400" smtClean="0">
                <a:solidFill>
                  <a:prstClr val="black"/>
                </a:solidFill>
                <a:latin typeface="Calibri" panose="020F0502020204030204" pitchFamily="34" charset="0"/>
                <a:cs typeface="Arial" pitchFamily="34" charset="0"/>
              </a:endParaRPr>
            </a:p>
          </p:txBody>
        </p:sp>
        <p:sp>
          <p:nvSpPr>
            <p:cNvPr id="5130" name="Rectangle 34"/>
            <p:cNvSpPr>
              <a:spLocks noChangeArrowheads="1"/>
            </p:cNvSpPr>
            <p:nvPr/>
          </p:nvSpPr>
          <p:spPr bwMode="auto">
            <a:xfrm>
              <a:off x="4930" y="2275"/>
              <a:ext cx="8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8</a:t>
              </a:r>
              <a:endParaRPr lang="en-US" altLang="en-US" sz="1400" smtClean="0">
                <a:solidFill>
                  <a:prstClr val="black"/>
                </a:solidFill>
                <a:latin typeface="Calibri" panose="020F0502020204030204" pitchFamily="34" charset="0"/>
                <a:cs typeface="Arial" pitchFamily="34" charset="0"/>
              </a:endParaRPr>
            </a:p>
          </p:txBody>
        </p:sp>
        <p:sp>
          <p:nvSpPr>
            <p:cNvPr id="5131" name="Rectangle 33"/>
            <p:cNvSpPr>
              <a:spLocks noChangeArrowheads="1"/>
            </p:cNvSpPr>
            <p:nvPr/>
          </p:nvSpPr>
          <p:spPr bwMode="auto">
            <a:xfrm rot="16200000">
              <a:off x="4700" y="2344"/>
              <a:ext cx="165"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algn="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Gt</a:t>
              </a:r>
              <a:endParaRPr lang="en-US" altLang="en-US" sz="1400" smtClean="0">
                <a:solidFill>
                  <a:prstClr val="black"/>
                </a:solidFill>
                <a:latin typeface="Calibri" panose="020F0502020204030204" pitchFamily="34" charset="0"/>
                <a:cs typeface="Arial" pitchFamily="34" charset="0"/>
              </a:endParaRPr>
            </a:p>
          </p:txBody>
        </p:sp>
        <p:sp>
          <p:nvSpPr>
            <p:cNvPr id="5132" name="Rectangle 32"/>
            <p:cNvSpPr>
              <a:spLocks noChangeArrowheads="1"/>
            </p:cNvSpPr>
            <p:nvPr/>
          </p:nvSpPr>
          <p:spPr bwMode="auto">
            <a:xfrm>
              <a:off x="6834" y="2350"/>
              <a:ext cx="113" cy="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33" name="Rectangle 31"/>
            <p:cNvSpPr>
              <a:spLocks noChangeArrowheads="1"/>
            </p:cNvSpPr>
            <p:nvPr/>
          </p:nvSpPr>
          <p:spPr bwMode="auto">
            <a:xfrm>
              <a:off x="7075" y="2325"/>
              <a:ext cx="1105"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just"/>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Indirect</a:t>
              </a:r>
              <a:endParaRPr lang="en-US" altLang="en-US" sz="1400" smtClean="0">
                <a:solidFill>
                  <a:prstClr val="black"/>
                </a:solidFill>
                <a:latin typeface="Calibri" panose="020F0502020204030204" pitchFamily="34" charset="0"/>
                <a:cs typeface="Arial" pitchFamily="34" charset="0"/>
              </a:endParaRPr>
            </a:p>
            <a:p>
              <a:pPr algn="just" eaLnBrk="0" hangingPunct="0"/>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(heat and power)</a:t>
              </a:r>
              <a:endParaRPr lang="en-US" altLang="en-US" sz="1400" smtClean="0">
                <a:solidFill>
                  <a:prstClr val="black"/>
                </a:solidFill>
                <a:latin typeface="Calibri" panose="020F0502020204030204" pitchFamily="34" charset="0"/>
                <a:cs typeface="Arial" pitchFamily="34" charset="0"/>
              </a:endParaRPr>
            </a:p>
          </p:txBody>
        </p:sp>
        <p:sp>
          <p:nvSpPr>
            <p:cNvPr id="5134" name="Rectangle 30"/>
            <p:cNvSpPr>
              <a:spLocks noChangeArrowheads="1"/>
            </p:cNvSpPr>
            <p:nvPr/>
          </p:nvSpPr>
          <p:spPr bwMode="auto">
            <a:xfrm>
              <a:off x="6834" y="2786"/>
              <a:ext cx="113" cy="113"/>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35" name="Rectangle 29"/>
            <p:cNvSpPr>
              <a:spLocks noChangeArrowheads="1"/>
            </p:cNvSpPr>
            <p:nvPr/>
          </p:nvSpPr>
          <p:spPr bwMode="auto">
            <a:xfrm>
              <a:off x="7075" y="2760"/>
              <a:ext cx="98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Process-related</a:t>
              </a:r>
              <a:endParaRPr lang="en-US" altLang="en-US" sz="1400" dirty="0" smtClean="0">
                <a:solidFill>
                  <a:prstClr val="black"/>
                </a:solidFill>
                <a:latin typeface="Calibri" panose="020F0502020204030204" pitchFamily="34" charset="0"/>
                <a:cs typeface="Arial" pitchFamily="34" charset="0"/>
              </a:endParaRPr>
            </a:p>
          </p:txBody>
        </p:sp>
        <p:sp>
          <p:nvSpPr>
            <p:cNvPr id="5136" name="Rectangle 28"/>
            <p:cNvSpPr>
              <a:spLocks noChangeArrowheads="1"/>
            </p:cNvSpPr>
            <p:nvPr/>
          </p:nvSpPr>
          <p:spPr bwMode="auto">
            <a:xfrm>
              <a:off x="6834" y="3059"/>
              <a:ext cx="113" cy="113"/>
            </a:xfrm>
            <a:prstGeom prst="rect">
              <a:avLst/>
            </a:prstGeom>
            <a:solidFill>
              <a:srgbClr val="9848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37" name="Rectangle 27"/>
            <p:cNvSpPr>
              <a:spLocks noChangeArrowheads="1"/>
            </p:cNvSpPr>
            <p:nvPr/>
          </p:nvSpPr>
          <p:spPr bwMode="auto">
            <a:xfrm>
              <a:off x="7075" y="3036"/>
              <a:ext cx="93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en-US" altLang="en-US" sz="1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Energy-related</a:t>
              </a:r>
              <a:endParaRPr lang="en-US" altLang="en-US" sz="1400" dirty="0" smtClean="0">
                <a:solidFill>
                  <a:prstClr val="black"/>
                </a:solidFill>
                <a:latin typeface="Calibri" panose="020F0502020204030204" pitchFamily="34" charset="0"/>
                <a:cs typeface="Arial" pitchFamily="34" charset="0"/>
              </a:endParaRPr>
            </a:p>
          </p:txBody>
        </p:sp>
        <p:sp>
          <p:nvSpPr>
            <p:cNvPr id="5138" name="Rectangle 26"/>
            <p:cNvSpPr>
              <a:spLocks noChangeArrowheads="1"/>
            </p:cNvSpPr>
            <p:nvPr/>
          </p:nvSpPr>
          <p:spPr bwMode="auto">
            <a:xfrm>
              <a:off x="5424" y="2119"/>
              <a:ext cx="91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b="1" smtClean="0">
                  <a:solidFill>
                    <a:srgbClr val="000000"/>
                  </a:solidFill>
                  <a:latin typeface="Calibri" panose="020F0502020204030204" pitchFamily="34" charset="0"/>
                  <a:ea typeface="Calibri" panose="020F0502020204030204" pitchFamily="34" charset="0"/>
                  <a:cs typeface="Calibri" panose="020F0502020204030204" pitchFamily="34" charset="0"/>
                </a:rPr>
                <a:t>CO</a:t>
              </a:r>
              <a:r>
                <a:rPr lang="en-US" altLang="en-US" sz="1400" b="1" baseline="-30000" smtClean="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altLang="en-US" sz="1400" b="1" smtClean="0">
                  <a:solidFill>
                    <a:srgbClr val="000000"/>
                  </a:solidFill>
                  <a:latin typeface="Calibri" panose="020F0502020204030204" pitchFamily="34" charset="0"/>
                  <a:ea typeface="Calibri" panose="020F0502020204030204" pitchFamily="34" charset="0"/>
                  <a:cs typeface="Calibri" panose="020F0502020204030204" pitchFamily="34" charset="0"/>
                </a:rPr>
                <a:t> emissions</a:t>
              </a:r>
              <a:endParaRPr lang="en-US" altLang="en-US" sz="1400" smtClean="0">
                <a:solidFill>
                  <a:prstClr val="black"/>
                </a:solidFill>
                <a:latin typeface="Calibri" panose="020F0502020204030204" pitchFamily="34" charset="0"/>
                <a:cs typeface="Arial" pitchFamily="34" charset="0"/>
              </a:endParaRPr>
            </a:p>
          </p:txBody>
        </p:sp>
        <p:sp>
          <p:nvSpPr>
            <p:cNvPr id="5139" name="Line 25"/>
            <p:cNvSpPr>
              <a:spLocks noChangeShapeType="1"/>
            </p:cNvSpPr>
            <p:nvPr/>
          </p:nvSpPr>
          <p:spPr bwMode="auto">
            <a:xfrm>
              <a:off x="5065" y="4157"/>
              <a:ext cx="1592"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0" name="Line 24"/>
            <p:cNvSpPr>
              <a:spLocks noChangeShapeType="1"/>
            </p:cNvSpPr>
            <p:nvPr/>
          </p:nvSpPr>
          <p:spPr bwMode="auto">
            <a:xfrm>
              <a:off x="5065" y="3556"/>
              <a:ext cx="1592"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1" name="Line 23"/>
            <p:cNvSpPr>
              <a:spLocks noChangeShapeType="1"/>
            </p:cNvSpPr>
            <p:nvPr/>
          </p:nvSpPr>
          <p:spPr bwMode="auto">
            <a:xfrm>
              <a:off x="5065" y="2955"/>
              <a:ext cx="1592"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2" name="Line 22"/>
            <p:cNvSpPr>
              <a:spLocks noChangeShapeType="1"/>
            </p:cNvSpPr>
            <p:nvPr/>
          </p:nvSpPr>
          <p:spPr bwMode="auto">
            <a:xfrm>
              <a:off x="5065" y="2354"/>
              <a:ext cx="1592" cy="1"/>
            </a:xfrm>
            <a:prstGeom prst="line">
              <a:avLst/>
            </a:prstGeom>
            <a:noFill/>
            <a:ln w="9525">
              <a:solidFill>
                <a:srgbClr val="BFBFB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nvGrpSpPr>
            <p:cNvPr id="5143" name="Group 18"/>
            <p:cNvGrpSpPr>
              <a:grpSpLocks/>
            </p:cNvGrpSpPr>
            <p:nvPr/>
          </p:nvGrpSpPr>
          <p:grpSpPr bwMode="auto">
            <a:xfrm>
              <a:off x="5257" y="2655"/>
              <a:ext cx="255" cy="2103"/>
              <a:chOff x="4131" y="616"/>
              <a:chExt cx="255" cy="2103"/>
            </a:xfrm>
          </p:grpSpPr>
          <p:sp>
            <p:nvSpPr>
              <p:cNvPr id="5160" name="Rectangle 21"/>
              <p:cNvSpPr>
                <a:spLocks noChangeArrowheads="1"/>
              </p:cNvSpPr>
              <p:nvPr/>
            </p:nvSpPr>
            <p:spPr bwMode="auto">
              <a:xfrm>
                <a:off x="4131" y="1698"/>
                <a:ext cx="255" cy="1021"/>
              </a:xfrm>
              <a:prstGeom prst="rect">
                <a:avLst/>
              </a:prstGeom>
              <a:solidFill>
                <a:srgbClr val="9848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1" name="Rectangle 20"/>
              <p:cNvSpPr>
                <a:spLocks noChangeArrowheads="1"/>
              </p:cNvSpPr>
              <p:nvPr/>
            </p:nvSpPr>
            <p:spPr bwMode="auto">
              <a:xfrm>
                <a:off x="4131" y="1187"/>
                <a:ext cx="255" cy="51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62" name="Rectangle 19"/>
              <p:cNvSpPr>
                <a:spLocks noChangeArrowheads="1"/>
              </p:cNvSpPr>
              <p:nvPr/>
            </p:nvSpPr>
            <p:spPr bwMode="auto">
              <a:xfrm>
                <a:off x="4131" y="616"/>
                <a:ext cx="255" cy="57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grpSp>
          <p:nvGrpSpPr>
            <p:cNvPr id="5144" name="Group 14"/>
            <p:cNvGrpSpPr>
              <a:grpSpLocks/>
            </p:cNvGrpSpPr>
            <p:nvPr/>
          </p:nvGrpSpPr>
          <p:grpSpPr bwMode="auto">
            <a:xfrm>
              <a:off x="5895" y="2670"/>
              <a:ext cx="256" cy="2088"/>
              <a:chOff x="4777" y="631"/>
              <a:chExt cx="256" cy="2088"/>
            </a:xfrm>
          </p:grpSpPr>
          <p:sp>
            <p:nvSpPr>
              <p:cNvPr id="5157" name="Rectangle 17"/>
              <p:cNvSpPr>
                <a:spLocks noChangeArrowheads="1"/>
              </p:cNvSpPr>
              <p:nvPr/>
            </p:nvSpPr>
            <p:spPr bwMode="auto">
              <a:xfrm>
                <a:off x="4777" y="1698"/>
                <a:ext cx="256" cy="1021"/>
              </a:xfrm>
              <a:prstGeom prst="rect">
                <a:avLst/>
              </a:prstGeom>
              <a:solidFill>
                <a:srgbClr val="9848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58" name="Rectangle 16"/>
              <p:cNvSpPr>
                <a:spLocks noChangeArrowheads="1"/>
              </p:cNvSpPr>
              <p:nvPr/>
            </p:nvSpPr>
            <p:spPr bwMode="auto">
              <a:xfrm>
                <a:off x="4777" y="1127"/>
                <a:ext cx="256" cy="57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59" name="Rectangle 15"/>
              <p:cNvSpPr>
                <a:spLocks noChangeArrowheads="1"/>
              </p:cNvSpPr>
              <p:nvPr/>
            </p:nvSpPr>
            <p:spPr bwMode="auto">
              <a:xfrm>
                <a:off x="4777" y="631"/>
                <a:ext cx="256" cy="49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grpSp>
          <p:nvGrpSpPr>
            <p:cNvPr id="5145" name="Group 10"/>
            <p:cNvGrpSpPr>
              <a:grpSpLocks/>
            </p:cNvGrpSpPr>
            <p:nvPr/>
          </p:nvGrpSpPr>
          <p:grpSpPr bwMode="auto">
            <a:xfrm>
              <a:off x="6211" y="3076"/>
              <a:ext cx="255" cy="1682"/>
              <a:chOff x="5093" y="1037"/>
              <a:chExt cx="255" cy="1682"/>
            </a:xfrm>
          </p:grpSpPr>
          <p:sp>
            <p:nvSpPr>
              <p:cNvPr id="5154" name="Rectangle 13"/>
              <p:cNvSpPr>
                <a:spLocks noChangeArrowheads="1"/>
              </p:cNvSpPr>
              <p:nvPr/>
            </p:nvSpPr>
            <p:spPr bwMode="auto">
              <a:xfrm>
                <a:off x="5093" y="1878"/>
                <a:ext cx="255" cy="841"/>
              </a:xfrm>
              <a:prstGeom prst="rect">
                <a:avLst/>
              </a:prstGeom>
              <a:solidFill>
                <a:srgbClr val="9848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55" name="Rectangle 12"/>
              <p:cNvSpPr>
                <a:spLocks noChangeArrowheads="1"/>
              </p:cNvSpPr>
              <p:nvPr/>
            </p:nvSpPr>
            <p:spPr bwMode="auto">
              <a:xfrm>
                <a:off x="5093" y="1367"/>
                <a:ext cx="255" cy="51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56" name="Rectangle 11"/>
              <p:cNvSpPr>
                <a:spLocks noChangeArrowheads="1"/>
              </p:cNvSpPr>
              <p:nvPr/>
            </p:nvSpPr>
            <p:spPr bwMode="auto">
              <a:xfrm>
                <a:off x="5093" y="1037"/>
                <a:ext cx="255" cy="33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sp>
          <p:nvSpPr>
            <p:cNvPr id="5146" name="Line 9"/>
            <p:cNvSpPr>
              <a:spLocks noChangeShapeType="1"/>
            </p:cNvSpPr>
            <p:nvPr/>
          </p:nvSpPr>
          <p:spPr bwMode="auto">
            <a:xfrm>
              <a:off x="5065" y="4758"/>
              <a:ext cx="1592"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7" name="Line 8"/>
            <p:cNvSpPr>
              <a:spLocks noChangeShapeType="1"/>
            </p:cNvSpPr>
            <p:nvPr/>
          </p:nvSpPr>
          <p:spPr bwMode="auto">
            <a:xfrm flipV="1">
              <a:off x="5065" y="4758"/>
              <a:ext cx="1" cy="4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8" name="Line 7"/>
            <p:cNvSpPr>
              <a:spLocks noChangeShapeType="1"/>
            </p:cNvSpPr>
            <p:nvPr/>
          </p:nvSpPr>
          <p:spPr bwMode="auto">
            <a:xfrm flipV="1">
              <a:off x="6657" y="4758"/>
              <a:ext cx="1" cy="4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sp>
          <p:nvSpPr>
            <p:cNvPr id="5149" name="Rectangle 6"/>
            <p:cNvSpPr>
              <a:spLocks noChangeArrowheads="1"/>
            </p:cNvSpPr>
            <p:nvPr/>
          </p:nvSpPr>
          <p:spPr bwMode="auto">
            <a:xfrm>
              <a:off x="5242" y="4847"/>
              <a:ext cx="32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2013</a:t>
              </a:r>
              <a:endParaRPr lang="en-US" altLang="en-US" sz="1400" smtClean="0">
                <a:solidFill>
                  <a:prstClr val="black"/>
                </a:solidFill>
                <a:latin typeface="Calibri" panose="020F0502020204030204" pitchFamily="34" charset="0"/>
                <a:cs typeface="Arial" pitchFamily="34" charset="0"/>
              </a:endParaRPr>
            </a:p>
          </p:txBody>
        </p:sp>
        <p:sp>
          <p:nvSpPr>
            <p:cNvPr id="5150" name="Rectangle 5"/>
            <p:cNvSpPr>
              <a:spLocks noChangeArrowheads="1"/>
            </p:cNvSpPr>
            <p:nvPr/>
          </p:nvSpPr>
          <p:spPr bwMode="auto">
            <a:xfrm>
              <a:off x="5894" y="4847"/>
              <a:ext cx="25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NPS</a:t>
              </a:r>
              <a:endParaRPr lang="en-US" altLang="en-US" sz="1400" smtClean="0">
                <a:solidFill>
                  <a:prstClr val="black"/>
                </a:solidFill>
                <a:latin typeface="Calibri" panose="020F0502020204030204" pitchFamily="34" charset="0"/>
                <a:cs typeface="Arial" pitchFamily="34" charset="0"/>
              </a:endParaRPr>
            </a:p>
          </p:txBody>
        </p:sp>
        <p:sp>
          <p:nvSpPr>
            <p:cNvPr id="5151" name="Rectangle 4"/>
            <p:cNvSpPr>
              <a:spLocks noChangeArrowheads="1"/>
            </p:cNvSpPr>
            <p:nvPr/>
          </p:nvSpPr>
          <p:spPr bwMode="auto">
            <a:xfrm>
              <a:off x="6225" y="4847"/>
              <a:ext cx="28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MES</a:t>
              </a:r>
              <a:endParaRPr lang="en-US" altLang="en-US" sz="1400" smtClean="0">
                <a:solidFill>
                  <a:prstClr val="black"/>
                </a:solidFill>
                <a:latin typeface="Calibri" panose="020F0502020204030204" pitchFamily="34" charset="0"/>
                <a:cs typeface="Arial" pitchFamily="34" charset="0"/>
              </a:endParaRPr>
            </a:p>
          </p:txBody>
        </p:sp>
        <p:sp>
          <p:nvSpPr>
            <p:cNvPr id="5152" name="Rectangle 3"/>
            <p:cNvSpPr>
              <a:spLocks noChangeArrowheads="1"/>
            </p:cNvSpPr>
            <p:nvPr/>
          </p:nvSpPr>
          <p:spPr bwMode="auto">
            <a:xfrm>
              <a:off x="6036" y="5006"/>
              <a:ext cx="32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a:r>
                <a:rPr lang="en-US" altLang="en-US" sz="1400" smtClean="0">
                  <a:solidFill>
                    <a:srgbClr val="000000"/>
                  </a:solidFill>
                  <a:latin typeface="Calibri" panose="020F0502020204030204" pitchFamily="34" charset="0"/>
                  <a:ea typeface="Calibri" panose="020F0502020204030204" pitchFamily="34" charset="0"/>
                  <a:cs typeface="Calibri" panose="020F0502020204030204" pitchFamily="34" charset="0"/>
                </a:rPr>
                <a:t>2040</a:t>
              </a:r>
              <a:endParaRPr lang="en-US" altLang="en-US" sz="1400" smtClean="0">
                <a:solidFill>
                  <a:prstClr val="black"/>
                </a:solidFill>
                <a:latin typeface="Calibri" panose="020F0502020204030204" pitchFamily="34" charset="0"/>
                <a:cs typeface="Arial" pitchFamily="34" charset="0"/>
              </a:endParaRPr>
            </a:p>
          </p:txBody>
        </p:sp>
        <p:sp>
          <p:nvSpPr>
            <p:cNvPr id="5153" name="Line 2"/>
            <p:cNvSpPr>
              <a:spLocks noChangeShapeType="1"/>
            </p:cNvSpPr>
            <p:nvPr/>
          </p:nvSpPr>
          <p:spPr bwMode="auto">
            <a:xfrm>
              <a:off x="5703" y="4758"/>
              <a:ext cx="1" cy="4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solidFill>
                  <a:prstClr val="black"/>
                </a:solidFill>
                <a:latin typeface="Calibri" panose="020F0502020204030204" pitchFamily="34" charset="0"/>
                <a:cs typeface="Arial" charset="0"/>
              </a:endParaRPr>
            </a:p>
          </p:txBody>
        </p:sp>
      </p:grpSp>
    </p:spTree>
    <p:extLst>
      <p:ext uri="{BB962C8B-B14F-4D97-AF65-F5344CB8AC3E}">
        <p14:creationId xmlns:p14="http://schemas.microsoft.com/office/powerpoint/2010/main" val="3781092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2</a:t>
            </a:fld>
            <a:endParaRPr lang="nl-NL"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1514667"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2" y="0"/>
            <a:ext cx="11514667"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17600" y="408900"/>
            <a:ext cx="8229600" cy="2893100"/>
          </a:xfrm>
          <a:prstGeom prst="rect">
            <a:avLst/>
          </a:prstGeom>
        </p:spPr>
        <p:txBody>
          <a:bodyPr wrap="square">
            <a:spAutoFit/>
          </a:bodyPr>
          <a:lstStyle/>
          <a:p>
            <a:pPr lvl="1"/>
            <a:r>
              <a:rPr lang="nl-NL" altLang="nl-NL" sz="2400" b="1" dirty="0">
                <a:solidFill>
                  <a:schemeClr val="bg1"/>
                </a:solidFill>
              </a:rPr>
              <a:t>Anyone who believes that exponential growth </a:t>
            </a:r>
            <a:endParaRPr lang="nl-NL" altLang="nl-NL" sz="2400" b="1" dirty="0" smtClean="0">
              <a:solidFill>
                <a:schemeClr val="bg1"/>
              </a:solidFill>
            </a:endParaRPr>
          </a:p>
          <a:p>
            <a:pPr lvl="1"/>
            <a:r>
              <a:rPr lang="nl-NL" altLang="nl-NL" sz="2400" b="1" dirty="0" smtClean="0">
                <a:solidFill>
                  <a:schemeClr val="bg1"/>
                </a:solidFill>
              </a:rPr>
              <a:t>can </a:t>
            </a:r>
            <a:r>
              <a:rPr lang="nl-NL" altLang="nl-NL" sz="2400" b="1" dirty="0">
                <a:solidFill>
                  <a:schemeClr val="bg1"/>
                </a:solidFill>
              </a:rPr>
              <a:t>go on forever in a finite world is either </a:t>
            </a:r>
            <a:endParaRPr lang="nl-NL" altLang="nl-NL" sz="2400" b="1" dirty="0" smtClean="0">
              <a:solidFill>
                <a:schemeClr val="bg1"/>
              </a:solidFill>
            </a:endParaRPr>
          </a:p>
          <a:p>
            <a:pPr lvl="1"/>
            <a:r>
              <a:rPr lang="nl-NL" altLang="nl-NL" sz="2400" b="1" dirty="0" smtClean="0">
                <a:solidFill>
                  <a:schemeClr val="bg1"/>
                </a:solidFill>
              </a:rPr>
              <a:t>a madman </a:t>
            </a:r>
            <a:r>
              <a:rPr lang="nl-NL" altLang="nl-NL" sz="2400" b="1" dirty="0">
                <a:solidFill>
                  <a:schemeClr val="bg1"/>
                </a:solidFill>
              </a:rPr>
              <a:t>or an economist.</a:t>
            </a:r>
          </a:p>
          <a:p>
            <a:pPr lvl="1"/>
            <a:endParaRPr lang="nl-NL" altLang="nl-NL" sz="2400" b="1" dirty="0">
              <a:solidFill>
                <a:schemeClr val="bg1"/>
              </a:solidFill>
            </a:endParaRPr>
          </a:p>
          <a:p>
            <a:pPr>
              <a:buFontTx/>
              <a:buNone/>
            </a:pPr>
            <a:r>
              <a:rPr lang="nl-NL" altLang="nl-NL" dirty="0">
                <a:solidFill>
                  <a:schemeClr val="bg1"/>
                </a:solidFill>
              </a:rPr>
              <a:t>						</a:t>
            </a:r>
          </a:p>
          <a:p>
            <a:pPr>
              <a:buFontTx/>
              <a:buNone/>
            </a:pPr>
            <a:r>
              <a:rPr lang="nl-NL" altLang="nl-NL" dirty="0">
                <a:solidFill>
                  <a:schemeClr val="bg1"/>
                </a:solidFill>
              </a:rPr>
              <a:t>						</a:t>
            </a:r>
            <a:r>
              <a:rPr lang="nl-NL" altLang="nl-NL" dirty="0" smtClean="0">
                <a:solidFill>
                  <a:schemeClr val="bg1"/>
                </a:solidFill>
              </a:rPr>
              <a:t>								</a:t>
            </a:r>
            <a:r>
              <a:rPr lang="nl-NL" altLang="nl-NL" sz="1600" dirty="0" smtClean="0">
                <a:solidFill>
                  <a:schemeClr val="bg1"/>
                </a:solidFill>
              </a:rPr>
              <a:t>Kenneth </a:t>
            </a:r>
            <a:r>
              <a:rPr lang="nl-NL" altLang="nl-NL" sz="1600" dirty="0">
                <a:solidFill>
                  <a:schemeClr val="bg1"/>
                </a:solidFill>
              </a:rPr>
              <a:t>E. Boulding</a:t>
            </a:r>
          </a:p>
          <a:p>
            <a:pPr>
              <a:buFontTx/>
              <a:buNone/>
            </a:pPr>
            <a:r>
              <a:rPr lang="nl-NL" altLang="nl-NL" sz="1600" dirty="0">
                <a:solidFill>
                  <a:schemeClr val="bg1"/>
                </a:solidFill>
              </a:rPr>
              <a:t>							</a:t>
            </a:r>
            <a:r>
              <a:rPr lang="nl-NL" altLang="nl-NL" sz="1600" dirty="0" smtClean="0">
                <a:solidFill>
                  <a:schemeClr val="bg1"/>
                </a:solidFill>
              </a:rPr>
              <a:t>							(</a:t>
            </a:r>
            <a:r>
              <a:rPr lang="nl-NL" altLang="nl-NL" sz="1600" dirty="0">
                <a:solidFill>
                  <a:schemeClr val="bg1"/>
                </a:solidFill>
              </a:rPr>
              <a:t>1910 -1993)</a:t>
            </a:r>
          </a:p>
        </p:txBody>
      </p:sp>
    </p:spTree>
    <p:extLst>
      <p:ext uri="{BB962C8B-B14F-4D97-AF65-F5344CB8AC3E}">
        <p14:creationId xmlns:p14="http://schemas.microsoft.com/office/powerpoint/2010/main" val="137434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20</a:t>
            </a:fld>
            <a:endParaRPr lang="nl-NL"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6592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590266"/>
            <a:ext cx="5561138" cy="5016758"/>
          </a:xfrm>
          <a:prstGeom prst="rect">
            <a:avLst/>
          </a:prstGeom>
          <a:noFill/>
        </p:spPr>
        <p:txBody>
          <a:bodyPr wrap="none" rtlCol="0">
            <a:spAutoFit/>
          </a:bodyPr>
          <a:lstStyle/>
          <a:p>
            <a:r>
              <a:rPr lang="nl-NL" sz="3200" b="1" dirty="0" smtClean="0">
                <a:solidFill>
                  <a:schemeClr val="bg1"/>
                </a:solidFill>
              </a:rPr>
              <a:t>Zen in a changing world:</a:t>
            </a:r>
          </a:p>
          <a:p>
            <a:r>
              <a:rPr lang="nl-NL" sz="3200" b="1" dirty="0" smtClean="0">
                <a:solidFill>
                  <a:schemeClr val="bg1"/>
                </a:solidFill>
              </a:rPr>
              <a:t>New business models</a:t>
            </a:r>
          </a:p>
          <a:p>
            <a:endParaRPr lang="nl-NL" sz="3200" b="1" dirty="0"/>
          </a:p>
          <a:p>
            <a:endParaRPr lang="nl-NL" sz="2800" b="1" dirty="0" smtClean="0">
              <a:solidFill>
                <a:schemeClr val="bg1"/>
              </a:solidFill>
            </a:endParaRPr>
          </a:p>
          <a:p>
            <a:pPr marL="457200" indent="-457200">
              <a:buFont typeface="Arial" panose="020B0604020202020204" pitchFamily="34" charset="0"/>
              <a:buChar char="•"/>
            </a:pPr>
            <a:r>
              <a:rPr lang="nl-NL" sz="2800" b="1" dirty="0" smtClean="0">
                <a:solidFill>
                  <a:schemeClr val="bg1"/>
                </a:solidFill>
              </a:rPr>
              <a:t>Retain ownership</a:t>
            </a:r>
            <a:endParaRPr lang="nl-NL" sz="2800" b="1" dirty="0">
              <a:solidFill>
                <a:schemeClr val="bg1"/>
              </a:solidFill>
            </a:endParaRPr>
          </a:p>
          <a:p>
            <a:pPr marL="457200" indent="-457200">
              <a:buFont typeface="Arial" panose="020B0604020202020204" pitchFamily="34" charset="0"/>
              <a:buChar char="•"/>
            </a:pPr>
            <a:r>
              <a:rPr lang="nl-NL" sz="2800" b="1" dirty="0">
                <a:solidFill>
                  <a:schemeClr val="bg1"/>
                </a:solidFill>
              </a:rPr>
              <a:t>M</a:t>
            </a:r>
            <a:r>
              <a:rPr lang="nl-NL" sz="2800" b="1" dirty="0" smtClean="0">
                <a:solidFill>
                  <a:schemeClr val="bg1"/>
                </a:solidFill>
              </a:rPr>
              <a:t>ultiple use: manage quality</a:t>
            </a:r>
          </a:p>
          <a:p>
            <a:pPr marL="457200" indent="-457200">
              <a:buFont typeface="Arial" panose="020B0604020202020204" pitchFamily="34" charset="0"/>
              <a:buChar char="•"/>
            </a:pPr>
            <a:r>
              <a:rPr lang="nl-NL" sz="2800" b="1" dirty="0" smtClean="0">
                <a:solidFill>
                  <a:schemeClr val="bg1"/>
                </a:solidFill>
              </a:rPr>
              <a:t>The anthropocene mine </a:t>
            </a:r>
          </a:p>
          <a:p>
            <a:pPr marL="457200" indent="-457200">
              <a:buFont typeface="Arial" panose="020B0604020202020204" pitchFamily="34" charset="0"/>
              <a:buChar char="•"/>
            </a:pPr>
            <a:r>
              <a:rPr lang="nl-NL" sz="2800" b="1" dirty="0" smtClean="0">
                <a:solidFill>
                  <a:schemeClr val="bg1"/>
                </a:solidFill>
              </a:rPr>
              <a:t>Avoid downcycling</a:t>
            </a:r>
          </a:p>
          <a:p>
            <a:pPr marL="457200" indent="-457200">
              <a:buFont typeface="Arial" panose="020B0604020202020204" pitchFamily="34" charset="0"/>
              <a:buChar char="•"/>
            </a:pPr>
            <a:r>
              <a:rPr lang="nl-NL" sz="2800" b="1" dirty="0" smtClean="0">
                <a:solidFill>
                  <a:schemeClr val="bg1"/>
                </a:solidFill>
              </a:rPr>
              <a:t>New technology:</a:t>
            </a:r>
          </a:p>
          <a:p>
            <a:pPr marL="914400" lvl="1" indent="-457200">
              <a:buFont typeface="Arial" panose="020B0604020202020204" pitchFamily="34" charset="0"/>
              <a:buChar char="•"/>
            </a:pPr>
            <a:r>
              <a:rPr lang="nl-NL" sz="2800" b="1" dirty="0" smtClean="0">
                <a:solidFill>
                  <a:schemeClr val="bg1"/>
                </a:solidFill>
              </a:rPr>
              <a:t>Product design</a:t>
            </a:r>
          </a:p>
          <a:p>
            <a:pPr marL="914400" lvl="1" indent="-457200">
              <a:buFont typeface="Arial" panose="020B0604020202020204" pitchFamily="34" charset="0"/>
              <a:buChar char="•"/>
            </a:pPr>
            <a:r>
              <a:rPr lang="nl-NL" sz="2800" b="1" dirty="0" smtClean="0">
                <a:solidFill>
                  <a:schemeClr val="bg1"/>
                </a:solidFill>
              </a:rPr>
              <a:t>Separation</a:t>
            </a:r>
          </a:p>
        </p:txBody>
      </p:sp>
    </p:spTree>
    <p:extLst>
      <p:ext uri="{BB962C8B-B14F-4D97-AF65-F5344CB8AC3E}">
        <p14:creationId xmlns:p14="http://schemas.microsoft.com/office/powerpoint/2010/main" val="2544920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0"/>
            <a:ext cx="7124700" cy="539750"/>
          </a:xfrm>
        </p:spPr>
        <p:txBody>
          <a:bodyPr/>
          <a:lstStyle/>
          <a:p>
            <a:r>
              <a:rPr lang="nl-NL" dirty="0" smtClean="0">
                <a:solidFill>
                  <a:srgbClr val="00B050"/>
                </a:solidFill>
              </a:rPr>
              <a:t>In summary</a:t>
            </a:r>
            <a:endParaRPr lang="nl-NL" dirty="0">
              <a:solidFill>
                <a:srgbClr val="00B050"/>
              </a:solidFill>
            </a:endParaRPr>
          </a:p>
        </p:txBody>
      </p:sp>
      <p:sp>
        <p:nvSpPr>
          <p:cNvPr id="4" name="Content Placeholder 3"/>
          <p:cNvSpPr>
            <a:spLocks noGrp="1"/>
          </p:cNvSpPr>
          <p:nvPr>
            <p:ph idx="1"/>
          </p:nvPr>
        </p:nvSpPr>
        <p:spPr>
          <a:xfrm>
            <a:off x="1219200" y="1447800"/>
            <a:ext cx="7696200" cy="4157663"/>
          </a:xfrm>
        </p:spPr>
        <p:txBody>
          <a:bodyPr/>
          <a:lstStyle/>
          <a:p>
            <a:r>
              <a:rPr lang="nl-NL" sz="2000" dirty="0" smtClean="0"/>
              <a:t>Large potentials exist to improve material efficiency (up to 50%) for most materials and applications</a:t>
            </a:r>
          </a:p>
          <a:p>
            <a:r>
              <a:rPr lang="nl-NL" sz="2000" dirty="0" smtClean="0"/>
              <a:t>Large menu of opportunities:</a:t>
            </a:r>
          </a:p>
          <a:p>
            <a:pPr lvl="2"/>
            <a:r>
              <a:rPr lang="nl-NL" sz="2000" dirty="0" smtClean="0"/>
              <a:t>Alternative material services (sharing, redundancy)</a:t>
            </a:r>
          </a:p>
          <a:p>
            <a:pPr lvl="2"/>
            <a:r>
              <a:rPr lang="nl-NL" sz="2000" dirty="0" smtClean="0"/>
              <a:t>Product design, re-use, recycling </a:t>
            </a:r>
          </a:p>
          <a:p>
            <a:pPr lvl="2"/>
            <a:r>
              <a:rPr lang="nl-NL" sz="2000" dirty="0"/>
              <a:t>E</a:t>
            </a:r>
            <a:r>
              <a:rPr lang="nl-NL" sz="2000" dirty="0" smtClean="0"/>
              <a:t>very material has also unique efficiency opportunities</a:t>
            </a:r>
          </a:p>
          <a:p>
            <a:r>
              <a:rPr lang="nl-NL" sz="2000" dirty="0" smtClean="0"/>
              <a:t>In the current world potentials are not realized</a:t>
            </a:r>
          </a:p>
          <a:p>
            <a:r>
              <a:rPr lang="nl-NL" sz="2000" i="1" dirty="0" smtClean="0"/>
              <a:t>Absolute</a:t>
            </a:r>
            <a:r>
              <a:rPr lang="nl-NL" sz="2000" dirty="0" smtClean="0"/>
              <a:t> reduction of materials use is necessary to reach Paris target of “well below 2°C” </a:t>
            </a:r>
          </a:p>
          <a:p>
            <a:endParaRPr lang="nl-NL" sz="2000" dirty="0" smtClean="0"/>
          </a:p>
          <a:p>
            <a:r>
              <a:rPr lang="nl-NL" sz="2000" b="1" dirty="0" smtClean="0"/>
              <a:t>Large societal transition</a:t>
            </a:r>
            <a:r>
              <a:rPr lang="nl-NL" sz="2000" dirty="0" smtClean="0"/>
              <a:t>: energy, materials, and economics</a:t>
            </a:r>
          </a:p>
        </p:txBody>
      </p:sp>
      <p:sp>
        <p:nvSpPr>
          <p:cNvPr id="3" name="Slide Number Placeholder 2"/>
          <p:cNvSpPr>
            <a:spLocks noGrp="1"/>
          </p:cNvSpPr>
          <p:nvPr>
            <p:ph type="sldNum" sz="quarter" idx="10"/>
          </p:nvPr>
        </p:nvSpPr>
        <p:spPr/>
        <p:txBody>
          <a:bodyPr/>
          <a:lstStyle/>
          <a:p>
            <a:pPr>
              <a:defRPr/>
            </a:pPr>
            <a:fld id="{CAC521CC-36B3-4B88-BED9-5EC3B5304B96}" type="slidenum">
              <a:rPr lang="nl-NL" smtClean="0"/>
              <a:pPr>
                <a:defRPr/>
              </a:pPr>
              <a:t>21</a:t>
            </a:fld>
            <a:endParaRPr lang="nl-NL" dirty="0"/>
          </a:p>
        </p:txBody>
      </p:sp>
    </p:spTree>
    <p:extLst>
      <p:ext uri="{BB962C8B-B14F-4D97-AF65-F5344CB8AC3E}">
        <p14:creationId xmlns:p14="http://schemas.microsoft.com/office/powerpoint/2010/main" val="1320034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66800" y="838200"/>
            <a:ext cx="7315200" cy="1143000"/>
          </a:xfrm>
        </p:spPr>
        <p:txBody>
          <a:bodyPr/>
          <a:lstStyle/>
          <a:p>
            <a:r>
              <a:rPr lang="en-US" altLang="nl-NL" sz="2400" dirty="0" smtClean="0">
                <a:latin typeface="Arial" pitchFamily="34" charset="0"/>
              </a:rPr>
              <a:t>Thank you for your attention</a:t>
            </a:r>
          </a:p>
        </p:txBody>
      </p:sp>
      <p:sp>
        <p:nvSpPr>
          <p:cNvPr id="29699" name="Rectangle 3"/>
          <p:cNvSpPr>
            <a:spLocks noGrp="1" noChangeArrowheads="1"/>
          </p:cNvSpPr>
          <p:nvPr>
            <p:ph type="body" idx="1"/>
          </p:nvPr>
        </p:nvSpPr>
        <p:spPr>
          <a:xfrm>
            <a:off x="1295400" y="2814637"/>
            <a:ext cx="3798888" cy="2511425"/>
          </a:xfrm>
        </p:spPr>
        <p:txBody>
          <a:bodyPr/>
          <a:lstStyle/>
          <a:p>
            <a:pPr>
              <a:buFontTx/>
              <a:buNone/>
            </a:pPr>
            <a:r>
              <a:rPr lang="en-US" altLang="nl-NL" b="1" dirty="0" smtClean="0">
                <a:latin typeface="Arial" pitchFamily="34" charset="0"/>
              </a:rPr>
              <a:t>Ernst Worrell</a:t>
            </a:r>
          </a:p>
          <a:p>
            <a:pPr>
              <a:buFontTx/>
              <a:buNone/>
            </a:pPr>
            <a:endParaRPr lang="en-US" altLang="nl-NL" sz="1800" dirty="0" smtClean="0">
              <a:latin typeface="Arial" pitchFamily="34" charset="0"/>
            </a:endParaRPr>
          </a:p>
          <a:p>
            <a:pPr>
              <a:buFontTx/>
              <a:buNone/>
            </a:pPr>
            <a:r>
              <a:rPr lang="en-US" altLang="nl-NL" sz="1800" dirty="0" smtClean="0">
                <a:latin typeface="Arial" pitchFamily="34" charset="0"/>
              </a:rPr>
              <a:t>Utrecht University</a:t>
            </a:r>
          </a:p>
          <a:p>
            <a:pPr>
              <a:buFontTx/>
              <a:buNone/>
            </a:pPr>
            <a:r>
              <a:rPr lang="en-US" altLang="nl-NL" sz="1800" dirty="0" smtClean="0">
                <a:latin typeface="Arial" pitchFamily="34" charset="0"/>
                <a:hlinkClick r:id="rId3"/>
              </a:rPr>
              <a:t>e.worrell@uu.nl</a:t>
            </a:r>
            <a:endParaRPr lang="en-US" altLang="nl-NL" sz="1800" dirty="0" smtClean="0">
              <a:latin typeface="Arial" pitchFamily="34" charset="0"/>
            </a:endParaRPr>
          </a:p>
          <a:p>
            <a:pPr>
              <a:buFontTx/>
              <a:buNone/>
            </a:pPr>
            <a:endParaRPr lang="en-US" altLang="nl-NL" sz="1800" dirty="0">
              <a:latin typeface="Arial" pitchFamily="34" charset="0"/>
            </a:endParaRPr>
          </a:p>
          <a:p>
            <a:pPr>
              <a:buFontTx/>
              <a:buNone/>
            </a:pPr>
            <a:endParaRPr lang="en-US" altLang="nl-NL" sz="1800" dirty="0" smtClean="0">
              <a:latin typeface="Arial" pitchFamily="34" charset="0"/>
            </a:endParaRPr>
          </a:p>
          <a:p>
            <a:pPr>
              <a:buFontTx/>
              <a:buNone/>
            </a:pPr>
            <a:endParaRPr lang="en-US" altLang="nl-NL" sz="1800" dirty="0">
              <a:latin typeface="Arial" pitchFamily="34" charset="0"/>
            </a:endParaRPr>
          </a:p>
          <a:p>
            <a:pPr>
              <a:buFontTx/>
              <a:buNone/>
            </a:pPr>
            <a:endParaRPr lang="en-US" altLang="nl-NL" dirty="0" smtClean="0">
              <a:latin typeface="Arial" pitchFamily="34" charset="0"/>
            </a:endParaRPr>
          </a:p>
          <a:p>
            <a:pPr>
              <a:buFontTx/>
              <a:buNone/>
            </a:pPr>
            <a:endParaRPr lang="en-US" altLang="nl-NL" dirty="0" smtClean="0"/>
          </a:p>
          <a:p>
            <a:pPr algn="ctr">
              <a:buFontTx/>
              <a:buNone/>
            </a:pPr>
            <a:endParaRPr lang="en-US" altLang="nl-NL" dirty="0" smtClean="0"/>
          </a:p>
          <a:p>
            <a:pPr algn="ctr">
              <a:buFontTx/>
              <a:buNone/>
            </a:pPr>
            <a:endParaRPr lang="en-US" altLang="nl-NL" dirty="0"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28800"/>
            <a:ext cx="3048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810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3</a:t>
            </a:fld>
            <a:endParaRPr lang="nl-NL" dirty="0"/>
          </a:p>
        </p:txBody>
      </p:sp>
      <p:sp>
        <p:nvSpPr>
          <p:cNvPr id="2" name="TextBox 1"/>
          <p:cNvSpPr txBox="1"/>
          <p:nvPr/>
        </p:nvSpPr>
        <p:spPr>
          <a:xfrm>
            <a:off x="990600" y="730496"/>
            <a:ext cx="7813357" cy="523220"/>
          </a:xfrm>
          <a:prstGeom prst="rect">
            <a:avLst/>
          </a:prstGeom>
          <a:noFill/>
        </p:spPr>
        <p:txBody>
          <a:bodyPr wrap="none" rtlCol="0">
            <a:spAutoFit/>
          </a:bodyPr>
          <a:lstStyle/>
          <a:p>
            <a:r>
              <a:rPr lang="nl-NL" sz="2800" b="1" dirty="0" smtClean="0">
                <a:solidFill>
                  <a:srgbClr val="009900"/>
                </a:solidFill>
              </a:rPr>
              <a:t>Global material demand grows exponentially</a:t>
            </a:r>
            <a:endParaRPr lang="nl-NL" sz="2800" b="1" dirty="0">
              <a:solidFill>
                <a:srgbClr val="009900"/>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1143000"/>
            <a:ext cx="7878245" cy="535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668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432" y="1438730"/>
            <a:ext cx="771710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 Box 4"/>
          <p:cNvSpPr txBox="1">
            <a:spLocks noChangeArrowheads="1"/>
          </p:cNvSpPr>
          <p:nvPr/>
        </p:nvSpPr>
        <p:spPr bwMode="auto">
          <a:xfrm>
            <a:off x="6629400" y="6010730"/>
            <a:ext cx="231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r>
              <a:rPr lang="en-US" altLang="nl-NL" sz="1400" dirty="0">
                <a:solidFill>
                  <a:schemeClr val="bg1">
                    <a:lumMod val="65000"/>
                  </a:schemeClr>
                </a:solidFill>
                <a:latin typeface="Calibri" pitchFamily="34" charset="0"/>
                <a:cs typeface="Arial" charset="0"/>
              </a:rPr>
              <a:t>Source: Klee &amp; </a:t>
            </a:r>
            <a:r>
              <a:rPr lang="en-US" altLang="nl-NL" sz="1400" dirty="0" err="1">
                <a:solidFill>
                  <a:schemeClr val="bg1">
                    <a:lumMod val="65000"/>
                  </a:schemeClr>
                </a:solidFill>
                <a:latin typeface="Calibri" pitchFamily="34" charset="0"/>
                <a:cs typeface="Arial" charset="0"/>
              </a:rPr>
              <a:t>Graedel</a:t>
            </a:r>
            <a:r>
              <a:rPr lang="en-US" altLang="nl-NL" sz="1400" dirty="0">
                <a:solidFill>
                  <a:schemeClr val="bg1">
                    <a:lumMod val="65000"/>
                  </a:schemeClr>
                </a:solidFill>
                <a:latin typeface="Calibri" pitchFamily="34" charset="0"/>
                <a:cs typeface="Arial" charset="0"/>
              </a:rPr>
              <a:t>, 2004</a:t>
            </a:r>
          </a:p>
        </p:txBody>
      </p:sp>
      <p:sp>
        <p:nvSpPr>
          <p:cNvPr id="2" name="TextBox 1"/>
          <p:cNvSpPr txBox="1"/>
          <p:nvPr/>
        </p:nvSpPr>
        <p:spPr>
          <a:xfrm>
            <a:off x="1066800" y="762000"/>
            <a:ext cx="3877985" cy="523220"/>
          </a:xfrm>
          <a:prstGeom prst="rect">
            <a:avLst/>
          </a:prstGeom>
          <a:noFill/>
        </p:spPr>
        <p:txBody>
          <a:bodyPr wrap="none" rtlCol="0">
            <a:spAutoFit/>
          </a:bodyPr>
          <a:lstStyle/>
          <a:p>
            <a:r>
              <a:rPr lang="nl-NL" sz="2800" b="1" dirty="0" smtClean="0">
                <a:solidFill>
                  <a:srgbClr val="00B050"/>
                </a:solidFill>
              </a:rPr>
              <a:t>The Human Bulldozer</a:t>
            </a:r>
            <a:endParaRPr lang="nl-NL" sz="2800" b="1" dirty="0">
              <a:solidFill>
                <a:srgbClr val="00B050"/>
              </a:solidFill>
            </a:endParaRPr>
          </a:p>
        </p:txBody>
      </p:sp>
    </p:spTree>
    <p:extLst>
      <p:ext uri="{BB962C8B-B14F-4D97-AF65-F5344CB8AC3E}">
        <p14:creationId xmlns:p14="http://schemas.microsoft.com/office/powerpoint/2010/main" val="1903597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4724400" y="990600"/>
            <a:ext cx="434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01000"/>
              </a:lnSpc>
              <a:spcAft>
                <a:spcPct val="10000"/>
              </a:spcAft>
              <a:buChar char="•"/>
              <a:defRPr sz="2000">
                <a:solidFill>
                  <a:schemeClr val="tx2"/>
                </a:solidFill>
                <a:latin typeface="Verdana" pitchFamily="34" charset="0"/>
              </a:defRPr>
            </a:lvl1pPr>
            <a:lvl2pPr marL="742950" indent="-285750">
              <a:lnSpc>
                <a:spcPct val="125000"/>
              </a:lnSpc>
              <a:spcAft>
                <a:spcPct val="10000"/>
              </a:spcAft>
              <a:buChar char="•"/>
              <a:defRPr sz="1600">
                <a:solidFill>
                  <a:schemeClr val="tx2"/>
                </a:solidFill>
                <a:latin typeface="Verdana" pitchFamily="34" charset="0"/>
              </a:defRPr>
            </a:lvl2pPr>
            <a:lvl3pPr marL="1143000" indent="-228600">
              <a:lnSpc>
                <a:spcPct val="125000"/>
              </a:lnSpc>
              <a:spcAft>
                <a:spcPct val="10000"/>
              </a:spcAft>
              <a:buChar char="•"/>
              <a:defRPr sz="1600">
                <a:solidFill>
                  <a:schemeClr val="tx2"/>
                </a:solidFill>
                <a:latin typeface="Verdana" pitchFamily="34" charset="0"/>
              </a:defRPr>
            </a:lvl3pPr>
            <a:lvl4pPr marL="1600200" indent="-228600">
              <a:lnSpc>
                <a:spcPct val="125000"/>
              </a:lnSpc>
              <a:spcAft>
                <a:spcPct val="10000"/>
              </a:spcAft>
              <a:buChar char="•"/>
              <a:defRPr sz="1600">
                <a:solidFill>
                  <a:schemeClr val="tx2"/>
                </a:solidFill>
                <a:latin typeface="Verdana" pitchFamily="34" charset="0"/>
              </a:defRPr>
            </a:lvl4pPr>
            <a:lvl5pPr marL="2057400" indent="-228600">
              <a:lnSpc>
                <a:spcPct val="125000"/>
              </a:lnSpc>
              <a:spcAft>
                <a:spcPct val="10000"/>
              </a:spcAft>
              <a:buChar char="•"/>
              <a:defRPr sz="1600">
                <a:solidFill>
                  <a:schemeClr val="tx2"/>
                </a:solidFill>
                <a:latin typeface="Verdana" pitchFamily="34" charset="0"/>
              </a:defRPr>
            </a:lvl5pPr>
            <a:lvl6pPr marL="2514600" indent="-228600" eaLnBrk="0" fontAlgn="base" hangingPunct="0">
              <a:lnSpc>
                <a:spcPct val="125000"/>
              </a:lnSpc>
              <a:spcBef>
                <a:spcPct val="0"/>
              </a:spcBef>
              <a:spcAft>
                <a:spcPct val="10000"/>
              </a:spcAft>
              <a:buChar char="•"/>
              <a:defRPr sz="1600">
                <a:solidFill>
                  <a:schemeClr val="tx2"/>
                </a:solidFill>
                <a:latin typeface="Verdana" pitchFamily="34" charset="0"/>
              </a:defRPr>
            </a:lvl6pPr>
            <a:lvl7pPr marL="2971800" indent="-228600" eaLnBrk="0" fontAlgn="base" hangingPunct="0">
              <a:lnSpc>
                <a:spcPct val="125000"/>
              </a:lnSpc>
              <a:spcBef>
                <a:spcPct val="0"/>
              </a:spcBef>
              <a:spcAft>
                <a:spcPct val="10000"/>
              </a:spcAft>
              <a:buChar char="•"/>
              <a:defRPr sz="1600">
                <a:solidFill>
                  <a:schemeClr val="tx2"/>
                </a:solidFill>
                <a:latin typeface="Verdana" pitchFamily="34" charset="0"/>
              </a:defRPr>
            </a:lvl7pPr>
            <a:lvl8pPr marL="3429000" indent="-228600" eaLnBrk="0" fontAlgn="base" hangingPunct="0">
              <a:lnSpc>
                <a:spcPct val="125000"/>
              </a:lnSpc>
              <a:spcBef>
                <a:spcPct val="0"/>
              </a:spcBef>
              <a:spcAft>
                <a:spcPct val="10000"/>
              </a:spcAft>
              <a:buChar char="•"/>
              <a:defRPr sz="1600">
                <a:solidFill>
                  <a:schemeClr val="tx2"/>
                </a:solidFill>
                <a:latin typeface="Verdana" pitchFamily="34" charset="0"/>
              </a:defRPr>
            </a:lvl8pPr>
            <a:lvl9pPr marL="3886200" indent="-228600" eaLnBrk="0" fontAlgn="base" hangingPunct="0">
              <a:lnSpc>
                <a:spcPct val="125000"/>
              </a:lnSpc>
              <a:spcBef>
                <a:spcPct val="0"/>
              </a:spcBef>
              <a:spcAft>
                <a:spcPct val="10000"/>
              </a:spcAft>
              <a:buChar char="•"/>
              <a:defRPr sz="1600">
                <a:solidFill>
                  <a:schemeClr val="tx2"/>
                </a:solidFill>
                <a:latin typeface="Verdana" pitchFamily="34" charset="0"/>
              </a:defRPr>
            </a:lvl9pPr>
          </a:lstStyle>
          <a:p>
            <a:pPr eaLnBrk="1" hangingPunct="1">
              <a:lnSpc>
                <a:spcPct val="100000"/>
              </a:lnSpc>
              <a:spcBef>
                <a:spcPct val="20000"/>
              </a:spcBef>
              <a:spcAft>
                <a:spcPct val="0"/>
              </a:spcAft>
              <a:buFontTx/>
              <a:buNone/>
            </a:pPr>
            <a:endParaRPr lang="en-GB" altLang="nl-NL" sz="2400">
              <a:solidFill>
                <a:srgbClr val="898989"/>
              </a:solidFill>
              <a:latin typeface="Arial" pitchFamily="34" charset="0"/>
              <a:ea typeface="MS PGothic" pitchFamily="34" charset="-128"/>
              <a:cs typeface="Arial" pitchFamily="34" charset="0"/>
            </a:endParaRPr>
          </a:p>
        </p:txBody>
      </p:sp>
      <p:pic>
        <p:nvPicPr>
          <p:cNvPr id="48131" name="Picture 69" descr="Figure 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7620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1"/>
          <p:cNvSpPr txBox="1">
            <a:spLocks noChangeArrowheads="1"/>
          </p:cNvSpPr>
          <p:nvPr/>
        </p:nvSpPr>
        <p:spPr bwMode="auto">
          <a:xfrm>
            <a:off x="922624" y="790848"/>
            <a:ext cx="71945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r>
              <a:rPr lang="nl-NL" altLang="nl-NL" b="1" dirty="0" smtClean="0">
                <a:solidFill>
                  <a:srgbClr val="009900"/>
                </a:solidFill>
              </a:rPr>
              <a:t>Materials Production emits over 20% of </a:t>
            </a:r>
          </a:p>
          <a:p>
            <a:r>
              <a:rPr lang="nl-NL" altLang="nl-NL" b="1" dirty="0">
                <a:solidFill>
                  <a:srgbClr val="009900"/>
                </a:solidFill>
              </a:rPr>
              <a:t>G</a:t>
            </a:r>
            <a:r>
              <a:rPr lang="nl-NL" altLang="nl-NL" b="1" dirty="0" smtClean="0">
                <a:solidFill>
                  <a:srgbClr val="009900"/>
                </a:solidFill>
              </a:rPr>
              <a:t>lobal GHG Emissions</a:t>
            </a:r>
            <a:endParaRPr lang="nl-NL" altLang="nl-NL" b="1" dirty="0">
              <a:solidFill>
                <a:srgbClr val="009900"/>
              </a:solidFill>
            </a:endParaRPr>
          </a:p>
        </p:txBody>
      </p:sp>
    </p:spTree>
    <p:extLst>
      <p:ext uri="{BB962C8B-B14F-4D97-AF65-F5344CB8AC3E}">
        <p14:creationId xmlns:p14="http://schemas.microsoft.com/office/powerpoint/2010/main" val="11690015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sp>
        <p:nvSpPr>
          <p:cNvPr id="3" name="Content Placeholder 2"/>
          <p:cNvSpPr>
            <a:spLocks noGrp="1"/>
          </p:cNvSpPr>
          <p:nvPr>
            <p:ph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6</a:t>
            </a:fld>
            <a:endParaRPr lang="nl-NL"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7" y="0"/>
            <a:ext cx="9194114" cy="655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760617"/>
            <a:ext cx="5497018" cy="523220"/>
          </a:xfrm>
          <a:prstGeom prst="rect">
            <a:avLst/>
          </a:prstGeom>
          <a:noFill/>
        </p:spPr>
        <p:txBody>
          <a:bodyPr wrap="none" rtlCol="0">
            <a:spAutoFit/>
          </a:bodyPr>
          <a:lstStyle/>
          <a:p>
            <a:r>
              <a:rPr lang="nl-NL" sz="2800" b="1" dirty="0" smtClean="0">
                <a:solidFill>
                  <a:schemeClr val="bg1"/>
                </a:solidFill>
              </a:rPr>
              <a:t>Approaching the Perfect Storm</a:t>
            </a:r>
            <a:endParaRPr lang="nl-NL" sz="2800" b="1" dirty="0">
              <a:solidFill>
                <a:schemeClr val="bg1"/>
              </a:solidFill>
            </a:endParaRPr>
          </a:p>
        </p:txBody>
      </p:sp>
    </p:spTree>
    <p:extLst>
      <p:ext uri="{BB962C8B-B14F-4D97-AF65-F5344CB8AC3E}">
        <p14:creationId xmlns:p14="http://schemas.microsoft.com/office/powerpoint/2010/main" val="1319049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124700" cy="539750"/>
          </a:xfrm>
        </p:spPr>
        <p:txBody>
          <a:bodyPr/>
          <a:lstStyle/>
          <a:p>
            <a:r>
              <a:rPr lang="nl-NL" sz="2800" dirty="0" smtClean="0">
                <a:solidFill>
                  <a:srgbClr val="00B050"/>
                </a:solidFill>
              </a:rPr>
              <a:t>Will Growth </a:t>
            </a:r>
            <a:r>
              <a:rPr lang="nl-NL" sz="2800" dirty="0">
                <a:solidFill>
                  <a:srgbClr val="00B050"/>
                </a:solidFill>
              </a:rPr>
              <a:t>C</a:t>
            </a:r>
            <a:r>
              <a:rPr lang="nl-NL" sz="2800" dirty="0" smtClean="0">
                <a:solidFill>
                  <a:srgbClr val="00B050"/>
                </a:solidFill>
              </a:rPr>
              <a:t>ontinue?</a:t>
            </a:r>
            <a:endParaRPr lang="nl-NL" sz="2800" dirty="0">
              <a:solidFill>
                <a:srgbClr val="00B05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7</a:t>
            </a:fld>
            <a:endParaRPr lang="nl-NL"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2209800"/>
            <a:ext cx="4945276" cy="336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280" y="2209800"/>
            <a:ext cx="524522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6800" y="1840468"/>
            <a:ext cx="2787943" cy="369332"/>
          </a:xfrm>
          <a:prstGeom prst="rect">
            <a:avLst/>
          </a:prstGeom>
          <a:noFill/>
        </p:spPr>
        <p:txBody>
          <a:bodyPr wrap="none" rtlCol="0">
            <a:spAutoFit/>
          </a:bodyPr>
          <a:lstStyle/>
          <a:p>
            <a:r>
              <a:rPr lang="nl-NL" b="1" dirty="0" smtClean="0"/>
              <a:t>Material Intensity (GDP)</a:t>
            </a:r>
            <a:endParaRPr lang="nl-NL" b="1" dirty="0"/>
          </a:p>
        </p:txBody>
      </p:sp>
      <p:sp>
        <p:nvSpPr>
          <p:cNvPr id="6" name="Rectangle 5"/>
          <p:cNvSpPr/>
          <p:nvPr/>
        </p:nvSpPr>
        <p:spPr>
          <a:xfrm>
            <a:off x="5410200" y="1840468"/>
            <a:ext cx="2954655" cy="369332"/>
          </a:xfrm>
          <a:prstGeom prst="rect">
            <a:avLst/>
          </a:prstGeom>
        </p:spPr>
        <p:txBody>
          <a:bodyPr wrap="none">
            <a:spAutoFit/>
          </a:bodyPr>
          <a:lstStyle/>
          <a:p>
            <a:r>
              <a:rPr lang="nl-NL" b="1" dirty="0"/>
              <a:t>Material Intensity </a:t>
            </a:r>
            <a:r>
              <a:rPr lang="nl-NL" b="1" dirty="0" smtClean="0"/>
              <a:t>(capita)</a:t>
            </a:r>
            <a:endParaRPr lang="nl-NL" b="1" dirty="0"/>
          </a:p>
        </p:txBody>
      </p:sp>
    </p:spTree>
    <p:extLst>
      <p:ext uri="{BB962C8B-B14F-4D97-AF65-F5344CB8AC3E}">
        <p14:creationId xmlns:p14="http://schemas.microsoft.com/office/powerpoint/2010/main" val="3768189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31258"/>
            <a:ext cx="7124700" cy="539750"/>
          </a:xfrm>
        </p:spPr>
        <p:txBody>
          <a:bodyPr/>
          <a:lstStyle/>
          <a:p>
            <a:r>
              <a:rPr lang="nl-NL" sz="2800" dirty="0" smtClean="0">
                <a:solidFill>
                  <a:srgbClr val="009900"/>
                </a:solidFill>
              </a:rPr>
              <a:t>Will Growth Continue? - Cement</a:t>
            </a:r>
            <a:endParaRPr lang="nl-NL" sz="2800" dirty="0">
              <a:solidFill>
                <a:srgbClr val="009900"/>
              </a:solidFill>
            </a:endParaRPr>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8</a:t>
            </a:fld>
            <a:endParaRPr lang="nl-N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98336"/>
            <a:ext cx="7299325" cy="509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00800" y="6140549"/>
            <a:ext cx="2393604" cy="307777"/>
          </a:xfrm>
          <a:prstGeom prst="rect">
            <a:avLst/>
          </a:prstGeom>
          <a:noFill/>
        </p:spPr>
        <p:txBody>
          <a:bodyPr wrap="none" rtlCol="0">
            <a:spAutoFit/>
          </a:bodyPr>
          <a:lstStyle/>
          <a:p>
            <a:r>
              <a:rPr lang="nl-NL" sz="1400" dirty="0" smtClean="0">
                <a:solidFill>
                  <a:schemeClr val="bg1">
                    <a:lumMod val="65000"/>
                  </a:schemeClr>
                </a:solidFill>
              </a:rPr>
              <a:t>Source: Kermeli et al., 2015</a:t>
            </a:r>
            <a:endParaRPr lang="nl-NL" sz="1400" dirty="0">
              <a:solidFill>
                <a:schemeClr val="bg1">
                  <a:lumMod val="65000"/>
                </a:schemeClr>
              </a:solidFill>
            </a:endParaRPr>
          </a:p>
        </p:txBody>
      </p:sp>
    </p:spTree>
    <p:extLst>
      <p:ext uri="{BB962C8B-B14F-4D97-AF65-F5344CB8AC3E}">
        <p14:creationId xmlns:p14="http://schemas.microsoft.com/office/powerpoint/2010/main" val="3311850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CD71F86A-238D-4967-A4FC-5B47D2A9E920}" type="slidenum">
              <a:rPr lang="nl-NL" smtClean="0"/>
              <a:pPr>
                <a:defRPr/>
              </a:pPr>
              <a:t>9</a:t>
            </a:fld>
            <a:endParaRPr lang="nl-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75360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243840"/>
            <a:ext cx="4006225" cy="646331"/>
          </a:xfrm>
          <a:prstGeom prst="rect">
            <a:avLst/>
          </a:prstGeom>
          <a:noFill/>
        </p:spPr>
        <p:txBody>
          <a:bodyPr wrap="none" rtlCol="0">
            <a:spAutoFit/>
          </a:bodyPr>
          <a:lstStyle/>
          <a:p>
            <a:r>
              <a:rPr lang="nl-NL" sz="3600" b="1" dirty="0" smtClean="0">
                <a:solidFill>
                  <a:schemeClr val="bg1"/>
                </a:solidFill>
              </a:rPr>
              <a:t>Zombie Factories</a:t>
            </a:r>
            <a:endParaRPr lang="nl-NL" sz="3600" b="1" dirty="0">
              <a:solidFill>
                <a:schemeClr val="bg1"/>
              </a:solidFill>
            </a:endParaRPr>
          </a:p>
        </p:txBody>
      </p:sp>
      <p:sp>
        <p:nvSpPr>
          <p:cNvPr id="6" name="TextBox 5"/>
          <p:cNvSpPr txBox="1"/>
          <p:nvPr/>
        </p:nvSpPr>
        <p:spPr>
          <a:xfrm>
            <a:off x="6781800" y="5974931"/>
            <a:ext cx="2136290" cy="307777"/>
          </a:xfrm>
          <a:prstGeom prst="rect">
            <a:avLst/>
          </a:prstGeom>
          <a:noFill/>
        </p:spPr>
        <p:txBody>
          <a:bodyPr wrap="none" rtlCol="0">
            <a:spAutoFit/>
          </a:bodyPr>
          <a:lstStyle/>
          <a:p>
            <a:r>
              <a:rPr lang="nl-NL" sz="1400" dirty="0" smtClean="0">
                <a:solidFill>
                  <a:schemeClr val="bg1"/>
                </a:solidFill>
              </a:rPr>
              <a:t>Source: New York Times</a:t>
            </a:r>
            <a:endParaRPr lang="nl-NL" sz="1400" dirty="0">
              <a:solidFill>
                <a:schemeClr val="bg1"/>
              </a:solidFill>
            </a:endParaRPr>
          </a:p>
        </p:txBody>
      </p:sp>
    </p:spTree>
    <p:extLst>
      <p:ext uri="{BB962C8B-B14F-4D97-AF65-F5344CB8AC3E}">
        <p14:creationId xmlns:p14="http://schemas.microsoft.com/office/powerpoint/2010/main" val="39838522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UU Copernicus Institute of Sustainable Development (potx)">
  <a:themeElements>
    <a:clrScheme name="Copernicus">
      <a:dk1>
        <a:srgbClr val="000000"/>
      </a:dk1>
      <a:lt1>
        <a:srgbClr val="FFFFFF"/>
      </a:lt1>
      <a:dk2>
        <a:srgbClr val="3F3F3F"/>
      </a:dk2>
      <a:lt2>
        <a:srgbClr val="118F40"/>
      </a:lt2>
      <a:accent1>
        <a:srgbClr val="118F40"/>
      </a:accent1>
      <a:accent2>
        <a:srgbClr val="5F247D"/>
      </a:accent2>
      <a:accent3>
        <a:srgbClr val="A10065"/>
      </a:accent3>
      <a:accent4>
        <a:srgbClr val="DC931A"/>
      </a:accent4>
      <a:accent5>
        <a:srgbClr val="CCCE1E"/>
      </a:accent5>
      <a:accent6>
        <a:srgbClr val="5DB4E5"/>
      </a:accent6>
      <a:hlink>
        <a:srgbClr val="0000FF"/>
      </a:hlink>
      <a:folHlink>
        <a:srgbClr val="800080"/>
      </a:folHlink>
    </a:clrScheme>
    <a:fontScheme name="UU Huisstijl">
      <a:majorFont>
        <a:latin typeface="Verdana"/>
        <a:ea typeface=""/>
        <a:cs typeface=""/>
      </a:majorFont>
      <a:minorFont>
        <a:latin typeface="Verdana"/>
        <a:ea typeface=""/>
        <a:cs typeface=""/>
      </a:minorFont>
    </a:fontScheme>
    <a:fmtScheme name="Zonnewend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WEO_2015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lnDef>
  </a:objectDefaults>
  <a:extraClrSchemeLst>
    <a:extraClrScheme>
      <a:clrScheme name="Default Desig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UU Copernicus Institute of Sustainable Development (potx)</Template>
  <TotalTime>1362</TotalTime>
  <Words>857</Words>
  <Application>Microsoft Office PowerPoint</Application>
  <PresentationFormat>On-screen Show (4:3)</PresentationFormat>
  <Paragraphs>155</Paragraphs>
  <Slides>22</Slides>
  <Notes>9</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Template UU Copernicus Institute of Sustainable Development (potx)</vt:lpstr>
      <vt:lpstr>WEO_2015_V1</vt:lpstr>
      <vt:lpstr>Meeting our Material Services  within Planetary Boundaries  Ernst Worrell  Leuven, April 4th, 2017</vt:lpstr>
      <vt:lpstr>PowerPoint Presentation</vt:lpstr>
      <vt:lpstr>PowerPoint Presentation</vt:lpstr>
      <vt:lpstr>PowerPoint Presentation</vt:lpstr>
      <vt:lpstr>PowerPoint Presentation</vt:lpstr>
      <vt:lpstr>PowerPoint Presentation</vt:lpstr>
      <vt:lpstr>Will Growth Continue?</vt:lpstr>
      <vt:lpstr>Will Growth Continue? - Cement</vt:lpstr>
      <vt:lpstr>PowerPoint Presentation</vt:lpstr>
      <vt:lpstr>Reducing Material Use</vt:lpstr>
      <vt:lpstr>Material Efficiency and Steelmaking</vt:lpstr>
      <vt:lpstr>Steel: losses in supply chain use energy </vt:lpstr>
      <vt:lpstr>Follow the material: Understand the Losses</vt:lpstr>
      <vt:lpstr>CO2 emissions depend on demand, scrap use &amp; technology: Germany</vt:lpstr>
      <vt:lpstr>Future Steel: Low Demand Scenario High Quality Iron Ore peaks by 2040 </vt:lpstr>
      <vt:lpstr>Future Steel: Increased Recycling</vt:lpstr>
      <vt:lpstr>Sustainable materials production require integration - Slags</vt:lpstr>
      <vt:lpstr>(Granulated) Slags essential for a  sustainable cement industry</vt:lpstr>
      <vt:lpstr>Adding up: Material energy &amp; CO2 savings</vt:lpstr>
      <vt:lpstr>PowerPoint Presentation</vt:lpstr>
      <vt:lpstr>In summary</vt:lpstr>
      <vt:lpstr>Thank you for your attention</vt:lpstr>
    </vt:vector>
  </TitlesOfParts>
  <Company>Faculty of Science U.U.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Wicke</dc:creator>
  <cp:lastModifiedBy>Worrel</cp:lastModifiedBy>
  <cp:revision>179</cp:revision>
  <dcterms:created xsi:type="dcterms:W3CDTF">2013-03-27T16:35:42Z</dcterms:created>
  <dcterms:modified xsi:type="dcterms:W3CDTF">2017-03-30T08:02:58Z</dcterms:modified>
</cp:coreProperties>
</file>