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98" r:id="rId1"/>
    <p:sldMasterId id="2147483712" r:id="rId2"/>
  </p:sldMasterIdLst>
  <p:notesMasterIdLst>
    <p:notesMasterId r:id="rId23"/>
  </p:notesMasterIdLst>
  <p:handoutMasterIdLst>
    <p:handoutMasterId r:id="rId24"/>
  </p:handoutMasterIdLst>
  <p:sldIdLst>
    <p:sldId id="256" r:id="rId3"/>
    <p:sldId id="349" r:id="rId4"/>
    <p:sldId id="327" r:id="rId5"/>
    <p:sldId id="328" r:id="rId6"/>
    <p:sldId id="331" r:id="rId7"/>
    <p:sldId id="325" r:id="rId8"/>
    <p:sldId id="323" r:id="rId9"/>
    <p:sldId id="348" r:id="rId10"/>
    <p:sldId id="320" r:id="rId11"/>
    <p:sldId id="344" r:id="rId12"/>
    <p:sldId id="350" r:id="rId13"/>
    <p:sldId id="335" r:id="rId14"/>
    <p:sldId id="326" r:id="rId15"/>
    <p:sldId id="332" r:id="rId16"/>
    <p:sldId id="352" r:id="rId17"/>
    <p:sldId id="353" r:id="rId18"/>
    <p:sldId id="340" r:id="rId19"/>
    <p:sldId id="351" r:id="rId20"/>
    <p:sldId id="347" r:id="rId21"/>
    <p:sldId id="289" r:id="rId22"/>
  </p:sldIdLst>
  <p:sldSz cx="9144000" cy="6858000" type="screen4x3"/>
  <p:notesSz cx="9928225" cy="6797675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A04D"/>
    <a:srgbClr val="CC0000"/>
    <a:srgbClr val="3366FF"/>
    <a:srgbClr val="FFFF00"/>
    <a:srgbClr val="CC9900"/>
    <a:srgbClr val="000099"/>
    <a:srgbClr val="FF3300"/>
    <a:srgbClr val="FF6600"/>
    <a:srgbClr val="CC3300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0275" autoAdjust="0"/>
    <p:restoredTop sz="95406" autoAdjust="0"/>
  </p:normalViewPr>
  <p:slideViewPr>
    <p:cSldViewPr snapToGrid="0" showGuides="1">
      <p:cViewPr>
        <p:scale>
          <a:sx n="100" d="100"/>
          <a:sy n="100" d="100"/>
        </p:scale>
        <p:origin x="-2220" y="-372"/>
      </p:cViewPr>
      <p:guideLst>
        <p:guide orient="horz" pos="2160"/>
        <p:guide pos="56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36" d="100"/>
          <a:sy n="36" d="100"/>
        </p:scale>
        <p:origin x="-1572" y="-96"/>
      </p:cViewPr>
      <p:guideLst>
        <p:guide orient="horz" pos="2140"/>
        <p:guide pos="312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Zusammengefasst!$E$4</c:f>
              <c:strCache>
                <c:ptCount val="1"/>
                <c:pt idx="0">
                  <c:v>Schale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Pt>
            <c:idx val="5"/>
            <c:invertIfNegative val="0"/>
            <c:bubble3D val="0"/>
            <c:spPr>
              <a:solidFill>
                <a:srgbClr val="FFC000"/>
              </a:solidFill>
            </c:spPr>
          </c:dPt>
          <c:dPt>
            <c:idx val="9"/>
            <c:invertIfNegative val="0"/>
            <c:bubble3D val="0"/>
            <c:spPr>
              <a:solidFill>
                <a:srgbClr val="FFC000"/>
              </a:solidFill>
            </c:spPr>
          </c:dPt>
          <c:dPt>
            <c:idx val="10"/>
            <c:invertIfNegative val="0"/>
            <c:bubble3D val="0"/>
            <c:spPr>
              <a:solidFill>
                <a:srgbClr val="C00000"/>
              </a:solidFill>
            </c:spPr>
          </c:dPt>
          <c:dPt>
            <c:idx val="13"/>
            <c:invertIfNegative val="0"/>
            <c:bubble3D val="0"/>
            <c:spPr>
              <a:solidFill>
                <a:srgbClr val="FFC000"/>
              </a:solidFill>
              <a:effectLst/>
            </c:spPr>
          </c:dPt>
          <c:dPt>
            <c:idx val="14"/>
            <c:invertIfNegative val="0"/>
            <c:bubble3D val="0"/>
            <c:spPr>
              <a:solidFill>
                <a:srgbClr val="C00000"/>
              </a:solidFill>
            </c:spPr>
          </c:dPt>
          <c:dPt>
            <c:idx val="15"/>
            <c:invertIfNegative val="0"/>
            <c:bubble3D val="0"/>
            <c:spPr>
              <a:solidFill>
                <a:schemeClr val="tx1"/>
              </a:solidFill>
            </c:spPr>
          </c:dPt>
          <c:cat>
            <c:multiLvlStrRef>
              <c:f>Zusammengefasst!$A$5:$C$20</c:f>
              <c:multiLvlStrCache>
                <c:ptCount val="16"/>
                <c:lvl>
                  <c:pt idx="0">
                    <c:v>SWS-1</c:v>
                  </c:pt>
                  <c:pt idx="1">
                    <c:v>SWS-2</c:v>
                  </c:pt>
                  <c:pt idx="2">
                    <c:v>SWS-3</c:v>
                  </c:pt>
                  <c:pt idx="3">
                    <c:v>nicht EBV</c:v>
                  </c:pt>
                  <c:pt idx="4">
                    <c:v>SWS-1</c:v>
                  </c:pt>
                  <c:pt idx="5">
                    <c:v>SWS-2</c:v>
                  </c:pt>
                  <c:pt idx="6">
                    <c:v>SWS-3</c:v>
                  </c:pt>
                  <c:pt idx="7">
                    <c:v>nicht EBV</c:v>
                  </c:pt>
                  <c:pt idx="8">
                    <c:v>SWS-1</c:v>
                  </c:pt>
                  <c:pt idx="9">
                    <c:v>SWS-2</c:v>
                  </c:pt>
                  <c:pt idx="10">
                    <c:v>SWS-3</c:v>
                  </c:pt>
                  <c:pt idx="11">
                    <c:v>nicht EBV</c:v>
                  </c:pt>
                  <c:pt idx="12">
                    <c:v>SWS-1</c:v>
                  </c:pt>
                  <c:pt idx="13">
                    <c:v>SWS-2</c:v>
                  </c:pt>
                  <c:pt idx="14">
                    <c:v>SWS-3</c:v>
                  </c:pt>
                  <c:pt idx="15">
                    <c:v>nicht EBV</c:v>
                  </c:pt>
                </c:lvl>
                <c:lvl>
                  <c:pt idx="0">
                    <c:v>Rein</c:v>
                  </c:pt>
                  <c:pt idx="4">
                    <c:v>Paket</c:v>
                  </c:pt>
                  <c:pt idx="8">
                    <c:v>Normal</c:v>
                  </c:pt>
                  <c:pt idx="12">
                    <c:v>Baustahl</c:v>
                  </c:pt>
                </c:lvl>
                <c:lvl>
                  <c:pt idx="0">
                    <c:v>Schrottgruppe</c:v>
                  </c:pt>
                </c:lvl>
              </c:multiLvlStrCache>
            </c:multiLvlStrRef>
          </c:cat>
          <c:val>
            <c:numRef>
              <c:f>Zusammengefasst!$E$5:$E$20</c:f>
              <c:numCache>
                <c:formatCode>0%</c:formatCode>
                <c:ptCount val="16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0.4</c:v>
                </c:pt>
                <c:pt idx="9">
                  <c:v>0.30000000000000032</c:v>
                </c:pt>
                <c:pt idx="10">
                  <c:v>0.30000000000000032</c:v>
                </c:pt>
                <c:pt idx="11">
                  <c:v>0</c:v>
                </c:pt>
                <c:pt idx="12">
                  <c:v>0</c:v>
                </c:pt>
                <c:pt idx="13">
                  <c:v>0.60000000000000064</c:v>
                </c:pt>
                <c:pt idx="14">
                  <c:v>0.1</c:v>
                </c:pt>
                <c:pt idx="15">
                  <c:v>0.30000000000000032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0469120"/>
        <c:axId val="110470656"/>
      </c:barChart>
      <c:catAx>
        <c:axId val="110469120"/>
        <c:scaling>
          <c:orientation val="minMax"/>
        </c:scaling>
        <c:delete val="0"/>
        <c:axPos val="b"/>
        <c:majorTickMark val="out"/>
        <c:minorTickMark val="none"/>
        <c:tickLblPos val="nextTo"/>
        <c:crossAx val="110470656"/>
        <c:crosses val="autoZero"/>
        <c:auto val="1"/>
        <c:lblAlgn val="ctr"/>
        <c:lblOffset val="100"/>
        <c:noMultiLvlLbl val="0"/>
      </c:catAx>
      <c:valAx>
        <c:axId val="110470656"/>
        <c:scaling>
          <c:orientation val="minMax"/>
          <c:max val="1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10469120"/>
        <c:crosses val="autoZero"/>
        <c:crossBetween val="between"/>
        <c:majorUnit val="0.25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200" b="1"/>
      </a:pPr>
      <a:endParaRPr lang="de-DE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1925" cy="213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93" tIns="46397" rIns="92793" bIns="46397" numCol="1" anchor="t" anchorCtr="0" compatLnSpc="1">
            <a:prstTxWarp prst="textNoShape">
              <a:avLst/>
            </a:prstTxWarp>
          </a:bodyPr>
          <a:lstStyle>
            <a:lvl1pPr defTabSz="928688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6302" y="0"/>
            <a:ext cx="4301924" cy="213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93" tIns="46397" rIns="92793" bIns="46397" numCol="1" anchor="t" anchorCtr="0" compatLnSpc="1">
            <a:prstTxWarp prst="textNoShape">
              <a:avLst/>
            </a:prstTxWarp>
          </a:bodyPr>
          <a:lstStyle>
            <a:lvl1pPr algn="r" defTabSz="928688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584073"/>
            <a:ext cx="4301925" cy="213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93" tIns="46397" rIns="92793" bIns="46397" numCol="1" anchor="b" anchorCtr="0" compatLnSpc="1">
            <a:prstTxWarp prst="textNoShape">
              <a:avLst/>
            </a:prstTxWarp>
          </a:bodyPr>
          <a:lstStyle>
            <a:lvl1pPr defTabSz="928688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6302" y="6584073"/>
            <a:ext cx="4301924" cy="213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93" tIns="46397" rIns="92793" bIns="46397" numCol="1" anchor="b" anchorCtr="0" compatLnSpc="1">
            <a:prstTxWarp prst="textNoShape">
              <a:avLst/>
            </a:prstTxWarp>
          </a:bodyPr>
          <a:lstStyle>
            <a:lvl1pPr algn="r" defTabSz="928688">
              <a:defRPr sz="1200">
                <a:latin typeface="Arial" charset="0"/>
              </a:defRPr>
            </a:lvl1pPr>
          </a:lstStyle>
          <a:p>
            <a:pPr>
              <a:defRPr/>
            </a:pPr>
            <a:fld id="{8017BE10-F2A5-4266-B647-53D30439F99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7509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4301925" cy="339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93" tIns="46397" rIns="92793" bIns="46397" numCol="1" anchor="t" anchorCtr="0" compatLnSpc="1">
            <a:prstTxWarp prst="textNoShape">
              <a:avLst/>
            </a:prstTxWarp>
          </a:bodyPr>
          <a:lstStyle>
            <a:lvl1pPr defTabSz="928688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6302" y="1"/>
            <a:ext cx="4301924" cy="339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93" tIns="46397" rIns="92793" bIns="46397" numCol="1" anchor="t" anchorCtr="0" compatLnSpc="1">
            <a:prstTxWarp prst="textNoShape">
              <a:avLst/>
            </a:prstTxWarp>
          </a:bodyPr>
          <a:lstStyle>
            <a:lvl1pPr algn="r" defTabSz="928688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83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8663" y="398463"/>
            <a:ext cx="3394075" cy="25463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103647" y="3002621"/>
            <a:ext cx="8493484" cy="3568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93" tIns="46397" rIns="92793" bIns="463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Klicken Sie, um die Formate des Vorlagentextes zu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84073"/>
            <a:ext cx="4301925" cy="213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93" tIns="46397" rIns="92793" bIns="46397" numCol="1" anchor="b" anchorCtr="0" compatLnSpc="1">
            <a:prstTxWarp prst="textNoShape">
              <a:avLst/>
            </a:prstTxWarp>
          </a:bodyPr>
          <a:lstStyle>
            <a:lvl1pPr defTabSz="928688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6302" y="6584073"/>
            <a:ext cx="4301924" cy="213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93" tIns="46397" rIns="92793" bIns="46397" numCol="1" anchor="b" anchorCtr="0" compatLnSpc="1">
            <a:prstTxWarp prst="textNoShape">
              <a:avLst/>
            </a:prstTxWarp>
          </a:bodyPr>
          <a:lstStyle>
            <a:lvl1pPr algn="r" defTabSz="928688">
              <a:defRPr sz="1200">
                <a:latin typeface="Arial" charset="0"/>
              </a:defRPr>
            </a:lvl1pPr>
          </a:lstStyle>
          <a:p>
            <a:pPr>
              <a:defRPr/>
            </a:pPr>
            <a:fld id="{7340C688-96FB-48C6-BF08-EF449492256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82789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40C688-96FB-48C6-BF08-EF4494922563}" type="slidenum">
              <a:rPr lang="de-DE" smtClean="0"/>
              <a:pPr>
                <a:defRPr/>
              </a:pPr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2090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Blan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lgermis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>
            <a:spLocks noChangeArrowheads="1"/>
          </p:cNvSpPr>
          <p:nvPr userDrawn="1"/>
        </p:nvSpPr>
        <p:spPr bwMode="auto">
          <a:xfrm>
            <a:off x="252413" y="6508750"/>
            <a:ext cx="1828800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  <a:latin typeface="Arial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Schüler,  Algermissen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Max Aicher Umw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5" y="0"/>
            <a:ext cx="9144000" cy="646624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3527059" y="6401663"/>
            <a:ext cx="208823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00" b="1" dirty="0" smtClean="0">
                <a:solidFill>
                  <a:srgbClr val="39791F"/>
                </a:solidFill>
                <a:latin typeface="+mj-lt"/>
              </a:rPr>
              <a:t>Max Aicher Umwelt GmbH</a:t>
            </a:r>
            <a:endParaRPr lang="de-DE" sz="1300" b="1" dirty="0">
              <a:solidFill>
                <a:srgbClr val="39791F"/>
              </a:solidFill>
              <a:latin typeface="+mj-lt"/>
            </a:endParaRP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466245"/>
            <a:ext cx="936104" cy="160698"/>
          </a:xfrm>
          <a:prstGeom prst="rect">
            <a:avLst/>
          </a:prstGeom>
        </p:spPr>
      </p:pic>
      <p:sp>
        <p:nvSpPr>
          <p:cNvPr id="8" name="Textfeld 7"/>
          <p:cNvSpPr txBox="1"/>
          <p:nvPr userDrawn="1"/>
        </p:nvSpPr>
        <p:spPr>
          <a:xfrm>
            <a:off x="7162800" y="6448722"/>
            <a:ext cx="173082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9E5942A-8224-4818-BEB4-68D9ADECA604}" type="slidenum">
              <a:rPr lang="de-DE" sz="1300" kern="1200" noProof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pPr algn="r"/>
              <a:t>‹Nr.›</a:t>
            </a:fld>
            <a:r>
              <a:rPr lang="de-DE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| </a:t>
            </a:r>
            <a:r>
              <a:rPr lang="de-DE" sz="1300" dirty="0" smtClean="0">
                <a:latin typeface="+mn-lt"/>
              </a:rPr>
              <a:t>23.10.2014</a:t>
            </a:r>
            <a:endParaRPr lang="de-DE" sz="13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78638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Blan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967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4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CE74E6-6888-4194-B63B-3815D25A5177}" type="datetimeFigureOut">
              <a:rPr lang="de-DE" smtClean="0"/>
              <a:pPr/>
              <a:t>28.03.2017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4D4DE-0800-4818-9007-D809C5BFAD63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7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4.png"/><Relationship Id="rId7" Type="http://schemas.openxmlformats.org/officeDocument/2006/relationships/image" Target="../media/image3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4.png"/><Relationship Id="rId7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28599" y="1294590"/>
            <a:ext cx="8677275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de-DE" sz="3200" b="1" dirty="0" smtClean="0"/>
              <a:t>SUSTAINABLE UTILIZATION OF EAF-SLAG BY SUCCESSFUL RESEARCH AND OPTIMIZED OPERATIONAL PRACTICE</a:t>
            </a:r>
            <a:endParaRPr lang="de-DE" sz="3200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algn="ctr">
              <a:lnSpc>
                <a:spcPct val="250000"/>
              </a:lnSpc>
            </a:pPr>
            <a:r>
              <a:rPr lang="de-DE" sz="2000" b="1" dirty="0" smtClean="0"/>
              <a:t>S. Schüler</a:t>
            </a:r>
            <a:r>
              <a:rPr lang="de-DE" sz="2000" b="1" baseline="30000" dirty="0" smtClean="0"/>
              <a:t>1</a:t>
            </a:r>
            <a:r>
              <a:rPr lang="de-DE" sz="2000" b="1" dirty="0" smtClean="0"/>
              <a:t>, D. Mudersbach</a:t>
            </a:r>
            <a:r>
              <a:rPr lang="de-DE" sz="2000" b="1" baseline="30000" dirty="0" smtClean="0"/>
              <a:t>1</a:t>
            </a:r>
            <a:r>
              <a:rPr lang="de-DE" sz="2000" b="1" dirty="0" smtClean="0"/>
              <a:t>, M. Knoll</a:t>
            </a:r>
            <a:r>
              <a:rPr lang="de-DE" sz="2000" b="1" baseline="30000" dirty="0" smtClean="0"/>
              <a:t>2</a:t>
            </a:r>
          </a:p>
          <a:p>
            <a:pPr algn="ctr">
              <a:lnSpc>
                <a:spcPct val="150000"/>
              </a:lnSpc>
            </a:pPr>
            <a:endParaRPr lang="de-DE" sz="2400" b="1" baseline="30000" dirty="0" smtClean="0"/>
          </a:p>
          <a:p>
            <a:pPr marL="342900" indent="-342900" algn="ctr">
              <a:lnSpc>
                <a:spcPct val="150000"/>
              </a:lnSpc>
            </a:pPr>
            <a:r>
              <a:rPr lang="de-DE" sz="1600" b="1" baseline="30000" dirty="0" smtClean="0"/>
              <a:t>1) </a:t>
            </a:r>
            <a:r>
              <a:rPr lang="de-DE" sz="1600" b="1" dirty="0" smtClean="0"/>
              <a:t>Max Aicher Umwelt GmbH</a:t>
            </a:r>
            <a:br>
              <a:rPr lang="de-DE" sz="1600" b="1" dirty="0" smtClean="0"/>
            </a:br>
            <a:r>
              <a:rPr lang="de-DE" sz="1600" b="1" baseline="30000" dirty="0" smtClean="0"/>
              <a:t>2)</a:t>
            </a:r>
            <a:r>
              <a:rPr lang="de-DE" sz="1600" b="1" dirty="0" smtClean="0"/>
              <a:t> Lech-Stahlwerke GmbH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5060" y="126003"/>
            <a:ext cx="2323751" cy="503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image82f4d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1036" y="28281"/>
            <a:ext cx="2686640" cy="698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6824" y="148413"/>
            <a:ext cx="2323751" cy="503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image82f4d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1036" y="28281"/>
            <a:ext cx="2686640" cy="698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12" y="841992"/>
            <a:ext cx="7639363" cy="5753101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6" t="15856" r="25213" b="9369"/>
          <a:stretch/>
        </p:blipFill>
        <p:spPr bwMode="auto">
          <a:xfrm>
            <a:off x="952044" y="1351578"/>
            <a:ext cx="7277697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28119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28536" y="148413"/>
            <a:ext cx="2323751" cy="503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image82f4d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1036" y="28281"/>
            <a:ext cx="2686640" cy="698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1219199" y="2307412"/>
            <a:ext cx="68294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7200" b="1" dirty="0" smtClean="0"/>
              <a:t>Environmental</a:t>
            </a:r>
            <a:endParaRPr lang="de-DE" sz="7200" b="1" dirty="0" smtClean="0"/>
          </a:p>
          <a:p>
            <a:pPr algn="ctr"/>
            <a:r>
              <a:rPr lang="de-DE" sz="7200" b="1" dirty="0" err="1" smtClean="0"/>
              <a:t>Behaviour</a:t>
            </a:r>
            <a:endParaRPr lang="de-DE" sz="7200" b="1" dirty="0" smtClean="0"/>
          </a:p>
        </p:txBody>
      </p:sp>
    </p:spTree>
    <p:extLst>
      <p:ext uri="{BB962C8B-B14F-4D97-AF65-F5344CB8AC3E}">
        <p14:creationId xmlns:p14="http://schemas.microsoft.com/office/powerpoint/2010/main" val="14139275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8976" y="148413"/>
            <a:ext cx="2323751" cy="503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image82f4d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1036" y="28281"/>
            <a:ext cx="2686640" cy="698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19" y="726807"/>
            <a:ext cx="5698606" cy="37744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96669" y="2843253"/>
            <a:ext cx="5844614" cy="3897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858302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66985" y="126003"/>
            <a:ext cx="2323751" cy="503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image82f4d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1036" y="28281"/>
            <a:ext cx="2686640" cy="698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Grafik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6825" y="1162050"/>
            <a:ext cx="6638925" cy="501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747494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38060" y="148413"/>
            <a:ext cx="2323751" cy="503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image82f4d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1036" y="28281"/>
            <a:ext cx="2686640" cy="698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Diagramm 4"/>
          <p:cNvGraphicFramePr/>
          <p:nvPr/>
        </p:nvGraphicFramePr>
        <p:xfrm>
          <a:off x="814387" y="909637"/>
          <a:ext cx="7534275" cy="4714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feld 5"/>
          <p:cNvSpPr txBox="1"/>
          <p:nvPr/>
        </p:nvSpPr>
        <p:spPr>
          <a:xfrm>
            <a:off x="1000125" y="5791200"/>
            <a:ext cx="7372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 smtClean="0"/>
              <a:t>Classification</a:t>
            </a:r>
            <a:r>
              <a:rPr lang="de-DE" b="1" dirty="0" smtClean="0"/>
              <a:t> </a:t>
            </a:r>
            <a:r>
              <a:rPr lang="de-DE" b="1" dirty="0" err="1" smtClean="0"/>
              <a:t>of</a:t>
            </a:r>
            <a:r>
              <a:rPr lang="de-DE" b="1" dirty="0" smtClean="0"/>
              <a:t> „Schale“ (</a:t>
            </a:r>
            <a:r>
              <a:rPr lang="de-DE" b="1" dirty="0" err="1" smtClean="0"/>
              <a:t>shell</a:t>
            </a:r>
            <a:r>
              <a:rPr lang="de-DE" b="1" dirty="0" smtClean="0"/>
              <a:t> = </a:t>
            </a:r>
            <a:r>
              <a:rPr lang="de-DE" b="1" dirty="0" err="1" smtClean="0"/>
              <a:t>worst</a:t>
            </a:r>
            <a:r>
              <a:rPr lang="de-DE" b="1" dirty="0" smtClean="0"/>
              <a:t> </a:t>
            </a:r>
            <a:r>
              <a:rPr lang="de-DE" b="1" dirty="0" err="1" smtClean="0"/>
              <a:t>case</a:t>
            </a:r>
            <a:r>
              <a:rPr lang="de-DE" b="1" dirty="0" smtClean="0"/>
              <a:t>)) </a:t>
            </a:r>
            <a:r>
              <a:rPr lang="de-DE" b="1" dirty="0" err="1" smtClean="0"/>
              <a:t>concerning</a:t>
            </a:r>
            <a:r>
              <a:rPr lang="de-DE" b="1" dirty="0" smtClean="0"/>
              <a:t> environmental </a:t>
            </a:r>
            <a:r>
              <a:rPr lang="de-DE" b="1" dirty="0" err="1" smtClean="0"/>
              <a:t>behaviour</a:t>
            </a:r>
            <a:r>
              <a:rPr lang="de-DE" b="1" dirty="0" smtClean="0"/>
              <a:t> </a:t>
            </a:r>
            <a:r>
              <a:rPr lang="de-DE" b="1" dirty="0" err="1" smtClean="0"/>
              <a:t>of</a:t>
            </a:r>
            <a:r>
              <a:rPr lang="de-DE" b="1" dirty="0" smtClean="0"/>
              <a:t> </a:t>
            </a:r>
            <a:r>
              <a:rPr lang="de-DE" b="1" dirty="0" err="1" smtClean="0"/>
              <a:t>slag</a:t>
            </a:r>
            <a:r>
              <a:rPr lang="de-DE" b="1" dirty="0" smtClean="0"/>
              <a:t> </a:t>
            </a:r>
            <a:r>
              <a:rPr lang="de-DE" b="1" dirty="0" err="1" smtClean="0"/>
              <a:t>as</a:t>
            </a:r>
            <a:r>
              <a:rPr lang="de-DE" b="1" dirty="0" smtClean="0"/>
              <a:t> </a:t>
            </a:r>
            <a:r>
              <a:rPr lang="de-DE" b="1" dirty="0" err="1" smtClean="0"/>
              <a:t>function</a:t>
            </a:r>
            <a:r>
              <a:rPr lang="de-DE" b="1" dirty="0" smtClean="0"/>
              <a:t> </a:t>
            </a:r>
            <a:r>
              <a:rPr lang="de-DE" b="1" dirty="0" err="1" smtClean="0"/>
              <a:t>of</a:t>
            </a:r>
            <a:r>
              <a:rPr lang="de-DE" b="1" dirty="0" smtClean="0"/>
              <a:t> </a:t>
            </a:r>
            <a:r>
              <a:rPr lang="de-DE" b="1" dirty="0" err="1" smtClean="0"/>
              <a:t>the</a:t>
            </a:r>
            <a:r>
              <a:rPr lang="de-DE" b="1" dirty="0" smtClean="0"/>
              <a:t> </a:t>
            </a:r>
            <a:r>
              <a:rPr lang="de-DE" b="1" dirty="0" err="1" smtClean="0"/>
              <a:t>scrap</a:t>
            </a:r>
            <a:r>
              <a:rPr lang="de-DE" b="1" dirty="0" smtClean="0"/>
              <a:t> </a:t>
            </a:r>
            <a:r>
              <a:rPr lang="de-DE" b="1" dirty="0" err="1" smtClean="0"/>
              <a:t>quality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4779892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0785" y="180782"/>
            <a:ext cx="2323751" cy="503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image82f4d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1036" y="28281"/>
            <a:ext cx="2686640" cy="698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7" t="34623" r="57425" b="34791"/>
          <a:stretch/>
        </p:blipFill>
        <p:spPr bwMode="auto">
          <a:xfrm>
            <a:off x="709208" y="1527264"/>
            <a:ext cx="5948767" cy="3911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0" t="30939" r="60908" b="16901"/>
          <a:stretch/>
        </p:blipFill>
        <p:spPr bwMode="auto">
          <a:xfrm>
            <a:off x="785408" y="683863"/>
            <a:ext cx="5501092" cy="5995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299" y="1873066"/>
            <a:ext cx="2778355" cy="2222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>
          <a:xfrm>
            <a:off x="6791325" y="2714624"/>
            <a:ext cx="247650" cy="263341"/>
          </a:xfrm>
          <a:prstGeom prst="rect">
            <a:avLst/>
          </a:prstGeom>
          <a:noFill/>
          <a:ln w="38100">
            <a:solidFill>
              <a:srgbClr val="30A0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09279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0785" y="180782"/>
            <a:ext cx="2323751" cy="503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image82f4d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1036" y="28281"/>
            <a:ext cx="2686640" cy="698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9" t="30939" r="41416" b="16901"/>
          <a:stretch/>
        </p:blipFill>
        <p:spPr bwMode="auto">
          <a:xfrm>
            <a:off x="117420" y="1038226"/>
            <a:ext cx="8921805" cy="5640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09279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61835" y="164007"/>
            <a:ext cx="2323751" cy="503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image82f4d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1036" y="28281"/>
            <a:ext cx="2686640" cy="698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950" y="1323975"/>
            <a:ext cx="7642636" cy="473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feld 5"/>
          <p:cNvSpPr txBox="1"/>
          <p:nvPr/>
        </p:nvSpPr>
        <p:spPr>
          <a:xfrm>
            <a:off x="4924425" y="2639792"/>
            <a:ext cx="3239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&gt;100 </a:t>
            </a:r>
            <a:r>
              <a:rPr lang="de-DE" dirty="0" err="1" smtClean="0"/>
              <a:t>measured</a:t>
            </a:r>
            <a:r>
              <a:rPr lang="de-DE" dirty="0" smtClean="0"/>
              <a:t> </a:t>
            </a:r>
            <a:r>
              <a:rPr lang="de-DE" dirty="0" err="1" smtClean="0"/>
              <a:t>values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90</a:t>
            </a:r>
            <a:r>
              <a:rPr lang="de-DE" dirty="0" smtClean="0"/>
              <a:t>% </a:t>
            </a:r>
            <a:r>
              <a:rPr lang="de-DE" dirty="0" err="1" smtClean="0"/>
              <a:t>from</a:t>
            </a:r>
            <a:r>
              <a:rPr lang="de-DE" dirty="0" smtClean="0"/>
              <a:t> operational </a:t>
            </a:r>
            <a:r>
              <a:rPr lang="de-DE" dirty="0" err="1" smtClean="0"/>
              <a:t>tests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8951435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28536" y="148413"/>
            <a:ext cx="2323751" cy="503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image82f4d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1036" y="28281"/>
            <a:ext cx="2686640" cy="698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1219199" y="2307412"/>
            <a:ext cx="68294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7200" b="1" dirty="0" smtClean="0"/>
              <a:t>Alternative</a:t>
            </a:r>
            <a:endParaRPr lang="de-DE" sz="7200" b="1" dirty="0" smtClean="0"/>
          </a:p>
          <a:p>
            <a:pPr algn="ctr"/>
            <a:r>
              <a:rPr lang="de-DE" sz="7200" b="1" dirty="0" err="1" smtClean="0"/>
              <a:t>Solidification</a:t>
            </a:r>
            <a:endParaRPr lang="de-DE" sz="7200" b="1" dirty="0" smtClean="0"/>
          </a:p>
        </p:txBody>
      </p:sp>
    </p:spTree>
    <p:extLst>
      <p:ext uri="{BB962C8B-B14F-4D97-AF65-F5344CB8AC3E}">
        <p14:creationId xmlns:p14="http://schemas.microsoft.com/office/powerpoint/2010/main" val="30589885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62210" y="148413"/>
            <a:ext cx="2323751" cy="503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image82f4d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1036" y="28281"/>
            <a:ext cx="2686640" cy="698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4" y="726807"/>
            <a:ext cx="5658209" cy="4226193"/>
          </a:xfrm>
          <a:prstGeom prst="rect">
            <a:avLst/>
          </a:prstGeom>
        </p:spPr>
      </p:pic>
      <p:pic>
        <p:nvPicPr>
          <p:cNvPr id="7170" name="Picture 2" descr="C:\Users\d_mudersbach\Desktop\IMG_04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612" y="1095375"/>
            <a:ext cx="6057996" cy="4543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d_mudersbach\Desktop\IMG_043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162" y="1638300"/>
            <a:ext cx="6057996" cy="4543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d_mudersbach\Desktop\IMG_043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575" y="2333625"/>
            <a:ext cx="5847215" cy="438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d_mudersbach\Desktop\IMG_044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91" y="866776"/>
            <a:ext cx="7564327" cy="585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d_mudersbach\Desktop\IMG_132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765" y="1154482"/>
            <a:ext cx="7035801" cy="52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28119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1735" y="148412"/>
            <a:ext cx="2323751" cy="503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image82f4d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1036" y="28281"/>
            <a:ext cx="2686640" cy="698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36" y="728662"/>
            <a:ext cx="8171879" cy="6128909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4543425" y="6107722"/>
            <a:ext cx="3619500" cy="22273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2452235" y="5307622"/>
            <a:ext cx="1005340" cy="32165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31657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550436" y="2090291"/>
            <a:ext cx="61193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800" b="1" dirty="0" smtClean="0"/>
              <a:t>GLÜCK AUF !</a:t>
            </a:r>
          </a:p>
          <a:p>
            <a:pPr algn="ctr"/>
            <a:endParaRPr lang="de-DE" sz="4800" b="1" dirty="0" smtClean="0"/>
          </a:p>
          <a:p>
            <a:pPr algn="ctr"/>
            <a:endParaRPr lang="de-DE" sz="4800" b="1" dirty="0"/>
          </a:p>
          <a:p>
            <a:pPr algn="ctr"/>
            <a:endParaRPr lang="de-DE" sz="4800" b="1" dirty="0" smtClean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1735" y="148413"/>
            <a:ext cx="2323751" cy="503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image82f4d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1036" y="28281"/>
            <a:ext cx="2686640" cy="698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168" y="3152773"/>
            <a:ext cx="2605281" cy="250507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84406" y="148413"/>
            <a:ext cx="2323751" cy="503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image82f4d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1036" y="28281"/>
            <a:ext cx="2686640" cy="698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a_mooser\Desktop\JPEG_klein\IMG_00252_CMYK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3" t="24210" r="3429" b="24210"/>
          <a:stretch/>
        </p:blipFill>
        <p:spPr bwMode="auto">
          <a:xfrm>
            <a:off x="153744" y="1666875"/>
            <a:ext cx="8879065" cy="350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uppieren 5"/>
          <p:cNvGrpSpPr/>
          <p:nvPr/>
        </p:nvGrpSpPr>
        <p:grpSpPr>
          <a:xfrm>
            <a:off x="1171357" y="1151037"/>
            <a:ext cx="7629743" cy="2367801"/>
            <a:chOff x="1171357" y="1151037"/>
            <a:chExt cx="7629743" cy="2367801"/>
          </a:xfrm>
        </p:grpSpPr>
        <p:sp>
          <p:nvSpPr>
            <p:cNvPr id="7" name="Ellipse 6"/>
            <p:cNvSpPr/>
            <p:nvPr/>
          </p:nvSpPr>
          <p:spPr>
            <a:xfrm rot="21235030">
              <a:off x="1171357" y="2654742"/>
              <a:ext cx="7473903" cy="864096"/>
            </a:xfrm>
            <a:prstGeom prst="ellipse">
              <a:avLst/>
            </a:prstGeom>
            <a:noFill/>
            <a:ln>
              <a:solidFill>
                <a:srgbClr val="0051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6164524" y="1151037"/>
              <a:ext cx="26365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b="1" dirty="0" smtClean="0">
                  <a:solidFill>
                    <a:srgbClr val="3366FF"/>
                  </a:solidFill>
                </a:rPr>
                <a:t>Lech-Stahlwerke GmbH</a:t>
              </a:r>
              <a:endParaRPr lang="de-DE" sz="1400" b="1" dirty="0">
                <a:solidFill>
                  <a:srgbClr val="3366FF"/>
                </a:solidFill>
              </a:endParaRPr>
            </a:p>
          </p:txBody>
        </p:sp>
        <p:cxnSp>
          <p:nvCxnSpPr>
            <p:cNvPr id="9" name="Gerade Verbindung mit Pfeil 8"/>
            <p:cNvCxnSpPr>
              <a:stCxn id="7" idx="0"/>
            </p:cNvCxnSpPr>
            <p:nvPr/>
          </p:nvCxnSpPr>
          <p:spPr>
            <a:xfrm flipV="1">
              <a:off x="4862527" y="1304926"/>
              <a:ext cx="1262048" cy="1352248"/>
            </a:xfrm>
            <a:prstGeom prst="straightConnector1">
              <a:avLst/>
            </a:prstGeom>
            <a:ln w="28575">
              <a:solidFill>
                <a:srgbClr val="00519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uppieren 12"/>
          <p:cNvGrpSpPr/>
          <p:nvPr/>
        </p:nvGrpSpPr>
        <p:grpSpPr>
          <a:xfrm>
            <a:off x="153744" y="3645024"/>
            <a:ext cx="4218232" cy="2436391"/>
            <a:chOff x="153744" y="3645024"/>
            <a:chExt cx="4218232" cy="2436391"/>
          </a:xfrm>
        </p:grpSpPr>
        <p:sp>
          <p:nvSpPr>
            <p:cNvPr id="14" name="Ellipse 13"/>
            <p:cNvSpPr/>
            <p:nvPr/>
          </p:nvSpPr>
          <p:spPr>
            <a:xfrm>
              <a:off x="1685926" y="3645024"/>
              <a:ext cx="2686050" cy="1008112"/>
            </a:xfrm>
            <a:prstGeom prst="ellipse">
              <a:avLst/>
            </a:prstGeom>
            <a:noFill/>
            <a:ln>
              <a:solidFill>
                <a:srgbClr val="0085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5" name="Gerade Verbindung mit Pfeil 14"/>
            <p:cNvCxnSpPr/>
            <p:nvPr/>
          </p:nvCxnSpPr>
          <p:spPr>
            <a:xfrm flipH="1">
              <a:off x="2400300" y="4653136"/>
              <a:ext cx="675532" cy="1138063"/>
            </a:xfrm>
            <a:prstGeom prst="straightConnector1">
              <a:avLst/>
            </a:prstGeom>
            <a:ln w="28575">
              <a:solidFill>
                <a:srgbClr val="00852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feld 15"/>
            <p:cNvSpPr txBox="1"/>
            <p:nvPr/>
          </p:nvSpPr>
          <p:spPr>
            <a:xfrm>
              <a:off x="153744" y="5773638"/>
              <a:ext cx="30243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b="1" dirty="0" smtClean="0">
                  <a:solidFill>
                    <a:srgbClr val="30A04D"/>
                  </a:solidFill>
                </a:rPr>
                <a:t>Max Aicher Umwelt GmbH</a:t>
              </a:r>
              <a:endParaRPr lang="de-DE" sz="1400" b="1" dirty="0">
                <a:solidFill>
                  <a:srgbClr val="30A04D"/>
                </a:solidFill>
              </a:endParaRPr>
            </a:p>
          </p:txBody>
        </p:sp>
      </p:grpSp>
      <p:cxnSp>
        <p:nvCxnSpPr>
          <p:cNvPr id="18" name="Gerade Verbindung mit Pfeil 17"/>
          <p:cNvCxnSpPr/>
          <p:nvPr/>
        </p:nvCxnSpPr>
        <p:spPr>
          <a:xfrm flipV="1">
            <a:off x="4908308" y="3419475"/>
            <a:ext cx="63804" cy="220027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19"/>
          <p:cNvSpPr txBox="1"/>
          <p:nvPr/>
        </p:nvSpPr>
        <p:spPr>
          <a:xfrm>
            <a:off x="4434875" y="5637310"/>
            <a:ext cx="14877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smtClean="0">
                <a:solidFill>
                  <a:srgbClr val="FF0000"/>
                </a:solidFill>
              </a:rPr>
              <a:t>Slag </a:t>
            </a:r>
            <a:r>
              <a:rPr lang="de-DE" sz="1400" b="1" dirty="0" err="1" smtClean="0">
                <a:solidFill>
                  <a:srgbClr val="FF0000"/>
                </a:solidFill>
              </a:rPr>
              <a:t>pit</a:t>
            </a:r>
            <a:endParaRPr lang="de-DE" sz="1400" b="1" dirty="0">
              <a:solidFill>
                <a:srgbClr val="FF0000"/>
              </a:solidFill>
            </a:endParaRPr>
          </a:p>
        </p:txBody>
      </p:sp>
      <p:cxnSp>
        <p:nvCxnSpPr>
          <p:cNvPr id="28" name="Gerade Verbindung mit Pfeil 27"/>
          <p:cNvCxnSpPr/>
          <p:nvPr/>
        </p:nvCxnSpPr>
        <p:spPr>
          <a:xfrm flipH="1" flipV="1">
            <a:off x="5591237" y="2976265"/>
            <a:ext cx="1657288" cy="256728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/>
          <p:cNvCxnSpPr/>
          <p:nvPr/>
        </p:nvCxnSpPr>
        <p:spPr>
          <a:xfrm flipH="1" flipV="1">
            <a:off x="6654168" y="2795291"/>
            <a:ext cx="994407" cy="274825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feld 31"/>
          <p:cNvSpPr txBox="1"/>
          <p:nvPr/>
        </p:nvSpPr>
        <p:spPr>
          <a:xfrm>
            <a:off x="6996701" y="5619749"/>
            <a:ext cx="14877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smtClean="0">
                <a:solidFill>
                  <a:srgbClr val="FF0000"/>
                </a:solidFill>
              </a:rPr>
              <a:t>EAF 1 &amp; 3</a:t>
            </a:r>
            <a:endParaRPr lang="de-DE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9892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1976" y="148413"/>
            <a:ext cx="2323751" cy="503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image82f4d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1036" y="28281"/>
            <a:ext cx="2686640" cy="698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uppieren 4"/>
          <p:cNvGrpSpPr/>
          <p:nvPr/>
        </p:nvGrpSpPr>
        <p:grpSpPr>
          <a:xfrm>
            <a:off x="1279361" y="1551743"/>
            <a:ext cx="2174619" cy="1440160"/>
            <a:chOff x="1187624" y="1389818"/>
            <a:chExt cx="2174619" cy="1440160"/>
          </a:xfrm>
        </p:grpSpPr>
        <p:pic>
          <p:nvPicPr>
            <p:cNvPr id="6" name="Picture 2" descr="M:\MAH_Marketing\15_Fotos\Schlackenverwertung\Schlackebeet\DSC_3669_ret_kl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1389818"/>
              <a:ext cx="2174619" cy="144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feld 6"/>
            <p:cNvSpPr txBox="1"/>
            <p:nvPr/>
          </p:nvSpPr>
          <p:spPr>
            <a:xfrm>
              <a:off x="1187624" y="2452246"/>
              <a:ext cx="21602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 smtClean="0">
                  <a:solidFill>
                    <a:schemeClr val="bg1"/>
                  </a:solidFill>
                </a:rPr>
                <a:t>Slag </a:t>
              </a:r>
              <a:r>
                <a:rPr lang="de-DE" dirty="0" err="1" smtClean="0">
                  <a:solidFill>
                    <a:schemeClr val="bg1"/>
                  </a:solidFill>
                </a:rPr>
                <a:t>pit</a:t>
              </a:r>
              <a:endParaRPr lang="de-DE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uppieren 7"/>
          <p:cNvGrpSpPr/>
          <p:nvPr/>
        </p:nvGrpSpPr>
        <p:grpSpPr>
          <a:xfrm>
            <a:off x="5378502" y="1544735"/>
            <a:ext cx="2165507" cy="1447168"/>
            <a:chOff x="5286765" y="1382810"/>
            <a:chExt cx="2165507" cy="1447168"/>
          </a:xfrm>
        </p:grpSpPr>
        <p:pic>
          <p:nvPicPr>
            <p:cNvPr id="9" name="Picture 2" descr="C:\Users\a_mooser\Desktop\ScH_079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6765" y="1382810"/>
              <a:ext cx="2165507" cy="14471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feld 9"/>
            <p:cNvSpPr txBox="1"/>
            <p:nvPr/>
          </p:nvSpPr>
          <p:spPr>
            <a:xfrm>
              <a:off x="5286765" y="2452246"/>
              <a:ext cx="21602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/>
                <a:t>Unprocessed slag</a:t>
              </a:r>
              <a:endParaRPr lang="en-GB" dirty="0"/>
            </a:p>
          </p:txBody>
        </p:sp>
      </p:grpSp>
      <p:grpSp>
        <p:nvGrpSpPr>
          <p:cNvPr id="11" name="Gruppieren 10"/>
          <p:cNvGrpSpPr/>
          <p:nvPr/>
        </p:nvGrpSpPr>
        <p:grpSpPr>
          <a:xfrm>
            <a:off x="1279361" y="3461238"/>
            <a:ext cx="2174619" cy="1334932"/>
            <a:chOff x="1187624" y="3299313"/>
            <a:chExt cx="2174619" cy="1334932"/>
          </a:xfrm>
        </p:grpSpPr>
        <p:pic>
          <p:nvPicPr>
            <p:cNvPr id="12" name="Picture 6" descr="C:\Users\a_mooser\Desktop\Bild8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646" b="17463"/>
            <a:stretch/>
          </p:blipFill>
          <p:spPr bwMode="auto">
            <a:xfrm>
              <a:off x="1187624" y="3299313"/>
              <a:ext cx="2168923" cy="13349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feld 12"/>
            <p:cNvSpPr txBox="1"/>
            <p:nvPr/>
          </p:nvSpPr>
          <p:spPr>
            <a:xfrm>
              <a:off x="1187624" y="4252446"/>
              <a:ext cx="21746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>
                  <a:solidFill>
                    <a:schemeClr val="bg1"/>
                  </a:solidFill>
                </a:rPr>
                <a:t>Slag processing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uppieren 13"/>
          <p:cNvGrpSpPr/>
          <p:nvPr/>
        </p:nvGrpSpPr>
        <p:grpSpPr>
          <a:xfrm>
            <a:off x="5351070" y="3406259"/>
            <a:ext cx="2162099" cy="1444891"/>
            <a:chOff x="5259333" y="3244334"/>
            <a:chExt cx="2162099" cy="1444891"/>
          </a:xfrm>
        </p:grpSpPr>
        <p:pic>
          <p:nvPicPr>
            <p:cNvPr id="15" name="Picture 3" descr="C:\Users\a_mooser\Desktop\ScH_002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9333" y="3244334"/>
              <a:ext cx="2162099" cy="1444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feld 15"/>
            <p:cNvSpPr txBox="1"/>
            <p:nvPr/>
          </p:nvSpPr>
          <p:spPr>
            <a:xfrm>
              <a:off x="5261192" y="4319893"/>
              <a:ext cx="21602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 smtClean="0">
                  <a:solidFill>
                    <a:schemeClr val="bg1"/>
                  </a:solidFill>
                </a:rPr>
                <a:t>EOS &lt; 150 mm</a:t>
              </a:r>
              <a:endParaRPr lang="de-DE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uppieren 16"/>
          <p:cNvGrpSpPr/>
          <p:nvPr/>
        </p:nvGrpSpPr>
        <p:grpSpPr>
          <a:xfrm>
            <a:off x="1279361" y="5396179"/>
            <a:ext cx="2160240" cy="1291090"/>
            <a:chOff x="1187624" y="5234254"/>
            <a:chExt cx="2160240" cy="1291090"/>
          </a:xfrm>
        </p:grpSpPr>
        <p:sp>
          <p:nvSpPr>
            <p:cNvPr id="18" name="Abgerundetes Rechteck 17"/>
            <p:cNvSpPr/>
            <p:nvPr/>
          </p:nvSpPr>
          <p:spPr>
            <a:xfrm>
              <a:off x="1693221" y="5234254"/>
              <a:ext cx="1163424" cy="1106424"/>
            </a:xfrm>
            <a:prstGeom prst="roundRect">
              <a:avLst>
                <a:gd name="adj" fmla="val 10000"/>
              </a:avLst>
            </a:prstGeom>
            <a:blipFill>
              <a:blip r:embed="rId8"/>
              <a:srcRect/>
              <a:stretch>
                <a:fillRect l="-16000" t="-21437" r="-16000" b="-15631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Textfeld 18"/>
            <p:cNvSpPr txBox="1"/>
            <p:nvPr/>
          </p:nvSpPr>
          <p:spPr>
            <a:xfrm>
              <a:off x="1187624" y="6156012"/>
              <a:ext cx="21602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 smtClean="0"/>
                <a:t>ELOMINIT</a:t>
              </a:r>
              <a:r>
                <a:rPr lang="de-DE" baseline="30000" dirty="0" smtClean="0"/>
                <a:t>™</a:t>
              </a:r>
              <a:endParaRPr lang="de-DE" baseline="30000" dirty="0"/>
            </a:p>
          </p:txBody>
        </p:sp>
      </p:grpSp>
      <p:sp>
        <p:nvSpPr>
          <p:cNvPr id="20" name="Textfeld 19"/>
          <p:cNvSpPr txBox="1"/>
          <p:nvPr/>
        </p:nvSpPr>
        <p:spPr>
          <a:xfrm>
            <a:off x="5351070" y="5507265"/>
            <a:ext cx="2134667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de-DE" dirty="0" smtClean="0"/>
          </a:p>
          <a:p>
            <a:pPr algn="ctr"/>
            <a:r>
              <a:rPr lang="de-DE" dirty="0" err="1" smtClean="0"/>
              <a:t>costumer</a:t>
            </a:r>
            <a:endParaRPr lang="de-DE" dirty="0" smtClean="0"/>
          </a:p>
          <a:p>
            <a:endParaRPr lang="de-DE" dirty="0"/>
          </a:p>
        </p:txBody>
      </p:sp>
      <p:grpSp>
        <p:nvGrpSpPr>
          <p:cNvPr id="21" name="Gruppieren 20"/>
          <p:cNvGrpSpPr/>
          <p:nvPr/>
        </p:nvGrpSpPr>
        <p:grpSpPr>
          <a:xfrm>
            <a:off x="3453980" y="1953791"/>
            <a:ext cx="1924522" cy="318032"/>
            <a:chOff x="3362243" y="1791866"/>
            <a:chExt cx="1924522" cy="318032"/>
          </a:xfrm>
        </p:grpSpPr>
        <p:pic>
          <p:nvPicPr>
            <p:cNvPr id="22" name="Picture 6" descr="C:\Users\a_mooser\Desktop\Dump_Truck_LKW [Konvertiert]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5044" y="1791866"/>
              <a:ext cx="843385" cy="3089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3" name="Gerade Verbindung mit Pfeil 22"/>
            <p:cNvCxnSpPr/>
            <p:nvPr/>
          </p:nvCxnSpPr>
          <p:spPr>
            <a:xfrm flipV="1">
              <a:off x="3362243" y="2106394"/>
              <a:ext cx="1924522" cy="350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uppieren 23"/>
          <p:cNvGrpSpPr/>
          <p:nvPr/>
        </p:nvGrpSpPr>
        <p:grpSpPr>
          <a:xfrm>
            <a:off x="7513169" y="2443693"/>
            <a:ext cx="1043256" cy="1867312"/>
            <a:chOff x="7421432" y="2281768"/>
            <a:chExt cx="1043256" cy="1867312"/>
          </a:xfrm>
        </p:grpSpPr>
        <p:pic>
          <p:nvPicPr>
            <p:cNvPr id="25" name="Picture 6" descr="C:\Users\a_mooser\Desktop\Dump_Truck_LKW [Konvertiert]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7894013" y="2929951"/>
              <a:ext cx="832355" cy="3089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6" name="Gruppieren 25"/>
            <p:cNvGrpSpPr/>
            <p:nvPr/>
          </p:nvGrpSpPr>
          <p:grpSpPr>
            <a:xfrm>
              <a:off x="7421432" y="2281768"/>
              <a:ext cx="1039000" cy="1867312"/>
              <a:chOff x="7421432" y="2106394"/>
              <a:chExt cx="1039000" cy="1867312"/>
            </a:xfrm>
          </p:grpSpPr>
          <p:cxnSp>
            <p:nvCxnSpPr>
              <p:cNvPr id="27" name="Gerade Verbindung mit Pfeil 26"/>
              <p:cNvCxnSpPr/>
              <p:nvPr/>
            </p:nvCxnSpPr>
            <p:spPr>
              <a:xfrm flipH="1">
                <a:off x="7421432" y="3966779"/>
                <a:ext cx="1039000" cy="1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Gerade Verbindung 27"/>
              <p:cNvCxnSpPr/>
              <p:nvPr/>
            </p:nvCxnSpPr>
            <p:spPr>
              <a:xfrm flipV="1">
                <a:off x="8460432" y="2113319"/>
                <a:ext cx="0" cy="186038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Gerade Verbindung 28"/>
              <p:cNvCxnSpPr/>
              <p:nvPr/>
            </p:nvCxnSpPr>
            <p:spPr>
              <a:xfrm>
                <a:off x="7452272" y="2106394"/>
                <a:ext cx="100816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0" name="Gruppieren 29"/>
          <p:cNvGrpSpPr/>
          <p:nvPr/>
        </p:nvGrpSpPr>
        <p:grpSpPr>
          <a:xfrm>
            <a:off x="3448284" y="3783494"/>
            <a:ext cx="1902786" cy="345211"/>
            <a:chOff x="3356547" y="3621569"/>
            <a:chExt cx="1902786" cy="345211"/>
          </a:xfrm>
        </p:grpSpPr>
        <p:pic>
          <p:nvPicPr>
            <p:cNvPr id="31" name="Picture 7" descr="C:\Users\a_mooser\Desktop\Loader_Truck_LKW [Konvertiert]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925044" y="3621569"/>
              <a:ext cx="843385" cy="345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2" name="Gerade Verbindung mit Pfeil 31"/>
            <p:cNvCxnSpPr/>
            <p:nvPr/>
          </p:nvCxnSpPr>
          <p:spPr>
            <a:xfrm flipH="1" flipV="1">
              <a:off x="3356547" y="3966779"/>
              <a:ext cx="1902786" cy="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uppieren 32"/>
          <p:cNvGrpSpPr/>
          <p:nvPr/>
        </p:nvGrpSpPr>
        <p:grpSpPr>
          <a:xfrm>
            <a:off x="705427" y="4138160"/>
            <a:ext cx="615115" cy="1860387"/>
            <a:chOff x="613690" y="3976235"/>
            <a:chExt cx="615115" cy="1860387"/>
          </a:xfrm>
        </p:grpSpPr>
        <p:grpSp>
          <p:nvGrpSpPr>
            <p:cNvPr id="34" name="Gruppieren 33"/>
            <p:cNvGrpSpPr/>
            <p:nvPr/>
          </p:nvGrpSpPr>
          <p:grpSpPr>
            <a:xfrm flipH="1">
              <a:off x="971599" y="3976235"/>
              <a:ext cx="257206" cy="1860387"/>
              <a:chOff x="7421432" y="1931020"/>
              <a:chExt cx="1039000" cy="1860387"/>
            </a:xfrm>
          </p:grpSpPr>
          <p:cxnSp>
            <p:nvCxnSpPr>
              <p:cNvPr id="36" name="Gerade Verbindung mit Pfeil 35"/>
              <p:cNvCxnSpPr/>
              <p:nvPr/>
            </p:nvCxnSpPr>
            <p:spPr>
              <a:xfrm flipH="1">
                <a:off x="7421432" y="3791405"/>
                <a:ext cx="1039000" cy="1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Gerade Verbindung 36"/>
              <p:cNvCxnSpPr/>
              <p:nvPr/>
            </p:nvCxnSpPr>
            <p:spPr>
              <a:xfrm flipV="1">
                <a:off x="8460432" y="1931020"/>
                <a:ext cx="0" cy="186038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Gerade Verbindung 37"/>
              <p:cNvCxnSpPr/>
              <p:nvPr/>
            </p:nvCxnSpPr>
            <p:spPr>
              <a:xfrm>
                <a:off x="7452272" y="1931020"/>
                <a:ext cx="100816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5" name="Picture 7" descr="C:\Users\a_mooser\Desktop\Loader_Truck_LKW [Konvertiert]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364602" y="4829732"/>
              <a:ext cx="843385" cy="345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" name="Gruppieren 38"/>
          <p:cNvGrpSpPr/>
          <p:nvPr/>
        </p:nvGrpSpPr>
        <p:grpSpPr>
          <a:xfrm>
            <a:off x="3295585" y="5637686"/>
            <a:ext cx="2055485" cy="331244"/>
            <a:chOff x="3203848" y="5475761"/>
            <a:chExt cx="2055485" cy="331244"/>
          </a:xfrm>
        </p:grpSpPr>
        <p:cxnSp>
          <p:nvCxnSpPr>
            <p:cNvPr id="40" name="Gerade Verbindung mit Pfeil 39"/>
            <p:cNvCxnSpPr/>
            <p:nvPr/>
          </p:nvCxnSpPr>
          <p:spPr>
            <a:xfrm>
              <a:off x="3203848" y="5787466"/>
              <a:ext cx="2055485" cy="1953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Picture 6" descr="C:\Users\a_mooser\Desktop\Dump_Truck_LKW [Konvertiert]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5044" y="5475761"/>
              <a:ext cx="843385" cy="3089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3" name="Pfeil nach links 42"/>
          <p:cNvSpPr/>
          <p:nvPr/>
        </p:nvSpPr>
        <p:spPr>
          <a:xfrm>
            <a:off x="277642" y="2046662"/>
            <a:ext cx="726787" cy="577762"/>
          </a:xfrm>
          <a:prstGeom prst="leftArrow">
            <a:avLst/>
          </a:prstGeom>
          <a:solidFill>
            <a:srgbClr val="CC0000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Pfeil nach links 43"/>
          <p:cNvSpPr/>
          <p:nvPr/>
        </p:nvSpPr>
        <p:spPr>
          <a:xfrm rot="10800000">
            <a:off x="104775" y="1677229"/>
            <a:ext cx="1087164" cy="1316628"/>
          </a:xfrm>
          <a:prstGeom prst="leftArrow">
            <a:avLst/>
          </a:prstGeom>
          <a:solidFill>
            <a:srgbClr val="CC0000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79892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31190" y="148412"/>
            <a:ext cx="2323751" cy="503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image82f4d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1036" y="28281"/>
            <a:ext cx="2686640" cy="698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Bild 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2267" y="861060"/>
            <a:ext cx="5752465" cy="4316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hteck 1"/>
          <p:cNvSpPr/>
          <p:nvPr/>
        </p:nvSpPr>
        <p:spPr>
          <a:xfrm>
            <a:off x="362267" y="5232455"/>
            <a:ext cx="488632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b="1" dirty="0" err="1" smtClean="0"/>
              <a:t>Utilization</a:t>
            </a:r>
            <a:r>
              <a:rPr lang="de-DE" sz="1100" b="1" dirty="0" smtClean="0"/>
              <a:t> in </a:t>
            </a:r>
            <a:r>
              <a:rPr lang="de-DE" sz="1100" b="1" dirty="0" err="1" smtClean="0"/>
              <a:t>asphaltic</a:t>
            </a:r>
            <a:r>
              <a:rPr lang="de-DE" sz="1100" b="1" dirty="0" smtClean="0"/>
              <a:t> </a:t>
            </a:r>
            <a:r>
              <a:rPr lang="de-DE" sz="1100" b="1" dirty="0" err="1" smtClean="0"/>
              <a:t>layer</a:t>
            </a:r>
            <a:endParaRPr lang="de-DE" sz="1100" b="1" dirty="0" smtClean="0"/>
          </a:p>
          <a:p>
            <a:r>
              <a:rPr lang="de-DE" sz="1100" i="1" dirty="0" smtClean="0"/>
              <a:t>Quelle: http</a:t>
            </a:r>
            <a:r>
              <a:rPr lang="de-DE" sz="1100" i="1" dirty="0"/>
              <a:t>://www.leistra3.de</a:t>
            </a:r>
            <a:r>
              <a:rPr lang="de-DE" sz="1100" b="1" i="1" dirty="0" smtClean="0"/>
              <a:t> </a:t>
            </a:r>
            <a:endParaRPr lang="de-DE" sz="1100" b="1" i="1" dirty="0"/>
          </a:p>
        </p:txBody>
      </p:sp>
      <p:pic>
        <p:nvPicPr>
          <p:cNvPr id="7" name="Bild 7" descr="C:\Dokumente und Einstellungen\d.algermissen\Desktop\wasserbau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83993" y="3019425"/>
            <a:ext cx="4579031" cy="3362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4416529" y="6427113"/>
            <a:ext cx="410527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b="1" dirty="0" err="1" smtClean="0"/>
              <a:t>Utilization</a:t>
            </a:r>
            <a:r>
              <a:rPr lang="de-DE" sz="1100" b="1" dirty="0" smtClean="0"/>
              <a:t> </a:t>
            </a:r>
            <a:r>
              <a:rPr lang="de-DE" sz="1100" b="1" dirty="0" err="1" smtClean="0"/>
              <a:t>for</a:t>
            </a:r>
            <a:r>
              <a:rPr lang="de-DE" sz="1100" b="1" dirty="0" smtClean="0"/>
              <a:t> </a:t>
            </a:r>
            <a:r>
              <a:rPr lang="de-DE" sz="1100" b="1" dirty="0" err="1" smtClean="0"/>
              <a:t>waterway</a:t>
            </a:r>
            <a:r>
              <a:rPr lang="de-DE" sz="1100" b="1" dirty="0" smtClean="0"/>
              <a:t> </a:t>
            </a:r>
            <a:r>
              <a:rPr lang="de-DE" sz="1100" b="1" dirty="0" err="1" smtClean="0"/>
              <a:t>construction</a:t>
            </a:r>
            <a:endParaRPr lang="de-DE" sz="1100" b="1" dirty="0" smtClean="0"/>
          </a:p>
          <a:p>
            <a:r>
              <a:rPr lang="de-DE" sz="1100" i="1" dirty="0" smtClean="0"/>
              <a:t>Quelle: BSW </a:t>
            </a:r>
            <a:r>
              <a:rPr lang="de-DE" sz="1100" i="1" dirty="0"/>
              <a:t>Stahl-Nebenprodukte GmbH</a:t>
            </a:r>
            <a:endParaRPr lang="de-DE" sz="1100" b="1" i="1" dirty="0"/>
          </a:p>
        </p:txBody>
      </p:sp>
    </p:spTree>
    <p:extLst>
      <p:ext uri="{BB962C8B-B14F-4D97-AF65-F5344CB8AC3E}">
        <p14:creationId xmlns:p14="http://schemas.microsoft.com/office/powerpoint/2010/main" val="4779892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62210" y="148412"/>
            <a:ext cx="2323751" cy="503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image82f4d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1036" y="28281"/>
            <a:ext cx="2686640" cy="698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721219"/>
            <a:ext cx="8124825" cy="6088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641036" y="819150"/>
            <a:ext cx="451598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0" b="1" dirty="0" smtClean="0">
                <a:solidFill>
                  <a:schemeClr val="bg1"/>
                </a:solidFill>
              </a:rPr>
              <a:t>SLACON</a:t>
            </a:r>
            <a:endParaRPr lang="de-DE" sz="8000" b="1" dirty="0">
              <a:solidFill>
                <a:schemeClr val="bg1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70551" y="2294989"/>
            <a:ext cx="468910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0" b="1" dirty="0" err="1" smtClean="0">
                <a:solidFill>
                  <a:schemeClr val="bg1"/>
                </a:solidFill>
              </a:rPr>
              <a:t>Mi</a:t>
            </a:r>
            <a:r>
              <a:rPr lang="de-DE" sz="8000" b="1" dirty="0" err="1" smtClean="0"/>
              <a:t>Le</a:t>
            </a:r>
            <a:r>
              <a:rPr lang="de-DE" sz="8000" b="1" dirty="0" err="1" smtClean="0">
                <a:solidFill>
                  <a:schemeClr val="bg1"/>
                </a:solidFill>
              </a:rPr>
              <a:t>Slag</a:t>
            </a:r>
            <a:endParaRPr lang="de-DE" sz="8000" b="1" dirty="0">
              <a:solidFill>
                <a:schemeClr val="bg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93436" y="3765386"/>
            <a:ext cx="651171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0" b="1" dirty="0" smtClean="0">
                <a:solidFill>
                  <a:schemeClr val="bg1"/>
                </a:solidFill>
              </a:rPr>
              <a:t>STRAHLEOS</a:t>
            </a:r>
            <a:endParaRPr lang="de-DE" sz="8000" b="1" dirty="0">
              <a:solidFill>
                <a:schemeClr val="bg1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643675" y="5391150"/>
            <a:ext cx="457529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0" b="1" dirty="0" smtClean="0">
                <a:solidFill>
                  <a:schemeClr val="bg1"/>
                </a:solidFill>
              </a:rPr>
              <a:t>PROEOS</a:t>
            </a:r>
            <a:endParaRPr lang="de-DE" sz="8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7494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0785" y="180782"/>
            <a:ext cx="2323751" cy="503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image82f4d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1036" y="28281"/>
            <a:ext cx="2686640" cy="698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9" t="20185" r="31458" b="10833"/>
          <a:stretch/>
        </p:blipFill>
        <p:spPr bwMode="auto">
          <a:xfrm>
            <a:off x="926132" y="819150"/>
            <a:ext cx="7488404" cy="5860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3" t="8519" r="37213" b="3981"/>
          <a:stretch/>
        </p:blipFill>
        <p:spPr bwMode="auto">
          <a:xfrm>
            <a:off x="641036" y="826536"/>
            <a:ext cx="4419599" cy="5845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47494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28536" y="148413"/>
            <a:ext cx="2323751" cy="503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image82f4d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1036" y="28281"/>
            <a:ext cx="2686640" cy="698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1219199" y="2307412"/>
            <a:ext cx="68294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7200" b="1" dirty="0" smtClean="0"/>
              <a:t>Volume</a:t>
            </a:r>
          </a:p>
          <a:p>
            <a:pPr algn="ctr"/>
            <a:r>
              <a:rPr lang="de-DE" sz="7200" b="1" dirty="0" err="1" smtClean="0"/>
              <a:t>Stability</a:t>
            </a:r>
            <a:endParaRPr lang="de-DE" sz="7200" b="1" dirty="0" smtClean="0"/>
          </a:p>
        </p:txBody>
      </p:sp>
    </p:spTree>
    <p:extLst>
      <p:ext uri="{BB962C8B-B14F-4D97-AF65-F5344CB8AC3E}">
        <p14:creationId xmlns:p14="http://schemas.microsoft.com/office/powerpoint/2010/main" val="26920122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9360" y="148413"/>
            <a:ext cx="2323751" cy="503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image82f4d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1036" y="28281"/>
            <a:ext cx="2686640" cy="698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Bild 5" descr="C:\Users\d.algermissen\AppData\Local\Microsoft\Windows\INetCache\Content.Word\04 Schaumschlackenversuche HPM - Ofen nach Chargenende (2000 x 2000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07882" y="1385886"/>
            <a:ext cx="6755018" cy="490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474056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AU_Präsentationsvorlage (2)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G:\Ablage\ALLGEMEINES\FORMULAR\Neue Briefköpfe\FEhS-PP-Vorlage.ppt</Template>
  <TotalTime>0</TotalTime>
  <Words>118</Words>
  <Application>Microsoft Office PowerPoint</Application>
  <PresentationFormat>Bildschirmpräsentation (4:3)</PresentationFormat>
  <Paragraphs>35</Paragraphs>
  <Slides>20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2</vt:i4>
      </vt:variant>
      <vt:variant>
        <vt:lpstr>Folientitel</vt:lpstr>
      </vt:variant>
      <vt:variant>
        <vt:i4>20</vt:i4>
      </vt:variant>
    </vt:vector>
  </HeadingPairs>
  <TitlesOfParts>
    <vt:vector size="22" baseType="lpstr">
      <vt:lpstr>Benutzerdefiniertes Design</vt:lpstr>
      <vt:lpstr>MAU_Präsentationsvorlage (2)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Brabender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Forschungsinstitut Arbeitsgebiete</dc:title>
  <dc:creator>Ehrenberg</dc:creator>
  <cp:lastModifiedBy>Mudersbach Dirk</cp:lastModifiedBy>
  <cp:revision>557</cp:revision>
  <cp:lastPrinted>2017-03-28T12:08:19Z</cp:lastPrinted>
  <dcterms:created xsi:type="dcterms:W3CDTF">2004-07-02T08:53:20Z</dcterms:created>
  <dcterms:modified xsi:type="dcterms:W3CDTF">2017-03-28T12:08:58Z</dcterms:modified>
</cp:coreProperties>
</file>