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4" r:id="rId1"/>
  </p:sldMasterIdLst>
  <p:notesMasterIdLst>
    <p:notesMasterId r:id="rId17"/>
  </p:notesMasterIdLst>
  <p:handoutMasterIdLst>
    <p:handoutMasterId r:id="rId18"/>
  </p:handoutMasterIdLst>
  <p:sldIdLst>
    <p:sldId id="256" r:id="rId2"/>
    <p:sldId id="355" r:id="rId3"/>
    <p:sldId id="354" r:id="rId4"/>
    <p:sldId id="356" r:id="rId5"/>
    <p:sldId id="357" r:id="rId6"/>
    <p:sldId id="358" r:id="rId7"/>
    <p:sldId id="359" r:id="rId8"/>
    <p:sldId id="361" r:id="rId9"/>
    <p:sldId id="363" r:id="rId10"/>
    <p:sldId id="364" r:id="rId11"/>
    <p:sldId id="365" r:id="rId12"/>
    <p:sldId id="366" r:id="rId13"/>
    <p:sldId id="369" r:id="rId14"/>
    <p:sldId id="367" r:id="rId15"/>
    <p:sldId id="368" r:id="rId1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CC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Estilo medio 1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12C8C85-51F0-491E-9774-3900AFEF0FD7}" styleName="Estilo claro 2 - Acento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4" autoAdjust="0"/>
    <p:restoredTop sz="87663" autoAdjust="0"/>
  </p:normalViewPr>
  <p:slideViewPr>
    <p:cSldViewPr>
      <p:cViewPr varScale="1">
        <p:scale>
          <a:sx n="76" d="100"/>
          <a:sy n="76" d="100"/>
        </p:scale>
        <p:origin x="1642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84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61E555-6E08-46E4-8E55-E7A716381371}" type="datetimeFigureOut">
              <a:rPr lang="es-ES" smtClean="0"/>
              <a:pPr/>
              <a:t>04/04/2017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6A7EEC-05F7-4E6A-8B16-D16C9D4790B8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244476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C90A27-21DC-4FB1-A5DD-E90A4ADF5B64}" type="datetimeFigureOut">
              <a:rPr lang="es-ES" smtClean="0"/>
              <a:pPr/>
              <a:t>04/04/2017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A61F2E-97D7-4E0F-A929-2BF5E23A6129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07049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61F2E-97D7-4E0F-A929-2BF5E23A6129}" type="slidenum">
              <a:rPr lang="es-ES" smtClean="0"/>
              <a:pPr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745413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61F2E-97D7-4E0F-A929-2BF5E23A6129}" type="slidenum">
              <a:rPr lang="es-ES" smtClean="0"/>
              <a:pPr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04103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61F2E-97D7-4E0F-A929-2BF5E23A6129}" type="slidenum">
              <a:rPr lang="es-ES" smtClean="0"/>
              <a:pPr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836740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61F2E-97D7-4E0F-A929-2BF5E23A6129}" type="slidenum">
              <a:rPr lang="es-ES" smtClean="0"/>
              <a:pPr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880404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61F2E-97D7-4E0F-A929-2BF5E23A6129}" type="slidenum">
              <a:rPr lang="es-ES" smtClean="0"/>
              <a:pPr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726086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61F2E-97D7-4E0F-A929-2BF5E23A6129}" type="slidenum">
              <a:rPr lang="es-ES" smtClean="0"/>
              <a:pPr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425900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61F2E-97D7-4E0F-A929-2BF5E23A6129}" type="slidenum">
              <a:rPr lang="es-ES" smtClean="0"/>
              <a:pPr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413538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61F2E-97D7-4E0F-A929-2BF5E23A6129}" type="slidenum">
              <a:rPr lang="es-ES" smtClean="0"/>
              <a:pPr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93422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61F2E-97D7-4E0F-A929-2BF5E23A6129}" type="slidenum">
              <a:rPr lang="es-ES" smtClean="0"/>
              <a:pPr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252018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61F2E-97D7-4E0F-A929-2BF5E23A6129}" type="slidenum">
              <a:rPr lang="es-ES" smtClean="0"/>
              <a:pPr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32691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61F2E-97D7-4E0F-A929-2BF5E23A6129}" type="slidenum">
              <a:rPr lang="es-ES" smtClean="0"/>
              <a:pPr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888585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61F2E-97D7-4E0F-A929-2BF5E23A6129}" type="slidenum">
              <a:rPr lang="es-ES" smtClean="0"/>
              <a:pPr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106615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61F2E-97D7-4E0F-A929-2BF5E23A6129}" type="slidenum">
              <a:rPr lang="es-ES" smtClean="0"/>
              <a:pPr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49284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61F2E-97D7-4E0F-A929-2BF5E23A6129}" type="slidenum">
              <a:rPr lang="es-ES" smtClean="0"/>
              <a:pPr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425235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A61F2E-97D7-4E0F-A929-2BF5E23A6129}" type="slidenum">
              <a:rPr lang="es-ES" smtClean="0"/>
              <a:pPr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24235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Rectángulo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23 Rectángulo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24 Rectángulo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25 Rectángulo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Rectángulo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29 Rectángulo redondeado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30 Rectángulo redondeado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Rectángulo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ACDF6120-F1F0-4C60-9FE9-39AC71A9C79D}" type="datetimeFigureOut">
              <a:rPr lang="en-US" smtClean="0"/>
              <a:pPr/>
              <a:t>4/4/2017</a:t>
            </a:fld>
            <a:endParaRPr lang="en-US" sz="1600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/>
              <a:pPr/>
              <a:t>4/4/2017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/>
              <a:pPr/>
              <a:t>4/4/2017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/>
              <a:pPr/>
              <a:t>4/4/2017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/>
              <a:pPr/>
              <a:t>4/4/2017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/>
              <a:pPr/>
              <a:t>4/4/2017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26" name="2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CDF6120-F1F0-4C60-9FE9-39AC71A9C79D}" type="datetimeFigureOut">
              <a:rPr lang="en-US" smtClean="0"/>
              <a:pPr/>
              <a:t>4/4/2017</a:t>
            </a:fld>
            <a:endParaRPr lang="en-U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ACDF6120-F1F0-4C60-9FE9-39AC71A9C79D}" type="datetimeFigureOut">
              <a:rPr lang="en-US" smtClean="0"/>
              <a:pPr/>
              <a:t>4/4/2017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/>
              <a:pPr/>
              <a:t>4/4/2017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/>
              <a:pPr/>
              <a:t>4/4/2017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/>
              <a:t>Haga clic en el icono para agregar una imagen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/>
              <a:pPr/>
              <a:t>4/4/2017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Rectángulo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Rectángulo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29 Rectángulo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30 Rectángulo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31 Rectángulo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32 Rectángulo redondeado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33 Rectángulo redondeado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34 Rectángulo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6" name="35 Rectángulo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7" name="36 Rectángulo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37 Rectángulo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38 Rectángulo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39 Rectángulo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  <a:p>
            <a:pPr lvl="1" eaLnBrk="1" latinLnBrk="0" hangingPunct="1"/>
            <a:r>
              <a:rPr kumimoji="0" lang="es-ES"/>
              <a:t>Segundo nivel</a:t>
            </a:r>
          </a:p>
          <a:p>
            <a:pPr lvl="2" eaLnBrk="1" latinLnBrk="0" hangingPunct="1"/>
            <a:r>
              <a:rPr kumimoji="0" lang="es-ES"/>
              <a:t>Tercer nivel</a:t>
            </a:r>
          </a:p>
          <a:p>
            <a:pPr lvl="3" eaLnBrk="1" latinLnBrk="0" hangingPunct="1"/>
            <a:r>
              <a:rPr kumimoji="0" lang="es-ES"/>
              <a:t>Cuarto nivel</a:t>
            </a:r>
          </a:p>
          <a:p>
            <a:pPr lvl="4" eaLnBrk="1" latinLnBrk="0" hangingPunct="1"/>
            <a:r>
              <a:rPr kumimoji="0" lang="es-ES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ACDF6120-F1F0-4C60-9FE9-39AC71A9C79D}" type="datetimeFigureOut">
              <a:rPr lang="en-US" smtClean="0"/>
              <a:pPr/>
              <a:t>4/4/2017</a:t>
            </a:fld>
            <a:endParaRPr lang="en-US" sz="1400">
              <a:solidFill>
                <a:schemeClr val="tx2"/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fld id="{EA7C8D44-3667-46F6-9772-CC52308E2A7F}" type="slidenum">
              <a:rPr kumimoji="0" lang="en-US" smtClean="0"/>
              <a:pPr algn="l" eaLnBrk="1" latinLnBrk="0" hangingPunct="1"/>
              <a:t>‹#›</a:t>
            </a:fld>
            <a:endParaRPr kumimoji="0" lang="en-US" sz="1600">
              <a:solidFill>
                <a:schemeClr val="tx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2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8.wmf"/><Relationship Id="rId4" Type="http://schemas.openxmlformats.org/officeDocument/2006/relationships/oleObject" Target="../embeddings/oleObject3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0.wmf"/><Relationship Id="rId4" Type="http://schemas.openxmlformats.org/officeDocument/2006/relationships/oleObject" Target="../embeddings/oleObject5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11499" y="4657649"/>
            <a:ext cx="8496944" cy="990442"/>
          </a:xfrm>
        </p:spPr>
        <p:txBody>
          <a:bodyPr>
            <a:normAutofit fontScale="90000"/>
          </a:bodyPr>
          <a:lstStyle/>
          <a:p>
            <a:pPr algn="ctr"/>
            <a:br>
              <a:rPr lang="es-MX" dirty="0"/>
            </a:br>
            <a:r>
              <a:rPr lang="es-MX" b="1" dirty="0"/>
              <a:t> </a:t>
            </a:r>
            <a:br>
              <a:rPr lang="es-MX" dirty="0"/>
            </a:br>
            <a:br>
              <a:rPr lang="es-MX" dirty="0"/>
            </a:b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09282" y="4829514"/>
            <a:ext cx="3888432" cy="1656184"/>
          </a:xfrm>
        </p:spPr>
        <p:txBody>
          <a:bodyPr>
            <a:noAutofit/>
          </a:bodyPr>
          <a:lstStyle/>
          <a:p>
            <a:r>
              <a:rPr lang="es-MX" sz="1400" dirty="0"/>
              <a:t>Instituto de Ingeniería, </a:t>
            </a:r>
          </a:p>
          <a:p>
            <a:r>
              <a:rPr lang="es-MX" sz="1400" dirty="0"/>
              <a:t>Universidad Nacional Autónoma de México, </a:t>
            </a:r>
          </a:p>
          <a:p>
            <a:r>
              <a:rPr lang="es-MX" sz="1400" dirty="0"/>
              <a:t>Avenida Universidad 3000, Coyoacán, </a:t>
            </a:r>
          </a:p>
          <a:p>
            <a:r>
              <a:rPr lang="es-MX" sz="1400" dirty="0"/>
              <a:t>04510, México D.F.</a:t>
            </a:r>
          </a:p>
          <a:p>
            <a:r>
              <a:rPr lang="es-MX" sz="1400" dirty="0"/>
              <a:t> </a:t>
            </a:r>
          </a:p>
        </p:txBody>
      </p:sp>
      <p:pic>
        <p:nvPicPr>
          <p:cNvPr id="5" name="4 Imagen" descr="UNAM1.jpg"/>
          <p:cNvPicPr>
            <a:picLocks noChangeAspect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11499" y="188640"/>
            <a:ext cx="1282750" cy="144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2 Subtítulo"/>
          <p:cNvSpPr txBox="1">
            <a:spLocks/>
          </p:cNvSpPr>
          <p:nvPr/>
        </p:nvSpPr>
        <p:spPr>
          <a:xfrm>
            <a:off x="179512" y="4301931"/>
            <a:ext cx="8628931" cy="360040"/>
          </a:xfrm>
          <a:prstGeom prst="rect">
            <a:avLst/>
          </a:prstGeom>
        </p:spPr>
        <p:txBody>
          <a:bodyPr vert="horz">
            <a:noAutofit/>
          </a:bodyPr>
          <a:lstStyle>
            <a:lvl1pPr marL="64008" indent="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None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None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None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b="1" dirty="0"/>
              <a:t>B. </a:t>
            </a:r>
            <a:r>
              <a:rPr lang="es-MX" b="1" dirty="0" err="1"/>
              <a:t>Alcánter</a:t>
            </a:r>
            <a:r>
              <a:rPr lang="es-MX" b="1" dirty="0"/>
              <a:t>, R. </a:t>
            </a:r>
            <a:r>
              <a:rPr lang="es-MX" b="1" dirty="0" err="1"/>
              <a:t>Schouwenaars</a:t>
            </a:r>
            <a:r>
              <a:rPr lang="es-MX" b="1" dirty="0"/>
              <a:t>, R.M. Ramírez Zamora</a:t>
            </a:r>
          </a:p>
          <a:p>
            <a:r>
              <a:rPr lang="es-MX" b="1" dirty="0"/>
              <a:t> </a:t>
            </a:r>
          </a:p>
        </p:txBody>
      </p:sp>
      <p:sp>
        <p:nvSpPr>
          <p:cNvPr id="7" name="2 Subtítulo"/>
          <p:cNvSpPr txBox="1">
            <a:spLocks/>
          </p:cNvSpPr>
          <p:nvPr/>
        </p:nvSpPr>
        <p:spPr>
          <a:xfrm>
            <a:off x="4463707" y="4811289"/>
            <a:ext cx="3888432" cy="1656184"/>
          </a:xfrm>
          <a:prstGeom prst="rect">
            <a:avLst/>
          </a:prstGeom>
        </p:spPr>
        <p:txBody>
          <a:bodyPr vert="horz">
            <a:noAutofit/>
          </a:bodyPr>
          <a:lstStyle>
            <a:lvl1pPr marL="64008" indent="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None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None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None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sz="1400"/>
              <a:t>Departamento de Materiales y Manufactura, </a:t>
            </a:r>
          </a:p>
          <a:p>
            <a:r>
              <a:rPr lang="es-MX" sz="1400"/>
              <a:t>Universidad Nacional Autónoma de México, </a:t>
            </a:r>
          </a:p>
          <a:p>
            <a:r>
              <a:rPr lang="es-MX" sz="1400"/>
              <a:t>Avenida Universidad 3000, Coyoacán, </a:t>
            </a:r>
          </a:p>
          <a:p>
            <a:r>
              <a:rPr lang="es-MX" sz="1400"/>
              <a:t>04510, México D.F.</a:t>
            </a:r>
          </a:p>
          <a:p>
            <a:r>
              <a:rPr lang="es-MX" sz="1400"/>
              <a:t> </a:t>
            </a:r>
            <a:endParaRPr lang="es-MX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1045560" y="1628640"/>
            <a:ext cx="729823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2"/>
                </a:solidFill>
              </a:rPr>
              <a:t>CO</a:t>
            </a:r>
            <a:r>
              <a:rPr lang="en-US" sz="4000" b="1" baseline="-25000" dirty="0">
                <a:solidFill>
                  <a:schemeClr val="bg2"/>
                </a:solidFill>
              </a:rPr>
              <a:t>2</a:t>
            </a:r>
            <a:r>
              <a:rPr lang="en-US" sz="4000" b="1" dirty="0">
                <a:solidFill>
                  <a:schemeClr val="bg2"/>
                </a:solidFill>
              </a:rPr>
              <a:t> Capture at High Temperature Using Slag – Derived Lithium Silicates</a:t>
            </a:r>
            <a:endParaRPr lang="en-GB" sz="4000" b="1" dirty="0">
              <a:solidFill>
                <a:schemeClr val="bg2"/>
              </a:solidFill>
            </a:endParaRPr>
          </a:p>
          <a:p>
            <a:endParaRPr lang="en-GB" sz="4000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Marcador de contenid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38336518"/>
              </p:ext>
            </p:extLst>
          </p:nvPr>
        </p:nvGraphicFramePr>
        <p:xfrm>
          <a:off x="3563888" y="3921943"/>
          <a:ext cx="5511801" cy="2895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81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942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094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s-MX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Mineralogical</a:t>
                      </a:r>
                      <a:r>
                        <a:rPr lang="es-MX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MX" sz="16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phases</a:t>
                      </a:r>
                      <a:endParaRPr lang="es-MX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Semicuantitative</a:t>
                      </a:r>
                      <a:r>
                        <a:rPr lang="es-MX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(RIR)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="1" baseline="0" dirty="0" err="1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Lithium</a:t>
                      </a:r>
                      <a:r>
                        <a:rPr lang="es-MX" sz="1400" b="1" baseline="0" dirty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MX" sz="1400" b="1" baseline="0" dirty="0" err="1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silicate</a:t>
                      </a:r>
                      <a:r>
                        <a:rPr lang="es-MX" sz="1400" b="1" baseline="0" dirty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Li</a:t>
                      </a:r>
                      <a:r>
                        <a:rPr lang="es-MX" sz="1400" b="1" baseline="-25000" dirty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s-MX" sz="1400" b="1" baseline="0" dirty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SiO</a:t>
                      </a:r>
                      <a:r>
                        <a:rPr lang="es-MX" sz="1400" b="1" baseline="-25000" dirty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Lime: </a:t>
                      </a:r>
                      <a:r>
                        <a:rPr lang="es-MX" sz="1400" baseline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CaO</a:t>
                      </a:r>
                      <a:endParaRPr lang="es-MX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β</a:t>
                      </a:r>
                      <a:r>
                        <a:rPr lang="es-MX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MX" sz="1400" baseline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Eucryptite</a:t>
                      </a:r>
                      <a:r>
                        <a:rPr lang="es-MX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LiAlSiO</a:t>
                      </a:r>
                      <a:r>
                        <a:rPr lang="es-MX" sz="14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  <a:p>
                      <a:r>
                        <a:rPr lang="es-MX" sz="1400" dirty="0">
                          <a:latin typeface="Symbol" panose="05050102010706020507" pitchFamily="18" charset="2"/>
                          <a:cs typeface="Times New Roman" panose="02020603050405020304" pitchFamily="18" charset="0"/>
                        </a:rPr>
                        <a:t>a</a:t>
                      </a:r>
                      <a:r>
                        <a:rPr lang="es-MX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MX" sz="1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Eucryptite</a:t>
                      </a:r>
                      <a:r>
                        <a:rPr lang="es-MX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es-MX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LiAlSiO</a:t>
                      </a:r>
                      <a:r>
                        <a:rPr lang="es-MX" sz="14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  <a:p>
                      <a:r>
                        <a:rPr lang="es-MX" sz="1400" baseline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Alite</a:t>
                      </a:r>
                      <a:r>
                        <a:rPr lang="es-MX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Ca</a:t>
                      </a:r>
                      <a:r>
                        <a:rPr lang="es-MX" sz="14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s-MX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SiO</a:t>
                      </a:r>
                      <a:r>
                        <a:rPr lang="es-MX" sz="14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</a:t>
                      </a:r>
                    </a:p>
                    <a:p>
                      <a:pPr algn="ctr"/>
                      <a:r>
                        <a:rPr lang="es-MX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  <a:p>
                      <a:pPr algn="ctr"/>
                      <a:r>
                        <a:rPr lang="es-MX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  <a:p>
                      <a:pPr algn="ctr"/>
                      <a:r>
                        <a:rPr lang="es-MX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  <a:p>
                      <a:pPr algn="ctr"/>
                      <a:r>
                        <a:rPr lang="es-MX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aseline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Acmite</a:t>
                      </a:r>
                      <a:r>
                        <a:rPr lang="es-MX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FeLiO</a:t>
                      </a:r>
                      <a:r>
                        <a:rPr lang="es-MX" sz="14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s-MX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SiO</a:t>
                      </a:r>
                      <a:r>
                        <a:rPr lang="es-MX" sz="14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α</a:t>
                      </a:r>
                      <a:r>
                        <a:rPr lang="en-GB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MX" sz="1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Eucryptite</a:t>
                      </a:r>
                      <a:r>
                        <a:rPr lang="es-MX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es-MX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LiAlSiO</a:t>
                      </a:r>
                      <a:r>
                        <a:rPr lang="es-MX" sz="14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Pseudoeucryptite</a:t>
                      </a:r>
                      <a:r>
                        <a:rPr lang="es-MX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es-MX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Li</a:t>
                      </a:r>
                      <a:r>
                        <a:rPr lang="es-MX" sz="14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</a:t>
                      </a:r>
                      <a:r>
                        <a:rPr lang="es-MX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AlSiO</a:t>
                      </a:r>
                      <a:r>
                        <a:rPr lang="es-MX" sz="14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γ</a:t>
                      </a:r>
                      <a:r>
                        <a:rPr lang="en-GB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MX" sz="1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Eucryptite</a:t>
                      </a:r>
                      <a:r>
                        <a:rPr lang="es-MX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es-MX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LiAlSiO</a:t>
                      </a:r>
                      <a:r>
                        <a:rPr lang="es-MX" sz="14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baseline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Lithium</a:t>
                      </a:r>
                      <a:r>
                        <a:rPr lang="es-MX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and </a:t>
                      </a:r>
                      <a:r>
                        <a:rPr lang="es-MX" sz="1400" baseline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manganese</a:t>
                      </a:r>
                      <a:r>
                        <a:rPr lang="es-MX" sz="14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oxide</a:t>
                      </a:r>
                      <a:endParaRPr lang="es-MX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</a:p>
                    <a:p>
                      <a:pPr algn="ctr"/>
                      <a:r>
                        <a:rPr lang="es-MX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</a:p>
                    <a:p>
                      <a:pPr algn="ctr"/>
                      <a:r>
                        <a:rPr lang="es-MX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  <a:p>
                      <a:pPr algn="ctr"/>
                      <a:r>
                        <a:rPr lang="es-MX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  <a:p>
                      <a:pPr algn="ctr"/>
                      <a:r>
                        <a:rPr lang="es-MX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066800"/>
          </a:xfrm>
        </p:spPr>
        <p:txBody>
          <a:bodyPr/>
          <a:lstStyle/>
          <a:p>
            <a:r>
              <a:rPr lang="es-MX" dirty="0" err="1"/>
              <a:t>Results</a:t>
            </a:r>
            <a:r>
              <a:rPr lang="es-MX" dirty="0"/>
              <a:t>:</a:t>
            </a:r>
          </a:p>
        </p:txBody>
      </p:sp>
      <p:sp>
        <p:nvSpPr>
          <p:cNvPr id="45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89752"/>
          </a:xfrm>
        </p:spPr>
        <p:txBody>
          <a:bodyPr>
            <a:noAutofit/>
          </a:bodyPr>
          <a:lstStyle/>
          <a:p>
            <a:pPr lvl="1"/>
            <a:r>
              <a:rPr lang="es-MX" dirty="0"/>
              <a:t>Mineral </a:t>
            </a:r>
            <a:r>
              <a:rPr lang="es-MX" dirty="0" err="1"/>
              <a:t>composition</a:t>
            </a:r>
            <a:r>
              <a:rPr lang="es-MX" dirty="0"/>
              <a:t> </a:t>
            </a:r>
            <a:r>
              <a:rPr lang="es-MX" dirty="0" err="1"/>
              <a:t>after</a:t>
            </a:r>
            <a:r>
              <a:rPr lang="es-MX" dirty="0"/>
              <a:t> </a:t>
            </a:r>
            <a:r>
              <a:rPr lang="es-MX" dirty="0" err="1"/>
              <a:t>treatment</a:t>
            </a:r>
            <a:endParaRPr lang="es-MX" sz="2600" dirty="0"/>
          </a:p>
        </p:txBody>
      </p:sp>
      <p:graphicFrame>
        <p:nvGraphicFramePr>
          <p:cNvPr id="5" name="Objeto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1864485"/>
              </p:ext>
            </p:extLst>
          </p:nvPr>
        </p:nvGraphicFramePr>
        <p:xfrm>
          <a:off x="-65019" y="1687488"/>
          <a:ext cx="4878464" cy="37577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149" name="Graph" r:id="rId4" imgW="3876480" imgH="2986560" progId="Origin50.Graph">
                  <p:embed/>
                </p:oleObj>
              </mc:Choice>
              <mc:Fallback>
                <p:oleObj name="Graph" r:id="rId4" imgW="3876480" imgH="2986560" progId="Origin50.Graph">
                  <p:embed/>
                  <p:pic>
                    <p:nvPicPr>
                      <p:cNvPr id="5" name="Objeto 7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65019" y="1687488"/>
                        <a:ext cx="4878464" cy="37577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080985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066800"/>
          </a:xfrm>
        </p:spPr>
        <p:txBody>
          <a:bodyPr/>
          <a:lstStyle/>
          <a:p>
            <a:r>
              <a:rPr lang="es-MX" dirty="0" err="1"/>
              <a:t>Results</a:t>
            </a:r>
            <a:r>
              <a:rPr lang="es-MX" dirty="0"/>
              <a:t>:</a:t>
            </a:r>
          </a:p>
        </p:txBody>
      </p:sp>
      <p:sp>
        <p:nvSpPr>
          <p:cNvPr id="45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89752"/>
          </a:xfrm>
        </p:spPr>
        <p:txBody>
          <a:bodyPr>
            <a:noAutofit/>
          </a:bodyPr>
          <a:lstStyle/>
          <a:p>
            <a:pPr lvl="1"/>
            <a:r>
              <a:rPr lang="es-MX" sz="2600" dirty="0"/>
              <a:t>N</a:t>
            </a:r>
            <a:r>
              <a:rPr lang="es-MX" sz="2600" baseline="-25000" dirty="0"/>
              <a:t>2</a:t>
            </a:r>
            <a:r>
              <a:rPr lang="es-MX" sz="2600" dirty="0"/>
              <a:t> </a:t>
            </a:r>
            <a:r>
              <a:rPr lang="es-MX" sz="2600" dirty="0" err="1"/>
              <a:t>adsorption</a:t>
            </a:r>
            <a:r>
              <a:rPr lang="es-MX" sz="2600" dirty="0"/>
              <a:t> and </a:t>
            </a:r>
            <a:r>
              <a:rPr lang="es-MX" sz="2600" dirty="0" err="1"/>
              <a:t>specific</a:t>
            </a:r>
            <a:r>
              <a:rPr lang="es-MX" sz="2600" dirty="0"/>
              <a:t> </a:t>
            </a:r>
            <a:r>
              <a:rPr lang="es-MX" sz="2600" dirty="0" err="1"/>
              <a:t>surface</a:t>
            </a:r>
            <a:r>
              <a:rPr lang="es-MX" sz="2600" dirty="0"/>
              <a:t> </a:t>
            </a:r>
            <a:r>
              <a:rPr lang="es-MX" sz="2600" dirty="0" err="1"/>
              <a:t>area</a:t>
            </a:r>
            <a:endParaRPr lang="es-MX" sz="2600" dirty="0"/>
          </a:p>
        </p:txBody>
      </p:sp>
      <p:graphicFrame>
        <p:nvGraphicFramePr>
          <p:cNvPr id="4" name="Objeto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3163593"/>
              </p:ext>
            </p:extLst>
          </p:nvPr>
        </p:nvGraphicFramePr>
        <p:xfrm>
          <a:off x="-35091" y="1729777"/>
          <a:ext cx="4673686" cy="360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82" name="Graph" r:id="rId4" imgW="3876480" imgH="2986560" progId="Origin50.Graph">
                  <p:embed/>
                </p:oleObj>
              </mc:Choice>
              <mc:Fallback>
                <p:oleObj name="Graph" r:id="rId4" imgW="3876480" imgH="2986560" progId="Origin50.Graph">
                  <p:embed/>
                  <p:pic>
                    <p:nvPicPr>
                      <p:cNvPr id="2" name="Objeto 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35091" y="1729777"/>
                        <a:ext cx="4673686" cy="360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2759732"/>
              </p:ext>
            </p:extLst>
          </p:nvPr>
        </p:nvGraphicFramePr>
        <p:xfrm>
          <a:off x="4343400" y="1729777"/>
          <a:ext cx="4673686" cy="360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83" name="Graph" r:id="rId6" imgW="3876480" imgH="2986560" progId="Origin50.Graph">
                  <p:embed/>
                </p:oleObj>
              </mc:Choice>
              <mc:Fallback>
                <p:oleObj name="Graph" r:id="rId6" imgW="3876480" imgH="2986560" progId="Origin50.Graph">
                  <p:embed/>
                  <p:pic>
                    <p:nvPicPr>
                      <p:cNvPr id="6" name="Objeto 5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343400" y="1729777"/>
                        <a:ext cx="4673686" cy="360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83568" y="5113105"/>
            <a:ext cx="19078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Raw slag</a:t>
            </a:r>
          </a:p>
          <a:p>
            <a:r>
              <a:rPr lang="en-GB" sz="2400" dirty="0"/>
              <a:t>S1: 4.4 m</a:t>
            </a:r>
            <a:r>
              <a:rPr lang="en-GB" sz="2400" baseline="30000" dirty="0"/>
              <a:t>2</a:t>
            </a:r>
            <a:r>
              <a:rPr lang="en-GB" sz="2400" dirty="0"/>
              <a:t>/g</a:t>
            </a:r>
          </a:p>
          <a:p>
            <a:r>
              <a:rPr lang="en-GB" sz="2400" dirty="0"/>
              <a:t>S2: 1.2 m</a:t>
            </a:r>
            <a:r>
              <a:rPr lang="en-GB" sz="2400" baseline="30000" dirty="0"/>
              <a:t>2</a:t>
            </a:r>
            <a:r>
              <a:rPr lang="en-GB" sz="2400" dirty="0"/>
              <a:t>/g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30886" y="5151233"/>
            <a:ext cx="20249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Modified slag</a:t>
            </a:r>
          </a:p>
          <a:p>
            <a:r>
              <a:rPr lang="en-GB" sz="2400" dirty="0"/>
              <a:t>S1: 1m</a:t>
            </a:r>
            <a:r>
              <a:rPr lang="en-GB" sz="2400" baseline="30000" dirty="0"/>
              <a:t>2</a:t>
            </a:r>
            <a:r>
              <a:rPr lang="en-GB" sz="2400" dirty="0"/>
              <a:t>/g</a:t>
            </a:r>
          </a:p>
          <a:p>
            <a:r>
              <a:rPr lang="en-GB" sz="2400" dirty="0"/>
              <a:t>S2: 1 m</a:t>
            </a:r>
            <a:r>
              <a:rPr lang="en-GB" sz="2400" baseline="30000" dirty="0"/>
              <a:t>2</a:t>
            </a:r>
            <a:r>
              <a:rPr lang="en-GB" sz="2400" dirty="0"/>
              <a:t>/g</a:t>
            </a:r>
          </a:p>
        </p:txBody>
      </p:sp>
    </p:spTree>
    <p:extLst>
      <p:ext uri="{BB962C8B-B14F-4D97-AF65-F5344CB8AC3E}">
        <p14:creationId xmlns:p14="http://schemas.microsoft.com/office/powerpoint/2010/main" val="5433243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066800"/>
          </a:xfrm>
        </p:spPr>
        <p:txBody>
          <a:bodyPr/>
          <a:lstStyle/>
          <a:p>
            <a:r>
              <a:rPr lang="es-MX" dirty="0" err="1"/>
              <a:t>Results</a:t>
            </a:r>
            <a:r>
              <a:rPr lang="es-MX" dirty="0"/>
              <a:t>:</a:t>
            </a:r>
          </a:p>
        </p:txBody>
      </p:sp>
      <p:sp>
        <p:nvSpPr>
          <p:cNvPr id="45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89752"/>
          </a:xfrm>
        </p:spPr>
        <p:txBody>
          <a:bodyPr>
            <a:noAutofit/>
          </a:bodyPr>
          <a:lstStyle/>
          <a:p>
            <a:pPr lvl="1"/>
            <a:r>
              <a:rPr lang="es-MX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TPC-TPDC</a:t>
            </a:r>
            <a:endParaRPr lang="es-MX" sz="2600" dirty="0"/>
          </a:p>
        </p:txBody>
      </p:sp>
      <p:graphicFrame>
        <p:nvGraphicFramePr>
          <p:cNvPr id="8" name="Obje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8677959"/>
              </p:ext>
            </p:extLst>
          </p:nvPr>
        </p:nvGraphicFramePr>
        <p:xfrm>
          <a:off x="827584" y="1848178"/>
          <a:ext cx="5664199" cy="43629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196" name="Graph" r:id="rId4" imgW="3876480" imgH="2986560" progId="Origin50.Graph">
                  <p:embed/>
                </p:oleObj>
              </mc:Choice>
              <mc:Fallback>
                <p:oleObj name="Graph" r:id="rId4" imgW="3876480" imgH="2986560" progId="Origin50.Graph">
                  <p:embed/>
                  <p:pic>
                    <p:nvPicPr>
                      <p:cNvPr id="6" name="Objeto 5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27584" y="1848178"/>
                        <a:ext cx="5664199" cy="43629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03134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903" y="620688"/>
            <a:ext cx="8229600" cy="1066800"/>
          </a:xfrm>
        </p:spPr>
        <p:txBody>
          <a:bodyPr/>
          <a:lstStyle/>
          <a:p>
            <a:r>
              <a:rPr lang="es-MX" dirty="0" err="1"/>
              <a:t>Discussion</a:t>
            </a:r>
            <a:r>
              <a:rPr lang="es-MX" dirty="0"/>
              <a:t>:</a:t>
            </a:r>
          </a:p>
        </p:txBody>
      </p:sp>
      <p:sp>
        <p:nvSpPr>
          <p:cNvPr id="45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89752"/>
          </a:xfrm>
        </p:spPr>
        <p:txBody>
          <a:bodyPr>
            <a:noAutofit/>
          </a:bodyPr>
          <a:lstStyle/>
          <a:p>
            <a:pPr lvl="1"/>
            <a:r>
              <a:rPr lang="es-MX" sz="3200" dirty="0" err="1"/>
              <a:t>Both</a:t>
            </a:r>
            <a:r>
              <a:rPr lang="es-MX" sz="3200" dirty="0"/>
              <a:t> </a:t>
            </a:r>
            <a:r>
              <a:rPr lang="es-MX" sz="3200" dirty="0" err="1"/>
              <a:t>slags</a:t>
            </a:r>
            <a:r>
              <a:rPr lang="es-MX" sz="3200" dirty="0"/>
              <a:t> show a </a:t>
            </a:r>
            <a:r>
              <a:rPr lang="es-MX" sz="3200" dirty="0" err="1"/>
              <a:t>conversion</a:t>
            </a:r>
            <a:r>
              <a:rPr lang="es-MX" sz="3200" dirty="0"/>
              <a:t> </a:t>
            </a:r>
            <a:r>
              <a:rPr lang="es-MX" sz="3200" dirty="0" err="1"/>
              <a:t>point</a:t>
            </a:r>
            <a:r>
              <a:rPr lang="es-MX" sz="3200" dirty="0"/>
              <a:t> of 595°C</a:t>
            </a:r>
          </a:p>
          <a:p>
            <a:pPr lvl="1"/>
            <a:r>
              <a:rPr lang="es-MX" sz="3200" dirty="0" err="1"/>
              <a:t>Slag</a:t>
            </a:r>
            <a:r>
              <a:rPr lang="es-MX" sz="3200" dirty="0"/>
              <a:t> 1 shows </a:t>
            </a:r>
            <a:r>
              <a:rPr lang="es-MX" sz="3200" dirty="0" err="1"/>
              <a:t>higher</a:t>
            </a:r>
            <a:r>
              <a:rPr lang="es-MX" sz="3200" dirty="0"/>
              <a:t> CO</a:t>
            </a:r>
            <a:r>
              <a:rPr lang="es-MX" sz="3200" baseline="-25000" dirty="0"/>
              <a:t>2</a:t>
            </a:r>
            <a:r>
              <a:rPr lang="es-MX" sz="3200" dirty="0"/>
              <a:t> </a:t>
            </a:r>
            <a:r>
              <a:rPr lang="es-MX" sz="3200" dirty="0" err="1"/>
              <a:t>capacity</a:t>
            </a:r>
            <a:endParaRPr lang="es-MX" sz="3200" dirty="0"/>
          </a:p>
          <a:p>
            <a:pPr lvl="2"/>
            <a:r>
              <a:rPr lang="es-MX" sz="3000" dirty="0" err="1"/>
              <a:t>Production</a:t>
            </a:r>
            <a:r>
              <a:rPr lang="es-MX" sz="3000" dirty="0"/>
              <a:t> of Li</a:t>
            </a:r>
            <a:r>
              <a:rPr lang="es-MX" sz="3000" baseline="-25000" dirty="0"/>
              <a:t>4</a:t>
            </a:r>
            <a:r>
              <a:rPr lang="es-MX" sz="3000" dirty="0"/>
              <a:t>SiO</a:t>
            </a:r>
            <a:r>
              <a:rPr lang="es-MX" sz="3000" baseline="-25000" dirty="0"/>
              <a:t>4</a:t>
            </a:r>
            <a:r>
              <a:rPr lang="es-MX" sz="3000" dirty="0"/>
              <a:t> as </a:t>
            </a:r>
            <a:r>
              <a:rPr lang="es-MX" sz="3000" dirty="0" err="1"/>
              <a:t>compared</a:t>
            </a:r>
            <a:r>
              <a:rPr lang="es-MX" sz="3000" dirty="0"/>
              <a:t> to more </a:t>
            </a:r>
            <a:r>
              <a:rPr lang="es-MX" sz="3000" dirty="0" err="1"/>
              <a:t>complex</a:t>
            </a:r>
            <a:r>
              <a:rPr lang="es-MX" sz="3000" dirty="0"/>
              <a:t> </a:t>
            </a:r>
            <a:r>
              <a:rPr lang="es-MX" sz="3000" dirty="0" err="1"/>
              <a:t>silicates</a:t>
            </a:r>
            <a:r>
              <a:rPr lang="es-MX" sz="3000" dirty="0"/>
              <a:t> in </a:t>
            </a:r>
            <a:r>
              <a:rPr lang="es-MX" sz="3000" dirty="0" err="1"/>
              <a:t>slag</a:t>
            </a:r>
            <a:r>
              <a:rPr lang="es-MX" sz="3000" dirty="0"/>
              <a:t> 2.</a:t>
            </a:r>
          </a:p>
          <a:p>
            <a:pPr lvl="2"/>
            <a:r>
              <a:rPr lang="es-MX" sz="3000" dirty="0" err="1"/>
              <a:t>Presence</a:t>
            </a:r>
            <a:r>
              <a:rPr lang="es-MX" sz="3000" dirty="0"/>
              <a:t> of </a:t>
            </a:r>
            <a:r>
              <a:rPr lang="es-MX" sz="3000" dirty="0" err="1"/>
              <a:t>CaO</a:t>
            </a:r>
            <a:endParaRPr lang="es-MX" sz="3000" dirty="0"/>
          </a:p>
          <a:p>
            <a:pPr lvl="1"/>
            <a:r>
              <a:rPr lang="es-MX" sz="3200" dirty="0" err="1"/>
              <a:t>Both</a:t>
            </a:r>
            <a:r>
              <a:rPr lang="es-MX" sz="3200" dirty="0"/>
              <a:t> </a:t>
            </a:r>
            <a:r>
              <a:rPr lang="es-MX" sz="3200" dirty="0" err="1"/>
              <a:t>slags</a:t>
            </a:r>
            <a:r>
              <a:rPr lang="es-MX" sz="3200" dirty="0"/>
              <a:t> show </a:t>
            </a:r>
            <a:r>
              <a:rPr lang="es-MX" sz="3200" dirty="0" err="1"/>
              <a:t>some</a:t>
            </a:r>
            <a:r>
              <a:rPr lang="es-MX" sz="3200" dirty="0"/>
              <a:t> </a:t>
            </a:r>
            <a:r>
              <a:rPr lang="es-MX" sz="3200" dirty="0" err="1"/>
              <a:t>sintering</a:t>
            </a:r>
            <a:r>
              <a:rPr lang="es-MX" sz="3200" dirty="0"/>
              <a:t> </a:t>
            </a:r>
            <a:r>
              <a:rPr lang="es-MX" sz="3200" dirty="0" err="1"/>
              <a:t>during</a:t>
            </a:r>
            <a:r>
              <a:rPr lang="es-MX" sz="3200" dirty="0"/>
              <a:t> </a:t>
            </a:r>
            <a:r>
              <a:rPr lang="es-MX" sz="3200" dirty="0" err="1"/>
              <a:t>synthesis</a:t>
            </a:r>
            <a:r>
              <a:rPr lang="es-MX" sz="3200" dirty="0"/>
              <a:t>.</a:t>
            </a:r>
          </a:p>
          <a:p>
            <a:pPr lvl="2"/>
            <a:endParaRPr lang="es-MX" sz="3000" dirty="0"/>
          </a:p>
        </p:txBody>
      </p:sp>
    </p:spTree>
    <p:extLst>
      <p:ext uri="{BB962C8B-B14F-4D97-AF65-F5344CB8AC3E}">
        <p14:creationId xmlns:p14="http://schemas.microsoft.com/office/powerpoint/2010/main" val="23560637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066800"/>
          </a:xfrm>
        </p:spPr>
        <p:txBody>
          <a:bodyPr/>
          <a:lstStyle/>
          <a:p>
            <a:r>
              <a:rPr lang="es-MX" dirty="0" err="1"/>
              <a:t>Conclusions</a:t>
            </a:r>
            <a:r>
              <a:rPr lang="es-MX" dirty="0"/>
              <a:t>:</a:t>
            </a:r>
          </a:p>
        </p:txBody>
      </p:sp>
      <p:sp>
        <p:nvSpPr>
          <p:cNvPr id="45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89752"/>
          </a:xfrm>
        </p:spPr>
        <p:txBody>
          <a:bodyPr>
            <a:noAutofit/>
          </a:bodyPr>
          <a:lstStyle/>
          <a:p>
            <a:pPr lvl="1"/>
            <a:r>
              <a:rPr lang="es-MX" sz="3200" dirty="0"/>
              <a:t>Li-</a:t>
            </a:r>
            <a:r>
              <a:rPr lang="es-MX" sz="3200" dirty="0" err="1"/>
              <a:t>based</a:t>
            </a:r>
            <a:r>
              <a:rPr lang="es-MX" sz="3200" dirty="0"/>
              <a:t> </a:t>
            </a:r>
            <a:r>
              <a:rPr lang="es-MX" sz="3200" dirty="0" err="1"/>
              <a:t>sorbents</a:t>
            </a:r>
            <a:r>
              <a:rPr lang="es-MX" sz="3200" dirty="0"/>
              <a:t> </a:t>
            </a:r>
            <a:r>
              <a:rPr lang="es-MX" sz="3200" dirty="0" err="1"/>
              <a:t>for</a:t>
            </a:r>
            <a:r>
              <a:rPr lang="es-MX" sz="3200" dirty="0"/>
              <a:t> CO</a:t>
            </a:r>
            <a:r>
              <a:rPr lang="es-MX" sz="3200" baseline="-25000" dirty="0"/>
              <a:t>2</a:t>
            </a:r>
            <a:r>
              <a:rPr lang="es-MX" sz="3200" dirty="0"/>
              <a:t> capture </a:t>
            </a:r>
            <a:r>
              <a:rPr lang="es-MX" sz="3200" dirty="0" err="1"/>
              <a:t>could</a:t>
            </a:r>
            <a:r>
              <a:rPr lang="es-MX" sz="3200" dirty="0"/>
              <a:t> </a:t>
            </a:r>
            <a:r>
              <a:rPr lang="es-MX" sz="3200" dirty="0" err="1"/>
              <a:t>successfully</a:t>
            </a:r>
            <a:r>
              <a:rPr lang="es-MX" sz="3200" dirty="0"/>
              <a:t> be </a:t>
            </a:r>
            <a:r>
              <a:rPr lang="es-MX" sz="3200" dirty="0" err="1"/>
              <a:t>prepared</a:t>
            </a:r>
            <a:r>
              <a:rPr lang="es-MX" sz="3200" dirty="0"/>
              <a:t> </a:t>
            </a:r>
            <a:r>
              <a:rPr lang="es-MX" sz="3200" dirty="0" err="1"/>
              <a:t>from</a:t>
            </a:r>
            <a:r>
              <a:rPr lang="es-MX" sz="3200" dirty="0"/>
              <a:t> </a:t>
            </a:r>
            <a:r>
              <a:rPr lang="es-MX" sz="3200" dirty="0" err="1"/>
              <a:t>steel</a:t>
            </a:r>
            <a:r>
              <a:rPr lang="es-MX" sz="3200" dirty="0"/>
              <a:t> </a:t>
            </a:r>
            <a:r>
              <a:rPr lang="es-MX" sz="3200" dirty="0" err="1"/>
              <a:t>slag</a:t>
            </a:r>
            <a:r>
              <a:rPr lang="es-MX" sz="3200" dirty="0"/>
              <a:t>.</a:t>
            </a:r>
          </a:p>
          <a:p>
            <a:pPr lvl="1"/>
            <a:r>
              <a:rPr lang="es-MX" sz="3200" dirty="0" err="1"/>
              <a:t>The</a:t>
            </a:r>
            <a:r>
              <a:rPr lang="es-MX" sz="3200" dirty="0"/>
              <a:t> </a:t>
            </a:r>
            <a:r>
              <a:rPr lang="es-MX" sz="3200" dirty="0" err="1"/>
              <a:t>amount</a:t>
            </a:r>
            <a:r>
              <a:rPr lang="es-MX" sz="3200" dirty="0"/>
              <a:t> of CO</a:t>
            </a:r>
            <a:r>
              <a:rPr lang="es-MX" sz="3200" baseline="-25000" dirty="0"/>
              <a:t>2 </a:t>
            </a:r>
            <a:r>
              <a:rPr lang="es-MX" sz="3200" dirty="0"/>
              <a:t>removed of material compares </a:t>
            </a:r>
            <a:r>
              <a:rPr lang="es-MX" sz="3200" dirty="0" err="1"/>
              <a:t>favourably</a:t>
            </a:r>
            <a:r>
              <a:rPr lang="es-MX" sz="3200" dirty="0"/>
              <a:t> </a:t>
            </a:r>
            <a:r>
              <a:rPr lang="es-MX" sz="3200" dirty="0" err="1"/>
              <a:t>with</a:t>
            </a:r>
            <a:r>
              <a:rPr lang="es-MX" sz="3200" dirty="0"/>
              <a:t> </a:t>
            </a:r>
            <a:r>
              <a:rPr lang="es-MX" sz="3200" dirty="0" err="1"/>
              <a:t>other</a:t>
            </a:r>
            <a:r>
              <a:rPr lang="es-MX" sz="3200" dirty="0"/>
              <a:t> </a:t>
            </a:r>
            <a:r>
              <a:rPr lang="es-MX" sz="3200" dirty="0" err="1"/>
              <a:t>proposed</a:t>
            </a:r>
            <a:r>
              <a:rPr lang="es-MX" sz="3200" dirty="0"/>
              <a:t> </a:t>
            </a:r>
            <a:r>
              <a:rPr lang="es-MX" sz="3200" dirty="0" err="1"/>
              <a:t>sorbents</a:t>
            </a:r>
            <a:endParaRPr lang="es-MX" sz="3200" dirty="0"/>
          </a:p>
          <a:p>
            <a:pPr lvl="1"/>
            <a:r>
              <a:rPr lang="es-MX" sz="3200" dirty="0" err="1"/>
              <a:t>The</a:t>
            </a:r>
            <a:r>
              <a:rPr lang="es-MX" sz="3200" dirty="0"/>
              <a:t> </a:t>
            </a:r>
            <a:r>
              <a:rPr lang="es-MX" sz="3200" dirty="0" err="1"/>
              <a:t>inversion</a:t>
            </a:r>
            <a:r>
              <a:rPr lang="es-MX" sz="3200" dirty="0"/>
              <a:t> </a:t>
            </a:r>
            <a:r>
              <a:rPr lang="es-MX" sz="3200" dirty="0" err="1"/>
              <a:t>temperature</a:t>
            </a:r>
            <a:r>
              <a:rPr lang="es-MX" sz="3200" dirty="0"/>
              <a:t> of </a:t>
            </a:r>
            <a:r>
              <a:rPr lang="es-MX" sz="3200" dirty="0" err="1"/>
              <a:t>the</a:t>
            </a:r>
            <a:r>
              <a:rPr lang="es-MX" sz="3200" dirty="0"/>
              <a:t> </a:t>
            </a:r>
            <a:r>
              <a:rPr lang="es-MX" sz="3200" dirty="0" err="1"/>
              <a:t>present</a:t>
            </a:r>
            <a:r>
              <a:rPr lang="es-MX" sz="3200" dirty="0"/>
              <a:t> material </a:t>
            </a:r>
            <a:r>
              <a:rPr lang="es-MX" sz="3200" dirty="0" err="1"/>
              <a:t>is</a:t>
            </a:r>
            <a:r>
              <a:rPr lang="es-MX" sz="3200" dirty="0"/>
              <a:t> </a:t>
            </a:r>
            <a:r>
              <a:rPr lang="es-MX" sz="3200" dirty="0" err="1"/>
              <a:t>lower</a:t>
            </a:r>
            <a:r>
              <a:rPr lang="es-MX" sz="3200" dirty="0"/>
              <a:t> </a:t>
            </a:r>
            <a:r>
              <a:rPr lang="es-MX" sz="3200" dirty="0" err="1"/>
              <a:t>than</a:t>
            </a:r>
            <a:r>
              <a:rPr lang="es-MX" sz="3200" dirty="0"/>
              <a:t> </a:t>
            </a:r>
            <a:r>
              <a:rPr lang="es-MX" sz="3200" dirty="0" err="1"/>
              <a:t>other</a:t>
            </a:r>
            <a:r>
              <a:rPr lang="es-MX" sz="3200" dirty="0"/>
              <a:t> </a:t>
            </a:r>
            <a:r>
              <a:rPr lang="es-MX" sz="3200" dirty="0" err="1"/>
              <a:t>lithium</a:t>
            </a:r>
            <a:r>
              <a:rPr lang="es-MX" sz="3200" dirty="0"/>
              <a:t> and </a:t>
            </a:r>
            <a:r>
              <a:rPr lang="es-MX" sz="3200" dirty="0" err="1"/>
              <a:t>calcium</a:t>
            </a:r>
            <a:r>
              <a:rPr lang="es-MX" sz="3200" dirty="0"/>
              <a:t> </a:t>
            </a:r>
            <a:r>
              <a:rPr lang="es-MX" sz="3200" dirty="0" err="1"/>
              <a:t>based</a:t>
            </a:r>
            <a:r>
              <a:rPr lang="es-MX" sz="3200" dirty="0"/>
              <a:t> </a:t>
            </a:r>
            <a:r>
              <a:rPr lang="es-MX" sz="3200" dirty="0" err="1"/>
              <a:t>materials</a:t>
            </a:r>
            <a:r>
              <a:rPr lang="es-MX" sz="3200" dirty="0"/>
              <a:t> </a:t>
            </a:r>
            <a:r>
              <a:rPr lang="es-MX" sz="3200" dirty="0" err="1"/>
              <a:t>reported</a:t>
            </a:r>
            <a:r>
              <a:rPr lang="es-MX" sz="3200" dirty="0"/>
              <a:t> in </a:t>
            </a:r>
            <a:r>
              <a:rPr lang="es-MX" sz="3200" dirty="0" err="1"/>
              <a:t>literature</a:t>
            </a:r>
            <a:r>
              <a:rPr lang="es-MX" sz="3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045180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066800"/>
          </a:xfrm>
        </p:spPr>
        <p:txBody>
          <a:bodyPr/>
          <a:lstStyle/>
          <a:p>
            <a:r>
              <a:rPr lang="es-MX" dirty="0" err="1"/>
              <a:t>Acknowledgement</a:t>
            </a:r>
            <a:endParaRPr lang="es-MX" dirty="0"/>
          </a:p>
        </p:txBody>
      </p:sp>
      <p:sp>
        <p:nvSpPr>
          <p:cNvPr id="45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89752"/>
          </a:xfrm>
        </p:spPr>
        <p:txBody>
          <a:bodyPr>
            <a:noAutofit/>
          </a:bodyPr>
          <a:lstStyle/>
          <a:p>
            <a:pPr lvl="1"/>
            <a:r>
              <a:rPr lang="es-MX" sz="3200" dirty="0" err="1"/>
              <a:t>The</a:t>
            </a:r>
            <a:r>
              <a:rPr lang="es-MX" sz="3200" dirty="0"/>
              <a:t> </a:t>
            </a:r>
            <a:r>
              <a:rPr lang="es-MX" sz="3200" dirty="0" err="1"/>
              <a:t>authors</a:t>
            </a:r>
            <a:r>
              <a:rPr lang="es-MX" sz="3200" dirty="0"/>
              <a:t> </a:t>
            </a:r>
            <a:r>
              <a:rPr lang="es-MX" sz="3200" dirty="0" err="1"/>
              <a:t>acknowledge</a:t>
            </a:r>
            <a:r>
              <a:rPr lang="es-MX" sz="3200" dirty="0"/>
              <a:t> </a:t>
            </a:r>
            <a:r>
              <a:rPr lang="es-MX" sz="3200" dirty="0" err="1"/>
              <a:t>support</a:t>
            </a:r>
            <a:r>
              <a:rPr lang="es-MX" sz="3200" dirty="0"/>
              <a:t> to </a:t>
            </a:r>
            <a:r>
              <a:rPr lang="es-MX" sz="3200" dirty="0" err="1"/>
              <a:t>their</a:t>
            </a:r>
            <a:r>
              <a:rPr lang="es-MX" sz="3200" dirty="0"/>
              <a:t> </a:t>
            </a:r>
            <a:r>
              <a:rPr lang="es-MX" sz="3200" dirty="0" err="1"/>
              <a:t>laboratories</a:t>
            </a:r>
            <a:r>
              <a:rPr lang="es-MX" sz="3200" dirty="0"/>
              <a:t> </a:t>
            </a:r>
            <a:r>
              <a:rPr lang="es-MX" sz="3200" dirty="0" err="1"/>
              <a:t>under</a:t>
            </a:r>
            <a:r>
              <a:rPr lang="es-MX" sz="3200" dirty="0"/>
              <a:t> DGAPA </a:t>
            </a:r>
            <a:r>
              <a:rPr lang="es-MX" sz="3200" dirty="0" err="1"/>
              <a:t>grant</a:t>
            </a:r>
            <a:r>
              <a:rPr lang="es-MX" sz="3200" dirty="0"/>
              <a:t> n° </a:t>
            </a:r>
            <a:r>
              <a:rPr lang="en-GB" sz="3200" dirty="0"/>
              <a:t>IV100616.</a:t>
            </a:r>
            <a:endParaRPr lang="es-MX" sz="3200" dirty="0"/>
          </a:p>
        </p:txBody>
      </p:sp>
    </p:spTree>
    <p:extLst>
      <p:ext uri="{BB962C8B-B14F-4D97-AF65-F5344CB8AC3E}">
        <p14:creationId xmlns:p14="http://schemas.microsoft.com/office/powerpoint/2010/main" val="25382019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066800"/>
          </a:xfrm>
        </p:spPr>
        <p:txBody>
          <a:bodyPr/>
          <a:lstStyle/>
          <a:p>
            <a:r>
              <a:rPr lang="es-MX" dirty="0" err="1"/>
              <a:t>Introduction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89752"/>
          </a:xfrm>
        </p:spPr>
        <p:txBody>
          <a:bodyPr>
            <a:noAutofit/>
          </a:bodyPr>
          <a:lstStyle/>
          <a:p>
            <a:pPr lvl="1"/>
            <a:r>
              <a:rPr lang="es-MX" sz="3200" dirty="0"/>
              <a:t>General </a:t>
            </a:r>
            <a:r>
              <a:rPr lang="es-MX" sz="3200" dirty="0" err="1"/>
              <a:t>goal</a:t>
            </a:r>
            <a:r>
              <a:rPr lang="es-MX" sz="3200" dirty="0"/>
              <a:t> of </a:t>
            </a:r>
            <a:r>
              <a:rPr lang="es-MX" sz="3200" dirty="0" err="1"/>
              <a:t>the</a:t>
            </a:r>
            <a:r>
              <a:rPr lang="es-MX" sz="3200" dirty="0"/>
              <a:t> </a:t>
            </a:r>
            <a:r>
              <a:rPr lang="es-MX" sz="3200" dirty="0" err="1"/>
              <a:t>research</a:t>
            </a:r>
            <a:r>
              <a:rPr lang="es-MX" sz="3200" dirty="0"/>
              <a:t> </a:t>
            </a:r>
            <a:r>
              <a:rPr lang="es-MX" sz="3200" dirty="0" err="1"/>
              <a:t>group</a:t>
            </a:r>
            <a:r>
              <a:rPr lang="es-MX" sz="3200" dirty="0"/>
              <a:t>: </a:t>
            </a:r>
          </a:p>
          <a:p>
            <a:pPr marL="411480" lvl="1" indent="0" algn="ctr">
              <a:buNone/>
            </a:pPr>
            <a:r>
              <a:rPr lang="es-MX" sz="3200" dirty="0" err="1">
                <a:solidFill>
                  <a:schemeClr val="accent1"/>
                </a:solidFill>
              </a:rPr>
              <a:t>Waste</a:t>
            </a:r>
            <a:r>
              <a:rPr lang="es-MX" sz="3200" dirty="0">
                <a:solidFill>
                  <a:schemeClr val="accent1"/>
                </a:solidFill>
              </a:rPr>
              <a:t> </a:t>
            </a:r>
            <a:r>
              <a:rPr lang="es-MX" sz="3200" dirty="0" err="1">
                <a:solidFill>
                  <a:schemeClr val="accent1"/>
                </a:solidFill>
              </a:rPr>
              <a:t>valorisation</a:t>
            </a:r>
            <a:r>
              <a:rPr lang="es-MX" sz="3200" dirty="0">
                <a:solidFill>
                  <a:schemeClr val="accent1"/>
                </a:solidFill>
              </a:rPr>
              <a:t> </a:t>
            </a:r>
            <a:r>
              <a:rPr lang="es-MX" sz="3200" dirty="0" err="1">
                <a:solidFill>
                  <a:schemeClr val="accent1"/>
                </a:solidFill>
              </a:rPr>
              <a:t>for</a:t>
            </a:r>
            <a:r>
              <a:rPr lang="es-MX" sz="3200" dirty="0">
                <a:solidFill>
                  <a:schemeClr val="accent1"/>
                </a:solidFill>
              </a:rPr>
              <a:t> </a:t>
            </a:r>
            <a:r>
              <a:rPr lang="es-MX" sz="3200" dirty="0" err="1">
                <a:solidFill>
                  <a:schemeClr val="accent1"/>
                </a:solidFill>
              </a:rPr>
              <a:t>environmental</a:t>
            </a:r>
            <a:r>
              <a:rPr lang="es-MX" sz="3200" dirty="0">
                <a:solidFill>
                  <a:schemeClr val="accent1"/>
                </a:solidFill>
              </a:rPr>
              <a:t> </a:t>
            </a:r>
            <a:r>
              <a:rPr lang="es-MX" sz="3200" dirty="0" err="1">
                <a:solidFill>
                  <a:schemeClr val="accent1"/>
                </a:solidFill>
              </a:rPr>
              <a:t>applications</a:t>
            </a:r>
            <a:endParaRPr lang="es-MX" sz="3200" dirty="0">
              <a:solidFill>
                <a:schemeClr val="accent1"/>
              </a:solidFill>
            </a:endParaRPr>
          </a:p>
          <a:p>
            <a:pPr lvl="1"/>
            <a:r>
              <a:rPr lang="es-MX" sz="3200" dirty="0" err="1"/>
              <a:t>Examples</a:t>
            </a:r>
            <a:r>
              <a:rPr lang="es-MX" sz="3200" dirty="0"/>
              <a:t>:</a:t>
            </a:r>
          </a:p>
          <a:p>
            <a:pPr lvl="2"/>
            <a:r>
              <a:rPr lang="es-MX" dirty="0" err="1"/>
              <a:t>Recovery</a:t>
            </a:r>
            <a:r>
              <a:rPr lang="es-MX" dirty="0"/>
              <a:t> of heavy </a:t>
            </a:r>
            <a:r>
              <a:rPr lang="es-MX" dirty="0" err="1"/>
              <a:t>metals</a:t>
            </a:r>
            <a:r>
              <a:rPr lang="es-MX" dirty="0"/>
              <a:t> </a:t>
            </a:r>
            <a:r>
              <a:rPr lang="es-MX" dirty="0" err="1"/>
              <a:t>using</a:t>
            </a:r>
            <a:r>
              <a:rPr lang="es-MX" dirty="0"/>
              <a:t> </a:t>
            </a:r>
            <a:r>
              <a:rPr lang="es-MX" dirty="0" err="1"/>
              <a:t>activated</a:t>
            </a:r>
            <a:r>
              <a:rPr lang="es-MX" dirty="0"/>
              <a:t> </a:t>
            </a:r>
            <a:r>
              <a:rPr lang="es-MX" dirty="0" err="1"/>
              <a:t>carbon</a:t>
            </a:r>
            <a:r>
              <a:rPr lang="es-MX" dirty="0"/>
              <a:t> </a:t>
            </a:r>
            <a:r>
              <a:rPr lang="es-MX" dirty="0" err="1"/>
              <a:t>produced</a:t>
            </a:r>
            <a:r>
              <a:rPr lang="es-MX" dirty="0"/>
              <a:t> </a:t>
            </a:r>
            <a:r>
              <a:rPr lang="es-MX" dirty="0" err="1"/>
              <a:t>from</a:t>
            </a:r>
            <a:r>
              <a:rPr lang="es-MX" dirty="0"/>
              <a:t> </a:t>
            </a:r>
            <a:r>
              <a:rPr lang="es-MX" dirty="0" err="1"/>
              <a:t>high-sulphur</a:t>
            </a:r>
            <a:r>
              <a:rPr lang="es-MX" dirty="0"/>
              <a:t> </a:t>
            </a:r>
            <a:r>
              <a:rPr lang="es-MX" dirty="0" err="1"/>
              <a:t>petroleum</a:t>
            </a:r>
            <a:r>
              <a:rPr lang="es-MX" dirty="0"/>
              <a:t> coque.</a:t>
            </a:r>
          </a:p>
          <a:p>
            <a:pPr lvl="2"/>
            <a:r>
              <a:rPr lang="es-MX" dirty="0" err="1"/>
              <a:t>Production</a:t>
            </a:r>
            <a:r>
              <a:rPr lang="es-MX" dirty="0"/>
              <a:t> of </a:t>
            </a:r>
            <a:r>
              <a:rPr lang="es-MX" dirty="0" err="1"/>
              <a:t>zeolites</a:t>
            </a:r>
            <a:r>
              <a:rPr lang="es-MX" dirty="0"/>
              <a:t> </a:t>
            </a:r>
            <a:r>
              <a:rPr lang="es-MX" dirty="0" err="1"/>
              <a:t>from</a:t>
            </a:r>
            <a:r>
              <a:rPr lang="es-MX" dirty="0"/>
              <a:t> </a:t>
            </a:r>
            <a:r>
              <a:rPr lang="es-MX" dirty="0" err="1"/>
              <a:t>copper</a:t>
            </a:r>
            <a:r>
              <a:rPr lang="es-MX" dirty="0"/>
              <a:t> </a:t>
            </a:r>
            <a:r>
              <a:rPr lang="es-MX" dirty="0" err="1"/>
              <a:t>mining</a:t>
            </a:r>
            <a:r>
              <a:rPr lang="es-MX" dirty="0"/>
              <a:t> </a:t>
            </a:r>
            <a:r>
              <a:rPr lang="es-MX" dirty="0" err="1"/>
              <a:t>tailings</a:t>
            </a:r>
            <a:r>
              <a:rPr lang="es-MX" dirty="0"/>
              <a:t>.</a:t>
            </a:r>
          </a:p>
          <a:p>
            <a:pPr lvl="2"/>
            <a:r>
              <a:rPr lang="es-MX" dirty="0" err="1"/>
              <a:t>Production</a:t>
            </a:r>
            <a:r>
              <a:rPr lang="es-MX" dirty="0"/>
              <a:t> of </a:t>
            </a:r>
            <a:r>
              <a:rPr lang="es-MX" dirty="0" err="1"/>
              <a:t>zeolites</a:t>
            </a:r>
            <a:r>
              <a:rPr lang="es-MX" dirty="0"/>
              <a:t> and </a:t>
            </a:r>
            <a:r>
              <a:rPr lang="es-MX" dirty="0" err="1"/>
              <a:t>cellular</a:t>
            </a:r>
            <a:r>
              <a:rPr lang="es-MX" dirty="0"/>
              <a:t> </a:t>
            </a:r>
            <a:r>
              <a:rPr lang="es-MX" dirty="0" err="1"/>
              <a:t>ceramics</a:t>
            </a:r>
            <a:r>
              <a:rPr lang="es-MX" dirty="0"/>
              <a:t> </a:t>
            </a:r>
            <a:r>
              <a:rPr lang="es-MX" dirty="0" err="1"/>
              <a:t>from</a:t>
            </a:r>
            <a:r>
              <a:rPr lang="es-MX" dirty="0"/>
              <a:t> </a:t>
            </a:r>
            <a:r>
              <a:rPr lang="es-MX" dirty="0" err="1"/>
              <a:t>water</a:t>
            </a:r>
            <a:r>
              <a:rPr lang="es-MX" dirty="0"/>
              <a:t> </a:t>
            </a:r>
            <a:r>
              <a:rPr lang="es-MX" dirty="0" err="1"/>
              <a:t>potabilisation</a:t>
            </a:r>
            <a:r>
              <a:rPr lang="es-MX" dirty="0"/>
              <a:t> </a:t>
            </a:r>
            <a:r>
              <a:rPr lang="es-MX" dirty="0" err="1"/>
              <a:t>sludge</a:t>
            </a:r>
            <a:endParaRPr lang="es-MX" dirty="0"/>
          </a:p>
          <a:p>
            <a:pPr lvl="2"/>
            <a:r>
              <a:rPr lang="es-MX" dirty="0" err="1"/>
              <a:t>Catalysis</a:t>
            </a:r>
            <a:r>
              <a:rPr lang="es-MX" dirty="0"/>
              <a:t> and </a:t>
            </a:r>
            <a:r>
              <a:rPr lang="es-MX" dirty="0" err="1"/>
              <a:t>photocatalysis</a:t>
            </a:r>
            <a:r>
              <a:rPr lang="es-MX" dirty="0"/>
              <a:t> </a:t>
            </a:r>
            <a:r>
              <a:rPr lang="es-MX" dirty="0" err="1"/>
              <a:t>by</a:t>
            </a:r>
            <a:r>
              <a:rPr lang="es-MX" dirty="0"/>
              <a:t> </a:t>
            </a:r>
            <a:r>
              <a:rPr lang="es-MX" dirty="0" err="1"/>
              <a:t>means</a:t>
            </a:r>
            <a:r>
              <a:rPr lang="es-MX" dirty="0"/>
              <a:t> of </a:t>
            </a:r>
            <a:r>
              <a:rPr lang="es-MX" dirty="0" err="1"/>
              <a:t>copper</a:t>
            </a:r>
            <a:r>
              <a:rPr lang="es-MX" dirty="0"/>
              <a:t> </a:t>
            </a:r>
            <a:r>
              <a:rPr lang="es-MX" dirty="0" err="1"/>
              <a:t>slag</a:t>
            </a:r>
            <a:endParaRPr lang="es-MX" dirty="0"/>
          </a:p>
          <a:p>
            <a:pPr lvl="2"/>
            <a:r>
              <a:rPr lang="es-MX" dirty="0" err="1"/>
              <a:t>Removal</a:t>
            </a:r>
            <a:r>
              <a:rPr lang="es-MX" dirty="0"/>
              <a:t> of As and B </a:t>
            </a:r>
            <a:r>
              <a:rPr lang="es-MX" dirty="0" err="1"/>
              <a:t>from</a:t>
            </a:r>
            <a:r>
              <a:rPr lang="es-MX" dirty="0"/>
              <a:t> </a:t>
            </a:r>
            <a:r>
              <a:rPr lang="es-MX" dirty="0" err="1"/>
              <a:t>groundwater</a:t>
            </a:r>
            <a:r>
              <a:rPr lang="es-MX" dirty="0"/>
              <a:t> </a:t>
            </a:r>
            <a:r>
              <a:rPr lang="es-MX" dirty="0" err="1"/>
              <a:t>by</a:t>
            </a:r>
            <a:r>
              <a:rPr lang="es-MX" dirty="0"/>
              <a:t> </a:t>
            </a:r>
            <a:r>
              <a:rPr lang="es-MX" dirty="0" err="1"/>
              <a:t>means</a:t>
            </a:r>
            <a:r>
              <a:rPr lang="es-MX" dirty="0"/>
              <a:t> of </a:t>
            </a:r>
            <a:r>
              <a:rPr lang="es-MX" dirty="0" err="1"/>
              <a:t>iron</a:t>
            </a:r>
            <a:r>
              <a:rPr lang="es-MX" dirty="0"/>
              <a:t> and </a:t>
            </a:r>
            <a:r>
              <a:rPr lang="es-MX" dirty="0" err="1"/>
              <a:t>steel</a:t>
            </a:r>
            <a:r>
              <a:rPr lang="es-MX" dirty="0"/>
              <a:t> </a:t>
            </a:r>
            <a:r>
              <a:rPr lang="es-MX" dirty="0" err="1"/>
              <a:t>slag</a:t>
            </a:r>
            <a:endParaRPr lang="es-MX" dirty="0"/>
          </a:p>
          <a:p>
            <a:pPr lvl="2"/>
            <a:endParaRPr lang="es-MX" dirty="0"/>
          </a:p>
          <a:p>
            <a:pPr lvl="2"/>
            <a:endParaRPr lang="es-MX" sz="3000" dirty="0"/>
          </a:p>
          <a:p>
            <a:pPr marL="704088" lvl="2" indent="0">
              <a:buNone/>
            </a:pPr>
            <a:endParaRPr lang="es-MX" sz="3000" baseline="-25000" dirty="0"/>
          </a:p>
        </p:txBody>
      </p:sp>
    </p:spTree>
    <p:extLst>
      <p:ext uri="{BB962C8B-B14F-4D97-AF65-F5344CB8AC3E}">
        <p14:creationId xmlns:p14="http://schemas.microsoft.com/office/powerpoint/2010/main" val="15829848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066800"/>
          </a:xfrm>
        </p:spPr>
        <p:txBody>
          <a:bodyPr/>
          <a:lstStyle/>
          <a:p>
            <a:r>
              <a:rPr lang="es-MX" dirty="0" err="1"/>
              <a:t>Introduction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89752"/>
          </a:xfrm>
        </p:spPr>
        <p:txBody>
          <a:bodyPr>
            <a:noAutofit/>
          </a:bodyPr>
          <a:lstStyle/>
          <a:p>
            <a:pPr lvl="1"/>
            <a:r>
              <a:rPr lang="es-MX" sz="3200" dirty="0"/>
              <a:t>CO</a:t>
            </a:r>
            <a:r>
              <a:rPr lang="es-MX" sz="3200" baseline="-25000" dirty="0"/>
              <a:t>2</a:t>
            </a:r>
            <a:r>
              <a:rPr lang="es-MX" sz="3200" dirty="0"/>
              <a:t> capture at </a:t>
            </a:r>
            <a:r>
              <a:rPr lang="es-MX" sz="3200" dirty="0" err="1"/>
              <a:t>point</a:t>
            </a:r>
            <a:r>
              <a:rPr lang="es-MX" sz="3200" dirty="0"/>
              <a:t> </a:t>
            </a:r>
            <a:r>
              <a:rPr lang="es-MX" sz="3200" dirty="0" err="1"/>
              <a:t>sources</a:t>
            </a:r>
            <a:r>
              <a:rPr lang="es-MX" sz="3200" dirty="0"/>
              <a:t>:</a:t>
            </a:r>
          </a:p>
          <a:p>
            <a:pPr marL="1218438" lvl="2" indent="-514350">
              <a:buFont typeface="+mj-lt"/>
              <a:buAutoNum type="arabicPeriod"/>
            </a:pPr>
            <a:r>
              <a:rPr lang="es-MX" sz="3000" dirty="0" err="1"/>
              <a:t>Separation</a:t>
            </a:r>
            <a:r>
              <a:rPr lang="es-MX" sz="3000" dirty="0"/>
              <a:t> of CO</a:t>
            </a:r>
            <a:r>
              <a:rPr lang="es-MX" sz="3000" baseline="-25000" dirty="0"/>
              <a:t>2</a:t>
            </a:r>
            <a:r>
              <a:rPr lang="es-MX" sz="3000" dirty="0"/>
              <a:t> </a:t>
            </a:r>
            <a:r>
              <a:rPr lang="es-MX" sz="3000" dirty="0" err="1"/>
              <a:t>from</a:t>
            </a:r>
            <a:r>
              <a:rPr lang="es-MX" sz="3000" dirty="0"/>
              <a:t> </a:t>
            </a:r>
            <a:r>
              <a:rPr lang="es-MX" sz="3000" dirty="0" err="1"/>
              <a:t>flue</a:t>
            </a:r>
            <a:r>
              <a:rPr lang="es-MX" sz="3000" dirty="0"/>
              <a:t> gas (capture)</a:t>
            </a:r>
          </a:p>
          <a:p>
            <a:pPr marL="1218438" lvl="2" indent="-514350">
              <a:buFont typeface="+mj-lt"/>
              <a:buAutoNum type="arabicPeriod"/>
            </a:pPr>
            <a:r>
              <a:rPr lang="es-MX" sz="3000" dirty="0" err="1"/>
              <a:t>Recovery</a:t>
            </a:r>
            <a:r>
              <a:rPr lang="es-MX" sz="3000" dirty="0"/>
              <a:t> of CO</a:t>
            </a:r>
            <a:r>
              <a:rPr lang="es-MX" sz="3000" baseline="-25000" dirty="0"/>
              <a:t>2</a:t>
            </a:r>
            <a:r>
              <a:rPr lang="es-MX" sz="3000" dirty="0"/>
              <a:t> </a:t>
            </a:r>
            <a:r>
              <a:rPr lang="es-MX" sz="3000" dirty="0" err="1"/>
              <a:t>for</a:t>
            </a:r>
            <a:r>
              <a:rPr lang="es-MX" sz="3000" dirty="0"/>
              <a:t> </a:t>
            </a:r>
            <a:r>
              <a:rPr lang="es-MX" sz="3000" dirty="0" err="1"/>
              <a:t>sequestration</a:t>
            </a:r>
            <a:r>
              <a:rPr lang="es-MX" sz="3000" dirty="0"/>
              <a:t> and </a:t>
            </a:r>
            <a:r>
              <a:rPr lang="es-MX" sz="3000" dirty="0" err="1"/>
              <a:t>regeneration</a:t>
            </a:r>
            <a:r>
              <a:rPr lang="es-MX" sz="3000" dirty="0"/>
              <a:t> of </a:t>
            </a:r>
            <a:r>
              <a:rPr lang="es-MX" sz="3000" dirty="0" err="1"/>
              <a:t>reagents</a:t>
            </a:r>
            <a:r>
              <a:rPr lang="es-MX" sz="3000" dirty="0"/>
              <a:t>.</a:t>
            </a:r>
          </a:p>
          <a:p>
            <a:pPr marL="896112" lvl="1" indent="-457200"/>
            <a:r>
              <a:rPr lang="es-MX" sz="3200" dirty="0" err="1"/>
              <a:t>Issues</a:t>
            </a:r>
            <a:endParaRPr lang="es-MX" sz="3200" dirty="0"/>
          </a:p>
          <a:p>
            <a:pPr marL="1218438" lvl="2" indent="-514350">
              <a:buFont typeface="+mj-lt"/>
              <a:buAutoNum type="arabicPeriod"/>
            </a:pPr>
            <a:r>
              <a:rPr lang="es-MX" sz="3000" dirty="0" err="1"/>
              <a:t>Energy</a:t>
            </a:r>
            <a:r>
              <a:rPr lang="es-MX" sz="3000" dirty="0"/>
              <a:t> balance</a:t>
            </a:r>
          </a:p>
          <a:p>
            <a:pPr marL="1218438" lvl="2" indent="-514350">
              <a:buFont typeface="+mj-lt"/>
              <a:buAutoNum type="arabicPeriod"/>
            </a:pPr>
            <a:r>
              <a:rPr lang="es-MX" sz="3000" dirty="0" err="1"/>
              <a:t>Efficiency</a:t>
            </a:r>
            <a:endParaRPr lang="es-MX" sz="3000" dirty="0"/>
          </a:p>
          <a:p>
            <a:pPr marL="1218438" lvl="2" indent="-514350">
              <a:buFont typeface="+mj-lt"/>
              <a:buAutoNum type="arabicPeriod"/>
            </a:pPr>
            <a:r>
              <a:rPr lang="es-MX" sz="3000" dirty="0" err="1"/>
              <a:t>Lifetime</a:t>
            </a:r>
            <a:r>
              <a:rPr lang="es-MX" sz="3000" dirty="0"/>
              <a:t> of </a:t>
            </a:r>
            <a:r>
              <a:rPr lang="es-MX" sz="3000" dirty="0" err="1"/>
              <a:t>reagents</a:t>
            </a:r>
            <a:endParaRPr lang="es-MX" sz="3000" dirty="0"/>
          </a:p>
          <a:p>
            <a:pPr marL="1218438" lvl="2" indent="-514350">
              <a:buFont typeface="+mj-lt"/>
              <a:buAutoNum type="arabicPeriod"/>
            </a:pPr>
            <a:endParaRPr lang="es-MX" sz="3000" baseline="-25000" dirty="0"/>
          </a:p>
        </p:txBody>
      </p:sp>
    </p:spTree>
    <p:extLst>
      <p:ext uri="{BB962C8B-B14F-4D97-AF65-F5344CB8AC3E}">
        <p14:creationId xmlns:p14="http://schemas.microsoft.com/office/powerpoint/2010/main" val="4043523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066800"/>
          </a:xfrm>
        </p:spPr>
        <p:txBody>
          <a:bodyPr/>
          <a:lstStyle/>
          <a:p>
            <a:r>
              <a:rPr lang="es-MX" dirty="0" err="1"/>
              <a:t>Introduction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89752"/>
          </a:xfrm>
        </p:spPr>
        <p:txBody>
          <a:bodyPr>
            <a:noAutofit/>
          </a:bodyPr>
          <a:lstStyle/>
          <a:p>
            <a:pPr lvl="1"/>
            <a:r>
              <a:rPr lang="es-MX" sz="3200" dirty="0" err="1"/>
              <a:t>Materials</a:t>
            </a:r>
            <a:r>
              <a:rPr lang="es-MX" sz="3200" dirty="0"/>
              <a:t> </a:t>
            </a:r>
            <a:r>
              <a:rPr lang="es-MX" sz="3200" dirty="0" err="1"/>
              <a:t>for</a:t>
            </a:r>
            <a:r>
              <a:rPr lang="es-MX" sz="3200" dirty="0"/>
              <a:t> CO</a:t>
            </a:r>
            <a:r>
              <a:rPr lang="es-MX" sz="3200" baseline="-25000" dirty="0"/>
              <a:t>2</a:t>
            </a:r>
            <a:r>
              <a:rPr lang="es-MX" sz="3200" dirty="0"/>
              <a:t> capture:</a:t>
            </a:r>
            <a:endParaRPr lang="es-MX" sz="3000" dirty="0"/>
          </a:p>
          <a:p>
            <a:pPr marL="1218438" lvl="2" indent="-514350">
              <a:buFont typeface="+mj-lt"/>
              <a:buAutoNum type="arabicPeriod"/>
            </a:pPr>
            <a:endParaRPr lang="es-MX" sz="3000" baseline="-25000" dirty="0"/>
          </a:p>
        </p:txBody>
      </p:sp>
      <p:grpSp>
        <p:nvGrpSpPr>
          <p:cNvPr id="4" name="Group 12"/>
          <p:cNvGrpSpPr/>
          <p:nvPr/>
        </p:nvGrpSpPr>
        <p:grpSpPr>
          <a:xfrm>
            <a:off x="1259632" y="2132856"/>
            <a:ext cx="4317877" cy="4248472"/>
            <a:chOff x="2603304" y="1616446"/>
            <a:chExt cx="4533900" cy="4333875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03304" y="1616446"/>
              <a:ext cx="4533900" cy="4333875"/>
            </a:xfrm>
            <a:prstGeom prst="rect">
              <a:avLst/>
            </a:prstGeom>
            <a:ln w="38100">
              <a:solidFill>
                <a:srgbClr val="FFC000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6" name="TextBox 6"/>
            <p:cNvSpPr txBox="1"/>
            <p:nvPr/>
          </p:nvSpPr>
          <p:spPr>
            <a:xfrm>
              <a:off x="2726468" y="3002701"/>
              <a:ext cx="1008112" cy="282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200" b="1" dirty="0">
                  <a:solidFill>
                    <a:srgbClr val="455F51"/>
                  </a:solidFill>
                  <a:latin typeface="Times New Roman" pitchFamily="18" charset="0"/>
                  <a:cs typeface="Times New Roman" pitchFamily="18" charset="0"/>
                </a:rPr>
                <a:t>Zeolites</a:t>
              </a:r>
              <a:endParaRPr lang="es-MX" sz="1200" b="1" dirty="0">
                <a:solidFill>
                  <a:srgbClr val="455F5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6176620" y="3049796"/>
              <a:ext cx="864096" cy="282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/>
              <a:r>
                <a:rPr lang="en-US" sz="1200" b="1" dirty="0" err="1">
                  <a:solidFill>
                    <a:srgbClr val="455F51"/>
                  </a:solidFill>
                  <a:latin typeface="Times New Roman" pitchFamily="18" charset="0"/>
                  <a:cs typeface="Times New Roman" pitchFamily="18" charset="0"/>
                </a:rPr>
                <a:t>CaO</a:t>
              </a:r>
              <a:endParaRPr lang="es-MX" sz="1200" b="1" dirty="0">
                <a:solidFill>
                  <a:srgbClr val="455F5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6084168" y="4148191"/>
              <a:ext cx="936104" cy="470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/>
              <a:r>
                <a:rPr lang="es-MX" sz="1200" b="1" dirty="0" err="1">
                  <a:solidFill>
                    <a:srgbClr val="455F51"/>
                  </a:solidFill>
                  <a:latin typeface="Times New Roman" pitchFamily="18" charset="0"/>
                  <a:cs typeface="Times New Roman" pitchFamily="18" charset="0"/>
                </a:rPr>
                <a:t>Alkaline</a:t>
              </a:r>
              <a:r>
                <a:rPr lang="es-MX" sz="1200" b="1" dirty="0">
                  <a:solidFill>
                    <a:srgbClr val="455F5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s-MX" sz="1200" b="1" dirty="0" err="1">
                  <a:solidFill>
                    <a:srgbClr val="455F51"/>
                  </a:solidFill>
                  <a:latin typeface="Times New Roman" pitchFamily="18" charset="0"/>
                  <a:cs typeface="Times New Roman" pitchFamily="18" charset="0"/>
                </a:rPr>
                <a:t>ceramics</a:t>
              </a:r>
              <a:endParaRPr lang="en-US" sz="1200" b="1" dirty="0">
                <a:solidFill>
                  <a:srgbClr val="455F5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3605647" y="2359114"/>
              <a:ext cx="1092654" cy="659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/>
              <a:r>
                <a:rPr lang="en-US" sz="1200" b="1" dirty="0">
                  <a:solidFill>
                    <a:srgbClr val="455F51"/>
                  </a:solidFill>
                  <a:latin typeface="Times New Roman" pitchFamily="18" charset="0"/>
                  <a:cs typeface="Times New Roman" pitchFamily="18" charset="0"/>
                </a:rPr>
                <a:t>Organic-inorganic hybrids</a:t>
              </a:r>
              <a:endParaRPr lang="es-MX" sz="1200" b="1" dirty="0">
                <a:solidFill>
                  <a:srgbClr val="455F5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10"/>
            <p:cNvSpPr txBox="1"/>
            <p:nvPr/>
          </p:nvSpPr>
          <p:spPr>
            <a:xfrm>
              <a:off x="3315862" y="5406030"/>
              <a:ext cx="1008112" cy="470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200"/>
              <a:r>
                <a:rPr lang="en-US" sz="1200" b="1" dirty="0">
                  <a:solidFill>
                    <a:srgbClr val="455F51"/>
                  </a:solidFill>
                  <a:latin typeface="Times New Roman" pitchFamily="18" charset="0"/>
                  <a:cs typeface="Times New Roman" pitchFamily="18" charset="0"/>
                </a:rPr>
                <a:t>Activated carbons</a:t>
              </a:r>
              <a:endParaRPr lang="es-MX" sz="1200" b="1" dirty="0">
                <a:solidFill>
                  <a:srgbClr val="455F5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1"/>
            <p:cNvSpPr txBox="1"/>
            <p:nvPr/>
          </p:nvSpPr>
          <p:spPr>
            <a:xfrm>
              <a:off x="5249521" y="5641503"/>
              <a:ext cx="1338703" cy="2825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200" b="1" dirty="0" err="1">
                  <a:solidFill>
                    <a:srgbClr val="455F51"/>
                  </a:solidFill>
                  <a:latin typeface="Times New Roman" pitchFamily="18" charset="0"/>
                  <a:cs typeface="Times New Roman" pitchFamily="18" charset="0"/>
                </a:rPr>
                <a:t>Hydrotalcites</a:t>
              </a:r>
              <a:endParaRPr lang="es-MX" sz="1200" b="1" dirty="0">
                <a:solidFill>
                  <a:srgbClr val="455F5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6374781" y="2599279"/>
            <a:ext cx="9476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Slag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5654701" y="2891666"/>
            <a:ext cx="720080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351912" y="4739573"/>
            <a:ext cx="266171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Li-silicates produced from slag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5654701" y="5524403"/>
            <a:ext cx="720080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7567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066800"/>
          </a:xfrm>
        </p:spPr>
        <p:txBody>
          <a:bodyPr/>
          <a:lstStyle/>
          <a:p>
            <a:r>
              <a:rPr lang="es-MX" dirty="0" err="1"/>
              <a:t>Introduction</a:t>
            </a:r>
            <a:endParaRPr lang="es-MX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89752"/>
          </a:xfrm>
        </p:spPr>
        <p:txBody>
          <a:bodyPr>
            <a:noAutofit/>
          </a:bodyPr>
          <a:lstStyle/>
          <a:p>
            <a:pPr lvl="1"/>
            <a:r>
              <a:rPr lang="es-MX" sz="3200" dirty="0" err="1"/>
              <a:t>Issues</a:t>
            </a:r>
            <a:r>
              <a:rPr lang="es-MX" sz="3200" dirty="0"/>
              <a:t> in </a:t>
            </a:r>
            <a:r>
              <a:rPr lang="es-MX" sz="3200" dirty="0" err="1"/>
              <a:t>materials</a:t>
            </a:r>
            <a:r>
              <a:rPr lang="es-MX" sz="3200" dirty="0"/>
              <a:t> </a:t>
            </a:r>
            <a:r>
              <a:rPr lang="es-MX" sz="3200" dirty="0" err="1"/>
              <a:t>selection</a:t>
            </a:r>
            <a:r>
              <a:rPr lang="es-MX" sz="3200" dirty="0"/>
              <a:t>:</a:t>
            </a:r>
          </a:p>
          <a:p>
            <a:pPr lvl="1"/>
            <a:endParaRPr lang="es-MX" sz="3200" dirty="0"/>
          </a:p>
          <a:p>
            <a:pPr lvl="1"/>
            <a:endParaRPr lang="es-MX" sz="3200" dirty="0"/>
          </a:p>
          <a:p>
            <a:pPr lvl="1"/>
            <a:endParaRPr lang="es-MX" sz="3200" dirty="0"/>
          </a:p>
          <a:p>
            <a:pPr lvl="1"/>
            <a:endParaRPr lang="es-MX" sz="3200" dirty="0"/>
          </a:p>
          <a:p>
            <a:pPr lvl="1"/>
            <a:r>
              <a:rPr lang="es-MX" sz="3200" dirty="0" err="1"/>
              <a:t>Alternative</a:t>
            </a:r>
            <a:r>
              <a:rPr lang="es-MX" sz="3200" dirty="0"/>
              <a:t> </a:t>
            </a:r>
            <a:r>
              <a:rPr lang="es-MX" sz="3200" dirty="0" err="1"/>
              <a:t>materials</a:t>
            </a:r>
            <a:r>
              <a:rPr lang="es-MX" sz="3200" dirty="0"/>
              <a:t> </a:t>
            </a:r>
            <a:r>
              <a:rPr lang="es-MX" sz="3200" dirty="0" err="1"/>
              <a:t>proposed</a:t>
            </a:r>
            <a:r>
              <a:rPr lang="es-MX" sz="3200" dirty="0"/>
              <a:t> </a:t>
            </a:r>
            <a:r>
              <a:rPr lang="es-MX" sz="3200" dirty="0" err="1"/>
              <a:t>for</a:t>
            </a:r>
            <a:r>
              <a:rPr lang="es-MX" sz="3200" dirty="0"/>
              <a:t> </a:t>
            </a:r>
            <a:r>
              <a:rPr lang="es-MX" sz="3200" dirty="0" err="1"/>
              <a:t>silicate-based</a:t>
            </a:r>
            <a:r>
              <a:rPr lang="es-MX" sz="3200" dirty="0"/>
              <a:t> </a:t>
            </a:r>
            <a:r>
              <a:rPr lang="es-MX" sz="3200" dirty="0" err="1"/>
              <a:t>materials</a:t>
            </a:r>
            <a:r>
              <a:rPr lang="es-MX" sz="3200" dirty="0"/>
              <a:t>:</a:t>
            </a:r>
            <a:endParaRPr lang="es-MX" sz="3000" dirty="0"/>
          </a:p>
          <a:p>
            <a:pPr marL="1218438" lvl="2" indent="-514350">
              <a:buFont typeface="+mj-lt"/>
              <a:buAutoNum type="arabicPeriod"/>
            </a:pPr>
            <a:endParaRPr lang="es-MX" sz="3000" baseline="-25000" dirty="0"/>
          </a:p>
        </p:txBody>
      </p:sp>
      <p:graphicFrame>
        <p:nvGraphicFramePr>
          <p:cNvPr id="1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0543556"/>
              </p:ext>
            </p:extLst>
          </p:nvPr>
        </p:nvGraphicFramePr>
        <p:xfrm>
          <a:off x="251520" y="1983724"/>
          <a:ext cx="8559804" cy="21472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03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114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038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7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811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5570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34768">
                <a:tc>
                  <a:txBody>
                    <a:bodyPr/>
                    <a:lstStyle/>
                    <a:p>
                      <a:r>
                        <a:rPr lang="es-MX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Material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Selectivity</a:t>
                      </a:r>
                      <a:endParaRPr lang="es-MX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High temperatura capture</a:t>
                      </a:r>
                      <a:endParaRPr lang="es-MX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Kinetics</a:t>
                      </a:r>
                      <a:r>
                        <a:rPr lang="es-MX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s-MX" sz="16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Regeneration</a:t>
                      </a:r>
                      <a:endParaRPr lang="es-MX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Stability</a:t>
                      </a:r>
                      <a:endParaRPr lang="es-MX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Cost</a:t>
                      </a:r>
                      <a:endParaRPr lang="es-MX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CaO</a:t>
                      </a:r>
                      <a:endParaRPr lang="es-MX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</a:t>
                      </a:r>
                      <a:r>
                        <a:rPr lang="es-MX" sz="1600" b="1" baseline="-25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s-MX" sz="16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ZrO</a:t>
                      </a:r>
                      <a:r>
                        <a:rPr lang="es-MX" sz="1600" b="1" baseline="-25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</a:t>
                      </a:r>
                      <a:r>
                        <a:rPr lang="es-MX" sz="1600" b="1" baseline="-25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s-MX" sz="16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SiO</a:t>
                      </a:r>
                      <a:r>
                        <a:rPr lang="es-MX" sz="1600" b="1" baseline="-25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13" name="Grupo 9218"/>
          <p:cNvGrpSpPr/>
          <p:nvPr/>
        </p:nvGrpSpPr>
        <p:grpSpPr>
          <a:xfrm>
            <a:off x="1437693" y="2980707"/>
            <a:ext cx="7264411" cy="1128048"/>
            <a:chOff x="2860673" y="2188640"/>
            <a:chExt cx="7264411" cy="1128048"/>
          </a:xfrm>
        </p:grpSpPr>
        <p:grpSp>
          <p:nvGrpSpPr>
            <p:cNvPr id="14" name="Grupo 2"/>
            <p:cNvGrpSpPr/>
            <p:nvPr/>
          </p:nvGrpSpPr>
          <p:grpSpPr>
            <a:xfrm>
              <a:off x="2860673" y="2226743"/>
              <a:ext cx="7264411" cy="1089945"/>
              <a:chOff x="2708273" y="1322117"/>
              <a:chExt cx="7264411" cy="1089945"/>
            </a:xfrm>
          </p:grpSpPr>
          <p:pic>
            <p:nvPicPr>
              <p:cNvPr id="17" name="Picture 2" descr="Resultado de imagen para palomita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000000">
                      <a:alpha val="0"/>
                    </a:srgbClr>
                  </a:clrFrom>
                  <a:clrTo>
                    <a:srgbClr val="000000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35299" y="1333711"/>
                <a:ext cx="295275" cy="2952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8" name="Picture 2" descr="Resultado de imagen para palomita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000000">
                      <a:alpha val="0"/>
                    </a:srgbClr>
                  </a:clrFrom>
                  <a:clrTo>
                    <a:srgbClr val="000000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35297" y="1712171"/>
                <a:ext cx="295275" cy="2952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9" name="Picture 2" descr="Resultado de imagen para palomita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000000">
                      <a:alpha val="0"/>
                    </a:srgbClr>
                  </a:clrFrom>
                  <a:clrTo>
                    <a:srgbClr val="000000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35298" y="2090631"/>
                <a:ext cx="295275" cy="2952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" name="Picture 2" descr="Resultado de imagen para palomita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000000">
                      <a:alpha val="0"/>
                    </a:srgbClr>
                  </a:clrFrom>
                  <a:clrTo>
                    <a:srgbClr val="000000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60867" y="2085762"/>
                <a:ext cx="295275" cy="2952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1" name="Picture 2" descr="Resultado de imagen para palomita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000000">
                      <a:alpha val="0"/>
                    </a:srgbClr>
                  </a:clrFrom>
                  <a:clrTo>
                    <a:srgbClr val="000000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60820" y="2111681"/>
                <a:ext cx="295275" cy="2952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2" name="Picture 2" descr="Resultado de imagen para palomita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000000">
                      <a:alpha val="0"/>
                    </a:srgbClr>
                  </a:clrFrom>
                  <a:clrTo>
                    <a:srgbClr val="000000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84866" y="1322119"/>
                <a:ext cx="295275" cy="2952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3" name="Picture 2" descr="Resultado de imagen para palomita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000000">
                      <a:alpha val="0"/>
                    </a:srgbClr>
                  </a:clrFrom>
                  <a:clrTo>
                    <a:srgbClr val="000000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670762" y="1697668"/>
                <a:ext cx="295275" cy="2952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4" name="Picture 2" descr="Resultado de imagen para palomita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000000">
                      <a:alpha val="0"/>
                    </a:srgbClr>
                  </a:clrFrom>
                  <a:clrTo>
                    <a:srgbClr val="000000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51256" y="1322118"/>
                <a:ext cx="295275" cy="2952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5" name="Picture 2" descr="Resultado de imagen para palomita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000000">
                      <a:alpha val="0"/>
                    </a:srgbClr>
                  </a:clrFrom>
                  <a:clrTo>
                    <a:srgbClr val="000000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23124" y="2116787"/>
                <a:ext cx="295275" cy="2952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6" name="Picture 2" descr="Resultado de imagen para palomita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000000">
                      <a:alpha val="0"/>
                    </a:srgbClr>
                  </a:clrFrom>
                  <a:clrTo>
                    <a:srgbClr val="000000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60476" y="1707300"/>
                <a:ext cx="295275" cy="2952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7" name="Picture 2" descr="Resultado de imagen para palomita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000000">
                      <a:alpha val="0"/>
                    </a:srgbClr>
                  </a:clrFrom>
                  <a:clrTo>
                    <a:srgbClr val="000000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101716" y="1322117"/>
                <a:ext cx="295275" cy="2952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8" name="Picture 2" descr="Resultado de imagen para palomita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000000">
                      <a:alpha val="0"/>
                    </a:srgbClr>
                  </a:clrFrom>
                  <a:clrTo>
                    <a:srgbClr val="000000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026976" y="2096153"/>
                <a:ext cx="295275" cy="2952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9" name="Picture 2" descr="Resultado de imagen para palomita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000000">
                      <a:alpha val="0"/>
                    </a:srgbClr>
                  </a:clrFrom>
                  <a:clrTo>
                    <a:srgbClr val="000000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48682" y="2076602"/>
                <a:ext cx="295275" cy="2952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" name="Picture 2" descr="Resultado de imagen para palomita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000000">
                      <a:alpha val="0"/>
                    </a:srgbClr>
                  </a:clrFrom>
                  <a:clrTo>
                    <a:srgbClr val="000000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030017" y="2076603"/>
                <a:ext cx="295275" cy="2952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1" name="Picture 2" descr="Resultado de imagen para palomita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000000">
                      <a:alpha val="0"/>
                    </a:srgbClr>
                  </a:clrFrom>
                  <a:clrTo>
                    <a:srgbClr val="000000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99023" y="2076603"/>
                <a:ext cx="295275" cy="2952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2" name="Picture 2" descr="Resultado de imagen para palomita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000000">
                      <a:alpha val="0"/>
                    </a:srgbClr>
                  </a:clrFrom>
                  <a:clrTo>
                    <a:srgbClr val="000000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395619" y="1337717"/>
                <a:ext cx="295275" cy="2952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3" name="Picture 2" descr="Resultado de imagen para palomita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000000">
                      <a:alpha val="0"/>
                    </a:srgbClr>
                  </a:clrFrom>
                  <a:clrTo>
                    <a:srgbClr val="000000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345641" y="2111681"/>
                <a:ext cx="295275" cy="2952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4" name="Picture 2" descr="Resultado de imagen para palomita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000000">
                      <a:alpha val="0"/>
                    </a:srgbClr>
                  </a:clrFrom>
                  <a:clrTo>
                    <a:srgbClr val="000000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677409" y="1333711"/>
                <a:ext cx="295275" cy="2952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5" name="Picture 2" descr="Resultado de imagen para palomita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000000">
                      <a:alpha val="0"/>
                    </a:srgbClr>
                  </a:clrFrom>
                  <a:clrTo>
                    <a:srgbClr val="000000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20353" y="2076603"/>
                <a:ext cx="295275" cy="2952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6" name="Picture 2" descr="Resultado de imagen para palomita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000000">
                      <a:alpha val="0"/>
                    </a:srgbClr>
                  </a:clrFrom>
                  <a:clrTo>
                    <a:srgbClr val="000000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98159" y="1364239"/>
                <a:ext cx="295275" cy="2952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7" name="Picture 2" descr="Resultado de imagen para palomita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000000">
                      <a:alpha val="0"/>
                    </a:srgbClr>
                  </a:clrFrom>
                  <a:clrTo>
                    <a:srgbClr val="000000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93796" y="1364721"/>
                <a:ext cx="295275" cy="2952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8" name="Picture 2" descr="Resultado de imagen para palomita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000000">
                      <a:alpha val="0"/>
                    </a:srgbClr>
                  </a:clrFrom>
                  <a:clrTo>
                    <a:srgbClr val="000000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30572" y="1361434"/>
                <a:ext cx="295275" cy="2952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9" name="Picture 2" descr="Resultado de imagen para palomita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000000">
                      <a:alpha val="0"/>
                    </a:srgbClr>
                  </a:clrFrom>
                  <a:clrTo>
                    <a:srgbClr val="000000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31288" y="1361433"/>
                <a:ext cx="295275" cy="2952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0" name="Picture 2" descr="Resultado de imagen para palomita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000000">
                      <a:alpha val="0"/>
                    </a:srgbClr>
                  </a:clrFrom>
                  <a:clrTo>
                    <a:srgbClr val="000000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75188" y="2076603"/>
                <a:ext cx="295275" cy="2952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1" name="Picture 2" descr="Resultado de imagen para palomita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000000">
                      <a:alpha val="0"/>
                    </a:srgbClr>
                  </a:clrFrom>
                  <a:clrTo>
                    <a:srgbClr val="000000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51205" y="2088829"/>
                <a:ext cx="295275" cy="2952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2" name="Picture 2" descr="Resultado de imagen para palomita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000000">
                      <a:alpha val="0"/>
                    </a:srgbClr>
                  </a:clrFrom>
                  <a:clrTo>
                    <a:srgbClr val="000000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49533" y="1707300"/>
                <a:ext cx="295275" cy="2952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3" name="Picture 2" descr="Resultado de imagen para palomita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000000">
                      <a:alpha val="0"/>
                    </a:srgbClr>
                  </a:clrFrom>
                  <a:clrTo>
                    <a:srgbClr val="000000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08273" y="2086607"/>
                <a:ext cx="295275" cy="2952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4" name="Picture 2" descr="Resultado de imagen para palomita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000000">
                      <a:alpha val="0"/>
                    </a:srgbClr>
                  </a:clrFrom>
                  <a:clrTo>
                    <a:srgbClr val="000000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06743" y="1707721"/>
                <a:ext cx="295275" cy="2952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15" name="Picture 2" descr="Resultado de imagen para palomita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90619" y="2188640"/>
              <a:ext cx="295275" cy="2952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" descr="Resultado de imagen para palomita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000000">
                    <a:alpha val="0"/>
                  </a:srgbClr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3943" y="2611926"/>
              <a:ext cx="295275" cy="2952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46" name="Picture 8" descr="Resultado de imagen para tach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5155" y="3403993"/>
            <a:ext cx="298791" cy="341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Resultado de imagen para palomita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8671" y="3030404"/>
            <a:ext cx="295275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2" descr="Resultado de imagen para palomita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076" y="3413592"/>
            <a:ext cx="295275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Resultado de imagen para palomita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9810" y="3470269"/>
            <a:ext cx="295275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0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8959790"/>
              </p:ext>
            </p:extLst>
          </p:nvPr>
        </p:nvGraphicFramePr>
        <p:xfrm>
          <a:off x="251520" y="5188966"/>
          <a:ext cx="8280919" cy="16244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889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028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891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55261">
                <a:tc>
                  <a:txBody>
                    <a:bodyPr/>
                    <a:lstStyle/>
                    <a:p>
                      <a:pPr algn="ctr"/>
                      <a:r>
                        <a:rPr lang="es-MX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Waste</a:t>
                      </a:r>
                      <a:r>
                        <a:rPr lang="es-MX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MX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or</a:t>
                      </a:r>
                      <a:r>
                        <a:rPr lang="es-MX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MX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by</a:t>
                      </a:r>
                      <a:r>
                        <a:rPr lang="es-MX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MX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product</a:t>
                      </a:r>
                      <a:endParaRPr lang="es-MX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</a:t>
                      </a:r>
                      <a:r>
                        <a:rPr lang="es-MX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s-MX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capture</a:t>
                      </a:r>
                      <a:r>
                        <a:rPr lang="es-MX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MX" baseline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capacity</a:t>
                      </a:r>
                      <a:endParaRPr lang="es-MX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Reference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1578"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Rice </a:t>
                      </a:r>
                      <a:r>
                        <a:rPr lang="es-MX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husk</a:t>
                      </a:r>
                      <a:r>
                        <a:rPr lang="es-MX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MX" baseline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ash</a:t>
                      </a:r>
                      <a:endParaRPr lang="es-MX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High / 15 </a:t>
                      </a:r>
                      <a:r>
                        <a:rPr lang="es-MX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cycles</a:t>
                      </a:r>
                      <a:endParaRPr lang="es-MX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Wang, 2011.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572">
                <a:tc>
                  <a:txBody>
                    <a:bodyPr/>
                    <a:lstStyle/>
                    <a:p>
                      <a:pPr algn="ctr"/>
                      <a:r>
                        <a:rPr lang="es-MX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Fly</a:t>
                      </a:r>
                      <a:r>
                        <a:rPr lang="es-MX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MX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ash</a:t>
                      </a:r>
                      <a:endParaRPr lang="es-MX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High / 10 </a:t>
                      </a:r>
                      <a:r>
                        <a:rPr lang="es-MX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cycles</a:t>
                      </a:r>
                      <a:endParaRPr lang="es-MX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Olivares-Marín,</a:t>
                      </a:r>
                      <a:r>
                        <a:rPr lang="es-MX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2011.</a:t>
                      </a:r>
                      <a:endParaRPr lang="es-MX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49305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066800"/>
          </a:xfrm>
        </p:spPr>
        <p:txBody>
          <a:bodyPr/>
          <a:lstStyle/>
          <a:p>
            <a:r>
              <a:rPr lang="es-MX" dirty="0" err="1"/>
              <a:t>Introduction</a:t>
            </a:r>
            <a:endParaRPr lang="es-MX" dirty="0"/>
          </a:p>
        </p:txBody>
      </p:sp>
      <p:sp>
        <p:nvSpPr>
          <p:cNvPr id="45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89752"/>
          </a:xfrm>
        </p:spPr>
        <p:txBody>
          <a:bodyPr>
            <a:noAutofit/>
          </a:bodyPr>
          <a:lstStyle/>
          <a:p>
            <a:pPr lvl="1"/>
            <a:r>
              <a:rPr lang="es-MX" sz="3200" dirty="0" err="1"/>
              <a:t>Goal</a:t>
            </a:r>
            <a:r>
              <a:rPr lang="es-MX" sz="3200" dirty="0"/>
              <a:t> of </a:t>
            </a:r>
            <a:r>
              <a:rPr lang="es-MX" sz="3200" dirty="0" err="1"/>
              <a:t>the</a:t>
            </a:r>
            <a:r>
              <a:rPr lang="es-MX" sz="3200" dirty="0"/>
              <a:t> </a:t>
            </a:r>
            <a:r>
              <a:rPr lang="es-MX" sz="3200" dirty="0" err="1"/>
              <a:t>present</a:t>
            </a:r>
            <a:r>
              <a:rPr lang="es-MX" sz="3200" dirty="0"/>
              <a:t> </a:t>
            </a:r>
            <a:r>
              <a:rPr lang="es-MX" sz="3200" dirty="0" err="1"/>
              <a:t>work</a:t>
            </a:r>
            <a:r>
              <a:rPr lang="es-MX" sz="3200" dirty="0"/>
              <a:t>:</a:t>
            </a:r>
          </a:p>
          <a:p>
            <a:pPr lvl="2"/>
            <a:r>
              <a:rPr lang="es-MX" sz="3000" dirty="0"/>
              <a:t>Use </a:t>
            </a:r>
            <a:r>
              <a:rPr lang="es-MX" sz="3000" dirty="0" err="1"/>
              <a:t>CaO</a:t>
            </a:r>
            <a:r>
              <a:rPr lang="es-MX" sz="3000" dirty="0"/>
              <a:t> </a:t>
            </a:r>
            <a:r>
              <a:rPr lang="es-MX" sz="3000" dirty="0" err="1"/>
              <a:t>present</a:t>
            </a:r>
            <a:r>
              <a:rPr lang="es-MX" sz="3000" dirty="0"/>
              <a:t> in </a:t>
            </a:r>
            <a:r>
              <a:rPr lang="es-MX" sz="3000" dirty="0" err="1"/>
              <a:t>slag</a:t>
            </a:r>
            <a:r>
              <a:rPr lang="es-MX" sz="3000" dirty="0"/>
              <a:t> </a:t>
            </a:r>
            <a:r>
              <a:rPr lang="es-MX" sz="3000" dirty="0" err="1"/>
              <a:t>for</a:t>
            </a:r>
            <a:r>
              <a:rPr lang="es-MX" sz="3000" dirty="0"/>
              <a:t> CO</a:t>
            </a:r>
            <a:r>
              <a:rPr lang="es-MX" sz="3000" baseline="-25000" dirty="0"/>
              <a:t>2</a:t>
            </a:r>
            <a:r>
              <a:rPr lang="es-MX" sz="3000" dirty="0"/>
              <a:t>- capture.</a:t>
            </a:r>
          </a:p>
          <a:p>
            <a:pPr lvl="2"/>
            <a:r>
              <a:rPr lang="es-MX" sz="3000" dirty="0" err="1"/>
              <a:t>Evaluate</a:t>
            </a:r>
            <a:r>
              <a:rPr lang="es-MX" sz="3000" dirty="0"/>
              <a:t> </a:t>
            </a:r>
            <a:r>
              <a:rPr lang="es-MX" sz="3000" dirty="0" err="1"/>
              <a:t>slags</a:t>
            </a:r>
            <a:r>
              <a:rPr lang="es-MX" sz="3000" dirty="0"/>
              <a:t> as </a:t>
            </a:r>
            <a:r>
              <a:rPr lang="es-MX" sz="3000" dirty="0" err="1"/>
              <a:t>source</a:t>
            </a:r>
            <a:r>
              <a:rPr lang="es-MX" sz="3000" dirty="0"/>
              <a:t> of </a:t>
            </a:r>
            <a:r>
              <a:rPr lang="es-MX" sz="3000" dirty="0" err="1"/>
              <a:t>silicate</a:t>
            </a:r>
            <a:r>
              <a:rPr lang="es-MX" sz="3000" dirty="0"/>
              <a:t> material </a:t>
            </a:r>
            <a:r>
              <a:rPr lang="es-MX" sz="3000" dirty="0" err="1"/>
              <a:t>for</a:t>
            </a:r>
            <a:r>
              <a:rPr lang="es-MX" sz="3000" dirty="0"/>
              <a:t> </a:t>
            </a:r>
            <a:r>
              <a:rPr lang="es-MX" sz="3000" dirty="0" err="1"/>
              <a:t>the</a:t>
            </a:r>
            <a:r>
              <a:rPr lang="es-MX" sz="3000" dirty="0"/>
              <a:t> </a:t>
            </a:r>
            <a:r>
              <a:rPr lang="es-MX" sz="3000" dirty="0" err="1"/>
              <a:t>production</a:t>
            </a:r>
            <a:r>
              <a:rPr lang="es-MX" sz="3000" dirty="0"/>
              <a:t> of Li-</a:t>
            </a:r>
            <a:r>
              <a:rPr lang="es-MX" sz="3000" dirty="0" err="1"/>
              <a:t>silicates</a:t>
            </a:r>
            <a:r>
              <a:rPr lang="es-MX" sz="3000" dirty="0"/>
              <a:t> </a:t>
            </a:r>
            <a:r>
              <a:rPr lang="es-MX" sz="3000" dirty="0" err="1"/>
              <a:t>for</a:t>
            </a:r>
            <a:r>
              <a:rPr lang="es-MX" sz="3000" dirty="0"/>
              <a:t> CO</a:t>
            </a:r>
            <a:r>
              <a:rPr lang="es-MX" sz="3000" baseline="-25000" dirty="0"/>
              <a:t>2</a:t>
            </a:r>
            <a:r>
              <a:rPr lang="es-MX" sz="3000" dirty="0"/>
              <a:t>- capture.</a:t>
            </a:r>
          </a:p>
          <a:p>
            <a:pPr lvl="1"/>
            <a:r>
              <a:rPr lang="es-MX" sz="3200" dirty="0" err="1"/>
              <a:t>Materials</a:t>
            </a:r>
            <a:r>
              <a:rPr lang="es-MX" sz="3200" dirty="0"/>
              <a:t> </a:t>
            </a:r>
            <a:r>
              <a:rPr lang="es-MX" sz="3200" dirty="0" err="1"/>
              <a:t>used</a:t>
            </a:r>
            <a:endParaRPr lang="es-MX" sz="3200" dirty="0"/>
          </a:p>
          <a:p>
            <a:pPr lvl="2"/>
            <a:r>
              <a:rPr lang="es-MX" sz="3000" dirty="0"/>
              <a:t>S1: </a:t>
            </a:r>
            <a:r>
              <a:rPr lang="es-MX" sz="3000" dirty="0" err="1"/>
              <a:t>Blast</a:t>
            </a:r>
            <a:r>
              <a:rPr lang="es-MX" sz="3000" dirty="0"/>
              <a:t> </a:t>
            </a:r>
            <a:r>
              <a:rPr lang="es-MX" sz="3000" dirty="0" err="1"/>
              <a:t>furnace</a:t>
            </a:r>
            <a:r>
              <a:rPr lang="es-MX" sz="3000" dirty="0"/>
              <a:t> </a:t>
            </a:r>
            <a:r>
              <a:rPr lang="es-MX" sz="3000" dirty="0" err="1"/>
              <a:t>slag</a:t>
            </a:r>
            <a:endParaRPr lang="es-MX" sz="3000" dirty="0"/>
          </a:p>
          <a:p>
            <a:pPr lvl="2"/>
            <a:r>
              <a:rPr lang="es-MX" sz="3000" dirty="0"/>
              <a:t>S2: Electric </a:t>
            </a:r>
            <a:r>
              <a:rPr lang="es-MX" sz="3000" dirty="0" err="1"/>
              <a:t>induction</a:t>
            </a:r>
            <a:r>
              <a:rPr lang="es-MX" sz="3000" dirty="0"/>
              <a:t> </a:t>
            </a:r>
            <a:r>
              <a:rPr lang="es-MX" sz="3000" dirty="0" err="1"/>
              <a:t>furnace</a:t>
            </a:r>
            <a:r>
              <a:rPr lang="es-MX" sz="3000" dirty="0"/>
              <a:t> </a:t>
            </a:r>
            <a:r>
              <a:rPr lang="es-MX" sz="3000" dirty="0" err="1"/>
              <a:t>slag</a:t>
            </a:r>
            <a:r>
              <a:rPr lang="es-MX" sz="3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424654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066800"/>
          </a:xfrm>
        </p:spPr>
        <p:txBody>
          <a:bodyPr/>
          <a:lstStyle/>
          <a:p>
            <a:r>
              <a:rPr lang="es-MX" dirty="0"/>
              <a:t>Experimental:</a:t>
            </a:r>
          </a:p>
        </p:txBody>
      </p:sp>
      <p:sp>
        <p:nvSpPr>
          <p:cNvPr id="45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89752"/>
          </a:xfrm>
        </p:spPr>
        <p:txBody>
          <a:bodyPr>
            <a:noAutofit/>
          </a:bodyPr>
          <a:lstStyle/>
          <a:p>
            <a:pPr lvl="1"/>
            <a:r>
              <a:rPr lang="es-MX" sz="3600" dirty="0" err="1"/>
              <a:t>Slag</a:t>
            </a:r>
            <a:r>
              <a:rPr lang="es-MX" sz="3600" dirty="0"/>
              <a:t> and </a:t>
            </a:r>
            <a:r>
              <a:rPr lang="es-MX" sz="3600" dirty="0" err="1"/>
              <a:t>product</a:t>
            </a:r>
            <a:r>
              <a:rPr lang="es-MX" sz="3600" dirty="0"/>
              <a:t> </a:t>
            </a:r>
            <a:r>
              <a:rPr lang="es-MX" sz="3600" dirty="0" err="1"/>
              <a:t>characterisation</a:t>
            </a:r>
            <a:r>
              <a:rPr lang="es-MX" sz="3600" dirty="0"/>
              <a:t>:</a:t>
            </a:r>
          </a:p>
          <a:p>
            <a:pPr lvl="2"/>
            <a:r>
              <a:rPr lang="es-MX" sz="3200" dirty="0"/>
              <a:t>XRF</a:t>
            </a:r>
          </a:p>
          <a:p>
            <a:pPr lvl="2"/>
            <a:r>
              <a:rPr lang="es-MX" sz="3200" dirty="0"/>
              <a:t>XRD</a:t>
            </a:r>
          </a:p>
          <a:p>
            <a:pPr lvl="2"/>
            <a:r>
              <a:rPr lang="es-MX" sz="3200" dirty="0"/>
              <a:t>Surface </a:t>
            </a:r>
            <a:r>
              <a:rPr lang="es-MX" sz="3200" dirty="0" err="1"/>
              <a:t>area</a:t>
            </a:r>
            <a:r>
              <a:rPr lang="es-MX" sz="3200" dirty="0"/>
              <a:t> </a:t>
            </a:r>
            <a:r>
              <a:rPr lang="es-MX" sz="3200" dirty="0" err="1"/>
              <a:t>by</a:t>
            </a:r>
            <a:r>
              <a:rPr lang="es-MX" sz="3200" dirty="0"/>
              <a:t> </a:t>
            </a:r>
            <a:r>
              <a:rPr lang="es-MX" sz="3200" dirty="0" err="1"/>
              <a:t>means</a:t>
            </a:r>
            <a:r>
              <a:rPr lang="es-MX" sz="3200" dirty="0"/>
              <a:t> of </a:t>
            </a:r>
            <a:r>
              <a:rPr lang="es-MX" sz="3200" dirty="0" err="1"/>
              <a:t>adsorption-desorption</a:t>
            </a:r>
            <a:r>
              <a:rPr lang="es-MX" sz="3200" dirty="0"/>
              <a:t> of N</a:t>
            </a:r>
            <a:r>
              <a:rPr lang="es-MX" sz="3200" baseline="-25000" dirty="0"/>
              <a:t>2</a:t>
            </a:r>
            <a:r>
              <a:rPr lang="es-MX" sz="3200" dirty="0"/>
              <a:t> (BET-</a:t>
            </a:r>
            <a:r>
              <a:rPr lang="es-MX" sz="3200" dirty="0" err="1"/>
              <a:t>isotherm</a:t>
            </a:r>
            <a:r>
              <a:rPr lang="es-MX" sz="3200" dirty="0"/>
              <a:t>)</a:t>
            </a:r>
          </a:p>
          <a:p>
            <a:pPr lvl="1"/>
            <a:r>
              <a:rPr lang="es-MX" sz="3200" dirty="0" err="1"/>
              <a:t>Silicate</a:t>
            </a:r>
            <a:r>
              <a:rPr lang="es-MX" sz="3200" dirty="0"/>
              <a:t> </a:t>
            </a:r>
            <a:r>
              <a:rPr lang="es-MX" sz="3200" dirty="0" err="1"/>
              <a:t>synthesis</a:t>
            </a:r>
            <a:endParaRPr lang="es-MX" sz="3200" dirty="0"/>
          </a:p>
          <a:p>
            <a:pPr lvl="2"/>
            <a:r>
              <a:rPr lang="es-MX" sz="3200" dirty="0" err="1"/>
              <a:t>Mixing</a:t>
            </a:r>
            <a:r>
              <a:rPr lang="es-MX" sz="3200" dirty="0"/>
              <a:t> of Li</a:t>
            </a:r>
            <a:r>
              <a:rPr lang="es-MX" sz="3200" baseline="-25000" dirty="0"/>
              <a:t>2</a:t>
            </a:r>
            <a:r>
              <a:rPr lang="es-MX" sz="3200" dirty="0"/>
              <a:t>CO</a:t>
            </a:r>
            <a:r>
              <a:rPr lang="es-MX" sz="3200" baseline="-25000" dirty="0"/>
              <a:t>3</a:t>
            </a:r>
            <a:r>
              <a:rPr lang="es-MX" sz="3200" dirty="0"/>
              <a:t> </a:t>
            </a:r>
            <a:r>
              <a:rPr lang="es-MX" sz="3200" dirty="0" err="1"/>
              <a:t>with</a:t>
            </a:r>
            <a:r>
              <a:rPr lang="es-MX" sz="3200" dirty="0"/>
              <a:t> </a:t>
            </a:r>
            <a:r>
              <a:rPr lang="es-MX" sz="3200" dirty="0" err="1"/>
              <a:t>ground</a:t>
            </a:r>
            <a:r>
              <a:rPr lang="es-MX" sz="3200" dirty="0"/>
              <a:t> </a:t>
            </a:r>
            <a:r>
              <a:rPr lang="es-MX" sz="3200" dirty="0" err="1"/>
              <a:t>slag</a:t>
            </a:r>
            <a:r>
              <a:rPr lang="es-MX" sz="3200" dirty="0"/>
              <a:t> at a Li</a:t>
            </a:r>
            <a:r>
              <a:rPr lang="es-MX" sz="3200" baseline="-25000" dirty="0"/>
              <a:t>2</a:t>
            </a:r>
            <a:r>
              <a:rPr lang="es-MX" sz="3200" dirty="0"/>
              <a:t>CO</a:t>
            </a:r>
            <a:r>
              <a:rPr lang="es-MX" sz="3200" baseline="-25000" dirty="0"/>
              <a:t>3 </a:t>
            </a:r>
            <a:r>
              <a:rPr lang="es-MX" sz="3200" dirty="0"/>
              <a:t>/SiO</a:t>
            </a:r>
            <a:r>
              <a:rPr lang="es-MX" sz="3200" baseline="-25000" dirty="0"/>
              <a:t>2</a:t>
            </a:r>
            <a:r>
              <a:rPr lang="es-MX" sz="3200" dirty="0"/>
              <a:t> ratio of 2:1</a:t>
            </a:r>
          </a:p>
          <a:p>
            <a:pPr lvl="2"/>
            <a:r>
              <a:rPr lang="es-MX" sz="3200" dirty="0" err="1"/>
              <a:t>Calcination</a:t>
            </a:r>
            <a:r>
              <a:rPr lang="es-MX" sz="3200" dirty="0"/>
              <a:t> at 850°C </a:t>
            </a:r>
            <a:r>
              <a:rPr lang="es-MX" sz="3200" dirty="0" err="1"/>
              <a:t>for</a:t>
            </a:r>
            <a:r>
              <a:rPr lang="es-MX" sz="3200" dirty="0"/>
              <a:t> 8h.</a:t>
            </a:r>
          </a:p>
        </p:txBody>
      </p:sp>
    </p:spTree>
    <p:extLst>
      <p:ext uri="{BB962C8B-B14F-4D97-AF65-F5344CB8AC3E}">
        <p14:creationId xmlns:p14="http://schemas.microsoft.com/office/powerpoint/2010/main" val="10797715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066800"/>
          </a:xfrm>
        </p:spPr>
        <p:txBody>
          <a:bodyPr/>
          <a:lstStyle/>
          <a:p>
            <a:r>
              <a:rPr lang="es-MX" dirty="0"/>
              <a:t>Experimental:</a:t>
            </a:r>
          </a:p>
        </p:txBody>
      </p:sp>
      <p:sp>
        <p:nvSpPr>
          <p:cNvPr id="45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89752"/>
          </a:xfrm>
        </p:spPr>
        <p:txBody>
          <a:bodyPr>
            <a:noAutofit/>
          </a:bodyPr>
          <a:lstStyle/>
          <a:p>
            <a:pPr lvl="1"/>
            <a:r>
              <a:rPr lang="es-MX" sz="3600" dirty="0" err="1"/>
              <a:t>Analysis</a:t>
            </a:r>
            <a:r>
              <a:rPr lang="es-MX" sz="3600" dirty="0"/>
              <a:t> of CO</a:t>
            </a:r>
            <a:r>
              <a:rPr lang="es-MX" sz="3600" baseline="-25000" dirty="0"/>
              <a:t>2</a:t>
            </a:r>
            <a:r>
              <a:rPr lang="es-MX" sz="3600" dirty="0"/>
              <a:t> capture</a:t>
            </a:r>
          </a:p>
          <a:p>
            <a:pPr lvl="2"/>
            <a:r>
              <a:rPr lang="es-MX" sz="2800" dirty="0" err="1"/>
              <a:t>Temperature</a:t>
            </a:r>
            <a:r>
              <a:rPr lang="es-MX" sz="2800" dirty="0"/>
              <a:t> </a:t>
            </a:r>
            <a:r>
              <a:rPr lang="es-MX" sz="2800" dirty="0" err="1"/>
              <a:t>programmed</a:t>
            </a:r>
            <a:r>
              <a:rPr lang="es-MX" sz="2800" dirty="0"/>
              <a:t> </a:t>
            </a:r>
            <a:r>
              <a:rPr lang="es-MX" sz="2800" dirty="0" err="1"/>
              <a:t>carbonation</a:t>
            </a:r>
            <a:endParaRPr lang="es-MX" sz="2800" dirty="0"/>
          </a:p>
          <a:p>
            <a:pPr lvl="2"/>
            <a:r>
              <a:rPr lang="es-MX" sz="2800" dirty="0" err="1"/>
              <a:t>Temperature</a:t>
            </a:r>
            <a:r>
              <a:rPr lang="es-MX" sz="2800" dirty="0"/>
              <a:t> </a:t>
            </a:r>
            <a:r>
              <a:rPr lang="es-MX" sz="2800" dirty="0" err="1"/>
              <a:t>programmed</a:t>
            </a:r>
            <a:r>
              <a:rPr lang="es-MX" sz="2800" dirty="0"/>
              <a:t> </a:t>
            </a:r>
            <a:r>
              <a:rPr lang="es-MX" sz="2800" dirty="0" err="1"/>
              <a:t>decarbonation</a:t>
            </a:r>
            <a:endParaRPr lang="es-MX" sz="2800" dirty="0"/>
          </a:p>
          <a:p>
            <a:pPr lvl="2"/>
            <a:r>
              <a:rPr lang="es-MX" sz="2800" dirty="0"/>
              <a:t>TPC: 100 mg of </a:t>
            </a:r>
            <a:r>
              <a:rPr lang="es-MX" sz="2800" dirty="0" err="1"/>
              <a:t>sorbent</a:t>
            </a:r>
            <a:r>
              <a:rPr lang="es-MX" sz="2800" dirty="0"/>
              <a:t> placed in He-gas </a:t>
            </a:r>
            <a:r>
              <a:rPr lang="es-MX" sz="2800" dirty="0" err="1"/>
              <a:t>stream</a:t>
            </a:r>
            <a:r>
              <a:rPr lang="es-MX" sz="2800" dirty="0"/>
              <a:t> </a:t>
            </a:r>
            <a:r>
              <a:rPr lang="es-MX" sz="2800" dirty="0" err="1"/>
              <a:t>with</a:t>
            </a:r>
            <a:r>
              <a:rPr lang="es-MX" sz="2800" dirty="0"/>
              <a:t> 5 % (molar </a:t>
            </a:r>
            <a:r>
              <a:rPr lang="es-MX" sz="2800" dirty="0" err="1"/>
              <a:t>fraction</a:t>
            </a:r>
            <a:r>
              <a:rPr lang="es-MX" sz="2800" dirty="0"/>
              <a:t>) of CO</a:t>
            </a:r>
            <a:r>
              <a:rPr lang="es-MX" sz="2800" baseline="-25000" dirty="0"/>
              <a:t>2</a:t>
            </a:r>
            <a:r>
              <a:rPr lang="es-MX" sz="2800" dirty="0"/>
              <a:t>. </a:t>
            </a:r>
          </a:p>
          <a:p>
            <a:pPr lvl="2"/>
            <a:r>
              <a:rPr lang="es-MX" sz="2800" dirty="0" err="1"/>
              <a:t>Heating</a:t>
            </a:r>
            <a:r>
              <a:rPr lang="es-MX" sz="2800" dirty="0"/>
              <a:t> at 5°C/min</a:t>
            </a:r>
          </a:p>
          <a:p>
            <a:pPr marL="704088" lvl="2" indent="0">
              <a:buNone/>
            </a:pPr>
            <a:endParaRPr lang="es-MX" sz="2800" dirty="0"/>
          </a:p>
          <a:p>
            <a:pPr lvl="2"/>
            <a:r>
              <a:rPr lang="es-MX" sz="2800" dirty="0"/>
              <a:t>TPD: </a:t>
            </a:r>
            <a:r>
              <a:rPr lang="es-MX" sz="2800" dirty="0" err="1"/>
              <a:t>samples</a:t>
            </a:r>
            <a:r>
              <a:rPr lang="es-MX" sz="2800" dirty="0"/>
              <a:t> </a:t>
            </a:r>
            <a:r>
              <a:rPr lang="es-MX" sz="2800" dirty="0" err="1"/>
              <a:t>saturated</a:t>
            </a:r>
            <a:r>
              <a:rPr lang="es-MX" sz="2800" dirty="0"/>
              <a:t> </a:t>
            </a:r>
            <a:r>
              <a:rPr lang="es-MX" sz="2800" dirty="0" err="1"/>
              <a:t>with</a:t>
            </a:r>
            <a:r>
              <a:rPr lang="es-MX" sz="2800" dirty="0"/>
              <a:t> CO2 at </a:t>
            </a:r>
            <a:r>
              <a:rPr lang="es-MX" sz="2800" dirty="0" err="1"/>
              <a:t>temperatures</a:t>
            </a:r>
            <a:r>
              <a:rPr lang="es-MX" sz="2800" dirty="0"/>
              <a:t> </a:t>
            </a:r>
            <a:r>
              <a:rPr lang="es-MX" sz="2800" dirty="0" err="1"/>
              <a:t>between</a:t>
            </a:r>
            <a:r>
              <a:rPr lang="es-MX" sz="2800" dirty="0"/>
              <a:t> 500 and 650°C </a:t>
            </a:r>
            <a:r>
              <a:rPr lang="es-MX" sz="2800" dirty="0" err="1"/>
              <a:t>for</a:t>
            </a:r>
            <a:r>
              <a:rPr lang="es-MX" sz="2800" dirty="0"/>
              <a:t> 1 h.</a:t>
            </a:r>
          </a:p>
          <a:p>
            <a:pPr lvl="2"/>
            <a:r>
              <a:rPr lang="es-MX" sz="2800" dirty="0" err="1"/>
              <a:t>Desorption</a:t>
            </a:r>
            <a:r>
              <a:rPr lang="es-MX" sz="2800" dirty="0"/>
              <a:t> </a:t>
            </a:r>
            <a:r>
              <a:rPr lang="es-MX" sz="2800" dirty="0" err="1"/>
              <a:t>by</a:t>
            </a:r>
            <a:r>
              <a:rPr lang="es-MX" sz="2800" dirty="0"/>
              <a:t> 30 </a:t>
            </a:r>
            <a:r>
              <a:rPr lang="es-MX" sz="2800" dirty="0" err="1"/>
              <a:t>mL</a:t>
            </a:r>
            <a:r>
              <a:rPr lang="es-MX" sz="2800" dirty="0"/>
              <a:t>/min He-</a:t>
            </a:r>
            <a:r>
              <a:rPr lang="es-MX" sz="2800" dirty="0" err="1"/>
              <a:t>flow</a:t>
            </a:r>
            <a:endParaRPr lang="es-MX" sz="2800" dirty="0"/>
          </a:p>
          <a:p>
            <a:pPr lvl="2"/>
            <a:r>
              <a:rPr lang="es-MX" sz="2800" dirty="0" err="1"/>
              <a:t>Ramp</a:t>
            </a:r>
            <a:r>
              <a:rPr lang="es-MX" sz="2800" dirty="0"/>
              <a:t> of 10°C/min up to 850°C</a:t>
            </a:r>
          </a:p>
        </p:txBody>
      </p:sp>
    </p:spTree>
    <p:extLst>
      <p:ext uri="{BB962C8B-B14F-4D97-AF65-F5344CB8AC3E}">
        <p14:creationId xmlns:p14="http://schemas.microsoft.com/office/powerpoint/2010/main" val="3517421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066800"/>
          </a:xfrm>
        </p:spPr>
        <p:txBody>
          <a:bodyPr/>
          <a:lstStyle/>
          <a:p>
            <a:r>
              <a:rPr lang="es-MX" dirty="0" err="1"/>
              <a:t>Results</a:t>
            </a:r>
            <a:r>
              <a:rPr lang="es-MX" dirty="0"/>
              <a:t>:</a:t>
            </a:r>
          </a:p>
        </p:txBody>
      </p:sp>
      <p:sp>
        <p:nvSpPr>
          <p:cNvPr id="45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89752"/>
          </a:xfrm>
        </p:spPr>
        <p:txBody>
          <a:bodyPr>
            <a:noAutofit/>
          </a:bodyPr>
          <a:lstStyle/>
          <a:p>
            <a:pPr lvl="1"/>
            <a:r>
              <a:rPr lang="es-MX" sz="2800" dirty="0"/>
              <a:t>Mineral </a:t>
            </a:r>
            <a:r>
              <a:rPr lang="es-MX" sz="2800" dirty="0" err="1"/>
              <a:t>composition</a:t>
            </a:r>
            <a:r>
              <a:rPr lang="es-MX" sz="2800" dirty="0"/>
              <a:t> of </a:t>
            </a:r>
            <a:r>
              <a:rPr lang="es-MX" sz="2800" dirty="0" err="1"/>
              <a:t>raw</a:t>
            </a:r>
            <a:r>
              <a:rPr lang="es-MX" sz="2800" dirty="0"/>
              <a:t> </a:t>
            </a:r>
            <a:r>
              <a:rPr lang="es-MX" sz="2800" dirty="0" err="1"/>
              <a:t>slag</a:t>
            </a:r>
            <a:endParaRPr lang="es-MX" sz="2800" dirty="0"/>
          </a:p>
        </p:txBody>
      </p:sp>
      <p:graphicFrame>
        <p:nvGraphicFramePr>
          <p:cNvPr id="10" name="Marcador de contenid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7959810"/>
              </p:ext>
            </p:extLst>
          </p:nvPr>
        </p:nvGraphicFramePr>
        <p:xfrm>
          <a:off x="3419872" y="4416881"/>
          <a:ext cx="5621020" cy="21576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86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752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671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Mineralogical</a:t>
                      </a:r>
                      <a:r>
                        <a:rPr lang="es-MX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MX" sz="16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phases</a:t>
                      </a:r>
                      <a:r>
                        <a:rPr lang="es-MX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Semicuantitative</a:t>
                      </a:r>
                      <a:r>
                        <a:rPr lang="es-MX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(RIR)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s-MX" sz="1600" baseline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Aluminite</a:t>
                      </a:r>
                      <a:r>
                        <a:rPr lang="es-MX" sz="16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Al</a:t>
                      </a:r>
                      <a:r>
                        <a:rPr lang="es-MX" sz="16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s-MX" sz="16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</a:t>
                      </a:r>
                      <a:r>
                        <a:rPr lang="es-MX" sz="16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s-MX" sz="16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(OH)</a:t>
                      </a:r>
                      <a:r>
                        <a:rPr lang="es-MX" sz="16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s-MX" sz="16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∙7H</a:t>
                      </a:r>
                      <a:r>
                        <a:rPr lang="es-MX" sz="16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s-MX" sz="16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</a:p>
                    <a:p>
                      <a:r>
                        <a:rPr lang="es-MX" sz="1600" baseline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Alite</a:t>
                      </a:r>
                      <a:r>
                        <a:rPr lang="es-MX" sz="16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Ca</a:t>
                      </a:r>
                      <a:r>
                        <a:rPr lang="es-MX" sz="16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s-MX" sz="16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SiO</a:t>
                      </a:r>
                      <a:r>
                        <a:rPr lang="es-MX" sz="16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</a:t>
                      </a:r>
                    </a:p>
                    <a:p>
                      <a:pPr algn="ctr"/>
                      <a:r>
                        <a:rPr lang="es-MX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99415">
                <a:tc>
                  <a:txBody>
                    <a:bodyPr/>
                    <a:lstStyle/>
                    <a:p>
                      <a:pPr algn="ctr"/>
                      <a:r>
                        <a:rPr lang="es-MX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Larnite</a:t>
                      </a:r>
                      <a:r>
                        <a:rPr lang="es-MX" sz="16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Ca</a:t>
                      </a:r>
                      <a:r>
                        <a:rPr lang="es-MX" sz="16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s-MX" sz="16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SiO</a:t>
                      </a:r>
                      <a:r>
                        <a:rPr lang="es-MX" sz="16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aseline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Brownmillerite</a:t>
                      </a:r>
                      <a:r>
                        <a:rPr lang="es-MX" sz="16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Ca</a:t>
                      </a:r>
                      <a:r>
                        <a:rPr lang="es-MX" sz="16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s-MX" sz="16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s-MX" sz="1600" baseline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AlFe</a:t>
                      </a:r>
                      <a:r>
                        <a:rPr lang="es-MX" sz="16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s-MX" sz="16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s-MX" sz="16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s-MX" sz="16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600" baseline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Quartz</a:t>
                      </a:r>
                      <a:r>
                        <a:rPr lang="es-MX" sz="16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SiO</a:t>
                      </a:r>
                      <a:r>
                        <a:rPr lang="es-MX" sz="16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</a:t>
                      </a:r>
                    </a:p>
                    <a:p>
                      <a:pPr algn="ctr"/>
                      <a:r>
                        <a:rPr lang="es-MX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</a:p>
                    <a:p>
                      <a:pPr algn="ctr"/>
                      <a:r>
                        <a:rPr lang="es-MX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4" name="Obje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4126743"/>
              </p:ext>
            </p:extLst>
          </p:nvPr>
        </p:nvGraphicFramePr>
        <p:xfrm>
          <a:off x="103109" y="1913003"/>
          <a:ext cx="4468892" cy="34422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25" name="Graph" r:id="rId4" imgW="3876480" imgH="2986560" progId="Origin50.Graph">
                  <p:embed/>
                </p:oleObj>
              </mc:Choice>
              <mc:Fallback>
                <p:oleObj name="Graph" r:id="rId4" imgW="3876480" imgH="2986560" progId="Origin50.Graph">
                  <p:embed/>
                  <p:pic>
                    <p:nvPicPr>
                      <p:cNvPr id="6" name="Objeto 5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3109" y="1913003"/>
                        <a:ext cx="4468892" cy="34422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15511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o">
  <a:themeElements>
    <a:clrScheme name="Urban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13424</TotalTime>
  <Words>636</Words>
  <Application>Microsoft Office PowerPoint</Application>
  <PresentationFormat>On-screen Show (4:3)</PresentationFormat>
  <Paragraphs>172</Paragraphs>
  <Slides>15</Slides>
  <Notes>15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Calibri</vt:lpstr>
      <vt:lpstr>Georgia</vt:lpstr>
      <vt:lpstr>Symbol</vt:lpstr>
      <vt:lpstr>Times New Roman</vt:lpstr>
      <vt:lpstr>Trebuchet MS</vt:lpstr>
      <vt:lpstr>Wingdings 2</vt:lpstr>
      <vt:lpstr>Urbano</vt:lpstr>
      <vt:lpstr>Graph</vt:lpstr>
      <vt:lpstr>    </vt:lpstr>
      <vt:lpstr>Introduction</vt:lpstr>
      <vt:lpstr>Introduction</vt:lpstr>
      <vt:lpstr>Introduction</vt:lpstr>
      <vt:lpstr>Introduction</vt:lpstr>
      <vt:lpstr>Introduction</vt:lpstr>
      <vt:lpstr>Experimental:</vt:lpstr>
      <vt:lpstr>Experimental:</vt:lpstr>
      <vt:lpstr>Results:</vt:lpstr>
      <vt:lpstr>Results:</vt:lpstr>
      <vt:lpstr>Results:</vt:lpstr>
      <vt:lpstr>Results:</vt:lpstr>
      <vt:lpstr>Discussion:</vt:lpstr>
      <vt:lpstr>Conclusions:</vt:lpstr>
      <vt:lpstr>Acknowledgement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Esau</dc:creator>
  <cp:lastModifiedBy>RS</cp:lastModifiedBy>
  <cp:revision>667</cp:revision>
  <dcterms:created xsi:type="dcterms:W3CDTF">2010-09-28T01:57:05Z</dcterms:created>
  <dcterms:modified xsi:type="dcterms:W3CDTF">2017-04-04T10:52:01Z</dcterms:modified>
</cp:coreProperties>
</file>