
<file path=[Content_Types].xml><?xml version="1.0" encoding="utf-8"?>
<Types xmlns="http://schemas.openxmlformats.org/package/2006/content-types">
  <Default Extension="png" ContentType="image/png"/>
  <Default Extension="bin" ContentType="application/vnd.openxmlformats-officedocument.oleObject"/>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7" r:id="rId2"/>
  </p:sldIdLst>
  <p:sldSz cx="30275213" cy="42803763"/>
  <p:notesSz cx="6858000" cy="9144000"/>
  <p:defaultTextStyle>
    <a:defPPr>
      <a:defRPr lang="nl-NL"/>
    </a:defPPr>
    <a:lvl1pPr algn="l" defTabSz="2097088" rtl="0" eaLnBrk="0" fontAlgn="base" hangingPunct="0">
      <a:spcBef>
        <a:spcPct val="0"/>
      </a:spcBef>
      <a:spcAft>
        <a:spcPct val="0"/>
      </a:spcAft>
      <a:defRPr sz="8300" kern="1200">
        <a:solidFill>
          <a:schemeClr val="tx1"/>
        </a:solidFill>
        <a:latin typeface="Arial" panose="020B0604020202020204" pitchFamily="34" charset="0"/>
        <a:ea typeface="ＭＳ Ｐゴシック" panose="020B0600070205080204" pitchFamily="34" charset="-128"/>
        <a:cs typeface="+mn-cs"/>
      </a:defRPr>
    </a:lvl1pPr>
    <a:lvl2pPr marL="2097088" indent="-1639888" algn="l" defTabSz="2097088" rtl="0" eaLnBrk="0" fontAlgn="base" hangingPunct="0">
      <a:spcBef>
        <a:spcPct val="0"/>
      </a:spcBef>
      <a:spcAft>
        <a:spcPct val="0"/>
      </a:spcAft>
      <a:defRPr sz="8300" kern="1200">
        <a:solidFill>
          <a:schemeClr val="tx1"/>
        </a:solidFill>
        <a:latin typeface="Arial" panose="020B0604020202020204" pitchFamily="34" charset="0"/>
        <a:ea typeface="ＭＳ Ｐゴシック" panose="020B0600070205080204" pitchFamily="34" charset="-128"/>
        <a:cs typeface="+mn-cs"/>
      </a:defRPr>
    </a:lvl2pPr>
    <a:lvl3pPr marL="4195763" indent="-3281363" algn="l" defTabSz="2097088" rtl="0" eaLnBrk="0" fontAlgn="base" hangingPunct="0">
      <a:spcBef>
        <a:spcPct val="0"/>
      </a:spcBef>
      <a:spcAft>
        <a:spcPct val="0"/>
      </a:spcAft>
      <a:defRPr sz="8300" kern="1200">
        <a:solidFill>
          <a:schemeClr val="tx1"/>
        </a:solidFill>
        <a:latin typeface="Arial" panose="020B0604020202020204" pitchFamily="34" charset="0"/>
        <a:ea typeface="ＭＳ Ｐゴシック" panose="020B0600070205080204" pitchFamily="34" charset="-128"/>
        <a:cs typeface="+mn-cs"/>
      </a:defRPr>
    </a:lvl3pPr>
    <a:lvl4pPr marL="6292850" indent="-4921250" algn="l" defTabSz="2097088" rtl="0" eaLnBrk="0" fontAlgn="base" hangingPunct="0">
      <a:spcBef>
        <a:spcPct val="0"/>
      </a:spcBef>
      <a:spcAft>
        <a:spcPct val="0"/>
      </a:spcAft>
      <a:defRPr sz="8300" kern="1200">
        <a:solidFill>
          <a:schemeClr val="tx1"/>
        </a:solidFill>
        <a:latin typeface="Arial" panose="020B0604020202020204" pitchFamily="34" charset="0"/>
        <a:ea typeface="ＭＳ Ｐゴシック" panose="020B0600070205080204" pitchFamily="34" charset="-128"/>
        <a:cs typeface="+mn-cs"/>
      </a:defRPr>
    </a:lvl4pPr>
    <a:lvl5pPr marL="8391525" indent="-6562725" algn="l" defTabSz="2097088" rtl="0" eaLnBrk="0" fontAlgn="base" hangingPunct="0">
      <a:spcBef>
        <a:spcPct val="0"/>
      </a:spcBef>
      <a:spcAft>
        <a:spcPct val="0"/>
      </a:spcAft>
      <a:defRPr sz="8300"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sz="8300"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sz="8300"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sz="8300"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sz="8300" kern="1200">
        <a:solidFill>
          <a:schemeClr val="tx1"/>
        </a:solidFill>
        <a:latin typeface="Arial" panose="020B0604020202020204" pitchFamily="34" charset="0"/>
        <a:ea typeface="ＭＳ Ｐゴシック" panose="020B0600070205080204" pitchFamily="34" charset="-128"/>
        <a:cs typeface="+mn-cs"/>
      </a:defRPr>
    </a:lvl9pPr>
  </p:defaultTextStyle>
  <p:extLst>
    <p:ext uri="{EFAFB233-063F-42B5-8137-9DF3F51BA10A}">
      <p15:sldGuideLst xmlns:p15="http://schemas.microsoft.com/office/powerpoint/2012/main">
        <p15:guide id="1" orient="horz" pos="13482">
          <p15:clr>
            <a:srgbClr val="A4A3A4"/>
          </p15:clr>
        </p15:guide>
        <p15:guide id="2" pos="9535">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Yiannis Pontikes" initials="YP" lastIdx="3"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46F0B"/>
    <a:srgbClr val="52BDEC"/>
    <a:srgbClr val="F66F0A"/>
    <a:srgbClr val="F2650E"/>
    <a:srgbClr val="ED620D"/>
    <a:srgbClr val="E55F0D"/>
    <a:srgbClr val="F0720A"/>
    <a:srgbClr val="FBAA29"/>
    <a:srgbClr val="1D8DB0"/>
    <a:srgbClr val="E2007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793D81CF-94F2-401A-BA57-92F5A7B2D0C5}" styleName="Stijl, gemiddeld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FABFCF23-3B69-468F-B69F-88F6DE6A72F2}" styleName="Stijl, gemiddeld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74C1A8A3-306A-4EB7-A6B1-4F7E0EB9C5D6}" styleName="Stijl, gemiddeld 3 - Accent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 styleId="{9D7B26C5-4107-4FEC-AEDC-1716B250A1EF}" styleName="Stijl, licht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4650" autoAdjust="0"/>
    <p:restoredTop sz="91139" autoAdjust="0"/>
  </p:normalViewPr>
  <p:slideViewPr>
    <p:cSldViewPr snapToGrid="0" snapToObjects="1">
      <p:cViewPr varScale="1">
        <p:scale>
          <a:sx n="13" d="100"/>
          <a:sy n="13" d="100"/>
        </p:scale>
        <p:origin x="3086" y="125"/>
      </p:cViewPr>
      <p:guideLst>
        <p:guide orient="horz" pos="13482"/>
        <p:guide pos="9535"/>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commentAuthors" Target="commentAuthors.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3.wmf"/><Relationship Id="rId1" Type="http://schemas.openxmlformats.org/officeDocument/2006/relationships/image" Target="../media/image2.wmf"/><Relationship Id="rId6" Type="http://schemas.openxmlformats.org/officeDocument/2006/relationships/image" Target="../media/image7.wmf"/><Relationship Id="rId5" Type="http://schemas.openxmlformats.org/officeDocument/2006/relationships/image" Target="../media/image6.wmf"/><Relationship Id="rId4" Type="http://schemas.openxmlformats.org/officeDocument/2006/relationships/image" Target="../media/image5.w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a:xfrm>
            <a:off x="1081088" y="5940000"/>
            <a:ext cx="28114625" cy="6299200"/>
          </a:xfrm>
          <a:prstGeom prst="rect">
            <a:avLst/>
          </a:prstGeom>
        </p:spPr>
        <p:txBody>
          <a:bodyPr/>
          <a:lstStyle/>
          <a:p>
            <a:r>
              <a:rPr lang="nl-BE"/>
              <a:t>Titelstijl van model bewerken</a:t>
            </a:r>
            <a:endParaRPr lang="nl-NL"/>
          </a:p>
        </p:txBody>
      </p:sp>
      <p:sp>
        <p:nvSpPr>
          <p:cNvPr id="3" name="Tijdelijke aanduiding voor inhoud 2"/>
          <p:cNvSpPr>
            <a:spLocks noGrp="1"/>
          </p:cNvSpPr>
          <p:nvPr>
            <p:ph idx="1"/>
          </p:nvPr>
        </p:nvSpPr>
        <p:spPr>
          <a:xfrm>
            <a:off x="1081087" y="12923999"/>
            <a:ext cx="28116000" cy="28800000"/>
          </a:xfrm>
          <a:prstGeom prst="rect">
            <a:avLst/>
          </a:prstGeom>
        </p:spPr>
        <p:txBody>
          <a:bodyPr/>
          <a:lstStyle/>
          <a:p>
            <a:pPr lvl="0"/>
            <a:r>
              <a:rPr lang="nl-BE"/>
              <a:t>Klik om de tekststijl van het model te bewerken</a:t>
            </a:r>
          </a:p>
          <a:p>
            <a:pPr lvl="1"/>
            <a:r>
              <a:rPr lang="nl-BE"/>
              <a:t>Tweede niveau</a:t>
            </a:r>
          </a:p>
          <a:p>
            <a:pPr lvl="2"/>
            <a:r>
              <a:rPr lang="nl-BE"/>
              <a:t>Derde niveau</a:t>
            </a:r>
          </a:p>
          <a:p>
            <a:pPr lvl="3"/>
            <a:r>
              <a:rPr lang="nl-BE"/>
              <a:t>Vierde niveau</a:t>
            </a:r>
          </a:p>
          <a:p>
            <a:pPr lvl="4"/>
            <a:r>
              <a:rPr lang="nl-BE"/>
              <a:t>Vijfde niveau</a:t>
            </a:r>
            <a:endParaRPr lang="nl-NL"/>
          </a:p>
        </p:txBody>
      </p:sp>
    </p:spTree>
    <p:extLst>
      <p:ext uri="{BB962C8B-B14F-4D97-AF65-F5344CB8AC3E}">
        <p14:creationId xmlns:p14="http://schemas.microsoft.com/office/powerpoint/2010/main" val="87904937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hthoek 9"/>
          <p:cNvSpPr/>
          <p:nvPr userDrawn="1"/>
        </p:nvSpPr>
        <p:spPr>
          <a:xfrm>
            <a:off x="0" y="2879725"/>
            <a:ext cx="30275213" cy="39960550"/>
          </a:xfrm>
          <a:prstGeom prst="rect">
            <a:avLst/>
          </a:prstGeom>
          <a:solidFill>
            <a:srgbClr val="F66F0A"/>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hangingPunct="1">
              <a:defRPr/>
            </a:pPr>
            <a:endParaRPr lang="nl-NL" dirty="0"/>
          </a:p>
        </p:txBody>
      </p:sp>
      <p:sp>
        <p:nvSpPr>
          <p:cNvPr id="14" name="Rechthoek 13"/>
          <p:cNvSpPr/>
          <p:nvPr userDrawn="1"/>
        </p:nvSpPr>
        <p:spPr>
          <a:xfrm>
            <a:off x="539750" y="5400675"/>
            <a:ext cx="29197300" cy="36863338"/>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hangingPunct="1">
              <a:defRPr/>
            </a:pPr>
            <a:endParaRPr lang="nl-NL" dirty="0"/>
          </a:p>
        </p:txBody>
      </p:sp>
      <p:sp>
        <p:nvSpPr>
          <p:cNvPr id="11" name="Rechthoek 10"/>
          <p:cNvSpPr/>
          <p:nvPr userDrawn="1"/>
        </p:nvSpPr>
        <p:spPr>
          <a:xfrm>
            <a:off x="0" y="0"/>
            <a:ext cx="30275213" cy="287972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2098091" eaLnBrk="1" fontAlgn="auto" hangingPunct="1">
              <a:spcBef>
                <a:spcPts val="0"/>
              </a:spcBef>
              <a:spcAft>
                <a:spcPts val="0"/>
              </a:spcAft>
              <a:defRPr/>
            </a:pPr>
            <a:endParaRPr lang="nl-NL"/>
          </a:p>
        </p:txBody>
      </p:sp>
      <p:pic>
        <p:nvPicPr>
          <p:cNvPr id="1029" name="Afbeelding 7" descr="KULEUVEN_CMYK_LOGO.pn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619250" y="1619250"/>
            <a:ext cx="9082088" cy="3240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649" r:id="rId1"/>
  </p:sldLayoutIdLst>
  <p:txStyles>
    <p:titleStyle>
      <a:lvl1pPr algn="l" defTabSz="2097088" rtl="0" eaLnBrk="0" fontAlgn="base" hangingPunct="0">
        <a:spcBef>
          <a:spcPct val="0"/>
        </a:spcBef>
        <a:spcAft>
          <a:spcPct val="0"/>
        </a:spcAft>
        <a:defRPr sz="19000" kern="1200">
          <a:solidFill>
            <a:srgbClr val="158CAF"/>
          </a:solidFill>
          <a:latin typeface="Arial"/>
          <a:ea typeface="ＭＳ Ｐゴシック" pitchFamily="-111" charset="-128"/>
          <a:cs typeface="Arial"/>
        </a:defRPr>
      </a:lvl1pPr>
      <a:lvl2pPr algn="l" defTabSz="2097088" rtl="0" eaLnBrk="0" fontAlgn="base" hangingPunct="0">
        <a:spcBef>
          <a:spcPct val="0"/>
        </a:spcBef>
        <a:spcAft>
          <a:spcPct val="0"/>
        </a:spcAft>
        <a:defRPr sz="19000">
          <a:solidFill>
            <a:srgbClr val="158CAF"/>
          </a:solidFill>
          <a:latin typeface="Arial" pitchFamily="-111" charset="0"/>
          <a:ea typeface="ＭＳ Ｐゴシック" pitchFamily="-111" charset="-128"/>
          <a:cs typeface="Arial" panose="020B0604020202020204" pitchFamily="34" charset="0"/>
        </a:defRPr>
      </a:lvl2pPr>
      <a:lvl3pPr algn="l" defTabSz="2097088" rtl="0" eaLnBrk="0" fontAlgn="base" hangingPunct="0">
        <a:spcBef>
          <a:spcPct val="0"/>
        </a:spcBef>
        <a:spcAft>
          <a:spcPct val="0"/>
        </a:spcAft>
        <a:defRPr sz="19000">
          <a:solidFill>
            <a:srgbClr val="158CAF"/>
          </a:solidFill>
          <a:latin typeface="Arial" pitchFamily="-111" charset="0"/>
          <a:ea typeface="ＭＳ Ｐゴシック" pitchFamily="-111" charset="-128"/>
          <a:cs typeface="Arial" panose="020B0604020202020204" pitchFamily="34" charset="0"/>
        </a:defRPr>
      </a:lvl3pPr>
      <a:lvl4pPr algn="l" defTabSz="2097088" rtl="0" eaLnBrk="0" fontAlgn="base" hangingPunct="0">
        <a:spcBef>
          <a:spcPct val="0"/>
        </a:spcBef>
        <a:spcAft>
          <a:spcPct val="0"/>
        </a:spcAft>
        <a:defRPr sz="19000">
          <a:solidFill>
            <a:srgbClr val="158CAF"/>
          </a:solidFill>
          <a:latin typeface="Arial" pitchFamily="-111" charset="0"/>
          <a:ea typeface="ＭＳ Ｐゴシック" pitchFamily="-111" charset="-128"/>
          <a:cs typeface="Arial" panose="020B0604020202020204" pitchFamily="34" charset="0"/>
        </a:defRPr>
      </a:lvl4pPr>
      <a:lvl5pPr algn="l" defTabSz="2097088" rtl="0" eaLnBrk="0" fontAlgn="base" hangingPunct="0">
        <a:spcBef>
          <a:spcPct val="0"/>
        </a:spcBef>
        <a:spcAft>
          <a:spcPct val="0"/>
        </a:spcAft>
        <a:defRPr sz="19000">
          <a:solidFill>
            <a:srgbClr val="158CAF"/>
          </a:solidFill>
          <a:latin typeface="Arial" pitchFamily="-111" charset="0"/>
          <a:ea typeface="ＭＳ Ｐゴシック" pitchFamily="-111" charset="-128"/>
          <a:cs typeface="Arial" panose="020B0604020202020204" pitchFamily="34" charset="0"/>
        </a:defRPr>
      </a:lvl5pPr>
      <a:lvl6pPr marL="457200" algn="l" defTabSz="2097088" rtl="0" fontAlgn="base">
        <a:spcBef>
          <a:spcPct val="0"/>
        </a:spcBef>
        <a:spcAft>
          <a:spcPct val="0"/>
        </a:spcAft>
        <a:defRPr sz="19000">
          <a:solidFill>
            <a:srgbClr val="FFFFFF"/>
          </a:solidFill>
          <a:latin typeface="Arial" pitchFamily="-111" charset="0"/>
          <a:ea typeface="ＭＳ Ｐゴシック" pitchFamily="-111" charset="-128"/>
        </a:defRPr>
      </a:lvl6pPr>
      <a:lvl7pPr marL="914400" algn="l" defTabSz="2097088" rtl="0" fontAlgn="base">
        <a:spcBef>
          <a:spcPct val="0"/>
        </a:spcBef>
        <a:spcAft>
          <a:spcPct val="0"/>
        </a:spcAft>
        <a:defRPr sz="19000">
          <a:solidFill>
            <a:srgbClr val="FFFFFF"/>
          </a:solidFill>
          <a:latin typeface="Arial" pitchFamily="-111" charset="0"/>
          <a:ea typeface="ＭＳ Ｐゴシック" pitchFamily="-111" charset="-128"/>
        </a:defRPr>
      </a:lvl7pPr>
      <a:lvl8pPr marL="1371600" algn="l" defTabSz="2097088" rtl="0" fontAlgn="base">
        <a:spcBef>
          <a:spcPct val="0"/>
        </a:spcBef>
        <a:spcAft>
          <a:spcPct val="0"/>
        </a:spcAft>
        <a:defRPr sz="19000">
          <a:solidFill>
            <a:srgbClr val="FFFFFF"/>
          </a:solidFill>
          <a:latin typeface="Arial" pitchFamily="-111" charset="0"/>
          <a:ea typeface="ＭＳ Ｐゴシック" pitchFamily="-111" charset="-128"/>
        </a:defRPr>
      </a:lvl8pPr>
      <a:lvl9pPr marL="1828800" algn="l" defTabSz="2097088" rtl="0" fontAlgn="base">
        <a:spcBef>
          <a:spcPct val="0"/>
        </a:spcBef>
        <a:spcAft>
          <a:spcPct val="0"/>
        </a:spcAft>
        <a:defRPr sz="19000">
          <a:solidFill>
            <a:srgbClr val="FFFFFF"/>
          </a:solidFill>
          <a:latin typeface="Arial" pitchFamily="-111" charset="0"/>
          <a:ea typeface="ＭＳ Ｐゴシック" pitchFamily="-111" charset="-128"/>
        </a:defRPr>
      </a:lvl9pPr>
    </p:titleStyle>
    <p:bodyStyle>
      <a:lvl1pPr marL="1573213" indent="-1573213" algn="l" defTabSz="2097088" rtl="0" eaLnBrk="0" fontAlgn="base" hangingPunct="0">
        <a:spcBef>
          <a:spcPts val="2300"/>
        </a:spcBef>
        <a:spcAft>
          <a:spcPct val="0"/>
        </a:spcAft>
        <a:buFont typeface="Arial" panose="020B0604020202020204" pitchFamily="34" charset="0"/>
        <a:buChar char="•"/>
        <a:defRPr sz="9600" kern="1200">
          <a:solidFill>
            <a:srgbClr val="000000"/>
          </a:solidFill>
          <a:latin typeface="Arial"/>
          <a:ea typeface="ＭＳ Ｐゴシック" pitchFamily="-111" charset="-128"/>
          <a:cs typeface="Arial"/>
        </a:defRPr>
      </a:lvl1pPr>
      <a:lvl2pPr marL="3408363" indent="-1311275" algn="l" defTabSz="2097088" rtl="0" eaLnBrk="0" fontAlgn="base" hangingPunct="0">
        <a:spcBef>
          <a:spcPts val="2300"/>
        </a:spcBef>
        <a:spcAft>
          <a:spcPct val="0"/>
        </a:spcAft>
        <a:buFont typeface="Arial" panose="020B0604020202020204" pitchFamily="34" charset="0"/>
        <a:buChar char="–"/>
        <a:defRPr sz="9600" kern="1200">
          <a:solidFill>
            <a:srgbClr val="000000"/>
          </a:solidFill>
          <a:latin typeface="Arial"/>
          <a:ea typeface="ＭＳ Ｐゴシック" pitchFamily="-111" charset="-128"/>
          <a:cs typeface="Arial"/>
        </a:defRPr>
      </a:lvl2pPr>
      <a:lvl3pPr marL="5245100" indent="-1047750" algn="l" defTabSz="2097088" rtl="0" eaLnBrk="0" fontAlgn="base" hangingPunct="0">
        <a:spcBef>
          <a:spcPts val="2300"/>
        </a:spcBef>
        <a:spcAft>
          <a:spcPct val="0"/>
        </a:spcAft>
        <a:buFont typeface="Arial" panose="020B0604020202020204" pitchFamily="34" charset="0"/>
        <a:buChar char="•"/>
        <a:defRPr sz="9600" kern="1200">
          <a:solidFill>
            <a:srgbClr val="000000"/>
          </a:solidFill>
          <a:latin typeface="Arial"/>
          <a:ea typeface="ＭＳ Ｐゴシック" pitchFamily="-111" charset="-128"/>
          <a:cs typeface="Arial"/>
        </a:defRPr>
      </a:lvl3pPr>
      <a:lvl4pPr marL="7342188" indent="-1047750" algn="l" defTabSz="2097088" rtl="0" eaLnBrk="0" fontAlgn="base" hangingPunct="0">
        <a:spcBef>
          <a:spcPts val="2300"/>
        </a:spcBef>
        <a:spcAft>
          <a:spcPct val="0"/>
        </a:spcAft>
        <a:buFont typeface="Arial" panose="020B0604020202020204" pitchFamily="34" charset="0"/>
        <a:buChar char="–"/>
        <a:defRPr sz="9600" kern="1200">
          <a:solidFill>
            <a:srgbClr val="000000"/>
          </a:solidFill>
          <a:latin typeface="Arial"/>
          <a:ea typeface="ＭＳ Ｐゴシック" pitchFamily="-111" charset="-128"/>
          <a:cs typeface="Arial"/>
        </a:defRPr>
      </a:lvl4pPr>
      <a:lvl5pPr marL="9440863" indent="-1047750" algn="l" defTabSz="2097088" rtl="0" eaLnBrk="0" fontAlgn="base" hangingPunct="0">
        <a:spcBef>
          <a:spcPts val="2300"/>
        </a:spcBef>
        <a:spcAft>
          <a:spcPct val="0"/>
        </a:spcAft>
        <a:buFont typeface="Arial" panose="020B0604020202020204" pitchFamily="34" charset="0"/>
        <a:buChar char="»"/>
        <a:defRPr sz="9600" kern="1200">
          <a:solidFill>
            <a:srgbClr val="000000"/>
          </a:solidFill>
          <a:latin typeface="Arial"/>
          <a:ea typeface="ＭＳ Ｐゴシック" pitchFamily="-111" charset="-128"/>
          <a:cs typeface="Arial"/>
        </a:defRPr>
      </a:lvl5pPr>
      <a:lvl6pPr marL="11539499" indent="-1049045" algn="l" defTabSz="2098091" rtl="0" eaLnBrk="1" latinLnBrk="0" hangingPunct="1">
        <a:spcBef>
          <a:spcPct val="20000"/>
        </a:spcBef>
        <a:buFont typeface="Arial"/>
        <a:buChar char="•"/>
        <a:defRPr sz="9200" kern="1200">
          <a:solidFill>
            <a:schemeClr val="tx1"/>
          </a:solidFill>
          <a:latin typeface="+mn-lt"/>
          <a:ea typeface="+mn-ea"/>
          <a:cs typeface="+mn-cs"/>
        </a:defRPr>
      </a:lvl6pPr>
      <a:lvl7pPr marL="13637590" indent="-1049045" algn="l" defTabSz="2098091" rtl="0" eaLnBrk="1" latinLnBrk="0" hangingPunct="1">
        <a:spcBef>
          <a:spcPct val="20000"/>
        </a:spcBef>
        <a:buFont typeface="Arial"/>
        <a:buChar char="•"/>
        <a:defRPr sz="9200" kern="1200">
          <a:solidFill>
            <a:schemeClr val="tx1"/>
          </a:solidFill>
          <a:latin typeface="+mn-lt"/>
          <a:ea typeface="+mn-ea"/>
          <a:cs typeface="+mn-cs"/>
        </a:defRPr>
      </a:lvl7pPr>
      <a:lvl8pPr marL="15735681" indent="-1049045" algn="l" defTabSz="2098091" rtl="0" eaLnBrk="1" latinLnBrk="0" hangingPunct="1">
        <a:spcBef>
          <a:spcPct val="20000"/>
        </a:spcBef>
        <a:buFont typeface="Arial"/>
        <a:buChar char="•"/>
        <a:defRPr sz="9200" kern="1200">
          <a:solidFill>
            <a:schemeClr val="tx1"/>
          </a:solidFill>
          <a:latin typeface="+mn-lt"/>
          <a:ea typeface="+mn-ea"/>
          <a:cs typeface="+mn-cs"/>
        </a:defRPr>
      </a:lvl8pPr>
      <a:lvl9pPr marL="17833772" indent="-1049045" algn="l" defTabSz="2098091" rtl="0" eaLnBrk="1" latinLnBrk="0" hangingPunct="1">
        <a:spcBef>
          <a:spcPct val="20000"/>
        </a:spcBef>
        <a:buFont typeface="Arial"/>
        <a:buChar char="•"/>
        <a:defRPr sz="9200" kern="1200">
          <a:solidFill>
            <a:schemeClr val="tx1"/>
          </a:solidFill>
          <a:latin typeface="+mn-lt"/>
          <a:ea typeface="+mn-ea"/>
          <a:cs typeface="+mn-cs"/>
        </a:defRPr>
      </a:lvl9pPr>
    </p:bodyStyle>
    <p:otherStyle>
      <a:defPPr>
        <a:defRPr lang="nl-NL"/>
      </a:defPPr>
      <a:lvl1pPr marL="0" algn="l" defTabSz="2098091" rtl="0" eaLnBrk="1" latinLnBrk="0" hangingPunct="1">
        <a:defRPr sz="8300" kern="1200">
          <a:solidFill>
            <a:schemeClr val="tx1"/>
          </a:solidFill>
          <a:latin typeface="+mn-lt"/>
          <a:ea typeface="+mn-ea"/>
          <a:cs typeface="+mn-cs"/>
        </a:defRPr>
      </a:lvl1pPr>
      <a:lvl2pPr marL="2098091" algn="l" defTabSz="2098091" rtl="0" eaLnBrk="1" latinLnBrk="0" hangingPunct="1">
        <a:defRPr sz="8300" kern="1200">
          <a:solidFill>
            <a:schemeClr val="tx1"/>
          </a:solidFill>
          <a:latin typeface="+mn-lt"/>
          <a:ea typeface="+mn-ea"/>
          <a:cs typeface="+mn-cs"/>
        </a:defRPr>
      </a:lvl2pPr>
      <a:lvl3pPr marL="4196182" algn="l" defTabSz="2098091" rtl="0" eaLnBrk="1" latinLnBrk="0" hangingPunct="1">
        <a:defRPr sz="8300" kern="1200">
          <a:solidFill>
            <a:schemeClr val="tx1"/>
          </a:solidFill>
          <a:latin typeface="+mn-lt"/>
          <a:ea typeface="+mn-ea"/>
          <a:cs typeface="+mn-cs"/>
        </a:defRPr>
      </a:lvl3pPr>
      <a:lvl4pPr marL="6294272" algn="l" defTabSz="2098091" rtl="0" eaLnBrk="1" latinLnBrk="0" hangingPunct="1">
        <a:defRPr sz="8300" kern="1200">
          <a:solidFill>
            <a:schemeClr val="tx1"/>
          </a:solidFill>
          <a:latin typeface="+mn-lt"/>
          <a:ea typeface="+mn-ea"/>
          <a:cs typeface="+mn-cs"/>
        </a:defRPr>
      </a:lvl4pPr>
      <a:lvl5pPr marL="8392363" algn="l" defTabSz="2098091" rtl="0" eaLnBrk="1" latinLnBrk="0" hangingPunct="1">
        <a:defRPr sz="8300" kern="1200">
          <a:solidFill>
            <a:schemeClr val="tx1"/>
          </a:solidFill>
          <a:latin typeface="+mn-lt"/>
          <a:ea typeface="+mn-ea"/>
          <a:cs typeface="+mn-cs"/>
        </a:defRPr>
      </a:lvl5pPr>
      <a:lvl6pPr marL="10490454" algn="l" defTabSz="2098091" rtl="0" eaLnBrk="1" latinLnBrk="0" hangingPunct="1">
        <a:defRPr sz="8300" kern="1200">
          <a:solidFill>
            <a:schemeClr val="tx1"/>
          </a:solidFill>
          <a:latin typeface="+mn-lt"/>
          <a:ea typeface="+mn-ea"/>
          <a:cs typeface="+mn-cs"/>
        </a:defRPr>
      </a:lvl6pPr>
      <a:lvl7pPr marL="12588545" algn="l" defTabSz="2098091" rtl="0" eaLnBrk="1" latinLnBrk="0" hangingPunct="1">
        <a:defRPr sz="8300" kern="1200">
          <a:solidFill>
            <a:schemeClr val="tx1"/>
          </a:solidFill>
          <a:latin typeface="+mn-lt"/>
          <a:ea typeface="+mn-ea"/>
          <a:cs typeface="+mn-cs"/>
        </a:defRPr>
      </a:lvl7pPr>
      <a:lvl8pPr marL="14686636" algn="l" defTabSz="2098091" rtl="0" eaLnBrk="1" latinLnBrk="0" hangingPunct="1">
        <a:defRPr sz="8300" kern="1200">
          <a:solidFill>
            <a:schemeClr val="tx1"/>
          </a:solidFill>
          <a:latin typeface="+mn-lt"/>
          <a:ea typeface="+mn-ea"/>
          <a:cs typeface="+mn-cs"/>
        </a:defRPr>
      </a:lvl8pPr>
      <a:lvl9pPr marL="16784726" algn="l" defTabSz="2098091" rtl="0" eaLnBrk="1" latinLnBrk="0" hangingPunct="1">
        <a:defRPr sz="8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4.wmf"/><Relationship Id="rId13" Type="http://schemas.openxmlformats.org/officeDocument/2006/relationships/image" Target="../media/image6.wmf"/><Relationship Id="rId18" Type="http://schemas.openxmlformats.org/officeDocument/2006/relationships/image" Target="../media/image7.wmf"/><Relationship Id="rId3" Type="http://schemas.openxmlformats.org/officeDocument/2006/relationships/oleObject" Target="../embeddings/oleObject1.bin"/><Relationship Id="rId7" Type="http://schemas.openxmlformats.org/officeDocument/2006/relationships/oleObject" Target="../embeddings/oleObject3.bin"/><Relationship Id="rId12" Type="http://schemas.openxmlformats.org/officeDocument/2006/relationships/oleObject" Target="../embeddings/oleObject5.bin"/><Relationship Id="rId17" Type="http://schemas.openxmlformats.org/officeDocument/2006/relationships/oleObject" Target="../embeddings/oleObject6.bin"/><Relationship Id="rId2" Type="http://schemas.openxmlformats.org/officeDocument/2006/relationships/slideLayout" Target="../slideLayouts/slideLayout1.xml"/><Relationship Id="rId16" Type="http://schemas.openxmlformats.org/officeDocument/2006/relationships/image" Target="../media/image11.png"/><Relationship Id="rId1" Type="http://schemas.openxmlformats.org/officeDocument/2006/relationships/vmlDrawing" Target="../drawings/vmlDrawing1.vml"/><Relationship Id="rId6" Type="http://schemas.openxmlformats.org/officeDocument/2006/relationships/image" Target="../media/image3.wmf"/><Relationship Id="rId11" Type="http://schemas.openxmlformats.org/officeDocument/2006/relationships/image" Target="../media/image8.png"/><Relationship Id="rId5" Type="http://schemas.openxmlformats.org/officeDocument/2006/relationships/oleObject" Target="../embeddings/oleObject2.bin"/><Relationship Id="rId15" Type="http://schemas.openxmlformats.org/officeDocument/2006/relationships/image" Target="../media/image10.jpeg"/><Relationship Id="rId10" Type="http://schemas.openxmlformats.org/officeDocument/2006/relationships/image" Target="../media/image5.wmf"/><Relationship Id="rId19" Type="http://schemas.openxmlformats.org/officeDocument/2006/relationships/image" Target="../media/image12.png"/><Relationship Id="rId4" Type="http://schemas.openxmlformats.org/officeDocument/2006/relationships/image" Target="../media/image2.wmf"/><Relationship Id="rId9" Type="http://schemas.openxmlformats.org/officeDocument/2006/relationships/oleObject" Target="../embeddings/oleObject4.bin"/><Relationship Id="rId14"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2" name="Groep 121"/>
          <p:cNvGrpSpPr/>
          <p:nvPr/>
        </p:nvGrpSpPr>
        <p:grpSpPr>
          <a:xfrm>
            <a:off x="1070878" y="26006247"/>
            <a:ext cx="28126423" cy="14005586"/>
            <a:chOff x="1075189" y="24507993"/>
            <a:chExt cx="28126423" cy="14005586"/>
          </a:xfrm>
          <a:noFill/>
        </p:grpSpPr>
        <p:cxnSp>
          <p:nvCxnSpPr>
            <p:cNvPr id="103" name="Rechte verbindingslijn 102"/>
            <p:cNvCxnSpPr/>
            <p:nvPr/>
          </p:nvCxnSpPr>
          <p:spPr>
            <a:xfrm flipV="1">
              <a:off x="25350720" y="28197050"/>
              <a:ext cx="0" cy="3436648"/>
            </a:xfrm>
            <a:prstGeom prst="line">
              <a:avLst/>
            </a:prstGeom>
            <a:grpFill/>
          </p:spPr>
          <p:style>
            <a:lnRef idx="3">
              <a:schemeClr val="accent1"/>
            </a:lnRef>
            <a:fillRef idx="0">
              <a:schemeClr val="accent1"/>
            </a:fillRef>
            <a:effectRef idx="2">
              <a:schemeClr val="accent1"/>
            </a:effectRef>
            <a:fontRef idx="minor">
              <a:schemeClr val="tx1"/>
            </a:fontRef>
          </p:style>
        </p:cxnSp>
        <p:sp>
          <p:nvSpPr>
            <p:cNvPr id="54" name="Tekstvak 53"/>
            <p:cNvSpPr txBox="1"/>
            <p:nvPr/>
          </p:nvSpPr>
          <p:spPr>
            <a:xfrm>
              <a:off x="3583655" y="32020387"/>
              <a:ext cx="3986463" cy="584775"/>
            </a:xfrm>
            <a:prstGeom prst="rect">
              <a:avLst/>
            </a:prstGeom>
            <a:grpFill/>
          </p:spPr>
          <p:txBody>
            <a:bodyPr>
              <a:spAutoFit/>
            </a:bodyPr>
            <a:lstStyle/>
            <a:p>
              <a:pPr algn="ctr">
                <a:defRPr/>
              </a:pPr>
              <a:r>
                <a:rPr lang="en-GB" sz="3200" dirty="0"/>
                <a:t>Activating solution</a:t>
              </a:r>
            </a:p>
          </p:txBody>
        </p:sp>
        <p:sp>
          <p:nvSpPr>
            <p:cNvPr id="100" name="Tekstvak 99"/>
            <p:cNvSpPr txBox="1"/>
            <p:nvPr/>
          </p:nvSpPr>
          <p:spPr>
            <a:xfrm>
              <a:off x="12413947" y="32033296"/>
              <a:ext cx="3128210" cy="584775"/>
            </a:xfrm>
            <a:prstGeom prst="rect">
              <a:avLst/>
            </a:prstGeom>
            <a:grpFill/>
          </p:spPr>
          <p:txBody>
            <a:bodyPr>
              <a:spAutoFit/>
            </a:bodyPr>
            <a:lstStyle/>
            <a:p>
              <a:pPr algn="ctr">
                <a:defRPr/>
              </a:pPr>
              <a:r>
                <a:rPr lang="en-GB" sz="3200" dirty="0"/>
                <a:t>Mixing time</a:t>
              </a:r>
            </a:p>
          </p:txBody>
        </p:sp>
        <p:sp>
          <p:nvSpPr>
            <p:cNvPr id="101" name="Tekstvak 100"/>
            <p:cNvSpPr txBox="1"/>
            <p:nvPr/>
          </p:nvSpPr>
          <p:spPr>
            <a:xfrm>
              <a:off x="21824465" y="32012953"/>
              <a:ext cx="3128210" cy="584775"/>
            </a:xfrm>
            <a:prstGeom prst="rect">
              <a:avLst/>
            </a:prstGeom>
            <a:grpFill/>
          </p:spPr>
          <p:txBody>
            <a:bodyPr>
              <a:spAutoFit/>
            </a:bodyPr>
            <a:lstStyle/>
            <a:p>
              <a:pPr algn="ctr">
                <a:defRPr/>
              </a:pPr>
              <a:r>
                <a:rPr lang="en-GB" sz="3200" dirty="0"/>
                <a:t>Temperature</a:t>
              </a:r>
            </a:p>
          </p:txBody>
        </p:sp>
        <p:graphicFrame>
          <p:nvGraphicFramePr>
            <p:cNvPr id="109" name="Object 108"/>
            <p:cNvGraphicFramePr>
              <a:graphicFrameLocks noChangeAspect="1"/>
            </p:cNvGraphicFramePr>
            <p:nvPr>
              <p:extLst>
                <p:ext uri="{D42A27DB-BD31-4B8C-83A1-F6EECF244321}">
                  <p14:modId xmlns:p14="http://schemas.microsoft.com/office/powerpoint/2010/main" val="3166164018"/>
                </p:ext>
              </p:extLst>
            </p:nvPr>
          </p:nvGraphicFramePr>
          <p:xfrm>
            <a:off x="11256823" y="34046056"/>
            <a:ext cx="5609217" cy="4320000"/>
          </p:xfrm>
          <a:graphic>
            <a:graphicData uri="http://schemas.openxmlformats.org/presentationml/2006/ole">
              <mc:AlternateContent xmlns:mc="http://schemas.openxmlformats.org/markup-compatibility/2006">
                <mc:Choice xmlns:v="urn:schemas-microsoft-com:vml" Requires="v">
                  <p:oleObj spid="_x0000_s3303" name="Graph" r:id="rId3" imgW="4276800" imgH="3025440" progId="Origin50.Graph">
                    <p:embed/>
                  </p:oleObj>
                </mc:Choice>
                <mc:Fallback>
                  <p:oleObj name="Graph" r:id="rId3" imgW="4276800" imgH="3025440" progId="Origin50.Graph">
                    <p:embed/>
                    <p:pic>
                      <p:nvPicPr>
                        <p:cNvPr id="0" name=""/>
                        <p:cNvPicPr>
                          <a:picLocks noChangeAspect="1" noChangeArrowheads="1"/>
                        </p:cNvPicPr>
                        <p:nvPr/>
                      </p:nvPicPr>
                      <p:blipFill>
                        <a:blip r:embed="rId4"/>
                        <a:srcRect/>
                        <a:stretch>
                          <a:fillRect/>
                        </a:stretch>
                      </p:blipFill>
                      <p:spPr bwMode="auto">
                        <a:xfrm>
                          <a:off x="11256823" y="34046056"/>
                          <a:ext cx="5609217" cy="4320000"/>
                        </a:xfrm>
                        <a:prstGeom prst="rect">
                          <a:avLst/>
                        </a:prstGeom>
                        <a:noFill/>
                      </p:spPr>
                    </p:pic>
                  </p:oleObj>
                </mc:Fallback>
              </mc:AlternateContent>
            </a:graphicData>
          </a:graphic>
        </p:graphicFrame>
        <p:graphicFrame>
          <p:nvGraphicFramePr>
            <p:cNvPr id="113" name="Object 112"/>
            <p:cNvGraphicFramePr>
              <a:graphicFrameLocks noChangeAspect="1"/>
            </p:cNvGraphicFramePr>
            <p:nvPr>
              <p:extLst>
                <p:ext uri="{D42A27DB-BD31-4B8C-83A1-F6EECF244321}">
                  <p14:modId xmlns:p14="http://schemas.microsoft.com/office/powerpoint/2010/main" val="3170123168"/>
                </p:ext>
              </p:extLst>
            </p:nvPr>
          </p:nvGraphicFramePr>
          <p:xfrm>
            <a:off x="2479822" y="34051906"/>
            <a:ext cx="5605853" cy="4320000"/>
          </p:xfrm>
          <a:graphic>
            <a:graphicData uri="http://schemas.openxmlformats.org/presentationml/2006/ole">
              <mc:AlternateContent xmlns:mc="http://schemas.openxmlformats.org/markup-compatibility/2006">
                <mc:Choice xmlns:v="urn:schemas-microsoft-com:vml" Requires="v">
                  <p:oleObj spid="_x0000_s3304" name="Graph" r:id="rId5" imgW="4276800" imgH="3025440" progId="Origin50.Graph">
                    <p:embed/>
                  </p:oleObj>
                </mc:Choice>
                <mc:Fallback>
                  <p:oleObj name="Graph" r:id="rId5" imgW="4276800" imgH="3025440" progId="Origin50.Graph">
                    <p:embed/>
                    <p:pic>
                      <p:nvPicPr>
                        <p:cNvPr id="0" name=""/>
                        <p:cNvPicPr>
                          <a:picLocks noChangeAspect="1" noChangeArrowheads="1"/>
                        </p:cNvPicPr>
                        <p:nvPr/>
                      </p:nvPicPr>
                      <p:blipFill>
                        <a:blip r:embed="rId6"/>
                        <a:srcRect/>
                        <a:stretch>
                          <a:fillRect/>
                        </a:stretch>
                      </p:blipFill>
                      <p:spPr bwMode="auto">
                        <a:xfrm>
                          <a:off x="2479822" y="34051906"/>
                          <a:ext cx="5605853" cy="4320000"/>
                        </a:xfrm>
                        <a:prstGeom prst="rect">
                          <a:avLst/>
                        </a:prstGeom>
                        <a:noFill/>
                      </p:spPr>
                    </p:pic>
                  </p:oleObj>
                </mc:Fallback>
              </mc:AlternateContent>
            </a:graphicData>
          </a:graphic>
        </p:graphicFrame>
        <p:graphicFrame>
          <p:nvGraphicFramePr>
            <p:cNvPr id="114" name="Object 113"/>
            <p:cNvGraphicFramePr>
              <a:graphicFrameLocks/>
            </p:cNvGraphicFramePr>
            <p:nvPr>
              <p:extLst>
                <p:ext uri="{D42A27DB-BD31-4B8C-83A1-F6EECF244321}">
                  <p14:modId xmlns:p14="http://schemas.microsoft.com/office/powerpoint/2010/main" val="1303112297"/>
                </p:ext>
              </p:extLst>
            </p:nvPr>
          </p:nvGraphicFramePr>
          <p:xfrm>
            <a:off x="18108921" y="34046056"/>
            <a:ext cx="5608800" cy="4320000"/>
          </p:xfrm>
          <a:graphic>
            <a:graphicData uri="http://schemas.openxmlformats.org/presentationml/2006/ole">
              <mc:AlternateContent xmlns:mc="http://schemas.openxmlformats.org/markup-compatibility/2006">
                <mc:Choice xmlns:v="urn:schemas-microsoft-com:vml" Requires="v">
                  <p:oleObj spid="_x0000_s3305" name="Graph" r:id="rId7" imgW="4276800" imgH="3025440" progId="Origin50.Graph">
                    <p:embed/>
                  </p:oleObj>
                </mc:Choice>
                <mc:Fallback>
                  <p:oleObj name="Graph" r:id="rId7" imgW="4276800" imgH="3025440" progId="Origin50.Graph">
                    <p:embed/>
                    <p:pic>
                      <p:nvPicPr>
                        <p:cNvPr id="0" name=""/>
                        <p:cNvPicPr/>
                        <p:nvPr/>
                      </p:nvPicPr>
                      <p:blipFill>
                        <a:blip r:embed="rId8"/>
                        <a:stretch>
                          <a:fillRect/>
                        </a:stretch>
                      </p:blipFill>
                      <p:spPr>
                        <a:xfrm>
                          <a:off x="18108921" y="34046056"/>
                          <a:ext cx="5608800" cy="4320000"/>
                        </a:xfrm>
                        <a:prstGeom prst="rect">
                          <a:avLst/>
                        </a:prstGeom>
                      </p:spPr>
                    </p:pic>
                  </p:oleObj>
                </mc:Fallback>
              </mc:AlternateContent>
            </a:graphicData>
          </a:graphic>
        </p:graphicFrame>
        <p:cxnSp>
          <p:nvCxnSpPr>
            <p:cNvPr id="78" name="Rechte verbindingslijn 77"/>
            <p:cNvCxnSpPr/>
            <p:nvPr/>
          </p:nvCxnSpPr>
          <p:spPr>
            <a:xfrm>
              <a:off x="5576887" y="31633698"/>
              <a:ext cx="19773833" cy="0"/>
            </a:xfrm>
            <a:prstGeom prst="line">
              <a:avLst/>
            </a:prstGeom>
          </p:spPr>
          <p:style>
            <a:lnRef idx="3">
              <a:schemeClr val="accent1"/>
            </a:lnRef>
            <a:fillRef idx="0">
              <a:schemeClr val="accent1"/>
            </a:fillRef>
            <a:effectRef idx="2">
              <a:schemeClr val="accent1"/>
            </a:effectRef>
            <a:fontRef idx="minor">
              <a:schemeClr val="tx1"/>
            </a:fontRef>
          </p:style>
        </p:cxnSp>
        <p:cxnSp>
          <p:nvCxnSpPr>
            <p:cNvPr id="85" name="Rechte verbindingslijn met pijl 84"/>
            <p:cNvCxnSpPr>
              <a:endCxn id="54" idx="0"/>
            </p:cNvCxnSpPr>
            <p:nvPr/>
          </p:nvCxnSpPr>
          <p:spPr>
            <a:xfrm>
              <a:off x="5576887" y="31628873"/>
              <a:ext cx="0" cy="391514"/>
            </a:xfrm>
            <a:prstGeom prst="straightConnector1">
              <a:avLst/>
            </a:prstGeom>
            <a:grpFill/>
            <a:ln>
              <a:tailEnd type="triangle"/>
            </a:ln>
          </p:spPr>
          <p:style>
            <a:lnRef idx="3">
              <a:schemeClr val="accent1"/>
            </a:lnRef>
            <a:fillRef idx="0">
              <a:schemeClr val="accent1"/>
            </a:fillRef>
            <a:effectRef idx="2">
              <a:schemeClr val="accent1"/>
            </a:effectRef>
            <a:fontRef idx="minor">
              <a:schemeClr val="tx1"/>
            </a:fontRef>
          </p:style>
        </p:cxnSp>
        <p:cxnSp>
          <p:nvCxnSpPr>
            <p:cNvPr id="128" name="Rechte verbindingslijn met pijl 127"/>
            <p:cNvCxnSpPr/>
            <p:nvPr/>
          </p:nvCxnSpPr>
          <p:spPr>
            <a:xfrm>
              <a:off x="13978052" y="31633698"/>
              <a:ext cx="0" cy="386689"/>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cxnSp>
          <p:nvCxnSpPr>
            <p:cNvPr id="129" name="Rechte verbindingslijn met pijl 128"/>
            <p:cNvCxnSpPr/>
            <p:nvPr/>
          </p:nvCxnSpPr>
          <p:spPr>
            <a:xfrm>
              <a:off x="23388570" y="31626263"/>
              <a:ext cx="0" cy="386689"/>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sp>
          <p:nvSpPr>
            <p:cNvPr id="135" name="Tekstvak 134"/>
            <p:cNvSpPr txBox="1"/>
            <p:nvPr/>
          </p:nvSpPr>
          <p:spPr>
            <a:xfrm>
              <a:off x="10110256" y="32545992"/>
              <a:ext cx="7735591" cy="1569660"/>
            </a:xfrm>
            <a:prstGeom prst="rect">
              <a:avLst/>
            </a:prstGeom>
            <a:grpFill/>
          </p:spPr>
          <p:txBody>
            <a:bodyPr wrap="square">
              <a:spAutoFit/>
            </a:bodyPr>
            <a:lstStyle/>
            <a:p>
              <a:pPr algn="just">
                <a:defRPr/>
              </a:pPr>
              <a:r>
                <a:rPr lang="en-GB" sz="3200" dirty="0"/>
                <a:t>The mixing time mainly influences the speed and duration of the </a:t>
              </a:r>
              <a:r>
                <a:rPr lang="en-GB" sz="3200" dirty="0" smtClean="0"/>
                <a:t>foaming. It also improves the stability of the foams</a:t>
              </a:r>
              <a:endParaRPr lang="en-GB" sz="3200" dirty="0"/>
            </a:p>
          </p:txBody>
        </p:sp>
        <p:sp>
          <p:nvSpPr>
            <p:cNvPr id="136" name="Tekstvak 135"/>
            <p:cNvSpPr txBox="1"/>
            <p:nvPr/>
          </p:nvSpPr>
          <p:spPr>
            <a:xfrm>
              <a:off x="18279406" y="32551842"/>
              <a:ext cx="10922206" cy="1569660"/>
            </a:xfrm>
            <a:prstGeom prst="rect">
              <a:avLst/>
            </a:prstGeom>
            <a:grpFill/>
          </p:spPr>
          <p:txBody>
            <a:bodyPr wrap="square">
              <a:spAutoFit/>
            </a:bodyPr>
            <a:lstStyle/>
            <a:p>
              <a:pPr algn="just">
                <a:defRPr/>
              </a:pPr>
              <a:r>
                <a:rPr lang="en-GB" sz="3200" dirty="0"/>
                <a:t>The process temperature influences the starting time, duration and speed of foaming at high SiO</a:t>
              </a:r>
              <a:r>
                <a:rPr lang="en-GB" sz="3200" baseline="-25000" dirty="0"/>
                <a:t>2</a:t>
              </a:r>
              <a:r>
                <a:rPr lang="en-GB" sz="3200" dirty="0"/>
                <a:t>/Na</a:t>
              </a:r>
              <a:r>
                <a:rPr lang="en-GB" sz="3200" baseline="-25000" dirty="0"/>
                <a:t>2</a:t>
              </a:r>
              <a:r>
                <a:rPr lang="en-GB" sz="3200" dirty="0"/>
                <a:t>O ratio and low mixing time.</a:t>
              </a:r>
            </a:p>
          </p:txBody>
        </p:sp>
        <p:graphicFrame>
          <p:nvGraphicFramePr>
            <p:cNvPr id="140" name="Object 139"/>
            <p:cNvGraphicFramePr>
              <a:graphicFrameLocks/>
            </p:cNvGraphicFramePr>
            <p:nvPr>
              <p:extLst>
                <p:ext uri="{D42A27DB-BD31-4B8C-83A1-F6EECF244321}">
                  <p14:modId xmlns:p14="http://schemas.microsoft.com/office/powerpoint/2010/main" val="1095147515"/>
                </p:ext>
              </p:extLst>
            </p:nvPr>
          </p:nvGraphicFramePr>
          <p:xfrm>
            <a:off x="23543704" y="34046056"/>
            <a:ext cx="5608800" cy="4320000"/>
          </p:xfrm>
          <a:graphic>
            <a:graphicData uri="http://schemas.openxmlformats.org/presentationml/2006/ole">
              <mc:AlternateContent xmlns:mc="http://schemas.openxmlformats.org/markup-compatibility/2006">
                <mc:Choice xmlns:v="urn:schemas-microsoft-com:vml" Requires="v">
                  <p:oleObj spid="_x0000_s3306" name="Graph" r:id="rId9" imgW="4276800" imgH="3025440" progId="Origin50.Graph">
                    <p:embed/>
                  </p:oleObj>
                </mc:Choice>
                <mc:Fallback>
                  <p:oleObj name="Graph" r:id="rId9" imgW="4276800" imgH="3025440" progId="Origin50.Graph">
                    <p:embed/>
                    <p:pic>
                      <p:nvPicPr>
                        <p:cNvPr id="0" name=""/>
                        <p:cNvPicPr>
                          <a:picLocks noChangeAspect="1" noChangeArrowheads="1"/>
                        </p:cNvPicPr>
                        <p:nvPr/>
                      </p:nvPicPr>
                      <p:blipFill>
                        <a:blip r:embed="rId10"/>
                        <a:srcRect/>
                        <a:stretch>
                          <a:fillRect/>
                        </a:stretch>
                      </p:blipFill>
                      <p:spPr bwMode="auto">
                        <a:xfrm>
                          <a:off x="23543704" y="34046056"/>
                          <a:ext cx="5608800" cy="4320000"/>
                        </a:xfrm>
                        <a:prstGeom prst="rect">
                          <a:avLst/>
                        </a:prstGeom>
                        <a:noFill/>
                      </p:spPr>
                    </p:pic>
                  </p:oleObj>
                </mc:Fallback>
              </mc:AlternateContent>
            </a:graphicData>
          </a:graphic>
        </p:graphicFrame>
        <p:sp>
          <p:nvSpPr>
            <p:cNvPr id="151" name="Tekstvak 150"/>
            <p:cNvSpPr txBox="1"/>
            <p:nvPr/>
          </p:nvSpPr>
          <p:spPr>
            <a:xfrm>
              <a:off x="1079714" y="32551842"/>
              <a:ext cx="8766918" cy="1077218"/>
            </a:xfrm>
            <a:prstGeom prst="rect">
              <a:avLst/>
            </a:prstGeom>
            <a:grpFill/>
          </p:spPr>
          <p:txBody>
            <a:bodyPr>
              <a:spAutoFit/>
            </a:bodyPr>
            <a:lstStyle/>
            <a:p>
              <a:pPr algn="just">
                <a:defRPr/>
              </a:pPr>
              <a:r>
                <a:rPr lang="en-GB" sz="3200" dirty="0"/>
                <a:t>The SiO</a:t>
              </a:r>
              <a:r>
                <a:rPr lang="en-GB" sz="3200" baseline="-25000" dirty="0"/>
                <a:t>2</a:t>
              </a:r>
              <a:r>
                <a:rPr lang="en-GB" sz="3200" dirty="0"/>
                <a:t>/Na</a:t>
              </a:r>
              <a:r>
                <a:rPr lang="en-GB" sz="3200" baseline="-25000" dirty="0"/>
                <a:t>2</a:t>
              </a:r>
              <a:r>
                <a:rPr lang="en-GB" sz="3200" dirty="0"/>
                <a:t>O ratio influences the starting time and duration of foaming but not the </a:t>
              </a:r>
              <a:r>
                <a:rPr lang="en-GB" sz="3200" dirty="0" smtClean="0"/>
                <a:t>speed.</a:t>
              </a:r>
              <a:endParaRPr lang="en-GB" sz="3200" dirty="0"/>
            </a:p>
          </p:txBody>
        </p:sp>
        <p:pic>
          <p:nvPicPr>
            <p:cNvPr id="111" name="Afbeelding 110"/>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1075189" y="25142956"/>
              <a:ext cx="27008821" cy="6212336"/>
            </a:xfrm>
            <a:prstGeom prst="rect">
              <a:avLst/>
            </a:prstGeom>
            <a:grpFill/>
          </p:spPr>
        </p:pic>
        <p:sp>
          <p:nvSpPr>
            <p:cNvPr id="160" name="Rechthoek 159"/>
            <p:cNvSpPr/>
            <p:nvPr/>
          </p:nvSpPr>
          <p:spPr>
            <a:xfrm>
              <a:off x="1081088" y="24507993"/>
              <a:ext cx="28114626" cy="14005586"/>
            </a:xfrm>
            <a:prstGeom prst="rect">
              <a:avLst/>
            </a:prstGeom>
            <a:grpFill/>
            <a:ln>
              <a:solidFill>
                <a:schemeClr val="accent1"/>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GB" dirty="0"/>
            </a:p>
          </p:txBody>
        </p:sp>
        <p:sp>
          <p:nvSpPr>
            <p:cNvPr id="119" name="Rechthoek 118"/>
            <p:cNvSpPr/>
            <p:nvPr/>
          </p:nvSpPr>
          <p:spPr>
            <a:xfrm>
              <a:off x="1085399" y="24560556"/>
              <a:ext cx="5929828" cy="646331"/>
            </a:xfrm>
            <a:prstGeom prst="rect">
              <a:avLst/>
            </a:prstGeom>
            <a:grpFill/>
          </p:spPr>
          <p:txBody>
            <a:bodyPr wrap="none">
              <a:spAutoFit/>
            </a:bodyPr>
            <a:lstStyle/>
            <a:p>
              <a:pPr>
                <a:defRPr/>
              </a:pPr>
              <a:r>
                <a:rPr lang="en-GB" sz="3600" b="1" dirty="0"/>
                <a:t>Kinetics of pore formation</a:t>
              </a:r>
            </a:p>
          </p:txBody>
        </p:sp>
      </p:grpSp>
      <p:sp>
        <p:nvSpPr>
          <p:cNvPr id="3075" name="Titel 3"/>
          <p:cNvSpPr>
            <a:spLocks noGrp="1"/>
          </p:cNvSpPr>
          <p:nvPr>
            <p:ph type="title"/>
          </p:nvPr>
        </p:nvSpPr>
        <p:spPr bwMode="auto">
          <a:xfrm>
            <a:off x="1081088" y="5940425"/>
            <a:ext cx="28114625" cy="2854325"/>
          </a:xfrm>
          <a:solidFill>
            <a:schemeClr val="bg1"/>
          </a:solidFill>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ctr"/>
            <a:r>
              <a:rPr lang="en-GB" altLang="nl-NL" sz="9000" dirty="0">
                <a:latin typeface="Arial" panose="020B0604020202020204" pitchFamily="34" charset="0"/>
                <a:ea typeface="ＭＳ Ｐゴシック" panose="020B0600070205080204" pitchFamily="34" charset="-128"/>
                <a:cs typeface="Arial" panose="020B0604020202020204" pitchFamily="34" charset="0"/>
              </a:rPr>
              <a:t>ON THE FOAMING KINETICS FOR THE SYNTHESIS OF POROUS INORGANIC POLYMERS</a:t>
            </a:r>
            <a:endParaRPr lang="en-GB" altLang="nl-BE" sz="9000" dirty="0">
              <a:latin typeface="Arial" panose="020B0604020202020204" pitchFamily="34" charset="0"/>
              <a:ea typeface="ＭＳ Ｐゴシック" panose="020B0600070205080204" pitchFamily="34" charset="-128"/>
              <a:cs typeface="Arial" panose="020B0604020202020204" pitchFamily="34" charset="0"/>
            </a:endParaRPr>
          </a:p>
        </p:txBody>
      </p:sp>
      <p:sp>
        <p:nvSpPr>
          <p:cNvPr id="3076" name="Tijdelijke aanduiding voor inhoud 2077"/>
          <p:cNvSpPr>
            <a:spLocks noGrp="1"/>
          </p:cNvSpPr>
          <p:nvPr>
            <p:ph idx="1"/>
          </p:nvPr>
        </p:nvSpPr>
        <p:spPr bwMode="auto">
          <a:xfrm>
            <a:off x="1081088" y="9055100"/>
            <a:ext cx="28116212" cy="2211388"/>
          </a:xfrm>
          <a:solidFill>
            <a:schemeClr val="bg1"/>
          </a:solidFill>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indent="0">
              <a:buFont typeface="Arial" panose="020B0604020202020204" pitchFamily="34" charset="0"/>
              <a:buNone/>
            </a:pPr>
            <a:r>
              <a:rPr lang="en-GB" altLang="nl-NL" sz="3200" b="1" dirty="0">
                <a:latin typeface="Arial" panose="020B0604020202020204" pitchFamily="34" charset="0"/>
                <a:ea typeface="ＭＳ Ｐゴシック" panose="020B0600070205080204" pitchFamily="34" charset="-128"/>
                <a:cs typeface="Arial" panose="020B0604020202020204" pitchFamily="34" charset="0"/>
              </a:rPr>
              <a:t>Jos DENISSEN</a:t>
            </a:r>
            <a:r>
              <a:rPr lang="en-GB" altLang="nl-NL" sz="3200" b="1" baseline="30000" dirty="0">
                <a:latin typeface="Arial" panose="020B0604020202020204" pitchFamily="34" charset="0"/>
                <a:ea typeface="ＭＳ Ｐゴシック" panose="020B0600070205080204" pitchFamily="34" charset="-128"/>
                <a:cs typeface="Arial" panose="020B0604020202020204" pitchFamily="34" charset="0"/>
              </a:rPr>
              <a:t>1</a:t>
            </a:r>
            <a:r>
              <a:rPr lang="en-GB" altLang="nl-NL" sz="3200" b="1" dirty="0">
                <a:latin typeface="Arial" panose="020B0604020202020204" pitchFamily="34" charset="0"/>
                <a:ea typeface="ＭＳ Ｐゴシック" panose="020B0600070205080204" pitchFamily="34" charset="-128"/>
                <a:cs typeface="Arial" panose="020B0604020202020204" pitchFamily="34" charset="0"/>
              </a:rPr>
              <a:t>, </a:t>
            </a:r>
            <a:r>
              <a:rPr lang="en-GB" altLang="nl-NL" sz="3200" b="1" dirty="0" err="1">
                <a:latin typeface="Arial" panose="020B0604020202020204" pitchFamily="34" charset="0"/>
                <a:ea typeface="ＭＳ Ｐゴシック" panose="020B0600070205080204" pitchFamily="34" charset="-128"/>
                <a:cs typeface="Arial" panose="020B0604020202020204" pitchFamily="34" charset="0"/>
              </a:rPr>
              <a:t>Lubica</a:t>
            </a:r>
            <a:r>
              <a:rPr lang="en-GB" altLang="nl-NL" sz="3200" b="1" dirty="0">
                <a:latin typeface="Arial" panose="020B0604020202020204" pitchFamily="34" charset="0"/>
                <a:ea typeface="ＭＳ Ｐゴシック" panose="020B0600070205080204" pitchFamily="34" charset="-128"/>
                <a:cs typeface="Arial" panose="020B0604020202020204" pitchFamily="34" charset="0"/>
              </a:rPr>
              <a:t> KRISKOVA</a:t>
            </a:r>
            <a:r>
              <a:rPr lang="en-GB" altLang="nl-NL" sz="3200" b="1" baseline="30000" dirty="0">
                <a:latin typeface="Arial" panose="020B0604020202020204" pitchFamily="34" charset="0"/>
                <a:ea typeface="ＭＳ Ｐゴシック" panose="020B0600070205080204" pitchFamily="34" charset="-128"/>
                <a:cs typeface="Arial" panose="020B0604020202020204" pitchFamily="34" charset="0"/>
              </a:rPr>
              <a:t>1</a:t>
            </a:r>
            <a:r>
              <a:rPr lang="en-GB" altLang="nl-NL" sz="3200" b="1" dirty="0">
                <a:latin typeface="Arial" panose="020B0604020202020204" pitchFamily="34" charset="0"/>
                <a:ea typeface="ＭＳ Ｐゴシック" panose="020B0600070205080204" pitchFamily="34" charset="-128"/>
                <a:cs typeface="Arial" panose="020B0604020202020204" pitchFamily="34" charset="0"/>
              </a:rPr>
              <a:t>, </a:t>
            </a:r>
            <a:r>
              <a:rPr lang="en-GB" altLang="nl-NL" sz="3200" b="1" dirty="0" err="1">
                <a:latin typeface="Arial" panose="020B0604020202020204" pitchFamily="34" charset="0"/>
                <a:ea typeface="ＭＳ Ｐゴシック" panose="020B0600070205080204" pitchFamily="34" charset="-128"/>
                <a:cs typeface="Arial" panose="020B0604020202020204" pitchFamily="34" charset="0"/>
              </a:rPr>
              <a:t>Yiannis</a:t>
            </a:r>
            <a:r>
              <a:rPr lang="en-GB" altLang="nl-NL" sz="3200" b="1" dirty="0">
                <a:latin typeface="Arial" panose="020B0604020202020204" pitchFamily="34" charset="0"/>
                <a:ea typeface="ＭＳ Ｐゴシック" panose="020B0600070205080204" pitchFamily="34" charset="-128"/>
                <a:cs typeface="Arial" panose="020B0604020202020204" pitchFamily="34" charset="0"/>
              </a:rPr>
              <a:t> PONTIKES</a:t>
            </a:r>
            <a:r>
              <a:rPr lang="en-GB" altLang="nl-NL" sz="3200" b="1" baseline="30000" dirty="0">
                <a:latin typeface="Arial" panose="020B0604020202020204" pitchFamily="34" charset="0"/>
                <a:ea typeface="ＭＳ Ｐゴシック" panose="020B0600070205080204" pitchFamily="34" charset="-128"/>
                <a:cs typeface="Arial" panose="020B0604020202020204" pitchFamily="34" charset="0"/>
              </a:rPr>
              <a:t>1</a:t>
            </a:r>
            <a:r>
              <a:rPr lang="en-GB" altLang="nl-NL" sz="3200" b="1" dirty="0">
                <a:latin typeface="Arial" panose="020B0604020202020204" pitchFamily="34" charset="0"/>
                <a:ea typeface="ＭＳ Ｐゴシック" panose="020B0600070205080204" pitchFamily="34" charset="-128"/>
                <a:cs typeface="Arial" panose="020B0604020202020204" pitchFamily="34" charset="0"/>
              </a:rPr>
              <a:t> </a:t>
            </a:r>
          </a:p>
          <a:p>
            <a:pPr marL="0" indent="0">
              <a:buFont typeface="Arial" panose="020B0604020202020204" pitchFamily="34" charset="0"/>
              <a:buNone/>
            </a:pPr>
            <a:r>
              <a:rPr lang="en-GB" altLang="nl-NL" sz="3200" baseline="30000" dirty="0">
                <a:latin typeface="Arial" panose="020B0604020202020204" pitchFamily="34" charset="0"/>
                <a:ea typeface="ＭＳ Ｐゴシック" panose="020B0600070205080204" pitchFamily="34" charset="-128"/>
                <a:cs typeface="Arial" panose="020B0604020202020204" pitchFamily="34" charset="0"/>
              </a:rPr>
              <a:t>1</a:t>
            </a:r>
            <a:r>
              <a:rPr lang="en-GB" altLang="nl-NL" sz="3200" dirty="0">
                <a:latin typeface="Arial" panose="020B0604020202020204" pitchFamily="34" charset="0"/>
                <a:ea typeface="ＭＳ Ｐゴシック" panose="020B0600070205080204" pitchFamily="34" charset="-128"/>
                <a:cs typeface="Arial" panose="020B0604020202020204" pitchFamily="34" charset="0"/>
              </a:rPr>
              <a:t> KU Leuven, Department of Materials Engineering, 3001 </a:t>
            </a:r>
            <a:r>
              <a:rPr lang="en-GB" altLang="nl-NL" sz="3200" dirty="0" err="1">
                <a:latin typeface="Arial" panose="020B0604020202020204" pitchFamily="34" charset="0"/>
                <a:ea typeface="ＭＳ Ｐゴシック" panose="020B0600070205080204" pitchFamily="34" charset="-128"/>
                <a:cs typeface="Arial" panose="020B0604020202020204" pitchFamily="34" charset="0"/>
              </a:rPr>
              <a:t>Heverlee</a:t>
            </a:r>
            <a:r>
              <a:rPr lang="en-GB" altLang="nl-NL" sz="3200" dirty="0">
                <a:latin typeface="Arial" panose="020B0604020202020204" pitchFamily="34" charset="0"/>
                <a:ea typeface="ＭＳ Ｐゴシック" panose="020B0600070205080204" pitchFamily="34" charset="-128"/>
                <a:cs typeface="Arial" panose="020B0604020202020204" pitchFamily="34" charset="0"/>
              </a:rPr>
              <a:t>, Belgium</a:t>
            </a:r>
          </a:p>
          <a:p>
            <a:pPr marL="0" indent="0">
              <a:buFont typeface="Arial" panose="020B0604020202020204" pitchFamily="34" charset="0"/>
              <a:buNone/>
            </a:pPr>
            <a:r>
              <a:rPr lang="en-GB" altLang="nl-NL" sz="3200" i="1" dirty="0">
                <a:latin typeface="Arial" panose="020B0604020202020204" pitchFamily="34" charset="0"/>
                <a:ea typeface="ＭＳ Ｐゴシック" panose="020B0600070205080204" pitchFamily="34" charset="-128"/>
                <a:cs typeface="Arial" panose="020B0604020202020204" pitchFamily="34" charset="0"/>
              </a:rPr>
              <a:t>jos.denissen@kuleuven.be, lubica.kriskova@kuleuven.be, yiannis.pontikes@kuleuven.be</a:t>
            </a:r>
          </a:p>
        </p:txBody>
      </p:sp>
      <p:graphicFrame>
        <p:nvGraphicFramePr>
          <p:cNvPr id="3079" name="Object 116"/>
          <p:cNvGraphicFramePr>
            <a:graphicFrameLocks noChangeAspect="1"/>
          </p:cNvGraphicFramePr>
          <p:nvPr>
            <p:extLst>
              <p:ext uri="{D42A27DB-BD31-4B8C-83A1-F6EECF244321}">
                <p14:modId xmlns:p14="http://schemas.microsoft.com/office/powerpoint/2010/main" val="1436010731"/>
              </p:ext>
            </p:extLst>
          </p:nvPr>
        </p:nvGraphicFramePr>
        <p:xfrm>
          <a:off x="12693328" y="22076640"/>
          <a:ext cx="5025496" cy="3600000"/>
        </p:xfrm>
        <a:graphic>
          <a:graphicData uri="http://schemas.openxmlformats.org/presentationml/2006/ole">
            <mc:AlternateContent xmlns:mc="http://schemas.openxmlformats.org/markup-compatibility/2006">
              <mc:Choice xmlns:v="urn:schemas-microsoft-com:vml" Requires="v">
                <p:oleObj spid="_x0000_s3307" name="Graph" r:id="rId12" imgW="4276800" imgH="3025440" progId="Origin50.Graph">
                  <p:embed/>
                </p:oleObj>
              </mc:Choice>
              <mc:Fallback>
                <p:oleObj name="Graph" r:id="rId12" imgW="4276800" imgH="3025440" progId="Origin50.Graph">
                  <p:embed/>
                  <p:pic>
                    <p:nvPicPr>
                      <p:cNvPr id="0" name="Object 116"/>
                      <p:cNvPicPr>
                        <a:picLocks noChangeAspect="1" noChangeArrowheads="1"/>
                      </p:cNvPicPr>
                      <p:nvPr/>
                    </p:nvPicPr>
                    <p:blipFill>
                      <a:blip r:embed="rId13"/>
                      <a:srcRect/>
                      <a:stretch>
                        <a:fillRect/>
                      </a:stretch>
                    </p:blipFill>
                    <p:spPr bwMode="auto">
                      <a:xfrm>
                        <a:off x="12693328" y="22076640"/>
                        <a:ext cx="5025496" cy="3600000"/>
                      </a:xfrm>
                      <a:prstGeom prst="rect">
                        <a:avLst/>
                      </a:prstGeom>
                      <a:noFill/>
                      <a:ln>
                        <a:noFill/>
                      </a:ln>
                    </p:spPr>
                  </p:pic>
                </p:oleObj>
              </mc:Fallback>
            </mc:AlternateContent>
          </a:graphicData>
        </a:graphic>
      </p:graphicFrame>
      <p:sp>
        <p:nvSpPr>
          <p:cNvPr id="29" name="Rechthoek 28"/>
          <p:cNvSpPr/>
          <p:nvPr/>
        </p:nvSpPr>
        <p:spPr>
          <a:xfrm>
            <a:off x="1082675" y="18797410"/>
            <a:ext cx="28114625" cy="6988530"/>
          </a:xfrm>
          <a:prstGeom prst="rect">
            <a:avLst/>
          </a:prstGeom>
          <a:noFill/>
          <a:ln>
            <a:solidFill>
              <a:schemeClr val="accent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GB" dirty="0"/>
          </a:p>
        </p:txBody>
      </p:sp>
      <p:sp>
        <p:nvSpPr>
          <p:cNvPr id="3082" name="Tekstvak 29"/>
          <p:cNvSpPr txBox="1">
            <a:spLocks noChangeArrowheads="1"/>
          </p:cNvSpPr>
          <p:nvPr/>
        </p:nvSpPr>
        <p:spPr bwMode="auto">
          <a:xfrm>
            <a:off x="1081088" y="11525250"/>
            <a:ext cx="28116212" cy="1323975"/>
          </a:xfrm>
          <a:prstGeom prst="rect">
            <a:avLst/>
          </a:prstGeom>
          <a:solidFill>
            <a:schemeClr val="bg1"/>
          </a:solidFill>
          <a:ln w="9525">
            <a:solidFill>
              <a:schemeClr val="accent1"/>
            </a:solidFill>
            <a:miter lim="800000"/>
            <a:headEnd/>
            <a:tailEnd/>
          </a:ln>
        </p:spPr>
        <p:txBody>
          <a:bodyPr>
            <a:spAutoFit/>
          </a:bodyPr>
          <a:lstStyle/>
          <a:p>
            <a:pPr algn="just"/>
            <a:r>
              <a:rPr lang="en-GB" altLang="nl-NL" sz="4000" b="1" dirty="0"/>
              <a:t>Goal</a:t>
            </a:r>
            <a:r>
              <a:rPr lang="en-GB" altLang="nl-NL" sz="4000" dirty="0"/>
              <a:t>: Study the foaming kinetics of IP by heat of reaction (isothermal calorimetry) and kinetics of pore formation (visual recording), to investigate the influence of the activating solution, addition time of the foaming agent and temperature.</a:t>
            </a:r>
          </a:p>
        </p:txBody>
      </p:sp>
      <p:sp>
        <p:nvSpPr>
          <p:cNvPr id="3083" name="Rechthoek 32"/>
          <p:cNvSpPr>
            <a:spLocks noChangeArrowheads="1"/>
          </p:cNvSpPr>
          <p:nvPr/>
        </p:nvSpPr>
        <p:spPr bwMode="auto">
          <a:xfrm>
            <a:off x="1089025" y="18854560"/>
            <a:ext cx="3673475"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GB" altLang="nl-NL" sz="3600" b="1" dirty="0"/>
              <a:t>Heat of reaction</a:t>
            </a:r>
          </a:p>
        </p:txBody>
      </p:sp>
      <p:pic>
        <p:nvPicPr>
          <p:cNvPr id="3084" name="Afbeelding 3"/>
          <p:cNvPicPr>
            <a:picLocks noChangeAspect="1"/>
          </p:cNvPicPr>
          <p:nvPr/>
        </p:nvPicPr>
        <p:blipFill>
          <a:blip r:embed="rId14">
            <a:extLst>
              <a:ext uri="{28A0092B-C50C-407E-A947-70E740481C1C}">
                <a14:useLocalDpi xmlns:a14="http://schemas.microsoft.com/office/drawing/2010/main" val="0"/>
              </a:ext>
            </a:extLst>
          </a:blip>
          <a:srcRect t="19048" b="20523"/>
          <a:stretch>
            <a:fillRect/>
          </a:stretch>
        </p:blipFill>
        <p:spPr bwMode="auto">
          <a:xfrm>
            <a:off x="1506537" y="24275872"/>
            <a:ext cx="2081213" cy="1257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5" name="Picture 13" descr="Afbeeldingsresultaat voor Aluminium powder"/>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4095750" y="23093185"/>
            <a:ext cx="2381250" cy="143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86" name="Tekstvak 35"/>
          <p:cNvSpPr txBox="1">
            <a:spLocks noChangeArrowheads="1"/>
          </p:cNvSpPr>
          <p:nvPr/>
        </p:nvSpPr>
        <p:spPr bwMode="auto">
          <a:xfrm>
            <a:off x="1018166" y="23377347"/>
            <a:ext cx="3118388"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en-GB" altLang="nl-NL" sz="4000" dirty="0" err="1"/>
              <a:t>Fayalite</a:t>
            </a:r>
            <a:r>
              <a:rPr lang="en-GB" altLang="nl-NL" sz="4000" dirty="0"/>
              <a:t> slag</a:t>
            </a:r>
          </a:p>
          <a:p>
            <a:pPr algn="ctr"/>
            <a:r>
              <a:rPr lang="en-GB" altLang="nl-NL" sz="4000" dirty="0"/>
              <a:t>S/L = 3.33</a:t>
            </a:r>
          </a:p>
        </p:txBody>
      </p:sp>
      <p:sp>
        <p:nvSpPr>
          <p:cNvPr id="3087" name="Tekstvak 36"/>
          <p:cNvSpPr txBox="1">
            <a:spLocks noChangeArrowheads="1"/>
          </p:cNvSpPr>
          <p:nvPr/>
        </p:nvSpPr>
        <p:spPr bwMode="auto">
          <a:xfrm>
            <a:off x="2895600" y="22024797"/>
            <a:ext cx="4775671"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en-GB" altLang="nl-NL" sz="4000" dirty="0"/>
              <a:t>Aluminium powder</a:t>
            </a:r>
          </a:p>
          <a:p>
            <a:pPr algn="ctr"/>
            <a:r>
              <a:rPr lang="en-GB" altLang="nl-NL" sz="4000" dirty="0"/>
              <a:t>0.2 </a:t>
            </a:r>
            <a:r>
              <a:rPr lang="en-GB" altLang="nl-NL" sz="4000" dirty="0" err="1" smtClean="0"/>
              <a:t>wt</a:t>
            </a:r>
            <a:r>
              <a:rPr lang="en-GB" altLang="nl-NL" sz="4000" dirty="0" smtClean="0"/>
              <a:t>%</a:t>
            </a:r>
            <a:endParaRPr lang="en-GB" altLang="nl-NL" sz="4000" dirty="0"/>
          </a:p>
        </p:txBody>
      </p:sp>
      <p:sp>
        <p:nvSpPr>
          <p:cNvPr id="7" name="PIJL-RECHTS 6"/>
          <p:cNvSpPr/>
          <p:nvPr/>
        </p:nvSpPr>
        <p:spPr>
          <a:xfrm>
            <a:off x="3554415" y="24909285"/>
            <a:ext cx="4818062" cy="166687"/>
          </a:xfrm>
          <a:prstGeom prst="rightArrow">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GB" dirty="0"/>
          </a:p>
        </p:txBody>
      </p:sp>
      <p:sp>
        <p:nvSpPr>
          <p:cNvPr id="3089" name="Tekstvak 41"/>
          <p:cNvSpPr txBox="1">
            <a:spLocks noChangeArrowheads="1"/>
          </p:cNvSpPr>
          <p:nvPr/>
        </p:nvSpPr>
        <p:spPr bwMode="auto">
          <a:xfrm>
            <a:off x="1230312" y="20636579"/>
            <a:ext cx="6343650"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GB" altLang="nl-NL" sz="4000" dirty="0"/>
              <a:t>Activating solution</a:t>
            </a:r>
          </a:p>
          <a:p>
            <a:pPr algn="ctr"/>
            <a:r>
              <a:rPr lang="en-GB" altLang="nl-NL" sz="4000" dirty="0"/>
              <a:t>1.0, 1.2 or 1.4 </a:t>
            </a:r>
            <a:r>
              <a:rPr lang="en-GB" altLang="nl-NL" sz="4000" dirty="0" smtClean="0"/>
              <a:t>SiO</a:t>
            </a:r>
            <a:r>
              <a:rPr lang="en-GB" altLang="nl-NL" sz="4000" baseline="-25000" dirty="0" smtClean="0"/>
              <a:t>2</a:t>
            </a:r>
            <a:r>
              <a:rPr lang="en-GB" altLang="nl-NL" sz="4000" dirty="0" smtClean="0"/>
              <a:t>/Na</a:t>
            </a:r>
            <a:r>
              <a:rPr lang="en-GB" altLang="nl-NL" sz="4000" baseline="-25000" dirty="0" smtClean="0"/>
              <a:t>2</a:t>
            </a:r>
            <a:r>
              <a:rPr lang="en-GB" altLang="nl-NL" sz="4000" dirty="0" smtClean="0"/>
              <a:t>O</a:t>
            </a:r>
            <a:endParaRPr lang="en-GB" altLang="nl-NL" sz="4000" dirty="0"/>
          </a:p>
        </p:txBody>
      </p:sp>
      <p:sp>
        <p:nvSpPr>
          <p:cNvPr id="43" name="PIJL-RECHTS 42"/>
          <p:cNvSpPr/>
          <p:nvPr/>
        </p:nvSpPr>
        <p:spPr>
          <a:xfrm>
            <a:off x="7516308" y="21585060"/>
            <a:ext cx="857250" cy="180975"/>
          </a:xfrm>
          <a:prstGeom prst="rightArrow">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GB" dirty="0"/>
          </a:p>
        </p:txBody>
      </p:sp>
      <p:pic>
        <p:nvPicPr>
          <p:cNvPr id="3091" name="Afbeelding 8"/>
          <p:cNvPicPr>
            <a:picLocks noChangeAspect="1"/>
          </p:cNvPicPr>
          <p:nvPr/>
        </p:nvPicPr>
        <p:blipFill>
          <a:blip r:embed="rId16">
            <a:extLst>
              <a:ext uri="{28A0092B-C50C-407E-A947-70E740481C1C}">
                <a14:useLocalDpi xmlns:a14="http://schemas.microsoft.com/office/drawing/2010/main" val="0"/>
              </a:ext>
            </a:extLst>
          </a:blip>
          <a:srcRect t="2258"/>
          <a:stretch>
            <a:fillRect/>
          </a:stretch>
        </p:blipFill>
        <p:spPr bwMode="auto">
          <a:xfrm>
            <a:off x="8405812" y="18892660"/>
            <a:ext cx="906463" cy="6711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6" name="PIJL-RECHTS 45"/>
          <p:cNvSpPr/>
          <p:nvPr/>
        </p:nvSpPr>
        <p:spPr>
          <a:xfrm>
            <a:off x="9312275" y="23243997"/>
            <a:ext cx="3217862" cy="152400"/>
          </a:xfrm>
          <a:prstGeom prst="rightArrow">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GB" dirty="0"/>
          </a:p>
        </p:txBody>
      </p:sp>
      <p:sp>
        <p:nvSpPr>
          <p:cNvPr id="3093" name="Tekstvak 46"/>
          <p:cNvSpPr txBox="1">
            <a:spLocks noChangeArrowheads="1"/>
          </p:cNvSpPr>
          <p:nvPr/>
        </p:nvSpPr>
        <p:spPr bwMode="auto">
          <a:xfrm>
            <a:off x="9181139" y="21969385"/>
            <a:ext cx="3418124"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en-GB" altLang="nl-NL" sz="4000" dirty="0"/>
              <a:t>Isothermal</a:t>
            </a:r>
          </a:p>
          <a:p>
            <a:pPr algn="ctr"/>
            <a:r>
              <a:rPr lang="en-GB" altLang="nl-NL" sz="4000" dirty="0"/>
              <a:t>Calorimetry</a:t>
            </a:r>
          </a:p>
        </p:txBody>
      </p:sp>
      <p:sp>
        <p:nvSpPr>
          <p:cNvPr id="11" name="Gebogen pijl 10"/>
          <p:cNvSpPr/>
          <p:nvPr/>
        </p:nvSpPr>
        <p:spPr>
          <a:xfrm flipV="1">
            <a:off x="5298571" y="24467960"/>
            <a:ext cx="3074987" cy="323850"/>
          </a:xfrm>
          <a:prstGeom prst="bentArrow">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GB" dirty="0">
              <a:solidFill>
                <a:schemeClr val="tx1"/>
              </a:solidFill>
            </a:endParaRPr>
          </a:p>
        </p:txBody>
      </p:sp>
      <p:sp>
        <p:nvSpPr>
          <p:cNvPr id="50" name="Rechthoek 49"/>
          <p:cNvSpPr/>
          <p:nvPr/>
        </p:nvSpPr>
        <p:spPr>
          <a:xfrm>
            <a:off x="1089025" y="13052288"/>
            <a:ext cx="28114625" cy="5495569"/>
          </a:xfrm>
          <a:prstGeom prst="rect">
            <a:avLst/>
          </a:prstGeom>
          <a:noFill/>
          <a:ln>
            <a:solidFill>
              <a:schemeClr val="accent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GB" dirty="0"/>
          </a:p>
        </p:txBody>
      </p:sp>
      <p:sp>
        <p:nvSpPr>
          <p:cNvPr id="3096" name="Rechthoek 50"/>
          <p:cNvSpPr>
            <a:spLocks noChangeArrowheads="1"/>
          </p:cNvSpPr>
          <p:nvPr/>
        </p:nvSpPr>
        <p:spPr bwMode="auto">
          <a:xfrm>
            <a:off x="1149350" y="13087733"/>
            <a:ext cx="2185988"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GB" altLang="nl-NL" sz="3600" b="1" dirty="0"/>
              <a:t>Materials</a:t>
            </a:r>
          </a:p>
        </p:txBody>
      </p:sp>
      <p:sp>
        <p:nvSpPr>
          <p:cNvPr id="3097" name="Tekstvak 51"/>
          <p:cNvSpPr txBox="1">
            <a:spLocks noChangeArrowheads="1"/>
          </p:cNvSpPr>
          <p:nvPr/>
        </p:nvSpPr>
        <p:spPr bwMode="auto">
          <a:xfrm>
            <a:off x="18283034" y="19460623"/>
            <a:ext cx="10686425" cy="206210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r>
              <a:rPr lang="en-GB" altLang="nl-NL" sz="3200" dirty="0"/>
              <a:t>IP synthesis without aluminium powder showed 3 peaks namely </a:t>
            </a:r>
            <a:r>
              <a:rPr lang="en-GB" altLang="nl-NL" sz="3200" dirty="0" smtClean="0"/>
              <a:t>initial heat, </a:t>
            </a:r>
            <a:r>
              <a:rPr lang="en-GB" altLang="nl-NL" sz="3200" dirty="0"/>
              <a:t>dissolution and polymerisation. This process finishes between 2 or 40 hours depending mainly on the temperature and lesser on the activating solution.</a:t>
            </a:r>
          </a:p>
        </p:txBody>
      </p:sp>
      <p:graphicFrame>
        <p:nvGraphicFramePr>
          <p:cNvPr id="44" name="Tabel 43"/>
          <p:cNvGraphicFramePr>
            <a:graphicFrameLocks noGrp="1"/>
          </p:cNvGraphicFramePr>
          <p:nvPr>
            <p:extLst>
              <p:ext uri="{D42A27DB-BD31-4B8C-83A1-F6EECF244321}">
                <p14:modId xmlns:p14="http://schemas.microsoft.com/office/powerpoint/2010/main" val="2465917546"/>
              </p:ext>
            </p:extLst>
          </p:nvPr>
        </p:nvGraphicFramePr>
        <p:xfrm>
          <a:off x="1222375" y="14884687"/>
          <a:ext cx="8849033" cy="3474720"/>
        </p:xfrm>
        <a:graphic>
          <a:graphicData uri="http://schemas.openxmlformats.org/drawingml/2006/table">
            <a:tbl>
              <a:tblPr firstRow="1" bandRow="1">
                <a:tableStyleId>{9D7B26C5-4107-4FEC-AEDC-1716B250A1EF}</a:tableStyleId>
              </a:tblPr>
              <a:tblGrid>
                <a:gridCol w="4473296">
                  <a:extLst>
                    <a:ext uri="{9D8B030D-6E8A-4147-A177-3AD203B41FA5}">
                      <a16:colId xmlns="" xmlns:a16="http://schemas.microsoft.com/office/drawing/2014/main" val="20000"/>
                    </a:ext>
                  </a:extLst>
                </a:gridCol>
                <a:gridCol w="2485164">
                  <a:extLst>
                    <a:ext uri="{9D8B030D-6E8A-4147-A177-3AD203B41FA5}">
                      <a16:colId xmlns="" xmlns:a16="http://schemas.microsoft.com/office/drawing/2014/main" val="20001"/>
                    </a:ext>
                  </a:extLst>
                </a:gridCol>
                <a:gridCol w="1890573">
                  <a:extLst>
                    <a:ext uri="{9D8B030D-6E8A-4147-A177-3AD203B41FA5}">
                      <a16:colId xmlns="" xmlns:a16="http://schemas.microsoft.com/office/drawing/2014/main" val="20002"/>
                    </a:ext>
                  </a:extLst>
                </a:gridCol>
              </a:tblGrid>
              <a:tr h="512883">
                <a:tc>
                  <a:txBody>
                    <a:bodyPr/>
                    <a:lstStyle/>
                    <a:p>
                      <a:pPr algn="ctr"/>
                      <a:r>
                        <a:rPr lang="nl-NL" sz="3200" dirty="0" err="1"/>
                        <a:t>Mineralogy</a:t>
                      </a:r>
                      <a:endParaRPr lang="nl-NL" sz="3200" dirty="0">
                        <a:solidFill>
                          <a:schemeClr val="tx1"/>
                        </a:solidFill>
                      </a:endParaRPr>
                    </a:p>
                  </a:txBody>
                  <a:tcPr/>
                </a:tc>
                <a:tc>
                  <a:txBody>
                    <a:bodyPr/>
                    <a:lstStyle/>
                    <a:p>
                      <a:pPr algn="ctr"/>
                      <a:r>
                        <a:rPr lang="nl-NL" sz="3200" dirty="0" err="1"/>
                        <a:t>Composition</a:t>
                      </a:r>
                      <a:endParaRPr lang="nl-NL" sz="3200" dirty="0">
                        <a:solidFill>
                          <a:schemeClr val="tx1"/>
                        </a:solidFill>
                      </a:endParaRPr>
                    </a:p>
                  </a:txBody>
                  <a:tcPr/>
                </a:tc>
                <a:tc>
                  <a:txBody>
                    <a:bodyPr/>
                    <a:lstStyle/>
                    <a:p>
                      <a:pPr algn="ctr"/>
                      <a:r>
                        <a:rPr lang="nl-NL" sz="3200" dirty="0" err="1" smtClean="0"/>
                        <a:t>wt</a:t>
                      </a:r>
                      <a:r>
                        <a:rPr lang="nl-NL" sz="3200" dirty="0" smtClean="0"/>
                        <a:t>%</a:t>
                      </a:r>
                      <a:endParaRPr lang="nl-NL" sz="3200" dirty="0">
                        <a:solidFill>
                          <a:schemeClr val="tx1"/>
                        </a:solidFill>
                      </a:endParaRPr>
                    </a:p>
                  </a:txBody>
                  <a:tcPr/>
                </a:tc>
                <a:extLst>
                  <a:ext uri="{0D108BD9-81ED-4DB2-BD59-A6C34878D82A}">
                    <a16:rowId xmlns="" xmlns:a16="http://schemas.microsoft.com/office/drawing/2014/main" val="10000"/>
                  </a:ext>
                </a:extLst>
              </a:tr>
              <a:tr h="372466">
                <a:tc>
                  <a:txBody>
                    <a:bodyPr/>
                    <a:lstStyle/>
                    <a:p>
                      <a:pPr algn="ctr"/>
                      <a:r>
                        <a:rPr lang="nl-NL" sz="3200" dirty="0" err="1"/>
                        <a:t>Fayalite</a:t>
                      </a:r>
                      <a:endParaRPr lang="nl-NL" sz="3200" dirty="0"/>
                    </a:p>
                  </a:txBody>
                  <a:tcPr>
                    <a:solidFill>
                      <a:schemeClr val="bg1">
                        <a:lumMod val="65000"/>
                        <a:alpha val="20000"/>
                      </a:schemeClr>
                    </a:solidFill>
                  </a:tcPr>
                </a:tc>
                <a:tc>
                  <a:txBody>
                    <a:bodyPr/>
                    <a:lstStyle/>
                    <a:p>
                      <a:pPr marL="0" indent="0" algn="ctr">
                        <a:buNone/>
                      </a:pPr>
                      <a:r>
                        <a:rPr lang="nl-NL" sz="3200" dirty="0"/>
                        <a:t>Fe</a:t>
                      </a:r>
                      <a:r>
                        <a:rPr lang="nl-NL" sz="3200" baseline="-25000" dirty="0"/>
                        <a:t>2</a:t>
                      </a:r>
                      <a:r>
                        <a:rPr lang="nl-NL" sz="3200" dirty="0"/>
                        <a:t>SiO</a:t>
                      </a:r>
                      <a:r>
                        <a:rPr lang="nl-NL" sz="3200" baseline="-25000" dirty="0"/>
                        <a:t>4</a:t>
                      </a:r>
                    </a:p>
                  </a:txBody>
                  <a:tcPr>
                    <a:solidFill>
                      <a:schemeClr val="bg1">
                        <a:lumMod val="65000"/>
                        <a:alpha val="20000"/>
                      </a:schemeClr>
                    </a:solidFill>
                  </a:tcPr>
                </a:tc>
                <a:tc>
                  <a:txBody>
                    <a:bodyPr/>
                    <a:lstStyle/>
                    <a:p>
                      <a:pPr marL="0" indent="0" algn="ctr">
                        <a:buNone/>
                      </a:pPr>
                      <a:r>
                        <a:rPr lang="nl-NL" sz="3200" dirty="0"/>
                        <a:t>19</a:t>
                      </a:r>
                    </a:p>
                  </a:txBody>
                  <a:tcPr>
                    <a:solidFill>
                      <a:schemeClr val="bg1">
                        <a:lumMod val="65000"/>
                        <a:alpha val="20000"/>
                      </a:schemeClr>
                    </a:solidFill>
                  </a:tcPr>
                </a:tc>
                <a:extLst>
                  <a:ext uri="{0D108BD9-81ED-4DB2-BD59-A6C34878D82A}">
                    <a16:rowId xmlns="" xmlns:a16="http://schemas.microsoft.com/office/drawing/2014/main" val="10001"/>
                  </a:ext>
                </a:extLst>
              </a:tr>
              <a:tr h="372466">
                <a:tc>
                  <a:txBody>
                    <a:bodyPr/>
                    <a:lstStyle/>
                    <a:p>
                      <a:pPr algn="ctr"/>
                      <a:r>
                        <a:rPr lang="nl-NL" sz="3200" dirty="0" err="1"/>
                        <a:t>Hercynite</a:t>
                      </a:r>
                      <a:endParaRPr lang="nl-NL" sz="3200" dirty="0"/>
                    </a:p>
                  </a:txBody>
                  <a:tcPr/>
                </a:tc>
                <a:tc>
                  <a:txBody>
                    <a:bodyPr/>
                    <a:lstStyle/>
                    <a:p>
                      <a:pPr marL="0" indent="0" algn="ctr">
                        <a:buNone/>
                      </a:pPr>
                      <a:r>
                        <a:rPr lang="nl-NL" sz="3200" dirty="0"/>
                        <a:t>FeAl</a:t>
                      </a:r>
                      <a:r>
                        <a:rPr lang="nl-NL" sz="3200" baseline="-25000" dirty="0"/>
                        <a:t>2</a:t>
                      </a:r>
                      <a:r>
                        <a:rPr lang="nl-NL" sz="3200" dirty="0"/>
                        <a:t>O</a:t>
                      </a:r>
                      <a:r>
                        <a:rPr lang="nl-NL" sz="3200" baseline="-25000" dirty="0"/>
                        <a:t>4</a:t>
                      </a:r>
                    </a:p>
                  </a:txBody>
                  <a:tcPr/>
                </a:tc>
                <a:tc>
                  <a:txBody>
                    <a:bodyPr/>
                    <a:lstStyle/>
                    <a:p>
                      <a:pPr marL="0" indent="0" algn="ctr">
                        <a:buNone/>
                      </a:pPr>
                      <a:r>
                        <a:rPr lang="nl-NL" sz="3200" dirty="0"/>
                        <a:t>3</a:t>
                      </a:r>
                    </a:p>
                  </a:txBody>
                  <a:tcPr/>
                </a:tc>
                <a:extLst>
                  <a:ext uri="{0D108BD9-81ED-4DB2-BD59-A6C34878D82A}">
                    <a16:rowId xmlns="" xmlns:a16="http://schemas.microsoft.com/office/drawing/2014/main" val="10002"/>
                  </a:ext>
                </a:extLst>
              </a:tr>
              <a:tr h="372466">
                <a:tc>
                  <a:txBody>
                    <a:bodyPr/>
                    <a:lstStyle/>
                    <a:p>
                      <a:pPr algn="ctr"/>
                      <a:r>
                        <a:rPr lang="nl-NL" sz="3200" dirty="0" err="1"/>
                        <a:t>Magnetite</a:t>
                      </a:r>
                      <a:endParaRPr lang="nl-NL" sz="3200" dirty="0"/>
                    </a:p>
                  </a:txBody>
                  <a:tcPr>
                    <a:solidFill>
                      <a:schemeClr val="bg1">
                        <a:lumMod val="65000"/>
                        <a:alpha val="20000"/>
                      </a:schemeClr>
                    </a:solidFill>
                  </a:tcPr>
                </a:tc>
                <a:tc>
                  <a:txBody>
                    <a:bodyPr/>
                    <a:lstStyle/>
                    <a:p>
                      <a:pPr marL="0" indent="0" algn="ctr">
                        <a:buNone/>
                      </a:pPr>
                      <a:r>
                        <a:rPr lang="nl-NL" sz="3200" dirty="0"/>
                        <a:t>Fe</a:t>
                      </a:r>
                      <a:r>
                        <a:rPr lang="nl-NL" sz="3200" baseline="-25000" dirty="0"/>
                        <a:t>3</a:t>
                      </a:r>
                      <a:r>
                        <a:rPr lang="nl-NL" sz="3200" dirty="0"/>
                        <a:t>O</a:t>
                      </a:r>
                      <a:r>
                        <a:rPr lang="nl-NL" sz="3200" baseline="-25000" dirty="0"/>
                        <a:t>4</a:t>
                      </a:r>
                    </a:p>
                  </a:txBody>
                  <a:tcPr>
                    <a:solidFill>
                      <a:schemeClr val="bg1">
                        <a:lumMod val="65000"/>
                        <a:alpha val="20000"/>
                      </a:schemeClr>
                    </a:solidFill>
                  </a:tcPr>
                </a:tc>
                <a:tc>
                  <a:txBody>
                    <a:bodyPr/>
                    <a:lstStyle/>
                    <a:p>
                      <a:pPr marL="0" indent="0" algn="ctr">
                        <a:buNone/>
                      </a:pPr>
                      <a:r>
                        <a:rPr lang="nl-NL" sz="3200" dirty="0"/>
                        <a:t>1</a:t>
                      </a:r>
                    </a:p>
                  </a:txBody>
                  <a:tcPr>
                    <a:solidFill>
                      <a:schemeClr val="bg1">
                        <a:lumMod val="65000"/>
                        <a:alpha val="20000"/>
                      </a:schemeClr>
                    </a:solidFill>
                  </a:tcPr>
                </a:tc>
                <a:extLst>
                  <a:ext uri="{0D108BD9-81ED-4DB2-BD59-A6C34878D82A}">
                    <a16:rowId xmlns="" xmlns:a16="http://schemas.microsoft.com/office/drawing/2014/main" val="10003"/>
                  </a:ext>
                </a:extLst>
              </a:tr>
              <a:tr h="372466">
                <a:tc>
                  <a:txBody>
                    <a:bodyPr/>
                    <a:lstStyle/>
                    <a:p>
                      <a:pPr algn="ctr"/>
                      <a:r>
                        <a:rPr lang="nl-NL" sz="3200" dirty="0" err="1"/>
                        <a:t>Zincite</a:t>
                      </a:r>
                      <a:endParaRPr lang="nl-NL" sz="3200" dirty="0"/>
                    </a:p>
                  </a:txBody>
                  <a:tcPr/>
                </a:tc>
                <a:tc>
                  <a:txBody>
                    <a:bodyPr/>
                    <a:lstStyle/>
                    <a:p>
                      <a:pPr algn="ctr"/>
                      <a:r>
                        <a:rPr lang="nl-NL" sz="3200" dirty="0" err="1"/>
                        <a:t>ZnO</a:t>
                      </a:r>
                      <a:endParaRPr lang="nl-NL" sz="3200" dirty="0"/>
                    </a:p>
                  </a:txBody>
                  <a:tcPr/>
                </a:tc>
                <a:tc>
                  <a:txBody>
                    <a:bodyPr/>
                    <a:lstStyle/>
                    <a:p>
                      <a:pPr algn="ctr"/>
                      <a:r>
                        <a:rPr lang="nl-NL" sz="3200" dirty="0"/>
                        <a:t>&lt;1</a:t>
                      </a:r>
                    </a:p>
                  </a:txBody>
                  <a:tcPr/>
                </a:tc>
                <a:extLst>
                  <a:ext uri="{0D108BD9-81ED-4DB2-BD59-A6C34878D82A}">
                    <a16:rowId xmlns="" xmlns:a16="http://schemas.microsoft.com/office/drawing/2014/main" val="10004"/>
                  </a:ext>
                </a:extLst>
              </a:tr>
              <a:tr h="372466">
                <a:tc>
                  <a:txBody>
                    <a:bodyPr/>
                    <a:lstStyle/>
                    <a:p>
                      <a:pPr algn="ctr"/>
                      <a:r>
                        <a:rPr lang="nl-NL" sz="3200" dirty="0" err="1"/>
                        <a:t>Amorphous</a:t>
                      </a:r>
                      <a:r>
                        <a:rPr lang="nl-NL" sz="3200" dirty="0"/>
                        <a:t>/</a:t>
                      </a:r>
                      <a:r>
                        <a:rPr lang="nl-NL" sz="3200" dirty="0" err="1"/>
                        <a:t>unidentified</a:t>
                      </a:r>
                      <a:endParaRPr lang="nl-NL" sz="3200" dirty="0"/>
                    </a:p>
                  </a:txBody>
                  <a:tcPr>
                    <a:solidFill>
                      <a:schemeClr val="bg1">
                        <a:lumMod val="65000"/>
                        <a:alpha val="20000"/>
                      </a:schemeClr>
                    </a:solidFill>
                  </a:tcPr>
                </a:tc>
                <a:tc>
                  <a:txBody>
                    <a:bodyPr/>
                    <a:lstStyle/>
                    <a:p>
                      <a:pPr marL="0" indent="0" algn="ctr">
                        <a:buNone/>
                      </a:pPr>
                      <a:r>
                        <a:rPr lang="nl-NL" sz="3200" dirty="0"/>
                        <a:t>/</a:t>
                      </a:r>
                    </a:p>
                  </a:txBody>
                  <a:tcPr>
                    <a:solidFill>
                      <a:schemeClr val="bg1">
                        <a:lumMod val="65000"/>
                        <a:alpha val="20000"/>
                      </a:schemeClr>
                    </a:solidFill>
                  </a:tcPr>
                </a:tc>
                <a:tc>
                  <a:txBody>
                    <a:bodyPr/>
                    <a:lstStyle/>
                    <a:p>
                      <a:pPr marL="0" indent="0" algn="ctr">
                        <a:buNone/>
                      </a:pPr>
                      <a:r>
                        <a:rPr lang="nl-NL" sz="3200" dirty="0"/>
                        <a:t>76</a:t>
                      </a:r>
                    </a:p>
                  </a:txBody>
                  <a:tcPr>
                    <a:solidFill>
                      <a:schemeClr val="bg1">
                        <a:lumMod val="65000"/>
                        <a:alpha val="20000"/>
                      </a:schemeClr>
                    </a:solidFill>
                  </a:tcPr>
                </a:tc>
                <a:extLst>
                  <a:ext uri="{0D108BD9-81ED-4DB2-BD59-A6C34878D82A}">
                    <a16:rowId xmlns="" xmlns:a16="http://schemas.microsoft.com/office/drawing/2014/main" val="10005"/>
                  </a:ext>
                </a:extLst>
              </a:tr>
            </a:tbl>
          </a:graphicData>
        </a:graphic>
      </p:graphicFrame>
      <p:graphicFrame>
        <p:nvGraphicFramePr>
          <p:cNvPr id="45" name="Tabel 44"/>
          <p:cNvGraphicFramePr>
            <a:graphicFrameLocks noGrp="1"/>
          </p:cNvGraphicFramePr>
          <p:nvPr>
            <p:extLst>
              <p:ext uri="{D42A27DB-BD31-4B8C-83A1-F6EECF244321}">
                <p14:modId xmlns:p14="http://schemas.microsoft.com/office/powerpoint/2010/main" val="1232167259"/>
              </p:ext>
            </p:extLst>
          </p:nvPr>
        </p:nvGraphicFramePr>
        <p:xfrm>
          <a:off x="10592858" y="14884687"/>
          <a:ext cx="2880562" cy="3474720"/>
        </p:xfrm>
        <a:graphic>
          <a:graphicData uri="http://schemas.openxmlformats.org/drawingml/2006/table">
            <a:tbl>
              <a:tblPr firstRow="1" bandRow="1">
                <a:tableStyleId>{9D7B26C5-4107-4FEC-AEDC-1716B250A1EF}</a:tableStyleId>
              </a:tblPr>
              <a:tblGrid>
                <a:gridCol w="1654879">
                  <a:extLst>
                    <a:ext uri="{9D8B030D-6E8A-4147-A177-3AD203B41FA5}">
                      <a16:colId xmlns="" xmlns:a16="http://schemas.microsoft.com/office/drawing/2014/main" val="20000"/>
                    </a:ext>
                  </a:extLst>
                </a:gridCol>
                <a:gridCol w="1225683">
                  <a:extLst>
                    <a:ext uri="{9D8B030D-6E8A-4147-A177-3AD203B41FA5}">
                      <a16:colId xmlns="" xmlns:a16="http://schemas.microsoft.com/office/drawing/2014/main" val="20001"/>
                    </a:ext>
                  </a:extLst>
                </a:gridCol>
              </a:tblGrid>
              <a:tr h="440828">
                <a:tc>
                  <a:txBody>
                    <a:bodyPr/>
                    <a:lstStyle/>
                    <a:p>
                      <a:pPr algn="ctr"/>
                      <a:r>
                        <a:rPr lang="nl-NL" sz="3200" dirty="0"/>
                        <a:t>Element</a:t>
                      </a:r>
                      <a:endParaRPr lang="nl-NL" sz="3200" dirty="0">
                        <a:solidFill>
                          <a:schemeClr val="tx1"/>
                        </a:solidFill>
                      </a:endParaRPr>
                    </a:p>
                  </a:txBody>
                  <a:tcPr/>
                </a:tc>
                <a:tc>
                  <a:txBody>
                    <a:bodyPr/>
                    <a:lstStyle/>
                    <a:p>
                      <a:pPr algn="ctr"/>
                      <a:r>
                        <a:rPr lang="nl-NL" sz="3200" dirty="0" err="1" smtClean="0"/>
                        <a:t>wt</a:t>
                      </a:r>
                      <a:r>
                        <a:rPr lang="nl-NL" sz="3200" dirty="0" smtClean="0"/>
                        <a:t>%</a:t>
                      </a:r>
                      <a:endParaRPr lang="nl-NL" sz="3200" dirty="0">
                        <a:solidFill>
                          <a:schemeClr val="tx1"/>
                        </a:solidFill>
                      </a:endParaRPr>
                    </a:p>
                  </a:txBody>
                  <a:tcPr/>
                </a:tc>
                <a:extLst>
                  <a:ext uri="{0D108BD9-81ED-4DB2-BD59-A6C34878D82A}">
                    <a16:rowId xmlns="" xmlns:a16="http://schemas.microsoft.com/office/drawing/2014/main" val="10000"/>
                  </a:ext>
                </a:extLst>
              </a:tr>
              <a:tr h="440828">
                <a:tc>
                  <a:txBody>
                    <a:bodyPr/>
                    <a:lstStyle/>
                    <a:p>
                      <a:pPr algn="ctr"/>
                      <a:r>
                        <a:rPr lang="nl-NL" sz="3200" dirty="0" err="1"/>
                        <a:t>FeO</a:t>
                      </a:r>
                      <a:endParaRPr lang="nl-NL" sz="3200" dirty="0"/>
                    </a:p>
                  </a:txBody>
                  <a:tcPr>
                    <a:solidFill>
                      <a:schemeClr val="bg1">
                        <a:lumMod val="65000"/>
                        <a:alpha val="20000"/>
                      </a:schemeClr>
                    </a:solidFill>
                  </a:tcPr>
                </a:tc>
                <a:tc>
                  <a:txBody>
                    <a:bodyPr/>
                    <a:lstStyle/>
                    <a:p>
                      <a:pPr marL="0" indent="0" algn="ctr">
                        <a:buNone/>
                      </a:pPr>
                      <a:r>
                        <a:rPr lang="nl-NL" sz="3200" dirty="0"/>
                        <a:t>41</a:t>
                      </a:r>
                    </a:p>
                  </a:txBody>
                  <a:tcPr>
                    <a:solidFill>
                      <a:schemeClr val="bg1">
                        <a:lumMod val="65000"/>
                        <a:alpha val="20000"/>
                      </a:schemeClr>
                    </a:solidFill>
                  </a:tcPr>
                </a:tc>
                <a:extLst>
                  <a:ext uri="{0D108BD9-81ED-4DB2-BD59-A6C34878D82A}">
                    <a16:rowId xmlns="" xmlns:a16="http://schemas.microsoft.com/office/drawing/2014/main" val="10001"/>
                  </a:ext>
                </a:extLst>
              </a:tr>
              <a:tr h="440828">
                <a:tc>
                  <a:txBody>
                    <a:bodyPr/>
                    <a:lstStyle/>
                    <a:p>
                      <a:pPr algn="ctr"/>
                      <a:r>
                        <a:rPr lang="nl-NL" sz="3200" dirty="0"/>
                        <a:t>SiO</a:t>
                      </a:r>
                      <a:r>
                        <a:rPr lang="nl-NL" sz="3200" baseline="-25000" dirty="0"/>
                        <a:t>2</a:t>
                      </a:r>
                    </a:p>
                  </a:txBody>
                  <a:tcPr/>
                </a:tc>
                <a:tc>
                  <a:txBody>
                    <a:bodyPr/>
                    <a:lstStyle/>
                    <a:p>
                      <a:pPr marL="0" indent="0" algn="ctr">
                        <a:buNone/>
                      </a:pPr>
                      <a:r>
                        <a:rPr lang="nl-NL" sz="3200" dirty="0"/>
                        <a:t>39</a:t>
                      </a:r>
                    </a:p>
                  </a:txBody>
                  <a:tcPr/>
                </a:tc>
                <a:extLst>
                  <a:ext uri="{0D108BD9-81ED-4DB2-BD59-A6C34878D82A}">
                    <a16:rowId xmlns="" xmlns:a16="http://schemas.microsoft.com/office/drawing/2014/main" val="10002"/>
                  </a:ext>
                </a:extLst>
              </a:tr>
              <a:tr h="440828">
                <a:tc>
                  <a:txBody>
                    <a:bodyPr/>
                    <a:lstStyle/>
                    <a:p>
                      <a:pPr algn="ctr"/>
                      <a:r>
                        <a:rPr lang="nl-NL" sz="3200" dirty="0"/>
                        <a:t>Al</a:t>
                      </a:r>
                      <a:r>
                        <a:rPr lang="nl-NL" sz="3200" baseline="-25000" dirty="0"/>
                        <a:t>2</a:t>
                      </a:r>
                      <a:r>
                        <a:rPr lang="nl-NL" sz="3200" dirty="0"/>
                        <a:t>O</a:t>
                      </a:r>
                      <a:r>
                        <a:rPr lang="nl-NL" sz="3200" baseline="-25000" dirty="0"/>
                        <a:t>3</a:t>
                      </a:r>
                    </a:p>
                  </a:txBody>
                  <a:tcPr>
                    <a:solidFill>
                      <a:schemeClr val="bg1">
                        <a:lumMod val="65000"/>
                        <a:alpha val="20000"/>
                      </a:schemeClr>
                    </a:solidFill>
                  </a:tcPr>
                </a:tc>
                <a:tc>
                  <a:txBody>
                    <a:bodyPr/>
                    <a:lstStyle/>
                    <a:p>
                      <a:pPr marL="0" indent="0" algn="ctr">
                        <a:buNone/>
                      </a:pPr>
                      <a:r>
                        <a:rPr lang="nl-NL" sz="3200" dirty="0"/>
                        <a:t>8</a:t>
                      </a:r>
                    </a:p>
                  </a:txBody>
                  <a:tcPr>
                    <a:solidFill>
                      <a:schemeClr val="bg1">
                        <a:lumMod val="65000"/>
                        <a:alpha val="20000"/>
                      </a:schemeClr>
                    </a:solidFill>
                  </a:tcPr>
                </a:tc>
                <a:extLst>
                  <a:ext uri="{0D108BD9-81ED-4DB2-BD59-A6C34878D82A}">
                    <a16:rowId xmlns="" xmlns:a16="http://schemas.microsoft.com/office/drawing/2014/main" val="10003"/>
                  </a:ext>
                </a:extLst>
              </a:tr>
              <a:tr h="440828">
                <a:tc>
                  <a:txBody>
                    <a:bodyPr/>
                    <a:lstStyle/>
                    <a:p>
                      <a:pPr algn="ctr"/>
                      <a:r>
                        <a:rPr lang="nl-NL" sz="3200" dirty="0" err="1"/>
                        <a:t>ZnO</a:t>
                      </a:r>
                      <a:endParaRPr lang="nl-NL" sz="3200" dirty="0"/>
                    </a:p>
                  </a:txBody>
                  <a:tcPr/>
                </a:tc>
                <a:tc>
                  <a:txBody>
                    <a:bodyPr/>
                    <a:lstStyle/>
                    <a:p>
                      <a:pPr algn="ctr"/>
                      <a:r>
                        <a:rPr lang="nl-NL" sz="3200" dirty="0"/>
                        <a:t>6</a:t>
                      </a:r>
                    </a:p>
                  </a:txBody>
                  <a:tcPr/>
                </a:tc>
                <a:extLst>
                  <a:ext uri="{0D108BD9-81ED-4DB2-BD59-A6C34878D82A}">
                    <a16:rowId xmlns="" xmlns:a16="http://schemas.microsoft.com/office/drawing/2014/main" val="10004"/>
                  </a:ext>
                </a:extLst>
              </a:tr>
              <a:tr h="440828">
                <a:tc>
                  <a:txBody>
                    <a:bodyPr/>
                    <a:lstStyle/>
                    <a:p>
                      <a:pPr algn="ctr"/>
                      <a:r>
                        <a:rPr lang="nl-NL" sz="3200" dirty="0" err="1"/>
                        <a:t>MgO</a:t>
                      </a:r>
                      <a:endParaRPr lang="nl-NL" sz="3200" dirty="0"/>
                    </a:p>
                  </a:txBody>
                  <a:tcPr>
                    <a:solidFill>
                      <a:schemeClr val="bg1">
                        <a:lumMod val="65000"/>
                        <a:alpha val="20000"/>
                      </a:schemeClr>
                    </a:solidFill>
                  </a:tcPr>
                </a:tc>
                <a:tc>
                  <a:txBody>
                    <a:bodyPr/>
                    <a:lstStyle/>
                    <a:p>
                      <a:pPr marL="0" indent="0" algn="ctr">
                        <a:buNone/>
                      </a:pPr>
                      <a:r>
                        <a:rPr lang="nl-NL" sz="3200" dirty="0"/>
                        <a:t>3</a:t>
                      </a:r>
                    </a:p>
                  </a:txBody>
                  <a:tcPr>
                    <a:solidFill>
                      <a:schemeClr val="bg1">
                        <a:lumMod val="65000"/>
                        <a:alpha val="20000"/>
                      </a:schemeClr>
                    </a:solidFill>
                  </a:tcPr>
                </a:tc>
                <a:extLst>
                  <a:ext uri="{0D108BD9-81ED-4DB2-BD59-A6C34878D82A}">
                    <a16:rowId xmlns="" xmlns:a16="http://schemas.microsoft.com/office/drawing/2014/main" val="10005"/>
                  </a:ext>
                </a:extLst>
              </a:tr>
            </a:tbl>
          </a:graphicData>
        </a:graphic>
      </p:graphicFrame>
      <p:sp>
        <p:nvSpPr>
          <p:cNvPr id="47" name="Rechthoek 50"/>
          <p:cNvSpPr>
            <a:spLocks noChangeArrowheads="1"/>
          </p:cNvSpPr>
          <p:nvPr/>
        </p:nvSpPr>
        <p:spPr bwMode="auto">
          <a:xfrm>
            <a:off x="1149350" y="13750319"/>
            <a:ext cx="12427297"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r>
              <a:rPr lang="en-GB" altLang="nl-NL" sz="3200" b="1" dirty="0" err="1"/>
              <a:t>Fayalite</a:t>
            </a:r>
            <a:r>
              <a:rPr lang="en-GB" altLang="nl-NL" sz="3200" b="1" dirty="0"/>
              <a:t> slag</a:t>
            </a:r>
            <a:r>
              <a:rPr lang="en-GB" altLang="nl-NL" sz="3200" dirty="0"/>
              <a:t>, a </a:t>
            </a:r>
            <a:r>
              <a:rPr lang="en-GB" altLang="nl-NL" sz="3200" dirty="0" smtClean="0"/>
              <a:t>by-product </a:t>
            </a:r>
            <a:r>
              <a:rPr lang="en-GB" altLang="nl-NL" sz="3200" dirty="0"/>
              <a:t>from secondary copper recycling, is used as precursor with a D</a:t>
            </a:r>
            <a:r>
              <a:rPr lang="en-GB" altLang="nl-NL" sz="3200" baseline="-25000" dirty="0"/>
              <a:t>50</a:t>
            </a:r>
            <a:r>
              <a:rPr lang="en-GB" altLang="nl-NL" sz="3200" dirty="0"/>
              <a:t> of 2.5 </a:t>
            </a:r>
            <a:r>
              <a:rPr lang="en-GB" altLang="nl-NL" sz="3200" dirty="0" err="1"/>
              <a:t>μm</a:t>
            </a:r>
            <a:r>
              <a:rPr lang="en-GB" altLang="nl-NL" sz="3200" dirty="0"/>
              <a:t>.</a:t>
            </a:r>
          </a:p>
        </p:txBody>
      </p:sp>
      <p:sp>
        <p:nvSpPr>
          <p:cNvPr id="48" name="Tekstvak 46"/>
          <p:cNvSpPr txBox="1">
            <a:spLocks noChangeArrowheads="1"/>
          </p:cNvSpPr>
          <p:nvPr/>
        </p:nvSpPr>
        <p:spPr bwMode="auto">
          <a:xfrm>
            <a:off x="9083598" y="23422496"/>
            <a:ext cx="360973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en-GB" altLang="nl-NL" sz="4000" dirty="0"/>
              <a:t>10, 20 or 40 ˚C</a:t>
            </a:r>
          </a:p>
        </p:txBody>
      </p:sp>
      <p:sp>
        <p:nvSpPr>
          <p:cNvPr id="51" name="Rechthoek 50"/>
          <p:cNvSpPr>
            <a:spLocks noChangeArrowheads="1"/>
          </p:cNvSpPr>
          <p:nvPr/>
        </p:nvSpPr>
        <p:spPr bwMode="auto">
          <a:xfrm>
            <a:off x="13973741" y="13761699"/>
            <a:ext cx="14987779" cy="156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r>
              <a:rPr lang="en-GB" altLang="nl-NL" sz="3200" b="1" dirty="0"/>
              <a:t>Activating solutions </a:t>
            </a:r>
            <a:r>
              <a:rPr lang="en-GB" altLang="nl-NL" sz="3200" dirty="0"/>
              <a:t>were prepared by mixing Na-silicate, demi-water and </a:t>
            </a:r>
            <a:r>
              <a:rPr lang="en-GB" altLang="nl-NL" sz="3200" dirty="0" err="1"/>
              <a:t>NaOH</a:t>
            </a:r>
            <a:r>
              <a:rPr lang="en-GB" altLang="nl-NL" sz="3200" dirty="0"/>
              <a:t> pellets. The SiO</a:t>
            </a:r>
            <a:r>
              <a:rPr lang="en-GB" altLang="nl-NL" sz="3200" baseline="-25000" dirty="0"/>
              <a:t>2</a:t>
            </a:r>
            <a:r>
              <a:rPr lang="en-GB" altLang="nl-NL" sz="3200" dirty="0"/>
              <a:t>/Na</a:t>
            </a:r>
            <a:r>
              <a:rPr lang="en-GB" altLang="nl-NL" sz="3200" baseline="-25000" dirty="0"/>
              <a:t>2</a:t>
            </a:r>
            <a:r>
              <a:rPr lang="en-GB" altLang="nl-NL" sz="3200" dirty="0"/>
              <a:t>O molar ratio varied but all solutions contained 75 </a:t>
            </a:r>
            <a:r>
              <a:rPr lang="en-GB" altLang="nl-NL" sz="3200" dirty="0" err="1" smtClean="0"/>
              <a:t>wt</a:t>
            </a:r>
            <a:r>
              <a:rPr lang="en-GB" altLang="nl-NL" sz="3200" dirty="0" smtClean="0"/>
              <a:t>% </a:t>
            </a:r>
            <a:r>
              <a:rPr lang="en-GB" altLang="nl-NL" sz="3200" dirty="0"/>
              <a:t>of </a:t>
            </a:r>
            <a:r>
              <a:rPr lang="en-GB" altLang="nl-NL" sz="3200" dirty="0" smtClean="0"/>
              <a:t>water.</a:t>
            </a:r>
            <a:endParaRPr lang="en-GB" altLang="nl-NL" sz="3200" dirty="0"/>
          </a:p>
        </p:txBody>
      </p:sp>
      <p:sp>
        <p:nvSpPr>
          <p:cNvPr id="52" name="Rechthoek 51"/>
          <p:cNvSpPr>
            <a:spLocks noChangeArrowheads="1"/>
          </p:cNvSpPr>
          <p:nvPr/>
        </p:nvSpPr>
        <p:spPr bwMode="auto">
          <a:xfrm>
            <a:off x="13973738" y="15963922"/>
            <a:ext cx="14987779"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r>
              <a:rPr lang="en-GB" altLang="nl-NL" sz="3200" b="1" dirty="0" smtClean="0"/>
              <a:t>Surfactant</a:t>
            </a:r>
            <a:r>
              <a:rPr lang="en-GB" altLang="nl-NL" sz="3200" dirty="0" smtClean="0"/>
              <a:t> </a:t>
            </a:r>
            <a:r>
              <a:rPr lang="en-GB" altLang="nl-NL" sz="3200" dirty="0"/>
              <a:t>was </a:t>
            </a:r>
            <a:r>
              <a:rPr lang="en-GB" altLang="nl-NL" sz="3200" dirty="0" smtClean="0"/>
              <a:t>added </a:t>
            </a:r>
            <a:r>
              <a:rPr lang="en-GB" altLang="nl-NL" sz="3200" dirty="0"/>
              <a:t>to improve the foam structure and </a:t>
            </a:r>
            <a:r>
              <a:rPr lang="en-GB" altLang="nl-NL" sz="3200" dirty="0" smtClean="0"/>
              <a:t>stability.</a:t>
            </a:r>
            <a:endParaRPr lang="en-GB" altLang="nl-NL" sz="3200" dirty="0"/>
          </a:p>
        </p:txBody>
      </p:sp>
      <p:sp>
        <p:nvSpPr>
          <p:cNvPr id="53" name="Rechthoek 52"/>
          <p:cNvSpPr>
            <a:spLocks noChangeArrowheads="1"/>
          </p:cNvSpPr>
          <p:nvPr/>
        </p:nvSpPr>
        <p:spPr bwMode="auto">
          <a:xfrm>
            <a:off x="13973739" y="17181260"/>
            <a:ext cx="15174454" cy="156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r>
              <a:rPr lang="en-GB" altLang="nl-NL" sz="3200" b="1" dirty="0"/>
              <a:t>Metallic aluminium powder </a:t>
            </a:r>
            <a:r>
              <a:rPr lang="en-GB" altLang="nl-NL" sz="3200" dirty="0"/>
              <a:t>with particle size 1-5 </a:t>
            </a:r>
            <a:r>
              <a:rPr lang="en-GB" altLang="nl-NL" sz="3200" dirty="0" err="1"/>
              <a:t>μm</a:t>
            </a:r>
            <a:r>
              <a:rPr lang="en-GB" altLang="nl-NL" sz="3200" dirty="0"/>
              <a:t> was used as foaming </a:t>
            </a:r>
            <a:r>
              <a:rPr lang="en-GB" altLang="nl-NL" sz="3200" dirty="0" smtClean="0"/>
              <a:t>agent.</a:t>
            </a:r>
            <a:endParaRPr lang="en-GB" altLang="nl-NL" sz="3200" dirty="0"/>
          </a:p>
          <a:p>
            <a:pPr algn="just"/>
            <a:r>
              <a:rPr lang="en-GB" altLang="nl-NL" sz="3200" dirty="0" smtClean="0"/>
              <a:t>2Al </a:t>
            </a:r>
            <a:r>
              <a:rPr lang="en-GB" altLang="nl-NL" sz="3200" dirty="0"/>
              <a:t>+ 6H</a:t>
            </a:r>
            <a:r>
              <a:rPr lang="en-GB" altLang="nl-NL" sz="3200" baseline="-25000" dirty="0"/>
              <a:t>2</a:t>
            </a:r>
            <a:r>
              <a:rPr lang="en-GB" altLang="nl-NL" sz="3200" dirty="0"/>
              <a:t>O + 2NaOH → 2NaAl(OH)</a:t>
            </a:r>
            <a:r>
              <a:rPr lang="en-GB" altLang="nl-NL" sz="3200" baseline="-25000" dirty="0"/>
              <a:t>4</a:t>
            </a:r>
            <a:r>
              <a:rPr lang="en-GB" altLang="nl-NL" sz="3200" dirty="0"/>
              <a:t> + 3H</a:t>
            </a:r>
            <a:r>
              <a:rPr lang="en-GB" altLang="nl-NL" sz="3200" baseline="-25000" dirty="0"/>
              <a:t>2</a:t>
            </a:r>
            <a:endParaRPr lang="en-GB" altLang="nl-NL" sz="3200" dirty="0"/>
          </a:p>
          <a:p>
            <a:pPr algn="just"/>
            <a:endParaRPr lang="en-GB" altLang="nl-NL" sz="3200" dirty="0"/>
          </a:p>
        </p:txBody>
      </p:sp>
      <p:sp>
        <p:nvSpPr>
          <p:cNvPr id="5" name="Rectangle 81"/>
          <p:cNvSpPr>
            <a:spLocks noChangeArrowheads="1"/>
          </p:cNvSpPr>
          <p:nvPr/>
        </p:nvSpPr>
        <p:spPr bwMode="auto">
          <a:xfrm>
            <a:off x="0" y="0"/>
            <a:ext cx="302752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nl-NL"/>
          </a:p>
        </p:txBody>
      </p:sp>
      <p:graphicFrame>
        <p:nvGraphicFramePr>
          <p:cNvPr id="9" name="Object 8"/>
          <p:cNvGraphicFramePr>
            <a:graphicFrameLocks noChangeAspect="1"/>
          </p:cNvGraphicFramePr>
          <p:nvPr>
            <p:extLst>
              <p:ext uri="{D42A27DB-BD31-4B8C-83A1-F6EECF244321}">
                <p14:modId xmlns:p14="http://schemas.microsoft.com/office/powerpoint/2010/main" val="3591874677"/>
              </p:ext>
            </p:extLst>
          </p:nvPr>
        </p:nvGraphicFramePr>
        <p:xfrm>
          <a:off x="12661900" y="18691675"/>
          <a:ext cx="5088353" cy="3600000"/>
        </p:xfrm>
        <a:graphic>
          <a:graphicData uri="http://schemas.openxmlformats.org/presentationml/2006/ole">
            <mc:AlternateContent xmlns:mc="http://schemas.openxmlformats.org/markup-compatibility/2006">
              <mc:Choice xmlns:v="urn:schemas-microsoft-com:vml" Requires="v">
                <p:oleObj spid="_x0000_s3308" name="Graph" r:id="rId17" imgW="4276800" imgH="3025440" progId="Origin50.Graph">
                  <p:embed/>
                </p:oleObj>
              </mc:Choice>
              <mc:Fallback>
                <p:oleObj name="Graph" r:id="rId17" imgW="4276800" imgH="3025440" progId="Origin50.Graph">
                  <p:embed/>
                  <p:pic>
                    <p:nvPicPr>
                      <p:cNvPr id="0" name=""/>
                      <p:cNvPicPr/>
                      <p:nvPr/>
                    </p:nvPicPr>
                    <p:blipFill>
                      <a:blip r:embed="rId18"/>
                      <a:stretch>
                        <a:fillRect/>
                      </a:stretch>
                    </p:blipFill>
                    <p:spPr>
                      <a:xfrm>
                        <a:off x="12661900" y="18691675"/>
                        <a:ext cx="5088353" cy="3600000"/>
                      </a:xfrm>
                      <a:prstGeom prst="rect">
                        <a:avLst/>
                      </a:prstGeom>
                    </p:spPr>
                  </p:pic>
                </p:oleObj>
              </mc:Fallback>
            </mc:AlternateContent>
          </a:graphicData>
        </a:graphic>
      </p:graphicFrame>
      <p:sp>
        <p:nvSpPr>
          <p:cNvPr id="10" name="Rechthoek 9"/>
          <p:cNvSpPr/>
          <p:nvPr/>
        </p:nvSpPr>
        <p:spPr>
          <a:xfrm>
            <a:off x="18283036" y="22599195"/>
            <a:ext cx="10686423" cy="2554545"/>
          </a:xfrm>
          <a:prstGeom prst="rect">
            <a:avLst/>
          </a:prstGeom>
        </p:spPr>
        <p:txBody>
          <a:bodyPr wrap="square">
            <a:spAutoFit/>
          </a:bodyPr>
          <a:lstStyle/>
          <a:p>
            <a:pPr algn="just"/>
            <a:r>
              <a:rPr lang="en-GB" altLang="nl-NL" sz="3200" dirty="0"/>
              <a:t>The addition of aluminium powder generates additional heat, finishing the IP synthesis within 1 hour for any temperature or activating solution. However, the effect of activating solution and temperature were still visible in lesser extent.</a:t>
            </a:r>
            <a:endParaRPr lang="nl-NL" sz="3200" dirty="0"/>
          </a:p>
        </p:txBody>
      </p:sp>
      <p:sp>
        <p:nvSpPr>
          <p:cNvPr id="55" name="Rechthoek 54"/>
          <p:cNvSpPr/>
          <p:nvPr/>
        </p:nvSpPr>
        <p:spPr>
          <a:xfrm>
            <a:off x="1081088" y="40232141"/>
            <a:ext cx="28114626" cy="1793362"/>
          </a:xfrm>
          <a:prstGeom prst="rect">
            <a:avLst/>
          </a:prstGeom>
          <a:noFill/>
          <a:ln>
            <a:solidFill>
              <a:schemeClr val="accent1"/>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GB" dirty="0"/>
          </a:p>
        </p:txBody>
      </p:sp>
      <p:sp>
        <p:nvSpPr>
          <p:cNvPr id="56" name="Rechthoek 32"/>
          <p:cNvSpPr>
            <a:spLocks noChangeArrowheads="1"/>
          </p:cNvSpPr>
          <p:nvPr/>
        </p:nvSpPr>
        <p:spPr bwMode="auto">
          <a:xfrm>
            <a:off x="1074739" y="40271177"/>
            <a:ext cx="28122562"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r>
              <a:rPr lang="en-GB" altLang="nl-NL" sz="3600" b="1" dirty="0" smtClean="0"/>
              <a:t>Conclusion</a:t>
            </a:r>
            <a:r>
              <a:rPr lang="en-GB" altLang="nl-NL" sz="3600" dirty="0" smtClean="0"/>
              <a:t>: </a:t>
            </a:r>
            <a:r>
              <a:rPr lang="en-GB" sz="3600" dirty="0"/>
              <a:t>The temperature and SiO</a:t>
            </a:r>
            <a:r>
              <a:rPr lang="en-GB" sz="3600" baseline="-25000" dirty="0"/>
              <a:t>2</a:t>
            </a:r>
            <a:r>
              <a:rPr lang="en-GB" sz="3600" dirty="0"/>
              <a:t>/Na</a:t>
            </a:r>
            <a:r>
              <a:rPr lang="en-GB" sz="3600" baseline="-25000" dirty="0"/>
              <a:t>2</a:t>
            </a:r>
            <a:r>
              <a:rPr lang="en-GB" sz="3600" dirty="0"/>
              <a:t>O ratio mainly influenced the height (total volume) and speed of the foaming while the addition time played an important role in the stability of foams. Maximum foaming was obtained at 40 </a:t>
            </a:r>
            <a:r>
              <a:rPr lang="en-GB" sz="3600" dirty="0">
                <a:sym typeface="Symbol" panose="05050102010706020507" pitchFamily="18" charset="2"/>
              </a:rPr>
              <a:t></a:t>
            </a:r>
            <a:r>
              <a:rPr lang="en-GB" sz="3600" dirty="0"/>
              <a:t>C using an activating solution with a </a:t>
            </a:r>
            <a:r>
              <a:rPr lang="en-GB" sz="3600" dirty="0" smtClean="0"/>
              <a:t>SiO</a:t>
            </a:r>
            <a:r>
              <a:rPr lang="en-GB" sz="3600" baseline="-25000" dirty="0" smtClean="0"/>
              <a:t>2</a:t>
            </a:r>
            <a:r>
              <a:rPr lang="en-GB" sz="3600" dirty="0" smtClean="0"/>
              <a:t>/Na</a:t>
            </a:r>
            <a:r>
              <a:rPr lang="en-GB" sz="3600" baseline="-25000" dirty="0" smtClean="0"/>
              <a:t>2</a:t>
            </a:r>
            <a:r>
              <a:rPr lang="en-GB" sz="3600" dirty="0" smtClean="0"/>
              <a:t>O molar </a:t>
            </a:r>
            <a:r>
              <a:rPr lang="en-GB" sz="3600" dirty="0"/>
              <a:t>ratio of 1.4 and by adding the Al-powder after 5 minutes of mixing</a:t>
            </a:r>
            <a:r>
              <a:rPr lang="en-GB" sz="3600" dirty="0" smtClean="0"/>
              <a:t>.</a:t>
            </a:r>
            <a:endParaRPr lang="en-US" sz="3600" dirty="0"/>
          </a:p>
        </p:txBody>
      </p:sp>
      <p:sp>
        <p:nvSpPr>
          <p:cNvPr id="2" name="Rechthoek 1"/>
          <p:cNvSpPr/>
          <p:nvPr/>
        </p:nvSpPr>
        <p:spPr>
          <a:xfrm>
            <a:off x="4686300" y="30748473"/>
            <a:ext cx="3719512" cy="412955"/>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57" name="Afbeelding 56"/>
          <p:cNvPicPr>
            <a:picLocks noChangeAspect="1"/>
          </p:cNvPicPr>
          <p:nvPr/>
        </p:nvPicPr>
        <p:blipFill rotWithShape="1">
          <a:blip r:embed="rId11">
            <a:extLst>
              <a:ext uri="{28A0092B-C50C-407E-A947-70E740481C1C}">
                <a14:useLocalDpi xmlns:a14="http://schemas.microsoft.com/office/drawing/2010/main" val="0"/>
              </a:ext>
            </a:extLst>
          </a:blip>
          <a:srcRect l="17301" t="66198" r="68096" b="25730"/>
          <a:stretch/>
        </p:blipFill>
        <p:spPr>
          <a:xfrm>
            <a:off x="5113020" y="30704227"/>
            <a:ext cx="3970578" cy="501445"/>
          </a:xfrm>
          <a:prstGeom prst="rect">
            <a:avLst/>
          </a:prstGeom>
          <a:noFill/>
        </p:spPr>
      </p:pic>
      <p:sp>
        <p:nvSpPr>
          <p:cNvPr id="59" name="Rechthoek 58"/>
          <p:cNvSpPr/>
          <p:nvPr/>
        </p:nvSpPr>
        <p:spPr>
          <a:xfrm>
            <a:off x="14382214" y="27382506"/>
            <a:ext cx="716430" cy="412955"/>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58" name="Afbeelding 57"/>
          <p:cNvPicPr>
            <a:picLocks noChangeAspect="1"/>
          </p:cNvPicPr>
          <p:nvPr/>
        </p:nvPicPr>
        <p:blipFill rotWithShape="1">
          <a:blip r:embed="rId11">
            <a:extLst>
              <a:ext uri="{28A0092B-C50C-407E-A947-70E740481C1C}">
                <a14:useLocalDpi xmlns:a14="http://schemas.microsoft.com/office/drawing/2010/main" val="0"/>
              </a:ext>
            </a:extLst>
          </a:blip>
          <a:srcRect l="49699" t="10083" r="47132" b="80896"/>
          <a:stretch/>
        </p:blipFill>
        <p:spPr>
          <a:xfrm>
            <a:off x="14349079" y="27275361"/>
            <a:ext cx="678426" cy="560438"/>
          </a:xfrm>
          <a:prstGeom prst="rect">
            <a:avLst/>
          </a:prstGeom>
          <a:noFill/>
        </p:spPr>
      </p:pic>
      <p:pic>
        <p:nvPicPr>
          <p:cNvPr id="3" name="Afbeelding 2"/>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14382214" y="2880895"/>
            <a:ext cx="12844291" cy="2520000"/>
          </a:xfrm>
          <a:prstGeom prst="rect">
            <a:avLst/>
          </a:prstGeom>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3382</TotalTime>
  <Words>434</Words>
  <Application>Microsoft Office PowerPoint</Application>
  <PresentationFormat>Aangepast</PresentationFormat>
  <Paragraphs>61</Paragraphs>
  <Slides>1</Slides>
  <Notes>0</Notes>
  <HiddenSlides>0</HiddenSlides>
  <MMClips>0</MMClips>
  <ScaleCrop>false</ScaleCrop>
  <HeadingPairs>
    <vt:vector size="8" baseType="variant">
      <vt:variant>
        <vt:lpstr>Gebruikte lettertypen</vt:lpstr>
      </vt:variant>
      <vt:variant>
        <vt:i4>4</vt:i4>
      </vt:variant>
      <vt:variant>
        <vt:lpstr>Thema</vt:lpstr>
      </vt:variant>
      <vt:variant>
        <vt:i4>1</vt:i4>
      </vt:variant>
      <vt:variant>
        <vt:lpstr>Ingesloten OLE-bronprogramma's</vt:lpstr>
      </vt:variant>
      <vt:variant>
        <vt:i4>1</vt:i4>
      </vt:variant>
      <vt:variant>
        <vt:lpstr>Diatitels</vt:lpstr>
      </vt:variant>
      <vt:variant>
        <vt:i4>1</vt:i4>
      </vt:variant>
    </vt:vector>
  </HeadingPairs>
  <TitlesOfParts>
    <vt:vector size="7" baseType="lpstr">
      <vt:lpstr>ＭＳ Ｐゴシック</vt:lpstr>
      <vt:lpstr>Arial</vt:lpstr>
      <vt:lpstr>Calibri</vt:lpstr>
      <vt:lpstr>Symbol</vt:lpstr>
      <vt:lpstr>Office-thema</vt:lpstr>
      <vt:lpstr>Graph</vt:lpstr>
      <vt:lpstr>ON THE FOAMING KINETICS FOR THE SYNTHESIS OF POROUS INORGANIC POLYMERS</vt:lpstr>
    </vt:vector>
  </TitlesOfParts>
  <Company>Altera</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 1</dc:title>
  <dc:creator>Admin</dc:creator>
  <cp:lastModifiedBy>Melissa Nouwen</cp:lastModifiedBy>
  <cp:revision>108</cp:revision>
  <dcterms:created xsi:type="dcterms:W3CDTF">2009-09-14T08:42:38Z</dcterms:created>
  <dcterms:modified xsi:type="dcterms:W3CDTF">2017-03-29T07:28:37Z</dcterms:modified>
</cp:coreProperties>
</file>