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60" r:id="rId2"/>
    <p:sldId id="257" r:id="rId3"/>
    <p:sldId id="258" r:id="rId4"/>
    <p:sldId id="335" r:id="rId5"/>
    <p:sldId id="269" r:id="rId6"/>
    <p:sldId id="270" r:id="rId7"/>
    <p:sldId id="271" r:id="rId8"/>
    <p:sldId id="403" r:id="rId9"/>
    <p:sldId id="272" r:id="rId10"/>
    <p:sldId id="273" r:id="rId11"/>
    <p:sldId id="274" r:id="rId12"/>
    <p:sldId id="275" r:id="rId13"/>
    <p:sldId id="281" r:id="rId14"/>
    <p:sldId id="280" r:id="rId15"/>
    <p:sldId id="278" r:id="rId16"/>
    <p:sldId id="279" r:id="rId17"/>
    <p:sldId id="282" r:id="rId18"/>
    <p:sldId id="302" r:id="rId19"/>
    <p:sldId id="300" r:id="rId20"/>
    <p:sldId id="341" r:id="rId21"/>
    <p:sldId id="283" r:id="rId22"/>
    <p:sldId id="285" r:id="rId23"/>
    <p:sldId id="318" r:id="rId24"/>
    <p:sldId id="322" r:id="rId25"/>
    <p:sldId id="321" r:id="rId26"/>
    <p:sldId id="443" r:id="rId27"/>
    <p:sldId id="442" r:id="rId28"/>
    <p:sldId id="323" r:id="rId29"/>
    <p:sldId id="324" r:id="rId30"/>
    <p:sldId id="348" r:id="rId31"/>
    <p:sldId id="425" r:id="rId32"/>
    <p:sldId id="326" r:id="rId33"/>
    <p:sldId id="328" r:id="rId34"/>
    <p:sldId id="446" r:id="rId35"/>
    <p:sldId id="327" r:id="rId36"/>
    <p:sldId id="441" r:id="rId37"/>
    <p:sldId id="426" r:id="rId38"/>
    <p:sldId id="427" r:id="rId39"/>
    <p:sldId id="445" r:id="rId40"/>
    <p:sldId id="428" r:id="rId41"/>
    <p:sldId id="429" r:id="rId42"/>
    <p:sldId id="430" r:id="rId43"/>
    <p:sldId id="431" r:id="rId44"/>
    <p:sldId id="432" r:id="rId45"/>
    <p:sldId id="433" r:id="rId46"/>
    <p:sldId id="434" r:id="rId47"/>
    <p:sldId id="435" r:id="rId48"/>
    <p:sldId id="436" r:id="rId49"/>
    <p:sldId id="437" r:id="rId50"/>
    <p:sldId id="438" r:id="rId51"/>
    <p:sldId id="439" r:id="rId52"/>
    <p:sldId id="440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46" autoAdjust="0"/>
    <p:restoredTop sz="94660"/>
  </p:normalViewPr>
  <p:slideViewPr>
    <p:cSldViewPr>
      <p:cViewPr varScale="1">
        <p:scale>
          <a:sx n="86" d="100"/>
          <a:sy n="86" d="100"/>
        </p:scale>
        <p:origin x="-13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AF5A11-4D40-496C-91FA-06945D58F687}" type="doc">
      <dgm:prSet loTypeId="urn:microsoft.com/office/officeart/2005/8/layout/chevron2" loCatId="list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el-GR"/>
        </a:p>
      </dgm:t>
    </dgm:pt>
    <dgm:pt modelId="{DC09DD28-E0F1-4956-9F4D-CEDF4C8D37CE}">
      <dgm:prSet phldrT="[Κείμενο]"/>
      <dgm:spPr>
        <a:xfrm rot="5400000">
          <a:off x="-222646" y="223826"/>
          <a:ext cx="1484312" cy="1039018"/>
        </a:xfr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Head</a:t>
          </a:r>
          <a:endParaRPr lang="el-GR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EA112566-595E-417B-9140-B7C270C3415F}" type="parTrans" cxnId="{19019BDD-1B56-4B04-9735-499E6F0ACDCA}">
      <dgm:prSet/>
      <dgm:spPr/>
      <dgm:t>
        <a:bodyPr/>
        <a:lstStyle/>
        <a:p>
          <a:endParaRPr lang="el-GR"/>
        </a:p>
      </dgm:t>
    </dgm:pt>
    <dgm:pt modelId="{0DC9B18B-2380-48E9-B817-64AF20E57553}" type="sibTrans" cxnId="{19019BDD-1B56-4B04-9735-499E6F0ACDCA}">
      <dgm:prSet/>
      <dgm:spPr/>
      <dgm:t>
        <a:bodyPr/>
        <a:lstStyle/>
        <a:p>
          <a:endParaRPr lang="el-GR"/>
        </a:p>
      </dgm:t>
    </dgm:pt>
    <dgm:pt modelId="{1CEB51A0-DB35-4C4C-B64A-3884F55D3C58}">
      <dgm:prSet phldrT="[Κείμενο]"/>
      <dgm:spPr>
        <a:xfrm rot="5400000">
          <a:off x="2018255" y="-978057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Prof. George </a:t>
          </a:r>
          <a:r>
            <a:rPr lang="en-US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Kiriakidis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466F6C5-0DAE-4DB5-B919-D4762AD8A82A}" type="parTrans" cxnId="{01677D7E-2A96-4B3C-91BE-12AFDCCCE7C6}">
      <dgm:prSet/>
      <dgm:spPr/>
      <dgm:t>
        <a:bodyPr/>
        <a:lstStyle/>
        <a:p>
          <a:endParaRPr lang="el-GR"/>
        </a:p>
      </dgm:t>
    </dgm:pt>
    <dgm:pt modelId="{4F4F13FD-CEE8-4773-9BF4-988C9E054111}" type="sibTrans" cxnId="{01677D7E-2A96-4B3C-91BE-12AFDCCCE7C6}">
      <dgm:prSet/>
      <dgm:spPr/>
      <dgm:t>
        <a:bodyPr/>
        <a:lstStyle/>
        <a:p>
          <a:endParaRPr lang="el-GR"/>
        </a:p>
      </dgm:t>
    </dgm:pt>
    <dgm:pt modelId="{83AF676A-1DD1-4849-8E50-772D5F311EC0}">
      <dgm:prSet phldrT="[Κείμενο]"/>
      <dgm:spPr>
        <a:xfrm rot="5400000">
          <a:off x="2018255" y="310606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Dr. Elias </a:t>
          </a:r>
          <a:r>
            <a:rPr lang="en-US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Aperathitis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F78AC64-D94A-4BD6-9CED-7E6DFC31D1D1}" type="parTrans" cxnId="{2E725D24-6A37-4BE4-8BA2-24FF4B4CF298}">
      <dgm:prSet/>
      <dgm:spPr/>
      <dgm:t>
        <a:bodyPr/>
        <a:lstStyle/>
        <a:p>
          <a:endParaRPr lang="el-GR"/>
        </a:p>
      </dgm:t>
    </dgm:pt>
    <dgm:pt modelId="{AADE3384-2947-4AC2-980E-46A530A999FF}" type="sibTrans" cxnId="{2E725D24-6A37-4BE4-8BA2-24FF4B4CF298}">
      <dgm:prSet/>
      <dgm:spPr/>
      <dgm:t>
        <a:bodyPr/>
        <a:lstStyle/>
        <a:p>
          <a:endParaRPr lang="el-GR"/>
        </a:p>
      </dgm:t>
    </dgm:pt>
    <dgm:pt modelId="{EE948231-1157-4EE0-9122-C8DDDFC4AFD6}">
      <dgm:prSet phldrT="[Κείμενο]"/>
      <dgm:spPr>
        <a:xfrm rot="5400000">
          <a:off x="-222646" y="2801154"/>
          <a:ext cx="1484312" cy="1039018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Staff</a:t>
          </a:r>
          <a:endParaRPr lang="el-GR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07F5DE7-E6A3-42A3-A51B-CABF18D06BF0}" type="parTrans" cxnId="{55D61BAB-7486-4458-9AE0-54B757E3674A}">
      <dgm:prSet/>
      <dgm:spPr/>
      <dgm:t>
        <a:bodyPr/>
        <a:lstStyle/>
        <a:p>
          <a:endParaRPr lang="el-GR"/>
        </a:p>
      </dgm:t>
    </dgm:pt>
    <dgm:pt modelId="{84217EB3-9946-4802-8F26-C2874B571DDA}" type="sibTrans" cxnId="{55D61BAB-7486-4458-9AE0-54B757E3674A}">
      <dgm:prSet/>
      <dgm:spPr/>
      <dgm:t>
        <a:bodyPr/>
        <a:lstStyle/>
        <a:p>
          <a:endParaRPr lang="el-GR"/>
        </a:p>
      </dgm:t>
    </dgm:pt>
    <dgm:pt modelId="{D614F239-C277-45CC-AF11-B85685A02677}">
      <dgm:prSet phldrT="[Κείμενο]"/>
      <dgm:spPr>
        <a:xfrm rot="5400000">
          <a:off x="2018255" y="1599270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 technician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E528AEA-A0E3-45C5-965B-32F92DDECDDA}" type="parTrans" cxnId="{2977915F-840E-4DDD-AB5F-FA214E075889}">
      <dgm:prSet/>
      <dgm:spPr/>
      <dgm:t>
        <a:bodyPr/>
        <a:lstStyle/>
        <a:p>
          <a:endParaRPr lang="el-GR"/>
        </a:p>
      </dgm:t>
    </dgm:pt>
    <dgm:pt modelId="{0AD3EEF4-E6E1-4238-AEBB-F0B351752286}" type="sibTrans" cxnId="{2977915F-840E-4DDD-AB5F-FA214E075889}">
      <dgm:prSet/>
      <dgm:spPr/>
      <dgm:t>
        <a:bodyPr/>
        <a:lstStyle/>
        <a:p>
          <a:endParaRPr lang="el-GR"/>
        </a:p>
      </dgm:t>
    </dgm:pt>
    <dgm:pt modelId="{DD0CB674-1F1E-49D4-A8BA-DB06F9713CEA}">
      <dgm:prSet phldrT="[Κείμενο]"/>
      <dgm:spPr>
        <a:xfrm rot="5400000">
          <a:off x="2018255" y="1599270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 PhD candidates 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45F1E88-4688-4078-8F12-E2208AD382E1}" type="parTrans" cxnId="{AAE240B7-95A5-4DB9-A742-F70058398CE3}">
      <dgm:prSet/>
      <dgm:spPr/>
      <dgm:t>
        <a:bodyPr/>
        <a:lstStyle/>
        <a:p>
          <a:endParaRPr lang="el-GR"/>
        </a:p>
      </dgm:t>
    </dgm:pt>
    <dgm:pt modelId="{26EE4A9B-F2E1-4FEA-8570-B1B0BA4CCE2A}" type="sibTrans" cxnId="{AAE240B7-95A5-4DB9-A742-F70058398CE3}">
      <dgm:prSet/>
      <dgm:spPr/>
      <dgm:t>
        <a:bodyPr/>
        <a:lstStyle/>
        <a:p>
          <a:endParaRPr lang="el-GR"/>
        </a:p>
      </dgm:t>
    </dgm:pt>
    <dgm:pt modelId="{445F2998-747B-4810-9883-D3A122411D1A}">
      <dgm:prSet phldrT="[Κείμενο]"/>
      <dgm:spPr>
        <a:xfrm rot="5400000">
          <a:off x="-222646" y="1512490"/>
          <a:ext cx="1484312" cy="1039018"/>
        </a:xfrm>
        <a:solidFill>
          <a:srgbClr val="4BACC6">
            <a:hueOff val="-4966938"/>
            <a:satOff val="19906"/>
            <a:lumOff val="4314"/>
            <a:alphaOff val="0"/>
          </a:srgb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Other Faculty Members</a:t>
          </a:r>
          <a:endParaRPr lang="el-GR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57D17CB2-AF40-4BB9-BC4F-E4EDEB771AFA}" type="sibTrans" cxnId="{6AE7E41A-5AE1-43FD-8EAB-1BE1D5BE3039}">
      <dgm:prSet/>
      <dgm:spPr/>
      <dgm:t>
        <a:bodyPr/>
        <a:lstStyle/>
        <a:p>
          <a:endParaRPr lang="el-GR"/>
        </a:p>
      </dgm:t>
    </dgm:pt>
    <dgm:pt modelId="{F8F44167-603E-4978-A9E3-9777AF64B07D}" type="parTrans" cxnId="{6AE7E41A-5AE1-43FD-8EAB-1BE1D5BE3039}">
      <dgm:prSet/>
      <dgm:spPr/>
      <dgm:t>
        <a:bodyPr/>
        <a:lstStyle/>
        <a:p>
          <a:endParaRPr lang="el-GR"/>
        </a:p>
      </dgm:t>
    </dgm:pt>
    <dgm:pt modelId="{5685328C-F5FE-4AEE-9647-FAE964ECEA16}">
      <dgm:prSet phldrT="[Κείμενο]"/>
      <dgm:spPr>
        <a:xfrm rot="5400000">
          <a:off x="2018255" y="310606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Dr. </a:t>
          </a:r>
          <a:r>
            <a:rPr lang="en-US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Vassilios</a:t>
          </a:r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Binas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52583E4-60F8-43ED-97C0-7F4952E8D21E}" type="sibTrans" cxnId="{1DD2F1BC-EA4D-44EC-9E26-7F3F5DDE6C08}">
      <dgm:prSet/>
      <dgm:spPr/>
      <dgm:t>
        <a:bodyPr/>
        <a:lstStyle/>
        <a:p>
          <a:endParaRPr lang="el-GR"/>
        </a:p>
      </dgm:t>
    </dgm:pt>
    <dgm:pt modelId="{42B773A3-6DD3-4141-BE42-7FFA9AA74A56}" type="parTrans" cxnId="{1DD2F1BC-EA4D-44EC-9E26-7F3F5DDE6C08}">
      <dgm:prSet/>
      <dgm:spPr/>
      <dgm:t>
        <a:bodyPr/>
        <a:lstStyle/>
        <a:p>
          <a:endParaRPr lang="el-GR"/>
        </a:p>
      </dgm:t>
    </dgm:pt>
    <dgm:pt modelId="{85F7197E-D270-4E76-97E1-D020D555F2D0}">
      <dgm:prSet phldrT="[Κείμενο]"/>
      <dgm:spPr>
        <a:xfrm rot="5400000">
          <a:off x="2018255" y="1599270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 master students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C122A91-6A79-4FFC-B74A-0147E55AC4CD}" type="parTrans" cxnId="{090AACDA-9C48-4549-9AC6-E06A3D6BC0D2}">
      <dgm:prSet/>
      <dgm:spPr/>
      <dgm:t>
        <a:bodyPr/>
        <a:lstStyle/>
        <a:p>
          <a:endParaRPr lang="el-GR"/>
        </a:p>
      </dgm:t>
    </dgm:pt>
    <dgm:pt modelId="{BAB13443-717D-497D-9B92-27F601BEAE99}" type="sibTrans" cxnId="{090AACDA-9C48-4549-9AC6-E06A3D6BC0D2}">
      <dgm:prSet/>
      <dgm:spPr/>
      <dgm:t>
        <a:bodyPr/>
        <a:lstStyle/>
        <a:p>
          <a:endParaRPr lang="el-GR"/>
        </a:p>
      </dgm:t>
    </dgm:pt>
    <dgm:pt modelId="{5F423E33-AF84-49E9-8BBE-56CE9C802CA7}">
      <dgm:prSet phldrT="[Κείμενο]"/>
      <dgm:spPr>
        <a:xfrm rot="5400000">
          <a:off x="2018255" y="310606"/>
          <a:ext cx="964803" cy="292327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Ass. Prof. </a:t>
          </a:r>
          <a:r>
            <a:rPr lang="en-US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Lefteris</a:t>
          </a:r>
          <a:r>
            <a:rPr lang="en-US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Iliopoulos</a:t>
          </a:r>
          <a:endParaRPr lang="el-G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9F30358-E780-4B39-95DF-F1E1DD645868}" type="parTrans" cxnId="{9F822AEF-9F0A-4C77-B3B3-FF13CAE9800F}">
      <dgm:prSet/>
      <dgm:spPr/>
      <dgm:t>
        <a:bodyPr/>
        <a:lstStyle/>
        <a:p>
          <a:endParaRPr lang="el-GR"/>
        </a:p>
      </dgm:t>
    </dgm:pt>
    <dgm:pt modelId="{4BCC94AB-33F2-4C6B-8DD1-395B88445681}" type="sibTrans" cxnId="{9F822AEF-9F0A-4C77-B3B3-FF13CAE9800F}">
      <dgm:prSet/>
      <dgm:spPr/>
      <dgm:t>
        <a:bodyPr/>
        <a:lstStyle/>
        <a:p>
          <a:endParaRPr lang="el-GR"/>
        </a:p>
      </dgm:t>
    </dgm:pt>
    <dgm:pt modelId="{FA97E003-8CB8-4B8E-AB52-1D7EEA2B904E}" type="pres">
      <dgm:prSet presAssocID="{87AF5A11-4D40-496C-91FA-06945D58F68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2AB7BC3-C1DB-43ED-8869-1A1940115E12}" type="pres">
      <dgm:prSet presAssocID="{DC09DD28-E0F1-4956-9F4D-CEDF4C8D37CE}" presName="composite" presStyleCnt="0"/>
      <dgm:spPr/>
    </dgm:pt>
    <dgm:pt modelId="{482DF465-A671-418B-A52F-146BBED0F242}" type="pres">
      <dgm:prSet presAssocID="{DC09DD28-E0F1-4956-9F4D-CEDF4C8D37CE}" presName="parentText" presStyleLbl="alignNode1" presStyleIdx="0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en-GB"/>
        </a:p>
      </dgm:t>
    </dgm:pt>
    <dgm:pt modelId="{D749B45F-5055-4A18-9C66-C159CB6772F1}" type="pres">
      <dgm:prSet presAssocID="{DC09DD28-E0F1-4956-9F4D-CEDF4C8D37CE}" presName="descendantText" presStyleLbl="alignAcc1" presStyleIdx="0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l-GR"/>
        </a:p>
      </dgm:t>
    </dgm:pt>
    <dgm:pt modelId="{D2B94D18-30F1-4EA4-A5A9-5FA3C5F6D88B}" type="pres">
      <dgm:prSet presAssocID="{0DC9B18B-2380-48E9-B817-64AF20E57553}" presName="sp" presStyleCnt="0"/>
      <dgm:spPr/>
    </dgm:pt>
    <dgm:pt modelId="{40A52A07-B51B-458D-A8A9-049393ADA89F}" type="pres">
      <dgm:prSet presAssocID="{445F2998-747B-4810-9883-D3A122411D1A}" presName="composite" presStyleCnt="0"/>
      <dgm:spPr/>
    </dgm:pt>
    <dgm:pt modelId="{B451AC3C-7853-4823-B781-81B66FC4F9FF}" type="pres">
      <dgm:prSet presAssocID="{445F2998-747B-4810-9883-D3A122411D1A}" presName="parentText" presStyleLbl="alignNode1" presStyleIdx="1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el-GR"/>
        </a:p>
      </dgm:t>
    </dgm:pt>
    <dgm:pt modelId="{557E8FD8-23F6-4AEC-9690-96F10968E347}" type="pres">
      <dgm:prSet presAssocID="{445F2998-747B-4810-9883-D3A122411D1A}" presName="descendantText" presStyleLbl="alignAcc1" presStyleIdx="1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l-GR"/>
        </a:p>
      </dgm:t>
    </dgm:pt>
    <dgm:pt modelId="{6600547C-D4BB-4385-B10F-C6B222CBD1DA}" type="pres">
      <dgm:prSet presAssocID="{57D17CB2-AF40-4BB9-BC4F-E4EDEB771AFA}" presName="sp" presStyleCnt="0"/>
      <dgm:spPr/>
    </dgm:pt>
    <dgm:pt modelId="{8DFD137D-8524-4C5D-BAE0-0ADFD45D1486}" type="pres">
      <dgm:prSet presAssocID="{EE948231-1157-4EE0-9122-C8DDDFC4AFD6}" presName="composite" presStyleCnt="0"/>
      <dgm:spPr/>
    </dgm:pt>
    <dgm:pt modelId="{7ACB1DEB-BCEF-42E4-974C-4D36B1EF5015}" type="pres">
      <dgm:prSet presAssocID="{EE948231-1157-4EE0-9122-C8DDDFC4AFD6}" presName="parentText" presStyleLbl="alignNode1" presStyleIdx="2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en-GB"/>
        </a:p>
      </dgm:t>
    </dgm:pt>
    <dgm:pt modelId="{F339D621-50D5-48EE-B4ED-2CBE9E503112}" type="pres">
      <dgm:prSet presAssocID="{EE948231-1157-4EE0-9122-C8DDDFC4AFD6}" presName="descendantText" presStyleLbl="alignAcc1" presStyleIdx="2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l-GR"/>
        </a:p>
      </dgm:t>
    </dgm:pt>
  </dgm:ptLst>
  <dgm:cxnLst>
    <dgm:cxn modelId="{6AE7E41A-5AE1-43FD-8EAB-1BE1D5BE3039}" srcId="{87AF5A11-4D40-496C-91FA-06945D58F687}" destId="{445F2998-747B-4810-9883-D3A122411D1A}" srcOrd="1" destOrd="0" parTransId="{F8F44167-603E-4978-A9E3-9777AF64B07D}" sibTransId="{57D17CB2-AF40-4BB9-BC4F-E4EDEB771AFA}"/>
    <dgm:cxn modelId="{601B65FE-9E6D-44DC-A2D4-2E79CCE51CE1}" type="presOf" srcId="{DC09DD28-E0F1-4956-9F4D-CEDF4C8D37CE}" destId="{482DF465-A671-418B-A52F-146BBED0F242}" srcOrd="0" destOrd="0" presId="urn:microsoft.com/office/officeart/2005/8/layout/chevron2"/>
    <dgm:cxn modelId="{01677D7E-2A96-4B3C-91BE-12AFDCCCE7C6}" srcId="{DC09DD28-E0F1-4956-9F4D-CEDF4C8D37CE}" destId="{1CEB51A0-DB35-4C4C-B64A-3884F55D3C58}" srcOrd="0" destOrd="0" parTransId="{8466F6C5-0DAE-4DB5-B919-D4762AD8A82A}" sibTransId="{4F4F13FD-CEE8-4773-9BF4-988C9E054111}"/>
    <dgm:cxn modelId="{A55DF1D4-3372-4B90-B4E9-88B463DF079E}" type="presOf" srcId="{EE948231-1157-4EE0-9122-C8DDDFC4AFD6}" destId="{7ACB1DEB-BCEF-42E4-974C-4D36B1EF5015}" srcOrd="0" destOrd="0" presId="urn:microsoft.com/office/officeart/2005/8/layout/chevron2"/>
    <dgm:cxn modelId="{090AACDA-9C48-4549-9AC6-E06A3D6BC0D2}" srcId="{EE948231-1157-4EE0-9122-C8DDDFC4AFD6}" destId="{85F7197E-D270-4E76-97E1-D020D555F2D0}" srcOrd="2" destOrd="0" parTransId="{9C122A91-6A79-4FFC-B74A-0147E55AC4CD}" sibTransId="{BAB13443-717D-497D-9B92-27F601BEAE99}"/>
    <dgm:cxn modelId="{9F822AEF-9F0A-4C77-B3B3-FF13CAE9800F}" srcId="{445F2998-747B-4810-9883-D3A122411D1A}" destId="{5F423E33-AF84-49E9-8BBE-56CE9C802CA7}" srcOrd="2" destOrd="0" parTransId="{C9F30358-E780-4B39-95DF-F1E1DD645868}" sibTransId="{4BCC94AB-33F2-4C6B-8DD1-395B88445681}"/>
    <dgm:cxn modelId="{6971C288-074B-4B98-8B36-52F342067EF5}" type="presOf" srcId="{D614F239-C277-45CC-AF11-B85685A02677}" destId="{F339D621-50D5-48EE-B4ED-2CBE9E503112}" srcOrd="0" destOrd="0" presId="urn:microsoft.com/office/officeart/2005/8/layout/chevron2"/>
    <dgm:cxn modelId="{7D395332-126E-46C1-9B59-E69AE0EDC078}" type="presOf" srcId="{5F423E33-AF84-49E9-8BBE-56CE9C802CA7}" destId="{557E8FD8-23F6-4AEC-9690-96F10968E347}" srcOrd="0" destOrd="2" presId="urn:microsoft.com/office/officeart/2005/8/layout/chevron2"/>
    <dgm:cxn modelId="{43A98E0E-B2F3-4DCE-B911-2FDE5B27A183}" type="presOf" srcId="{445F2998-747B-4810-9883-D3A122411D1A}" destId="{B451AC3C-7853-4823-B781-81B66FC4F9FF}" srcOrd="0" destOrd="0" presId="urn:microsoft.com/office/officeart/2005/8/layout/chevron2"/>
    <dgm:cxn modelId="{19019BDD-1B56-4B04-9735-499E6F0ACDCA}" srcId="{87AF5A11-4D40-496C-91FA-06945D58F687}" destId="{DC09DD28-E0F1-4956-9F4D-CEDF4C8D37CE}" srcOrd="0" destOrd="0" parTransId="{EA112566-595E-417B-9140-B7C270C3415F}" sibTransId="{0DC9B18B-2380-48E9-B817-64AF20E57553}"/>
    <dgm:cxn modelId="{9882A30C-0C3F-46ED-87CF-3C1DF265E644}" type="presOf" srcId="{83AF676A-1DD1-4849-8E50-772D5F311EC0}" destId="{557E8FD8-23F6-4AEC-9690-96F10968E347}" srcOrd="0" destOrd="1" presId="urn:microsoft.com/office/officeart/2005/8/layout/chevron2"/>
    <dgm:cxn modelId="{E6099E35-E49E-463B-97C1-B5DD4B74FBD0}" type="presOf" srcId="{85F7197E-D270-4E76-97E1-D020D555F2D0}" destId="{F339D621-50D5-48EE-B4ED-2CBE9E503112}" srcOrd="0" destOrd="2" presId="urn:microsoft.com/office/officeart/2005/8/layout/chevron2"/>
    <dgm:cxn modelId="{2E725D24-6A37-4BE4-8BA2-24FF4B4CF298}" srcId="{445F2998-747B-4810-9883-D3A122411D1A}" destId="{83AF676A-1DD1-4849-8E50-772D5F311EC0}" srcOrd="1" destOrd="0" parTransId="{0F78AC64-D94A-4BD6-9CED-7E6DFC31D1D1}" sibTransId="{AADE3384-2947-4AC2-980E-46A530A999FF}"/>
    <dgm:cxn modelId="{E76A2E6F-25EB-43B7-A3C6-FDC662C906BE}" type="presOf" srcId="{1CEB51A0-DB35-4C4C-B64A-3884F55D3C58}" destId="{D749B45F-5055-4A18-9C66-C159CB6772F1}" srcOrd="0" destOrd="0" presId="urn:microsoft.com/office/officeart/2005/8/layout/chevron2"/>
    <dgm:cxn modelId="{AAE240B7-95A5-4DB9-A742-F70058398CE3}" srcId="{EE948231-1157-4EE0-9122-C8DDDFC4AFD6}" destId="{DD0CB674-1F1E-49D4-A8BA-DB06F9713CEA}" srcOrd="1" destOrd="0" parTransId="{D45F1E88-4688-4078-8F12-E2208AD382E1}" sibTransId="{26EE4A9B-F2E1-4FEA-8570-B1B0BA4CCE2A}"/>
    <dgm:cxn modelId="{B9E37DB2-883C-4A30-88ED-321BA74B349F}" type="presOf" srcId="{87AF5A11-4D40-496C-91FA-06945D58F687}" destId="{FA97E003-8CB8-4B8E-AB52-1D7EEA2B904E}" srcOrd="0" destOrd="0" presId="urn:microsoft.com/office/officeart/2005/8/layout/chevron2"/>
    <dgm:cxn modelId="{E5623139-6347-48A6-B72B-C475382E381C}" type="presOf" srcId="{DD0CB674-1F1E-49D4-A8BA-DB06F9713CEA}" destId="{F339D621-50D5-48EE-B4ED-2CBE9E503112}" srcOrd="0" destOrd="1" presId="urn:microsoft.com/office/officeart/2005/8/layout/chevron2"/>
    <dgm:cxn modelId="{55D61BAB-7486-4458-9AE0-54B757E3674A}" srcId="{87AF5A11-4D40-496C-91FA-06945D58F687}" destId="{EE948231-1157-4EE0-9122-C8DDDFC4AFD6}" srcOrd="2" destOrd="0" parTransId="{F07F5DE7-E6A3-42A3-A51B-CABF18D06BF0}" sibTransId="{84217EB3-9946-4802-8F26-C2874B571DDA}"/>
    <dgm:cxn modelId="{1DD2F1BC-EA4D-44EC-9E26-7F3F5DDE6C08}" srcId="{445F2998-747B-4810-9883-D3A122411D1A}" destId="{5685328C-F5FE-4AEE-9647-FAE964ECEA16}" srcOrd="0" destOrd="0" parTransId="{42B773A3-6DD3-4141-BE42-7FFA9AA74A56}" sibTransId="{C52583E4-60F8-43ED-97C0-7F4952E8D21E}"/>
    <dgm:cxn modelId="{5AA895E9-DDD8-4877-8094-25417E3C6DCD}" type="presOf" srcId="{5685328C-F5FE-4AEE-9647-FAE964ECEA16}" destId="{557E8FD8-23F6-4AEC-9690-96F10968E347}" srcOrd="0" destOrd="0" presId="urn:microsoft.com/office/officeart/2005/8/layout/chevron2"/>
    <dgm:cxn modelId="{2977915F-840E-4DDD-AB5F-FA214E075889}" srcId="{EE948231-1157-4EE0-9122-C8DDDFC4AFD6}" destId="{D614F239-C277-45CC-AF11-B85685A02677}" srcOrd="0" destOrd="0" parTransId="{0E528AEA-A0E3-45C5-965B-32F92DDECDDA}" sibTransId="{0AD3EEF4-E6E1-4238-AEBB-F0B351752286}"/>
    <dgm:cxn modelId="{1B85ABEB-986A-486A-BD5F-66BBC2D22881}" type="presParOf" srcId="{FA97E003-8CB8-4B8E-AB52-1D7EEA2B904E}" destId="{C2AB7BC3-C1DB-43ED-8869-1A1940115E12}" srcOrd="0" destOrd="0" presId="urn:microsoft.com/office/officeart/2005/8/layout/chevron2"/>
    <dgm:cxn modelId="{5675E2B6-84C2-4897-9677-903AF710AFE4}" type="presParOf" srcId="{C2AB7BC3-C1DB-43ED-8869-1A1940115E12}" destId="{482DF465-A671-418B-A52F-146BBED0F242}" srcOrd="0" destOrd="0" presId="urn:microsoft.com/office/officeart/2005/8/layout/chevron2"/>
    <dgm:cxn modelId="{D90E5A79-3D63-4DCB-838D-852234F8D25F}" type="presParOf" srcId="{C2AB7BC3-C1DB-43ED-8869-1A1940115E12}" destId="{D749B45F-5055-4A18-9C66-C159CB6772F1}" srcOrd="1" destOrd="0" presId="urn:microsoft.com/office/officeart/2005/8/layout/chevron2"/>
    <dgm:cxn modelId="{DB36A2CA-E340-4755-A942-9A0E8E67E7D3}" type="presParOf" srcId="{FA97E003-8CB8-4B8E-AB52-1D7EEA2B904E}" destId="{D2B94D18-30F1-4EA4-A5A9-5FA3C5F6D88B}" srcOrd="1" destOrd="0" presId="urn:microsoft.com/office/officeart/2005/8/layout/chevron2"/>
    <dgm:cxn modelId="{5F4B22D6-A06B-469C-A1B4-ED2605C8B482}" type="presParOf" srcId="{FA97E003-8CB8-4B8E-AB52-1D7EEA2B904E}" destId="{40A52A07-B51B-458D-A8A9-049393ADA89F}" srcOrd="2" destOrd="0" presId="urn:microsoft.com/office/officeart/2005/8/layout/chevron2"/>
    <dgm:cxn modelId="{61EA1FB6-EE42-4D1C-BDFA-97DD0006B2C9}" type="presParOf" srcId="{40A52A07-B51B-458D-A8A9-049393ADA89F}" destId="{B451AC3C-7853-4823-B781-81B66FC4F9FF}" srcOrd="0" destOrd="0" presId="urn:microsoft.com/office/officeart/2005/8/layout/chevron2"/>
    <dgm:cxn modelId="{92CD122F-81A2-4AB7-B365-01FBBB8D7315}" type="presParOf" srcId="{40A52A07-B51B-458D-A8A9-049393ADA89F}" destId="{557E8FD8-23F6-4AEC-9690-96F10968E347}" srcOrd="1" destOrd="0" presId="urn:microsoft.com/office/officeart/2005/8/layout/chevron2"/>
    <dgm:cxn modelId="{7936DC75-7B8A-4BD6-9FB8-570003035FFF}" type="presParOf" srcId="{FA97E003-8CB8-4B8E-AB52-1D7EEA2B904E}" destId="{6600547C-D4BB-4385-B10F-C6B222CBD1DA}" srcOrd="3" destOrd="0" presId="urn:microsoft.com/office/officeart/2005/8/layout/chevron2"/>
    <dgm:cxn modelId="{6A7827D3-9EF5-499D-A5D1-5197541BFFA3}" type="presParOf" srcId="{FA97E003-8CB8-4B8E-AB52-1D7EEA2B904E}" destId="{8DFD137D-8524-4C5D-BAE0-0ADFD45D1486}" srcOrd="4" destOrd="0" presId="urn:microsoft.com/office/officeart/2005/8/layout/chevron2"/>
    <dgm:cxn modelId="{F1F07111-B682-4E4A-8B66-983A4999EAF8}" type="presParOf" srcId="{8DFD137D-8524-4C5D-BAE0-0ADFD45D1486}" destId="{7ACB1DEB-BCEF-42E4-974C-4D36B1EF5015}" srcOrd="0" destOrd="0" presId="urn:microsoft.com/office/officeart/2005/8/layout/chevron2"/>
    <dgm:cxn modelId="{761B5AFF-9572-43AC-BD99-59CA4B38A544}" type="presParOf" srcId="{8DFD137D-8524-4C5D-BAE0-0ADFD45D1486}" destId="{F339D621-50D5-48EE-B4ED-2CBE9E50311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2DF465-A671-418B-A52F-146BBED0F242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rgbClr val="4BAC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Head</a:t>
          </a:r>
          <a:endParaRPr lang="el-GR" sz="1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222646" y="223826"/>
        <a:ext cx="1484312" cy="1039018"/>
      </dsp:txXfrm>
    </dsp:sp>
    <dsp:sp modelId="{D749B45F-5055-4A18-9C66-C159CB6772F1}">
      <dsp:nvSpPr>
        <dsp:cNvPr id="0" name=""/>
        <dsp:cNvSpPr/>
      </dsp:nvSpPr>
      <dsp:spPr>
        <a:xfrm rot="5400000">
          <a:off x="2018255" y="-978057"/>
          <a:ext cx="964803" cy="2923277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Prof. George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Kiriakidis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2018255" y="-978057"/>
        <a:ext cx="964803" cy="2923277"/>
      </dsp:txXfrm>
    </dsp:sp>
    <dsp:sp modelId="{B451AC3C-7853-4823-B781-81B66FC4F9FF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rgbClr val="4BACC6">
            <a:hueOff val="-4966938"/>
            <a:satOff val="19906"/>
            <a:lumOff val="4314"/>
            <a:alphaOff val="0"/>
          </a:srgb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Other Faculty Members</a:t>
          </a:r>
          <a:endParaRPr lang="el-GR" sz="1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222646" y="1512490"/>
        <a:ext cx="1484312" cy="1039018"/>
      </dsp:txXfrm>
    </dsp:sp>
    <dsp:sp modelId="{557E8FD8-23F6-4AEC-9690-96F10968E347}">
      <dsp:nvSpPr>
        <dsp:cNvPr id="0" name=""/>
        <dsp:cNvSpPr/>
      </dsp:nvSpPr>
      <dsp:spPr>
        <a:xfrm rot="5400000">
          <a:off x="2018255" y="310606"/>
          <a:ext cx="964803" cy="2923277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4966938"/>
              <a:satOff val="19906"/>
              <a:lumOff val="4314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Dr.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Vassilios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Binas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Dr. Elias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Aperathitis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Ass. Prof. </a:t>
          </a:r>
          <a:r>
            <a:rPr lang="en-US" sz="1800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Lefteris</a:t>
          </a: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Iliopoulos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2018255" y="310606"/>
        <a:ext cx="964803" cy="2923277"/>
      </dsp:txXfrm>
    </dsp:sp>
    <dsp:sp modelId="{7ACB1DEB-BCEF-42E4-974C-4D36B1EF5015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Staff</a:t>
          </a:r>
          <a:endParaRPr lang="el-GR" sz="14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222646" y="2801154"/>
        <a:ext cx="1484312" cy="1039018"/>
      </dsp:txXfrm>
    </dsp:sp>
    <dsp:sp modelId="{F339D621-50D5-48EE-B4ED-2CBE9E503112}">
      <dsp:nvSpPr>
        <dsp:cNvPr id="0" name=""/>
        <dsp:cNvSpPr/>
      </dsp:nvSpPr>
      <dsp:spPr>
        <a:xfrm rot="5400000">
          <a:off x="2018255" y="1599270"/>
          <a:ext cx="964803" cy="2923277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4BACC6">
              <a:hueOff val="-9933876"/>
              <a:satOff val="39811"/>
              <a:lumOff val="862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1 technician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 PhD candidates 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6 master students</a:t>
          </a:r>
          <a:endParaRPr lang="el-GR" sz="18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2018255" y="1599270"/>
        <a:ext cx="964803" cy="29232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B6644-C37E-41FC-A6C5-03F16CEC99FC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24B8A-0B02-49FA-9A39-1B0478C2F87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D536A-C706-4119-8902-7E0294B8DCB4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6CB38-433D-4F2F-AA1C-4C6F6B07B3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photocatalytic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activity of metal-doped TiO</a:t>
            </a:r>
            <a:r>
              <a:rPr lang="en-US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nanoparticles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was investigated by employing the method of photochemical static reactor (PSR) coupled with a Fourier-Transformed-Infra-Red (FTIR) spectrophotometer.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decay of CH</a:t>
            </a:r>
            <a:r>
              <a:rPr lang="en-US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 on TiO</a:t>
            </a:r>
            <a:r>
              <a:rPr lang="en-US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substrates was followed by monitoring the infrared band centered at 1745.74 cm</a:t>
            </a:r>
            <a:r>
              <a:rPr lang="en-US" sz="12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-1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(corresponds to the &gt;C=O stretching mode of CH</a:t>
            </a:r>
            <a:r>
              <a:rPr lang="en-US" sz="1200" kern="1200" baseline="-25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CHO) for about 150-400 min, which was recorded every ~20 min. </a:t>
            </a:r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88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smtClean="0">
              <a:latin typeface="Arial" charset="0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Sustainable Healthy indoor Environment Quality Control 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868B-DAD2-4BAF-BD42-02B3033C090B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19D81-8891-42A1-B339-78FE1F1F4D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2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6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1.wmf"/><Relationship Id="rId5" Type="http://schemas.openxmlformats.org/officeDocument/2006/relationships/image" Target="../media/image43.png"/><Relationship Id="rId4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7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69.jpeg"/><Relationship Id="rId4" Type="http://schemas.openxmlformats.org/officeDocument/2006/relationships/image" Target="../media/image7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2.png"/><Relationship Id="rId7" Type="http://schemas.openxmlformats.org/officeDocument/2006/relationships/image" Target="../media/image85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4.jpeg"/><Relationship Id="rId4" Type="http://schemas.openxmlformats.org/officeDocument/2006/relationships/image" Target="../media/image8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39.jpeg"/><Relationship Id="rId7" Type="http://schemas.openxmlformats.org/officeDocument/2006/relationships/diagramLayout" Target="../diagrams/layout1.xml"/><Relationship Id="rId12" Type="http://schemas.openxmlformats.org/officeDocument/2006/relationships/image" Target="../media/image8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43.png"/><Relationship Id="rId5" Type="http://schemas.openxmlformats.org/officeDocument/2006/relationships/image" Target="../media/image88.png"/><Relationship Id="rId10" Type="http://schemas.microsoft.com/office/2007/relationships/diagramDrawing" Target="../diagrams/drawing1.xml"/><Relationship Id="rId4" Type="http://schemas.openxmlformats.org/officeDocument/2006/relationships/image" Target="../media/image87.png"/><Relationship Id="rId9" Type="http://schemas.openxmlformats.org/officeDocument/2006/relationships/diagramColors" Target="../diagrams/colors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emf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103.jpeg"/><Relationship Id="rId4" Type="http://schemas.openxmlformats.org/officeDocument/2006/relationships/image" Target="../media/image10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emf"/><Relationship Id="rId5" Type="http://schemas.openxmlformats.org/officeDocument/2006/relationships/image" Target="../media/image43.png"/><Relationship Id="rId4" Type="http://schemas.openxmlformats.org/officeDocument/2006/relationships/image" Target="../media/image10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0.jpeg"/><Relationship Id="rId7" Type="http://schemas.openxmlformats.org/officeDocument/2006/relationships/image" Target="../media/image11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2.maxwell.syr.edu/plegal/ppae/pollution.jpg&amp;imgrefurl=http://www2.maxwell.syr.edu/plegal/ppae/step1a.html&amp;usg=__6s6RGxic2uu75TBPrSXk2ZqK1S0=&amp;h=475&amp;w=613&amp;sz=35&amp;hl=en&amp;start=1&amp;tbnid=Gqk7hkisXFw03M:&amp;tbnh=105&amp;tbnw=136&amp;prev=/images?q=pollution&amp;ndsp=18&amp;hl=en&amp;safe=active&amp;sa=N" TargetMode="External"/><Relationship Id="rId5" Type="http://schemas.openxmlformats.org/officeDocument/2006/relationships/image" Target="../media/image112.png"/><Relationship Id="rId4" Type="http://schemas.openxmlformats.org/officeDocument/2006/relationships/image" Target="../media/image111.jpeg"/><Relationship Id="rId9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.emf"/><Relationship Id="rId5" Type="http://schemas.openxmlformats.org/officeDocument/2006/relationships/image" Target="../media/image126.emf"/><Relationship Id="rId4" Type="http://schemas.openxmlformats.org/officeDocument/2006/relationships/image" Target="../media/image12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2063" y="3716338"/>
            <a:ext cx="6192837" cy="2160934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>
                <a:solidFill>
                  <a:srgbClr val="57576E"/>
                </a:solidFill>
              </a:rPr>
              <a:t>V. </a:t>
            </a:r>
            <a:r>
              <a:rPr lang="en-US" sz="2400" b="1" dirty="0" smtClean="0">
                <a:solidFill>
                  <a:srgbClr val="57576E"/>
                </a:solidFill>
              </a:rPr>
              <a:t>Binas, </a:t>
            </a:r>
            <a:r>
              <a:rPr lang="en-US" sz="2400" b="1" dirty="0" smtClean="0">
                <a:solidFill>
                  <a:srgbClr val="57576E"/>
                </a:solidFill>
              </a:rPr>
              <a:t>L. </a:t>
            </a:r>
            <a:r>
              <a:rPr lang="en-US" sz="2400" b="1" dirty="0" smtClean="0">
                <a:solidFill>
                  <a:srgbClr val="57576E"/>
                </a:solidFill>
              </a:rPr>
              <a:t>Arnout </a:t>
            </a:r>
            <a:r>
              <a:rPr lang="en-US" sz="2400" b="1" dirty="0" smtClean="0">
                <a:solidFill>
                  <a:srgbClr val="57576E"/>
                </a:solidFill>
              </a:rPr>
              <a:t>, G. </a:t>
            </a:r>
            <a:r>
              <a:rPr lang="en-US" sz="2400" b="1" dirty="0" smtClean="0">
                <a:solidFill>
                  <a:srgbClr val="57576E"/>
                </a:solidFill>
              </a:rPr>
              <a:t>Beersaerts, </a:t>
            </a:r>
            <a:r>
              <a:rPr lang="en-US" sz="2400" b="1" dirty="0" smtClean="0">
                <a:solidFill>
                  <a:srgbClr val="57576E"/>
                </a:solidFill>
              </a:rPr>
              <a:t>Y. </a:t>
            </a:r>
            <a:r>
              <a:rPr lang="en-US" sz="2400" b="1" dirty="0" smtClean="0">
                <a:solidFill>
                  <a:srgbClr val="57576E"/>
                </a:solidFill>
              </a:rPr>
              <a:t>Pontikes, </a:t>
            </a:r>
            <a:r>
              <a:rPr lang="en-US" sz="2400" b="1" u="sng" dirty="0" smtClean="0">
                <a:solidFill>
                  <a:srgbClr val="57576E"/>
                </a:solidFill>
              </a:rPr>
              <a:t>G. </a:t>
            </a:r>
            <a:r>
              <a:rPr lang="en-US" sz="2400" b="1" u="sng" dirty="0" smtClean="0">
                <a:solidFill>
                  <a:srgbClr val="57576E"/>
                </a:solidFill>
              </a:rPr>
              <a:t>Kiriakidis</a:t>
            </a:r>
            <a:endParaRPr lang="en-US" sz="2400" b="1" u="sng" dirty="0" smtClean="0">
              <a:solidFill>
                <a:srgbClr val="57576E"/>
              </a:solidFill>
            </a:endParaRPr>
          </a:p>
          <a:p>
            <a:r>
              <a:rPr lang="en-US" sz="1800" dirty="0" smtClean="0"/>
              <a:t>Institute </a:t>
            </a:r>
            <a:r>
              <a:rPr lang="en-US" sz="1800" dirty="0" smtClean="0"/>
              <a:t>of Electronic Structure and Laser (IESL), Foundation for Research and Technology-Hellas (FORTH), 100, N. </a:t>
            </a:r>
            <a:r>
              <a:rPr lang="en-US" sz="1800" dirty="0" err="1" smtClean="0"/>
              <a:t>Plastira</a:t>
            </a:r>
            <a:r>
              <a:rPr lang="en-US" sz="1800" dirty="0" smtClean="0"/>
              <a:t> str., </a:t>
            </a:r>
            <a:r>
              <a:rPr lang="en-US" sz="1800" dirty="0" err="1" smtClean="0"/>
              <a:t>Vasilika</a:t>
            </a:r>
            <a:r>
              <a:rPr lang="en-US" sz="1800" dirty="0" smtClean="0"/>
              <a:t>  </a:t>
            </a:r>
            <a:r>
              <a:rPr lang="en-US" sz="1800" dirty="0" err="1" smtClean="0"/>
              <a:t>Vouton</a:t>
            </a:r>
            <a:r>
              <a:rPr lang="en-US" sz="1800" dirty="0" smtClean="0"/>
              <a:t>, GR-70013, </a:t>
            </a:r>
            <a:r>
              <a:rPr lang="en-US" sz="1800" dirty="0" err="1" smtClean="0"/>
              <a:t>Heraklion</a:t>
            </a:r>
            <a:r>
              <a:rPr lang="en-US" sz="1800" dirty="0" smtClean="0"/>
              <a:t>, Crete, Greece</a:t>
            </a:r>
          </a:p>
          <a:p>
            <a:r>
              <a:rPr lang="en-US" sz="1800" dirty="0" smtClean="0"/>
              <a:t>KU </a:t>
            </a:r>
            <a:r>
              <a:rPr lang="en-US" sz="1800" dirty="0" smtClean="0"/>
              <a:t>Leuven, Department of Materials Engineering, </a:t>
            </a:r>
            <a:r>
              <a:rPr lang="en-US" sz="1800" dirty="0" err="1" smtClean="0"/>
              <a:t>Kasteelpark</a:t>
            </a:r>
            <a:r>
              <a:rPr lang="en-US" sz="1800" dirty="0" smtClean="0"/>
              <a:t> </a:t>
            </a:r>
            <a:r>
              <a:rPr lang="en-US" sz="1800" dirty="0" err="1" smtClean="0"/>
              <a:t>Arenberg</a:t>
            </a:r>
            <a:r>
              <a:rPr lang="en-US" sz="1800" dirty="0" smtClean="0"/>
              <a:t> 44, 3001 Leuven, </a:t>
            </a:r>
            <a:r>
              <a:rPr lang="en-US" sz="1800" dirty="0" smtClean="0"/>
              <a:t>Belgium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509588" y="1916832"/>
            <a:ext cx="8066087" cy="136770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3200" b="1" dirty="0" smtClean="0"/>
              <a:t>CERAMIC NANOMATERIALS ON DIFFERENT MATRICES TOWARDS A HEALTHIER INDOOR ENVIRONMENT</a:t>
            </a:r>
            <a:endParaRPr lang="el-GR" sz="2600" b="1" i="1" dirty="0">
              <a:solidFill>
                <a:srgbClr val="00B05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1588"/>
            <a:ext cx="9155113" cy="9159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7654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" y="0"/>
            <a:ext cx="3822700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Εικόνα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917575"/>
            <a:ext cx="34321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Εικόνα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13" y="952500"/>
            <a:ext cx="919162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Εικόνα 5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188913"/>
            <a:ext cx="1731963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9" name="Rectangle 7"/>
          <p:cNvSpPr>
            <a:spLocks noChangeArrowheads="1"/>
          </p:cNvSpPr>
          <p:nvPr/>
        </p:nvSpPr>
        <p:spPr bwMode="auto">
          <a:xfrm>
            <a:off x="-7938" y="6516688"/>
            <a:ext cx="9151938" cy="341312"/>
          </a:xfrm>
          <a:prstGeom prst="rect">
            <a:avLst/>
          </a:prstGeom>
          <a:solidFill>
            <a:srgbClr val="BAE18F"/>
          </a:solidFill>
          <a:ln w="264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International </a:t>
            </a:r>
            <a:r>
              <a:rPr lang="en-US" dirty="0" smtClean="0"/>
              <a:t>Slag Valorisation </a:t>
            </a:r>
            <a:r>
              <a:rPr lang="en-US" dirty="0" smtClean="0"/>
              <a:t>Symposium 3-5 April, 2017, Leuven, Belgium</a:t>
            </a:r>
            <a:endParaRPr lang="el-GR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600" y="1196752"/>
            <a:ext cx="2704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University of Crete, Greece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/>
        </p:nvSpPr>
        <p:spPr>
          <a:xfrm>
            <a:off x="432109" y="5620387"/>
            <a:ext cx="3779851" cy="707886"/>
          </a:xfrm>
          <a:prstGeom prst="roundRect">
            <a:avLst/>
          </a:prstGeom>
          <a:solidFill>
            <a:srgbClr val="8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187624" y="476672"/>
            <a:ext cx="7956376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Synthesis and Characterization of Metal doped TiO</a:t>
            </a:r>
            <a:r>
              <a:rPr lang="en-US" sz="2400" b="1" baseline="-25000" dirty="0" smtClean="0">
                <a:solidFill>
                  <a:srgbClr val="1F497D"/>
                </a:solidFill>
              </a:rPr>
              <a:t>2</a:t>
            </a:r>
            <a:endParaRPr lang="el-GR" sz="2400" b="1" i="1" baseline="-25000" dirty="0">
              <a:solidFill>
                <a:srgbClr val="1F497D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52789" y="1052736"/>
            <a:ext cx="3489172" cy="2252582"/>
            <a:chOff x="158140" y="1035224"/>
            <a:chExt cx="8954323" cy="527409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140" y="1035224"/>
              <a:ext cx="8954323" cy="5274096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2987824" y="2636912"/>
              <a:ext cx="504056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482495" y="2636912"/>
              <a:ext cx="504056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923928" y="2636912"/>
              <a:ext cx="504056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427984" y="2636912"/>
              <a:ext cx="432048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228184" y="2097280"/>
              <a:ext cx="504056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228184" y="3212976"/>
              <a:ext cx="504056" cy="576064"/>
            </a:xfrm>
            <a:prstGeom prst="rect">
              <a:avLst/>
            </a:prstGeom>
            <a:solidFill>
              <a:srgbClr val="00D661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prstClr val="white"/>
                </a:solidFill>
              </a:endParaRPr>
            </a:p>
          </p:txBody>
        </p:sp>
      </p:grpSp>
      <p:pic>
        <p:nvPicPr>
          <p:cNvPr id="23" name="108 - Εικόνα" descr="TiO2_PicMe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412776"/>
            <a:ext cx="3499436" cy="2337558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4355976" y="4464104"/>
            <a:ext cx="4723326" cy="1887824"/>
          </a:xfrm>
          <a:prstGeom prst="roundRect">
            <a:avLst/>
          </a:prstGeom>
          <a:solidFill>
            <a:srgbClr val="4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5" name="TextBox 24"/>
          <p:cNvSpPr txBox="1"/>
          <p:nvPr/>
        </p:nvSpPr>
        <p:spPr>
          <a:xfrm>
            <a:off x="4370028" y="4577273"/>
            <a:ext cx="45759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Long  Valence-Band Life-time </a:t>
            </a:r>
            <a:endParaRPr lang="el-GR" sz="2400" b="1" dirty="0">
              <a:solidFill>
                <a:schemeClr val="bg1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6228184" y="5085184"/>
            <a:ext cx="637674" cy="274390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7" name="TextBox 26"/>
          <p:cNvSpPr txBox="1"/>
          <p:nvPr/>
        </p:nvSpPr>
        <p:spPr>
          <a:xfrm>
            <a:off x="4644008" y="5445224"/>
            <a:ext cx="39909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Adequate Electron - Hole </a:t>
            </a:r>
          </a:p>
          <a:p>
            <a:pPr algn="ctr"/>
            <a:r>
              <a:rPr lang="en-US" sz="2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Recombination Rate</a:t>
            </a:r>
            <a:endParaRPr lang="el-GR" sz="28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51962" y="3963887"/>
            <a:ext cx="4633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420000"/>
                </a:solidFill>
              </a:rPr>
              <a:t>Besides Energy Requirements</a:t>
            </a:r>
            <a:endParaRPr lang="el-GR" sz="2400" b="1" dirty="0">
              <a:solidFill>
                <a:srgbClr val="42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16016" y="1052736"/>
            <a:ext cx="3895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</a:rPr>
              <a:t>Simplified </a:t>
            </a:r>
            <a:r>
              <a:rPr lang="en-US" sz="1600" b="1" dirty="0" err="1" smtClean="0">
                <a:solidFill>
                  <a:srgbClr val="FF0000"/>
                </a:solidFill>
              </a:rPr>
              <a:t>Photocatalytic</a:t>
            </a:r>
            <a:r>
              <a:rPr lang="en-US" sz="1600" b="1" dirty="0" smtClean="0">
                <a:solidFill>
                  <a:srgbClr val="FF0000"/>
                </a:solidFill>
              </a:rPr>
              <a:t> Oxidation Scheme</a:t>
            </a:r>
            <a:endParaRPr lang="el-GR" sz="16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95536" y="5589240"/>
            <a:ext cx="39777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420000"/>
                </a:solidFill>
              </a:rPr>
              <a:t>Vis-Induced </a:t>
            </a:r>
            <a:r>
              <a:rPr lang="en-US" sz="2000" b="1" dirty="0" err="1" smtClean="0">
                <a:solidFill>
                  <a:srgbClr val="420000"/>
                </a:solidFill>
              </a:rPr>
              <a:t>Photocatalysis</a:t>
            </a:r>
            <a:r>
              <a:rPr lang="en-US" sz="2000" b="1" dirty="0" smtClean="0">
                <a:solidFill>
                  <a:srgbClr val="420000"/>
                </a:solidFill>
              </a:rPr>
              <a:t>: </a:t>
            </a:r>
          </a:p>
          <a:p>
            <a:pPr algn="ctr"/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Suitable for Indoor</a:t>
            </a:r>
            <a:r>
              <a:rPr lang="el-GR" sz="1600" b="1" dirty="0" smtClean="0">
                <a:solidFill>
                  <a:schemeClr val="accent6">
                    <a:lumMod val="75000"/>
                  </a:schemeClr>
                </a:solidFill>
              </a:rPr>
              <a:t> |</a:t>
            </a:r>
            <a:r>
              <a:rPr lang="en-US" sz="1600" b="1" dirty="0" smtClean="0">
                <a:solidFill>
                  <a:schemeClr val="accent6">
                    <a:lumMod val="75000"/>
                  </a:schemeClr>
                </a:solidFill>
              </a:rPr>
              <a:t> Solar Applications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3046" y="3501008"/>
            <a:ext cx="2495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7030A0"/>
                </a:solidFill>
              </a:rPr>
              <a:t>Mn</a:t>
            </a:r>
            <a:r>
              <a:rPr lang="en-US" b="1" dirty="0" smtClean="0"/>
              <a:t>-Doped TiO</a:t>
            </a:r>
            <a:r>
              <a:rPr lang="en-US" b="1" baseline="-25000" dirty="0" smtClean="0"/>
              <a:t>2</a:t>
            </a:r>
            <a:r>
              <a:rPr lang="en-US" b="1" dirty="0" smtClean="0"/>
              <a:t> </a:t>
            </a:r>
            <a:r>
              <a:rPr lang="en-US" b="1" dirty="0" err="1" smtClean="0"/>
              <a:t>Anatase</a:t>
            </a:r>
            <a:endParaRPr lang="el-GR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72611" y="3788342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20000"/>
                </a:solidFill>
              </a:rPr>
              <a:t>Band Gap: 2.85 eV (~</a:t>
            </a:r>
            <a:r>
              <a:rPr lang="en-US" b="1" dirty="0" smtClean="0">
                <a:solidFill>
                  <a:srgbClr val="7030A0"/>
                </a:solidFill>
              </a:rPr>
              <a:t>435 nm</a:t>
            </a:r>
            <a:r>
              <a:rPr lang="en-US" b="1" dirty="0" smtClean="0">
                <a:solidFill>
                  <a:srgbClr val="420000"/>
                </a:solidFill>
              </a:rPr>
              <a:t>)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3046" y="4144578"/>
            <a:ext cx="241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7030A0"/>
                </a:solidFill>
              </a:rPr>
              <a:t>Co</a:t>
            </a:r>
            <a:r>
              <a:rPr lang="en-US" b="1" dirty="0" smtClean="0"/>
              <a:t>-Doped TiO</a:t>
            </a:r>
            <a:r>
              <a:rPr lang="en-US" b="1" baseline="-25000" dirty="0" smtClean="0"/>
              <a:t>2</a:t>
            </a:r>
            <a:r>
              <a:rPr lang="en-US" b="1" dirty="0" smtClean="0"/>
              <a:t> </a:t>
            </a:r>
            <a:r>
              <a:rPr lang="en-US" b="1" dirty="0" err="1" smtClean="0"/>
              <a:t>Anatase</a:t>
            </a:r>
            <a:endParaRPr lang="el-GR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672611" y="4446404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20000"/>
                </a:solidFill>
              </a:rPr>
              <a:t>Band Gap: 2.85 eV </a:t>
            </a:r>
            <a:r>
              <a:rPr lang="en-US" b="1" dirty="0" smtClean="0">
                <a:solidFill>
                  <a:srgbClr val="7030A0"/>
                </a:solidFill>
              </a:rPr>
              <a:t>(~435 nm</a:t>
            </a:r>
            <a:r>
              <a:rPr lang="en-US" b="1" dirty="0" smtClean="0">
                <a:solidFill>
                  <a:srgbClr val="420000"/>
                </a:solidFill>
              </a:rPr>
              <a:t>)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3046" y="4806444"/>
            <a:ext cx="2839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AE1BB5"/>
                </a:solidFill>
              </a:rPr>
              <a:t>Mn</a:t>
            </a:r>
            <a:r>
              <a:rPr lang="en-US" b="1" dirty="0" smtClean="0">
                <a:solidFill>
                  <a:srgbClr val="AE1BB5"/>
                </a:solidFill>
              </a:rPr>
              <a:t>/Co</a:t>
            </a:r>
            <a:r>
              <a:rPr lang="en-US" b="1" dirty="0" smtClean="0"/>
              <a:t>-Doped TiO</a:t>
            </a:r>
            <a:r>
              <a:rPr lang="en-US" b="1" baseline="-25000" dirty="0" smtClean="0"/>
              <a:t>2</a:t>
            </a:r>
            <a:r>
              <a:rPr lang="en-US" b="1" dirty="0" smtClean="0"/>
              <a:t> </a:t>
            </a:r>
            <a:r>
              <a:rPr lang="en-US" b="1" dirty="0" err="1" smtClean="0"/>
              <a:t>Anatase</a:t>
            </a:r>
            <a:endParaRPr lang="el-GR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672611" y="5093281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20000"/>
                </a:solidFill>
              </a:rPr>
              <a:t>Band Gap: 3.00 eV (</a:t>
            </a:r>
            <a:r>
              <a:rPr lang="en-US" b="1" dirty="0" smtClean="0">
                <a:solidFill>
                  <a:srgbClr val="AE1BB5"/>
                </a:solidFill>
              </a:rPr>
              <a:t>~413 nm</a:t>
            </a:r>
            <a:r>
              <a:rPr lang="en-US" b="1" dirty="0" smtClean="0">
                <a:solidFill>
                  <a:srgbClr val="420000"/>
                </a:solidFill>
              </a:rPr>
              <a:t>) </a:t>
            </a:r>
          </a:p>
        </p:txBody>
      </p:sp>
    </p:spTree>
    <p:extLst>
      <p:ext uri="{BB962C8B-B14F-4D97-AF65-F5344CB8AC3E}">
        <p14:creationId xmlns="" xmlns:p14="http://schemas.microsoft.com/office/powerpoint/2010/main" val="129946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548680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The Case of </a:t>
            </a:r>
            <a:r>
              <a:rPr lang="en-US" sz="2400" b="1" dirty="0" err="1" smtClean="0">
                <a:solidFill>
                  <a:srgbClr val="1F497D"/>
                </a:solidFill>
              </a:rPr>
              <a:t>Mn</a:t>
            </a:r>
            <a:r>
              <a:rPr lang="en-US" sz="2400" b="1" dirty="0" smtClean="0">
                <a:solidFill>
                  <a:srgbClr val="1F497D"/>
                </a:solidFill>
              </a:rPr>
              <a:t> (</a:t>
            </a:r>
            <a:r>
              <a:rPr lang="en-US" sz="2400" i="1" dirty="0" smtClean="0">
                <a:solidFill>
                  <a:srgbClr val="1F497D"/>
                </a:solidFill>
              </a:rPr>
              <a:t>co-precipitation process</a:t>
            </a:r>
            <a:r>
              <a:rPr lang="en-US" sz="2400" b="1" dirty="0" smtClean="0">
                <a:solidFill>
                  <a:srgbClr val="1F497D"/>
                </a:solidFill>
              </a:rPr>
              <a:t>)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55976" y="6237312"/>
            <a:ext cx="43749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i="1" dirty="0" smtClean="0">
                <a:solidFill>
                  <a:srgbClr val="1F497D"/>
                </a:solidFill>
                <a:ea typeface="宋体" pitchFamily="2" charset="-122"/>
              </a:rPr>
              <a:t>*</a:t>
            </a:r>
            <a:r>
              <a:rPr lang="en-US" sz="1000" i="1" dirty="0" err="1" smtClean="0">
                <a:solidFill>
                  <a:srgbClr val="1F497D"/>
                </a:solidFill>
                <a:ea typeface="宋体" pitchFamily="2" charset="-122"/>
              </a:rPr>
              <a:t>Binas</a:t>
            </a:r>
            <a:r>
              <a:rPr lang="en-US" sz="1000" i="1" dirty="0" smtClean="0">
                <a:solidFill>
                  <a:srgbClr val="1F497D"/>
                </a:solidFill>
                <a:ea typeface="宋体" pitchFamily="2" charset="-122"/>
              </a:rPr>
              <a:t> V., </a:t>
            </a:r>
            <a:r>
              <a:rPr lang="en-US" sz="1000" i="1" dirty="0" err="1" smtClean="0">
                <a:solidFill>
                  <a:srgbClr val="1F497D"/>
                </a:solidFill>
                <a:ea typeface="宋体" pitchFamily="2" charset="-122"/>
              </a:rPr>
              <a:t>Kiriakidis</a:t>
            </a:r>
            <a:r>
              <a:rPr lang="en-US" sz="1000" i="1" dirty="0" smtClean="0">
                <a:solidFill>
                  <a:srgbClr val="1F497D"/>
                </a:solidFill>
                <a:ea typeface="宋体" pitchFamily="2" charset="-122"/>
              </a:rPr>
              <a:t> G., Applied Catalysis B: Environmental </a:t>
            </a:r>
            <a:r>
              <a:rPr lang="el-GR" sz="1000" i="1" dirty="0" smtClean="0">
                <a:solidFill>
                  <a:srgbClr val="1F497D"/>
                </a:solidFill>
                <a:ea typeface="宋体" pitchFamily="2" charset="-122"/>
              </a:rPr>
              <a:t>113-114, (2012) 79-86</a:t>
            </a:r>
            <a:endParaRPr lang="el-GR" sz="1000" i="1" dirty="0">
              <a:solidFill>
                <a:srgbClr val="1F497D"/>
              </a:solidFill>
              <a:ea typeface="宋体" pitchFamily="2" charset="-122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6775350" y="5805264"/>
            <a:ext cx="1606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Ti distribution</a:t>
            </a:r>
            <a:r>
              <a:rPr kumimoji="0" lang="el-G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</a:t>
            </a:r>
          </a:p>
        </p:txBody>
      </p:sp>
      <p:pic>
        <p:nvPicPr>
          <p:cNvPr id="31" name="Picture 5" descr="MAPDBF8248EF08_YLEF"/>
          <p:cNvPicPr>
            <a:picLocks noChangeAspect="1" noChangeArrowheads="1"/>
          </p:cNvPicPr>
          <p:nvPr/>
        </p:nvPicPr>
        <p:blipFill>
          <a:blip r:embed="rId3" cstate="print">
            <a:lum bright="82000" contrast="9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644" y="3933056"/>
            <a:ext cx="2429458" cy="19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3000215" y="3140968"/>
            <a:ext cx="5878679" cy="1006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The EDX analysis showed that </a:t>
            </a:r>
            <a:r>
              <a:rPr kumimoji="0" lang="en-GB" sz="140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Mn</a:t>
            </a:r>
            <a:r>
              <a:rPr kumimoji="0" lang="en-GB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is distributed quasi-uniformly in the powder.</a:t>
            </a:r>
            <a:endParaRPr kumimoji="0" 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3705225" y="5829093"/>
            <a:ext cx="1733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Mn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distribution </a:t>
            </a:r>
          </a:p>
        </p:txBody>
      </p:sp>
      <p:pic>
        <p:nvPicPr>
          <p:cNvPr id="34" name="Picture 4" descr="MAPDBF8248EF09_ZIJO"/>
          <p:cNvPicPr>
            <a:picLocks noChangeAspect="1" noChangeArrowheads="1"/>
          </p:cNvPicPr>
          <p:nvPr/>
        </p:nvPicPr>
        <p:blipFill>
          <a:blip r:embed="rId4" cstate="print">
            <a:lum bright="90000" contrast="94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33056"/>
            <a:ext cx="2514574" cy="196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 descr="PC122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69160"/>
            <a:ext cx="2175965" cy="1472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Εικόνα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12" y="551481"/>
            <a:ext cx="3070436" cy="413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3" y="1124744"/>
            <a:ext cx="2232248" cy="1719657"/>
          </a:xfrm>
          <a:prstGeom prst="rect">
            <a:avLst/>
          </a:prstGeom>
        </p:spPr>
      </p:pic>
      <p:pic>
        <p:nvPicPr>
          <p:cNvPr id="38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24744"/>
            <a:ext cx="2372814" cy="17084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2658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lum bright="2000" contrast="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3420007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548680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The case of </a:t>
            </a:r>
            <a:r>
              <a:rPr lang="en-US" sz="2400" b="1" dirty="0" err="1" smtClean="0">
                <a:solidFill>
                  <a:srgbClr val="1F497D"/>
                </a:solidFill>
              </a:rPr>
              <a:t>Mn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860032" y="1124744"/>
            <a:ext cx="3676367" cy="2376264"/>
          </a:xfrm>
          <a:prstGeom prst="roundRect">
            <a:avLst>
              <a:gd name="adj" fmla="val 6805"/>
            </a:avLst>
          </a:prstGeom>
          <a:solidFill>
            <a:schemeClr val="tx2">
              <a:lumMod val="40000"/>
              <a:lumOff val="60000"/>
              <a:alpha val="1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79512" y="620688"/>
            <a:ext cx="4306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Powder XRD patterns of </a:t>
            </a:r>
            <a:r>
              <a:rPr kumimoji="0" lang="en-GB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undoped</a:t>
            </a: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 and </a:t>
            </a:r>
            <a:r>
              <a:rPr kumimoji="0" lang="en-GB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Mn</a:t>
            </a: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 doped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samples in different concentration of </a:t>
            </a:r>
            <a:r>
              <a:rPr kumimoji="0" lang="en-GB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</a:rPr>
              <a:t>Mn</a:t>
            </a:r>
            <a:endParaRPr kumimoji="0" lang="el-GR" sz="1400" b="1" i="0" u="none" strike="noStrike" kern="0" cap="none" spc="0" normalizeH="0" baseline="0" noProof="0" dirty="0" smtClean="0">
              <a:ln>
                <a:noFill/>
              </a:ln>
              <a:solidFill>
                <a:srgbClr val="009900"/>
              </a:solidFill>
              <a:effectLst/>
              <a:uLnTx/>
              <a:uFillTx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60032" y="1124744"/>
            <a:ext cx="3707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All </a:t>
            </a:r>
            <a:r>
              <a:rPr lang="en-US" sz="2400" b="1" dirty="0" err="1" smtClean="0">
                <a:solidFill>
                  <a:schemeClr val="tx2"/>
                </a:solidFill>
              </a:rPr>
              <a:t>Nano</a:t>
            </a:r>
            <a:r>
              <a:rPr lang="en-US" sz="2400" b="1" dirty="0" smtClean="0">
                <a:solidFill>
                  <a:schemeClr val="tx2"/>
                </a:solidFill>
              </a:rPr>
              <a:t>-structured Crystals  100 %  </a:t>
            </a:r>
            <a:r>
              <a:rPr lang="en-US" sz="2400" b="1" dirty="0" err="1" smtClean="0">
                <a:solidFill>
                  <a:schemeClr val="tx2"/>
                </a:solidFill>
              </a:rPr>
              <a:t>Anatase</a:t>
            </a:r>
            <a:r>
              <a:rPr lang="en-US" sz="2400" b="1" dirty="0" smtClean="0">
                <a:solidFill>
                  <a:schemeClr val="tx2"/>
                </a:solidFill>
              </a:rPr>
              <a:t> Phase</a:t>
            </a:r>
            <a:endParaRPr lang="el-GR" sz="2400" b="1" dirty="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48064" y="2420888"/>
            <a:ext cx="3223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No Signature of MnO</a:t>
            </a:r>
            <a:r>
              <a:rPr lang="en-US" sz="2400" b="1" baseline="-25000" dirty="0" smtClean="0">
                <a:solidFill>
                  <a:schemeClr val="tx2"/>
                </a:solidFill>
              </a:rPr>
              <a:t>2</a:t>
            </a:r>
            <a:r>
              <a:rPr lang="en-US" sz="2400" b="1" dirty="0" smtClean="0">
                <a:solidFill>
                  <a:schemeClr val="tx2"/>
                </a:solidFill>
              </a:rPr>
              <a:t> was Identified by XRD</a:t>
            </a:r>
            <a:endParaRPr lang="el-GR" sz="2400" b="1" baseline="-25000" dirty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6165304"/>
            <a:ext cx="5196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*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Binas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V.,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Kiriakidis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G., Applied Catalysis B: Environmental </a:t>
            </a:r>
            <a:r>
              <a:rPr lang="el-GR" sz="1200" i="1" dirty="0" smtClean="0">
                <a:solidFill>
                  <a:srgbClr val="1F497D"/>
                </a:solidFill>
                <a:ea typeface="宋体" pitchFamily="2" charset="-122"/>
              </a:rPr>
              <a:t>113-114, (2012) 79-86</a:t>
            </a:r>
            <a:endParaRPr lang="el-GR" sz="1200" i="1" dirty="0">
              <a:solidFill>
                <a:srgbClr val="1F497D"/>
              </a:solidFill>
              <a:ea typeface="宋体" pitchFamily="2" charset="-122"/>
            </a:endParaRPr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4427984" y="3645024"/>
          <a:ext cx="4065347" cy="2802260"/>
        </p:xfrm>
        <a:graphic>
          <a:graphicData uri="http://schemas.openxmlformats.org/presentationml/2006/ole">
            <p:oleObj spid="_x0000_s53249" name="Graph" r:id="rId5" imgW="4276709" imgH="3023526" progId="Origin50.Graph">
              <p:embed/>
            </p:oleObj>
          </a:graphicData>
        </a:graphic>
      </p:graphicFrame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-252537" y="3933056"/>
          <a:ext cx="3867071" cy="2712140"/>
        </p:xfrm>
        <a:graphic>
          <a:graphicData uri="http://schemas.openxmlformats.org/presentationml/2006/ole">
            <p:oleObj spid="_x0000_s53250" name="Graph" r:id="rId6" imgW="4133850" imgH="2905125" progId="Origin50.Grap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022658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12"/>
          <p:cNvSpPr>
            <a:spLocks noChangeArrowheads="1"/>
          </p:cNvSpPr>
          <p:nvPr/>
        </p:nvSpPr>
        <p:spPr bwMode="auto">
          <a:xfrm>
            <a:off x="6228184" y="836712"/>
            <a:ext cx="1219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1600" b="1" dirty="0">
                <a:solidFill>
                  <a:srgbClr val="009900"/>
                </a:solidFill>
                <a:ea typeface="宋体" pitchFamily="2" charset="-122"/>
              </a:rPr>
              <a:t>XPS Study</a:t>
            </a:r>
            <a:endParaRPr lang="el-GR" sz="1600" dirty="0">
              <a:ea typeface="宋体" pitchFamily="2" charset="-122"/>
            </a:endParaRPr>
          </a:p>
        </p:txBody>
      </p:sp>
      <p:pic>
        <p:nvPicPr>
          <p:cNvPr id="57349" name="Picture 2" descr="C:\Documents and Settings\Kiriakidis\Desktop\XPS from Felicia\mm2 PC133 Ti2p.png"/>
          <p:cNvPicPr>
            <a:picLocks noChangeAspect="1" noChangeArrowheads="1"/>
          </p:cNvPicPr>
          <p:nvPr/>
        </p:nvPicPr>
        <p:blipFill>
          <a:blip r:embed="rId2" cstate="print"/>
          <a:srcRect t="6947" b="6451"/>
          <a:stretch>
            <a:fillRect/>
          </a:stretch>
        </p:blipFill>
        <p:spPr bwMode="auto">
          <a:xfrm>
            <a:off x="76200" y="2338388"/>
            <a:ext cx="44084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2" descr="C:\Documents and Settings\Kiriakidis\Desktop\XPS from Felicia\MM2 PC133 O1s.png"/>
          <p:cNvPicPr>
            <a:picLocks noChangeAspect="1" noChangeArrowheads="1"/>
          </p:cNvPicPr>
          <p:nvPr/>
        </p:nvPicPr>
        <p:blipFill>
          <a:blip r:embed="rId3" cstate="print"/>
          <a:srcRect t="7445" b="6451"/>
          <a:stretch>
            <a:fillRect/>
          </a:stretch>
        </p:blipFill>
        <p:spPr bwMode="auto">
          <a:xfrm>
            <a:off x="4572000" y="2311400"/>
            <a:ext cx="4478338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7351" name="Straight Connector 16"/>
          <p:cNvCxnSpPr>
            <a:cxnSpLocks noChangeShapeType="1"/>
          </p:cNvCxnSpPr>
          <p:nvPr/>
        </p:nvCxnSpPr>
        <p:spPr bwMode="auto">
          <a:xfrm>
            <a:off x="1676400" y="2878138"/>
            <a:ext cx="0" cy="1655762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</p:cxnSp>
      <p:cxnSp>
        <p:nvCxnSpPr>
          <p:cNvPr id="57352" name="Straight Connector 17"/>
          <p:cNvCxnSpPr>
            <a:cxnSpLocks noChangeShapeType="1"/>
          </p:cNvCxnSpPr>
          <p:nvPr/>
        </p:nvCxnSpPr>
        <p:spPr bwMode="auto">
          <a:xfrm>
            <a:off x="2559050" y="2490788"/>
            <a:ext cx="0" cy="2101850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</p:cxnSp>
      <p:cxnSp>
        <p:nvCxnSpPr>
          <p:cNvPr id="57353" name="Straight Arrow Connector 18"/>
          <p:cNvCxnSpPr>
            <a:cxnSpLocks noChangeShapeType="1"/>
            <a:stCxn id="21" idx="1"/>
          </p:cNvCxnSpPr>
          <p:nvPr/>
        </p:nvCxnSpPr>
        <p:spPr bwMode="auto">
          <a:xfrm flipH="1" flipV="1">
            <a:off x="1693863" y="3435350"/>
            <a:ext cx="134937" cy="4763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cxnSp>
        <p:nvCxnSpPr>
          <p:cNvPr id="57354" name="Straight Arrow Connector 19"/>
          <p:cNvCxnSpPr>
            <a:cxnSpLocks noChangeShapeType="1"/>
          </p:cNvCxnSpPr>
          <p:nvPr/>
        </p:nvCxnSpPr>
        <p:spPr bwMode="auto">
          <a:xfrm flipV="1">
            <a:off x="2325688" y="3435350"/>
            <a:ext cx="233362" cy="4763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sp>
        <p:nvSpPr>
          <p:cNvPr id="21" name="TextBox 21"/>
          <p:cNvSpPr txBox="1">
            <a:spLocks noChangeArrowheads="1"/>
          </p:cNvSpPr>
          <p:nvPr/>
        </p:nvSpPr>
        <p:spPr bwMode="auto">
          <a:xfrm>
            <a:off x="1828800" y="3317875"/>
            <a:ext cx="592138" cy="24606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sz="1000" kern="0" dirty="0">
                <a:solidFill>
                  <a:srgbClr val="000000"/>
                </a:solidFill>
              </a:rPr>
              <a:t>~5.8eV</a:t>
            </a:r>
          </a:p>
        </p:txBody>
      </p:sp>
      <p:sp>
        <p:nvSpPr>
          <p:cNvPr id="22" name="TextBox 22"/>
          <p:cNvSpPr txBox="1">
            <a:spLocks noChangeArrowheads="1"/>
          </p:cNvSpPr>
          <p:nvPr/>
        </p:nvSpPr>
        <p:spPr bwMode="auto">
          <a:xfrm>
            <a:off x="2281238" y="2111375"/>
            <a:ext cx="617537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2p</a:t>
            </a:r>
            <a:r>
              <a:rPr lang="en-GB" sz="1000" kern="0" dirty="0">
                <a:solidFill>
                  <a:srgbClr val="000000"/>
                </a:solidFill>
              </a:rPr>
              <a:t>3/2</a:t>
            </a: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1392238" y="2481263"/>
            <a:ext cx="617537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2p</a:t>
            </a:r>
            <a:r>
              <a:rPr lang="en-GB" sz="1000" kern="0" dirty="0">
                <a:solidFill>
                  <a:srgbClr val="000000"/>
                </a:solidFill>
              </a:rPr>
              <a:t>1/2</a:t>
            </a: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865188" y="5272088"/>
            <a:ext cx="2716212" cy="6477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Peak separation ~5.8eV </a:t>
            </a:r>
          </a:p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indicative of </a:t>
            </a:r>
            <a:r>
              <a:rPr lang="en-GB" kern="0" dirty="0" smtClean="0">
                <a:solidFill>
                  <a:srgbClr val="000000"/>
                </a:solidFill>
              </a:rPr>
              <a:t>Ti</a:t>
            </a:r>
            <a:r>
              <a:rPr lang="en-GB" kern="0" baseline="30000" dirty="0" smtClean="0">
                <a:solidFill>
                  <a:srgbClr val="000000"/>
                </a:solidFill>
              </a:rPr>
              <a:t>4+</a:t>
            </a:r>
            <a:r>
              <a:rPr lang="en-GB" sz="1200" kern="0" dirty="0" smtClean="0">
                <a:solidFill>
                  <a:srgbClr val="000000"/>
                </a:solidFill>
              </a:rPr>
              <a:t> </a:t>
            </a:r>
            <a:r>
              <a:rPr lang="en-GB" kern="0" dirty="0">
                <a:solidFill>
                  <a:srgbClr val="000000"/>
                </a:solidFill>
              </a:rPr>
              <a:t>(TiO</a:t>
            </a:r>
            <a:r>
              <a:rPr lang="en-GB" sz="1000" kern="0" dirty="0">
                <a:solidFill>
                  <a:srgbClr val="000000"/>
                </a:solidFill>
              </a:rPr>
              <a:t>2</a:t>
            </a:r>
            <a:r>
              <a:rPr lang="en-GB" kern="0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15875" y="1401763"/>
            <a:ext cx="2813050" cy="64611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FF0000"/>
                </a:solidFill>
              </a:rPr>
              <a:t>PC-133 </a:t>
            </a:r>
            <a:r>
              <a:rPr lang="en-GB" kern="0" dirty="0">
                <a:solidFill>
                  <a:srgbClr val="000000"/>
                </a:solidFill>
              </a:rPr>
              <a:t> 1</a:t>
            </a:r>
            <a:r>
              <a:rPr lang="en-GB" kern="0" dirty="0" smtClean="0">
                <a:solidFill>
                  <a:srgbClr val="000000"/>
                </a:solidFill>
              </a:rPr>
              <a:t>% Mn:TiO</a:t>
            </a:r>
            <a:r>
              <a:rPr lang="en-GB" kern="0" baseline="-25000" dirty="0" smtClean="0">
                <a:solidFill>
                  <a:srgbClr val="000000"/>
                </a:solidFill>
              </a:rPr>
              <a:t>2</a:t>
            </a:r>
            <a:endParaRPr lang="en-GB" kern="0" baseline="-25000" dirty="0">
              <a:solidFill>
                <a:srgbClr val="000000"/>
              </a:solidFill>
            </a:endParaRPr>
          </a:p>
          <a:p>
            <a:pPr algn="l" eaLnBrk="1" hangingPunct="1">
              <a:defRPr/>
            </a:pPr>
            <a:r>
              <a:rPr lang="en-GB" b="1" kern="0" dirty="0">
                <a:solidFill>
                  <a:srgbClr val="000000"/>
                </a:solidFill>
              </a:rPr>
              <a:t>MM2 </a:t>
            </a:r>
            <a:r>
              <a:rPr lang="en-GB" kern="0" dirty="0">
                <a:solidFill>
                  <a:srgbClr val="000000"/>
                </a:solidFill>
              </a:rPr>
              <a:t> 1% mechanical mix</a:t>
            </a: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6178550" y="1387475"/>
            <a:ext cx="2813050" cy="646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FF0000"/>
                </a:solidFill>
              </a:rPr>
              <a:t>PC-133 </a:t>
            </a:r>
            <a:r>
              <a:rPr lang="en-GB" kern="0" dirty="0">
                <a:solidFill>
                  <a:srgbClr val="000000"/>
                </a:solidFill>
              </a:rPr>
              <a:t> </a:t>
            </a:r>
            <a:r>
              <a:rPr lang="en-GB" kern="0" dirty="0" smtClean="0">
                <a:solidFill>
                  <a:srgbClr val="000000"/>
                </a:solidFill>
              </a:rPr>
              <a:t>1 %</a:t>
            </a:r>
            <a:r>
              <a:rPr lang="en-GB" kern="0" dirty="0">
                <a:solidFill>
                  <a:srgbClr val="000000"/>
                </a:solidFill>
              </a:rPr>
              <a:t>Mn:TiO</a:t>
            </a:r>
            <a:r>
              <a:rPr lang="en-GB" kern="0" baseline="-25000" dirty="0">
                <a:solidFill>
                  <a:srgbClr val="000000"/>
                </a:solidFill>
              </a:rPr>
              <a:t>2</a:t>
            </a:r>
          </a:p>
          <a:p>
            <a:pPr algn="l" eaLnBrk="1" hangingPunct="1">
              <a:defRPr/>
            </a:pPr>
            <a:r>
              <a:rPr lang="en-GB" b="1" kern="0" dirty="0">
                <a:solidFill>
                  <a:srgbClr val="000000"/>
                </a:solidFill>
              </a:rPr>
              <a:t>MM1 </a:t>
            </a:r>
            <a:r>
              <a:rPr lang="en-GB" kern="0" dirty="0">
                <a:solidFill>
                  <a:srgbClr val="000000"/>
                </a:solidFill>
              </a:rPr>
              <a:t> </a:t>
            </a:r>
            <a:r>
              <a:rPr lang="en-GB" kern="0" dirty="0" smtClean="0">
                <a:solidFill>
                  <a:srgbClr val="000000"/>
                </a:solidFill>
              </a:rPr>
              <a:t>1% </a:t>
            </a:r>
            <a:r>
              <a:rPr lang="en-GB" kern="0" dirty="0">
                <a:solidFill>
                  <a:srgbClr val="000000"/>
                </a:solidFill>
              </a:rPr>
              <a:t>mechanical mix</a:t>
            </a:r>
          </a:p>
        </p:txBody>
      </p:sp>
      <p:sp>
        <p:nvSpPr>
          <p:cNvPr id="29" name="TextBox 5"/>
          <p:cNvSpPr txBox="1">
            <a:spLocks noChangeArrowheads="1"/>
          </p:cNvSpPr>
          <p:nvPr/>
        </p:nvSpPr>
        <p:spPr bwMode="auto">
          <a:xfrm>
            <a:off x="7467600" y="2481263"/>
            <a:ext cx="839788" cy="55403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O- </a:t>
            </a:r>
            <a:r>
              <a:rPr lang="en-GB" kern="0" dirty="0" smtClean="0">
                <a:solidFill>
                  <a:srgbClr val="000000"/>
                </a:solidFill>
              </a:rPr>
              <a:t>Ti</a:t>
            </a:r>
            <a:r>
              <a:rPr lang="en-GB" sz="1600" kern="0" baseline="30000" dirty="0" smtClean="0">
                <a:solidFill>
                  <a:srgbClr val="000000"/>
                </a:solidFill>
              </a:rPr>
              <a:t>4+</a:t>
            </a:r>
            <a:endParaRPr lang="en-GB" sz="1600" kern="0" baseline="30000" dirty="0">
              <a:solidFill>
                <a:srgbClr val="000000"/>
              </a:solidFill>
            </a:endParaRPr>
          </a:p>
          <a:p>
            <a:pPr algn="l" eaLnBrk="1" hangingPunct="1">
              <a:defRPr/>
            </a:pPr>
            <a:r>
              <a:rPr lang="en-GB" sz="1200" kern="0" dirty="0">
                <a:solidFill>
                  <a:srgbClr val="000000"/>
                </a:solidFill>
              </a:rPr>
              <a:t>529.5 </a:t>
            </a:r>
            <a:r>
              <a:rPr lang="en-GB" sz="1200" kern="0" dirty="0" err="1">
                <a:solidFill>
                  <a:srgbClr val="000000"/>
                </a:solidFill>
              </a:rPr>
              <a:t>eV</a:t>
            </a:r>
            <a:endParaRPr lang="en-GB" kern="0" dirty="0">
              <a:solidFill>
                <a:srgbClr val="000000"/>
              </a:solidFill>
            </a:endParaRPr>
          </a:p>
        </p:txBody>
      </p:sp>
      <p:cxnSp>
        <p:nvCxnSpPr>
          <p:cNvPr id="57362" name="Straight Arrow Connector 29"/>
          <p:cNvCxnSpPr>
            <a:cxnSpLocks noChangeShapeType="1"/>
            <a:stCxn id="29" idx="1"/>
          </p:cNvCxnSpPr>
          <p:nvPr/>
        </p:nvCxnSpPr>
        <p:spPr bwMode="auto">
          <a:xfrm flipH="1" flipV="1">
            <a:off x="7010400" y="2665413"/>
            <a:ext cx="457200" cy="92075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cxnSp>
        <p:nvCxnSpPr>
          <p:cNvPr id="57363" name="Straight Arrow Connector 30"/>
          <p:cNvCxnSpPr>
            <a:cxnSpLocks noChangeShapeType="1"/>
          </p:cNvCxnSpPr>
          <p:nvPr/>
        </p:nvCxnSpPr>
        <p:spPr bwMode="auto">
          <a:xfrm>
            <a:off x="6629400" y="3289300"/>
            <a:ext cx="0" cy="504825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5715000" y="2778125"/>
            <a:ext cx="1146175" cy="55403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Ti</a:t>
            </a:r>
            <a:r>
              <a:rPr lang="en-GB" sz="1600" kern="0" baseline="30000" dirty="0">
                <a:solidFill>
                  <a:srgbClr val="000000"/>
                </a:solidFill>
              </a:rPr>
              <a:t>+4</a:t>
            </a:r>
            <a:r>
              <a:rPr lang="en-GB" kern="0" dirty="0">
                <a:solidFill>
                  <a:srgbClr val="000000"/>
                </a:solidFill>
              </a:rPr>
              <a:t> – OH</a:t>
            </a:r>
            <a:endParaRPr lang="en-GB" sz="1200" kern="0" dirty="0">
              <a:solidFill>
                <a:srgbClr val="000000"/>
              </a:solidFill>
            </a:endParaRPr>
          </a:p>
          <a:p>
            <a:pPr algn="l" eaLnBrk="1" hangingPunct="1">
              <a:defRPr/>
            </a:pPr>
            <a:r>
              <a:rPr lang="en-GB" sz="1200" kern="0" dirty="0">
                <a:solidFill>
                  <a:srgbClr val="000000"/>
                </a:solidFill>
              </a:rPr>
              <a:t>           531 </a:t>
            </a:r>
            <a:r>
              <a:rPr lang="en-GB" sz="1200" kern="0" dirty="0" err="1">
                <a:solidFill>
                  <a:srgbClr val="000000"/>
                </a:solidFill>
              </a:rPr>
              <a:t>eV</a:t>
            </a:r>
            <a:endParaRPr lang="en-GB" kern="0" dirty="0">
              <a:solidFill>
                <a:srgbClr val="000000"/>
              </a:solidFill>
            </a:endParaRPr>
          </a:p>
        </p:txBody>
      </p:sp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4585717" y="404664"/>
            <a:ext cx="4558283" cy="576064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The case of </a:t>
            </a:r>
            <a:r>
              <a:rPr lang="en-US" sz="2400" b="1" i="1" dirty="0" err="1" smtClean="0"/>
              <a:t>Mn</a:t>
            </a:r>
            <a:r>
              <a:rPr lang="en-US" sz="2400" b="1" i="1" dirty="0" smtClean="0"/>
              <a:t> doped TiO</a:t>
            </a:r>
            <a:r>
              <a:rPr lang="en-US" sz="2400" b="1" i="1" baseline="-25000" dirty="0" smtClean="0"/>
              <a:t>2</a:t>
            </a:r>
            <a:endParaRPr lang="el-GR" sz="2400" i="1" baseline="-25000" dirty="0"/>
          </a:p>
        </p:txBody>
      </p:sp>
      <p:sp>
        <p:nvSpPr>
          <p:cNvPr id="34" name="Rectangle 33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6" name="Rectangle 25"/>
          <p:cNvSpPr/>
          <p:nvPr/>
        </p:nvSpPr>
        <p:spPr>
          <a:xfrm>
            <a:off x="-1" y="0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30" name="Εικόνα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Rectangle 12"/>
          <p:cNvSpPr>
            <a:spLocks noChangeArrowheads="1"/>
          </p:cNvSpPr>
          <p:nvPr/>
        </p:nvSpPr>
        <p:spPr bwMode="auto">
          <a:xfrm>
            <a:off x="6084168" y="908720"/>
            <a:ext cx="1219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1600" b="1" dirty="0">
                <a:solidFill>
                  <a:srgbClr val="009900"/>
                </a:solidFill>
                <a:ea typeface="宋体" pitchFamily="2" charset="-122"/>
              </a:rPr>
              <a:t>XPS Study</a:t>
            </a:r>
            <a:endParaRPr lang="el-GR" sz="1600" dirty="0">
              <a:ea typeface="宋体" pitchFamily="2" charset="-122"/>
            </a:endParaRPr>
          </a:p>
        </p:txBody>
      </p:sp>
      <p:pic>
        <p:nvPicPr>
          <p:cNvPr id="56326" name="Picture 3" descr="C:\Documents and Settings\Kiriakidis\Desktop\XPS from Felicia\MM1 PC123 PC117 Mn2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1514475"/>
            <a:ext cx="6900863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156176" y="1916832"/>
            <a:ext cx="2608263" cy="1508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FF0000"/>
                </a:solidFill>
              </a:rPr>
              <a:t>PC117</a:t>
            </a:r>
            <a:r>
              <a:rPr lang="en-GB" kern="0" dirty="0">
                <a:solidFill>
                  <a:srgbClr val="000000"/>
                </a:solidFill>
              </a:rPr>
              <a:t> -  </a:t>
            </a:r>
            <a:r>
              <a:rPr lang="en-GB" kern="0" dirty="0" err="1">
                <a:solidFill>
                  <a:srgbClr val="000000"/>
                </a:solidFill>
              </a:rPr>
              <a:t>undoped</a:t>
            </a:r>
            <a:r>
              <a:rPr lang="en-GB" kern="0" dirty="0">
                <a:solidFill>
                  <a:srgbClr val="000000"/>
                </a:solidFill>
              </a:rPr>
              <a:t> TiO</a:t>
            </a:r>
            <a:r>
              <a:rPr lang="en-GB" sz="1000" kern="0" dirty="0">
                <a:solidFill>
                  <a:srgbClr val="000000"/>
                </a:solidFill>
              </a:rPr>
              <a:t>2</a:t>
            </a:r>
          </a:p>
          <a:p>
            <a:pPr algn="l" eaLnBrk="1" hangingPunct="1">
              <a:defRPr/>
            </a:pPr>
            <a:r>
              <a:rPr lang="en-GB" kern="0" dirty="0">
                <a:solidFill>
                  <a:srgbClr val="00B050"/>
                </a:solidFill>
              </a:rPr>
              <a:t>PC123</a:t>
            </a:r>
            <a:r>
              <a:rPr lang="en-GB" kern="0" dirty="0">
                <a:solidFill>
                  <a:srgbClr val="000000"/>
                </a:solidFill>
              </a:rPr>
              <a:t> - 0.1% Mn:TiO</a:t>
            </a:r>
            <a:r>
              <a:rPr lang="en-GB" sz="1000" kern="0" dirty="0">
                <a:solidFill>
                  <a:srgbClr val="000000"/>
                </a:solidFill>
              </a:rPr>
              <a:t>2</a:t>
            </a:r>
          </a:p>
          <a:p>
            <a:pPr algn="l" eaLnBrk="1" hangingPunct="1">
              <a:defRPr/>
            </a:pPr>
            <a:r>
              <a:rPr lang="en-GB" b="1" kern="0" dirty="0">
                <a:solidFill>
                  <a:srgbClr val="000000"/>
                </a:solidFill>
              </a:rPr>
              <a:t>MM1</a:t>
            </a:r>
            <a:r>
              <a:rPr lang="en-GB" kern="0" dirty="0">
                <a:solidFill>
                  <a:srgbClr val="000000"/>
                </a:solidFill>
              </a:rPr>
              <a:t> – Mechanical mix </a:t>
            </a:r>
          </a:p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	</a:t>
            </a:r>
            <a:r>
              <a:rPr lang="en-GB" kern="0" dirty="0" err="1">
                <a:solidFill>
                  <a:srgbClr val="000000"/>
                </a:solidFill>
              </a:rPr>
              <a:t>MnO</a:t>
            </a:r>
            <a:r>
              <a:rPr lang="en-GB" sz="1000" kern="0" dirty="0" err="1">
                <a:solidFill>
                  <a:srgbClr val="000000"/>
                </a:solidFill>
              </a:rPr>
              <a:t>x</a:t>
            </a:r>
            <a:r>
              <a:rPr lang="en-GB" kern="0" dirty="0">
                <a:solidFill>
                  <a:srgbClr val="000000"/>
                </a:solidFill>
              </a:rPr>
              <a:t>/TiO</a:t>
            </a:r>
            <a:r>
              <a:rPr lang="en-GB" sz="1000" kern="0" dirty="0">
                <a:solidFill>
                  <a:srgbClr val="000000"/>
                </a:solidFill>
              </a:rPr>
              <a:t>2</a:t>
            </a:r>
          </a:p>
          <a:p>
            <a:pPr algn="l" eaLnBrk="1" hangingPunct="1">
              <a:defRPr/>
            </a:pPr>
            <a:endParaRPr lang="en-GB" sz="1000" kern="0" dirty="0">
              <a:solidFill>
                <a:srgbClr val="000000"/>
              </a:solidFill>
            </a:endParaRPr>
          </a:p>
          <a:p>
            <a:pPr algn="l" eaLnBrk="1" hangingPunct="1">
              <a:defRPr/>
            </a:pPr>
            <a:endParaRPr lang="en-GB" sz="1000" kern="0" dirty="0">
              <a:solidFill>
                <a:srgbClr val="000000"/>
              </a:solidFill>
            </a:endParaRPr>
          </a:p>
        </p:txBody>
      </p:sp>
      <p:cxnSp>
        <p:nvCxnSpPr>
          <p:cNvPr id="56328" name="Straight Arrow Connector 16"/>
          <p:cNvCxnSpPr>
            <a:cxnSpLocks noChangeShapeType="1"/>
          </p:cNvCxnSpPr>
          <p:nvPr/>
        </p:nvCxnSpPr>
        <p:spPr bwMode="auto">
          <a:xfrm>
            <a:off x="2933700" y="1552575"/>
            <a:ext cx="0" cy="503238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cxnSp>
        <p:nvCxnSpPr>
          <p:cNvPr id="56329" name="Straight Arrow Connector 17"/>
          <p:cNvCxnSpPr>
            <a:cxnSpLocks noChangeShapeType="1"/>
          </p:cNvCxnSpPr>
          <p:nvPr/>
        </p:nvCxnSpPr>
        <p:spPr bwMode="auto">
          <a:xfrm>
            <a:off x="4629150" y="2344738"/>
            <a:ext cx="0" cy="431800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2430463" y="1192213"/>
            <a:ext cx="654050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>
                <a:solidFill>
                  <a:srgbClr val="000000"/>
                </a:solidFill>
              </a:rPr>
              <a:t>2p</a:t>
            </a:r>
            <a:r>
              <a:rPr lang="en-GB" sz="1200" kern="0">
                <a:solidFill>
                  <a:srgbClr val="000000"/>
                </a:solidFill>
              </a:rPr>
              <a:t>3/2</a:t>
            </a: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4373563" y="1912938"/>
            <a:ext cx="655637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 dirty="0">
                <a:solidFill>
                  <a:srgbClr val="000000"/>
                </a:solidFill>
              </a:rPr>
              <a:t>2p</a:t>
            </a:r>
            <a:r>
              <a:rPr lang="en-GB" sz="1200" kern="0" dirty="0">
                <a:solidFill>
                  <a:srgbClr val="000000"/>
                </a:solidFill>
              </a:rPr>
              <a:t>1/2</a:t>
            </a: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2322513" y="5686425"/>
            <a:ext cx="2249487" cy="369888"/>
          </a:xfrm>
          <a:prstGeom prst="rect">
            <a:avLst/>
          </a:prstGeom>
          <a:solidFill>
            <a:srgbClr val="4F81BD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kern="0">
                <a:solidFill>
                  <a:srgbClr val="000000"/>
                </a:solidFill>
              </a:rPr>
              <a:t>Binding Energy (eV)</a:t>
            </a:r>
          </a:p>
        </p:txBody>
      </p:sp>
      <p:sp>
        <p:nvSpPr>
          <p:cNvPr id="22" name="TextBox 21"/>
          <p:cNvSpPr txBox="1"/>
          <p:nvPr/>
        </p:nvSpPr>
        <p:spPr>
          <a:xfrm rot="5400000">
            <a:off x="27325" y="3628690"/>
            <a:ext cx="997641" cy="369332"/>
          </a:xfrm>
          <a:prstGeom prst="rect">
            <a:avLst/>
          </a:prstGeom>
          <a:solidFill>
            <a:srgbClr val="4F81BD"/>
          </a:solidFill>
          <a:scene3d>
            <a:camera prst="orthographicFront">
              <a:rot lat="0" lon="0" rev="10800000"/>
            </a:camera>
            <a:lightRig rig="threePt" dir="t"/>
          </a:scene3d>
        </p:spPr>
        <p:txBody>
          <a:bodyPr>
            <a:spAutoFit/>
          </a:bodyPr>
          <a:lstStyle/>
          <a:p>
            <a:pPr algn="l">
              <a:defRPr/>
            </a:pPr>
            <a:r>
              <a:rPr lang="en-GB" kern="0" dirty="0">
                <a:solidFill>
                  <a:srgbClr val="000000"/>
                </a:solidFill>
                <a:latin typeface="+mn-lt"/>
              </a:rPr>
              <a:t>Counts</a:t>
            </a:r>
          </a:p>
        </p:txBody>
      </p:sp>
      <p:cxnSp>
        <p:nvCxnSpPr>
          <p:cNvPr id="56334" name="Straight Connector 22"/>
          <p:cNvCxnSpPr>
            <a:cxnSpLocks noChangeShapeType="1"/>
          </p:cNvCxnSpPr>
          <p:nvPr/>
        </p:nvCxnSpPr>
        <p:spPr bwMode="auto">
          <a:xfrm>
            <a:off x="2933700" y="2200275"/>
            <a:ext cx="73025" cy="3384550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</p:cxnSp>
      <p:cxnSp>
        <p:nvCxnSpPr>
          <p:cNvPr id="56335" name="Straight Connector 23"/>
          <p:cNvCxnSpPr>
            <a:cxnSpLocks noChangeShapeType="1"/>
          </p:cNvCxnSpPr>
          <p:nvPr/>
        </p:nvCxnSpPr>
        <p:spPr bwMode="auto">
          <a:xfrm>
            <a:off x="4629150" y="2884488"/>
            <a:ext cx="71438" cy="2520950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</p:cxnSp>
      <p:cxnSp>
        <p:nvCxnSpPr>
          <p:cNvPr id="56336" name="Straight Arrow Connector 26"/>
          <p:cNvCxnSpPr>
            <a:cxnSpLocks noChangeShapeType="1"/>
          </p:cNvCxnSpPr>
          <p:nvPr/>
        </p:nvCxnSpPr>
        <p:spPr bwMode="auto">
          <a:xfrm flipV="1">
            <a:off x="4157663" y="4138613"/>
            <a:ext cx="508000" cy="6350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cxnSp>
        <p:nvCxnSpPr>
          <p:cNvPr id="56337" name="Straight Arrow Connector 27"/>
          <p:cNvCxnSpPr>
            <a:cxnSpLocks noChangeShapeType="1"/>
          </p:cNvCxnSpPr>
          <p:nvPr/>
        </p:nvCxnSpPr>
        <p:spPr bwMode="auto">
          <a:xfrm flipH="1">
            <a:off x="3006725" y="4144963"/>
            <a:ext cx="574675" cy="0"/>
          </a:xfrm>
          <a:prstGeom prst="straightConnector1">
            <a:avLst/>
          </a:prstGeom>
          <a:noFill/>
          <a:ln w="9525" algn="ctr">
            <a:solidFill>
              <a:srgbClr val="4A7EBB"/>
            </a:solidFill>
            <a:round/>
            <a:headEnd/>
            <a:tailEnd type="arrow" w="med" len="med"/>
          </a:ln>
        </p:spPr>
      </p:cxnSp>
      <p:sp>
        <p:nvSpPr>
          <p:cNvPr id="29" name="TextBox 22"/>
          <p:cNvSpPr txBox="1">
            <a:spLocks noChangeArrowheads="1"/>
          </p:cNvSpPr>
          <p:nvPr/>
        </p:nvSpPr>
        <p:spPr bwMode="auto">
          <a:xfrm>
            <a:off x="3509963" y="4000500"/>
            <a:ext cx="674687" cy="277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en-GB" sz="1200" kern="0">
                <a:solidFill>
                  <a:srgbClr val="000000"/>
                </a:solidFill>
              </a:rPr>
              <a:t>~12 eV</a:t>
            </a:r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4513709" y="188640"/>
            <a:ext cx="4630291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The case of </a:t>
            </a:r>
            <a:r>
              <a:rPr lang="en-US" sz="2400" b="1" i="1" dirty="0" err="1" smtClean="0"/>
              <a:t>Mn</a:t>
            </a:r>
            <a:r>
              <a:rPr lang="en-US" sz="2400" b="1" i="1" dirty="0" smtClean="0"/>
              <a:t> doped TiO</a:t>
            </a:r>
            <a:r>
              <a:rPr lang="en-US" sz="2400" b="1" i="1" baseline="-25000" dirty="0" smtClean="0"/>
              <a:t>2</a:t>
            </a:r>
            <a:endParaRPr lang="el-GR" sz="2400" i="1" baseline="-25000" dirty="0"/>
          </a:p>
        </p:txBody>
      </p:sp>
      <p:sp>
        <p:nvSpPr>
          <p:cNvPr id="31" name="Rectangle 3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4" name="Rectangle 23"/>
          <p:cNvSpPr/>
          <p:nvPr/>
        </p:nvSpPr>
        <p:spPr>
          <a:xfrm>
            <a:off x="-1" y="0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6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2843808" y="494184"/>
            <a:ext cx="6300192" cy="77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700" b="1" dirty="0" smtClean="0">
                <a:solidFill>
                  <a:srgbClr val="1F497D"/>
                </a:solidFill>
              </a:rPr>
              <a:t>The case of </a:t>
            </a:r>
            <a:r>
              <a:rPr lang="en-US" sz="2700" b="1" dirty="0" err="1" smtClean="0">
                <a:solidFill>
                  <a:srgbClr val="1F497D"/>
                </a:solidFill>
              </a:rPr>
              <a:t>Mn</a:t>
            </a:r>
            <a:endParaRPr lang="en-US" sz="2700" b="1" dirty="0" smtClean="0">
              <a:solidFill>
                <a:srgbClr val="1F497D"/>
              </a:solidFill>
            </a:endParaRPr>
          </a:p>
          <a:p>
            <a:pPr algn="r"/>
            <a:r>
              <a:rPr lang="en-US" sz="2700" i="1" dirty="0" smtClean="0">
                <a:solidFill>
                  <a:srgbClr val="1F497D"/>
                </a:solidFill>
              </a:rPr>
              <a:t>XPS Spectra of </a:t>
            </a:r>
            <a:r>
              <a:rPr lang="en-US" sz="2700" i="1" dirty="0" err="1" smtClean="0">
                <a:solidFill>
                  <a:srgbClr val="1F497D"/>
                </a:solidFill>
              </a:rPr>
              <a:t>Mn</a:t>
            </a:r>
            <a:endParaRPr lang="el-GR" sz="2400" i="1" dirty="0">
              <a:solidFill>
                <a:srgbClr val="1F497D"/>
              </a:solidFill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83288145"/>
              </p:ext>
            </p:extLst>
          </p:nvPr>
        </p:nvGraphicFramePr>
        <p:xfrm>
          <a:off x="-324544" y="332656"/>
          <a:ext cx="5218113" cy="4032250"/>
        </p:xfrm>
        <a:graphic>
          <a:graphicData uri="http://schemas.openxmlformats.org/presentationml/2006/ole">
            <p:oleObj spid="_x0000_s4098" name="Graph" r:id="rId4" imgW="4008120" imgH="3116580" progId="Origin50.Graph">
              <p:embed/>
            </p:oleObj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23861625"/>
              </p:ext>
            </p:extLst>
          </p:nvPr>
        </p:nvGraphicFramePr>
        <p:xfrm>
          <a:off x="4283968" y="2132856"/>
          <a:ext cx="5327650" cy="4116387"/>
        </p:xfrm>
        <a:graphic>
          <a:graphicData uri="http://schemas.openxmlformats.org/presentationml/2006/ole">
            <p:oleObj spid="_x0000_s4099" name="Graph" r:id="rId5" imgW="4008120" imgH="3116580" progId="Origin50.Grap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72943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843808" y="494184"/>
            <a:ext cx="6300192" cy="77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700" b="1" dirty="0" smtClean="0">
                <a:solidFill>
                  <a:srgbClr val="1F497D"/>
                </a:solidFill>
              </a:rPr>
              <a:t>The case of </a:t>
            </a:r>
            <a:r>
              <a:rPr lang="en-US" sz="2700" b="1" dirty="0" err="1" smtClean="0">
                <a:solidFill>
                  <a:srgbClr val="1F497D"/>
                </a:solidFill>
              </a:rPr>
              <a:t>Mn</a:t>
            </a:r>
            <a:endParaRPr lang="en-US" sz="2700" b="1" dirty="0" smtClean="0">
              <a:solidFill>
                <a:srgbClr val="1F497D"/>
              </a:solidFill>
            </a:endParaRPr>
          </a:p>
          <a:p>
            <a:pPr algn="r"/>
            <a:r>
              <a:rPr lang="en-US" sz="2700" i="1" dirty="0" smtClean="0">
                <a:solidFill>
                  <a:srgbClr val="1F497D"/>
                </a:solidFill>
              </a:rPr>
              <a:t>EPR study</a:t>
            </a:r>
            <a:endParaRPr lang="el-GR" sz="2400" i="1" dirty="0">
              <a:solidFill>
                <a:srgbClr val="1F497D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975494611"/>
              </p:ext>
            </p:extLst>
          </p:nvPr>
        </p:nvGraphicFramePr>
        <p:xfrm>
          <a:off x="1403647" y="476672"/>
          <a:ext cx="7742497" cy="5976664"/>
        </p:xfrm>
        <a:graphic>
          <a:graphicData uri="http://schemas.openxmlformats.org/presentationml/2006/ole">
            <p:oleObj spid="_x0000_s5122" name="Graph" r:id="rId4" imgW="4008120" imgH="3116580" progId="Origin50.Graph">
              <p:embed/>
            </p:oleObj>
          </a:graphicData>
        </a:graphic>
      </p:graphicFrame>
      <p:sp>
        <p:nvSpPr>
          <p:cNvPr id="16" name="Rectangle 15"/>
          <p:cNvSpPr/>
          <p:nvPr/>
        </p:nvSpPr>
        <p:spPr>
          <a:xfrm>
            <a:off x="179512" y="764704"/>
            <a:ext cx="4017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EPR signal as a function of magnetic field</a:t>
            </a:r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843808" y="494184"/>
            <a:ext cx="6300192" cy="634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chemeClr val="tx2"/>
                </a:solidFill>
              </a:rPr>
              <a:t>The role of </a:t>
            </a:r>
            <a:r>
              <a:rPr lang="en-US" sz="2400" b="1" i="1" dirty="0" err="1" smtClean="0">
                <a:solidFill>
                  <a:schemeClr val="tx2"/>
                </a:solidFill>
              </a:rPr>
              <a:t>Mn</a:t>
            </a:r>
            <a:r>
              <a:rPr lang="en-US" sz="2400" b="1" i="1" dirty="0" smtClean="0">
                <a:solidFill>
                  <a:schemeClr val="tx2"/>
                </a:solidFill>
              </a:rPr>
              <a:t> in the </a:t>
            </a:r>
            <a:r>
              <a:rPr lang="en-US" sz="2400" b="1" i="1" dirty="0" err="1" smtClean="0">
                <a:solidFill>
                  <a:schemeClr val="tx2"/>
                </a:solidFill>
              </a:rPr>
              <a:t>photocatalytic</a:t>
            </a:r>
            <a:r>
              <a:rPr lang="en-US" sz="2400" b="1" i="1" dirty="0" smtClean="0">
                <a:solidFill>
                  <a:schemeClr val="tx2"/>
                </a:solidFill>
              </a:rPr>
              <a:t> process</a:t>
            </a:r>
            <a:endParaRPr lang="el-GR" sz="2400" b="1" i="1" dirty="0">
              <a:solidFill>
                <a:schemeClr val="tx2"/>
              </a:solidFill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0" y="1484784"/>
            <a:ext cx="9144000" cy="551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Mn</a:t>
            </a:r>
            <a:r>
              <a:rPr kumimoji="0" lang="en-US" sz="20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2+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has valence electronic configuration of 3d</a:t>
            </a:r>
            <a:r>
              <a:rPr kumimoji="0" lang="en-US" sz="20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5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When it traps electrons the electronic configuration changes to d</a:t>
            </a:r>
            <a:r>
              <a:rPr kumimoji="0" lang="en-US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6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 and if it traps holes its electronic configuration to d</a:t>
            </a:r>
            <a:r>
              <a:rPr kumimoji="0" lang="en-US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4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, both highly unstable.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To restore its stable electronic configuration, the trapped electron will be   transferred to oxygen molecule and trapped hole to surface adsorbed   water molecules or to dye molecule to generate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superoxide (O</a:t>
            </a:r>
            <a:r>
              <a:rPr kumimoji="0" lang="en-US" sz="2000" b="1" i="0" u="none" strike="noStrike" kern="0" cap="none" spc="0" normalizeH="0" baseline="-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2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−)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 and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hydroxyl (OH•)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Times New Roman" pitchFamily="18" charset="0"/>
              </a:rPr>
              <a:t> radicals in line with the following: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043608" y="5078818"/>
            <a:ext cx="4323234" cy="840681"/>
            <a:chOff x="629756" y="5078818"/>
            <a:chExt cx="4323234" cy="840681"/>
          </a:xfrm>
        </p:grpSpPr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669915" y="5078818"/>
              <a:ext cx="428307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2+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+ e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−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→ </a:t>
              </a:r>
              <a:r>
                <a:rPr lang="en-US" sz="1600" dirty="0" err="1">
                  <a:solidFill>
                    <a:srgbClr val="1F497D"/>
                  </a:solidFill>
                  <a:ea typeface="宋体" pitchFamily="2" charset="-122"/>
                </a:rPr>
                <a:t>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+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             </a:t>
              </a:r>
              <a:r>
                <a:rPr lang="en-US" sz="1600" dirty="0">
                  <a:solidFill>
                    <a:prstClr val="white"/>
                  </a:solidFill>
                  <a:ea typeface="宋体" pitchFamily="2" charset="-122"/>
                </a:rPr>
                <a:t>					      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err="1">
                  <a:solidFill>
                    <a:srgbClr val="1F497D"/>
                  </a:solidFill>
                  <a:ea typeface="宋体" pitchFamily="2" charset="-122"/>
                </a:rPr>
                <a:t>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+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+ O</a:t>
              </a:r>
              <a:r>
                <a:rPr lang="en-US" sz="1600" baseline="-25000" dirty="0">
                  <a:solidFill>
                    <a:srgbClr val="1F497D"/>
                  </a:solidFill>
                  <a:ea typeface="宋体" pitchFamily="2" charset="-122"/>
                </a:rPr>
                <a:t>2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ads → 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2+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+ </a:t>
              </a:r>
              <a:r>
                <a:rPr lang="en-US" sz="1600" dirty="0">
                  <a:solidFill>
                    <a:srgbClr val="FF0000"/>
                  </a:solidFill>
                  <a:ea typeface="宋体" pitchFamily="2" charset="-122"/>
                </a:rPr>
                <a:t>O</a:t>
              </a:r>
              <a:r>
                <a:rPr lang="en-US" sz="1600" baseline="-25000" dirty="0">
                  <a:solidFill>
                    <a:srgbClr val="FF0000"/>
                  </a:solidFill>
                  <a:ea typeface="宋体" pitchFamily="2" charset="-122"/>
                </a:rPr>
                <a:t>2</a:t>
              </a:r>
              <a:r>
                <a:rPr lang="en-US" sz="1600" baseline="30000" dirty="0">
                  <a:solidFill>
                    <a:srgbClr val="FF0000"/>
                  </a:solidFill>
                  <a:ea typeface="宋体" pitchFamily="2" charset="-122"/>
                </a:rPr>
                <a:t>−</a:t>
              </a:r>
              <a:endParaRPr lang="el-GR" sz="1600" baseline="30000" dirty="0">
                <a:solidFill>
                  <a:srgbClr val="FF0000"/>
                </a:solidFill>
                <a:ea typeface="宋体" pitchFamily="2" charset="-122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629756" y="5078819"/>
              <a:ext cx="2664296" cy="840680"/>
            </a:xfrm>
            <a:prstGeom prst="roundRect">
              <a:avLst>
                <a:gd name="adj" fmla="val 6805"/>
              </a:avLst>
            </a:prstGeom>
            <a:solidFill>
              <a:srgbClr val="FFFF00">
                <a:alpha val="10000"/>
              </a:srgbClr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0</a:t>
              </a:r>
              <a:endParaRPr lang="el-GR" dirty="0"/>
            </a:p>
          </p:txBody>
        </p:sp>
      </p:grpSp>
      <p:grpSp>
        <p:nvGrpSpPr>
          <p:cNvPr id="3" name="Group 1"/>
          <p:cNvGrpSpPr/>
          <p:nvPr/>
        </p:nvGrpSpPr>
        <p:grpSpPr>
          <a:xfrm>
            <a:off x="4968428" y="4842280"/>
            <a:ext cx="4356100" cy="1083584"/>
            <a:chOff x="4284663" y="4842280"/>
            <a:chExt cx="4356100" cy="1083584"/>
          </a:xfrm>
        </p:grpSpPr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4284663" y="4842280"/>
              <a:ext cx="4356100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prstClr val="white"/>
                  </a:solidFill>
                  <a:ea typeface="宋体" pitchFamily="2" charset="-122"/>
                </a:rPr>
                <a:t>				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              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2+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+ h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+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→ 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3+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               </a:t>
              </a:r>
              <a:r>
                <a:rPr lang="en-US" sz="1600" dirty="0">
                  <a:solidFill>
                    <a:prstClr val="white"/>
                  </a:solidFill>
                  <a:ea typeface="宋体" pitchFamily="2" charset="-122"/>
                </a:rPr>
                <a:t>				       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              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3+ 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+ OH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−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→ Mn</a:t>
              </a:r>
              <a:r>
                <a:rPr lang="en-US" sz="1600" baseline="30000" dirty="0">
                  <a:solidFill>
                    <a:srgbClr val="1F497D"/>
                  </a:solidFill>
                  <a:ea typeface="宋体" pitchFamily="2" charset="-122"/>
                </a:rPr>
                <a:t>2+</a:t>
              </a:r>
              <a:r>
                <a:rPr lang="en-US" sz="1600" dirty="0">
                  <a:solidFill>
                    <a:srgbClr val="1F497D"/>
                  </a:solidFill>
                  <a:ea typeface="宋体" pitchFamily="2" charset="-122"/>
                </a:rPr>
                <a:t> + </a:t>
              </a:r>
              <a:r>
                <a:rPr lang="en-US" sz="1600" dirty="0">
                  <a:solidFill>
                    <a:srgbClr val="FF0000"/>
                  </a:solidFill>
                  <a:ea typeface="宋体" pitchFamily="2" charset="-122"/>
                </a:rPr>
                <a:t>OH•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4878227" y="5085184"/>
              <a:ext cx="2826431" cy="840680"/>
            </a:xfrm>
            <a:prstGeom prst="roundRect">
              <a:avLst>
                <a:gd name="adj" fmla="val 6805"/>
              </a:avLst>
            </a:prstGeom>
            <a:solidFill>
              <a:srgbClr val="FFFF00">
                <a:alpha val="10000"/>
              </a:srgbClr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0</a:t>
              </a:r>
              <a:endParaRPr lang="el-GR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Εικόνα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24300" y="333375"/>
            <a:ext cx="5133975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Air Purification </a:t>
            </a:r>
            <a:r>
              <a:rPr lang="en-US" sz="1800" i="1" dirty="0" smtClean="0"/>
              <a:t>Degradation of Acetaldehyde</a:t>
            </a:r>
            <a:endParaRPr lang="el-GR" sz="2400" i="1" dirty="0"/>
          </a:p>
        </p:txBody>
      </p:sp>
      <p:pic>
        <p:nvPicPr>
          <p:cNvPr id="175108" name="Picture 18" descr="1o (VIS_pure,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2019300"/>
            <a:ext cx="4643437" cy="420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9" name="TextBox 12"/>
          <p:cNvSpPr txBox="1">
            <a:spLocks noChangeArrowheads="1"/>
          </p:cNvSpPr>
          <p:nvPr/>
        </p:nvSpPr>
        <p:spPr bwMode="auto">
          <a:xfrm>
            <a:off x="5867400" y="1524000"/>
            <a:ext cx="2206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F497D"/>
                </a:solidFill>
              </a:rPr>
              <a:t>Under Visible light</a:t>
            </a:r>
            <a:endParaRPr lang="el-GR" b="1">
              <a:solidFill>
                <a:srgbClr val="1F497D"/>
              </a:solidFill>
            </a:endParaRPr>
          </a:p>
        </p:txBody>
      </p:sp>
      <p:sp>
        <p:nvSpPr>
          <p:cNvPr id="175110" name="TextBox 14"/>
          <p:cNvSpPr txBox="1">
            <a:spLocks noChangeArrowheads="1"/>
          </p:cNvSpPr>
          <p:nvPr/>
        </p:nvSpPr>
        <p:spPr bwMode="auto">
          <a:xfrm>
            <a:off x="5626100" y="6248400"/>
            <a:ext cx="2600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i="1">
                <a:solidFill>
                  <a:srgbClr val="1F497D"/>
                </a:solidFill>
              </a:rPr>
              <a:t>*Kiriakidis G., Thin Solid Films 2011</a:t>
            </a:r>
            <a:endParaRPr lang="el-GR" sz="1200" i="1">
              <a:solidFill>
                <a:srgbClr val="1F497D"/>
              </a:solidFill>
            </a:endParaRPr>
          </a:p>
        </p:txBody>
      </p:sp>
      <p:pic>
        <p:nvPicPr>
          <p:cNvPr id="175111" name="Picture 3" descr="PSR_vs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425" y="3733800"/>
            <a:ext cx="4400550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7950" y="1357313"/>
            <a:ext cx="4391025" cy="1660525"/>
            <a:chOff x="930" y="346"/>
            <a:chExt cx="3720" cy="1361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689" y="766"/>
              <a:ext cx="117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kern="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937" y="755"/>
              <a:ext cx="1127" cy="951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kern="0">
                <a:solidFill>
                  <a:srgbClr val="000000"/>
                </a:solidFill>
                <a:latin typeface="+mn-lt"/>
              </a:endParaRPr>
            </a:p>
          </p:txBody>
        </p:sp>
        <p:pic>
          <p:nvPicPr>
            <p:cNvPr id="175121" name="Picture 7" descr="PS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64" y="346"/>
              <a:ext cx="2439" cy="1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930" y="639"/>
              <a:ext cx="3720" cy="1068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kern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2" name="Text Box 9"/>
            <p:cNvSpPr txBox="1">
              <a:spLocks noChangeArrowheads="1"/>
            </p:cNvSpPr>
            <p:nvPr/>
          </p:nvSpPr>
          <p:spPr bwMode="auto">
            <a:xfrm>
              <a:off x="1112" y="1026"/>
              <a:ext cx="75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0" kern="0" dirty="0" smtClean="0">
                  <a:solidFill>
                    <a:srgbClr val="FFFFFF"/>
                  </a:solidFill>
                  <a:latin typeface="Book Antiqua" pitchFamily="18" charset="0"/>
                </a:rPr>
                <a:t>FT-IR</a:t>
              </a:r>
              <a:endParaRPr lang="el-GR" sz="3200" b="0" kern="0" dirty="0" smtClean="0">
                <a:solidFill>
                  <a:srgbClr val="FFFFFF"/>
                </a:solidFill>
                <a:latin typeface="Book Antiqua" pitchFamily="18" charset="0"/>
              </a:endParaRP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082" y="754"/>
              <a:ext cx="2477" cy="862"/>
              <a:chOff x="862" y="11635"/>
              <a:chExt cx="862" cy="726"/>
            </a:xfrm>
          </p:grpSpPr>
          <p:sp>
            <p:nvSpPr>
              <p:cNvPr id="24" name="Line 11"/>
              <p:cNvSpPr>
                <a:spLocks noChangeShapeType="1"/>
              </p:cNvSpPr>
              <p:nvPr/>
            </p:nvSpPr>
            <p:spPr bwMode="auto">
              <a:xfrm>
                <a:off x="862" y="11635"/>
                <a:ext cx="86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prstDash val="dash"/>
                <a:round/>
                <a:headEnd/>
                <a:tailEnd/>
              </a:ln>
              <a:extLst>
                <a:ext uri="{909E8E84-426E-40DD-AFC4-6F175D3DCCD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b="1" kern="0">
                  <a:solidFill>
                    <a:srgbClr val="000000"/>
                  </a:solidFill>
                  <a:latin typeface="+mn-lt"/>
                </a:endParaRPr>
              </a:p>
            </p:txBody>
          </p:sp>
          <p:sp>
            <p:nvSpPr>
              <p:cNvPr id="27" name="Line 12"/>
              <p:cNvSpPr>
                <a:spLocks noChangeShapeType="1"/>
              </p:cNvSpPr>
              <p:nvPr/>
            </p:nvSpPr>
            <p:spPr bwMode="auto">
              <a:xfrm>
                <a:off x="862" y="11635"/>
                <a:ext cx="0" cy="723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prstDash val="dash"/>
                <a:round/>
                <a:headEnd/>
                <a:tailEnd/>
              </a:ln>
              <a:extLst>
                <a:ext uri="{909E8E84-426E-40DD-AFC4-6F175D3DCCD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b="1" kern="0">
                  <a:solidFill>
                    <a:srgbClr val="000000"/>
                  </a:solidFill>
                  <a:latin typeface="+mn-lt"/>
                </a:endParaRPr>
              </a:p>
            </p:txBody>
          </p:sp>
          <p:sp>
            <p:nvSpPr>
              <p:cNvPr id="28" name="Line 13"/>
              <p:cNvSpPr>
                <a:spLocks noChangeShapeType="1"/>
              </p:cNvSpPr>
              <p:nvPr/>
            </p:nvSpPr>
            <p:spPr bwMode="auto">
              <a:xfrm>
                <a:off x="1724" y="11635"/>
                <a:ext cx="0" cy="723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prstDash val="dash"/>
                <a:round/>
                <a:headEnd/>
                <a:tailEnd/>
              </a:ln>
              <a:extLst>
                <a:ext uri="{909E8E84-426E-40DD-AFC4-6F175D3DCCD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b="1" kern="0">
                  <a:solidFill>
                    <a:srgbClr val="000000"/>
                  </a:solidFill>
                  <a:latin typeface="+mn-lt"/>
                </a:endParaRPr>
              </a:p>
            </p:txBody>
          </p:sp>
          <p:sp>
            <p:nvSpPr>
              <p:cNvPr id="29" name="Line 14"/>
              <p:cNvSpPr>
                <a:spLocks noChangeShapeType="1"/>
              </p:cNvSpPr>
              <p:nvPr/>
            </p:nvSpPr>
            <p:spPr bwMode="auto">
              <a:xfrm>
                <a:off x="862" y="12361"/>
                <a:ext cx="862" cy="0"/>
              </a:xfrm>
              <a:prstGeom prst="line">
                <a:avLst/>
              </a:prstGeom>
              <a:noFill/>
              <a:ln w="31750">
                <a:solidFill>
                  <a:srgbClr val="FF0000"/>
                </a:solidFill>
                <a:prstDash val="dash"/>
                <a:round/>
                <a:headEnd/>
                <a:tailEnd/>
              </a:ln>
              <a:extLst>
                <a:ext uri="{909E8E84-426E-40DD-AFC4-6F175D3DCCD1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l-GR" b="1" kern="0">
                  <a:solidFill>
                    <a:srgbClr val="000000"/>
                  </a:solidFill>
                  <a:latin typeface="+mn-lt"/>
                </a:endParaRPr>
              </a:p>
            </p:txBody>
          </p:sp>
        </p:grpSp>
      </p:grpSp>
      <p:sp>
        <p:nvSpPr>
          <p:cNvPr id="30" name="Line 15"/>
          <p:cNvSpPr>
            <a:spLocks noChangeShapeType="1"/>
          </p:cNvSpPr>
          <p:nvPr/>
        </p:nvSpPr>
        <p:spPr bwMode="auto">
          <a:xfrm flipH="1">
            <a:off x="2743200" y="2571750"/>
            <a:ext cx="142875" cy="215265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 type="stealth" w="lg" len="lg"/>
            <a:tailEnd type="triangle" w="lg" len="lg"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b="1" kern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75114" name="TextBox 30"/>
          <p:cNvSpPr txBox="1">
            <a:spLocks noChangeArrowheads="1"/>
          </p:cNvSpPr>
          <p:nvPr/>
        </p:nvSpPr>
        <p:spPr bwMode="auto">
          <a:xfrm>
            <a:off x="7148513" y="1066800"/>
            <a:ext cx="1846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F497D"/>
                </a:solidFill>
              </a:rPr>
              <a:t>Mn doped TiO</a:t>
            </a:r>
            <a:r>
              <a:rPr lang="en-US" b="1" baseline="-25000">
                <a:solidFill>
                  <a:srgbClr val="1F497D"/>
                </a:solidFill>
              </a:rPr>
              <a:t>2</a:t>
            </a:r>
            <a:endParaRPr lang="el-GR" b="1" baseline="-25000">
              <a:solidFill>
                <a:srgbClr val="1F497D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48" name="Rectangle 47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175118" name="Εικόνα 3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539552" y="3140968"/>
            <a:ext cx="3402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Photochemical static reactor (PSR)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8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2843808" y="494184"/>
            <a:ext cx="6300192" cy="634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chemeClr val="tx2"/>
                </a:solidFill>
              </a:rPr>
              <a:t>Degradation of Nitrous Oxides</a:t>
            </a:r>
            <a:endParaRPr lang="el-GR" sz="2400" i="1" dirty="0">
              <a:solidFill>
                <a:schemeClr val="tx2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15" y="1545210"/>
            <a:ext cx="7332965" cy="454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571940" y="1099432"/>
            <a:ext cx="3993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1F497D"/>
                </a:solidFill>
                <a:ea typeface="宋体" pitchFamily="2" charset="-122"/>
              </a:rPr>
              <a:t>Under Indoor and solar like illumination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1F497D"/>
                </a:solidFill>
                <a:ea typeface="宋体" pitchFamily="2" charset="-122"/>
              </a:rPr>
              <a:t>(JRC/ISPRA)</a:t>
            </a:r>
            <a:endParaRPr lang="el-GR" b="1" dirty="0">
              <a:solidFill>
                <a:srgbClr val="1F497D"/>
              </a:solidFill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6165304"/>
            <a:ext cx="73343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Kotzias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D.,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Kiriakidis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G.,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Binas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V.,  Journal of Photochemistry and Photobiology A: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Chem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222 (2011) 304</a:t>
            </a:r>
            <a:endParaRPr lang="el-GR" sz="1200" i="1" dirty="0">
              <a:solidFill>
                <a:srgbClr val="1F497D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1134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0"/>
            <a:ext cx="9144001" cy="548680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121150" algn="l"/>
              </a:tabLst>
            </a:pPr>
            <a:r>
              <a:rPr lang="en-US" sz="2800" b="1" i="1" dirty="0" smtClean="0">
                <a:solidFill>
                  <a:schemeClr val="bg1"/>
                </a:solidFill>
              </a:rPr>
              <a:t>Air Pollution: Facts</a:t>
            </a:r>
          </a:p>
          <a:p>
            <a:pPr algn="ctr"/>
            <a:endParaRPr lang="el-GR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55776" y="494184"/>
            <a:ext cx="6588224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600" b="1" i="1" dirty="0" smtClean="0">
                <a:solidFill>
                  <a:srgbClr val="FF0000"/>
                </a:solidFill>
              </a:rPr>
              <a:t>Air Pollution Indoor / Outdoor</a:t>
            </a:r>
            <a:endParaRPr lang="el-GR" sz="2600" b="1" i="1" dirty="0">
              <a:solidFill>
                <a:srgbClr val="FF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92796"/>
            <a:ext cx="4063309" cy="28443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350" y="3645024"/>
            <a:ext cx="3653609" cy="253987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644008" y="3356992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X12 more polluted than 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outdoor *</a:t>
            </a:r>
            <a:endParaRPr lang="el-G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83043" y="6208571"/>
            <a:ext cx="1629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* http://www.epa.gov/</a:t>
            </a:r>
            <a:endParaRPr lang="el-GR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Explosion 1 20"/>
          <p:cNvSpPr/>
          <p:nvPr/>
        </p:nvSpPr>
        <p:spPr>
          <a:xfrm>
            <a:off x="5004048" y="1196752"/>
            <a:ext cx="3744416" cy="208823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WHO: Up to 7 M deaths are caused by air pollution!!</a:t>
            </a:r>
            <a:endParaRPr lang="en-US" i="1" dirty="0"/>
          </a:p>
        </p:txBody>
      </p:sp>
      <p:sp>
        <p:nvSpPr>
          <p:cNvPr id="22" name="Rectangle 21"/>
          <p:cNvSpPr/>
          <p:nvPr/>
        </p:nvSpPr>
        <p:spPr>
          <a:xfrm>
            <a:off x="179512" y="620688"/>
            <a:ext cx="42484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/>
              <a:t>Globally, 88% of the population breath air that does not meet WHO’s guidelines</a:t>
            </a:r>
            <a:endParaRPr lang="en-US" b="1" i="1" dirty="0"/>
          </a:p>
        </p:txBody>
      </p:sp>
      <p:pic>
        <p:nvPicPr>
          <p:cNvPr id="14" name="Picture 13"/>
          <p:cNvPicPr/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81128"/>
            <a:ext cx="2952328" cy="1933952"/>
          </a:xfrm>
          <a:prstGeom prst="rect">
            <a:avLst/>
          </a:prstGeom>
          <a:noFill/>
        </p:spPr>
      </p:pic>
      <p:sp>
        <p:nvSpPr>
          <p:cNvPr id="19" name="Explosion 2 18"/>
          <p:cNvSpPr/>
          <p:nvPr/>
        </p:nvSpPr>
        <p:spPr>
          <a:xfrm>
            <a:off x="0" y="4293096"/>
            <a:ext cx="2736304" cy="223224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</a:rPr>
              <a:t>Polluted air is the cause of up to </a:t>
            </a:r>
          </a:p>
          <a:p>
            <a:pPr algn="ctr"/>
            <a:r>
              <a:rPr lang="en-US" sz="1100" b="1" i="1" dirty="0" smtClean="0">
                <a:solidFill>
                  <a:schemeClr val="bg1"/>
                </a:solidFill>
              </a:rPr>
              <a:t>500,000 /year </a:t>
            </a:r>
            <a:r>
              <a:rPr lang="en-US" sz="1100" i="1" dirty="0" smtClean="0">
                <a:solidFill>
                  <a:schemeClr val="bg1"/>
                </a:solidFill>
              </a:rPr>
              <a:t>premature deaths in the EU: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b="1" dirty="0" smtClean="0">
                <a:solidFill>
                  <a:schemeClr val="bg1"/>
                </a:solidFill>
              </a:rPr>
              <a:t>E.C</a:t>
            </a:r>
            <a:r>
              <a:rPr lang="en-US" sz="1000" b="1" dirty="0" smtClean="0">
                <a:solidFill>
                  <a:schemeClr val="bg1"/>
                </a:solidFill>
              </a:rPr>
              <a:t>. Report</a:t>
            </a:r>
            <a:endParaRPr lang="el-GR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3348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692150"/>
            <a:ext cx="48958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625" y="1341438"/>
            <a:ext cx="3365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638" y="3500438"/>
            <a:ext cx="47053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5876925"/>
            <a:ext cx="3032125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5" name="TextBox 6"/>
          <p:cNvSpPr txBox="1">
            <a:spLocks noChangeArrowheads="1"/>
          </p:cNvSpPr>
          <p:nvPr/>
        </p:nvSpPr>
        <p:spPr bwMode="auto">
          <a:xfrm>
            <a:off x="1042988" y="4868863"/>
            <a:ext cx="31480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Almost 50% slower process!!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2555875" y="1844675"/>
            <a:ext cx="720725" cy="57626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484438" y="2420938"/>
            <a:ext cx="792162" cy="64770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6372225" y="4581525"/>
            <a:ext cx="720725" cy="576263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372225" y="5157788"/>
            <a:ext cx="720725" cy="71913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0" name="TextBox 19"/>
          <p:cNvSpPr txBox="1">
            <a:spLocks noChangeArrowheads="1"/>
          </p:cNvSpPr>
          <p:nvPr/>
        </p:nvSpPr>
        <p:spPr bwMode="auto">
          <a:xfrm>
            <a:off x="2700338" y="404813"/>
            <a:ext cx="4194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Degradation of NO under UV and Vis</a:t>
            </a:r>
          </a:p>
        </p:txBody>
      </p:sp>
      <p:pic>
        <p:nvPicPr>
          <p:cNvPr id="14" name="Εικόνα 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6632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8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755576" y="476672"/>
            <a:ext cx="7632848" cy="634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rgbClr val="1F497D"/>
                </a:solidFill>
              </a:rPr>
              <a:t>Degradation of BTX </a:t>
            </a:r>
            <a:r>
              <a:rPr lang="en-US" sz="2400" i="1" dirty="0" smtClean="0">
                <a:solidFill>
                  <a:srgbClr val="1F497D"/>
                </a:solidFill>
              </a:rPr>
              <a:t>under UV light</a:t>
            </a:r>
            <a:r>
              <a:rPr lang="el-GR" sz="2400" i="1" dirty="0">
                <a:solidFill>
                  <a:srgbClr val="1F497D"/>
                </a:solidFill>
              </a:rPr>
              <a:t> </a:t>
            </a:r>
            <a:r>
              <a:rPr lang="en-US" sz="2400" i="1" dirty="0" smtClean="0">
                <a:solidFill>
                  <a:srgbClr val="1F497D"/>
                </a:solidFill>
              </a:rPr>
              <a:t>\ CO2 Product Yield</a:t>
            </a:r>
            <a:r>
              <a:rPr lang="el-GR" sz="2400" i="1" dirty="0" smtClean="0">
                <a:solidFill>
                  <a:srgbClr val="1F497D"/>
                </a:solidFill>
              </a:rPr>
              <a:t> </a:t>
            </a:r>
            <a:endParaRPr lang="el-GR" sz="2400" i="1" dirty="0">
              <a:solidFill>
                <a:srgbClr val="1F497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552" y="1772816"/>
            <a:ext cx="2097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79646">
                    <a:lumMod val="50000"/>
                  </a:srgbClr>
                </a:solidFill>
              </a:rPr>
              <a:t>Benzene (C</a:t>
            </a:r>
            <a:r>
              <a:rPr lang="en-US" sz="2400" b="1" baseline="-25000" dirty="0" smtClean="0">
                <a:solidFill>
                  <a:srgbClr val="F79646">
                    <a:lumMod val="50000"/>
                  </a:srgbClr>
                </a:solidFill>
              </a:rPr>
              <a:t>6</a:t>
            </a:r>
            <a:r>
              <a:rPr lang="en-US" sz="2400" b="1" dirty="0" smtClean="0">
                <a:solidFill>
                  <a:srgbClr val="F79646">
                    <a:lumMod val="50000"/>
                  </a:srgbClr>
                </a:solidFill>
              </a:rPr>
              <a:t>H</a:t>
            </a:r>
            <a:r>
              <a:rPr lang="en-US" sz="2400" b="1" baseline="-25000" dirty="0" smtClean="0">
                <a:solidFill>
                  <a:srgbClr val="F79646">
                    <a:lumMod val="50000"/>
                  </a:srgbClr>
                </a:solidFill>
              </a:rPr>
              <a:t>6</a:t>
            </a:r>
            <a:r>
              <a:rPr lang="en-US" sz="2400" b="1" dirty="0" smtClean="0">
                <a:solidFill>
                  <a:srgbClr val="F79646">
                    <a:lumMod val="50000"/>
                  </a:srgbClr>
                </a:solidFill>
              </a:rPr>
              <a:t>)</a:t>
            </a:r>
            <a:endParaRPr lang="el-GR" sz="2400" b="1" baseline="-25000" dirty="0">
              <a:solidFill>
                <a:srgbClr val="F79646">
                  <a:lumMod val="50000"/>
                </a:srgb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76994" y="1772816"/>
            <a:ext cx="20191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Toluene (C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7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8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endParaRPr lang="el-GR" sz="2400" b="1" baseline="-25000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774975" y="1772816"/>
            <a:ext cx="1973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4BACC6">
                    <a:lumMod val="75000"/>
                  </a:srgbClr>
                </a:solidFill>
              </a:rPr>
              <a:t>Xylene (C</a:t>
            </a:r>
            <a:r>
              <a:rPr lang="en-US" sz="2400" b="1" baseline="-25000" dirty="0" smtClean="0">
                <a:solidFill>
                  <a:srgbClr val="4BACC6">
                    <a:lumMod val="75000"/>
                  </a:srgbClr>
                </a:solidFill>
              </a:rPr>
              <a:t>8</a:t>
            </a:r>
            <a:r>
              <a:rPr lang="en-US" sz="2400" b="1" dirty="0" smtClean="0">
                <a:solidFill>
                  <a:srgbClr val="4BACC6">
                    <a:lumMod val="75000"/>
                  </a:srgbClr>
                </a:solidFill>
              </a:rPr>
              <a:t>H</a:t>
            </a:r>
            <a:r>
              <a:rPr lang="en-US" sz="2400" b="1" baseline="-25000" dirty="0" smtClean="0">
                <a:solidFill>
                  <a:srgbClr val="4BACC6">
                    <a:lumMod val="75000"/>
                  </a:srgbClr>
                </a:solidFill>
              </a:rPr>
              <a:t>10</a:t>
            </a:r>
            <a:r>
              <a:rPr lang="en-US" sz="2400" b="1" dirty="0" smtClean="0">
                <a:solidFill>
                  <a:srgbClr val="4BACC6">
                    <a:lumMod val="75000"/>
                  </a:srgbClr>
                </a:solidFill>
              </a:rPr>
              <a:t>)</a:t>
            </a:r>
            <a:endParaRPr lang="el-GR" sz="2400" b="1" baseline="-25000" dirty="0">
              <a:solidFill>
                <a:srgbClr val="4BACC6">
                  <a:lumMod val="75000"/>
                </a:srgbClr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4" y="2271583"/>
            <a:ext cx="3065096" cy="303482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07" y="2304176"/>
            <a:ext cx="3032177" cy="300222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354" y="2309491"/>
            <a:ext cx="2974150" cy="29986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5668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</a:rPr>
              <a:t>End-product formation</a:t>
            </a:r>
            <a:endParaRPr lang="el-GR" sz="28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8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5" name="Title 1"/>
          <p:cNvSpPr txBox="1">
            <a:spLocks/>
          </p:cNvSpPr>
          <p:nvPr/>
        </p:nvSpPr>
        <p:spPr>
          <a:xfrm>
            <a:off x="755576" y="692696"/>
            <a:ext cx="5004048" cy="634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rgbClr val="1F497D"/>
                </a:solidFill>
              </a:rPr>
              <a:t>Degradation of BTX </a:t>
            </a:r>
            <a:r>
              <a:rPr lang="en-US" sz="2400" i="1" dirty="0" smtClean="0">
                <a:solidFill>
                  <a:srgbClr val="1F497D"/>
                </a:solidFill>
              </a:rPr>
              <a:t>under Visible light</a:t>
            </a:r>
            <a:endParaRPr lang="el-GR" sz="2400" i="1" dirty="0">
              <a:solidFill>
                <a:srgbClr val="1F497D"/>
              </a:solidFill>
            </a:endParaRPr>
          </a:p>
        </p:txBody>
      </p:sp>
      <p:pic>
        <p:nvPicPr>
          <p:cNvPr id="31" name="Picture 11" descr="Layout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4" y="1272548"/>
            <a:ext cx="6299224" cy="45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72839695"/>
              </p:ext>
            </p:extLst>
          </p:nvPr>
        </p:nvGraphicFramePr>
        <p:xfrm>
          <a:off x="6061953" y="1052736"/>
          <a:ext cx="3118559" cy="2780045"/>
        </p:xfrm>
        <a:graphic>
          <a:graphicData uri="http://schemas.openxmlformats.org/presentationml/2006/ole">
            <p:oleObj spid="_x0000_s6146" name="Graph" r:id="rId5" imgW="3751478" imgH="3123590" progId="Origin50.Graph">
              <p:embed/>
            </p:oleObj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11898290"/>
              </p:ext>
            </p:extLst>
          </p:nvPr>
        </p:nvGraphicFramePr>
        <p:xfrm>
          <a:off x="5993904" y="3236840"/>
          <a:ext cx="3259634" cy="2928464"/>
        </p:xfrm>
        <a:graphic>
          <a:graphicData uri="http://schemas.openxmlformats.org/presentationml/2006/ole">
            <p:oleObj spid="_x0000_s6147" name="Graph" r:id="rId6" imgW="3797808" imgH="3123590" progId="Origin50.Grap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720697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30678" cy="990600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smtClean="0"/>
              <a:t>Scale up Tests in different Building materials</a:t>
            </a:r>
            <a:endParaRPr lang="el-GR" sz="2800" i="1" dirty="0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79388" y="933450"/>
            <a:ext cx="4389437" cy="922338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GB" altLang="el-GR" sz="1800" b="1" i="1" dirty="0"/>
              <a:t>Types of </a:t>
            </a:r>
            <a:r>
              <a:rPr lang="en-GB" altLang="el-GR" sz="1800" b="1" i="1" dirty="0" err="1"/>
              <a:t>photocatalytic</a:t>
            </a:r>
            <a:r>
              <a:rPr lang="en-GB" altLang="el-GR" sz="1800" b="1" i="1" dirty="0"/>
              <a:t> building materials</a:t>
            </a:r>
            <a:endParaRPr lang="en-US" altLang="el-GR" sz="1800" b="1" i="1" dirty="0"/>
          </a:p>
        </p:txBody>
      </p:sp>
      <p:pic>
        <p:nvPicPr>
          <p:cNvPr id="19558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4076700"/>
            <a:ext cx="4487863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90" name="Picture 5" descr="photocatalysis p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76700"/>
            <a:ext cx="4190876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059113" y="1939925"/>
            <a:ext cx="265906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l-GR" sz="2000" kern="0" dirty="0">
                <a:solidFill>
                  <a:prstClr val="black"/>
                </a:solidFill>
              </a:rPr>
              <a:t>Incorporation of TiO2 in building matrix or surface coating could give to the material self cleaning and </a:t>
            </a:r>
            <a:r>
              <a:rPr lang="en-US" altLang="el-GR" sz="2000" kern="0" dirty="0">
                <a:solidFill>
                  <a:srgbClr val="00B050"/>
                </a:solidFill>
              </a:rPr>
              <a:t>depolluting</a:t>
            </a:r>
            <a:r>
              <a:rPr lang="en-US" altLang="el-GR" sz="2000" kern="0" dirty="0">
                <a:solidFill>
                  <a:prstClr val="black"/>
                </a:solidFill>
              </a:rPr>
              <a:t> activities. 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23528" y="3717032"/>
            <a:ext cx="23034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l-GR" b="1" kern="0" dirty="0">
                <a:solidFill>
                  <a:schemeClr val="tx2"/>
                </a:solidFill>
              </a:rPr>
              <a:t>Concrete</a:t>
            </a: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7667625" y="3644900"/>
            <a:ext cx="9366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l-GR" sz="1400" b="1" kern="0" dirty="0">
                <a:solidFill>
                  <a:srgbClr val="0000CC"/>
                </a:solidFill>
              </a:rPr>
              <a:t>Paints</a:t>
            </a: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964238" y="1196975"/>
            <a:ext cx="3127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l-GR" sz="1400" b="1" kern="0" dirty="0">
                <a:solidFill>
                  <a:srgbClr val="0000CC"/>
                </a:solidFill>
              </a:rPr>
              <a:t>Gypsum board</a:t>
            </a:r>
          </a:p>
        </p:txBody>
      </p:sp>
      <p:pic>
        <p:nvPicPr>
          <p:cNvPr id="195595" name="Picture 11" descr="pilking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175" y="1630363"/>
            <a:ext cx="23717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384175" y="2781300"/>
            <a:ext cx="2392363" cy="863600"/>
          </a:xfrm>
          <a:prstGeom prst="rect">
            <a:avLst/>
          </a:prstGeom>
          <a:solidFill>
            <a:schemeClr val="bg1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l-GR" kern="0" dirty="0">
              <a:solidFill>
                <a:prstClr val="white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l-GR" b="1" kern="0" dirty="0">
                <a:solidFill>
                  <a:schemeClr val="tx2"/>
                </a:solidFill>
              </a:rPr>
              <a:t>Glass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l-GR" kern="0" dirty="0">
              <a:solidFill>
                <a:srgbClr val="C0504D"/>
              </a:solidFill>
            </a:endParaRPr>
          </a:p>
        </p:txBody>
      </p:sp>
      <p:pic>
        <p:nvPicPr>
          <p:cNvPr id="195597" name="Picture 14" descr="GypsumBoar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1557338"/>
            <a:ext cx="2249487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8" name="Rectangle 27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1" name="Εικόνα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251520" y="3501008"/>
            <a:ext cx="12961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7524328" y="3501008"/>
            <a:ext cx="105841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5940152" y="1052736"/>
            <a:ext cx="151216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Oval 25"/>
          <p:cNvSpPr/>
          <p:nvPr/>
        </p:nvSpPr>
        <p:spPr>
          <a:xfrm>
            <a:off x="1043608" y="2852936"/>
            <a:ext cx="1058416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635375" y="277813"/>
            <a:ext cx="5422900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rgbClr val="D2533C"/>
                </a:solidFill>
              </a:rPr>
              <a:t>Scale up Tests </a:t>
            </a:r>
            <a:r>
              <a:rPr lang="en-US" sz="1800" i="1" dirty="0">
                <a:solidFill>
                  <a:srgbClr val="D2533C"/>
                </a:solidFill>
              </a:rPr>
              <a:t>(</a:t>
            </a:r>
            <a:r>
              <a:rPr lang="en-US" sz="1800" i="1" dirty="0" err="1" smtClean="0">
                <a:solidFill>
                  <a:srgbClr val="D2533C"/>
                </a:solidFill>
              </a:rPr>
              <a:t>Cementitious</a:t>
            </a:r>
            <a:r>
              <a:rPr lang="en-US" sz="1800" i="1" dirty="0" smtClean="0">
                <a:solidFill>
                  <a:srgbClr val="D2533C"/>
                </a:solidFill>
              </a:rPr>
              <a:t> </a:t>
            </a:r>
            <a:r>
              <a:rPr lang="en-US" sz="1800" i="1" dirty="0">
                <a:solidFill>
                  <a:srgbClr val="D2533C"/>
                </a:solidFill>
              </a:rPr>
              <a:t>paint </a:t>
            </a:r>
            <a:r>
              <a:rPr lang="en-US" sz="1800" i="1" dirty="0" smtClean="0">
                <a:solidFill>
                  <a:srgbClr val="D2533C"/>
                </a:solidFill>
              </a:rPr>
              <a:t> (</a:t>
            </a:r>
            <a:r>
              <a:rPr lang="en-US" sz="1800" i="1" dirty="0">
                <a:solidFill>
                  <a:srgbClr val="D2533C"/>
                </a:solidFill>
              </a:rPr>
              <a:t>0%, 5%, 10%) </a:t>
            </a:r>
            <a:endParaRPr lang="en-US" sz="1800" i="1" dirty="0" smtClean="0">
              <a:solidFill>
                <a:srgbClr val="D2533C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i="1" dirty="0" smtClean="0">
                <a:solidFill>
                  <a:srgbClr val="D2533C"/>
                </a:solidFill>
              </a:rPr>
              <a:t> 	         On </a:t>
            </a:r>
            <a:r>
              <a:rPr lang="en-US" sz="1800" i="1" dirty="0">
                <a:solidFill>
                  <a:srgbClr val="D2533C"/>
                </a:solidFill>
              </a:rPr>
              <a:t>Glass, Plywood and Gypsum </a:t>
            </a:r>
            <a:r>
              <a:rPr lang="en-US" sz="1800" i="1" dirty="0" smtClean="0">
                <a:solidFill>
                  <a:srgbClr val="D2533C"/>
                </a:solidFill>
              </a:rPr>
              <a:t>boards)</a:t>
            </a:r>
            <a:endParaRPr lang="el-GR" sz="1800" i="1" dirty="0">
              <a:solidFill>
                <a:srgbClr val="D2533C"/>
              </a:solidFill>
            </a:endParaRPr>
          </a:p>
        </p:txBody>
      </p:sp>
      <p:pic>
        <p:nvPicPr>
          <p:cNvPr id="200708" name="Picture 2" descr="G:\TiO2 material of TCM group\DSC03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225" y="1268413"/>
            <a:ext cx="34575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0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1258888"/>
            <a:ext cx="4106863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04199"/>
            <a:ext cx="3456384" cy="2161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1" name="Rectangle 20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00716" name="Εικόνα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9035" y="4221088"/>
            <a:ext cx="5434965" cy="1257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787900" y="277813"/>
            <a:ext cx="4270375" cy="990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>
                <a:solidFill>
                  <a:srgbClr val="D2533C"/>
                </a:solidFill>
              </a:rPr>
              <a:t>Scale up Tests </a:t>
            </a:r>
            <a:r>
              <a:rPr lang="en-US" sz="1800" i="1" dirty="0" smtClean="0">
                <a:solidFill>
                  <a:srgbClr val="D2533C"/>
                </a:solidFill>
              </a:rPr>
              <a:t>(Calcareous filler)</a:t>
            </a:r>
            <a:endParaRPr lang="el-GR" sz="1800" i="1" dirty="0">
              <a:solidFill>
                <a:srgbClr val="D2533C"/>
              </a:solidFill>
            </a:endParaRPr>
          </a:p>
        </p:txBody>
      </p:sp>
      <p:sp>
        <p:nvSpPr>
          <p:cNvPr id="199684" name="TextBox 3"/>
          <p:cNvSpPr txBox="1">
            <a:spLocks noChangeArrowheads="1"/>
          </p:cNvSpPr>
          <p:nvPr/>
        </p:nvSpPr>
        <p:spPr bwMode="auto">
          <a:xfrm>
            <a:off x="2051720" y="908720"/>
            <a:ext cx="474405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1F497D"/>
                </a:solidFill>
                <a:ea typeface="宋体"/>
                <a:cs typeface="宋体"/>
              </a:rPr>
              <a:t>PC material with calcareous filler </a:t>
            </a:r>
            <a:endParaRPr lang="en-US" b="1" dirty="0" smtClean="0">
              <a:solidFill>
                <a:srgbClr val="1F497D"/>
              </a:solidFill>
              <a:ea typeface="宋体"/>
              <a:cs typeface="宋体"/>
            </a:endParaRPr>
          </a:p>
          <a:p>
            <a:pPr algn="ctr"/>
            <a:r>
              <a:rPr lang="en-US" b="1" dirty="0" smtClean="0">
                <a:solidFill>
                  <a:srgbClr val="1F497D"/>
                </a:solidFill>
                <a:ea typeface="宋体"/>
                <a:cs typeface="宋体"/>
              </a:rPr>
              <a:t> </a:t>
            </a:r>
            <a:r>
              <a:rPr lang="en-US" b="1" dirty="0">
                <a:solidFill>
                  <a:srgbClr val="1F497D"/>
                </a:solidFill>
                <a:ea typeface="宋体"/>
                <a:cs typeface="宋体"/>
              </a:rPr>
              <a:t>NO Degradation  under indoor-like illumination</a:t>
            </a:r>
          </a:p>
          <a:p>
            <a:pPr algn="ctr"/>
            <a:r>
              <a:rPr lang="en-US" b="1" dirty="0">
                <a:solidFill>
                  <a:srgbClr val="1F497D"/>
                </a:solidFill>
                <a:ea typeface="宋体"/>
                <a:cs typeface="宋体"/>
              </a:rPr>
              <a:t>(</a:t>
            </a:r>
            <a:r>
              <a:rPr lang="en-US" b="1" dirty="0" smtClean="0">
                <a:solidFill>
                  <a:srgbClr val="1F497D"/>
                </a:solidFill>
                <a:ea typeface="宋体"/>
                <a:cs typeface="宋体"/>
              </a:rPr>
              <a:t>JRC/ISPRA)</a:t>
            </a:r>
            <a:endParaRPr lang="en-US" b="1" dirty="0">
              <a:solidFill>
                <a:srgbClr val="1F497D"/>
              </a:solidFill>
              <a:ea typeface="宋体"/>
              <a:cs typeface="宋体"/>
            </a:endParaRPr>
          </a:p>
        </p:txBody>
      </p:sp>
      <p:pic>
        <p:nvPicPr>
          <p:cNvPr id="199685" name="Picture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75" y="1847850"/>
            <a:ext cx="72199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5" name="Rectangle 14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199689" name="Εικόνα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07704" y="2924944"/>
          <a:ext cx="5556613" cy="2825472"/>
        </p:xfrm>
        <a:graphic>
          <a:graphicData uri="http://schemas.openxmlformats.org/drawingml/2006/table">
            <a:tbl>
              <a:tblPr/>
              <a:tblGrid>
                <a:gridCol w="735695"/>
                <a:gridCol w="769036"/>
                <a:gridCol w="675684"/>
                <a:gridCol w="542326"/>
                <a:gridCol w="636788"/>
                <a:gridCol w="585667"/>
                <a:gridCol w="508985"/>
                <a:gridCol w="1102432"/>
              </a:tblGrid>
              <a:tr h="353184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Activating solution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Paste for Vicat/Calorimetry &amp; Mortar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955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H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O/K-silicates (w%)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H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O/K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 (molar)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Density (g/cm</a:t>
                      </a:r>
                      <a:r>
                        <a:rPr lang="en-US" sz="1200" baseline="30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3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pH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Mortar code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L/S (m/m)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L/S (V/V)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glass/ CEN_SAND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53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60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15.85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1.53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14.28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60M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70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24.65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1.37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13.74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70M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53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80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42.26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1.26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13.46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80M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0.37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90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95.09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1.16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13.10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90M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0.34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0.41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411760" y="5949280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A</a:t>
            </a:r>
            <a:r>
              <a:rPr lang="en-US" b="1" dirty="0" smtClean="0"/>
              <a:t>ctivating </a:t>
            </a:r>
            <a:r>
              <a:rPr lang="en-US" b="1" dirty="0" smtClean="0"/>
              <a:t>solutions </a:t>
            </a:r>
            <a:r>
              <a:rPr lang="en-US" b="1" dirty="0" smtClean="0"/>
              <a:t>to </a:t>
            </a:r>
            <a:r>
              <a:rPr lang="en-US" b="1" dirty="0" smtClean="0"/>
              <a:t>create </a:t>
            </a:r>
            <a:r>
              <a:rPr lang="en-US" b="1" dirty="0" smtClean="0"/>
              <a:t>mortar / </a:t>
            </a:r>
            <a:r>
              <a:rPr lang="en-US" b="1" dirty="0" smtClean="0"/>
              <a:t>paste.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259632" y="2132856"/>
            <a:ext cx="7046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Woellner</a:t>
            </a:r>
            <a:r>
              <a:rPr lang="en-US" dirty="0" smtClean="0"/>
              <a:t> made solution </a:t>
            </a:r>
            <a:r>
              <a:rPr lang="en-US" dirty="0" smtClean="0"/>
              <a:t>consisted </a:t>
            </a:r>
            <a:r>
              <a:rPr lang="en-US" dirty="0" smtClean="0"/>
              <a:t>of 55wt% H</a:t>
            </a:r>
            <a:r>
              <a:rPr lang="en-US" baseline="-25000" dirty="0" smtClean="0"/>
              <a:t>2</a:t>
            </a:r>
            <a:r>
              <a:rPr lang="en-US" dirty="0" smtClean="0"/>
              <a:t>O, 45wt%  and a SiO</a:t>
            </a:r>
            <a:r>
              <a:rPr lang="en-US" baseline="-25000" dirty="0" smtClean="0"/>
              <a:t>2</a:t>
            </a:r>
            <a:r>
              <a:rPr lang="en-US" dirty="0" smtClean="0"/>
              <a:t>/K</a:t>
            </a:r>
            <a:r>
              <a:rPr lang="en-US" baseline="-25000" dirty="0" smtClean="0"/>
              <a:t>2</a:t>
            </a:r>
            <a:r>
              <a:rPr lang="en-US" dirty="0" smtClean="0"/>
              <a:t>O </a:t>
            </a:r>
            <a:endParaRPr lang="en-US" dirty="0" smtClean="0"/>
          </a:p>
          <a:p>
            <a:pPr algn="ctr"/>
            <a:r>
              <a:rPr lang="en-US" dirty="0" smtClean="0"/>
              <a:t>molar </a:t>
            </a:r>
            <a:r>
              <a:rPr lang="en-US" dirty="0" smtClean="0"/>
              <a:t>ratio of 1.6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403648" y="0"/>
            <a:ext cx="7790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2"/>
                </a:solidFill>
              </a:rPr>
              <a:t>Photocatalytic tests series on </a:t>
            </a:r>
            <a:r>
              <a:rPr lang="en-US" sz="2000" b="1" dirty="0" smtClean="0">
                <a:solidFill>
                  <a:schemeClr val="bg2"/>
                </a:solidFill>
              </a:rPr>
              <a:t>Fe rich glass samples  </a:t>
            </a:r>
            <a:r>
              <a:rPr lang="en-US" dirty="0" smtClean="0"/>
              <a:t>(amorphous</a:t>
            </a:r>
            <a:r>
              <a:rPr lang="en-US" dirty="0" smtClean="0"/>
              <a:t>,  &gt;98wt</a:t>
            </a:r>
            <a:r>
              <a:rPr lang="en-US" dirty="0" smtClean="0"/>
              <a:t>%)</a:t>
            </a:r>
            <a:endParaRPr lang="en-US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2267744" y="980728"/>
          <a:ext cx="5267325" cy="548640"/>
        </p:xfrm>
        <a:graphic>
          <a:graphicData uri="http://schemas.openxmlformats.org/drawingml/2006/table">
            <a:tbl>
              <a:tblPr/>
              <a:tblGrid>
                <a:gridCol w="514350"/>
                <a:gridCol w="503555"/>
                <a:gridCol w="570865"/>
                <a:gridCol w="523240"/>
                <a:gridCol w="541655"/>
                <a:gridCol w="512445"/>
                <a:gridCol w="497205"/>
                <a:gridCol w="511175"/>
                <a:gridCol w="504825"/>
                <a:gridCol w="588010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SiO</a:t>
                      </a:r>
                      <a:r>
                        <a:rPr lang="en-US" sz="1200" b="1" baseline="-250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CaO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Fe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3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Al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3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Na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MgO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ZnO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TiO</a:t>
                      </a:r>
                      <a:r>
                        <a:rPr lang="en-US" sz="1200" b="1" baseline="-250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CuO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Others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33.6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21.7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19.9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11.9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4.0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3.4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1.7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1.1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solidFill>
                            <a:srgbClr val="262626"/>
                          </a:solidFill>
                          <a:latin typeface="Calibri"/>
                          <a:ea typeface="Calibri"/>
                          <a:cs typeface="Helvetica Neue"/>
                        </a:rPr>
                        <a:t>0.9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835696" y="548680"/>
            <a:ext cx="663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Average </a:t>
            </a:r>
            <a:r>
              <a:rPr lang="en-US" b="1" dirty="0" smtClean="0"/>
              <a:t>chemical composition of the Fe rich glass, in wt%, from XRF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7584" y="2636912"/>
          <a:ext cx="7272809" cy="3384375"/>
        </p:xfrm>
        <a:graphic>
          <a:graphicData uri="http://schemas.openxmlformats.org/drawingml/2006/table">
            <a:tbl>
              <a:tblPr/>
              <a:tblGrid>
                <a:gridCol w="1246560"/>
                <a:gridCol w="849464"/>
                <a:gridCol w="850919"/>
                <a:gridCol w="740372"/>
                <a:gridCol w="738918"/>
                <a:gridCol w="738918"/>
                <a:gridCol w="949828"/>
                <a:gridCol w="1157830"/>
              </a:tblGrid>
              <a:tr h="150416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Activating solution (AS)</a:t>
                      </a: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 Mortar composition</a:t>
                      </a: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NO(%) photocatalytic abatement rate η(total)</a:t>
                      </a: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125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H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O in solution (wt%)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H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O/K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O (molar)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SiO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/K</a:t>
                      </a:r>
                      <a:r>
                        <a:rPr lang="en-US" sz="1200" baseline="-250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</a:t>
                      </a: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O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(molar)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Mortar code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AS/Slag (m/m)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AS/Slag (V/V)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Slag/ CEN sand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Blank / Coated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76041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60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15.9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1.6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60M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0.44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0.41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 /</a:t>
                      </a:r>
                      <a:r>
                        <a:rPr lang="el-GR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22</a:t>
                      </a:r>
                      <a:r>
                        <a:rPr lang="nl-BE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.</a:t>
                      </a:r>
                      <a:r>
                        <a:rPr lang="el-GR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63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376041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80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42.3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1.6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80M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0.37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0.91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0.41</a:t>
                      </a:r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0/</a:t>
                      </a:r>
                      <a:r>
                        <a:rPr lang="el-GR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59</a:t>
                      </a:r>
                      <a:r>
                        <a:rPr lang="nl-BE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.</a:t>
                      </a:r>
                      <a:r>
                        <a:rPr lang="el-GR" sz="1200" b="1" dirty="0">
                          <a:solidFill>
                            <a:srgbClr val="262626"/>
                          </a:solidFill>
                          <a:latin typeface="Calibri"/>
                          <a:ea typeface="Times New Roman"/>
                          <a:cs typeface="Helvetica Neue"/>
                        </a:rPr>
                        <a:t>08</a:t>
                      </a:r>
                      <a:endParaRPr lang="en-US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/>
          <p:cNvPicPr/>
          <p:nvPr/>
        </p:nvPicPr>
        <p:blipFill>
          <a:blip r:embed="rId3" cstate="print"/>
          <a:srcRect l="2121" t="8117" r="3393" b="16234"/>
          <a:stretch>
            <a:fillRect/>
          </a:stretch>
        </p:blipFill>
        <p:spPr bwMode="auto">
          <a:xfrm>
            <a:off x="1619672" y="476672"/>
            <a:ext cx="5615793" cy="1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15301" y="6021288"/>
            <a:ext cx="8828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Certified </a:t>
            </a:r>
            <a:r>
              <a:rPr lang="en-US" dirty="0" smtClean="0"/>
              <a:t>test chamber following the CEN/TS 16980 «</a:t>
            </a:r>
            <a:r>
              <a:rPr lang="en-GB" i="1" dirty="0" smtClean="0"/>
              <a:t>Continuous flow test method</a:t>
            </a:r>
            <a:r>
              <a:rPr lang="en-US" dirty="0" smtClean="0"/>
              <a:t>» standard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8038606">
            <a:off x="8079248" y="4909231"/>
            <a:ext cx="978408" cy="1566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/>
          <p:nvPr/>
        </p:nvPicPr>
        <p:blipFill>
          <a:blip r:embed="rId4" cstate="print"/>
          <a:srcRect l="3099" t="2802" r="8264" b="14008"/>
          <a:stretch>
            <a:fillRect/>
          </a:stretch>
        </p:blipFill>
        <p:spPr bwMode="auto">
          <a:xfrm>
            <a:off x="7020272" y="3501008"/>
            <a:ext cx="1009913" cy="61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Oval 12"/>
          <p:cNvSpPr/>
          <p:nvPr/>
        </p:nvSpPr>
        <p:spPr>
          <a:xfrm>
            <a:off x="6732240" y="2348880"/>
            <a:ext cx="1512168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23728" y="2132856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 6 m²/g     </a:t>
            </a:r>
            <a:r>
              <a:rPr lang="en-US" b="1" dirty="0" smtClean="0"/>
              <a:t>BET N</a:t>
            </a:r>
            <a:r>
              <a:rPr lang="en-US" b="1" baseline="-25000" dirty="0" smtClean="0"/>
              <a:t>2</a:t>
            </a:r>
            <a:r>
              <a:rPr lang="en-US" b="1" dirty="0" smtClean="0"/>
              <a:t>-adsorption surface    </a:t>
            </a:r>
            <a:r>
              <a:rPr lang="en-US" dirty="0" smtClean="0"/>
              <a:t>40 </a:t>
            </a:r>
            <a:r>
              <a:rPr lang="en-US" dirty="0" smtClean="0"/>
              <a:t>m²/g. </a:t>
            </a:r>
          </a:p>
          <a:p>
            <a:pPr algn="ctr"/>
            <a:r>
              <a:rPr lang="en-US" dirty="0" smtClean="0"/>
              <a:t>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4300" y="333375"/>
            <a:ext cx="5133975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“Demo House” TEST facilities at FORTH  </a:t>
            </a:r>
            <a:endParaRPr lang="el-GR" sz="2400" i="1" dirty="0"/>
          </a:p>
        </p:txBody>
      </p:sp>
      <p:pic>
        <p:nvPicPr>
          <p:cNvPr id="201731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5381625" cy="470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01736" name="Εικόνα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24744"/>
            <a:ext cx="3204864" cy="2710464"/>
          </a:xfrm>
          <a:prstGeom prst="rect">
            <a:avLst/>
          </a:prstGeom>
        </p:spPr>
      </p:pic>
      <p:pic>
        <p:nvPicPr>
          <p:cNvPr id="9" name="Picture 2" descr="C:\Users\kirgiakid\Desktop\Photos production  TCM “Photoca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892051"/>
            <a:ext cx="2319784" cy="2569480"/>
          </a:xfrm>
          <a:prstGeom prst="rect">
            <a:avLst/>
          </a:prstGeom>
          <a:noFill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21288"/>
            <a:ext cx="971600" cy="654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4300" y="333375"/>
            <a:ext cx="5133975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Demo House PC test results </a:t>
            </a:r>
            <a:endParaRPr lang="el-GR" sz="2400" i="1" dirty="0"/>
          </a:p>
        </p:txBody>
      </p:sp>
      <p:pic>
        <p:nvPicPr>
          <p:cNvPr id="8197" name="Εικόνα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4" name="Object 14"/>
          <p:cNvGraphicFramePr>
            <a:graphicFrameLocks noChangeAspect="1"/>
          </p:cNvGraphicFramePr>
          <p:nvPr/>
        </p:nvGraphicFramePr>
        <p:xfrm>
          <a:off x="-180528" y="1052736"/>
          <a:ext cx="6335713" cy="4905275"/>
        </p:xfrm>
        <a:graphic>
          <a:graphicData uri="http://schemas.openxmlformats.org/presentationml/2006/ole">
            <p:oleObj spid="_x0000_s11266" name="Graph" r:id="rId4" imgW="3608832" imgH="3204058" progId="Origin50.Graph">
              <p:embed/>
            </p:oleObj>
          </a:graphicData>
        </a:graphic>
      </p:graphicFrame>
      <p:sp>
        <p:nvSpPr>
          <p:cNvPr id="11" name="Rectangle 1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8201" name="Εικόνα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463402">
            <a:off x="5423426" y="2438910"/>
            <a:ext cx="1927939" cy="267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916832"/>
            <a:ext cx="1944216" cy="26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868144" y="5373216"/>
            <a:ext cx="3080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European </a:t>
            </a:r>
            <a:r>
              <a:rPr lang="en-US" sz="14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Patent Organization </a:t>
            </a:r>
            <a:r>
              <a:rPr lang="en-US" sz="1400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No:PCT</a:t>
            </a:r>
            <a:r>
              <a:rPr lang="en-US" sz="1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/EP2010/070872</a:t>
            </a: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Chinese Patent </a:t>
            </a:r>
            <a:r>
              <a:rPr lang="el-GR" sz="1400" dirty="0">
                <a:solidFill>
                  <a:srgbClr val="000000"/>
                </a:solidFill>
                <a:latin typeface="Times New Roman" pitchFamily="18" charset="0"/>
              </a:rPr>
              <a:t>201080060004</a:t>
            </a: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el-GR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prstClr val="white"/>
                </a:solidFill>
              </a:rPr>
              <a:t>Major source of Pollutants</a:t>
            </a:r>
            <a:endParaRPr lang="el-GR" sz="2400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grpSp>
        <p:nvGrpSpPr>
          <p:cNvPr id="2" name="Group 21"/>
          <p:cNvGrpSpPr/>
          <p:nvPr/>
        </p:nvGrpSpPr>
        <p:grpSpPr>
          <a:xfrm>
            <a:off x="0" y="703007"/>
            <a:ext cx="8989095" cy="5600602"/>
            <a:chOff x="1459284" y="708718"/>
            <a:chExt cx="7549725" cy="5600602"/>
          </a:xfrm>
        </p:grpSpPr>
        <p:sp>
          <p:nvSpPr>
            <p:cNvPr id="25" name="Rounded Rectangle 24"/>
            <p:cNvSpPr/>
            <p:nvPr/>
          </p:nvSpPr>
          <p:spPr>
            <a:xfrm>
              <a:off x="2051720" y="3697135"/>
              <a:ext cx="6895656" cy="2612185"/>
            </a:xfrm>
            <a:prstGeom prst="roundRect">
              <a:avLst>
                <a:gd name="adj" fmla="val 6805"/>
              </a:avLst>
            </a:prstGeom>
            <a:solidFill>
              <a:srgbClr val="FFFF00">
                <a:alpha val="10000"/>
              </a:srgbClr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446219" y="1862278"/>
              <a:ext cx="24877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2">
                      <a:lumMod val="75000"/>
                    </a:schemeClr>
                  </a:solidFill>
                </a:rPr>
                <a:t>Outdoor Pollution</a:t>
              </a:r>
              <a:endParaRPr lang="el-GR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23728" y="946181"/>
              <a:ext cx="62533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20000"/>
                  </a:solidFill>
                </a:rPr>
                <a:t>Adverse Effects on Humans, Environment and Ecosystem 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561506" y="4769336"/>
              <a:ext cx="22572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chemeClr val="tx2">
                      <a:lumMod val="75000"/>
                    </a:schemeClr>
                  </a:solidFill>
                </a:rPr>
                <a:t>Indoor Pollution</a:t>
              </a:r>
              <a:endParaRPr lang="el-GR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458418" y="1872358"/>
              <a:ext cx="134684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Man-Made</a:t>
              </a:r>
              <a:endParaRPr lang="el-GR" sz="2000" dirty="0"/>
            </a:p>
          </p:txBody>
        </p:sp>
        <p:sp>
          <p:nvSpPr>
            <p:cNvPr id="32" name="Left Brace 31"/>
            <p:cNvSpPr/>
            <p:nvPr/>
          </p:nvSpPr>
          <p:spPr>
            <a:xfrm rot="5400000">
              <a:off x="4613930" y="-135799"/>
              <a:ext cx="388620" cy="3352800"/>
            </a:xfrm>
            <a:prstGeom prst="leftBrace">
              <a:avLst>
                <a:gd name="adj1" fmla="val 60785"/>
                <a:gd name="adj2" fmla="val 50000"/>
              </a:avLst>
            </a:prstGeom>
            <a:ln w="25400">
              <a:solidFill>
                <a:srgbClr val="42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57862" y="1864739"/>
              <a:ext cx="18291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Natural Sources</a:t>
              </a:r>
              <a:endParaRPr lang="el-GR" sz="2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23728" y="2308810"/>
              <a:ext cx="46038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20000"/>
                  </a:solidFill>
                </a:rPr>
                <a:t>Urban and Industrial Areas Air Pollutants: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36021" y="2649106"/>
              <a:ext cx="667862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Sulfur Oxides (</a:t>
              </a:r>
              <a:r>
                <a:rPr lang="en-US" sz="2000" dirty="0" err="1" smtClean="0"/>
                <a:t>SOx</a:t>
              </a:r>
              <a:r>
                <a:rPr lang="en-US" sz="2000" dirty="0" smtClean="0"/>
                <a:t>), Nitrogen Oxides (NOx), Carbon Oxide (CO)</a:t>
              </a:r>
            </a:p>
            <a:p>
              <a:r>
                <a:rPr lang="en-US" sz="2000" dirty="0" smtClean="0"/>
                <a:t>Volatile Organic Compounds (VOC): 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Benzene</a:t>
              </a:r>
              <a:r>
                <a:rPr lang="en-US" sz="2000" dirty="0" smtClean="0"/>
                <a:t>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Toluene</a:t>
              </a:r>
              <a:r>
                <a:rPr lang="en-US" sz="2000" dirty="0" smtClean="0"/>
                <a:t>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Xylene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424386" y="3722743"/>
              <a:ext cx="31924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20000"/>
                  </a:solidFill>
                </a:rPr>
                <a:t>Major Issue for Human Health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001041" y="4010775"/>
              <a:ext cx="44523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 smtClean="0"/>
                <a:t>People Spent ~80 % of  their Time Indoor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68513" y="4973106"/>
              <a:ext cx="63026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Perfumes, Detergents, Paints, Lacquers, Varnishes, Wall Boards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051720" y="4600059"/>
              <a:ext cx="69572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20000"/>
                  </a:solidFill>
                </a:rPr>
                <a:t>Air-Toxic Sources at Public Buildings, Working Places and Houses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77290" y="5818271"/>
              <a:ext cx="58821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Aldehydes (HCHO,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CH</a:t>
              </a:r>
              <a:r>
                <a:rPr lang="en-US" sz="2000" b="1" baseline="-25000" dirty="0" smtClean="0">
                  <a:solidFill>
                    <a:srgbClr val="FF0000"/>
                  </a:solidFill>
                </a:rPr>
                <a:t>3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CHO</a:t>
              </a:r>
              <a:r>
                <a:rPr lang="en-US" sz="2000" dirty="0" smtClean="0"/>
                <a:t>),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Benzene</a:t>
              </a:r>
              <a:r>
                <a:rPr lang="en-US" sz="2000" dirty="0" smtClean="0"/>
                <a:t>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Toluene</a:t>
              </a:r>
              <a:r>
                <a:rPr lang="en-US" sz="2000" dirty="0" smtClean="0"/>
                <a:t>, </a:t>
              </a:r>
              <a:r>
                <a:rPr lang="en-US" sz="2000" b="1" dirty="0" smtClean="0">
                  <a:solidFill>
                    <a:srgbClr val="FF0000"/>
                  </a:solidFill>
                </a:rPr>
                <a:t>Xylene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60497" y="5445224"/>
              <a:ext cx="36931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420000"/>
                  </a:solidFill>
                </a:rPr>
                <a:t>Most Abundant Indoor Air-Toxics</a:t>
              </a:r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2051720" y="708718"/>
              <a:ext cx="6895656" cy="2792290"/>
            </a:xfrm>
            <a:prstGeom prst="roundRect">
              <a:avLst>
                <a:gd name="adj" fmla="val 6805"/>
              </a:avLst>
            </a:prstGeom>
            <a:solidFill>
              <a:schemeClr val="tx2">
                <a:lumMod val="40000"/>
                <a:lumOff val="60000"/>
                <a:alpha val="10000"/>
              </a:schemeClr>
            </a:solidFill>
            <a:ln w="12700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="" xmlns:p14="http://schemas.microsoft.com/office/powerpoint/2010/main" val="5142755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95" y="4765"/>
            <a:ext cx="9154195" cy="60885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64088" y="2140031"/>
            <a:ext cx="29397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Ozone</a:t>
            </a:r>
            <a:r>
              <a:rPr lang="el-GR" dirty="0" smtClean="0">
                <a:solidFill>
                  <a:schemeClr val="bg1"/>
                </a:solidFill>
                <a:latin typeface="Comic Sans MS" pitchFamily="66" charset="0"/>
              </a:rPr>
              <a:t> Ο3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NOx</a:t>
            </a:r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latin typeface="Comic Sans MS" pitchFamily="66" charset="0"/>
              </a:rPr>
              <a:t>NOy</a:t>
            </a:r>
            <a:endParaRPr lang="en-US" dirty="0" smtClean="0">
              <a:solidFill>
                <a:schemeClr val="bg1"/>
              </a:solidFill>
              <a:latin typeface="Comic Sans MS" pitchFamily="66" charset="0"/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VOCs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CO/CO2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Comic Sans MS" pitchFamily="66" charset="0"/>
              </a:rPr>
              <a:t>Particles (PM)</a:t>
            </a:r>
            <a:endParaRPr lang="el-GR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764"/>
            <a:ext cx="72310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Benefits of a real scale Tunnel application</a:t>
            </a:r>
            <a:endParaRPr lang="el-GR" sz="36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5085184"/>
            <a:ext cx="44282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Energy saving </a:t>
            </a:r>
          </a:p>
          <a:p>
            <a:r>
              <a:rPr lang="en-US" sz="3200" b="1" i="1" dirty="0" smtClean="0">
                <a:solidFill>
                  <a:schemeClr val="bg1"/>
                </a:solidFill>
              </a:rPr>
              <a:t>Indoor air quality contro</a:t>
            </a:r>
            <a:r>
              <a:rPr lang="en-US" sz="3200" b="1" i="1" dirty="0">
                <a:solidFill>
                  <a:schemeClr val="bg1"/>
                </a:solidFill>
              </a:rPr>
              <a:t>l</a:t>
            </a:r>
            <a:endParaRPr lang="el-GR" sz="3600" b="1" i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119335"/>
            <a:ext cx="971600" cy="743809"/>
          </a:xfrm>
          <a:prstGeom prst="rect">
            <a:avLst/>
          </a:prstGeom>
        </p:spPr>
      </p:pic>
      <p:pic>
        <p:nvPicPr>
          <p:cNvPr id="12" name="Εικόνα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765" y="6128297"/>
            <a:ext cx="2295635" cy="72970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" y="6166144"/>
            <a:ext cx="971600" cy="6540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49" y="6148827"/>
            <a:ext cx="1867259" cy="684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6132505"/>
            <a:ext cx="3032957" cy="721285"/>
          </a:xfrm>
          <a:prstGeom prst="rect">
            <a:avLst/>
          </a:prstGeom>
        </p:spPr>
      </p:pic>
      <p:sp>
        <p:nvSpPr>
          <p:cNvPr id="15" name="Oval Callout 14"/>
          <p:cNvSpPr/>
          <p:nvPr/>
        </p:nvSpPr>
        <p:spPr>
          <a:xfrm>
            <a:off x="395536" y="1412776"/>
            <a:ext cx="1584176" cy="612648"/>
          </a:xfrm>
          <a:prstGeom prst="wedgeEllipseCallout">
            <a:avLst>
              <a:gd name="adj1" fmla="val -20833"/>
              <a:gd name="adj2" fmla="val 1115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TCM-1</a:t>
            </a:r>
          </a:p>
          <a:p>
            <a:pPr algn="ctr"/>
            <a:r>
              <a:rPr lang="en-US" dirty="0" smtClean="0"/>
              <a:t>4000 m2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349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Ορθογώνιο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2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" y="1"/>
            <a:ext cx="1573697" cy="460445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2843808" y="-171400"/>
            <a:ext cx="6300192" cy="774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700" b="1" dirty="0" err="1" smtClean="0">
                <a:solidFill>
                  <a:srgbClr val="FFFF00"/>
                </a:solidFill>
              </a:rPr>
              <a:t>Photocatalysis</a:t>
            </a:r>
            <a:r>
              <a:rPr lang="en-US" sz="2700" b="1" dirty="0" smtClean="0">
                <a:solidFill>
                  <a:srgbClr val="FFFF00"/>
                </a:solidFill>
              </a:rPr>
              <a:t> as Depollution Technology</a:t>
            </a:r>
            <a:endParaRPr lang="el-GR" sz="2400" b="1" i="1" dirty="0">
              <a:solidFill>
                <a:srgbClr val="FFFF0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094" y="620688"/>
            <a:ext cx="3192093" cy="2063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924944"/>
            <a:ext cx="2785729" cy="17410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951" y="4784184"/>
            <a:ext cx="2726569" cy="181316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79912" y="1539279"/>
            <a:ext cx="37992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200" b="1" dirty="0" smtClean="0">
                <a:solidFill>
                  <a:prstClr val="black"/>
                </a:solidFill>
              </a:rPr>
              <a:t>1000 </a:t>
            </a:r>
            <a:r>
              <a:rPr lang="en-US" sz="2200" b="1" dirty="0" smtClean="0">
                <a:solidFill>
                  <a:prstClr val="black"/>
                </a:solidFill>
              </a:rPr>
              <a:t>m</a:t>
            </a:r>
            <a:r>
              <a:rPr lang="en-US" sz="2200" b="1" baseline="30000" dirty="0" smtClean="0">
                <a:solidFill>
                  <a:prstClr val="black"/>
                </a:solidFill>
              </a:rPr>
              <a:t>2</a:t>
            </a:r>
            <a:r>
              <a:rPr lang="en-US" sz="2200" b="1" dirty="0" smtClean="0">
                <a:solidFill>
                  <a:prstClr val="black"/>
                </a:solidFill>
              </a:rPr>
              <a:t> </a:t>
            </a:r>
            <a:r>
              <a:rPr lang="en-US" sz="2200" b="1" dirty="0" err="1" smtClean="0">
                <a:solidFill>
                  <a:prstClr val="black"/>
                </a:solidFill>
              </a:rPr>
              <a:t>photocatalytic</a:t>
            </a:r>
            <a:r>
              <a:rPr lang="en-US" sz="2200" b="1" dirty="0" smtClean="0">
                <a:solidFill>
                  <a:prstClr val="black"/>
                </a:solidFill>
              </a:rPr>
              <a:t> surface</a:t>
            </a:r>
            <a:endParaRPr lang="el-GR" sz="2200" b="1" dirty="0">
              <a:solidFill>
                <a:prstClr val="black"/>
              </a:solidFill>
            </a:endParaRPr>
          </a:p>
        </p:txBody>
      </p:sp>
      <p:sp>
        <p:nvSpPr>
          <p:cNvPr id="18" name="Equal 17"/>
          <p:cNvSpPr/>
          <p:nvPr/>
        </p:nvSpPr>
        <p:spPr>
          <a:xfrm>
            <a:off x="5580112" y="2396509"/>
            <a:ext cx="1080120" cy="731490"/>
          </a:xfrm>
          <a:prstGeom prst="mathEqual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60961" y="3489200"/>
            <a:ext cx="11914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prstClr val="black"/>
                </a:solidFill>
              </a:rPr>
              <a:t>80 trees </a:t>
            </a:r>
            <a:endParaRPr lang="el-GR" sz="2200" b="1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9462" y="4928199"/>
            <a:ext cx="3528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 smtClean="0">
                <a:solidFill>
                  <a:prstClr val="black"/>
                </a:solidFill>
              </a:rPr>
              <a:t>80 Trees can reduce by </a:t>
            </a:r>
            <a:r>
              <a:rPr lang="el-GR" sz="2200" b="1" dirty="0" smtClean="0">
                <a:solidFill>
                  <a:prstClr val="black"/>
                </a:solidFill>
              </a:rPr>
              <a:t>70 %</a:t>
            </a:r>
          </a:p>
          <a:p>
            <a:pPr algn="ctr"/>
            <a:r>
              <a:rPr lang="en-US" sz="2200" dirty="0">
                <a:solidFill>
                  <a:prstClr val="black"/>
                </a:solidFill>
              </a:rPr>
              <a:t>t</a:t>
            </a:r>
            <a:r>
              <a:rPr lang="en-US" sz="2200" dirty="0" smtClean="0">
                <a:solidFill>
                  <a:prstClr val="black"/>
                </a:solidFill>
              </a:rPr>
              <a:t>he emissions of </a:t>
            </a:r>
            <a:r>
              <a:rPr lang="el-GR" sz="2200" b="1" dirty="0" smtClean="0">
                <a:solidFill>
                  <a:prstClr val="black"/>
                </a:solidFill>
              </a:rPr>
              <a:t>30</a:t>
            </a:r>
            <a:r>
              <a:rPr lang="en-US" sz="2200" b="1" dirty="0" smtClean="0">
                <a:solidFill>
                  <a:prstClr val="black"/>
                </a:solidFill>
              </a:rPr>
              <a:t> cars</a:t>
            </a:r>
            <a:endParaRPr lang="el-GR" sz="2200" b="1" dirty="0">
              <a:solidFill>
                <a:prstClr val="black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843808" y="494184"/>
            <a:ext cx="6300192" cy="6343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700" b="1" dirty="0" smtClean="0">
                <a:solidFill>
                  <a:schemeClr val="tx2"/>
                </a:solidFill>
              </a:rPr>
              <a:t>Improving Quality of Life!!!</a:t>
            </a:r>
            <a:endParaRPr lang="el-GR" sz="24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1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863" y="333375"/>
            <a:ext cx="3046412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 smtClean="0"/>
              <a:t>Conclusions </a:t>
            </a:r>
            <a:endParaRPr lang="el-GR" sz="3200" i="1" dirty="0"/>
          </a:p>
        </p:txBody>
      </p:sp>
      <p:pic>
        <p:nvPicPr>
          <p:cNvPr id="206851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79512" y="1196752"/>
            <a:ext cx="8964488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j-lt"/>
              </a:rPr>
              <a:t>Synthesis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through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a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simple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and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inexpensive process of </a:t>
            </a:r>
            <a:r>
              <a:rPr lang="en-US" sz="2000" dirty="0" smtClean="0">
                <a:solidFill>
                  <a:srgbClr val="000000"/>
                </a:solidFill>
              </a:rPr>
              <a:t>metal doped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Titanium dioxide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.</a:t>
            </a: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+mj-lt"/>
              </a:rPr>
              <a:t>Removal of inorganic gases (</a:t>
            </a:r>
            <a:r>
              <a:rPr lang="en-US" sz="2000" dirty="0" err="1">
                <a:solidFill>
                  <a:srgbClr val="000000"/>
                </a:solidFill>
                <a:latin typeface="+mj-lt"/>
              </a:rPr>
              <a:t>NOx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) at ppb levels by the use of </a:t>
            </a:r>
            <a:r>
              <a:rPr lang="en-US" sz="2000" dirty="0" err="1">
                <a:solidFill>
                  <a:srgbClr val="000000"/>
                </a:solidFill>
                <a:latin typeface="+mj-lt"/>
              </a:rPr>
              <a:t>photocatalytic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 building materials is feasible both under solar and </a:t>
            </a:r>
            <a:r>
              <a:rPr lang="en-US" sz="2000" b="1" dirty="0">
                <a:solidFill>
                  <a:srgbClr val="000000"/>
                </a:solidFill>
                <a:latin typeface="+mj-lt"/>
              </a:rPr>
              <a:t>indoor like source light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latin typeface="+mj-lt"/>
              </a:rPr>
              <a:t>Effective degradation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of Acetaldehyde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and </a:t>
            </a:r>
            <a:r>
              <a:rPr lang="en-GB" sz="2000" dirty="0" smtClean="0">
                <a:solidFill>
                  <a:prstClr val="black"/>
                </a:solidFill>
              </a:rPr>
              <a:t>BTX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under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indoor like source light.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prstClr val="black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dirty="0" smtClean="0">
                <a:solidFill>
                  <a:prstClr val="black"/>
                </a:solidFill>
                <a:latin typeface="+mj-lt"/>
              </a:rPr>
              <a:t>Safe process </a:t>
            </a:r>
            <a:r>
              <a:rPr lang="en-GB" sz="2000" dirty="0" smtClean="0">
                <a:solidFill>
                  <a:prstClr val="black"/>
                </a:solidFill>
                <a:latin typeface="+mj-lt"/>
              </a:rPr>
              <a:t>/ Levels </a:t>
            </a:r>
            <a:r>
              <a:rPr lang="en-GB" sz="2000" dirty="0">
                <a:solidFill>
                  <a:prstClr val="black"/>
                </a:solidFill>
                <a:latin typeface="+mj-lt"/>
              </a:rPr>
              <a:t>of by products is very low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prstClr val="black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0000"/>
                </a:solidFill>
                <a:latin typeface="+mj-lt"/>
              </a:rPr>
              <a:t>Effective </a:t>
            </a:r>
            <a:r>
              <a:rPr lang="en-GB" sz="2000" b="1" dirty="0" smtClean="0">
                <a:solidFill>
                  <a:srgbClr val="000000"/>
                </a:solidFill>
                <a:latin typeface="+mj-lt"/>
              </a:rPr>
              <a:t>incorporation in </a:t>
            </a:r>
            <a:r>
              <a:rPr lang="en-GB" sz="2000" b="1" dirty="0" err="1" smtClean="0">
                <a:solidFill>
                  <a:srgbClr val="000000"/>
                </a:solidFill>
                <a:latin typeface="+mj-lt"/>
              </a:rPr>
              <a:t>Buldin</a:t>
            </a:r>
            <a:r>
              <a:rPr lang="en-GB" sz="2000" b="1" dirty="0" smtClean="0">
                <a:solidFill>
                  <a:srgbClr val="000000"/>
                </a:solidFill>
                <a:latin typeface="+mj-lt"/>
              </a:rPr>
              <a:t> envelope materials</a:t>
            </a: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indent="-344488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Efficient operation in conjunction with </a:t>
            </a:r>
            <a:r>
              <a:rPr lang="en-US" sz="2000" b="1" dirty="0" smtClean="0"/>
              <a:t>Fe-rich inorganic polymer </a:t>
            </a:r>
            <a:r>
              <a:rPr lang="en-US" sz="2000" b="1" dirty="0" smtClean="0"/>
              <a:t>mortars /Slag</a:t>
            </a:r>
            <a:endParaRPr lang="en-GB" sz="2000" b="1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Effective </a:t>
            </a:r>
            <a:r>
              <a:rPr lang="en-GB" sz="2000" b="1" dirty="0" smtClean="0">
                <a:solidFill>
                  <a:srgbClr val="000000"/>
                </a:solidFill>
                <a:latin typeface="+mj-lt"/>
              </a:rPr>
              <a:t>large scale application </a:t>
            </a: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/ Demo House and Tunnel application</a:t>
            </a:r>
            <a:endParaRPr lang="el-GR" sz="20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06856" name="Εικόνα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8825" y="333375"/>
            <a:ext cx="4489450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 smtClean="0"/>
              <a:t>Acknowledgements</a:t>
            </a:r>
            <a:endParaRPr lang="el-GR" sz="3200" i="1" dirty="0"/>
          </a:p>
        </p:txBody>
      </p:sp>
      <p:pic>
        <p:nvPicPr>
          <p:cNvPr id="209923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1268413"/>
            <a:ext cx="34448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4" name="Picture 2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" y="322263"/>
            <a:ext cx="2838450" cy="6810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209925" name="Εικόνα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2925" y="460375"/>
            <a:ext cx="9366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6" name="Ορθογώνιο 1"/>
          <p:cNvSpPr>
            <a:spLocks noChangeArrowheads="1"/>
          </p:cNvSpPr>
          <p:nvPr/>
        </p:nvSpPr>
        <p:spPr bwMode="auto">
          <a:xfrm>
            <a:off x="2089150" y="2352675"/>
            <a:ext cx="217963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7724" tIns="38862" rIns="77724" bIns="38862">
            <a:spAutoFit/>
          </a:bodyPr>
          <a:lstStyle/>
          <a:p>
            <a:pPr algn="ctr" defTabSz="776288"/>
            <a:r>
              <a:rPr lang="en-US" sz="1200" i="1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Funding through the E.C. </a:t>
            </a:r>
          </a:p>
          <a:p>
            <a:pPr algn="ctr" defTabSz="776288"/>
            <a:r>
              <a:rPr lang="en-US" sz="1200" i="1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FP7 “Clear – Up” No 211948</a:t>
            </a:r>
            <a:endParaRPr lang="el-GR" sz="1200" i="1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sp>
        <p:nvSpPr>
          <p:cNvPr id="209927" name="Ορθογώνιο 58"/>
          <p:cNvSpPr>
            <a:spLocks noChangeArrowheads="1"/>
          </p:cNvSpPr>
          <p:nvPr/>
        </p:nvSpPr>
        <p:spPr bwMode="auto">
          <a:xfrm>
            <a:off x="2265363" y="3681413"/>
            <a:ext cx="18859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724" tIns="38862" rIns="77724" bIns="38862">
            <a:spAutoFit/>
          </a:bodyPr>
          <a:lstStyle/>
          <a:p>
            <a:pPr algn="ctr" defTabSz="776288"/>
            <a:r>
              <a:rPr lang="en-US" sz="1200" i="1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Funding through the E.C. </a:t>
            </a:r>
          </a:p>
          <a:p>
            <a:pPr algn="ctr" defTabSz="776288"/>
            <a:r>
              <a:rPr lang="en-US" sz="1200" i="1">
                <a:solidFill>
                  <a:srgbClr val="000000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FP7 “ORAMA” No 246334</a:t>
            </a:r>
            <a:endParaRPr lang="el-GR" sz="1200" i="1">
              <a:solidFill>
                <a:srgbClr val="000000"/>
              </a:solidFill>
              <a:latin typeface="Times New Roman" pitchFamily="18" charset="0"/>
              <a:ea typeface="宋体"/>
              <a:cs typeface="Times New Roman" pitchFamily="18" charset="0"/>
            </a:endParaRPr>
          </a:p>
        </p:txBody>
      </p:sp>
      <p:pic>
        <p:nvPicPr>
          <p:cNvPr id="209928" name="Εικόνα 5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9488" y="1514475"/>
            <a:ext cx="17303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9" name="Εικόνα 51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5363" y="3098800"/>
            <a:ext cx="1731962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30" name="Picture 13" descr="eunetai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6088" y="4478338"/>
            <a:ext cx="2027237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4572000" y="3363957"/>
            <a:ext cx="454014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宋体" pitchFamily="2" charset="-122"/>
              </a:rPr>
              <a:t>Thank you </a:t>
            </a:r>
          </a:p>
          <a:p>
            <a:pPr algn="ctr">
              <a:defRPr/>
            </a:pP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宋体" pitchFamily="2" charset="-122"/>
              </a:rPr>
              <a:t>for your </a:t>
            </a:r>
          </a:p>
          <a:p>
            <a:pPr algn="ctr">
              <a:defRPr/>
            </a:pPr>
            <a:r>
              <a:rPr lang="en-US" sz="5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  <a:ea typeface="宋体" pitchFamily="2" charset="-122"/>
              </a:rPr>
              <a:t>attention</a:t>
            </a:r>
          </a:p>
        </p:txBody>
      </p:sp>
      <p:pic>
        <p:nvPicPr>
          <p:cNvPr id="209932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313" y="1362075"/>
            <a:ext cx="15478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0" name="Rectangle 19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404813"/>
            <a:ext cx="5832475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i="1" dirty="0" smtClean="0"/>
              <a:t>Transparent Conductive Materials Group 					</a:t>
            </a:r>
            <a:r>
              <a:rPr lang="en-US" sz="1400" i="1" dirty="0" smtClean="0"/>
              <a:t>tcm.iesl.forth.gr</a:t>
            </a:r>
            <a:endParaRPr lang="el-GR" sz="1400" i="1" dirty="0"/>
          </a:p>
        </p:txBody>
      </p:sp>
      <p:pic>
        <p:nvPicPr>
          <p:cNvPr id="207875" name="Εικόνα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629188" y="4385226"/>
            <a:ext cx="1904950" cy="1277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931280" y="4385779"/>
            <a:ext cx="1697908" cy="1276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0" name="Διάγραμμα 34"/>
          <p:cNvGraphicFramePr/>
          <p:nvPr/>
        </p:nvGraphicFramePr>
        <p:xfrm>
          <a:off x="304912" y="1862613"/>
          <a:ext cx="39622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4" name="Rectangle 13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07882" name="Εικόνα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78849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064" y="1412776"/>
            <a:ext cx="3240360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076056" y="3861048"/>
            <a:ext cx="3540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TCM group with trainees from WVU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863" y="333375"/>
            <a:ext cx="3046412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 smtClean="0"/>
              <a:t>Conclusions </a:t>
            </a:r>
            <a:endParaRPr lang="el-GR" sz="3200" i="1" dirty="0"/>
          </a:p>
        </p:txBody>
      </p:sp>
      <p:pic>
        <p:nvPicPr>
          <p:cNvPr id="206851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79512" y="1196752"/>
            <a:ext cx="8964488" cy="520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j-lt"/>
              </a:rPr>
              <a:t>Synthesis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through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a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simple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and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inexpensive process of </a:t>
            </a:r>
            <a:r>
              <a:rPr lang="en-US" sz="2000" dirty="0" smtClean="0">
                <a:solidFill>
                  <a:srgbClr val="000000"/>
                </a:solidFill>
              </a:rPr>
              <a:t>metal doped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US" sz="2000" dirty="0" smtClean="0">
                <a:solidFill>
                  <a:srgbClr val="000000"/>
                </a:solidFill>
              </a:rPr>
              <a:t>Titanium dioxide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.</a:t>
            </a: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  <a:latin typeface="+mj-lt"/>
              </a:rPr>
              <a:t>Removal of inorganic gases (</a:t>
            </a:r>
            <a:r>
              <a:rPr lang="en-US" sz="2000" dirty="0" err="1">
                <a:solidFill>
                  <a:srgbClr val="000000"/>
                </a:solidFill>
                <a:latin typeface="+mj-lt"/>
              </a:rPr>
              <a:t>NOx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) at ppb levels by the use of </a:t>
            </a:r>
            <a:r>
              <a:rPr lang="en-US" sz="2000" dirty="0" err="1">
                <a:solidFill>
                  <a:srgbClr val="000000"/>
                </a:solidFill>
                <a:latin typeface="+mj-lt"/>
              </a:rPr>
              <a:t>photocatalytic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 building materials is feasible both under solar and </a:t>
            </a:r>
            <a:r>
              <a:rPr lang="en-US" sz="2000" b="1" dirty="0">
                <a:solidFill>
                  <a:srgbClr val="000000"/>
                </a:solidFill>
                <a:latin typeface="+mj-lt"/>
              </a:rPr>
              <a:t>indoor like source light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000000"/>
                </a:solidFill>
                <a:latin typeface="+mj-lt"/>
              </a:rPr>
              <a:t>Effective degradation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of Acetaldehyde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and </a:t>
            </a:r>
            <a:r>
              <a:rPr lang="en-GB" sz="2000" dirty="0" smtClean="0">
                <a:solidFill>
                  <a:prstClr val="black"/>
                </a:solidFill>
              </a:rPr>
              <a:t>BTX </a:t>
            </a:r>
            <a:r>
              <a:rPr lang="en-US" sz="2000" dirty="0" smtClean="0">
                <a:solidFill>
                  <a:srgbClr val="000000"/>
                </a:solidFill>
                <a:latin typeface="+mj-lt"/>
              </a:rPr>
              <a:t>under </a:t>
            </a:r>
            <a:r>
              <a:rPr lang="en-US" sz="2000" dirty="0">
                <a:solidFill>
                  <a:srgbClr val="000000"/>
                </a:solidFill>
                <a:latin typeface="+mj-lt"/>
              </a:rPr>
              <a:t>indoor like source light.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prstClr val="black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b="1" dirty="0" smtClean="0">
                <a:solidFill>
                  <a:prstClr val="black"/>
                </a:solidFill>
                <a:latin typeface="+mj-lt"/>
              </a:rPr>
              <a:t>Safe process </a:t>
            </a:r>
            <a:r>
              <a:rPr lang="en-GB" sz="2000" dirty="0" smtClean="0">
                <a:solidFill>
                  <a:prstClr val="black"/>
                </a:solidFill>
                <a:latin typeface="+mj-lt"/>
              </a:rPr>
              <a:t>/ Levels </a:t>
            </a:r>
            <a:r>
              <a:rPr lang="en-GB" sz="2000" dirty="0">
                <a:solidFill>
                  <a:prstClr val="black"/>
                </a:solidFill>
                <a:latin typeface="+mj-lt"/>
              </a:rPr>
              <a:t>of by products is very low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prstClr val="black"/>
              </a:solidFill>
              <a:latin typeface="+mj-lt"/>
            </a:endParaRP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rgbClr val="000000"/>
                </a:solidFill>
                <a:latin typeface="+mj-lt"/>
              </a:rPr>
              <a:t>Effective </a:t>
            </a:r>
            <a:r>
              <a:rPr lang="en-GB" sz="2000" b="1" dirty="0">
                <a:solidFill>
                  <a:srgbClr val="000000"/>
                </a:solidFill>
                <a:latin typeface="+mj-lt"/>
              </a:rPr>
              <a:t>degradation of dyes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under UV and Visible light </a:t>
            </a:r>
          </a:p>
          <a:p>
            <a:pPr indent="-344488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Efficient </a:t>
            </a:r>
            <a:r>
              <a:rPr lang="en-GB" sz="2000" b="1" dirty="0" smtClean="0">
                <a:solidFill>
                  <a:srgbClr val="000000"/>
                </a:solidFill>
                <a:latin typeface="+mj-lt"/>
              </a:rPr>
              <a:t>inactivation for pathogens </a:t>
            </a: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(E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. coli and K. </a:t>
            </a:r>
            <a:r>
              <a:rPr lang="en-GB" sz="2000" dirty="0" err="1">
                <a:solidFill>
                  <a:srgbClr val="000000"/>
                </a:solidFill>
                <a:latin typeface="+mj-lt"/>
              </a:rPr>
              <a:t>pneumoniae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in aqueous </a:t>
            </a: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matrices). </a:t>
            </a: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rgbClr val="000000"/>
              </a:solidFill>
              <a:latin typeface="+mj-lt"/>
            </a:endParaRPr>
          </a:p>
          <a:p>
            <a:pPr marL="285750" indent="-285750" algn="just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Effective </a:t>
            </a:r>
            <a:r>
              <a:rPr lang="en-GB" sz="2000" b="1" dirty="0" smtClean="0">
                <a:solidFill>
                  <a:srgbClr val="000000"/>
                </a:solidFill>
                <a:latin typeface="+mj-lt"/>
              </a:rPr>
              <a:t>large scale application </a:t>
            </a:r>
            <a:r>
              <a:rPr lang="en-GB" sz="2000" dirty="0" smtClean="0">
                <a:solidFill>
                  <a:srgbClr val="000000"/>
                </a:solidFill>
                <a:latin typeface="+mj-lt"/>
              </a:rPr>
              <a:t>/ Demo House and Tunnel application</a:t>
            </a:r>
            <a:endParaRPr lang="el-GR" sz="20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3" name="Rectangle 12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206856" name="Εικόνα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5125" y="476250"/>
            <a:ext cx="6419850" cy="990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2000" smtClean="0"/>
              <a:t>Foundation for Research and Technology - </a:t>
            </a:r>
            <a:r>
              <a:rPr lang="en-US" sz="2000" b="1" i="1" smtClean="0"/>
              <a:t>FORTH</a:t>
            </a:r>
            <a:endParaRPr lang="el-GR" sz="2000" b="1" i="1" smtClean="0"/>
          </a:p>
        </p:txBody>
      </p:sp>
      <p:pic>
        <p:nvPicPr>
          <p:cNvPr id="29699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27038"/>
            <a:ext cx="26273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2133600"/>
            <a:ext cx="2840037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4" cstate="print"/>
          <a:srcRect l="5511"/>
          <a:stretch>
            <a:fillRect/>
          </a:stretch>
        </p:blipFill>
        <p:spPr bwMode="auto">
          <a:xfrm>
            <a:off x="3635375" y="1341438"/>
            <a:ext cx="4956175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Imag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4652963"/>
            <a:ext cx="2505075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14763" y="4437063"/>
            <a:ext cx="5329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 smtClean="0">
                <a:solidFill>
                  <a:prstClr val="black"/>
                </a:solidFill>
              </a:rPr>
              <a:t>FORTH &amp; STEP-C campus,  </a:t>
            </a:r>
            <a:r>
              <a:rPr lang="en-GB" b="1" kern="0" dirty="0" err="1" smtClean="0">
                <a:solidFill>
                  <a:prstClr val="black"/>
                </a:solidFill>
              </a:rPr>
              <a:t>Heraklion</a:t>
            </a:r>
            <a:r>
              <a:rPr lang="en-GB" b="1" kern="0" dirty="0" smtClean="0">
                <a:solidFill>
                  <a:prstClr val="black"/>
                </a:solidFill>
              </a:rPr>
              <a:t>, Crete, GREECE</a:t>
            </a:r>
            <a:endParaRPr lang="el-GR" b="1" kern="0" dirty="0" smtClean="0">
              <a:solidFill>
                <a:prstClr val="black"/>
              </a:solidFill>
            </a:endParaRPr>
          </a:p>
        </p:txBody>
      </p:sp>
      <p:pic>
        <p:nvPicPr>
          <p:cNvPr id="29704" name="Picture 2" descr="ITE_30_a"/>
          <p:cNvPicPr>
            <a:picLocks noChangeAspect="1" noChangeArrowheads="1"/>
          </p:cNvPicPr>
          <p:nvPr/>
        </p:nvPicPr>
        <p:blipFill>
          <a:blip r:embed="rId6" cstate="print"/>
          <a:srcRect t="46400"/>
          <a:stretch>
            <a:fillRect/>
          </a:stretch>
        </p:blipFill>
        <p:spPr bwMode="auto">
          <a:xfrm>
            <a:off x="3563938" y="4941888"/>
            <a:ext cx="2640012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7" name="Rectangle 16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0" name="Ραβδωτό δεξιό βέλος 4"/>
          <p:cNvSpPr/>
          <p:nvPr/>
        </p:nvSpPr>
        <p:spPr>
          <a:xfrm rot="20649636">
            <a:off x="1835150" y="3716338"/>
            <a:ext cx="2097088" cy="382587"/>
          </a:xfrm>
          <a:prstGeom prst="stripedRightArrow">
            <a:avLst>
              <a:gd name="adj1" fmla="val 48078"/>
              <a:gd name="adj2" fmla="val 115150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l-GR" sz="1600" kern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849813" y="277813"/>
            <a:ext cx="4259262" cy="990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i="1" dirty="0" smtClean="0"/>
              <a:t>FORTH Institutes </a:t>
            </a:r>
            <a:r>
              <a:rPr lang="en-US" sz="2400" i="1" dirty="0" smtClean="0"/>
              <a:t>www.forth.gr</a:t>
            </a:r>
            <a:endParaRPr lang="el-GR" sz="2400" i="1" dirty="0"/>
          </a:p>
        </p:txBody>
      </p:sp>
      <p:pic>
        <p:nvPicPr>
          <p:cNvPr id="30723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27038"/>
            <a:ext cx="26273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Rectangle 4208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7700" y="1695450"/>
            <a:ext cx="5016500" cy="475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420868"/>
          <p:cNvSpPr txBox="1">
            <a:spLocks noChangeArrowheads="1"/>
          </p:cNvSpPr>
          <p:nvPr/>
        </p:nvSpPr>
        <p:spPr bwMode="auto">
          <a:xfrm>
            <a:off x="6807200" y="3141663"/>
            <a:ext cx="2268538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009900"/>
                </a:solidFill>
                <a:latin typeface="Eras Medium ITC" pitchFamily="34" charset="0"/>
              </a:rPr>
              <a:t>Heraklion HQ:</a:t>
            </a:r>
            <a:endParaRPr lang="el-GR" sz="1600" b="1">
              <a:solidFill>
                <a:srgbClr val="0099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 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Institute of Electronic Structure and laser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 (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IESL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)</a:t>
            </a: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 Institute of Molecular Biology and Biotechnology (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IMBB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) </a:t>
            </a: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 Institute of Computer Science (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ICS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)</a:t>
            </a:r>
          </a:p>
          <a:p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  <a:p>
            <a:pPr>
              <a:buFontTx/>
              <a:buChar char="•"/>
            </a:pP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 Institute of Applied and Computational Mathematics (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IACM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)</a:t>
            </a: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</p:txBody>
      </p:sp>
      <p:sp>
        <p:nvSpPr>
          <p:cNvPr id="17" name="TextBox 420869"/>
          <p:cNvSpPr txBox="1">
            <a:spLocks noChangeArrowheads="1"/>
          </p:cNvSpPr>
          <p:nvPr/>
        </p:nvSpPr>
        <p:spPr bwMode="auto">
          <a:xfrm>
            <a:off x="858838" y="5510213"/>
            <a:ext cx="16557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 smtClean="0">
                <a:solidFill>
                  <a:srgbClr val="990099"/>
                </a:solidFill>
                <a:latin typeface="Eras Medium ITC" pitchFamily="34" charset="0"/>
              </a:rPr>
              <a:t>Rethymnon</a:t>
            </a:r>
            <a:r>
              <a:rPr lang="en-US" b="1" kern="0" dirty="0" smtClean="0">
                <a:solidFill>
                  <a:srgbClr val="990099"/>
                </a:solidFill>
                <a:latin typeface="Eras Medium ITC" pitchFamily="34" charset="0"/>
              </a:rPr>
              <a:t>:</a:t>
            </a:r>
            <a:endParaRPr lang="el-GR" b="1" kern="0" dirty="0" smtClean="0">
              <a:solidFill>
                <a:srgbClr val="990099"/>
              </a:solidFill>
              <a:latin typeface="Eras Medium ITC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prstClr val="black"/>
                </a:solidFill>
                <a:latin typeface="Eras Medium ITC" pitchFamily="34" charset="0"/>
              </a:rPr>
              <a:t>Institute of </a:t>
            </a:r>
            <a:r>
              <a:rPr lang="en-US" sz="1400" kern="0" dirty="0" err="1" smtClean="0">
                <a:solidFill>
                  <a:prstClr val="black"/>
                </a:solidFill>
                <a:latin typeface="Eras Medium ITC" pitchFamily="34" charset="0"/>
              </a:rPr>
              <a:t>Metiderranean</a:t>
            </a:r>
            <a:r>
              <a:rPr lang="en-US" sz="1400" kern="0" dirty="0" smtClean="0">
                <a:solidFill>
                  <a:prstClr val="black"/>
                </a:solidFill>
                <a:latin typeface="Eras Medium ITC" pitchFamily="34" charset="0"/>
              </a:rPr>
              <a:t> Studies (</a:t>
            </a:r>
            <a:r>
              <a:rPr lang="en-US" sz="1400" b="1" kern="0" dirty="0" smtClean="0">
                <a:solidFill>
                  <a:prstClr val="black"/>
                </a:solidFill>
                <a:latin typeface="Eras Medium ITC" pitchFamily="34" charset="0"/>
              </a:rPr>
              <a:t>IMS</a:t>
            </a:r>
            <a:r>
              <a:rPr lang="en-US" sz="1400" kern="0" dirty="0" smtClean="0">
                <a:solidFill>
                  <a:prstClr val="black"/>
                </a:solidFill>
                <a:latin typeface="Eras Medium ITC" pitchFamily="34" charset="0"/>
              </a:rPr>
              <a:t>)</a:t>
            </a:r>
            <a:endParaRPr lang="el-GR" sz="2000" kern="0" dirty="0" smtClean="0">
              <a:solidFill>
                <a:prstClr val="black"/>
              </a:solidFill>
            </a:endParaRPr>
          </a:p>
        </p:txBody>
      </p:sp>
      <p:sp>
        <p:nvSpPr>
          <p:cNvPr id="30727" name="TextBox 420870"/>
          <p:cNvSpPr txBox="1">
            <a:spLocks noChangeArrowheads="1"/>
          </p:cNvSpPr>
          <p:nvPr/>
        </p:nvSpPr>
        <p:spPr bwMode="auto">
          <a:xfrm>
            <a:off x="0" y="3521075"/>
            <a:ext cx="18002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9900"/>
                </a:solidFill>
                <a:latin typeface="Eras Medium ITC" pitchFamily="34" charset="0"/>
              </a:rPr>
              <a:t>Patra:</a:t>
            </a:r>
            <a:endParaRPr lang="el-GR" sz="1600" b="1">
              <a:solidFill>
                <a:srgbClr val="FF9900"/>
              </a:solidFill>
              <a:latin typeface="Eras Medium ITC" pitchFamily="34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Institute of Chemical Engineering and High Temperature Chemical Processes (</a:t>
            </a:r>
            <a:r>
              <a:rPr lang="en-US" sz="1400" b="1">
                <a:solidFill>
                  <a:srgbClr val="000000"/>
                </a:solidFill>
                <a:latin typeface="Eras Medium ITC" pitchFamily="34" charset="0"/>
              </a:rPr>
              <a:t>ICE-HT</a:t>
            </a:r>
            <a:r>
              <a:rPr lang="en-US" sz="1400">
                <a:solidFill>
                  <a:srgbClr val="000000"/>
                </a:solidFill>
                <a:latin typeface="Eras Medium ITC" pitchFamily="34" charset="0"/>
              </a:rPr>
              <a:t>)</a:t>
            </a:r>
            <a:endParaRPr lang="el-GR" sz="1400">
              <a:solidFill>
                <a:srgbClr val="000000"/>
              </a:solidFill>
              <a:latin typeface="Eras Medium ITC" pitchFamily="34" charset="0"/>
            </a:endParaRPr>
          </a:p>
        </p:txBody>
      </p:sp>
      <p:sp>
        <p:nvSpPr>
          <p:cNvPr id="19" name="TextBox 420871"/>
          <p:cNvSpPr txBox="1">
            <a:spLocks noChangeArrowheads="1"/>
          </p:cNvSpPr>
          <p:nvPr/>
        </p:nvSpPr>
        <p:spPr bwMode="auto">
          <a:xfrm>
            <a:off x="128588" y="1873250"/>
            <a:ext cx="1368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 smtClean="0">
                <a:solidFill>
                  <a:srgbClr val="FF0000"/>
                </a:solidFill>
                <a:latin typeface="Eras Medium ITC" pitchFamily="34" charset="0"/>
              </a:rPr>
              <a:t>Ioannina</a:t>
            </a:r>
            <a:r>
              <a:rPr lang="en-US" b="1" kern="0" dirty="0" smtClean="0">
                <a:solidFill>
                  <a:srgbClr val="FF0000"/>
                </a:solidFill>
                <a:latin typeface="Eras Medium ITC" pitchFamily="34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 smtClean="0">
                <a:solidFill>
                  <a:prstClr val="black"/>
                </a:solidFill>
                <a:latin typeface="Eras Medium ITC" pitchFamily="34" charset="0"/>
              </a:rPr>
              <a:t>Biomedical Research Institute (</a:t>
            </a:r>
            <a:r>
              <a:rPr lang="en-US" sz="1400" b="1" kern="0" dirty="0" smtClean="0">
                <a:solidFill>
                  <a:prstClr val="black"/>
                </a:solidFill>
                <a:latin typeface="Eras Medium ITC" pitchFamily="34" charset="0"/>
              </a:rPr>
              <a:t>BRI</a:t>
            </a:r>
            <a:r>
              <a:rPr lang="en-US" sz="1400" kern="0" dirty="0" smtClean="0">
                <a:solidFill>
                  <a:prstClr val="black"/>
                </a:solidFill>
                <a:latin typeface="Eras Medium ITC" pitchFamily="34" charset="0"/>
              </a:rPr>
              <a:t>)</a:t>
            </a:r>
            <a:endParaRPr lang="el-GR" sz="2000" kern="0" dirty="0" smtClean="0">
              <a:solidFill>
                <a:prstClr val="black"/>
              </a:solidFill>
            </a:endParaRPr>
          </a:p>
        </p:txBody>
      </p:sp>
      <p:sp>
        <p:nvSpPr>
          <p:cNvPr id="20" name="Straight Connector 420874"/>
          <p:cNvSpPr>
            <a:spLocks noChangeShapeType="1"/>
          </p:cNvSpPr>
          <p:nvPr/>
        </p:nvSpPr>
        <p:spPr bwMode="auto">
          <a:xfrm>
            <a:off x="1301750" y="2184400"/>
            <a:ext cx="1433513" cy="957263"/>
          </a:xfrm>
          <a:prstGeom prst="line">
            <a:avLst/>
          </a:prstGeom>
          <a:noFill/>
          <a:ln w="9525" algn="ctr">
            <a:solidFill>
              <a:srgbClr val="FF330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1" name="Straight Connector 420875"/>
          <p:cNvSpPr>
            <a:spLocks noChangeShapeType="1"/>
          </p:cNvSpPr>
          <p:nvPr/>
        </p:nvSpPr>
        <p:spPr bwMode="auto">
          <a:xfrm>
            <a:off x="755650" y="3759200"/>
            <a:ext cx="2405063" cy="322263"/>
          </a:xfrm>
          <a:prstGeom prst="line">
            <a:avLst/>
          </a:prstGeom>
          <a:noFill/>
          <a:ln w="9525" algn="ctr">
            <a:solidFill>
              <a:srgbClr val="FF990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2" name="Straight Connector 420876"/>
          <p:cNvSpPr>
            <a:spLocks noChangeShapeType="1"/>
          </p:cNvSpPr>
          <p:nvPr/>
        </p:nvSpPr>
        <p:spPr bwMode="auto">
          <a:xfrm flipV="1">
            <a:off x="2319338" y="5541963"/>
            <a:ext cx="2106612" cy="215900"/>
          </a:xfrm>
          <a:prstGeom prst="line">
            <a:avLst/>
          </a:prstGeom>
          <a:noFill/>
          <a:ln w="9525" algn="ctr">
            <a:solidFill>
              <a:srgbClr val="80008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3" name="Straight Connector 420877"/>
          <p:cNvSpPr>
            <a:spLocks noChangeShapeType="1"/>
          </p:cNvSpPr>
          <p:nvPr/>
        </p:nvSpPr>
        <p:spPr bwMode="auto">
          <a:xfrm flipH="1">
            <a:off x="4787900" y="3471863"/>
            <a:ext cx="2019300" cy="2098675"/>
          </a:xfrm>
          <a:prstGeom prst="line">
            <a:avLst/>
          </a:prstGeom>
          <a:noFill/>
          <a:ln w="9525" algn="ctr">
            <a:solidFill>
              <a:srgbClr val="339966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l-GR" kern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651500" y="1198563"/>
            <a:ext cx="3168650" cy="1384300"/>
          </a:xfrm>
          <a:prstGeom prst="rect">
            <a:avLst/>
          </a:prstGeom>
          <a:solidFill>
            <a:srgbClr val="C0C0C0">
              <a:alpha val="57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FORTH consists of 7 Research Institutes located throughout Greece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Created 3 Science Parks (Crete, </a:t>
            </a:r>
            <a:r>
              <a:rPr lang="en-US" altLang="zh-CN" sz="1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Patras</a:t>
            </a:r>
            <a:r>
              <a:rPr lang="en-US" altLang="zh-C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, Thessaloniki)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The Foundation’s headquarters are located in </a:t>
            </a:r>
            <a:r>
              <a:rPr lang="en-US" altLang="zh-CN" sz="1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Heraklion</a:t>
            </a:r>
            <a:r>
              <a:rPr lang="en-US" altLang="zh-CN" sz="1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宋体"/>
                <a:cs typeface="Times New Roman" pitchFamily="18" charset="0"/>
              </a:rPr>
              <a:t>, Crete</a:t>
            </a:r>
            <a:endParaRPr lang="en-US" sz="1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8" name="Rectangle 27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0"/>
            <a:ext cx="9144001" cy="548680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4121150" algn="l"/>
              </a:tabLst>
            </a:pPr>
            <a:r>
              <a:rPr lang="en-US" sz="2800" b="1" i="1" dirty="0" smtClean="0">
                <a:solidFill>
                  <a:schemeClr val="bg1"/>
                </a:solidFill>
              </a:rPr>
              <a:t>Air Pollution: Facts</a:t>
            </a:r>
          </a:p>
          <a:p>
            <a:pPr algn="ctr"/>
            <a:endParaRPr lang="el-GR" dirty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55776" y="494184"/>
            <a:ext cx="6588224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600" b="1" i="1" dirty="0" smtClean="0">
                <a:solidFill>
                  <a:srgbClr val="FF0000"/>
                </a:solidFill>
              </a:rPr>
              <a:t>Air Pollution Indoor / Outdoor</a:t>
            </a:r>
            <a:endParaRPr lang="el-GR" sz="2600" b="1" i="1" dirty="0">
              <a:solidFill>
                <a:srgbClr val="FF0000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92796"/>
            <a:ext cx="4063309" cy="28443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56992"/>
            <a:ext cx="4067944" cy="282790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644008" y="3356992"/>
            <a:ext cx="2929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X12 more polluted than </a:t>
            </a:r>
          </a:p>
          <a:p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outdoor *</a:t>
            </a:r>
            <a:endParaRPr lang="el-GR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97152"/>
            <a:ext cx="1982270" cy="1498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483043" y="6208571"/>
            <a:ext cx="1629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prstClr val="black"/>
                </a:solidFill>
                <a:latin typeface="Calibri"/>
              </a:rPr>
              <a:t>* http://www.epa.gov/</a:t>
            </a:r>
            <a:endParaRPr lang="el-GR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Explosion 2 17"/>
          <p:cNvSpPr/>
          <p:nvPr/>
        </p:nvSpPr>
        <p:spPr>
          <a:xfrm>
            <a:off x="2123728" y="4365104"/>
            <a:ext cx="2736304" cy="223224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 smtClean="0">
                <a:solidFill>
                  <a:schemeClr val="bg1"/>
                </a:solidFill>
              </a:rPr>
              <a:t>Polluted air is the cause of up to </a:t>
            </a:r>
          </a:p>
          <a:p>
            <a:pPr algn="ctr"/>
            <a:r>
              <a:rPr lang="en-US" sz="1100" b="1" i="1" dirty="0" smtClean="0">
                <a:solidFill>
                  <a:schemeClr val="bg1"/>
                </a:solidFill>
              </a:rPr>
              <a:t>500,000 /year </a:t>
            </a:r>
            <a:r>
              <a:rPr lang="en-US" sz="1100" i="1" dirty="0" smtClean="0">
                <a:solidFill>
                  <a:schemeClr val="bg1"/>
                </a:solidFill>
              </a:rPr>
              <a:t>premature deaths in the EU:</a:t>
            </a:r>
            <a:r>
              <a:rPr lang="en-US" sz="1100" dirty="0" smtClean="0">
                <a:solidFill>
                  <a:schemeClr val="bg1"/>
                </a:solidFill>
              </a:rPr>
              <a:t> </a:t>
            </a:r>
            <a:r>
              <a:rPr lang="en-US" sz="1100" b="1" dirty="0" smtClean="0">
                <a:solidFill>
                  <a:schemeClr val="bg1"/>
                </a:solidFill>
              </a:rPr>
              <a:t>E.C</a:t>
            </a:r>
            <a:r>
              <a:rPr lang="en-US" sz="1000" b="1" dirty="0" smtClean="0">
                <a:solidFill>
                  <a:schemeClr val="bg1"/>
                </a:solidFill>
              </a:rPr>
              <a:t>. Report</a:t>
            </a:r>
            <a:endParaRPr lang="el-GR" sz="1000" b="1" dirty="0">
              <a:solidFill>
                <a:schemeClr val="bg1"/>
              </a:solidFill>
            </a:endParaRPr>
          </a:p>
        </p:txBody>
      </p:sp>
      <p:sp>
        <p:nvSpPr>
          <p:cNvPr id="21" name="Explosion 1 20"/>
          <p:cNvSpPr/>
          <p:nvPr/>
        </p:nvSpPr>
        <p:spPr>
          <a:xfrm>
            <a:off x="5004048" y="1196752"/>
            <a:ext cx="3744416" cy="208823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WHO: Up to 7 M deaths are caused by air pollution!!</a:t>
            </a:r>
            <a:endParaRPr lang="en-US" i="1" dirty="0"/>
          </a:p>
        </p:txBody>
      </p:sp>
      <p:sp>
        <p:nvSpPr>
          <p:cNvPr id="22" name="Rectangle 21"/>
          <p:cNvSpPr/>
          <p:nvPr/>
        </p:nvSpPr>
        <p:spPr>
          <a:xfrm>
            <a:off x="179512" y="620688"/>
            <a:ext cx="424847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smtClean="0"/>
              <a:t>Globally, 88% of the population breath air that does not meet WHO’s guidelines</a:t>
            </a:r>
            <a:endParaRPr lang="en-US" b="1" i="1" dirty="0"/>
          </a:p>
        </p:txBody>
      </p:sp>
    </p:spTree>
    <p:extLst>
      <p:ext uri="{BB962C8B-B14F-4D97-AF65-F5344CB8AC3E}">
        <p14:creationId xmlns="" xmlns:p14="http://schemas.microsoft.com/office/powerpoint/2010/main" val="42533481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-11113" y="981075"/>
            <a:ext cx="8839201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u="sng">
                <a:solidFill>
                  <a:schemeClr val="tx2"/>
                </a:solidFill>
              </a:rPr>
              <a:t>PRINCIPLE OF </a:t>
            </a:r>
          </a:p>
          <a:p>
            <a:pPr algn="ctr"/>
            <a:r>
              <a:rPr lang="en-US" sz="2400" b="1" u="sng">
                <a:solidFill>
                  <a:schemeClr val="tx2"/>
                </a:solidFill>
              </a:rPr>
              <a:t>HETEROGENEOUS PHOTOCATALYSIS</a:t>
            </a:r>
            <a:endParaRPr lang="en-GB" sz="2400" b="1" u="sng">
              <a:solidFill>
                <a:schemeClr val="tx2"/>
              </a:solidFill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28600" y="2057400"/>
          <a:ext cx="4572000" cy="3459832"/>
        </p:xfrm>
        <a:graphic>
          <a:graphicData uri="http://schemas.openxmlformats.org/presentationml/2006/ole">
            <p:oleObj spid="_x0000_s12290" name="Picture" r:id="rId3" imgW="4166280" imgH="2502360" progId="Word.Picture.8">
              <p:embed/>
            </p:oleObj>
          </a:graphicData>
        </a:graphic>
      </p:graphicFrame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4953000" y="2060575"/>
            <a:ext cx="41910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spcBef>
                <a:spcPct val="50000"/>
              </a:spcBef>
              <a:buFontTx/>
              <a:buAutoNum type="arabicParenR"/>
            </a:pPr>
            <a:r>
              <a:rPr lang="en-US" b="1" dirty="0">
                <a:latin typeface="Times New Roman" pitchFamily="18" charset="0"/>
              </a:rPr>
              <a:t>Photons of energy</a:t>
            </a:r>
            <a:r>
              <a:rPr lang="el-GR" b="1" dirty="0">
                <a:latin typeface="Times New Roman" pitchFamily="18" charset="0"/>
              </a:rPr>
              <a:t> </a:t>
            </a:r>
            <a:r>
              <a:rPr lang="el-GR" dirty="0">
                <a:latin typeface="Times New Roman" pitchFamily="18" charset="0"/>
              </a:rPr>
              <a:t>&gt; </a:t>
            </a:r>
            <a:r>
              <a:rPr lang="en-US" dirty="0" err="1">
                <a:latin typeface="Times New Roman" pitchFamily="18" charset="0"/>
              </a:rPr>
              <a:t>Eg</a:t>
            </a:r>
            <a:r>
              <a:rPr lang="en-US" dirty="0">
                <a:latin typeface="Times New Roman" pitchFamily="18" charset="0"/>
              </a:rPr>
              <a:t> (Band gap energy of the MO)</a:t>
            </a:r>
          </a:p>
          <a:p>
            <a:pPr marL="457200" indent="-457200" algn="just">
              <a:spcBef>
                <a:spcPct val="50000"/>
              </a:spcBef>
              <a:buFontTx/>
              <a:buAutoNum type="arabicParenR"/>
            </a:pPr>
            <a:r>
              <a:rPr lang="en-US" dirty="0">
                <a:latin typeface="Times New Roman" pitchFamily="18" charset="0"/>
              </a:rPr>
              <a:t>An</a:t>
            </a:r>
            <a:r>
              <a:rPr lang="el-GR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e-</a:t>
            </a:r>
            <a:r>
              <a:rPr lang="el-GR" dirty="0">
                <a:latin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</a:rPr>
              <a:t>is promoted from the valence band to the conduction band </a:t>
            </a:r>
          </a:p>
          <a:p>
            <a:pPr marL="457200" indent="-457200" algn="just">
              <a:spcBef>
                <a:spcPct val="50000"/>
              </a:spcBef>
              <a:buFontTx/>
              <a:buAutoNum type="arabicParenR"/>
            </a:pPr>
            <a:r>
              <a:rPr lang="en-US" b="1" dirty="0">
                <a:latin typeface="Times New Roman" pitchFamily="18" charset="0"/>
              </a:rPr>
              <a:t>Formation of electron-hole pair  </a:t>
            </a:r>
            <a:r>
              <a:rPr lang="en-US" dirty="0">
                <a:latin typeface="Times New Roman" pitchFamily="18" charset="0"/>
              </a:rPr>
              <a:t>on the surface of MO (</a:t>
            </a:r>
            <a:r>
              <a:rPr lang="en-US" dirty="0" err="1" smtClean="0">
                <a:latin typeface="Times New Roman" pitchFamily="18" charset="0"/>
              </a:rPr>
              <a:t>titani</a:t>
            </a:r>
            <a:r>
              <a:rPr lang="el-GR" dirty="0" smtClean="0">
                <a:latin typeface="Times New Roman" pitchFamily="18" charset="0"/>
              </a:rPr>
              <a:t>α</a:t>
            </a:r>
            <a:r>
              <a:rPr lang="en-US" dirty="0" smtClean="0">
                <a:latin typeface="Times New Roman" pitchFamily="18" charset="0"/>
              </a:rPr>
              <a:t>) </a:t>
            </a:r>
            <a:r>
              <a:rPr lang="en-US" dirty="0">
                <a:latin typeface="Times New Roman" pitchFamily="18" charset="0"/>
              </a:rPr>
              <a:t>atom </a:t>
            </a:r>
          </a:p>
          <a:p>
            <a:pPr marL="457200" indent="-457200" algn="just">
              <a:spcBef>
                <a:spcPct val="50000"/>
              </a:spcBef>
              <a:buFontTx/>
              <a:buAutoNum type="arabicParenR"/>
            </a:pPr>
            <a:r>
              <a:rPr lang="en-US" dirty="0">
                <a:latin typeface="Times New Roman" pitchFamily="18" charset="0"/>
              </a:rPr>
              <a:t>Participation in chemical reactions  with e- acceptor and donor molecules respectively. </a:t>
            </a:r>
          </a:p>
          <a:p>
            <a:pPr marL="457200" indent="-457200" algn="just">
              <a:spcBef>
                <a:spcPct val="50000"/>
              </a:spcBef>
              <a:buFontTx/>
              <a:buAutoNum type="arabicParenR"/>
            </a:pPr>
            <a:r>
              <a:rPr lang="en-US" b="1" dirty="0">
                <a:latin typeface="Times New Roman" pitchFamily="18" charset="0"/>
              </a:rPr>
              <a:t>Formation of </a:t>
            </a:r>
            <a:r>
              <a:rPr lang="en-US" dirty="0">
                <a:latin typeface="Times New Roman" pitchFamily="18" charset="0"/>
              </a:rPr>
              <a:t>highly reactive species (s</a:t>
            </a:r>
            <a:r>
              <a:rPr lang="en-US" b="1" dirty="0">
                <a:latin typeface="Times New Roman" pitchFamily="18" charset="0"/>
              </a:rPr>
              <a:t>uper-oxide ions</a:t>
            </a:r>
            <a:r>
              <a:rPr lang="el-GR" b="1" dirty="0">
                <a:latin typeface="Times New Roman" pitchFamily="18" charset="0"/>
              </a:rPr>
              <a:t> (</a:t>
            </a:r>
            <a:r>
              <a:rPr lang="en-US" b="1" baseline="30000" dirty="0">
                <a:latin typeface="Times New Roman" pitchFamily="18" charset="0"/>
              </a:rPr>
              <a:t>.</a:t>
            </a:r>
            <a:r>
              <a:rPr lang="el-GR" b="1" dirty="0">
                <a:latin typeface="Times New Roman" pitchFamily="18" charset="0"/>
              </a:rPr>
              <a:t>Ο</a:t>
            </a:r>
            <a:r>
              <a:rPr lang="el-GR" b="1" baseline="-25000" dirty="0">
                <a:latin typeface="Times New Roman" pitchFamily="18" charset="0"/>
              </a:rPr>
              <a:t>2</a:t>
            </a:r>
            <a:r>
              <a:rPr lang="el-GR" b="1" baseline="30000" dirty="0">
                <a:latin typeface="Times New Roman" pitchFamily="18" charset="0"/>
              </a:rPr>
              <a:t>-</a:t>
            </a:r>
            <a:r>
              <a:rPr lang="el-GR" b="1" dirty="0">
                <a:latin typeface="Times New Roman" pitchFamily="18" charset="0"/>
              </a:rPr>
              <a:t>)</a:t>
            </a:r>
            <a:r>
              <a:rPr lang="en-US" b="1" dirty="0">
                <a:latin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</a:rPr>
              <a:t>hydroxil</a:t>
            </a:r>
            <a:r>
              <a:rPr lang="en-US" b="1" dirty="0">
                <a:latin typeface="Times New Roman" pitchFamily="18" charset="0"/>
              </a:rPr>
              <a:t> radicals</a:t>
            </a:r>
            <a:r>
              <a:rPr lang="el-GR" b="1" dirty="0">
                <a:latin typeface="Times New Roman" pitchFamily="18" charset="0"/>
              </a:rPr>
              <a:t> (ΟΗ</a:t>
            </a:r>
            <a:r>
              <a:rPr lang="el-GR" b="1" baseline="30000" dirty="0">
                <a:latin typeface="Times New Roman" pitchFamily="18" charset="0"/>
              </a:rPr>
              <a:t>.</a:t>
            </a:r>
            <a:r>
              <a:rPr lang="el-GR" b="1" dirty="0">
                <a:latin typeface="Times New Roman" pitchFamily="18" charset="0"/>
              </a:rPr>
              <a:t>) </a:t>
            </a:r>
            <a:r>
              <a:rPr lang="en-US" dirty="0">
                <a:latin typeface="Times New Roman" pitchFamily="18" charset="0"/>
              </a:rPr>
              <a:t>which can oxidize inorganic and organic compounds</a:t>
            </a:r>
            <a:endParaRPr lang="en-GB" dirty="0">
              <a:latin typeface="Times New Roman" pitchFamily="18" charset="0"/>
            </a:endParaRPr>
          </a:p>
        </p:txBody>
      </p:sp>
      <p:pic>
        <p:nvPicPr>
          <p:cNvPr id="2053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23975" cy="1352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0" name="Picture 4" descr="http://www.who.int/gho/child_health/child_health_001.jpg?ua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000532" cy="560229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6119336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b="1" dirty="0" smtClean="0"/>
              <a:t>      Mortality:   5.9 million </a:t>
            </a:r>
            <a:r>
              <a:rPr lang="en-US" dirty="0" smtClean="0"/>
              <a:t>children under age five died in 2015, </a:t>
            </a:r>
            <a:r>
              <a:rPr lang="en-US" dirty="0" smtClean="0">
                <a:solidFill>
                  <a:srgbClr val="FF0000"/>
                </a:solidFill>
              </a:rPr>
              <a:t>nearly 16 000 every day!!!</a:t>
            </a:r>
          </a:p>
          <a:p>
            <a:pPr fontAlgn="base"/>
            <a:r>
              <a:rPr lang="en-US" sz="1000" dirty="0" smtClean="0"/>
              <a:t>							MDG4 :</a:t>
            </a:r>
            <a:r>
              <a:rPr lang="en-US" sz="1000" b="1" dirty="0" smtClean="0"/>
              <a:t> Millennium Development Goal 4</a:t>
            </a:r>
            <a:endParaRPr lang="en-US" sz="1000" dirty="0" smtClean="0"/>
          </a:p>
          <a:p>
            <a:pPr fontAlgn="base"/>
            <a:endParaRPr lang="en-US" sz="1200" dirty="0" smtClean="0"/>
          </a:p>
          <a:p>
            <a:pPr fontAlgn="base"/>
            <a:endParaRPr lang="en-US" sz="1200" dirty="0"/>
          </a:p>
        </p:txBody>
      </p:sp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5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http://www.stateoftheair.org/2013/assets/images/stick-figures-8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416824" cy="6183777"/>
          </a:xfrm>
          <a:prstGeom prst="rect">
            <a:avLst/>
          </a:prstGeom>
          <a:noFill/>
        </p:spPr>
      </p:pic>
      <p:pic>
        <p:nvPicPr>
          <p:cNvPr id="180232" name="Picture 8" descr="American Lung Association - Fighting For A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764704"/>
            <a:ext cx="1752600" cy="752476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5" name="Εικόνα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74" y="548680"/>
            <a:ext cx="7898724" cy="44644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6237312"/>
            <a:ext cx="4297040" cy="411708"/>
          </a:xfrm>
          <a:prstGeom prst="rect">
            <a:avLst/>
          </a:prstGeom>
        </p:spPr>
        <p:txBody>
          <a:bodyPr/>
          <a:lstStyle/>
          <a:p>
            <a:r>
              <a:rPr lang="en-US" sz="1000" dirty="0" smtClean="0">
                <a:latin typeface="Arial"/>
              </a:rPr>
              <a:t>M. </a:t>
            </a:r>
            <a:r>
              <a:rPr lang="en-US" sz="1000" dirty="0" err="1">
                <a:latin typeface="Arial"/>
              </a:rPr>
              <a:t>Kampa</a:t>
            </a:r>
            <a:r>
              <a:rPr lang="en-US" sz="1000" dirty="0">
                <a:latin typeface="Arial"/>
              </a:rPr>
              <a:t>,  </a:t>
            </a:r>
            <a:r>
              <a:rPr lang="en-US" sz="1000" dirty="0" smtClean="0">
                <a:latin typeface="Arial"/>
              </a:rPr>
              <a:t>E. </a:t>
            </a:r>
            <a:r>
              <a:rPr lang="en-US" sz="1000" dirty="0" err="1" smtClean="0">
                <a:latin typeface="Arial"/>
              </a:rPr>
              <a:t>Castanas</a:t>
            </a:r>
            <a:r>
              <a:rPr lang="en-US" sz="1000" dirty="0" smtClean="0">
                <a:latin typeface="Arial"/>
              </a:rPr>
              <a:t>  / http://dx.doi.org/10.1016/j.envpol.2007.06.012</a:t>
            </a:r>
          </a:p>
          <a:p>
            <a:endParaRPr lang="en-US" sz="1000" dirty="0">
              <a:latin typeface="Arial"/>
            </a:endParaRPr>
          </a:p>
        </p:txBody>
      </p:sp>
      <p:pic>
        <p:nvPicPr>
          <p:cNvPr id="181250" name="Picture 2" descr="photo of doctor with chi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062142"/>
            <a:ext cx="1656184" cy="1567854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251520" y="5013176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/>
              <a:t>Indoor Air Pollution </a:t>
            </a:r>
            <a:r>
              <a:rPr lang="en-US" dirty="0" smtClean="0"/>
              <a:t>cause acute lower respiratory infections in children, chronic obstructive pulmonary disease, lung cancer, ischemic heart disease and stroke in adults. </a:t>
            </a:r>
            <a:endParaRPr lang="en-US" dirty="0"/>
          </a:p>
        </p:txBody>
      </p:sp>
      <p:pic>
        <p:nvPicPr>
          <p:cNvPr id="181252" name="Picture 4" descr="WH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196752"/>
            <a:ext cx="641648" cy="641648"/>
          </a:xfrm>
          <a:prstGeom prst="rect">
            <a:avLst/>
          </a:prstGeom>
          <a:noFill/>
        </p:spPr>
      </p:pic>
      <p:pic>
        <p:nvPicPr>
          <p:cNvPr id="181254" name="Picture 6" descr="https://pbs.twimg.com/media/COdw0cDWwAAuY4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5517232"/>
            <a:ext cx="1152128" cy="115212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3" name="Εικόνα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35696" y="0"/>
            <a:ext cx="5040560" cy="432048"/>
          </a:xfrm>
          <a:prstGeom prst="rect">
            <a:avLst/>
          </a:prstGeom>
        </p:spPr>
        <p:txBody>
          <a:bodyPr/>
          <a:lstStyle/>
          <a:p>
            <a:r>
              <a:rPr lang="en-US" sz="1000" i="0" baseline="0" dirty="0">
                <a:latin typeface="Arial"/>
              </a:rPr>
              <a:t> </a:t>
            </a:r>
            <a:r>
              <a:rPr lang="en-US" sz="1000" i="0" baseline="0" dirty="0" smtClean="0">
                <a:latin typeface="Arial"/>
              </a:rPr>
              <a:t> </a:t>
            </a:r>
            <a:r>
              <a:rPr lang="en-US" b="1" i="0" baseline="0" dirty="0">
                <a:solidFill>
                  <a:schemeClr val="bg1"/>
                </a:solidFill>
                <a:latin typeface="Arial"/>
              </a:rPr>
              <a:t>Basic mechanisms of carcinogenesis</a:t>
            </a:r>
            <a:r>
              <a:rPr lang="en-US" sz="1600" i="0" baseline="0" dirty="0">
                <a:latin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l-GR" smtClean="0">
                <a:latin typeface="Arial" charset="0"/>
              </a:rPr>
              <a:t>Technical Univ. of Hong Kong   June 9, 2014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9700" y="333375"/>
            <a:ext cx="3937000" cy="9906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en-US" sz="2000" b="1" i="1" smtClean="0"/>
              <a:t>The  “Clear Up” Project</a:t>
            </a:r>
            <a:r>
              <a:rPr lang="en-US" sz="1800" b="1" i="1" smtClean="0"/>
              <a:t>	</a:t>
            </a:r>
            <a:r>
              <a:rPr lang="en-US" sz="2400" b="1" i="1" smtClean="0"/>
              <a:t>		</a:t>
            </a:r>
            <a:r>
              <a:rPr lang="en-US" sz="1400" i="1" smtClean="0"/>
              <a:t>http://www.clear-up.eu</a:t>
            </a:r>
            <a:endParaRPr lang="el-GR" sz="1400" i="1" smtClean="0"/>
          </a:p>
        </p:txBody>
      </p:sp>
      <p:pic>
        <p:nvPicPr>
          <p:cNvPr id="51203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j0433167"/>
          <p:cNvPicPr>
            <a:picLocks noChangeAspect="1" noChangeArrowheads="1"/>
          </p:cNvPicPr>
          <p:nvPr/>
        </p:nvPicPr>
        <p:blipFill>
          <a:blip r:embed="rId3" cstate="print"/>
          <a:srcRect t="256" b="22246"/>
          <a:stretch>
            <a:fillRect/>
          </a:stretch>
        </p:blipFill>
        <p:spPr bwMode="auto">
          <a:xfrm>
            <a:off x="-7938" y="1220788"/>
            <a:ext cx="9151938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0" y="692696"/>
            <a:ext cx="8362950" cy="25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  <a:defRPr/>
            </a:pPr>
            <a:endParaRPr lang="pl-PL" altLang="el-GR" kern="0" dirty="0" smtClean="0">
              <a:solidFill>
                <a:srgbClr val="FFFFFF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ja-JP" sz="2400" kern="0" dirty="0" smtClean="0">
                <a:solidFill>
                  <a:srgbClr val="FFFFFF"/>
                </a:solidFill>
              </a:rPr>
              <a:t>“C</a:t>
            </a:r>
            <a:r>
              <a:rPr lang="en-GB" altLang="ja-JP" sz="2400" kern="0" dirty="0" err="1" smtClean="0">
                <a:solidFill>
                  <a:srgbClr val="FFFFFF"/>
                </a:solidFill>
              </a:rPr>
              <a:t>lear</a:t>
            </a:r>
            <a:r>
              <a:rPr lang="en-GB" altLang="ja-JP" sz="2400" kern="0" dirty="0" smtClean="0">
                <a:solidFill>
                  <a:srgbClr val="FFFFFF"/>
                </a:solidFill>
              </a:rPr>
              <a:t>-up” to develop sustainable</a:t>
            </a:r>
            <a:r>
              <a:rPr lang="pl-PL" altLang="ja-JP" sz="2400" kern="0" dirty="0" smtClean="0">
                <a:solidFill>
                  <a:srgbClr val="FFFFFF"/>
                </a:solidFill>
              </a:rPr>
              <a:t> </a:t>
            </a:r>
            <a:r>
              <a:rPr lang="en-GB" altLang="ja-JP" sz="2400" kern="0" dirty="0" smtClean="0">
                <a:solidFill>
                  <a:srgbClr val="FFFFFF"/>
                </a:solidFill>
              </a:rPr>
              <a:t>approaches towards management of the indoor environment, </a:t>
            </a:r>
          </a:p>
          <a:p>
            <a:pPr marL="0" indent="0">
              <a:buFontTx/>
              <a:buNone/>
              <a:defRPr/>
            </a:pPr>
            <a:r>
              <a:rPr lang="en-GB" altLang="ja-JP" sz="2400" kern="0" dirty="0" smtClean="0">
                <a:solidFill>
                  <a:srgbClr val="FFFFFF"/>
                </a:solidFill>
              </a:rPr>
              <a:t>optimised in terms of </a:t>
            </a:r>
          </a:p>
          <a:p>
            <a:pPr marL="0" indent="0">
              <a:buFontTx/>
              <a:buNone/>
              <a:defRPr/>
            </a:pPr>
            <a:r>
              <a:rPr lang="en-GB" altLang="ja-JP" sz="2400" b="1" kern="0" dirty="0" smtClean="0">
                <a:solidFill>
                  <a:srgbClr val="20395A"/>
                </a:solidFill>
              </a:rPr>
              <a:t>energy</a:t>
            </a:r>
            <a:r>
              <a:rPr lang="en-GB" altLang="ja-JP" sz="2400" kern="0" dirty="0" smtClean="0">
                <a:solidFill>
                  <a:srgbClr val="FFFFFF"/>
                </a:solidFill>
              </a:rPr>
              <a:t> and </a:t>
            </a:r>
          </a:p>
          <a:p>
            <a:pPr marL="0" indent="0">
              <a:buFontTx/>
              <a:buNone/>
              <a:defRPr/>
            </a:pPr>
            <a:r>
              <a:rPr lang="en-GB" altLang="ja-JP" sz="2400" b="1" kern="0" dirty="0" smtClean="0">
                <a:solidFill>
                  <a:srgbClr val="20395A"/>
                </a:solidFill>
              </a:rPr>
              <a:t>usability</a:t>
            </a:r>
            <a:endParaRPr lang="pl-PL" altLang="ja-JP" sz="2400" kern="0" dirty="0" smtClean="0">
              <a:solidFill>
                <a:srgbClr val="20395A"/>
              </a:solidFill>
            </a:endParaRPr>
          </a:p>
          <a:p>
            <a:pPr marL="0" indent="0">
              <a:buFontTx/>
              <a:buNone/>
              <a:defRPr/>
            </a:pPr>
            <a:endParaRPr lang="pl-PL" altLang="ja-JP" sz="2400" kern="0" dirty="0" smtClean="0">
              <a:solidFill>
                <a:srgbClr val="FFFFFF"/>
              </a:solidFill>
            </a:endParaRPr>
          </a:p>
        </p:txBody>
      </p:sp>
      <p:pic>
        <p:nvPicPr>
          <p:cNvPr id="5120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2125" y="384175"/>
            <a:ext cx="1755775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15" name="Rectangle 14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51210" name="Εικόνα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426" y="2204864"/>
            <a:ext cx="4255574" cy="24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404813"/>
            <a:ext cx="7200900" cy="334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3100" dirty="0" smtClean="0"/>
              <a:t>Air purification by photocatalysis</a:t>
            </a:r>
          </a:p>
        </p:txBody>
      </p:sp>
      <p:sp>
        <p:nvSpPr>
          <p:cNvPr id="49155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412875"/>
            <a:ext cx="1955800" cy="2124075"/>
          </a:xfrm>
        </p:spPr>
        <p:txBody>
          <a:bodyPr/>
          <a:lstStyle/>
          <a:p>
            <a:pPr marL="0" indent="0" algn="ctr" eaLnBrk="1" hangingPunct="1">
              <a:buClr>
                <a:srgbClr val="000099"/>
              </a:buClr>
              <a:buFontTx/>
              <a:buNone/>
            </a:pPr>
            <a:r>
              <a:rPr lang="en-US" sz="2500" smtClean="0">
                <a:solidFill>
                  <a:srgbClr val="FF0000"/>
                </a:solidFill>
              </a:rPr>
              <a:t>Air cleaning effect</a:t>
            </a:r>
            <a:r>
              <a:rPr lang="en-GB" sz="2500" smtClean="0">
                <a:solidFill>
                  <a:srgbClr val="FF0000"/>
                </a:solidFill>
              </a:rPr>
              <a:t>:</a:t>
            </a:r>
          </a:p>
          <a:p>
            <a:pPr marL="0" indent="0" algn="ctr" eaLnBrk="1" hangingPunct="1">
              <a:buClr>
                <a:srgbClr val="000099"/>
              </a:buClr>
              <a:buFontTx/>
              <a:buNone/>
            </a:pPr>
            <a:r>
              <a:rPr lang="en-GB" sz="2500" smtClean="0">
                <a:solidFill>
                  <a:srgbClr val="92D050"/>
                </a:solidFill>
              </a:rPr>
              <a:t>atmospheric </a:t>
            </a:r>
          </a:p>
          <a:p>
            <a:pPr marL="0" indent="0" algn="ctr" eaLnBrk="1" hangingPunct="1">
              <a:buClr>
                <a:srgbClr val="000099"/>
              </a:buClr>
              <a:buFontTx/>
              <a:buNone/>
            </a:pPr>
            <a:r>
              <a:rPr lang="en-GB" sz="2500" smtClean="0">
                <a:solidFill>
                  <a:srgbClr val="92D050"/>
                </a:solidFill>
              </a:rPr>
              <a:t>depollution</a:t>
            </a:r>
            <a:endParaRPr lang="en-US" sz="2500" smtClean="0">
              <a:solidFill>
                <a:srgbClr val="92D050"/>
              </a:solidFill>
            </a:endParaRPr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2555875" y="1773238"/>
            <a:ext cx="4054475" cy="28622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en-US" sz="2000">
                <a:solidFill>
                  <a:schemeClr val="tx1"/>
                </a:solidFill>
              </a:rPr>
              <a:t>Better knowledge of mechanisms of photodegradation</a:t>
            </a:r>
          </a:p>
          <a:p>
            <a:pPr algn="ctr">
              <a:buFont typeface="Arial" charset="0"/>
              <a:buChar char="ü"/>
            </a:pPr>
            <a:endParaRPr lang="en-US" sz="200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sz="2000">
                <a:solidFill>
                  <a:schemeClr val="tx1"/>
                </a:solidFill>
              </a:rPr>
              <a:t>Development and optimization of industrial formulations </a:t>
            </a:r>
          </a:p>
          <a:p>
            <a:pPr algn="ctr">
              <a:buFont typeface="Arial" charset="0"/>
              <a:buChar char="ü"/>
            </a:pPr>
            <a:endParaRPr lang="en-GB" sz="200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en-GB" sz="2000">
                <a:solidFill>
                  <a:schemeClr val="tx1"/>
                </a:solidFill>
              </a:rPr>
              <a:t>Determination of photocatalytic efficiency of the materials</a:t>
            </a:r>
          </a:p>
          <a:p>
            <a:pPr>
              <a:buFont typeface="Arial" charset="0"/>
              <a:buChar char="ü"/>
            </a:pPr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49157" name="Rectangle 8"/>
          <p:cNvSpPr>
            <a:spLocks noChangeArrowheads="1"/>
          </p:cNvSpPr>
          <p:nvPr/>
        </p:nvSpPr>
        <p:spPr bwMode="auto">
          <a:xfrm>
            <a:off x="6732588" y="1412875"/>
            <a:ext cx="20050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500" dirty="0">
                <a:solidFill>
                  <a:srgbClr val="FF0000"/>
                </a:solidFill>
              </a:rPr>
              <a:t>Air cleaning effect</a:t>
            </a:r>
            <a:r>
              <a:rPr lang="en-GB" sz="2500" dirty="0">
                <a:solidFill>
                  <a:srgbClr val="FF0000"/>
                </a:solidFill>
              </a:rPr>
              <a:t>: </a:t>
            </a:r>
          </a:p>
          <a:p>
            <a:pPr algn="ctr"/>
            <a:r>
              <a:rPr lang="en-GB" sz="2500" dirty="0">
                <a:solidFill>
                  <a:srgbClr val="92D050"/>
                </a:solidFill>
              </a:rPr>
              <a:t>indoor </a:t>
            </a:r>
            <a:r>
              <a:rPr lang="en-GB" sz="2500" dirty="0" smtClean="0">
                <a:solidFill>
                  <a:srgbClr val="92D050"/>
                </a:solidFill>
              </a:rPr>
              <a:t>environment &amp;</a:t>
            </a:r>
          </a:p>
          <a:p>
            <a:pPr algn="ctr"/>
            <a:r>
              <a:rPr lang="en-GB" sz="2500" dirty="0" smtClean="0">
                <a:solidFill>
                  <a:srgbClr val="92D050"/>
                </a:solidFill>
              </a:rPr>
              <a:t>energy </a:t>
            </a:r>
            <a:r>
              <a:rPr lang="en-GB" sz="2500" dirty="0">
                <a:solidFill>
                  <a:srgbClr val="92D050"/>
                </a:solidFill>
              </a:rPr>
              <a:t>saving</a:t>
            </a:r>
          </a:p>
        </p:txBody>
      </p:sp>
      <p:pic>
        <p:nvPicPr>
          <p:cNvPr id="49158" name="Picture 2" descr="comp_with_tex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5445125"/>
            <a:ext cx="2306637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323975" cy="1352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49160" name="Picture 9" descr="concrete_nation_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5013325"/>
            <a:ext cx="16557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1" name="Rectangle 48"/>
          <p:cNvSpPr>
            <a:spLocks noChangeArrowheads="1"/>
          </p:cNvSpPr>
          <p:nvPr/>
        </p:nvSpPr>
        <p:spPr bwMode="auto">
          <a:xfrm>
            <a:off x="323850" y="3429000"/>
            <a:ext cx="18716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90000"/>
              </a:lnSpc>
              <a:buClr>
                <a:srgbClr val="000099"/>
              </a:buClr>
              <a:buSzPct val="115000"/>
              <a:buFont typeface="Arial" charset="0"/>
              <a:buNone/>
            </a:pPr>
            <a:r>
              <a:rPr lang="en-GB" sz="1600">
                <a:solidFill>
                  <a:srgbClr val="0F3277"/>
                </a:solidFill>
              </a:rPr>
              <a:t>PICADA:2002-2006</a:t>
            </a:r>
          </a:p>
          <a:p>
            <a:pPr algn="ctr">
              <a:lnSpc>
                <a:spcPct val="90000"/>
              </a:lnSpc>
              <a:buClr>
                <a:srgbClr val="000099"/>
              </a:buClr>
              <a:buSzPct val="115000"/>
              <a:buFont typeface="Arial" charset="0"/>
              <a:buNone/>
            </a:pPr>
            <a:r>
              <a:rPr lang="en-GB" sz="1200">
                <a:solidFill>
                  <a:srgbClr val="0F3277"/>
                </a:solidFill>
              </a:rPr>
              <a:t>“Dives in Misericordia”</a:t>
            </a:r>
            <a:r>
              <a:rPr lang="en-GB" sz="1600">
                <a:solidFill>
                  <a:srgbClr val="0F3277"/>
                </a:solidFill>
              </a:rPr>
              <a:t> Rome</a:t>
            </a:r>
            <a:endParaRPr lang="en-US" sz="1600">
              <a:solidFill>
                <a:srgbClr val="0F3277"/>
              </a:solidFill>
            </a:endParaRPr>
          </a:p>
        </p:txBody>
      </p:sp>
      <p:sp>
        <p:nvSpPr>
          <p:cNvPr id="49162" name="AutoShape 51"/>
          <p:cNvSpPr>
            <a:spLocks noChangeArrowheads="1"/>
          </p:cNvSpPr>
          <p:nvPr/>
        </p:nvSpPr>
        <p:spPr bwMode="auto">
          <a:xfrm>
            <a:off x="1042988" y="4292600"/>
            <a:ext cx="287337" cy="576263"/>
          </a:xfrm>
          <a:prstGeom prst="downArrow">
            <a:avLst>
              <a:gd name="adj1" fmla="val 50000"/>
              <a:gd name="adj2" fmla="val 5013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163" name="TextBox 12"/>
          <p:cNvSpPr txBox="1">
            <a:spLocks noChangeArrowheads="1"/>
          </p:cNvSpPr>
          <p:nvPr/>
        </p:nvSpPr>
        <p:spPr bwMode="auto">
          <a:xfrm>
            <a:off x="7092950" y="4149725"/>
            <a:ext cx="1450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F3277"/>
                </a:solidFill>
              </a:rPr>
              <a:t>EU IP project:</a:t>
            </a:r>
          </a:p>
          <a:p>
            <a:pPr algn="ctr"/>
            <a:r>
              <a:rPr lang="en-US" sz="1600">
                <a:solidFill>
                  <a:srgbClr val="0F3277"/>
                </a:solidFill>
              </a:rPr>
              <a:t>2008-2012</a:t>
            </a:r>
          </a:p>
        </p:txBody>
      </p:sp>
      <p:sp>
        <p:nvSpPr>
          <p:cNvPr id="49164" name="AutoShape 51"/>
          <p:cNvSpPr>
            <a:spLocks noChangeArrowheads="1"/>
          </p:cNvSpPr>
          <p:nvPr/>
        </p:nvSpPr>
        <p:spPr bwMode="auto">
          <a:xfrm>
            <a:off x="7667625" y="4941888"/>
            <a:ext cx="287338" cy="576262"/>
          </a:xfrm>
          <a:prstGeom prst="downArrow">
            <a:avLst>
              <a:gd name="adj1" fmla="val 50000"/>
              <a:gd name="adj2" fmla="val 5013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49165" name="Rectangle 14"/>
          <p:cNvSpPr>
            <a:spLocks noChangeArrowheads="1"/>
          </p:cNvSpPr>
          <p:nvPr/>
        </p:nvSpPr>
        <p:spPr bwMode="auto">
          <a:xfrm>
            <a:off x="2051050" y="5084763"/>
            <a:ext cx="46799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GB" b="1" i="1" dirty="0" smtClean="0">
                <a:solidFill>
                  <a:srgbClr val="00B0F0"/>
                </a:solidFill>
              </a:rPr>
              <a:t>Synthesis and Testing</a:t>
            </a:r>
            <a:r>
              <a:rPr lang="en-GB" b="1" i="1" dirty="0">
                <a:solidFill>
                  <a:srgbClr val="00B0F0"/>
                </a:solidFill>
              </a:rPr>
              <a:t> </a:t>
            </a:r>
            <a:r>
              <a:rPr lang="en-GB" b="1" i="1" dirty="0" smtClean="0">
                <a:solidFill>
                  <a:srgbClr val="00B0F0"/>
                </a:solidFill>
              </a:rPr>
              <a:t>at</a:t>
            </a:r>
            <a:endParaRPr lang="en-GB" b="1" i="1" dirty="0">
              <a:solidFill>
                <a:srgbClr val="00B0F0"/>
              </a:solidFill>
            </a:endParaRPr>
          </a:p>
          <a:p>
            <a:pPr algn="ctr">
              <a:buFont typeface="Arial" charset="0"/>
              <a:buNone/>
            </a:pPr>
            <a:r>
              <a:rPr lang="en-GB" b="1" i="1" dirty="0">
                <a:solidFill>
                  <a:srgbClr val="00B0F0"/>
                </a:solidFill>
              </a:rPr>
              <a:t> lab scale, </a:t>
            </a:r>
            <a:r>
              <a:rPr lang="en-GB" b="1" i="1" dirty="0" err="1">
                <a:solidFill>
                  <a:srgbClr val="00B0F0"/>
                </a:solidFill>
              </a:rPr>
              <a:t>macroscale</a:t>
            </a:r>
            <a:r>
              <a:rPr lang="en-GB" b="1" i="1" dirty="0">
                <a:solidFill>
                  <a:srgbClr val="00B0F0"/>
                </a:solidFill>
              </a:rPr>
              <a:t>, real scale</a:t>
            </a:r>
            <a:endParaRPr lang="en-US" b="1" i="1" dirty="0">
              <a:solidFill>
                <a:srgbClr val="00B0F0"/>
              </a:solidFill>
            </a:endParaRPr>
          </a:p>
        </p:txBody>
      </p:sp>
      <p:sp>
        <p:nvSpPr>
          <p:cNvPr id="49166" name="TextBox 13"/>
          <p:cNvSpPr txBox="1">
            <a:spLocks noChangeArrowheads="1"/>
          </p:cNvSpPr>
          <p:nvPr/>
        </p:nvSpPr>
        <p:spPr bwMode="auto">
          <a:xfrm>
            <a:off x="6611938" y="6381750"/>
            <a:ext cx="25320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tx1"/>
                </a:solidFill>
              </a:rPr>
              <a:t>http://www.clear-up.eu/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5600" y="333375"/>
            <a:ext cx="3622675" cy="9906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smtClean="0">
                <a:solidFill>
                  <a:srgbClr val="00B050"/>
                </a:solidFill>
              </a:rPr>
              <a:t>Photo-catalysis </a:t>
            </a:r>
            <a:endParaRPr lang="el-GR" sz="2800" i="1" dirty="0">
              <a:solidFill>
                <a:srgbClr val="00B050"/>
              </a:solidFill>
            </a:endParaRPr>
          </a:p>
        </p:txBody>
      </p:sp>
      <p:pic>
        <p:nvPicPr>
          <p:cNvPr id="45059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 r="14265"/>
          <a:stretch>
            <a:fillRect/>
          </a:stretch>
        </p:blipFill>
        <p:spPr bwMode="auto">
          <a:xfrm>
            <a:off x="4710113" y="1438275"/>
            <a:ext cx="4433887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79388" y="1773238"/>
            <a:ext cx="563403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5A87C5"/>
              </a:buClr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en-US" altLang="el-GR" sz="1800" b="1" u="sng" kern="0" dirty="0" smtClean="0">
                <a:solidFill>
                  <a:srgbClr val="000000"/>
                </a:solidFill>
              </a:rPr>
              <a:t>Photo (</a:t>
            </a:r>
            <a:r>
              <a:rPr lang="el-GR" altLang="el-GR" sz="1800" i="1" u="sng" kern="0" dirty="0" smtClean="0">
                <a:solidFill>
                  <a:srgbClr val="000000"/>
                </a:solidFill>
              </a:rPr>
              <a:t>φώς</a:t>
            </a:r>
            <a:r>
              <a:rPr lang="el-GR" altLang="el-GR" sz="1800" b="1" u="sng" kern="0" dirty="0" smtClean="0">
                <a:solidFill>
                  <a:srgbClr val="000000"/>
                </a:solidFill>
              </a:rPr>
              <a:t>)</a:t>
            </a:r>
            <a:r>
              <a:rPr lang="en-US" altLang="el-GR" sz="1800" b="1" kern="0" dirty="0" smtClean="0">
                <a:solidFill>
                  <a:srgbClr val="000000"/>
                </a:solidFill>
              </a:rPr>
              <a:t> : </a:t>
            </a:r>
            <a:r>
              <a:rPr lang="en-US" altLang="el-GR" sz="1800" kern="0" dirty="0" smtClean="0">
                <a:solidFill>
                  <a:srgbClr val="000000"/>
                </a:solidFill>
              </a:rPr>
              <a:t>phenomenon induced by the light, having specifically a wave length around 400 nm (artificial or natural sunlight)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el-GR" sz="1800" kern="0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en-US" altLang="el-GR" sz="1800" b="1" u="sng" kern="0" dirty="0" smtClean="0">
                <a:solidFill>
                  <a:srgbClr val="000000"/>
                </a:solidFill>
              </a:rPr>
              <a:t>Catalyst</a:t>
            </a:r>
            <a:r>
              <a:rPr lang="en-US" altLang="el-GR" sz="1800" b="1" kern="0" dirty="0" smtClean="0">
                <a:solidFill>
                  <a:srgbClr val="000000"/>
                </a:solidFill>
              </a:rPr>
              <a:t> </a:t>
            </a:r>
            <a:r>
              <a:rPr lang="el-GR" altLang="el-GR" sz="1800" b="1" kern="0" dirty="0" smtClean="0">
                <a:solidFill>
                  <a:srgbClr val="000000"/>
                </a:solidFill>
              </a:rPr>
              <a:t>(</a:t>
            </a:r>
            <a:r>
              <a:rPr lang="el-GR" altLang="el-GR" sz="1800" i="1" kern="0" dirty="0" smtClean="0">
                <a:solidFill>
                  <a:srgbClr val="000000"/>
                </a:solidFill>
              </a:rPr>
              <a:t>καταλύτης</a:t>
            </a:r>
            <a:r>
              <a:rPr lang="el-GR" altLang="el-GR" sz="1800" b="1" kern="0" dirty="0" smtClean="0">
                <a:solidFill>
                  <a:srgbClr val="000000"/>
                </a:solidFill>
              </a:rPr>
              <a:t>)</a:t>
            </a:r>
            <a:r>
              <a:rPr lang="en-US" altLang="el-GR" sz="1800" b="1" kern="0" dirty="0" smtClean="0">
                <a:solidFill>
                  <a:srgbClr val="000000"/>
                </a:solidFill>
              </a:rPr>
              <a:t>: </a:t>
            </a:r>
            <a:r>
              <a:rPr lang="en-US" altLang="el-GR" sz="1800" kern="0" dirty="0" smtClean="0">
                <a:solidFill>
                  <a:srgbClr val="000000"/>
                </a:solidFill>
              </a:rPr>
              <a:t>a material that induces a reaction but is not consumed or transformed by it. The catalyst remains constantly available.</a:t>
            </a: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el-GR" sz="1800" kern="0" dirty="0">
              <a:solidFill>
                <a:srgbClr val="000000"/>
              </a:solidFill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r>
              <a:rPr lang="en-US" altLang="el-GR" sz="1800" b="1" u="sng" kern="0" dirty="0" smtClean="0">
                <a:solidFill>
                  <a:srgbClr val="000000"/>
                </a:solidFill>
              </a:rPr>
              <a:t>Materials</a:t>
            </a:r>
            <a:r>
              <a:rPr lang="en-US" altLang="el-GR" sz="1800" b="1" kern="0" dirty="0" smtClean="0">
                <a:solidFill>
                  <a:srgbClr val="000000"/>
                </a:solidFill>
              </a:rPr>
              <a:t>: </a:t>
            </a:r>
            <a:r>
              <a:rPr lang="de-DE" altLang="el-GR" sz="1800" kern="0" dirty="0" err="1" smtClean="0">
                <a:solidFill>
                  <a:srgbClr val="000000"/>
                </a:solidFill>
              </a:rPr>
              <a:t>nanocrystalline</a:t>
            </a:r>
            <a:r>
              <a:rPr lang="de-DE" altLang="el-GR" sz="1800" kern="0" dirty="0" smtClean="0">
                <a:solidFill>
                  <a:srgbClr val="000000"/>
                </a:solidFill>
              </a:rPr>
              <a:t> </a:t>
            </a:r>
            <a:r>
              <a:rPr lang="de-DE" altLang="el-GR" sz="1800" kern="0" dirty="0" err="1" smtClean="0">
                <a:solidFill>
                  <a:srgbClr val="000000"/>
                </a:solidFill>
              </a:rPr>
              <a:t>materials</a:t>
            </a:r>
            <a:r>
              <a:rPr lang="de-DE" altLang="el-GR" sz="1800" kern="0" dirty="0" smtClean="0">
                <a:solidFill>
                  <a:srgbClr val="000000"/>
                </a:solidFill>
              </a:rPr>
              <a:t> </a:t>
            </a:r>
            <a:r>
              <a:rPr lang="de-DE" altLang="el-GR" sz="1800" kern="0" dirty="0" err="1" smtClean="0">
                <a:solidFill>
                  <a:srgbClr val="000000"/>
                </a:solidFill>
              </a:rPr>
              <a:t>like</a:t>
            </a:r>
            <a:r>
              <a:rPr lang="de-DE" altLang="ja-JP" sz="1800" kern="0" dirty="0" smtClean="0">
                <a:solidFill>
                  <a:srgbClr val="000000"/>
                </a:solidFill>
              </a:rPr>
              <a:t> </a:t>
            </a:r>
            <a:r>
              <a:rPr lang="de-DE" altLang="ja-JP" sz="1800" kern="0" dirty="0" err="1" smtClean="0">
                <a:solidFill>
                  <a:srgbClr val="000000"/>
                </a:solidFill>
              </a:rPr>
              <a:t>ZnO</a:t>
            </a:r>
            <a:r>
              <a:rPr lang="de-DE" altLang="ja-JP" sz="1800" kern="0" dirty="0" smtClean="0">
                <a:solidFill>
                  <a:srgbClr val="000000"/>
                </a:solidFill>
              </a:rPr>
              <a:t> </a:t>
            </a:r>
            <a:r>
              <a:rPr lang="de-DE" altLang="ja-JP" sz="1800" kern="0" dirty="0" err="1" smtClean="0">
                <a:solidFill>
                  <a:srgbClr val="000000"/>
                </a:solidFill>
              </a:rPr>
              <a:t>and</a:t>
            </a:r>
            <a:r>
              <a:rPr lang="de-DE" altLang="ja-JP" sz="1800" kern="0" dirty="0" smtClean="0">
                <a:solidFill>
                  <a:srgbClr val="000000"/>
                </a:solidFill>
              </a:rPr>
              <a:t> TiO</a:t>
            </a:r>
            <a:r>
              <a:rPr lang="de-DE" altLang="ja-JP" sz="1800" kern="0" baseline="-16000" dirty="0" smtClean="0">
                <a:solidFill>
                  <a:srgbClr val="000000"/>
                </a:solidFill>
              </a:rPr>
              <a:t>2.</a:t>
            </a:r>
          </a:p>
          <a:p>
            <a:pPr>
              <a:lnSpc>
                <a:spcPct val="80000"/>
              </a:lnSpc>
              <a:defRPr/>
            </a:pPr>
            <a:endParaRPr lang="de-DE" altLang="el-GR" sz="1800" kern="0" dirty="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el-GR" sz="1800" kern="0" dirty="0" smtClean="0">
                <a:solidFill>
                  <a:srgbClr val="5A87C5"/>
                </a:solidFill>
                <a:cs typeface="Arial" pitchFamily="34" charset="0"/>
              </a:rPr>
              <a:t>→  Improvement of indoor air quality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US" altLang="el-GR" sz="1800" kern="0" dirty="0" smtClean="0">
              <a:solidFill>
                <a:srgbClr val="5A87C5"/>
              </a:solidFill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en-US" altLang="el-GR" sz="1800" kern="0" dirty="0" smtClean="0">
                <a:solidFill>
                  <a:srgbClr val="5A87C5"/>
                </a:solidFill>
                <a:cs typeface="Arial" pitchFamily="34" charset="0"/>
              </a:rPr>
              <a:t>→  Possible energy savings as ventilation rate can be reduced</a:t>
            </a:r>
            <a:r>
              <a:rPr lang="de-DE" altLang="el-GR" sz="1800" kern="0" dirty="0" smtClean="0">
                <a:solidFill>
                  <a:srgbClr val="5A87C5"/>
                </a:solidFill>
              </a:rPr>
              <a:t> </a:t>
            </a:r>
            <a:endParaRPr lang="en-US" altLang="el-GR" sz="1800" kern="0" dirty="0" smtClean="0">
              <a:solidFill>
                <a:srgbClr val="5A87C5"/>
              </a:solidFill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45064" name="Εικόνα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28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60" name="Title 1"/>
          <p:cNvSpPr txBox="1">
            <a:spLocks/>
          </p:cNvSpPr>
          <p:nvPr/>
        </p:nvSpPr>
        <p:spPr>
          <a:xfrm>
            <a:off x="1115616" y="0"/>
            <a:ext cx="630019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chemeClr val="bg1"/>
                </a:solidFill>
              </a:rPr>
              <a:t>End-product analysis and Yields</a:t>
            </a:r>
            <a:endParaRPr lang="el-GR" sz="2400" b="1" i="1" dirty="0">
              <a:solidFill>
                <a:schemeClr val="bg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5536" y="836712"/>
            <a:ext cx="8518401" cy="5256584"/>
          </a:xfrm>
          <a:prstGeom prst="rect">
            <a:avLst/>
          </a:prstGeom>
          <a:noFill/>
          <a:ln w="508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7584" y="2060848"/>
            <a:ext cx="3751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AE1BB5"/>
                </a:solidFill>
                <a:effectLst/>
                <a:uLnTx/>
                <a:uFillTx/>
              </a:rPr>
              <a:t>UV Light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AE1BB5"/>
                </a:solidFill>
                <a:effectLst/>
                <a:uLnTx/>
                <a:uFillTx/>
              </a:rPr>
              <a:t>Photocatalysis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AE1BB5"/>
                </a:solidFill>
                <a:effectLst/>
                <a:uLnTx/>
                <a:uFillTx/>
              </a:rPr>
              <a:t> End-Products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srgbClr val="AE1BB5"/>
              </a:solidFill>
              <a:effectLst/>
              <a:uLnTx/>
              <a:uFillTx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1680" y="2492896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H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 and CO were Detected as End-Products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43808" y="2924944"/>
            <a:ext cx="4350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Production Yield  was Unity in All Cases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63888" y="3356992"/>
            <a:ext cx="3717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 was Produced ~20 % of the Times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7584" y="1124744"/>
            <a:ext cx="3284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Dark Experiment – End-Products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95736" y="1412776"/>
            <a:ext cx="4754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 End-Products Observed under All Conditions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7584" y="4005064"/>
            <a:ext cx="4099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</a:rPr>
              <a:t>Visible Light </a:t>
            </a:r>
            <a:r>
              <a:rPr kumimoji="0" lang="en-US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</a:rPr>
              <a:t>Photocatalysis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</a:rPr>
              <a:t> End-Products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547664" y="4437112"/>
            <a:ext cx="5178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and H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 were the ONLY End-Products Detected 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11760" y="4941168"/>
            <a:ext cx="5099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Upper Limit for CO Production Yield  was Estimated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Based on the Detection Sensitivity &lt; 0.3 %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47864" y="5661248"/>
            <a:ext cx="4934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Indications that CO</a:t>
            </a:r>
            <a:r>
              <a:rPr kumimoji="0" lang="en-US" b="1" i="0" u="none" strike="noStrike" kern="0" cap="none" spc="0" normalizeH="0" baseline="-25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was Adsorbed on the Surface</a:t>
            </a:r>
            <a:endParaRPr kumimoji="0" lang="el-GR" b="1" i="0" u="none" strike="noStrike" kern="0" cap="none" spc="0" normalizeH="0" baseline="-2500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65485" y="6165304"/>
            <a:ext cx="48785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G. Kiriakidis and V. Binas, J of the Korean Physical Society, Vol. 65 (2014)  1-6</a:t>
            </a:r>
            <a:endParaRPr lang="el-GR" sz="1200" i="1" dirty="0">
              <a:solidFill>
                <a:srgbClr val="1F497D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31677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8" grpId="0"/>
      <p:bldP spid="39" grpId="0"/>
      <p:bldP spid="40" grpId="0"/>
      <p:bldP spid="4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5813" y="333375"/>
            <a:ext cx="5133975" cy="99060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i="1" dirty="0" smtClean="0"/>
              <a:t>Air and Water Purification</a:t>
            </a:r>
            <a:endParaRPr lang="el-GR" sz="2400" i="1" dirty="0"/>
          </a:p>
        </p:txBody>
      </p:sp>
      <p:pic>
        <p:nvPicPr>
          <p:cNvPr id="173059" name="Εικόνα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384175"/>
            <a:ext cx="213677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0" name="Pictur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713" y="4240213"/>
            <a:ext cx="2417762" cy="21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1" name="Picture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4450" y="4248150"/>
            <a:ext cx="223202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8538" y="1163638"/>
            <a:ext cx="3990975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3" name="TextBox 12"/>
          <p:cNvSpPr txBox="1">
            <a:spLocks noChangeArrowheads="1"/>
          </p:cNvSpPr>
          <p:nvPr/>
        </p:nvSpPr>
        <p:spPr bwMode="auto">
          <a:xfrm>
            <a:off x="625475" y="1062038"/>
            <a:ext cx="9858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Outdoor </a:t>
            </a:r>
          </a:p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sources</a:t>
            </a:r>
            <a:endParaRPr lang="el-GR" sz="1600">
              <a:solidFill>
                <a:srgbClr val="002060"/>
              </a:solidFill>
              <a:ea typeface="宋体"/>
              <a:cs typeface="宋体"/>
            </a:endParaRPr>
          </a:p>
        </p:txBody>
      </p:sp>
      <p:sp>
        <p:nvSpPr>
          <p:cNvPr id="173064" name="TextBox 14"/>
          <p:cNvSpPr txBox="1">
            <a:spLocks noChangeArrowheads="1"/>
          </p:cNvSpPr>
          <p:nvPr/>
        </p:nvSpPr>
        <p:spPr bwMode="auto">
          <a:xfrm>
            <a:off x="257175" y="2003425"/>
            <a:ext cx="13112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Building and</a:t>
            </a:r>
          </a:p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decorated </a:t>
            </a:r>
          </a:p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materials</a:t>
            </a:r>
            <a:endParaRPr lang="el-GR" sz="1600">
              <a:solidFill>
                <a:srgbClr val="002060"/>
              </a:solidFill>
              <a:ea typeface="宋体"/>
              <a:cs typeface="宋体"/>
            </a:endParaRPr>
          </a:p>
        </p:txBody>
      </p:sp>
      <p:sp>
        <p:nvSpPr>
          <p:cNvPr id="173065" name="TextBox 15"/>
          <p:cNvSpPr txBox="1">
            <a:spLocks noChangeArrowheads="1"/>
          </p:cNvSpPr>
          <p:nvPr/>
        </p:nvSpPr>
        <p:spPr bwMode="auto">
          <a:xfrm>
            <a:off x="409575" y="3122613"/>
            <a:ext cx="154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Human being’s</a:t>
            </a:r>
          </a:p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activities</a:t>
            </a:r>
            <a:endParaRPr lang="el-GR" sz="1600">
              <a:solidFill>
                <a:srgbClr val="002060"/>
              </a:solidFill>
              <a:ea typeface="宋体"/>
              <a:cs typeface="宋体"/>
            </a:endParaRPr>
          </a:p>
        </p:txBody>
      </p:sp>
      <p:sp>
        <p:nvSpPr>
          <p:cNvPr id="173066" name="TextBox 16"/>
          <p:cNvSpPr txBox="1">
            <a:spLocks noChangeArrowheads="1"/>
          </p:cNvSpPr>
          <p:nvPr/>
        </p:nvSpPr>
        <p:spPr bwMode="auto">
          <a:xfrm>
            <a:off x="6689725" y="1784350"/>
            <a:ext cx="1506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Burning of fuel</a:t>
            </a:r>
          </a:p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Or heating</a:t>
            </a:r>
            <a:endParaRPr lang="el-GR" sz="1600">
              <a:solidFill>
                <a:srgbClr val="002060"/>
              </a:solidFill>
              <a:ea typeface="宋体"/>
              <a:cs typeface="宋体"/>
            </a:endParaRPr>
          </a:p>
        </p:txBody>
      </p:sp>
      <p:sp>
        <p:nvSpPr>
          <p:cNvPr id="173067" name="TextBox 17"/>
          <p:cNvSpPr txBox="1">
            <a:spLocks noChangeArrowheads="1"/>
          </p:cNvSpPr>
          <p:nvPr/>
        </p:nvSpPr>
        <p:spPr bwMode="auto">
          <a:xfrm>
            <a:off x="6489700" y="3209925"/>
            <a:ext cx="21986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>
                <a:solidFill>
                  <a:srgbClr val="002060"/>
                </a:solidFill>
                <a:ea typeface="宋体"/>
                <a:cs typeface="宋体"/>
              </a:rPr>
              <a:t>Household appliances</a:t>
            </a:r>
            <a:endParaRPr lang="el-GR" sz="1600">
              <a:solidFill>
                <a:srgbClr val="002060"/>
              </a:solidFill>
              <a:ea typeface="宋体"/>
              <a:cs typeface="宋体"/>
            </a:endParaRPr>
          </a:p>
        </p:txBody>
      </p:sp>
      <p:pic>
        <p:nvPicPr>
          <p:cNvPr id="173068" name="Content Placeholder 4" descr="http://tbn3.google.com/images?q=tbn:Gqk7hkisXFw03M:http://www2.maxwell.syr.edu/plegal/ppae/pollution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61263" y="406400"/>
            <a:ext cx="14890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9" name="Picture 2" descr="Air Pollutio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450" y="4248150"/>
            <a:ext cx="26670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>
          <a:xfrm>
            <a:off x="-7938" y="6516688"/>
            <a:ext cx="9151938" cy="34131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sp>
        <p:nvSpPr>
          <p:cNvPr id="23" name="Rectangle 22"/>
          <p:cNvSpPr/>
          <p:nvPr/>
        </p:nvSpPr>
        <p:spPr>
          <a:xfrm>
            <a:off x="-11113" y="1588"/>
            <a:ext cx="9155113" cy="4254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l-GR"/>
          </a:p>
        </p:txBody>
      </p:sp>
      <p:pic>
        <p:nvPicPr>
          <p:cNvPr id="173073" name="Εικόνα 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76475" y="452438"/>
            <a:ext cx="4889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55776" y="494184"/>
            <a:ext cx="6588224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i="1" dirty="0" smtClean="0">
                <a:solidFill>
                  <a:srgbClr val="1F497D"/>
                </a:solidFill>
              </a:rPr>
              <a:t>Water Treatment</a:t>
            </a:r>
          </a:p>
          <a:p>
            <a:pPr algn="r"/>
            <a:r>
              <a:rPr lang="en-US" sz="2600" b="1" i="1" dirty="0" smtClean="0">
                <a:solidFill>
                  <a:srgbClr val="FF0000"/>
                </a:solidFill>
              </a:rPr>
              <a:t>Degradation of Dyes</a:t>
            </a:r>
            <a:endParaRPr lang="el-GR" sz="2600" b="1" i="1" dirty="0">
              <a:solidFill>
                <a:srgbClr val="FF0000"/>
              </a:solidFill>
            </a:endParaRPr>
          </a:p>
        </p:txBody>
      </p:sp>
      <p:pic>
        <p:nvPicPr>
          <p:cNvPr id="22" name="20 - Εικόνα" descr="DSC0675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68760"/>
            <a:ext cx="4286280" cy="300039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26 - Εικόνα" descr="DSC06767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88024" y="2300714"/>
            <a:ext cx="4176464" cy="3648566"/>
          </a:xfrm>
          <a:prstGeom prst="rect">
            <a:avLst/>
          </a:prstGeom>
          <a:ln>
            <a:noFill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-36512" y="4725144"/>
            <a:ext cx="47525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/>
              <a:t>4 </a:t>
            </a:r>
            <a:r>
              <a:rPr lang="en-US" b="1" dirty="0" smtClean="0"/>
              <a:t>Visible lamps</a:t>
            </a:r>
            <a:r>
              <a:rPr lang="el-GR" dirty="0" smtClean="0"/>
              <a:t>: </a:t>
            </a:r>
            <a:r>
              <a:rPr lang="en-US" dirty="0"/>
              <a:t>Philips Master TL</a:t>
            </a:r>
            <a:r>
              <a:rPr lang="el-GR" dirty="0"/>
              <a:t>-</a:t>
            </a:r>
            <a:r>
              <a:rPr lang="en-US" dirty="0"/>
              <a:t>D</a:t>
            </a:r>
            <a:r>
              <a:rPr lang="el-GR" dirty="0"/>
              <a:t> 18</a:t>
            </a:r>
            <a:r>
              <a:rPr lang="en-US" dirty="0"/>
              <a:t>W</a:t>
            </a:r>
            <a:r>
              <a:rPr lang="el-GR" dirty="0"/>
              <a:t>/840 (</a:t>
            </a:r>
            <a:r>
              <a:rPr lang="en-US" dirty="0"/>
              <a:t>l</a:t>
            </a:r>
            <a:r>
              <a:rPr lang="el-GR" dirty="0"/>
              <a:t>=60</a:t>
            </a:r>
            <a:r>
              <a:rPr lang="en-US" dirty="0"/>
              <a:t>cm</a:t>
            </a:r>
            <a:r>
              <a:rPr lang="el-GR" dirty="0" smtClean="0"/>
              <a:t>) </a:t>
            </a:r>
            <a:endParaRPr lang="en-US" dirty="0" smtClean="0"/>
          </a:p>
          <a:p>
            <a:r>
              <a:rPr lang="el-GR" b="1" dirty="0" smtClean="0"/>
              <a:t>2 </a:t>
            </a:r>
            <a:r>
              <a:rPr lang="en-US" b="1" dirty="0" smtClean="0"/>
              <a:t>UV lamps</a:t>
            </a:r>
            <a:r>
              <a:rPr lang="el-GR" dirty="0" smtClean="0"/>
              <a:t>: </a:t>
            </a:r>
            <a:r>
              <a:rPr lang="en-US" dirty="0" err="1"/>
              <a:t>osram</a:t>
            </a:r>
            <a:r>
              <a:rPr lang="en-US" dirty="0"/>
              <a:t> blue black light</a:t>
            </a:r>
            <a:r>
              <a:rPr lang="el-GR" dirty="0"/>
              <a:t> 18</a:t>
            </a:r>
            <a:r>
              <a:rPr lang="en-US" dirty="0"/>
              <a:t>WL</a:t>
            </a:r>
            <a:r>
              <a:rPr lang="el-GR" dirty="0"/>
              <a:t>/</a:t>
            </a:r>
            <a:r>
              <a:rPr lang="en-US" dirty="0"/>
              <a:t>W</a:t>
            </a:r>
            <a:r>
              <a:rPr lang="el-GR" dirty="0"/>
              <a:t> 73</a:t>
            </a:r>
            <a:r>
              <a:rPr lang="el-GR" dirty="0" smtClean="0"/>
              <a:t>.</a:t>
            </a:r>
            <a:endParaRPr lang="en-US" dirty="0" smtClean="0"/>
          </a:p>
          <a:p>
            <a:r>
              <a:rPr lang="en-US" b="1" dirty="0" smtClean="0"/>
              <a:t>1 </a:t>
            </a:r>
            <a:r>
              <a:rPr lang="el-GR" b="1" dirty="0" smtClean="0"/>
              <a:t> </a:t>
            </a:r>
            <a:r>
              <a:rPr lang="en-US" b="1" dirty="0" smtClean="0"/>
              <a:t>Hard UV lamp</a:t>
            </a:r>
            <a:endParaRPr lang="en-US" dirty="0" smtClean="0"/>
          </a:p>
          <a:p>
            <a:endParaRPr lang="el-GR" dirty="0"/>
          </a:p>
        </p:txBody>
      </p:sp>
    </p:spTree>
    <p:extLst>
      <p:ext uri="{BB962C8B-B14F-4D97-AF65-F5344CB8AC3E}">
        <p14:creationId xmlns="" xmlns:p14="http://schemas.microsoft.com/office/powerpoint/2010/main" val="1960825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412875"/>
            <a:ext cx="45339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 cstate="print">
            <a:lum bright="4000"/>
          </a:blip>
          <a:srcRect/>
          <a:stretch>
            <a:fillRect/>
          </a:stretch>
        </p:blipFill>
        <p:spPr bwMode="auto">
          <a:xfrm>
            <a:off x="755576" y="1124744"/>
            <a:ext cx="3517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8675" y="3305175"/>
            <a:ext cx="45053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5" cstate="print">
            <a:lum bright="8000" contrast="8000"/>
          </a:blip>
          <a:srcRect/>
          <a:stretch>
            <a:fillRect/>
          </a:stretch>
        </p:blipFill>
        <p:spPr bwMode="auto">
          <a:xfrm>
            <a:off x="457200" y="5949950"/>
            <a:ext cx="39814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0"/>
            <a:ext cx="1115616" cy="113969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62471" name="TextBox 6"/>
          <p:cNvSpPr txBox="1">
            <a:spLocks noChangeArrowheads="1"/>
          </p:cNvSpPr>
          <p:nvPr/>
        </p:nvSpPr>
        <p:spPr bwMode="auto">
          <a:xfrm>
            <a:off x="5651500" y="2708275"/>
            <a:ext cx="31226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70C0"/>
                </a:solidFill>
              </a:rPr>
              <a:t>Almost 50% faster process !!</a:t>
            </a:r>
          </a:p>
        </p:txBody>
      </p:sp>
      <p:sp>
        <p:nvSpPr>
          <p:cNvPr id="62472" name="TextBox 7"/>
          <p:cNvSpPr txBox="1">
            <a:spLocks noChangeArrowheads="1"/>
          </p:cNvSpPr>
          <p:nvPr/>
        </p:nvSpPr>
        <p:spPr bwMode="auto">
          <a:xfrm>
            <a:off x="2699792" y="188640"/>
            <a:ext cx="409599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dirty="0"/>
              <a:t>Reduction of MB under Vis </a:t>
            </a:r>
            <a:r>
              <a:rPr lang="en-US" sz="2000" b="1" dirty="0" smtClean="0"/>
              <a:t>Light</a:t>
            </a:r>
          </a:p>
          <a:p>
            <a:pPr algn="ctr"/>
            <a:r>
              <a:rPr lang="en-US" b="1" i="1" dirty="0" smtClean="0"/>
              <a:t>Comparing </a:t>
            </a:r>
            <a:r>
              <a:rPr lang="en-US" b="1" i="1" dirty="0" err="1" smtClean="0"/>
              <a:t>undoped</a:t>
            </a:r>
            <a:r>
              <a:rPr lang="en-US" b="1" i="1" dirty="0" smtClean="0"/>
              <a:t> and </a:t>
            </a:r>
            <a:r>
              <a:rPr lang="en-US" b="1" i="1" dirty="0" err="1" smtClean="0"/>
              <a:t>Mn</a:t>
            </a:r>
            <a:r>
              <a:rPr lang="en-US" b="1" i="1" dirty="0" smtClean="0"/>
              <a:t>-doped TiO2</a:t>
            </a:r>
            <a:endParaRPr lang="en-US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548680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Prospective Metal Oxide Semiconductors 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54502593"/>
              </p:ext>
            </p:extLst>
          </p:nvPr>
        </p:nvGraphicFramePr>
        <p:xfrm>
          <a:off x="6251203" y="2060848"/>
          <a:ext cx="2281237" cy="452437"/>
        </p:xfrm>
        <a:graphic>
          <a:graphicData uri="http://schemas.openxmlformats.org/presentationml/2006/ole">
            <p:oleObj spid="_x0000_s1026" name="方程式" r:id="rId4" imgW="1206360" imgH="228600" progId="Equation.3">
              <p:embed/>
            </p:oleObj>
          </a:graphicData>
        </a:graphic>
      </p:graphicFrame>
      <p:graphicFrame>
        <p:nvGraphicFramePr>
          <p:cNvPr id="1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86348390"/>
              </p:ext>
            </p:extLst>
          </p:nvPr>
        </p:nvGraphicFramePr>
        <p:xfrm>
          <a:off x="6273428" y="2659335"/>
          <a:ext cx="2117725" cy="404813"/>
        </p:xfrm>
        <a:graphic>
          <a:graphicData uri="http://schemas.openxmlformats.org/presentationml/2006/ole">
            <p:oleObj spid="_x0000_s1027" name="方程式" r:id="rId5" imgW="1320480" imgH="241200" progId="Equation.3">
              <p:embed/>
            </p:oleObj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51013861"/>
              </p:ext>
            </p:extLst>
          </p:nvPr>
        </p:nvGraphicFramePr>
        <p:xfrm>
          <a:off x="6282903" y="3059668"/>
          <a:ext cx="1873250" cy="527050"/>
        </p:xfrm>
        <a:graphic>
          <a:graphicData uri="http://schemas.openxmlformats.org/presentationml/2006/ole">
            <p:oleObj spid="_x0000_s1028" name="方程式" r:id="rId6" imgW="850680" imgH="228600" progId="Equation.3">
              <p:embed/>
            </p:oleObj>
          </a:graphicData>
        </a:graphic>
      </p:graphicFrame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64" y="1821361"/>
            <a:ext cx="5279086" cy="427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781742" y="1369016"/>
            <a:ext cx="1120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3200" dirty="0">
                <a:solidFill>
                  <a:prstClr val="black"/>
                </a:solidFill>
                <a:ea typeface="PMingLiU" pitchFamily="18" charset="-120"/>
              </a:rPr>
              <a:t>TiO</a:t>
            </a:r>
            <a:r>
              <a:rPr kumimoji="1" lang="en-US" altLang="zh-TW" sz="3200" baseline="-25000" dirty="0">
                <a:solidFill>
                  <a:prstClr val="black"/>
                </a:solidFill>
                <a:ea typeface="PMingLiU" pitchFamily="18" charset="-120"/>
              </a:rPr>
              <a:t>2</a:t>
            </a:r>
            <a:r>
              <a:rPr kumimoji="1" lang="en-US" altLang="zh-TW" sz="3200" dirty="0">
                <a:solidFill>
                  <a:prstClr val="black"/>
                </a:solidFill>
                <a:ea typeface="PMingLiU" pitchFamily="18" charset="-120"/>
              </a:rPr>
              <a:t> 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043200" y="1393161"/>
            <a:ext cx="29829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>
                <a:solidFill>
                  <a:srgbClr val="1F497D"/>
                </a:solidFill>
                <a:ea typeface="PMingLiU" pitchFamily="18" charset="-120"/>
              </a:rPr>
              <a:t>Band gap of semiconductors</a:t>
            </a:r>
          </a:p>
        </p:txBody>
      </p:sp>
      <p:sp>
        <p:nvSpPr>
          <p:cNvPr id="24" name="Ορθογώνιο 1"/>
          <p:cNvSpPr/>
          <p:nvPr/>
        </p:nvSpPr>
        <p:spPr>
          <a:xfrm>
            <a:off x="5652120" y="4667651"/>
            <a:ext cx="33354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TiO</a:t>
            </a:r>
            <a:r>
              <a:rPr lang="en-US" sz="1600" baseline="-250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 </a:t>
            </a:r>
            <a:r>
              <a:rPr lang="en-US" sz="1600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photocatalyst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has </a:t>
            </a: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600" b="1" i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low </a:t>
            </a:r>
            <a:r>
              <a:rPr lang="en-US" sz="1600" b="1" i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cost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innoxiousness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chemical 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inertness</a:t>
            </a:r>
            <a:r>
              <a:rPr lang="en-US" sz="16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endParaRPr lang="en-US" sz="1600" dirty="0" smtClean="0">
              <a:solidFill>
                <a:prstClr val="black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16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and 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high </a:t>
            </a:r>
            <a:r>
              <a:rPr lang="en-US" sz="1600" b="1" dirty="0" err="1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photocatalytic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performance under UV </a:t>
            </a:r>
            <a:r>
              <a:rPr lang="en-US" sz="1600" b="1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light</a:t>
            </a:r>
            <a:endParaRPr lang="el-GR" sz="16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Στρογγυλεμένο ορθογώνιο 8"/>
          <p:cNvSpPr/>
          <p:nvPr/>
        </p:nvSpPr>
        <p:spPr>
          <a:xfrm>
            <a:off x="5292080" y="4221088"/>
            <a:ext cx="3673948" cy="2016224"/>
          </a:xfrm>
          <a:prstGeom prst="roundRect">
            <a:avLst/>
          </a:prstGeom>
          <a:solidFill>
            <a:srgbClr val="09FF78">
              <a:alpha val="20000"/>
            </a:srgbClr>
          </a:solidFill>
          <a:ln w="381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6" name="Plus 25"/>
          <p:cNvSpPr/>
          <p:nvPr/>
        </p:nvSpPr>
        <p:spPr>
          <a:xfrm>
            <a:off x="6625550" y="3815921"/>
            <a:ext cx="1094635" cy="921873"/>
          </a:xfrm>
          <a:prstGeom prst="mathPlus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8" name="Rounded Rectangle 27"/>
          <p:cNvSpPr/>
          <p:nvPr/>
        </p:nvSpPr>
        <p:spPr>
          <a:xfrm>
            <a:off x="5993903" y="1324968"/>
            <a:ext cx="2682553" cy="2464071"/>
          </a:xfrm>
          <a:prstGeom prst="roundRect">
            <a:avLst>
              <a:gd name="adj" fmla="val 6805"/>
            </a:avLst>
          </a:prstGeom>
          <a:solidFill>
            <a:schemeClr val="tx2">
              <a:lumMod val="40000"/>
              <a:lumOff val="60000"/>
              <a:alpha val="1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42163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55776" y="422176"/>
            <a:ext cx="6588224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600" b="1" i="1" dirty="0" smtClean="0">
                <a:solidFill>
                  <a:srgbClr val="FF0000"/>
                </a:solidFill>
              </a:rPr>
              <a:t>Degradation of MB</a:t>
            </a:r>
            <a:endParaRPr lang="el-GR" sz="2600" b="1" i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576" y="1619508"/>
            <a:ext cx="6935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Visible light Irradiation</a:t>
            </a:r>
            <a:endParaRPr lang="el-GR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6758535"/>
              </p:ext>
            </p:extLst>
          </p:nvPr>
        </p:nvGraphicFramePr>
        <p:xfrm>
          <a:off x="-396552" y="1916832"/>
          <a:ext cx="5705473" cy="4035028"/>
        </p:xfrm>
        <a:graphic>
          <a:graphicData uri="http://schemas.openxmlformats.org/presentationml/2006/ole">
            <p:oleObj spid="_x0000_s78850" name="Graph" r:id="rId4" imgW="4259580" imgH="3032760" progId="Origin50.Graph">
              <p:embed/>
            </p:oleObj>
          </a:graphicData>
        </a:graphic>
      </p:graphicFrame>
      <p:sp>
        <p:nvSpPr>
          <p:cNvPr id="23" name="Rectangle 22"/>
          <p:cNvSpPr/>
          <p:nvPr/>
        </p:nvSpPr>
        <p:spPr>
          <a:xfrm>
            <a:off x="5125144" y="1619508"/>
            <a:ext cx="6935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Visible light Irradiation | kinetic study</a:t>
            </a:r>
            <a:endParaRPr lang="el-GR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14460299"/>
              </p:ext>
            </p:extLst>
          </p:nvPr>
        </p:nvGraphicFramePr>
        <p:xfrm>
          <a:off x="4199750" y="1916832"/>
          <a:ext cx="5700842" cy="4035532"/>
        </p:xfrm>
        <a:graphic>
          <a:graphicData uri="http://schemas.openxmlformats.org/presentationml/2006/ole">
            <p:oleObj spid="_x0000_s78851" name="Graph" r:id="rId5" imgW="4259580" imgH="3032760" progId="Origin50.Graph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832783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967" y="476672"/>
            <a:ext cx="9398546" cy="5982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prstClr val="white"/>
                </a:solidFill>
              </a:rPr>
              <a:t>Inactivation of pathogens</a:t>
            </a:r>
            <a:endParaRPr lang="el-GR" sz="2800" dirty="0">
              <a:solidFill>
                <a:prstClr val="white"/>
              </a:solidFill>
            </a:endParaRPr>
          </a:p>
        </p:txBody>
      </p:sp>
      <p:pic>
        <p:nvPicPr>
          <p:cNvPr id="5" name="Εικόνα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04188" y="6581001"/>
            <a:ext cx="63398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*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Venieri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D.,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Binas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V., </a:t>
            </a:r>
            <a:r>
              <a:rPr lang="en-US" sz="1200" i="1" dirty="0" err="1" smtClean="0">
                <a:solidFill>
                  <a:srgbClr val="1F497D"/>
                </a:solidFill>
                <a:ea typeface="宋体" pitchFamily="2" charset="-122"/>
              </a:rPr>
              <a:t>Kiriakidis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 G., et </a:t>
            </a:r>
            <a:r>
              <a:rPr lang="en-US" sz="1200" i="1" dirty="0">
                <a:solidFill>
                  <a:srgbClr val="1F497D"/>
                </a:solidFill>
                <a:ea typeface="宋体" pitchFamily="2" charset="-122"/>
              </a:rPr>
              <a:t>all Applied Catalysis B: Environmental 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154</a:t>
            </a:r>
            <a:r>
              <a:rPr lang="el-GR" sz="1200" i="1" dirty="0" smtClean="0">
                <a:solidFill>
                  <a:srgbClr val="1F497D"/>
                </a:solidFill>
                <a:ea typeface="宋体" pitchFamily="2" charset="-122"/>
              </a:rPr>
              <a:t>, </a:t>
            </a:r>
            <a:r>
              <a:rPr lang="el-GR" sz="1200" i="1" dirty="0">
                <a:solidFill>
                  <a:srgbClr val="1F497D"/>
                </a:solidFill>
                <a:ea typeface="宋体" pitchFamily="2" charset="-122"/>
              </a:rPr>
              <a:t>(</a:t>
            </a:r>
            <a:r>
              <a:rPr lang="el-GR" sz="1200" i="1" dirty="0" smtClean="0">
                <a:solidFill>
                  <a:srgbClr val="1F497D"/>
                </a:solidFill>
                <a:ea typeface="宋体" pitchFamily="2" charset="-122"/>
              </a:rPr>
              <a:t>201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4</a:t>
            </a:r>
            <a:r>
              <a:rPr lang="el-GR" sz="1200" i="1" dirty="0" smtClean="0">
                <a:solidFill>
                  <a:srgbClr val="1F497D"/>
                </a:solidFill>
                <a:ea typeface="宋体" pitchFamily="2" charset="-122"/>
              </a:rPr>
              <a:t>) </a:t>
            </a:r>
            <a:r>
              <a:rPr lang="en-US" sz="1200" i="1" dirty="0" smtClean="0">
                <a:solidFill>
                  <a:srgbClr val="1F497D"/>
                </a:solidFill>
                <a:ea typeface="宋体" pitchFamily="2" charset="-122"/>
              </a:rPr>
              <a:t>93</a:t>
            </a:r>
            <a:endParaRPr lang="el-GR" sz="1200" i="1" dirty="0">
              <a:solidFill>
                <a:srgbClr val="1F497D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2555776" y="422176"/>
            <a:ext cx="6588224" cy="846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600" b="1" i="1" dirty="0" smtClean="0">
                <a:solidFill>
                  <a:srgbClr val="1F497D"/>
                </a:solidFill>
              </a:rPr>
              <a:t>Inactivation of MS2 Bacteriophage</a:t>
            </a:r>
            <a:endParaRPr lang="el-GR" sz="2600" b="1" i="1" dirty="0">
              <a:solidFill>
                <a:srgbClr val="1F497D"/>
              </a:solidFill>
            </a:endParaRPr>
          </a:p>
        </p:txBody>
      </p:sp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3" cstate="print"/>
          <a:srcRect b="65604"/>
          <a:stretch>
            <a:fillRect/>
          </a:stretch>
        </p:blipFill>
        <p:spPr bwMode="auto">
          <a:xfrm>
            <a:off x="1835696" y="1268760"/>
            <a:ext cx="52565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2 - TextBox"/>
          <p:cNvSpPr txBox="1"/>
          <p:nvPr/>
        </p:nvSpPr>
        <p:spPr>
          <a:xfrm>
            <a:off x="2825025" y="3645024"/>
            <a:ext cx="3259143" cy="184666"/>
          </a:xfrm>
          <a:prstGeom prst="rect">
            <a:avLst/>
          </a:prstGeom>
          <a:solidFill>
            <a:schemeClr val="tx1"/>
          </a:solidFill>
          <a:ln cmpd="sng">
            <a:solidFill>
              <a:schemeClr val="tx1"/>
            </a:solidFill>
          </a:ln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en-GB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MS2 </a:t>
            </a:r>
            <a:r>
              <a:rPr lang="en-GB" sz="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phages</a:t>
            </a:r>
            <a:r>
              <a:rPr lang="en-GB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in samples after treatment with Co-doped </a:t>
            </a:r>
            <a:r>
              <a:rPr lang="en-GB" sz="8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titania</a:t>
            </a:r>
            <a:endParaRPr lang="el-GR" sz="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8012" y="3861288"/>
            <a:ext cx="2800132" cy="2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692" y="3861288"/>
            <a:ext cx="2802645" cy="2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2947" y="3861048"/>
            <a:ext cx="2805517" cy="21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73617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548680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The Problem!!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4" y="1265262"/>
            <a:ext cx="552450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9" descr="spectr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216" y="1340768"/>
            <a:ext cx="3977288" cy="271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5740799" y="1412776"/>
            <a:ext cx="168239" cy="2520950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prstClr val="white"/>
              </a:solidFill>
              <a:ea typeface="宋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50126" y="4161296"/>
            <a:ext cx="3370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Non</a:t>
            </a:r>
            <a:r>
              <a:rPr lang="en-US" sz="2400" b="1" dirty="0" smtClean="0"/>
              <a:t>-Doped TiO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Anatase</a:t>
            </a:r>
            <a:endParaRPr lang="el-GR" sz="2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31627" y="4703674"/>
            <a:ext cx="32111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420000"/>
                </a:solidFill>
              </a:rPr>
              <a:t>Band Gap: 3.2 eV (~</a:t>
            </a:r>
            <a:r>
              <a:rPr lang="en-US" sz="2000" b="1" dirty="0" smtClean="0">
                <a:solidFill>
                  <a:srgbClr val="FF0000"/>
                </a:solidFill>
              </a:rPr>
              <a:t>388 nm</a:t>
            </a:r>
            <a:r>
              <a:rPr lang="en-US" sz="2000" b="1" dirty="0" smtClean="0">
                <a:solidFill>
                  <a:srgbClr val="420000"/>
                </a:solidFill>
              </a:rPr>
              <a:t>)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08104" y="5539601"/>
            <a:ext cx="31333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420000"/>
                </a:solidFill>
              </a:rPr>
              <a:t>UV Induced </a:t>
            </a:r>
            <a:r>
              <a:rPr lang="en-US" sz="2000" b="1" dirty="0" err="1" smtClean="0">
                <a:solidFill>
                  <a:srgbClr val="420000"/>
                </a:solidFill>
              </a:rPr>
              <a:t>Photocatalysis</a:t>
            </a:r>
            <a:r>
              <a:rPr lang="en-US" sz="2000" b="1" dirty="0" smtClean="0">
                <a:solidFill>
                  <a:srgbClr val="420000"/>
                </a:solidFill>
              </a:rPr>
              <a:t>: 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</a:rPr>
              <a:t>Outdoor Applications</a:t>
            </a:r>
          </a:p>
        </p:txBody>
      </p:sp>
      <p:sp>
        <p:nvSpPr>
          <p:cNvPr id="29" name="Down Arrow 28"/>
          <p:cNvSpPr/>
          <p:nvPr/>
        </p:nvSpPr>
        <p:spPr>
          <a:xfrm>
            <a:off x="6718357" y="5184497"/>
            <a:ext cx="637674" cy="274390"/>
          </a:xfrm>
          <a:prstGeom prst="downArrow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0" name="Rounded Rectangle 29"/>
          <p:cNvSpPr/>
          <p:nvPr/>
        </p:nvSpPr>
        <p:spPr>
          <a:xfrm>
            <a:off x="5343527" y="5539601"/>
            <a:ext cx="3404937" cy="707886"/>
          </a:xfrm>
          <a:prstGeom prst="roundRect">
            <a:avLst/>
          </a:prstGeom>
          <a:solidFill>
            <a:srgbClr val="8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1" name="Rounded Rectangle 30"/>
          <p:cNvSpPr/>
          <p:nvPr/>
        </p:nvSpPr>
        <p:spPr>
          <a:xfrm>
            <a:off x="5093639" y="4161296"/>
            <a:ext cx="3977288" cy="2220031"/>
          </a:xfrm>
          <a:prstGeom prst="roundRect">
            <a:avLst>
              <a:gd name="adj" fmla="val 6805"/>
            </a:avLst>
          </a:prstGeom>
          <a:solidFill>
            <a:schemeClr val="tx2">
              <a:lumMod val="40000"/>
              <a:lumOff val="60000"/>
              <a:alpha val="1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="" xmlns:p14="http://schemas.microsoft.com/office/powerpoint/2010/main" val="342163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620688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Strategy: Enhancement of Efficiency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1268760"/>
            <a:ext cx="8809037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10679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27088" y="333375"/>
            <a:ext cx="7772400" cy="1470025"/>
          </a:xfrm>
        </p:spPr>
        <p:txBody>
          <a:bodyPr/>
          <a:lstStyle/>
          <a:p>
            <a:pPr eaLnBrk="1" hangingPunct="1"/>
            <a:r>
              <a:rPr lang="en-US" sz="3600" smtClean="0"/>
              <a:t>Fundamental Fields of PC application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US" smtClean="0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595438"/>
            <a:ext cx="74168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23975" cy="1352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37894" name="Line 6"/>
          <p:cNvSpPr>
            <a:spLocks noChangeShapeType="1"/>
          </p:cNvSpPr>
          <p:nvPr/>
        </p:nvSpPr>
        <p:spPr bwMode="auto">
          <a:xfrm flipV="1">
            <a:off x="250825" y="2997200"/>
            <a:ext cx="1008063" cy="719138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5" name="TextBox 6"/>
          <p:cNvSpPr txBox="1">
            <a:spLocks noChangeArrowheads="1"/>
          </p:cNvSpPr>
          <p:nvPr/>
        </p:nvSpPr>
        <p:spPr bwMode="auto">
          <a:xfrm>
            <a:off x="3995738" y="6453188"/>
            <a:ext cx="49768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/>
              <a:t>note: </a:t>
            </a:r>
            <a:r>
              <a:rPr lang="en-GB" sz="1000"/>
              <a:t>1,2-Dichloroethane (</a:t>
            </a:r>
            <a:r>
              <a:rPr lang="en-GB" sz="1000" b="1"/>
              <a:t>EDC</a:t>
            </a:r>
            <a:r>
              <a:rPr lang="en-GB" sz="1000"/>
              <a:t>), </a:t>
            </a:r>
            <a:r>
              <a:rPr lang="el-GR" sz="1000"/>
              <a:t>Methicillin-resistant Staphylococcus aureus (</a:t>
            </a:r>
            <a:r>
              <a:rPr lang="el-GR" sz="1000" b="1" i="1"/>
              <a:t>MRSA</a:t>
            </a:r>
            <a:r>
              <a:rPr lang="el-GR" sz="1000"/>
              <a:t>)</a:t>
            </a:r>
            <a:endParaRPr lang="en-US" sz="1000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 flipV="1">
            <a:off x="7812088" y="3141663"/>
            <a:ext cx="936625" cy="863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V="1">
            <a:off x="323850" y="5300663"/>
            <a:ext cx="1008063" cy="7191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 flipV="1">
            <a:off x="7740650" y="5300663"/>
            <a:ext cx="936625" cy="863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1"/>
            <a:ext cx="9144001" cy="460445"/>
          </a:xfrm>
          <a:prstGeom prst="rect">
            <a:avLst/>
          </a:prstGeom>
          <a:gradFill>
            <a:gsLst>
              <a:gs pos="0">
                <a:srgbClr val="336699"/>
              </a:gs>
              <a:gs pos="67000">
                <a:srgbClr val="6196CB"/>
              </a:gs>
              <a:gs pos="10000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20" y="6516052"/>
            <a:ext cx="9144120" cy="341948"/>
          </a:xfrm>
          <a:prstGeom prst="rect">
            <a:avLst/>
          </a:prstGeom>
          <a:gradFill>
            <a:gsLst>
              <a:gs pos="100000">
                <a:srgbClr val="336699"/>
              </a:gs>
              <a:gs pos="33000">
                <a:srgbClr val="6196CB"/>
              </a:gs>
              <a:gs pos="0">
                <a:srgbClr val="85AED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pic>
        <p:nvPicPr>
          <p:cNvPr id="17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28716" cy="388766"/>
          </a:xfrm>
          <a:prstGeom prst="rect">
            <a:avLst/>
          </a:prstGeom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2843808" y="620688"/>
            <a:ext cx="6300192" cy="486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b="1" dirty="0" smtClean="0">
                <a:solidFill>
                  <a:srgbClr val="1F497D"/>
                </a:solidFill>
              </a:rPr>
              <a:t>Applications Market*</a:t>
            </a:r>
            <a:endParaRPr lang="el-GR" sz="2400" b="1" i="1" dirty="0">
              <a:solidFill>
                <a:srgbClr val="1F497D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05" y="1275376"/>
            <a:ext cx="5257800" cy="467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66" y="1271251"/>
            <a:ext cx="4836730" cy="2311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350" y="3583147"/>
            <a:ext cx="4045145" cy="2366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5930423" y="6042774"/>
            <a:ext cx="3140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 smtClean="0">
                <a:solidFill>
                  <a:prstClr val="black"/>
                </a:solidFill>
                <a:ea typeface="宋体" pitchFamily="2" charset="-122"/>
              </a:rPr>
              <a:t>*European </a:t>
            </a:r>
            <a:r>
              <a:rPr lang="en-US" sz="1400" i="1" dirty="0" err="1" smtClean="0">
                <a:solidFill>
                  <a:prstClr val="black"/>
                </a:solidFill>
                <a:ea typeface="宋体" pitchFamily="2" charset="-122"/>
              </a:rPr>
              <a:t>Photocatalysis</a:t>
            </a:r>
            <a:r>
              <a:rPr lang="en-US" sz="1400" i="1" dirty="0" smtClean="0">
                <a:solidFill>
                  <a:prstClr val="black"/>
                </a:solidFill>
                <a:ea typeface="宋体" pitchFamily="2" charset="-122"/>
              </a:rPr>
              <a:t> Federation</a:t>
            </a:r>
            <a:endParaRPr lang="el-GR" sz="1400" i="1" dirty="0">
              <a:solidFill>
                <a:prstClr val="black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81931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2280</Words>
  <Application>Microsoft Office PowerPoint</Application>
  <PresentationFormat>On-screen Show (4:3)</PresentationFormat>
  <Paragraphs>440</Paragraphs>
  <Slides>52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Office Theme</vt:lpstr>
      <vt:lpstr>Picture</vt:lpstr>
      <vt:lpstr>方程式</vt:lpstr>
      <vt:lpstr>Graph</vt:lpstr>
      <vt:lpstr>Slide 1</vt:lpstr>
      <vt:lpstr>Slide 2</vt:lpstr>
      <vt:lpstr>Slide 3</vt:lpstr>
      <vt:lpstr>Slide 4</vt:lpstr>
      <vt:lpstr>Slide 5</vt:lpstr>
      <vt:lpstr>Slide 6</vt:lpstr>
      <vt:lpstr>Slide 7</vt:lpstr>
      <vt:lpstr>Fundamental Fields of PC application</vt:lpstr>
      <vt:lpstr>Slide 9</vt:lpstr>
      <vt:lpstr>Slide 10</vt:lpstr>
      <vt:lpstr>Slide 11</vt:lpstr>
      <vt:lpstr>Slide 12</vt:lpstr>
      <vt:lpstr>The case of Mn doped TiO2</vt:lpstr>
      <vt:lpstr>The case of Mn doped TiO2</vt:lpstr>
      <vt:lpstr>Slide 15</vt:lpstr>
      <vt:lpstr>Slide 16</vt:lpstr>
      <vt:lpstr>Slide 17</vt:lpstr>
      <vt:lpstr>Air Purification Degradation of Acetaldehyde</vt:lpstr>
      <vt:lpstr>Slide 19</vt:lpstr>
      <vt:lpstr>Slide 20</vt:lpstr>
      <vt:lpstr>Slide 21</vt:lpstr>
      <vt:lpstr>Slide 22</vt:lpstr>
      <vt:lpstr>Scale up Tests in different Building materials</vt:lpstr>
      <vt:lpstr>Slide 24</vt:lpstr>
      <vt:lpstr>Slide 25</vt:lpstr>
      <vt:lpstr>Slide 26</vt:lpstr>
      <vt:lpstr>Slide 27</vt:lpstr>
      <vt:lpstr>“Demo House” TEST facilities at FORTH  </vt:lpstr>
      <vt:lpstr>Demo House PC test results </vt:lpstr>
      <vt:lpstr>Slide 30</vt:lpstr>
      <vt:lpstr>Slide 31</vt:lpstr>
      <vt:lpstr>Conclusions </vt:lpstr>
      <vt:lpstr>Acknowledgements</vt:lpstr>
      <vt:lpstr>Slide 34</vt:lpstr>
      <vt:lpstr>Transparent Conductive Materials Group      tcm.iesl.forth.gr</vt:lpstr>
      <vt:lpstr>Conclusions </vt:lpstr>
      <vt:lpstr>Foundation for Research and Technology - FORTH</vt:lpstr>
      <vt:lpstr>FORTH Institutes www.forth.gr</vt:lpstr>
      <vt:lpstr>Slide 39</vt:lpstr>
      <vt:lpstr>Slide 40</vt:lpstr>
      <vt:lpstr>Slide 41</vt:lpstr>
      <vt:lpstr>Slide 42</vt:lpstr>
      <vt:lpstr>The  “Clear Up” Project   http://www.clear-up.eu</vt:lpstr>
      <vt:lpstr> Air purification by photocatalysis</vt:lpstr>
      <vt:lpstr>Photo-catalysis </vt:lpstr>
      <vt:lpstr>Slide 46</vt:lpstr>
      <vt:lpstr>Air and Water Purification</vt:lpstr>
      <vt:lpstr>Slide 48</vt:lpstr>
      <vt:lpstr>Slide 49</vt:lpstr>
      <vt:lpstr>Slide 50</vt:lpstr>
      <vt:lpstr>Slide 51</vt:lpstr>
      <vt:lpstr>Slide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kirgiakid</dc:creator>
  <cp:lastModifiedBy>kirgiakid</cp:lastModifiedBy>
  <cp:revision>57</cp:revision>
  <dcterms:created xsi:type="dcterms:W3CDTF">2015-08-27T12:04:22Z</dcterms:created>
  <dcterms:modified xsi:type="dcterms:W3CDTF">2017-04-01T17:45:39Z</dcterms:modified>
</cp:coreProperties>
</file>