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"/>
  </p:notesMasterIdLst>
  <p:sldIdLst>
    <p:sldId id="277" r:id="rId3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993" autoAdjust="0"/>
  </p:normalViewPr>
  <p:slideViewPr>
    <p:cSldViewPr>
      <p:cViewPr varScale="1">
        <p:scale>
          <a:sx n="75" d="100"/>
          <a:sy n="75" d="100"/>
        </p:scale>
        <p:origin x="1666" y="53"/>
      </p:cViewPr>
      <p:guideLst>
        <p:guide orient="horz" pos="1620"/>
        <p:guide pos="3840"/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6B2FE-29CC-4B1D-9BBE-98AA395A678C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532BA-4FED-4E1A-8158-06FFC5011B0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532BA-4FED-4E1A-8158-06FFC5011B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389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471490" y="2055813"/>
            <a:ext cx="7307263" cy="189706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 smtClean="0">
              <a:solidFill>
                <a:srgbClr val="000000"/>
              </a:solidFill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799" y="2155827"/>
            <a:ext cx="6798733" cy="646642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94267" y="2861729"/>
            <a:ext cx="6781801" cy="1016004"/>
          </a:xfrm>
        </p:spPr>
        <p:txBody>
          <a:bodyPr/>
          <a:lstStyle>
            <a:lvl1pPr marL="0" indent="0" algn="l">
              <a:buNone/>
              <a:defRPr>
                <a:solidFill>
                  <a:srgbClr val="00A6D6"/>
                </a:solidFill>
                <a:latin typeface="Bookman Old Style"/>
                <a:cs typeface="Bookman Old Style"/>
              </a:defRPr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nl-NL" dirty="0" smtClean="0"/>
              <a:t>Click to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Master</a:t>
            </a:r>
            <a:r>
              <a:rPr lang="nl-NL" dirty="0" smtClean="0"/>
              <a:t> </a:t>
            </a:r>
            <a:r>
              <a:rPr lang="nl-NL" dirty="0" err="1" smtClean="0"/>
              <a:t>subtitle</a:t>
            </a:r>
            <a:r>
              <a:rPr lang="nl-NL" dirty="0" smtClean="0"/>
              <a:t> </a:t>
            </a:r>
            <a:r>
              <a:rPr lang="nl-NL" dirty="0" err="1" smtClean="0"/>
              <a:t>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80700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74217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1948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36485953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925515" y="1828800"/>
            <a:ext cx="3492500" cy="35067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0415" y="1828800"/>
            <a:ext cx="3494087" cy="35067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8297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4611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1404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34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29176798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988341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7422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288088" y="457200"/>
            <a:ext cx="1789112" cy="487838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917578" y="457200"/>
            <a:ext cx="5218113" cy="487838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8420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578" y="457200"/>
            <a:ext cx="7159625" cy="1066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5515" y="1828800"/>
            <a:ext cx="3492500" cy="35067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0415" y="1828800"/>
            <a:ext cx="3494087" cy="167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0415" y="3657600"/>
            <a:ext cx="3494087" cy="1677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81329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40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A23AC-C69A-469D-8FB7-1B43E5CD4257}" type="slidenum">
              <a:rPr lang="en-US" altLang="zh-CN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46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917578" y="457201"/>
            <a:ext cx="7159625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title style</a:t>
            </a:r>
            <a:br>
              <a:rPr lang="nl-NL" smtClean="0"/>
            </a:br>
            <a:endParaRPr lang="nl-NL" smtClean="0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5513" y="1828800"/>
            <a:ext cx="7138987" cy="350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0" y="6132515"/>
            <a:ext cx="9144000" cy="7254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nl-NL" sz="165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4" name="Rectangle 19"/>
          <p:cNvSpPr>
            <a:spLocks noChangeArrowheads="1"/>
          </p:cNvSpPr>
          <p:nvPr/>
        </p:nvSpPr>
        <p:spPr bwMode="auto">
          <a:xfrm>
            <a:off x="0" y="6584950"/>
            <a:ext cx="9144000" cy="273050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nl-NL" sz="165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0" y="67818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nl-NL" sz="165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7" name="Line 22"/>
          <p:cNvSpPr>
            <a:spLocks noChangeShapeType="1"/>
          </p:cNvSpPr>
          <p:nvPr/>
        </p:nvSpPr>
        <p:spPr bwMode="auto">
          <a:xfrm>
            <a:off x="0" y="61341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endParaRPr lang="nl-NL" sz="165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3124200" y="6248401"/>
            <a:ext cx="44196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ahoma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ahoma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cs typeface="Arial" charset="0"/>
              </a:defRPr>
            </a:lvl9pPr>
          </a:lstStyle>
          <a:p>
            <a:pPr algn="r" eaLnBrk="1" fontAlgn="base" hangingPunct="1">
              <a:spcBef>
                <a:spcPct val="50000"/>
              </a:spcBef>
              <a:spcAft>
                <a:spcPct val="0"/>
              </a:spcAft>
            </a:pPr>
            <a:endParaRPr lang="nl-NL" sz="1050" smtClean="0">
              <a:solidFill>
                <a:srgbClr val="108BD9"/>
              </a:solidFill>
              <a:ea typeface="ＭＳ Ｐゴシック" charset="-128"/>
            </a:endParaRPr>
          </a:p>
        </p:txBody>
      </p:sp>
      <p:sp>
        <p:nvSpPr>
          <p:cNvPr id="19" name="Rectangle 20"/>
          <p:cNvSpPr>
            <a:spLocks noChangeArrowheads="1"/>
          </p:cNvSpPr>
          <p:nvPr/>
        </p:nvSpPr>
        <p:spPr bwMode="auto">
          <a:xfrm>
            <a:off x="2" y="0"/>
            <a:ext cx="469900" cy="2057400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nl-NL" sz="165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34" name="Picture 10" descr="logo_rgb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3" y="6181727"/>
            <a:ext cx="881063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7"/>
          <p:cNvSpPr>
            <a:spLocks noChangeArrowheads="1"/>
          </p:cNvSpPr>
          <p:nvPr/>
        </p:nvSpPr>
        <p:spPr bwMode="auto">
          <a:xfrm>
            <a:off x="7735888" y="6362702"/>
            <a:ext cx="452437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B3D8B322-D162-4CBA-BFB8-8EED3DEE680D}" type="slidenum">
              <a:rPr lang="nl-NL" sz="825" smtClean="0">
                <a:solidFill>
                  <a:srgbClr val="000000"/>
                </a:solidFill>
                <a:ea typeface="ＭＳ Ｐゴシック" charset="-128"/>
                <a:cs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nl-NL" sz="825" smtClean="0">
              <a:solidFill>
                <a:srgbClr val="000000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56389" y="6324602"/>
            <a:ext cx="1463675" cy="207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50" dirty="0">
                <a:solidFill>
                  <a:srgbClr val="00A6D6"/>
                </a:solidFill>
                <a:ea typeface="Arial" charset="0"/>
                <a:cs typeface="Arial" charset="0"/>
              </a:rPr>
              <a:t>Challenge the future</a:t>
            </a:r>
          </a:p>
        </p:txBody>
      </p:sp>
    </p:spTree>
    <p:extLst>
      <p:ext uri="{BB962C8B-B14F-4D97-AF65-F5344CB8AC3E}">
        <p14:creationId xmlns:p14="http://schemas.microsoft.com/office/powerpoint/2010/main" val="3735727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marL="642938" indent="-642938" algn="l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marL="642938" indent="-642938" algn="l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Bookman Old Style" pitchFamily="18" charset="0"/>
          <a:ea typeface="ＭＳ Ｐゴシック" charset="-128"/>
          <a:cs typeface="ＭＳ Ｐゴシック" charset="-128"/>
        </a:defRPr>
      </a:lvl2pPr>
      <a:lvl3pPr marL="642938" indent="-642938" algn="l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Bookman Old Style" pitchFamily="18" charset="0"/>
          <a:ea typeface="ＭＳ Ｐゴシック" charset="-128"/>
          <a:cs typeface="ＭＳ Ｐゴシック" charset="-128"/>
        </a:defRPr>
      </a:lvl3pPr>
      <a:lvl4pPr marL="642938" indent="-642938" algn="l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Bookman Old Style" pitchFamily="18" charset="0"/>
          <a:ea typeface="ＭＳ Ｐゴシック" charset="-128"/>
          <a:cs typeface="ＭＳ Ｐゴシック" charset="-128"/>
        </a:defRPr>
      </a:lvl4pPr>
      <a:lvl5pPr marL="642938" indent="-642938" algn="l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Bookman Old Style" pitchFamily="18" charset="0"/>
          <a:ea typeface="ＭＳ Ｐゴシック" charset="-128"/>
          <a:cs typeface="ＭＳ Ｐゴシック" charset="-128"/>
        </a:defRPr>
      </a:lvl5pPr>
      <a:lvl6pPr marL="985838" indent="-642938" algn="l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Bookman Old Style" pitchFamily="18" charset="0"/>
        </a:defRPr>
      </a:lvl6pPr>
      <a:lvl7pPr marL="1328738" indent="-642938" algn="l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Bookman Old Style" pitchFamily="18" charset="0"/>
        </a:defRPr>
      </a:lvl7pPr>
      <a:lvl8pPr marL="1671638" indent="-642938" algn="l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Bookman Old Style" pitchFamily="18" charset="0"/>
        </a:defRPr>
      </a:lvl8pPr>
      <a:lvl9pPr marL="2014538" indent="-642938" algn="l" rtl="0" eaLnBrk="0" fontAlgn="base" hangingPunct="0">
        <a:spcBef>
          <a:spcPct val="0"/>
        </a:spcBef>
        <a:spcAft>
          <a:spcPct val="0"/>
        </a:spcAft>
        <a:defRPr sz="2475">
          <a:solidFill>
            <a:schemeClr val="tx1"/>
          </a:solidFill>
          <a:latin typeface="Bookman Old Style" pitchFamily="18" charset="0"/>
        </a:defRPr>
      </a:lvl9pPr>
    </p:titleStyle>
    <p:bodyStyle>
      <a:lvl1pPr marL="146447" indent="-146447" algn="l" rtl="0" eaLnBrk="0" fontAlgn="base" hangingPunct="0">
        <a:lnSpc>
          <a:spcPts val="1875"/>
        </a:lnSpc>
        <a:spcBef>
          <a:spcPct val="0"/>
        </a:spcBef>
        <a:spcAft>
          <a:spcPct val="0"/>
        </a:spcAft>
        <a:buClr>
          <a:srgbClr val="00A6D6"/>
        </a:buClr>
        <a:buChar char="•"/>
        <a:defRPr sz="15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432197" indent="-142875" algn="l" rtl="0" eaLnBrk="0" fontAlgn="base" hangingPunct="0">
        <a:lnSpc>
          <a:spcPts val="1875"/>
        </a:lnSpc>
        <a:spcBef>
          <a:spcPct val="0"/>
        </a:spcBef>
        <a:spcAft>
          <a:spcPct val="0"/>
        </a:spcAft>
        <a:buClr>
          <a:srgbClr val="00A6D6"/>
        </a:buClr>
        <a:buFont typeface="Times" charset="0"/>
        <a:buChar char="•"/>
        <a:defRPr>
          <a:solidFill>
            <a:schemeClr val="tx1"/>
          </a:solidFill>
          <a:latin typeface="+mn-lt"/>
          <a:ea typeface="ＭＳ Ｐゴシック" charset="-128"/>
        </a:defRPr>
      </a:lvl2pPr>
      <a:lvl3pPr marL="717947" indent="-142875" algn="l" rtl="0" eaLnBrk="0" fontAlgn="base" hangingPunct="0">
        <a:lnSpc>
          <a:spcPts val="1875"/>
        </a:lnSpc>
        <a:spcBef>
          <a:spcPct val="0"/>
        </a:spcBef>
        <a:spcAft>
          <a:spcPct val="0"/>
        </a:spcAft>
        <a:buClr>
          <a:srgbClr val="00A6D6"/>
        </a:buClr>
        <a:buFont typeface="Times" charset="0"/>
        <a:buChar char="•"/>
        <a:defRPr sz="1200">
          <a:solidFill>
            <a:schemeClr val="tx1"/>
          </a:solidFill>
          <a:latin typeface="+mn-lt"/>
          <a:ea typeface="ＭＳ Ｐゴシック" charset="-128"/>
        </a:defRPr>
      </a:lvl3pPr>
      <a:lvl4pPr marL="1003697" indent="-142875" algn="l" rtl="0" eaLnBrk="0" fontAlgn="base" hangingPunct="0">
        <a:lnSpc>
          <a:spcPts val="1875"/>
        </a:lnSpc>
        <a:spcBef>
          <a:spcPct val="0"/>
        </a:spcBef>
        <a:spcAft>
          <a:spcPct val="0"/>
        </a:spcAft>
        <a:buClr>
          <a:schemeClr val="bg2"/>
        </a:buClr>
        <a:buFont typeface="Times" charset="0"/>
        <a:buChar char="•"/>
        <a:defRPr sz="1050">
          <a:solidFill>
            <a:schemeClr val="tx1"/>
          </a:solidFill>
          <a:latin typeface="+mn-lt"/>
          <a:ea typeface="ＭＳ Ｐゴシック" charset="-128"/>
        </a:defRPr>
      </a:lvl4pPr>
      <a:lvl5pPr marL="1289447" indent="-142875" algn="l" rtl="0" eaLnBrk="0" fontAlgn="base" hangingPunct="0">
        <a:lnSpc>
          <a:spcPts val="1875"/>
        </a:lnSpc>
        <a:spcBef>
          <a:spcPct val="0"/>
        </a:spcBef>
        <a:spcAft>
          <a:spcPct val="0"/>
        </a:spcAft>
        <a:buClr>
          <a:schemeClr val="bg2"/>
        </a:buClr>
        <a:buFont typeface="Times" charset="0"/>
        <a:buChar char="•"/>
        <a:defRPr sz="900">
          <a:solidFill>
            <a:schemeClr val="tx1"/>
          </a:solidFill>
          <a:latin typeface="+mn-lt"/>
          <a:ea typeface="ＭＳ Ｐゴシック" charset="-128"/>
        </a:defRPr>
      </a:lvl5pPr>
      <a:lvl6pPr marL="1632347" indent="-142875" algn="l" rtl="0" eaLnBrk="0" fontAlgn="base" hangingPunct="0">
        <a:lnSpc>
          <a:spcPts val="1875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900">
          <a:solidFill>
            <a:schemeClr val="tx1"/>
          </a:solidFill>
          <a:latin typeface="+mn-lt"/>
        </a:defRPr>
      </a:lvl6pPr>
      <a:lvl7pPr marL="1975247" indent="-142875" algn="l" rtl="0" eaLnBrk="0" fontAlgn="base" hangingPunct="0">
        <a:lnSpc>
          <a:spcPts val="1875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900">
          <a:solidFill>
            <a:schemeClr val="tx1"/>
          </a:solidFill>
          <a:latin typeface="+mn-lt"/>
        </a:defRPr>
      </a:lvl7pPr>
      <a:lvl8pPr marL="2318147" indent="-142875" algn="l" rtl="0" eaLnBrk="0" fontAlgn="base" hangingPunct="0">
        <a:lnSpc>
          <a:spcPts val="1875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900">
          <a:solidFill>
            <a:schemeClr val="tx1"/>
          </a:solidFill>
          <a:latin typeface="+mn-lt"/>
        </a:defRPr>
      </a:lvl8pPr>
      <a:lvl9pPr marL="2661047" indent="-142875" algn="l" rtl="0" eaLnBrk="0" fontAlgn="base" hangingPunct="0">
        <a:lnSpc>
          <a:spcPts val="1875"/>
        </a:lnSpc>
        <a:spcBef>
          <a:spcPct val="0"/>
        </a:spcBef>
        <a:spcAft>
          <a:spcPct val="0"/>
        </a:spcAft>
        <a:buClr>
          <a:schemeClr val="bg2"/>
        </a:buClr>
        <a:buFont typeface="Times" pitchFamily="18" charset="0"/>
        <a:buChar char="•"/>
        <a:defRPr sz="9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100000">
              <a:schemeClr val="bg2">
                <a:lumMod val="20000"/>
                <a:lumOff val="80000"/>
              </a:schemeClr>
            </a:gs>
            <a:gs pos="100000">
              <a:srgbClr val="DEF0FD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499"/>
            <a:ext cx="496609" cy="2117899"/>
          </a:xfrm>
          <a:prstGeom prst="rect">
            <a:avLst/>
          </a:prstGeom>
        </p:spPr>
      </p:pic>
      <p:sp>
        <p:nvSpPr>
          <p:cNvPr id="2" name="矩形 2"/>
          <p:cNvSpPr/>
          <p:nvPr/>
        </p:nvSpPr>
        <p:spPr>
          <a:xfrm>
            <a:off x="609600" y="87017"/>
            <a:ext cx="8077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A3B2C1"/>
              </a:buClr>
            </a:pPr>
            <a:r>
              <a:rPr lang="en-US" altLang="zh-CN" sz="2000" b="1" kern="0" dirty="0">
                <a:solidFill>
                  <a:srgbClr val="FF9900"/>
                </a:solidFill>
                <a:latin typeface="Verdana"/>
                <a:ea typeface="宋体" charset="-122"/>
              </a:rPr>
              <a:t>Autogenous shrinkage of </a:t>
            </a:r>
            <a:r>
              <a:rPr lang="en-US" altLang="zh-CN" sz="2000" b="1" kern="0" dirty="0" smtClean="0">
                <a:solidFill>
                  <a:srgbClr val="FF9900"/>
                </a:solidFill>
                <a:latin typeface="Verdana"/>
                <a:ea typeface="宋体" charset="-122"/>
              </a:rPr>
              <a:t>alkali-activated slag-fly </a:t>
            </a:r>
            <a:r>
              <a:rPr lang="en-US" altLang="zh-CN" sz="2000" b="1" kern="0" dirty="0">
                <a:solidFill>
                  <a:srgbClr val="FF9900"/>
                </a:solidFill>
                <a:latin typeface="Verdana"/>
                <a:ea typeface="宋体" charset="-122"/>
              </a:rPr>
              <a:t>ash</a:t>
            </a:r>
          </a:p>
        </p:txBody>
      </p:sp>
      <p:sp>
        <p:nvSpPr>
          <p:cNvPr id="9" name="Rectangle 8"/>
          <p:cNvSpPr/>
          <p:nvPr/>
        </p:nvSpPr>
        <p:spPr>
          <a:xfrm>
            <a:off x="877609" y="1012897"/>
            <a:ext cx="4227791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A3B2C1"/>
              </a:buClr>
            </a:pPr>
            <a:r>
              <a:rPr lang="en-US" altLang="zh-CN" sz="1200" b="1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M</a:t>
            </a:r>
            <a:r>
              <a:rPr lang="en-US" altLang="zh-CN" sz="1200" b="1" kern="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ixtures:           </a:t>
            </a:r>
            <a:r>
              <a:rPr lang="en-US" altLang="zh-CN" sz="1200" b="1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S100   S70    S50     S30</a:t>
            </a:r>
          </a:p>
          <a:p>
            <a:pPr marL="0" lvl="1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A3B2C1"/>
              </a:buClr>
            </a:pPr>
            <a:r>
              <a:rPr lang="en-US" altLang="zh-CN" sz="1200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S</a:t>
            </a:r>
            <a:r>
              <a:rPr lang="en-US" altLang="zh-CN" sz="1200" kern="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lag </a:t>
            </a:r>
            <a:r>
              <a:rPr lang="en-US" altLang="zh-CN" sz="1200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: fly ash = 100:0, 70:30, 50:50, </a:t>
            </a:r>
            <a:r>
              <a:rPr lang="en-US" altLang="zh-CN" sz="1200" kern="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30:70</a:t>
            </a:r>
            <a:endParaRPr lang="en-US" altLang="zh-CN" sz="1200" kern="0" dirty="0">
              <a:solidFill>
                <a:schemeClr val="accent2">
                  <a:lumMod val="50000"/>
                  <a:lumOff val="50000"/>
                </a:schemeClr>
              </a:solidFill>
              <a:latin typeface="Verdana"/>
              <a:ea typeface="宋体" charset="-122"/>
            </a:endParaRPr>
          </a:p>
        </p:txBody>
      </p:sp>
      <p:pic>
        <p:nvPicPr>
          <p:cNvPr id="25" name="Picture 1" descr="h:\Application data\Tencent\Users\1113568468\QQ\WinTemp\RichOle\O21%QC)2OII4_2Z@W$_YM]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875" y="6256020"/>
            <a:ext cx="3891675" cy="32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1"/>
          <p:cNvSpPr/>
          <p:nvPr/>
        </p:nvSpPr>
        <p:spPr>
          <a:xfrm>
            <a:off x="2108333" y="533400"/>
            <a:ext cx="497826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A3B2C1"/>
              </a:buClr>
            </a:pPr>
            <a:r>
              <a:rPr lang="en-US" altLang="zh-CN" sz="1050" kern="0" dirty="0">
                <a:latin typeface="Verdana"/>
                <a:ea typeface="宋体" charset="-122"/>
              </a:rPr>
              <a:t>Zhenming Li, </a:t>
            </a:r>
            <a:r>
              <a:rPr lang="en-US" altLang="zh-CN" sz="1050" kern="0" dirty="0" err="1">
                <a:latin typeface="Verdana"/>
                <a:ea typeface="宋体" charset="-122"/>
              </a:rPr>
              <a:t>Marija</a:t>
            </a:r>
            <a:r>
              <a:rPr lang="en-US" altLang="zh-CN" sz="1050" kern="0" dirty="0">
                <a:latin typeface="Verdana"/>
                <a:ea typeface="宋体" charset="-122"/>
              </a:rPr>
              <a:t> NEDELJKOVIC, </a:t>
            </a:r>
            <a:r>
              <a:rPr lang="en-US" altLang="zh-CN" sz="1050" kern="0" dirty="0" err="1">
                <a:latin typeface="Verdana"/>
                <a:ea typeface="宋体" charset="-122"/>
              </a:rPr>
              <a:t>Yibing</a:t>
            </a:r>
            <a:r>
              <a:rPr lang="en-US" altLang="zh-CN" sz="1050" kern="0" dirty="0">
                <a:latin typeface="Verdana"/>
                <a:ea typeface="宋体" charset="-122"/>
              </a:rPr>
              <a:t> ZUO, and </a:t>
            </a:r>
            <a:r>
              <a:rPr lang="en-US" altLang="zh-CN" sz="1050" kern="0" dirty="0" err="1">
                <a:latin typeface="Verdana"/>
                <a:ea typeface="宋体" charset="-122"/>
              </a:rPr>
              <a:t>Guang</a:t>
            </a:r>
            <a:r>
              <a:rPr lang="en-US" altLang="zh-CN" sz="1050" kern="0" dirty="0">
                <a:latin typeface="Verdana"/>
                <a:ea typeface="宋体" charset="-122"/>
              </a:rPr>
              <a:t> YE</a:t>
            </a:r>
          </a:p>
        </p:txBody>
      </p:sp>
      <p:sp>
        <p:nvSpPr>
          <p:cNvPr id="47" name="Rectangle 8"/>
          <p:cNvSpPr/>
          <p:nvPr/>
        </p:nvSpPr>
        <p:spPr>
          <a:xfrm>
            <a:off x="990600" y="1661670"/>
            <a:ext cx="31196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A3B2C1"/>
              </a:buClr>
            </a:pPr>
            <a:r>
              <a:rPr lang="en-US" altLang="zh-CN" sz="1400" b="1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Autogenous </a:t>
            </a:r>
            <a:r>
              <a:rPr lang="en-US" altLang="zh-CN" sz="1400" b="1" kern="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shrinkage</a:t>
            </a:r>
            <a:endParaRPr lang="en-US" altLang="zh-CN" sz="1400" kern="0" dirty="0">
              <a:solidFill>
                <a:schemeClr val="accent2">
                  <a:lumMod val="50000"/>
                  <a:lumOff val="50000"/>
                </a:schemeClr>
              </a:solidFill>
              <a:latin typeface="Verdana"/>
              <a:ea typeface="宋体" charset="-122"/>
            </a:endParaRPr>
          </a:p>
        </p:txBody>
      </p:sp>
      <p:pic>
        <p:nvPicPr>
          <p:cNvPr id="48" name="图片 4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010212"/>
            <a:ext cx="3195815" cy="2055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9" name="图片 4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476" y="2000913"/>
            <a:ext cx="3196800" cy="2055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0" name="Rectangle 8"/>
          <p:cNvSpPr/>
          <p:nvPr/>
        </p:nvSpPr>
        <p:spPr>
          <a:xfrm>
            <a:off x="990600" y="4188023"/>
            <a:ext cx="31459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A3B2C1"/>
              </a:buClr>
            </a:pPr>
            <a:r>
              <a:rPr lang="en-US" altLang="zh-CN" sz="1400" b="1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Internal relative </a:t>
            </a:r>
            <a:r>
              <a:rPr lang="en-US" altLang="zh-CN" sz="1400" b="1" kern="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humidity</a:t>
            </a:r>
            <a:endParaRPr lang="en-US" altLang="zh-CN" sz="1400" kern="0" dirty="0">
              <a:solidFill>
                <a:schemeClr val="accent2">
                  <a:lumMod val="50000"/>
                  <a:lumOff val="50000"/>
                </a:schemeClr>
              </a:solidFill>
              <a:latin typeface="Verdana"/>
              <a:ea typeface="宋体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400" y="4495800"/>
            <a:ext cx="3195815" cy="20548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6476" y="4495800"/>
            <a:ext cx="3196800" cy="20548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矩形 2"/>
          <p:cNvSpPr/>
          <p:nvPr/>
        </p:nvSpPr>
        <p:spPr>
          <a:xfrm>
            <a:off x="5334000" y="1012897"/>
            <a:ext cx="2770310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A3B2C1"/>
              </a:buClr>
            </a:pPr>
            <a:r>
              <a:rPr lang="en-US" altLang="zh-CN" sz="1200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Alkali solution: binder ratio = </a:t>
            </a:r>
            <a:r>
              <a:rPr lang="en-US" altLang="zh-CN" sz="1200" kern="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0.5</a:t>
            </a:r>
          </a:p>
          <a:p>
            <a:pPr marL="0" lvl="1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A3B2C1"/>
              </a:buClr>
            </a:pPr>
            <a:r>
              <a:rPr lang="en-US" altLang="zh-CN" sz="1200" kern="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Curing temperature</a:t>
            </a:r>
            <a:r>
              <a:rPr lang="en-US" altLang="zh-CN" sz="1200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: 20°C</a:t>
            </a:r>
          </a:p>
        </p:txBody>
      </p:sp>
      <p:sp>
        <p:nvSpPr>
          <p:cNvPr id="8" name="矩形 7"/>
          <p:cNvSpPr/>
          <p:nvPr/>
        </p:nvSpPr>
        <p:spPr>
          <a:xfrm>
            <a:off x="5525894" y="1666252"/>
            <a:ext cx="21579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 eaLnBrk="0" fontAlgn="base" hangingPunct="0">
              <a:spcBef>
                <a:spcPts val="900"/>
              </a:spcBef>
              <a:spcAft>
                <a:spcPct val="0"/>
              </a:spcAft>
              <a:buClr>
                <a:srgbClr val="A3B2C1"/>
              </a:buClr>
            </a:pPr>
            <a:r>
              <a:rPr lang="en-US" altLang="zh-CN" sz="1400" b="1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Chemical </a:t>
            </a:r>
            <a:r>
              <a:rPr lang="en-US" altLang="zh-CN" sz="1400" b="1" kern="0" dirty="0" smtClean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shrinkage</a:t>
            </a:r>
            <a:endParaRPr lang="en-US" altLang="zh-CN" sz="1400" kern="0" dirty="0">
              <a:solidFill>
                <a:schemeClr val="accent2">
                  <a:lumMod val="50000"/>
                  <a:lumOff val="50000"/>
                </a:schemeClr>
              </a:solidFill>
              <a:latin typeface="Verdana"/>
              <a:ea typeface="宋体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486400" y="4188023"/>
            <a:ext cx="23952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b="1" kern="0" dirty="0">
                <a:solidFill>
                  <a:schemeClr val="accent2">
                    <a:lumMod val="50000"/>
                    <a:lumOff val="50000"/>
                  </a:schemeClr>
                </a:solidFill>
                <a:latin typeface="Verdana"/>
                <a:ea typeface="宋体" charset="-122"/>
              </a:rPr>
              <a:t>Pore size distribution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6425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7" grpId="0"/>
      <p:bldP spid="50" grpId="0"/>
      <p:bldP spid="3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">
  <a:themeElements>
    <a:clrScheme name="">
      <a:dk1>
        <a:srgbClr val="000000"/>
      </a:dk1>
      <a:lt1>
        <a:srgbClr val="FFFFFF"/>
      </a:lt1>
      <a:dk2>
        <a:srgbClr val="000000"/>
      </a:dk2>
      <a:lt2>
        <a:srgbClr val="108BD9"/>
      </a:lt2>
      <a:accent1>
        <a:srgbClr val="ADC610"/>
      </a:accent1>
      <a:accent2>
        <a:srgbClr val="002B60"/>
      </a:accent2>
      <a:accent3>
        <a:srgbClr val="FFFFFF"/>
      </a:accent3>
      <a:accent4>
        <a:srgbClr val="000000"/>
      </a:accent4>
      <a:accent5>
        <a:srgbClr val="D3DFAA"/>
      </a:accent5>
      <a:accent6>
        <a:srgbClr val="002656"/>
      </a:accent6>
      <a:hlink>
        <a:srgbClr val="A10058"/>
      </a:hlink>
      <a:folHlink>
        <a:srgbClr val="66BCAA"/>
      </a:folHlink>
    </a:clrScheme>
    <a:fontScheme name="text">
      <a:majorFont>
        <a:latin typeface="Bookman Old Style"/>
        <a:ea typeface=""/>
        <a:cs typeface=""/>
      </a:majorFont>
      <a:minorFont>
        <a:latin typeface="Tahoma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108BD9"/>
        </a:lt2>
        <a:accent1>
          <a:srgbClr val="C1C700"/>
        </a:accent1>
        <a:accent2>
          <a:srgbClr val="003B74"/>
        </a:accent2>
        <a:accent3>
          <a:srgbClr val="FFFFFF"/>
        </a:accent3>
        <a:accent4>
          <a:srgbClr val="000000"/>
        </a:accent4>
        <a:accent5>
          <a:srgbClr val="DDE0AA"/>
        </a:accent5>
        <a:accent6>
          <a:srgbClr val="003568"/>
        </a:accent6>
        <a:hlink>
          <a:srgbClr val="C2006E"/>
        </a:hlink>
        <a:folHlink>
          <a:srgbClr val="7FC6B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4551</TotalTime>
  <Words>58</Words>
  <Application>Microsoft Office PowerPoint</Application>
  <PresentationFormat>Diavoorstelling (4:3)</PresentationFormat>
  <Paragraphs>11</Paragraphs>
  <Slides>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</vt:i4>
      </vt:variant>
    </vt:vector>
  </HeadingPairs>
  <TitlesOfParts>
    <vt:vector size="11" baseType="lpstr">
      <vt:lpstr>ＭＳ Ｐゴシック</vt:lpstr>
      <vt:lpstr>宋体</vt:lpstr>
      <vt:lpstr>Arial</vt:lpstr>
      <vt:lpstr>Bookman Old Style</vt:lpstr>
      <vt:lpstr>Calibri</vt:lpstr>
      <vt:lpstr>Tahoma</vt:lpstr>
      <vt:lpstr>Times</vt:lpstr>
      <vt:lpstr>Verdana</vt:lpstr>
      <vt:lpstr>Office Theme</vt:lpstr>
      <vt:lpstr>text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Zhenming Li</dc:creator>
  <cp:lastModifiedBy>Melissa Nouwen</cp:lastModifiedBy>
  <cp:revision>166</cp:revision>
  <dcterms:created xsi:type="dcterms:W3CDTF">2006-08-16T00:00:00Z</dcterms:created>
  <dcterms:modified xsi:type="dcterms:W3CDTF">2017-03-29T07:46:34Z</dcterms:modified>
</cp:coreProperties>
</file>