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4"/>
    <p:sldMasterId id="2147483662" r:id="rId5"/>
    <p:sldMasterId id="2147483667" r:id="rId6"/>
    <p:sldMasterId id="2147483672" r:id="rId7"/>
    <p:sldMasterId id="2147483675" r:id="rId8"/>
  </p:sldMasterIdLst>
  <p:notesMasterIdLst>
    <p:notesMasterId r:id="rId39"/>
  </p:notesMasterIdLst>
  <p:handoutMasterIdLst>
    <p:handoutMasterId r:id="rId40"/>
  </p:handoutMasterIdLst>
  <p:sldIdLst>
    <p:sldId id="256" r:id="rId9"/>
    <p:sldId id="417" r:id="rId10"/>
    <p:sldId id="317" r:id="rId11"/>
    <p:sldId id="318" r:id="rId12"/>
    <p:sldId id="335" r:id="rId13"/>
    <p:sldId id="332" r:id="rId14"/>
    <p:sldId id="347" r:id="rId15"/>
    <p:sldId id="387" r:id="rId16"/>
    <p:sldId id="348" r:id="rId17"/>
    <p:sldId id="372" r:id="rId18"/>
    <p:sldId id="373" r:id="rId19"/>
    <p:sldId id="369" r:id="rId20"/>
    <p:sldId id="375" r:id="rId21"/>
    <p:sldId id="399" r:id="rId22"/>
    <p:sldId id="376" r:id="rId23"/>
    <p:sldId id="401" r:id="rId24"/>
    <p:sldId id="377" r:id="rId25"/>
    <p:sldId id="379" r:id="rId26"/>
    <p:sldId id="408" r:id="rId27"/>
    <p:sldId id="414" r:id="rId28"/>
    <p:sldId id="386" r:id="rId29"/>
    <p:sldId id="425" r:id="rId30"/>
    <p:sldId id="385" r:id="rId31"/>
    <p:sldId id="411" r:id="rId32"/>
    <p:sldId id="421" r:id="rId33"/>
    <p:sldId id="409" r:id="rId34"/>
    <p:sldId id="389" r:id="rId35"/>
    <p:sldId id="424" r:id="rId36"/>
    <p:sldId id="423" r:id="rId37"/>
    <p:sldId id="422" r:id="rId38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>
      <p:cViewPr>
        <p:scale>
          <a:sx n="80" d="100"/>
          <a:sy n="80" d="100"/>
        </p:scale>
        <p:origin x="-984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/>
              <a:t>Flow table test results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Tabelle1!$F$6</c:f>
              <c:strCache>
                <c:ptCount val="1"/>
                <c:pt idx="0">
                  <c:v>Reference mix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cat>
            <c:strRef>
              <c:f>Tabelle1!$E$7:$E$9</c:f>
              <c:strCache>
                <c:ptCount val="3"/>
                <c:pt idx="0">
                  <c:v>10 min.</c:v>
                </c:pt>
                <c:pt idx="1">
                  <c:v>45 min.</c:v>
                </c:pt>
                <c:pt idx="2">
                  <c:v>90 min.</c:v>
                </c:pt>
              </c:strCache>
            </c:strRef>
          </c:cat>
          <c:val>
            <c:numRef>
              <c:f>Tabelle1!$F$7:$F$9</c:f>
              <c:numCache>
                <c:formatCode>0" mm"</c:formatCode>
                <c:ptCount val="3"/>
                <c:pt idx="0">
                  <c:v>360</c:v>
                </c:pt>
                <c:pt idx="1">
                  <c:v>340</c:v>
                </c:pt>
                <c:pt idx="2">
                  <c:v>#N/A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Tabelle1!$G$6</c:f>
              <c:strCache>
                <c:ptCount val="1"/>
                <c:pt idx="0">
                  <c:v>Dry binder system</c:v>
                </c:pt>
              </c:strCache>
            </c:strRef>
          </c:tx>
          <c:spPr>
            <a:ln>
              <a:solidFill>
                <a:srgbClr val="92D050"/>
              </a:solidFill>
            </a:ln>
          </c:spPr>
          <c:marker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</c:spPr>
          </c:marker>
          <c:val>
            <c:numRef>
              <c:f>Tabelle1!$G$7:$G$9</c:f>
              <c:numCache>
                <c:formatCode>0" mm"</c:formatCode>
                <c:ptCount val="3"/>
                <c:pt idx="0">
                  <c:v>610</c:v>
                </c:pt>
                <c:pt idx="1">
                  <c:v>570</c:v>
                </c:pt>
                <c:pt idx="2">
                  <c:v>430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Tabelle1!$H$6</c:f>
              <c:strCache>
                <c:ptCount val="1"/>
                <c:pt idx="0">
                  <c:v>Wet Binder system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val>
            <c:numRef>
              <c:f>Tabelle1!$H$7:$H$9</c:f>
              <c:numCache>
                <c:formatCode>0" mm"</c:formatCode>
                <c:ptCount val="3"/>
                <c:pt idx="0">
                  <c:v>570</c:v>
                </c:pt>
                <c:pt idx="1">
                  <c:v>490</c:v>
                </c:pt>
                <c:pt idx="2">
                  <c:v>460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Tabelle1!$I$6</c:f>
              <c:strCache>
                <c:ptCount val="1"/>
                <c:pt idx="0">
                  <c:v>Dry binder system retarder optimized</c:v>
                </c:pt>
              </c:strCache>
            </c:strRef>
          </c:tx>
          <c:spPr>
            <a:ln>
              <a:solidFill>
                <a:schemeClr val="accent3">
                  <a:lumMod val="50000"/>
                </a:schemeClr>
              </a:solidFill>
            </a:ln>
          </c:spPr>
          <c:marker>
            <c:symbol val="circle"/>
            <c:size val="7"/>
            <c:spPr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c:spPr>
          </c:marker>
          <c:val>
            <c:numRef>
              <c:f>Tabelle1!$I$7:$I$9</c:f>
              <c:numCache>
                <c:formatCode>0" mm"</c:formatCode>
                <c:ptCount val="3"/>
                <c:pt idx="0">
                  <c:v>620</c:v>
                </c:pt>
                <c:pt idx="1">
                  <c:v>550</c:v>
                </c:pt>
                <c:pt idx="2">
                  <c:v>530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235200"/>
        <c:axId val="45249664"/>
      </c:lineChart>
      <c:catAx>
        <c:axId val="4523520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45249664"/>
        <c:crosses val="autoZero"/>
        <c:auto val="1"/>
        <c:lblAlgn val="ctr"/>
        <c:lblOffset val="100"/>
        <c:noMultiLvlLbl val="0"/>
      </c:catAx>
      <c:valAx>
        <c:axId val="4524966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&quot; mm&quot;" sourceLinked="1"/>
        <c:majorTickMark val="out"/>
        <c:minorTickMark val="none"/>
        <c:tickLblPos val="nextTo"/>
        <c:crossAx val="45235200"/>
        <c:crosses val="autoZero"/>
        <c:crossBetween val="between"/>
      </c:valAx>
      <c:spPr>
        <a:ln>
          <a:solidFill>
            <a:schemeClr val="accent3">
              <a:lumMod val="50000"/>
            </a:schemeClr>
          </a:solidFill>
        </a:ln>
      </c:spPr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8838BFD-2DB1-43A4-B132-4EB3ABCAF808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54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nl-NL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nl-NL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nl-NL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943D4C8-98B1-444B-8E68-4FFCC5E6F3F3}" type="slidenum">
              <a:rPr lang="nl-NL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3613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3D4C8-98B1-444B-8E68-4FFCC5E6F3F3}" type="slidenum">
              <a:rPr lang="nl-NL" smtClean="0"/>
              <a:pPr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0992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3D4C8-98B1-444B-8E68-4FFCC5E6F3F3}" type="slidenum">
              <a:rPr lang="nl-NL" smtClean="0"/>
              <a:pPr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0598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3D4C8-98B1-444B-8E68-4FFCC5E6F3F3}" type="slidenum">
              <a:rPr lang="nl-NL" smtClean="0"/>
              <a:pPr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0115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3D4C8-98B1-444B-8E68-4FFCC5E6F3F3}" type="slidenum">
              <a:rPr lang="nl-NL" smtClean="0"/>
              <a:pPr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4090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6725" y="2159000"/>
            <a:ext cx="7918450" cy="982663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de-DE" noProof="0" smtClean="0"/>
              <a:t>Mastertitelformat bearbeiten</a:t>
            </a:r>
            <a:endParaRPr lang="cs-CZ" noProof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6725" y="3238500"/>
            <a:ext cx="7916863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de-DE" noProof="0" smtClean="0"/>
              <a:t>Master-Untertitelformat bearbeiten</a:t>
            </a:r>
            <a:endParaRPr lang="cs-CZ" noProof="0" smtClean="0"/>
          </a:p>
        </p:txBody>
      </p:sp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6288"/>
            <a:ext cx="115887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358775"/>
            <a:ext cx="287338" cy="287338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9032875" y="0"/>
            <a:ext cx="107950" cy="6858000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b="1"/>
              <a:t>Slide </a:t>
            </a:r>
            <a:fld id="{78BB9053-8F1F-4168-9085-8A33BF5C4D29}" type="slidenum">
              <a:rPr lang="en-GB" b="1"/>
              <a:pPr/>
              <a:t>‹nr.›</a:t>
            </a:fld>
            <a:r>
              <a:rPr lang="en-GB"/>
              <a:t> - dd.mm.yyyy</a:t>
            </a:r>
          </a:p>
          <a:p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2105242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1463" y="358775"/>
            <a:ext cx="2051050" cy="55006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66725" y="358775"/>
            <a:ext cx="6002338" cy="55006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b="1"/>
              <a:t>Slide </a:t>
            </a:r>
            <a:fld id="{DD458538-BB2B-467A-B96F-3BB5913D54E0}" type="slidenum">
              <a:rPr lang="en-GB" b="1"/>
              <a:pPr/>
              <a:t>‹nr.›</a:t>
            </a:fld>
            <a:r>
              <a:rPr lang="en-GB"/>
              <a:t> - dd.mm.yyyy</a:t>
            </a:r>
          </a:p>
          <a:p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587121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68000" y="304081"/>
            <a:ext cx="8229600" cy="6336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1"/>
          <p:cNvSpPr>
            <a:spLocks noGrp="1"/>
          </p:cNvSpPr>
          <p:nvPr>
            <p:ph type="dt" sz="half" idx="10"/>
          </p:nvPr>
        </p:nvSpPr>
        <p:spPr>
          <a:xfrm>
            <a:off x="760413" y="6134100"/>
            <a:ext cx="34925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8 April 2014</a:t>
            </a:r>
            <a:endParaRPr lang="de-DE" dirty="0"/>
          </a:p>
        </p:txBody>
      </p:sp>
      <p:sp>
        <p:nvSpPr>
          <p:cNvPr id="5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851275" y="6381750"/>
            <a:ext cx="1873250" cy="3159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HC 14/04 - SC meeting - Martina Dietermann</a:t>
            </a:r>
            <a:endParaRPr lang="de-DE" dirty="0"/>
          </a:p>
        </p:txBody>
      </p:sp>
      <p:sp>
        <p:nvSpPr>
          <p:cNvPr id="6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469900" y="613410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806C2-4EA3-4D83-8835-74ABFE385FE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33146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68000" y="304081"/>
            <a:ext cx="8229600" cy="6336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1BDED-F347-4349-802B-568500070254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59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1BDED-F347-4349-802B-568500070254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36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1BDED-F347-4349-802B-568500070254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092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/>
          <p:cNvSpPr>
            <a:spLocks noGrp="1"/>
          </p:cNvSpPr>
          <p:nvPr>
            <p:ph type="pic" sz="quarter" idx="13"/>
          </p:nvPr>
        </p:nvSpPr>
        <p:spPr>
          <a:xfrm>
            <a:off x="0" y="2132856"/>
            <a:ext cx="9036050" cy="374406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1BDED-F347-4349-802B-568500070254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731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68000" y="304081"/>
            <a:ext cx="8229600" cy="6336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1BDED-F347-4349-802B-568500070254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13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1BDED-F347-4349-802B-568500070254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740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1BDED-F347-4349-802B-568500070254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323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b="1"/>
              <a:t>Slide </a:t>
            </a:r>
            <a:fld id="{95DE291F-BE25-4F9E-9914-BFD7ED9AEC81}" type="slidenum">
              <a:rPr lang="en-GB" b="1"/>
              <a:pPr/>
              <a:t>‹nr.›</a:t>
            </a:fld>
            <a:r>
              <a:rPr lang="en-GB"/>
              <a:t> - dd.mm.yyyy</a:t>
            </a:r>
          </a:p>
          <a:p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40915312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/>
          <p:cNvSpPr>
            <a:spLocks noGrp="1"/>
          </p:cNvSpPr>
          <p:nvPr>
            <p:ph type="pic" sz="quarter" idx="13"/>
          </p:nvPr>
        </p:nvSpPr>
        <p:spPr>
          <a:xfrm>
            <a:off x="0" y="2132856"/>
            <a:ext cx="9036050" cy="374406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1BDED-F347-4349-802B-568500070254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203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68000" y="304081"/>
            <a:ext cx="8229600" cy="6336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1BDED-F347-4349-802B-568500070254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159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1BDED-F347-4349-802B-568500070254}" type="slidenum">
              <a:rPr lang="de-DE" smtClean="0">
                <a:solidFill>
                  <a:prstClr val="black"/>
                </a:solidFill>
              </a:rPr>
              <a:pPr/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2148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6288"/>
            <a:ext cx="115887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0" y="358775"/>
            <a:ext cx="287338" cy="287338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nl-NL" altLang="nl-NL" sz="1800" smtClean="0">
              <a:solidFill>
                <a:srgbClr val="000000"/>
              </a:solidFill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9032875" y="0"/>
            <a:ext cx="107950" cy="6858000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nl-NL" altLang="nl-NL" sz="1800" smtClean="0">
              <a:solidFill>
                <a:srgbClr val="000000"/>
              </a:solidFill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6725" y="2159000"/>
            <a:ext cx="7918450" cy="982663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de-DE" noProof="0" smtClean="0"/>
              <a:t>Mastertitelformat bearbeiten</a:t>
            </a:r>
            <a:endParaRPr lang="cs-CZ" noProof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6725" y="3238500"/>
            <a:ext cx="7916863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de-DE" noProof="0" smtClean="0"/>
              <a:t>Master-Untertitelformat bearbeiten</a:t>
            </a:r>
            <a:endParaRPr lang="cs-CZ" noProof="0" smtClean="0"/>
          </a:p>
        </p:txBody>
      </p:sp>
    </p:spTree>
    <p:extLst>
      <p:ext uri="{BB962C8B-B14F-4D97-AF65-F5344CB8AC3E}">
        <p14:creationId xmlns:p14="http://schemas.microsoft.com/office/powerpoint/2010/main" val="6527626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en-GB" b="1"/>
              <a:t>Slide </a:t>
            </a:r>
            <a:fld id="{64CA14C2-7C36-4A58-A947-2EE2D53FC17D}" type="slidenum">
              <a:rPr lang="en-GB" b="1"/>
              <a:pPr>
                <a:defRPr/>
              </a:pPr>
              <a:t>‹nr.›</a:t>
            </a:fld>
            <a:r>
              <a:rPr lang="en-GB"/>
              <a:t> - dd.mm.yyyy</a:t>
            </a:r>
          </a:p>
          <a:p>
            <a:pPr>
              <a:defRPr/>
            </a:pPr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10824707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en-GB" b="1"/>
              <a:t>Slide </a:t>
            </a:r>
            <a:fld id="{186E3131-56DD-46FC-AB63-26EAADAE50C1}" type="slidenum">
              <a:rPr lang="en-GB" b="1"/>
              <a:pPr>
                <a:defRPr/>
              </a:pPr>
              <a:t>‹nr.›</a:t>
            </a:fld>
            <a:r>
              <a:rPr lang="en-GB"/>
              <a:t> - dd.mm.yyyy</a:t>
            </a:r>
          </a:p>
          <a:p>
            <a:pPr>
              <a:defRPr/>
            </a:pPr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41783769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66725" y="1152525"/>
            <a:ext cx="4025900" cy="470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5025" y="1152525"/>
            <a:ext cx="4027488" cy="470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en-GB" b="1"/>
              <a:t>Slide </a:t>
            </a:r>
            <a:fld id="{9CF4F729-5B70-4969-ABB1-5DABC5E94625}" type="slidenum">
              <a:rPr lang="en-GB" b="1"/>
              <a:pPr>
                <a:defRPr/>
              </a:pPr>
              <a:t>‹nr.›</a:t>
            </a:fld>
            <a:r>
              <a:rPr lang="en-GB"/>
              <a:t> - dd.mm.yyyy</a:t>
            </a:r>
          </a:p>
          <a:p>
            <a:pPr>
              <a:defRPr/>
            </a:pPr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20958826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en-GB" b="1"/>
              <a:t>Slide </a:t>
            </a:r>
            <a:fld id="{526E826B-EA0C-4F27-AF1D-BA33BF3FBA69}" type="slidenum">
              <a:rPr lang="en-GB" b="1"/>
              <a:pPr>
                <a:defRPr/>
              </a:pPr>
              <a:t>‹nr.›</a:t>
            </a:fld>
            <a:r>
              <a:rPr lang="en-GB"/>
              <a:t> - dd.mm.yyyy</a:t>
            </a:r>
          </a:p>
          <a:p>
            <a:pPr>
              <a:defRPr/>
            </a:pPr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1444557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en-GB" b="1"/>
              <a:t>Slide </a:t>
            </a:r>
            <a:fld id="{97759811-B400-44A7-A876-81555028292D}" type="slidenum">
              <a:rPr lang="en-GB" b="1"/>
              <a:pPr>
                <a:defRPr/>
              </a:pPr>
              <a:t>‹nr.›</a:t>
            </a:fld>
            <a:r>
              <a:rPr lang="en-GB"/>
              <a:t> - dd.mm.yyyy</a:t>
            </a:r>
          </a:p>
          <a:p>
            <a:pPr>
              <a:defRPr/>
            </a:pPr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23941988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en-GB" b="1"/>
              <a:t>Slide </a:t>
            </a:r>
            <a:fld id="{83DC7259-922C-4C7C-BC42-AE78873A9A23}" type="slidenum">
              <a:rPr lang="en-GB" b="1"/>
              <a:pPr>
                <a:defRPr/>
              </a:pPr>
              <a:t>‹nr.›</a:t>
            </a:fld>
            <a:r>
              <a:rPr lang="en-GB"/>
              <a:t> - dd.mm.yyyy</a:t>
            </a:r>
          </a:p>
          <a:p>
            <a:pPr>
              <a:defRPr/>
            </a:pPr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479468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b="1"/>
              <a:t>Slide </a:t>
            </a:r>
            <a:fld id="{009FF46E-CCEA-4D4D-ABD2-2537EE1B606A}" type="slidenum">
              <a:rPr lang="en-GB" b="1"/>
              <a:pPr/>
              <a:t>‹nr.›</a:t>
            </a:fld>
            <a:r>
              <a:rPr lang="en-GB"/>
              <a:t> - dd.mm.yyyy</a:t>
            </a:r>
          </a:p>
          <a:p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4143551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en-GB" b="1"/>
              <a:t>Slide </a:t>
            </a:r>
            <a:fld id="{BC4D264F-311E-49A3-8B4F-6F392A90507D}" type="slidenum">
              <a:rPr lang="en-GB" b="1"/>
              <a:pPr>
                <a:defRPr/>
              </a:pPr>
              <a:t>‹nr.›</a:t>
            </a:fld>
            <a:r>
              <a:rPr lang="en-GB"/>
              <a:t> - dd.mm.yyyy</a:t>
            </a:r>
          </a:p>
          <a:p>
            <a:pPr>
              <a:defRPr/>
            </a:pPr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9116610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en-GB" b="1"/>
              <a:t>Slide </a:t>
            </a:r>
            <a:fld id="{A6487F93-E84D-48F7-BAE9-59B40C686651}" type="slidenum">
              <a:rPr lang="en-GB" b="1"/>
              <a:pPr>
                <a:defRPr/>
              </a:pPr>
              <a:t>‹nr.›</a:t>
            </a:fld>
            <a:r>
              <a:rPr lang="en-GB"/>
              <a:t> - dd.mm.yyyy</a:t>
            </a:r>
          </a:p>
          <a:p>
            <a:pPr>
              <a:defRPr/>
            </a:pPr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10026108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en-GB" b="1"/>
              <a:t>Slide </a:t>
            </a:r>
            <a:fld id="{7471D058-3965-41E5-900D-5968BEF10187}" type="slidenum">
              <a:rPr lang="en-GB" b="1"/>
              <a:pPr>
                <a:defRPr/>
              </a:pPr>
              <a:t>‹nr.›</a:t>
            </a:fld>
            <a:r>
              <a:rPr lang="en-GB"/>
              <a:t> - dd.mm.yyyy</a:t>
            </a:r>
          </a:p>
          <a:p>
            <a:pPr>
              <a:defRPr/>
            </a:pPr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8164988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1463" y="358775"/>
            <a:ext cx="2051050" cy="55006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66725" y="358775"/>
            <a:ext cx="6002338" cy="55006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en-GB" b="1"/>
              <a:t>Slide </a:t>
            </a:r>
            <a:fld id="{18E6E282-E343-464C-8F46-490A7C00C6D1}" type="slidenum">
              <a:rPr lang="en-GB" b="1"/>
              <a:pPr>
                <a:defRPr/>
              </a:pPr>
              <a:t>‹nr.›</a:t>
            </a:fld>
            <a:r>
              <a:rPr lang="en-GB"/>
              <a:t> - dd.mm.yyyy</a:t>
            </a:r>
          </a:p>
          <a:p>
            <a:pPr>
              <a:defRPr/>
            </a:pPr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6746035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68000" y="304081"/>
            <a:ext cx="8229600" cy="6336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1"/>
          <p:cNvSpPr>
            <a:spLocks noGrp="1"/>
          </p:cNvSpPr>
          <p:nvPr>
            <p:ph type="dt" sz="half" idx="10"/>
          </p:nvPr>
        </p:nvSpPr>
        <p:spPr>
          <a:xfrm>
            <a:off x="760413" y="6134100"/>
            <a:ext cx="3492500" cy="36512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r>
              <a:rPr lang="de-DE"/>
              <a:t>8 April 2014</a:t>
            </a:r>
            <a:endParaRPr lang="de-DE" dirty="0"/>
          </a:p>
        </p:txBody>
      </p:sp>
      <p:sp>
        <p:nvSpPr>
          <p:cNvPr id="5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851275" y="6381750"/>
            <a:ext cx="1873250" cy="315913"/>
          </a:xfrm>
        </p:spPr>
        <p:txBody>
          <a:bodyPr/>
          <a:lstStyle>
            <a:lvl1pPr>
              <a:defRPr b="1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r>
              <a:rPr lang="de-DE"/>
              <a:t>HC 14/04 - SC meeting - Martina Dietermann</a:t>
            </a:r>
            <a:endParaRPr lang="de-DE" dirty="0"/>
          </a:p>
        </p:txBody>
      </p:sp>
      <p:sp>
        <p:nvSpPr>
          <p:cNvPr id="6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469900" y="613410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3F534A52-6CDA-4F99-9042-1AAE70A6A97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8552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66725" y="1152525"/>
            <a:ext cx="4025900" cy="470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5025" y="1152525"/>
            <a:ext cx="4027488" cy="470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b="1"/>
              <a:t>Slide </a:t>
            </a:r>
            <a:fld id="{A824CF20-4FC8-4023-9B9C-BE251F3CC064}" type="slidenum">
              <a:rPr lang="en-GB" b="1"/>
              <a:pPr/>
              <a:t>‹nr.›</a:t>
            </a:fld>
            <a:r>
              <a:rPr lang="en-GB"/>
              <a:t> - dd.mm.yyyy</a:t>
            </a:r>
          </a:p>
          <a:p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3328158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b="1"/>
              <a:t>Slide </a:t>
            </a:r>
            <a:fld id="{A4E654E6-91F6-48A2-9F17-ABEF6FF28AF4}" type="slidenum">
              <a:rPr lang="en-GB" b="1"/>
              <a:pPr/>
              <a:t>‹nr.›</a:t>
            </a:fld>
            <a:r>
              <a:rPr lang="en-GB"/>
              <a:t> - dd.mm.yyyy</a:t>
            </a:r>
          </a:p>
          <a:p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2124230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b="1"/>
              <a:t>Slide </a:t>
            </a:r>
            <a:fld id="{9A8F276B-23C9-4BF7-8AE9-AE301177C576}" type="slidenum">
              <a:rPr lang="en-GB" b="1"/>
              <a:pPr/>
              <a:t>‹nr.›</a:t>
            </a:fld>
            <a:r>
              <a:rPr lang="en-GB"/>
              <a:t> - dd.mm.yyyy</a:t>
            </a:r>
          </a:p>
          <a:p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1396024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b="1"/>
              <a:t>Slide </a:t>
            </a:r>
            <a:fld id="{7984439E-CB29-4102-A5D9-764DB4587D29}" type="slidenum">
              <a:rPr lang="en-GB" b="1"/>
              <a:pPr/>
              <a:t>‹nr.›</a:t>
            </a:fld>
            <a:r>
              <a:rPr lang="en-GB"/>
              <a:t> - dd.mm.yyyy</a:t>
            </a:r>
          </a:p>
          <a:p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1365030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b="1"/>
              <a:t>Slide </a:t>
            </a:r>
            <a:fld id="{EF8D5777-AC7F-4357-8E84-363F457A8CD1}" type="slidenum">
              <a:rPr lang="en-GB" b="1"/>
              <a:pPr/>
              <a:t>‹nr.›</a:t>
            </a:fld>
            <a:r>
              <a:rPr lang="en-GB"/>
              <a:t> - dd.mm.yyyy</a:t>
            </a:r>
          </a:p>
          <a:p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1320610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GB" b="1"/>
              <a:t>Slide </a:t>
            </a:r>
            <a:fld id="{31871A53-E329-446B-B8CE-0D2E114C46AF}" type="slidenum">
              <a:rPr lang="en-GB" b="1"/>
              <a:pPr/>
              <a:t>‹nr.›</a:t>
            </a:fld>
            <a:r>
              <a:rPr lang="en-GB"/>
              <a:t> - dd.mm.yyyy</a:t>
            </a:r>
          </a:p>
          <a:p>
            <a:r>
              <a:rPr lang="en-GB"/>
              <a:t>Name of presentation – author</a:t>
            </a:r>
            <a:endParaRPr lang="de-DE" b="1"/>
          </a:p>
        </p:txBody>
      </p:sp>
    </p:spTree>
    <p:extLst>
      <p:ext uri="{BB962C8B-B14F-4D97-AF65-F5344CB8AC3E}">
        <p14:creationId xmlns:p14="http://schemas.microsoft.com/office/powerpoint/2010/main" val="288059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6725" y="358775"/>
            <a:ext cx="8097838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152525"/>
            <a:ext cx="8205788" cy="470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6725" y="6334125"/>
            <a:ext cx="29654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1"/>
            </a:lvl1pPr>
          </a:lstStyle>
          <a:p>
            <a:r>
              <a:rPr lang="en-GB"/>
              <a:t>Slide </a:t>
            </a:r>
            <a:fld id="{11627917-20F2-4150-A523-797C2C5BE0AA}" type="slidenum">
              <a:rPr lang="en-GB"/>
              <a:pPr/>
              <a:t>‹nr.›</a:t>
            </a:fld>
            <a:r>
              <a:rPr lang="en-GB" b="0"/>
              <a:t> - dd.mm.yyyy</a:t>
            </a:r>
          </a:p>
          <a:p>
            <a:r>
              <a:rPr lang="en-GB" b="0"/>
              <a:t>Name of presentation – author</a:t>
            </a:r>
            <a:endParaRPr lang="de-DE"/>
          </a:p>
        </p:txBody>
      </p:sp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6288"/>
            <a:ext cx="115887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0" y="358775"/>
            <a:ext cx="287338" cy="287338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9032875" y="0"/>
            <a:ext cx="107950" cy="6858000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8238"/>
        </a:buClr>
        <a:buSzPct val="85000"/>
        <a:buFont typeface="Wingdings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-"/>
        <a:defRPr sz="1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68000" y="302850"/>
            <a:ext cx="8229600" cy="6336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8000" y="1152000"/>
            <a:ext cx="8229600" cy="496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60409" y="6134400"/>
            <a:ext cx="34928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72161" y="6228000"/>
            <a:ext cx="4368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358775"/>
            <a:ext cx="287338" cy="287338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9032875" y="0"/>
            <a:ext cx="107950" cy="6858000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" name="Picture 9" descr="HTCLogo_12_200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6157913"/>
            <a:ext cx="2089150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358775"/>
            <a:ext cx="287338" cy="287338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9032875" y="0"/>
            <a:ext cx="107950" cy="6858000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3" name="Picture 9" descr="HTCLogo_12_200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6157913"/>
            <a:ext cx="2089150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69210" y="61347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861BDED-F347-4349-802B-568500070254}" type="slidenum">
              <a:rPr lang="de-DE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3275856" y="6274483"/>
            <a:ext cx="20569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endParaRPr lang="de-DE" sz="9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92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rgbClr val="008238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8238"/>
        </a:buClr>
        <a:buSzPct val="100000"/>
        <a:buFont typeface="Wingdings" panose="05000000000000000000" pitchFamily="2" charset="2"/>
        <a:buChar char="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8218"/>
        </a:buClr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68000" y="302850"/>
            <a:ext cx="8229600" cy="6336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8000" y="1152000"/>
            <a:ext cx="8229600" cy="496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60409" y="6134400"/>
            <a:ext cx="34928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72161" y="6228000"/>
            <a:ext cx="4368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358775"/>
            <a:ext cx="287338" cy="287338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9032875" y="0"/>
            <a:ext cx="107950" cy="6858000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" name="Picture 9" descr="HTCLogo_12_200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6157913"/>
            <a:ext cx="2089150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358775"/>
            <a:ext cx="287338" cy="287338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9032875" y="0"/>
            <a:ext cx="107950" cy="6858000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3" name="Picture 9" descr="HTCLogo_12_2001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6157913"/>
            <a:ext cx="2089150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69210" y="61347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861BDED-F347-4349-802B-568500070254}" type="slidenum">
              <a:rPr lang="de-DE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3275856" y="6274483"/>
            <a:ext cx="20569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endParaRPr lang="de-DE" sz="9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252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rgbClr val="008238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8238"/>
        </a:buClr>
        <a:buSzPct val="100000"/>
        <a:buFont typeface="Wingdings" panose="05000000000000000000" pitchFamily="2" charset="2"/>
        <a:buChar char="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8218"/>
        </a:buClr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1124744"/>
            <a:ext cx="9086850" cy="48966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white"/>
              </a:solidFill>
            </a:endParaRP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68000" y="302850"/>
            <a:ext cx="8229600" cy="6336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8000" y="1348520"/>
            <a:ext cx="8229600" cy="4456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762935" y="6134400"/>
            <a:ext cx="34928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74687" y="6228000"/>
            <a:ext cx="4368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mtClean="0">
                <a:solidFill>
                  <a:prstClr val="black"/>
                </a:solidFill>
              </a:rPr>
              <a:t>Geopolymer pilot trials NL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358775"/>
            <a:ext cx="287338" cy="287338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9032875" y="0"/>
            <a:ext cx="107950" cy="6858000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" name="Picture 9" descr="HTCLogo_12_200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6157913"/>
            <a:ext cx="2089150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358775"/>
            <a:ext cx="287338" cy="287338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9032875" y="0"/>
            <a:ext cx="107950" cy="6858000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3" name="Picture 9" descr="HTCLogo_12_200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125" y="6157913"/>
            <a:ext cx="2089150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71736" y="613473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861BDED-F347-4349-802B-568500070254}" type="slidenum">
              <a:rPr lang="de-DE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‹nr.›</a:t>
            </a:fld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14" name="Textfeld 13"/>
          <p:cNvSpPr txBox="1"/>
          <p:nvPr userDrawn="1"/>
        </p:nvSpPr>
        <p:spPr>
          <a:xfrm>
            <a:off x="3275856" y="6274483"/>
            <a:ext cx="20569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de-DE" sz="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9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</a:t>
            </a:r>
            <a:endParaRPr lang="de-DE" sz="9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775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rgbClr val="008238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08238"/>
        </a:buClr>
        <a:buSzPct val="100000"/>
        <a:buFont typeface="Wingdings" panose="05000000000000000000" pitchFamily="2" charset="2"/>
        <a:buChar char=""/>
        <a:defRPr sz="2000" b="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08218"/>
        </a:buClr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6725" y="358775"/>
            <a:ext cx="8097838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nl-NL" smtClean="0"/>
              <a:t>Mastertitelformat bearbeiten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6725" y="1152525"/>
            <a:ext cx="8205788" cy="470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nl-NL" smtClean="0"/>
              <a:t>Mastertextformat bearbeiten</a:t>
            </a:r>
          </a:p>
          <a:p>
            <a:pPr lvl="1"/>
            <a:r>
              <a:rPr lang="de-DE" altLang="nl-NL" smtClean="0"/>
              <a:t>Zweite Ebene</a:t>
            </a:r>
          </a:p>
          <a:p>
            <a:pPr lvl="2"/>
            <a:r>
              <a:rPr lang="de-DE" altLang="nl-NL" smtClean="0"/>
              <a:t>Dritte Ebene</a:t>
            </a:r>
          </a:p>
          <a:p>
            <a:pPr lvl="3"/>
            <a:r>
              <a:rPr lang="de-DE" altLang="nl-NL" smtClean="0"/>
              <a:t>Vierte Ebene</a:t>
            </a:r>
          </a:p>
          <a:p>
            <a:pPr lvl="4"/>
            <a:r>
              <a:rPr lang="de-DE" altLang="nl-NL" smtClean="0"/>
              <a:t>Fünfte Ebene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6725" y="6334125"/>
            <a:ext cx="29654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1">
                <a:solidFill>
                  <a:srgbClr val="000000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r>
              <a:rPr lang="en-GB"/>
              <a:t>Slide </a:t>
            </a:r>
            <a:fld id="{507CC617-F66B-4E12-9BA3-D102A903F476}" type="slidenum">
              <a:rPr lang="en-GB"/>
              <a:pPr>
                <a:defRPr/>
              </a:pPr>
              <a:t>‹nr.›</a:t>
            </a:fld>
            <a:r>
              <a:rPr lang="en-GB" b="0"/>
              <a:t> - dd.mm.yyyy</a:t>
            </a:r>
          </a:p>
          <a:p>
            <a:pPr>
              <a:defRPr/>
            </a:pPr>
            <a:r>
              <a:rPr lang="en-GB" b="0"/>
              <a:t>Name of presentation – author</a:t>
            </a:r>
            <a:endParaRPr lang="de-DE"/>
          </a:p>
        </p:txBody>
      </p:sp>
      <p:pic>
        <p:nvPicPr>
          <p:cNvPr id="2053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5856288"/>
            <a:ext cx="1158875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Rectangle 18"/>
          <p:cNvSpPr>
            <a:spLocks noChangeArrowheads="1"/>
          </p:cNvSpPr>
          <p:nvPr/>
        </p:nvSpPr>
        <p:spPr bwMode="auto">
          <a:xfrm>
            <a:off x="0" y="358775"/>
            <a:ext cx="287338" cy="287338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nl-NL" altLang="nl-NL" sz="1800" smtClean="0">
              <a:solidFill>
                <a:srgbClr val="000000"/>
              </a:solidFill>
            </a:endParaRPr>
          </a:p>
        </p:txBody>
      </p:sp>
      <p:sp>
        <p:nvSpPr>
          <p:cNvPr id="5127" name="Rectangle 19"/>
          <p:cNvSpPr>
            <a:spLocks noChangeArrowheads="1"/>
          </p:cNvSpPr>
          <p:nvPr/>
        </p:nvSpPr>
        <p:spPr bwMode="auto">
          <a:xfrm>
            <a:off x="9032875" y="0"/>
            <a:ext cx="107950" cy="6858000"/>
          </a:xfrm>
          <a:prstGeom prst="rect">
            <a:avLst/>
          </a:prstGeom>
          <a:solidFill>
            <a:srgbClr val="00823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defRPr/>
            </a:pPr>
            <a:endParaRPr lang="nl-NL" altLang="nl-NL" sz="18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0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00823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8238"/>
        </a:buClr>
        <a:buSzPct val="85000"/>
        <a:buFont typeface="Wingdings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charset="0"/>
        <a:buChar char="-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wmf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3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2.emf"/><Relationship Id="rId4" Type="http://schemas.openxmlformats.org/officeDocument/2006/relationships/oleObject" Target="../embeddings/Microsoft_Excel_97-2003_Worksheet1.xls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4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323528" y="718145"/>
            <a:ext cx="8496944" cy="982663"/>
          </a:xfrm>
          <a:noFill/>
          <a:ln/>
        </p:spPr>
        <p:txBody>
          <a:bodyPr/>
          <a:lstStyle/>
          <a:p>
            <a:r>
              <a:rPr lang="en-US" dirty="0" err="1" smtClean="0"/>
              <a:t>Geopolymer</a:t>
            </a:r>
            <a:r>
              <a:rPr lang="en-US" dirty="0" smtClean="0"/>
              <a:t> Concrete Ready Mixed: a Challenge</a:t>
            </a:r>
            <a:r>
              <a:rPr lang="en-US" sz="1200" dirty="0" smtClean="0"/>
              <a:t> </a:t>
            </a:r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07504" y="1627708"/>
            <a:ext cx="7916863" cy="2305348"/>
          </a:xfrm>
          <a:noFill/>
          <a:ln/>
        </p:spPr>
        <p:txBody>
          <a:bodyPr/>
          <a:lstStyle/>
          <a:p>
            <a:r>
              <a:rPr lang="fr-BE" dirty="0" err="1" smtClean="0"/>
              <a:t>Fifth</a:t>
            </a:r>
            <a:r>
              <a:rPr lang="fr-BE" dirty="0" smtClean="0"/>
              <a:t> International Slag Valorisation Symposium</a:t>
            </a:r>
          </a:p>
          <a:p>
            <a:r>
              <a:rPr lang="fr-BE" dirty="0"/>
              <a:t>TU </a:t>
            </a:r>
            <a:r>
              <a:rPr lang="fr-BE" dirty="0" smtClean="0"/>
              <a:t>Leuven, 3-5 </a:t>
            </a:r>
            <a:r>
              <a:rPr lang="fr-BE" dirty="0"/>
              <a:t>April </a:t>
            </a:r>
            <a:r>
              <a:rPr lang="fr-BE" dirty="0" smtClean="0"/>
              <a:t>2017 </a:t>
            </a:r>
            <a:endParaRPr lang="fr-BE" dirty="0"/>
          </a:p>
          <a:p>
            <a:endParaRPr lang="fr-BE" dirty="0"/>
          </a:p>
          <a:p>
            <a:r>
              <a:rPr lang="fr-BE" i="1" dirty="0" smtClean="0"/>
              <a:t>Peter de Vries, FICT</a:t>
            </a:r>
          </a:p>
          <a:p>
            <a:r>
              <a:rPr lang="fr-BE" dirty="0" smtClean="0"/>
              <a:t>ENCI BV – </a:t>
            </a:r>
            <a:r>
              <a:rPr lang="fr-BE" dirty="0" err="1" smtClean="0"/>
              <a:t>HeidelbergCement</a:t>
            </a:r>
            <a:r>
              <a:rPr lang="fr-BE" b="0" dirty="0" err="1" smtClean="0"/>
              <a:t>Group</a:t>
            </a:r>
            <a:endParaRPr lang="fr-BE" b="0" dirty="0" smtClean="0"/>
          </a:p>
          <a:p>
            <a:endParaRPr lang="en-US" dirty="0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8383" y="4238625"/>
            <a:ext cx="9028113" cy="1530350"/>
          </a:xfrm>
          <a:prstGeom prst="rect">
            <a:avLst/>
          </a:pr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cs-CZ" sz="2400">
              <a:solidFill>
                <a:srgbClr val="DBDBDB"/>
              </a:solidFill>
              <a:latin typeface="Times New Roman" pitchFamily="18" charset="0"/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4" y="4226400"/>
            <a:ext cx="2097024" cy="1578864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208112"/>
            <a:ext cx="2121408" cy="1597152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112" y="3933792"/>
            <a:ext cx="1402080" cy="187147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238592"/>
            <a:ext cx="2090928" cy="1566672"/>
          </a:xfrm>
          <a:prstGeom prst="rect">
            <a:avLst/>
          </a:prstGeom>
        </p:spPr>
      </p:pic>
      <p:sp>
        <p:nvSpPr>
          <p:cNvPr id="10" name="Rechthoek 9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Modifications</a:t>
            </a:r>
            <a:r>
              <a:rPr lang="nl-NL" dirty="0" smtClean="0"/>
              <a:t> of the </a:t>
            </a:r>
            <a:r>
              <a:rPr lang="nl-NL" dirty="0" err="1" smtClean="0"/>
              <a:t>batching</a:t>
            </a:r>
            <a:r>
              <a:rPr lang="nl-NL" dirty="0" smtClean="0"/>
              <a:t> plant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79629"/>
            <a:ext cx="7163728" cy="5357683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67983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6725" y="188640"/>
            <a:ext cx="8097838" cy="631825"/>
          </a:xfrm>
        </p:spPr>
        <p:txBody>
          <a:bodyPr/>
          <a:lstStyle/>
          <a:p>
            <a:r>
              <a:rPr lang="nl-NL" dirty="0" smtClean="0"/>
              <a:t>Extended </a:t>
            </a:r>
            <a:r>
              <a:rPr lang="nl-NL" dirty="0" err="1" smtClean="0"/>
              <a:t>loading</a:t>
            </a:r>
            <a:r>
              <a:rPr lang="nl-NL" dirty="0" smtClean="0"/>
              <a:t> time </a:t>
            </a:r>
            <a:r>
              <a:rPr lang="nl-NL" dirty="0" err="1" smtClean="0"/>
              <a:t>due</a:t>
            </a:r>
            <a:r>
              <a:rPr lang="nl-NL" dirty="0" smtClean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slow </a:t>
            </a:r>
            <a:r>
              <a:rPr lang="nl-NL" dirty="0" err="1" smtClean="0"/>
              <a:t>dosing</a:t>
            </a:r>
            <a:r>
              <a:rPr lang="nl-NL" dirty="0" smtClean="0"/>
              <a:t> of dry binder</a:t>
            </a:r>
            <a:endParaRPr lang="nl-NL" dirty="0"/>
          </a:p>
        </p:txBody>
      </p:sp>
      <p:sp>
        <p:nvSpPr>
          <p:cNvPr id="3" name="Tekstvak 2"/>
          <p:cNvSpPr txBox="1"/>
          <p:nvPr/>
        </p:nvSpPr>
        <p:spPr>
          <a:xfrm>
            <a:off x="107504" y="2376591"/>
            <a:ext cx="2036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 err="1" smtClean="0">
                <a:solidFill>
                  <a:srgbClr val="FF0000"/>
                </a:solidFill>
              </a:rPr>
              <a:t>Loading</a:t>
            </a:r>
            <a:r>
              <a:rPr lang="nl-NL" sz="20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nl-NL" sz="2000" b="1" dirty="0" smtClean="0">
                <a:solidFill>
                  <a:srgbClr val="FF0000"/>
                </a:solidFill>
              </a:rPr>
              <a:t>19:00h - 19:50h</a:t>
            </a:r>
            <a:endParaRPr lang="nl-NL" sz="2000" b="1" dirty="0">
              <a:solidFill>
                <a:srgbClr val="FF0000"/>
              </a:solidFill>
            </a:endParaRP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719699"/>
            <a:ext cx="4320480" cy="5733637"/>
          </a:xfrm>
        </p:spPr>
      </p:pic>
      <p:sp>
        <p:nvSpPr>
          <p:cNvPr id="7" name="Rechthoek 6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388560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6725" y="260648"/>
            <a:ext cx="8097838" cy="631825"/>
          </a:xfrm>
        </p:spPr>
        <p:txBody>
          <a:bodyPr/>
          <a:lstStyle/>
          <a:p>
            <a:r>
              <a:rPr lang="nl-NL" dirty="0" err="1" smtClean="0"/>
              <a:t>Protection</a:t>
            </a:r>
            <a:r>
              <a:rPr lang="nl-NL" dirty="0" smtClean="0"/>
              <a:t> on site : dry- binder 22-09-2014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6912768" cy="5184576"/>
          </a:xfrm>
        </p:spPr>
      </p:pic>
      <p:sp>
        <p:nvSpPr>
          <p:cNvPr id="5" name="Tekstvak 4"/>
          <p:cNvSpPr txBox="1"/>
          <p:nvPr/>
        </p:nvSpPr>
        <p:spPr>
          <a:xfrm>
            <a:off x="7380312" y="2060848"/>
            <a:ext cx="17281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Arrival</a:t>
            </a:r>
            <a:r>
              <a:rPr lang="nl-NL" dirty="0" smtClean="0"/>
              <a:t> on site: 20:22h</a:t>
            </a:r>
          </a:p>
          <a:p>
            <a:endParaRPr lang="nl-NL" dirty="0"/>
          </a:p>
          <a:p>
            <a:r>
              <a:rPr lang="nl-NL" dirty="0" smtClean="0"/>
              <a:t>Break down:</a:t>
            </a:r>
          </a:p>
          <a:p>
            <a:r>
              <a:rPr lang="nl-NL" dirty="0" smtClean="0"/>
              <a:t>20:33h</a:t>
            </a:r>
            <a:endParaRPr lang="nl-NL" dirty="0"/>
          </a:p>
        </p:txBody>
      </p:sp>
      <p:sp>
        <p:nvSpPr>
          <p:cNvPr id="6" name="Rechthoek 5"/>
          <p:cNvSpPr/>
          <p:nvPr/>
        </p:nvSpPr>
        <p:spPr>
          <a:xfrm>
            <a:off x="107504" y="647482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/>
              <a:t>14.04.2016</a:t>
            </a:r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359433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358775"/>
            <a:ext cx="8640960" cy="631825"/>
          </a:xfrm>
        </p:spPr>
        <p:txBody>
          <a:bodyPr/>
          <a:lstStyle/>
          <a:p>
            <a:r>
              <a:rPr lang="nl-NL" dirty="0" smtClean="0"/>
              <a:t>Ten minutes later: we had </a:t>
            </a:r>
            <a:r>
              <a:rPr lang="nl-NL" dirty="0" err="1" smtClean="0"/>
              <a:t>to</a:t>
            </a:r>
            <a:r>
              <a:rPr lang="nl-NL" dirty="0" smtClean="0"/>
              <a:t> stop </a:t>
            </a:r>
            <a:r>
              <a:rPr lang="nl-NL" dirty="0" err="1" smtClean="0"/>
              <a:t>and</a:t>
            </a:r>
            <a:r>
              <a:rPr lang="nl-NL" dirty="0" smtClean="0"/>
              <a:t>…….</a:t>
            </a:r>
            <a:br>
              <a:rPr lang="nl-NL" dirty="0" smtClean="0"/>
            </a:br>
            <a:r>
              <a:rPr lang="nl-NL" dirty="0"/>
              <a:t> </a:t>
            </a:r>
            <a:r>
              <a:rPr lang="nl-NL" dirty="0" smtClean="0"/>
              <a:t>                                we </a:t>
            </a:r>
            <a:r>
              <a:rPr lang="nl-NL" dirty="0" err="1" smtClean="0"/>
              <a:t>succeeded</a:t>
            </a:r>
            <a:r>
              <a:rPr lang="nl-NL" dirty="0" smtClean="0"/>
              <a:t> in </a:t>
            </a:r>
            <a:r>
              <a:rPr lang="nl-NL" dirty="0" err="1" smtClean="0"/>
              <a:t>saving</a:t>
            </a:r>
            <a:r>
              <a:rPr lang="nl-NL" dirty="0" smtClean="0"/>
              <a:t> the truckmixer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52525"/>
            <a:ext cx="6696744" cy="5021018"/>
          </a:xfrm>
        </p:spPr>
      </p:pic>
      <p:sp>
        <p:nvSpPr>
          <p:cNvPr id="6" name="Rechthoek 5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10788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Prevention on site: gravel </a:t>
            </a:r>
            <a:r>
              <a:rPr lang="nl-NL" dirty="0" err="1" smtClean="0"/>
              <a:t>and</a:t>
            </a:r>
            <a:r>
              <a:rPr lang="nl-NL" dirty="0" smtClean="0"/>
              <a:t> water </a:t>
            </a:r>
            <a:r>
              <a:rPr lang="nl-NL" dirty="0" err="1" smtClean="0"/>
              <a:t>and</a:t>
            </a:r>
            <a:r>
              <a:rPr lang="nl-NL" dirty="0" smtClean="0"/>
              <a:t> silo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38544"/>
            <a:ext cx="7292252" cy="5470776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358111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De-</a:t>
            </a:r>
            <a:r>
              <a:rPr lang="nl-NL" dirty="0" err="1" smtClean="0"/>
              <a:t>molding</a:t>
            </a:r>
            <a:r>
              <a:rPr lang="nl-NL" dirty="0" smtClean="0"/>
              <a:t> of first element Dry-binder 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08720"/>
            <a:ext cx="7014542" cy="5256584"/>
          </a:xfrm>
        </p:spPr>
      </p:pic>
      <p:sp>
        <p:nvSpPr>
          <p:cNvPr id="6" name="Rechthoek 5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390760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Adjustments</a:t>
            </a:r>
            <a:r>
              <a:rPr lang="nl-NL" dirty="0" smtClean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prevent</a:t>
            </a:r>
            <a:r>
              <a:rPr lang="nl-NL" dirty="0" smtClean="0"/>
              <a:t> a second failure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66725" y="836712"/>
            <a:ext cx="8205788" cy="4706938"/>
          </a:xfrm>
        </p:spPr>
        <p:txBody>
          <a:bodyPr/>
          <a:lstStyle/>
          <a:p>
            <a:r>
              <a:rPr lang="nl-NL" dirty="0" err="1" smtClean="0"/>
              <a:t>Introduction</a:t>
            </a:r>
            <a:r>
              <a:rPr lang="nl-NL" dirty="0" smtClean="0"/>
              <a:t> of </a:t>
            </a:r>
            <a:r>
              <a:rPr lang="nl-NL" dirty="0" err="1" smtClean="0"/>
              <a:t>compressed</a:t>
            </a:r>
            <a:r>
              <a:rPr lang="nl-NL" dirty="0" smtClean="0"/>
              <a:t> air on silo`s dry binder</a:t>
            </a:r>
          </a:p>
          <a:p>
            <a:r>
              <a:rPr lang="nl-NL" dirty="0" smtClean="0"/>
              <a:t>Extra check on </a:t>
            </a:r>
            <a:r>
              <a:rPr lang="nl-NL" dirty="0" err="1" smtClean="0"/>
              <a:t>raw</a:t>
            </a:r>
            <a:r>
              <a:rPr lang="nl-NL" dirty="0" smtClean="0"/>
              <a:t> </a:t>
            </a:r>
            <a:r>
              <a:rPr lang="nl-NL" dirty="0" err="1" smtClean="0"/>
              <a:t>materials</a:t>
            </a:r>
            <a:r>
              <a:rPr lang="nl-NL" dirty="0" smtClean="0"/>
              <a:t>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chemicals</a:t>
            </a:r>
            <a:r>
              <a:rPr lang="nl-NL" dirty="0" smtClean="0"/>
              <a:t> </a:t>
            </a:r>
            <a:r>
              <a:rPr lang="nl-NL" dirty="0" err="1" smtClean="0"/>
              <a:t>by</a:t>
            </a:r>
            <a:r>
              <a:rPr lang="nl-NL" dirty="0" smtClean="0"/>
              <a:t> </a:t>
            </a:r>
            <a:r>
              <a:rPr lang="nl-NL" dirty="0" err="1" smtClean="0"/>
              <a:t>verification</a:t>
            </a:r>
            <a:r>
              <a:rPr lang="nl-NL" dirty="0" smtClean="0"/>
              <a:t> in </a:t>
            </a:r>
            <a:r>
              <a:rPr lang="nl-NL" dirty="0" err="1" smtClean="0"/>
              <a:t>laboratory</a:t>
            </a:r>
            <a:r>
              <a:rPr lang="nl-NL" dirty="0" smtClean="0"/>
              <a:t> Rotterdam</a:t>
            </a:r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  <a:p>
            <a:r>
              <a:rPr lang="nl-NL" dirty="0" err="1" smtClean="0"/>
              <a:t>Conclusion</a:t>
            </a:r>
            <a:r>
              <a:rPr lang="nl-NL" dirty="0" smtClean="0"/>
              <a:t>: </a:t>
            </a:r>
            <a:r>
              <a:rPr lang="nl-NL" dirty="0" err="1" smtClean="0"/>
              <a:t>there</a:t>
            </a:r>
            <a:r>
              <a:rPr lang="nl-NL" dirty="0" smtClean="0"/>
              <a:t> is no </a:t>
            </a:r>
            <a:r>
              <a:rPr lang="nl-NL" dirty="0" err="1" smtClean="0"/>
              <a:t>need</a:t>
            </a:r>
            <a:r>
              <a:rPr lang="nl-NL" dirty="0" smtClean="0"/>
              <a:t> </a:t>
            </a:r>
            <a:r>
              <a:rPr lang="nl-NL" dirty="0" err="1" smtClean="0"/>
              <a:t>to</a:t>
            </a:r>
            <a:r>
              <a:rPr lang="nl-NL" dirty="0" smtClean="0"/>
              <a:t> change the </a:t>
            </a:r>
            <a:r>
              <a:rPr lang="nl-NL" dirty="0" err="1" smtClean="0"/>
              <a:t>recipe</a:t>
            </a:r>
            <a:endParaRPr lang="nl-NL" dirty="0" smtClean="0"/>
          </a:p>
          <a:p>
            <a:r>
              <a:rPr lang="nl-NL" dirty="0" smtClean="0"/>
              <a:t>2 truckmixers</a:t>
            </a:r>
          </a:p>
          <a:p>
            <a:r>
              <a:rPr lang="nl-NL" dirty="0" smtClean="0"/>
              <a:t>Concrete chute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funnel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placing</a:t>
            </a:r>
            <a:r>
              <a:rPr lang="nl-NL" dirty="0" smtClean="0"/>
              <a:t> </a:t>
            </a:r>
            <a:r>
              <a:rPr lang="nl-NL" dirty="0" err="1" smtClean="0"/>
              <a:t>were</a:t>
            </a:r>
            <a:r>
              <a:rPr lang="nl-NL" dirty="0" smtClean="0"/>
              <a:t> </a:t>
            </a:r>
            <a:r>
              <a:rPr lang="nl-NL" dirty="0" err="1" smtClean="0"/>
              <a:t>improved</a:t>
            </a:r>
            <a:endParaRPr lang="nl-NL" dirty="0" smtClean="0"/>
          </a:p>
          <a:p>
            <a:r>
              <a:rPr lang="nl-NL" dirty="0" smtClean="0"/>
              <a:t>More pokervibrators on site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88840"/>
            <a:ext cx="3023616" cy="226771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152" y="1988840"/>
            <a:ext cx="2993136" cy="2249424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107504" y="647482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/>
              <a:t>14.04.2016</a:t>
            </a:r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398406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Second trial Dry Binder 06–10-2014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66736"/>
            <a:ext cx="7150608" cy="5370576"/>
          </a:xfrm>
          <a:prstGeom prst="rect">
            <a:avLst/>
          </a:prstGeom>
        </p:spPr>
      </p:pic>
      <p:sp>
        <p:nvSpPr>
          <p:cNvPr id="6" name="Rechthoek 5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88242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Second trial Dry Binder 06–10-2014</a:t>
            </a:r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776440"/>
            <a:ext cx="7187184" cy="5388864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374354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6725" y="188640"/>
            <a:ext cx="8097838" cy="631825"/>
          </a:xfrm>
        </p:spPr>
        <p:txBody>
          <a:bodyPr/>
          <a:lstStyle/>
          <a:p>
            <a:r>
              <a:rPr lang="nl-NL" dirty="0" smtClean="0"/>
              <a:t>Wet binder: </a:t>
            </a:r>
            <a:r>
              <a:rPr lang="nl-NL" dirty="0" err="1" smtClean="0"/>
              <a:t>Precautions</a:t>
            </a:r>
            <a:r>
              <a:rPr lang="nl-NL" dirty="0" smtClean="0"/>
              <a:t> taken are </a:t>
            </a:r>
            <a:r>
              <a:rPr lang="nl-NL" dirty="0" err="1" smtClean="0"/>
              <a:t>succesfull</a:t>
            </a: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170" name="Picture 2" descr="C:\Users\910786\Desktop\Proeven Geopolymeren\DSCN03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7128792" cy="534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hoek 6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8307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Why</a:t>
            </a:r>
            <a:r>
              <a:rPr lang="de-DE" dirty="0" smtClean="0"/>
              <a:t> </a:t>
            </a:r>
            <a:r>
              <a:rPr lang="de-DE" dirty="0" err="1" smtClean="0"/>
              <a:t>pilot</a:t>
            </a:r>
            <a:r>
              <a:rPr lang="de-DE" dirty="0" smtClean="0"/>
              <a:t> </a:t>
            </a:r>
            <a:r>
              <a:rPr lang="de-DE" dirty="0" err="1" smtClean="0"/>
              <a:t>projects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Netherlands</a:t>
            </a:r>
            <a:r>
              <a:rPr lang="de-DE" dirty="0" smtClean="0"/>
              <a:t>?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971156"/>
            <a:ext cx="2556086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5" r="-1"/>
          <a:stretch/>
        </p:blipFill>
        <p:spPr bwMode="auto">
          <a:xfrm>
            <a:off x="2951024" y="3968439"/>
            <a:ext cx="3205152" cy="180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Inhaltsplatzhalter 7"/>
          <p:cNvSpPr>
            <a:spLocks noGrp="1"/>
          </p:cNvSpPr>
          <p:nvPr>
            <p:ph idx="1"/>
          </p:nvPr>
        </p:nvSpPr>
        <p:spPr>
          <a:xfrm>
            <a:off x="468000" y="1124744"/>
            <a:ext cx="8229600" cy="4456744"/>
          </a:xfrm>
        </p:spPr>
        <p:txBody>
          <a:bodyPr>
            <a:noAutofit/>
          </a:bodyPr>
          <a:lstStyle/>
          <a:p>
            <a:pPr>
              <a:spcBef>
                <a:spcPts val="2400"/>
              </a:spcBef>
              <a:buSzPct val="95000"/>
            </a:pPr>
            <a:r>
              <a:rPr lang="nl-NL" dirty="0" smtClean="0"/>
              <a:t>In </a:t>
            </a:r>
            <a:r>
              <a:rPr lang="nl-NL" dirty="0"/>
              <a:t>the </a:t>
            </a:r>
            <a:r>
              <a:rPr lang="nl-NL" dirty="0" smtClean="0"/>
              <a:t>Netherlands, environmental sustainability is of high </a:t>
            </a:r>
            <a:r>
              <a:rPr lang="nl-NL" dirty="0" err="1" smtClean="0"/>
              <a:t>importance</a:t>
            </a:r>
            <a:r>
              <a:rPr lang="nl-NL" dirty="0" smtClean="0"/>
              <a:t> </a:t>
            </a:r>
          </a:p>
          <a:p>
            <a:pPr>
              <a:spcBef>
                <a:spcPts val="2400"/>
              </a:spcBef>
              <a:buSzPct val="95000"/>
            </a:pPr>
            <a:r>
              <a:rPr lang="nl-NL" dirty="0" smtClean="0"/>
              <a:t>Focus on `green` is major </a:t>
            </a:r>
            <a:r>
              <a:rPr lang="nl-NL" dirty="0" err="1" smtClean="0"/>
              <a:t>task</a:t>
            </a:r>
            <a:r>
              <a:rPr lang="nl-NL" dirty="0" smtClean="0"/>
              <a:t> on </a:t>
            </a:r>
            <a:r>
              <a:rPr lang="nl-NL" dirty="0" err="1" smtClean="0"/>
              <a:t>cementindustry</a:t>
            </a:r>
            <a:endParaRPr lang="nl-NL" dirty="0" smtClean="0"/>
          </a:p>
          <a:p>
            <a:pPr>
              <a:spcBef>
                <a:spcPts val="2400"/>
              </a:spcBef>
              <a:buSzPct val="95000"/>
            </a:pPr>
            <a:r>
              <a:rPr lang="nl-NL" dirty="0" err="1" smtClean="0"/>
              <a:t>Geopolymer</a:t>
            </a:r>
            <a:r>
              <a:rPr lang="nl-NL" dirty="0" smtClean="0"/>
              <a:t> binders are low in CO</a:t>
            </a:r>
            <a:r>
              <a:rPr lang="nl-NL" baseline="-25000" dirty="0" smtClean="0"/>
              <a:t>2</a:t>
            </a:r>
            <a:endParaRPr lang="nl-NL" baseline="-25000" dirty="0"/>
          </a:p>
        </p:txBody>
      </p:sp>
      <p:pic>
        <p:nvPicPr>
          <p:cNvPr id="12" name="Picture 4" descr="P102095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968439"/>
            <a:ext cx="2353316" cy="176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32720"/>
            <a:ext cx="2016224" cy="221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hthoek 9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3832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Elements</a:t>
            </a:r>
            <a:r>
              <a:rPr lang="nl-NL" dirty="0" smtClean="0"/>
              <a:t> in </a:t>
            </a:r>
            <a:r>
              <a:rPr lang="nl-NL" dirty="0" err="1" smtClean="0"/>
              <a:t>position</a:t>
            </a:r>
            <a:r>
              <a:rPr lang="nl-NL" dirty="0" smtClean="0"/>
              <a:t> </a:t>
            </a:r>
            <a:r>
              <a:rPr lang="nl-NL" dirty="0" err="1" smtClean="0"/>
              <a:t>near</a:t>
            </a:r>
            <a:r>
              <a:rPr lang="nl-NL" dirty="0" smtClean="0"/>
              <a:t> </a:t>
            </a:r>
            <a:r>
              <a:rPr lang="nl-NL" dirty="0" err="1" smtClean="0"/>
              <a:t>Motorway</a:t>
            </a:r>
            <a:r>
              <a:rPr lang="nl-NL" dirty="0" smtClean="0"/>
              <a:t> A10, Amsterdam </a:t>
            </a:r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48" y="836712"/>
            <a:ext cx="6925056" cy="5199888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107504" y="647482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/>
              <a:t>14.04.2016</a:t>
            </a:r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284997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4392488" cy="5856651"/>
          </a:xfr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95536" y="275120"/>
            <a:ext cx="8424936" cy="633600"/>
          </a:xfrm>
        </p:spPr>
        <p:txBody>
          <a:bodyPr/>
          <a:lstStyle/>
          <a:p>
            <a:r>
              <a:rPr lang="nl-NL" dirty="0" smtClean="0"/>
              <a:t>Analysis on concrete </a:t>
            </a:r>
            <a:r>
              <a:rPr lang="nl-NL" dirty="0" err="1" smtClean="0"/>
              <a:t>properties</a:t>
            </a:r>
            <a:r>
              <a:rPr lang="nl-NL" dirty="0" smtClean="0"/>
              <a:t>: -  </a:t>
            </a:r>
            <a:r>
              <a:rPr lang="nl-NL" dirty="0" err="1" smtClean="0"/>
              <a:t>mechanical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/>
              <a:t> </a:t>
            </a:r>
            <a:r>
              <a:rPr lang="nl-NL" dirty="0" smtClean="0"/>
              <a:t>                                                         -  </a:t>
            </a:r>
            <a:r>
              <a:rPr lang="nl-NL" dirty="0" err="1" smtClean="0"/>
              <a:t>durability</a:t>
            </a:r>
            <a:r>
              <a:rPr lang="nl-NL" dirty="0" smtClean="0"/>
              <a:t> 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824" y="1988840"/>
            <a:ext cx="4931664" cy="3694176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131271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Strength</a:t>
            </a:r>
            <a:r>
              <a:rPr lang="de-DE" dirty="0" smtClean="0"/>
              <a:t> </a:t>
            </a:r>
            <a:r>
              <a:rPr lang="de-DE" dirty="0" err="1" smtClean="0"/>
              <a:t>development</a:t>
            </a:r>
            <a:r>
              <a:rPr lang="de-DE" dirty="0" smtClean="0"/>
              <a:t> L-elements</a:t>
            </a:r>
            <a:endParaRPr lang="de-DE" dirty="0"/>
          </a:p>
        </p:txBody>
      </p:sp>
      <p:sp>
        <p:nvSpPr>
          <p:cNvPr id="9" name="Ellipse 8"/>
          <p:cNvSpPr/>
          <p:nvPr/>
        </p:nvSpPr>
        <p:spPr>
          <a:xfrm>
            <a:off x="7880206" y="-99392"/>
            <a:ext cx="1300306" cy="1300306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7" y="836712"/>
            <a:ext cx="4697373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3072458"/>
            <a:ext cx="5688632" cy="370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Rechte verbindingslijn 9"/>
          <p:cNvCxnSpPr/>
          <p:nvPr/>
        </p:nvCxnSpPr>
        <p:spPr bwMode="auto">
          <a:xfrm>
            <a:off x="6444208" y="4365104"/>
            <a:ext cx="1224136" cy="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Rechte verbindingslijn 10"/>
          <p:cNvCxnSpPr/>
          <p:nvPr/>
        </p:nvCxnSpPr>
        <p:spPr bwMode="auto">
          <a:xfrm>
            <a:off x="4130122" y="5589240"/>
            <a:ext cx="1224136" cy="0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kstvak 1"/>
          <p:cNvSpPr txBox="1"/>
          <p:nvPr/>
        </p:nvSpPr>
        <p:spPr>
          <a:xfrm>
            <a:off x="4716016" y="90872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Initial</a:t>
            </a:r>
            <a:r>
              <a:rPr lang="nl-NL" dirty="0" smtClean="0"/>
              <a:t> </a:t>
            </a:r>
            <a:r>
              <a:rPr lang="nl-NL" dirty="0" err="1" smtClean="0"/>
              <a:t>testing</a:t>
            </a: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827584" y="593998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 smtClean="0"/>
              <a:t>Result</a:t>
            </a:r>
            <a:r>
              <a:rPr lang="nl-NL" dirty="0" smtClean="0"/>
              <a:t> Field Trial</a:t>
            </a:r>
            <a:endParaRPr lang="nl-NL" dirty="0"/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980434"/>
              </p:ext>
            </p:extLst>
          </p:nvPr>
        </p:nvGraphicFramePr>
        <p:xfrm>
          <a:off x="4860032" y="1268760"/>
          <a:ext cx="3899535" cy="1735074"/>
        </p:xfrm>
        <a:graphic>
          <a:graphicData uri="http://schemas.openxmlformats.org/drawingml/2006/table">
            <a:tbl>
              <a:tblPr firstRow="1" firstCol="1" bandRow="1"/>
              <a:tblGrid>
                <a:gridCol w="1949450"/>
                <a:gridCol w="195008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L-elementen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Calibri"/>
                          <a:ea typeface="Calibri"/>
                          <a:cs typeface="Calibri"/>
                        </a:rPr>
                        <a:t>sterkteklasse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C35/45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Druksterkte voorvoorspannen 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Na 5 uur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Na 24 uur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--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--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Calibri"/>
                          <a:ea typeface="Calibri"/>
                          <a:cs typeface="Calibri"/>
                        </a:rPr>
                        <a:t>Druksterkte voor ontkisten na 48 uur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 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15 MPa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Calibri"/>
                          <a:ea typeface="Calibri"/>
                          <a:cs typeface="Calibri"/>
                        </a:rPr>
                        <a:t>Verwerkbaarheid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Vloeimaat F4 (490-550mm)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>
                          <a:effectLst/>
                          <a:latin typeface="Calibri"/>
                          <a:ea typeface="Calibri"/>
                          <a:cs typeface="Calibri"/>
                        </a:rPr>
                        <a:t>Open tijd</a:t>
                      </a:r>
                      <a:endParaRPr lang="nl-N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100" dirty="0">
                          <a:effectLst/>
                          <a:latin typeface="Calibri"/>
                          <a:ea typeface="Calibri"/>
                          <a:cs typeface="Calibri"/>
                        </a:rPr>
                        <a:t>90 minuten</a:t>
                      </a:r>
                      <a:endParaRPr lang="nl-N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Rechthoek 13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248275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Vaseline is </a:t>
            </a:r>
            <a:r>
              <a:rPr lang="nl-NL" dirty="0" err="1" smtClean="0"/>
              <a:t>better</a:t>
            </a:r>
            <a:r>
              <a:rPr lang="nl-NL" dirty="0" smtClean="0"/>
              <a:t> </a:t>
            </a:r>
            <a:r>
              <a:rPr lang="nl-NL" dirty="0" err="1" smtClean="0"/>
              <a:t>than</a:t>
            </a:r>
            <a:r>
              <a:rPr lang="nl-NL" dirty="0" smtClean="0"/>
              <a:t> common </a:t>
            </a:r>
            <a:r>
              <a:rPr lang="nl-NL" smtClean="0"/>
              <a:t>release agent as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SIKA AR 1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476" y="836712"/>
            <a:ext cx="6552996" cy="4919319"/>
          </a:xfr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1747224"/>
            <a:ext cx="3529584" cy="4706112"/>
          </a:xfrm>
          <a:prstGeom prst="rect">
            <a:avLst/>
          </a:prstGeom>
        </p:spPr>
      </p:pic>
      <p:sp>
        <p:nvSpPr>
          <p:cNvPr id="7" name="Rechthoek 6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112850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Carbonation</a:t>
            </a:r>
            <a:r>
              <a:rPr lang="nl-NL" dirty="0" smtClean="0"/>
              <a:t> on </a:t>
            </a:r>
            <a:r>
              <a:rPr lang="nl-NL" dirty="0" err="1" smtClean="0"/>
              <a:t>cores</a:t>
            </a:r>
            <a:endParaRPr lang="nl-N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98" y="836712"/>
            <a:ext cx="6909338" cy="3106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90" y="3573016"/>
            <a:ext cx="705034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hoek 6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240328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el 2"/>
          <p:cNvSpPr>
            <a:spLocks noGrp="1"/>
          </p:cNvSpPr>
          <p:nvPr>
            <p:ph type="title"/>
          </p:nvPr>
        </p:nvSpPr>
        <p:spPr>
          <a:xfrm>
            <a:off x="468313" y="304800"/>
            <a:ext cx="8229600" cy="633413"/>
          </a:xfrm>
        </p:spPr>
        <p:txBody>
          <a:bodyPr/>
          <a:lstStyle/>
          <a:p>
            <a:pPr eaLnBrk="1" hangingPunct="1"/>
            <a:r>
              <a:rPr lang="nl-NL" altLang="nl-NL" smtClean="0"/>
              <a:t>Chloride migration using RCM- method</a:t>
            </a:r>
          </a:p>
        </p:txBody>
      </p:sp>
      <p:pic>
        <p:nvPicPr>
          <p:cNvPr id="7168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68413"/>
            <a:ext cx="7953375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1685" name="Object 1"/>
          <p:cNvGraphicFramePr>
            <a:graphicFrameLocks noChangeAspect="1"/>
          </p:cNvGraphicFramePr>
          <p:nvPr/>
        </p:nvGraphicFramePr>
        <p:xfrm>
          <a:off x="446088" y="2781300"/>
          <a:ext cx="4989512" cy="345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7" name="Chart" r:id="rId4" imgW="4152900" imgH="2733751" progId="Excel.Chart.8">
                  <p:embed/>
                </p:oleObj>
              </mc:Choice>
              <mc:Fallback>
                <p:oleObj name="Chart" r:id="rId4" imgW="4152900" imgH="2733751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088" y="2781300"/>
                        <a:ext cx="4989512" cy="3455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1187624" y="2924175"/>
            <a:ext cx="2881312" cy="3079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nl-NL" sz="1400" b="1" dirty="0">
                <a:solidFill>
                  <a:srgbClr val="000000"/>
                </a:solidFill>
                <a:ea typeface="ＭＳ Ｐゴシック" pitchFamily="34" charset="-128"/>
              </a:rPr>
              <a:t>Rapid chloride </a:t>
            </a:r>
            <a:r>
              <a:rPr lang="nl-NL" sz="1400" b="1" dirty="0" err="1">
                <a:solidFill>
                  <a:srgbClr val="000000"/>
                </a:solidFill>
                <a:ea typeface="ＭＳ Ｐゴシック" pitchFamily="34" charset="-128"/>
              </a:rPr>
              <a:t>migration</a:t>
            </a:r>
            <a:r>
              <a:rPr lang="nl-NL" sz="1400" b="1" dirty="0">
                <a:solidFill>
                  <a:srgbClr val="000000"/>
                </a:solidFill>
                <a:ea typeface="ＭＳ Ｐゴシック" pitchFamily="34" charset="-128"/>
              </a:rPr>
              <a:t> (RCM)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5435600" y="3500438"/>
            <a:ext cx="308610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nl-NL" sz="1600" dirty="0" smtClean="0">
                <a:solidFill>
                  <a:srgbClr val="000000"/>
                </a:solidFill>
                <a:ea typeface="ＭＳ Ｐゴシック" pitchFamily="34" charset="-128"/>
              </a:rPr>
              <a:t>Question:</a:t>
            </a:r>
          </a:p>
          <a:p>
            <a:pPr>
              <a:defRPr/>
            </a:pPr>
            <a:r>
              <a:rPr lang="nl-NL" sz="1600" dirty="0" smtClean="0">
                <a:solidFill>
                  <a:srgbClr val="000000"/>
                </a:solidFill>
                <a:ea typeface="ＭＳ Ｐゴシック" pitchFamily="34" charset="-128"/>
              </a:rPr>
              <a:t>Is RCM </a:t>
            </a:r>
            <a:r>
              <a:rPr lang="nl-NL" sz="1600" dirty="0" err="1" smtClean="0">
                <a:solidFill>
                  <a:srgbClr val="000000"/>
                </a:solidFill>
                <a:ea typeface="ＭＳ Ｐゴシック" pitchFamily="34" charset="-128"/>
              </a:rPr>
              <a:t>the</a:t>
            </a:r>
            <a:r>
              <a:rPr lang="nl-NL" sz="1600" dirty="0" smtClean="0">
                <a:solidFill>
                  <a:srgbClr val="000000"/>
                </a:solidFill>
                <a:ea typeface="ＭＳ Ｐゴシック" pitchFamily="34" charset="-128"/>
              </a:rPr>
              <a:t> </a:t>
            </a:r>
            <a:r>
              <a:rPr lang="nl-NL" sz="1600" dirty="0">
                <a:solidFill>
                  <a:srgbClr val="000000"/>
                </a:solidFill>
                <a:ea typeface="ＭＳ Ｐゴシック" pitchFamily="34" charset="-128"/>
              </a:rPr>
              <a:t>right </a:t>
            </a:r>
            <a:r>
              <a:rPr lang="nl-NL" sz="1600" dirty="0" smtClean="0">
                <a:solidFill>
                  <a:srgbClr val="000000"/>
                </a:solidFill>
                <a:ea typeface="ＭＳ Ｐゴシック" pitchFamily="34" charset="-128"/>
              </a:rPr>
              <a:t>test </a:t>
            </a:r>
            <a:r>
              <a:rPr lang="nl-NL" sz="1600" dirty="0" err="1" smtClean="0">
                <a:solidFill>
                  <a:srgbClr val="000000"/>
                </a:solidFill>
                <a:ea typeface="ＭＳ Ｐゴシック" pitchFamily="34" charset="-128"/>
              </a:rPr>
              <a:t>method</a:t>
            </a:r>
            <a:r>
              <a:rPr lang="nl-NL" sz="1600" dirty="0" smtClean="0">
                <a:solidFill>
                  <a:srgbClr val="000000"/>
                </a:solidFill>
                <a:ea typeface="ＭＳ Ｐゴシック" pitchFamily="34" charset="-128"/>
              </a:rPr>
              <a:t> ??</a:t>
            </a:r>
            <a:endParaRPr lang="nl-NL" sz="1600" dirty="0">
              <a:solidFill>
                <a:srgbClr val="000000"/>
              </a:solidFill>
              <a:ea typeface="ＭＳ Ｐゴシック" pitchFamily="34" charset="-128"/>
            </a:endParaRPr>
          </a:p>
          <a:p>
            <a:pPr>
              <a:defRPr/>
            </a:pPr>
            <a:r>
              <a:rPr lang="nl-NL" sz="1600" dirty="0">
                <a:solidFill>
                  <a:srgbClr val="000000"/>
                </a:solidFill>
                <a:ea typeface="ＭＳ Ｐゴシック" pitchFamily="34" charset="-128"/>
              </a:rPr>
              <a:t>or ………</a:t>
            </a:r>
          </a:p>
        </p:txBody>
      </p:sp>
      <p:sp>
        <p:nvSpPr>
          <p:cNvPr id="71688" name="Ovaal 1"/>
          <p:cNvSpPr>
            <a:spLocks noChangeArrowheads="1"/>
          </p:cNvSpPr>
          <p:nvPr/>
        </p:nvSpPr>
        <p:spPr bwMode="auto">
          <a:xfrm>
            <a:off x="2347913" y="1101725"/>
            <a:ext cx="142875" cy="144463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nl-NL" altLang="nl-NL" sz="1800" b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71689" name="Ovaal 8"/>
          <p:cNvSpPr>
            <a:spLocks noChangeArrowheads="1"/>
          </p:cNvSpPr>
          <p:nvPr/>
        </p:nvSpPr>
        <p:spPr bwMode="auto">
          <a:xfrm>
            <a:off x="2347913" y="5300663"/>
            <a:ext cx="71437" cy="73025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nl-NL" altLang="nl-NL" sz="1800" b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71690" name="Ovaal 9"/>
          <p:cNvSpPr>
            <a:spLocks noChangeArrowheads="1"/>
          </p:cNvSpPr>
          <p:nvPr/>
        </p:nvSpPr>
        <p:spPr bwMode="auto">
          <a:xfrm>
            <a:off x="5580063" y="1123950"/>
            <a:ext cx="144462" cy="144463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nl-NL" altLang="nl-NL" sz="1800" b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71691" name="Ovaal 10"/>
          <p:cNvSpPr>
            <a:spLocks noChangeArrowheads="1"/>
          </p:cNvSpPr>
          <p:nvPr/>
        </p:nvSpPr>
        <p:spPr bwMode="auto">
          <a:xfrm>
            <a:off x="1568450" y="4076700"/>
            <a:ext cx="76200" cy="66675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nl-NL" altLang="nl-NL" sz="1800" b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71692" name="Ovaal 11"/>
          <p:cNvSpPr>
            <a:spLocks noChangeArrowheads="1"/>
          </p:cNvSpPr>
          <p:nvPr/>
        </p:nvSpPr>
        <p:spPr bwMode="auto">
          <a:xfrm>
            <a:off x="7235825" y="1125538"/>
            <a:ext cx="144463" cy="142875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nl-NL" altLang="nl-NL" sz="1800" b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71693" name="Ovaal 12"/>
          <p:cNvSpPr>
            <a:spLocks noChangeArrowheads="1"/>
          </p:cNvSpPr>
          <p:nvPr/>
        </p:nvSpPr>
        <p:spPr bwMode="auto">
          <a:xfrm>
            <a:off x="1568450" y="3835400"/>
            <a:ext cx="71438" cy="73025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nl-NL" altLang="nl-NL" sz="1800" b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71694" name="Ovaal 13"/>
          <p:cNvSpPr>
            <a:spLocks noChangeArrowheads="1"/>
          </p:cNvSpPr>
          <p:nvPr/>
        </p:nvSpPr>
        <p:spPr bwMode="auto">
          <a:xfrm>
            <a:off x="1606550" y="5121275"/>
            <a:ext cx="71438" cy="71438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nl-NL" altLang="nl-NL" sz="1800" b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71695" name="Ovaal 14"/>
          <p:cNvSpPr>
            <a:spLocks noChangeArrowheads="1"/>
          </p:cNvSpPr>
          <p:nvPr/>
        </p:nvSpPr>
        <p:spPr bwMode="auto">
          <a:xfrm flipH="1">
            <a:off x="1187450" y="4968875"/>
            <a:ext cx="80963" cy="71438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nl-NL" altLang="nl-NL" sz="1800" b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71696" name="Ovaal 15"/>
          <p:cNvSpPr>
            <a:spLocks noChangeArrowheads="1"/>
          </p:cNvSpPr>
          <p:nvPr/>
        </p:nvSpPr>
        <p:spPr bwMode="auto">
          <a:xfrm>
            <a:off x="2346325" y="4195763"/>
            <a:ext cx="76200" cy="66675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nl-NL" altLang="nl-NL" sz="1800" b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71697" name="Ovaal 16"/>
          <p:cNvSpPr>
            <a:spLocks noChangeArrowheads="1"/>
          </p:cNvSpPr>
          <p:nvPr/>
        </p:nvSpPr>
        <p:spPr bwMode="auto">
          <a:xfrm>
            <a:off x="2347913" y="3592513"/>
            <a:ext cx="71437" cy="71437"/>
          </a:xfrm>
          <a:prstGeom prst="ellipse">
            <a:avLst/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nl-NL" altLang="nl-NL" sz="1800" b="0" smtClean="0">
              <a:solidFill>
                <a:srgbClr val="000000"/>
              </a:solidFill>
              <a:ea typeface="ＭＳ Ｐゴシック" pitchFamily="34" charset="-128"/>
            </a:endParaRPr>
          </a:p>
        </p:txBody>
      </p:sp>
      <p:cxnSp>
        <p:nvCxnSpPr>
          <p:cNvPr id="3" name="Rechte verbindingslijn 2"/>
          <p:cNvCxnSpPr>
            <a:stCxn id="71694" idx="5"/>
          </p:cNvCxnSpPr>
          <p:nvPr/>
        </p:nvCxnSpPr>
        <p:spPr bwMode="auto">
          <a:xfrm>
            <a:off x="1667526" y="5182251"/>
            <a:ext cx="711553" cy="12616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Rechte verbindingslijn 19"/>
          <p:cNvCxnSpPr/>
          <p:nvPr/>
        </p:nvCxnSpPr>
        <p:spPr bwMode="auto">
          <a:xfrm>
            <a:off x="1644650" y="4136781"/>
            <a:ext cx="741362" cy="82184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Rechte verbindingslijn 20"/>
          <p:cNvCxnSpPr/>
          <p:nvPr/>
        </p:nvCxnSpPr>
        <p:spPr bwMode="auto">
          <a:xfrm>
            <a:off x="1227931" y="3284984"/>
            <a:ext cx="374156" cy="829444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Rechte verbindingslijn 23"/>
          <p:cNvCxnSpPr>
            <a:stCxn id="71693" idx="6"/>
          </p:cNvCxnSpPr>
          <p:nvPr/>
        </p:nvCxnSpPr>
        <p:spPr bwMode="auto">
          <a:xfrm flipV="1">
            <a:off x="1639888" y="3622447"/>
            <a:ext cx="743743" cy="249466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Rechte verbindingslijn 24"/>
          <p:cNvCxnSpPr/>
          <p:nvPr/>
        </p:nvCxnSpPr>
        <p:spPr bwMode="auto">
          <a:xfrm>
            <a:off x="1415009" y="3356992"/>
            <a:ext cx="191840" cy="505023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Rechte verbindingslijn 27"/>
          <p:cNvCxnSpPr>
            <a:stCxn id="71695" idx="4"/>
          </p:cNvCxnSpPr>
          <p:nvPr/>
        </p:nvCxnSpPr>
        <p:spPr bwMode="auto">
          <a:xfrm>
            <a:off x="1227931" y="5040313"/>
            <a:ext cx="408064" cy="140067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Rechthoek 25"/>
          <p:cNvSpPr/>
          <p:nvPr/>
        </p:nvSpPr>
        <p:spPr>
          <a:xfrm>
            <a:off x="107504" y="647482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/>
              <a:t>14.04.2016</a:t>
            </a:r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77587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Electrical</a:t>
            </a:r>
            <a:r>
              <a:rPr lang="nl-NL" dirty="0" smtClean="0"/>
              <a:t> </a:t>
            </a:r>
            <a:r>
              <a:rPr lang="nl-NL" dirty="0" err="1" smtClean="0"/>
              <a:t>resistivity</a:t>
            </a:r>
            <a:r>
              <a:rPr lang="nl-NL" dirty="0" smtClean="0"/>
              <a:t>  (</a:t>
            </a:r>
            <a:r>
              <a:rPr lang="nl-NL" dirty="0" err="1" smtClean="0"/>
              <a:t>using</a:t>
            </a:r>
            <a:r>
              <a:rPr lang="nl-NL" dirty="0" smtClean="0"/>
              <a:t> TEM-</a:t>
            </a:r>
            <a:r>
              <a:rPr lang="nl-NL" dirty="0" err="1" smtClean="0"/>
              <a:t>method</a:t>
            </a:r>
            <a:r>
              <a:rPr lang="nl-NL" dirty="0" smtClean="0"/>
              <a:t>)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HC 14/04 - SC meeting - Martina Dietermann</a:t>
            </a:r>
            <a:endParaRPr lang="de-DE" dirty="0"/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397896"/>
              </p:ext>
            </p:extLst>
          </p:nvPr>
        </p:nvGraphicFramePr>
        <p:xfrm>
          <a:off x="251520" y="1052736"/>
          <a:ext cx="8205789" cy="19432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1757"/>
                <a:gridCol w="471502"/>
                <a:gridCol w="471502"/>
                <a:gridCol w="471502"/>
                <a:gridCol w="471502"/>
                <a:gridCol w="471502"/>
                <a:gridCol w="471502"/>
                <a:gridCol w="471502"/>
                <a:gridCol w="471502"/>
                <a:gridCol w="471502"/>
                <a:gridCol w="471502"/>
                <a:gridCol w="471502"/>
                <a:gridCol w="471502"/>
                <a:gridCol w="471502"/>
                <a:gridCol w="471502"/>
                <a:gridCol w="471502"/>
                <a:gridCol w="471502"/>
              </a:tblGrid>
              <a:tr h="164555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 dirty="0">
                          <a:effectLst/>
                        </a:rPr>
                        <a:t>TEM</a:t>
                      </a:r>
                      <a:endParaRPr lang="nl-NL" sz="10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Fieldtrial 1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Fieldtrial 2a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Fieldtrial 2b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Fieldtrial 3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</a:tr>
              <a:tr h="164555">
                <a:tc>
                  <a:txBody>
                    <a:bodyPr/>
                    <a:lstStyle/>
                    <a:p>
                      <a:pPr algn="l" fontAlgn="b"/>
                      <a:r>
                        <a:rPr lang="el-GR" sz="1000" u="none" strike="noStrike">
                          <a:effectLst/>
                        </a:rPr>
                        <a:t>(Ω.</a:t>
                      </a:r>
                      <a:r>
                        <a:rPr lang="nl-NL" sz="1000" u="none" strike="noStrike">
                          <a:effectLst/>
                        </a:rPr>
                        <a:t>m)</a:t>
                      </a:r>
                      <a:endParaRPr lang="nl-NL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(reference)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(dry binder)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(dry binder)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(wet binder)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</a:tr>
              <a:tr h="164555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>
                          <a:effectLst/>
                        </a:rPr>
                        <a:t> 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15-09-14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22-09-14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06-10-14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20-10-14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</a:tr>
              <a:tr h="156327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>
                          <a:effectLst/>
                        </a:rPr>
                        <a:t>age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28d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91d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184d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-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28d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91d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182d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28d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91d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183d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-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28d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91d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172d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</a:tr>
              <a:tr h="156327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>
                          <a:effectLst/>
                        </a:rPr>
                        <a:t>cube 1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209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442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459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10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29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179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-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14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58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171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</a:tr>
              <a:tr h="156327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>
                          <a:effectLst/>
                        </a:rPr>
                        <a:t>cube 2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204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369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428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8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42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134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13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56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167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</a:tr>
              <a:tr h="156327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>
                          <a:effectLst/>
                        </a:rPr>
                        <a:t>cube 3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212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407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444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10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53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194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15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55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145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</a:tr>
              <a:tr h="156327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>
                          <a:effectLst/>
                        </a:rPr>
                        <a:t>cube 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232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346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509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12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48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108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37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197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</a:tr>
              <a:tr h="156327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>
                          <a:effectLst/>
                        </a:rPr>
                        <a:t>cube 5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226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373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449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12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53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171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13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113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156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</a:tr>
              <a:tr h="156327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>
                          <a:effectLst/>
                        </a:rPr>
                        <a:t>cube 6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212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405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465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12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58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186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13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84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239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</a:tr>
              <a:tr h="156327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>
                          <a:effectLst/>
                        </a:rPr>
                        <a:t>avg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216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390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459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11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47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162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67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179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</a:tr>
              <a:tr h="164555">
                <a:tc>
                  <a:txBody>
                    <a:bodyPr/>
                    <a:lstStyle/>
                    <a:p>
                      <a:pPr algn="l" fontAlgn="b"/>
                      <a:r>
                        <a:rPr lang="nl-NL" sz="1000" u="none" strike="noStrike">
                          <a:effectLst/>
                        </a:rPr>
                        <a:t>st.dev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11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34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28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-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10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34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-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1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27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>
                          <a:effectLst/>
                        </a:rPr>
                        <a:t>34</a:t>
                      </a:r>
                      <a:endParaRPr lang="nl-NL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l-NL" sz="1000" u="none" strike="noStrike" dirty="0">
                          <a:effectLst/>
                        </a:rPr>
                        <a:t>-</a:t>
                      </a:r>
                      <a:endParaRPr lang="nl-NL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228" marR="8228" marT="8228" marB="0" anchor="b"/>
                </a:tc>
              </a:tr>
            </a:tbl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201220"/>
              </p:ext>
            </p:extLst>
          </p:nvPr>
        </p:nvGraphicFramePr>
        <p:xfrm>
          <a:off x="179862" y="3170544"/>
          <a:ext cx="5472258" cy="3642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name="Chart" r:id="rId3" imgW="6124651" imgH="4076700" progId="Excel.Chart.8">
                  <p:embed/>
                </p:oleObj>
              </mc:Choice>
              <mc:Fallback>
                <p:oleObj name="Chart" r:id="rId3" imgW="6124651" imgH="4076700" progId="Excel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862" y="3170544"/>
                        <a:ext cx="5472258" cy="36428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al 7"/>
          <p:cNvSpPr/>
          <p:nvPr/>
        </p:nvSpPr>
        <p:spPr bwMode="auto">
          <a:xfrm>
            <a:off x="827584" y="2636912"/>
            <a:ext cx="172819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al 8"/>
          <p:cNvSpPr/>
          <p:nvPr/>
        </p:nvSpPr>
        <p:spPr bwMode="auto">
          <a:xfrm>
            <a:off x="4716016" y="2636912"/>
            <a:ext cx="3456384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kstvak 9"/>
          <p:cNvSpPr txBox="1"/>
          <p:nvPr/>
        </p:nvSpPr>
        <p:spPr>
          <a:xfrm>
            <a:off x="4499993" y="3212976"/>
            <a:ext cx="4536504" cy="92333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nl-NL" dirty="0" err="1" smtClean="0"/>
              <a:t>Conclusion</a:t>
            </a:r>
            <a:r>
              <a:rPr lang="nl-NL" dirty="0" smtClean="0"/>
              <a:t>:</a:t>
            </a:r>
          </a:p>
          <a:p>
            <a:r>
              <a:rPr lang="nl-NL" dirty="0" err="1" smtClean="0"/>
              <a:t>Correlation</a:t>
            </a:r>
            <a:r>
              <a:rPr lang="nl-NL" dirty="0" smtClean="0"/>
              <a:t> </a:t>
            </a:r>
            <a:r>
              <a:rPr lang="nl-NL" dirty="0" err="1" smtClean="0"/>
              <a:t>between</a:t>
            </a:r>
            <a:r>
              <a:rPr lang="nl-NL" dirty="0" smtClean="0"/>
              <a:t> RCM </a:t>
            </a:r>
            <a:r>
              <a:rPr lang="nl-NL" dirty="0" err="1" smtClean="0"/>
              <a:t>and</a:t>
            </a:r>
            <a:r>
              <a:rPr lang="nl-NL" dirty="0" smtClean="0"/>
              <a:t> TEM </a:t>
            </a:r>
          </a:p>
          <a:p>
            <a:r>
              <a:rPr lang="nl-NL" dirty="0" err="1" smtClean="0"/>
              <a:t>also</a:t>
            </a:r>
            <a:r>
              <a:rPr lang="nl-NL" dirty="0" smtClean="0"/>
              <a:t> </a:t>
            </a:r>
            <a:r>
              <a:rPr lang="nl-NL" dirty="0" err="1" smtClean="0"/>
              <a:t>valid</a:t>
            </a:r>
            <a:r>
              <a:rPr lang="nl-NL" dirty="0" smtClean="0"/>
              <a:t> </a:t>
            </a:r>
            <a:r>
              <a:rPr lang="nl-NL" dirty="0" err="1" smtClean="0"/>
              <a:t>for</a:t>
            </a:r>
            <a:r>
              <a:rPr lang="nl-NL" dirty="0" smtClean="0"/>
              <a:t> </a:t>
            </a:r>
            <a:r>
              <a:rPr lang="nl-NL" dirty="0" err="1" smtClean="0"/>
              <a:t>Geopolymer</a:t>
            </a:r>
            <a:r>
              <a:rPr lang="nl-NL" dirty="0" smtClean="0"/>
              <a:t> Concrete</a:t>
            </a:r>
            <a:endParaRPr lang="nl-NL" dirty="0"/>
          </a:p>
        </p:txBody>
      </p:sp>
      <p:sp>
        <p:nvSpPr>
          <p:cNvPr id="2" name="Ovaal 1"/>
          <p:cNvSpPr/>
          <p:nvPr/>
        </p:nvSpPr>
        <p:spPr bwMode="auto">
          <a:xfrm flipH="1" flipV="1">
            <a:off x="827584" y="4221088"/>
            <a:ext cx="72008" cy="6753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Ovaal 10"/>
          <p:cNvSpPr/>
          <p:nvPr/>
        </p:nvSpPr>
        <p:spPr bwMode="auto">
          <a:xfrm>
            <a:off x="899592" y="4437112"/>
            <a:ext cx="72008" cy="7200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hthoek 11"/>
          <p:cNvSpPr/>
          <p:nvPr/>
        </p:nvSpPr>
        <p:spPr>
          <a:xfrm>
            <a:off x="107504" y="647482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/>
              <a:t>14.04.2016</a:t>
            </a:r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8096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Freeze-thaw</a:t>
            </a:r>
            <a:r>
              <a:rPr lang="nl-NL" dirty="0" smtClean="0"/>
              <a:t> </a:t>
            </a:r>
            <a:r>
              <a:rPr lang="nl-NL" dirty="0" err="1" smtClean="0"/>
              <a:t>resistance</a:t>
            </a:r>
            <a:r>
              <a:rPr lang="nl-NL" dirty="0" smtClean="0"/>
              <a:t> , </a:t>
            </a:r>
            <a:r>
              <a:rPr lang="nl-NL" dirty="0" err="1" smtClean="0"/>
              <a:t>with</a:t>
            </a:r>
            <a:r>
              <a:rPr lang="nl-NL" dirty="0" smtClean="0"/>
              <a:t> </a:t>
            </a:r>
            <a:r>
              <a:rPr lang="nl-NL" dirty="0" err="1" smtClean="0"/>
              <a:t>and</a:t>
            </a:r>
            <a:r>
              <a:rPr lang="nl-NL" dirty="0" smtClean="0"/>
              <a:t> without de-icing </a:t>
            </a:r>
            <a:r>
              <a:rPr lang="nl-NL" dirty="0" err="1" smtClean="0"/>
              <a:t>salts</a:t>
            </a:r>
            <a:endParaRPr lang="nl-NL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738440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35496" y="4725144"/>
            <a:ext cx="42928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600" dirty="0" smtClean="0"/>
              <a:t>Test limit </a:t>
            </a:r>
            <a:r>
              <a:rPr lang="nl-NL" sz="1600" dirty="0" err="1" smtClean="0"/>
              <a:t>for</a:t>
            </a:r>
            <a:r>
              <a:rPr lang="nl-NL" sz="1600" dirty="0" smtClean="0"/>
              <a:t> </a:t>
            </a:r>
            <a:r>
              <a:rPr lang="nl-NL" sz="1600" dirty="0" err="1" smtClean="0"/>
              <a:t>the</a:t>
            </a:r>
            <a:r>
              <a:rPr lang="nl-NL" sz="1600" dirty="0" smtClean="0"/>
              <a:t> </a:t>
            </a:r>
            <a:r>
              <a:rPr lang="nl-NL" sz="1600" dirty="0" err="1" smtClean="0"/>
              <a:t>scaling</a:t>
            </a:r>
            <a:r>
              <a:rPr lang="nl-NL" sz="1600" dirty="0" smtClean="0"/>
              <a:t> on concrete </a:t>
            </a:r>
            <a:r>
              <a:rPr lang="nl-NL" sz="1600" dirty="0" err="1" smtClean="0"/>
              <a:t>products</a:t>
            </a:r>
            <a:endParaRPr lang="nl-NL" sz="1600" dirty="0" smtClean="0"/>
          </a:p>
          <a:p>
            <a:r>
              <a:rPr lang="nl-NL" sz="1600" dirty="0" err="1" smtClean="0"/>
              <a:t>under</a:t>
            </a:r>
            <a:r>
              <a:rPr lang="nl-NL" sz="1600" dirty="0" smtClean="0"/>
              <a:t> </a:t>
            </a:r>
            <a:r>
              <a:rPr lang="nl-NL" sz="1600" dirty="0" err="1" smtClean="0"/>
              <a:t>freeze-thaw</a:t>
            </a:r>
            <a:r>
              <a:rPr lang="nl-NL" sz="1600" dirty="0" smtClean="0"/>
              <a:t> </a:t>
            </a:r>
            <a:r>
              <a:rPr lang="nl-NL" sz="1600" dirty="0" err="1" smtClean="0"/>
              <a:t>with</a:t>
            </a:r>
            <a:r>
              <a:rPr lang="nl-NL" sz="1600" dirty="0" smtClean="0"/>
              <a:t> the de-icing </a:t>
            </a:r>
            <a:r>
              <a:rPr lang="nl-NL" sz="1600" dirty="0" err="1" smtClean="0"/>
              <a:t>salt</a:t>
            </a:r>
            <a:r>
              <a:rPr lang="nl-NL" sz="1600" dirty="0" smtClean="0"/>
              <a:t> is </a:t>
            </a:r>
          </a:p>
          <a:p>
            <a:r>
              <a:rPr lang="nl-NL" sz="1600" dirty="0" smtClean="0"/>
              <a:t>1000 g/m2 </a:t>
            </a:r>
            <a:r>
              <a:rPr lang="nl-NL" sz="1600" dirty="0" err="1" smtClean="0"/>
              <a:t>after</a:t>
            </a:r>
            <a:r>
              <a:rPr lang="nl-NL" sz="1600" dirty="0" smtClean="0"/>
              <a:t> 56 </a:t>
            </a:r>
            <a:r>
              <a:rPr lang="nl-NL" sz="1600" dirty="0" err="1" smtClean="0"/>
              <a:t>cycles</a:t>
            </a:r>
            <a:endParaRPr lang="nl-NL" sz="1600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429000"/>
            <a:ext cx="4225970" cy="2376264"/>
          </a:xfrm>
          <a:prstGeom prst="rect">
            <a:avLst/>
          </a:prstGeom>
        </p:spPr>
      </p:pic>
      <p:sp>
        <p:nvSpPr>
          <p:cNvPr id="8" name="Rechthoek 7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226078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el 2"/>
          <p:cNvSpPr>
            <a:spLocks noGrp="1"/>
          </p:cNvSpPr>
          <p:nvPr>
            <p:ph type="title"/>
          </p:nvPr>
        </p:nvSpPr>
        <p:spPr>
          <a:xfrm>
            <a:off x="468313" y="304800"/>
            <a:ext cx="8229600" cy="633413"/>
          </a:xfrm>
        </p:spPr>
        <p:txBody>
          <a:bodyPr/>
          <a:lstStyle/>
          <a:p>
            <a:pPr eaLnBrk="1" hangingPunct="1"/>
            <a:r>
              <a:rPr lang="nl-NL" altLang="nl-NL" smtClean="0"/>
              <a:t>Surface damage Dry binder after 18 month</a:t>
            </a:r>
          </a:p>
        </p:txBody>
      </p:sp>
      <p:sp>
        <p:nvSpPr>
          <p:cNvPr id="76803" name="Tijdelijke aanduiding voor voettekst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nl-NL" sz="800" smtClean="0">
                <a:solidFill>
                  <a:srgbClr val="000000"/>
                </a:solidFill>
              </a:rPr>
              <a:t>HC 14/04 - SC meeting - Martina Dietermann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908720"/>
            <a:ext cx="4226647" cy="3168352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04488"/>
            <a:ext cx="4248472" cy="3184712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822983"/>
            <a:ext cx="3886960" cy="2918385"/>
          </a:xfrm>
          <a:prstGeom prst="rect">
            <a:avLst/>
          </a:prstGeom>
        </p:spPr>
      </p:pic>
      <p:sp>
        <p:nvSpPr>
          <p:cNvPr id="8" name="Rechthoek 7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426919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68000" y="1052736"/>
            <a:ext cx="8352472" cy="496080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GB" dirty="0" smtClean="0"/>
              <a:t>Handling </a:t>
            </a:r>
            <a:r>
              <a:rPr lang="en-GB" dirty="0"/>
              <a:t>of geopolymer concrete in RMC </a:t>
            </a:r>
            <a:r>
              <a:rPr lang="en-GB" dirty="0" smtClean="0"/>
              <a:t>succeeded: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geopolymer concrete was transported over 30 minutes and </a:t>
            </a:r>
            <a:br>
              <a:rPr lang="en-GB" dirty="0" smtClean="0"/>
            </a:br>
            <a:r>
              <a:rPr lang="en-GB" dirty="0" smtClean="0"/>
              <a:t>subsequently cast, 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emergency measures were effective,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Health &amp; Safety issues were mastered.</a:t>
            </a:r>
          </a:p>
          <a:p>
            <a:pPr>
              <a:spcBef>
                <a:spcPts val="1200"/>
              </a:spcBef>
            </a:pPr>
            <a:r>
              <a:rPr lang="en-GB" dirty="0" smtClean="0"/>
              <a:t>Main </a:t>
            </a:r>
            <a:r>
              <a:rPr lang="en-GB" dirty="0"/>
              <a:t>challenges for </a:t>
            </a:r>
            <a:r>
              <a:rPr lang="en-GB" dirty="0" smtClean="0"/>
              <a:t>development on geopolymer concrete:</a:t>
            </a:r>
            <a:endParaRPr lang="en-GB" dirty="0"/>
          </a:p>
          <a:p>
            <a:pPr lvl="1">
              <a:spcBef>
                <a:spcPts val="600"/>
              </a:spcBef>
            </a:pPr>
            <a:r>
              <a:rPr lang="en-GB" dirty="0" smtClean="0"/>
              <a:t>elimination of stickiness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robustness of fresh concrete  </a:t>
            </a:r>
            <a:endParaRPr lang="en-GB" dirty="0"/>
          </a:p>
          <a:p>
            <a:pPr lvl="1">
              <a:spcBef>
                <a:spcPts val="600"/>
              </a:spcBef>
            </a:pPr>
            <a:r>
              <a:rPr lang="en-GB" dirty="0" smtClean="0"/>
              <a:t>general durability needs to be intensively examined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dirty="0" smtClean="0"/>
              <a:t>freeze thaw resistance appears to be a major drawback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 smtClean="0"/>
              <a:t>Lack of regulations makes broad application difficult.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 smtClean="0"/>
              <a:t>Clear figures on LCA of activators are not available (yet) 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9" name="Ellipse 8"/>
          <p:cNvSpPr/>
          <p:nvPr/>
        </p:nvSpPr>
        <p:spPr>
          <a:xfrm>
            <a:off x="7880206" y="-99392"/>
            <a:ext cx="1300306" cy="1300306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Rechthoek 5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202586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0" y="3175878"/>
            <a:ext cx="5148064" cy="72320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The </a:t>
            </a:r>
            <a:r>
              <a:rPr lang="de-DE" dirty="0" err="1" smtClean="0"/>
              <a:t>Cooperation</a:t>
            </a:r>
            <a:endParaRPr lang="de-DE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4"/>
          <a:stretch/>
        </p:blipFill>
        <p:spPr bwMode="auto">
          <a:xfrm>
            <a:off x="0" y="3899081"/>
            <a:ext cx="6300192" cy="197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467544" y="3342134"/>
            <a:ext cx="3230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Infrastructure </a:t>
            </a:r>
            <a:r>
              <a:rPr lang="de-DE" sz="1600" b="1" i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r>
              <a:rPr lang="de-DE" sz="16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OV SAAL</a:t>
            </a:r>
            <a:endParaRPr lang="de-DE" sz="16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5148064" y="2996952"/>
            <a:ext cx="0" cy="2879974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 flipH="1">
            <a:off x="0" y="3873229"/>
            <a:ext cx="5148064" cy="1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pieren 5"/>
          <p:cNvGrpSpPr/>
          <p:nvPr/>
        </p:nvGrpSpPr>
        <p:grpSpPr>
          <a:xfrm>
            <a:off x="6084288" y="692696"/>
            <a:ext cx="2664176" cy="1872977"/>
            <a:chOff x="3861590" y="1973839"/>
            <a:chExt cx="2664176" cy="1872977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766" y="1973839"/>
              <a:ext cx="1080000" cy="74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1590" y="1988840"/>
              <a:ext cx="1080000" cy="655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8743" y="3341991"/>
              <a:ext cx="17049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" name="Picture 2" descr="H:\figuren en dia´s\2014 09 15 Proef geopolymeer beton\DSCN010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175878"/>
            <a:ext cx="3635994" cy="272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98" y="1196752"/>
            <a:ext cx="2556086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2764" y="1556792"/>
            <a:ext cx="3677428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hthoek 19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45263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jdelijke aanduiding voor voettekst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lr>
                <a:srgbClr val="008238"/>
              </a:buClr>
              <a:buSzPct val="85000"/>
              <a:buFont typeface="Wingdings" pitchFamily="2" charset="2"/>
              <a:buChar char="n"/>
              <a:defRPr sz="2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charset="0"/>
              <a:buChar char="–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Font typeface="Arial" charset="0"/>
              <a:buChar char="-"/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nl-NL" sz="800" smtClean="0">
                <a:solidFill>
                  <a:srgbClr val="000000"/>
                </a:solidFill>
              </a:rPr>
              <a:t>HC 14/04 - SC meeting - Martina Dietermann</a:t>
            </a:r>
          </a:p>
        </p:txBody>
      </p:sp>
      <p:sp>
        <p:nvSpPr>
          <p:cNvPr id="88067" name="Titel 2"/>
          <p:cNvSpPr>
            <a:spLocks noGrp="1"/>
          </p:cNvSpPr>
          <p:nvPr>
            <p:ph type="title"/>
          </p:nvPr>
        </p:nvSpPr>
        <p:spPr>
          <a:xfrm>
            <a:off x="468313" y="304800"/>
            <a:ext cx="8229600" cy="633413"/>
          </a:xfrm>
        </p:spPr>
        <p:txBody>
          <a:bodyPr/>
          <a:lstStyle/>
          <a:p>
            <a:pPr eaLnBrk="1" hangingPunct="1"/>
            <a:r>
              <a:rPr lang="nl-NL" altLang="nl-NL" dirty="0" smtClean="0"/>
              <a:t>CLIFF HANGER: </a:t>
            </a:r>
            <a:r>
              <a:rPr lang="nl-NL" altLang="nl-NL" dirty="0" err="1" smtClean="0"/>
              <a:t>Hollow</a:t>
            </a:r>
            <a:r>
              <a:rPr lang="nl-NL" altLang="nl-NL" dirty="0" smtClean="0"/>
              <a:t> </a:t>
            </a:r>
            <a:r>
              <a:rPr lang="nl-NL" altLang="nl-NL" dirty="0" err="1" smtClean="0"/>
              <a:t>Core</a:t>
            </a:r>
            <a:r>
              <a:rPr lang="nl-NL" altLang="nl-NL" dirty="0" smtClean="0"/>
              <a:t> Slab VBI – </a:t>
            </a:r>
            <a:r>
              <a:rPr lang="nl-NL" altLang="nl-NL" dirty="0" err="1" smtClean="0"/>
              <a:t>March</a:t>
            </a:r>
            <a:r>
              <a:rPr lang="nl-NL" altLang="nl-NL" dirty="0" smtClean="0"/>
              <a:t> 8, 2016</a:t>
            </a:r>
            <a:br>
              <a:rPr lang="nl-NL" altLang="nl-NL" dirty="0" smtClean="0"/>
            </a:br>
            <a:r>
              <a:rPr lang="nl-NL" altLang="nl-NL" dirty="0" err="1" smtClean="0"/>
              <a:t>Sensata</a:t>
            </a:r>
            <a:r>
              <a:rPr lang="nl-NL" altLang="nl-NL" dirty="0" smtClean="0"/>
              <a:t> Building Hengelo, </a:t>
            </a:r>
            <a:r>
              <a:rPr lang="nl-NL" altLang="nl-NL" dirty="0" err="1" smtClean="0"/>
              <a:t>the</a:t>
            </a:r>
            <a:r>
              <a:rPr lang="nl-NL" altLang="nl-NL" dirty="0" smtClean="0"/>
              <a:t> Netherlands</a:t>
            </a:r>
          </a:p>
        </p:txBody>
      </p:sp>
      <p:pic>
        <p:nvPicPr>
          <p:cNvPr id="3" name="Tijdelijke aanduiding voor inhoud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7359931" cy="5516835"/>
          </a:xfrm>
        </p:spPr>
      </p:pic>
      <p:sp>
        <p:nvSpPr>
          <p:cNvPr id="5" name="Rechthoek 4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400220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2400"/>
              </a:spcBef>
              <a:buNone/>
            </a:pPr>
            <a:r>
              <a:rPr lang="en-US" dirty="0" smtClean="0">
                <a:solidFill>
                  <a:srgbClr val="008238"/>
                </a:solidFill>
                <a:ea typeface="+mj-ea"/>
              </a:rPr>
              <a:t>Objectives</a:t>
            </a:r>
          </a:p>
          <a:p>
            <a:pPr marL="0" indent="0">
              <a:spcBef>
                <a:spcPts val="2400"/>
              </a:spcBef>
              <a:buNone/>
            </a:pPr>
            <a:endParaRPr lang="en-US" dirty="0">
              <a:solidFill>
                <a:srgbClr val="008238"/>
              </a:solidFill>
              <a:ea typeface="+mj-ea"/>
            </a:endParaRPr>
          </a:p>
          <a:p>
            <a:pPr>
              <a:spcBef>
                <a:spcPts val="1800"/>
              </a:spcBef>
            </a:pPr>
            <a:r>
              <a:rPr lang="en-US" dirty="0" smtClean="0"/>
              <a:t>examine </a:t>
            </a:r>
            <a:r>
              <a:rPr lang="en-US" dirty="0"/>
              <a:t>the technical feasibility of producing elements made of wet system geopolymer binder				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examine </a:t>
            </a:r>
            <a:r>
              <a:rPr lang="en-US" dirty="0"/>
              <a:t>the technical feasibility of producing elements made of dry system geopolymer </a:t>
            </a:r>
            <a:r>
              <a:rPr lang="en-US" dirty="0" smtClean="0"/>
              <a:t>binder</a:t>
            </a:r>
            <a:r>
              <a:rPr lang="en-US" dirty="0"/>
              <a:t>				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examine </a:t>
            </a:r>
            <a:r>
              <a:rPr lang="en-US" dirty="0"/>
              <a:t>the durability of elements made of geopolymer </a:t>
            </a:r>
            <a:r>
              <a:rPr lang="en-US" dirty="0" smtClean="0"/>
              <a:t>binder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examine </a:t>
            </a:r>
            <a:r>
              <a:rPr lang="en-US" dirty="0"/>
              <a:t>the market potential of elements made of geopolymer </a:t>
            </a:r>
            <a:r>
              <a:rPr lang="en-US" dirty="0" smtClean="0"/>
              <a:t>binder</a:t>
            </a:r>
            <a:r>
              <a:rPr lang="en-US" dirty="0"/>
              <a:t>						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HC 14/04 </a:t>
            </a:r>
            <a:r>
              <a:rPr lang="en-US" dirty="0"/>
              <a:t>Field trial on geopolymers in the Netherlands</a:t>
            </a:r>
            <a:endParaRPr lang="de-DE" dirty="0"/>
          </a:p>
        </p:txBody>
      </p:sp>
      <p:sp>
        <p:nvSpPr>
          <p:cNvPr id="4" name="Rechthoek 3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72339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83568" y="332656"/>
            <a:ext cx="6980833" cy="576064"/>
          </a:xfrm>
        </p:spPr>
        <p:txBody>
          <a:bodyPr/>
          <a:lstStyle/>
          <a:p>
            <a:pPr marL="0" indent="0">
              <a:spcBef>
                <a:spcPts val="1800"/>
              </a:spcBef>
              <a:buNone/>
            </a:pPr>
            <a:r>
              <a:rPr lang="en-GB" sz="2800" dirty="0" smtClean="0">
                <a:solidFill>
                  <a:srgbClr val="008238"/>
                </a:solidFill>
                <a:ea typeface="+mj-ea"/>
              </a:rPr>
              <a:t>L - Elements to be produced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845" y="1340769"/>
            <a:ext cx="4857861" cy="3817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4572000" y="1052736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NL" dirty="0" smtClean="0"/>
              <a:t>Reference mix</a:t>
            </a:r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Dry binder </a:t>
            </a:r>
            <a:r>
              <a:rPr lang="nl-NL" dirty="0" err="1" smtClean="0"/>
              <a:t>geopolymer</a:t>
            </a:r>
            <a:endParaRPr lang="nl-NL" dirty="0" smtClean="0"/>
          </a:p>
          <a:p>
            <a:pPr marL="342900" indent="-342900">
              <a:buFont typeface="+mj-lt"/>
              <a:buAutoNum type="arabicPeriod"/>
            </a:pPr>
            <a:r>
              <a:rPr lang="nl-NL" dirty="0" smtClean="0"/>
              <a:t>Wet binder </a:t>
            </a:r>
            <a:r>
              <a:rPr lang="nl-NL" dirty="0" err="1" smtClean="0"/>
              <a:t>geopolymer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352" y="2205960"/>
            <a:ext cx="4517136" cy="3383280"/>
          </a:xfrm>
          <a:prstGeom prst="rect">
            <a:avLst/>
          </a:prstGeom>
        </p:spPr>
      </p:pic>
      <p:sp>
        <p:nvSpPr>
          <p:cNvPr id="8" name="Rechthoek 7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248662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strength class </a:t>
            </a:r>
            <a:r>
              <a:rPr lang="nl-NL" dirty="0"/>
              <a:t>C35/45</a:t>
            </a:r>
          </a:p>
          <a:p>
            <a:pPr>
              <a:spcBef>
                <a:spcPts val="2400"/>
              </a:spcBef>
            </a:pPr>
            <a:r>
              <a:rPr lang="en-GB" dirty="0"/>
              <a:t>15 </a:t>
            </a:r>
            <a:r>
              <a:rPr lang="en-GB" dirty="0" err="1"/>
              <a:t>MPa</a:t>
            </a:r>
            <a:r>
              <a:rPr lang="en-GB" dirty="0"/>
              <a:t> compressive strength @ 2d for </a:t>
            </a:r>
            <a:r>
              <a:rPr lang="en-GB" dirty="0" smtClean="0"/>
              <a:t>unmoulding</a:t>
            </a:r>
          </a:p>
          <a:p>
            <a:pPr>
              <a:spcBef>
                <a:spcPts val="2400"/>
              </a:spcBef>
            </a:pPr>
            <a:r>
              <a:rPr lang="nl-NL" dirty="0" smtClean="0"/>
              <a:t>no air entrained concrete</a:t>
            </a:r>
            <a:endParaRPr lang="nl-NL" dirty="0"/>
          </a:p>
          <a:p>
            <a:pPr>
              <a:spcBef>
                <a:spcPts val="2400"/>
              </a:spcBef>
            </a:pPr>
            <a:r>
              <a:rPr lang="nl-NL" dirty="0" smtClean="0"/>
              <a:t>D</a:t>
            </a:r>
            <a:r>
              <a:rPr lang="nl-NL" baseline="-25000" dirty="0" smtClean="0"/>
              <a:t>max</a:t>
            </a:r>
            <a:r>
              <a:rPr lang="nl-NL" dirty="0" smtClean="0"/>
              <a:t> 32 mm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required </a:t>
            </a:r>
            <a:r>
              <a:rPr lang="en-GB" dirty="0"/>
              <a:t>workability time: </a:t>
            </a:r>
            <a:r>
              <a:rPr lang="en-GB" dirty="0" smtClean="0"/>
              <a:t>60 </a:t>
            </a:r>
            <a:r>
              <a:rPr lang="en-GB" dirty="0"/>
              <a:t>minutes (30 minutes of transport and 30 minutes of casting</a:t>
            </a:r>
            <a:r>
              <a:rPr lang="en-GB" dirty="0" smtClean="0"/>
              <a:t>)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targeted workability: S3 (100 - 150 mm), F4 (490 - 550 mm)</a:t>
            </a:r>
            <a:endParaRPr lang="nl-NL" dirty="0"/>
          </a:p>
          <a:p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Requirements</a:t>
            </a:r>
            <a:r>
              <a:rPr lang="de-DE" dirty="0" smtClean="0"/>
              <a:t> </a:t>
            </a:r>
            <a:r>
              <a:rPr lang="de-DE" dirty="0"/>
              <a:t>on </a:t>
            </a:r>
            <a:r>
              <a:rPr lang="de-DE" dirty="0" err="1"/>
              <a:t>concrete</a:t>
            </a:r>
            <a:endParaRPr lang="de-DE" dirty="0"/>
          </a:p>
        </p:txBody>
      </p:sp>
      <p:sp>
        <p:nvSpPr>
          <p:cNvPr id="7" name="Rechthoek 6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196918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Main Challenge: fresh concrete,  open time is crucial </a:t>
            </a:r>
            <a:endParaRPr lang="en-GB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" y="1192616"/>
            <a:ext cx="8205788" cy="4626755"/>
          </a:xfrm>
        </p:spPr>
      </p:pic>
      <p:sp>
        <p:nvSpPr>
          <p:cNvPr id="6" name="Rechthoek 5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418538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Distance</a:t>
            </a:r>
            <a:r>
              <a:rPr lang="nl-NL" dirty="0" smtClean="0"/>
              <a:t> </a:t>
            </a:r>
            <a:r>
              <a:rPr lang="nl-NL" dirty="0" err="1" smtClean="0"/>
              <a:t>Mebin</a:t>
            </a:r>
            <a:r>
              <a:rPr lang="nl-NL" dirty="0" smtClean="0"/>
              <a:t> RMX-plant - OV-SAAL</a:t>
            </a:r>
            <a:endParaRPr lang="nl-NL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1217276"/>
            <a:ext cx="8205788" cy="4577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hoek 5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371873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Direct comparison of consistency (open time) </a:t>
            </a:r>
            <a:endParaRPr lang="en-GB" dirty="0"/>
          </a:p>
        </p:txBody>
      </p:sp>
      <p:graphicFrame>
        <p:nvGraphicFramePr>
          <p:cNvPr id="8" name="Inhaltsplatzhalter 7"/>
          <p:cNvGraphicFramePr>
            <a:graphicFrameLocks noGrp="1"/>
          </p:cNvGraphicFramePr>
          <p:nvPr>
            <p:ph idx="1"/>
          </p:nvPr>
        </p:nvGraphicFramePr>
        <p:xfrm>
          <a:off x="468313" y="1152525"/>
          <a:ext cx="8229600" cy="4960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hthoek 4"/>
          <p:cNvSpPr/>
          <p:nvPr/>
        </p:nvSpPr>
        <p:spPr>
          <a:xfrm>
            <a:off x="72008" y="6474822"/>
            <a:ext cx="1475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800" dirty="0" smtClean="0"/>
              <a:t>Leuven, 2017-04-03</a:t>
            </a:r>
            <a:endParaRPr lang="en-GB" sz="800" dirty="0"/>
          </a:p>
          <a:p>
            <a:r>
              <a:rPr lang="de-DE" sz="800" dirty="0"/>
              <a:t>Ing. Peter de Vries, FICT</a:t>
            </a:r>
          </a:p>
        </p:txBody>
      </p:sp>
    </p:spTree>
    <p:extLst>
      <p:ext uri="{BB962C8B-B14F-4D97-AF65-F5344CB8AC3E}">
        <p14:creationId xmlns:p14="http://schemas.microsoft.com/office/powerpoint/2010/main" val="149697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Mebin">
  <a:themeElements>
    <a:clrScheme name="templateMebin 13">
      <a:dk1>
        <a:srgbClr val="000000"/>
      </a:dk1>
      <a:lt1>
        <a:srgbClr val="FFFFFF"/>
      </a:lt1>
      <a:dk2>
        <a:srgbClr val="007C36"/>
      </a:dk2>
      <a:lt2>
        <a:srgbClr val="777777"/>
      </a:lt2>
      <a:accent1>
        <a:srgbClr val="C0C0C0"/>
      </a:accent1>
      <a:accent2>
        <a:srgbClr val="74B690"/>
      </a:accent2>
      <a:accent3>
        <a:srgbClr val="FFFFFF"/>
      </a:accent3>
      <a:accent4>
        <a:srgbClr val="000000"/>
      </a:accent4>
      <a:accent5>
        <a:srgbClr val="DCDCDC"/>
      </a:accent5>
      <a:accent6>
        <a:srgbClr val="68A582"/>
      </a:accent6>
      <a:hlink>
        <a:srgbClr val="6386C1"/>
      </a:hlink>
      <a:folHlink>
        <a:srgbClr val="0D386F"/>
      </a:folHlink>
    </a:clrScheme>
    <a:fontScheme name="templateMebi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Mebi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Mebi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Mebi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Mebi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Mebi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Mebi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13">
        <a:dk1>
          <a:srgbClr val="000000"/>
        </a:dk1>
        <a:lt1>
          <a:srgbClr val="FFFFFF"/>
        </a:lt1>
        <a:dk2>
          <a:srgbClr val="007C36"/>
        </a:dk2>
        <a:lt2>
          <a:srgbClr val="777777"/>
        </a:lt2>
        <a:accent1>
          <a:srgbClr val="C0C0C0"/>
        </a:accent1>
        <a:accent2>
          <a:srgbClr val="74B69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68A582"/>
        </a:accent6>
        <a:hlink>
          <a:srgbClr val="6386C1"/>
        </a:hlink>
        <a:folHlink>
          <a:srgbClr val="0D38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plate_HTC">
  <a:themeElements>
    <a:clrScheme name="HTC">
      <a:dk1>
        <a:sysClr val="windowText" lastClr="000000"/>
      </a:dk1>
      <a:lt1>
        <a:sysClr val="window" lastClr="FFFFFF"/>
      </a:lt1>
      <a:dk2>
        <a:srgbClr val="007C36"/>
      </a:dk2>
      <a:lt2>
        <a:srgbClr val="777777"/>
      </a:lt2>
      <a:accent1>
        <a:srgbClr val="C0C0C0"/>
      </a:accent1>
      <a:accent2>
        <a:srgbClr val="74B690"/>
      </a:accent2>
      <a:accent3>
        <a:srgbClr val="FFFFFF"/>
      </a:accent3>
      <a:accent4>
        <a:srgbClr val="000000"/>
      </a:accent4>
      <a:accent5>
        <a:srgbClr val="DCDCDC"/>
      </a:accent5>
      <a:accent6>
        <a:srgbClr val="68A582"/>
      </a:accent6>
      <a:hlink>
        <a:srgbClr val="6386C1"/>
      </a:hlink>
      <a:folHlink>
        <a:srgbClr val="0D386F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mplate_HTC">
  <a:themeElements>
    <a:clrScheme name="HTC">
      <a:dk1>
        <a:sysClr val="windowText" lastClr="000000"/>
      </a:dk1>
      <a:lt1>
        <a:sysClr val="window" lastClr="FFFFFF"/>
      </a:lt1>
      <a:dk2>
        <a:srgbClr val="007C36"/>
      </a:dk2>
      <a:lt2>
        <a:srgbClr val="777777"/>
      </a:lt2>
      <a:accent1>
        <a:srgbClr val="C0C0C0"/>
      </a:accent1>
      <a:accent2>
        <a:srgbClr val="74B690"/>
      </a:accent2>
      <a:accent3>
        <a:srgbClr val="FFFFFF"/>
      </a:accent3>
      <a:accent4>
        <a:srgbClr val="000000"/>
      </a:accent4>
      <a:accent5>
        <a:srgbClr val="DCDCDC"/>
      </a:accent5>
      <a:accent6>
        <a:srgbClr val="68A582"/>
      </a:accent6>
      <a:hlink>
        <a:srgbClr val="6386C1"/>
      </a:hlink>
      <a:folHlink>
        <a:srgbClr val="0D386F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Template_HTC">
  <a:themeElements>
    <a:clrScheme name="HTC">
      <a:dk1>
        <a:sysClr val="windowText" lastClr="000000"/>
      </a:dk1>
      <a:lt1>
        <a:sysClr val="window" lastClr="FFFFFF"/>
      </a:lt1>
      <a:dk2>
        <a:srgbClr val="007C36"/>
      </a:dk2>
      <a:lt2>
        <a:srgbClr val="777777"/>
      </a:lt2>
      <a:accent1>
        <a:srgbClr val="C0C0C0"/>
      </a:accent1>
      <a:accent2>
        <a:srgbClr val="74B690"/>
      </a:accent2>
      <a:accent3>
        <a:srgbClr val="FFFFFF"/>
      </a:accent3>
      <a:accent4>
        <a:srgbClr val="000000"/>
      </a:accent4>
      <a:accent5>
        <a:srgbClr val="DCDCDC"/>
      </a:accent5>
      <a:accent6>
        <a:srgbClr val="68A582"/>
      </a:accent6>
      <a:hlink>
        <a:srgbClr val="6386C1"/>
      </a:hlink>
      <a:folHlink>
        <a:srgbClr val="0D386F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templateMebin">
  <a:themeElements>
    <a:clrScheme name="templateMebin 13">
      <a:dk1>
        <a:srgbClr val="000000"/>
      </a:dk1>
      <a:lt1>
        <a:srgbClr val="FFFFFF"/>
      </a:lt1>
      <a:dk2>
        <a:srgbClr val="007C36"/>
      </a:dk2>
      <a:lt2>
        <a:srgbClr val="777777"/>
      </a:lt2>
      <a:accent1>
        <a:srgbClr val="C0C0C0"/>
      </a:accent1>
      <a:accent2>
        <a:srgbClr val="74B690"/>
      </a:accent2>
      <a:accent3>
        <a:srgbClr val="FFFFFF"/>
      </a:accent3>
      <a:accent4>
        <a:srgbClr val="000000"/>
      </a:accent4>
      <a:accent5>
        <a:srgbClr val="DCDCDC"/>
      </a:accent5>
      <a:accent6>
        <a:srgbClr val="68A582"/>
      </a:accent6>
      <a:hlink>
        <a:srgbClr val="6386C1"/>
      </a:hlink>
      <a:folHlink>
        <a:srgbClr val="0D386F"/>
      </a:folHlink>
    </a:clrScheme>
    <a:fontScheme name="templateMebi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Mebi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Mebi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Mebi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Mebi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Mebi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Mebi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Mebin 13">
        <a:dk1>
          <a:srgbClr val="000000"/>
        </a:dk1>
        <a:lt1>
          <a:srgbClr val="FFFFFF"/>
        </a:lt1>
        <a:dk2>
          <a:srgbClr val="007C36"/>
        </a:dk2>
        <a:lt2>
          <a:srgbClr val="777777"/>
        </a:lt2>
        <a:accent1>
          <a:srgbClr val="C0C0C0"/>
        </a:accent1>
        <a:accent2>
          <a:srgbClr val="74B69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68A582"/>
        </a:accent6>
        <a:hlink>
          <a:srgbClr val="6386C1"/>
        </a:hlink>
        <a:folHlink>
          <a:srgbClr val="0D38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P_InheritedTags xmlns="b9f371e8-1c3f-4b42-87fe-0c2728b41eb8">f19060d77d8742cf85da518825ddcfd2;((220)(218))((221)(218))((231)(229)(218))((315)(2))((343)(2))((21)(20))((76)(51)(1))</MP_InheritedTags>
    <MP_UserTags xmlns="b9f371e8-1c3f-4b42-87fe-0c2728b41eb8">((220)(218))((221)(218))((3550)(3541))</MP_UserTags>
    <ConnectedItemId xmlns="http://schemas.microsoft.com/sharepoint/v3" xsi:nil="true"/>
    <ContentLanguage xmlns="http://schemas.microsoft.com/sharepoint/v3">en-US</ContentLanguage>
    <Senderfunction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werPoint" ma:contentTypeID="0x010100E218FEFF36005F41AD8098FEB49AD77E006D98DCD07FF6574CBA66BA91D21C2309008204F395E84DCB4DAED637227C284FD4" ma:contentTypeVersion="3" ma:contentTypeDescription="Create a new PowerPoint Document." ma:contentTypeScope="" ma:versionID="48bfc65332937f708bf9506d9ab00224">
  <xsd:schema xmlns:xsd="http://www.w3.org/2001/XMLSchema" xmlns:p="http://schemas.microsoft.com/office/2006/metadata/properties" xmlns:ns1="http://schemas.microsoft.com/sharepoint/v3" xmlns:ns2="b9f371e8-1c3f-4b42-87fe-0c2728b41eb8" targetNamespace="http://schemas.microsoft.com/office/2006/metadata/properties" ma:root="true" ma:fieldsID="51f8403cf57052780e830dbf4c701bc8" ns1:_="" ns2:_="">
    <xsd:import namespace="http://schemas.microsoft.com/sharepoint/v3"/>
    <xsd:import namespace="b9f371e8-1c3f-4b42-87fe-0c2728b41eb8"/>
    <xsd:element name="properties">
      <xsd:complexType>
        <xsd:sequence>
          <xsd:element name="documentManagement">
            <xsd:complexType>
              <xsd:all>
                <xsd:element ref="ns1:Senderfunction" minOccurs="0"/>
                <xsd:element ref="ns2:MP_UserTags" minOccurs="0"/>
                <xsd:element ref="ns2:MP_InheritedTags" minOccurs="0"/>
                <xsd:element ref="ns1:ContentLanguage"/>
                <xsd:element ref="ns1:ConnectedItemId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Senderfunction" ma:index="5" nillable="true" ma:displayName="Contact Function" ma:hidden="true" ma:internalName="Senderfunction">
      <xsd:simpleType>
        <xsd:restriction base="dms:Text"/>
      </xsd:simpleType>
    </xsd:element>
    <xsd:element name="ContentLanguage" ma:index="11" ma:displayName="Content Language" ma:default="en-US" ma:description="Content language of a document, page or list item." ma:format="Dropdown" ma:internalName="ContentLanguage">
      <xsd:simpleType>
        <xsd:restriction base="dms:Choice">
          <xsd:enumeration value="nl-NL"/>
          <xsd:enumeration value="en-US"/>
          <xsd:enumeration value="fr-FR"/>
        </xsd:restriction>
      </xsd:simpleType>
    </xsd:element>
    <xsd:element name="ConnectedItemId" ma:index="12" nillable="true" ma:displayName="Connected Item Id" ma:description="Item Id to create connections between all language versions of a document, page or list item." ma:internalName="ConnectedItemId">
      <xsd:simpleType>
        <xsd:restriction base="dms:Text">
          <xsd:maxLength value="36"/>
        </xsd:restriction>
      </xsd:simpleType>
    </xsd:element>
  </xsd:schema>
  <xsd:schema xmlns:xsd="http://www.w3.org/2001/XMLSchema" xmlns:dms="http://schemas.microsoft.com/office/2006/documentManagement/types" targetNamespace="b9f371e8-1c3f-4b42-87fe-0c2728b41eb8" elementFormDefault="qualified">
    <xsd:import namespace="http://schemas.microsoft.com/office/2006/documentManagement/types"/>
    <xsd:element name="MP_UserTags" ma:index="9" nillable="true" ma:displayName="Tags" ma:hidden="true" ma:internalName="MP_UserTags" ma:readOnly="false">
      <xsd:simpleType>
        <xsd:restriction base="dms:Unknown"/>
      </xsd:simpleType>
    </xsd:element>
    <xsd:element name="MP_InheritedTags" ma:index="10" nillable="true" ma:displayName="Inherited Tags" ma:hidden="true" ma:internalName="MP_InheritedTags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678F5F27-FF9B-4FF1-A2E8-7441DB8E0A2A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E61A31F0-86F0-40B0-B2FC-ADFF02C9C8EA}">
  <ds:schemaRefs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dcmitype/"/>
    <ds:schemaRef ds:uri="http://schemas.microsoft.com/sharepoint/v3"/>
    <ds:schemaRef ds:uri="b9f371e8-1c3f-4b42-87fe-0c2728b41eb8"/>
    <ds:schemaRef ds:uri="http://purl.org/dc/terms/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2FC6377C-7577-4EA1-B31C-40F36DAC03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9f371e8-1c3f-4b42-87fe-0c2728b41eb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1750</TotalTime>
  <Words>986</Words>
  <Application>Microsoft Office PowerPoint</Application>
  <PresentationFormat>Diavoorstelling (4:3)</PresentationFormat>
  <Paragraphs>349</Paragraphs>
  <Slides>30</Slides>
  <Notes>4</Notes>
  <HiddenSlides>0</HiddenSlides>
  <MMClips>0</MMClips>
  <ScaleCrop>false</ScaleCrop>
  <HeadingPairs>
    <vt:vector size="6" baseType="variant">
      <vt:variant>
        <vt:lpstr>Thema</vt:lpstr>
      </vt:variant>
      <vt:variant>
        <vt:i4>5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30</vt:i4>
      </vt:variant>
    </vt:vector>
  </HeadingPairs>
  <TitlesOfParts>
    <vt:vector size="36" baseType="lpstr">
      <vt:lpstr>templateMebin</vt:lpstr>
      <vt:lpstr>Template_HTC</vt:lpstr>
      <vt:lpstr>1_Template_HTC</vt:lpstr>
      <vt:lpstr>2_Template_HTC</vt:lpstr>
      <vt:lpstr>1_templateMebin</vt:lpstr>
      <vt:lpstr>Chart</vt:lpstr>
      <vt:lpstr>Geopolymer Concrete Ready Mixed: a Challenge </vt:lpstr>
      <vt:lpstr>Why pilot projects in the Netherlands?</vt:lpstr>
      <vt:lpstr>The Cooperation</vt:lpstr>
      <vt:lpstr>HC 14/04 Field trial on geopolymers in the Netherlands</vt:lpstr>
      <vt:lpstr>PowerPoint-presentatie</vt:lpstr>
      <vt:lpstr>Requirements on concrete</vt:lpstr>
      <vt:lpstr>Main Challenge: fresh concrete,  open time is crucial </vt:lpstr>
      <vt:lpstr>Distance Mebin RMX-plant - OV-SAAL</vt:lpstr>
      <vt:lpstr>Direct comparison of consistency (open time) </vt:lpstr>
      <vt:lpstr>Modifications of the batching plant</vt:lpstr>
      <vt:lpstr>Extended loading time due to slow dosing of dry binder</vt:lpstr>
      <vt:lpstr>Protection on site : dry- binder 22-09-2014</vt:lpstr>
      <vt:lpstr>Ten minutes later: we had to stop and…….                                  we succeeded in saving the truckmixer</vt:lpstr>
      <vt:lpstr>Prevention on site: gravel and water and silo</vt:lpstr>
      <vt:lpstr>De-molding of first element Dry-binder </vt:lpstr>
      <vt:lpstr>Adjustments to prevent a second failure</vt:lpstr>
      <vt:lpstr>Second trial Dry Binder 06–10-2014</vt:lpstr>
      <vt:lpstr>Second trial Dry Binder 06–10-2014</vt:lpstr>
      <vt:lpstr>Wet binder: Precautions taken are succesfull </vt:lpstr>
      <vt:lpstr>Elements in position near Motorway A10, Amsterdam </vt:lpstr>
      <vt:lpstr>Analysis on concrete properties: -  mechanical                                                           -  durability </vt:lpstr>
      <vt:lpstr>Strength development L-elements</vt:lpstr>
      <vt:lpstr>Vaseline is better than common release agent as  SIKA AR 1</vt:lpstr>
      <vt:lpstr>Carbonation on cores</vt:lpstr>
      <vt:lpstr>Chloride migration using RCM- method</vt:lpstr>
      <vt:lpstr>Electrical resistivity  (using TEM-method)</vt:lpstr>
      <vt:lpstr>Freeze-thaw resistance , with and without de-icing salts</vt:lpstr>
      <vt:lpstr>Surface damage Dry binder after 18 month</vt:lpstr>
      <vt:lpstr>Conclusions</vt:lpstr>
      <vt:lpstr>CLIFF HANGER: Hollow Core Slab VBI – March 8, 2016 Sensata Building Hengelo, the Netherlands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template ENCI</dc:title>
  <dc:creator>User</dc:creator>
  <cp:lastModifiedBy>Vries, Peter de (IJmuiden) NLD</cp:lastModifiedBy>
  <cp:revision>123</cp:revision>
  <cp:lastPrinted>2017-03-29T13:08:05Z</cp:lastPrinted>
  <dcterms:created xsi:type="dcterms:W3CDTF">2008-06-23T10:04:37Z</dcterms:created>
  <dcterms:modified xsi:type="dcterms:W3CDTF">2017-03-29T13:10:08Z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nite Folder Path">
    <vt:lpwstr>Unite/HC Benelux/Departments /Communications /Corp. Design Benelux/PPt presentations</vt:lpwstr>
  </property>
  <property fmtid="{D5CDD505-2E9C-101B-9397-08002B2CF9AE}" pid="3" name="Unite Folder (Filter)">
    <vt:lpwstr>Unite/HC Benelux/Departments /Communications /Corp. Design Benelux/PPt presentations</vt:lpwstr>
  </property>
  <property fmtid="{D5CDD505-2E9C-101B-9397-08002B2CF9AE}" pid="4" name="Sort Position">
    <vt:lpwstr/>
  </property>
  <property fmtid="{D5CDD505-2E9C-101B-9397-08002B2CF9AE}" pid="5" name="Parent">
    <vt:lpwstr/>
  </property>
  <property fmtid="{D5CDD505-2E9C-101B-9397-08002B2CF9AE}" pid="6" name="display_urn:schemas-microsoft-com:office:office#Contact">
    <vt:lpwstr>Maet, Dolores</vt:lpwstr>
  </property>
  <property fmtid="{D5CDD505-2E9C-101B-9397-08002B2CF9AE}" pid="7" name="Contact">
    <vt:lpwstr>54</vt:lpwstr>
  </property>
  <property fmtid="{D5CDD505-2E9C-101B-9397-08002B2CF9AE}" pid="8" name="MP_UpdateVersion">
    <vt:lpwstr>1</vt:lpwstr>
  </property>
  <property fmtid="{D5CDD505-2E9C-101B-9397-08002B2CF9AE}" pid="9" name="Subject">
    <vt:lpwstr/>
  </property>
  <property fmtid="{D5CDD505-2E9C-101B-9397-08002B2CF9AE}" pid="10" name="Keywords">
    <vt:lpwstr/>
  </property>
  <property fmtid="{D5CDD505-2E9C-101B-9397-08002B2CF9AE}" pid="11" name="_Author">
    <vt:lpwstr>User</vt:lpwstr>
  </property>
  <property fmtid="{D5CDD505-2E9C-101B-9397-08002B2CF9AE}" pid="12" name="_Category">
    <vt:lpwstr/>
  </property>
  <property fmtid="{D5CDD505-2E9C-101B-9397-08002B2CF9AE}" pid="13" name="Slides">
    <vt:lpwstr>4</vt:lpwstr>
  </property>
  <property fmtid="{D5CDD505-2E9C-101B-9397-08002B2CF9AE}" pid="14" name="Categories">
    <vt:lpwstr/>
  </property>
  <property fmtid="{D5CDD505-2E9C-101B-9397-08002B2CF9AE}" pid="15" name="Approval Level">
    <vt:lpwstr/>
  </property>
  <property fmtid="{D5CDD505-2E9C-101B-9397-08002B2CF9AE}" pid="16" name="_Comments">
    <vt:lpwstr/>
  </property>
  <property fmtid="{D5CDD505-2E9C-101B-9397-08002B2CF9AE}" pid="17" name="Assigned To">
    <vt:lpwstr/>
  </property>
  <property fmtid="{D5CDD505-2E9C-101B-9397-08002B2CF9AE}" pid="18" name="ManualSort_fe7bdd1b4bb1480eaab3">
    <vt:lpwstr>65.0000000000000</vt:lpwstr>
  </property>
  <property fmtid="{D5CDD505-2E9C-101B-9397-08002B2CF9AE}" pid="19" name="Document type">
    <vt:lpwstr>PPT</vt:lpwstr>
  </property>
  <property fmtid="{D5CDD505-2E9C-101B-9397-08002B2CF9AE}" pid="20" name="Order">
    <vt:lpwstr>6500.00000000000</vt:lpwstr>
  </property>
  <property fmtid="{D5CDD505-2E9C-101B-9397-08002B2CF9AE}" pid="21" name="Additional Contacts">
    <vt:lpwstr/>
  </property>
  <property fmtid="{D5CDD505-2E9C-101B-9397-08002B2CF9AE}" pid="22" name="ContentType">
    <vt:lpwstr>PowerPoint</vt:lpwstr>
  </property>
  <property fmtid="{D5CDD505-2E9C-101B-9397-08002B2CF9AE}" pid="23" name="Name of publication">
    <vt:lpwstr>Corporate Design</vt:lpwstr>
  </property>
  <property fmtid="{D5CDD505-2E9C-101B-9397-08002B2CF9AE}" pid="24" name="Department / Plant">
    <vt:lpwstr>Internal</vt:lpwstr>
  </property>
  <property fmtid="{D5CDD505-2E9C-101B-9397-08002B2CF9AE}" pid="25" name="Company">
    <vt:lpwstr>ENCI</vt:lpwstr>
  </property>
  <property fmtid="{D5CDD505-2E9C-101B-9397-08002B2CF9AE}" pid="26" name="Year">
    <vt:lpwstr>2011</vt:lpwstr>
  </property>
  <property fmtid="{D5CDD505-2E9C-101B-9397-08002B2CF9AE}" pid="27" name="Procedure">
    <vt:lpwstr/>
  </property>
  <property fmtid="{D5CDD505-2E9C-101B-9397-08002B2CF9AE}" pid="28" name="Number">
    <vt:lpwstr/>
  </property>
  <property fmtid="{D5CDD505-2E9C-101B-9397-08002B2CF9AE}" pid="29" name="Description0">
    <vt:lpwstr/>
  </property>
</Properties>
</file>