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4" r:id="rId3"/>
    <p:sldId id="287" r:id="rId4"/>
    <p:sldId id="288" r:id="rId5"/>
    <p:sldId id="293" r:id="rId6"/>
    <p:sldId id="271" r:id="rId7"/>
    <p:sldId id="273" r:id="rId8"/>
    <p:sldId id="278" r:id="rId9"/>
    <p:sldId id="277" r:id="rId10"/>
    <p:sldId id="283" r:id="rId11"/>
    <p:sldId id="285" r:id="rId12"/>
    <p:sldId id="279" r:id="rId13"/>
    <p:sldId id="289" r:id="rId14"/>
    <p:sldId id="291" r:id="rId15"/>
    <p:sldId id="281" r:id="rId16"/>
    <p:sldId id="292" r:id="rId17"/>
    <p:sldId id="294" r:id="rId18"/>
    <p:sldId id="282" r:id="rId19"/>
    <p:sldId id="26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 userDrawn="1">
          <p15:clr>
            <a:srgbClr val="A4A3A4"/>
          </p15:clr>
        </p15:guide>
        <p15:guide id="2" pos="5692" userDrawn="1">
          <p15:clr>
            <a:srgbClr val="A4A3A4"/>
          </p15:clr>
        </p15:guide>
        <p15:guide id="3" pos="49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3E7"/>
    <a:srgbClr val="696C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43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956" y="990"/>
      </p:cViewPr>
      <p:guideLst>
        <p:guide orient="horz" pos="754"/>
        <p:guide pos="5692"/>
        <p:guide pos="49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EngD_work\APCr%20Compositions%20TRI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E:\EngD_work\Increasing%20the%20value%20of%20Plasmarok\Geopolymer\Zwick%20Data\Zwick%20compression%20tests\Data_pressure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EngD%20data%20from%20machines\Zwick%20compression%20tests\Calcium%20table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xk\Google%20Drive\engD\Increasing%20the%20value%20of%20Plasmarok\Geopolymer\Compression%20Tests%20Data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xk\Google%20Drive\engD\Increasing%20the%20value%20of%20Plasmarok\Geopolymer\Compression%20Tests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XK\Google%20Drive\engD\Increasing%20the%20value%20of%20Plasmarok\Geopolymer\Dissolution%20ICP%20Tes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XK\Google%20Drive\engD\Increasing%20the%20value%20of%20Plasmarok\Geopolymer\Selective%20dissolution%20tes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XK\Google%20Drive\engD\Increasing%20the%20value%20of%20Plasmarok\Geopolymer\Zwick%20Data\Zwick%20compression%20tests\COMPOSITIONS\Compositions%20strength%20table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EngD_work\Increasing%20the%20value%20of%20Plasmarok\Geopolymer\Optical%20Basicity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XK\Google%20Drive\engD\Increasing%20the%20value%20of%20Plasmarok\Geopolymer\Zwick%20Data\Zwick%20compression%20tests\Data_pressure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73863919531706"/>
          <c:y val="0.18496973740085285"/>
          <c:w val="0.82644752804109978"/>
          <c:h val="0.76624840186434418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Calculations!$D$80</c:f>
              <c:strCache>
                <c:ptCount val="1"/>
                <c:pt idx="0">
                  <c:v>FABRIC FILTER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</c:marker>
          <c:xVal>
            <c:numRef>
              <c:f>Calculations!$D$99:$L$99</c:f>
              <c:numCache>
                <c:formatCode>0.0%</c:formatCode>
                <c:ptCount val="9"/>
                <c:pt idx="0">
                  <c:v>0.14102564102564102</c:v>
                </c:pt>
                <c:pt idx="1">
                  <c:v>0.11634615384615384</c:v>
                </c:pt>
                <c:pt idx="2">
                  <c:v>9.8817567567567571E-2</c:v>
                </c:pt>
                <c:pt idx="3">
                  <c:v>0.17439703153988867</c:v>
                </c:pt>
                <c:pt idx="4">
                  <c:v>0.11381197681905991</c:v>
                </c:pt>
                <c:pt idx="5">
                  <c:v>0.45485560943603676</c:v>
                </c:pt>
                <c:pt idx="6">
                  <c:v>0.43422178593048927</c:v>
                </c:pt>
                <c:pt idx="7">
                  <c:v>0.2365160923978348</c:v>
                </c:pt>
                <c:pt idx="8">
                  <c:v>0.36630036630036622</c:v>
                </c:pt>
              </c:numCache>
            </c:numRef>
          </c:xVal>
          <c:yVal>
            <c:numRef>
              <c:f>Calculations!$D$100:$L$100</c:f>
              <c:numCache>
                <c:formatCode>0.0%</c:formatCode>
                <c:ptCount val="9"/>
                <c:pt idx="0">
                  <c:v>0.14285714285714288</c:v>
                </c:pt>
                <c:pt idx="1">
                  <c:v>0.11346153846153845</c:v>
                </c:pt>
                <c:pt idx="2">
                  <c:v>0.11317567567567567</c:v>
                </c:pt>
                <c:pt idx="3">
                  <c:v>0.20408163265306123</c:v>
                </c:pt>
                <c:pt idx="4">
                  <c:v>0.15228589826142952</c:v>
                </c:pt>
                <c:pt idx="5">
                  <c:v>0.42144438757068675</c:v>
                </c:pt>
                <c:pt idx="6">
                  <c:v>0.39405301934569048</c:v>
                </c:pt>
                <c:pt idx="7">
                  <c:v>0.26922229900617634</c:v>
                </c:pt>
                <c:pt idx="8">
                  <c:v>0.43296703296703293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Calculations!$E$80</c:f>
              <c:strCache>
                <c:ptCount val="1"/>
                <c:pt idx="0">
                  <c:v>ESP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Calculations!$D$101:$K$101</c:f>
              <c:numCache>
                <c:formatCode>0.00%</c:formatCode>
                <c:ptCount val="8"/>
                <c:pt idx="0">
                  <c:v>0.18295739348370926</c:v>
                </c:pt>
                <c:pt idx="1">
                  <c:v>0.31350114416475972</c:v>
                </c:pt>
                <c:pt idx="2">
                  <c:v>0.34742647058823528</c:v>
                </c:pt>
                <c:pt idx="3">
                  <c:v>8.0023075655183767E-2</c:v>
                </c:pt>
                <c:pt idx="4">
                  <c:v>0.31039059537353053</c:v>
                </c:pt>
                <c:pt idx="5">
                  <c:v>0.39560597357840321</c:v>
                </c:pt>
                <c:pt idx="6">
                  <c:v>0.4047196143110886</c:v>
                </c:pt>
                <c:pt idx="7">
                  <c:v>0.36290187756352077</c:v>
                </c:pt>
              </c:numCache>
            </c:numRef>
          </c:xVal>
          <c:yVal>
            <c:numRef>
              <c:f>Calculations!$D$102:$K$102</c:f>
              <c:numCache>
                <c:formatCode>0.00%</c:formatCode>
                <c:ptCount val="8"/>
                <c:pt idx="0">
                  <c:v>0.18045112781954886</c:v>
                </c:pt>
                <c:pt idx="1">
                  <c:v>0.32036613272311215</c:v>
                </c:pt>
                <c:pt idx="2">
                  <c:v>0.34926470588235298</c:v>
                </c:pt>
                <c:pt idx="3">
                  <c:v>9.6093621229602744E-2</c:v>
                </c:pt>
                <c:pt idx="4">
                  <c:v>0.32499051952976865</c:v>
                </c:pt>
                <c:pt idx="5">
                  <c:v>0.38340034462952333</c:v>
                </c:pt>
                <c:pt idx="6">
                  <c:v>0.33544785587414366</c:v>
                </c:pt>
                <c:pt idx="7">
                  <c:v>0.35235847518648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Calculations!$F$80</c:f>
              <c:strCache>
                <c:ptCount val="1"/>
                <c:pt idx="0">
                  <c:v>MIXED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Calculations!$D$103:$AQ$103</c:f>
              <c:numCache>
                <c:formatCode>0.00%</c:formatCode>
                <c:ptCount val="40"/>
                <c:pt idx="0">
                  <c:v>0.33999999999999997</c:v>
                </c:pt>
                <c:pt idx="1">
                  <c:v>0.34615384615384615</c:v>
                </c:pt>
                <c:pt idx="2">
                  <c:v>0.36206896551724133</c:v>
                </c:pt>
                <c:pt idx="3">
                  <c:v>0.28549848942598188</c:v>
                </c:pt>
                <c:pt idx="4">
                  <c:v>0.45519434628975264</c:v>
                </c:pt>
                <c:pt idx="5">
                  <c:v>0.12264150943396226</c:v>
                </c:pt>
                <c:pt idx="6">
                  <c:v>0.22791798107255518</c:v>
                </c:pt>
                <c:pt idx="7">
                  <c:v>0.24192703599203619</c:v>
                </c:pt>
                <c:pt idx="8">
                  <c:v>0.22838765218085971</c:v>
                </c:pt>
                <c:pt idx="9">
                  <c:v>0.64366462270791969</c:v>
                </c:pt>
                <c:pt idx="10">
                  <c:v>0.21450178842104856</c:v>
                </c:pt>
                <c:pt idx="11">
                  <c:v>0.19423311502114982</c:v>
                </c:pt>
                <c:pt idx="12">
                  <c:v>5.7786338716846941E-3</c:v>
                </c:pt>
                <c:pt idx="13">
                  <c:v>8.0837389990647698E-2</c:v>
                </c:pt>
                <c:pt idx="14">
                  <c:v>5.3028885145673466E-3</c:v>
                </c:pt>
                <c:pt idx="15">
                  <c:v>3.538010334714398E-3</c:v>
                </c:pt>
                <c:pt idx="16">
                  <c:v>6.1455732667562903E-3</c:v>
                </c:pt>
                <c:pt idx="17">
                  <c:v>9.5668261137685628E-3</c:v>
                </c:pt>
                <c:pt idx="18">
                  <c:v>8.1849163684067916E-3</c:v>
                </c:pt>
                <c:pt idx="19">
                  <c:v>0.46464801721487858</c:v>
                </c:pt>
                <c:pt idx="20">
                  <c:v>0.15743320767087363</c:v>
                </c:pt>
                <c:pt idx="21">
                  <c:v>0.12207509522945764</c:v>
                </c:pt>
                <c:pt idx="22">
                  <c:v>0.11195066875108564</c:v>
                </c:pt>
                <c:pt idx="23">
                  <c:v>0.46293985525330672</c:v>
                </c:pt>
                <c:pt idx="24">
                  <c:v>0.4132430398796087</c:v>
                </c:pt>
                <c:pt idx="25">
                  <c:v>0.42993630573248409</c:v>
                </c:pt>
                <c:pt idx="26">
                  <c:v>0.46846153846153848</c:v>
                </c:pt>
                <c:pt idx="27">
                  <c:v>0.31338028169014087</c:v>
                </c:pt>
                <c:pt idx="28">
                  <c:v>0.5117117117117117</c:v>
                </c:pt>
                <c:pt idx="29">
                  <c:v>0.45508474576271185</c:v>
                </c:pt>
                <c:pt idx="30">
                  <c:v>0.18969239071775501</c:v>
                </c:pt>
                <c:pt idx="31">
                  <c:v>0.29159802306425042</c:v>
                </c:pt>
                <c:pt idx="32">
                  <c:v>0.29629629629629634</c:v>
                </c:pt>
                <c:pt idx="33">
                  <c:v>0.30424143556280586</c:v>
                </c:pt>
                <c:pt idx="34">
                  <c:v>0.25270758122743686</c:v>
                </c:pt>
                <c:pt idx="35">
                  <c:v>0.31270358306188928</c:v>
                </c:pt>
                <c:pt idx="36">
                  <c:v>0.23513513513513515</c:v>
                </c:pt>
                <c:pt idx="37">
                  <c:v>0.29344262295081969</c:v>
                </c:pt>
                <c:pt idx="38">
                  <c:v>0.45411392405063289</c:v>
                </c:pt>
                <c:pt idx="39">
                  <c:v>0.39226519337016569</c:v>
                </c:pt>
              </c:numCache>
            </c:numRef>
          </c:xVal>
          <c:yVal>
            <c:numRef>
              <c:f>Calculations!$D$104:$AQ$104</c:f>
              <c:numCache>
                <c:formatCode>0.00%</c:formatCode>
                <c:ptCount val="40"/>
                <c:pt idx="0">
                  <c:v>0.36</c:v>
                </c:pt>
                <c:pt idx="1">
                  <c:v>0.38461538461538464</c:v>
                </c:pt>
                <c:pt idx="2">
                  <c:v>0.34482758620689652</c:v>
                </c:pt>
                <c:pt idx="3">
                  <c:v>0.2809667673716012</c:v>
                </c:pt>
                <c:pt idx="4">
                  <c:v>0.63901060070671378</c:v>
                </c:pt>
                <c:pt idx="5">
                  <c:v>0.13746630727762804</c:v>
                </c:pt>
                <c:pt idx="6">
                  <c:v>0.22239747634069398</c:v>
                </c:pt>
                <c:pt idx="7">
                  <c:v>0.18927858045752252</c:v>
                </c:pt>
                <c:pt idx="8">
                  <c:v>0.21215455350692589</c:v>
                </c:pt>
                <c:pt idx="9">
                  <c:v>0.71267075458416052</c:v>
                </c:pt>
                <c:pt idx="10">
                  <c:v>0.241575237269613</c:v>
                </c:pt>
                <c:pt idx="11">
                  <c:v>0.20390612721131154</c:v>
                </c:pt>
                <c:pt idx="12">
                  <c:v>4.9390033091322176E-4</c:v>
                </c:pt>
                <c:pt idx="13">
                  <c:v>0.14795808253998705</c:v>
                </c:pt>
                <c:pt idx="14">
                  <c:v>4.9909538960633858E-4</c:v>
                </c:pt>
                <c:pt idx="15">
                  <c:v>4.6552767562031558E-4</c:v>
                </c:pt>
                <c:pt idx="16">
                  <c:v>1.6461356964525774E-3</c:v>
                </c:pt>
                <c:pt idx="17">
                  <c:v>5.5000916681944706E-3</c:v>
                </c:pt>
                <c:pt idx="18">
                  <c:v>1.2833492563704028E-3</c:v>
                </c:pt>
                <c:pt idx="19">
                  <c:v>0.49400553335382724</c:v>
                </c:pt>
                <c:pt idx="20">
                  <c:v>0.15423701032617604</c:v>
                </c:pt>
                <c:pt idx="21">
                  <c:v>0.11608924360602214</c:v>
                </c:pt>
                <c:pt idx="22">
                  <c:v>0.10439464999131493</c:v>
                </c:pt>
                <c:pt idx="23">
                  <c:v>0.41427501871724487</c:v>
                </c:pt>
                <c:pt idx="24">
                  <c:v>0.52490594431903681</c:v>
                </c:pt>
                <c:pt idx="25">
                  <c:v>0.38853503184713378</c:v>
                </c:pt>
                <c:pt idx="26">
                  <c:v>0.55846153846153845</c:v>
                </c:pt>
                <c:pt idx="27">
                  <c:v>0.34284655300222389</c:v>
                </c:pt>
                <c:pt idx="28">
                  <c:v>0.5117117117117117</c:v>
                </c:pt>
                <c:pt idx="29">
                  <c:v>0.52711864406779663</c:v>
                </c:pt>
                <c:pt idx="30">
                  <c:v>0.1899622234214787</c:v>
                </c:pt>
                <c:pt idx="31">
                  <c:v>0.26688632619439867</c:v>
                </c:pt>
                <c:pt idx="32">
                  <c:v>0.27053140096618361</c:v>
                </c:pt>
                <c:pt idx="33">
                  <c:v>0.27895595432300163</c:v>
                </c:pt>
                <c:pt idx="34">
                  <c:v>0.23465703971119137</c:v>
                </c:pt>
                <c:pt idx="35">
                  <c:v>0.28664495114006516</c:v>
                </c:pt>
                <c:pt idx="36">
                  <c:v>0.22522522522522523</c:v>
                </c:pt>
                <c:pt idx="37">
                  <c:v>0.27213114754098361</c:v>
                </c:pt>
                <c:pt idx="38">
                  <c:v>0.48417721518987339</c:v>
                </c:pt>
                <c:pt idx="39">
                  <c:v>0.56195737963693759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Calculations!$G$80</c:f>
              <c:strCache>
                <c:ptCount val="1"/>
                <c:pt idx="0">
                  <c:v>GRATE ASH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Calculations!$D$105:$I$105</c:f>
              <c:numCache>
                <c:formatCode>0.0%</c:formatCode>
                <c:ptCount val="6"/>
                <c:pt idx="0">
                  <c:v>0.31913096883156766</c:v>
                </c:pt>
                <c:pt idx="1">
                  <c:v>0.49401541236268243</c:v>
                </c:pt>
                <c:pt idx="2">
                  <c:v>0.47328353921286986</c:v>
                </c:pt>
                <c:pt idx="3">
                  <c:v>0.55508345978755691</c:v>
                </c:pt>
                <c:pt idx="4">
                  <c:v>0.55178935117835315</c:v>
                </c:pt>
                <c:pt idx="5">
                  <c:v>0.50749063670411987</c:v>
                </c:pt>
              </c:numCache>
            </c:numRef>
          </c:xVal>
          <c:yVal>
            <c:numRef>
              <c:f>Calculations!$D$106:$I$106</c:f>
              <c:numCache>
                <c:formatCode>0.0%</c:formatCode>
                <c:ptCount val="6"/>
                <c:pt idx="0">
                  <c:v>0.50406878550591128</c:v>
                </c:pt>
                <c:pt idx="1">
                  <c:v>0.64797507788162001</c:v>
                </c:pt>
                <c:pt idx="2">
                  <c:v>0.67997701809824762</c:v>
                </c:pt>
                <c:pt idx="3">
                  <c:v>0.51411229135053105</c:v>
                </c:pt>
                <c:pt idx="4">
                  <c:v>0.67064300261856269</c:v>
                </c:pt>
                <c:pt idx="5">
                  <c:v>0.54925907832600551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Calculations!$H$80</c:f>
              <c:strCache>
                <c:ptCount val="1"/>
                <c:pt idx="0">
                  <c:v>WATER SPRAY TOWER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>
                    <a:alpha val="99000"/>
                  </a:schemeClr>
                </a:solidFill>
              </a:ln>
              <a:effectLst/>
            </c:spPr>
          </c:marker>
          <c:xVal>
            <c:numRef>
              <c:f>Calculations!$D$107:$E$107</c:f>
              <c:numCache>
                <c:formatCode>0.0%</c:formatCode>
                <c:ptCount val="2"/>
                <c:pt idx="0">
                  <c:v>0.22629073599414137</c:v>
                </c:pt>
                <c:pt idx="1">
                  <c:v>0.21862139917695478</c:v>
                </c:pt>
              </c:numCache>
            </c:numRef>
          </c:xVal>
          <c:yVal>
            <c:numRef>
              <c:f>Calculations!$D$108:$E$108</c:f>
              <c:numCache>
                <c:formatCode>0.0%</c:formatCode>
                <c:ptCount val="2"/>
                <c:pt idx="0">
                  <c:v>0.30391797876235815</c:v>
                </c:pt>
                <c:pt idx="1">
                  <c:v>0.19238683127572018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Calculations!$I$80</c:f>
              <c:strCache>
                <c:ptCount val="1"/>
                <c:pt idx="0">
                  <c:v>BOTTOM ASH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Calculations!$D$109:$J$109</c:f>
              <c:numCache>
                <c:formatCode>0.0%</c:formatCode>
                <c:ptCount val="7"/>
                <c:pt idx="0">
                  <c:v>0.24944899244332497</c:v>
                </c:pt>
                <c:pt idx="1">
                  <c:v>0.44896508137146474</c:v>
                </c:pt>
                <c:pt idx="2">
                  <c:v>0.1792360430950049</c:v>
                </c:pt>
                <c:pt idx="3">
                  <c:v>0.43776223776223777</c:v>
                </c:pt>
                <c:pt idx="4">
                  <c:v>0.44395565722329755</c:v>
                </c:pt>
                <c:pt idx="5">
                  <c:v>0.54071661237785018</c:v>
                </c:pt>
                <c:pt idx="6">
                  <c:v>0.38999226205829246</c:v>
                </c:pt>
              </c:numCache>
            </c:numRef>
          </c:xVal>
          <c:yVal>
            <c:numRef>
              <c:f>Calculations!$D$110:$J$110</c:f>
              <c:numCache>
                <c:formatCode>0.00%</c:formatCode>
                <c:ptCount val="7"/>
                <c:pt idx="0">
                  <c:v>0.44537153652392952</c:v>
                </c:pt>
                <c:pt idx="1">
                  <c:v>0.63248538473692528</c:v>
                </c:pt>
                <c:pt idx="2">
                  <c:v>0.19196865817825662</c:v>
                </c:pt>
                <c:pt idx="3">
                  <c:v>0.46713286713286717</c:v>
                </c:pt>
                <c:pt idx="4">
                  <c:v>0.60531409466830899</c:v>
                </c:pt>
                <c:pt idx="5">
                  <c:v>0.57980456026058635</c:v>
                </c:pt>
                <c:pt idx="6">
                  <c:v>0.38431777147278823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Calculations!$J$80</c:f>
              <c:strCache>
                <c:ptCount val="1"/>
                <c:pt idx="0">
                  <c:v>APCr/FLY ASH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Calculations!$D$111:$N$111</c:f>
              <c:numCache>
                <c:formatCode>0.00%</c:formatCode>
                <c:ptCount val="11"/>
                <c:pt idx="0">
                  <c:v>0.17630057803468208</c:v>
                </c:pt>
                <c:pt idx="1">
                  <c:v>0.26935600578871199</c:v>
                </c:pt>
                <c:pt idx="2">
                  <c:v>0.6519304450338933</c:v>
                </c:pt>
                <c:pt idx="3">
                  <c:v>0.29281767955801108</c:v>
                </c:pt>
                <c:pt idx="4">
                  <c:v>0.1017915309446254</c:v>
                </c:pt>
                <c:pt idx="5">
                  <c:v>0.41567912488605285</c:v>
                </c:pt>
                <c:pt idx="6">
                  <c:v>0.35402097902097895</c:v>
                </c:pt>
                <c:pt idx="7">
                  <c:v>0.44152255303975751</c:v>
                </c:pt>
                <c:pt idx="8">
                  <c:v>0.43172131147540987</c:v>
                </c:pt>
                <c:pt idx="9">
                  <c:v>0.49287410926365793</c:v>
                </c:pt>
                <c:pt idx="10">
                  <c:v>0.38807681284035539</c:v>
                </c:pt>
              </c:numCache>
            </c:numRef>
          </c:xVal>
          <c:yVal>
            <c:numRef>
              <c:f>Calculations!$D$112:$N$112</c:f>
              <c:numCache>
                <c:formatCode>0.00%</c:formatCode>
                <c:ptCount val="11"/>
                <c:pt idx="0">
                  <c:v>0.1445086705202312</c:v>
                </c:pt>
                <c:pt idx="1">
                  <c:v>0.25723589001447178</c:v>
                </c:pt>
                <c:pt idx="2">
                  <c:v>0.55290303566165633</c:v>
                </c:pt>
                <c:pt idx="3">
                  <c:v>0.30135610246107486</c:v>
                </c:pt>
                <c:pt idx="4">
                  <c:v>0.10400186133085156</c:v>
                </c:pt>
                <c:pt idx="5">
                  <c:v>0.38802795502886661</c:v>
                </c:pt>
                <c:pt idx="6">
                  <c:v>0.32342657342657338</c:v>
                </c:pt>
                <c:pt idx="7">
                  <c:v>0.48012123373150295</c:v>
                </c:pt>
                <c:pt idx="8">
                  <c:v>0.42311475409836069</c:v>
                </c:pt>
                <c:pt idx="9">
                  <c:v>0.51346001583531276</c:v>
                </c:pt>
                <c:pt idx="10">
                  <c:v>0.32387503582688448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Calculations!$K$80</c:f>
              <c:strCache>
                <c:ptCount val="1"/>
                <c:pt idx="0">
                  <c:v>OTHER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Calculations!$D$113:$G$113</c:f>
              <c:numCache>
                <c:formatCode>0.00%</c:formatCode>
                <c:ptCount val="4"/>
                <c:pt idx="0">
                  <c:v>0.64222334896691591</c:v>
                </c:pt>
                <c:pt idx="1">
                  <c:v>7.3382306970928415E-2</c:v>
                </c:pt>
                <c:pt idx="2">
                  <c:v>8.861772354470894E-2</c:v>
                </c:pt>
                <c:pt idx="3">
                  <c:v>0.37650602409638556</c:v>
                </c:pt>
              </c:numCache>
            </c:numRef>
          </c:xVal>
          <c:yVal>
            <c:numRef>
              <c:f>Calculations!$D$114:$G$114</c:f>
              <c:numCache>
                <c:formatCode>0.00%</c:formatCode>
                <c:ptCount val="4"/>
                <c:pt idx="0">
                  <c:v>0.66231461528710855</c:v>
                </c:pt>
                <c:pt idx="1">
                  <c:v>6.548921537980619E-2</c:v>
                </c:pt>
                <c:pt idx="2">
                  <c:v>0.13282656531306261</c:v>
                </c:pt>
                <c:pt idx="3">
                  <c:v>0.55060240963855422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221416"/>
        <c:axId val="405221808"/>
      </c:scatterChart>
      <c:valAx>
        <c:axId val="405221416"/>
        <c:scaling>
          <c:orientation val="minMax"/>
          <c:max val="1"/>
        </c:scaling>
        <c:delete val="1"/>
        <c:axPos val="b"/>
        <c:numFmt formatCode="0.0%" sourceLinked="1"/>
        <c:majorTickMark val="none"/>
        <c:minorTickMark val="none"/>
        <c:tickLblPos val="nextTo"/>
        <c:crossAx val="405221808"/>
        <c:crosses val="autoZero"/>
        <c:crossBetween val="midCat"/>
      </c:valAx>
      <c:valAx>
        <c:axId val="405221808"/>
        <c:scaling>
          <c:orientation val="minMax"/>
          <c:max val="1"/>
        </c:scaling>
        <c:delete val="1"/>
        <c:axPos val="l"/>
        <c:numFmt formatCode="0.0%" sourceLinked="1"/>
        <c:majorTickMark val="none"/>
        <c:minorTickMark val="none"/>
        <c:tickLblPos val="nextTo"/>
        <c:crossAx val="4052214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69 MPa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Sheet1!$B$22:$B$36</c:f>
              <c:numCache>
                <c:formatCode>General</c:formatCode>
                <c:ptCount val="15"/>
                <c:pt idx="0">
                  <c:v>64.900000000000006</c:v>
                </c:pt>
                <c:pt idx="1">
                  <c:v>69.400000000000006</c:v>
                </c:pt>
                <c:pt idx="2">
                  <c:v>71.5</c:v>
                </c:pt>
                <c:pt idx="3">
                  <c:v>71.7</c:v>
                </c:pt>
                <c:pt idx="4">
                  <c:v>73.400000000000006</c:v>
                </c:pt>
                <c:pt idx="5">
                  <c:v>77.599999999999994</c:v>
                </c:pt>
                <c:pt idx="6">
                  <c:v>80.2</c:v>
                </c:pt>
                <c:pt idx="7">
                  <c:v>80.5</c:v>
                </c:pt>
                <c:pt idx="8">
                  <c:v>81.2</c:v>
                </c:pt>
                <c:pt idx="9">
                  <c:v>82.5</c:v>
                </c:pt>
                <c:pt idx="10">
                  <c:v>83.9</c:v>
                </c:pt>
                <c:pt idx="11">
                  <c:v>84</c:v>
                </c:pt>
                <c:pt idx="12">
                  <c:v>86.7</c:v>
                </c:pt>
                <c:pt idx="13">
                  <c:v>88.5</c:v>
                </c:pt>
                <c:pt idx="14">
                  <c:v>88.6</c:v>
                </c:pt>
              </c:numCache>
            </c:numRef>
          </c:xVal>
          <c:yVal>
            <c:numRef>
              <c:f>Sheet1!$D$22:$D$36</c:f>
              <c:numCache>
                <c:formatCode>0.0%</c:formatCode>
                <c:ptCount val="15"/>
                <c:pt idx="0">
                  <c:v>0.96666666666666667</c:v>
                </c:pt>
                <c:pt idx="1">
                  <c:v>0.9</c:v>
                </c:pt>
                <c:pt idx="2">
                  <c:v>0.83333333333333337</c:v>
                </c:pt>
                <c:pt idx="3">
                  <c:v>0.76666666666666661</c:v>
                </c:pt>
                <c:pt idx="4">
                  <c:v>0.7</c:v>
                </c:pt>
                <c:pt idx="5">
                  <c:v>0.6333333333333333</c:v>
                </c:pt>
                <c:pt idx="6">
                  <c:v>0.56666666666666665</c:v>
                </c:pt>
                <c:pt idx="7">
                  <c:v>0.5</c:v>
                </c:pt>
                <c:pt idx="8">
                  <c:v>0.43333333333333335</c:v>
                </c:pt>
                <c:pt idx="9">
                  <c:v>0.3666666666666667</c:v>
                </c:pt>
                <c:pt idx="10">
                  <c:v>0.30000000000000004</c:v>
                </c:pt>
                <c:pt idx="11">
                  <c:v>0.23333333333333328</c:v>
                </c:pt>
                <c:pt idx="12">
                  <c:v>0.16666666666666663</c:v>
                </c:pt>
                <c:pt idx="13">
                  <c:v>9.9999999999999978E-2</c:v>
                </c:pt>
                <c:pt idx="14">
                  <c:v>3.3333333333333326E-2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653E-475F-8407-AAD3575CF02D}"/>
            </c:ext>
          </c:extLst>
        </c:ser>
        <c:ser>
          <c:idx val="1"/>
          <c:order val="1"/>
          <c:tx>
            <c:v>41 MPa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Sheet1!$K$5:$K$26</c:f>
              <c:numCache>
                <c:formatCode>General</c:formatCode>
                <c:ptCount val="22"/>
                <c:pt idx="0">
                  <c:v>37.799999999999997</c:v>
                </c:pt>
                <c:pt idx="1">
                  <c:v>40.5</c:v>
                </c:pt>
                <c:pt idx="2">
                  <c:v>49</c:v>
                </c:pt>
                <c:pt idx="3">
                  <c:v>49.2</c:v>
                </c:pt>
                <c:pt idx="4">
                  <c:v>51.3</c:v>
                </c:pt>
                <c:pt idx="5">
                  <c:v>55.3</c:v>
                </c:pt>
                <c:pt idx="6">
                  <c:v>55.7</c:v>
                </c:pt>
                <c:pt idx="7">
                  <c:v>56.7</c:v>
                </c:pt>
                <c:pt idx="8">
                  <c:v>66.900000000000006</c:v>
                </c:pt>
                <c:pt idx="9">
                  <c:v>67.900000000000006</c:v>
                </c:pt>
                <c:pt idx="10">
                  <c:v>70.400000000000006</c:v>
                </c:pt>
                <c:pt idx="11">
                  <c:v>70.900000000000006</c:v>
                </c:pt>
                <c:pt idx="12">
                  <c:v>71</c:v>
                </c:pt>
                <c:pt idx="13">
                  <c:v>72.3</c:v>
                </c:pt>
                <c:pt idx="14">
                  <c:v>72.400000000000006</c:v>
                </c:pt>
                <c:pt idx="15">
                  <c:v>72.599999999999994</c:v>
                </c:pt>
                <c:pt idx="16">
                  <c:v>73.099999999999994</c:v>
                </c:pt>
                <c:pt idx="17">
                  <c:v>73.599999999999994</c:v>
                </c:pt>
                <c:pt idx="18">
                  <c:v>75.7</c:v>
                </c:pt>
                <c:pt idx="19">
                  <c:v>77.099999999999994</c:v>
                </c:pt>
                <c:pt idx="20">
                  <c:v>84.3</c:v>
                </c:pt>
                <c:pt idx="21">
                  <c:v>95.5</c:v>
                </c:pt>
              </c:numCache>
            </c:numRef>
          </c:xVal>
          <c:yVal>
            <c:numRef>
              <c:f>Sheet1!$M$5:$M$26</c:f>
              <c:numCache>
                <c:formatCode>0.0%</c:formatCode>
                <c:ptCount val="22"/>
                <c:pt idx="0">
                  <c:v>0.97727272727272729</c:v>
                </c:pt>
                <c:pt idx="1">
                  <c:v>0.93181818181818188</c:v>
                </c:pt>
                <c:pt idx="2">
                  <c:v>0.88636363636363635</c:v>
                </c:pt>
                <c:pt idx="3">
                  <c:v>0.84090909090909094</c:v>
                </c:pt>
                <c:pt idx="4">
                  <c:v>0.79545454545454541</c:v>
                </c:pt>
                <c:pt idx="5">
                  <c:v>0.75</c:v>
                </c:pt>
                <c:pt idx="6">
                  <c:v>0.70454545454545459</c:v>
                </c:pt>
                <c:pt idx="7">
                  <c:v>0.65909090909090917</c:v>
                </c:pt>
                <c:pt idx="8">
                  <c:v>0.61363636363636365</c:v>
                </c:pt>
                <c:pt idx="9">
                  <c:v>0.56818181818181812</c:v>
                </c:pt>
                <c:pt idx="10">
                  <c:v>0.52272727272727271</c:v>
                </c:pt>
                <c:pt idx="11">
                  <c:v>0.47727272727272729</c:v>
                </c:pt>
                <c:pt idx="12">
                  <c:v>0.43181818181818177</c:v>
                </c:pt>
                <c:pt idx="13">
                  <c:v>0.38636363636363635</c:v>
                </c:pt>
                <c:pt idx="14">
                  <c:v>0.34090909090909094</c:v>
                </c:pt>
                <c:pt idx="15">
                  <c:v>0.29545454545454541</c:v>
                </c:pt>
                <c:pt idx="16">
                  <c:v>0.25</c:v>
                </c:pt>
                <c:pt idx="17">
                  <c:v>0.20454545454545459</c:v>
                </c:pt>
                <c:pt idx="18">
                  <c:v>0.15909090909090906</c:v>
                </c:pt>
                <c:pt idx="19">
                  <c:v>0.11363636363636365</c:v>
                </c:pt>
                <c:pt idx="20">
                  <c:v>6.8181818181818232E-2</c:v>
                </c:pt>
                <c:pt idx="21">
                  <c:v>2.2727272727272707E-2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653E-475F-8407-AAD3575CF0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597480"/>
        <c:axId val="170597872"/>
      </c:scatterChart>
      <c:valAx>
        <c:axId val="1705974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Compression Stress (MPa)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597872"/>
        <c:crosses val="autoZero"/>
        <c:crossBetween val="midCat"/>
      </c:valAx>
      <c:valAx>
        <c:axId val="170597872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Probability of Survival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59748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'Particle Size Distributions'!$P$8:$P$11</c:f>
                <c:numCache>
                  <c:formatCode>General</c:formatCode>
                  <c:ptCount val="4"/>
                  <c:pt idx="0">
                    <c:v>2.9905406423142522</c:v>
                  </c:pt>
                  <c:pt idx="1">
                    <c:v>0.42136902099211282</c:v>
                  </c:pt>
                  <c:pt idx="2">
                    <c:v>1.3208078336129501</c:v>
                  </c:pt>
                  <c:pt idx="3">
                    <c:v>1.6564614179063597</c:v>
                  </c:pt>
                </c:numCache>
              </c:numRef>
            </c:plus>
            <c:minus>
              <c:numRef>
                <c:f>'Particle Size Distributions'!$P$8:$P$11</c:f>
                <c:numCache>
                  <c:formatCode>General</c:formatCode>
                  <c:ptCount val="4"/>
                  <c:pt idx="0">
                    <c:v>2.9905406423142522</c:v>
                  </c:pt>
                  <c:pt idx="1">
                    <c:v>0.42136902099211282</c:v>
                  </c:pt>
                  <c:pt idx="2">
                    <c:v>1.3208078336129501</c:v>
                  </c:pt>
                  <c:pt idx="3">
                    <c:v>1.6564614179063597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'Particle Size Distributions'!$M$8:$M$11</c:f>
              <c:numCache>
                <c:formatCode>General</c:formatCode>
                <c:ptCount val="4"/>
                <c:pt idx="0">
                  <c:v>600</c:v>
                </c:pt>
                <c:pt idx="1">
                  <c:v>212</c:v>
                </c:pt>
                <c:pt idx="2">
                  <c:v>150</c:v>
                </c:pt>
                <c:pt idx="3">
                  <c:v>75</c:v>
                </c:pt>
              </c:numCache>
            </c:numRef>
          </c:cat>
          <c:val>
            <c:numRef>
              <c:f>'Particle Size Distributions'!$N$8:$N$11</c:f>
              <c:numCache>
                <c:formatCode>0.0</c:formatCode>
                <c:ptCount val="4"/>
                <c:pt idx="0" formatCode="0.00">
                  <c:v>34.92</c:v>
                </c:pt>
                <c:pt idx="1">
                  <c:v>69.946666666666673</c:v>
                </c:pt>
                <c:pt idx="2" formatCode="General">
                  <c:v>68.720000000000013</c:v>
                </c:pt>
                <c:pt idx="3" formatCode="0">
                  <c:v>87.343333333333348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FF-40C1-A001-AC040846B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711664"/>
        <c:axId val="170712056"/>
      </c:barChart>
      <c:catAx>
        <c:axId val="1707116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/>
                  <a:t>Particle size d90 (µm)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712056"/>
        <c:crosses val="autoZero"/>
        <c:auto val="1"/>
        <c:lblAlgn val="ctr"/>
        <c:lblOffset val="100"/>
        <c:noMultiLvlLbl val="0"/>
      </c:catAx>
      <c:valAx>
        <c:axId val="170712056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/>
                  <a:t>Compression Strength (MPa)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71166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Sheet1!$H$3</c:f>
              <c:strCache>
                <c:ptCount val="1"/>
                <c:pt idx="0">
                  <c:v>No Ca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Sheet1!$J$3</c:f>
                <c:numCache>
                  <c:formatCode>General</c:formatCode>
                  <c:ptCount val="1"/>
                  <c:pt idx="0">
                    <c:v>4.3996753126955692</c:v>
                  </c:pt>
                </c:numCache>
              </c:numRef>
            </c:plus>
            <c:minus>
              <c:numRef>
                <c:f>Sheet1!$J$3</c:f>
                <c:numCache>
                  <c:formatCode>General</c:formatCode>
                  <c:ptCount val="1"/>
                  <c:pt idx="0">
                    <c:v>4.3996753126955692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Sheet1!$I$3</c:f>
              <c:numCache>
                <c:formatCode>0</c:formatCode>
                <c:ptCount val="1"/>
                <c:pt idx="0">
                  <c:v>63.75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89-45A0-A6C2-892D261263C2}"/>
            </c:ext>
          </c:extLst>
        </c:ser>
        <c:ser>
          <c:idx val="1"/>
          <c:order val="1"/>
          <c:tx>
            <c:v>1% Ca(OH)2</c:v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Sheet1!$J$4</c:f>
                <c:numCache>
                  <c:formatCode>General</c:formatCode>
                  <c:ptCount val="1"/>
                  <c:pt idx="0">
                    <c:v>4.3568501072613062</c:v>
                  </c:pt>
                </c:numCache>
              </c:numRef>
            </c:plus>
            <c:minus>
              <c:numRef>
                <c:f>Sheet1!$J$4</c:f>
                <c:numCache>
                  <c:formatCode>General</c:formatCode>
                  <c:ptCount val="1"/>
                  <c:pt idx="0">
                    <c:v>4.3568501072613062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Sheet1!$I$4</c:f>
              <c:numCache>
                <c:formatCode>0</c:formatCode>
                <c:ptCount val="1"/>
                <c:pt idx="0">
                  <c:v>68.875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189-45A0-A6C2-892D261263C2}"/>
            </c:ext>
          </c:extLst>
        </c:ser>
        <c:ser>
          <c:idx val="2"/>
          <c:order val="2"/>
          <c:tx>
            <c:v>5% Ca(OH)2</c:v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Sheet1!$J$5</c:f>
                <c:numCache>
                  <c:formatCode>General</c:formatCode>
                  <c:ptCount val="1"/>
                  <c:pt idx="0">
                    <c:v>3.5213633723318023</c:v>
                  </c:pt>
                </c:numCache>
              </c:numRef>
            </c:plus>
            <c:minus>
              <c:numRef>
                <c:f>Sheet1!$J$5</c:f>
                <c:numCache>
                  <c:formatCode>General</c:formatCode>
                  <c:ptCount val="1"/>
                  <c:pt idx="0">
                    <c:v>3.5213633723318023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Sheet1!$I$5</c:f>
              <c:numCache>
                <c:formatCode>0</c:formatCode>
                <c:ptCount val="1"/>
                <c:pt idx="0">
                  <c:v>79.2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189-45A0-A6C2-892D261263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712840"/>
        <c:axId val="170713232"/>
      </c:barChart>
      <c:catAx>
        <c:axId val="170712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0713232"/>
        <c:crosses val="autoZero"/>
        <c:auto val="1"/>
        <c:lblAlgn val="ctr"/>
        <c:lblOffset val="100"/>
        <c:noMultiLvlLbl val="0"/>
      </c:catAx>
      <c:valAx>
        <c:axId val="1707132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 smtClean="0">
                    <a:solidFill>
                      <a:schemeClr val="tx1"/>
                    </a:solidFill>
                  </a:rPr>
                  <a:t>Compression</a:t>
                </a:r>
                <a:r>
                  <a:rPr lang="en-GB" b="1" baseline="0" dirty="0" smtClean="0">
                    <a:solidFill>
                      <a:schemeClr val="tx1"/>
                    </a:solidFill>
                  </a:rPr>
                  <a:t> Strength (MPa)</a:t>
                </a:r>
                <a:endParaRPr lang="en-GB" b="1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71284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x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Sheet1!$M$5:$M$7</c:f>
                <c:numCache>
                  <c:formatCode>General</c:formatCode>
                  <c:ptCount val="3"/>
                  <c:pt idx="0">
                    <c:v>8.7461598586309446</c:v>
                  </c:pt>
                  <c:pt idx="1">
                    <c:v>9.0368986559429931</c:v>
                  </c:pt>
                  <c:pt idx="2">
                    <c:v>6.3655458856867044</c:v>
                  </c:pt>
                </c:numCache>
              </c:numRef>
            </c:plus>
            <c:minus>
              <c:numRef>
                <c:f>Sheet1!$M$5:$M$7</c:f>
                <c:numCache>
                  <c:formatCode>General</c:formatCode>
                  <c:ptCount val="3"/>
                  <c:pt idx="0">
                    <c:v>8.7461598586309446</c:v>
                  </c:pt>
                  <c:pt idx="1">
                    <c:v>9.0368986559429931</c:v>
                  </c:pt>
                  <c:pt idx="2">
                    <c:v>6.3655458856867044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Sheet1!$K$5:$K$7</c:f>
              <c:numCache>
                <c:formatCode>General</c:formatCode>
                <c:ptCount val="3"/>
                <c:pt idx="0">
                  <c:v>1.38</c:v>
                </c:pt>
                <c:pt idx="1">
                  <c:v>1.75</c:v>
                </c:pt>
                <c:pt idx="2">
                  <c:v>2.5299999999999998</c:v>
                </c:pt>
              </c:numCache>
            </c:numRef>
          </c:xVal>
          <c:yVal>
            <c:numRef>
              <c:f>Sheet1!$L$5:$L$7</c:f>
              <c:numCache>
                <c:formatCode>General</c:formatCode>
                <c:ptCount val="3"/>
                <c:pt idx="0">
                  <c:v>32.462045454545454</c:v>
                </c:pt>
                <c:pt idx="1">
                  <c:v>40.866326530612241</c:v>
                </c:pt>
                <c:pt idx="2">
                  <c:v>62.46536155202822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A6D-4CBC-82BA-93316260B6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714016"/>
        <c:axId val="170714408"/>
      </c:scatterChart>
      <c:valAx>
        <c:axId val="170714016"/>
        <c:scaling>
          <c:orientation val="minMax"/>
          <c:min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Si/Al Ratio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714408"/>
        <c:crosses val="autoZero"/>
        <c:crossBetween val="midCat"/>
      </c:valAx>
      <c:valAx>
        <c:axId val="1707144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Compressive strength (MPa)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71401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400"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x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Sheet1!$M$5:$M$7</c:f>
                <c:numCache>
                  <c:formatCode>General</c:formatCode>
                  <c:ptCount val="3"/>
                  <c:pt idx="0">
                    <c:v>8.7461598586309446</c:v>
                  </c:pt>
                  <c:pt idx="1">
                    <c:v>9.0368986559429931</c:v>
                  </c:pt>
                  <c:pt idx="2">
                    <c:v>6.3655458856867044</c:v>
                  </c:pt>
                </c:numCache>
              </c:numRef>
            </c:plus>
            <c:minus>
              <c:numRef>
                <c:f>Sheet1!$M$5:$M$7</c:f>
                <c:numCache>
                  <c:formatCode>General</c:formatCode>
                  <c:ptCount val="3"/>
                  <c:pt idx="0">
                    <c:v>8.7461598586309446</c:v>
                  </c:pt>
                  <c:pt idx="1">
                    <c:v>9.0368986559429931</c:v>
                  </c:pt>
                  <c:pt idx="2">
                    <c:v>6.3655458856867044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Sheet1!$K$5:$K$7</c:f>
              <c:numCache>
                <c:formatCode>General</c:formatCode>
                <c:ptCount val="3"/>
                <c:pt idx="0">
                  <c:v>1.38</c:v>
                </c:pt>
                <c:pt idx="1">
                  <c:v>1.75</c:v>
                </c:pt>
                <c:pt idx="2">
                  <c:v>2.5299999999999998</c:v>
                </c:pt>
              </c:numCache>
            </c:numRef>
          </c:xVal>
          <c:yVal>
            <c:numRef>
              <c:f>Sheet1!$L$5:$L$7</c:f>
              <c:numCache>
                <c:formatCode>General</c:formatCode>
                <c:ptCount val="3"/>
                <c:pt idx="0">
                  <c:v>32.462045454545454</c:v>
                </c:pt>
                <c:pt idx="1">
                  <c:v>40.866326530612241</c:v>
                </c:pt>
                <c:pt idx="2">
                  <c:v>62.46536155202822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A6D-4CBC-82BA-93316260B6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517992"/>
        <c:axId val="170132784"/>
      </c:scatterChart>
      <c:valAx>
        <c:axId val="169517992"/>
        <c:scaling>
          <c:orientation val="minMax"/>
          <c:min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Si/Al Ratio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132784"/>
        <c:crosses val="autoZero"/>
        <c:crossBetween val="midCat"/>
      </c:valAx>
      <c:valAx>
        <c:axId val="1701327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Compressive strength (MPa)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51799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400" b="1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Si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Sheet2!$I$30:$I$34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3.5468040363014165E-3</c:v>
                  </c:pt>
                  <c:pt idx="2">
                    <c:v>8.5100012724159575E-3</c:v>
                  </c:pt>
                  <c:pt idx="3">
                    <c:v>8.0092733710691155E-3</c:v>
                  </c:pt>
                  <c:pt idx="4">
                    <c:v>9.9896160542606013E-2</c:v>
                  </c:pt>
                </c:numCache>
              </c:numRef>
            </c:plus>
            <c:minus>
              <c:numRef>
                <c:f>Sheet2!$I$30:$I$34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3.5468040363014165E-3</c:v>
                  </c:pt>
                  <c:pt idx="2">
                    <c:v>8.5100012724159575E-3</c:v>
                  </c:pt>
                  <c:pt idx="3">
                    <c:v>8.0092733710691155E-3</c:v>
                  </c:pt>
                  <c:pt idx="4">
                    <c:v>9.9896160542606013E-2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Sheet2!$F$30:$F$34</c:f>
              <c:numCache>
                <c:formatCode>General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</c:numCache>
            </c:numRef>
          </c:xVal>
          <c:yVal>
            <c:numRef>
              <c:f>Sheet2!$G$30:$G$34</c:f>
              <c:numCache>
                <c:formatCode>0%</c:formatCode>
                <c:ptCount val="5"/>
                <c:pt idx="0">
                  <c:v>0</c:v>
                </c:pt>
                <c:pt idx="1">
                  <c:v>3.2794639049798173E-2</c:v>
                </c:pt>
                <c:pt idx="2">
                  <c:v>5.4588544747448862E-2</c:v>
                </c:pt>
                <c:pt idx="3">
                  <c:v>7.6797572458388128E-2</c:v>
                </c:pt>
                <c:pt idx="4">
                  <c:v>0.22790198529543285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14D-4878-9756-43525E890844}"/>
            </c:ext>
          </c:extLst>
        </c:ser>
        <c:ser>
          <c:idx val="1"/>
          <c:order val="1"/>
          <c:tx>
            <c:v>Al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Sheet2!$J$30:$J$34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2.5825541764372129E-2</c:v>
                  </c:pt>
                  <c:pt idx="2">
                    <c:v>2.7038662000041899E-2</c:v>
                  </c:pt>
                  <c:pt idx="3">
                    <c:v>2.9144821299601137E-2</c:v>
                  </c:pt>
                  <c:pt idx="4">
                    <c:v>7.2954979174052734E-2</c:v>
                  </c:pt>
                </c:numCache>
              </c:numRef>
            </c:plus>
            <c:minus>
              <c:numRef>
                <c:f>Sheet2!$J$30:$J$34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2.5825541764372129E-2</c:v>
                  </c:pt>
                  <c:pt idx="2">
                    <c:v>2.7038662000041899E-2</c:v>
                  </c:pt>
                  <c:pt idx="3">
                    <c:v>2.9144821299601137E-2</c:v>
                  </c:pt>
                  <c:pt idx="4">
                    <c:v>7.2954979174052734E-2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Sheet2!$F$30:$F$34</c:f>
              <c:numCache>
                <c:formatCode>General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</c:numCache>
            </c:numRef>
          </c:xVal>
          <c:yVal>
            <c:numRef>
              <c:f>Sheet2!$H$30:$H$34</c:f>
              <c:numCache>
                <c:formatCode>0%</c:formatCode>
                <c:ptCount val="5"/>
                <c:pt idx="0">
                  <c:v>0</c:v>
                </c:pt>
                <c:pt idx="1">
                  <c:v>0.27272991599201069</c:v>
                </c:pt>
                <c:pt idx="2">
                  <c:v>0.45926688683560285</c:v>
                </c:pt>
                <c:pt idx="3">
                  <c:v>0.62457723685906219</c:v>
                </c:pt>
                <c:pt idx="4">
                  <c:v>0.9223931592748662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14D-4878-9756-43525E8908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611856"/>
        <c:axId val="169654808"/>
      </c:scatterChart>
      <c:valAx>
        <c:axId val="1696118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(h)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654808"/>
        <c:crosses val="autoZero"/>
        <c:crossBetween val="midCat"/>
      </c:valAx>
      <c:valAx>
        <c:axId val="169654808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Dissolution of element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611856"/>
        <c:crosses val="autoZero"/>
        <c:crossBetween val="midCat"/>
        <c:majorUnit val="0.25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400" b="1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Sheet1!$T$5:$T$19</c:f>
                <c:numCache>
                  <c:formatCode>General</c:formatCode>
                  <c:ptCount val="15"/>
                  <c:pt idx="0">
                    <c:v>9.2166154308401083E-2</c:v>
                  </c:pt>
                  <c:pt idx="1">
                    <c:v>8.9136973249039547E-2</c:v>
                  </c:pt>
                  <c:pt idx="2">
                    <c:v>4.0356742518031043E-2</c:v>
                  </c:pt>
                  <c:pt idx="3">
                    <c:v>3.5999999999999976E-2</c:v>
                  </c:pt>
                  <c:pt idx="4">
                    <c:v>5.2073025646682064E-2</c:v>
                  </c:pt>
                  <c:pt idx="5">
                    <c:v>3.9999999999998362E-3</c:v>
                  </c:pt>
                  <c:pt idx="6">
                    <c:v>5.9110066824526498E-2</c:v>
                  </c:pt>
                  <c:pt idx="7">
                    <c:v>4.029143829649174E-2</c:v>
                  </c:pt>
                  <c:pt idx="8">
                    <c:v>5.408696700684907E-2</c:v>
                  </c:pt>
                  <c:pt idx="9">
                    <c:v>7.8609159771619502E-2</c:v>
                  </c:pt>
                  <c:pt idx="10">
                    <c:v>7.8139831925422815E-2</c:v>
                  </c:pt>
                  <c:pt idx="11">
                    <c:v>7.8139831925422815E-2</c:v>
                  </c:pt>
                  <c:pt idx="12">
                    <c:v>2.1181753153756339E-2</c:v>
                  </c:pt>
                  <c:pt idx="13">
                    <c:v>2.3073794659743421E-2</c:v>
                  </c:pt>
                  <c:pt idx="14">
                    <c:v>6.2464656673460905E-2</c:v>
                  </c:pt>
                </c:numCache>
              </c:numRef>
            </c:plus>
            <c:minus>
              <c:numRef>
                <c:f>Sheet1!$T$5:$T$19</c:f>
                <c:numCache>
                  <c:formatCode>General</c:formatCode>
                  <c:ptCount val="15"/>
                  <c:pt idx="0">
                    <c:v>9.2166154308401083E-2</c:v>
                  </c:pt>
                  <c:pt idx="1">
                    <c:v>8.9136973249039547E-2</c:v>
                  </c:pt>
                  <c:pt idx="2">
                    <c:v>4.0356742518031043E-2</c:v>
                  </c:pt>
                  <c:pt idx="3">
                    <c:v>3.5999999999999976E-2</c:v>
                  </c:pt>
                  <c:pt idx="4">
                    <c:v>5.2073025646682064E-2</c:v>
                  </c:pt>
                  <c:pt idx="5">
                    <c:v>3.9999999999998362E-3</c:v>
                  </c:pt>
                  <c:pt idx="6">
                    <c:v>5.9110066824526498E-2</c:v>
                  </c:pt>
                  <c:pt idx="7">
                    <c:v>4.029143829649174E-2</c:v>
                  </c:pt>
                  <c:pt idx="8">
                    <c:v>5.408696700684907E-2</c:v>
                  </c:pt>
                  <c:pt idx="9">
                    <c:v>7.8609159771619502E-2</c:v>
                  </c:pt>
                  <c:pt idx="10">
                    <c:v>7.8139831925422815E-2</c:v>
                  </c:pt>
                  <c:pt idx="11">
                    <c:v>7.8139831925422815E-2</c:v>
                  </c:pt>
                  <c:pt idx="12">
                    <c:v>2.1181753153756339E-2</c:v>
                  </c:pt>
                  <c:pt idx="13">
                    <c:v>2.3073794659743421E-2</c:v>
                  </c:pt>
                  <c:pt idx="14">
                    <c:v>6.2464656673460905E-2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Sheet1!$Q$5:$Q$19</c:f>
              <c:numCache>
                <c:formatCode>General</c:formatCode>
                <c:ptCount val="15"/>
                <c:pt idx="0">
                  <c:v>145.62878787878788</c:v>
                </c:pt>
                <c:pt idx="1">
                  <c:v>125.6</c:v>
                </c:pt>
                <c:pt idx="2">
                  <c:v>97.4</c:v>
                </c:pt>
                <c:pt idx="3">
                  <c:v>186</c:v>
                </c:pt>
                <c:pt idx="4">
                  <c:v>133.66666666666666</c:v>
                </c:pt>
                <c:pt idx="5">
                  <c:v>173</c:v>
                </c:pt>
                <c:pt idx="6">
                  <c:v>91.5</c:v>
                </c:pt>
                <c:pt idx="7">
                  <c:v>94.25</c:v>
                </c:pt>
                <c:pt idx="8">
                  <c:v>158</c:v>
                </c:pt>
                <c:pt idx="9">
                  <c:v>156.66666666666666</c:v>
                </c:pt>
                <c:pt idx="10">
                  <c:v>173.5</c:v>
                </c:pt>
                <c:pt idx="11">
                  <c:v>107.8</c:v>
                </c:pt>
                <c:pt idx="12">
                  <c:v>107.8</c:v>
                </c:pt>
                <c:pt idx="13">
                  <c:v>119</c:v>
                </c:pt>
                <c:pt idx="14">
                  <c:v>140</c:v>
                </c:pt>
              </c:numCache>
            </c:numRef>
          </c:xVal>
          <c:yVal>
            <c:numRef>
              <c:f>Sheet1!$R$5:$R$19</c:f>
              <c:numCache>
                <c:formatCode>0.0%</c:formatCode>
                <c:ptCount val="15"/>
                <c:pt idx="0">
                  <c:v>0.43360000000000049</c:v>
                </c:pt>
                <c:pt idx="1">
                  <c:v>0.36320000000000041</c:v>
                </c:pt>
                <c:pt idx="2">
                  <c:v>0.26133333333333408</c:v>
                </c:pt>
                <c:pt idx="3">
                  <c:v>0.38800000000000084</c:v>
                </c:pt>
                <c:pt idx="4">
                  <c:v>0.42560000000000064</c:v>
                </c:pt>
                <c:pt idx="5">
                  <c:v>0.69600000000000073</c:v>
                </c:pt>
                <c:pt idx="6">
                  <c:v>0.3540000000000007</c:v>
                </c:pt>
                <c:pt idx="7">
                  <c:v>0.22080000000000038</c:v>
                </c:pt>
                <c:pt idx="8">
                  <c:v>0.47920000000000063</c:v>
                </c:pt>
                <c:pt idx="9">
                  <c:v>0.4888000000000009</c:v>
                </c:pt>
                <c:pt idx="10">
                  <c:v>0.58100000000000041</c:v>
                </c:pt>
                <c:pt idx="11">
                  <c:v>0.31866666666666738</c:v>
                </c:pt>
                <c:pt idx="12">
                  <c:v>0.36200000000000038</c:v>
                </c:pt>
                <c:pt idx="13">
                  <c:v>0.27920000000000039</c:v>
                </c:pt>
                <c:pt idx="14">
                  <c:v>0.42900000000000044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BA1-4DCB-8A97-56E7A551BF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694504"/>
        <c:axId val="169785936"/>
      </c:scatterChart>
      <c:valAx>
        <c:axId val="169694504"/>
        <c:scaling>
          <c:orientation val="minMax"/>
          <c:min val="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Compression Strength (MPa)</a:t>
                </a:r>
              </a:p>
            </c:rich>
          </c:tx>
          <c:layout>
            <c:manualLayout>
              <c:xMode val="edge"/>
              <c:yMode val="edge"/>
              <c:x val="0.40601350962469196"/>
              <c:y val="0.902665229263225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785936"/>
        <c:crosses val="autoZero"/>
        <c:crossBetween val="midCat"/>
      </c:valAx>
      <c:valAx>
        <c:axId val="1697859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% Reacted Slag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694504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400" b="1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2876233674546"/>
          <c:y val="0.12318774023929518"/>
          <c:w val="0.86337331029276465"/>
          <c:h val="0.75037046030835985"/>
        </c:manualLayout>
      </c:layout>
      <c:barChart>
        <c:barDir val="col"/>
        <c:grouping val="clustered"/>
        <c:varyColors val="0"/>
        <c:ser>
          <c:idx val="0"/>
          <c:order val="0"/>
          <c:tx>
            <c:v>Slag composition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58-4B6B-9D80-81FB80FDF9BC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58-4B6B-9D80-81FB80FDF9BC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D58-4B6B-9D80-81FB80FDF9BC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D58-4B6B-9D80-81FB80FDF9BC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D58-4B6B-9D80-81FB80FDF9BC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D58-4B6B-9D80-81FB80FDF9BC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D58-4B6B-9D80-81FB80FDF9BC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D58-4B6B-9D80-81FB80FDF9BC}"/>
              </c:ext>
            </c:extLst>
          </c:dPt>
          <c:dPt>
            <c:idx val="9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0D58-4B6B-9D80-81FB80FDF9BC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0D58-4B6B-9D80-81FB80FDF9BC}"/>
              </c:ext>
            </c:extLst>
          </c:dPt>
          <c:dPt>
            <c:idx val="1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0D58-4B6B-9D80-81FB80FDF9BC}"/>
              </c:ext>
            </c:extLst>
          </c:dPt>
          <c:dPt>
            <c:idx val="1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0D58-4B6B-9D80-81FB80FDF9BC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0D58-4B6B-9D80-81FB80FDF9BC}"/>
              </c:ext>
            </c:extLst>
          </c:dPt>
          <c:dPt>
            <c:idx val="16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0D58-4B6B-9D80-81FB80FDF9BC}"/>
              </c:ext>
            </c:extLst>
          </c:dPt>
          <c:dPt>
            <c:idx val="17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0D58-4B6B-9D80-81FB80FDF9BC}"/>
              </c:ext>
            </c:extLst>
          </c:dPt>
          <c:dPt>
            <c:idx val="18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0D58-4B6B-9D80-81FB80FDF9BC}"/>
              </c:ext>
            </c:extLst>
          </c:dPt>
          <c:dPt>
            <c:idx val="19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0D58-4B6B-9D80-81FB80FDF9BC}"/>
              </c:ext>
            </c:extLst>
          </c:dPt>
          <c:dPt>
            <c:idx val="2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0D58-4B6B-9D80-81FB80FDF9BC}"/>
              </c:ext>
            </c:extLst>
          </c:dPt>
          <c:dPt>
            <c:idx val="2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0D58-4B6B-9D80-81FB80FDF9BC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Sheet1!$K$3:$K$22</c:f>
                <c:numCache>
                  <c:formatCode>General</c:formatCode>
                  <c:ptCount val="20"/>
                  <c:pt idx="0">
                    <c:v>3.1112698372208092</c:v>
                  </c:pt>
                  <c:pt idx="1">
                    <c:v>4.132795663954365</c:v>
                  </c:pt>
                  <c:pt idx="2">
                    <c:v>1.7473789896108207</c:v>
                  </c:pt>
                  <c:pt idx="3">
                    <c:v>0.56568542494923801</c:v>
                  </c:pt>
                  <c:pt idx="4">
                    <c:v>1.4047538337136984</c:v>
                  </c:pt>
                  <c:pt idx="5">
                    <c:v>2.8864411824467369</c:v>
                  </c:pt>
                  <c:pt idx="6">
                    <c:v>4.8095737856903673</c:v>
                  </c:pt>
                  <c:pt idx="7">
                    <c:v>3.6458195237833664</c:v>
                  </c:pt>
                  <c:pt idx="8">
                    <c:v>2.8</c:v>
                  </c:pt>
                  <c:pt idx="9">
                    <c:v>6.2684394655554652</c:v>
                  </c:pt>
                  <c:pt idx="10">
                    <c:v>1.1661903789690602</c:v>
                  </c:pt>
                  <c:pt idx="11">
                    <c:v>3.4</c:v>
                  </c:pt>
                  <c:pt idx="12">
                    <c:v>3.047950130825634</c:v>
                  </c:pt>
                  <c:pt idx="13">
                    <c:v>3.1048349392520049</c:v>
                  </c:pt>
                  <c:pt idx="14">
                    <c:v>3.2240760950490399</c:v>
                  </c:pt>
                  <c:pt idx="15">
                    <c:v>4.0971534834158536</c:v>
                  </c:pt>
                  <c:pt idx="16">
                    <c:v>4.6870033070182515</c:v>
                  </c:pt>
                  <c:pt idx="17">
                    <c:v>4.4706449944797297</c:v>
                  </c:pt>
                  <c:pt idx="18">
                    <c:v>1.5577761927397229</c:v>
                  </c:pt>
                  <c:pt idx="19">
                    <c:v>4.998666488841466</c:v>
                  </c:pt>
                </c:numCache>
              </c:numRef>
            </c:plus>
            <c:minus>
              <c:numRef>
                <c:f>Sheet1!$K$3:$K$22</c:f>
                <c:numCache>
                  <c:formatCode>General</c:formatCode>
                  <c:ptCount val="20"/>
                  <c:pt idx="0">
                    <c:v>3.1112698372208092</c:v>
                  </c:pt>
                  <c:pt idx="1">
                    <c:v>4.132795663954365</c:v>
                  </c:pt>
                  <c:pt idx="2">
                    <c:v>1.7473789896108207</c:v>
                  </c:pt>
                  <c:pt idx="3">
                    <c:v>0.56568542494923801</c:v>
                  </c:pt>
                  <c:pt idx="4">
                    <c:v>1.4047538337136984</c:v>
                  </c:pt>
                  <c:pt idx="5">
                    <c:v>2.8864411824467369</c:v>
                  </c:pt>
                  <c:pt idx="6">
                    <c:v>4.8095737856903673</c:v>
                  </c:pt>
                  <c:pt idx="7">
                    <c:v>3.6458195237833664</c:v>
                  </c:pt>
                  <c:pt idx="8">
                    <c:v>2.8</c:v>
                  </c:pt>
                  <c:pt idx="9">
                    <c:v>6.2684394655554652</c:v>
                  </c:pt>
                  <c:pt idx="10">
                    <c:v>1.1661903789690602</c:v>
                  </c:pt>
                  <c:pt idx="11">
                    <c:v>3.4</c:v>
                  </c:pt>
                  <c:pt idx="12">
                    <c:v>3.047950130825634</c:v>
                  </c:pt>
                  <c:pt idx="13">
                    <c:v>3.1048349392520049</c:v>
                  </c:pt>
                  <c:pt idx="14">
                    <c:v>3.2240760950490399</c:v>
                  </c:pt>
                  <c:pt idx="15">
                    <c:v>4.0971534834158536</c:v>
                  </c:pt>
                  <c:pt idx="16">
                    <c:v>4.6870033070182515</c:v>
                  </c:pt>
                  <c:pt idx="17">
                    <c:v>4.4706449944797297</c:v>
                  </c:pt>
                  <c:pt idx="18">
                    <c:v>1.5577761927397229</c:v>
                  </c:pt>
                  <c:pt idx="19">
                    <c:v>4.998666488841466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Sheet1!$Y$22:$Y$43</c:f>
              <c:strCache>
                <c:ptCount val="22"/>
                <c:pt idx="0">
                  <c:v>Qo</c:v>
                </c:pt>
                <c:pt idx="1">
                  <c:v>Qo</c:v>
                </c:pt>
                <c:pt idx="2">
                  <c:v>Qo</c:v>
                </c:pt>
                <c:pt idx="3">
                  <c:v>Qo</c:v>
                </c:pt>
                <c:pt idx="4">
                  <c:v>Qo</c:v>
                </c:pt>
                <c:pt idx="5">
                  <c:v>Qo</c:v>
                </c:pt>
                <c:pt idx="6">
                  <c:v>Qo</c:v>
                </c:pt>
                <c:pt idx="8">
                  <c:v>Q1/Q2</c:v>
                </c:pt>
                <c:pt idx="9">
                  <c:v>Q1/Q2</c:v>
                </c:pt>
                <c:pt idx="10">
                  <c:v>Q1/Q2</c:v>
                </c:pt>
                <c:pt idx="11">
                  <c:v>Q1/Q2</c:v>
                </c:pt>
                <c:pt idx="12">
                  <c:v>Q1/Q2</c:v>
                </c:pt>
                <c:pt idx="13">
                  <c:v>Q1/Q2</c:v>
                </c:pt>
                <c:pt idx="16">
                  <c:v>Q3/Q4</c:v>
                </c:pt>
                <c:pt idx="17">
                  <c:v>Q3/Q4</c:v>
                </c:pt>
                <c:pt idx="18">
                  <c:v>Q3/Q4</c:v>
                </c:pt>
                <c:pt idx="19">
                  <c:v>Q3/Q4</c:v>
                </c:pt>
                <c:pt idx="20">
                  <c:v>Q3/Q4</c:v>
                </c:pt>
                <c:pt idx="21">
                  <c:v>Q3/Q4</c:v>
                </c:pt>
              </c:strCache>
            </c:strRef>
          </c:cat>
          <c:val>
            <c:numRef>
              <c:f>Sheet1!$Z$22:$Z$43</c:f>
              <c:numCache>
                <c:formatCode>General</c:formatCode>
                <c:ptCount val="22"/>
                <c:pt idx="0">
                  <c:v>162</c:v>
                </c:pt>
                <c:pt idx="1">
                  <c:v>189</c:v>
                </c:pt>
                <c:pt idx="2">
                  <c:v>182</c:v>
                </c:pt>
                <c:pt idx="3">
                  <c:v>186</c:v>
                </c:pt>
                <c:pt idx="4">
                  <c:v>133</c:v>
                </c:pt>
                <c:pt idx="5">
                  <c:v>173</c:v>
                </c:pt>
                <c:pt idx="6">
                  <c:v>174</c:v>
                </c:pt>
                <c:pt idx="8">
                  <c:v>138</c:v>
                </c:pt>
                <c:pt idx="9">
                  <c:v>145</c:v>
                </c:pt>
                <c:pt idx="10">
                  <c:v>158</c:v>
                </c:pt>
                <c:pt idx="11">
                  <c:v>156</c:v>
                </c:pt>
                <c:pt idx="12">
                  <c:v>107</c:v>
                </c:pt>
                <c:pt idx="13">
                  <c:v>140</c:v>
                </c:pt>
                <c:pt idx="16">
                  <c:v>125</c:v>
                </c:pt>
                <c:pt idx="17">
                  <c:v>97</c:v>
                </c:pt>
                <c:pt idx="18">
                  <c:v>91</c:v>
                </c:pt>
                <c:pt idx="19">
                  <c:v>94</c:v>
                </c:pt>
                <c:pt idx="20">
                  <c:v>108</c:v>
                </c:pt>
                <c:pt idx="21">
                  <c:v>119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6-0D58-4B6B-9D80-81FB80FDF9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5"/>
        <c:axId val="139132016"/>
        <c:axId val="139132408"/>
      </c:barChart>
      <c:lineChart>
        <c:grouping val="standard"/>
        <c:varyColors val="0"/>
        <c:ser>
          <c:idx val="1"/>
          <c:order val="1"/>
          <c:tx>
            <c:v>average strength</c:v>
          </c:tx>
          <c:spPr>
            <a:ln w="508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Sheet1!$AA$22:$AA$43</c:f>
              <c:numCache>
                <c:formatCode>General</c:formatCode>
                <c:ptCount val="22"/>
                <c:pt idx="0">
                  <c:v>171.28571428571428</c:v>
                </c:pt>
                <c:pt idx="1">
                  <c:v>171.28571428571428</c:v>
                </c:pt>
                <c:pt idx="2">
                  <c:v>171.28571428571428</c:v>
                </c:pt>
                <c:pt idx="3">
                  <c:v>171.28571428571428</c:v>
                </c:pt>
                <c:pt idx="4">
                  <c:v>171.28571428571428</c:v>
                </c:pt>
                <c:pt idx="5">
                  <c:v>171.28571428571428</c:v>
                </c:pt>
                <c:pt idx="6">
                  <c:v>171.28571428571428</c:v>
                </c:pt>
                <c:pt idx="8">
                  <c:v>140.66666666666666</c:v>
                </c:pt>
                <c:pt idx="9">
                  <c:v>140.66666666666666</c:v>
                </c:pt>
                <c:pt idx="10">
                  <c:v>140.66666666666666</c:v>
                </c:pt>
                <c:pt idx="11">
                  <c:v>140.66666666666666</c:v>
                </c:pt>
                <c:pt idx="12">
                  <c:v>140.66666666666666</c:v>
                </c:pt>
                <c:pt idx="13">
                  <c:v>140.66666666666666</c:v>
                </c:pt>
                <c:pt idx="16">
                  <c:v>105.66666666666667</c:v>
                </c:pt>
                <c:pt idx="17">
                  <c:v>105.66666666666667</c:v>
                </c:pt>
                <c:pt idx="18">
                  <c:v>105.66666666666667</c:v>
                </c:pt>
                <c:pt idx="19">
                  <c:v>105.66666666666667</c:v>
                </c:pt>
                <c:pt idx="20">
                  <c:v>105.66666666666667</c:v>
                </c:pt>
                <c:pt idx="21">
                  <c:v>105.66666666666667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7-0D58-4B6B-9D80-81FB80FDF9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132016"/>
        <c:axId val="139132408"/>
      </c:lineChart>
      <c:catAx>
        <c:axId val="13913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32408"/>
        <c:crosses val="autoZero"/>
        <c:auto val="1"/>
        <c:lblAlgn val="ctr"/>
        <c:lblOffset val="100"/>
        <c:noMultiLvlLbl val="0"/>
      </c:catAx>
      <c:valAx>
        <c:axId val="139132408"/>
        <c:scaling>
          <c:orientation val="minMax"/>
          <c:max val="2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b="1">
                    <a:solidFill>
                      <a:schemeClr val="tx1"/>
                    </a:solidFill>
                  </a:rPr>
                  <a:t>Compressive strength (MPa)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32016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ayout>
        <c:manualLayout>
          <c:xMode val="edge"/>
          <c:yMode val="edge"/>
          <c:x val="0.41549576541083771"/>
          <c:y val="0.11189612391399227"/>
          <c:w val="0.32116923852509482"/>
          <c:h val="8.08775984894578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6007791614439"/>
          <c:y val="4.4653761973046498E-2"/>
          <c:w val="0.81447882407174776"/>
          <c:h val="0.74554564934191314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139133192"/>
        <c:axId val="139133584"/>
      </c:scatterChart>
      <c:valAx>
        <c:axId val="1391331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Compaction (tonnes load on ram)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33584"/>
        <c:crosses val="autoZero"/>
        <c:crossBetween val="midCat"/>
      </c:valAx>
      <c:valAx>
        <c:axId val="1391335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Weibull modulus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331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14356990381349"/>
          <c:y val="5.7192295384563219E-2"/>
          <c:w val="0.86173410792968297"/>
          <c:h val="0.81360927622474688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</c:dPt>
          <c:dPt>
            <c:idx val="1"/>
            <c:marker>
              <c:symbol val="circle"/>
              <c:size val="5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</c:dPt>
          <c:dPt>
            <c:idx val="2"/>
            <c:marker>
              <c:symbol val="circle"/>
              <c:size val="5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</c:dPt>
          <c:dPt>
            <c:idx val="3"/>
            <c:marker>
              <c:symbol val="circle"/>
              <c:size val="5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</c:dPt>
          <c:dPt>
            <c:idx val="4"/>
            <c:marker>
              <c:symbol val="circle"/>
              <c:size val="5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</c:dPt>
          <c:dPt>
            <c:idx val="5"/>
            <c:marker>
              <c:symbol val="circle"/>
              <c:size val="5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</c:dPt>
          <c:dPt>
            <c:idx val="6"/>
            <c:marker>
              <c:symbol val="circle"/>
              <c:size val="5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</c:dPt>
          <c:dPt>
            <c:idx val="7"/>
            <c:marker>
              <c:symbol val="circle"/>
              <c:size val="5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</c:dPt>
          <c:dPt>
            <c:idx val="8"/>
            <c:marker>
              <c:symbol val="circle"/>
              <c:size val="5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</c:dPt>
          <c:dPt>
            <c:idx val="9"/>
            <c:marker>
              <c:symbol val="circle"/>
              <c:size val="5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</c:dPt>
          <c:dPt>
            <c:idx val="10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</c:dPt>
          <c:dLbls>
            <c:dLbl>
              <c:idx val="0"/>
              <c:layout>
                <c:manualLayout>
                  <c:x val="-2.9588879900490937E-2"/>
                  <c:y val="3.189799425802414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rgbClr val="FF0000"/>
                        </a:solidFill>
                      </a:rPr>
                      <a:t>Q0/1/2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2074018486875277E-2"/>
                  <c:y val="-2.35497686877613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rgbClr val="FF0000"/>
                        </a:solidFill>
                      </a:rPr>
                      <a:t>Q0/1/2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6051948068410565E-2"/>
                  <c:y val="2.69140213574415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rgbClr val="FF0000"/>
                        </a:solidFill>
                      </a:rPr>
                      <a:t>Q0/1/2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0123364144791885E-2"/>
                  <c:y val="-4.037103203616227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rgbClr val="FF0000"/>
                        </a:solidFill>
                      </a:rPr>
                      <a:t>Q0/1/2/3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0370092434375647E-3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rgbClr val="FF0000"/>
                        </a:solidFill>
                      </a:rPr>
                      <a:t>Q0/1/2/3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0246728289583767E-3"/>
                  <c:y val="-3.0838626554956209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rgbClr val="00B050"/>
                        </a:solidFill>
                      </a:rPr>
                      <a:t>Q1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rgbClr val="00B050"/>
                        </a:solidFill>
                      </a:rPr>
                      <a:t>Q1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0049938555621372E-3"/>
                  <c:y val="1.68212633484009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rgbClr val="00B050"/>
                        </a:solidFill>
                      </a:rPr>
                      <a:t>Q1/3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5949518560396715E-2"/>
                  <c:y val="3.027827402712164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rgbClr val="00B050"/>
                        </a:solidFill>
                      </a:rPr>
                      <a:t>Q1/2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1.4642566442049175E-16"/>
                  <c:y val="3.364252669680127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rgbClr val="FF0000"/>
                        </a:solidFill>
                      </a:rPr>
                      <a:t>Q0/2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2.0123364144791885E-2"/>
                  <c:y val="3.3642526696801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chemeClr val="accent1"/>
                        </a:solidFill>
                      </a:rPr>
                      <a:t>Q1/3/4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5.0308410361979708E-2"/>
                  <c:y val="-3.364252669680189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chemeClr val="accent1"/>
                        </a:solidFill>
                      </a:rPr>
                      <a:t>Q2/3/4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6.4394765263334097E-2"/>
                  <c:y val="2.354976868776132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chemeClr val="accent1"/>
                        </a:solidFill>
                      </a:rPr>
                      <a:t>Q3/4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6.6407101677813218E-2"/>
                  <c:y val="-4.3735284705842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chemeClr val="accent1"/>
                        </a:solidFill>
                      </a:rPr>
                      <a:t>Q3/4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3.6222055460625388E-2"/>
                  <c:y val="2.69140213574415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chemeClr val="accent1"/>
                        </a:solidFill>
                      </a:rPr>
                      <a:t>Q3/4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6.8280000608454475E-2"/>
                  <c:y val="-2.354976868776132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chemeClr val="accent1"/>
                        </a:solidFill>
                      </a:rPr>
                      <a:t>Q3/4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4.4271401118542143E-2"/>
                  <c:y val="3.0278274027121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chemeClr val="accent1"/>
                        </a:solidFill>
                      </a:rPr>
                      <a:t>Q3/4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Sheet1!$P$56:$P$72</c:f>
              <c:numCache>
                <c:formatCode>General</c:formatCode>
                <c:ptCount val="17"/>
                <c:pt idx="0">
                  <c:v>0.64446822453438468</c:v>
                </c:pt>
                <c:pt idx="1">
                  <c:v>0.62947403286405834</c:v>
                </c:pt>
                <c:pt idx="2">
                  <c:v>0.62807822656791457</c:v>
                </c:pt>
                <c:pt idx="3">
                  <c:v>0.61695945488922854</c:v>
                </c:pt>
                <c:pt idx="4">
                  <c:v>0.61914668071640444</c:v>
                </c:pt>
                <c:pt idx="5">
                  <c:v>0.61641888517231713</c:v>
                </c:pt>
                <c:pt idx="6">
                  <c:v>0.62354504973963787</c:v>
                </c:pt>
                <c:pt idx="7">
                  <c:v>0.6244345270525764</c:v>
                </c:pt>
                <c:pt idx="8">
                  <c:v>0.63173381592546418</c:v>
                </c:pt>
                <c:pt idx="9">
                  <c:v>0.63454503255445371</c:v>
                </c:pt>
                <c:pt idx="10">
                  <c:v>0.62090838757637135</c:v>
                </c:pt>
                <c:pt idx="11">
                  <c:v>0.59875611900993708</c:v>
                </c:pt>
                <c:pt idx="12">
                  <c:v>0.61432010675797111</c:v>
                </c:pt>
                <c:pt idx="13">
                  <c:v>0.6084544194168815</c:v>
                </c:pt>
                <c:pt idx="14">
                  <c:v>0.60138550358513387</c:v>
                </c:pt>
                <c:pt idx="15">
                  <c:v>0.59677322841216107</c:v>
                </c:pt>
                <c:pt idx="16">
                  <c:v>0.6118201558449835</c:v>
                </c:pt>
              </c:numCache>
            </c:numRef>
          </c:xVal>
          <c:yVal>
            <c:numRef>
              <c:f>Sheet1!$Q$56:$Q$72</c:f>
              <c:numCache>
                <c:formatCode>General</c:formatCode>
                <c:ptCount val="17"/>
                <c:pt idx="0">
                  <c:v>189</c:v>
                </c:pt>
                <c:pt idx="1">
                  <c:v>186</c:v>
                </c:pt>
                <c:pt idx="2">
                  <c:v>182</c:v>
                </c:pt>
                <c:pt idx="3">
                  <c:v>180</c:v>
                </c:pt>
                <c:pt idx="4">
                  <c:v>174</c:v>
                </c:pt>
                <c:pt idx="5">
                  <c:v>158</c:v>
                </c:pt>
                <c:pt idx="6">
                  <c:v>157</c:v>
                </c:pt>
                <c:pt idx="7">
                  <c:v>150</c:v>
                </c:pt>
                <c:pt idx="8">
                  <c:v>138</c:v>
                </c:pt>
                <c:pt idx="9">
                  <c:v>134</c:v>
                </c:pt>
                <c:pt idx="10">
                  <c:v>125.6</c:v>
                </c:pt>
                <c:pt idx="11">
                  <c:v>119</c:v>
                </c:pt>
                <c:pt idx="12">
                  <c:v>107.8</c:v>
                </c:pt>
                <c:pt idx="13">
                  <c:v>107.8</c:v>
                </c:pt>
                <c:pt idx="14">
                  <c:v>97.4</c:v>
                </c:pt>
                <c:pt idx="15">
                  <c:v>94.5</c:v>
                </c:pt>
                <c:pt idx="16">
                  <c:v>91.5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56F-4B26-BB80-3CFCEA5082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134368"/>
        <c:axId val="139134760"/>
      </c:scatterChart>
      <c:valAx>
        <c:axId val="139134368"/>
        <c:scaling>
          <c:orientation val="minMax"/>
          <c:min val="0.58000000000000007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Optical </a:t>
                </a:r>
                <a:r>
                  <a:rPr lang="en-GB" b="1" dirty="0" smtClean="0">
                    <a:solidFill>
                      <a:schemeClr val="tx1"/>
                    </a:solidFill>
                  </a:rPr>
                  <a:t>Basicity </a:t>
                </a:r>
                <a:r>
                  <a:rPr lang="el-GR" b="1" dirty="0" smtClean="0">
                    <a:solidFill>
                      <a:schemeClr val="tx1"/>
                    </a:solidFill>
                  </a:rPr>
                  <a:t>Λ</a:t>
                </a:r>
                <a:endParaRPr lang="en-GB" b="1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34760"/>
        <c:crosses val="autoZero"/>
        <c:crossBetween val="midCat"/>
      </c:valAx>
      <c:valAx>
        <c:axId val="1391347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>
                    <a:solidFill>
                      <a:schemeClr val="tx1"/>
                    </a:solidFill>
                  </a:rPr>
                  <a:t>Compression Strength (MPa)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34368"/>
        <c:crosses val="autoZero"/>
        <c:crossBetween val="midCat"/>
      </c:valAx>
      <c:spPr>
        <a:noFill/>
        <a:ln w="952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6007791614439"/>
          <c:y val="4.4653761973046498E-2"/>
          <c:w val="0.81447882407174776"/>
          <c:h val="0.74554564934191314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170595128"/>
        <c:axId val="170595520"/>
      </c:scatterChart>
      <c:valAx>
        <c:axId val="1705951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Compaction (tonnes load on ram)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595520"/>
        <c:crosses val="autoZero"/>
        <c:crossBetween val="midCat"/>
      </c:valAx>
      <c:valAx>
        <c:axId val="1705955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Weibull modulus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5951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13626142038565"/>
          <c:y val="0.12218279644547862"/>
          <c:w val="0.79391015581201185"/>
          <c:h val="0.69133627543698462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FF0000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Sheet1!$E$49:$E$51</c:f>
              <c:numCache>
                <c:formatCode>General</c:formatCode>
                <c:ptCount val="3"/>
                <c:pt idx="0">
                  <c:v>14</c:v>
                </c:pt>
                <c:pt idx="1">
                  <c:v>41</c:v>
                </c:pt>
                <c:pt idx="2">
                  <c:v>69</c:v>
                </c:pt>
              </c:numCache>
            </c:numRef>
          </c:xVal>
          <c:yVal>
            <c:numRef>
              <c:f>Sheet1!$D$49:$D$51</c:f>
              <c:numCache>
                <c:formatCode>General</c:formatCode>
                <c:ptCount val="3"/>
                <c:pt idx="0">
                  <c:v>2.2000000000000002</c:v>
                </c:pt>
                <c:pt idx="1">
                  <c:v>5.2</c:v>
                </c:pt>
                <c:pt idx="2">
                  <c:v>12.8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788-4FBB-A67E-9E1D124A45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596304"/>
        <c:axId val="170596696"/>
      </c:scatterChart>
      <c:valAx>
        <c:axId val="170596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Compaction (MPa)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596696"/>
        <c:crosses val="autoZero"/>
        <c:crossBetween val="midCat"/>
      </c:valAx>
      <c:valAx>
        <c:axId val="1705966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Weibull modulus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59630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D13419-6733-443E-8F45-519A33E4391A}" type="doc">
      <dgm:prSet loTypeId="urn:microsoft.com/office/officeart/2011/layout/Circle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25FB427-65A3-4929-AC30-EA279B4C07FF}">
      <dgm:prSet phldrT="[Text]" custT="1"/>
      <dgm:spPr/>
      <dgm:t>
        <a:bodyPr/>
        <a:lstStyle/>
        <a:p>
          <a:r>
            <a:rPr lang="en-US" sz="1600" b="1" dirty="0"/>
            <a:t>Slag source</a:t>
          </a:r>
        </a:p>
      </dgm:t>
    </dgm:pt>
    <dgm:pt modelId="{0F9099FA-4D5E-4647-8E90-C8B1BE009C47}" type="parTrans" cxnId="{8BB774F1-BE3C-43CF-AAB3-058414FECC27}">
      <dgm:prSet/>
      <dgm:spPr/>
      <dgm:t>
        <a:bodyPr/>
        <a:lstStyle/>
        <a:p>
          <a:endParaRPr lang="en-US" sz="2000" b="1"/>
        </a:p>
      </dgm:t>
    </dgm:pt>
    <dgm:pt modelId="{32712F46-1064-45D6-B16F-E348D801E14D}" type="sibTrans" cxnId="{8BB774F1-BE3C-43CF-AAB3-058414FECC27}">
      <dgm:prSet/>
      <dgm:spPr/>
      <dgm:t>
        <a:bodyPr/>
        <a:lstStyle/>
        <a:p>
          <a:endParaRPr lang="en-US" sz="2000" b="1"/>
        </a:p>
      </dgm:t>
    </dgm:pt>
    <dgm:pt modelId="{D7DC0AC9-E8D6-485A-A37C-C71D2F8FB4F9}">
      <dgm:prSet phldrT="[Text]" custT="1"/>
      <dgm:spPr/>
      <dgm:t>
        <a:bodyPr/>
        <a:lstStyle/>
        <a:p>
          <a:r>
            <a:rPr lang="en-US" sz="1400" b="1" dirty="0">
              <a:solidFill>
                <a:srgbClr val="FF0000"/>
              </a:solidFill>
            </a:rPr>
            <a:t>Si and Al species dissolve from the slag in an alkaline environment.</a:t>
          </a:r>
        </a:p>
      </dgm:t>
    </dgm:pt>
    <dgm:pt modelId="{DCC6176D-E6B4-461D-85FA-3BC58397D1D4}" type="parTrans" cxnId="{0DE64FF5-41F5-4FB7-99C5-13AE8ECC7AD4}">
      <dgm:prSet/>
      <dgm:spPr/>
      <dgm:t>
        <a:bodyPr/>
        <a:lstStyle/>
        <a:p>
          <a:endParaRPr lang="en-US" sz="2000" b="1"/>
        </a:p>
      </dgm:t>
    </dgm:pt>
    <dgm:pt modelId="{403E5A8E-0BFE-4451-B6A0-B68D5DFD16E8}" type="sibTrans" cxnId="{0DE64FF5-41F5-4FB7-99C5-13AE8ECC7AD4}">
      <dgm:prSet/>
      <dgm:spPr/>
      <dgm:t>
        <a:bodyPr/>
        <a:lstStyle/>
        <a:p>
          <a:endParaRPr lang="en-US" sz="2000" b="1"/>
        </a:p>
      </dgm:t>
    </dgm:pt>
    <dgm:pt modelId="{8692DE3E-1694-404B-B43D-25B11461D532}">
      <dgm:prSet phldrT="[Text]" custT="1"/>
      <dgm:spPr/>
      <dgm:t>
        <a:bodyPr/>
        <a:lstStyle/>
        <a:p>
          <a:r>
            <a:rPr lang="en-US" sz="1600" b="1" dirty="0"/>
            <a:t>Dissolution of species</a:t>
          </a:r>
        </a:p>
      </dgm:t>
    </dgm:pt>
    <dgm:pt modelId="{B33AE1EB-0756-4806-A7A4-089D2FBBB164}" type="parTrans" cxnId="{AB8ADE86-EAF6-47FD-BA4B-55F4DA51399F}">
      <dgm:prSet/>
      <dgm:spPr/>
      <dgm:t>
        <a:bodyPr/>
        <a:lstStyle/>
        <a:p>
          <a:endParaRPr lang="en-US" sz="2000" b="1"/>
        </a:p>
      </dgm:t>
    </dgm:pt>
    <dgm:pt modelId="{7CBE2D89-24D3-4988-B9C9-7593013C1A1F}" type="sibTrans" cxnId="{AB8ADE86-EAF6-47FD-BA4B-55F4DA51399F}">
      <dgm:prSet/>
      <dgm:spPr/>
      <dgm:t>
        <a:bodyPr/>
        <a:lstStyle/>
        <a:p>
          <a:endParaRPr lang="en-US" sz="2000" b="1"/>
        </a:p>
      </dgm:t>
    </dgm:pt>
    <dgm:pt modelId="{DDB044BF-FE71-405A-8A27-5D4F1BA171C9}">
      <dgm:prSet phldrT="[Text]" custT="1"/>
      <dgm:spPr/>
      <dgm:t>
        <a:bodyPr/>
        <a:lstStyle/>
        <a:p>
          <a:r>
            <a:rPr lang="en-US" sz="1600" b="1" dirty="0"/>
            <a:t>Gelation</a:t>
          </a:r>
        </a:p>
      </dgm:t>
    </dgm:pt>
    <dgm:pt modelId="{D84CC141-086E-4AF5-9CC1-9FA26D412678}" type="parTrans" cxnId="{E6097ADA-43F9-4093-909F-39B63D0CD928}">
      <dgm:prSet/>
      <dgm:spPr/>
      <dgm:t>
        <a:bodyPr/>
        <a:lstStyle/>
        <a:p>
          <a:endParaRPr lang="en-US" sz="2000" b="1"/>
        </a:p>
      </dgm:t>
    </dgm:pt>
    <dgm:pt modelId="{BE46B1B8-62D4-4A50-9494-FFD4655A8995}" type="sibTrans" cxnId="{E6097ADA-43F9-4093-909F-39B63D0CD928}">
      <dgm:prSet/>
      <dgm:spPr/>
      <dgm:t>
        <a:bodyPr/>
        <a:lstStyle/>
        <a:p>
          <a:endParaRPr lang="en-US" sz="2000" b="1"/>
        </a:p>
      </dgm:t>
    </dgm:pt>
    <dgm:pt modelId="{735EACC1-27B8-440D-B63C-24FE22CC3C9E}">
      <dgm:prSet phldrT="[Text]" custT="1"/>
      <dgm:spPr/>
      <dgm:t>
        <a:bodyPr/>
        <a:lstStyle/>
        <a:p>
          <a:r>
            <a:rPr lang="en-US" sz="1400" b="1" dirty="0">
              <a:solidFill>
                <a:srgbClr val="FF0000"/>
              </a:solidFill>
            </a:rPr>
            <a:t>Dissolved silicate and aluminate species coagulate and poly-condense to for a gel phase.</a:t>
          </a:r>
        </a:p>
      </dgm:t>
    </dgm:pt>
    <dgm:pt modelId="{CFBC9000-2EFA-4B8B-A67D-2C510E484800}" type="parTrans" cxnId="{47748F22-99DC-46EF-B995-EFE2D9863F66}">
      <dgm:prSet/>
      <dgm:spPr/>
      <dgm:t>
        <a:bodyPr/>
        <a:lstStyle/>
        <a:p>
          <a:endParaRPr lang="en-US" sz="2000" b="1"/>
        </a:p>
      </dgm:t>
    </dgm:pt>
    <dgm:pt modelId="{EC58F843-8E24-42B3-9A88-C86843609167}" type="sibTrans" cxnId="{47748F22-99DC-46EF-B995-EFE2D9863F66}">
      <dgm:prSet/>
      <dgm:spPr/>
      <dgm:t>
        <a:bodyPr/>
        <a:lstStyle/>
        <a:p>
          <a:endParaRPr lang="en-US" sz="2000" b="1"/>
        </a:p>
      </dgm:t>
    </dgm:pt>
    <dgm:pt modelId="{B49E79B5-8FA2-431C-858D-7781C9EA9A5D}">
      <dgm:prSet custT="1"/>
      <dgm:spPr/>
      <dgm:t>
        <a:bodyPr/>
        <a:lstStyle/>
        <a:p>
          <a:r>
            <a:rPr lang="en-US" sz="1600" b="1" dirty="0"/>
            <a:t>Polymerization and hardening</a:t>
          </a:r>
        </a:p>
      </dgm:t>
    </dgm:pt>
    <dgm:pt modelId="{9E7B8BB7-C4DD-417E-8E2F-278F72ACD8C4}" type="parTrans" cxnId="{F65C518D-9B49-43D1-9C1A-210CE88D6ADF}">
      <dgm:prSet/>
      <dgm:spPr/>
      <dgm:t>
        <a:bodyPr/>
        <a:lstStyle/>
        <a:p>
          <a:endParaRPr lang="en-US" sz="2000" b="1"/>
        </a:p>
      </dgm:t>
    </dgm:pt>
    <dgm:pt modelId="{43D60440-7948-4D41-819E-33890673165A}" type="sibTrans" cxnId="{F65C518D-9B49-43D1-9C1A-210CE88D6ADF}">
      <dgm:prSet/>
      <dgm:spPr/>
      <dgm:t>
        <a:bodyPr/>
        <a:lstStyle/>
        <a:p>
          <a:endParaRPr lang="en-US" sz="2000" b="1"/>
        </a:p>
      </dgm:t>
    </dgm:pt>
    <dgm:pt modelId="{575C9864-0CC1-46DF-8ED3-F0D2F8E219DD}">
      <dgm:prSet custT="1"/>
      <dgm:spPr/>
      <dgm:t>
        <a:bodyPr/>
        <a:lstStyle/>
        <a:p>
          <a:r>
            <a:rPr lang="en-US" sz="1400" b="1" dirty="0">
              <a:solidFill>
                <a:srgbClr val="FF0000"/>
              </a:solidFill>
            </a:rPr>
            <a:t>The gel phase reorganizes and hardens developing high mechanical strengths.</a:t>
          </a:r>
        </a:p>
      </dgm:t>
    </dgm:pt>
    <dgm:pt modelId="{7714D248-85B1-404D-BAEF-1985AEAD0D4F}" type="parTrans" cxnId="{F49022AB-2270-4F38-98E0-1C93AF799D9C}">
      <dgm:prSet/>
      <dgm:spPr/>
      <dgm:t>
        <a:bodyPr/>
        <a:lstStyle/>
        <a:p>
          <a:endParaRPr lang="en-US" sz="2000" b="1"/>
        </a:p>
      </dgm:t>
    </dgm:pt>
    <dgm:pt modelId="{5DC2F206-3BEB-4B3A-B374-A2A37CF7FAAF}" type="sibTrans" cxnId="{F49022AB-2270-4F38-98E0-1C93AF799D9C}">
      <dgm:prSet/>
      <dgm:spPr/>
      <dgm:t>
        <a:bodyPr/>
        <a:lstStyle/>
        <a:p>
          <a:endParaRPr lang="en-US" sz="2000" b="1"/>
        </a:p>
      </dgm:t>
    </dgm:pt>
    <dgm:pt modelId="{2F2B00AF-8CA2-4D3C-B944-16CE99F210B1}" type="pres">
      <dgm:prSet presAssocID="{91D13419-6733-443E-8F45-519A33E4391A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GB"/>
        </a:p>
      </dgm:t>
    </dgm:pt>
    <dgm:pt modelId="{5E4DBA4D-8BFA-4F34-B90F-84BA9FC37CD1}" type="pres">
      <dgm:prSet presAssocID="{B49E79B5-8FA2-431C-858D-7781C9EA9A5D}" presName="Accent4" presStyleCnt="0"/>
      <dgm:spPr/>
    </dgm:pt>
    <dgm:pt modelId="{D6CD7D49-FB83-4460-BA42-4BD5A99E76EC}" type="pres">
      <dgm:prSet presAssocID="{B49E79B5-8FA2-431C-858D-7781C9EA9A5D}" presName="Accent" presStyleLbl="node1" presStyleIdx="0" presStyleCnt="4"/>
      <dgm:spPr/>
    </dgm:pt>
    <dgm:pt modelId="{1DBCB92F-DA91-4D79-BC72-B6DA3BBB1566}" type="pres">
      <dgm:prSet presAssocID="{B49E79B5-8FA2-431C-858D-7781C9EA9A5D}" presName="ParentBackground4" presStyleCnt="0"/>
      <dgm:spPr/>
    </dgm:pt>
    <dgm:pt modelId="{387E1A48-A34E-41B2-AF70-BD95C5D029BA}" type="pres">
      <dgm:prSet presAssocID="{B49E79B5-8FA2-431C-858D-7781C9EA9A5D}" presName="ParentBackground" presStyleLbl="fgAcc1" presStyleIdx="0" presStyleCnt="4"/>
      <dgm:spPr/>
      <dgm:t>
        <a:bodyPr/>
        <a:lstStyle/>
        <a:p>
          <a:endParaRPr lang="en-GB"/>
        </a:p>
      </dgm:t>
    </dgm:pt>
    <dgm:pt modelId="{4CF82DB6-8AD9-4500-AD5C-D8BD9EA010C4}" type="pres">
      <dgm:prSet presAssocID="{B49E79B5-8FA2-431C-858D-7781C9EA9A5D}" presName="Child4" presStyleLbl="revTx" presStyleIdx="0" presStyleCnt="3" custLinFactNeighborX="6368" custLinFactNeighborY="89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C63927A-82DA-4335-99E0-F0F8D2A11306}" type="pres">
      <dgm:prSet presAssocID="{B49E79B5-8FA2-431C-858D-7781C9EA9A5D}" presName="Parent4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AAE2691-ABE0-4E7D-A6D3-4F215E170538}" type="pres">
      <dgm:prSet presAssocID="{DDB044BF-FE71-405A-8A27-5D4F1BA171C9}" presName="Accent3" presStyleCnt="0"/>
      <dgm:spPr/>
    </dgm:pt>
    <dgm:pt modelId="{604DCDEF-AE02-4C24-9070-EEC67F8E909E}" type="pres">
      <dgm:prSet presAssocID="{DDB044BF-FE71-405A-8A27-5D4F1BA171C9}" presName="Accent" presStyleLbl="node1" presStyleIdx="1" presStyleCnt="4"/>
      <dgm:spPr/>
    </dgm:pt>
    <dgm:pt modelId="{15C49F00-34E8-4315-8749-B655E00E387F}" type="pres">
      <dgm:prSet presAssocID="{DDB044BF-FE71-405A-8A27-5D4F1BA171C9}" presName="ParentBackground3" presStyleCnt="0"/>
      <dgm:spPr/>
    </dgm:pt>
    <dgm:pt modelId="{155D58B0-AF7D-46E5-AA13-2BD7ECDFC5CF}" type="pres">
      <dgm:prSet presAssocID="{DDB044BF-FE71-405A-8A27-5D4F1BA171C9}" presName="ParentBackground" presStyleLbl="fgAcc1" presStyleIdx="1" presStyleCnt="4"/>
      <dgm:spPr/>
      <dgm:t>
        <a:bodyPr/>
        <a:lstStyle/>
        <a:p>
          <a:endParaRPr lang="en-GB"/>
        </a:p>
      </dgm:t>
    </dgm:pt>
    <dgm:pt modelId="{284B720B-9D94-45C6-8500-CAC432DCBA63}" type="pres">
      <dgm:prSet presAssocID="{DDB044BF-FE71-405A-8A27-5D4F1BA171C9}" presName="Child3" presStyleLbl="revTx" presStyleIdx="1" presStyleCnt="3" custLinFactNeighborX="-39346" custLinFactNeighborY="96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8F5A590-86FB-4776-9437-ECFBB0ABE822}" type="pres">
      <dgm:prSet presAssocID="{DDB044BF-FE71-405A-8A27-5D4F1BA171C9}" presName="Parent3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E436E1F-D78E-4707-B62B-4BB1DA3D0A07}" type="pres">
      <dgm:prSet presAssocID="{8692DE3E-1694-404B-B43D-25B11461D532}" presName="Accent2" presStyleCnt="0"/>
      <dgm:spPr/>
    </dgm:pt>
    <dgm:pt modelId="{7A42A7B3-7B6C-4A91-A264-F8122F914431}" type="pres">
      <dgm:prSet presAssocID="{8692DE3E-1694-404B-B43D-25B11461D532}" presName="Accent" presStyleLbl="node1" presStyleIdx="2" presStyleCnt="4"/>
      <dgm:spPr/>
    </dgm:pt>
    <dgm:pt modelId="{FA822463-C951-4F47-A98D-53A9EDBB9C5B}" type="pres">
      <dgm:prSet presAssocID="{8692DE3E-1694-404B-B43D-25B11461D532}" presName="ParentBackground2" presStyleCnt="0"/>
      <dgm:spPr/>
    </dgm:pt>
    <dgm:pt modelId="{5FDEA433-425A-4008-BD03-A14CE937D977}" type="pres">
      <dgm:prSet presAssocID="{8692DE3E-1694-404B-B43D-25B11461D532}" presName="ParentBackground" presStyleLbl="fgAcc1" presStyleIdx="2" presStyleCnt="4"/>
      <dgm:spPr/>
      <dgm:t>
        <a:bodyPr/>
        <a:lstStyle/>
        <a:p>
          <a:endParaRPr lang="en-GB"/>
        </a:p>
      </dgm:t>
    </dgm:pt>
    <dgm:pt modelId="{B7059DF3-A714-4166-A1EA-CB9B83F470BB}" type="pres">
      <dgm:prSet presAssocID="{8692DE3E-1694-404B-B43D-25B11461D53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2203CB7-D9A6-478D-9C79-1B6F28812C7C}" type="pres">
      <dgm:prSet presAssocID="{625FB427-65A3-4929-AC30-EA279B4C07FF}" presName="Accent1" presStyleCnt="0"/>
      <dgm:spPr/>
    </dgm:pt>
    <dgm:pt modelId="{0D8BAECF-DBE5-45F3-B717-70E970789A78}" type="pres">
      <dgm:prSet presAssocID="{625FB427-65A3-4929-AC30-EA279B4C07FF}" presName="Accent" presStyleLbl="node1" presStyleIdx="3" presStyleCnt="4"/>
      <dgm:spPr/>
    </dgm:pt>
    <dgm:pt modelId="{35E1CEF0-6E26-4A47-8B24-6E8CC165E196}" type="pres">
      <dgm:prSet presAssocID="{625FB427-65A3-4929-AC30-EA279B4C07FF}" presName="ParentBackground1" presStyleCnt="0"/>
      <dgm:spPr/>
    </dgm:pt>
    <dgm:pt modelId="{6FF0191F-1209-4D65-BFE0-D4CCF610E92B}" type="pres">
      <dgm:prSet presAssocID="{625FB427-65A3-4929-AC30-EA279B4C07FF}" presName="ParentBackground" presStyleLbl="fgAcc1" presStyleIdx="3" presStyleCnt="4"/>
      <dgm:spPr/>
      <dgm:t>
        <a:bodyPr/>
        <a:lstStyle/>
        <a:p>
          <a:endParaRPr lang="en-GB"/>
        </a:p>
      </dgm:t>
    </dgm:pt>
    <dgm:pt modelId="{CEC74F1F-C4FF-424F-A872-843A4ECD3F70}" type="pres">
      <dgm:prSet presAssocID="{625FB427-65A3-4929-AC30-EA279B4C07FF}" presName="Child1" presStyleLbl="revTx" presStyleIdx="2" presStyleCnt="3" custLinFactNeighborX="38908" custLinFactNeighborY="178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86954A9-17BE-445F-A1AF-1D1BA6C4C602}" type="pres">
      <dgm:prSet presAssocID="{625FB427-65A3-4929-AC30-EA279B4C07FF}" presName="Parent1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DE64FF5-41F5-4FB7-99C5-13AE8ECC7AD4}" srcId="{625FB427-65A3-4929-AC30-EA279B4C07FF}" destId="{D7DC0AC9-E8D6-485A-A37C-C71D2F8FB4F9}" srcOrd="0" destOrd="0" parTransId="{DCC6176D-E6B4-461D-85FA-3BC58397D1D4}" sibTransId="{403E5A8E-0BFE-4451-B6A0-B68D5DFD16E8}"/>
    <dgm:cxn modelId="{781C0D41-DD08-4705-91C9-AD573CA1CF11}" type="presOf" srcId="{735EACC1-27B8-440D-B63C-24FE22CC3C9E}" destId="{284B720B-9D94-45C6-8500-CAC432DCBA63}" srcOrd="0" destOrd="0" presId="urn:microsoft.com/office/officeart/2011/layout/CircleProcess"/>
    <dgm:cxn modelId="{BBFA8CBA-8C0D-4906-8466-AD1D77DBC0F6}" type="presOf" srcId="{625FB427-65A3-4929-AC30-EA279B4C07FF}" destId="{886954A9-17BE-445F-A1AF-1D1BA6C4C602}" srcOrd="1" destOrd="0" presId="urn:microsoft.com/office/officeart/2011/layout/CircleProcess"/>
    <dgm:cxn modelId="{5D7113D6-F266-46EE-8455-0CF23FAAF97D}" type="presOf" srcId="{8692DE3E-1694-404B-B43D-25B11461D532}" destId="{5FDEA433-425A-4008-BD03-A14CE937D977}" srcOrd="0" destOrd="0" presId="urn:microsoft.com/office/officeart/2011/layout/CircleProcess"/>
    <dgm:cxn modelId="{F65C518D-9B49-43D1-9C1A-210CE88D6ADF}" srcId="{91D13419-6733-443E-8F45-519A33E4391A}" destId="{B49E79B5-8FA2-431C-858D-7781C9EA9A5D}" srcOrd="3" destOrd="0" parTransId="{9E7B8BB7-C4DD-417E-8E2F-278F72ACD8C4}" sibTransId="{43D60440-7948-4D41-819E-33890673165A}"/>
    <dgm:cxn modelId="{B6A4D6FD-49AF-44D3-80D1-5189CBC817FC}" type="presOf" srcId="{DDB044BF-FE71-405A-8A27-5D4F1BA171C9}" destId="{E8F5A590-86FB-4776-9437-ECFBB0ABE822}" srcOrd="1" destOrd="0" presId="urn:microsoft.com/office/officeart/2011/layout/CircleProcess"/>
    <dgm:cxn modelId="{8BB774F1-BE3C-43CF-AAB3-058414FECC27}" srcId="{91D13419-6733-443E-8F45-519A33E4391A}" destId="{625FB427-65A3-4929-AC30-EA279B4C07FF}" srcOrd="0" destOrd="0" parTransId="{0F9099FA-4D5E-4647-8E90-C8B1BE009C47}" sibTransId="{32712F46-1064-45D6-B16F-E348D801E14D}"/>
    <dgm:cxn modelId="{F49022AB-2270-4F38-98E0-1C93AF799D9C}" srcId="{B49E79B5-8FA2-431C-858D-7781C9EA9A5D}" destId="{575C9864-0CC1-46DF-8ED3-F0D2F8E219DD}" srcOrd="0" destOrd="0" parTransId="{7714D248-85B1-404D-BAEF-1985AEAD0D4F}" sibTransId="{5DC2F206-3BEB-4B3A-B374-A2A37CF7FAAF}"/>
    <dgm:cxn modelId="{E8F17F59-F2EF-4718-8826-899C4FF90353}" type="presOf" srcId="{B49E79B5-8FA2-431C-858D-7781C9EA9A5D}" destId="{387E1A48-A34E-41B2-AF70-BD95C5D029BA}" srcOrd="0" destOrd="0" presId="urn:microsoft.com/office/officeart/2011/layout/CircleProcess"/>
    <dgm:cxn modelId="{E6097ADA-43F9-4093-909F-39B63D0CD928}" srcId="{91D13419-6733-443E-8F45-519A33E4391A}" destId="{DDB044BF-FE71-405A-8A27-5D4F1BA171C9}" srcOrd="2" destOrd="0" parTransId="{D84CC141-086E-4AF5-9CC1-9FA26D412678}" sibTransId="{BE46B1B8-62D4-4A50-9494-FFD4655A8995}"/>
    <dgm:cxn modelId="{CFBD4C83-9985-4FBD-AE65-E41FA363DAF8}" type="presOf" srcId="{625FB427-65A3-4929-AC30-EA279B4C07FF}" destId="{6FF0191F-1209-4D65-BFE0-D4CCF610E92B}" srcOrd="0" destOrd="0" presId="urn:microsoft.com/office/officeart/2011/layout/CircleProcess"/>
    <dgm:cxn modelId="{2CFE67D4-1234-4A92-944C-E47FF799598E}" type="presOf" srcId="{B49E79B5-8FA2-431C-858D-7781C9EA9A5D}" destId="{FC63927A-82DA-4335-99E0-F0F8D2A11306}" srcOrd="1" destOrd="0" presId="urn:microsoft.com/office/officeart/2011/layout/CircleProcess"/>
    <dgm:cxn modelId="{47748F22-99DC-46EF-B995-EFE2D9863F66}" srcId="{DDB044BF-FE71-405A-8A27-5D4F1BA171C9}" destId="{735EACC1-27B8-440D-B63C-24FE22CC3C9E}" srcOrd="0" destOrd="0" parTransId="{CFBC9000-2EFA-4B8B-A67D-2C510E484800}" sibTransId="{EC58F843-8E24-42B3-9A88-C86843609167}"/>
    <dgm:cxn modelId="{F1C11AFD-C922-4AD8-B252-BF790E0746E6}" type="presOf" srcId="{575C9864-0CC1-46DF-8ED3-F0D2F8E219DD}" destId="{4CF82DB6-8AD9-4500-AD5C-D8BD9EA010C4}" srcOrd="0" destOrd="0" presId="urn:microsoft.com/office/officeart/2011/layout/CircleProcess"/>
    <dgm:cxn modelId="{AB8ADE86-EAF6-47FD-BA4B-55F4DA51399F}" srcId="{91D13419-6733-443E-8F45-519A33E4391A}" destId="{8692DE3E-1694-404B-B43D-25B11461D532}" srcOrd="1" destOrd="0" parTransId="{B33AE1EB-0756-4806-A7A4-089D2FBBB164}" sibTransId="{7CBE2D89-24D3-4988-B9C9-7593013C1A1F}"/>
    <dgm:cxn modelId="{F7C825A9-AF2D-4766-A038-C3061CD380B1}" type="presOf" srcId="{D7DC0AC9-E8D6-485A-A37C-C71D2F8FB4F9}" destId="{CEC74F1F-C4FF-424F-A872-843A4ECD3F70}" srcOrd="0" destOrd="0" presId="urn:microsoft.com/office/officeart/2011/layout/CircleProcess"/>
    <dgm:cxn modelId="{F0D004E8-528A-4F10-B1AC-281892AC9C98}" type="presOf" srcId="{91D13419-6733-443E-8F45-519A33E4391A}" destId="{2F2B00AF-8CA2-4D3C-B944-16CE99F210B1}" srcOrd="0" destOrd="0" presId="urn:microsoft.com/office/officeart/2011/layout/CircleProcess"/>
    <dgm:cxn modelId="{4F06AE88-57EF-4664-9E19-7CC1FF434D99}" type="presOf" srcId="{8692DE3E-1694-404B-B43D-25B11461D532}" destId="{B7059DF3-A714-4166-A1EA-CB9B83F470BB}" srcOrd="1" destOrd="0" presId="urn:microsoft.com/office/officeart/2011/layout/CircleProcess"/>
    <dgm:cxn modelId="{73789F44-AA94-4FA6-95A2-2BC5790BDDFE}" type="presOf" srcId="{DDB044BF-FE71-405A-8A27-5D4F1BA171C9}" destId="{155D58B0-AF7D-46E5-AA13-2BD7ECDFC5CF}" srcOrd="0" destOrd="0" presId="urn:microsoft.com/office/officeart/2011/layout/CircleProcess"/>
    <dgm:cxn modelId="{E6768466-8BBC-4761-BA5B-268784AC2B87}" type="presParOf" srcId="{2F2B00AF-8CA2-4D3C-B944-16CE99F210B1}" destId="{5E4DBA4D-8BFA-4F34-B90F-84BA9FC37CD1}" srcOrd="0" destOrd="0" presId="urn:microsoft.com/office/officeart/2011/layout/CircleProcess"/>
    <dgm:cxn modelId="{EAA3209C-D218-4B56-8D43-E873A2E8BF22}" type="presParOf" srcId="{5E4DBA4D-8BFA-4F34-B90F-84BA9FC37CD1}" destId="{D6CD7D49-FB83-4460-BA42-4BD5A99E76EC}" srcOrd="0" destOrd="0" presId="urn:microsoft.com/office/officeart/2011/layout/CircleProcess"/>
    <dgm:cxn modelId="{5FFADA30-8C45-4843-9362-72B7C199CA3E}" type="presParOf" srcId="{2F2B00AF-8CA2-4D3C-B944-16CE99F210B1}" destId="{1DBCB92F-DA91-4D79-BC72-B6DA3BBB1566}" srcOrd="1" destOrd="0" presId="urn:microsoft.com/office/officeart/2011/layout/CircleProcess"/>
    <dgm:cxn modelId="{B0FD986E-0339-4A2E-A266-70AA519FA39A}" type="presParOf" srcId="{1DBCB92F-DA91-4D79-BC72-B6DA3BBB1566}" destId="{387E1A48-A34E-41B2-AF70-BD95C5D029BA}" srcOrd="0" destOrd="0" presId="urn:microsoft.com/office/officeart/2011/layout/CircleProcess"/>
    <dgm:cxn modelId="{39AB9692-E158-4295-9D05-7B059A632AB5}" type="presParOf" srcId="{2F2B00AF-8CA2-4D3C-B944-16CE99F210B1}" destId="{4CF82DB6-8AD9-4500-AD5C-D8BD9EA010C4}" srcOrd="2" destOrd="0" presId="urn:microsoft.com/office/officeart/2011/layout/CircleProcess"/>
    <dgm:cxn modelId="{67C06D89-60E2-41CE-B613-DB18A396E9ED}" type="presParOf" srcId="{2F2B00AF-8CA2-4D3C-B944-16CE99F210B1}" destId="{FC63927A-82DA-4335-99E0-F0F8D2A11306}" srcOrd="3" destOrd="0" presId="urn:microsoft.com/office/officeart/2011/layout/CircleProcess"/>
    <dgm:cxn modelId="{8592D585-1A4E-4DB9-89F7-AE8DFDAEA6CF}" type="presParOf" srcId="{2F2B00AF-8CA2-4D3C-B944-16CE99F210B1}" destId="{FAAE2691-ABE0-4E7D-A6D3-4F215E170538}" srcOrd="4" destOrd="0" presId="urn:microsoft.com/office/officeart/2011/layout/CircleProcess"/>
    <dgm:cxn modelId="{0917FEF2-17D8-42B9-95AA-8BD3470E20D8}" type="presParOf" srcId="{FAAE2691-ABE0-4E7D-A6D3-4F215E170538}" destId="{604DCDEF-AE02-4C24-9070-EEC67F8E909E}" srcOrd="0" destOrd="0" presId="urn:microsoft.com/office/officeart/2011/layout/CircleProcess"/>
    <dgm:cxn modelId="{E9FEF80F-5FC3-43D0-950B-144F3EA5A313}" type="presParOf" srcId="{2F2B00AF-8CA2-4D3C-B944-16CE99F210B1}" destId="{15C49F00-34E8-4315-8749-B655E00E387F}" srcOrd="5" destOrd="0" presId="urn:microsoft.com/office/officeart/2011/layout/CircleProcess"/>
    <dgm:cxn modelId="{B25C8840-22D6-46D6-BC6F-62588CDAD357}" type="presParOf" srcId="{15C49F00-34E8-4315-8749-B655E00E387F}" destId="{155D58B0-AF7D-46E5-AA13-2BD7ECDFC5CF}" srcOrd="0" destOrd="0" presId="urn:microsoft.com/office/officeart/2011/layout/CircleProcess"/>
    <dgm:cxn modelId="{BFCC2C32-C0B1-45A7-B54A-F309BEC139C9}" type="presParOf" srcId="{2F2B00AF-8CA2-4D3C-B944-16CE99F210B1}" destId="{284B720B-9D94-45C6-8500-CAC432DCBA63}" srcOrd="6" destOrd="0" presId="urn:microsoft.com/office/officeart/2011/layout/CircleProcess"/>
    <dgm:cxn modelId="{AB2EDD98-F2D7-4BAE-BCF0-5122497C791A}" type="presParOf" srcId="{2F2B00AF-8CA2-4D3C-B944-16CE99F210B1}" destId="{E8F5A590-86FB-4776-9437-ECFBB0ABE822}" srcOrd="7" destOrd="0" presId="urn:microsoft.com/office/officeart/2011/layout/CircleProcess"/>
    <dgm:cxn modelId="{590EA43A-007D-470A-9BC6-DFD4E509DD1D}" type="presParOf" srcId="{2F2B00AF-8CA2-4D3C-B944-16CE99F210B1}" destId="{5E436E1F-D78E-4707-B62B-4BB1DA3D0A07}" srcOrd="8" destOrd="0" presId="urn:microsoft.com/office/officeart/2011/layout/CircleProcess"/>
    <dgm:cxn modelId="{A8CA3A39-6A77-4A4B-B333-CA69AE342EF1}" type="presParOf" srcId="{5E436E1F-D78E-4707-B62B-4BB1DA3D0A07}" destId="{7A42A7B3-7B6C-4A91-A264-F8122F914431}" srcOrd="0" destOrd="0" presId="urn:microsoft.com/office/officeart/2011/layout/CircleProcess"/>
    <dgm:cxn modelId="{7B627E0A-F810-4855-9ACD-D30FFE779B75}" type="presParOf" srcId="{2F2B00AF-8CA2-4D3C-B944-16CE99F210B1}" destId="{FA822463-C951-4F47-A98D-53A9EDBB9C5B}" srcOrd="9" destOrd="0" presId="urn:microsoft.com/office/officeart/2011/layout/CircleProcess"/>
    <dgm:cxn modelId="{B78BB684-EB25-4144-B4DE-920543F9604B}" type="presParOf" srcId="{FA822463-C951-4F47-A98D-53A9EDBB9C5B}" destId="{5FDEA433-425A-4008-BD03-A14CE937D977}" srcOrd="0" destOrd="0" presId="urn:microsoft.com/office/officeart/2011/layout/CircleProcess"/>
    <dgm:cxn modelId="{DFAF3742-46BE-4D58-9F82-A051AAC9375A}" type="presParOf" srcId="{2F2B00AF-8CA2-4D3C-B944-16CE99F210B1}" destId="{B7059DF3-A714-4166-A1EA-CB9B83F470BB}" srcOrd="10" destOrd="0" presId="urn:microsoft.com/office/officeart/2011/layout/CircleProcess"/>
    <dgm:cxn modelId="{E2103E24-B173-4484-88F9-4071829AEF7E}" type="presParOf" srcId="{2F2B00AF-8CA2-4D3C-B944-16CE99F210B1}" destId="{A2203CB7-D9A6-478D-9C79-1B6F28812C7C}" srcOrd="11" destOrd="0" presId="urn:microsoft.com/office/officeart/2011/layout/CircleProcess"/>
    <dgm:cxn modelId="{F06C2F1E-76AC-4F46-B670-9DEE553B2731}" type="presParOf" srcId="{A2203CB7-D9A6-478D-9C79-1B6F28812C7C}" destId="{0D8BAECF-DBE5-45F3-B717-70E970789A78}" srcOrd="0" destOrd="0" presId="urn:microsoft.com/office/officeart/2011/layout/CircleProcess"/>
    <dgm:cxn modelId="{4FF2F16D-683B-4110-A626-7D39786DFE74}" type="presParOf" srcId="{2F2B00AF-8CA2-4D3C-B944-16CE99F210B1}" destId="{35E1CEF0-6E26-4A47-8B24-6E8CC165E196}" srcOrd="12" destOrd="0" presId="urn:microsoft.com/office/officeart/2011/layout/CircleProcess"/>
    <dgm:cxn modelId="{17729069-12B5-4846-981C-687E28E822BE}" type="presParOf" srcId="{35E1CEF0-6E26-4A47-8B24-6E8CC165E196}" destId="{6FF0191F-1209-4D65-BFE0-D4CCF610E92B}" srcOrd="0" destOrd="0" presId="urn:microsoft.com/office/officeart/2011/layout/CircleProcess"/>
    <dgm:cxn modelId="{F379C997-726A-47DA-9951-CD82351A893E}" type="presParOf" srcId="{2F2B00AF-8CA2-4D3C-B944-16CE99F210B1}" destId="{CEC74F1F-C4FF-424F-A872-843A4ECD3F70}" srcOrd="13" destOrd="0" presId="urn:microsoft.com/office/officeart/2011/layout/CircleProcess"/>
    <dgm:cxn modelId="{136755F3-75B1-46B7-A3B7-231E64A3BA72}" type="presParOf" srcId="{2F2B00AF-8CA2-4D3C-B944-16CE99F210B1}" destId="{886954A9-17BE-445F-A1AF-1D1BA6C4C602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CD7D49-FB83-4460-BA42-4BD5A99E76EC}">
      <dsp:nvSpPr>
        <dsp:cNvPr id="0" name=""/>
        <dsp:cNvSpPr/>
      </dsp:nvSpPr>
      <dsp:spPr>
        <a:xfrm>
          <a:off x="6663072" y="900667"/>
          <a:ext cx="1987851" cy="198795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7E1A48-A34E-41B2-AF70-BD95C5D029BA}">
      <dsp:nvSpPr>
        <dsp:cNvPr id="0" name=""/>
        <dsp:cNvSpPr/>
      </dsp:nvSpPr>
      <dsp:spPr>
        <a:xfrm>
          <a:off x="6729561" y="966944"/>
          <a:ext cx="1855725" cy="185539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Polymerization and hardening</a:t>
          </a:r>
        </a:p>
      </dsp:txBody>
      <dsp:txXfrm>
        <a:off x="6994665" y="1232051"/>
        <a:ext cx="1325518" cy="1325185"/>
      </dsp:txXfrm>
    </dsp:sp>
    <dsp:sp modelId="{4CF82DB6-8AD9-4500-AD5C-D8BD9EA010C4}">
      <dsp:nvSpPr>
        <dsp:cNvPr id="0" name=""/>
        <dsp:cNvSpPr/>
      </dsp:nvSpPr>
      <dsp:spPr>
        <a:xfrm>
          <a:off x="6847734" y="3022603"/>
          <a:ext cx="1855725" cy="1089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>
              <a:solidFill>
                <a:srgbClr val="FF0000"/>
              </a:solidFill>
            </a:rPr>
            <a:t>The gel phase reorganizes and hardens developing high mechanical strengths.</a:t>
          </a:r>
        </a:p>
      </dsp:txBody>
      <dsp:txXfrm>
        <a:off x="6847734" y="3022603"/>
        <a:ext cx="1855725" cy="1089728"/>
      </dsp:txXfrm>
    </dsp:sp>
    <dsp:sp modelId="{604DCDEF-AE02-4C24-9070-EEC67F8E909E}">
      <dsp:nvSpPr>
        <dsp:cNvPr id="0" name=""/>
        <dsp:cNvSpPr/>
      </dsp:nvSpPr>
      <dsp:spPr>
        <a:xfrm rot="2700000">
          <a:off x="4600191" y="900527"/>
          <a:ext cx="1987883" cy="1987883"/>
        </a:xfrm>
        <a:prstGeom prst="teardrop">
          <a:avLst>
            <a:gd name="adj" fmla="val 10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5D58B0-AF7D-46E5-AA13-2BD7ECDFC5CF}">
      <dsp:nvSpPr>
        <dsp:cNvPr id="0" name=""/>
        <dsp:cNvSpPr/>
      </dsp:nvSpPr>
      <dsp:spPr>
        <a:xfrm>
          <a:off x="4675221" y="966944"/>
          <a:ext cx="1855725" cy="185539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Gelation</a:t>
          </a:r>
        </a:p>
      </dsp:txBody>
      <dsp:txXfrm>
        <a:off x="4940324" y="1232051"/>
        <a:ext cx="1325518" cy="1325185"/>
      </dsp:txXfrm>
    </dsp:sp>
    <dsp:sp modelId="{284B720B-9D94-45C6-8500-CAC432DCBA63}">
      <dsp:nvSpPr>
        <dsp:cNvPr id="0" name=""/>
        <dsp:cNvSpPr/>
      </dsp:nvSpPr>
      <dsp:spPr>
        <a:xfrm>
          <a:off x="3945067" y="3030722"/>
          <a:ext cx="1855725" cy="1089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>
              <a:solidFill>
                <a:srgbClr val="FF0000"/>
              </a:solidFill>
            </a:rPr>
            <a:t>Dissolved silicate and aluminate species coagulate and poly-condense to for a gel phase.</a:t>
          </a:r>
        </a:p>
      </dsp:txBody>
      <dsp:txXfrm>
        <a:off x="3945067" y="3030722"/>
        <a:ext cx="1855725" cy="1089728"/>
      </dsp:txXfrm>
    </dsp:sp>
    <dsp:sp modelId="{7A42A7B3-7B6C-4A91-A264-F8122F914431}">
      <dsp:nvSpPr>
        <dsp:cNvPr id="0" name=""/>
        <dsp:cNvSpPr/>
      </dsp:nvSpPr>
      <dsp:spPr>
        <a:xfrm rot="2700000">
          <a:off x="2554375" y="900527"/>
          <a:ext cx="1987883" cy="1987883"/>
        </a:xfrm>
        <a:prstGeom prst="teardrop">
          <a:avLst>
            <a:gd name="adj" fmla="val 10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EA433-425A-4008-BD03-A14CE937D977}">
      <dsp:nvSpPr>
        <dsp:cNvPr id="0" name=""/>
        <dsp:cNvSpPr/>
      </dsp:nvSpPr>
      <dsp:spPr>
        <a:xfrm>
          <a:off x="2620880" y="966944"/>
          <a:ext cx="1855725" cy="185539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Dissolution of species</a:t>
          </a:r>
        </a:p>
      </dsp:txBody>
      <dsp:txXfrm>
        <a:off x="2885984" y="1232051"/>
        <a:ext cx="1325518" cy="1325185"/>
      </dsp:txXfrm>
    </dsp:sp>
    <dsp:sp modelId="{0D8BAECF-DBE5-45F3-B717-70E970789A78}">
      <dsp:nvSpPr>
        <dsp:cNvPr id="0" name=""/>
        <dsp:cNvSpPr/>
      </dsp:nvSpPr>
      <dsp:spPr>
        <a:xfrm rot="2700000">
          <a:off x="500035" y="900527"/>
          <a:ext cx="1987883" cy="1987883"/>
        </a:xfrm>
        <a:prstGeom prst="teardrop">
          <a:avLst>
            <a:gd name="adj" fmla="val 10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0191F-1209-4D65-BFE0-D4CCF610E92B}">
      <dsp:nvSpPr>
        <dsp:cNvPr id="0" name=""/>
        <dsp:cNvSpPr/>
      </dsp:nvSpPr>
      <dsp:spPr>
        <a:xfrm>
          <a:off x="566540" y="966944"/>
          <a:ext cx="1855725" cy="185539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Slag source</a:t>
          </a:r>
        </a:p>
      </dsp:txBody>
      <dsp:txXfrm>
        <a:off x="831644" y="1232051"/>
        <a:ext cx="1325518" cy="1325185"/>
      </dsp:txXfrm>
    </dsp:sp>
    <dsp:sp modelId="{CEC74F1F-C4FF-424F-A872-843A4ECD3F70}">
      <dsp:nvSpPr>
        <dsp:cNvPr id="0" name=""/>
        <dsp:cNvSpPr/>
      </dsp:nvSpPr>
      <dsp:spPr>
        <a:xfrm>
          <a:off x="1288566" y="3120156"/>
          <a:ext cx="1855725" cy="1089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>
              <a:solidFill>
                <a:srgbClr val="FF0000"/>
              </a:solidFill>
            </a:rPr>
            <a:t>Si and Al species dissolve from the slag in an alkaline environment.</a:t>
          </a:r>
        </a:p>
      </dsp:txBody>
      <dsp:txXfrm>
        <a:off x="1288566" y="3120156"/>
        <a:ext cx="1855725" cy="10897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0.09699</cdr:x>
      <cdr:y>0.8917</cdr:y>
    </cdr:from>
    <cdr:to>
      <cdr:x>0.97701</cdr:x>
      <cdr:y>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707380" y="4097338"/>
          <a:ext cx="6417974" cy="49763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0.16259</cdr:x>
      <cdr:y>0.72119</cdr:y>
    </cdr:from>
    <cdr:to>
      <cdr:x>0.37434</cdr:x>
      <cdr:y>0.81771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40441" y="2569753"/>
          <a:ext cx="1224792" cy="343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B82-59C6-41A7-B483-EA0DD333B3BD}" type="datetimeFigureOut">
              <a:rPr lang="en-GB" smtClean="0"/>
              <a:t>31/03/2017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CF96-CD59-4A99-BA34-D3DB22949D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51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B82-59C6-41A7-B483-EA0DD333B3BD}" type="datetimeFigureOut">
              <a:rPr lang="en-GB" smtClean="0"/>
              <a:t>31/03/2017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CF96-CD59-4A99-BA34-D3DB22949D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866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B82-59C6-41A7-B483-EA0DD333B3BD}" type="datetimeFigureOut">
              <a:rPr lang="en-GB" smtClean="0"/>
              <a:t>31/03/2017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CF96-CD59-4A99-BA34-D3DB22949D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732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B82-59C6-41A7-B483-EA0DD333B3BD}" type="datetimeFigureOut">
              <a:rPr lang="en-GB" smtClean="0"/>
              <a:t>31/03/2017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CF96-CD59-4A99-BA34-D3DB22949D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421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B82-59C6-41A7-B483-EA0DD333B3BD}" type="datetimeFigureOut">
              <a:rPr lang="en-GB" smtClean="0"/>
              <a:t>31/03/2017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CF96-CD59-4A99-BA34-D3DB22949D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3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B82-59C6-41A7-B483-EA0DD333B3BD}" type="datetimeFigureOut">
              <a:rPr lang="en-GB" smtClean="0"/>
              <a:t>31/03/2017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CF96-CD59-4A99-BA34-D3DB22949D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37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B82-59C6-41A7-B483-EA0DD333B3BD}" type="datetimeFigureOut">
              <a:rPr lang="en-GB" smtClean="0"/>
              <a:t>31/03/2017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CF96-CD59-4A99-BA34-D3DB22949D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2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B82-59C6-41A7-B483-EA0DD333B3BD}" type="datetimeFigureOut">
              <a:rPr lang="en-GB" smtClean="0"/>
              <a:t>31/03/2017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CF96-CD59-4A99-BA34-D3DB22949D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615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B82-59C6-41A7-B483-EA0DD333B3BD}" type="datetimeFigureOut">
              <a:rPr lang="en-GB" smtClean="0"/>
              <a:t>31/03/2017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CF96-CD59-4A99-BA34-D3DB22949D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0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B82-59C6-41A7-B483-EA0DD333B3BD}" type="datetimeFigureOut">
              <a:rPr lang="en-GB" smtClean="0"/>
              <a:t>31/03/2017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CF96-CD59-4A99-BA34-D3DB22949D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03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B82-59C6-41A7-B483-EA0DD333B3BD}" type="datetimeFigureOut">
              <a:rPr lang="en-GB" smtClean="0"/>
              <a:t>31/03/2017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CF96-CD59-4A99-BA34-D3DB22949D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286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FB82-59C6-41A7-B483-EA0DD333B3BD}" type="datetimeFigureOut">
              <a:rPr lang="en-GB" smtClean="0"/>
              <a:t>31/03/2017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8CF96-CD59-4A99-BA34-D3DB22949D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36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tiff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9"/>
            <a:ext cx="9139751" cy="68611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054" y="1225690"/>
            <a:ext cx="7373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The Effect of Slag Composition on its </a:t>
            </a:r>
          </a:p>
          <a:p>
            <a:r>
              <a:rPr lang="en-GB" sz="5400" dirty="0" smtClean="0">
                <a:solidFill>
                  <a:schemeClr val="bg1"/>
                </a:solidFill>
              </a:rPr>
              <a:t>Alkali-Activation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118790"/>
            <a:ext cx="105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Peter </a:t>
            </a:r>
            <a:r>
              <a:rPr lang="en-GB" sz="2400" dirty="0" smtClean="0">
                <a:solidFill>
                  <a:schemeClr val="bg1"/>
                </a:solidFill>
              </a:rPr>
              <a:t>Keeley</a:t>
            </a:r>
            <a:r>
              <a:rPr lang="en-GB" sz="2400" baseline="30000" dirty="0" smtClean="0">
                <a:solidFill>
                  <a:schemeClr val="bg1"/>
                </a:solidFill>
              </a:rPr>
              <a:t>1,2</a:t>
            </a:r>
            <a:r>
              <a:rPr lang="en-GB" sz="2400" dirty="0" smtClean="0">
                <a:solidFill>
                  <a:schemeClr val="bg1"/>
                </a:solidFill>
              </a:rPr>
              <a:t>, Neil Rowson</a:t>
            </a:r>
            <a:r>
              <a:rPr lang="en-GB" sz="2400" baseline="30000" dirty="0" smtClean="0">
                <a:solidFill>
                  <a:schemeClr val="bg1"/>
                </a:solidFill>
              </a:rPr>
              <a:t>1</a:t>
            </a:r>
            <a:r>
              <a:rPr lang="en-GB" sz="2400" dirty="0" smtClean="0">
                <a:solidFill>
                  <a:schemeClr val="bg1"/>
                </a:solidFill>
              </a:rPr>
              <a:t>, </a:t>
            </a:r>
            <a:r>
              <a:rPr lang="en-GB" sz="2400" dirty="0" smtClean="0">
                <a:solidFill>
                  <a:schemeClr val="bg1"/>
                </a:solidFill>
              </a:rPr>
              <a:t>Tim Johnson </a:t>
            </a:r>
            <a:r>
              <a:rPr lang="en-GB" sz="2400" baseline="30000" dirty="0" smtClean="0">
                <a:solidFill>
                  <a:schemeClr val="bg1"/>
                </a:solidFill>
              </a:rPr>
              <a:t>2</a:t>
            </a:r>
            <a:r>
              <a:rPr lang="en-GB" sz="2400" dirty="0" smtClean="0">
                <a:solidFill>
                  <a:schemeClr val="bg1"/>
                </a:solidFill>
              </a:rPr>
              <a:t>,</a:t>
            </a:r>
            <a:r>
              <a:rPr lang="en-GB" sz="2400" baseline="30000" dirty="0" smtClean="0">
                <a:solidFill>
                  <a:schemeClr val="bg1"/>
                </a:solidFill>
              </a:rPr>
              <a:t> </a:t>
            </a:r>
            <a:r>
              <a:rPr lang="en-GB" sz="2400" dirty="0" smtClean="0">
                <a:solidFill>
                  <a:schemeClr val="bg1"/>
                </a:solidFill>
              </a:rPr>
              <a:t>David </a:t>
            </a:r>
            <a:r>
              <a:rPr lang="en-GB" sz="2400" dirty="0" smtClean="0">
                <a:solidFill>
                  <a:schemeClr val="bg1"/>
                </a:solidFill>
              </a:rPr>
              <a:t>Deegan</a:t>
            </a:r>
            <a:r>
              <a:rPr lang="en-GB" sz="2400" baseline="30000" dirty="0">
                <a:solidFill>
                  <a:schemeClr val="bg1"/>
                </a:solidFill>
              </a:rPr>
              <a:t>2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811559"/>
            <a:ext cx="922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5</a:t>
            </a:r>
            <a:r>
              <a:rPr lang="en-GB" sz="2000" baseline="30000" dirty="0" smtClean="0">
                <a:solidFill>
                  <a:schemeClr val="bg1"/>
                </a:solidFill>
              </a:rPr>
              <a:t>th</a:t>
            </a:r>
            <a:r>
              <a:rPr lang="en-GB" sz="2000" dirty="0" smtClean="0">
                <a:solidFill>
                  <a:schemeClr val="bg1"/>
                </a:solidFill>
              </a:rPr>
              <a:t> International Slag Valorisation Symposium, 3</a:t>
            </a:r>
            <a:r>
              <a:rPr lang="en-GB" sz="2000" baseline="30000" dirty="0" smtClean="0">
                <a:solidFill>
                  <a:schemeClr val="bg1"/>
                </a:solidFill>
              </a:rPr>
              <a:t>rd</a:t>
            </a:r>
            <a:r>
              <a:rPr lang="en-GB" sz="2000" dirty="0" smtClean="0">
                <a:solidFill>
                  <a:schemeClr val="bg1"/>
                </a:solidFill>
              </a:rPr>
              <a:t> April 2017.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54" y="4857453"/>
            <a:ext cx="10592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30000" dirty="0" smtClean="0">
                <a:solidFill>
                  <a:schemeClr val="bg1"/>
                </a:solidFill>
              </a:rPr>
              <a:t>1</a:t>
            </a:r>
            <a:r>
              <a:rPr lang="en-GB" sz="2400" dirty="0" smtClean="0">
                <a:solidFill>
                  <a:schemeClr val="bg1"/>
                </a:solidFill>
              </a:rPr>
              <a:t>School of Chemical Engineering, University of Birmingham, UK.</a:t>
            </a:r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baseline="30000" dirty="0" smtClean="0">
                <a:solidFill>
                  <a:schemeClr val="bg1"/>
                </a:solidFill>
              </a:rPr>
              <a:t>2</a:t>
            </a:r>
            <a:r>
              <a:rPr lang="en-GB" sz="2400" dirty="0" smtClean="0">
                <a:solidFill>
                  <a:schemeClr val="bg1"/>
                </a:solidFill>
              </a:rPr>
              <a:t>Tetronics </a:t>
            </a:r>
            <a:r>
              <a:rPr lang="en-GB" sz="2400" dirty="0" smtClean="0">
                <a:solidFill>
                  <a:schemeClr val="bg1"/>
                </a:solidFill>
              </a:rPr>
              <a:t>International, Swindon, Wiltshire, UK.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8717" r="57259" b="87763"/>
          <a:stretch/>
        </p:blipFill>
        <p:spPr>
          <a:xfrm>
            <a:off x="316302" y="6467093"/>
            <a:ext cx="2202612" cy="15042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40750" y="2"/>
            <a:ext cx="2337756" cy="6858000"/>
            <a:chOff x="6840750" y="2"/>
            <a:chExt cx="233775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68"/>
            <a:stretch/>
          </p:blipFill>
          <p:spPr>
            <a:xfrm>
              <a:off x="7885113" y="2"/>
              <a:ext cx="1293393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840750" y="2"/>
              <a:ext cx="2195300" cy="2260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53223" y="1196975"/>
              <a:ext cx="1582827" cy="566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5" b="86207"/>
          <a:stretch/>
        </p:blipFill>
        <p:spPr>
          <a:xfrm>
            <a:off x="7849262" y="6263833"/>
            <a:ext cx="1104957" cy="52324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16301" y="6272460"/>
            <a:ext cx="8503849" cy="16198"/>
          </a:xfrm>
          <a:prstGeom prst="line">
            <a:avLst/>
          </a:prstGeom>
          <a:ln w="19050">
            <a:solidFill>
              <a:srgbClr val="00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2872" y="182493"/>
            <a:ext cx="4406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654" y="168748"/>
            <a:ext cx="2298742" cy="31539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491" y="2796341"/>
            <a:ext cx="2931651" cy="33035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6531" y="2"/>
            <a:ext cx="342821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GB" sz="16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</a:rPr>
              <a:t>A high silicon content in the slag causes a greater polymerisation of the slags structure. </a:t>
            </a:r>
            <a:r>
              <a:rPr lang="en-GB" sz="1600" b="1" dirty="0">
                <a:solidFill>
                  <a:srgbClr val="FF0000"/>
                </a:solidFill>
              </a:rPr>
              <a:t>A greater polymerisation decreases a slag’s reactivity during alkali-activation</a:t>
            </a:r>
            <a:r>
              <a:rPr lang="en-GB" sz="1600" b="1" dirty="0" smtClean="0">
                <a:solidFill>
                  <a:srgbClr val="FF0000"/>
                </a:solidFill>
              </a:rPr>
              <a:t>.</a:t>
            </a: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sz="1600" b="1" dirty="0" smtClean="0"/>
              <a:t>Components in the slag act to either break up the silicate network or to increase and stabilise it.</a:t>
            </a:r>
            <a:endParaRPr lang="en-GB" sz="1600" b="1" dirty="0"/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29199" y="389177"/>
            <a:ext cx="29452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FF0000"/>
                </a:solidFill>
              </a:rPr>
              <a:t>Components such as Ca</a:t>
            </a:r>
            <a:r>
              <a:rPr lang="en-GB" sz="1600" b="1" baseline="30000" dirty="0">
                <a:solidFill>
                  <a:srgbClr val="FF0000"/>
                </a:solidFill>
              </a:rPr>
              <a:t>2+</a:t>
            </a:r>
            <a:r>
              <a:rPr lang="en-GB" sz="1600" b="1" dirty="0">
                <a:solidFill>
                  <a:srgbClr val="FF0000"/>
                </a:solidFill>
              </a:rPr>
              <a:t> and Na</a:t>
            </a:r>
            <a:r>
              <a:rPr lang="en-GB" sz="1600" b="1" baseline="30000" dirty="0">
                <a:solidFill>
                  <a:srgbClr val="FF0000"/>
                </a:solidFill>
              </a:rPr>
              <a:t>+</a:t>
            </a:r>
            <a:r>
              <a:rPr lang="en-GB" sz="1600" b="1" dirty="0">
                <a:solidFill>
                  <a:srgbClr val="FF0000"/>
                </a:solidFill>
              </a:rPr>
              <a:t> depolymerise the slag’s structure and make the slag more reactive.</a:t>
            </a:r>
          </a:p>
        </p:txBody>
      </p:sp>
      <p:sp>
        <p:nvSpPr>
          <p:cNvPr id="20" name="Arrow: Bent 22"/>
          <p:cNvSpPr/>
          <p:nvPr/>
        </p:nvSpPr>
        <p:spPr>
          <a:xfrm rot="4461092">
            <a:off x="5761745" y="1639962"/>
            <a:ext cx="1640603" cy="1324288"/>
          </a:xfrm>
          <a:prstGeom prst="bentArrow">
            <a:avLst>
              <a:gd name="adj1" fmla="val 16321"/>
              <a:gd name="adj2" fmla="val 21313"/>
              <a:gd name="adj3" fmla="val 29798"/>
              <a:gd name="adj4" fmla="val 76305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262422"/>
              </p:ext>
            </p:extLst>
          </p:nvPr>
        </p:nvGraphicFramePr>
        <p:xfrm>
          <a:off x="286531" y="3862367"/>
          <a:ext cx="4903296" cy="239634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634432"/>
                <a:gridCol w="1634432"/>
                <a:gridCol w="1634432"/>
              </a:tblGrid>
              <a:tr h="801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Network Modifiers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 (Basic oxides)</a:t>
                      </a:r>
                      <a:endParaRPr lang="en-GB" sz="14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</a:rPr>
                        <a:t>Network Formers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</a:rPr>
                        <a:t>(Acidic oxides)</a:t>
                      </a:r>
                      <a:endParaRPr lang="en-GB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effectLst/>
                        </a:rPr>
                        <a:t>Amphoteric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effectLst/>
                        </a:rPr>
                        <a:t>Oxides</a:t>
                      </a:r>
                      <a:endParaRPr lang="en-GB" sz="14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8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Na</a:t>
                      </a:r>
                      <a:r>
                        <a:rPr lang="en-GB" sz="1400" b="1" baseline="-25000" dirty="0">
                          <a:solidFill>
                            <a:srgbClr val="00B050"/>
                          </a:solidFill>
                          <a:effectLst/>
                        </a:rPr>
                        <a:t>2</a:t>
                      </a: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O</a:t>
                      </a:r>
                      <a:endParaRPr lang="en-GB" sz="14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</a:rPr>
                        <a:t>SiO</a:t>
                      </a:r>
                      <a:r>
                        <a:rPr lang="en-GB" sz="1400" b="1" baseline="-25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GB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effectLst/>
                        </a:rPr>
                        <a:t>Al</a:t>
                      </a:r>
                      <a:r>
                        <a:rPr lang="en-GB" sz="1400" b="1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GB" sz="1400" b="1" dirty="0">
                          <a:solidFill>
                            <a:srgbClr val="0070C0"/>
                          </a:solidFill>
                          <a:effectLst/>
                        </a:rPr>
                        <a:t>O</a:t>
                      </a:r>
                      <a:r>
                        <a:rPr lang="en-GB" sz="1400" b="1" baseline="-25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en-GB" sz="14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8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err="1">
                          <a:solidFill>
                            <a:srgbClr val="00B050"/>
                          </a:solidFill>
                          <a:effectLst/>
                        </a:rPr>
                        <a:t>CaO</a:t>
                      </a:r>
                      <a:endParaRPr lang="en-GB" sz="14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</a:rPr>
                        <a:t>TiO</a:t>
                      </a:r>
                      <a:r>
                        <a:rPr lang="en-GB" sz="1400" b="1" baseline="-25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GB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effectLst/>
                        </a:rPr>
                        <a:t>Fe</a:t>
                      </a:r>
                      <a:r>
                        <a:rPr lang="en-GB" sz="1400" b="1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GB" sz="1400" b="1" dirty="0">
                          <a:solidFill>
                            <a:srgbClr val="0070C0"/>
                          </a:solidFill>
                          <a:effectLst/>
                        </a:rPr>
                        <a:t>O</a:t>
                      </a:r>
                      <a:r>
                        <a:rPr lang="en-GB" sz="1400" b="1" baseline="-25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en-GB" sz="14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8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err="1">
                          <a:solidFill>
                            <a:srgbClr val="00B050"/>
                          </a:solidFill>
                          <a:effectLst/>
                        </a:rPr>
                        <a:t>MgO</a:t>
                      </a:r>
                      <a:endParaRPr lang="en-GB" sz="14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</a:rPr>
                        <a:t>P</a:t>
                      </a:r>
                      <a:r>
                        <a:rPr lang="en-GB" sz="1400" b="1" baseline="-25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</a:rPr>
                        <a:t>O</a:t>
                      </a:r>
                      <a:r>
                        <a:rPr lang="en-GB" sz="1400" b="1" baseline="-25000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n-GB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GB" sz="14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8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err="1">
                          <a:solidFill>
                            <a:srgbClr val="00B050"/>
                          </a:solidFill>
                          <a:effectLst/>
                        </a:rPr>
                        <a:t>FeO</a:t>
                      </a:r>
                      <a:endParaRPr lang="en-GB" sz="14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baseline="-250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GB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GB" sz="14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68604" y="2941657"/>
            <a:ext cx="157160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GB" sz="1600" b="1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en-GB" sz="1600" b="1" dirty="0" smtClean="0">
                <a:solidFill>
                  <a:srgbClr val="00B050"/>
                </a:solidFill>
              </a:rPr>
              <a:t>Decrease Polymerisation</a:t>
            </a:r>
            <a:endParaRPr lang="en-GB" sz="1600" b="1" dirty="0">
              <a:solidFill>
                <a:srgbClr val="00B05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B05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B05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B05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B05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B05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B05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B05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B05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B05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13146" y="2954395"/>
            <a:ext cx="157160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sz="1600" b="1" dirty="0" smtClean="0">
                <a:solidFill>
                  <a:srgbClr val="FF0000"/>
                </a:solidFill>
              </a:rPr>
              <a:t>Increase Polymerisation</a:t>
            </a: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19683" y="3112029"/>
            <a:ext cx="15716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GB" sz="1600" b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GB" sz="1600" b="1" dirty="0" smtClean="0">
                <a:solidFill>
                  <a:srgbClr val="0070C0"/>
                </a:solidFill>
              </a:rPr>
              <a:t>Can do both!</a:t>
            </a:r>
            <a:endParaRPr lang="en-GB" sz="16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8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8717" r="57259" b="87763"/>
          <a:stretch/>
        </p:blipFill>
        <p:spPr>
          <a:xfrm>
            <a:off x="316302" y="6467093"/>
            <a:ext cx="2202612" cy="15042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40750" y="2"/>
            <a:ext cx="2337756" cy="6858000"/>
            <a:chOff x="6840750" y="2"/>
            <a:chExt cx="233775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68"/>
            <a:stretch/>
          </p:blipFill>
          <p:spPr>
            <a:xfrm>
              <a:off x="7885113" y="2"/>
              <a:ext cx="1293393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840750" y="2"/>
              <a:ext cx="2195300" cy="2260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53223" y="1196975"/>
              <a:ext cx="1582827" cy="566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5" b="86207"/>
          <a:stretch/>
        </p:blipFill>
        <p:spPr>
          <a:xfrm>
            <a:off x="7849262" y="6263833"/>
            <a:ext cx="1104957" cy="52324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16301" y="6272460"/>
            <a:ext cx="8503849" cy="16198"/>
          </a:xfrm>
          <a:prstGeom prst="line">
            <a:avLst/>
          </a:prstGeom>
          <a:ln w="19050">
            <a:solidFill>
              <a:srgbClr val="00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2872" y="182493"/>
            <a:ext cx="4406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01" y="207696"/>
            <a:ext cx="3712786" cy="2584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360" y="595159"/>
            <a:ext cx="1667108" cy="905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4938" y="2399058"/>
            <a:ext cx="4834899" cy="17823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71" y="3591205"/>
            <a:ext cx="3862933" cy="26726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90209" y="78674"/>
            <a:ext cx="3501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Slags have a complex structure, with a number of silicate structures.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10021690">
            <a:off x="3435462" y="603316"/>
            <a:ext cx="1632008" cy="29353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030727" y="1143204"/>
            <a:ext cx="3501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Even though different slag compositions all appear fully x-ray amorphous…</a:t>
            </a:r>
            <a:endParaRPr lang="en-GB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319068" y="4597486"/>
            <a:ext cx="3501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…the slags still show the presence of different silicate structures. Some are more polymerised than others.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6647935" y="1894703"/>
            <a:ext cx="421674" cy="815546"/>
          </a:xfrm>
          <a:prstGeom prst="dow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Down Arrow 26"/>
          <p:cNvSpPr/>
          <p:nvPr/>
        </p:nvSpPr>
        <p:spPr>
          <a:xfrm rot="5400000">
            <a:off x="4471599" y="4691023"/>
            <a:ext cx="421674" cy="81554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37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8717" r="57259" b="87763"/>
          <a:stretch/>
        </p:blipFill>
        <p:spPr>
          <a:xfrm>
            <a:off x="316302" y="6467093"/>
            <a:ext cx="2202612" cy="15042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40750" y="2"/>
            <a:ext cx="2337756" cy="6858000"/>
            <a:chOff x="6840750" y="2"/>
            <a:chExt cx="233775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68"/>
            <a:stretch/>
          </p:blipFill>
          <p:spPr>
            <a:xfrm>
              <a:off x="7885113" y="2"/>
              <a:ext cx="1293393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840750" y="2"/>
              <a:ext cx="2195300" cy="2260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53223" y="1196975"/>
              <a:ext cx="1582827" cy="566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5" b="86207"/>
          <a:stretch/>
        </p:blipFill>
        <p:spPr>
          <a:xfrm>
            <a:off x="7849262" y="6263833"/>
            <a:ext cx="1104957" cy="52324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16301" y="6272460"/>
            <a:ext cx="8503849" cy="16198"/>
          </a:xfrm>
          <a:prstGeom prst="line">
            <a:avLst/>
          </a:prstGeom>
          <a:ln w="19050">
            <a:solidFill>
              <a:srgbClr val="00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2872" y="182493"/>
            <a:ext cx="4406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xmlns="" id="{3BDA80EA-1F38-42C0-8D11-85A4E84192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1953597"/>
              </p:ext>
            </p:extLst>
          </p:nvPr>
        </p:nvGraphicFramePr>
        <p:xfrm>
          <a:off x="568459" y="-371231"/>
          <a:ext cx="7150184" cy="4583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92994" y="3781822"/>
            <a:ext cx="998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SiQ</a:t>
            </a:r>
            <a:r>
              <a:rPr lang="en-GB" sz="1600" baseline="-25000" dirty="0"/>
              <a:t>0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924813" y="5306901"/>
            <a:ext cx="2273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Increase in slag polymerisation</a:t>
            </a:r>
            <a:endParaRPr lang="en-GB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132" y="3931869"/>
            <a:ext cx="2556477" cy="2228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775" y="4086438"/>
            <a:ext cx="3068483" cy="21596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990" y="4248365"/>
            <a:ext cx="998409" cy="888618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>
            <a:off x="743344" y="5970940"/>
            <a:ext cx="2045417" cy="18130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6343844" y="3724214"/>
            <a:ext cx="1104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SiQ</a:t>
            </a:r>
            <a:r>
              <a:rPr lang="en-GB" sz="1600" baseline="-25000" dirty="0"/>
              <a:t>3</a:t>
            </a:r>
            <a:r>
              <a:rPr lang="en-GB" sz="1600" dirty="0"/>
              <a:t>/SiQ</a:t>
            </a:r>
            <a:r>
              <a:rPr lang="en-GB" sz="1600" baseline="-25000" dirty="0"/>
              <a:t>4</a:t>
            </a:r>
            <a:endParaRPr lang="en-GB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036690" y="3761790"/>
            <a:ext cx="1104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SiQ</a:t>
            </a:r>
            <a:r>
              <a:rPr lang="en-GB" sz="1600" baseline="-25000" dirty="0"/>
              <a:t>1</a:t>
            </a:r>
            <a:r>
              <a:rPr lang="en-GB" sz="1600" dirty="0"/>
              <a:t>/SiQ</a:t>
            </a:r>
            <a:r>
              <a:rPr lang="en-GB" sz="1600" baseline="-25000" dirty="0"/>
              <a:t>2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3579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8717" r="57259" b="87763"/>
          <a:stretch/>
        </p:blipFill>
        <p:spPr>
          <a:xfrm>
            <a:off x="316302" y="6467093"/>
            <a:ext cx="2202612" cy="15042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40750" y="2"/>
            <a:ext cx="2337756" cy="6858000"/>
            <a:chOff x="6840750" y="2"/>
            <a:chExt cx="233775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68"/>
            <a:stretch/>
          </p:blipFill>
          <p:spPr>
            <a:xfrm>
              <a:off x="7885113" y="2"/>
              <a:ext cx="1293393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840750" y="2"/>
              <a:ext cx="2195300" cy="2260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53223" y="1196975"/>
              <a:ext cx="1582827" cy="566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5" b="86207"/>
          <a:stretch/>
        </p:blipFill>
        <p:spPr>
          <a:xfrm>
            <a:off x="7849262" y="6263833"/>
            <a:ext cx="1104957" cy="52324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16301" y="6272460"/>
            <a:ext cx="8503849" cy="16198"/>
          </a:xfrm>
          <a:prstGeom prst="line">
            <a:avLst/>
          </a:prstGeom>
          <a:ln w="19050">
            <a:solidFill>
              <a:srgbClr val="00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4237629" y="3046555"/>
          <a:ext cx="4386254" cy="3047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18592" y="2"/>
            <a:ext cx="6059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Attempt to predict the depolymerisation by the composition of the material using basicity calculations.</a:t>
            </a:r>
            <a:endParaRPr lang="en-GB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3250900" y="2820417"/>
            <a:ext cx="5734553" cy="3443414"/>
            <a:chOff x="1244487" y="972166"/>
            <a:chExt cx="6311072" cy="3774984"/>
          </a:xfrm>
        </p:grpSpPr>
        <p:graphicFrame>
          <p:nvGraphicFramePr>
            <p:cNvPr id="19" name="Chart 18">
              <a:extLst>
                <a:ext uri="{FF2B5EF4-FFF2-40B4-BE49-F238E27FC236}">
                  <a16:creationId xmlns:lc="http://schemas.openxmlformats.org/drawingml/2006/lockedCanvas" xmlns:a16="http://schemas.microsoft.com/office/drawing/2014/main" xmlns:xdr="http://schemas.openxmlformats.org/drawingml/2006/spreadsheetDrawing" xmlns="" id="{404B92F3-B4EC-4EB2-8F09-C4C54989897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95528312"/>
                </p:ext>
              </p:extLst>
            </p:nvPr>
          </p:nvGraphicFramePr>
          <p:xfrm>
            <a:off x="1244487" y="972166"/>
            <a:ext cx="6311072" cy="37749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20" name="Straight Connector 19"/>
            <p:cNvCxnSpPr/>
            <p:nvPr/>
          </p:nvCxnSpPr>
          <p:spPr>
            <a:xfrm>
              <a:off x="4656664" y="1220079"/>
              <a:ext cx="19582" cy="304652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6601005" y="5215965"/>
            <a:ext cx="2094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7030A0"/>
                </a:solidFill>
              </a:rPr>
              <a:t>Greater depolymerisation</a:t>
            </a:r>
            <a:endParaRPr lang="en-GB" sz="1400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18592" y="723281"/>
                <a:ext cx="9020418" cy="16476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i="1" dirty="0" smtClean="0">
                    <a:ea typeface="Cambria Math" panose="02040503050406030204" pitchFamily="18" charset="0"/>
                  </a:rPr>
                  <a:t>Optical basicity</a:t>
                </a:r>
                <a:r>
                  <a:rPr lang="en-GB" dirty="0" smtClean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𝛬</m:t>
                    </m:r>
                    <m:r>
                      <a:rPr lang="en-GB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𝛬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r>
                  <a:rPr lang="en-GB" dirty="0" smtClean="0"/>
                  <a:t> </a:t>
                </a:r>
              </a:p>
              <a:p>
                <a:endParaRPr lang="en-GB" dirty="0"/>
              </a:p>
              <a:p>
                <a:r>
                  <a:rPr lang="en-GB" dirty="0">
                    <a:ea typeface="Cambria Math" panose="02040503050406030204" pitchFamily="18" charset="0"/>
                  </a:rPr>
                  <a:t>x</a:t>
                </a:r>
                <a:r>
                  <a:rPr lang="en-GB" baseline="-25000" dirty="0" smtClean="0">
                    <a:ea typeface="Cambria Math" panose="02040503050406030204" pitchFamily="18" charset="0"/>
                  </a:rPr>
                  <a:t>i</a:t>
                </a:r>
                <a:r>
                  <a:rPr lang="en-GB" dirty="0" smtClean="0">
                    <a:ea typeface="Cambria Math" panose="02040503050406030204" pitchFamily="18" charset="0"/>
                  </a:rPr>
                  <a:t> mole fraction of component.</a:t>
                </a:r>
              </a:p>
              <a:p>
                <a:r>
                  <a:rPr lang="en-GB" dirty="0" err="1">
                    <a:ea typeface="Cambria Math" panose="02040503050406030204" pitchFamily="18" charset="0"/>
                  </a:rPr>
                  <a:t>n</a:t>
                </a:r>
                <a:r>
                  <a:rPr lang="en-GB" baseline="-25000" dirty="0" err="1" smtClean="0">
                    <a:ea typeface="Cambria Math" panose="02040503050406030204" pitchFamily="18" charset="0"/>
                  </a:rPr>
                  <a:t>i</a:t>
                </a:r>
                <a:r>
                  <a:rPr lang="en-GB" dirty="0" smtClean="0">
                    <a:ea typeface="Cambria Math" panose="02040503050406030204" pitchFamily="18" charset="0"/>
                  </a:rPr>
                  <a:t> number of oxygens in component (i.e. SiO</a:t>
                </a:r>
                <a:r>
                  <a:rPr lang="en-GB" baseline="-25000" dirty="0" smtClean="0">
                    <a:ea typeface="Cambria Math" panose="02040503050406030204" pitchFamily="18" charset="0"/>
                  </a:rPr>
                  <a:t>2</a:t>
                </a:r>
                <a:r>
                  <a:rPr lang="en-GB" dirty="0" smtClean="0">
                    <a:ea typeface="Cambria Math" panose="02040503050406030204" pitchFamily="18" charset="0"/>
                  </a:rPr>
                  <a:t> n =2).</a:t>
                </a:r>
              </a:p>
              <a:p>
                <a:r>
                  <a:rPr lang="en-GB" dirty="0" err="1" smtClean="0">
                    <a:ea typeface="Cambria Math" panose="02040503050406030204" pitchFamily="18" charset="0"/>
                  </a:rPr>
                  <a:t>Λ</a:t>
                </a:r>
                <a:r>
                  <a:rPr lang="en-GB" baseline="-25000" dirty="0" err="1" smtClean="0">
                    <a:ea typeface="Cambria Math" panose="02040503050406030204" pitchFamily="18" charset="0"/>
                  </a:rPr>
                  <a:t>i</a:t>
                </a:r>
                <a:r>
                  <a:rPr lang="en-GB" dirty="0" smtClean="0">
                    <a:ea typeface="Cambria Math" panose="02040503050406030204" pitchFamily="18" charset="0"/>
                  </a:rPr>
                  <a:t> optical basicity of the component (a function of Pauling’s electronegativity of the metal).</a:t>
                </a:r>
                <a:endParaRPr lang="en-GB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92" y="723281"/>
                <a:ext cx="9020418" cy="1647695"/>
              </a:xfrm>
              <a:prstGeom prst="rect">
                <a:avLst/>
              </a:prstGeom>
              <a:blipFill rotWithShape="0">
                <a:blip r:embed="rId6"/>
                <a:stretch>
                  <a:fillRect l="-541" t="-19630" b="-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118592" y="2505672"/>
            <a:ext cx="3291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Network modifiers increase the basicity of the composition.</a:t>
            </a:r>
            <a:endParaRPr lang="en-GB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95731" y="3517165"/>
            <a:ext cx="31250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As the optical basicity increases, the reactivity of the slag increases.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An optical basicity greater than 0.615 tends to produce slags glasses with greater depolymerisation.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8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8717" r="57259" b="87763"/>
          <a:stretch/>
        </p:blipFill>
        <p:spPr>
          <a:xfrm>
            <a:off x="316302" y="6467093"/>
            <a:ext cx="2202612" cy="15042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40750" y="2"/>
            <a:ext cx="2337756" cy="6858000"/>
            <a:chOff x="6840750" y="2"/>
            <a:chExt cx="233775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68"/>
            <a:stretch/>
          </p:blipFill>
          <p:spPr>
            <a:xfrm>
              <a:off x="7885113" y="2"/>
              <a:ext cx="1293393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840750" y="2"/>
              <a:ext cx="2195300" cy="2260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53223" y="1196975"/>
              <a:ext cx="1582827" cy="566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5" b="86207"/>
          <a:stretch/>
        </p:blipFill>
        <p:spPr>
          <a:xfrm>
            <a:off x="7849262" y="6263833"/>
            <a:ext cx="1104957" cy="52324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16301" y="6272460"/>
            <a:ext cx="8503849" cy="16198"/>
          </a:xfrm>
          <a:prstGeom prst="line">
            <a:avLst/>
          </a:prstGeom>
          <a:ln w="19050">
            <a:solidFill>
              <a:srgbClr val="00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4237629" y="3046555"/>
          <a:ext cx="4386254" cy="3047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xmlns="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1129951"/>
              </p:ext>
            </p:extLst>
          </p:nvPr>
        </p:nvGraphicFramePr>
        <p:xfrm>
          <a:off x="4101805" y="3229805"/>
          <a:ext cx="4798218" cy="2967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Chart 34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3436943"/>
              </p:ext>
            </p:extLst>
          </p:nvPr>
        </p:nvGraphicFramePr>
        <p:xfrm>
          <a:off x="3829484" y="275589"/>
          <a:ext cx="5255293" cy="3098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39977" y="3972235"/>
            <a:ext cx="37854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Compaction of the paste in the mould prior to curing helps to increase the green body density of the material.</a:t>
            </a:r>
          </a:p>
          <a:p>
            <a:endParaRPr lang="en-GB" b="1" dirty="0"/>
          </a:p>
          <a:p>
            <a:r>
              <a:rPr lang="en-GB" b="1" dirty="0" smtClean="0"/>
              <a:t>This improves the characteristic strength of the material and reduces the variability of the material’s strength.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0" y="1129819"/>
            <a:ext cx="3541176" cy="26558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328" y="907647"/>
            <a:ext cx="200179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Internal voids from process flaws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542575" y="1343509"/>
            <a:ext cx="574548" cy="62135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7033" y="34521"/>
            <a:ext cx="4170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Influence of processing conditions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6688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8717" r="57259" b="87763"/>
          <a:stretch/>
        </p:blipFill>
        <p:spPr>
          <a:xfrm>
            <a:off x="316302" y="6467093"/>
            <a:ext cx="2202612" cy="15042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06244" y="-32610"/>
            <a:ext cx="2337756" cy="6858000"/>
            <a:chOff x="6840750" y="2"/>
            <a:chExt cx="233775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68"/>
            <a:stretch/>
          </p:blipFill>
          <p:spPr>
            <a:xfrm>
              <a:off x="7885113" y="2"/>
              <a:ext cx="1293393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840750" y="2"/>
              <a:ext cx="2195300" cy="2260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53223" y="1196975"/>
              <a:ext cx="1582827" cy="566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5" b="86207"/>
          <a:stretch/>
        </p:blipFill>
        <p:spPr>
          <a:xfrm>
            <a:off x="7849262" y="6263833"/>
            <a:ext cx="1104957" cy="52324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16301" y="6272460"/>
            <a:ext cx="8503849" cy="16198"/>
          </a:xfrm>
          <a:prstGeom prst="line">
            <a:avLst/>
          </a:prstGeom>
          <a:ln w="19050">
            <a:solidFill>
              <a:srgbClr val="00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7652" y="-131240"/>
            <a:ext cx="4406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r>
              <a:rPr lang="en-GB" b="1" dirty="0" smtClean="0"/>
              <a:t>Other Processing Variables</a:t>
            </a:r>
            <a:endParaRPr lang="en-GB" b="1" dirty="0"/>
          </a:p>
          <a:p>
            <a:endParaRPr lang="en-GB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8137" y="757287"/>
            <a:ext cx="406826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GB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defRPr/>
            </a:pPr>
            <a:r>
              <a:rPr lang="en-GB" b="1" dirty="0" smtClean="0"/>
              <a:t>The </a:t>
            </a:r>
            <a:r>
              <a:rPr lang="en-GB" b="1" dirty="0"/>
              <a:t>reactivity of the slag can be increased by decreasing its particle size and a higher curing temperature.</a:t>
            </a:r>
          </a:p>
          <a:p>
            <a:pPr>
              <a:defRPr/>
            </a:pPr>
            <a:endParaRPr lang="en-GB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defRPr/>
            </a:pPr>
            <a:r>
              <a:rPr lang="en-GB" b="1" dirty="0" smtClean="0"/>
              <a:t>Nucleation seeds can be added to increase the strength of the material. Ca(OH)</a:t>
            </a:r>
            <a:r>
              <a:rPr lang="en-GB" b="1" baseline="-25000" dirty="0" smtClean="0"/>
              <a:t>2</a:t>
            </a:r>
            <a:r>
              <a:rPr lang="en-GB" b="1" dirty="0" smtClean="0"/>
              <a:t> additions to the mix cause an increase in the strength of the material.</a:t>
            </a:r>
          </a:p>
          <a:p>
            <a:pPr>
              <a:defRPr/>
            </a:pPr>
            <a:endParaRPr lang="en-GB" b="1" dirty="0" smtClean="0"/>
          </a:p>
          <a:p>
            <a:pPr>
              <a:defRPr/>
            </a:pPr>
            <a:endParaRPr lang="en-GB" b="1" dirty="0"/>
          </a:p>
          <a:p>
            <a:pPr>
              <a:defRPr/>
            </a:pPr>
            <a:r>
              <a:rPr lang="en-GB" b="1" dirty="0">
                <a:solidFill>
                  <a:srgbClr val="FF0000"/>
                </a:solidFill>
              </a:rPr>
              <a:t>The low dissolution rate of silicon from slag can be alleviated by using Na</a:t>
            </a:r>
            <a:r>
              <a:rPr lang="en-GB" b="1" baseline="-25000" dirty="0">
                <a:solidFill>
                  <a:srgbClr val="FF0000"/>
                </a:solidFill>
              </a:rPr>
              <a:t>2</a:t>
            </a:r>
            <a:r>
              <a:rPr lang="en-GB" b="1" dirty="0">
                <a:solidFill>
                  <a:srgbClr val="FF0000"/>
                </a:solidFill>
              </a:rPr>
              <a:t>SiO</a:t>
            </a:r>
            <a:r>
              <a:rPr lang="en-GB" b="1" baseline="-25000" dirty="0">
                <a:solidFill>
                  <a:srgbClr val="FF0000"/>
                </a:solidFill>
              </a:rPr>
              <a:t>3</a:t>
            </a:r>
            <a:r>
              <a:rPr lang="en-GB" b="1" dirty="0">
                <a:solidFill>
                  <a:srgbClr val="FF0000"/>
                </a:solidFill>
              </a:rPr>
              <a:t> (sodium silicate solution which has pre-dissolved silicate ions).</a:t>
            </a:r>
          </a:p>
          <a:p>
            <a:pPr>
              <a:defRPr/>
            </a:pPr>
            <a:endParaRPr lang="en-GB" b="1" dirty="0"/>
          </a:p>
          <a:p>
            <a:pPr>
              <a:defRPr/>
            </a:pP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xmlns="" id="{00000000-0008-0000-03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3559019"/>
              </p:ext>
            </p:extLst>
          </p:nvPr>
        </p:nvGraphicFramePr>
        <p:xfrm>
          <a:off x="4454367" y="280173"/>
          <a:ext cx="4098141" cy="2658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7706250"/>
              </p:ext>
            </p:extLst>
          </p:nvPr>
        </p:nvGraphicFramePr>
        <p:xfrm>
          <a:off x="4454367" y="3349928"/>
          <a:ext cx="4098141" cy="2602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709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8717" r="57259" b="87763"/>
          <a:stretch/>
        </p:blipFill>
        <p:spPr>
          <a:xfrm>
            <a:off x="316302" y="6467093"/>
            <a:ext cx="2202612" cy="15042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40750" y="2"/>
            <a:ext cx="2337756" cy="6858000"/>
            <a:chOff x="6840750" y="2"/>
            <a:chExt cx="233775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68"/>
            <a:stretch/>
          </p:blipFill>
          <p:spPr>
            <a:xfrm>
              <a:off x="7885113" y="2"/>
              <a:ext cx="1293393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840750" y="2"/>
              <a:ext cx="2195300" cy="2260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53223" y="1196975"/>
              <a:ext cx="1582827" cy="566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5" b="86207"/>
          <a:stretch/>
        </p:blipFill>
        <p:spPr>
          <a:xfrm>
            <a:off x="7849262" y="6263833"/>
            <a:ext cx="1104957" cy="52324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16301" y="6272460"/>
            <a:ext cx="8503849" cy="16198"/>
          </a:xfrm>
          <a:prstGeom prst="line">
            <a:avLst/>
          </a:prstGeom>
          <a:ln w="19050">
            <a:solidFill>
              <a:srgbClr val="00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471" y="-160184"/>
            <a:ext cx="68354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GB" b="1" dirty="0"/>
          </a:p>
          <a:p>
            <a:pPr>
              <a:defRPr/>
            </a:pPr>
            <a:r>
              <a:rPr lang="en-GB" b="1" dirty="0" smtClean="0"/>
              <a:t>Sodium silicate solution can be used to overcome the problem of low silicon dissolution from the slag.</a:t>
            </a: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2674785"/>
              </p:ext>
            </p:extLst>
          </p:nvPr>
        </p:nvGraphicFramePr>
        <p:xfrm>
          <a:off x="4633967" y="2592786"/>
          <a:ext cx="4220000" cy="3200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543808" y="1126334"/>
            <a:ext cx="1281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GB" b="1" dirty="0"/>
          </a:p>
          <a:p>
            <a:pPr>
              <a:defRPr/>
            </a:pPr>
            <a:r>
              <a:rPr lang="en-GB" b="1" dirty="0" smtClean="0"/>
              <a:t>Na</a:t>
            </a:r>
            <a:r>
              <a:rPr lang="en-GB" b="1" baseline="-25000" dirty="0" smtClean="0"/>
              <a:t>2</a:t>
            </a:r>
            <a:r>
              <a:rPr lang="en-GB" b="1" dirty="0" smtClean="0"/>
              <a:t>SiO</a:t>
            </a:r>
            <a:r>
              <a:rPr lang="en-GB" b="1" baseline="-25000" dirty="0" smtClean="0"/>
              <a:t>3</a:t>
            </a:r>
            <a:r>
              <a:rPr lang="en-GB" b="1" dirty="0" smtClean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48373" y="1136835"/>
            <a:ext cx="582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GB" b="1" dirty="0"/>
          </a:p>
          <a:p>
            <a:pPr>
              <a:defRPr/>
            </a:pPr>
            <a:r>
              <a:rPr lang="en-GB" b="1" dirty="0" smtClean="0"/>
              <a:t>Si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688074" y="1668316"/>
            <a:ext cx="239547" cy="1597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3386216" y="478008"/>
            <a:ext cx="1479901" cy="1644189"/>
            <a:chOff x="3232031" y="704146"/>
            <a:chExt cx="1479901" cy="1644189"/>
          </a:xfrm>
        </p:grpSpPr>
        <p:sp>
          <p:nvSpPr>
            <p:cNvPr id="16" name="TextBox 15"/>
            <p:cNvSpPr txBox="1"/>
            <p:nvPr/>
          </p:nvSpPr>
          <p:spPr>
            <a:xfrm>
              <a:off x="3232031" y="1199166"/>
              <a:ext cx="5828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GB" b="1" dirty="0"/>
            </a:p>
            <a:p>
              <a:pPr>
                <a:defRPr/>
              </a:pPr>
              <a:r>
                <a:rPr lang="en-GB" b="1" dirty="0" smtClean="0"/>
                <a:t>Na</a:t>
              </a:r>
              <a:r>
                <a:rPr lang="en-GB" b="1" baseline="30000" dirty="0" smtClean="0"/>
                <a:t>+</a:t>
              </a:r>
              <a:r>
                <a:rPr lang="en-GB" b="1" dirty="0" smtClean="0"/>
                <a:t>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79065" y="1176378"/>
              <a:ext cx="5828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GB" b="1" dirty="0"/>
            </a:p>
            <a:p>
              <a:pPr>
                <a:defRPr/>
              </a:pPr>
              <a:r>
                <a:rPr lang="en-GB" b="1" dirty="0" smtClean="0"/>
                <a:t>Na</a:t>
              </a:r>
              <a:r>
                <a:rPr lang="en-GB" b="1" baseline="30000" dirty="0" smtClean="0"/>
                <a:t>+</a:t>
              </a:r>
              <a:r>
                <a:rPr lang="en-GB" b="1" dirty="0" smtClean="0"/>
                <a:t> 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830876" y="1320375"/>
              <a:ext cx="1826" cy="38130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910576" y="1320375"/>
              <a:ext cx="4184" cy="3813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698952" y="704146"/>
              <a:ext cx="5828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GB" b="1" dirty="0"/>
            </a:p>
            <a:p>
              <a:pPr>
                <a:defRPr/>
              </a:pPr>
              <a:r>
                <a:rPr lang="en-GB" b="1" dirty="0" smtClean="0"/>
                <a:t>O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3963913" y="1902577"/>
              <a:ext cx="268228" cy="1579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279879" y="1687911"/>
              <a:ext cx="5828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GB" b="1" dirty="0"/>
            </a:p>
            <a:p>
              <a:pPr>
                <a:defRPr/>
              </a:pPr>
              <a:r>
                <a:rPr lang="en-GB" b="1" dirty="0"/>
                <a:t>O</a:t>
              </a:r>
              <a:r>
                <a:rPr lang="en-GB" b="1" baseline="30000" dirty="0" smtClean="0"/>
                <a:t>-</a:t>
              </a:r>
              <a:r>
                <a:rPr lang="en-GB" b="1" dirty="0" smtClean="0"/>
                <a:t> 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29083" y="1702004"/>
              <a:ext cx="5828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GB" b="1" dirty="0"/>
            </a:p>
            <a:p>
              <a:pPr>
                <a:defRPr/>
              </a:pPr>
              <a:r>
                <a:rPr lang="en-GB" b="1" dirty="0"/>
                <a:t>O</a:t>
              </a:r>
              <a:r>
                <a:rPr lang="en-GB" b="1" baseline="30000" dirty="0" smtClean="0"/>
                <a:t>-</a:t>
              </a:r>
              <a:r>
                <a:rPr lang="en-GB" b="1" dirty="0" smtClean="0"/>
                <a:t> 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75095" y="2274136"/>
            <a:ext cx="40771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GB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Silicate ions can reinforce the silicate ions released from the slag and so increase the Si/Al ratio in the binding gel.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6032" y="3828382"/>
            <a:ext cx="37708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GB" b="1" dirty="0"/>
          </a:p>
          <a:p>
            <a:pPr>
              <a:defRPr/>
            </a:pPr>
            <a:r>
              <a:rPr lang="en-GB" b="1" dirty="0" smtClean="0"/>
              <a:t>Increased silicon content in the gel causes a shift towards a more polymerised gel framework.</a:t>
            </a:r>
          </a:p>
        </p:txBody>
      </p:sp>
    </p:spTree>
    <p:extLst>
      <p:ext uri="{BB962C8B-B14F-4D97-AF65-F5344CB8AC3E}">
        <p14:creationId xmlns:p14="http://schemas.microsoft.com/office/powerpoint/2010/main" val="39371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8717" r="57259" b="87763"/>
          <a:stretch/>
        </p:blipFill>
        <p:spPr>
          <a:xfrm>
            <a:off x="316302" y="6467093"/>
            <a:ext cx="2202612" cy="15042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40750" y="2"/>
            <a:ext cx="2337756" cy="6858000"/>
            <a:chOff x="6840750" y="2"/>
            <a:chExt cx="233775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68"/>
            <a:stretch/>
          </p:blipFill>
          <p:spPr>
            <a:xfrm>
              <a:off x="7885113" y="2"/>
              <a:ext cx="1293393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840750" y="2"/>
              <a:ext cx="2195300" cy="2260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53223" y="1196975"/>
              <a:ext cx="1582827" cy="566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5" b="86207"/>
          <a:stretch/>
        </p:blipFill>
        <p:spPr>
          <a:xfrm>
            <a:off x="7849262" y="6263833"/>
            <a:ext cx="1104957" cy="52324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16301" y="6272460"/>
            <a:ext cx="8503849" cy="16198"/>
          </a:xfrm>
          <a:prstGeom prst="line">
            <a:avLst/>
          </a:prstGeom>
          <a:ln w="19050">
            <a:solidFill>
              <a:srgbClr val="00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228" y="3360950"/>
            <a:ext cx="6774146" cy="2902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228" y="132087"/>
            <a:ext cx="6679345" cy="332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8717" r="57259" b="87763"/>
          <a:stretch/>
        </p:blipFill>
        <p:spPr>
          <a:xfrm>
            <a:off x="316302" y="6467093"/>
            <a:ext cx="2202612" cy="15042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40750" y="2"/>
            <a:ext cx="2337756" cy="6858000"/>
            <a:chOff x="6840750" y="2"/>
            <a:chExt cx="233775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68"/>
            <a:stretch/>
          </p:blipFill>
          <p:spPr>
            <a:xfrm>
              <a:off x="7885113" y="2"/>
              <a:ext cx="1293393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840750" y="2"/>
              <a:ext cx="2195300" cy="2260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53223" y="1196975"/>
              <a:ext cx="1582827" cy="566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5" b="86207"/>
          <a:stretch/>
        </p:blipFill>
        <p:spPr>
          <a:xfrm>
            <a:off x="7849262" y="6263833"/>
            <a:ext cx="1104957" cy="52324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16301" y="6272460"/>
            <a:ext cx="8503849" cy="16198"/>
          </a:xfrm>
          <a:prstGeom prst="line">
            <a:avLst/>
          </a:prstGeom>
          <a:ln w="19050">
            <a:solidFill>
              <a:srgbClr val="00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5883" y="-254707"/>
            <a:ext cx="4406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Conclusions</a:t>
            </a:r>
          </a:p>
          <a:p>
            <a:endParaRPr lang="en-GB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545" y="671691"/>
            <a:ext cx="6835442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GB" b="1" dirty="0"/>
          </a:p>
          <a:p>
            <a:pPr>
              <a:defRPr/>
            </a:pPr>
            <a:r>
              <a:rPr lang="en-GB" b="1" dirty="0" smtClean="0">
                <a:solidFill>
                  <a:srgbClr val="00B050"/>
                </a:solidFill>
              </a:rPr>
              <a:t>Generally, alkali-activated slags have greater strength than ordinary cement based concretes and have a much smaller CO</a:t>
            </a:r>
            <a:r>
              <a:rPr lang="en-GB" b="1" baseline="-25000" dirty="0" smtClean="0">
                <a:solidFill>
                  <a:srgbClr val="00B050"/>
                </a:solidFill>
              </a:rPr>
              <a:t>2</a:t>
            </a:r>
            <a:r>
              <a:rPr lang="en-GB" b="1" dirty="0" smtClean="0">
                <a:solidFill>
                  <a:srgbClr val="00B050"/>
                </a:solidFill>
              </a:rPr>
              <a:t> footprint.</a:t>
            </a:r>
          </a:p>
          <a:p>
            <a:pPr>
              <a:defRPr/>
            </a:pPr>
            <a:endParaRPr lang="en-GB" b="1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en-GB" b="1" dirty="0" smtClean="0">
                <a:solidFill>
                  <a:srgbClr val="00B050"/>
                </a:solidFill>
              </a:rPr>
              <a:t>The chemistry of the slag and the polymerisation of the slag’s  structure has a great effect on its performance as a cement replacement.</a:t>
            </a:r>
          </a:p>
          <a:p>
            <a:pPr>
              <a:defRPr/>
            </a:pPr>
            <a:endParaRPr lang="en-GB" b="1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en-GB" b="1" dirty="0" smtClean="0">
                <a:solidFill>
                  <a:srgbClr val="00B050"/>
                </a:solidFill>
              </a:rPr>
              <a:t>Processing conditions also influence the characteristics of the material, just like any ceramic material.</a:t>
            </a:r>
          </a:p>
          <a:p>
            <a:pPr>
              <a:defRPr/>
            </a:pPr>
            <a:endParaRPr lang="en-GB" b="1" dirty="0"/>
          </a:p>
          <a:p>
            <a:pPr>
              <a:defRPr/>
            </a:pPr>
            <a:r>
              <a:rPr lang="en-GB" b="1" dirty="0">
                <a:solidFill>
                  <a:schemeClr val="accent1"/>
                </a:solidFill>
              </a:rPr>
              <a:t>The consistency of cement gives a predictable and less complex material than the alkali activated slags.</a:t>
            </a:r>
          </a:p>
          <a:p>
            <a:pPr>
              <a:defRPr/>
            </a:pPr>
            <a:endParaRPr lang="en-GB" b="1" dirty="0"/>
          </a:p>
          <a:p>
            <a:pPr>
              <a:defRPr/>
            </a:pPr>
            <a:r>
              <a:rPr lang="en-GB" b="1" dirty="0">
                <a:solidFill>
                  <a:schemeClr val="accent1"/>
                </a:solidFill>
              </a:rPr>
              <a:t>Understanding the multicomponent nature of the alkali activated slags presents a challenge before it can be widely used.</a:t>
            </a:r>
          </a:p>
          <a:p>
            <a:pPr>
              <a:defRPr/>
            </a:pPr>
            <a:endParaRPr lang="en-GB" b="1" dirty="0"/>
          </a:p>
          <a:p>
            <a:pPr>
              <a:defRPr/>
            </a:pPr>
            <a:r>
              <a:rPr lang="en-GB" b="1" dirty="0">
                <a:solidFill>
                  <a:srgbClr val="FF0000"/>
                </a:solidFill>
              </a:rPr>
              <a:t>The lack of regulations and specifications surrounding new binders are a practical barrier to their commercialisation.</a:t>
            </a:r>
          </a:p>
          <a:p>
            <a:pPr>
              <a:defRPr/>
            </a:pPr>
            <a:endParaRPr lang="en-GB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b="1" dirty="0"/>
          </a:p>
          <a:p>
            <a:pPr>
              <a:defRPr/>
            </a:pPr>
            <a:endParaRPr lang="en-GB" b="1" dirty="0"/>
          </a:p>
          <a:p>
            <a:pPr>
              <a:defRPr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9653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7" y="0"/>
            <a:ext cx="9139751" cy="68611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551" y="1242204"/>
            <a:ext cx="520007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>
                <a:solidFill>
                  <a:schemeClr val="bg1"/>
                </a:solidFill>
              </a:rPr>
              <a:t>Thank you.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19" y="2585840"/>
            <a:ext cx="44553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</a:rPr>
              <a:t>Any questions?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19" y="4032390"/>
            <a:ext cx="2485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Acknowledgments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219" y="4509443"/>
            <a:ext cx="7933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EPRSC</a:t>
            </a:r>
          </a:p>
          <a:p>
            <a:r>
              <a:rPr lang="en-GB" sz="2000" dirty="0">
                <a:solidFill>
                  <a:schemeClr val="bg1"/>
                </a:solidFill>
              </a:rPr>
              <a:t>University of Birmingham – Professor Neil Rowson, </a:t>
            </a:r>
            <a:r>
              <a:rPr lang="en-GB" sz="2000" dirty="0" err="1">
                <a:solidFill>
                  <a:schemeClr val="bg1"/>
                </a:solidFill>
              </a:rPr>
              <a:t>Dr.</a:t>
            </a:r>
            <a:r>
              <a:rPr lang="en-GB" sz="2000" dirty="0">
                <a:solidFill>
                  <a:schemeClr val="bg1"/>
                </a:solidFill>
              </a:rPr>
              <a:t> Richard Greenwood</a:t>
            </a:r>
          </a:p>
          <a:p>
            <a:r>
              <a:rPr lang="en-GB" sz="2000" dirty="0">
                <a:solidFill>
                  <a:schemeClr val="bg1"/>
                </a:solidFill>
              </a:rPr>
              <a:t>Tetronics International – </a:t>
            </a:r>
            <a:r>
              <a:rPr lang="en-GB" sz="2000" dirty="0" err="1">
                <a:solidFill>
                  <a:schemeClr val="bg1"/>
                </a:solidFill>
              </a:rPr>
              <a:t>Dr.</a:t>
            </a:r>
            <a:r>
              <a:rPr lang="en-GB" sz="2000" dirty="0">
                <a:solidFill>
                  <a:schemeClr val="bg1"/>
                </a:solidFill>
              </a:rPr>
              <a:t> David Deegan, </a:t>
            </a:r>
            <a:r>
              <a:rPr lang="en-GB" sz="2000" dirty="0" err="1">
                <a:solidFill>
                  <a:schemeClr val="bg1"/>
                </a:solidFill>
              </a:rPr>
              <a:t>Dr.</a:t>
            </a:r>
            <a:r>
              <a:rPr lang="en-GB" sz="2000" dirty="0">
                <a:solidFill>
                  <a:schemeClr val="bg1"/>
                </a:solidFill>
              </a:rPr>
              <a:t> Tim Johnson</a:t>
            </a:r>
          </a:p>
        </p:txBody>
      </p:sp>
      <p:pic>
        <p:nvPicPr>
          <p:cNvPr id="8" name="Picture 3" descr="C:\Documents and Settings\pxk\My Documents\My Pictures\Logo send (1)\Logo send\EPSRC\EPSRC Colour (Low Res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0" y="5659905"/>
            <a:ext cx="1863113" cy="109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Documents and Settings\pxk\My Documents\My Pictures\Logo send (1)\Logo send\University of Birmingham\1000px-Birmingham_logo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913" y="5874268"/>
            <a:ext cx="3696416" cy="94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578" y="5608951"/>
            <a:ext cx="2096061" cy="1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06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8717" r="57259" b="87763"/>
          <a:stretch/>
        </p:blipFill>
        <p:spPr>
          <a:xfrm>
            <a:off x="316302" y="6467093"/>
            <a:ext cx="2202612" cy="15042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06244" y="0"/>
            <a:ext cx="2337756" cy="6858000"/>
            <a:chOff x="6840750" y="2"/>
            <a:chExt cx="233775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68"/>
            <a:stretch/>
          </p:blipFill>
          <p:spPr>
            <a:xfrm>
              <a:off x="7885113" y="2"/>
              <a:ext cx="1293393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840750" y="2"/>
              <a:ext cx="2195300" cy="2260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53223" y="1196975"/>
              <a:ext cx="1582827" cy="566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5" b="86207"/>
          <a:stretch/>
        </p:blipFill>
        <p:spPr>
          <a:xfrm>
            <a:off x="7849262" y="6263833"/>
            <a:ext cx="1104957" cy="52324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16301" y="6272460"/>
            <a:ext cx="8503849" cy="16198"/>
          </a:xfrm>
          <a:prstGeom prst="line">
            <a:avLst/>
          </a:prstGeom>
          <a:ln w="19050">
            <a:solidFill>
              <a:srgbClr val="00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192" y="78720"/>
            <a:ext cx="8204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Plasma is an intense but clean heat source which is used for a wide range of industrial applications.</a:t>
            </a:r>
            <a:endParaRPr lang="en-GB" sz="2000" b="1" dirty="0"/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0043" y="816060"/>
            <a:ext cx="3755460" cy="248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7651" r="1250" b="13631"/>
          <a:stretch>
            <a:fillRect/>
          </a:stretch>
        </p:blipFill>
        <p:spPr>
          <a:xfrm>
            <a:off x="3159575" y="3562828"/>
            <a:ext cx="5824451" cy="2650724"/>
          </a:xfrm>
        </p:spPr>
      </p:pic>
      <p:sp>
        <p:nvSpPr>
          <p:cNvPr id="15" name="TextBox 14"/>
          <p:cNvSpPr txBox="1"/>
          <p:nvPr/>
        </p:nvSpPr>
        <p:spPr>
          <a:xfrm>
            <a:off x="22031" y="990376"/>
            <a:ext cx="33849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Tetronics have 90+ plasma installations around the world and applications involve:</a:t>
            </a:r>
            <a:endParaRPr lang="en-GB" b="1" dirty="0" smtClean="0"/>
          </a:p>
          <a:p>
            <a:endParaRPr lang="en-GB" b="1" dirty="0"/>
          </a:p>
          <a:p>
            <a:r>
              <a:rPr lang="en-GB" b="1" dirty="0" smtClean="0"/>
              <a:t>Hazardous waste vitrification processes</a:t>
            </a:r>
            <a:r>
              <a:rPr lang="en-GB" b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FF0000"/>
                </a:solidFill>
              </a:rPr>
              <a:t>Air pollution control residue vitrification.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r>
              <a:rPr lang="en-GB" b="1" dirty="0" smtClean="0"/>
              <a:t>Metal recovery processes.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FF0000"/>
                </a:solidFill>
              </a:rPr>
              <a:t>Recovery of ferrous alloys from electric arc steel furnace dust.</a:t>
            </a:r>
            <a:endParaRPr lang="en-GB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FF0000"/>
                </a:solidFill>
              </a:rPr>
              <a:t>Recovery of precious metals from waste.</a:t>
            </a:r>
            <a:endParaRPr lang="en-GB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FF0000"/>
                </a:solidFill>
              </a:rPr>
              <a:t>Installed PGM recycling capacity circa 1.2 million troy oz. per year.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4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8717" r="57259" b="87763"/>
          <a:stretch/>
        </p:blipFill>
        <p:spPr>
          <a:xfrm>
            <a:off x="316302" y="6467093"/>
            <a:ext cx="2184769" cy="14920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40750" y="2"/>
            <a:ext cx="2318818" cy="6672463"/>
            <a:chOff x="6840750" y="2"/>
            <a:chExt cx="233775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68"/>
            <a:stretch/>
          </p:blipFill>
          <p:spPr>
            <a:xfrm>
              <a:off x="7885113" y="2"/>
              <a:ext cx="1293393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840750" y="2"/>
              <a:ext cx="2195300" cy="2260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53223" y="1196975"/>
              <a:ext cx="1582827" cy="566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5" b="86207"/>
          <a:stretch/>
        </p:blipFill>
        <p:spPr>
          <a:xfrm>
            <a:off x="7849263" y="6263833"/>
            <a:ext cx="1096006" cy="519001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16301" y="6288220"/>
            <a:ext cx="8434959" cy="438"/>
          </a:xfrm>
          <a:prstGeom prst="line">
            <a:avLst/>
          </a:prstGeom>
          <a:ln w="19050">
            <a:solidFill>
              <a:srgbClr val="00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>
            <a:spLocks/>
          </p:cNvSpPr>
          <p:nvPr/>
        </p:nvSpPr>
        <p:spPr bwMode="auto">
          <a:xfrm rot="9226184">
            <a:off x="4977952" y="4634471"/>
            <a:ext cx="860778" cy="295783"/>
          </a:xfrm>
          <a:custGeom>
            <a:avLst/>
            <a:gdLst>
              <a:gd name="T0" fmla="*/ 2147483647 w 1131"/>
              <a:gd name="T1" fmla="*/ 2147483647 h 104"/>
              <a:gd name="T2" fmla="*/ 2147483647 w 1131"/>
              <a:gd name="T3" fmla="*/ 2147483647 h 104"/>
              <a:gd name="T4" fmla="*/ 0 w 1131"/>
              <a:gd name="T5" fmla="*/ 2147483647 h 104"/>
              <a:gd name="T6" fmla="*/ 2147483647 w 1131"/>
              <a:gd name="T7" fmla="*/ 2147483647 h 104"/>
              <a:gd name="T8" fmla="*/ 2147483647 w 1131"/>
              <a:gd name="T9" fmla="*/ 2147483647 h 104"/>
              <a:gd name="T10" fmla="*/ 2147483647 w 1131"/>
              <a:gd name="T11" fmla="*/ 2147483647 h 104"/>
              <a:gd name="T12" fmla="*/ 2147483647 w 1131"/>
              <a:gd name="T13" fmla="*/ 2147483647 h 104"/>
              <a:gd name="T14" fmla="*/ 2147483647 w 1131"/>
              <a:gd name="T15" fmla="*/ 0 h 104"/>
              <a:gd name="T16" fmla="*/ 2147483647 w 1131"/>
              <a:gd name="T17" fmla="*/ 2147483647 h 1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31"/>
              <a:gd name="T28" fmla="*/ 0 h 104"/>
              <a:gd name="T29" fmla="*/ 1131 w 1131"/>
              <a:gd name="T30" fmla="*/ 104 h 10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31" h="104">
                <a:moveTo>
                  <a:pt x="63" y="32"/>
                </a:moveTo>
                <a:lnTo>
                  <a:pt x="63" y="59"/>
                </a:lnTo>
                <a:lnTo>
                  <a:pt x="0" y="81"/>
                </a:lnTo>
                <a:lnTo>
                  <a:pt x="13" y="104"/>
                </a:lnTo>
                <a:lnTo>
                  <a:pt x="153" y="57"/>
                </a:lnTo>
                <a:lnTo>
                  <a:pt x="1131" y="56"/>
                </a:lnTo>
                <a:lnTo>
                  <a:pt x="1131" y="1"/>
                </a:lnTo>
                <a:lnTo>
                  <a:pt x="63" y="0"/>
                </a:lnTo>
                <a:lnTo>
                  <a:pt x="63" y="32"/>
                </a:lnTo>
                <a:close/>
              </a:path>
            </a:pathLst>
          </a:cu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588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000"/>
          </a:p>
        </p:txBody>
      </p:sp>
      <p:sp>
        <p:nvSpPr>
          <p:cNvPr id="15" name="Freeform 121"/>
          <p:cNvSpPr>
            <a:spLocks/>
          </p:cNvSpPr>
          <p:nvPr/>
        </p:nvSpPr>
        <p:spPr bwMode="auto">
          <a:xfrm>
            <a:off x="5579120" y="4262653"/>
            <a:ext cx="2298974" cy="251761"/>
          </a:xfrm>
          <a:custGeom>
            <a:avLst/>
            <a:gdLst>
              <a:gd name="T0" fmla="*/ 2147483646 w 1412"/>
              <a:gd name="T1" fmla="*/ 0 h 101"/>
              <a:gd name="T2" fmla="*/ 0 w 1412"/>
              <a:gd name="T3" fmla="*/ 0 h 101"/>
              <a:gd name="T4" fmla="*/ 0 w 1412"/>
              <a:gd name="T5" fmla="*/ 2147483646 h 101"/>
              <a:gd name="T6" fmla="*/ 2147483646 w 1412"/>
              <a:gd name="T7" fmla="*/ 2147483646 h 101"/>
              <a:gd name="T8" fmla="*/ 2147483646 w 1412"/>
              <a:gd name="T9" fmla="*/ 0 h 101"/>
              <a:gd name="T10" fmla="*/ 2147483646 w 1412"/>
              <a:gd name="T11" fmla="*/ 0 h 1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12"/>
              <a:gd name="T19" fmla="*/ 0 h 101"/>
              <a:gd name="T20" fmla="*/ 1412 w 1412"/>
              <a:gd name="T21" fmla="*/ 101 h 1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12" h="101">
                <a:moveTo>
                  <a:pt x="1412" y="0"/>
                </a:moveTo>
                <a:lnTo>
                  <a:pt x="0" y="0"/>
                </a:lnTo>
                <a:lnTo>
                  <a:pt x="0" y="101"/>
                </a:lnTo>
                <a:lnTo>
                  <a:pt x="1126" y="101"/>
                </a:lnTo>
                <a:lnTo>
                  <a:pt x="1410" y="0"/>
                </a:lnTo>
                <a:lnTo>
                  <a:pt x="1412" y="0"/>
                </a:lnTo>
                <a:close/>
              </a:path>
            </a:pathLst>
          </a:cu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5400000" scaled="1"/>
          </a:gradFill>
          <a:ln w="1588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463017" y="4470146"/>
            <a:ext cx="2043712" cy="720328"/>
          </a:xfrm>
          <a:custGeom>
            <a:avLst/>
            <a:gdLst>
              <a:gd name="T0" fmla="*/ 2147483647 w 1131"/>
              <a:gd name="T1" fmla="*/ 2147483647 h 104"/>
              <a:gd name="T2" fmla="*/ 2147483647 w 1131"/>
              <a:gd name="T3" fmla="*/ 2147483647 h 104"/>
              <a:gd name="T4" fmla="*/ 0 w 1131"/>
              <a:gd name="T5" fmla="*/ 2147483647 h 104"/>
              <a:gd name="T6" fmla="*/ 2147483647 w 1131"/>
              <a:gd name="T7" fmla="*/ 2147483647 h 104"/>
              <a:gd name="T8" fmla="*/ 2147483647 w 1131"/>
              <a:gd name="T9" fmla="*/ 2147483647 h 104"/>
              <a:gd name="T10" fmla="*/ 2147483647 w 1131"/>
              <a:gd name="T11" fmla="*/ 2147483647 h 104"/>
              <a:gd name="T12" fmla="*/ 2147483647 w 1131"/>
              <a:gd name="T13" fmla="*/ 2147483647 h 104"/>
              <a:gd name="T14" fmla="*/ 2147483647 w 1131"/>
              <a:gd name="T15" fmla="*/ 0 h 104"/>
              <a:gd name="T16" fmla="*/ 2147483647 w 1131"/>
              <a:gd name="T17" fmla="*/ 2147483647 h 1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31"/>
              <a:gd name="T28" fmla="*/ 0 h 104"/>
              <a:gd name="T29" fmla="*/ 1131 w 1131"/>
              <a:gd name="T30" fmla="*/ 104 h 10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31" h="104">
                <a:moveTo>
                  <a:pt x="63" y="32"/>
                </a:moveTo>
                <a:lnTo>
                  <a:pt x="63" y="59"/>
                </a:lnTo>
                <a:lnTo>
                  <a:pt x="0" y="81"/>
                </a:lnTo>
                <a:lnTo>
                  <a:pt x="13" y="104"/>
                </a:lnTo>
                <a:lnTo>
                  <a:pt x="153" y="57"/>
                </a:lnTo>
                <a:lnTo>
                  <a:pt x="1131" y="56"/>
                </a:lnTo>
                <a:lnTo>
                  <a:pt x="1131" y="1"/>
                </a:lnTo>
                <a:lnTo>
                  <a:pt x="63" y="0"/>
                </a:lnTo>
                <a:lnTo>
                  <a:pt x="63" y="32"/>
                </a:lnTo>
                <a:close/>
              </a:path>
            </a:pathLst>
          </a:cu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588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00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020320" y="2148103"/>
            <a:ext cx="2920956" cy="3107638"/>
          </a:xfrm>
          <a:custGeom>
            <a:avLst/>
            <a:gdLst>
              <a:gd name="T0" fmla="*/ 2147483647 w 1902"/>
              <a:gd name="T1" fmla="*/ 0 h 1374"/>
              <a:gd name="T2" fmla="*/ 2147483647 w 1902"/>
              <a:gd name="T3" fmla="*/ 2147483647 h 1374"/>
              <a:gd name="T4" fmla="*/ 2147483647 w 1902"/>
              <a:gd name="T5" fmla="*/ 2147483647 h 1374"/>
              <a:gd name="T6" fmla="*/ 2147483647 w 1902"/>
              <a:gd name="T7" fmla="*/ 2147483647 h 1374"/>
              <a:gd name="T8" fmla="*/ 0 w 1902"/>
              <a:gd name="T9" fmla="*/ 2147483647 h 1374"/>
              <a:gd name="T10" fmla="*/ 0 w 1902"/>
              <a:gd name="T11" fmla="*/ 2147483647 h 1374"/>
              <a:gd name="T12" fmla="*/ 2147483647 w 1902"/>
              <a:gd name="T13" fmla="*/ 2147483647 h 1374"/>
              <a:gd name="T14" fmla="*/ 2147483647 w 1902"/>
              <a:gd name="T15" fmla="*/ 2147483647 h 1374"/>
              <a:gd name="T16" fmla="*/ 2147483647 w 1902"/>
              <a:gd name="T17" fmla="*/ 2147483647 h 1374"/>
              <a:gd name="T18" fmla="*/ 2147483647 w 1902"/>
              <a:gd name="T19" fmla="*/ 2147483647 h 1374"/>
              <a:gd name="T20" fmla="*/ 2147483647 w 1902"/>
              <a:gd name="T21" fmla="*/ 2147483647 h 1374"/>
              <a:gd name="T22" fmla="*/ 2147483647 w 1902"/>
              <a:gd name="T23" fmla="*/ 2147483647 h 1374"/>
              <a:gd name="T24" fmla="*/ 2147483647 w 1902"/>
              <a:gd name="T25" fmla="*/ 2147483647 h 1374"/>
              <a:gd name="T26" fmla="*/ 2147483647 w 1902"/>
              <a:gd name="T27" fmla="*/ 2147483647 h 1374"/>
              <a:gd name="T28" fmla="*/ 2147483647 w 1902"/>
              <a:gd name="T29" fmla="*/ 2147483647 h 1374"/>
              <a:gd name="T30" fmla="*/ 2147483647 w 1902"/>
              <a:gd name="T31" fmla="*/ 2147483647 h 1374"/>
              <a:gd name="T32" fmla="*/ 2147483647 w 1902"/>
              <a:gd name="T33" fmla="*/ 2147483647 h 1374"/>
              <a:gd name="T34" fmla="*/ 2147483647 w 1902"/>
              <a:gd name="T35" fmla="*/ 2147483647 h 1374"/>
              <a:gd name="T36" fmla="*/ 2147483647 w 1902"/>
              <a:gd name="T37" fmla="*/ 2147483647 h 1374"/>
              <a:gd name="T38" fmla="*/ 2147483647 w 1902"/>
              <a:gd name="T39" fmla="*/ 2147483647 h 1374"/>
              <a:gd name="T40" fmla="*/ 2147483647 w 1902"/>
              <a:gd name="T41" fmla="*/ 2147483647 h 1374"/>
              <a:gd name="T42" fmla="*/ 2147483647 w 1902"/>
              <a:gd name="T43" fmla="*/ 2147483647 h 1374"/>
              <a:gd name="T44" fmla="*/ 2147483647 w 1902"/>
              <a:gd name="T45" fmla="*/ 2147483647 h 1374"/>
              <a:gd name="T46" fmla="*/ 2147483647 w 1902"/>
              <a:gd name="T47" fmla="*/ 2147483647 h 1374"/>
              <a:gd name="T48" fmla="*/ 2147483647 w 1902"/>
              <a:gd name="T49" fmla="*/ 2147483647 h 1374"/>
              <a:gd name="T50" fmla="*/ 2147483647 w 1902"/>
              <a:gd name="T51" fmla="*/ 2147483647 h 1374"/>
              <a:gd name="T52" fmla="*/ 2147483647 w 1902"/>
              <a:gd name="T53" fmla="*/ 0 h 137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902"/>
              <a:gd name="T82" fmla="*/ 0 h 1374"/>
              <a:gd name="T83" fmla="*/ 1902 w 1902"/>
              <a:gd name="T84" fmla="*/ 1374 h 137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902" h="1374">
                <a:moveTo>
                  <a:pt x="825" y="0"/>
                </a:moveTo>
                <a:lnTo>
                  <a:pt x="240" y="1"/>
                </a:lnTo>
                <a:lnTo>
                  <a:pt x="241" y="1086"/>
                </a:lnTo>
                <a:lnTo>
                  <a:pt x="179" y="1086"/>
                </a:lnTo>
                <a:lnTo>
                  <a:pt x="0" y="1143"/>
                </a:lnTo>
                <a:lnTo>
                  <a:pt x="0" y="1211"/>
                </a:lnTo>
                <a:lnTo>
                  <a:pt x="357" y="1096"/>
                </a:lnTo>
                <a:lnTo>
                  <a:pt x="357" y="1154"/>
                </a:lnTo>
                <a:lnTo>
                  <a:pt x="1" y="1286"/>
                </a:lnTo>
                <a:lnTo>
                  <a:pt x="1" y="1338"/>
                </a:lnTo>
                <a:lnTo>
                  <a:pt x="160" y="1283"/>
                </a:lnTo>
                <a:lnTo>
                  <a:pt x="241" y="1283"/>
                </a:lnTo>
                <a:lnTo>
                  <a:pt x="241" y="1373"/>
                </a:lnTo>
                <a:lnTo>
                  <a:pt x="1664" y="1374"/>
                </a:lnTo>
                <a:lnTo>
                  <a:pt x="1664" y="1140"/>
                </a:lnTo>
                <a:lnTo>
                  <a:pt x="1779" y="1140"/>
                </a:lnTo>
                <a:lnTo>
                  <a:pt x="1839" y="1088"/>
                </a:lnTo>
                <a:lnTo>
                  <a:pt x="1902" y="1088"/>
                </a:lnTo>
                <a:lnTo>
                  <a:pt x="1902" y="986"/>
                </a:lnTo>
                <a:lnTo>
                  <a:pt x="1826" y="931"/>
                </a:lnTo>
                <a:lnTo>
                  <a:pt x="1541" y="1030"/>
                </a:lnTo>
                <a:lnTo>
                  <a:pt x="1510" y="1062"/>
                </a:lnTo>
                <a:lnTo>
                  <a:pt x="1487" y="1088"/>
                </a:lnTo>
                <a:lnTo>
                  <a:pt x="414" y="1088"/>
                </a:lnTo>
                <a:lnTo>
                  <a:pt x="415" y="173"/>
                </a:lnTo>
                <a:lnTo>
                  <a:pt x="738" y="173"/>
                </a:lnTo>
                <a:lnTo>
                  <a:pt x="82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00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6737995" y="2135403"/>
            <a:ext cx="1088075" cy="2196353"/>
          </a:xfrm>
          <a:custGeom>
            <a:avLst/>
            <a:gdLst>
              <a:gd name="T0" fmla="*/ 2147483647 w 709"/>
              <a:gd name="T1" fmla="*/ 0 h 971"/>
              <a:gd name="T2" fmla="*/ 2147483647 w 709"/>
              <a:gd name="T3" fmla="*/ 0 h 971"/>
              <a:gd name="T4" fmla="*/ 2147483647 w 709"/>
              <a:gd name="T5" fmla="*/ 2147483647 h 971"/>
              <a:gd name="T6" fmla="*/ 2147483647 w 709"/>
              <a:gd name="T7" fmla="*/ 2147483647 h 971"/>
              <a:gd name="T8" fmla="*/ 2147483647 w 709"/>
              <a:gd name="T9" fmla="*/ 2147483647 h 971"/>
              <a:gd name="T10" fmla="*/ 2147483647 w 709"/>
              <a:gd name="T11" fmla="*/ 2147483647 h 971"/>
              <a:gd name="T12" fmla="*/ 2147483647 w 709"/>
              <a:gd name="T13" fmla="*/ 2147483647 h 971"/>
              <a:gd name="T14" fmla="*/ 2147483647 w 709"/>
              <a:gd name="T15" fmla="*/ 2147483647 h 971"/>
              <a:gd name="T16" fmla="*/ 2147483647 w 709"/>
              <a:gd name="T17" fmla="*/ 2147483647 h 971"/>
              <a:gd name="T18" fmla="*/ 0 w 709"/>
              <a:gd name="T19" fmla="*/ 0 h 971"/>
              <a:gd name="T20" fmla="*/ 2147483647 w 709"/>
              <a:gd name="T21" fmla="*/ 0 h 97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09"/>
              <a:gd name="T34" fmla="*/ 0 h 971"/>
              <a:gd name="T35" fmla="*/ 709 w 709"/>
              <a:gd name="T36" fmla="*/ 971 h 97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09" h="971">
                <a:moveTo>
                  <a:pt x="4" y="0"/>
                </a:moveTo>
                <a:lnTo>
                  <a:pt x="599" y="0"/>
                </a:lnTo>
                <a:lnTo>
                  <a:pt x="599" y="859"/>
                </a:lnTo>
                <a:lnTo>
                  <a:pt x="662" y="859"/>
                </a:lnTo>
                <a:lnTo>
                  <a:pt x="709" y="893"/>
                </a:lnTo>
                <a:lnTo>
                  <a:pt x="480" y="971"/>
                </a:lnTo>
                <a:lnTo>
                  <a:pt x="420" y="969"/>
                </a:lnTo>
                <a:lnTo>
                  <a:pt x="419" y="170"/>
                </a:lnTo>
                <a:lnTo>
                  <a:pt x="90" y="170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000"/>
          </a:p>
        </p:txBody>
      </p:sp>
      <p:sp>
        <p:nvSpPr>
          <p:cNvPr id="21" name="Freeform 128"/>
          <p:cNvSpPr>
            <a:spLocks/>
          </p:cNvSpPr>
          <p:nvPr/>
        </p:nvSpPr>
        <p:spPr bwMode="auto">
          <a:xfrm rot="1111861">
            <a:off x="6191394" y="2026230"/>
            <a:ext cx="637730" cy="1652670"/>
          </a:xfrm>
          <a:custGeom>
            <a:avLst/>
            <a:gdLst>
              <a:gd name="T0" fmla="*/ 0 w 414"/>
              <a:gd name="T1" fmla="*/ 2147483646 h 730"/>
              <a:gd name="T2" fmla="*/ 2147483646 w 414"/>
              <a:gd name="T3" fmla="*/ 2147483646 h 730"/>
              <a:gd name="T4" fmla="*/ 2147483646 w 414"/>
              <a:gd name="T5" fmla="*/ 2147483646 h 730"/>
              <a:gd name="T6" fmla="*/ 2147483646 w 414"/>
              <a:gd name="T7" fmla="*/ 0 h 730"/>
              <a:gd name="T8" fmla="*/ 0 w 414"/>
              <a:gd name="T9" fmla="*/ 2147483646 h 7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4"/>
              <a:gd name="T16" fmla="*/ 0 h 730"/>
              <a:gd name="T17" fmla="*/ 414 w 414"/>
              <a:gd name="T18" fmla="*/ 730 h 7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4" h="730">
                <a:moveTo>
                  <a:pt x="0" y="40"/>
                </a:moveTo>
                <a:lnTo>
                  <a:pt x="324" y="730"/>
                </a:lnTo>
                <a:lnTo>
                  <a:pt x="414" y="690"/>
                </a:lnTo>
                <a:lnTo>
                  <a:pt x="90" y="0"/>
                </a:lnTo>
                <a:lnTo>
                  <a:pt x="0" y="40"/>
                </a:lnTo>
                <a:close/>
              </a:path>
            </a:pathLst>
          </a:custGeom>
          <a:solidFill>
            <a:srgbClr val="EFEFE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6291907" y="1875053"/>
            <a:ext cx="415705" cy="54677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000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410970" y="4657941"/>
            <a:ext cx="199979" cy="92364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000"/>
          </a:p>
        </p:txBody>
      </p:sp>
      <p:sp>
        <p:nvSpPr>
          <p:cNvPr id="24" name="Oval 23"/>
          <p:cNvSpPr/>
          <p:nvPr/>
        </p:nvSpPr>
        <p:spPr>
          <a:xfrm rot="642303">
            <a:off x="6396409" y="3666531"/>
            <a:ext cx="212774" cy="618569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307782" y="874928"/>
            <a:ext cx="392086" cy="602375"/>
          </a:xfrm>
          <a:prstGeom prst="rect">
            <a:avLst/>
          </a:prstGeom>
          <a:solidFill>
            <a:schemeClr val="bg1">
              <a:lumMod val="95000"/>
            </a:schemeClr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00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6026795" y="1560729"/>
            <a:ext cx="932187" cy="571484"/>
          </a:xfrm>
          <a:custGeom>
            <a:avLst/>
            <a:gdLst>
              <a:gd name="T0" fmla="*/ 0 w 608"/>
              <a:gd name="T1" fmla="*/ 0 h 383"/>
              <a:gd name="T2" fmla="*/ 2147483647 w 608"/>
              <a:gd name="T3" fmla="*/ 0 h 383"/>
              <a:gd name="T4" fmla="*/ 2147483647 w 608"/>
              <a:gd name="T5" fmla="*/ 2147483647 h 383"/>
              <a:gd name="T6" fmla="*/ 2147483647 w 608"/>
              <a:gd name="T7" fmla="*/ 2147483647 h 383"/>
              <a:gd name="T8" fmla="*/ 2147483647 w 608"/>
              <a:gd name="T9" fmla="*/ 2147483647 h 383"/>
              <a:gd name="T10" fmla="*/ 2147483647 w 608"/>
              <a:gd name="T11" fmla="*/ 2147483647 h 383"/>
              <a:gd name="T12" fmla="*/ 2147483647 w 608"/>
              <a:gd name="T13" fmla="*/ 2147483647 h 383"/>
              <a:gd name="T14" fmla="*/ 0 w 608"/>
              <a:gd name="T15" fmla="*/ 2147483647 h 383"/>
              <a:gd name="T16" fmla="*/ 0 w 608"/>
              <a:gd name="T17" fmla="*/ 0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08"/>
              <a:gd name="T28" fmla="*/ 0 h 383"/>
              <a:gd name="T29" fmla="*/ 608 w 6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08" h="383">
                <a:moveTo>
                  <a:pt x="0" y="0"/>
                </a:moveTo>
                <a:lnTo>
                  <a:pt x="608" y="0"/>
                </a:lnTo>
                <a:lnTo>
                  <a:pt x="608" y="381"/>
                </a:lnTo>
                <a:lnTo>
                  <a:pt x="552" y="383"/>
                </a:lnTo>
                <a:lnTo>
                  <a:pt x="552" y="55"/>
                </a:lnTo>
                <a:lnTo>
                  <a:pt x="62" y="55"/>
                </a:lnTo>
                <a:lnTo>
                  <a:pt x="61" y="383"/>
                </a:lnTo>
                <a:lnTo>
                  <a:pt x="0" y="38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000"/>
          </a:p>
        </p:txBody>
      </p:sp>
      <p:sp>
        <p:nvSpPr>
          <p:cNvPr id="27" name="Freeform 141"/>
          <p:cNvSpPr>
            <a:spLocks/>
          </p:cNvSpPr>
          <p:nvPr/>
        </p:nvSpPr>
        <p:spPr bwMode="auto">
          <a:xfrm>
            <a:off x="6404620" y="1494053"/>
            <a:ext cx="193680" cy="169901"/>
          </a:xfrm>
          <a:custGeom>
            <a:avLst/>
            <a:gdLst>
              <a:gd name="T0" fmla="*/ 2147483646 w 126"/>
              <a:gd name="T1" fmla="*/ 0 h 113"/>
              <a:gd name="T2" fmla="*/ 2147483646 w 126"/>
              <a:gd name="T3" fmla="*/ 2147483646 h 113"/>
              <a:gd name="T4" fmla="*/ 2147483646 w 126"/>
              <a:gd name="T5" fmla="*/ 2147483646 h 113"/>
              <a:gd name="T6" fmla="*/ 2147483646 w 126"/>
              <a:gd name="T7" fmla="*/ 2147483646 h 113"/>
              <a:gd name="T8" fmla="*/ 0 w 126"/>
              <a:gd name="T9" fmla="*/ 2147483646 h 113"/>
              <a:gd name="T10" fmla="*/ 0 w 126"/>
              <a:gd name="T11" fmla="*/ 2147483646 h 113"/>
              <a:gd name="T12" fmla="*/ 2147483646 w 126"/>
              <a:gd name="T13" fmla="*/ 2147483646 h 113"/>
              <a:gd name="T14" fmla="*/ 2147483646 w 126"/>
              <a:gd name="T15" fmla="*/ 2147483646 h 113"/>
              <a:gd name="T16" fmla="*/ 2147483646 w 126"/>
              <a:gd name="T17" fmla="*/ 2147483646 h 113"/>
              <a:gd name="T18" fmla="*/ 2147483646 w 126"/>
              <a:gd name="T19" fmla="*/ 2147483646 h 113"/>
              <a:gd name="T20" fmla="*/ 2147483646 w 126"/>
              <a:gd name="T21" fmla="*/ 2147483646 h 113"/>
              <a:gd name="T22" fmla="*/ 2147483646 w 126"/>
              <a:gd name="T23" fmla="*/ 2147483646 h 113"/>
              <a:gd name="T24" fmla="*/ 2147483646 w 126"/>
              <a:gd name="T25" fmla="*/ 2147483646 h 113"/>
              <a:gd name="T26" fmla="*/ 2147483646 w 126"/>
              <a:gd name="T27" fmla="*/ 2147483646 h 113"/>
              <a:gd name="T28" fmla="*/ 2147483646 w 126"/>
              <a:gd name="T29" fmla="*/ 2147483646 h 113"/>
              <a:gd name="T30" fmla="*/ 2147483646 w 126"/>
              <a:gd name="T31" fmla="*/ 2147483646 h 113"/>
              <a:gd name="T32" fmla="*/ 2147483646 w 126"/>
              <a:gd name="T33" fmla="*/ 2147483646 h 113"/>
              <a:gd name="T34" fmla="*/ 2147483646 w 126"/>
              <a:gd name="T35" fmla="*/ 2147483646 h 113"/>
              <a:gd name="T36" fmla="*/ 2147483646 w 126"/>
              <a:gd name="T37" fmla="*/ 2147483646 h 113"/>
              <a:gd name="T38" fmla="*/ 2147483646 w 126"/>
              <a:gd name="T39" fmla="*/ 0 h 113"/>
              <a:gd name="T40" fmla="*/ 2147483646 w 126"/>
              <a:gd name="T41" fmla="*/ 0 h 11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26"/>
              <a:gd name="T64" fmla="*/ 0 h 113"/>
              <a:gd name="T65" fmla="*/ 126 w 126"/>
              <a:gd name="T66" fmla="*/ 113 h 11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26" h="113">
                <a:moveTo>
                  <a:pt x="20" y="0"/>
                </a:moveTo>
                <a:lnTo>
                  <a:pt x="12" y="1"/>
                </a:lnTo>
                <a:lnTo>
                  <a:pt x="6" y="5"/>
                </a:lnTo>
                <a:lnTo>
                  <a:pt x="2" y="11"/>
                </a:lnTo>
                <a:lnTo>
                  <a:pt x="0" y="19"/>
                </a:lnTo>
                <a:lnTo>
                  <a:pt x="0" y="94"/>
                </a:lnTo>
                <a:lnTo>
                  <a:pt x="2" y="101"/>
                </a:lnTo>
                <a:lnTo>
                  <a:pt x="6" y="107"/>
                </a:lnTo>
                <a:lnTo>
                  <a:pt x="12" y="111"/>
                </a:lnTo>
                <a:lnTo>
                  <a:pt x="20" y="113"/>
                </a:lnTo>
                <a:lnTo>
                  <a:pt x="106" y="113"/>
                </a:lnTo>
                <a:lnTo>
                  <a:pt x="114" y="111"/>
                </a:lnTo>
                <a:lnTo>
                  <a:pt x="120" y="107"/>
                </a:lnTo>
                <a:lnTo>
                  <a:pt x="124" y="101"/>
                </a:lnTo>
                <a:lnTo>
                  <a:pt x="126" y="94"/>
                </a:lnTo>
                <a:lnTo>
                  <a:pt x="126" y="19"/>
                </a:lnTo>
                <a:lnTo>
                  <a:pt x="124" y="11"/>
                </a:lnTo>
                <a:lnTo>
                  <a:pt x="120" y="5"/>
                </a:lnTo>
                <a:lnTo>
                  <a:pt x="114" y="1"/>
                </a:lnTo>
                <a:lnTo>
                  <a:pt x="106" y="0"/>
                </a:lnTo>
                <a:lnTo>
                  <a:pt x="20" y="0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8" name="Line 153"/>
          <p:cNvSpPr>
            <a:spLocks noChangeShapeType="1"/>
          </p:cNvSpPr>
          <p:nvPr/>
        </p:nvSpPr>
        <p:spPr bwMode="auto">
          <a:xfrm>
            <a:off x="6403032" y="944779"/>
            <a:ext cx="188957" cy="1544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Rectangle 143"/>
          <p:cNvSpPr>
            <a:spLocks noChangeArrowheads="1"/>
          </p:cNvSpPr>
          <p:nvPr/>
        </p:nvSpPr>
        <p:spPr bwMode="auto">
          <a:xfrm>
            <a:off x="6310958" y="1757578"/>
            <a:ext cx="382638" cy="92673"/>
          </a:xfrm>
          <a:prstGeom prst="rect">
            <a:avLst/>
          </a:prstGeom>
          <a:solidFill>
            <a:srgbClr val="000000"/>
          </a:solidFill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262626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" name="Rectangle 144"/>
          <p:cNvSpPr>
            <a:spLocks noChangeArrowheads="1"/>
          </p:cNvSpPr>
          <p:nvPr/>
        </p:nvSpPr>
        <p:spPr bwMode="auto">
          <a:xfrm>
            <a:off x="7111058" y="2057615"/>
            <a:ext cx="148016" cy="5328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262626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6987232" y="2095715"/>
            <a:ext cx="133845" cy="446376"/>
          </a:xfrm>
          <a:custGeom>
            <a:avLst/>
            <a:gdLst>
              <a:gd name="T0" fmla="*/ 0 w 87"/>
              <a:gd name="T1" fmla="*/ 2147483647 h 198"/>
              <a:gd name="T2" fmla="*/ 0 w 87"/>
              <a:gd name="T3" fmla="*/ 0 h 198"/>
              <a:gd name="T4" fmla="*/ 2147483647 w 87"/>
              <a:gd name="T5" fmla="*/ 0 h 198"/>
              <a:gd name="T6" fmla="*/ 2147483647 w 87"/>
              <a:gd name="T7" fmla="*/ 2147483647 h 198"/>
              <a:gd name="T8" fmla="*/ 2147483647 w 87"/>
              <a:gd name="T9" fmla="*/ 2147483647 h 198"/>
              <a:gd name="T10" fmla="*/ 2147483647 w 87"/>
              <a:gd name="T11" fmla="*/ 2147483647 h 198"/>
              <a:gd name="T12" fmla="*/ 0 w 87"/>
              <a:gd name="T13" fmla="*/ 2147483647 h 1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7"/>
              <a:gd name="T22" fmla="*/ 0 h 198"/>
              <a:gd name="T23" fmla="*/ 87 w 87"/>
              <a:gd name="T24" fmla="*/ 198 h 1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7" h="198">
                <a:moveTo>
                  <a:pt x="0" y="14"/>
                </a:moveTo>
                <a:lnTo>
                  <a:pt x="0" y="0"/>
                </a:lnTo>
                <a:lnTo>
                  <a:pt x="87" y="0"/>
                </a:lnTo>
                <a:lnTo>
                  <a:pt x="87" y="198"/>
                </a:lnTo>
                <a:lnTo>
                  <a:pt x="69" y="198"/>
                </a:lnTo>
                <a:lnTo>
                  <a:pt x="69" y="14"/>
                </a:lnTo>
                <a:lnTo>
                  <a:pt x="0" y="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000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7231707" y="2092540"/>
            <a:ext cx="135419" cy="449465"/>
          </a:xfrm>
          <a:custGeom>
            <a:avLst/>
            <a:gdLst>
              <a:gd name="T0" fmla="*/ 2147483647 w 87"/>
              <a:gd name="T1" fmla="*/ 2147483647 h 199"/>
              <a:gd name="T2" fmla="*/ 2147483647 w 87"/>
              <a:gd name="T3" fmla="*/ 0 h 199"/>
              <a:gd name="T4" fmla="*/ 0 w 87"/>
              <a:gd name="T5" fmla="*/ 0 h 199"/>
              <a:gd name="T6" fmla="*/ 0 w 87"/>
              <a:gd name="T7" fmla="*/ 2147483647 h 199"/>
              <a:gd name="T8" fmla="*/ 2147483647 w 87"/>
              <a:gd name="T9" fmla="*/ 2147483647 h 199"/>
              <a:gd name="T10" fmla="*/ 2147483647 w 87"/>
              <a:gd name="T11" fmla="*/ 2147483647 h 199"/>
              <a:gd name="T12" fmla="*/ 2147483647 w 87"/>
              <a:gd name="T13" fmla="*/ 2147483647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7"/>
              <a:gd name="T22" fmla="*/ 0 h 199"/>
              <a:gd name="T23" fmla="*/ 87 w 87"/>
              <a:gd name="T24" fmla="*/ 199 h 1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7" h="199">
                <a:moveTo>
                  <a:pt x="87" y="15"/>
                </a:moveTo>
                <a:lnTo>
                  <a:pt x="87" y="0"/>
                </a:lnTo>
                <a:lnTo>
                  <a:pt x="0" y="0"/>
                </a:lnTo>
                <a:lnTo>
                  <a:pt x="0" y="199"/>
                </a:lnTo>
                <a:lnTo>
                  <a:pt x="18" y="199"/>
                </a:lnTo>
                <a:lnTo>
                  <a:pt x="18" y="15"/>
                </a:lnTo>
                <a:lnTo>
                  <a:pt x="87" y="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000"/>
          </a:p>
        </p:txBody>
      </p:sp>
      <p:sp>
        <p:nvSpPr>
          <p:cNvPr id="33" name="Rectangle 147"/>
          <p:cNvSpPr>
            <a:spLocks noChangeArrowheads="1"/>
          </p:cNvSpPr>
          <p:nvPr/>
        </p:nvSpPr>
        <p:spPr bwMode="auto">
          <a:xfrm rot="18426922">
            <a:off x="5342506" y="2003297"/>
            <a:ext cx="370692" cy="8550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262626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 rot="18417324">
            <a:off x="5254295" y="2187485"/>
            <a:ext cx="143643" cy="792043"/>
          </a:xfrm>
          <a:custGeom>
            <a:avLst/>
            <a:gdLst>
              <a:gd name="T0" fmla="*/ 0 w 87"/>
              <a:gd name="T1" fmla="*/ 2147483647 h 198"/>
              <a:gd name="T2" fmla="*/ 0 w 87"/>
              <a:gd name="T3" fmla="*/ 0 h 198"/>
              <a:gd name="T4" fmla="*/ 2147483647 w 87"/>
              <a:gd name="T5" fmla="*/ 0 h 198"/>
              <a:gd name="T6" fmla="*/ 2147483647 w 87"/>
              <a:gd name="T7" fmla="*/ 2147483647 h 198"/>
              <a:gd name="T8" fmla="*/ 2147483647 w 87"/>
              <a:gd name="T9" fmla="*/ 2147483647 h 198"/>
              <a:gd name="T10" fmla="*/ 2147483647 w 87"/>
              <a:gd name="T11" fmla="*/ 2147483647 h 198"/>
              <a:gd name="T12" fmla="*/ 0 w 87"/>
              <a:gd name="T13" fmla="*/ 2147483647 h 1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7"/>
              <a:gd name="T22" fmla="*/ 0 h 198"/>
              <a:gd name="T23" fmla="*/ 87 w 87"/>
              <a:gd name="T24" fmla="*/ 198 h 1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7" h="198">
                <a:moveTo>
                  <a:pt x="0" y="14"/>
                </a:moveTo>
                <a:lnTo>
                  <a:pt x="0" y="0"/>
                </a:lnTo>
                <a:lnTo>
                  <a:pt x="87" y="0"/>
                </a:lnTo>
                <a:lnTo>
                  <a:pt x="87" y="198"/>
                </a:lnTo>
                <a:lnTo>
                  <a:pt x="69" y="198"/>
                </a:lnTo>
                <a:lnTo>
                  <a:pt x="69" y="14"/>
                </a:lnTo>
                <a:lnTo>
                  <a:pt x="0" y="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000"/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 rot="18460658">
            <a:off x="5572363" y="1770882"/>
            <a:ext cx="146732" cy="897545"/>
          </a:xfrm>
          <a:custGeom>
            <a:avLst/>
            <a:gdLst>
              <a:gd name="T0" fmla="*/ 2147483647 w 87"/>
              <a:gd name="T1" fmla="*/ 2147483647 h 199"/>
              <a:gd name="T2" fmla="*/ 2147483647 w 87"/>
              <a:gd name="T3" fmla="*/ 0 h 199"/>
              <a:gd name="T4" fmla="*/ 0 w 87"/>
              <a:gd name="T5" fmla="*/ 0 h 199"/>
              <a:gd name="T6" fmla="*/ 0 w 87"/>
              <a:gd name="T7" fmla="*/ 2147483647 h 199"/>
              <a:gd name="T8" fmla="*/ 2147483647 w 87"/>
              <a:gd name="T9" fmla="*/ 2147483647 h 199"/>
              <a:gd name="T10" fmla="*/ 2147483647 w 87"/>
              <a:gd name="T11" fmla="*/ 2147483647 h 199"/>
              <a:gd name="T12" fmla="*/ 2147483647 w 87"/>
              <a:gd name="T13" fmla="*/ 2147483647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7"/>
              <a:gd name="T22" fmla="*/ 0 h 199"/>
              <a:gd name="T23" fmla="*/ 87 w 87"/>
              <a:gd name="T24" fmla="*/ 199 h 1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7" h="199">
                <a:moveTo>
                  <a:pt x="87" y="15"/>
                </a:moveTo>
                <a:lnTo>
                  <a:pt x="87" y="0"/>
                </a:lnTo>
                <a:lnTo>
                  <a:pt x="0" y="0"/>
                </a:lnTo>
                <a:lnTo>
                  <a:pt x="0" y="199"/>
                </a:lnTo>
                <a:lnTo>
                  <a:pt x="18" y="199"/>
                </a:lnTo>
                <a:lnTo>
                  <a:pt x="18" y="15"/>
                </a:lnTo>
                <a:lnTo>
                  <a:pt x="87" y="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000"/>
          </a:p>
        </p:txBody>
      </p:sp>
      <p:sp>
        <p:nvSpPr>
          <p:cNvPr id="36" name="Oval 35"/>
          <p:cNvSpPr/>
          <p:nvPr/>
        </p:nvSpPr>
        <p:spPr>
          <a:xfrm flipH="1" flipV="1">
            <a:off x="7033270" y="2837078"/>
            <a:ext cx="78732" cy="86495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7" name="Oval 36"/>
          <p:cNvSpPr/>
          <p:nvPr/>
        </p:nvSpPr>
        <p:spPr>
          <a:xfrm flipH="1" flipV="1">
            <a:off x="6969770" y="3002178"/>
            <a:ext cx="78732" cy="86495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8" name="Oval 37"/>
          <p:cNvSpPr/>
          <p:nvPr/>
        </p:nvSpPr>
        <p:spPr>
          <a:xfrm flipH="1" flipV="1">
            <a:off x="7101532" y="2933915"/>
            <a:ext cx="78732" cy="86495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9" name="Oval 38"/>
          <p:cNvSpPr/>
          <p:nvPr/>
        </p:nvSpPr>
        <p:spPr>
          <a:xfrm flipH="1" flipV="1">
            <a:off x="7049145" y="3172040"/>
            <a:ext cx="78732" cy="86495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0" name="Oval 39"/>
          <p:cNvSpPr/>
          <p:nvPr/>
        </p:nvSpPr>
        <p:spPr>
          <a:xfrm flipH="1" flipV="1">
            <a:off x="6891982" y="3216490"/>
            <a:ext cx="77158" cy="88040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1" name="Oval 40"/>
          <p:cNvSpPr/>
          <p:nvPr/>
        </p:nvSpPr>
        <p:spPr>
          <a:xfrm flipH="1" flipV="1">
            <a:off x="7014220" y="3375240"/>
            <a:ext cx="78732" cy="88040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2" name="Oval 41"/>
          <p:cNvSpPr/>
          <p:nvPr/>
        </p:nvSpPr>
        <p:spPr>
          <a:xfrm flipH="1" flipV="1">
            <a:off x="7058670" y="3640352"/>
            <a:ext cx="78732" cy="88039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3" name="Oval 42"/>
          <p:cNvSpPr/>
          <p:nvPr/>
        </p:nvSpPr>
        <p:spPr>
          <a:xfrm flipH="1" flipV="1">
            <a:off x="6922145" y="3511765"/>
            <a:ext cx="78732" cy="88040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4" name="Oval 43"/>
          <p:cNvSpPr/>
          <p:nvPr/>
        </p:nvSpPr>
        <p:spPr>
          <a:xfrm flipH="1" flipV="1">
            <a:off x="7006282" y="3859427"/>
            <a:ext cx="77158" cy="88039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5" name="Oval 44"/>
          <p:cNvSpPr/>
          <p:nvPr/>
        </p:nvSpPr>
        <p:spPr>
          <a:xfrm flipH="1" flipV="1">
            <a:off x="6891982" y="3729253"/>
            <a:ext cx="77158" cy="86495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6" name="Oval 45"/>
          <p:cNvSpPr/>
          <p:nvPr/>
        </p:nvSpPr>
        <p:spPr>
          <a:xfrm flipH="1" flipV="1">
            <a:off x="6912620" y="4024527"/>
            <a:ext cx="78732" cy="88039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7" name="Oval 46"/>
          <p:cNvSpPr/>
          <p:nvPr/>
        </p:nvSpPr>
        <p:spPr>
          <a:xfrm flipH="1" flipV="1">
            <a:off x="7050732" y="4203915"/>
            <a:ext cx="78732" cy="86495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8" name="Oval 47"/>
          <p:cNvSpPr/>
          <p:nvPr/>
        </p:nvSpPr>
        <p:spPr>
          <a:xfrm flipH="1" flipV="1">
            <a:off x="7125345" y="2591015"/>
            <a:ext cx="78732" cy="88040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9" name="Oval 48"/>
          <p:cNvSpPr/>
          <p:nvPr/>
        </p:nvSpPr>
        <p:spPr>
          <a:xfrm flipH="1" flipV="1">
            <a:off x="7134870" y="2340190"/>
            <a:ext cx="78732" cy="88040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0" name="Down Arrow 49"/>
          <p:cNvSpPr/>
          <p:nvPr/>
        </p:nvSpPr>
        <p:spPr>
          <a:xfrm rot="5400000">
            <a:off x="7905359" y="1074443"/>
            <a:ext cx="325640" cy="1608633"/>
          </a:xfrm>
          <a:prstGeom prst="downArrow">
            <a:avLst>
              <a:gd name="adj1" fmla="val 50000"/>
              <a:gd name="adj2" fmla="val 145802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GB" sz="1200" b="1" dirty="0">
                <a:solidFill>
                  <a:schemeClr val="tx1"/>
                </a:solidFill>
              </a:rPr>
              <a:t>COLLECTOR METAL</a:t>
            </a:r>
          </a:p>
        </p:txBody>
      </p:sp>
      <p:sp>
        <p:nvSpPr>
          <p:cNvPr id="51" name="Down Arrow 50"/>
          <p:cNvSpPr/>
          <p:nvPr/>
        </p:nvSpPr>
        <p:spPr>
          <a:xfrm>
            <a:off x="6984478" y="567085"/>
            <a:ext cx="371744" cy="1214848"/>
          </a:xfrm>
          <a:prstGeom prst="downArrow">
            <a:avLst>
              <a:gd name="adj1" fmla="val 50000"/>
              <a:gd name="adj2" fmla="val 10044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GB" sz="1200" b="1" dirty="0">
                <a:solidFill>
                  <a:schemeClr val="tx1"/>
                </a:solidFill>
              </a:rPr>
              <a:t>FLUX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52" name="Down Arrow 51"/>
          <p:cNvSpPr/>
          <p:nvPr/>
        </p:nvSpPr>
        <p:spPr>
          <a:xfrm rot="2888401">
            <a:off x="7586995" y="682427"/>
            <a:ext cx="320161" cy="1372916"/>
          </a:xfrm>
          <a:prstGeom prst="downArrow">
            <a:avLst>
              <a:gd name="adj1" fmla="val 50000"/>
              <a:gd name="adj2" fmla="val 12312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GB" sz="1200" b="1" dirty="0">
                <a:solidFill>
                  <a:schemeClr val="tx1"/>
                </a:solidFill>
              </a:rPr>
              <a:t>CATALYST</a:t>
            </a:r>
          </a:p>
        </p:txBody>
      </p:sp>
      <p:sp>
        <p:nvSpPr>
          <p:cNvPr id="53" name="Down Arrow 52"/>
          <p:cNvSpPr/>
          <p:nvPr/>
        </p:nvSpPr>
        <p:spPr>
          <a:xfrm rot="5400000">
            <a:off x="4209735" y="4639049"/>
            <a:ext cx="331041" cy="1002613"/>
          </a:xfrm>
          <a:prstGeom prst="downArrow">
            <a:avLst>
              <a:gd name="adj1" fmla="val 50000"/>
              <a:gd name="adj2" fmla="val 85374"/>
            </a:avLst>
          </a:prstGeom>
          <a:solidFill>
            <a:srgbClr val="FF939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GB" sz="1200" b="1" dirty="0">
                <a:solidFill>
                  <a:schemeClr val="tx1"/>
                </a:solidFill>
              </a:rPr>
              <a:t>METAL </a:t>
            </a:r>
          </a:p>
        </p:txBody>
      </p:sp>
      <p:sp>
        <p:nvSpPr>
          <p:cNvPr id="54" name="Down Arrow 53"/>
          <p:cNvSpPr/>
          <p:nvPr/>
        </p:nvSpPr>
        <p:spPr>
          <a:xfrm rot="16200000">
            <a:off x="8259740" y="3828345"/>
            <a:ext cx="332079" cy="905419"/>
          </a:xfrm>
          <a:prstGeom prst="downArrow">
            <a:avLst>
              <a:gd name="adj1" fmla="val 50000"/>
              <a:gd name="adj2" fmla="val 87719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en-GB" sz="1200" b="1" dirty="0">
                <a:solidFill>
                  <a:schemeClr val="tx1"/>
                </a:solidFill>
              </a:rPr>
              <a:t>SLAG</a:t>
            </a:r>
          </a:p>
        </p:txBody>
      </p:sp>
      <p:sp>
        <p:nvSpPr>
          <p:cNvPr id="55" name="Down Arrow 54"/>
          <p:cNvSpPr/>
          <p:nvPr/>
        </p:nvSpPr>
        <p:spPr>
          <a:xfrm rot="7478960">
            <a:off x="4831247" y="1565499"/>
            <a:ext cx="349340" cy="921986"/>
          </a:xfrm>
          <a:prstGeom prst="downArrow">
            <a:avLst>
              <a:gd name="adj1" fmla="val 50000"/>
              <a:gd name="adj2" fmla="val 8610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GB" sz="1200" b="1" dirty="0">
                <a:solidFill>
                  <a:schemeClr val="tx1"/>
                </a:solidFill>
              </a:rPr>
              <a:t>OFF GAS</a:t>
            </a:r>
          </a:p>
        </p:txBody>
      </p:sp>
      <p:cxnSp>
        <p:nvCxnSpPr>
          <p:cNvPr id="56" name="Straight Connector 55"/>
          <p:cNvCxnSpPr>
            <a:stCxn id="58" idx="7"/>
          </p:cNvCxnSpPr>
          <p:nvPr/>
        </p:nvCxnSpPr>
        <p:spPr>
          <a:xfrm>
            <a:off x="2872348" y="1428447"/>
            <a:ext cx="3065972" cy="2871651"/>
          </a:xfrm>
          <a:prstGeom prst="line">
            <a:avLst/>
          </a:prstGeom>
          <a:ln w="635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58" idx="4"/>
          </p:cNvCxnSpPr>
          <p:nvPr/>
        </p:nvCxnSpPr>
        <p:spPr>
          <a:xfrm>
            <a:off x="2007774" y="3391973"/>
            <a:ext cx="3891993" cy="989012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785081" y="1091559"/>
            <a:ext cx="2445385" cy="2300414"/>
          </a:xfrm>
          <a:prstGeom prst="ellipse">
            <a:avLst/>
          </a:prstGeom>
          <a:gradFill flip="none" rotWithShape="1">
            <a:gsLst>
              <a:gs pos="8000">
                <a:srgbClr val="FFC000">
                  <a:tint val="66000"/>
                  <a:satMod val="160000"/>
                </a:srgbClr>
              </a:gs>
              <a:gs pos="73000">
                <a:srgbClr val="FFE7AD"/>
              </a:gs>
              <a:gs pos="41000">
                <a:srgbClr val="FFE6A7"/>
              </a:gs>
              <a:gs pos="26000">
                <a:srgbClr val="FFE39A"/>
              </a:gs>
              <a:gs pos="97000">
                <a:srgbClr val="FFC000">
                  <a:tint val="44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1611972" y="2065782"/>
            <a:ext cx="763700" cy="75528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1983995" y="2815005"/>
            <a:ext cx="51" cy="837147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1017054" y="2651388"/>
            <a:ext cx="107075" cy="1065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2749712" y="2286902"/>
            <a:ext cx="107075" cy="1065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1175197" y="2489139"/>
            <a:ext cx="416642" cy="187174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2383023" y="2340190"/>
            <a:ext cx="306274" cy="3791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198"/>
          <p:cNvSpPr txBox="1">
            <a:spLocks noChangeArrowheads="1"/>
          </p:cNvSpPr>
          <p:nvPr/>
        </p:nvSpPr>
        <p:spPr bwMode="auto">
          <a:xfrm>
            <a:off x="72754" y="2299675"/>
            <a:ext cx="6330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262626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Target metals</a:t>
            </a:r>
          </a:p>
        </p:txBody>
      </p:sp>
      <p:cxnSp>
        <p:nvCxnSpPr>
          <p:cNvPr id="66" name="Straight Arrow Connector 65"/>
          <p:cNvCxnSpPr>
            <a:endCxn id="61" idx="1"/>
          </p:cNvCxnSpPr>
          <p:nvPr/>
        </p:nvCxnSpPr>
        <p:spPr>
          <a:xfrm>
            <a:off x="626529" y="2545026"/>
            <a:ext cx="406206" cy="121970"/>
          </a:xfrm>
          <a:prstGeom prst="straightConnector1">
            <a:avLst/>
          </a:prstGeom>
          <a:ln w="127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203"/>
          <p:cNvSpPr txBox="1">
            <a:spLocks noChangeArrowheads="1"/>
          </p:cNvSpPr>
          <p:nvPr/>
        </p:nvSpPr>
        <p:spPr bwMode="auto">
          <a:xfrm>
            <a:off x="1377962" y="1442694"/>
            <a:ext cx="15888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262626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Collector metal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1967594" y="1751759"/>
            <a:ext cx="2324" cy="254000"/>
          </a:xfrm>
          <a:prstGeom prst="straightConnector1">
            <a:avLst/>
          </a:prstGeom>
          <a:ln w="127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206"/>
          <p:cNvSpPr txBox="1">
            <a:spLocks noChangeArrowheads="1"/>
          </p:cNvSpPr>
          <p:nvPr/>
        </p:nvSpPr>
        <p:spPr bwMode="auto">
          <a:xfrm>
            <a:off x="1847215" y="2269744"/>
            <a:ext cx="4314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262626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Fe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14945" y="135468"/>
            <a:ext cx="50451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b="1" dirty="0" smtClean="0"/>
              <a:t>Precious and metals are extracted from waste materials like catalysts in a plasma furnace.</a:t>
            </a:r>
            <a:endParaRPr lang="en-GB" b="1" dirty="0"/>
          </a:p>
        </p:txBody>
      </p:sp>
      <p:pic>
        <p:nvPicPr>
          <p:cNvPr id="72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104" y="4012470"/>
            <a:ext cx="2901302" cy="2175255"/>
          </a:xfrm>
        </p:spPr>
      </p:pic>
      <p:sp>
        <p:nvSpPr>
          <p:cNvPr id="75" name="TextBox 74"/>
          <p:cNvSpPr txBox="1"/>
          <p:nvPr/>
        </p:nvSpPr>
        <p:spPr>
          <a:xfrm>
            <a:off x="3523186" y="5718221"/>
            <a:ext cx="5045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1600" b="1" dirty="0" smtClean="0">
                <a:solidFill>
                  <a:srgbClr val="FF0000"/>
                </a:solidFill>
              </a:rPr>
              <a:t>Pt and Re containing Fe-alloy. Bright phases are where the Pt and Re are located.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 rot="12167075">
            <a:off x="2429671" y="5114705"/>
            <a:ext cx="1505271" cy="30638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96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8717" r="57259" b="87763"/>
          <a:stretch/>
        </p:blipFill>
        <p:spPr>
          <a:xfrm>
            <a:off x="316302" y="6467093"/>
            <a:ext cx="2202612" cy="15042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40750" y="2"/>
            <a:ext cx="2337756" cy="6858000"/>
            <a:chOff x="6840750" y="2"/>
            <a:chExt cx="233775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68"/>
            <a:stretch/>
          </p:blipFill>
          <p:spPr>
            <a:xfrm>
              <a:off x="7885113" y="2"/>
              <a:ext cx="1293393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840750" y="2"/>
              <a:ext cx="2195300" cy="2260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53223" y="1196975"/>
              <a:ext cx="1582827" cy="566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5" b="86207"/>
          <a:stretch/>
        </p:blipFill>
        <p:spPr>
          <a:xfrm>
            <a:off x="7849262" y="6263833"/>
            <a:ext cx="1104957" cy="52324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16301" y="6272460"/>
            <a:ext cx="8503849" cy="16198"/>
          </a:xfrm>
          <a:prstGeom prst="line">
            <a:avLst/>
          </a:prstGeom>
          <a:ln w="19050">
            <a:solidFill>
              <a:srgbClr val="00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9309" y="111468"/>
            <a:ext cx="326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Most plasma processes produce large volumes of slag.</a:t>
            </a:r>
            <a:endParaRPr lang="en-GB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5647" y="924758"/>
            <a:ext cx="3260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 precious metal recovery plant would produce around 3000 to 4000 tonnes per year.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4286" y="2026523"/>
            <a:ext cx="3260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 hazardous waste treatment plant would produce between 30,000 to 40,000 tonnes per year.</a:t>
            </a:r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4286" y="3422487"/>
            <a:ext cx="2831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Increasing the value of this material would have significant economic impacts on the process.</a:t>
            </a:r>
            <a:endParaRPr lang="en-GB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4286" y="4981867"/>
            <a:ext cx="2866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One of the most successful applications of slag has been as a cement replacement.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497" y="325379"/>
            <a:ext cx="2483653" cy="19011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478724" y="2304462"/>
            <a:ext cx="2921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A mill made out of slag bricks in Finland early 20</a:t>
            </a:r>
            <a:r>
              <a:rPr lang="en-GB" sz="1200" b="1" baseline="30000" dirty="0" smtClean="0"/>
              <a:t>th</a:t>
            </a:r>
            <a:r>
              <a:rPr lang="en-GB" sz="1200" b="1" dirty="0" smtClean="0"/>
              <a:t> century.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59398" y="5511401"/>
            <a:ext cx="2421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Cobble stones in San Juan Puerto Rico made from slag circa 18</a:t>
            </a:r>
            <a:r>
              <a:rPr lang="en-GB" sz="1200" b="1" baseline="30000" dirty="0" smtClean="0"/>
              <a:t>th</a:t>
            </a:r>
            <a:r>
              <a:rPr lang="en-GB" sz="1200" b="1" dirty="0" smtClean="0"/>
              <a:t> century!</a:t>
            </a:r>
            <a:endParaRPr lang="en-GB" sz="1200" b="1" dirty="0"/>
          </a:p>
        </p:txBody>
      </p:sp>
      <p:pic>
        <p:nvPicPr>
          <p:cNvPr id="2056" name="Picture 8" descr="https://media-cdn.tripadvisor.com/media/photo-s/04/19/66/d1/san-juan-national-histori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796" y="2284087"/>
            <a:ext cx="2373774" cy="31697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fiskarsvillage.fi/images/uploads/359/mylly__lar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34" y="220846"/>
            <a:ext cx="3049132" cy="20346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33" y="2871360"/>
            <a:ext cx="3004981" cy="22301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3502023" y="5120969"/>
            <a:ext cx="2921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Church vestry in Cornwall built in the early 19</a:t>
            </a:r>
            <a:r>
              <a:rPr lang="en-GB" sz="1200" b="1" baseline="30000" dirty="0" smtClean="0"/>
              <a:t>th</a:t>
            </a:r>
            <a:r>
              <a:rPr lang="en-GB" sz="1200" b="1" dirty="0" smtClean="0"/>
              <a:t> century.</a:t>
            </a:r>
          </a:p>
        </p:txBody>
      </p:sp>
    </p:spTree>
    <p:extLst>
      <p:ext uri="{BB962C8B-B14F-4D97-AF65-F5344CB8AC3E}">
        <p14:creationId xmlns:p14="http://schemas.microsoft.com/office/powerpoint/2010/main" val="268718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8717" r="57259" b="87763"/>
          <a:stretch/>
        </p:blipFill>
        <p:spPr>
          <a:xfrm>
            <a:off x="316302" y="6467093"/>
            <a:ext cx="2202612" cy="15042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40750" y="2"/>
            <a:ext cx="2337756" cy="6858000"/>
            <a:chOff x="6840750" y="2"/>
            <a:chExt cx="233775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68"/>
            <a:stretch/>
          </p:blipFill>
          <p:spPr>
            <a:xfrm>
              <a:off x="7885113" y="2"/>
              <a:ext cx="1293393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840750" y="2"/>
              <a:ext cx="2195300" cy="2260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53223" y="1196975"/>
              <a:ext cx="1582827" cy="566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5" b="86207"/>
          <a:stretch/>
        </p:blipFill>
        <p:spPr>
          <a:xfrm>
            <a:off x="7849262" y="6263833"/>
            <a:ext cx="1104957" cy="52324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16301" y="6272460"/>
            <a:ext cx="8503849" cy="16198"/>
          </a:xfrm>
          <a:prstGeom prst="line">
            <a:avLst/>
          </a:prstGeom>
          <a:ln w="19050">
            <a:solidFill>
              <a:srgbClr val="00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840" y="444886"/>
            <a:ext cx="326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Waste is variable and materials processe</a:t>
            </a:r>
            <a:r>
              <a:rPr lang="en-GB" b="1" dirty="0" smtClean="0"/>
              <a:t>d using plasma vary.</a:t>
            </a:r>
            <a:endParaRPr lang="en-GB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7686" y="1413762"/>
            <a:ext cx="32602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The composition of APCr from municipal solid waste varies greatly depending on the country of origin and the removal techniques.</a:t>
            </a:r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1370" y="3220173"/>
            <a:ext cx="2831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Ultimately we end up with slags with different compositions.</a:t>
            </a:r>
            <a:endParaRPr lang="en-GB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3840" y="4509563"/>
            <a:ext cx="2866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We wanted to find the effect of this composition variation on the alkali-activation.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446141" y="527654"/>
            <a:ext cx="5509195" cy="5731866"/>
            <a:chOff x="-137084" y="112789"/>
            <a:chExt cx="8154087" cy="8344076"/>
          </a:xfrm>
        </p:grpSpPr>
        <p:pic>
          <p:nvPicPr>
            <p:cNvPr id="26" name="Picture 2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36" y="659507"/>
              <a:ext cx="7761267" cy="7797358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27" name="Chart 26"/>
            <p:cNvGraphicFramePr/>
            <p:nvPr>
              <p:extLst>
                <p:ext uri="{D42A27DB-BD31-4B8C-83A1-F6EECF244321}">
                  <p14:modId xmlns:p14="http://schemas.microsoft.com/office/powerpoint/2010/main" val="466181552"/>
                </p:ext>
              </p:extLst>
            </p:nvPr>
          </p:nvGraphicFramePr>
          <p:xfrm>
            <a:off x="-137084" y="112789"/>
            <a:ext cx="7935361" cy="76549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7397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8717" r="57259" b="87763"/>
          <a:stretch/>
        </p:blipFill>
        <p:spPr>
          <a:xfrm>
            <a:off x="316302" y="6467093"/>
            <a:ext cx="2202612" cy="15042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40750" y="2"/>
            <a:ext cx="2337756" cy="6858000"/>
            <a:chOff x="6840750" y="2"/>
            <a:chExt cx="233775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68"/>
            <a:stretch/>
          </p:blipFill>
          <p:spPr>
            <a:xfrm>
              <a:off x="7885113" y="2"/>
              <a:ext cx="1293393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840750" y="2"/>
              <a:ext cx="2195300" cy="2260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53223" y="1196975"/>
              <a:ext cx="1582827" cy="566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5" b="86207"/>
          <a:stretch/>
        </p:blipFill>
        <p:spPr>
          <a:xfrm>
            <a:off x="7849262" y="6263833"/>
            <a:ext cx="1104957" cy="52324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16301" y="6272460"/>
            <a:ext cx="8503849" cy="16198"/>
          </a:xfrm>
          <a:prstGeom prst="line">
            <a:avLst/>
          </a:prstGeom>
          <a:ln w="19050">
            <a:solidFill>
              <a:srgbClr val="00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92548847"/>
              </p:ext>
            </p:extLst>
          </p:nvPr>
        </p:nvGraphicFramePr>
        <p:xfrm>
          <a:off x="-207446" y="-767542"/>
          <a:ext cx="8739255" cy="4503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564" y="3432822"/>
            <a:ext cx="3548271" cy="26612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0525" y="4376862"/>
            <a:ext cx="167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Binding phase</a:t>
            </a:r>
          </a:p>
        </p:txBody>
      </p:sp>
      <p:cxnSp>
        <p:nvCxnSpPr>
          <p:cNvPr id="15" name="Straight Arrow Connector 14"/>
          <p:cNvCxnSpPr>
            <a:cxnSpLocks/>
            <a:stCxn id="13" idx="3"/>
          </p:cNvCxnSpPr>
          <p:nvPr/>
        </p:nvCxnSpPr>
        <p:spPr>
          <a:xfrm flipV="1">
            <a:off x="2387097" y="4070225"/>
            <a:ext cx="1751763" cy="4913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13" idx="3"/>
          </p:cNvCxnSpPr>
          <p:nvPr/>
        </p:nvCxnSpPr>
        <p:spPr>
          <a:xfrm>
            <a:off x="2387097" y="4561528"/>
            <a:ext cx="2394858" cy="6224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14937" y="4458469"/>
            <a:ext cx="167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Unreacted slag</a:t>
            </a:r>
          </a:p>
        </p:txBody>
      </p:sp>
      <p:cxnSp>
        <p:nvCxnSpPr>
          <p:cNvPr id="22" name="Straight Arrow Connector 21"/>
          <p:cNvCxnSpPr>
            <a:cxnSpLocks/>
            <a:stCxn id="21" idx="1"/>
          </p:cNvCxnSpPr>
          <p:nvPr/>
        </p:nvCxnSpPr>
        <p:spPr>
          <a:xfrm flipH="1">
            <a:off x="5025766" y="4643135"/>
            <a:ext cx="1589171" cy="78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7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8717" r="57259" b="87763"/>
          <a:stretch/>
        </p:blipFill>
        <p:spPr>
          <a:xfrm>
            <a:off x="316302" y="6467093"/>
            <a:ext cx="2202612" cy="15042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40750" y="2"/>
            <a:ext cx="2337756" cy="6858000"/>
            <a:chOff x="6840750" y="2"/>
            <a:chExt cx="233775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68"/>
            <a:stretch/>
          </p:blipFill>
          <p:spPr>
            <a:xfrm>
              <a:off x="7885113" y="2"/>
              <a:ext cx="1293393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840750" y="2"/>
              <a:ext cx="2195300" cy="2260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53223" y="1196975"/>
              <a:ext cx="1582827" cy="566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5" b="86207"/>
          <a:stretch/>
        </p:blipFill>
        <p:spPr>
          <a:xfrm>
            <a:off x="7849262" y="6263833"/>
            <a:ext cx="1104957" cy="52324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16301" y="6272460"/>
            <a:ext cx="8503849" cy="16198"/>
          </a:xfrm>
          <a:prstGeom prst="line">
            <a:avLst/>
          </a:prstGeom>
          <a:ln w="19050">
            <a:solidFill>
              <a:srgbClr val="00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240" y="4054947"/>
            <a:ext cx="2718771" cy="20390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2872" y="182493"/>
            <a:ext cx="7252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Picture 13" descr="IncaTemp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961" y="232242"/>
            <a:ext cx="2342741" cy="1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IncaTemp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894" y="251456"/>
            <a:ext cx="2416483" cy="165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IncaTemp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771" y="1971102"/>
            <a:ext cx="2375123" cy="167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IncaTemp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894" y="1939868"/>
            <a:ext cx="2416484" cy="17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IncaTemp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1" y="5357"/>
            <a:ext cx="2887423" cy="294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3014" y="2677705"/>
            <a:ext cx="40435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FF0000"/>
                </a:solidFill>
              </a:rPr>
              <a:t>The binding phase is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calcium-sodium-aluminium-silicate-hydrate and so can be represented as </a:t>
            </a:r>
            <a:r>
              <a:rPr lang="en-GB" sz="1600" b="1" dirty="0">
                <a:solidFill>
                  <a:srgbClr val="FF0000"/>
                </a:solidFill>
              </a:rPr>
              <a:t>a C-(N)-A-S-H binding phase.</a:t>
            </a: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binding phase is at first amorphous but gradually develops a semi-crystalline structure over time.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23" y="4511536"/>
            <a:ext cx="4732112" cy="169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4922212" y="5724380"/>
            <a:ext cx="13922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262626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100" b="1" dirty="0">
                <a:solidFill>
                  <a:schemeClr val="tx2"/>
                </a:solidFill>
                <a:latin typeface="Calibri" panose="020F0502020204030204" pitchFamily="34" charset="0"/>
              </a:rPr>
              <a:t>1 month</a:t>
            </a: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5148923" y="5409409"/>
            <a:ext cx="13922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262626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100" b="1" dirty="0">
                <a:solidFill>
                  <a:schemeClr val="tx1"/>
                </a:solidFill>
                <a:latin typeface="Calibri" panose="020F0502020204030204" pitchFamily="34" charset="0"/>
              </a:rPr>
              <a:t>3 months</a:t>
            </a:r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4356212" y="5139172"/>
            <a:ext cx="13922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262626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62626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100" b="1" dirty="0">
                <a:solidFill>
                  <a:srgbClr val="FF0000"/>
                </a:solidFill>
                <a:latin typeface="Calibri" panose="020F0502020204030204" pitchFamily="34" charset="0"/>
              </a:rPr>
              <a:t>6 months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3704" y="4397071"/>
            <a:ext cx="1551337" cy="580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8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8717" r="57259" b="87763"/>
          <a:stretch/>
        </p:blipFill>
        <p:spPr>
          <a:xfrm>
            <a:off x="316302" y="6467093"/>
            <a:ext cx="2202612" cy="15042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40750" y="2"/>
            <a:ext cx="2337756" cy="6858000"/>
            <a:chOff x="6840750" y="2"/>
            <a:chExt cx="233775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68"/>
            <a:stretch/>
          </p:blipFill>
          <p:spPr>
            <a:xfrm>
              <a:off x="7885113" y="2"/>
              <a:ext cx="1293393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840750" y="2"/>
              <a:ext cx="2195300" cy="2260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53223" y="1196975"/>
              <a:ext cx="1582827" cy="566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5" b="86207"/>
          <a:stretch/>
        </p:blipFill>
        <p:spPr>
          <a:xfrm>
            <a:off x="7849262" y="6263833"/>
            <a:ext cx="1104957" cy="52324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16301" y="6272460"/>
            <a:ext cx="8503849" cy="16198"/>
          </a:xfrm>
          <a:prstGeom prst="line">
            <a:avLst/>
          </a:prstGeom>
          <a:ln w="19050">
            <a:solidFill>
              <a:srgbClr val="00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2872" y="182493"/>
            <a:ext cx="7252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0028" y="222347"/>
            <a:ext cx="4342485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 smtClean="0"/>
              <a:t>The composition of the binding phase is important for material properties:</a:t>
            </a: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r>
              <a:rPr lang="en-GB" sz="1600" b="1" dirty="0" smtClean="0">
                <a:solidFill>
                  <a:srgbClr val="FF0000"/>
                </a:solidFill>
              </a:rPr>
              <a:t>Si/Al ratio</a:t>
            </a: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6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sz="1600" b="1" dirty="0" smtClean="0"/>
              <a:t>An increased substitution of Si by Al the binding phase framework reduces the strength of the material.</a:t>
            </a:r>
          </a:p>
          <a:p>
            <a:pPr>
              <a:defRPr/>
            </a:pPr>
            <a:endParaRPr lang="en-GB" sz="1600" b="1" dirty="0"/>
          </a:p>
          <a:p>
            <a:pPr>
              <a:defRPr/>
            </a:pPr>
            <a:r>
              <a:rPr lang="en-GB" sz="1600" b="1" dirty="0" smtClean="0"/>
              <a:t>As the Si/Al ratio increases, the strength of the material increases.</a:t>
            </a: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sz="1600" b="1" dirty="0" smtClean="0">
                <a:solidFill>
                  <a:srgbClr val="FF0000"/>
                </a:solidFill>
              </a:rPr>
              <a:t>Ca/Si ratio</a:t>
            </a: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sz="1600" b="1" dirty="0" smtClean="0"/>
              <a:t>Increased calcium in the binding phase can promote the formation of calcium silicate hydrate (CSH) phases.</a:t>
            </a:r>
          </a:p>
          <a:p>
            <a:pPr>
              <a:defRPr/>
            </a:pPr>
            <a:endParaRPr lang="en-GB" sz="1600" b="1" dirty="0"/>
          </a:p>
          <a:p>
            <a:pPr>
              <a:defRPr/>
            </a:pPr>
            <a:r>
              <a:rPr lang="en-GB" sz="1600" b="1" dirty="0" smtClean="0"/>
              <a:t>These CSH phases contain shor</a:t>
            </a:r>
            <a:r>
              <a:rPr lang="en-GB" sz="1600" b="1" dirty="0" smtClean="0"/>
              <a:t>t silicate chains where calcium acts as a bridge rather than silicate sheet structures present in AA binders where calcium acts as a charge balancer. </a:t>
            </a:r>
            <a:endParaRPr lang="en-GB" sz="1600" b="1" dirty="0"/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7030581"/>
              </p:ext>
            </p:extLst>
          </p:nvPr>
        </p:nvGraphicFramePr>
        <p:xfrm>
          <a:off x="4708364" y="1391449"/>
          <a:ext cx="4141567" cy="3003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553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8717" r="57259" b="87763"/>
          <a:stretch/>
        </p:blipFill>
        <p:spPr>
          <a:xfrm>
            <a:off x="316302" y="6467093"/>
            <a:ext cx="2202612" cy="15042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40750" y="2"/>
            <a:ext cx="2337756" cy="6858000"/>
            <a:chOff x="6840750" y="2"/>
            <a:chExt cx="233775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68"/>
            <a:stretch/>
          </p:blipFill>
          <p:spPr>
            <a:xfrm>
              <a:off x="7885113" y="2"/>
              <a:ext cx="1293393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840750" y="2"/>
              <a:ext cx="2195300" cy="2260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53223" y="1196975"/>
              <a:ext cx="1582827" cy="566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5" b="86207"/>
          <a:stretch/>
        </p:blipFill>
        <p:spPr>
          <a:xfrm>
            <a:off x="7849262" y="6263833"/>
            <a:ext cx="1104957" cy="52324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16301" y="6272460"/>
            <a:ext cx="8503849" cy="16198"/>
          </a:xfrm>
          <a:prstGeom prst="line">
            <a:avLst/>
          </a:prstGeom>
          <a:ln w="19050">
            <a:solidFill>
              <a:srgbClr val="00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2872" y="182493"/>
            <a:ext cx="4406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518" y="304204"/>
            <a:ext cx="6310297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</a:rPr>
              <a:t>Si/Al ratio greatly effects the strength of the binding gel. The more Al substitution for Si in the framework, the weaker the structure.</a:t>
            </a:r>
          </a:p>
          <a:p>
            <a:pPr>
              <a:defRPr/>
            </a:pPr>
            <a:r>
              <a:rPr lang="en-GB" sz="1600" b="1" i="1" dirty="0">
                <a:solidFill>
                  <a:srgbClr val="FF0000"/>
                </a:solidFill>
              </a:rPr>
              <a:t>However…</a:t>
            </a: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sz="1600" b="1" dirty="0">
                <a:solidFill>
                  <a:srgbClr val="FF0000"/>
                </a:solidFill>
              </a:rPr>
              <a:t>Silicon dissolves much more slowly</a:t>
            </a:r>
          </a:p>
          <a:p>
            <a:pPr>
              <a:defRPr/>
            </a:pPr>
            <a:r>
              <a:rPr lang="en-GB" sz="1600" b="1" dirty="0">
                <a:solidFill>
                  <a:srgbClr val="FF0000"/>
                </a:solidFill>
              </a:rPr>
              <a:t>than aluminium from the slag.</a:t>
            </a: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sz="1600" b="1" dirty="0">
                <a:solidFill>
                  <a:srgbClr val="FF0000"/>
                </a:solidFill>
              </a:rPr>
              <a:t>Si-O bonds are stronger than Al-O bonds</a:t>
            </a:r>
          </a:p>
          <a:p>
            <a:pPr>
              <a:defRPr/>
            </a:pPr>
            <a:r>
              <a:rPr lang="en-GB" sz="1600" b="1" dirty="0">
                <a:solidFill>
                  <a:srgbClr val="FF0000"/>
                </a:solidFill>
              </a:rPr>
              <a:t>and are more stable under attack.</a:t>
            </a:r>
          </a:p>
          <a:p>
            <a:pPr>
              <a:defRPr/>
            </a:pPr>
            <a:endParaRPr lang="en-GB" sz="16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xmlns="" id="{00000000-0008-0000-01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5251103"/>
              </p:ext>
            </p:extLst>
          </p:nvPr>
        </p:nvGraphicFramePr>
        <p:xfrm>
          <a:off x="143518" y="2823587"/>
          <a:ext cx="4053692" cy="3268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7092654"/>
              </p:ext>
            </p:extLst>
          </p:nvPr>
        </p:nvGraphicFramePr>
        <p:xfrm>
          <a:off x="4206475" y="2823588"/>
          <a:ext cx="4747744" cy="3269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5049531" y="1264891"/>
            <a:ext cx="36723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FF0000"/>
                </a:solidFill>
              </a:rPr>
              <a:t>The strength of the binder is closely related to the reactivity of the slag.</a:t>
            </a:r>
          </a:p>
          <a:p>
            <a:pPr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sz="1600" b="1" dirty="0">
                <a:solidFill>
                  <a:srgbClr val="FF0000"/>
                </a:solidFill>
              </a:rPr>
              <a:t>A high silicon content in a slag reduces it reactivity.</a:t>
            </a:r>
          </a:p>
        </p:txBody>
      </p:sp>
    </p:spTree>
    <p:extLst>
      <p:ext uri="{BB962C8B-B14F-4D97-AF65-F5344CB8AC3E}">
        <p14:creationId xmlns:p14="http://schemas.microsoft.com/office/powerpoint/2010/main" val="227519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1893</TotalTime>
  <Words>1248</Words>
  <Application>Microsoft Office PowerPoint</Application>
  <PresentationFormat>On-screen Show (4:3)</PresentationFormat>
  <Paragraphs>276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Young</dc:creator>
  <cp:lastModifiedBy>Peter Keeley</cp:lastModifiedBy>
  <cp:revision>182</cp:revision>
  <dcterms:created xsi:type="dcterms:W3CDTF">2017-02-17T09:06:47Z</dcterms:created>
  <dcterms:modified xsi:type="dcterms:W3CDTF">2017-03-31T11:02:37Z</dcterms:modified>
</cp:coreProperties>
</file>