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7432000" cy="40233600"/>
  <p:notesSz cx="7004050" cy="929005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672">
          <p15:clr>
            <a:srgbClr val="A4A3A4"/>
          </p15:clr>
        </p15:guide>
        <p15:guide id="2" pos="8640">
          <p15:clr>
            <a:srgbClr val="A4A3A4"/>
          </p15:clr>
        </p15:guide>
      </p15:sldGuideLst>
    </p:ext>
    <p:ext uri="{2D200454-40CA-4A62-9FC3-DE9A4176ACB9}">
      <p15:notesGuideLst xmlns:p15="http://schemas.microsoft.com/office/powerpoint/2012/main">
        <p15:guide id="1" orient="horz" pos="2926">
          <p15:clr>
            <a:srgbClr val="A4A3A4"/>
          </p15:clr>
        </p15:guide>
        <p15:guide id="2" pos="220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8D6"/>
    <a:srgbClr val="376092"/>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60" autoAdjust="0"/>
    <p:restoredTop sz="94676" autoAdjust="0"/>
  </p:normalViewPr>
  <p:slideViewPr>
    <p:cSldViewPr>
      <p:cViewPr varScale="1">
        <p:scale>
          <a:sx n="15" d="100"/>
          <a:sy n="15" d="100"/>
        </p:scale>
        <p:origin x="2995" y="86"/>
      </p:cViewPr>
      <p:guideLst>
        <p:guide orient="horz" pos="12672"/>
        <p:guide pos="864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1" d="100"/>
          <a:sy n="81" d="100"/>
        </p:scale>
        <p:origin x="-2052" y="-96"/>
      </p:cViewPr>
      <p:guideLst>
        <p:guide orient="horz" pos="2926"/>
        <p:guide pos="2206"/>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85E8944C-0E5D-43C2-8CAE-2B1B3A5CB44B}" type="datetimeFigureOut">
              <a:rPr lang="en-US" smtClean="0"/>
              <a:t>3/24/2017</a:t>
            </a:fld>
            <a:endParaRPr lang="en-US" dirty="0"/>
          </a:p>
        </p:txBody>
      </p:sp>
      <p:sp>
        <p:nvSpPr>
          <p:cNvPr id="4" name="Slide Image Placeholder 3"/>
          <p:cNvSpPr>
            <a:spLocks noGrp="1" noRot="1" noChangeAspect="1"/>
          </p:cNvSpPr>
          <p:nvPr>
            <p:ph type="sldImg" idx="2"/>
          </p:nvPr>
        </p:nvSpPr>
        <p:spPr>
          <a:xfrm>
            <a:off x="2314575" y="696913"/>
            <a:ext cx="2374900" cy="348297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0088" y="4413250"/>
            <a:ext cx="5603875" cy="417988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3325"/>
            <a:ext cx="3035300"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67163" y="8823325"/>
            <a:ext cx="3035300" cy="465138"/>
          </a:xfrm>
          <a:prstGeom prst="rect">
            <a:avLst/>
          </a:prstGeom>
        </p:spPr>
        <p:txBody>
          <a:bodyPr vert="horz" lIns="91440" tIns="45720" rIns="91440" bIns="45720" rtlCol="0" anchor="b"/>
          <a:lstStyle>
            <a:lvl1pPr algn="r">
              <a:defRPr sz="1200"/>
            </a:lvl1pPr>
          </a:lstStyle>
          <a:p>
            <a:fld id="{CB0510BA-BE6B-4D51-A49B-E70876896DEC}" type="slidenum">
              <a:rPr lang="en-US" smtClean="0"/>
              <a:t>‹nr.›</a:t>
            </a:fld>
            <a:endParaRPr lang="en-US" dirty="0"/>
          </a:p>
        </p:txBody>
      </p:sp>
    </p:spTree>
    <p:extLst>
      <p:ext uri="{BB962C8B-B14F-4D97-AF65-F5344CB8AC3E}">
        <p14:creationId xmlns:p14="http://schemas.microsoft.com/office/powerpoint/2010/main" val="2862331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510BA-BE6B-4D51-A49B-E70876896DEC}" type="slidenum">
              <a:rPr lang="en-US" smtClean="0"/>
              <a:t>1</a:t>
            </a:fld>
            <a:endParaRPr lang="en-US" dirty="0"/>
          </a:p>
        </p:txBody>
      </p:sp>
    </p:spTree>
    <p:extLst>
      <p:ext uri="{BB962C8B-B14F-4D97-AF65-F5344CB8AC3E}">
        <p14:creationId xmlns:p14="http://schemas.microsoft.com/office/powerpoint/2010/main" val="6140952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 name="Rectangle 11"/>
          <p:cNvSpPr/>
          <p:nvPr userDrawn="1"/>
        </p:nvSpPr>
        <p:spPr>
          <a:xfrm>
            <a:off x="26700480" y="0"/>
            <a:ext cx="731520" cy="40233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userDrawn="1"/>
        </p:nvSpPr>
        <p:spPr>
          <a:xfrm>
            <a:off x="0" y="0"/>
            <a:ext cx="731520" cy="402336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p:cNvSpPr/>
          <p:nvPr userDrawn="1"/>
        </p:nvSpPr>
        <p:spPr>
          <a:xfrm>
            <a:off x="0" y="0"/>
            <a:ext cx="27432000" cy="4572000"/>
          </a:xfrm>
          <a:prstGeom prst="rect">
            <a:avLst/>
          </a:prstGeom>
          <a:solidFill>
            <a:srgbClr val="00A8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userDrawn="1"/>
        </p:nvSpPr>
        <p:spPr>
          <a:xfrm>
            <a:off x="0" y="35661600"/>
            <a:ext cx="27432000" cy="45720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1945600" y="39928800"/>
            <a:ext cx="5297435" cy="185928"/>
          </a:xfrm>
          <a:prstGeom prst="rect">
            <a:avLst/>
          </a:prstGeom>
        </p:spPr>
      </p:pic>
    </p:spTree>
    <p:extLst>
      <p:ext uri="{BB962C8B-B14F-4D97-AF65-F5344CB8AC3E}">
        <p14:creationId xmlns:p14="http://schemas.microsoft.com/office/powerpoint/2010/main" val="381294480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85D6BDF-9D0E-4E2B-85B8-D8F4790360C9}" type="datetimeFigureOut">
              <a:rPr lang="en-US" smtClean="0"/>
              <a:t>3/24/2017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‹nr.›</a:t>
            </a:fld>
            <a:endParaRPr lang="en-US" dirty="0"/>
          </a:p>
        </p:txBody>
      </p:sp>
    </p:spTree>
    <p:extLst>
      <p:ext uri="{BB962C8B-B14F-4D97-AF65-F5344CB8AC3E}">
        <p14:creationId xmlns:p14="http://schemas.microsoft.com/office/powerpoint/2010/main" val="29316651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1611210"/>
            <a:ext cx="24688800" cy="6705600"/>
          </a:xfrm>
          <a:prstGeom prst="rect">
            <a:avLst/>
          </a:prstGeom>
        </p:spPr>
        <p:txBody>
          <a:bodyPr vert="horz" lIns="438912" tIns="219456" rIns="438912" bIns="219456" rtlCol="0" anchor="ctr">
            <a:normAutofit/>
          </a:bodyPr>
          <a:lstStyle/>
          <a:p>
            <a:r>
              <a:rPr lang="en-US" dirty="0"/>
              <a:t>Click to edit Master title style</a:t>
            </a:r>
          </a:p>
        </p:txBody>
      </p:sp>
      <p:sp>
        <p:nvSpPr>
          <p:cNvPr id="3" name="Text Placeholder 2"/>
          <p:cNvSpPr>
            <a:spLocks noGrp="1"/>
          </p:cNvSpPr>
          <p:nvPr>
            <p:ph type="body" idx="1"/>
          </p:nvPr>
        </p:nvSpPr>
        <p:spPr>
          <a:xfrm>
            <a:off x="1371600" y="9387844"/>
            <a:ext cx="24688800" cy="26552316"/>
          </a:xfrm>
          <a:prstGeom prst="rect">
            <a:avLst/>
          </a:prstGeom>
        </p:spPr>
        <p:txBody>
          <a:bodyPr vert="horz" lIns="438912" tIns="219456" rIns="438912" bIns="219456"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371600" y="37290591"/>
            <a:ext cx="6400800" cy="2142067"/>
          </a:xfrm>
          <a:prstGeom prst="rect">
            <a:avLst/>
          </a:prstGeom>
        </p:spPr>
        <p:txBody>
          <a:bodyPr vert="horz" lIns="438912" tIns="219456" rIns="438912" bIns="219456" rtlCol="0" anchor="ctr"/>
          <a:lstStyle>
            <a:lvl1pPr algn="l">
              <a:defRPr sz="5800">
                <a:solidFill>
                  <a:schemeClr val="tx1">
                    <a:tint val="75000"/>
                  </a:schemeClr>
                </a:solidFill>
              </a:defRPr>
            </a:lvl1pPr>
          </a:lstStyle>
          <a:p>
            <a:fld id="{985D6BDF-9D0E-4E2B-85B8-D8F4790360C9}" type="datetimeFigureOut">
              <a:rPr lang="en-US" smtClean="0"/>
              <a:t>3/24/2017</a:t>
            </a:fld>
            <a:endParaRPr lang="en-US" dirty="0"/>
          </a:p>
        </p:txBody>
      </p:sp>
      <p:sp>
        <p:nvSpPr>
          <p:cNvPr id="5" name="Footer Placeholder 4"/>
          <p:cNvSpPr>
            <a:spLocks noGrp="1"/>
          </p:cNvSpPr>
          <p:nvPr>
            <p:ph type="ftr" sz="quarter" idx="3"/>
          </p:nvPr>
        </p:nvSpPr>
        <p:spPr>
          <a:xfrm>
            <a:off x="9372600" y="37290591"/>
            <a:ext cx="8686800" cy="2142067"/>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9659600" y="37290591"/>
            <a:ext cx="6400800" cy="2142067"/>
          </a:xfrm>
          <a:prstGeom prst="rect">
            <a:avLst/>
          </a:prstGeom>
        </p:spPr>
        <p:txBody>
          <a:bodyPr vert="horz" lIns="438912" tIns="219456" rIns="438912" bIns="219456" rtlCol="0" anchor="ctr"/>
          <a:lstStyle>
            <a:lvl1pPr algn="r">
              <a:defRPr sz="5800">
                <a:solidFill>
                  <a:schemeClr val="tx1">
                    <a:tint val="75000"/>
                  </a:schemeClr>
                </a:solidFill>
              </a:defRPr>
            </a:lvl1pPr>
          </a:lstStyle>
          <a:p>
            <a:fld id="{FBB075EA-769C-4ECD-B48E-D6FCDC24F876}" type="slidenum">
              <a:rPr lang="en-US" smtClean="0"/>
              <a:t>‹nr.›</a:t>
            </a:fld>
            <a:endParaRPr lang="en-US" dirty="0"/>
          </a:p>
        </p:txBody>
      </p:sp>
    </p:spTree>
    <p:extLst>
      <p:ext uri="{BB962C8B-B14F-4D97-AF65-F5344CB8AC3E}">
        <p14:creationId xmlns:p14="http://schemas.microsoft.com/office/powerpoint/2010/main" val="7232218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4389120" rtl="0" eaLnBrk="1" latinLnBrk="0" hangingPunct="1">
        <a:spcBef>
          <a:spcPct val="0"/>
        </a:spcBef>
        <a:buNone/>
        <a:defRPr sz="8000" kern="1200">
          <a:solidFill>
            <a:schemeClr val="tx1"/>
          </a:solidFill>
          <a:latin typeface="+mj-lt"/>
          <a:ea typeface="+mj-ea"/>
          <a:cs typeface="+mj-cs"/>
        </a:defRPr>
      </a:lvl1pPr>
    </p:titleStyle>
    <p:bodyStyle>
      <a:lvl1pPr marL="4572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1pPr>
      <a:lvl2pPr marL="9144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2pPr>
      <a:lvl3pPr marL="13716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3pPr>
      <a:lvl4pPr marL="18288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4pPr>
      <a:lvl5pPr marL="2286000" indent="-457200" algn="l" defTabSz="4389120" rtl="0" eaLnBrk="1" latinLnBrk="0" hangingPunct="1">
        <a:spcBef>
          <a:spcPct val="20000"/>
        </a:spcBef>
        <a:buFont typeface="Arial" pitchFamily="34" charset="0"/>
        <a:buChar char="»"/>
        <a:defRPr sz="36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tif"/><Relationship Id="rId3" Type="http://schemas.openxmlformats.org/officeDocument/2006/relationships/image" Target="../media/image2.tiff"/><Relationship Id="rId7" Type="http://schemas.openxmlformats.org/officeDocument/2006/relationships/image" Target="../media/image6.t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tif"/><Relationship Id="rId11" Type="http://schemas.openxmlformats.org/officeDocument/2006/relationships/image" Target="../media/image10.JPG"/><Relationship Id="rId5" Type="http://schemas.openxmlformats.org/officeDocument/2006/relationships/image" Target="../media/image4.tiff"/><Relationship Id="rId10" Type="http://schemas.openxmlformats.org/officeDocument/2006/relationships/image" Target="../media/image9.jpg"/><Relationship Id="rId4" Type="http://schemas.openxmlformats.org/officeDocument/2006/relationships/image" Target="../media/image3.tiff"/><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122"/>
          <p:cNvSpPr txBox="1">
            <a:spLocks noChangeArrowheads="1"/>
          </p:cNvSpPr>
          <p:nvPr/>
        </p:nvSpPr>
        <p:spPr bwMode="auto">
          <a:xfrm>
            <a:off x="9525000" y="28575"/>
            <a:ext cx="17449800" cy="295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82880" tIns="365760" rIns="182880" bIns="365760"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r" eaLnBrk="1" hangingPunct="1"/>
            <a:r>
              <a:rPr lang="en-US" sz="7200" b="1" dirty="0" smtClean="0">
                <a:solidFill>
                  <a:schemeClr val="bg1"/>
                </a:solidFill>
                <a:latin typeface="+mn-lt"/>
              </a:rPr>
              <a:t>Pore structure characterization of sodium hydroxide activated slag paste</a:t>
            </a:r>
            <a:endParaRPr lang="en-US" sz="7200" b="1" dirty="0">
              <a:solidFill>
                <a:schemeClr val="bg1"/>
              </a:solidFill>
              <a:latin typeface="+mn-lt"/>
            </a:endParaRPr>
          </a:p>
        </p:txBody>
      </p:sp>
      <p:sp>
        <p:nvSpPr>
          <p:cNvPr id="40" name="Text Box 123"/>
          <p:cNvSpPr txBox="1">
            <a:spLocks noChangeArrowheads="1"/>
          </p:cNvSpPr>
          <p:nvPr/>
        </p:nvSpPr>
        <p:spPr bwMode="auto">
          <a:xfrm>
            <a:off x="6643482" y="2560320"/>
            <a:ext cx="20116800"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91440" rIns="91440" bIns="91440"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r" eaLnBrk="1" hangingPunct="1"/>
            <a:r>
              <a:rPr lang="en-US" sz="5000" dirty="0" smtClean="0">
                <a:solidFill>
                  <a:schemeClr val="bg1"/>
                </a:solidFill>
                <a:latin typeface="+mn-lt"/>
              </a:rPr>
              <a:t>Yibing ZUO</a:t>
            </a:r>
            <a:r>
              <a:rPr lang="en-US" sz="5000" baseline="30000" dirty="0" smtClean="0">
                <a:solidFill>
                  <a:schemeClr val="bg1"/>
                </a:solidFill>
                <a:latin typeface="+mn-lt"/>
              </a:rPr>
              <a:t>1</a:t>
            </a:r>
            <a:r>
              <a:rPr lang="en-US" sz="5000" dirty="0">
                <a:solidFill>
                  <a:schemeClr val="bg1"/>
                </a:solidFill>
                <a:latin typeface="+mn-lt"/>
              </a:rPr>
              <a:t>; </a:t>
            </a:r>
            <a:r>
              <a:rPr lang="en-US" sz="5000" dirty="0" err="1" smtClean="0">
                <a:solidFill>
                  <a:schemeClr val="bg1"/>
                </a:solidFill>
                <a:latin typeface="+mn-lt"/>
              </a:rPr>
              <a:t>Marija</a:t>
            </a:r>
            <a:r>
              <a:rPr lang="en-US" sz="5000" dirty="0" smtClean="0">
                <a:solidFill>
                  <a:schemeClr val="bg1"/>
                </a:solidFill>
                <a:latin typeface="+mn-lt"/>
              </a:rPr>
              <a:t> NEDELJKOVIC</a:t>
            </a:r>
            <a:r>
              <a:rPr lang="en-US" sz="5000" baseline="30000" dirty="0" smtClean="0">
                <a:solidFill>
                  <a:schemeClr val="bg1"/>
                </a:solidFill>
                <a:latin typeface="+mn-lt"/>
              </a:rPr>
              <a:t>1</a:t>
            </a:r>
            <a:r>
              <a:rPr lang="en-US" sz="5000" dirty="0" smtClean="0">
                <a:solidFill>
                  <a:schemeClr val="bg1"/>
                </a:solidFill>
                <a:latin typeface="+mn-lt"/>
              </a:rPr>
              <a:t>; </a:t>
            </a:r>
            <a:r>
              <a:rPr lang="en-US" sz="5000" dirty="0" err="1" smtClean="0">
                <a:solidFill>
                  <a:schemeClr val="bg1"/>
                </a:solidFill>
                <a:latin typeface="+mn-lt"/>
              </a:rPr>
              <a:t>Guang</a:t>
            </a:r>
            <a:r>
              <a:rPr lang="en-US" sz="5000" dirty="0" smtClean="0">
                <a:solidFill>
                  <a:schemeClr val="bg1"/>
                </a:solidFill>
                <a:latin typeface="+mn-lt"/>
              </a:rPr>
              <a:t> YE</a:t>
            </a:r>
            <a:r>
              <a:rPr lang="en-US" sz="5000" baseline="30000" dirty="0" smtClean="0">
                <a:solidFill>
                  <a:schemeClr val="bg1"/>
                </a:solidFill>
                <a:latin typeface="+mn-lt"/>
              </a:rPr>
              <a:t>1</a:t>
            </a:r>
            <a:endParaRPr lang="en-US" sz="5000" baseline="30000" dirty="0">
              <a:solidFill>
                <a:schemeClr val="bg1"/>
              </a:solidFill>
              <a:latin typeface="+mn-lt"/>
            </a:endParaRPr>
          </a:p>
          <a:p>
            <a:pPr algn="r" eaLnBrk="1" hangingPunct="1"/>
            <a:r>
              <a:rPr lang="en-US" sz="4400" baseline="30000" dirty="0" smtClean="0">
                <a:solidFill>
                  <a:schemeClr val="bg1"/>
                </a:solidFill>
                <a:latin typeface="+mn-lt"/>
              </a:rPr>
              <a:t>1</a:t>
            </a:r>
            <a:r>
              <a:rPr lang="en-US" sz="4400" dirty="0" smtClean="0">
                <a:solidFill>
                  <a:schemeClr val="bg1"/>
                </a:solidFill>
                <a:latin typeface="+mn-lt"/>
              </a:rPr>
              <a:t>Faculty of Civil Engineering and Geosciences, Delft University </a:t>
            </a:r>
            <a:r>
              <a:rPr lang="en-US" sz="4400" dirty="0">
                <a:solidFill>
                  <a:schemeClr val="bg1"/>
                </a:solidFill>
                <a:latin typeface="+mn-lt"/>
              </a:rPr>
              <a:t>of </a:t>
            </a:r>
            <a:r>
              <a:rPr lang="en-US" sz="4400" dirty="0" smtClean="0">
                <a:solidFill>
                  <a:schemeClr val="bg1"/>
                </a:solidFill>
                <a:latin typeface="+mn-lt"/>
              </a:rPr>
              <a:t>Technology</a:t>
            </a:r>
            <a:endParaRPr lang="en-US" sz="4400" dirty="0">
              <a:solidFill>
                <a:schemeClr val="bg1"/>
              </a:solidFill>
              <a:latin typeface="+mn-lt"/>
            </a:endParaRPr>
          </a:p>
        </p:txBody>
      </p:sp>
      <p:sp>
        <p:nvSpPr>
          <p:cNvPr id="41" name="TextBox 40"/>
          <p:cNvSpPr txBox="1"/>
          <p:nvPr/>
        </p:nvSpPr>
        <p:spPr>
          <a:xfrm>
            <a:off x="1463040" y="36941760"/>
            <a:ext cx="5388270" cy="2246769"/>
          </a:xfrm>
          <a:prstGeom prst="rect">
            <a:avLst/>
          </a:prstGeom>
          <a:noFill/>
        </p:spPr>
        <p:txBody>
          <a:bodyPr wrap="none" rtlCol="0">
            <a:spAutoFit/>
          </a:bodyPr>
          <a:lstStyle/>
          <a:p>
            <a:r>
              <a:rPr lang="en-US" sz="2800" dirty="0" smtClean="0"/>
              <a:t>Yibing ZUO</a:t>
            </a:r>
            <a:endParaRPr lang="en-US" sz="2800" dirty="0"/>
          </a:p>
          <a:p>
            <a:r>
              <a:rPr lang="en-US" sz="2800" dirty="0" smtClean="0"/>
              <a:t>Delft University of Technology</a:t>
            </a:r>
            <a:endParaRPr lang="en-US" sz="2800" dirty="0"/>
          </a:p>
          <a:p>
            <a:r>
              <a:rPr lang="en-US" sz="2800" dirty="0"/>
              <a:t>Email</a:t>
            </a:r>
            <a:r>
              <a:rPr lang="en-US" sz="2800" dirty="0" smtClean="0"/>
              <a:t>: Y.Zuo@tudelft.nl</a:t>
            </a:r>
            <a:endParaRPr lang="en-US" sz="2800" dirty="0"/>
          </a:p>
          <a:p>
            <a:r>
              <a:rPr lang="en-US" sz="2800" dirty="0"/>
              <a:t>Website</a:t>
            </a:r>
            <a:r>
              <a:rPr lang="en-US" sz="2800" dirty="0" smtClean="0"/>
              <a:t>: geopolymer.citg.tudelft.nl </a:t>
            </a:r>
            <a:endParaRPr lang="en-US" sz="2800" dirty="0"/>
          </a:p>
          <a:p>
            <a:r>
              <a:rPr lang="en-US" sz="2800" dirty="0"/>
              <a:t>Phone</a:t>
            </a:r>
            <a:r>
              <a:rPr lang="en-US" sz="2800" dirty="0" smtClean="0"/>
              <a:t>: +31152788343</a:t>
            </a:r>
            <a:endParaRPr lang="en-US" sz="2800" dirty="0"/>
          </a:p>
        </p:txBody>
      </p:sp>
      <p:sp>
        <p:nvSpPr>
          <p:cNvPr id="42" name="TextBox 41"/>
          <p:cNvSpPr txBox="1"/>
          <p:nvPr/>
        </p:nvSpPr>
        <p:spPr>
          <a:xfrm>
            <a:off x="1463040" y="35935920"/>
            <a:ext cx="2147832" cy="830997"/>
          </a:xfrm>
          <a:prstGeom prst="rect">
            <a:avLst/>
          </a:prstGeom>
          <a:noFill/>
        </p:spPr>
        <p:txBody>
          <a:bodyPr wrap="none" rtlCol="0">
            <a:spAutoFit/>
          </a:bodyPr>
          <a:lstStyle/>
          <a:p>
            <a:r>
              <a:rPr lang="en-US" sz="4800" b="1" dirty="0"/>
              <a:t>Contact</a:t>
            </a:r>
          </a:p>
        </p:txBody>
      </p:sp>
      <p:sp>
        <p:nvSpPr>
          <p:cNvPr id="54" name="Text Box 194"/>
          <p:cNvSpPr txBox="1">
            <a:spLocks noChangeArrowheads="1"/>
          </p:cNvSpPr>
          <p:nvPr/>
        </p:nvSpPr>
        <p:spPr bwMode="auto">
          <a:xfrm>
            <a:off x="1426945" y="27428465"/>
            <a:ext cx="11887200" cy="7263527"/>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indent="448056" algn="just" eaLnBrk="1" hangingPunct="1"/>
            <a:r>
              <a:rPr lang="en-US" sz="2800" dirty="0">
                <a:latin typeface="Calibri" pitchFamily="34" charset="0"/>
              </a:rPr>
              <a:t>The </a:t>
            </a:r>
            <a:r>
              <a:rPr lang="en-GB" sz="2800" dirty="0">
                <a:latin typeface="Calibri" pitchFamily="34" charset="0"/>
              </a:rPr>
              <a:t>pore size distribution </a:t>
            </a:r>
            <a:r>
              <a:rPr lang="en-GB" sz="2800" dirty="0" smtClean="0">
                <a:latin typeface="Calibri" pitchFamily="34" charset="0"/>
              </a:rPr>
              <a:t>of samples by first intrusion and second intrusion using standard MIP were plotted in Figure 1 and Figure 2 for the samples of Na</a:t>
            </a:r>
            <a:r>
              <a:rPr lang="en-GB" sz="2800" baseline="-25000" dirty="0" smtClean="0">
                <a:latin typeface="Calibri" pitchFamily="34" charset="0"/>
              </a:rPr>
              <a:t>2</a:t>
            </a:r>
            <a:r>
              <a:rPr lang="en-GB" sz="2800" dirty="0" smtClean="0">
                <a:latin typeface="Calibri" pitchFamily="34" charset="0"/>
              </a:rPr>
              <a:t>O_4%, Na</a:t>
            </a:r>
            <a:r>
              <a:rPr lang="en-GB" sz="2800" baseline="-25000" dirty="0" smtClean="0">
                <a:latin typeface="Calibri" pitchFamily="34" charset="0"/>
              </a:rPr>
              <a:t>2</a:t>
            </a:r>
            <a:r>
              <a:rPr lang="en-GB" sz="2800" dirty="0" smtClean="0">
                <a:latin typeface="Calibri" pitchFamily="34" charset="0"/>
              </a:rPr>
              <a:t>O_6% and Na</a:t>
            </a:r>
            <a:r>
              <a:rPr lang="en-GB" sz="2800" baseline="-25000" dirty="0" smtClean="0">
                <a:latin typeface="Calibri" pitchFamily="34" charset="0"/>
              </a:rPr>
              <a:t>2</a:t>
            </a:r>
            <a:r>
              <a:rPr lang="en-GB" sz="2800" dirty="0" smtClean="0">
                <a:latin typeface="Calibri" pitchFamily="34" charset="0"/>
              </a:rPr>
              <a:t>O_8% at 28, 90 and 360 days</a:t>
            </a:r>
            <a:r>
              <a:rPr lang="en-GB" sz="2800" dirty="0">
                <a:latin typeface="Calibri" pitchFamily="34" charset="0"/>
              </a:rPr>
              <a:t>. As curing time goes from 28 days to 360 days, the pore size is reduced and moves to fine pore size region. The total porosity decreases from 19.4% to 9.7% for Na</a:t>
            </a:r>
            <a:r>
              <a:rPr lang="en-GB" sz="2800" baseline="-25000" dirty="0">
                <a:latin typeface="Calibri" pitchFamily="34" charset="0"/>
              </a:rPr>
              <a:t>2</a:t>
            </a:r>
            <a:r>
              <a:rPr lang="en-GB" sz="2800" dirty="0">
                <a:latin typeface="Calibri" pitchFamily="34" charset="0"/>
              </a:rPr>
              <a:t>O_4%, from 13.9% to 8.0% for Na</a:t>
            </a:r>
            <a:r>
              <a:rPr lang="en-GB" sz="2800" baseline="-25000" dirty="0">
                <a:latin typeface="Calibri" pitchFamily="34" charset="0"/>
              </a:rPr>
              <a:t>2</a:t>
            </a:r>
            <a:r>
              <a:rPr lang="en-GB" sz="2800" dirty="0">
                <a:latin typeface="Calibri" pitchFamily="34" charset="0"/>
              </a:rPr>
              <a:t>O_6% and from 14.0% to 6.7% for Na</a:t>
            </a:r>
            <a:r>
              <a:rPr lang="en-GB" sz="2800" baseline="-25000" dirty="0">
                <a:latin typeface="Calibri" pitchFamily="34" charset="0"/>
              </a:rPr>
              <a:t>2</a:t>
            </a:r>
            <a:r>
              <a:rPr lang="en-GB" sz="2800" dirty="0">
                <a:latin typeface="Calibri" pitchFamily="34" charset="0"/>
              </a:rPr>
              <a:t>O_8%. When the Na</a:t>
            </a:r>
            <a:r>
              <a:rPr lang="en-GB" sz="2800" baseline="-25000" dirty="0">
                <a:latin typeface="Calibri" pitchFamily="34" charset="0"/>
              </a:rPr>
              <a:t>2</a:t>
            </a:r>
            <a:r>
              <a:rPr lang="en-GB" sz="2800" dirty="0">
                <a:latin typeface="Calibri" pitchFamily="34" charset="0"/>
              </a:rPr>
              <a:t>O dosage increases from 4% to 8%, the total porosity is also reduced regardless of the curing age.</a:t>
            </a:r>
          </a:p>
          <a:p>
            <a:pPr indent="448056" algn="just" eaLnBrk="1" hangingPunct="1"/>
            <a:r>
              <a:rPr lang="en-GB" sz="2800" dirty="0">
                <a:latin typeface="Calibri" pitchFamily="34" charset="0"/>
              </a:rPr>
              <a:t>The effective porosity can be obtained from the second intrusion curves as shown in Figures 1 and 2. Figure 2 (right) shows the effective porosity and its proportion (%) in total porosity for Na</a:t>
            </a:r>
            <a:r>
              <a:rPr lang="en-GB" sz="2800" baseline="-25000" dirty="0">
                <a:latin typeface="Calibri" pitchFamily="34" charset="0"/>
              </a:rPr>
              <a:t>2</a:t>
            </a:r>
            <a:r>
              <a:rPr lang="en-GB" sz="2800" dirty="0">
                <a:latin typeface="Calibri" pitchFamily="34" charset="0"/>
              </a:rPr>
              <a:t>O_4%, Na</a:t>
            </a:r>
            <a:r>
              <a:rPr lang="en-GB" sz="2800" baseline="-25000" dirty="0">
                <a:latin typeface="Calibri" pitchFamily="34" charset="0"/>
              </a:rPr>
              <a:t>2</a:t>
            </a:r>
            <a:r>
              <a:rPr lang="en-GB" sz="2800" dirty="0">
                <a:latin typeface="Calibri" pitchFamily="34" charset="0"/>
              </a:rPr>
              <a:t>O_6% and Na</a:t>
            </a:r>
            <a:r>
              <a:rPr lang="en-GB" sz="2800" baseline="-25000" dirty="0">
                <a:latin typeface="Calibri" pitchFamily="34" charset="0"/>
              </a:rPr>
              <a:t>2</a:t>
            </a:r>
            <a:r>
              <a:rPr lang="en-GB" sz="2800" dirty="0">
                <a:latin typeface="Calibri" pitchFamily="34" charset="0"/>
              </a:rPr>
              <a:t>O_8% at different curing ages. The effective porosity decreases from 7.4% to 1.0% for Na</a:t>
            </a:r>
            <a:r>
              <a:rPr lang="en-GB" sz="2800" baseline="-25000" dirty="0">
                <a:latin typeface="Calibri" pitchFamily="34" charset="0"/>
              </a:rPr>
              <a:t>2</a:t>
            </a:r>
            <a:r>
              <a:rPr lang="en-GB" sz="2800" dirty="0">
                <a:latin typeface="Calibri" pitchFamily="34" charset="0"/>
              </a:rPr>
              <a:t>O_4%, from 3.9% to 1.9% for Na</a:t>
            </a:r>
            <a:r>
              <a:rPr lang="en-GB" sz="2800" baseline="-25000" dirty="0">
                <a:latin typeface="Calibri" pitchFamily="34" charset="0"/>
              </a:rPr>
              <a:t>2</a:t>
            </a:r>
            <a:r>
              <a:rPr lang="en-GB" sz="2800" dirty="0">
                <a:latin typeface="Calibri" pitchFamily="34" charset="0"/>
              </a:rPr>
              <a:t>O_6% and from 3.2% to 1.4% for Na</a:t>
            </a:r>
            <a:r>
              <a:rPr lang="en-GB" sz="2800" baseline="-25000" dirty="0">
                <a:latin typeface="Calibri" pitchFamily="34" charset="0"/>
              </a:rPr>
              <a:t>2</a:t>
            </a:r>
            <a:r>
              <a:rPr lang="en-GB" sz="2800" dirty="0">
                <a:latin typeface="Calibri" pitchFamily="34" charset="0"/>
              </a:rPr>
              <a:t>O_8% when curing age increases from 28 days to 360 days. When the effective porosity is expressed against the total porosity, it can be seen that the effective porosity consists less than 50% of total porosity and decreases with time.</a:t>
            </a:r>
            <a:endParaRPr lang="en-US" sz="2800" dirty="0">
              <a:latin typeface="Calibri" pitchFamily="34" charset="0"/>
            </a:endParaRPr>
          </a:p>
        </p:txBody>
      </p:sp>
      <p:sp>
        <p:nvSpPr>
          <p:cNvPr id="55" name="Rectangle 54"/>
          <p:cNvSpPr/>
          <p:nvPr/>
        </p:nvSpPr>
        <p:spPr>
          <a:xfrm>
            <a:off x="1501140" y="5120640"/>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rPr>
              <a:t>Introduction</a:t>
            </a:r>
          </a:p>
        </p:txBody>
      </p:sp>
      <p:sp>
        <p:nvSpPr>
          <p:cNvPr id="56" name="Text Box 192"/>
          <p:cNvSpPr txBox="1">
            <a:spLocks noChangeArrowheads="1"/>
          </p:cNvSpPr>
          <p:nvPr/>
        </p:nvSpPr>
        <p:spPr bwMode="auto">
          <a:xfrm>
            <a:off x="1463040" y="13024247"/>
            <a:ext cx="11887200" cy="8125301"/>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eaLnBrk="1" hangingPunct="1"/>
            <a:r>
              <a:rPr lang="en-US" sz="2800" dirty="0" smtClean="0">
                <a:latin typeface="Calibri" pitchFamily="34" charset="0"/>
              </a:rPr>
              <a:t>Materials and mixtures:</a:t>
            </a:r>
          </a:p>
          <a:p>
            <a:pPr indent="448056" algn="just" eaLnBrk="1" hangingPunct="1"/>
            <a:r>
              <a:rPr lang="en-US" sz="2800" dirty="0" smtClean="0">
                <a:latin typeface="Calibri" pitchFamily="34" charset="0"/>
              </a:rPr>
              <a:t>The chemical composition of blast furnace slag is </a:t>
            </a:r>
            <a:r>
              <a:rPr lang="en-GB" sz="2800" dirty="0">
                <a:latin typeface="Calibri" pitchFamily="34" charset="0"/>
              </a:rPr>
              <a:t>32.91% SiO</a:t>
            </a:r>
            <a:r>
              <a:rPr lang="en-GB" sz="2800" baseline="-25000" dirty="0">
                <a:latin typeface="Calibri" pitchFamily="34" charset="0"/>
              </a:rPr>
              <a:t>2</a:t>
            </a:r>
            <a:r>
              <a:rPr lang="en-GB" sz="2800" dirty="0">
                <a:latin typeface="Calibri" pitchFamily="34" charset="0"/>
              </a:rPr>
              <a:t>, 40.96% </a:t>
            </a:r>
            <a:r>
              <a:rPr lang="en-GB" sz="2800" dirty="0" err="1">
                <a:latin typeface="Calibri" pitchFamily="34" charset="0"/>
              </a:rPr>
              <a:t>CaO</a:t>
            </a:r>
            <a:r>
              <a:rPr lang="en-GB" sz="2800" dirty="0">
                <a:latin typeface="Calibri" pitchFamily="34" charset="0"/>
              </a:rPr>
              <a:t>, 11.85% Al</a:t>
            </a:r>
            <a:r>
              <a:rPr lang="en-GB" sz="2800" baseline="-25000" dirty="0">
                <a:latin typeface="Calibri" pitchFamily="34" charset="0"/>
              </a:rPr>
              <a:t>2</a:t>
            </a:r>
            <a:r>
              <a:rPr lang="en-GB" sz="2800" dirty="0">
                <a:latin typeface="Calibri" pitchFamily="34" charset="0"/>
              </a:rPr>
              <a:t>O</a:t>
            </a:r>
            <a:r>
              <a:rPr lang="en-GB" sz="2800" baseline="-25000" dirty="0">
                <a:latin typeface="Calibri" pitchFamily="34" charset="0"/>
              </a:rPr>
              <a:t>3</a:t>
            </a:r>
            <a:r>
              <a:rPr lang="en-GB" sz="2800" dirty="0">
                <a:latin typeface="Calibri" pitchFamily="34" charset="0"/>
              </a:rPr>
              <a:t>, 9.23% </a:t>
            </a:r>
            <a:r>
              <a:rPr lang="en-GB" sz="2800" dirty="0" err="1">
                <a:latin typeface="Calibri" pitchFamily="34" charset="0"/>
              </a:rPr>
              <a:t>MgO</a:t>
            </a:r>
            <a:r>
              <a:rPr lang="en-GB" sz="2800" dirty="0">
                <a:latin typeface="Calibri" pitchFamily="34" charset="0"/>
              </a:rPr>
              <a:t>, 0.46% Fe</a:t>
            </a:r>
            <a:r>
              <a:rPr lang="en-GB" sz="2800" baseline="-25000" dirty="0">
                <a:latin typeface="Calibri" pitchFamily="34" charset="0"/>
              </a:rPr>
              <a:t>2</a:t>
            </a:r>
            <a:r>
              <a:rPr lang="en-GB" sz="2800" dirty="0">
                <a:latin typeface="Calibri" pitchFamily="34" charset="0"/>
              </a:rPr>
              <a:t>O</a:t>
            </a:r>
            <a:r>
              <a:rPr lang="en-GB" sz="2800" baseline="-25000" dirty="0">
                <a:latin typeface="Calibri" pitchFamily="34" charset="0"/>
              </a:rPr>
              <a:t>3</a:t>
            </a:r>
            <a:r>
              <a:rPr lang="en-GB" sz="2800" dirty="0">
                <a:latin typeface="Calibri" pitchFamily="34" charset="0"/>
              </a:rPr>
              <a:t>, 1.61% SO</a:t>
            </a:r>
            <a:r>
              <a:rPr lang="en-GB" sz="2800" baseline="-25000" dirty="0">
                <a:latin typeface="Calibri" pitchFamily="34" charset="0"/>
              </a:rPr>
              <a:t>3</a:t>
            </a:r>
            <a:r>
              <a:rPr lang="en-GB" sz="2800" dirty="0">
                <a:latin typeface="Calibri" pitchFamily="34" charset="0"/>
              </a:rPr>
              <a:t>, 0.33% K</a:t>
            </a:r>
            <a:r>
              <a:rPr lang="en-GB" sz="2800" baseline="-25000" dirty="0">
                <a:latin typeface="Calibri" pitchFamily="34" charset="0"/>
              </a:rPr>
              <a:t>2</a:t>
            </a:r>
            <a:r>
              <a:rPr lang="en-GB" sz="2800" dirty="0">
                <a:latin typeface="Calibri" pitchFamily="34" charset="0"/>
              </a:rPr>
              <a:t>O and 1% TiO</a:t>
            </a:r>
            <a:r>
              <a:rPr lang="en-GB" sz="2800" baseline="-25000" dirty="0">
                <a:latin typeface="Calibri" pitchFamily="34" charset="0"/>
              </a:rPr>
              <a:t>2</a:t>
            </a:r>
            <a:r>
              <a:rPr lang="en-GB" sz="2800" dirty="0">
                <a:latin typeface="Calibri" pitchFamily="34" charset="0"/>
              </a:rPr>
              <a:t>. Three contents of sodium hydroxide were selected with Na</a:t>
            </a:r>
            <a:r>
              <a:rPr lang="en-GB" sz="2800" baseline="-25000" dirty="0">
                <a:latin typeface="Calibri" pitchFamily="34" charset="0"/>
              </a:rPr>
              <a:t>2</a:t>
            </a:r>
            <a:r>
              <a:rPr lang="en-GB" sz="2800" dirty="0">
                <a:latin typeface="Calibri" pitchFamily="34" charset="0"/>
              </a:rPr>
              <a:t>O/slag=4%, 6% and 8%. A water/slag ratio of 0.4 and sealed curing condition (20°C) were used for all mixtures. According to the content of Na</a:t>
            </a:r>
            <a:r>
              <a:rPr lang="en-GB" sz="2800" baseline="-25000" dirty="0">
                <a:latin typeface="Calibri" pitchFamily="34" charset="0"/>
              </a:rPr>
              <a:t>2</a:t>
            </a:r>
            <a:r>
              <a:rPr lang="en-GB" sz="2800" dirty="0">
                <a:latin typeface="Calibri" pitchFamily="34" charset="0"/>
              </a:rPr>
              <a:t>O, the samples can be denoted as Na</a:t>
            </a:r>
            <a:r>
              <a:rPr lang="en-GB" sz="2800" baseline="-25000" dirty="0">
                <a:latin typeface="Calibri" pitchFamily="34" charset="0"/>
              </a:rPr>
              <a:t>2</a:t>
            </a:r>
            <a:r>
              <a:rPr lang="en-GB" sz="2800" dirty="0">
                <a:latin typeface="Calibri" pitchFamily="34" charset="0"/>
              </a:rPr>
              <a:t>O_4%, Na</a:t>
            </a:r>
            <a:r>
              <a:rPr lang="en-GB" sz="2800" baseline="-25000" dirty="0">
                <a:latin typeface="Calibri" pitchFamily="34" charset="0"/>
              </a:rPr>
              <a:t>2</a:t>
            </a:r>
            <a:r>
              <a:rPr lang="en-GB" sz="2800" dirty="0">
                <a:latin typeface="Calibri" pitchFamily="34" charset="0"/>
              </a:rPr>
              <a:t>O_6% and Na</a:t>
            </a:r>
            <a:r>
              <a:rPr lang="en-GB" sz="2800" baseline="-25000" dirty="0">
                <a:latin typeface="Calibri" pitchFamily="34" charset="0"/>
              </a:rPr>
              <a:t>2</a:t>
            </a:r>
            <a:r>
              <a:rPr lang="en-GB" sz="2800" dirty="0">
                <a:latin typeface="Calibri" pitchFamily="34" charset="0"/>
              </a:rPr>
              <a:t>O_8% in the following text</a:t>
            </a:r>
            <a:r>
              <a:rPr lang="en-GB" sz="2800" dirty="0" smtClean="0">
                <a:latin typeface="Calibri" pitchFamily="34" charset="0"/>
              </a:rPr>
              <a:t>.</a:t>
            </a:r>
          </a:p>
          <a:p>
            <a:pPr algn="just" eaLnBrk="1" hangingPunct="1"/>
            <a:endParaRPr lang="en-GB" sz="2800" dirty="0">
              <a:latin typeface="Calibri" pitchFamily="34" charset="0"/>
            </a:endParaRPr>
          </a:p>
          <a:p>
            <a:pPr algn="just" eaLnBrk="1" hangingPunct="1"/>
            <a:r>
              <a:rPr lang="en-GB" sz="2800" dirty="0" smtClean="0">
                <a:latin typeface="Calibri" pitchFamily="34" charset="0"/>
              </a:rPr>
              <a:t>PDC-MIP:</a:t>
            </a:r>
          </a:p>
          <a:p>
            <a:pPr indent="448056" algn="just" eaLnBrk="1" hangingPunct="1"/>
            <a:r>
              <a:rPr lang="en-GB" sz="2800" dirty="0" smtClean="0">
                <a:latin typeface="Calibri" pitchFamily="34" charset="0"/>
              </a:rPr>
              <a:t>In PDC-MIP, the applied pressure is increased by repeating pressurization-depressurization cycles. Within each cycle, the mercury intrusion volume (V</a:t>
            </a:r>
            <a:r>
              <a:rPr lang="en-GB" sz="2800" baseline="30000" dirty="0" smtClean="0">
                <a:latin typeface="Calibri" pitchFamily="34" charset="0"/>
              </a:rPr>
              <a:t>in</a:t>
            </a:r>
            <a:r>
              <a:rPr lang="en-GB" sz="2800" dirty="0" smtClean="0">
                <a:latin typeface="Calibri" pitchFamily="34" charset="0"/>
              </a:rPr>
              <a:t>) and extrusion volume (V</a:t>
            </a:r>
            <a:r>
              <a:rPr lang="en-GB" sz="2800" baseline="30000" dirty="0" smtClean="0">
                <a:latin typeface="Calibri" pitchFamily="34" charset="0"/>
              </a:rPr>
              <a:t>ex</a:t>
            </a:r>
            <a:r>
              <a:rPr lang="en-GB" sz="2800" dirty="0" smtClean="0">
                <a:latin typeface="Calibri" pitchFamily="34" charset="0"/>
              </a:rPr>
              <a:t>) are recorded. The mercury extrusion volume can be regarded as the throat pore volume (V</a:t>
            </a:r>
            <a:r>
              <a:rPr lang="en-GB" sz="2800" baseline="30000" dirty="0" smtClean="0">
                <a:latin typeface="Calibri" pitchFamily="34" charset="0"/>
              </a:rPr>
              <a:t>th</a:t>
            </a:r>
            <a:r>
              <a:rPr lang="en-GB" sz="2800" dirty="0" smtClean="0">
                <a:latin typeface="Calibri" pitchFamily="34" charset="0"/>
              </a:rPr>
              <a:t>, Eq.(1)), The ink-bottle pore volume </a:t>
            </a:r>
            <a:r>
              <a:rPr lang="en-GB" sz="2800" dirty="0">
                <a:latin typeface="Calibri" pitchFamily="34" charset="0"/>
              </a:rPr>
              <a:t>(</a:t>
            </a:r>
            <a:r>
              <a:rPr lang="en-GB" sz="2800" dirty="0" err="1" smtClean="0">
                <a:latin typeface="Calibri" pitchFamily="34" charset="0"/>
              </a:rPr>
              <a:t>V</a:t>
            </a:r>
            <a:r>
              <a:rPr lang="en-GB" sz="2800" baseline="30000" dirty="0" err="1" smtClean="0">
                <a:latin typeface="Calibri" pitchFamily="34" charset="0"/>
              </a:rPr>
              <a:t>ink</a:t>
            </a:r>
            <a:r>
              <a:rPr lang="en-GB" sz="2800" dirty="0" smtClean="0">
                <a:latin typeface="Calibri" pitchFamily="34" charset="0"/>
              </a:rPr>
              <a:t>) can be calculated using Eq.(2) by assuming the size distribution of ink-bottle pores is equal to that of the pores with the diameter larger than the current throat pores.</a:t>
            </a:r>
          </a:p>
          <a:p>
            <a:pPr algn="ctr" eaLnBrk="1" hangingPunct="1"/>
            <a:r>
              <a:rPr lang="en-GB" sz="2800" dirty="0" smtClean="0">
                <a:latin typeface="Calibri" pitchFamily="34" charset="0"/>
              </a:rPr>
              <a:t>V</a:t>
            </a:r>
            <a:r>
              <a:rPr lang="en-GB" sz="2800" baseline="-25000" dirty="0" smtClean="0">
                <a:latin typeface="Calibri" pitchFamily="34" charset="0"/>
              </a:rPr>
              <a:t>j,j</a:t>
            </a:r>
            <a:r>
              <a:rPr lang="en-GB" sz="2800" dirty="0" smtClean="0">
                <a:latin typeface="Calibri" pitchFamily="34" charset="0"/>
              </a:rPr>
              <a:t>=V</a:t>
            </a:r>
            <a:r>
              <a:rPr lang="en-GB" sz="2800" baseline="-25000" dirty="0" smtClean="0">
                <a:latin typeface="Calibri" pitchFamily="34" charset="0"/>
              </a:rPr>
              <a:t>j</a:t>
            </a:r>
            <a:r>
              <a:rPr lang="en-GB" sz="2800" baseline="30000" dirty="0" smtClean="0">
                <a:latin typeface="Calibri" pitchFamily="34" charset="0"/>
              </a:rPr>
              <a:t>th</a:t>
            </a:r>
            <a:r>
              <a:rPr lang="en-GB" sz="2800" dirty="0" smtClean="0">
                <a:latin typeface="Calibri" pitchFamily="34" charset="0"/>
              </a:rPr>
              <a:t>                                                                                     (1)</a:t>
            </a:r>
          </a:p>
          <a:p>
            <a:pPr algn="ctr" eaLnBrk="1" hangingPunct="1"/>
            <a:r>
              <a:rPr lang="en-US" sz="2800" dirty="0" smtClean="0">
                <a:latin typeface="Calibri" pitchFamily="34" charset="0"/>
              </a:rPr>
              <a:t>V</a:t>
            </a:r>
            <a:r>
              <a:rPr lang="en-US" sz="2800" baseline="-25000" dirty="0" smtClean="0">
                <a:latin typeface="Calibri" pitchFamily="34" charset="0"/>
              </a:rPr>
              <a:t>i,j</a:t>
            </a:r>
            <a:r>
              <a:rPr lang="en-US" sz="2800" dirty="0" smtClean="0">
                <a:latin typeface="Calibri" pitchFamily="34" charset="0"/>
              </a:rPr>
              <a:t>=V</a:t>
            </a:r>
            <a:r>
              <a:rPr lang="en-US" sz="2800" baseline="-25000" dirty="0" smtClean="0">
                <a:latin typeface="Calibri" pitchFamily="34" charset="0"/>
              </a:rPr>
              <a:t>i,j-1</a:t>
            </a:r>
            <a:r>
              <a:rPr lang="en-US" sz="2800" dirty="0" smtClean="0">
                <a:latin typeface="Calibri" pitchFamily="34" charset="0"/>
              </a:rPr>
              <a:t>*(1+(V</a:t>
            </a:r>
            <a:r>
              <a:rPr lang="en-US" sz="2800" baseline="-25000" dirty="0" smtClean="0">
                <a:latin typeface="Calibri" pitchFamily="34" charset="0"/>
              </a:rPr>
              <a:t>j</a:t>
            </a:r>
            <a:r>
              <a:rPr lang="en-US" sz="2800" baseline="30000" dirty="0" smtClean="0">
                <a:latin typeface="Calibri" pitchFamily="34" charset="0"/>
              </a:rPr>
              <a:t>in</a:t>
            </a:r>
            <a:r>
              <a:rPr lang="en-US" sz="2800" dirty="0" smtClean="0">
                <a:latin typeface="Calibri" pitchFamily="34" charset="0"/>
              </a:rPr>
              <a:t>-V</a:t>
            </a:r>
            <a:r>
              <a:rPr lang="en-US" sz="2800" baseline="-25000" dirty="0" smtClean="0">
                <a:latin typeface="Calibri" pitchFamily="34" charset="0"/>
              </a:rPr>
              <a:t>j</a:t>
            </a:r>
            <a:r>
              <a:rPr lang="en-US" sz="2800" baseline="30000" dirty="0" smtClean="0">
                <a:latin typeface="Calibri" pitchFamily="34" charset="0"/>
              </a:rPr>
              <a:t>ex</a:t>
            </a:r>
            <a:r>
              <a:rPr lang="en-US" sz="2800" dirty="0" smtClean="0">
                <a:latin typeface="Calibri" pitchFamily="34" charset="0"/>
              </a:rPr>
              <a:t>)/(V</a:t>
            </a:r>
            <a:r>
              <a:rPr lang="en-US" sz="2800" baseline="-25000" dirty="0" smtClean="0">
                <a:latin typeface="Calibri" pitchFamily="34" charset="0"/>
              </a:rPr>
              <a:t>1,j-1</a:t>
            </a:r>
            <a:r>
              <a:rPr lang="en-US" sz="2800" dirty="0" smtClean="0">
                <a:latin typeface="Calibri" pitchFamily="34" charset="0"/>
              </a:rPr>
              <a:t>+V</a:t>
            </a:r>
            <a:r>
              <a:rPr lang="en-US" sz="2800" baseline="-25000" dirty="0" smtClean="0">
                <a:latin typeface="Calibri" pitchFamily="34" charset="0"/>
              </a:rPr>
              <a:t>2,j-1</a:t>
            </a:r>
            <a:r>
              <a:rPr lang="en-US" sz="2800" dirty="0" smtClean="0">
                <a:latin typeface="Calibri" pitchFamily="34" charset="0"/>
              </a:rPr>
              <a:t>+</a:t>
            </a:r>
            <a:r>
              <a:rPr lang="en-GB" sz="2800" dirty="0">
                <a:latin typeface="Calibri" pitchFamily="34" charset="0"/>
              </a:rPr>
              <a:t>···</a:t>
            </a:r>
            <a:r>
              <a:rPr lang="en-US" sz="2800" dirty="0">
                <a:latin typeface="Calibri" pitchFamily="34" charset="0"/>
              </a:rPr>
              <a:t>+V</a:t>
            </a:r>
            <a:r>
              <a:rPr lang="en-US" sz="2800" baseline="-25000" dirty="0">
                <a:latin typeface="Calibri" pitchFamily="34" charset="0"/>
              </a:rPr>
              <a:t>j-1,j-1</a:t>
            </a:r>
            <a:r>
              <a:rPr lang="en-US" sz="2800" dirty="0" smtClean="0">
                <a:latin typeface="Calibri" pitchFamily="34" charset="0"/>
              </a:rPr>
              <a:t>))    (i&lt;j)         (2)</a:t>
            </a:r>
            <a:endParaRPr lang="en-US" sz="2800" dirty="0">
              <a:latin typeface="Calibri" pitchFamily="34" charset="0"/>
            </a:endParaRPr>
          </a:p>
        </p:txBody>
      </p:sp>
      <p:sp>
        <p:nvSpPr>
          <p:cNvPr id="57" name="Rectangle 56"/>
          <p:cNvSpPr/>
          <p:nvPr/>
        </p:nvSpPr>
        <p:spPr>
          <a:xfrm>
            <a:off x="1463040" y="12384167"/>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rPr>
              <a:t>Materials </a:t>
            </a:r>
            <a:r>
              <a:rPr lang="en-US" sz="4800" b="1" dirty="0">
                <a:solidFill>
                  <a:schemeClr val="bg1"/>
                </a:solidFill>
              </a:rPr>
              <a:t>and </a:t>
            </a:r>
            <a:r>
              <a:rPr lang="en-US" sz="4800" b="1" dirty="0" smtClean="0">
                <a:solidFill>
                  <a:schemeClr val="bg1"/>
                </a:solidFill>
              </a:rPr>
              <a:t>Methods</a:t>
            </a:r>
            <a:endParaRPr lang="en-US" sz="4800" b="1" dirty="0">
              <a:solidFill>
                <a:schemeClr val="bg1"/>
              </a:solidFill>
            </a:endParaRPr>
          </a:p>
        </p:txBody>
      </p:sp>
      <p:sp>
        <p:nvSpPr>
          <p:cNvPr id="58" name="Text Box 191"/>
          <p:cNvSpPr txBox="1">
            <a:spLocks noChangeArrowheads="1"/>
          </p:cNvSpPr>
          <p:nvPr/>
        </p:nvSpPr>
        <p:spPr bwMode="auto">
          <a:xfrm>
            <a:off x="14325600" y="11300222"/>
            <a:ext cx="11887200" cy="5539978"/>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indent="448056" algn="just"/>
            <a:r>
              <a:rPr lang="en-GB" sz="2800" dirty="0">
                <a:latin typeface="+mn-lt"/>
              </a:rPr>
              <a:t>Taking Na</a:t>
            </a:r>
            <a:r>
              <a:rPr lang="en-GB" sz="2800" baseline="-25000" dirty="0">
                <a:latin typeface="+mn-lt"/>
              </a:rPr>
              <a:t>2</a:t>
            </a:r>
            <a:r>
              <a:rPr lang="en-GB" sz="2800" dirty="0">
                <a:latin typeface="+mn-lt"/>
              </a:rPr>
              <a:t>O_4% as an example, the testing results by PDC-MIP are presented. The throat pore size distribution as well as the ink-bottle pore size distribution can be obtained as shown in Figure 3 (left). The ink-bottle pore size distribution doubles or even triples the throat pore size distribution. The volumes of ink-bottle pore as well as throat pore at different pore sizes especially at fine pore sizes are greatly reduced as curing time goes from 28 days to 360 days. By adding the ink-bottle pore size distribution and throat pore size distribution together, the total pore size distribution can be obtained as shown in Figure 3 (right). Comparing to the pore size distribution obtained by standard MIP, the pore size distribution obtained by PDC-MIP shifts to the coarse pore sizes, which illustrates the reduction of influence of overestimation of small pores and underestimation of large pores by using PDC-MIP.</a:t>
            </a:r>
            <a:endParaRPr lang="en-US" sz="2800" dirty="0">
              <a:latin typeface="+mn-lt"/>
            </a:endParaRPr>
          </a:p>
        </p:txBody>
      </p:sp>
      <p:sp>
        <p:nvSpPr>
          <p:cNvPr id="59" name="Rectangle 58"/>
          <p:cNvSpPr/>
          <p:nvPr/>
        </p:nvSpPr>
        <p:spPr>
          <a:xfrm>
            <a:off x="14325600" y="10660142"/>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rPr>
              <a:t>Results and Discussion—PDC-MIP</a:t>
            </a:r>
            <a:endParaRPr lang="en-US" sz="4800" b="1" dirty="0">
              <a:solidFill>
                <a:schemeClr val="bg1"/>
              </a:solidFill>
            </a:endParaRPr>
          </a:p>
        </p:txBody>
      </p:sp>
      <p:sp>
        <p:nvSpPr>
          <p:cNvPr id="60" name="Text Box 193"/>
          <p:cNvSpPr txBox="1">
            <a:spLocks noChangeArrowheads="1"/>
          </p:cNvSpPr>
          <p:nvPr/>
        </p:nvSpPr>
        <p:spPr bwMode="auto">
          <a:xfrm>
            <a:off x="14325600" y="23568422"/>
            <a:ext cx="11887200" cy="5539978"/>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indent="448056" algn="just"/>
            <a:r>
              <a:rPr lang="en-GB" sz="2800" dirty="0">
                <a:latin typeface="Calibri" pitchFamily="34" charset="0"/>
              </a:rPr>
              <a:t>The </a:t>
            </a:r>
            <a:r>
              <a:rPr lang="en-GB" sz="2800" dirty="0" smtClean="0">
                <a:latin typeface="Calibri" pitchFamily="34" charset="0"/>
              </a:rPr>
              <a:t>alkali-activated slag by </a:t>
            </a:r>
            <a:r>
              <a:rPr lang="en-GB" sz="2800" dirty="0">
                <a:latin typeface="Calibri" pitchFamily="34" charset="0"/>
              </a:rPr>
              <a:t>sodium hydroxide were tested using standard MIP and modified PDC-MIP at different curing ages up to one year. The testing results by standard MIP show that the total porosity decreases from 19.4% to 6.7% and the effective porosity decreases from 7.4% to 1.0% as curing age increases from 28 days to 360 days. The effective porosity consists less than 50% of total porosity and decreases with the increasing of curing time. The modified PDC-MIP enables the determination of size distributions of throat pores and ink-bottle pores. The calculated pore size distribution by PDC-MIP shifts to the coarse pore sizes when compared to the pore size distribution measured by standard MIP. After removing the ink-bottle pore effect, the characterization of pore structure by PDC-MIP will help to improve the interpretation of the properties of </a:t>
            </a:r>
            <a:r>
              <a:rPr lang="en-GB" sz="2800" dirty="0" smtClean="0">
                <a:latin typeface="Calibri" pitchFamily="34" charset="0"/>
              </a:rPr>
              <a:t>alkali-activated slag </a:t>
            </a:r>
            <a:r>
              <a:rPr lang="en-GB" sz="2800" dirty="0">
                <a:latin typeface="Calibri" pitchFamily="34" charset="0"/>
              </a:rPr>
              <a:t>materials.</a:t>
            </a:r>
            <a:endParaRPr lang="en-US" sz="2800" dirty="0">
              <a:latin typeface="Calibri" pitchFamily="34" charset="0"/>
            </a:endParaRPr>
          </a:p>
        </p:txBody>
      </p:sp>
      <p:sp>
        <p:nvSpPr>
          <p:cNvPr id="61" name="Rectangle 60"/>
          <p:cNvSpPr/>
          <p:nvPr/>
        </p:nvSpPr>
        <p:spPr>
          <a:xfrm>
            <a:off x="14325600" y="22928342"/>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a:solidFill>
                  <a:schemeClr val="bg1"/>
                </a:solidFill>
              </a:rPr>
              <a:t>Conclusions</a:t>
            </a:r>
          </a:p>
        </p:txBody>
      </p:sp>
      <p:sp>
        <p:nvSpPr>
          <p:cNvPr id="63" name="Text Box 190"/>
          <p:cNvSpPr txBox="1">
            <a:spLocks noChangeArrowheads="1"/>
          </p:cNvSpPr>
          <p:nvPr/>
        </p:nvSpPr>
        <p:spPr bwMode="auto">
          <a:xfrm>
            <a:off x="1501140" y="5760720"/>
            <a:ext cx="11887200" cy="5970865"/>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indent="448056" algn="just" eaLnBrk="1" hangingPunct="1"/>
            <a:r>
              <a:rPr lang="en-US" sz="2800" dirty="0" smtClean="0">
                <a:latin typeface="+mn-lt"/>
              </a:rPr>
              <a:t>Mercury intrusion porosimetry (MIP) has been widely used to study the pore structure in cement-based materials. However, the standard MIP test method cannot reveal the real pore structure because the test results show underestimation of large pores and overestimation of small pores due to ink-bottle pore effect. In order to overcome this effect, a recently developed pressurization-depressurization cycling mercury intrusion porosimetry (PDC-MIP) testing method was used</a:t>
            </a:r>
            <a:r>
              <a:rPr lang="en-US" sz="2800" baseline="30000" dirty="0" smtClean="0">
                <a:latin typeface="+mn-lt"/>
              </a:rPr>
              <a:t>1</a:t>
            </a:r>
            <a:r>
              <a:rPr lang="en-US" sz="2800" dirty="0" smtClean="0">
                <a:latin typeface="+mn-lt"/>
              </a:rPr>
              <a:t>.</a:t>
            </a:r>
          </a:p>
          <a:p>
            <a:pPr indent="448056" algn="just" eaLnBrk="1" hangingPunct="1"/>
            <a:r>
              <a:rPr lang="en-US" sz="2800" dirty="0" smtClean="0">
                <a:latin typeface="+mn-lt"/>
              </a:rPr>
              <a:t>In this study, the pore structures of sodium hydroxide activated slag with different dosages of  Na</a:t>
            </a:r>
            <a:r>
              <a:rPr lang="en-US" sz="2800" baseline="-25000" dirty="0" smtClean="0">
                <a:latin typeface="+mn-lt"/>
              </a:rPr>
              <a:t>2</a:t>
            </a:r>
            <a:r>
              <a:rPr lang="en-US" sz="2800" dirty="0" smtClean="0">
                <a:latin typeface="+mn-lt"/>
              </a:rPr>
              <a:t>O and different curing ages up to 1 year were tested using PDC-MIP and compared to standard MIP. Through the PDC cycles the throat pore size distribution and ink-bottle pore size distribution were determined. The influence of Na</a:t>
            </a:r>
            <a:r>
              <a:rPr lang="en-US" sz="2800" baseline="-25000" dirty="0" smtClean="0">
                <a:latin typeface="+mn-lt"/>
              </a:rPr>
              <a:t>2</a:t>
            </a:r>
            <a:r>
              <a:rPr lang="en-US" sz="2800" dirty="0" smtClean="0">
                <a:latin typeface="+mn-lt"/>
              </a:rPr>
              <a:t>O dosage as well as curing age on pore structure were discussed.</a:t>
            </a:r>
            <a:endParaRPr lang="en-US" sz="2800" dirty="0">
              <a:latin typeface="+mn-lt"/>
            </a:endParaRPr>
          </a:p>
        </p:txBody>
      </p:sp>
      <p:sp>
        <p:nvSpPr>
          <p:cNvPr id="64" name="Rectangle 63"/>
          <p:cNvSpPr/>
          <p:nvPr/>
        </p:nvSpPr>
        <p:spPr>
          <a:xfrm>
            <a:off x="1426945" y="26788385"/>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rPr>
              <a:t>Results and Discussion—standard MIP</a:t>
            </a:r>
            <a:endParaRPr lang="en-US" sz="4800" b="1" dirty="0">
              <a:solidFill>
                <a:schemeClr val="bg1"/>
              </a:solidFill>
            </a:endParaRPr>
          </a:p>
        </p:txBody>
      </p:sp>
      <p:sp>
        <p:nvSpPr>
          <p:cNvPr id="67" name="Text Box 180"/>
          <p:cNvSpPr txBox="1">
            <a:spLocks noChangeArrowheads="1"/>
          </p:cNvSpPr>
          <p:nvPr/>
        </p:nvSpPr>
        <p:spPr bwMode="auto">
          <a:xfrm>
            <a:off x="1363525" y="25967975"/>
            <a:ext cx="1056423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000" b="1" dirty="0">
                <a:latin typeface="Calibri" pitchFamily="34" charset="0"/>
              </a:rPr>
              <a:t>Figure </a:t>
            </a:r>
            <a:r>
              <a:rPr lang="en-US" sz="2000" b="1" dirty="0" smtClean="0">
                <a:latin typeface="Calibri" pitchFamily="34" charset="0"/>
              </a:rPr>
              <a:t>1: </a:t>
            </a:r>
            <a:r>
              <a:rPr lang="en-US" sz="2000" dirty="0" smtClean="0">
                <a:latin typeface="Calibri" pitchFamily="34" charset="0"/>
              </a:rPr>
              <a:t>Pore size distribution of samples for Na2O_4% (left) and Na2O_6% (right) by standard MIP.</a:t>
            </a:r>
            <a:endParaRPr lang="en-US" sz="2000" dirty="0">
              <a:latin typeface="Calibri" pitchFamily="34" charset="0"/>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21689889"/>
            <a:ext cx="5943600" cy="427808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70545" y="21689889"/>
            <a:ext cx="5943600" cy="4278086"/>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136618" y="5267638"/>
            <a:ext cx="5945417" cy="4279392"/>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190339" y="5267638"/>
            <a:ext cx="6022461" cy="4279392"/>
          </a:xfrm>
          <a:prstGeom prst="rect">
            <a:avLst/>
          </a:prstGeom>
        </p:spPr>
      </p:pic>
      <p:sp>
        <p:nvSpPr>
          <p:cNvPr id="44" name="Text Box 180"/>
          <p:cNvSpPr txBox="1">
            <a:spLocks noChangeArrowheads="1"/>
          </p:cNvSpPr>
          <p:nvPr/>
        </p:nvSpPr>
        <p:spPr bwMode="auto">
          <a:xfrm>
            <a:off x="14325600" y="9655314"/>
            <a:ext cx="11887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000" b="1" dirty="0">
                <a:latin typeface="Calibri" pitchFamily="34" charset="0"/>
              </a:rPr>
              <a:t>Figure </a:t>
            </a:r>
            <a:r>
              <a:rPr lang="en-US" sz="2000" b="1" dirty="0" smtClean="0">
                <a:latin typeface="Calibri" pitchFamily="34" charset="0"/>
              </a:rPr>
              <a:t>2: </a:t>
            </a:r>
            <a:r>
              <a:rPr lang="en-US" sz="2000" dirty="0" smtClean="0">
                <a:latin typeface="Calibri" pitchFamily="34" charset="0"/>
              </a:rPr>
              <a:t>Pore size distribution of samples for Na</a:t>
            </a:r>
            <a:r>
              <a:rPr lang="en-US" sz="2000" baseline="-25000" dirty="0" smtClean="0">
                <a:latin typeface="Calibri" pitchFamily="34" charset="0"/>
              </a:rPr>
              <a:t>2</a:t>
            </a:r>
            <a:r>
              <a:rPr lang="en-US" sz="2000" dirty="0" smtClean="0">
                <a:latin typeface="Calibri" pitchFamily="34" charset="0"/>
              </a:rPr>
              <a:t>O_8% (left) and effective porosity expressed in different terms (right) by standard MIP.</a:t>
            </a:r>
            <a:endParaRPr lang="en-US" sz="2000" dirty="0">
              <a:latin typeface="Calibri" pitchFamily="34" charset="0"/>
            </a:endParaRPr>
          </a:p>
        </p:txBody>
      </p:sp>
      <p:pic>
        <p:nvPicPr>
          <p:cNvPr id="9" name="Picture 8"/>
          <p:cNvPicPr preferRelativeResize="0">
            <a:picLocks/>
          </p:cNvPicPr>
          <p:nvPr/>
        </p:nvPicPr>
        <p:blipFill>
          <a:blip r:embed="rId7">
            <a:extLst>
              <a:ext uri="{28A0092B-C50C-407E-A947-70E740481C1C}">
                <a14:useLocalDpi xmlns:a14="http://schemas.microsoft.com/office/drawing/2010/main" val="0"/>
              </a:ext>
            </a:extLst>
          </a:blip>
          <a:stretch>
            <a:fillRect/>
          </a:stretch>
        </p:blipFill>
        <p:spPr>
          <a:xfrm>
            <a:off x="20399542" y="17366381"/>
            <a:ext cx="5943600" cy="4279392"/>
          </a:xfrm>
          <a:prstGeom prst="rect">
            <a:avLst/>
          </a:prstGeom>
        </p:spPr>
      </p:pic>
      <p:pic>
        <p:nvPicPr>
          <p:cNvPr id="10" name="Picture 9"/>
          <p:cNvPicPr preferRelativeResize="0">
            <a:picLocks/>
          </p:cNvPicPr>
          <p:nvPr/>
        </p:nvPicPr>
        <p:blipFill>
          <a:blip r:embed="rId8">
            <a:extLst>
              <a:ext uri="{28A0092B-C50C-407E-A947-70E740481C1C}">
                <a14:useLocalDpi xmlns:a14="http://schemas.microsoft.com/office/drawing/2010/main" val="0"/>
              </a:ext>
            </a:extLst>
          </a:blip>
          <a:stretch>
            <a:fillRect/>
          </a:stretch>
        </p:blipFill>
        <p:spPr>
          <a:xfrm>
            <a:off x="14381747" y="17366381"/>
            <a:ext cx="5943600" cy="4279392"/>
          </a:xfrm>
          <a:prstGeom prst="rect">
            <a:avLst/>
          </a:prstGeom>
        </p:spPr>
      </p:pic>
      <p:sp>
        <p:nvSpPr>
          <p:cNvPr id="45" name="Text Box 180"/>
          <p:cNvSpPr txBox="1">
            <a:spLocks noChangeArrowheads="1"/>
          </p:cNvSpPr>
          <p:nvPr/>
        </p:nvSpPr>
        <p:spPr bwMode="auto">
          <a:xfrm>
            <a:off x="14381747" y="21771114"/>
            <a:ext cx="118872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eaLnBrk="1" hangingPunct="1"/>
            <a:r>
              <a:rPr lang="en-US" sz="2000" b="1" dirty="0">
                <a:latin typeface="Calibri" pitchFamily="34" charset="0"/>
              </a:rPr>
              <a:t>Figure </a:t>
            </a:r>
            <a:r>
              <a:rPr lang="en-US" sz="2000" b="1" dirty="0" smtClean="0">
                <a:latin typeface="Calibri" pitchFamily="34" charset="0"/>
              </a:rPr>
              <a:t>3: </a:t>
            </a:r>
            <a:r>
              <a:rPr lang="en-US" sz="2000" dirty="0" smtClean="0">
                <a:latin typeface="Calibri" pitchFamily="34" charset="0"/>
              </a:rPr>
              <a:t>Pore size distribution of sample for Na</a:t>
            </a:r>
            <a:r>
              <a:rPr lang="en-US" sz="2000" baseline="-25000" dirty="0" smtClean="0">
                <a:latin typeface="Calibri" pitchFamily="34" charset="0"/>
              </a:rPr>
              <a:t>2</a:t>
            </a:r>
            <a:r>
              <a:rPr lang="en-US" sz="2000" dirty="0" smtClean="0">
                <a:latin typeface="Calibri" pitchFamily="34" charset="0"/>
              </a:rPr>
              <a:t>O_4% using PDC-MIP: throat pore and ink-bottle pore size distribution (left) and total pore size distribution (right).</a:t>
            </a:r>
            <a:endParaRPr lang="en-US" sz="2000" dirty="0">
              <a:latin typeface="Calibri" pitchFamily="34" charset="0"/>
            </a:endParaRPr>
          </a:p>
        </p:txBody>
      </p:sp>
      <p:sp>
        <p:nvSpPr>
          <p:cNvPr id="49" name="Text Box 193"/>
          <p:cNvSpPr txBox="1">
            <a:spLocks noChangeArrowheads="1"/>
          </p:cNvSpPr>
          <p:nvPr/>
        </p:nvSpPr>
        <p:spPr bwMode="auto">
          <a:xfrm>
            <a:off x="14325600" y="30281880"/>
            <a:ext cx="11887200" cy="1231106"/>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indent="448056" algn="just"/>
            <a:r>
              <a:rPr lang="en-GB" sz="2800" dirty="0" err="1" smtClean="0">
                <a:latin typeface="Calibri" pitchFamily="34" charset="0"/>
              </a:rPr>
              <a:t>Microlab</a:t>
            </a:r>
            <a:r>
              <a:rPr lang="en-GB" sz="2800" dirty="0" smtClean="0">
                <a:latin typeface="Calibri" pitchFamily="34" charset="0"/>
              </a:rPr>
              <a:t> in Delft University of Technology (TUD) is greatly acknowledged and the first author thanks China Scholarship Council (CSC). </a:t>
            </a:r>
            <a:endParaRPr lang="en-US" sz="2800" dirty="0">
              <a:latin typeface="Calibri" pitchFamily="34" charset="0"/>
            </a:endParaRPr>
          </a:p>
        </p:txBody>
      </p:sp>
      <p:sp>
        <p:nvSpPr>
          <p:cNvPr id="50" name="Rectangle 49"/>
          <p:cNvSpPr/>
          <p:nvPr/>
        </p:nvSpPr>
        <p:spPr>
          <a:xfrm>
            <a:off x="14325600" y="29641800"/>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rPr>
              <a:t>Acknowledgements</a:t>
            </a:r>
            <a:endParaRPr lang="en-US" sz="4800" b="1" dirty="0">
              <a:solidFill>
                <a:schemeClr val="bg1"/>
              </a:solidFill>
            </a:endParaRPr>
          </a:p>
        </p:txBody>
      </p:sp>
      <p:sp>
        <p:nvSpPr>
          <p:cNvPr id="51" name="Text Box 193"/>
          <p:cNvSpPr txBox="1">
            <a:spLocks noChangeArrowheads="1"/>
          </p:cNvSpPr>
          <p:nvPr/>
        </p:nvSpPr>
        <p:spPr bwMode="auto">
          <a:xfrm>
            <a:off x="14325600" y="32704207"/>
            <a:ext cx="11887200" cy="1661993"/>
          </a:xfrm>
          <a:prstGeom prst="rect">
            <a:avLst/>
          </a:prstGeom>
          <a:solidFill>
            <a:schemeClr val="bg1"/>
          </a:solidFill>
          <a:ln w="12700">
            <a:solidFill>
              <a:schemeClr val="accent1">
                <a:lumMod val="75000"/>
              </a:schemeClr>
            </a:solidFill>
          </a:ln>
          <a:effectLst/>
        </p:spPr>
        <p:txBody>
          <a:bodyPr lIns="182880" tIns="182880" rIns="182880" bIns="182880">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lvl="0" indent="448056" algn="just" eaLnBrk="1" hangingPunct="1"/>
            <a:r>
              <a:rPr lang="en-GB" sz="2800" dirty="0" smtClean="0">
                <a:latin typeface="Calibri" pitchFamily="34" charset="0"/>
              </a:rPr>
              <a:t>1. J</a:t>
            </a:r>
            <a:r>
              <a:rPr lang="en-GB" sz="2800" dirty="0">
                <a:latin typeface="Calibri" pitchFamily="34" charset="0"/>
              </a:rPr>
              <a:t>. Zhou, G. Ye and K. van </a:t>
            </a:r>
            <a:r>
              <a:rPr lang="en-GB" sz="2800" dirty="0" err="1">
                <a:latin typeface="Calibri" pitchFamily="34" charset="0"/>
              </a:rPr>
              <a:t>Breugel</a:t>
            </a:r>
            <a:r>
              <a:rPr lang="en-GB" sz="2800" dirty="0">
                <a:latin typeface="Calibri" pitchFamily="34" charset="0"/>
              </a:rPr>
              <a:t>, “Characterization of pore structure in cement-based materials using pressurization-depressurization cycling mercury intrusion </a:t>
            </a:r>
            <a:r>
              <a:rPr lang="en-GB" sz="2800" dirty="0" err="1">
                <a:latin typeface="Calibri" pitchFamily="34" charset="0"/>
              </a:rPr>
              <a:t>porosimetry</a:t>
            </a:r>
            <a:r>
              <a:rPr lang="en-GB" sz="2800" dirty="0">
                <a:latin typeface="Calibri" pitchFamily="34" charset="0"/>
              </a:rPr>
              <a:t> (PDC-MIP)”, </a:t>
            </a:r>
            <a:r>
              <a:rPr lang="en-GB" sz="2800" dirty="0" err="1">
                <a:latin typeface="Calibri" pitchFamily="34" charset="0"/>
              </a:rPr>
              <a:t>Cem</a:t>
            </a:r>
            <a:r>
              <a:rPr lang="en-GB" sz="2800" dirty="0">
                <a:latin typeface="Calibri" pitchFamily="34" charset="0"/>
              </a:rPr>
              <a:t>. </a:t>
            </a:r>
            <a:r>
              <a:rPr lang="en-GB" sz="2800" dirty="0" err="1">
                <a:latin typeface="Calibri" pitchFamily="34" charset="0"/>
              </a:rPr>
              <a:t>Concr</a:t>
            </a:r>
            <a:r>
              <a:rPr lang="en-GB" sz="2800" dirty="0">
                <a:latin typeface="Calibri" pitchFamily="34" charset="0"/>
              </a:rPr>
              <a:t>. Res., 40 1120-1128 (2010).</a:t>
            </a:r>
            <a:endParaRPr lang="en-US" sz="2800" dirty="0">
              <a:latin typeface="Calibri" pitchFamily="34" charset="0"/>
            </a:endParaRPr>
          </a:p>
        </p:txBody>
      </p:sp>
      <p:sp>
        <p:nvSpPr>
          <p:cNvPr id="52" name="Rectangle 51"/>
          <p:cNvSpPr/>
          <p:nvPr/>
        </p:nvSpPr>
        <p:spPr>
          <a:xfrm>
            <a:off x="14325600" y="32064127"/>
            <a:ext cx="11887200" cy="640080"/>
          </a:xfrm>
          <a:prstGeom prst="rect">
            <a:avLst/>
          </a:prstGeom>
          <a:solidFill>
            <a:schemeClr val="accent1">
              <a:lumMod val="75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b="1" dirty="0" smtClean="0">
                <a:solidFill>
                  <a:schemeClr val="bg1"/>
                </a:solidFill>
              </a:rPr>
              <a:t>References</a:t>
            </a:r>
            <a:endParaRPr lang="en-US" sz="4800" b="1" dirty="0">
              <a:solidFill>
                <a:schemeClr val="bg1"/>
              </a:solidFill>
            </a:endParaRPr>
          </a:p>
        </p:txBody>
      </p:sp>
      <p:pic>
        <p:nvPicPr>
          <p:cNvPr id="11" name="Picture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7796" y="851996"/>
            <a:ext cx="5350215" cy="2517276"/>
          </a:xfrm>
          <a:prstGeom prst="rect">
            <a:avLst/>
          </a:prstGeom>
          <a:noFill/>
        </p:spPr>
      </p:pic>
      <p:pic>
        <p:nvPicPr>
          <p:cNvPr id="12" name="Picture 1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0828677" y="38065144"/>
            <a:ext cx="5232179" cy="1635056"/>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4707080" y="36351418"/>
            <a:ext cx="4804492" cy="1723130"/>
          </a:xfrm>
          <a:prstGeom prst="rect">
            <a:avLst/>
          </a:prstGeom>
        </p:spPr>
      </p:pic>
      <p:sp>
        <p:nvSpPr>
          <p:cNvPr id="2" name="TextBox 1"/>
          <p:cNvSpPr txBox="1"/>
          <p:nvPr/>
        </p:nvSpPr>
        <p:spPr>
          <a:xfrm>
            <a:off x="1043943" y="3710106"/>
            <a:ext cx="2919582" cy="830997"/>
          </a:xfrm>
          <a:prstGeom prst="rect">
            <a:avLst/>
          </a:prstGeom>
          <a:noFill/>
        </p:spPr>
        <p:txBody>
          <a:bodyPr wrap="none" rtlCol="0">
            <a:spAutoFit/>
          </a:bodyPr>
          <a:lstStyle/>
          <a:p>
            <a:r>
              <a:rPr lang="en-US" sz="4800" dirty="0" smtClean="0">
                <a:solidFill>
                  <a:schemeClr val="bg1"/>
                </a:solidFill>
                <a:latin typeface="Rockwell" panose="02060603020205020403" pitchFamily="18" charset="0"/>
              </a:rPr>
              <a:t>No.: S5.18</a:t>
            </a:r>
            <a:endParaRPr lang="en-US" sz="4800" dirty="0">
              <a:solidFill>
                <a:schemeClr val="bg1"/>
              </a:solidFill>
              <a:latin typeface="Rockwell" panose="02060603020205020403" pitchFamily="18" charset="0"/>
            </a:endParaRPr>
          </a:p>
        </p:txBody>
      </p:sp>
    </p:spTree>
    <p:extLst>
      <p:ext uri="{BB962C8B-B14F-4D97-AF65-F5344CB8AC3E}">
        <p14:creationId xmlns:p14="http://schemas.microsoft.com/office/powerpoint/2010/main" val="2251251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2771</TotalTime>
  <Words>1132</Words>
  <Application>Microsoft Office PowerPoint</Application>
  <PresentationFormat>Aangepast</PresentationFormat>
  <Paragraphs>36</Paragraphs>
  <Slides>1</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vt:i4>
      </vt:variant>
    </vt:vector>
  </HeadingPairs>
  <TitlesOfParts>
    <vt:vector size="5" baseType="lpstr">
      <vt:lpstr>Arial</vt:lpstr>
      <vt:lpstr>Calibri</vt:lpstr>
      <vt:lpstr>Rockwell</vt:lpstr>
      <vt:lpstr>Office Theme</vt:lpstr>
      <vt:lpstr>PowerPoint-presentatie</vt:lpstr>
    </vt:vector>
  </TitlesOfParts>
  <Company>Genigraphics LLC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44x30</dc:title>
  <dc:creator>Jay Larson</dc:creator>
  <dc:description>Quality poster printing
www.genigraphics.com
1-800-790-4001</dc:description>
  <cp:lastModifiedBy>Ilska Cremers</cp:lastModifiedBy>
  <cp:revision>94</cp:revision>
  <cp:lastPrinted>2013-02-12T02:21:55Z</cp:lastPrinted>
  <dcterms:created xsi:type="dcterms:W3CDTF">2013-02-10T21:14:48Z</dcterms:created>
  <dcterms:modified xsi:type="dcterms:W3CDTF">2017-03-24T15:20:46Z</dcterms:modified>
</cp:coreProperties>
</file>