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30275213" cy="42803763"/>
  <p:notesSz cx="6858000" cy="9144000"/>
  <p:defaultTextStyle>
    <a:defPPr>
      <a:defRPr lang="nl-NL"/>
    </a:defPPr>
    <a:lvl1pPr algn="l" defTabSz="2097088" rtl="0" eaLnBrk="0" fontAlgn="base" hangingPunct="0">
      <a:spcBef>
        <a:spcPct val="0"/>
      </a:spcBef>
      <a:spcAft>
        <a:spcPct val="0"/>
      </a:spcAft>
      <a:defRPr sz="8300" kern="1200">
        <a:solidFill>
          <a:schemeClr val="tx1"/>
        </a:solidFill>
        <a:latin typeface="Arial" charset="0"/>
        <a:ea typeface="ＭＳ Ｐゴシック" charset="0"/>
        <a:cs typeface="ＭＳ Ｐゴシック" charset="0"/>
      </a:defRPr>
    </a:lvl1pPr>
    <a:lvl2pPr marL="2097088" indent="-1639888" algn="l" defTabSz="2097088" rtl="0" eaLnBrk="0" fontAlgn="base" hangingPunct="0">
      <a:spcBef>
        <a:spcPct val="0"/>
      </a:spcBef>
      <a:spcAft>
        <a:spcPct val="0"/>
      </a:spcAft>
      <a:defRPr sz="8300" kern="1200">
        <a:solidFill>
          <a:schemeClr val="tx1"/>
        </a:solidFill>
        <a:latin typeface="Arial" charset="0"/>
        <a:ea typeface="ＭＳ Ｐゴシック" charset="0"/>
        <a:cs typeface="ＭＳ Ｐゴシック" charset="0"/>
      </a:defRPr>
    </a:lvl2pPr>
    <a:lvl3pPr marL="4195763" indent="-3281363" algn="l" defTabSz="2097088" rtl="0" eaLnBrk="0" fontAlgn="base" hangingPunct="0">
      <a:spcBef>
        <a:spcPct val="0"/>
      </a:spcBef>
      <a:spcAft>
        <a:spcPct val="0"/>
      </a:spcAft>
      <a:defRPr sz="8300" kern="1200">
        <a:solidFill>
          <a:schemeClr val="tx1"/>
        </a:solidFill>
        <a:latin typeface="Arial" charset="0"/>
        <a:ea typeface="ＭＳ Ｐゴシック" charset="0"/>
        <a:cs typeface="ＭＳ Ｐゴシック" charset="0"/>
      </a:defRPr>
    </a:lvl3pPr>
    <a:lvl4pPr marL="6292850" indent="-4921250" algn="l" defTabSz="2097088" rtl="0" eaLnBrk="0" fontAlgn="base" hangingPunct="0">
      <a:spcBef>
        <a:spcPct val="0"/>
      </a:spcBef>
      <a:spcAft>
        <a:spcPct val="0"/>
      </a:spcAft>
      <a:defRPr sz="8300" kern="1200">
        <a:solidFill>
          <a:schemeClr val="tx1"/>
        </a:solidFill>
        <a:latin typeface="Arial" charset="0"/>
        <a:ea typeface="ＭＳ Ｐゴシック" charset="0"/>
        <a:cs typeface="ＭＳ Ｐゴシック" charset="0"/>
      </a:defRPr>
    </a:lvl4pPr>
    <a:lvl5pPr marL="8391525" indent="-6562725" algn="l" defTabSz="2097088" rtl="0" eaLnBrk="0" fontAlgn="base" hangingPunct="0">
      <a:spcBef>
        <a:spcPct val="0"/>
      </a:spcBef>
      <a:spcAft>
        <a:spcPct val="0"/>
      </a:spcAft>
      <a:defRPr sz="8300" kern="1200">
        <a:solidFill>
          <a:schemeClr val="tx1"/>
        </a:solidFill>
        <a:latin typeface="Arial" charset="0"/>
        <a:ea typeface="ＭＳ Ｐゴシック" charset="0"/>
        <a:cs typeface="ＭＳ Ｐゴシック" charset="0"/>
      </a:defRPr>
    </a:lvl5pPr>
    <a:lvl6pPr marL="2286000" algn="l" defTabSz="457200" rtl="0" eaLnBrk="1" latinLnBrk="0" hangingPunct="1">
      <a:defRPr sz="8300" kern="1200">
        <a:solidFill>
          <a:schemeClr val="tx1"/>
        </a:solidFill>
        <a:latin typeface="Arial" charset="0"/>
        <a:ea typeface="ＭＳ Ｐゴシック" charset="0"/>
        <a:cs typeface="ＭＳ Ｐゴシック" charset="0"/>
      </a:defRPr>
    </a:lvl6pPr>
    <a:lvl7pPr marL="2743200" algn="l" defTabSz="457200" rtl="0" eaLnBrk="1" latinLnBrk="0" hangingPunct="1">
      <a:defRPr sz="8300" kern="1200">
        <a:solidFill>
          <a:schemeClr val="tx1"/>
        </a:solidFill>
        <a:latin typeface="Arial" charset="0"/>
        <a:ea typeface="ＭＳ Ｐゴシック" charset="0"/>
        <a:cs typeface="ＭＳ Ｐゴシック" charset="0"/>
      </a:defRPr>
    </a:lvl7pPr>
    <a:lvl8pPr marL="3200400" algn="l" defTabSz="457200" rtl="0" eaLnBrk="1" latinLnBrk="0" hangingPunct="1">
      <a:defRPr sz="8300" kern="1200">
        <a:solidFill>
          <a:schemeClr val="tx1"/>
        </a:solidFill>
        <a:latin typeface="Arial" charset="0"/>
        <a:ea typeface="ＭＳ Ｐゴシック" charset="0"/>
        <a:cs typeface="ＭＳ Ｐゴシック" charset="0"/>
      </a:defRPr>
    </a:lvl8pPr>
    <a:lvl9pPr marL="3657600" algn="l" defTabSz="457200" rtl="0" eaLnBrk="1" latinLnBrk="0" hangingPunct="1">
      <a:defRPr sz="83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13482">
          <p15:clr>
            <a:srgbClr val="A4A3A4"/>
          </p15:clr>
        </p15:guide>
        <p15:guide id="2" pos="953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obias Hertel" initials="TH" lastIdx="19"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6F0A"/>
    <a:srgbClr val="F2650E"/>
    <a:srgbClr val="ED620D"/>
    <a:srgbClr val="E55F0D"/>
    <a:srgbClr val="F0720A"/>
    <a:srgbClr val="FBAA29"/>
    <a:srgbClr val="1D8DB0"/>
    <a:srgbClr val="E2007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napToGrid="0" snapToObjects="1">
      <p:cViewPr varScale="1">
        <p:scale>
          <a:sx n="14" d="100"/>
          <a:sy n="14" d="100"/>
        </p:scale>
        <p:origin x="3005" y="187"/>
      </p:cViewPr>
      <p:guideLst>
        <p:guide orient="horz" pos="13482"/>
        <p:guide pos="9535"/>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A638C3-7C0F-9349-B1AF-2F161EADD1A5}" type="doc">
      <dgm:prSet loTypeId="urn:microsoft.com/office/officeart/2005/8/layout/hProcess9" loCatId="" qsTypeId="urn:microsoft.com/office/officeart/2005/8/quickstyle/simple4" qsCatId="simple" csTypeId="urn:microsoft.com/office/officeart/2005/8/colors/accent1_2" csCatId="accent1" phldr="1"/>
      <dgm:spPr/>
      <dgm:t>
        <a:bodyPr/>
        <a:lstStyle/>
        <a:p>
          <a:endParaRPr lang="en-US"/>
        </a:p>
      </dgm:t>
    </dgm:pt>
    <dgm:pt modelId="{1BCDA788-0F2D-5A4F-97CB-23450CB0C41A}">
      <dgm:prSet phldrT="[Text]" custT="1"/>
      <dgm:spPr/>
      <dgm:t>
        <a:bodyPr/>
        <a:lstStyle/>
        <a:p>
          <a:r>
            <a:rPr lang="en-US" sz="3200" dirty="0" smtClean="0"/>
            <a:t>Melting of  Fe, Fe</a:t>
          </a:r>
          <a:r>
            <a:rPr lang="en-US" sz="3200" baseline="-25000" dirty="0" smtClean="0"/>
            <a:t>2</a:t>
          </a:r>
          <a:r>
            <a:rPr lang="en-US" sz="3200" dirty="0" smtClean="0"/>
            <a:t>O</a:t>
          </a:r>
          <a:r>
            <a:rPr lang="en-US" sz="3200" baseline="-25000" dirty="0" smtClean="0"/>
            <a:t>3</a:t>
          </a:r>
          <a:r>
            <a:rPr lang="en-US" sz="3200" dirty="0" smtClean="0"/>
            <a:t>, </a:t>
          </a:r>
          <a:r>
            <a:rPr lang="en-US" sz="3200" dirty="0" err="1" smtClean="0"/>
            <a:t>CaO</a:t>
          </a:r>
          <a:r>
            <a:rPr lang="en-US" sz="3200" dirty="0" smtClean="0"/>
            <a:t>, SiO</a:t>
          </a:r>
          <a:r>
            <a:rPr lang="en-US" sz="3200" baseline="-25000" dirty="0" smtClean="0"/>
            <a:t>2</a:t>
          </a:r>
          <a:r>
            <a:rPr lang="en-US" sz="3200" dirty="0" smtClean="0"/>
            <a:t> in an induction furnace in a reducing atmosphere</a:t>
          </a:r>
          <a:endParaRPr lang="en-US" sz="3200" dirty="0"/>
        </a:p>
      </dgm:t>
    </dgm:pt>
    <dgm:pt modelId="{3158F6EE-5400-9148-9FF2-5EB44EE49827}" type="parTrans" cxnId="{6D014CA4-13B8-F14A-BB74-4F76723728D2}">
      <dgm:prSet/>
      <dgm:spPr/>
      <dgm:t>
        <a:bodyPr/>
        <a:lstStyle/>
        <a:p>
          <a:endParaRPr lang="en-US"/>
        </a:p>
      </dgm:t>
    </dgm:pt>
    <dgm:pt modelId="{6989D92C-3A02-4945-AD04-3A78DBF83107}" type="sibTrans" cxnId="{6D014CA4-13B8-F14A-BB74-4F76723728D2}">
      <dgm:prSet/>
      <dgm:spPr/>
      <dgm:t>
        <a:bodyPr/>
        <a:lstStyle/>
        <a:p>
          <a:endParaRPr lang="en-US"/>
        </a:p>
      </dgm:t>
    </dgm:pt>
    <dgm:pt modelId="{91EB908A-389C-944F-9017-5DD78A1C117D}">
      <dgm:prSet phldrT="[Text]" custT="1"/>
      <dgm:spPr/>
      <dgm:t>
        <a:bodyPr/>
        <a:lstStyle/>
        <a:p>
          <a:r>
            <a:rPr lang="en-US" sz="3200" dirty="0" smtClean="0"/>
            <a:t>Quenching of the slag, 100 °C  above the </a:t>
          </a:r>
          <a:r>
            <a:rPr lang="en-US" sz="3200" dirty="0" err="1" smtClean="0"/>
            <a:t>liquidus</a:t>
          </a:r>
          <a:r>
            <a:rPr lang="en-US" sz="3200" dirty="0" smtClean="0"/>
            <a:t> temperature, calculated by </a:t>
          </a:r>
          <a:r>
            <a:rPr lang="en-US" sz="3200" dirty="0" err="1" smtClean="0"/>
            <a:t>FactSage</a:t>
          </a:r>
          <a:r>
            <a:rPr lang="en-US" sz="3200" dirty="0" smtClean="0"/>
            <a:t> 7.0 software</a:t>
          </a:r>
          <a:endParaRPr lang="en-US" sz="3200" dirty="0"/>
        </a:p>
      </dgm:t>
    </dgm:pt>
    <dgm:pt modelId="{3E2A3EA8-5C62-4142-837F-8452C5D81E6E}" type="parTrans" cxnId="{E757971A-D72F-5243-A3FE-5A54F5FED3CC}">
      <dgm:prSet/>
      <dgm:spPr/>
      <dgm:t>
        <a:bodyPr/>
        <a:lstStyle/>
        <a:p>
          <a:endParaRPr lang="en-US"/>
        </a:p>
      </dgm:t>
    </dgm:pt>
    <dgm:pt modelId="{3851C7F7-FA30-C145-9C38-18C14DDDF4AE}" type="sibTrans" cxnId="{E757971A-D72F-5243-A3FE-5A54F5FED3CC}">
      <dgm:prSet/>
      <dgm:spPr/>
      <dgm:t>
        <a:bodyPr/>
        <a:lstStyle/>
        <a:p>
          <a:endParaRPr lang="en-US"/>
        </a:p>
      </dgm:t>
    </dgm:pt>
    <dgm:pt modelId="{DA047D82-38EB-B540-875A-27B859AED369}">
      <dgm:prSet phldrT="[Text]" custT="1"/>
      <dgm:spPr/>
      <dgm:t>
        <a:bodyPr/>
        <a:lstStyle/>
        <a:p>
          <a:r>
            <a:rPr lang="en-US" sz="3200" dirty="0" smtClean="0"/>
            <a:t>Milling to a specific surface area of </a:t>
          </a:r>
          <a:r>
            <a:rPr lang="en-US" sz="3200" dirty="0" smtClean="0">
              <a:latin typeface="+mn-lt"/>
              <a:ea typeface="ＭＳ Ｐゴシック" charset="0"/>
              <a:cs typeface="Arial" charset="0"/>
            </a:rPr>
            <a:t>4000 ± 200 cm</a:t>
          </a:r>
          <a:r>
            <a:rPr lang="en-US" sz="3200" baseline="30000" dirty="0" smtClean="0">
              <a:latin typeface="+mn-lt"/>
              <a:ea typeface="ＭＳ Ｐゴシック" charset="0"/>
              <a:cs typeface="Arial" charset="0"/>
            </a:rPr>
            <a:t>2</a:t>
          </a:r>
          <a:r>
            <a:rPr lang="en-US" sz="3200" dirty="0" smtClean="0">
              <a:latin typeface="+mn-lt"/>
              <a:ea typeface="ＭＳ Ｐゴシック" charset="0"/>
              <a:cs typeface="Arial" charset="0"/>
            </a:rPr>
            <a:t>/g according to Blaine</a:t>
          </a:r>
          <a:endParaRPr lang="en-US" sz="3200" dirty="0"/>
        </a:p>
      </dgm:t>
    </dgm:pt>
    <dgm:pt modelId="{39C5435C-92A0-8248-BB01-AE176DB39E35}" type="parTrans" cxnId="{5D66A617-FA67-7643-8FD7-832AEEF5161D}">
      <dgm:prSet/>
      <dgm:spPr/>
      <dgm:t>
        <a:bodyPr/>
        <a:lstStyle/>
        <a:p>
          <a:endParaRPr lang="en-US"/>
        </a:p>
      </dgm:t>
    </dgm:pt>
    <dgm:pt modelId="{8679707C-BF49-B440-9BD6-1ED7A97D4316}" type="sibTrans" cxnId="{5D66A617-FA67-7643-8FD7-832AEEF5161D}">
      <dgm:prSet/>
      <dgm:spPr/>
      <dgm:t>
        <a:bodyPr/>
        <a:lstStyle/>
        <a:p>
          <a:endParaRPr lang="en-US"/>
        </a:p>
      </dgm:t>
    </dgm:pt>
    <dgm:pt modelId="{5F114D15-5268-E446-9D43-4C278A9F5C0F}">
      <dgm:prSet custT="1"/>
      <dgm:spPr/>
      <dgm:t>
        <a:bodyPr/>
        <a:lstStyle/>
        <a:p>
          <a:r>
            <a:rPr lang="en-US" sz="3200" dirty="0" err="1" smtClean="0"/>
            <a:t>Characterisation</a:t>
          </a:r>
          <a:r>
            <a:rPr lang="en-US" sz="3200" dirty="0" smtClean="0"/>
            <a:t> of the chemical and mineralogical composition of the slag</a:t>
          </a:r>
          <a:endParaRPr lang="en-US" sz="3200" dirty="0"/>
        </a:p>
      </dgm:t>
    </dgm:pt>
    <dgm:pt modelId="{91638B11-2165-F743-8C2B-C47350EBAA1F}" type="parTrans" cxnId="{EBF10F44-FEDB-2A43-A057-06F4236CFC50}">
      <dgm:prSet/>
      <dgm:spPr/>
      <dgm:t>
        <a:bodyPr/>
        <a:lstStyle/>
        <a:p>
          <a:endParaRPr lang="en-US"/>
        </a:p>
      </dgm:t>
    </dgm:pt>
    <dgm:pt modelId="{DC6E1DC7-97E4-3447-A86C-3BCAA8A4EA78}" type="sibTrans" cxnId="{EBF10F44-FEDB-2A43-A057-06F4236CFC50}">
      <dgm:prSet/>
      <dgm:spPr/>
      <dgm:t>
        <a:bodyPr/>
        <a:lstStyle/>
        <a:p>
          <a:endParaRPr lang="en-US"/>
        </a:p>
      </dgm:t>
    </dgm:pt>
    <dgm:pt modelId="{C38D08D3-89E3-B440-9941-148237CF395E}">
      <dgm:prSet custT="1"/>
      <dgm:spPr/>
      <dgm:t>
        <a:bodyPr/>
        <a:lstStyle/>
        <a:p>
          <a:r>
            <a:rPr lang="en-US" sz="3200" dirty="0" smtClean="0"/>
            <a:t>Synthesis of IP mortar by mixing the synthetic precursor slags with standard CEN sand and an alkaline activating solution (</a:t>
          </a:r>
          <a:r>
            <a:rPr lang="en-US" sz="3200" dirty="0" smtClean="0">
              <a:latin typeface="+mn-lt"/>
              <a:ea typeface="ＭＳ Ｐゴシック" charset="0"/>
              <a:cs typeface="Arial" charset="0"/>
            </a:rPr>
            <a:t>H</a:t>
          </a:r>
          <a:r>
            <a:rPr lang="en-US" sz="3200" baseline="-25000" dirty="0" smtClean="0">
              <a:latin typeface="+mn-lt"/>
              <a:ea typeface="ＭＳ Ｐゴシック" charset="0"/>
              <a:cs typeface="Arial" charset="0"/>
            </a:rPr>
            <a:t>2</a:t>
          </a:r>
          <a:r>
            <a:rPr lang="en-US" sz="3200" dirty="0" smtClean="0">
              <a:latin typeface="+mn-lt"/>
              <a:ea typeface="ＭＳ Ｐゴシック" charset="0"/>
              <a:cs typeface="Arial" charset="0"/>
            </a:rPr>
            <a:t>O/Na</a:t>
          </a:r>
          <a:r>
            <a:rPr lang="en-US" sz="3200" baseline="-25000" dirty="0" smtClean="0">
              <a:latin typeface="+mn-lt"/>
              <a:ea typeface="ＭＳ Ｐゴシック" charset="0"/>
              <a:cs typeface="Arial" charset="0"/>
            </a:rPr>
            <a:t>2</a:t>
          </a:r>
          <a:r>
            <a:rPr lang="en-US" sz="3200" dirty="0" smtClean="0">
              <a:latin typeface="+mn-lt"/>
              <a:ea typeface="ＭＳ Ｐゴシック" charset="0"/>
              <a:cs typeface="Arial" charset="0"/>
            </a:rPr>
            <a:t>O = 25, SiO</a:t>
          </a:r>
          <a:r>
            <a:rPr lang="en-US" sz="3200" baseline="-25000" dirty="0" smtClean="0">
              <a:latin typeface="+mn-lt"/>
              <a:ea typeface="ＭＳ Ｐゴシック" charset="0"/>
              <a:cs typeface="Arial" charset="0"/>
            </a:rPr>
            <a:t>2</a:t>
          </a:r>
          <a:r>
            <a:rPr lang="en-US" sz="3200" dirty="0" smtClean="0">
              <a:latin typeface="+mn-lt"/>
              <a:ea typeface="ＭＳ Ｐゴシック" charset="0"/>
              <a:cs typeface="Arial" charset="0"/>
            </a:rPr>
            <a:t>/Na</a:t>
          </a:r>
          <a:r>
            <a:rPr lang="en-US" sz="3200" baseline="-25000" dirty="0" smtClean="0">
              <a:latin typeface="+mn-lt"/>
              <a:ea typeface="ＭＳ Ｐゴシック" charset="0"/>
              <a:cs typeface="Arial" charset="0"/>
            </a:rPr>
            <a:t>2</a:t>
          </a:r>
          <a:r>
            <a:rPr lang="en-US" sz="3200" dirty="0" smtClean="0">
              <a:latin typeface="+mn-lt"/>
              <a:ea typeface="ＭＳ Ｐゴシック" charset="0"/>
              <a:cs typeface="Arial" charset="0"/>
            </a:rPr>
            <a:t>O = 1.6-2.0)</a:t>
          </a:r>
          <a:endParaRPr lang="en-US" sz="3000" dirty="0"/>
        </a:p>
      </dgm:t>
    </dgm:pt>
    <dgm:pt modelId="{0F674818-F730-B848-BB68-F3286C8585D4}" type="parTrans" cxnId="{08A9C2EA-A2FD-7247-B2AC-C457D27E8ED6}">
      <dgm:prSet/>
      <dgm:spPr/>
      <dgm:t>
        <a:bodyPr/>
        <a:lstStyle/>
        <a:p>
          <a:endParaRPr lang="en-US"/>
        </a:p>
      </dgm:t>
    </dgm:pt>
    <dgm:pt modelId="{631BFB92-05E2-1946-B6AA-467A357710D4}" type="sibTrans" cxnId="{08A9C2EA-A2FD-7247-B2AC-C457D27E8ED6}">
      <dgm:prSet/>
      <dgm:spPr/>
      <dgm:t>
        <a:bodyPr/>
        <a:lstStyle/>
        <a:p>
          <a:endParaRPr lang="en-US"/>
        </a:p>
      </dgm:t>
    </dgm:pt>
    <dgm:pt modelId="{B1E858E2-0024-3544-BDE2-49EBBD8D589C}" type="pres">
      <dgm:prSet presAssocID="{35A638C3-7C0F-9349-B1AF-2F161EADD1A5}" presName="CompostProcess" presStyleCnt="0">
        <dgm:presLayoutVars>
          <dgm:dir/>
          <dgm:resizeHandles val="exact"/>
        </dgm:presLayoutVars>
      </dgm:prSet>
      <dgm:spPr/>
      <dgm:t>
        <a:bodyPr/>
        <a:lstStyle/>
        <a:p>
          <a:endParaRPr lang="en-US"/>
        </a:p>
      </dgm:t>
    </dgm:pt>
    <dgm:pt modelId="{412B6794-2A9F-5441-BFF3-18B3DA5F53E3}" type="pres">
      <dgm:prSet presAssocID="{35A638C3-7C0F-9349-B1AF-2F161EADD1A5}" presName="arrow" presStyleLbl="bgShp" presStyleIdx="0" presStyleCnt="1" custScaleX="107459" custLinFactNeighborX="2364"/>
      <dgm:spPr/>
    </dgm:pt>
    <dgm:pt modelId="{FF909A17-D4D4-714D-8029-36B22D3DE46F}" type="pres">
      <dgm:prSet presAssocID="{35A638C3-7C0F-9349-B1AF-2F161EADD1A5}" presName="linearProcess" presStyleCnt="0"/>
      <dgm:spPr/>
    </dgm:pt>
    <dgm:pt modelId="{9C8EE1B5-C178-514E-B87B-04D55F50B8C1}" type="pres">
      <dgm:prSet presAssocID="{1BCDA788-0F2D-5A4F-97CB-23450CB0C41A}" presName="textNode" presStyleLbl="node1" presStyleIdx="0" presStyleCnt="5" custScaleX="59431" custScaleY="202859" custLinFactNeighborX="59274" custLinFactNeighborY="-5102">
        <dgm:presLayoutVars>
          <dgm:bulletEnabled val="1"/>
        </dgm:presLayoutVars>
      </dgm:prSet>
      <dgm:spPr/>
      <dgm:t>
        <a:bodyPr/>
        <a:lstStyle/>
        <a:p>
          <a:endParaRPr lang="en-US"/>
        </a:p>
      </dgm:t>
    </dgm:pt>
    <dgm:pt modelId="{51012832-8675-D74B-849C-85779E4C7126}" type="pres">
      <dgm:prSet presAssocID="{6989D92C-3A02-4945-AD04-3A78DBF83107}" presName="sibTrans" presStyleCnt="0"/>
      <dgm:spPr/>
    </dgm:pt>
    <dgm:pt modelId="{0978F00C-A819-C34B-B110-B75B5A0E9884}" type="pres">
      <dgm:prSet presAssocID="{91EB908A-389C-944F-9017-5DD78A1C117D}" presName="textNode" presStyleLbl="node1" presStyleIdx="1" presStyleCnt="5" custScaleX="56930" custScaleY="202859" custLinFactNeighborX="36748">
        <dgm:presLayoutVars>
          <dgm:bulletEnabled val="1"/>
        </dgm:presLayoutVars>
      </dgm:prSet>
      <dgm:spPr/>
      <dgm:t>
        <a:bodyPr/>
        <a:lstStyle/>
        <a:p>
          <a:endParaRPr lang="en-US"/>
        </a:p>
      </dgm:t>
    </dgm:pt>
    <dgm:pt modelId="{C65CDDCD-7162-154E-8420-F1EFAF23FC4C}" type="pres">
      <dgm:prSet presAssocID="{3851C7F7-FA30-C145-9C38-18C14DDDF4AE}" presName="sibTrans" presStyleCnt="0"/>
      <dgm:spPr/>
    </dgm:pt>
    <dgm:pt modelId="{3C758C22-D687-884E-A751-BCF6AFF81112}" type="pres">
      <dgm:prSet presAssocID="{DA047D82-38EB-B540-875A-27B859AED369}" presName="textNode" presStyleLbl="node1" presStyleIdx="2" presStyleCnt="5" custScaleX="58003" custScaleY="197091">
        <dgm:presLayoutVars>
          <dgm:bulletEnabled val="1"/>
        </dgm:presLayoutVars>
      </dgm:prSet>
      <dgm:spPr/>
      <dgm:t>
        <a:bodyPr/>
        <a:lstStyle/>
        <a:p>
          <a:endParaRPr lang="en-US"/>
        </a:p>
      </dgm:t>
    </dgm:pt>
    <dgm:pt modelId="{EE6B1EF2-3F5F-4D42-99CA-2F7CAF631548}" type="pres">
      <dgm:prSet presAssocID="{8679707C-BF49-B440-9BD6-1ED7A97D4316}" presName="sibTrans" presStyleCnt="0"/>
      <dgm:spPr/>
    </dgm:pt>
    <dgm:pt modelId="{FE37B4BC-C1EF-424E-9DC3-B0BE3CD915E5}" type="pres">
      <dgm:prSet presAssocID="{5F114D15-5268-E446-9D43-4C278A9F5C0F}" presName="textNode" presStyleLbl="node1" presStyleIdx="3" presStyleCnt="5" custScaleX="57284" custScaleY="206545" custLinFactNeighborX="-53652" custLinFactNeighborY="-3402">
        <dgm:presLayoutVars>
          <dgm:bulletEnabled val="1"/>
        </dgm:presLayoutVars>
      </dgm:prSet>
      <dgm:spPr/>
      <dgm:t>
        <a:bodyPr/>
        <a:lstStyle/>
        <a:p>
          <a:endParaRPr lang="en-US"/>
        </a:p>
      </dgm:t>
    </dgm:pt>
    <dgm:pt modelId="{BA2AC33D-83BC-4D4E-BB47-5784808F46CF}" type="pres">
      <dgm:prSet presAssocID="{DC6E1DC7-97E4-3447-A86C-3BCAA8A4EA78}" presName="sibTrans" presStyleCnt="0"/>
      <dgm:spPr/>
    </dgm:pt>
    <dgm:pt modelId="{CACED0E1-B12E-AC4B-B8EC-1BB4C9AB63D3}" type="pres">
      <dgm:prSet presAssocID="{C38D08D3-89E3-B440-9941-148237CF395E}" presName="textNode" presStyleLbl="node1" presStyleIdx="4" presStyleCnt="5" custScaleX="109861" custScaleY="202859" custLinFactNeighborX="-69830" custLinFactNeighborY="-1701">
        <dgm:presLayoutVars>
          <dgm:bulletEnabled val="1"/>
        </dgm:presLayoutVars>
      </dgm:prSet>
      <dgm:spPr/>
      <dgm:t>
        <a:bodyPr/>
        <a:lstStyle/>
        <a:p>
          <a:endParaRPr lang="en-US"/>
        </a:p>
      </dgm:t>
    </dgm:pt>
  </dgm:ptLst>
  <dgm:cxnLst>
    <dgm:cxn modelId="{5D66A617-FA67-7643-8FD7-832AEEF5161D}" srcId="{35A638C3-7C0F-9349-B1AF-2F161EADD1A5}" destId="{DA047D82-38EB-B540-875A-27B859AED369}" srcOrd="2" destOrd="0" parTransId="{39C5435C-92A0-8248-BB01-AE176DB39E35}" sibTransId="{8679707C-BF49-B440-9BD6-1ED7A97D4316}"/>
    <dgm:cxn modelId="{D7ADE94E-B4A1-CD4C-81F5-FB29EAE24D6C}" type="presOf" srcId="{91EB908A-389C-944F-9017-5DD78A1C117D}" destId="{0978F00C-A819-C34B-B110-B75B5A0E9884}" srcOrd="0" destOrd="0" presId="urn:microsoft.com/office/officeart/2005/8/layout/hProcess9"/>
    <dgm:cxn modelId="{6D014CA4-13B8-F14A-BB74-4F76723728D2}" srcId="{35A638C3-7C0F-9349-B1AF-2F161EADD1A5}" destId="{1BCDA788-0F2D-5A4F-97CB-23450CB0C41A}" srcOrd="0" destOrd="0" parTransId="{3158F6EE-5400-9148-9FF2-5EB44EE49827}" sibTransId="{6989D92C-3A02-4945-AD04-3A78DBF83107}"/>
    <dgm:cxn modelId="{5A453C8D-7D60-F642-9F89-9B7E2EFAAE7E}" type="presOf" srcId="{35A638C3-7C0F-9349-B1AF-2F161EADD1A5}" destId="{B1E858E2-0024-3544-BDE2-49EBBD8D589C}" srcOrd="0" destOrd="0" presId="urn:microsoft.com/office/officeart/2005/8/layout/hProcess9"/>
    <dgm:cxn modelId="{5D665A17-60D7-754B-B2AF-3EF371332B69}" type="presOf" srcId="{DA047D82-38EB-B540-875A-27B859AED369}" destId="{3C758C22-D687-884E-A751-BCF6AFF81112}" srcOrd="0" destOrd="0" presId="urn:microsoft.com/office/officeart/2005/8/layout/hProcess9"/>
    <dgm:cxn modelId="{EBF10F44-FEDB-2A43-A057-06F4236CFC50}" srcId="{35A638C3-7C0F-9349-B1AF-2F161EADD1A5}" destId="{5F114D15-5268-E446-9D43-4C278A9F5C0F}" srcOrd="3" destOrd="0" parTransId="{91638B11-2165-F743-8C2B-C47350EBAA1F}" sibTransId="{DC6E1DC7-97E4-3447-A86C-3BCAA8A4EA78}"/>
    <dgm:cxn modelId="{2640CEBB-D789-0D42-AE76-D33437F2F3EE}" type="presOf" srcId="{1BCDA788-0F2D-5A4F-97CB-23450CB0C41A}" destId="{9C8EE1B5-C178-514E-B87B-04D55F50B8C1}" srcOrd="0" destOrd="0" presId="urn:microsoft.com/office/officeart/2005/8/layout/hProcess9"/>
    <dgm:cxn modelId="{08A9C2EA-A2FD-7247-B2AC-C457D27E8ED6}" srcId="{35A638C3-7C0F-9349-B1AF-2F161EADD1A5}" destId="{C38D08D3-89E3-B440-9941-148237CF395E}" srcOrd="4" destOrd="0" parTransId="{0F674818-F730-B848-BB68-F3286C8585D4}" sibTransId="{631BFB92-05E2-1946-B6AA-467A357710D4}"/>
    <dgm:cxn modelId="{E757971A-D72F-5243-A3FE-5A54F5FED3CC}" srcId="{35A638C3-7C0F-9349-B1AF-2F161EADD1A5}" destId="{91EB908A-389C-944F-9017-5DD78A1C117D}" srcOrd="1" destOrd="0" parTransId="{3E2A3EA8-5C62-4142-837F-8452C5D81E6E}" sibTransId="{3851C7F7-FA30-C145-9C38-18C14DDDF4AE}"/>
    <dgm:cxn modelId="{7B17ABC4-6EE7-F740-AD53-62ED22AB6539}" type="presOf" srcId="{5F114D15-5268-E446-9D43-4C278A9F5C0F}" destId="{FE37B4BC-C1EF-424E-9DC3-B0BE3CD915E5}" srcOrd="0" destOrd="0" presId="urn:microsoft.com/office/officeart/2005/8/layout/hProcess9"/>
    <dgm:cxn modelId="{3276EC5E-59B5-104F-B918-01BA2A85D270}" type="presOf" srcId="{C38D08D3-89E3-B440-9941-148237CF395E}" destId="{CACED0E1-B12E-AC4B-B8EC-1BB4C9AB63D3}" srcOrd="0" destOrd="0" presId="urn:microsoft.com/office/officeart/2005/8/layout/hProcess9"/>
    <dgm:cxn modelId="{F81F217B-670E-6044-BC4B-62698BB288B1}" type="presParOf" srcId="{B1E858E2-0024-3544-BDE2-49EBBD8D589C}" destId="{412B6794-2A9F-5441-BFF3-18B3DA5F53E3}" srcOrd="0" destOrd="0" presId="urn:microsoft.com/office/officeart/2005/8/layout/hProcess9"/>
    <dgm:cxn modelId="{D576A203-5CD0-E040-A6A1-AE3D3EA9A987}" type="presParOf" srcId="{B1E858E2-0024-3544-BDE2-49EBBD8D589C}" destId="{FF909A17-D4D4-714D-8029-36B22D3DE46F}" srcOrd="1" destOrd="0" presId="urn:microsoft.com/office/officeart/2005/8/layout/hProcess9"/>
    <dgm:cxn modelId="{568603B8-0E20-7848-A163-5DEE69C2A323}" type="presParOf" srcId="{FF909A17-D4D4-714D-8029-36B22D3DE46F}" destId="{9C8EE1B5-C178-514E-B87B-04D55F50B8C1}" srcOrd="0" destOrd="0" presId="urn:microsoft.com/office/officeart/2005/8/layout/hProcess9"/>
    <dgm:cxn modelId="{6D0C2E0E-035F-FB46-A8CA-FDD4C934104A}" type="presParOf" srcId="{FF909A17-D4D4-714D-8029-36B22D3DE46F}" destId="{51012832-8675-D74B-849C-85779E4C7126}" srcOrd="1" destOrd="0" presId="urn:microsoft.com/office/officeart/2005/8/layout/hProcess9"/>
    <dgm:cxn modelId="{078BC8F3-A500-974F-B5CB-D782AFA546D0}" type="presParOf" srcId="{FF909A17-D4D4-714D-8029-36B22D3DE46F}" destId="{0978F00C-A819-C34B-B110-B75B5A0E9884}" srcOrd="2" destOrd="0" presId="urn:microsoft.com/office/officeart/2005/8/layout/hProcess9"/>
    <dgm:cxn modelId="{F0A37164-D086-A24E-87F3-365D4635199F}" type="presParOf" srcId="{FF909A17-D4D4-714D-8029-36B22D3DE46F}" destId="{C65CDDCD-7162-154E-8420-F1EFAF23FC4C}" srcOrd="3" destOrd="0" presId="urn:microsoft.com/office/officeart/2005/8/layout/hProcess9"/>
    <dgm:cxn modelId="{86EF94A9-0955-C34A-A014-C1E7447DAFE6}" type="presParOf" srcId="{FF909A17-D4D4-714D-8029-36B22D3DE46F}" destId="{3C758C22-D687-884E-A751-BCF6AFF81112}" srcOrd="4" destOrd="0" presId="urn:microsoft.com/office/officeart/2005/8/layout/hProcess9"/>
    <dgm:cxn modelId="{11C1B235-904C-0B4F-B473-B94D5355A5B9}" type="presParOf" srcId="{FF909A17-D4D4-714D-8029-36B22D3DE46F}" destId="{EE6B1EF2-3F5F-4D42-99CA-2F7CAF631548}" srcOrd="5" destOrd="0" presId="urn:microsoft.com/office/officeart/2005/8/layout/hProcess9"/>
    <dgm:cxn modelId="{A9FF02C8-CEB4-AC46-B0F7-F796BD30E94E}" type="presParOf" srcId="{FF909A17-D4D4-714D-8029-36B22D3DE46F}" destId="{FE37B4BC-C1EF-424E-9DC3-B0BE3CD915E5}" srcOrd="6" destOrd="0" presId="urn:microsoft.com/office/officeart/2005/8/layout/hProcess9"/>
    <dgm:cxn modelId="{4920D43D-C68A-E049-AC61-38FAB0727A06}" type="presParOf" srcId="{FF909A17-D4D4-714D-8029-36B22D3DE46F}" destId="{BA2AC33D-83BC-4D4E-BB47-5784808F46CF}" srcOrd="7" destOrd="0" presId="urn:microsoft.com/office/officeart/2005/8/layout/hProcess9"/>
    <dgm:cxn modelId="{5DA8C03E-2510-9946-8959-9070FE4B9AE8}" type="presParOf" srcId="{FF909A17-D4D4-714D-8029-36B22D3DE46F}" destId="{CACED0E1-B12E-AC4B-B8EC-1BB4C9AB63D3}"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2B6794-2A9F-5441-BFF3-18B3DA5F53E3}">
      <dsp:nvSpPr>
        <dsp:cNvPr id="0" name=""/>
        <dsp:cNvSpPr/>
      </dsp:nvSpPr>
      <dsp:spPr>
        <a:xfrm>
          <a:off x="1848897" y="0"/>
          <a:ext cx="26639837" cy="4436572"/>
        </a:xfrm>
        <a:prstGeom prst="rightArrow">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C8EE1B5-C178-514E-B87B-04D55F50B8C1}">
      <dsp:nvSpPr>
        <dsp:cNvPr id="0" name=""/>
        <dsp:cNvSpPr/>
      </dsp:nvSpPr>
      <dsp:spPr>
        <a:xfrm>
          <a:off x="668087" y="327747"/>
          <a:ext cx="4293351" cy="3599994"/>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Melting of  Fe, Fe</a:t>
          </a:r>
          <a:r>
            <a:rPr lang="en-US" sz="3200" kern="1200" baseline="-25000" dirty="0" smtClean="0"/>
            <a:t>2</a:t>
          </a:r>
          <a:r>
            <a:rPr lang="en-US" sz="3200" kern="1200" dirty="0" smtClean="0"/>
            <a:t>O</a:t>
          </a:r>
          <a:r>
            <a:rPr lang="en-US" sz="3200" kern="1200" baseline="-25000" dirty="0" smtClean="0"/>
            <a:t>3</a:t>
          </a:r>
          <a:r>
            <a:rPr lang="en-US" sz="3200" kern="1200" dirty="0" smtClean="0"/>
            <a:t>, </a:t>
          </a:r>
          <a:r>
            <a:rPr lang="en-US" sz="3200" kern="1200" dirty="0" err="1" smtClean="0"/>
            <a:t>CaO</a:t>
          </a:r>
          <a:r>
            <a:rPr lang="en-US" sz="3200" kern="1200" dirty="0" smtClean="0"/>
            <a:t>, SiO</a:t>
          </a:r>
          <a:r>
            <a:rPr lang="en-US" sz="3200" kern="1200" baseline="-25000" dirty="0" smtClean="0"/>
            <a:t>2</a:t>
          </a:r>
          <a:r>
            <a:rPr lang="en-US" sz="3200" kern="1200" dirty="0" smtClean="0"/>
            <a:t> in an induction furnace in a reducing atmosphere</a:t>
          </a:r>
          <a:endParaRPr lang="en-US" sz="3200" kern="1200" dirty="0"/>
        </a:p>
      </dsp:txBody>
      <dsp:txXfrm>
        <a:off x="843824" y="503484"/>
        <a:ext cx="3941877" cy="3248520"/>
      </dsp:txXfrm>
    </dsp:sp>
    <dsp:sp modelId="{0978F00C-A819-C34B-B110-B75B5A0E9884}">
      <dsp:nvSpPr>
        <dsp:cNvPr id="0" name=""/>
        <dsp:cNvSpPr/>
      </dsp:nvSpPr>
      <dsp:spPr>
        <a:xfrm>
          <a:off x="5830843" y="418288"/>
          <a:ext cx="4112676" cy="3599994"/>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Quenching of the slag, 100 °C  above the </a:t>
          </a:r>
          <a:r>
            <a:rPr lang="en-US" sz="3200" kern="1200" dirty="0" err="1" smtClean="0"/>
            <a:t>liquidus</a:t>
          </a:r>
          <a:r>
            <a:rPr lang="en-US" sz="3200" kern="1200" dirty="0" smtClean="0"/>
            <a:t> temperature, calculated by </a:t>
          </a:r>
          <a:r>
            <a:rPr lang="en-US" sz="3200" kern="1200" dirty="0" err="1" smtClean="0"/>
            <a:t>FactSage</a:t>
          </a:r>
          <a:r>
            <a:rPr lang="en-US" sz="3200" kern="1200" dirty="0" smtClean="0"/>
            <a:t> 7.0 software</a:t>
          </a:r>
          <a:endParaRPr lang="en-US" sz="3200" kern="1200" dirty="0"/>
        </a:p>
      </dsp:txBody>
      <dsp:txXfrm>
        <a:off x="6006580" y="594025"/>
        <a:ext cx="3761202" cy="3248520"/>
      </dsp:txXfrm>
    </dsp:sp>
    <dsp:sp modelId="{3C758C22-D687-884E-A751-BCF6AFF81112}">
      <dsp:nvSpPr>
        <dsp:cNvPr id="0" name=""/>
        <dsp:cNvSpPr/>
      </dsp:nvSpPr>
      <dsp:spPr>
        <a:xfrm>
          <a:off x="10653327" y="469469"/>
          <a:ext cx="4190191" cy="3497633"/>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Milling to a specific surface area of </a:t>
          </a:r>
          <a:r>
            <a:rPr lang="en-US" sz="3200" kern="1200" dirty="0" smtClean="0">
              <a:latin typeface="+mn-lt"/>
              <a:ea typeface="ＭＳ Ｐゴシック" charset="0"/>
              <a:cs typeface="Arial" charset="0"/>
            </a:rPr>
            <a:t>4000 ± 200 cm</a:t>
          </a:r>
          <a:r>
            <a:rPr lang="en-US" sz="3200" kern="1200" baseline="30000" dirty="0" smtClean="0">
              <a:latin typeface="+mn-lt"/>
              <a:ea typeface="ＭＳ Ｐゴシック" charset="0"/>
              <a:cs typeface="Arial" charset="0"/>
            </a:rPr>
            <a:t>2</a:t>
          </a:r>
          <a:r>
            <a:rPr lang="en-US" sz="3200" kern="1200" dirty="0" smtClean="0">
              <a:latin typeface="+mn-lt"/>
              <a:ea typeface="ＭＳ Ｐゴシック" charset="0"/>
              <a:cs typeface="Arial" charset="0"/>
            </a:rPr>
            <a:t>/g according to Blaine</a:t>
          </a:r>
          <a:endParaRPr lang="en-US" sz="3200" kern="1200" dirty="0"/>
        </a:p>
      </dsp:txBody>
      <dsp:txXfrm>
        <a:off x="10824067" y="640209"/>
        <a:ext cx="3848711" cy="3156153"/>
      </dsp:txXfrm>
    </dsp:sp>
    <dsp:sp modelId="{FE37B4BC-C1EF-424E-9DC3-B0BE3CD915E5}">
      <dsp:nvSpPr>
        <dsp:cNvPr id="0" name=""/>
        <dsp:cNvSpPr/>
      </dsp:nvSpPr>
      <dsp:spPr>
        <a:xfrm>
          <a:off x="15363630" y="325209"/>
          <a:ext cx="4138249" cy="3665407"/>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err="1" smtClean="0"/>
            <a:t>Characterisation</a:t>
          </a:r>
          <a:r>
            <a:rPr lang="en-US" sz="3200" kern="1200" dirty="0" smtClean="0"/>
            <a:t> of the chemical and mineralogical composition of the slag</a:t>
          </a:r>
          <a:endParaRPr lang="en-US" sz="3200" kern="1200" dirty="0"/>
        </a:p>
      </dsp:txBody>
      <dsp:txXfrm>
        <a:off x="15542560" y="504139"/>
        <a:ext cx="3780389" cy="3307547"/>
      </dsp:txXfrm>
    </dsp:sp>
    <dsp:sp modelId="{CACED0E1-B12E-AC4B-B8EC-1BB4C9AB63D3}">
      <dsp:nvSpPr>
        <dsp:cNvPr id="0" name=""/>
        <dsp:cNvSpPr/>
      </dsp:nvSpPr>
      <dsp:spPr>
        <a:xfrm>
          <a:off x="20442521" y="388102"/>
          <a:ext cx="7936461" cy="3599994"/>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dirty="0" smtClean="0"/>
            <a:t>Synthesis of IP mortar by mixing the synthetic precursor slags with standard CEN sand and an alkaline activating solution (</a:t>
          </a:r>
          <a:r>
            <a:rPr lang="en-US" sz="3200" kern="1200" dirty="0" smtClean="0">
              <a:latin typeface="+mn-lt"/>
              <a:ea typeface="ＭＳ Ｐゴシック" charset="0"/>
              <a:cs typeface="Arial" charset="0"/>
            </a:rPr>
            <a:t>H</a:t>
          </a:r>
          <a:r>
            <a:rPr lang="en-US" sz="3200" kern="1200" baseline="-25000" dirty="0" smtClean="0">
              <a:latin typeface="+mn-lt"/>
              <a:ea typeface="ＭＳ Ｐゴシック" charset="0"/>
              <a:cs typeface="Arial" charset="0"/>
            </a:rPr>
            <a:t>2</a:t>
          </a:r>
          <a:r>
            <a:rPr lang="en-US" sz="3200" kern="1200" dirty="0" smtClean="0">
              <a:latin typeface="+mn-lt"/>
              <a:ea typeface="ＭＳ Ｐゴシック" charset="0"/>
              <a:cs typeface="Arial" charset="0"/>
            </a:rPr>
            <a:t>O/Na</a:t>
          </a:r>
          <a:r>
            <a:rPr lang="en-US" sz="3200" kern="1200" baseline="-25000" dirty="0" smtClean="0">
              <a:latin typeface="+mn-lt"/>
              <a:ea typeface="ＭＳ Ｐゴシック" charset="0"/>
              <a:cs typeface="Arial" charset="0"/>
            </a:rPr>
            <a:t>2</a:t>
          </a:r>
          <a:r>
            <a:rPr lang="en-US" sz="3200" kern="1200" dirty="0" smtClean="0">
              <a:latin typeface="+mn-lt"/>
              <a:ea typeface="ＭＳ Ｐゴシック" charset="0"/>
              <a:cs typeface="Arial" charset="0"/>
            </a:rPr>
            <a:t>O = 25, SiO</a:t>
          </a:r>
          <a:r>
            <a:rPr lang="en-US" sz="3200" kern="1200" baseline="-25000" dirty="0" smtClean="0">
              <a:latin typeface="+mn-lt"/>
              <a:ea typeface="ＭＳ Ｐゴシック" charset="0"/>
              <a:cs typeface="Arial" charset="0"/>
            </a:rPr>
            <a:t>2</a:t>
          </a:r>
          <a:r>
            <a:rPr lang="en-US" sz="3200" kern="1200" dirty="0" smtClean="0">
              <a:latin typeface="+mn-lt"/>
              <a:ea typeface="ＭＳ Ｐゴシック" charset="0"/>
              <a:cs typeface="Arial" charset="0"/>
            </a:rPr>
            <a:t>/Na</a:t>
          </a:r>
          <a:r>
            <a:rPr lang="en-US" sz="3200" kern="1200" baseline="-25000" dirty="0" smtClean="0">
              <a:latin typeface="+mn-lt"/>
              <a:ea typeface="ＭＳ Ｐゴシック" charset="0"/>
              <a:cs typeface="Arial" charset="0"/>
            </a:rPr>
            <a:t>2</a:t>
          </a:r>
          <a:r>
            <a:rPr lang="en-US" sz="3200" kern="1200" dirty="0" smtClean="0">
              <a:latin typeface="+mn-lt"/>
              <a:ea typeface="ＭＳ Ｐゴシック" charset="0"/>
              <a:cs typeface="Arial" charset="0"/>
            </a:rPr>
            <a:t>O = 1.6-2.0)</a:t>
          </a:r>
          <a:endParaRPr lang="en-US" sz="3000" kern="1200" dirty="0"/>
        </a:p>
      </dsp:txBody>
      <dsp:txXfrm>
        <a:off x="20618258" y="563839"/>
        <a:ext cx="7584987" cy="324852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081088" y="5940000"/>
            <a:ext cx="28114625" cy="6299200"/>
          </a:xfrm>
          <a:prstGeom prst="rect">
            <a:avLst/>
          </a:prstGeom>
        </p:spPr>
        <p:txBody>
          <a:bodyPr/>
          <a:lstStyle/>
          <a:p>
            <a:r>
              <a:rPr lang="nl-BE" smtClean="0"/>
              <a:t>Titelstijl van model bewerken</a:t>
            </a:r>
            <a:endParaRPr lang="nl-NL"/>
          </a:p>
        </p:txBody>
      </p:sp>
      <p:sp>
        <p:nvSpPr>
          <p:cNvPr id="3" name="Tijdelijke aanduiding voor inhoud 2"/>
          <p:cNvSpPr>
            <a:spLocks noGrp="1"/>
          </p:cNvSpPr>
          <p:nvPr>
            <p:ph idx="1"/>
          </p:nvPr>
        </p:nvSpPr>
        <p:spPr>
          <a:xfrm>
            <a:off x="1081087" y="12923999"/>
            <a:ext cx="28116000" cy="28800000"/>
          </a:xfrm>
          <a:prstGeom prst="rect">
            <a:avLst/>
          </a:prstGeom>
        </p:spPr>
        <p:txBody>
          <a:bodyPr/>
          <a:lstStyle/>
          <a:p>
            <a:pPr lvl="0"/>
            <a:r>
              <a:rPr lang="nl-BE" smtClean="0"/>
              <a:t>Klik om de tekststijl van het model te bewerken</a:t>
            </a:r>
          </a:p>
          <a:p>
            <a:pPr lvl="1"/>
            <a:r>
              <a:rPr lang="nl-BE" smtClean="0"/>
              <a:t>Tweede niveau</a:t>
            </a:r>
          </a:p>
          <a:p>
            <a:pPr lvl="2"/>
            <a:r>
              <a:rPr lang="nl-BE" smtClean="0"/>
              <a:t>Derde niveau</a:t>
            </a:r>
          </a:p>
          <a:p>
            <a:pPr lvl="3"/>
            <a:r>
              <a:rPr lang="nl-BE" smtClean="0"/>
              <a:t>Vierde niveau</a:t>
            </a:r>
          </a:p>
          <a:p>
            <a:pPr lvl="4"/>
            <a:r>
              <a:rPr lang="nl-BE" smtClean="0"/>
              <a:t>Vijfde niveau</a:t>
            </a:r>
            <a:endParaRPr lang="nl-NL"/>
          </a:p>
        </p:txBody>
      </p:sp>
    </p:spTree>
    <p:extLst>
      <p:ext uri="{BB962C8B-B14F-4D97-AF65-F5344CB8AC3E}">
        <p14:creationId xmlns:p14="http://schemas.microsoft.com/office/powerpoint/2010/main" val="261732377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hthoek 9"/>
          <p:cNvSpPr/>
          <p:nvPr userDrawn="1"/>
        </p:nvSpPr>
        <p:spPr>
          <a:xfrm>
            <a:off x="0" y="2879725"/>
            <a:ext cx="30275213" cy="39960550"/>
          </a:xfrm>
          <a:prstGeom prst="rect">
            <a:avLst/>
          </a:prstGeom>
          <a:solidFill>
            <a:srgbClr val="F66F0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nl-NL" dirty="0"/>
          </a:p>
        </p:txBody>
      </p:sp>
      <p:sp>
        <p:nvSpPr>
          <p:cNvPr id="14" name="Rechthoek 13"/>
          <p:cNvSpPr/>
          <p:nvPr userDrawn="1"/>
        </p:nvSpPr>
        <p:spPr>
          <a:xfrm>
            <a:off x="539750" y="5400675"/>
            <a:ext cx="29197300" cy="368633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nl-NL" dirty="0"/>
          </a:p>
        </p:txBody>
      </p:sp>
      <p:sp>
        <p:nvSpPr>
          <p:cNvPr id="11" name="Rechthoek 10"/>
          <p:cNvSpPr/>
          <p:nvPr userDrawn="1"/>
        </p:nvSpPr>
        <p:spPr>
          <a:xfrm>
            <a:off x="0" y="0"/>
            <a:ext cx="30275213" cy="287972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2098091" eaLnBrk="1" fontAlgn="auto" hangingPunct="1">
              <a:spcBef>
                <a:spcPts val="0"/>
              </a:spcBef>
              <a:spcAft>
                <a:spcPts val="0"/>
              </a:spcAft>
              <a:defRPr/>
            </a:pPr>
            <a:endParaRPr lang="nl-NL"/>
          </a:p>
        </p:txBody>
      </p:sp>
      <p:pic>
        <p:nvPicPr>
          <p:cNvPr id="1029" name="Afbeelding 7" descr="KULEUVEN_CMYK_LOG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619250" y="1619250"/>
            <a:ext cx="9082088" cy="3240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txStyles>
    <p:titleStyle>
      <a:lvl1pPr algn="l" defTabSz="2097088" rtl="0" eaLnBrk="0" fontAlgn="base" hangingPunct="0">
        <a:spcBef>
          <a:spcPct val="0"/>
        </a:spcBef>
        <a:spcAft>
          <a:spcPct val="0"/>
        </a:spcAft>
        <a:defRPr sz="19000" kern="1200">
          <a:solidFill>
            <a:srgbClr val="158CAF"/>
          </a:solidFill>
          <a:latin typeface="Arial"/>
          <a:ea typeface="ＭＳ Ｐゴシック" pitchFamily="-111" charset="-128"/>
          <a:cs typeface="Arial"/>
        </a:defRPr>
      </a:lvl1pPr>
      <a:lvl2pPr algn="l" defTabSz="2097088" rtl="0" eaLnBrk="0" fontAlgn="base" hangingPunct="0">
        <a:spcBef>
          <a:spcPct val="0"/>
        </a:spcBef>
        <a:spcAft>
          <a:spcPct val="0"/>
        </a:spcAft>
        <a:defRPr sz="19000">
          <a:solidFill>
            <a:srgbClr val="158CAF"/>
          </a:solidFill>
          <a:latin typeface="Arial" pitchFamily="-111" charset="0"/>
          <a:ea typeface="ＭＳ Ｐゴシック" pitchFamily="-111" charset="-128"/>
          <a:cs typeface="Arial" panose="020B0604020202020204" pitchFamily="34" charset="0"/>
        </a:defRPr>
      </a:lvl2pPr>
      <a:lvl3pPr algn="l" defTabSz="2097088" rtl="0" eaLnBrk="0" fontAlgn="base" hangingPunct="0">
        <a:spcBef>
          <a:spcPct val="0"/>
        </a:spcBef>
        <a:spcAft>
          <a:spcPct val="0"/>
        </a:spcAft>
        <a:defRPr sz="19000">
          <a:solidFill>
            <a:srgbClr val="158CAF"/>
          </a:solidFill>
          <a:latin typeface="Arial" pitchFamily="-111" charset="0"/>
          <a:ea typeface="ＭＳ Ｐゴシック" pitchFamily="-111" charset="-128"/>
          <a:cs typeface="Arial" panose="020B0604020202020204" pitchFamily="34" charset="0"/>
        </a:defRPr>
      </a:lvl3pPr>
      <a:lvl4pPr algn="l" defTabSz="2097088" rtl="0" eaLnBrk="0" fontAlgn="base" hangingPunct="0">
        <a:spcBef>
          <a:spcPct val="0"/>
        </a:spcBef>
        <a:spcAft>
          <a:spcPct val="0"/>
        </a:spcAft>
        <a:defRPr sz="19000">
          <a:solidFill>
            <a:srgbClr val="158CAF"/>
          </a:solidFill>
          <a:latin typeface="Arial" pitchFamily="-111" charset="0"/>
          <a:ea typeface="ＭＳ Ｐゴシック" pitchFamily="-111" charset="-128"/>
          <a:cs typeface="Arial" panose="020B0604020202020204" pitchFamily="34" charset="0"/>
        </a:defRPr>
      </a:lvl4pPr>
      <a:lvl5pPr algn="l" defTabSz="2097088" rtl="0" eaLnBrk="0" fontAlgn="base" hangingPunct="0">
        <a:spcBef>
          <a:spcPct val="0"/>
        </a:spcBef>
        <a:spcAft>
          <a:spcPct val="0"/>
        </a:spcAft>
        <a:defRPr sz="19000">
          <a:solidFill>
            <a:srgbClr val="158CAF"/>
          </a:solidFill>
          <a:latin typeface="Arial" pitchFamily="-111" charset="0"/>
          <a:ea typeface="ＭＳ Ｐゴシック" pitchFamily="-111" charset="-128"/>
          <a:cs typeface="Arial" panose="020B0604020202020204" pitchFamily="34" charset="0"/>
        </a:defRPr>
      </a:lvl5pPr>
      <a:lvl6pPr marL="457200" algn="l" defTabSz="2097088" rtl="0" fontAlgn="base">
        <a:spcBef>
          <a:spcPct val="0"/>
        </a:spcBef>
        <a:spcAft>
          <a:spcPct val="0"/>
        </a:spcAft>
        <a:defRPr sz="19000">
          <a:solidFill>
            <a:srgbClr val="FFFFFF"/>
          </a:solidFill>
          <a:latin typeface="Arial" pitchFamily="-111" charset="0"/>
          <a:ea typeface="ＭＳ Ｐゴシック" pitchFamily="-111" charset="-128"/>
        </a:defRPr>
      </a:lvl6pPr>
      <a:lvl7pPr marL="914400" algn="l" defTabSz="2097088" rtl="0" fontAlgn="base">
        <a:spcBef>
          <a:spcPct val="0"/>
        </a:spcBef>
        <a:spcAft>
          <a:spcPct val="0"/>
        </a:spcAft>
        <a:defRPr sz="19000">
          <a:solidFill>
            <a:srgbClr val="FFFFFF"/>
          </a:solidFill>
          <a:latin typeface="Arial" pitchFamily="-111" charset="0"/>
          <a:ea typeface="ＭＳ Ｐゴシック" pitchFamily="-111" charset="-128"/>
        </a:defRPr>
      </a:lvl7pPr>
      <a:lvl8pPr marL="1371600" algn="l" defTabSz="2097088" rtl="0" fontAlgn="base">
        <a:spcBef>
          <a:spcPct val="0"/>
        </a:spcBef>
        <a:spcAft>
          <a:spcPct val="0"/>
        </a:spcAft>
        <a:defRPr sz="19000">
          <a:solidFill>
            <a:srgbClr val="FFFFFF"/>
          </a:solidFill>
          <a:latin typeface="Arial" pitchFamily="-111" charset="0"/>
          <a:ea typeface="ＭＳ Ｐゴシック" pitchFamily="-111" charset="-128"/>
        </a:defRPr>
      </a:lvl8pPr>
      <a:lvl9pPr marL="1828800" algn="l" defTabSz="2097088" rtl="0" fontAlgn="base">
        <a:spcBef>
          <a:spcPct val="0"/>
        </a:spcBef>
        <a:spcAft>
          <a:spcPct val="0"/>
        </a:spcAft>
        <a:defRPr sz="19000">
          <a:solidFill>
            <a:srgbClr val="FFFFFF"/>
          </a:solidFill>
          <a:latin typeface="Arial" pitchFamily="-111" charset="0"/>
          <a:ea typeface="ＭＳ Ｐゴシック" pitchFamily="-111" charset="-128"/>
        </a:defRPr>
      </a:lvl9pPr>
    </p:titleStyle>
    <p:bodyStyle>
      <a:lvl1pPr marL="1573213" indent="-1573213" algn="l" defTabSz="2097088" rtl="0" eaLnBrk="0" fontAlgn="base" hangingPunct="0">
        <a:spcBef>
          <a:spcPts val="2300"/>
        </a:spcBef>
        <a:spcAft>
          <a:spcPct val="0"/>
        </a:spcAft>
        <a:buFont typeface="Arial" charset="0"/>
        <a:buChar char="•"/>
        <a:defRPr sz="9600" kern="1200">
          <a:solidFill>
            <a:srgbClr val="000000"/>
          </a:solidFill>
          <a:latin typeface="Arial"/>
          <a:ea typeface="ＭＳ Ｐゴシック" pitchFamily="-111" charset="-128"/>
          <a:cs typeface="Arial"/>
        </a:defRPr>
      </a:lvl1pPr>
      <a:lvl2pPr marL="3408363" indent="-1311275" algn="l" defTabSz="2097088" rtl="0" eaLnBrk="0" fontAlgn="base" hangingPunct="0">
        <a:spcBef>
          <a:spcPts val="2300"/>
        </a:spcBef>
        <a:spcAft>
          <a:spcPct val="0"/>
        </a:spcAft>
        <a:buFont typeface="Arial" charset="0"/>
        <a:buChar char="–"/>
        <a:defRPr sz="9600" kern="1200">
          <a:solidFill>
            <a:srgbClr val="000000"/>
          </a:solidFill>
          <a:latin typeface="Arial"/>
          <a:ea typeface="ＭＳ Ｐゴシック" pitchFamily="-111" charset="-128"/>
          <a:cs typeface="Arial"/>
        </a:defRPr>
      </a:lvl2pPr>
      <a:lvl3pPr marL="5245100" indent="-1047750" algn="l" defTabSz="2097088" rtl="0" eaLnBrk="0" fontAlgn="base" hangingPunct="0">
        <a:spcBef>
          <a:spcPts val="2300"/>
        </a:spcBef>
        <a:spcAft>
          <a:spcPct val="0"/>
        </a:spcAft>
        <a:buFont typeface="Arial" charset="0"/>
        <a:buChar char="•"/>
        <a:defRPr sz="9600" kern="1200">
          <a:solidFill>
            <a:srgbClr val="000000"/>
          </a:solidFill>
          <a:latin typeface="Arial"/>
          <a:ea typeface="ＭＳ Ｐゴシック" pitchFamily="-111" charset="-128"/>
          <a:cs typeface="Arial"/>
        </a:defRPr>
      </a:lvl3pPr>
      <a:lvl4pPr marL="7342188" indent="-1047750" algn="l" defTabSz="2097088" rtl="0" eaLnBrk="0" fontAlgn="base" hangingPunct="0">
        <a:spcBef>
          <a:spcPts val="2300"/>
        </a:spcBef>
        <a:spcAft>
          <a:spcPct val="0"/>
        </a:spcAft>
        <a:buFont typeface="Arial" charset="0"/>
        <a:buChar char="–"/>
        <a:defRPr sz="9600" kern="1200">
          <a:solidFill>
            <a:srgbClr val="000000"/>
          </a:solidFill>
          <a:latin typeface="Arial"/>
          <a:ea typeface="ＭＳ Ｐゴシック" pitchFamily="-111" charset="-128"/>
          <a:cs typeface="Arial"/>
        </a:defRPr>
      </a:lvl4pPr>
      <a:lvl5pPr marL="9440863" indent="-1047750" algn="l" defTabSz="2097088" rtl="0" eaLnBrk="0" fontAlgn="base" hangingPunct="0">
        <a:spcBef>
          <a:spcPts val="2300"/>
        </a:spcBef>
        <a:spcAft>
          <a:spcPct val="0"/>
        </a:spcAft>
        <a:buFont typeface="Arial" charset="0"/>
        <a:buChar char="»"/>
        <a:defRPr sz="9600" kern="1200">
          <a:solidFill>
            <a:srgbClr val="000000"/>
          </a:solidFill>
          <a:latin typeface="Arial"/>
          <a:ea typeface="ＭＳ Ｐゴシック" pitchFamily="-111" charset="-128"/>
          <a:cs typeface="Arial"/>
        </a:defRPr>
      </a:lvl5pPr>
      <a:lvl6pPr marL="11539499" indent="-1049045" algn="l" defTabSz="2098091" rtl="0" eaLnBrk="1" latinLnBrk="0" hangingPunct="1">
        <a:spcBef>
          <a:spcPct val="20000"/>
        </a:spcBef>
        <a:buFont typeface="Arial"/>
        <a:buChar char="•"/>
        <a:defRPr sz="9200" kern="1200">
          <a:solidFill>
            <a:schemeClr val="tx1"/>
          </a:solidFill>
          <a:latin typeface="+mn-lt"/>
          <a:ea typeface="+mn-ea"/>
          <a:cs typeface="+mn-cs"/>
        </a:defRPr>
      </a:lvl6pPr>
      <a:lvl7pPr marL="13637590" indent="-1049045" algn="l" defTabSz="2098091" rtl="0" eaLnBrk="1" latinLnBrk="0" hangingPunct="1">
        <a:spcBef>
          <a:spcPct val="20000"/>
        </a:spcBef>
        <a:buFont typeface="Arial"/>
        <a:buChar char="•"/>
        <a:defRPr sz="9200" kern="1200">
          <a:solidFill>
            <a:schemeClr val="tx1"/>
          </a:solidFill>
          <a:latin typeface="+mn-lt"/>
          <a:ea typeface="+mn-ea"/>
          <a:cs typeface="+mn-cs"/>
        </a:defRPr>
      </a:lvl7pPr>
      <a:lvl8pPr marL="15735681" indent="-1049045" algn="l" defTabSz="2098091" rtl="0" eaLnBrk="1" latinLnBrk="0" hangingPunct="1">
        <a:spcBef>
          <a:spcPct val="20000"/>
        </a:spcBef>
        <a:buFont typeface="Arial"/>
        <a:buChar char="•"/>
        <a:defRPr sz="9200" kern="1200">
          <a:solidFill>
            <a:schemeClr val="tx1"/>
          </a:solidFill>
          <a:latin typeface="+mn-lt"/>
          <a:ea typeface="+mn-ea"/>
          <a:cs typeface="+mn-cs"/>
        </a:defRPr>
      </a:lvl8pPr>
      <a:lvl9pPr marL="17833772" indent="-1049045" algn="l" defTabSz="2098091" rtl="0" eaLnBrk="1" latinLnBrk="0" hangingPunct="1">
        <a:spcBef>
          <a:spcPct val="20000"/>
        </a:spcBef>
        <a:buFont typeface="Arial"/>
        <a:buChar char="•"/>
        <a:defRPr sz="9200" kern="1200">
          <a:solidFill>
            <a:schemeClr val="tx1"/>
          </a:solidFill>
          <a:latin typeface="+mn-lt"/>
          <a:ea typeface="+mn-ea"/>
          <a:cs typeface="+mn-cs"/>
        </a:defRPr>
      </a:lvl9pPr>
    </p:bodyStyle>
    <p:otherStyle>
      <a:defPPr>
        <a:defRPr lang="nl-NL"/>
      </a:defPPr>
      <a:lvl1pPr marL="0" algn="l" defTabSz="2098091" rtl="0" eaLnBrk="1" latinLnBrk="0" hangingPunct="1">
        <a:defRPr sz="8300" kern="1200">
          <a:solidFill>
            <a:schemeClr val="tx1"/>
          </a:solidFill>
          <a:latin typeface="+mn-lt"/>
          <a:ea typeface="+mn-ea"/>
          <a:cs typeface="+mn-cs"/>
        </a:defRPr>
      </a:lvl1pPr>
      <a:lvl2pPr marL="2098091" algn="l" defTabSz="2098091" rtl="0" eaLnBrk="1" latinLnBrk="0" hangingPunct="1">
        <a:defRPr sz="8300" kern="1200">
          <a:solidFill>
            <a:schemeClr val="tx1"/>
          </a:solidFill>
          <a:latin typeface="+mn-lt"/>
          <a:ea typeface="+mn-ea"/>
          <a:cs typeface="+mn-cs"/>
        </a:defRPr>
      </a:lvl2pPr>
      <a:lvl3pPr marL="4196182" algn="l" defTabSz="2098091" rtl="0" eaLnBrk="1" latinLnBrk="0" hangingPunct="1">
        <a:defRPr sz="8300" kern="1200">
          <a:solidFill>
            <a:schemeClr val="tx1"/>
          </a:solidFill>
          <a:latin typeface="+mn-lt"/>
          <a:ea typeface="+mn-ea"/>
          <a:cs typeface="+mn-cs"/>
        </a:defRPr>
      </a:lvl3pPr>
      <a:lvl4pPr marL="6294272" algn="l" defTabSz="2098091" rtl="0" eaLnBrk="1" latinLnBrk="0" hangingPunct="1">
        <a:defRPr sz="8300" kern="1200">
          <a:solidFill>
            <a:schemeClr val="tx1"/>
          </a:solidFill>
          <a:latin typeface="+mn-lt"/>
          <a:ea typeface="+mn-ea"/>
          <a:cs typeface="+mn-cs"/>
        </a:defRPr>
      </a:lvl4pPr>
      <a:lvl5pPr marL="8392363" algn="l" defTabSz="2098091" rtl="0" eaLnBrk="1" latinLnBrk="0" hangingPunct="1">
        <a:defRPr sz="8300" kern="1200">
          <a:solidFill>
            <a:schemeClr val="tx1"/>
          </a:solidFill>
          <a:latin typeface="+mn-lt"/>
          <a:ea typeface="+mn-ea"/>
          <a:cs typeface="+mn-cs"/>
        </a:defRPr>
      </a:lvl5pPr>
      <a:lvl6pPr marL="10490454" algn="l" defTabSz="2098091" rtl="0" eaLnBrk="1" latinLnBrk="0" hangingPunct="1">
        <a:defRPr sz="8300" kern="1200">
          <a:solidFill>
            <a:schemeClr val="tx1"/>
          </a:solidFill>
          <a:latin typeface="+mn-lt"/>
          <a:ea typeface="+mn-ea"/>
          <a:cs typeface="+mn-cs"/>
        </a:defRPr>
      </a:lvl6pPr>
      <a:lvl7pPr marL="12588545" algn="l" defTabSz="2098091" rtl="0" eaLnBrk="1" latinLnBrk="0" hangingPunct="1">
        <a:defRPr sz="8300" kern="1200">
          <a:solidFill>
            <a:schemeClr val="tx1"/>
          </a:solidFill>
          <a:latin typeface="+mn-lt"/>
          <a:ea typeface="+mn-ea"/>
          <a:cs typeface="+mn-cs"/>
        </a:defRPr>
      </a:lvl7pPr>
      <a:lvl8pPr marL="14686636" algn="l" defTabSz="2098091" rtl="0" eaLnBrk="1" latinLnBrk="0" hangingPunct="1">
        <a:defRPr sz="8300" kern="1200">
          <a:solidFill>
            <a:schemeClr val="tx1"/>
          </a:solidFill>
          <a:latin typeface="+mn-lt"/>
          <a:ea typeface="+mn-ea"/>
          <a:cs typeface="+mn-cs"/>
        </a:defRPr>
      </a:lvl8pPr>
      <a:lvl9pPr marL="16784726" algn="l" defTabSz="2098091" rtl="0" eaLnBrk="1" latinLnBrk="0" hangingPunct="1">
        <a:defRPr sz="8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el 3"/>
          <p:cNvSpPr>
            <a:spLocks noGrp="1"/>
          </p:cNvSpPr>
          <p:nvPr>
            <p:ph type="title"/>
          </p:nvPr>
        </p:nvSpPr>
        <p:spPr bwMode="auto">
          <a:xfrm>
            <a:off x="1081087" y="5940425"/>
            <a:ext cx="28116213" cy="486275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r>
              <a:rPr lang="en-US" sz="9600" dirty="0" smtClean="0">
                <a:latin typeface="+mj-lt"/>
                <a:ea typeface="ＭＳ Ｐゴシック" charset="0"/>
                <a:cs typeface="Times New Roman" charset="0"/>
              </a:rPr>
              <a:t>Glass forming ability of slags in the FeO</a:t>
            </a:r>
            <a:r>
              <a:rPr lang="en-US" sz="9600" baseline="-25000" dirty="0" smtClean="0">
                <a:latin typeface="+mj-lt"/>
                <a:ea typeface="ＭＳ Ｐゴシック" charset="0"/>
                <a:cs typeface="Times New Roman" charset="0"/>
              </a:rPr>
              <a:t>x</a:t>
            </a:r>
            <a:r>
              <a:rPr lang="en-US" sz="9600" dirty="0" smtClean="0">
                <a:latin typeface="+mj-lt"/>
                <a:ea typeface="ＭＳ Ｐゴシック" charset="0"/>
                <a:cs typeface="Times New Roman" charset="0"/>
              </a:rPr>
              <a:t>-SiO</a:t>
            </a:r>
            <a:r>
              <a:rPr lang="en-US" sz="9600" baseline="-25000" dirty="0" smtClean="0">
                <a:latin typeface="+mj-lt"/>
                <a:ea typeface="ＭＳ Ｐゴシック" charset="0"/>
                <a:cs typeface="Times New Roman" charset="0"/>
              </a:rPr>
              <a:t>2</a:t>
            </a:r>
            <a:r>
              <a:rPr lang="en-US" sz="9600" dirty="0" smtClean="0">
                <a:latin typeface="+mj-lt"/>
                <a:ea typeface="ＭＳ Ｐゴシック" charset="0"/>
                <a:cs typeface="Times New Roman" charset="0"/>
              </a:rPr>
              <a:t>-CaO system and properties of inorganic polymers made thereof</a:t>
            </a:r>
            <a:br>
              <a:rPr lang="en-US" sz="9600" dirty="0" smtClean="0">
                <a:latin typeface="+mj-lt"/>
                <a:ea typeface="ＭＳ Ｐゴシック" charset="0"/>
                <a:cs typeface="Times New Roman" charset="0"/>
              </a:rPr>
            </a:br>
            <a:r>
              <a:rPr lang="nl-BE" sz="9600" baseline="30000" dirty="0" smtClean="0">
                <a:solidFill>
                  <a:srgbClr val="000000"/>
                </a:solidFill>
                <a:latin typeface="Times New Roman" charset="0"/>
                <a:cs typeface="Times New Roman" charset="0"/>
              </a:rPr>
              <a:t/>
            </a:r>
            <a:br>
              <a:rPr lang="nl-BE" sz="9600" baseline="30000" dirty="0" smtClean="0">
                <a:solidFill>
                  <a:srgbClr val="000000"/>
                </a:solidFill>
                <a:latin typeface="Times New Roman" charset="0"/>
                <a:cs typeface="Times New Roman" charset="0"/>
              </a:rPr>
            </a:br>
            <a:endParaRPr lang="nl-BE" sz="9600" dirty="0">
              <a:latin typeface="+mj-lt"/>
              <a:ea typeface="ＭＳ Ｐゴシック" charset="0"/>
              <a:cs typeface="Arial" charset="0"/>
            </a:endParaRPr>
          </a:p>
        </p:txBody>
      </p:sp>
      <p:sp>
        <p:nvSpPr>
          <p:cNvPr id="2051" name="Tijdelijke aanduiding voor inhoud 4"/>
          <p:cNvSpPr>
            <a:spLocks noGrp="1"/>
          </p:cNvSpPr>
          <p:nvPr>
            <p:ph idx="1"/>
          </p:nvPr>
        </p:nvSpPr>
        <p:spPr bwMode="auto">
          <a:xfrm>
            <a:off x="1082673" y="15566025"/>
            <a:ext cx="28114627" cy="258963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marL="0" indent="0" algn="just">
              <a:buNone/>
            </a:pPr>
            <a:r>
              <a:rPr lang="nl-BE" sz="5400" dirty="0" smtClean="0">
                <a:latin typeface="+mj-lt"/>
                <a:ea typeface="ＭＳ Ｐゴシック" charset="0"/>
                <a:cs typeface="Arial" charset="0"/>
              </a:rPr>
              <a:t>Experimental</a:t>
            </a:r>
            <a:endParaRPr lang="nl-BE" sz="3200" dirty="0" smtClean="0">
              <a:latin typeface="+mn-lt"/>
              <a:ea typeface="ＭＳ Ｐゴシック" charset="0"/>
              <a:cs typeface="Arial" charset="0"/>
            </a:endParaRPr>
          </a:p>
          <a:p>
            <a:pPr marL="0" indent="0" algn="just">
              <a:buNone/>
            </a:pPr>
            <a:endParaRPr lang="en-US" sz="3200" dirty="0" smtClean="0">
              <a:latin typeface="+mn-lt"/>
              <a:ea typeface="ＭＳ Ｐゴシック" charset="0"/>
              <a:cs typeface="Arial" charset="0"/>
            </a:endParaRPr>
          </a:p>
          <a:p>
            <a:pPr marL="0" indent="0" algn="just">
              <a:buNone/>
            </a:pPr>
            <a:endParaRPr lang="en-US" sz="3200" dirty="0">
              <a:latin typeface="+mn-lt"/>
              <a:ea typeface="ＭＳ Ｐゴシック" charset="0"/>
              <a:cs typeface="Arial" charset="0"/>
            </a:endParaRPr>
          </a:p>
          <a:p>
            <a:pPr marL="0" indent="0" algn="just">
              <a:buNone/>
            </a:pPr>
            <a:endParaRPr lang="en-US" sz="3200" dirty="0" smtClean="0">
              <a:latin typeface="+mn-lt"/>
              <a:ea typeface="ＭＳ Ｐゴシック" charset="0"/>
              <a:cs typeface="Arial" charset="0"/>
            </a:endParaRPr>
          </a:p>
          <a:p>
            <a:pPr marL="0" indent="0" algn="just">
              <a:buNone/>
            </a:pPr>
            <a:r>
              <a:rPr lang="en-US" sz="3200" dirty="0" smtClean="0">
                <a:latin typeface="+mn-lt"/>
                <a:ea typeface="ＭＳ Ｐゴシック" charset="0"/>
                <a:cs typeface="Arial" charset="0"/>
              </a:rPr>
              <a:t>.</a:t>
            </a:r>
            <a:endParaRPr lang="nl-BE" sz="5400" dirty="0">
              <a:latin typeface="+mj-lt"/>
              <a:ea typeface="ＭＳ Ｐゴシック" charset="0"/>
              <a:cs typeface="Arial" charset="0"/>
            </a:endParaRPr>
          </a:p>
          <a:p>
            <a:pPr marL="0" indent="0" algn="just">
              <a:buNone/>
            </a:pPr>
            <a:endParaRPr lang="nl-BE" sz="5400" dirty="0" smtClean="0">
              <a:latin typeface="+mj-lt"/>
              <a:ea typeface="ＭＳ Ｐゴシック" charset="0"/>
              <a:cs typeface="Arial" charset="0"/>
            </a:endParaRPr>
          </a:p>
          <a:p>
            <a:pPr marL="0" indent="0" algn="just">
              <a:buNone/>
            </a:pPr>
            <a:r>
              <a:rPr lang="nl-BE" sz="5400" dirty="0" smtClean="0">
                <a:latin typeface="+mj-lt"/>
                <a:ea typeface="ＭＳ Ｐゴシック" charset="0"/>
                <a:cs typeface="Arial" charset="0"/>
              </a:rPr>
              <a:t>Results and Discussion </a:t>
            </a:r>
          </a:p>
          <a:p>
            <a:pPr marL="0" indent="0" algn="just">
              <a:buNone/>
            </a:pPr>
            <a:r>
              <a:rPr lang="nl-BE" sz="3200" dirty="0" smtClean="0">
                <a:latin typeface="+mn-lt"/>
                <a:ea typeface="ＭＳ Ｐゴシック" charset="0"/>
                <a:cs typeface="Arial" charset="0"/>
              </a:rPr>
              <a:t/>
            </a:r>
            <a:br>
              <a:rPr lang="nl-BE" sz="3200" dirty="0" smtClean="0">
                <a:latin typeface="+mn-lt"/>
                <a:ea typeface="ＭＳ Ｐゴシック" charset="0"/>
                <a:cs typeface="Arial" charset="0"/>
              </a:rPr>
            </a:br>
            <a:endParaRPr lang="nl-BE" sz="3200" dirty="0" smtClean="0">
              <a:latin typeface="+mn-lt"/>
              <a:ea typeface="ＭＳ Ｐゴシック" charset="0"/>
              <a:cs typeface="Arial" charset="0"/>
            </a:endParaRPr>
          </a:p>
          <a:p>
            <a:pPr marL="0" indent="0" algn="just">
              <a:buNone/>
            </a:pPr>
            <a:endParaRPr lang="nl-BE" sz="5400" dirty="0" smtClean="0">
              <a:latin typeface="+mj-lt"/>
              <a:ea typeface="ＭＳ Ｐゴシック" charset="0"/>
              <a:cs typeface="Arial" charset="0"/>
            </a:endParaRPr>
          </a:p>
          <a:p>
            <a:pPr marL="0" indent="0" algn="just">
              <a:buNone/>
            </a:pPr>
            <a:endParaRPr lang="nl-BE" sz="5400" dirty="0">
              <a:latin typeface="+mj-lt"/>
              <a:ea typeface="ＭＳ Ｐゴシック" charset="0"/>
              <a:cs typeface="Arial" charset="0"/>
            </a:endParaRPr>
          </a:p>
          <a:p>
            <a:pPr marL="0" indent="0" algn="just">
              <a:buNone/>
            </a:pPr>
            <a:endParaRPr lang="nl-BE" sz="5400" dirty="0" smtClean="0">
              <a:latin typeface="+mj-lt"/>
              <a:ea typeface="ＭＳ Ｐゴシック" charset="0"/>
              <a:cs typeface="Arial" charset="0"/>
            </a:endParaRPr>
          </a:p>
          <a:p>
            <a:pPr marL="0" indent="0" algn="just">
              <a:buNone/>
            </a:pPr>
            <a:endParaRPr lang="nl-BE" sz="5400" dirty="0" smtClean="0">
              <a:latin typeface="+mj-lt"/>
              <a:ea typeface="ＭＳ Ｐゴシック" charset="0"/>
              <a:cs typeface="Arial" charset="0"/>
            </a:endParaRPr>
          </a:p>
          <a:p>
            <a:pPr marL="0" indent="0" algn="just">
              <a:buNone/>
            </a:pPr>
            <a:endParaRPr lang="nl-BE" sz="5400" dirty="0" smtClean="0">
              <a:latin typeface="+mj-lt"/>
              <a:ea typeface="ＭＳ Ｐゴシック" charset="0"/>
              <a:cs typeface="Arial" charset="0"/>
            </a:endParaRPr>
          </a:p>
          <a:p>
            <a:pPr marL="0" indent="0" algn="just">
              <a:buNone/>
            </a:pPr>
            <a:endParaRPr lang="nl-BE" sz="5400" dirty="0" smtClean="0">
              <a:latin typeface="+mj-lt"/>
              <a:ea typeface="ＭＳ Ｐゴシック" charset="0"/>
              <a:cs typeface="Arial" charset="0"/>
            </a:endParaRPr>
          </a:p>
          <a:p>
            <a:pPr marL="0" indent="0" algn="just">
              <a:buNone/>
            </a:pPr>
            <a:endParaRPr lang="nl-BE" sz="5400" dirty="0" smtClean="0">
              <a:latin typeface="+mj-lt"/>
              <a:ea typeface="ＭＳ Ｐゴシック" charset="0"/>
              <a:cs typeface="Arial" charset="0"/>
            </a:endParaRPr>
          </a:p>
        </p:txBody>
      </p:sp>
      <p:sp>
        <p:nvSpPr>
          <p:cNvPr id="2" name="TextBox 1"/>
          <p:cNvSpPr txBox="1"/>
          <p:nvPr/>
        </p:nvSpPr>
        <p:spPr>
          <a:xfrm>
            <a:off x="1079501" y="10803177"/>
            <a:ext cx="28116212" cy="1405513"/>
          </a:xfrm>
          <a:prstGeom prst="rect">
            <a:avLst/>
          </a:prstGeom>
          <a:noFill/>
        </p:spPr>
        <p:txBody>
          <a:bodyPr wrap="square" rtlCol="0">
            <a:spAutoFit/>
          </a:bodyPr>
          <a:lstStyle/>
          <a:p>
            <a:r>
              <a:rPr lang="en-US" sz="3200" dirty="0" smtClean="0">
                <a:solidFill>
                  <a:srgbClr val="000000"/>
                </a:solidFill>
                <a:latin typeface="Arial"/>
                <a:cs typeface="Arial"/>
              </a:rPr>
              <a:t>J. Van De </a:t>
            </a:r>
            <a:r>
              <a:rPr lang="en-US" sz="3200" dirty="0" err="1" smtClean="0">
                <a:solidFill>
                  <a:srgbClr val="000000"/>
                </a:solidFill>
                <a:latin typeface="Arial"/>
                <a:cs typeface="Arial"/>
              </a:rPr>
              <a:t>Sande</a:t>
            </a:r>
            <a:r>
              <a:rPr lang="en-US" sz="3200" baseline="30000" dirty="0" err="1" smtClean="0">
                <a:solidFill>
                  <a:srgbClr val="000000"/>
                </a:solidFill>
                <a:latin typeface="Arial"/>
                <a:cs typeface="Arial"/>
              </a:rPr>
              <a:t>a</a:t>
            </a:r>
            <a:r>
              <a:rPr lang="en-US" sz="3200" dirty="0" smtClean="0">
                <a:solidFill>
                  <a:srgbClr val="000000"/>
                </a:solidFill>
                <a:latin typeface="Arial"/>
                <a:cs typeface="Arial"/>
              </a:rPr>
              <a:t>, A. </a:t>
            </a:r>
            <a:r>
              <a:rPr lang="en-US" sz="3200" dirty="0" err="1" smtClean="0">
                <a:solidFill>
                  <a:srgbClr val="000000"/>
                </a:solidFill>
                <a:latin typeface="Arial"/>
                <a:cs typeface="Arial"/>
              </a:rPr>
              <a:t>Peys</a:t>
            </a:r>
            <a:r>
              <a:rPr lang="en-US" sz="3200" baseline="30000" dirty="0" err="1" smtClean="0">
                <a:solidFill>
                  <a:srgbClr val="000000"/>
                </a:solidFill>
                <a:latin typeface="Arial"/>
                <a:cs typeface="Arial"/>
              </a:rPr>
              <a:t>a</a:t>
            </a:r>
            <a:r>
              <a:rPr lang="en-US" sz="3200" dirty="0" smtClean="0">
                <a:solidFill>
                  <a:srgbClr val="000000"/>
                </a:solidFill>
                <a:latin typeface="Arial"/>
                <a:cs typeface="Arial"/>
              </a:rPr>
              <a:t>, T. </a:t>
            </a:r>
            <a:r>
              <a:rPr lang="en-US" sz="3200" dirty="0" err="1" smtClean="0">
                <a:solidFill>
                  <a:srgbClr val="000000"/>
                </a:solidFill>
                <a:latin typeface="Arial"/>
                <a:cs typeface="Arial"/>
              </a:rPr>
              <a:t>Hertel</a:t>
            </a:r>
            <a:r>
              <a:rPr lang="en-US" sz="3200" baseline="30000" dirty="0" err="1" smtClean="0">
                <a:solidFill>
                  <a:srgbClr val="000000"/>
                </a:solidFill>
                <a:latin typeface="Arial"/>
                <a:cs typeface="Arial"/>
              </a:rPr>
              <a:t>a</a:t>
            </a:r>
            <a:r>
              <a:rPr lang="en-US" sz="3200" dirty="0" smtClean="0">
                <a:solidFill>
                  <a:srgbClr val="000000"/>
                </a:solidFill>
                <a:latin typeface="Arial"/>
                <a:cs typeface="Arial"/>
              </a:rPr>
              <a:t>, S. </a:t>
            </a:r>
            <a:r>
              <a:rPr lang="en-US" sz="3200" dirty="0" err="1" smtClean="0">
                <a:solidFill>
                  <a:srgbClr val="000000"/>
                </a:solidFill>
                <a:latin typeface="Arial"/>
                <a:cs typeface="Arial"/>
              </a:rPr>
              <a:t>Onisei</a:t>
            </a:r>
            <a:r>
              <a:rPr lang="en-US" sz="3200" baseline="30000" dirty="0" err="1" smtClean="0">
                <a:solidFill>
                  <a:srgbClr val="000000"/>
                </a:solidFill>
                <a:latin typeface="Arial"/>
                <a:cs typeface="Arial"/>
              </a:rPr>
              <a:t>a</a:t>
            </a:r>
            <a:r>
              <a:rPr lang="en-US" sz="3200" dirty="0" smtClean="0">
                <a:solidFill>
                  <a:srgbClr val="000000"/>
                </a:solidFill>
                <a:latin typeface="Arial"/>
                <a:cs typeface="Arial"/>
              </a:rPr>
              <a:t>, B. </a:t>
            </a:r>
            <a:r>
              <a:rPr lang="en-US" sz="3200" dirty="0" err="1" smtClean="0">
                <a:solidFill>
                  <a:srgbClr val="000000"/>
                </a:solidFill>
                <a:latin typeface="Arial"/>
                <a:cs typeface="Arial"/>
              </a:rPr>
              <a:t>Blanplain</a:t>
            </a:r>
            <a:r>
              <a:rPr lang="en-US" sz="3200" baseline="30000" dirty="0" err="1" smtClean="0">
                <a:solidFill>
                  <a:srgbClr val="000000"/>
                </a:solidFill>
                <a:latin typeface="Arial"/>
                <a:cs typeface="Arial"/>
              </a:rPr>
              <a:t>a</a:t>
            </a:r>
            <a:r>
              <a:rPr lang="en-US" sz="3200" dirty="0" err="1" smtClean="0">
                <a:solidFill>
                  <a:srgbClr val="000000"/>
                </a:solidFill>
                <a:latin typeface="Arial"/>
                <a:cs typeface="Arial"/>
              </a:rPr>
              <a:t>,Y</a:t>
            </a:r>
            <a:r>
              <a:rPr lang="en-US" sz="3200" dirty="0" smtClean="0">
                <a:solidFill>
                  <a:srgbClr val="000000"/>
                </a:solidFill>
                <a:latin typeface="Arial"/>
                <a:cs typeface="Arial"/>
              </a:rPr>
              <a:t>. </a:t>
            </a:r>
            <a:r>
              <a:rPr lang="en-US" sz="3200" dirty="0" err="1" smtClean="0">
                <a:solidFill>
                  <a:srgbClr val="000000"/>
                </a:solidFill>
                <a:latin typeface="Arial"/>
                <a:cs typeface="Arial"/>
              </a:rPr>
              <a:t>Pontikes</a:t>
            </a:r>
            <a:r>
              <a:rPr lang="en-US" sz="3200" baseline="30000" dirty="0" err="1" smtClean="0">
                <a:solidFill>
                  <a:srgbClr val="000000"/>
                </a:solidFill>
                <a:latin typeface="Arial"/>
                <a:cs typeface="Arial"/>
              </a:rPr>
              <a:t>a</a:t>
            </a:r>
            <a:r>
              <a:rPr lang="en-US" sz="3200" baseline="30000" dirty="0" smtClean="0">
                <a:solidFill>
                  <a:srgbClr val="000000"/>
                </a:solidFill>
                <a:latin typeface="Arial"/>
                <a:cs typeface="Arial"/>
              </a:rPr>
              <a:t/>
            </a:r>
            <a:br>
              <a:rPr lang="en-US" sz="3200" baseline="30000" dirty="0" smtClean="0">
                <a:solidFill>
                  <a:srgbClr val="000000"/>
                </a:solidFill>
                <a:latin typeface="Arial"/>
                <a:cs typeface="Arial"/>
              </a:rPr>
            </a:br>
            <a:r>
              <a:rPr lang="en-US" sz="3200" baseline="30000" dirty="0" smtClean="0">
                <a:solidFill>
                  <a:srgbClr val="000000"/>
                </a:solidFill>
                <a:latin typeface="Arial"/>
                <a:cs typeface="Arial"/>
              </a:rPr>
              <a:t/>
            </a:r>
            <a:br>
              <a:rPr lang="en-US" sz="3200" baseline="30000" dirty="0" smtClean="0">
                <a:solidFill>
                  <a:srgbClr val="000000"/>
                </a:solidFill>
                <a:latin typeface="Arial"/>
                <a:cs typeface="Arial"/>
              </a:rPr>
            </a:br>
            <a:r>
              <a:rPr lang="nl-BE" sz="3200" baseline="30000" dirty="0" smtClean="0">
                <a:solidFill>
                  <a:srgbClr val="000000"/>
                </a:solidFill>
                <a:latin typeface="Arial"/>
                <a:cs typeface="Arial"/>
              </a:rPr>
              <a:t>a </a:t>
            </a:r>
            <a:r>
              <a:rPr lang="nl-BE" sz="3200" dirty="0" smtClean="0">
                <a:solidFill>
                  <a:srgbClr val="000000"/>
                </a:solidFill>
                <a:latin typeface="Arial"/>
                <a:cs typeface="Arial"/>
              </a:rPr>
              <a:t>KU Leuven Department of Materials Engineering, Kasteelpark Arenberg 44, 3001 Leuven, Belgium</a:t>
            </a:r>
            <a:endParaRPr lang="en-US" sz="3200" dirty="0">
              <a:latin typeface="Arial"/>
              <a:cs typeface="Arial"/>
            </a:endParaRPr>
          </a:p>
        </p:txBody>
      </p:sp>
      <p:sp>
        <p:nvSpPr>
          <p:cNvPr id="8" name="TextBox 7"/>
          <p:cNvSpPr txBox="1"/>
          <p:nvPr/>
        </p:nvSpPr>
        <p:spPr>
          <a:xfrm>
            <a:off x="1035051" y="12257427"/>
            <a:ext cx="28079703" cy="3308598"/>
          </a:xfrm>
          <a:prstGeom prst="rect">
            <a:avLst/>
          </a:prstGeom>
          <a:noFill/>
        </p:spPr>
        <p:txBody>
          <a:bodyPr wrap="square" numCol="1" rtlCol="0">
            <a:spAutoFit/>
          </a:bodyPr>
          <a:lstStyle/>
          <a:p>
            <a:pPr marL="0" indent="0" algn="just">
              <a:lnSpc>
                <a:spcPct val="150000"/>
              </a:lnSpc>
              <a:buNone/>
            </a:pPr>
            <a:r>
              <a:rPr lang="nl-BE" sz="5400" dirty="0" smtClean="0">
                <a:latin typeface="+mj-lt"/>
                <a:cs typeface="Arial" charset="0"/>
              </a:rPr>
              <a:t>Introduction</a:t>
            </a:r>
            <a:endParaRPr lang="nl-BE" sz="5400" dirty="0">
              <a:latin typeface="+mj-lt"/>
              <a:cs typeface="Arial" charset="0"/>
            </a:endParaRPr>
          </a:p>
          <a:p>
            <a:pPr marL="0" indent="0" algn="just">
              <a:buNone/>
            </a:pPr>
            <a:r>
              <a:rPr lang="en-US" sz="3200" dirty="0" smtClean="0">
                <a:latin typeface="+mn-lt"/>
                <a:cs typeface="Arial" charset="0"/>
              </a:rPr>
              <a:t>Iron </a:t>
            </a:r>
            <a:r>
              <a:rPr lang="en-US" sz="3200" dirty="0">
                <a:latin typeface="+mn-lt"/>
                <a:cs typeface="Arial" charset="0"/>
              </a:rPr>
              <a:t>silicate </a:t>
            </a:r>
            <a:r>
              <a:rPr lang="en-US" sz="3200" dirty="0" smtClean="0">
                <a:latin typeface="+mn-lt"/>
                <a:cs typeface="Arial" charset="0"/>
              </a:rPr>
              <a:t>precursors receive increasing interest for </a:t>
            </a:r>
            <a:r>
              <a:rPr lang="en-US" sz="3200" dirty="0">
                <a:latin typeface="+mn-lt"/>
                <a:cs typeface="Arial" charset="0"/>
              </a:rPr>
              <a:t>the synthesis of inorganic polymers (</a:t>
            </a:r>
            <a:r>
              <a:rPr lang="en-US" sz="3200" dirty="0" smtClean="0">
                <a:latin typeface="+mn-lt"/>
                <a:cs typeface="Arial" charset="0"/>
              </a:rPr>
              <a:t>IP). </a:t>
            </a:r>
            <a:r>
              <a:rPr lang="en-US" sz="3200" dirty="0">
                <a:latin typeface="+mn-lt"/>
                <a:cs typeface="Arial" charset="0"/>
              </a:rPr>
              <a:t>The work herein </a:t>
            </a:r>
            <a:r>
              <a:rPr lang="en-US" sz="3200" dirty="0" smtClean="0">
                <a:latin typeface="+mn-lt"/>
                <a:cs typeface="Arial" charset="0"/>
              </a:rPr>
              <a:t>aspires to, </a:t>
            </a:r>
            <a:r>
              <a:rPr lang="en-US" sz="3200" dirty="0">
                <a:latin typeface="+mn-lt"/>
                <a:cs typeface="Arial" charset="0"/>
              </a:rPr>
              <a:t>in the long run, the </a:t>
            </a:r>
            <a:r>
              <a:rPr lang="en-US" sz="3200" dirty="0" err="1">
                <a:latin typeface="+mn-lt"/>
                <a:cs typeface="Arial" charset="0"/>
              </a:rPr>
              <a:t>valorisation</a:t>
            </a:r>
            <a:r>
              <a:rPr lang="en-US" sz="3200" dirty="0">
                <a:latin typeface="+mn-lt"/>
                <a:cs typeface="Arial" charset="0"/>
              </a:rPr>
              <a:t> of slags from non-ferrous metallurgy, e.g. copper slags, towards higher added value applications, e.g. </a:t>
            </a:r>
            <a:r>
              <a:rPr lang="en-US" sz="3200" dirty="0" smtClean="0">
                <a:latin typeface="+mn-lt"/>
                <a:cs typeface="Arial" charset="0"/>
              </a:rPr>
              <a:t>in structural concrete elements</a:t>
            </a:r>
            <a:r>
              <a:rPr lang="en-US" sz="3200" dirty="0">
                <a:latin typeface="+mn-lt"/>
                <a:cs typeface="Arial" charset="0"/>
              </a:rPr>
              <a:t>.  </a:t>
            </a:r>
          </a:p>
          <a:p>
            <a:pPr marL="0" indent="0" algn="just">
              <a:buNone/>
            </a:pPr>
            <a:r>
              <a:rPr lang="en-US" sz="3200" dirty="0" smtClean="0">
                <a:latin typeface="+mn-lt"/>
                <a:cs typeface="Arial" charset="0"/>
              </a:rPr>
              <a:t>To achieve this, </a:t>
            </a:r>
            <a:r>
              <a:rPr lang="en-US" sz="3200" dirty="0">
                <a:latin typeface="+mn-lt"/>
                <a:cs typeface="Arial" charset="0"/>
              </a:rPr>
              <a:t>slags in the FeO</a:t>
            </a:r>
            <a:r>
              <a:rPr lang="en-US" sz="3200" baseline="-25000" dirty="0">
                <a:latin typeface="+mn-lt"/>
                <a:cs typeface="Arial" charset="0"/>
              </a:rPr>
              <a:t>x</a:t>
            </a:r>
            <a:r>
              <a:rPr lang="en-US" sz="3200" dirty="0">
                <a:latin typeface="+mn-lt"/>
                <a:cs typeface="Arial" charset="0"/>
              </a:rPr>
              <a:t>-CaO-SiO</a:t>
            </a:r>
            <a:r>
              <a:rPr lang="en-US" sz="3200" baseline="-25000" dirty="0">
                <a:latin typeface="+mn-lt"/>
                <a:cs typeface="Arial" charset="0"/>
              </a:rPr>
              <a:t>2</a:t>
            </a:r>
            <a:r>
              <a:rPr lang="en-US" sz="3200" dirty="0">
                <a:latin typeface="+mn-lt"/>
                <a:cs typeface="Arial" charset="0"/>
              </a:rPr>
              <a:t> system are investigated. The influence of silica and calcium oxide on the glass forming ability of the slags is assessed. In the next step, inorganic polymers are synthesized and the relation between slag microstructure and strength evolution of the IP is presented. </a:t>
            </a:r>
            <a:endParaRPr lang="nl-BE" sz="3200" dirty="0">
              <a:latin typeface="+mn-lt"/>
              <a:cs typeface="Arial" charset="0"/>
            </a:endParaRPr>
          </a:p>
        </p:txBody>
      </p:sp>
      <p:sp>
        <p:nvSpPr>
          <p:cNvPr id="16" name="TextBox 15"/>
          <p:cNvSpPr txBox="1"/>
          <p:nvPr/>
        </p:nvSpPr>
        <p:spPr>
          <a:xfrm>
            <a:off x="1035049" y="38018023"/>
            <a:ext cx="28162251" cy="3385542"/>
          </a:xfrm>
          <a:prstGeom prst="rect">
            <a:avLst/>
          </a:prstGeom>
          <a:noFill/>
        </p:spPr>
        <p:txBody>
          <a:bodyPr wrap="square" rtlCol="0">
            <a:spAutoFit/>
          </a:bodyPr>
          <a:lstStyle/>
          <a:p>
            <a:pPr marL="0" indent="0" algn="just">
              <a:buNone/>
            </a:pPr>
            <a:r>
              <a:rPr lang="nl-BE" sz="5400" dirty="0" smtClean="0">
                <a:latin typeface="+mj-lt"/>
                <a:cs typeface="Arial" charset="0"/>
              </a:rPr>
              <a:t>Conclusion</a:t>
            </a:r>
          </a:p>
          <a:p>
            <a:pPr marL="0" indent="0" algn="just">
              <a:buNone/>
            </a:pPr>
            <a:endParaRPr lang="nl-BE" sz="3200" dirty="0">
              <a:latin typeface="+mn-lt"/>
              <a:cs typeface="Arial" charset="0"/>
            </a:endParaRPr>
          </a:p>
          <a:p>
            <a:pPr marL="0" indent="0" algn="just">
              <a:buNone/>
            </a:pPr>
            <a:r>
              <a:rPr lang="en-US" sz="3200" dirty="0">
                <a:latin typeface="+mn-lt"/>
                <a:cs typeface="Arial" charset="0"/>
              </a:rPr>
              <a:t>In the studied range of FeO</a:t>
            </a:r>
            <a:r>
              <a:rPr lang="en-US" sz="3200" baseline="-25000" dirty="0">
                <a:latin typeface="+mn-lt"/>
                <a:cs typeface="Arial" charset="0"/>
              </a:rPr>
              <a:t>x</a:t>
            </a:r>
            <a:r>
              <a:rPr lang="en-US" sz="3200" dirty="0">
                <a:latin typeface="+mn-lt"/>
                <a:cs typeface="Arial" charset="0"/>
              </a:rPr>
              <a:t>-CaO-SiO</a:t>
            </a:r>
            <a:r>
              <a:rPr lang="en-US" sz="3200" baseline="-25000" dirty="0">
                <a:latin typeface="+mn-lt"/>
                <a:cs typeface="Arial" charset="0"/>
              </a:rPr>
              <a:t>2</a:t>
            </a:r>
            <a:r>
              <a:rPr lang="en-US" sz="3200" dirty="0">
                <a:latin typeface="+mn-lt"/>
                <a:cs typeface="Arial" charset="0"/>
              </a:rPr>
              <a:t> slags, a lower (</a:t>
            </a:r>
            <a:r>
              <a:rPr lang="en-US" sz="3200" dirty="0" err="1">
                <a:latin typeface="+mn-lt"/>
                <a:cs typeface="Arial" charset="0"/>
              </a:rPr>
              <a:t>FeO+CaO</a:t>
            </a:r>
            <a:r>
              <a:rPr lang="en-US" sz="3200" dirty="0">
                <a:latin typeface="+mn-lt"/>
                <a:cs typeface="Arial" charset="0"/>
              </a:rPr>
              <a:t>)/SiO</a:t>
            </a:r>
            <a:r>
              <a:rPr lang="en-US" sz="3200" baseline="-25000" dirty="0">
                <a:latin typeface="+mn-lt"/>
                <a:cs typeface="Arial" charset="0"/>
              </a:rPr>
              <a:t>2</a:t>
            </a:r>
            <a:r>
              <a:rPr lang="en-US" sz="3200" dirty="0">
                <a:latin typeface="+mn-lt"/>
                <a:cs typeface="Arial" charset="0"/>
              </a:rPr>
              <a:t> molar ratio seems to reach higher glass contents. The early strength of the resulting inorganic polymers is mainly influenced by the availability of silica; a higher SiO</a:t>
            </a:r>
            <a:r>
              <a:rPr lang="en-US" sz="3200" baseline="-25000" dirty="0">
                <a:latin typeface="+mn-lt"/>
                <a:cs typeface="Arial" charset="0"/>
              </a:rPr>
              <a:t>2</a:t>
            </a:r>
            <a:r>
              <a:rPr lang="en-US" sz="3200" dirty="0">
                <a:latin typeface="+mn-lt"/>
                <a:cs typeface="Arial" charset="0"/>
              </a:rPr>
              <a:t>/Na</a:t>
            </a:r>
            <a:r>
              <a:rPr lang="en-US" sz="3200" baseline="-25000" dirty="0">
                <a:latin typeface="+mn-lt"/>
                <a:cs typeface="Arial" charset="0"/>
              </a:rPr>
              <a:t>2</a:t>
            </a:r>
            <a:r>
              <a:rPr lang="en-US" sz="3200" dirty="0">
                <a:latin typeface="+mn-lt"/>
                <a:cs typeface="Arial" charset="0"/>
              </a:rPr>
              <a:t>O molar ratio in the activating solution, lower (</a:t>
            </a:r>
            <a:r>
              <a:rPr lang="en-US" sz="3200" dirty="0" err="1">
                <a:latin typeface="+mn-lt"/>
                <a:cs typeface="Arial" charset="0"/>
              </a:rPr>
              <a:t>FeO+CaO</a:t>
            </a:r>
            <a:r>
              <a:rPr lang="en-US" sz="3200" dirty="0">
                <a:latin typeface="+mn-lt"/>
                <a:cs typeface="Arial" charset="0"/>
              </a:rPr>
              <a:t>)/SiO</a:t>
            </a:r>
            <a:r>
              <a:rPr lang="en-US" sz="3200" baseline="-25000" dirty="0">
                <a:latin typeface="+mn-lt"/>
                <a:cs typeface="Arial" charset="0"/>
              </a:rPr>
              <a:t>2</a:t>
            </a:r>
            <a:r>
              <a:rPr lang="en-US" sz="3200" dirty="0">
                <a:latin typeface="+mn-lt"/>
                <a:cs typeface="Arial" charset="0"/>
              </a:rPr>
              <a:t> molar ratio and higher glass content in the slag lead to higher compressive strength after 2 days of curing. After 28 days, a maximal compressive strength </a:t>
            </a:r>
            <a:r>
              <a:rPr lang="en-US" sz="3200" dirty="0" smtClean="0">
                <a:latin typeface="+mn-lt"/>
                <a:cs typeface="Arial" charset="0"/>
              </a:rPr>
              <a:t>exceeding 50 </a:t>
            </a:r>
            <a:r>
              <a:rPr lang="en-US" sz="3200" dirty="0" err="1" smtClean="0">
                <a:latin typeface="+mn-lt"/>
                <a:cs typeface="Arial" charset="0"/>
              </a:rPr>
              <a:t>MPa</a:t>
            </a:r>
            <a:r>
              <a:rPr lang="en-US" sz="3200" dirty="0" smtClean="0">
                <a:latin typeface="+mn-lt"/>
                <a:cs typeface="Arial" charset="0"/>
              </a:rPr>
              <a:t> was </a:t>
            </a:r>
            <a:r>
              <a:rPr lang="en-US" sz="3200" dirty="0">
                <a:latin typeface="+mn-lt"/>
                <a:cs typeface="Arial" charset="0"/>
              </a:rPr>
              <a:t>observed for slag S5.</a:t>
            </a:r>
            <a:endParaRPr lang="nl-BE" sz="3200" dirty="0">
              <a:latin typeface="+mn-lt"/>
              <a:cs typeface="Arial" charset="0"/>
            </a:endParaRPr>
          </a:p>
          <a:p>
            <a:pPr algn="just"/>
            <a:endParaRPr lang="nl-BE" sz="3200" dirty="0">
              <a:latin typeface="+mn-lt"/>
            </a:endParaRPr>
          </a:p>
        </p:txBody>
      </p:sp>
      <p:graphicFrame>
        <p:nvGraphicFramePr>
          <p:cNvPr id="9" name="Diagram 8"/>
          <p:cNvGraphicFramePr/>
          <p:nvPr>
            <p:extLst>
              <p:ext uri="{D42A27DB-BD31-4B8C-83A1-F6EECF244321}">
                <p14:modId xmlns:p14="http://schemas.microsoft.com/office/powerpoint/2010/main" val="944671971"/>
              </p:ext>
            </p:extLst>
          </p:nvPr>
        </p:nvGraphicFramePr>
        <p:xfrm>
          <a:off x="564112" y="16235336"/>
          <a:ext cx="29165529" cy="44365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1" name="Picture 10" descr="ternary.png"/>
          <p:cNvPicPr>
            <a:picLocks noChangeAspect="1"/>
          </p:cNvPicPr>
          <p:nvPr/>
        </p:nvPicPr>
        <p:blipFill rotWithShape="1">
          <a:blip r:embed="rId7">
            <a:extLst>
              <a:ext uri="{28A0092B-C50C-407E-A947-70E740481C1C}">
                <a14:useLocalDpi xmlns:a14="http://schemas.microsoft.com/office/drawing/2010/main" val="0"/>
              </a:ext>
            </a:extLst>
          </a:blip>
          <a:srcRect r="797" b="7167"/>
          <a:stretch/>
        </p:blipFill>
        <p:spPr>
          <a:xfrm>
            <a:off x="1982467" y="25841284"/>
            <a:ext cx="14066311" cy="12176739"/>
          </a:xfrm>
          <a:prstGeom prst="rect">
            <a:avLst/>
          </a:prstGeom>
        </p:spPr>
      </p:pic>
      <p:pic>
        <p:nvPicPr>
          <p:cNvPr id="26" name="Picture 25" descr="Slide4.png"/>
          <p:cNvPicPr>
            <a:picLocks noChangeAspect="1"/>
          </p:cNvPicPr>
          <p:nvPr/>
        </p:nvPicPr>
        <p:blipFill rotWithShape="1">
          <a:blip r:embed="rId8">
            <a:extLst>
              <a:ext uri="{28A0092B-C50C-407E-A947-70E740481C1C}">
                <a14:useLocalDpi xmlns:a14="http://schemas.microsoft.com/office/drawing/2010/main" val="0"/>
              </a:ext>
            </a:extLst>
          </a:blip>
          <a:srcRect l="10201" r="17199" b="3885"/>
          <a:stretch/>
        </p:blipFill>
        <p:spPr>
          <a:xfrm>
            <a:off x="19129377" y="31013433"/>
            <a:ext cx="7840813" cy="7785390"/>
          </a:xfrm>
          <a:prstGeom prst="rect">
            <a:avLst/>
          </a:prstGeom>
        </p:spPr>
      </p:pic>
      <p:sp>
        <p:nvSpPr>
          <p:cNvPr id="27" name="TextBox 26"/>
          <p:cNvSpPr txBox="1"/>
          <p:nvPr/>
        </p:nvSpPr>
        <p:spPr>
          <a:xfrm>
            <a:off x="1982467" y="22536285"/>
            <a:ext cx="8987958" cy="2554545"/>
          </a:xfrm>
          <a:prstGeom prst="rect">
            <a:avLst/>
          </a:prstGeom>
          <a:noFill/>
        </p:spPr>
        <p:txBody>
          <a:bodyPr wrap="square" rtlCol="0">
            <a:spAutoFit/>
          </a:bodyPr>
          <a:lstStyle/>
          <a:p>
            <a:pPr algn="just"/>
            <a:r>
              <a:rPr lang="en-US" sz="3200" dirty="0" smtClean="0">
                <a:latin typeface="+mn-lt"/>
              </a:rPr>
              <a:t>The stars represent the chemical compositions of the studied synthetic slags in the ternary phase diagram (axis in </a:t>
            </a:r>
            <a:r>
              <a:rPr lang="en-US" sz="3200" dirty="0" err="1" smtClean="0">
                <a:latin typeface="+mn-lt"/>
              </a:rPr>
              <a:t>wt</a:t>
            </a:r>
            <a:r>
              <a:rPr lang="en-US" sz="3200" dirty="0" smtClean="0">
                <a:latin typeface="+mn-lt"/>
              </a:rPr>
              <a:t>%), the parallelogram represents lines with constant (</a:t>
            </a:r>
            <a:r>
              <a:rPr lang="en-US" sz="3200" dirty="0" err="1" smtClean="0">
                <a:latin typeface="+mn-lt"/>
              </a:rPr>
              <a:t>FeO+CaO</a:t>
            </a:r>
            <a:r>
              <a:rPr lang="en-US" sz="3200" dirty="0" smtClean="0">
                <a:latin typeface="+mn-lt"/>
              </a:rPr>
              <a:t>)/SiO</a:t>
            </a:r>
            <a:r>
              <a:rPr lang="en-US" sz="3200" baseline="-25000" dirty="0" smtClean="0">
                <a:latin typeface="+mn-lt"/>
              </a:rPr>
              <a:t>2 </a:t>
            </a:r>
            <a:r>
              <a:rPr lang="en-US" sz="3200" dirty="0" smtClean="0">
                <a:latin typeface="+mn-lt"/>
              </a:rPr>
              <a:t> (≈1.2 and 2) or </a:t>
            </a:r>
            <a:r>
              <a:rPr lang="en-US" sz="3200" dirty="0" err="1" smtClean="0">
                <a:latin typeface="+mn-lt"/>
              </a:rPr>
              <a:t>FeO</a:t>
            </a:r>
            <a:r>
              <a:rPr lang="en-US" sz="3200" dirty="0" smtClean="0">
                <a:latin typeface="+mn-lt"/>
              </a:rPr>
              <a:t>/</a:t>
            </a:r>
            <a:r>
              <a:rPr lang="en-US" sz="3200" dirty="0" err="1" smtClean="0">
                <a:latin typeface="+mn-lt"/>
              </a:rPr>
              <a:t>CaO</a:t>
            </a:r>
            <a:r>
              <a:rPr lang="en-US" sz="3200" dirty="0" smtClean="0">
                <a:latin typeface="+mn-lt"/>
              </a:rPr>
              <a:t> (≈ 2 and 5) molar ratios. </a:t>
            </a:r>
            <a:endParaRPr lang="en-US" sz="3200" dirty="0">
              <a:latin typeface="+mn-lt"/>
            </a:endParaRPr>
          </a:p>
        </p:txBody>
      </p:sp>
      <p:graphicFrame>
        <p:nvGraphicFramePr>
          <p:cNvPr id="28" name="Table 27"/>
          <p:cNvGraphicFramePr>
            <a:graphicFrameLocks noGrp="1"/>
          </p:cNvGraphicFramePr>
          <p:nvPr>
            <p:extLst>
              <p:ext uri="{D42A27DB-BD31-4B8C-83A1-F6EECF244321}">
                <p14:modId xmlns:p14="http://schemas.microsoft.com/office/powerpoint/2010/main" val="2095310201"/>
              </p:ext>
            </p:extLst>
          </p:nvPr>
        </p:nvGraphicFramePr>
        <p:xfrm>
          <a:off x="11775800" y="22536285"/>
          <a:ext cx="5300133" cy="3474720"/>
        </p:xfrm>
        <a:graphic>
          <a:graphicData uri="http://schemas.openxmlformats.org/drawingml/2006/table">
            <a:tbl>
              <a:tblPr firstRow="1" bandRow="1">
                <a:tableStyleId>{5C22544A-7EE6-4342-B048-85BDC9FD1C3A}</a:tableStyleId>
              </a:tblPr>
              <a:tblGrid>
                <a:gridCol w="932510"/>
                <a:gridCol w="4367623"/>
              </a:tblGrid>
              <a:tr h="0">
                <a:tc>
                  <a:txBody>
                    <a:bodyPr/>
                    <a:lstStyle/>
                    <a:p>
                      <a:pPr algn="ctr"/>
                      <a:r>
                        <a:rPr lang="en-US" sz="3200" dirty="0" smtClean="0"/>
                        <a:t>Slag</a:t>
                      </a:r>
                      <a:endParaRPr lang="en-US" sz="3200" dirty="0"/>
                    </a:p>
                  </a:txBody>
                  <a:tcPr/>
                </a:tc>
                <a:tc>
                  <a:txBody>
                    <a:bodyPr/>
                    <a:lstStyle/>
                    <a:p>
                      <a:pPr algn="ctr"/>
                      <a:r>
                        <a:rPr lang="en-US" sz="3200" dirty="0" smtClean="0"/>
                        <a:t>Amorphous</a:t>
                      </a:r>
                      <a:r>
                        <a:rPr lang="en-US" sz="3200" baseline="0" dirty="0" smtClean="0"/>
                        <a:t> phase (</a:t>
                      </a:r>
                      <a:r>
                        <a:rPr lang="en-US" sz="3200" baseline="0" dirty="0" err="1" smtClean="0"/>
                        <a:t>wt</a:t>
                      </a:r>
                      <a:r>
                        <a:rPr lang="en-US" sz="3200" baseline="0" dirty="0" smtClean="0"/>
                        <a:t>%)</a:t>
                      </a:r>
                      <a:endParaRPr lang="en-US" sz="3200" dirty="0"/>
                    </a:p>
                  </a:txBody>
                  <a:tcPr/>
                </a:tc>
              </a:tr>
              <a:tr h="370840">
                <a:tc>
                  <a:txBody>
                    <a:bodyPr/>
                    <a:lstStyle/>
                    <a:p>
                      <a:pPr algn="ctr"/>
                      <a:r>
                        <a:rPr lang="en-US" sz="3200" dirty="0" smtClean="0"/>
                        <a:t>S1</a:t>
                      </a:r>
                      <a:endParaRPr lang="en-US" sz="3200" dirty="0"/>
                    </a:p>
                  </a:txBody>
                  <a:tcPr/>
                </a:tc>
                <a:tc>
                  <a:txBody>
                    <a:bodyPr/>
                    <a:lstStyle/>
                    <a:p>
                      <a:pPr algn="ctr"/>
                      <a:r>
                        <a:rPr lang="en-US" sz="3200" dirty="0" smtClean="0"/>
                        <a:t>67</a:t>
                      </a:r>
                      <a:endParaRPr lang="en-US" sz="3200" dirty="0"/>
                    </a:p>
                  </a:txBody>
                  <a:tcPr/>
                </a:tc>
              </a:tr>
              <a:tr h="370840">
                <a:tc>
                  <a:txBody>
                    <a:bodyPr/>
                    <a:lstStyle/>
                    <a:p>
                      <a:pPr algn="ctr"/>
                      <a:r>
                        <a:rPr lang="en-US" sz="3200" dirty="0" smtClean="0"/>
                        <a:t>S2</a:t>
                      </a:r>
                      <a:endParaRPr lang="en-US" sz="3200" dirty="0"/>
                    </a:p>
                  </a:txBody>
                  <a:tcPr/>
                </a:tc>
                <a:tc>
                  <a:txBody>
                    <a:bodyPr/>
                    <a:lstStyle/>
                    <a:p>
                      <a:pPr algn="ctr"/>
                      <a:r>
                        <a:rPr lang="en-US" sz="3200" dirty="0" smtClean="0"/>
                        <a:t>75</a:t>
                      </a:r>
                      <a:endParaRPr lang="en-US" sz="3200" dirty="0"/>
                    </a:p>
                  </a:txBody>
                  <a:tcPr/>
                </a:tc>
              </a:tr>
              <a:tr h="370840">
                <a:tc>
                  <a:txBody>
                    <a:bodyPr/>
                    <a:lstStyle/>
                    <a:p>
                      <a:pPr algn="ctr"/>
                      <a:r>
                        <a:rPr lang="en-US" sz="3200" dirty="0" smtClean="0"/>
                        <a:t>S3</a:t>
                      </a:r>
                      <a:endParaRPr lang="en-US" sz="3200" dirty="0"/>
                    </a:p>
                  </a:txBody>
                  <a:tcPr/>
                </a:tc>
                <a:tc>
                  <a:txBody>
                    <a:bodyPr/>
                    <a:lstStyle/>
                    <a:p>
                      <a:pPr algn="ctr"/>
                      <a:r>
                        <a:rPr lang="en-US" sz="3200" dirty="0" smtClean="0"/>
                        <a:t>95</a:t>
                      </a:r>
                      <a:endParaRPr lang="en-US" sz="3200" dirty="0"/>
                    </a:p>
                  </a:txBody>
                  <a:tcPr/>
                </a:tc>
              </a:tr>
              <a:tr h="370840">
                <a:tc>
                  <a:txBody>
                    <a:bodyPr/>
                    <a:lstStyle/>
                    <a:p>
                      <a:pPr algn="ctr"/>
                      <a:r>
                        <a:rPr lang="en-US" sz="3200" dirty="0" smtClean="0"/>
                        <a:t>S4</a:t>
                      </a:r>
                      <a:endParaRPr lang="en-US" sz="3200" dirty="0"/>
                    </a:p>
                  </a:txBody>
                  <a:tcPr/>
                </a:tc>
                <a:tc>
                  <a:txBody>
                    <a:bodyPr/>
                    <a:lstStyle/>
                    <a:p>
                      <a:pPr algn="ctr"/>
                      <a:r>
                        <a:rPr lang="en-US" sz="3200" dirty="0" smtClean="0"/>
                        <a:t>91</a:t>
                      </a:r>
                      <a:endParaRPr lang="en-US" sz="3200" dirty="0"/>
                    </a:p>
                  </a:txBody>
                  <a:tcPr/>
                </a:tc>
              </a:tr>
              <a:tr h="370840">
                <a:tc>
                  <a:txBody>
                    <a:bodyPr/>
                    <a:lstStyle/>
                    <a:p>
                      <a:pPr algn="ctr"/>
                      <a:r>
                        <a:rPr lang="en-US" sz="3200" dirty="0" smtClean="0"/>
                        <a:t>S5</a:t>
                      </a:r>
                      <a:endParaRPr lang="en-US" sz="3200" dirty="0"/>
                    </a:p>
                  </a:txBody>
                  <a:tcPr/>
                </a:tc>
                <a:tc>
                  <a:txBody>
                    <a:bodyPr/>
                    <a:lstStyle/>
                    <a:p>
                      <a:pPr algn="ctr"/>
                      <a:r>
                        <a:rPr lang="en-US" sz="3200" dirty="0" smtClean="0"/>
                        <a:t>89</a:t>
                      </a:r>
                      <a:endParaRPr lang="en-US" sz="3200" dirty="0"/>
                    </a:p>
                  </a:txBody>
                  <a:tcPr/>
                </a:tc>
              </a:tr>
            </a:tbl>
          </a:graphicData>
        </a:graphic>
      </p:graphicFrame>
      <p:cxnSp>
        <p:nvCxnSpPr>
          <p:cNvPr id="34" name="Straight Connector 33"/>
          <p:cNvCxnSpPr/>
          <p:nvPr/>
        </p:nvCxnSpPr>
        <p:spPr>
          <a:xfrm>
            <a:off x="11236161" y="33795250"/>
            <a:ext cx="10024134" cy="4222773"/>
          </a:xfrm>
          <a:prstGeom prst="line">
            <a:avLst/>
          </a:prstGeom>
          <a:ln>
            <a:solidFill>
              <a:srgbClr val="B7DEE8"/>
            </a:solidFill>
            <a:prstDash val="dashDot"/>
          </a:ln>
        </p:spPr>
        <p:style>
          <a:lnRef idx="2">
            <a:schemeClr val="accent1"/>
          </a:lnRef>
          <a:fillRef idx="0">
            <a:schemeClr val="accent1"/>
          </a:fillRef>
          <a:effectRef idx="1">
            <a:schemeClr val="accent1"/>
          </a:effectRef>
          <a:fontRef idx="minor">
            <a:schemeClr val="tx1"/>
          </a:fontRef>
        </p:style>
      </p:cxnSp>
      <p:sp>
        <p:nvSpPr>
          <p:cNvPr id="47" name="Cube 46"/>
          <p:cNvSpPr/>
          <p:nvPr/>
        </p:nvSpPr>
        <p:spPr>
          <a:xfrm>
            <a:off x="19684734" y="21023765"/>
            <a:ext cx="526593" cy="425909"/>
          </a:xfrm>
          <a:prstGeom prst="cub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Cube 47"/>
          <p:cNvSpPr/>
          <p:nvPr/>
        </p:nvSpPr>
        <p:spPr>
          <a:xfrm>
            <a:off x="19684734" y="21950543"/>
            <a:ext cx="526593" cy="425909"/>
          </a:xfrm>
          <a:prstGeom prst="cube">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TextBox 48"/>
          <p:cNvSpPr txBox="1"/>
          <p:nvPr/>
        </p:nvSpPr>
        <p:spPr>
          <a:xfrm>
            <a:off x="20466602" y="21017895"/>
            <a:ext cx="5583709" cy="584776"/>
          </a:xfrm>
          <a:prstGeom prst="rect">
            <a:avLst/>
          </a:prstGeom>
          <a:noFill/>
        </p:spPr>
        <p:txBody>
          <a:bodyPr wrap="square" rtlCol="0">
            <a:spAutoFit/>
          </a:bodyPr>
          <a:lstStyle/>
          <a:p>
            <a:pPr lvl="0"/>
            <a:r>
              <a:rPr lang="en-US" sz="3200" dirty="0">
                <a:latin typeface="+mn-lt"/>
                <a:cs typeface="Arial" charset="0"/>
              </a:rPr>
              <a:t>H</a:t>
            </a:r>
            <a:r>
              <a:rPr lang="en-US" sz="3200" baseline="-25000" dirty="0">
                <a:latin typeface="+mn-lt"/>
                <a:cs typeface="Arial" charset="0"/>
              </a:rPr>
              <a:t>2</a:t>
            </a:r>
            <a:r>
              <a:rPr lang="en-US" sz="3200" dirty="0">
                <a:latin typeface="+mn-lt"/>
                <a:cs typeface="Arial" charset="0"/>
              </a:rPr>
              <a:t>O/Na</a:t>
            </a:r>
            <a:r>
              <a:rPr lang="en-US" sz="3200" baseline="-25000" dirty="0">
                <a:latin typeface="+mn-lt"/>
                <a:cs typeface="Arial" charset="0"/>
              </a:rPr>
              <a:t>2</a:t>
            </a:r>
            <a:r>
              <a:rPr lang="en-US" sz="3200" dirty="0">
                <a:latin typeface="+mn-lt"/>
                <a:cs typeface="Arial" charset="0"/>
              </a:rPr>
              <a:t>O = 25, SiO</a:t>
            </a:r>
            <a:r>
              <a:rPr lang="en-US" sz="3200" baseline="-25000" dirty="0">
                <a:latin typeface="+mn-lt"/>
                <a:cs typeface="Arial" charset="0"/>
              </a:rPr>
              <a:t>2</a:t>
            </a:r>
            <a:r>
              <a:rPr lang="en-US" sz="3200" dirty="0">
                <a:latin typeface="+mn-lt"/>
                <a:cs typeface="Arial" charset="0"/>
              </a:rPr>
              <a:t>/Na</a:t>
            </a:r>
            <a:r>
              <a:rPr lang="en-US" sz="3200" baseline="-25000" dirty="0">
                <a:latin typeface="+mn-lt"/>
                <a:cs typeface="Arial" charset="0"/>
              </a:rPr>
              <a:t>2</a:t>
            </a:r>
            <a:r>
              <a:rPr lang="en-US" sz="3200" dirty="0">
                <a:latin typeface="+mn-lt"/>
                <a:cs typeface="Arial" charset="0"/>
              </a:rPr>
              <a:t>O = </a:t>
            </a:r>
            <a:r>
              <a:rPr lang="en-US" sz="3200" dirty="0" smtClean="0">
                <a:latin typeface="+mn-lt"/>
                <a:cs typeface="Arial" charset="0"/>
              </a:rPr>
              <a:t>1.6</a:t>
            </a:r>
            <a:endParaRPr lang="en-US" sz="3200" dirty="0">
              <a:latin typeface="+mn-lt"/>
            </a:endParaRPr>
          </a:p>
        </p:txBody>
      </p:sp>
      <p:sp>
        <p:nvSpPr>
          <p:cNvPr id="50" name="TextBox 49"/>
          <p:cNvSpPr txBox="1"/>
          <p:nvPr/>
        </p:nvSpPr>
        <p:spPr>
          <a:xfrm>
            <a:off x="20466602" y="21791676"/>
            <a:ext cx="5583709" cy="584776"/>
          </a:xfrm>
          <a:prstGeom prst="rect">
            <a:avLst/>
          </a:prstGeom>
          <a:noFill/>
        </p:spPr>
        <p:txBody>
          <a:bodyPr wrap="square" rtlCol="0">
            <a:spAutoFit/>
          </a:bodyPr>
          <a:lstStyle/>
          <a:p>
            <a:pPr lvl="0"/>
            <a:r>
              <a:rPr lang="en-US" sz="3200" dirty="0">
                <a:latin typeface="+mn-lt"/>
                <a:cs typeface="Arial" charset="0"/>
              </a:rPr>
              <a:t>H</a:t>
            </a:r>
            <a:r>
              <a:rPr lang="en-US" sz="3200" baseline="-25000" dirty="0">
                <a:latin typeface="+mn-lt"/>
                <a:cs typeface="Arial" charset="0"/>
              </a:rPr>
              <a:t>2</a:t>
            </a:r>
            <a:r>
              <a:rPr lang="en-US" sz="3200" dirty="0">
                <a:latin typeface="+mn-lt"/>
                <a:cs typeface="Arial" charset="0"/>
              </a:rPr>
              <a:t>O/Na</a:t>
            </a:r>
            <a:r>
              <a:rPr lang="en-US" sz="3200" baseline="-25000" dirty="0">
                <a:latin typeface="+mn-lt"/>
                <a:cs typeface="Arial" charset="0"/>
              </a:rPr>
              <a:t>2</a:t>
            </a:r>
            <a:r>
              <a:rPr lang="en-US" sz="3200" dirty="0">
                <a:latin typeface="+mn-lt"/>
                <a:cs typeface="Arial" charset="0"/>
              </a:rPr>
              <a:t>O = 25, SiO</a:t>
            </a:r>
            <a:r>
              <a:rPr lang="en-US" sz="3200" baseline="-25000" dirty="0">
                <a:latin typeface="+mn-lt"/>
                <a:cs typeface="Arial" charset="0"/>
              </a:rPr>
              <a:t>2</a:t>
            </a:r>
            <a:r>
              <a:rPr lang="en-US" sz="3200" dirty="0">
                <a:latin typeface="+mn-lt"/>
                <a:cs typeface="Arial" charset="0"/>
              </a:rPr>
              <a:t>/Na</a:t>
            </a:r>
            <a:r>
              <a:rPr lang="en-US" sz="3200" baseline="-25000" dirty="0">
                <a:latin typeface="+mn-lt"/>
                <a:cs typeface="Arial" charset="0"/>
              </a:rPr>
              <a:t>2</a:t>
            </a:r>
            <a:r>
              <a:rPr lang="en-US" sz="3200" dirty="0">
                <a:latin typeface="+mn-lt"/>
                <a:cs typeface="Arial" charset="0"/>
              </a:rPr>
              <a:t>O = </a:t>
            </a:r>
            <a:r>
              <a:rPr lang="en-US" sz="3200" dirty="0" smtClean="0">
                <a:latin typeface="+mn-lt"/>
                <a:cs typeface="Arial" charset="0"/>
              </a:rPr>
              <a:t>2.0</a:t>
            </a:r>
            <a:endParaRPr lang="en-US" sz="3200" dirty="0">
              <a:latin typeface="+mn-lt"/>
            </a:endParaRPr>
          </a:p>
        </p:txBody>
      </p:sp>
      <p:sp>
        <p:nvSpPr>
          <p:cNvPr id="3" name="Rectangle 2"/>
          <p:cNvSpPr/>
          <p:nvPr/>
        </p:nvSpPr>
        <p:spPr>
          <a:xfrm rot="1958268">
            <a:off x="3053158" y="29380870"/>
            <a:ext cx="1404311" cy="4381625"/>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15793886" y="36740916"/>
            <a:ext cx="1282047" cy="769441"/>
          </a:xfrm>
          <a:prstGeom prst="rect">
            <a:avLst/>
          </a:prstGeom>
          <a:noFill/>
        </p:spPr>
        <p:txBody>
          <a:bodyPr wrap="none" rtlCol="0">
            <a:spAutoFit/>
          </a:bodyPr>
          <a:lstStyle/>
          <a:p>
            <a:r>
              <a:rPr lang="en-US" sz="4400" dirty="0" err="1" smtClean="0"/>
              <a:t>FeO</a:t>
            </a:r>
            <a:endParaRPr lang="en-US" sz="4400" dirty="0"/>
          </a:p>
        </p:txBody>
      </p:sp>
      <p:sp>
        <p:nvSpPr>
          <p:cNvPr id="29" name="TextBox 28"/>
          <p:cNvSpPr txBox="1"/>
          <p:nvPr/>
        </p:nvSpPr>
        <p:spPr>
          <a:xfrm>
            <a:off x="810441" y="36775310"/>
            <a:ext cx="1344864" cy="769441"/>
          </a:xfrm>
          <a:prstGeom prst="rect">
            <a:avLst/>
          </a:prstGeom>
          <a:noFill/>
        </p:spPr>
        <p:txBody>
          <a:bodyPr wrap="none" rtlCol="0">
            <a:spAutoFit/>
          </a:bodyPr>
          <a:lstStyle/>
          <a:p>
            <a:r>
              <a:rPr lang="en-US" sz="4400" dirty="0" err="1" smtClean="0"/>
              <a:t>CaO</a:t>
            </a:r>
            <a:endParaRPr lang="en-US" sz="4400" dirty="0"/>
          </a:p>
        </p:txBody>
      </p:sp>
      <p:sp>
        <p:nvSpPr>
          <p:cNvPr id="31" name="TextBox 30"/>
          <p:cNvSpPr txBox="1"/>
          <p:nvPr/>
        </p:nvSpPr>
        <p:spPr>
          <a:xfrm>
            <a:off x="8691916" y="25090830"/>
            <a:ext cx="1334487" cy="769441"/>
          </a:xfrm>
          <a:prstGeom prst="rect">
            <a:avLst/>
          </a:prstGeom>
          <a:noFill/>
          <a:ln>
            <a:noFill/>
          </a:ln>
        </p:spPr>
        <p:txBody>
          <a:bodyPr wrap="none" rtlCol="0">
            <a:spAutoFit/>
          </a:bodyPr>
          <a:lstStyle/>
          <a:p>
            <a:r>
              <a:rPr lang="en-US" sz="4400" dirty="0" smtClean="0"/>
              <a:t>SiO</a:t>
            </a:r>
            <a:r>
              <a:rPr lang="en-US" sz="4400" baseline="-25000" dirty="0" smtClean="0"/>
              <a:t>2</a:t>
            </a:r>
            <a:endParaRPr lang="en-US" sz="4400" baseline="-25000" dirty="0"/>
          </a:p>
        </p:txBody>
      </p:sp>
      <p:pic>
        <p:nvPicPr>
          <p:cNvPr id="32" name="Picture 31" descr="Slide3.png"/>
          <p:cNvPicPr>
            <a:picLocks noChangeAspect="1"/>
          </p:cNvPicPr>
          <p:nvPr/>
        </p:nvPicPr>
        <p:blipFill rotWithShape="1">
          <a:blip r:embed="rId9">
            <a:extLst>
              <a:ext uri="{28A0092B-C50C-407E-A947-70E740481C1C}">
                <a14:useLocalDpi xmlns:a14="http://schemas.microsoft.com/office/drawing/2010/main" val="0"/>
              </a:ext>
            </a:extLst>
          </a:blip>
          <a:srcRect l="10405" t="390" r="16289" b="2935"/>
          <a:stretch/>
        </p:blipFill>
        <p:spPr>
          <a:xfrm>
            <a:off x="19129377" y="22764397"/>
            <a:ext cx="7665264" cy="7581851"/>
          </a:xfrm>
          <a:prstGeom prst="rect">
            <a:avLst/>
          </a:prstGeom>
        </p:spPr>
      </p:pic>
      <p:cxnSp>
        <p:nvCxnSpPr>
          <p:cNvPr id="30" name="Straight Connector 29"/>
          <p:cNvCxnSpPr/>
          <p:nvPr/>
        </p:nvCxnSpPr>
        <p:spPr>
          <a:xfrm flipV="1">
            <a:off x="10970425" y="27271419"/>
            <a:ext cx="9496177" cy="5361474"/>
          </a:xfrm>
          <a:prstGeom prst="line">
            <a:avLst/>
          </a:prstGeom>
          <a:ln>
            <a:solidFill>
              <a:schemeClr val="accent5">
                <a:lumMod val="40000"/>
                <a:lumOff val="60000"/>
              </a:schemeClr>
            </a:solidFill>
            <a:prstDash val="dashDot"/>
          </a:ln>
        </p:spPr>
        <p:style>
          <a:lnRef idx="2">
            <a:schemeClr val="accent1"/>
          </a:lnRef>
          <a:fillRef idx="0">
            <a:schemeClr val="accent1"/>
          </a:fillRef>
          <a:effectRef idx="1">
            <a:schemeClr val="accent1"/>
          </a:effectRef>
          <a:fontRef idx="minor">
            <a:schemeClr val="tx1"/>
          </a:fontRef>
        </p:style>
      </p:cxnSp>
      <p:sp>
        <p:nvSpPr>
          <p:cNvPr id="2055" name="TextBox 2054"/>
          <p:cNvSpPr txBox="1"/>
          <p:nvPr/>
        </p:nvSpPr>
        <p:spPr>
          <a:xfrm>
            <a:off x="17512927" y="22472009"/>
            <a:ext cx="5490004" cy="584776"/>
          </a:xfrm>
          <a:prstGeom prst="rect">
            <a:avLst/>
          </a:prstGeom>
          <a:noFill/>
        </p:spPr>
        <p:txBody>
          <a:bodyPr wrap="none" rtlCol="0">
            <a:spAutoFit/>
          </a:bodyPr>
          <a:lstStyle/>
          <a:p>
            <a:r>
              <a:rPr lang="en-US" sz="3200" b="1" dirty="0" smtClean="0">
                <a:latin typeface="+mn-lt"/>
              </a:rPr>
              <a:t>2d compressive strength (</a:t>
            </a:r>
            <a:r>
              <a:rPr lang="en-US" sz="3200" b="1" dirty="0" err="1" smtClean="0">
                <a:latin typeface="+mn-lt"/>
              </a:rPr>
              <a:t>MPa</a:t>
            </a:r>
            <a:r>
              <a:rPr lang="en-US" sz="3200" b="1" dirty="0" smtClean="0">
                <a:latin typeface="+mn-lt"/>
              </a:rPr>
              <a:t>)</a:t>
            </a:r>
            <a:endParaRPr lang="en-US" sz="3200" b="1" dirty="0">
              <a:latin typeface="+mn-lt"/>
            </a:endParaRPr>
          </a:p>
        </p:txBody>
      </p:sp>
      <p:sp>
        <p:nvSpPr>
          <p:cNvPr id="7" name="TextBox 6"/>
          <p:cNvSpPr txBox="1"/>
          <p:nvPr/>
        </p:nvSpPr>
        <p:spPr>
          <a:xfrm>
            <a:off x="11775800" y="26249628"/>
            <a:ext cx="6341703" cy="1569660"/>
          </a:xfrm>
          <a:prstGeom prst="rect">
            <a:avLst/>
          </a:prstGeom>
          <a:noFill/>
        </p:spPr>
        <p:txBody>
          <a:bodyPr wrap="square" rtlCol="0">
            <a:spAutoFit/>
          </a:bodyPr>
          <a:lstStyle/>
          <a:p>
            <a:pPr algn="just"/>
            <a:r>
              <a:rPr lang="en-US" sz="3200" dirty="0" smtClean="0">
                <a:latin typeface="+mn-lt"/>
              </a:rPr>
              <a:t>The amount of amorphous phase seems to be related to the amount of silica in the precursor slag.</a:t>
            </a:r>
            <a:endParaRPr lang="en-US" sz="3200" dirty="0">
              <a:latin typeface="+mn-lt"/>
            </a:endParaRPr>
          </a:p>
        </p:txBody>
      </p:sp>
      <p:sp>
        <p:nvSpPr>
          <p:cNvPr id="10" name="TextBox 9"/>
          <p:cNvSpPr txBox="1"/>
          <p:nvPr/>
        </p:nvSpPr>
        <p:spPr>
          <a:xfrm>
            <a:off x="22533612" y="23056785"/>
            <a:ext cx="6248072" cy="2554545"/>
          </a:xfrm>
          <a:prstGeom prst="rect">
            <a:avLst/>
          </a:prstGeom>
          <a:noFill/>
        </p:spPr>
        <p:txBody>
          <a:bodyPr wrap="square" rtlCol="0">
            <a:spAutoFit/>
          </a:bodyPr>
          <a:lstStyle/>
          <a:p>
            <a:pPr algn="just"/>
            <a:r>
              <a:rPr lang="en-US" sz="3200" dirty="0" smtClean="0">
                <a:latin typeface="+mn-lt"/>
              </a:rPr>
              <a:t>Early strength seems to be influenced by to the availability of silica in the slag and activating solution, higher silica content results in a higher strength.</a:t>
            </a:r>
            <a:endParaRPr lang="en-US" sz="3200" dirty="0">
              <a:latin typeface="+mn-lt"/>
            </a:endParaRPr>
          </a:p>
        </p:txBody>
      </p:sp>
      <p:sp>
        <p:nvSpPr>
          <p:cNvPr id="12" name="TextBox 11"/>
          <p:cNvSpPr txBox="1"/>
          <p:nvPr/>
        </p:nvSpPr>
        <p:spPr>
          <a:xfrm>
            <a:off x="25512354" y="31013431"/>
            <a:ext cx="4217287" cy="4031873"/>
          </a:xfrm>
          <a:prstGeom prst="rect">
            <a:avLst/>
          </a:prstGeom>
          <a:noFill/>
        </p:spPr>
        <p:txBody>
          <a:bodyPr wrap="square" rtlCol="0">
            <a:spAutoFit/>
          </a:bodyPr>
          <a:lstStyle/>
          <a:p>
            <a:pPr algn="just"/>
            <a:r>
              <a:rPr lang="en-US" sz="3200" dirty="0" smtClean="0">
                <a:latin typeface="+mn-lt"/>
              </a:rPr>
              <a:t>The maximal compressive strength was reached for slag S5. The highest relative increase in strength is observed for slags with a lower </a:t>
            </a:r>
            <a:r>
              <a:rPr lang="en-US" sz="3200" dirty="0" err="1" smtClean="0">
                <a:latin typeface="+mn-lt"/>
              </a:rPr>
              <a:t>FeO</a:t>
            </a:r>
            <a:r>
              <a:rPr lang="en-US" sz="3200" dirty="0" smtClean="0">
                <a:latin typeface="+mn-lt"/>
              </a:rPr>
              <a:t>/</a:t>
            </a:r>
            <a:r>
              <a:rPr lang="en-US" sz="3200" dirty="0" err="1" smtClean="0">
                <a:latin typeface="+mn-lt"/>
              </a:rPr>
              <a:t>CaO</a:t>
            </a:r>
            <a:r>
              <a:rPr lang="en-US" sz="3200" dirty="0" smtClean="0">
                <a:latin typeface="+mn-lt"/>
              </a:rPr>
              <a:t> ratio (S1,S3,S5).</a:t>
            </a:r>
            <a:endParaRPr lang="en-US" sz="3200" dirty="0">
              <a:latin typeface="+mn-lt"/>
            </a:endParaRPr>
          </a:p>
        </p:txBody>
      </p:sp>
      <p:cxnSp>
        <p:nvCxnSpPr>
          <p:cNvPr id="33" name="Straight Connector 32"/>
          <p:cNvCxnSpPr/>
          <p:nvPr/>
        </p:nvCxnSpPr>
        <p:spPr>
          <a:xfrm flipV="1">
            <a:off x="11236161" y="29620029"/>
            <a:ext cx="10024134" cy="4175221"/>
          </a:xfrm>
          <a:prstGeom prst="line">
            <a:avLst/>
          </a:prstGeom>
          <a:ln>
            <a:solidFill>
              <a:srgbClr val="B7DEE8"/>
            </a:solidFill>
            <a:prstDash val="dashDot"/>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flipV="1">
            <a:off x="12279086" y="28966886"/>
            <a:ext cx="8752114" cy="3666007"/>
          </a:xfrm>
          <a:prstGeom prst="line">
            <a:avLst/>
          </a:prstGeom>
          <a:ln>
            <a:solidFill>
              <a:srgbClr val="B7DEE8"/>
            </a:solidFill>
            <a:prstDash val="dashDot"/>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flipV="1">
            <a:off x="12540343" y="29620029"/>
            <a:ext cx="12972011" cy="4175221"/>
          </a:xfrm>
          <a:prstGeom prst="line">
            <a:avLst/>
          </a:prstGeom>
          <a:ln>
            <a:solidFill>
              <a:srgbClr val="B7DEE8"/>
            </a:solidFill>
            <a:prstDash val="dashDot"/>
          </a:ln>
        </p:spPr>
        <p:style>
          <a:lnRef idx="2">
            <a:schemeClr val="accent1"/>
          </a:lnRef>
          <a:fillRef idx="0">
            <a:schemeClr val="accent1"/>
          </a:fillRef>
          <a:effectRef idx="1">
            <a:schemeClr val="accent1"/>
          </a:effectRef>
          <a:fontRef idx="minor">
            <a:schemeClr val="tx1"/>
          </a:fontRef>
        </p:style>
      </p:cxnSp>
      <p:cxnSp>
        <p:nvCxnSpPr>
          <p:cNvPr id="37" name="Straight Connector 36"/>
          <p:cNvCxnSpPr/>
          <p:nvPr/>
        </p:nvCxnSpPr>
        <p:spPr>
          <a:xfrm>
            <a:off x="10970425" y="32632893"/>
            <a:ext cx="9772787" cy="3097471"/>
          </a:xfrm>
          <a:prstGeom prst="line">
            <a:avLst/>
          </a:prstGeom>
          <a:ln>
            <a:solidFill>
              <a:srgbClr val="B7DEE8"/>
            </a:solidFill>
            <a:prstDash val="dashDot"/>
          </a:ln>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a:off x="12279086" y="32785294"/>
            <a:ext cx="8187516" cy="1872595"/>
          </a:xfrm>
          <a:prstGeom prst="line">
            <a:avLst/>
          </a:prstGeom>
          <a:ln>
            <a:solidFill>
              <a:srgbClr val="B7DEE8"/>
            </a:solidFill>
            <a:prstDash val="dashDot"/>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17912919" y="30607358"/>
            <a:ext cx="5694588" cy="584776"/>
          </a:xfrm>
          <a:prstGeom prst="rect">
            <a:avLst/>
          </a:prstGeom>
          <a:solidFill>
            <a:srgbClr val="FFFFFF"/>
          </a:solidFill>
          <a:ln>
            <a:noFill/>
          </a:ln>
        </p:spPr>
        <p:txBody>
          <a:bodyPr wrap="none" rtlCol="0">
            <a:spAutoFit/>
          </a:bodyPr>
          <a:lstStyle/>
          <a:p>
            <a:r>
              <a:rPr lang="en-US" sz="3200" b="1" dirty="0" smtClean="0">
                <a:latin typeface="+mn-lt"/>
              </a:rPr>
              <a:t>28d compressive strength (</a:t>
            </a:r>
            <a:r>
              <a:rPr lang="en-US" sz="3200" b="1" dirty="0" err="1" smtClean="0">
                <a:latin typeface="+mn-lt"/>
              </a:rPr>
              <a:t>MPa</a:t>
            </a:r>
            <a:r>
              <a:rPr lang="en-US" sz="3200" dirty="0" smtClean="0">
                <a:latin typeface="+mn-lt"/>
              </a:rPr>
              <a:t>)</a:t>
            </a:r>
            <a:endParaRPr lang="en-US" sz="3200" dirty="0">
              <a:latin typeface="+mn-l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7489</TotalTime>
  <Words>492</Words>
  <Application>Microsoft Office PowerPoint</Application>
  <PresentationFormat>Aangepast</PresentationFormat>
  <Paragraphs>49</Paragraphs>
  <Slides>1</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vt:i4>
      </vt:variant>
    </vt:vector>
  </HeadingPairs>
  <TitlesOfParts>
    <vt:vector size="6" baseType="lpstr">
      <vt:lpstr>ＭＳ Ｐゴシック</vt:lpstr>
      <vt:lpstr>Arial</vt:lpstr>
      <vt:lpstr>Calibri</vt:lpstr>
      <vt:lpstr>Times New Roman</vt:lpstr>
      <vt:lpstr>Office-thema</vt:lpstr>
      <vt:lpstr>Glass forming ability of slags in the FeOx-SiO2-CaO system and properties of inorganic polymers made thereof  </vt:lpstr>
    </vt:vector>
  </TitlesOfParts>
  <Company>Altera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Admin</dc:creator>
  <cp:lastModifiedBy>Melissa Nouwen</cp:lastModifiedBy>
  <cp:revision>84</cp:revision>
  <dcterms:created xsi:type="dcterms:W3CDTF">2009-09-14T08:42:38Z</dcterms:created>
  <dcterms:modified xsi:type="dcterms:W3CDTF">2017-03-29T07:31:25Z</dcterms:modified>
</cp:coreProperties>
</file>