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s-E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 d="100"/>
          <a:sy n="14" d="100"/>
        </p:scale>
        <p:origin x="2539"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A1BB790-235C-4AAA-867B-ADDC4E0042BA}"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4356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1BB790-235C-4AAA-867B-ADDC4E0042BA}"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193541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1BB790-235C-4AAA-867B-ADDC4E0042BA}"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426765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1BB790-235C-4AAA-867B-ADDC4E0042BA}"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211002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1BB790-235C-4AAA-867B-ADDC4E0042BA}"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131491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A1BB790-235C-4AAA-867B-ADDC4E0042BA}" type="datetimeFigureOut">
              <a:rPr lang="es-ES" smtClean="0"/>
              <a:t>24/03/2017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59608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smtClean="0"/>
              <a:t>Haga clic para modificar el estilo de texto del patrón</a:t>
            </a:r>
          </a:p>
        </p:txBody>
      </p:sp>
      <p:sp>
        <p:nvSpPr>
          <p:cNvPr id="4" name="Content Placeholder 3"/>
          <p:cNvSpPr>
            <a:spLocks noGrp="1"/>
          </p:cNvSpPr>
          <p:nvPr>
            <p:ph sz="half" idx="2"/>
          </p:nvPr>
        </p:nvSpPr>
        <p:spPr>
          <a:xfrm>
            <a:off x="2085368" y="15635264"/>
            <a:ext cx="12807832" cy="2299711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15326828" y="15635264"/>
            <a:ext cx="12870909" cy="2299711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A1BB790-235C-4AAA-867B-ADDC4E0042BA}" type="datetimeFigureOut">
              <a:rPr lang="es-ES" smtClean="0"/>
              <a:t>24/03/2017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137135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A1BB790-235C-4AAA-867B-ADDC4E0042BA}" type="datetimeFigureOut">
              <a:rPr lang="es-ES" smtClean="0"/>
              <a:t>24/03/2017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238717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B790-235C-4AAA-867B-ADDC4E0042BA}" type="datetimeFigureOut">
              <a:rPr lang="es-ES" smtClean="0"/>
              <a:t>24/03/2017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298635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1BB790-235C-4AAA-867B-ADDC4E0042BA}" type="datetimeFigureOut">
              <a:rPr lang="es-ES" smtClean="0"/>
              <a:t>24/03/2017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143854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1BB790-235C-4AAA-867B-ADDC4E0042BA}" type="datetimeFigureOut">
              <a:rPr lang="es-ES" smtClean="0"/>
              <a:t>24/03/2017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4631CC-A761-4F86-AADD-271D863E67CB}" type="slidenum">
              <a:rPr lang="es-ES" smtClean="0"/>
              <a:t>‹nr.›</a:t>
            </a:fld>
            <a:endParaRPr lang="es-ES"/>
          </a:p>
        </p:txBody>
      </p:sp>
    </p:spTree>
    <p:extLst>
      <p:ext uri="{BB962C8B-B14F-4D97-AF65-F5344CB8AC3E}">
        <p14:creationId xmlns:p14="http://schemas.microsoft.com/office/powerpoint/2010/main" val="78059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3A1BB790-235C-4AAA-867B-ADDC4E0042BA}" type="datetimeFigureOut">
              <a:rPr lang="es-ES" smtClean="0"/>
              <a:t>24/03/2017</a:t>
            </a:fld>
            <a:endParaRPr lang="es-E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684631CC-A761-4F86-AADD-271D863E67CB}" type="slidenum">
              <a:rPr lang="es-ES" smtClean="0"/>
              <a:t>‹nr.›</a:t>
            </a:fld>
            <a:endParaRPr lang="es-ES"/>
          </a:p>
        </p:txBody>
      </p:sp>
    </p:spTree>
    <p:extLst>
      <p:ext uri="{BB962C8B-B14F-4D97-AF65-F5344CB8AC3E}">
        <p14:creationId xmlns:p14="http://schemas.microsoft.com/office/powerpoint/2010/main" val="218955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 y="3149600"/>
            <a:ext cx="30275212" cy="9036998"/>
          </a:xfrm>
          <a:prstGeom prst="rect">
            <a:avLst/>
          </a:prstGeom>
          <a:solidFill>
            <a:srgbClr val="C00000"/>
          </a:solidFill>
          <a:effectLst>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lIns="360000" tIns="360000" rIns="360000" bIns="360000" rtlCol="0">
            <a:spAutoFit/>
          </a:bodyPr>
          <a:lstStyle/>
          <a:p>
            <a:pPr algn="ctr">
              <a:spcBef>
                <a:spcPts val="600"/>
              </a:spcBef>
            </a:pPr>
            <a:r>
              <a:rPr lang="en-GB" sz="9600" dirty="0" smtClean="0"/>
              <a:t>Initial Approach to the Alkaline Activation of</a:t>
            </a:r>
          </a:p>
          <a:p>
            <a:pPr algn="ctr">
              <a:spcBef>
                <a:spcPts val="600"/>
              </a:spcBef>
            </a:pPr>
            <a:r>
              <a:rPr lang="en-GB" sz="9600" dirty="0" smtClean="0"/>
              <a:t>Ground Granulated </a:t>
            </a:r>
            <a:r>
              <a:rPr lang="en-GB" sz="9600" dirty="0" err="1" smtClean="0"/>
              <a:t>SiMn</a:t>
            </a:r>
            <a:r>
              <a:rPr lang="en-GB" sz="9600" dirty="0" smtClean="0"/>
              <a:t> Slag</a:t>
            </a:r>
          </a:p>
          <a:p>
            <a:pPr algn="ctr">
              <a:spcBef>
                <a:spcPts val="600"/>
              </a:spcBef>
            </a:pPr>
            <a:endParaRPr lang="en-GB" sz="8800" dirty="0" smtClean="0"/>
          </a:p>
          <a:p>
            <a:pPr algn="ctr">
              <a:spcBef>
                <a:spcPts val="600"/>
              </a:spcBef>
            </a:pPr>
            <a:r>
              <a:rPr lang="pt-BR" sz="5400" dirty="0" smtClean="0"/>
              <a:t>Rosa NAVARRO</a:t>
            </a:r>
            <a:r>
              <a:rPr lang="pt-BR" sz="5400" baseline="30000" dirty="0" smtClean="0"/>
              <a:t>1</a:t>
            </a:r>
            <a:r>
              <a:rPr lang="pt-BR" sz="5400" dirty="0" smtClean="0"/>
              <a:t>, Eva G. ALCOCEL</a:t>
            </a:r>
            <a:r>
              <a:rPr lang="pt-BR" sz="5400" baseline="30000" dirty="0" smtClean="0"/>
              <a:t>2</a:t>
            </a:r>
            <a:r>
              <a:rPr lang="pt-BR" sz="5400" dirty="0" smtClean="0"/>
              <a:t>, Pedro GARCÉS</a:t>
            </a:r>
            <a:r>
              <a:rPr lang="pt-BR" sz="5400" baseline="30000" dirty="0" smtClean="0"/>
              <a:t>1</a:t>
            </a:r>
            <a:r>
              <a:rPr lang="pt-BR" sz="5400" dirty="0" smtClean="0"/>
              <a:t>, Verónica  FERRÁNDIZ-MAS</a:t>
            </a:r>
            <a:r>
              <a:rPr lang="pt-BR" sz="5400" baseline="30000" dirty="0" smtClean="0"/>
              <a:t>3</a:t>
            </a:r>
            <a:r>
              <a:rPr lang="pt-BR" sz="5400" dirty="0" smtClean="0"/>
              <a:t>, Emilio ZORNOZA</a:t>
            </a:r>
            <a:r>
              <a:rPr lang="pt-BR" sz="5400" baseline="30000" dirty="0" smtClean="0"/>
              <a:t>1</a:t>
            </a:r>
          </a:p>
          <a:p>
            <a:pPr algn="ctr">
              <a:spcBef>
                <a:spcPts val="600"/>
              </a:spcBef>
            </a:pPr>
            <a:r>
              <a:rPr lang="en-US" sz="4400" i="1" dirty="0" smtClean="0"/>
              <a:t>1 Department of Civil Engineering, University of Alicante, Spain</a:t>
            </a:r>
          </a:p>
          <a:p>
            <a:pPr algn="ctr">
              <a:spcBef>
                <a:spcPts val="600"/>
              </a:spcBef>
            </a:pPr>
            <a:r>
              <a:rPr lang="en-US" sz="4400" i="1" dirty="0" smtClean="0"/>
              <a:t>2 Department of Architectonical Constructions, University of Alicante, Spain</a:t>
            </a:r>
          </a:p>
          <a:p>
            <a:pPr algn="ctr">
              <a:spcBef>
                <a:spcPts val="600"/>
              </a:spcBef>
            </a:pPr>
            <a:r>
              <a:rPr lang="en-US" sz="4400" i="1" dirty="0" smtClean="0"/>
              <a:t>3 Department of Civil and Environmental Engineering, Imperial College, United Kingdom</a:t>
            </a:r>
          </a:p>
          <a:p>
            <a:pPr algn="ctr">
              <a:spcBef>
                <a:spcPts val="600"/>
              </a:spcBef>
            </a:pPr>
            <a:r>
              <a:rPr lang="pt-BR" sz="4400" i="1" dirty="0" smtClean="0"/>
              <a:t> </a:t>
            </a:r>
            <a:endParaRPr lang="es-ES" sz="4400" i="1" dirty="0"/>
          </a:p>
        </p:txBody>
      </p:sp>
      <p:pic>
        <p:nvPicPr>
          <p:cNvPr id="1026" name="Picture 2" descr="http://www.slag-valorisation-symposium.eu/wp-content/themes/slag2017/images/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376400" cy="28393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de universidad de alica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5600" y="616131"/>
            <a:ext cx="9523413" cy="160707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12515" y="13827411"/>
            <a:ext cx="13655290" cy="1569660"/>
          </a:xfrm>
          <a:prstGeom prst="rect">
            <a:avLst/>
          </a:prstGeom>
          <a:noFill/>
        </p:spPr>
        <p:txBody>
          <a:bodyPr wrap="square" rtlCol="0">
            <a:spAutoFit/>
          </a:bodyPr>
          <a:lstStyle/>
          <a:p>
            <a:r>
              <a:rPr lang="en-US" sz="2400" dirty="0" smtClean="0"/>
              <a:t>The aim of this research is to explore the viability of using ground-granulated </a:t>
            </a:r>
            <a:r>
              <a:rPr lang="en-US" sz="2400" dirty="0" err="1" smtClean="0"/>
              <a:t>SiMn</a:t>
            </a:r>
            <a:r>
              <a:rPr lang="en-US" sz="2400" dirty="0" smtClean="0"/>
              <a:t> slag as raw material for producing alkali-activated binders. For that reason, the slag has been characterized in terms of its chemical composition, mineralogy, physical properties and microstructure. The factors and interactions which affect the properties of pastes were studied by ad-hoc designs based on the d-optimal criterion. </a:t>
            </a:r>
            <a:endParaRPr lang="es-ES" sz="2400" dirty="0"/>
          </a:p>
        </p:txBody>
      </p:sp>
      <p:grpSp>
        <p:nvGrpSpPr>
          <p:cNvPr id="11" name="Grupo 10"/>
          <p:cNvGrpSpPr/>
          <p:nvPr/>
        </p:nvGrpSpPr>
        <p:grpSpPr>
          <a:xfrm>
            <a:off x="15794736" y="13903630"/>
            <a:ext cx="14032503" cy="21945601"/>
            <a:chOff x="15426436" y="13258800"/>
            <a:chExt cx="14032503" cy="21945601"/>
          </a:xfrm>
        </p:grpSpPr>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6436" y="13258801"/>
              <a:ext cx="4652196" cy="219456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78632" y="13258800"/>
              <a:ext cx="4656300" cy="219456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06743" y="13258800"/>
              <a:ext cx="4652196" cy="21945601"/>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uadroTexto 17"/>
          <p:cNvSpPr txBox="1"/>
          <p:nvPr/>
        </p:nvSpPr>
        <p:spPr>
          <a:xfrm>
            <a:off x="584198" y="12495056"/>
            <a:ext cx="14503401" cy="917513"/>
          </a:xfrm>
          <a:prstGeom prst="rect">
            <a:avLst/>
          </a:prstGeom>
          <a:solidFill>
            <a:srgbClr val="C00000"/>
          </a:solidFill>
          <a:effectLst>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lIns="360000" tIns="180000" rIns="360000" bIns="180000" rtlCol="0">
            <a:spAutoFit/>
          </a:bodyPr>
          <a:lstStyle/>
          <a:p>
            <a:r>
              <a:rPr lang="en-GB" sz="3600" dirty="0" smtClean="0"/>
              <a:t>Objective</a:t>
            </a:r>
            <a:endParaRPr lang="es-ES" sz="1400" i="1" dirty="0"/>
          </a:p>
        </p:txBody>
      </p:sp>
      <p:sp>
        <p:nvSpPr>
          <p:cNvPr id="12" name="CuadroTexto 11"/>
          <p:cNvSpPr txBox="1"/>
          <p:nvPr/>
        </p:nvSpPr>
        <p:spPr>
          <a:xfrm>
            <a:off x="15794736" y="38768339"/>
            <a:ext cx="14347019" cy="1569660"/>
          </a:xfrm>
          <a:prstGeom prst="rect">
            <a:avLst/>
          </a:prstGeom>
          <a:noFill/>
        </p:spPr>
        <p:txBody>
          <a:bodyPr wrap="square" rtlCol="0">
            <a:spAutoFit/>
          </a:bodyPr>
          <a:lstStyle/>
          <a:p>
            <a:r>
              <a:rPr lang="en-US" sz="2400" dirty="0" smtClean="0"/>
              <a:t>1. The compressive strength developed by the alkali activation process of ground granulated </a:t>
            </a:r>
            <a:r>
              <a:rPr lang="en-US" sz="2400" dirty="0" err="1" smtClean="0"/>
              <a:t>SiMn</a:t>
            </a:r>
            <a:r>
              <a:rPr lang="en-US" sz="2400" dirty="0" smtClean="0"/>
              <a:t> slag depends on: slag fineness, type of activator, %Na2O and solution to slag ratio.</a:t>
            </a:r>
          </a:p>
          <a:p>
            <a:r>
              <a:rPr lang="en-US" sz="2400" dirty="0" smtClean="0"/>
              <a:t>2. In order to enhance the compressive strength it should increase slag fineness, use </a:t>
            </a:r>
            <a:r>
              <a:rPr lang="en-US" sz="2400" dirty="0" err="1" smtClean="0"/>
              <a:t>NaOH</a:t>
            </a:r>
            <a:r>
              <a:rPr lang="en-US" sz="2400" dirty="0" smtClean="0"/>
              <a:t> as activator, increase %Na2O and decrease solution to slag ratio</a:t>
            </a:r>
            <a:endParaRPr lang="en-US" sz="2400" dirty="0"/>
          </a:p>
        </p:txBody>
      </p:sp>
      <p:sp>
        <p:nvSpPr>
          <p:cNvPr id="20" name="CuadroTexto 19"/>
          <p:cNvSpPr txBox="1"/>
          <p:nvPr/>
        </p:nvSpPr>
        <p:spPr>
          <a:xfrm>
            <a:off x="584199" y="15966427"/>
            <a:ext cx="14503400" cy="917513"/>
          </a:xfrm>
          <a:prstGeom prst="rect">
            <a:avLst/>
          </a:prstGeom>
          <a:solidFill>
            <a:srgbClr val="C00000"/>
          </a:solidFill>
          <a:effectLst>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lIns="360000" tIns="180000" rIns="360000" bIns="180000" rtlCol="0">
            <a:spAutoFit/>
          </a:bodyPr>
          <a:lstStyle>
            <a:defPPr>
              <a:defRPr lang="es-ES"/>
            </a:defPPr>
            <a:lvl1pPr>
              <a:defRPr sz="3600"/>
            </a:lvl1pPr>
          </a:lstStyle>
          <a:p>
            <a:r>
              <a:rPr lang="en-GB" dirty="0"/>
              <a:t>Experimental</a:t>
            </a:r>
            <a:endParaRPr lang="es-ES" dirty="0"/>
          </a:p>
        </p:txBody>
      </p:sp>
      <p:graphicFrame>
        <p:nvGraphicFramePr>
          <p:cNvPr id="13" name="Tabla 12"/>
          <p:cNvGraphicFramePr>
            <a:graphicFrameLocks noGrp="1"/>
          </p:cNvGraphicFramePr>
          <p:nvPr>
            <p:extLst>
              <p:ext uri="{D42A27DB-BD31-4B8C-83A1-F6EECF244321}">
                <p14:modId xmlns:p14="http://schemas.microsoft.com/office/powerpoint/2010/main" val="3927480603"/>
              </p:ext>
            </p:extLst>
          </p:nvPr>
        </p:nvGraphicFramePr>
        <p:xfrm>
          <a:off x="1113520" y="17712832"/>
          <a:ext cx="13415280" cy="2647055"/>
        </p:xfrm>
        <a:graphic>
          <a:graphicData uri="http://schemas.openxmlformats.org/drawingml/2006/table">
            <a:tbl>
              <a:tblPr firstRow="1" bandRow="1">
                <a:tableStyleId>{FABFCF23-3B69-468F-B69F-88F6DE6A72F2}</a:tableStyleId>
              </a:tblPr>
              <a:tblGrid>
                <a:gridCol w="1676910"/>
                <a:gridCol w="1676910"/>
                <a:gridCol w="1676910"/>
                <a:gridCol w="1676910"/>
                <a:gridCol w="1676910"/>
                <a:gridCol w="1676910"/>
                <a:gridCol w="1676910"/>
                <a:gridCol w="1676910"/>
              </a:tblGrid>
              <a:tr h="529411">
                <a:tc>
                  <a:txBody>
                    <a:bodyPr/>
                    <a:lstStyle/>
                    <a:p>
                      <a:pPr algn="ctr">
                        <a:lnSpc>
                          <a:spcPts val="500"/>
                        </a:lnSpc>
                        <a:spcAft>
                          <a:spcPts val="0"/>
                        </a:spcAft>
                      </a:pPr>
                      <a:r>
                        <a:rPr lang="en-GB" sz="2400" dirty="0" smtClean="0">
                          <a:effectLst/>
                        </a:rPr>
                        <a:t>Comp.</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smtClean="0">
                          <a:effectLst/>
                        </a:rPr>
                        <a:t>Comp.</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smtClean="0">
                          <a:effectLst/>
                        </a:rPr>
                        <a:t>Comp.</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smtClean="0">
                          <a:effectLst/>
                        </a:rPr>
                        <a:t>Comp.</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a:t>
                      </a:r>
                      <a:endParaRPr lang="es-ES" sz="2400" dirty="0">
                        <a:effectLst/>
                        <a:latin typeface="Calibri" panose="020F0502020204030204" pitchFamily="34" charset="0"/>
                        <a:ea typeface="Times New Roman" panose="02020603050405020304" pitchFamily="18" charset="0"/>
                      </a:endParaRPr>
                    </a:p>
                  </a:txBody>
                  <a:tcPr marL="0" marR="0" marT="0" marB="0" anchor="ctr"/>
                </a:tc>
              </a:tr>
              <a:tr h="529411">
                <a:tc>
                  <a:txBody>
                    <a:bodyPr/>
                    <a:lstStyle/>
                    <a:p>
                      <a:pPr algn="ctr">
                        <a:lnSpc>
                          <a:spcPts val="500"/>
                        </a:lnSpc>
                        <a:spcAft>
                          <a:spcPts val="0"/>
                        </a:spcAft>
                      </a:pPr>
                      <a:r>
                        <a:rPr lang="en-GB" sz="2400">
                          <a:effectLst/>
                        </a:rPr>
                        <a:t>SiO</a:t>
                      </a:r>
                      <a:r>
                        <a:rPr lang="en-GB" sz="2400" baseline="-25000">
                          <a:effectLst/>
                        </a:rPr>
                        <a:t>2</a:t>
                      </a:r>
                      <a:endParaRPr lang="es-ES" sz="240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36.53</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err="1">
                          <a:effectLst/>
                        </a:rPr>
                        <a:t>MgO</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4.69</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SO</a:t>
                      </a:r>
                      <a:r>
                        <a:rPr lang="en-GB" sz="2400" baseline="-25000" dirty="0">
                          <a:effectLst/>
                        </a:rPr>
                        <a:t>3</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a:effectLst/>
                        </a:rPr>
                        <a:t>2.77</a:t>
                      </a:r>
                      <a:endParaRPr lang="es-ES" sz="240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a:effectLst/>
                        </a:rPr>
                        <a:t>SrO</a:t>
                      </a:r>
                      <a:endParaRPr lang="es-ES" sz="240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0.14</a:t>
                      </a:r>
                      <a:endParaRPr lang="es-ES" sz="2400" dirty="0">
                        <a:effectLst/>
                        <a:latin typeface="Calibri" panose="020F0502020204030204" pitchFamily="34" charset="0"/>
                        <a:ea typeface="Times New Roman" panose="02020603050405020304" pitchFamily="18" charset="0"/>
                      </a:endParaRPr>
                    </a:p>
                  </a:txBody>
                  <a:tcPr marL="0" marR="0" marT="0" marB="0" anchor="ctr"/>
                </a:tc>
              </a:tr>
              <a:tr h="529411">
                <a:tc>
                  <a:txBody>
                    <a:bodyPr/>
                    <a:lstStyle/>
                    <a:p>
                      <a:pPr algn="ctr">
                        <a:lnSpc>
                          <a:spcPts val="500"/>
                        </a:lnSpc>
                        <a:spcAft>
                          <a:spcPts val="0"/>
                        </a:spcAft>
                      </a:pPr>
                      <a:r>
                        <a:rPr lang="en-GB" sz="2400">
                          <a:effectLst/>
                        </a:rPr>
                        <a:t>CaO</a:t>
                      </a:r>
                      <a:endParaRPr lang="es-ES" sz="240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29.10</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Fe</a:t>
                      </a:r>
                      <a:r>
                        <a:rPr lang="en-GB" sz="2400" baseline="-25000" dirty="0">
                          <a:effectLst/>
                        </a:rPr>
                        <a:t>2</a:t>
                      </a:r>
                      <a:r>
                        <a:rPr lang="en-GB" sz="2400" dirty="0">
                          <a:effectLst/>
                        </a:rPr>
                        <a:t>O</a:t>
                      </a:r>
                      <a:r>
                        <a:rPr lang="en-GB" sz="2400" baseline="-25000" dirty="0">
                          <a:effectLst/>
                        </a:rPr>
                        <a:t>3</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0.92</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Cl</a:t>
                      </a:r>
                      <a:r>
                        <a:rPr lang="en-GB" sz="2400" baseline="30000" dirty="0">
                          <a:effectLst/>
                        </a:rPr>
                        <a:t>-</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0.16</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a:effectLst/>
                        </a:rPr>
                        <a:t>TiO</a:t>
                      </a:r>
                      <a:r>
                        <a:rPr lang="en-GB" sz="2400" baseline="-25000">
                          <a:effectLst/>
                        </a:rPr>
                        <a:t>2</a:t>
                      </a:r>
                      <a:endParaRPr lang="es-ES" sz="240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0.19</a:t>
                      </a:r>
                      <a:endParaRPr lang="es-ES" sz="2400" dirty="0">
                        <a:effectLst/>
                        <a:latin typeface="Calibri" panose="020F0502020204030204" pitchFamily="34" charset="0"/>
                        <a:ea typeface="Times New Roman" panose="02020603050405020304" pitchFamily="18" charset="0"/>
                      </a:endParaRPr>
                    </a:p>
                  </a:txBody>
                  <a:tcPr marL="0" marR="0" marT="0" marB="0" anchor="ctr"/>
                </a:tc>
              </a:tr>
              <a:tr h="529411">
                <a:tc>
                  <a:txBody>
                    <a:bodyPr/>
                    <a:lstStyle/>
                    <a:p>
                      <a:pPr algn="ctr">
                        <a:lnSpc>
                          <a:spcPts val="500"/>
                        </a:lnSpc>
                        <a:spcAft>
                          <a:spcPts val="0"/>
                        </a:spcAft>
                      </a:pPr>
                      <a:r>
                        <a:rPr lang="en-GB" sz="2400">
                          <a:effectLst/>
                        </a:rPr>
                        <a:t>MnO</a:t>
                      </a:r>
                      <a:endParaRPr lang="es-ES" sz="240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12.23</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K</a:t>
                      </a:r>
                      <a:r>
                        <a:rPr lang="en-GB" sz="2400" baseline="-25000" dirty="0">
                          <a:effectLst/>
                        </a:rPr>
                        <a:t>2</a:t>
                      </a:r>
                      <a:r>
                        <a:rPr lang="en-GB" sz="2400" dirty="0">
                          <a:effectLst/>
                        </a:rPr>
                        <a:t>O</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a:effectLst/>
                        </a:rPr>
                        <a:t>1.08</a:t>
                      </a:r>
                      <a:endParaRPr lang="es-ES" sz="240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err="1">
                          <a:effectLst/>
                        </a:rPr>
                        <a:t>BaO</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1.60</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ZrO</a:t>
                      </a:r>
                      <a:r>
                        <a:rPr lang="en-GB" sz="2400" baseline="-25000" dirty="0">
                          <a:effectLst/>
                        </a:rPr>
                        <a:t>2</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0.04</a:t>
                      </a:r>
                      <a:endParaRPr lang="es-ES" sz="2400" dirty="0">
                        <a:effectLst/>
                        <a:latin typeface="Calibri" panose="020F0502020204030204" pitchFamily="34" charset="0"/>
                        <a:ea typeface="Times New Roman" panose="02020603050405020304" pitchFamily="18" charset="0"/>
                      </a:endParaRPr>
                    </a:p>
                  </a:txBody>
                  <a:tcPr marL="0" marR="0" marT="0" marB="0" anchor="ctr"/>
                </a:tc>
              </a:tr>
              <a:tr h="529411">
                <a:tc>
                  <a:txBody>
                    <a:bodyPr/>
                    <a:lstStyle/>
                    <a:p>
                      <a:pPr algn="ctr">
                        <a:lnSpc>
                          <a:spcPts val="500"/>
                        </a:lnSpc>
                        <a:spcAft>
                          <a:spcPts val="0"/>
                        </a:spcAft>
                      </a:pPr>
                      <a:r>
                        <a:rPr lang="en-GB" sz="2400">
                          <a:effectLst/>
                        </a:rPr>
                        <a:t>Al</a:t>
                      </a:r>
                      <a:r>
                        <a:rPr lang="en-GB" sz="2400" baseline="-25000">
                          <a:effectLst/>
                        </a:rPr>
                        <a:t>2</a:t>
                      </a:r>
                      <a:r>
                        <a:rPr lang="en-GB" sz="2400">
                          <a:effectLst/>
                        </a:rPr>
                        <a:t>O</a:t>
                      </a:r>
                      <a:r>
                        <a:rPr lang="en-GB" sz="2400" baseline="-25000">
                          <a:effectLst/>
                        </a:rPr>
                        <a:t>3</a:t>
                      </a:r>
                      <a:endParaRPr lang="es-ES" sz="240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9.86</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a:effectLst/>
                        </a:rPr>
                        <a:t>Na</a:t>
                      </a:r>
                      <a:r>
                        <a:rPr lang="en-GB" sz="2400" baseline="-25000">
                          <a:effectLst/>
                        </a:rPr>
                        <a:t>2</a:t>
                      </a:r>
                      <a:r>
                        <a:rPr lang="en-GB" sz="2400">
                          <a:effectLst/>
                        </a:rPr>
                        <a:t>O</a:t>
                      </a:r>
                      <a:endParaRPr lang="es-ES" sz="240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0.34</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P</a:t>
                      </a:r>
                      <a:r>
                        <a:rPr lang="en-GB" sz="2400" baseline="-25000" dirty="0">
                          <a:effectLst/>
                        </a:rPr>
                        <a:t>2</a:t>
                      </a:r>
                      <a:r>
                        <a:rPr lang="en-GB" sz="2400" dirty="0">
                          <a:effectLst/>
                        </a:rPr>
                        <a:t>O</a:t>
                      </a:r>
                      <a:r>
                        <a:rPr lang="en-GB" sz="2400" baseline="-25000" dirty="0">
                          <a:effectLst/>
                        </a:rPr>
                        <a:t>5</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0.35</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L.O.I.</a:t>
                      </a:r>
                      <a:endParaRPr lang="es-ES" sz="24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500"/>
                        </a:lnSpc>
                        <a:spcAft>
                          <a:spcPts val="0"/>
                        </a:spcAft>
                      </a:pPr>
                      <a:r>
                        <a:rPr lang="en-GB" sz="2400" dirty="0">
                          <a:effectLst/>
                        </a:rPr>
                        <a:t>-1.25</a:t>
                      </a:r>
                      <a:endParaRPr lang="es-ES" sz="2400" dirty="0">
                        <a:effectLst/>
                        <a:latin typeface="Calibri" panose="020F0502020204030204" pitchFamily="34" charset="0"/>
                        <a:ea typeface="Times New Roman" panose="02020603050405020304" pitchFamily="18" charset="0"/>
                      </a:endParaRPr>
                    </a:p>
                  </a:txBody>
                  <a:tcPr marL="0" marR="0" marT="0" marB="0" anchor="ctr"/>
                </a:tc>
              </a:tr>
            </a:tbl>
          </a:graphicData>
        </a:graphic>
      </p:graphicFrame>
      <p:sp>
        <p:nvSpPr>
          <p:cNvPr id="14" name="CuadroTexto 13"/>
          <p:cNvSpPr txBox="1"/>
          <p:nvPr/>
        </p:nvSpPr>
        <p:spPr>
          <a:xfrm>
            <a:off x="3137635" y="17160978"/>
            <a:ext cx="9367051" cy="461665"/>
          </a:xfrm>
          <a:prstGeom prst="rect">
            <a:avLst/>
          </a:prstGeom>
          <a:noFill/>
        </p:spPr>
        <p:txBody>
          <a:bodyPr wrap="none" rtlCol="0">
            <a:spAutoFit/>
          </a:bodyPr>
          <a:lstStyle/>
          <a:p>
            <a:r>
              <a:rPr lang="en-GB" sz="2400" b="1" dirty="0" smtClean="0"/>
              <a:t>Composition </a:t>
            </a:r>
            <a:r>
              <a:rPr lang="en-GB" sz="2400" b="1" dirty="0"/>
              <a:t>of the </a:t>
            </a:r>
            <a:r>
              <a:rPr lang="en-GB" sz="2400" b="1" dirty="0" err="1"/>
              <a:t>SiMn</a:t>
            </a:r>
            <a:r>
              <a:rPr lang="en-GB" sz="2400" b="1" dirty="0"/>
              <a:t> slag determined by X-ray fluorescence analysis</a:t>
            </a:r>
            <a:endParaRPr lang="es-ES" sz="2400" dirty="0"/>
          </a:p>
        </p:txBody>
      </p:sp>
      <p:sp>
        <p:nvSpPr>
          <p:cNvPr id="23" name="CuadroTexto 22"/>
          <p:cNvSpPr txBox="1"/>
          <p:nvPr/>
        </p:nvSpPr>
        <p:spPr>
          <a:xfrm>
            <a:off x="15794736" y="12495055"/>
            <a:ext cx="13974064" cy="917513"/>
          </a:xfrm>
          <a:prstGeom prst="rect">
            <a:avLst/>
          </a:prstGeom>
          <a:solidFill>
            <a:srgbClr val="C00000"/>
          </a:solidFill>
          <a:effectLst>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lIns="360000" tIns="180000" rIns="360000" bIns="180000" rtlCol="0">
            <a:spAutoFit/>
          </a:bodyPr>
          <a:lstStyle>
            <a:defPPr>
              <a:defRPr lang="es-ES"/>
            </a:defPPr>
            <a:lvl1pPr>
              <a:defRPr sz="3600"/>
            </a:lvl1pPr>
          </a:lstStyle>
          <a:p>
            <a:r>
              <a:rPr lang="en-GB" dirty="0"/>
              <a:t>Results</a:t>
            </a:r>
            <a:endParaRPr lang="es-ES" dirty="0"/>
          </a:p>
        </p:txBody>
      </p:sp>
      <p:sp>
        <p:nvSpPr>
          <p:cNvPr id="24" name="CuadroTexto 23"/>
          <p:cNvSpPr txBox="1"/>
          <p:nvPr/>
        </p:nvSpPr>
        <p:spPr>
          <a:xfrm>
            <a:off x="15794736" y="37510859"/>
            <a:ext cx="13974064" cy="917513"/>
          </a:xfrm>
          <a:prstGeom prst="rect">
            <a:avLst/>
          </a:prstGeom>
          <a:solidFill>
            <a:srgbClr val="C00000"/>
          </a:solidFill>
          <a:effectLst>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lIns="360000" tIns="180000" rIns="360000" bIns="180000" rtlCol="0">
            <a:spAutoFit/>
          </a:bodyPr>
          <a:lstStyle>
            <a:defPPr>
              <a:defRPr lang="es-ES"/>
            </a:defPPr>
            <a:lvl1pPr>
              <a:defRPr sz="3600"/>
            </a:lvl1pPr>
          </a:lstStyle>
          <a:p>
            <a:r>
              <a:rPr lang="en-GB" dirty="0"/>
              <a:t>Conclusions</a:t>
            </a:r>
            <a:endParaRPr lang="es-ES" dirty="0"/>
          </a:p>
        </p:txBody>
      </p:sp>
      <p:sp>
        <p:nvSpPr>
          <p:cNvPr id="15" name="CuadroTexto 14"/>
          <p:cNvSpPr txBox="1"/>
          <p:nvPr/>
        </p:nvSpPr>
        <p:spPr>
          <a:xfrm>
            <a:off x="427719" y="28269693"/>
            <a:ext cx="15129781" cy="830997"/>
          </a:xfrm>
          <a:prstGeom prst="rect">
            <a:avLst/>
          </a:prstGeom>
          <a:noFill/>
        </p:spPr>
        <p:txBody>
          <a:bodyPr wrap="square" rtlCol="0">
            <a:spAutoFit/>
          </a:bodyPr>
          <a:lstStyle/>
          <a:p>
            <a:r>
              <a:rPr lang="en-GB" sz="2400" i="1" dirty="0"/>
              <a:t>y</a:t>
            </a:r>
            <a:r>
              <a:rPr lang="en-GB" sz="2400" dirty="0"/>
              <a:t> = β</a:t>
            </a:r>
            <a:r>
              <a:rPr lang="en-GB" sz="2400" baseline="-25000" dirty="0"/>
              <a:t>0</a:t>
            </a:r>
            <a:r>
              <a:rPr lang="en-GB" sz="2400" dirty="0"/>
              <a:t> + β</a:t>
            </a:r>
            <a:r>
              <a:rPr lang="en-GB" sz="2400" baseline="-25000" dirty="0"/>
              <a:t>A1</a:t>
            </a:r>
            <a:r>
              <a:rPr lang="en-GB" sz="2400" dirty="0"/>
              <a:t>X</a:t>
            </a:r>
            <a:r>
              <a:rPr lang="en-GB" sz="2400" baseline="-25000" dirty="0"/>
              <a:t>A1</a:t>
            </a:r>
            <a:r>
              <a:rPr lang="en-GB" sz="2400" dirty="0"/>
              <a:t> + β</a:t>
            </a:r>
            <a:r>
              <a:rPr lang="en-GB" sz="2400" baseline="-25000" dirty="0"/>
              <a:t>Β1</a:t>
            </a:r>
            <a:r>
              <a:rPr lang="en-GB" sz="2400" dirty="0"/>
              <a:t>X</a:t>
            </a:r>
            <a:r>
              <a:rPr lang="en-GB" sz="2400" baseline="-25000" dirty="0"/>
              <a:t>Β1</a:t>
            </a:r>
            <a:r>
              <a:rPr lang="en-GB" sz="2400" dirty="0"/>
              <a:t> + β</a:t>
            </a:r>
            <a:r>
              <a:rPr lang="en-GB" sz="2400" baseline="-25000" dirty="0"/>
              <a:t>C1</a:t>
            </a:r>
            <a:r>
              <a:rPr lang="en-GB" sz="2400" dirty="0"/>
              <a:t>X</a:t>
            </a:r>
            <a:r>
              <a:rPr lang="en-GB" sz="2400" baseline="-25000" dirty="0"/>
              <a:t>C1</a:t>
            </a:r>
            <a:r>
              <a:rPr lang="en-GB" sz="2400" dirty="0"/>
              <a:t> + β</a:t>
            </a:r>
            <a:r>
              <a:rPr lang="en-GB" sz="2400" baseline="-25000" dirty="0"/>
              <a:t>C2</a:t>
            </a:r>
            <a:r>
              <a:rPr lang="en-GB" sz="2400" dirty="0"/>
              <a:t>X</a:t>
            </a:r>
            <a:r>
              <a:rPr lang="en-GB" sz="2400" baseline="-25000" dirty="0"/>
              <a:t>C2</a:t>
            </a:r>
            <a:r>
              <a:rPr lang="en-GB" sz="2400" dirty="0"/>
              <a:t> + β</a:t>
            </a:r>
            <a:r>
              <a:rPr lang="en-GB" sz="2400" baseline="-25000" dirty="0"/>
              <a:t>D1</a:t>
            </a:r>
            <a:r>
              <a:rPr lang="en-GB" sz="2400" dirty="0"/>
              <a:t>X</a:t>
            </a:r>
            <a:r>
              <a:rPr lang="en-GB" sz="2400" baseline="-25000" dirty="0"/>
              <a:t>D1</a:t>
            </a:r>
            <a:r>
              <a:rPr lang="en-GB" sz="2400" dirty="0"/>
              <a:t> + β</a:t>
            </a:r>
            <a:r>
              <a:rPr lang="en-GB" sz="2400" baseline="-25000" dirty="0"/>
              <a:t>D2</a:t>
            </a:r>
            <a:r>
              <a:rPr lang="en-GB" sz="2400" dirty="0"/>
              <a:t>X</a:t>
            </a:r>
            <a:r>
              <a:rPr lang="en-GB" sz="2400" baseline="-25000" dirty="0"/>
              <a:t>D2</a:t>
            </a:r>
            <a:r>
              <a:rPr lang="en-GB" sz="2400" dirty="0"/>
              <a:t> + β</a:t>
            </a:r>
            <a:r>
              <a:rPr lang="en-GB" sz="2400" baseline="-25000" dirty="0"/>
              <a:t>A1Β1</a:t>
            </a:r>
            <a:r>
              <a:rPr lang="en-GB" sz="2400" dirty="0"/>
              <a:t>X</a:t>
            </a:r>
            <a:r>
              <a:rPr lang="en-GB" sz="2400" baseline="-25000" dirty="0"/>
              <a:t>A1</a:t>
            </a:r>
            <a:r>
              <a:rPr lang="en-GB" sz="2400" dirty="0"/>
              <a:t>X</a:t>
            </a:r>
            <a:r>
              <a:rPr lang="en-GB" sz="2400" baseline="-25000" dirty="0"/>
              <a:t>Β1</a:t>
            </a:r>
            <a:r>
              <a:rPr lang="en-GB" sz="2400" dirty="0"/>
              <a:t> + β</a:t>
            </a:r>
            <a:r>
              <a:rPr lang="en-GB" sz="2400" baseline="-25000" dirty="0"/>
              <a:t>A1C1</a:t>
            </a:r>
            <a:r>
              <a:rPr lang="en-GB" sz="2400" dirty="0"/>
              <a:t>X</a:t>
            </a:r>
            <a:r>
              <a:rPr lang="en-GB" sz="2400" baseline="-25000" dirty="0"/>
              <a:t>A1</a:t>
            </a:r>
            <a:r>
              <a:rPr lang="en-GB" sz="2400" dirty="0"/>
              <a:t>X</a:t>
            </a:r>
            <a:r>
              <a:rPr lang="en-GB" sz="2400" baseline="-25000" dirty="0"/>
              <a:t>C1  </a:t>
            </a:r>
            <a:r>
              <a:rPr lang="en-GB" sz="2400" dirty="0" smtClean="0"/>
              <a:t>+ </a:t>
            </a:r>
            <a:r>
              <a:rPr lang="en-GB" sz="2400" dirty="0"/>
              <a:t>β</a:t>
            </a:r>
            <a:r>
              <a:rPr lang="en-GB" sz="2400" baseline="-25000" dirty="0"/>
              <a:t>A1C2</a:t>
            </a:r>
            <a:r>
              <a:rPr lang="en-GB" sz="2400" dirty="0"/>
              <a:t>X</a:t>
            </a:r>
            <a:r>
              <a:rPr lang="en-GB" sz="2400" baseline="-25000" dirty="0"/>
              <a:t>A1</a:t>
            </a:r>
            <a:r>
              <a:rPr lang="en-GB" sz="2400" dirty="0"/>
              <a:t>X</a:t>
            </a:r>
            <a:r>
              <a:rPr lang="en-GB" sz="2400" baseline="-25000" dirty="0"/>
              <a:t>C2</a:t>
            </a:r>
            <a:r>
              <a:rPr lang="en-GB" sz="2400" dirty="0"/>
              <a:t> + β</a:t>
            </a:r>
            <a:r>
              <a:rPr lang="en-GB" sz="2400" baseline="-25000" dirty="0"/>
              <a:t>Β1C1</a:t>
            </a:r>
            <a:r>
              <a:rPr lang="en-GB" sz="2400" dirty="0"/>
              <a:t>X</a:t>
            </a:r>
            <a:r>
              <a:rPr lang="en-GB" sz="2400" baseline="-25000" dirty="0"/>
              <a:t>Β1</a:t>
            </a:r>
            <a:r>
              <a:rPr lang="en-GB" sz="2400" dirty="0"/>
              <a:t>X</a:t>
            </a:r>
            <a:r>
              <a:rPr lang="en-GB" sz="2400" baseline="-25000" dirty="0"/>
              <a:t>C1</a:t>
            </a:r>
            <a:r>
              <a:rPr lang="en-GB" sz="2400" dirty="0"/>
              <a:t> + </a:t>
            </a:r>
            <a:r>
              <a:rPr lang="en-GB" sz="2400" dirty="0" smtClean="0"/>
              <a:t>β</a:t>
            </a:r>
            <a:r>
              <a:rPr lang="en-GB" sz="2400" baseline="-25000" dirty="0" smtClean="0"/>
              <a:t>Β1C2</a:t>
            </a:r>
            <a:r>
              <a:rPr lang="en-GB" sz="2400" dirty="0" smtClean="0"/>
              <a:t>X</a:t>
            </a:r>
            <a:r>
              <a:rPr lang="en-GB" sz="2400" baseline="-25000" dirty="0" smtClean="0"/>
              <a:t>Β1</a:t>
            </a:r>
            <a:r>
              <a:rPr lang="en-GB" sz="2400" dirty="0" smtClean="0"/>
              <a:t>X</a:t>
            </a:r>
            <a:r>
              <a:rPr lang="en-GB" sz="2400" baseline="-25000" dirty="0" smtClean="0"/>
              <a:t>C2</a:t>
            </a:r>
            <a:r>
              <a:rPr lang="en-GB" sz="2400" dirty="0" smtClean="0"/>
              <a:t> </a:t>
            </a:r>
            <a:r>
              <a:rPr lang="en-GB" sz="2400" dirty="0"/>
              <a:t>+ β</a:t>
            </a:r>
            <a:r>
              <a:rPr lang="en-GB" sz="2400" baseline="-25000" dirty="0"/>
              <a:t>A1D1</a:t>
            </a:r>
            <a:r>
              <a:rPr lang="en-GB" sz="2400" dirty="0"/>
              <a:t>X</a:t>
            </a:r>
            <a:r>
              <a:rPr lang="en-GB" sz="2400" baseline="-25000" dirty="0"/>
              <a:t>A1</a:t>
            </a:r>
            <a:r>
              <a:rPr lang="en-GB" sz="2400" dirty="0"/>
              <a:t>X</a:t>
            </a:r>
            <a:r>
              <a:rPr lang="en-GB" sz="2400" baseline="-25000" dirty="0"/>
              <a:t>D1</a:t>
            </a:r>
            <a:r>
              <a:rPr lang="en-GB" sz="2400" dirty="0"/>
              <a:t> + β</a:t>
            </a:r>
            <a:r>
              <a:rPr lang="en-GB" sz="2400" baseline="-25000" dirty="0"/>
              <a:t>A1D2</a:t>
            </a:r>
            <a:r>
              <a:rPr lang="en-GB" sz="2400" dirty="0"/>
              <a:t>X</a:t>
            </a:r>
            <a:r>
              <a:rPr lang="en-GB" sz="2400" baseline="-25000" dirty="0"/>
              <a:t>A1</a:t>
            </a:r>
            <a:r>
              <a:rPr lang="en-GB" sz="2400" dirty="0"/>
              <a:t>X</a:t>
            </a:r>
            <a:r>
              <a:rPr lang="en-GB" sz="2400" baseline="-25000" dirty="0"/>
              <a:t>D2</a:t>
            </a:r>
            <a:r>
              <a:rPr lang="en-GB" sz="2400" dirty="0"/>
              <a:t> + β</a:t>
            </a:r>
            <a:r>
              <a:rPr lang="en-GB" sz="2400" baseline="-25000" dirty="0"/>
              <a:t>Β1D1</a:t>
            </a:r>
            <a:r>
              <a:rPr lang="en-GB" sz="2400" dirty="0"/>
              <a:t>X</a:t>
            </a:r>
            <a:r>
              <a:rPr lang="en-GB" sz="2400" baseline="-25000" dirty="0"/>
              <a:t>Β1</a:t>
            </a:r>
            <a:r>
              <a:rPr lang="en-GB" sz="2400" dirty="0"/>
              <a:t>X</a:t>
            </a:r>
            <a:r>
              <a:rPr lang="en-GB" sz="2400" baseline="-25000" dirty="0"/>
              <a:t>D1 </a:t>
            </a:r>
            <a:r>
              <a:rPr lang="en-GB" sz="2400" dirty="0" smtClean="0"/>
              <a:t>+ </a:t>
            </a:r>
            <a:r>
              <a:rPr lang="en-GB" sz="2400" dirty="0"/>
              <a:t>β</a:t>
            </a:r>
            <a:r>
              <a:rPr lang="en-GB" sz="2400" baseline="-25000" dirty="0"/>
              <a:t>Β1D2</a:t>
            </a:r>
            <a:r>
              <a:rPr lang="en-GB" sz="2400" dirty="0"/>
              <a:t>X</a:t>
            </a:r>
            <a:r>
              <a:rPr lang="en-GB" sz="2400" baseline="-25000" dirty="0"/>
              <a:t>Β1</a:t>
            </a:r>
            <a:r>
              <a:rPr lang="en-GB" sz="2400" dirty="0"/>
              <a:t>X</a:t>
            </a:r>
            <a:r>
              <a:rPr lang="en-GB" sz="2400" baseline="-25000" dirty="0"/>
              <a:t>D2</a:t>
            </a:r>
            <a:r>
              <a:rPr lang="en-GB" sz="2400" dirty="0"/>
              <a:t> + β</a:t>
            </a:r>
            <a:r>
              <a:rPr lang="en-GB" sz="2400" baseline="-25000" dirty="0"/>
              <a:t>C1D1</a:t>
            </a:r>
            <a:r>
              <a:rPr lang="en-GB" sz="2400" dirty="0"/>
              <a:t>X</a:t>
            </a:r>
            <a:r>
              <a:rPr lang="en-GB" sz="2400" baseline="-25000" dirty="0"/>
              <a:t>C1</a:t>
            </a:r>
            <a:r>
              <a:rPr lang="en-GB" sz="2400" dirty="0"/>
              <a:t>X</a:t>
            </a:r>
            <a:r>
              <a:rPr lang="en-GB" sz="2400" baseline="-25000" dirty="0"/>
              <a:t>D1</a:t>
            </a:r>
            <a:r>
              <a:rPr lang="en-GB" sz="2400" dirty="0"/>
              <a:t> + β</a:t>
            </a:r>
            <a:r>
              <a:rPr lang="en-GB" sz="2400" baseline="-25000" dirty="0"/>
              <a:t>C1D2</a:t>
            </a:r>
            <a:r>
              <a:rPr lang="en-GB" sz="2400" dirty="0"/>
              <a:t>X</a:t>
            </a:r>
            <a:r>
              <a:rPr lang="en-GB" sz="2400" baseline="-25000" dirty="0"/>
              <a:t>C1</a:t>
            </a:r>
            <a:r>
              <a:rPr lang="en-GB" sz="2400" dirty="0"/>
              <a:t>X</a:t>
            </a:r>
            <a:r>
              <a:rPr lang="en-GB" sz="2400" baseline="-25000" dirty="0"/>
              <a:t>D2</a:t>
            </a:r>
            <a:r>
              <a:rPr lang="en-GB" sz="2400" dirty="0"/>
              <a:t> + β</a:t>
            </a:r>
            <a:r>
              <a:rPr lang="en-GB" sz="2400" baseline="-25000" dirty="0"/>
              <a:t>C2D1</a:t>
            </a:r>
            <a:r>
              <a:rPr lang="en-GB" sz="2400" dirty="0"/>
              <a:t>X</a:t>
            </a:r>
            <a:r>
              <a:rPr lang="en-GB" sz="2400" baseline="-25000" dirty="0"/>
              <a:t>C2</a:t>
            </a:r>
            <a:r>
              <a:rPr lang="en-GB" sz="2400" dirty="0"/>
              <a:t>X</a:t>
            </a:r>
            <a:r>
              <a:rPr lang="en-GB" sz="2400" baseline="-25000" dirty="0"/>
              <a:t>D1</a:t>
            </a:r>
            <a:r>
              <a:rPr lang="en-GB" sz="2400" dirty="0"/>
              <a:t> + </a:t>
            </a:r>
            <a:r>
              <a:rPr lang="en-GB" sz="2400" dirty="0" smtClean="0"/>
              <a:t>β</a:t>
            </a:r>
            <a:r>
              <a:rPr lang="en-GB" sz="2400" baseline="-25000" dirty="0" smtClean="0"/>
              <a:t>C2D2</a:t>
            </a:r>
            <a:r>
              <a:rPr lang="en-GB" sz="2400" dirty="0" smtClean="0"/>
              <a:t>X</a:t>
            </a:r>
            <a:r>
              <a:rPr lang="en-GB" sz="2400" baseline="-25000" dirty="0" smtClean="0"/>
              <a:t>C2</a:t>
            </a:r>
            <a:r>
              <a:rPr lang="en-GB" sz="2400" dirty="0" smtClean="0"/>
              <a:t>X</a:t>
            </a:r>
            <a:r>
              <a:rPr lang="en-GB" sz="2400" baseline="-25000" dirty="0" smtClean="0"/>
              <a:t>D2</a:t>
            </a:r>
            <a:r>
              <a:rPr lang="en-GB" sz="2400" dirty="0" smtClean="0"/>
              <a:t> </a:t>
            </a:r>
            <a:r>
              <a:rPr lang="en-GB" sz="2400" dirty="0"/>
              <a:t>+ </a:t>
            </a:r>
            <a:r>
              <a:rPr lang="en-GB" sz="2400" dirty="0" smtClean="0"/>
              <a:t>ε</a:t>
            </a:r>
            <a:endParaRPr lang="es-ES" sz="2400" dirty="0"/>
          </a:p>
        </p:txBody>
      </p:sp>
      <p:sp>
        <p:nvSpPr>
          <p:cNvPr id="26" name="CuadroTexto 25"/>
          <p:cNvSpPr txBox="1"/>
          <p:nvPr/>
        </p:nvSpPr>
        <p:spPr>
          <a:xfrm>
            <a:off x="5220600" y="27836992"/>
            <a:ext cx="5544018" cy="461665"/>
          </a:xfrm>
          <a:prstGeom prst="rect">
            <a:avLst/>
          </a:prstGeom>
          <a:noFill/>
        </p:spPr>
        <p:txBody>
          <a:bodyPr wrap="none" rtlCol="0">
            <a:spAutoFit/>
          </a:bodyPr>
          <a:lstStyle/>
          <a:p>
            <a:r>
              <a:rPr lang="en-GB" sz="2400" b="1" dirty="0" smtClean="0"/>
              <a:t>Equation of the presence-absence model</a:t>
            </a:r>
            <a:endParaRPr lang="es-ES" sz="2400" dirty="0"/>
          </a:p>
        </p:txBody>
      </p:sp>
      <p:graphicFrame>
        <p:nvGraphicFramePr>
          <p:cNvPr id="28" name="Tabla 27"/>
          <p:cNvGraphicFramePr>
            <a:graphicFrameLocks noGrp="1"/>
          </p:cNvGraphicFramePr>
          <p:nvPr>
            <p:extLst>
              <p:ext uri="{D42A27DB-BD31-4B8C-83A1-F6EECF244321}">
                <p14:modId xmlns:p14="http://schemas.microsoft.com/office/powerpoint/2010/main" val="1464061815"/>
              </p:ext>
            </p:extLst>
          </p:nvPr>
        </p:nvGraphicFramePr>
        <p:xfrm>
          <a:off x="3730205" y="30196746"/>
          <a:ext cx="7810500" cy="6850800"/>
        </p:xfrm>
        <a:graphic>
          <a:graphicData uri="http://schemas.openxmlformats.org/drawingml/2006/table">
            <a:tbl>
              <a:tblPr firstRow="1" bandRow="1">
                <a:tableStyleId>{5A111915-BE36-4E01-A7E5-04B1672EAD32}</a:tableStyleId>
              </a:tblPr>
              <a:tblGrid>
                <a:gridCol w="2111518"/>
                <a:gridCol w="1736582"/>
                <a:gridCol w="647700"/>
                <a:gridCol w="3314700"/>
              </a:tblGrid>
              <a:tr h="714520">
                <a:tc>
                  <a:txBody>
                    <a:bodyPr/>
                    <a:lstStyle/>
                    <a:p>
                      <a:pPr algn="ctr">
                        <a:lnSpc>
                          <a:spcPts val="500"/>
                        </a:lnSpc>
                        <a:spcAft>
                          <a:spcPts val="0"/>
                        </a:spcAft>
                      </a:pPr>
                      <a:r>
                        <a:rPr lang="en-GB" sz="2400" dirty="0" smtClean="0">
                          <a:effectLst/>
                        </a:rPr>
                        <a:t>Factor</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3200"/>
                        </a:lnSpc>
                        <a:spcAft>
                          <a:spcPts val="0"/>
                        </a:spcAft>
                      </a:pPr>
                      <a:r>
                        <a:rPr lang="en-GB" sz="2400" dirty="0" smtClean="0">
                          <a:effectLst/>
                        </a:rPr>
                        <a:t>Number</a:t>
                      </a:r>
                      <a:r>
                        <a:rPr lang="es-ES" sz="2400" baseline="0" dirty="0" smtClean="0">
                          <a:effectLst/>
                        </a:rPr>
                        <a:t> of </a:t>
                      </a:r>
                      <a:r>
                        <a:rPr lang="es-ES" sz="2400" baseline="0" dirty="0" err="1" smtClean="0">
                          <a:effectLst/>
                        </a:rPr>
                        <a:t>levels</a:t>
                      </a:r>
                      <a:endParaRPr lang="en-GB" sz="2400" dirty="0" smtClean="0">
                        <a:effectLst/>
                        <a:latin typeface="Calibri" panose="020F0502020204030204" pitchFamily="34" charset="0"/>
                        <a:ea typeface="Times New Roman" panose="02020603050405020304" pitchFamily="18" charset="0"/>
                      </a:endParaRPr>
                    </a:p>
                  </a:txBody>
                  <a:tcPr marL="68580" marR="68580" marT="0" marB="0" anchor="ctr"/>
                </a:tc>
                <a:tc gridSpan="2">
                  <a:txBody>
                    <a:bodyPr/>
                    <a:lstStyle/>
                    <a:p>
                      <a:pPr algn="ctr">
                        <a:lnSpc>
                          <a:spcPts val="500"/>
                        </a:lnSpc>
                        <a:spcAft>
                          <a:spcPts val="0"/>
                        </a:spcAft>
                      </a:pPr>
                      <a:r>
                        <a:rPr lang="en-GB" sz="2400" dirty="0" smtClean="0">
                          <a:effectLst/>
                        </a:rPr>
                        <a:t>Levels</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r>
              <a:tr h="603800">
                <a:tc rowSpan="2">
                  <a:txBody>
                    <a:bodyPr/>
                    <a:lstStyle/>
                    <a:p>
                      <a:pPr algn="ctr">
                        <a:lnSpc>
                          <a:spcPts val="500"/>
                        </a:lnSpc>
                        <a:spcAft>
                          <a:spcPts val="0"/>
                        </a:spcAft>
                      </a:pPr>
                      <a:r>
                        <a:rPr lang="es-ES" sz="2400" dirty="0" err="1" smtClean="0">
                          <a:effectLst/>
                        </a:rPr>
                        <a:t>Fineness</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rowSpan="2">
                  <a:txBody>
                    <a:bodyPr/>
                    <a:lstStyle/>
                    <a:p>
                      <a:pPr algn="ctr">
                        <a:lnSpc>
                          <a:spcPts val="500"/>
                        </a:lnSpc>
                        <a:spcAft>
                          <a:spcPts val="0"/>
                        </a:spcAft>
                      </a:pPr>
                      <a:r>
                        <a:rPr lang="es-ES" sz="2400" dirty="0" smtClean="0">
                          <a:effectLst/>
                        </a:rPr>
                        <a:t>2</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500"/>
                        </a:lnSpc>
                        <a:spcAft>
                          <a:spcPts val="0"/>
                        </a:spcAft>
                      </a:pPr>
                      <a:r>
                        <a:rPr lang="es-ES" sz="2400" dirty="0" smtClean="0">
                          <a:effectLst/>
                        </a:rPr>
                        <a:t>A1 </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algn="ctr" defTabSz="3027487" rtl="0" eaLnBrk="1" latinLnBrk="0" hangingPunct="1">
                        <a:lnSpc>
                          <a:spcPts val="500"/>
                        </a:lnSpc>
                        <a:spcAft>
                          <a:spcPts val="0"/>
                        </a:spcAft>
                      </a:pPr>
                      <a:r>
                        <a:rPr lang="en-GB" sz="2400" kern="1200" dirty="0">
                          <a:effectLst/>
                        </a:rPr>
                        <a:t>5500 cm</a:t>
                      </a:r>
                      <a:r>
                        <a:rPr lang="en-GB" sz="2400" kern="1200" baseline="30000" dirty="0">
                          <a:effectLst/>
                        </a:rPr>
                        <a:t>2</a:t>
                      </a:r>
                      <a:r>
                        <a:rPr lang="en-GB" sz="2400" kern="1200" dirty="0">
                          <a:effectLst/>
                        </a:rPr>
                        <a:t>/g</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r>
              <a:tr h="603800">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ts val="500"/>
                        </a:lnSpc>
                        <a:spcAft>
                          <a:spcPts val="0"/>
                        </a:spcAft>
                      </a:pPr>
                      <a:r>
                        <a:rPr lang="es-ES" sz="2400" dirty="0" smtClean="0">
                          <a:effectLst/>
                        </a:rPr>
                        <a:t>A2</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algn="ctr" defTabSz="3027487" rtl="0" eaLnBrk="1" latinLnBrk="0" hangingPunct="1">
                        <a:lnSpc>
                          <a:spcPts val="500"/>
                        </a:lnSpc>
                        <a:spcAft>
                          <a:spcPts val="0"/>
                        </a:spcAft>
                      </a:pPr>
                      <a:r>
                        <a:rPr lang="en-GB" sz="2400" kern="1200" dirty="0">
                          <a:effectLst/>
                        </a:rPr>
                        <a:t>6800 cm</a:t>
                      </a:r>
                      <a:r>
                        <a:rPr lang="en-GB" sz="2400" kern="1200" baseline="30000" dirty="0">
                          <a:effectLst/>
                        </a:rPr>
                        <a:t>2</a:t>
                      </a:r>
                      <a:r>
                        <a:rPr lang="en-GB" sz="2400" kern="1200" dirty="0">
                          <a:effectLst/>
                        </a:rPr>
                        <a:t>/g</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r>
              <a:tr h="603800">
                <a:tc rowSpan="2">
                  <a:txBody>
                    <a:bodyPr/>
                    <a:lstStyle/>
                    <a:p>
                      <a:pPr marL="0" algn="ctr" defTabSz="3027487" rtl="0" eaLnBrk="1" latinLnBrk="0" hangingPunct="1">
                        <a:lnSpc>
                          <a:spcPts val="500"/>
                        </a:lnSpc>
                        <a:spcAft>
                          <a:spcPts val="0"/>
                        </a:spcAft>
                      </a:pPr>
                      <a:r>
                        <a:rPr lang="es-ES" sz="2400" kern="1200" dirty="0" err="1" smtClean="0">
                          <a:effectLst/>
                        </a:rPr>
                        <a:t>Activator</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c rowSpan="2">
                  <a:txBody>
                    <a:bodyPr/>
                    <a:lstStyle/>
                    <a:p>
                      <a:pPr marL="0" algn="ctr" defTabSz="3027487" rtl="0" eaLnBrk="1" latinLnBrk="0" hangingPunct="1">
                        <a:lnSpc>
                          <a:spcPts val="500"/>
                        </a:lnSpc>
                        <a:spcAft>
                          <a:spcPts val="0"/>
                        </a:spcAft>
                      </a:pPr>
                      <a:r>
                        <a:rPr lang="es-ES" sz="2400" kern="1200" dirty="0" smtClean="0">
                          <a:effectLst/>
                        </a:rPr>
                        <a:t>2</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c>
                  <a:txBody>
                    <a:bodyPr/>
                    <a:lstStyle/>
                    <a:p>
                      <a:pPr algn="ctr">
                        <a:lnSpc>
                          <a:spcPts val="500"/>
                        </a:lnSpc>
                        <a:spcAft>
                          <a:spcPts val="0"/>
                        </a:spcAft>
                      </a:pPr>
                      <a:r>
                        <a:rPr lang="es-ES" sz="2400" dirty="0" smtClean="0">
                          <a:effectLst/>
                        </a:rPr>
                        <a:t>B1</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algn="ctr" defTabSz="3027487" rtl="0" eaLnBrk="1" latinLnBrk="0" hangingPunct="1">
                        <a:lnSpc>
                          <a:spcPts val="500"/>
                        </a:lnSpc>
                        <a:spcAft>
                          <a:spcPts val="0"/>
                        </a:spcAft>
                      </a:pPr>
                      <a:r>
                        <a:rPr lang="en-GB" sz="2400" kern="1200" dirty="0" err="1">
                          <a:effectLst/>
                        </a:rPr>
                        <a:t>NaOH</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r>
              <a:tr h="603800">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ts val="500"/>
                        </a:lnSpc>
                        <a:spcAft>
                          <a:spcPts val="0"/>
                        </a:spcAft>
                      </a:pPr>
                      <a:r>
                        <a:rPr lang="es-ES" sz="2400" dirty="0" smtClean="0">
                          <a:effectLst/>
                        </a:rPr>
                        <a:t>B2</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algn="ctr" defTabSz="3027487" rtl="0" eaLnBrk="1" latinLnBrk="0" hangingPunct="1">
                        <a:lnSpc>
                          <a:spcPts val="500"/>
                        </a:lnSpc>
                        <a:spcAft>
                          <a:spcPts val="0"/>
                        </a:spcAft>
                      </a:pPr>
                      <a:r>
                        <a:rPr lang="en-GB" sz="2400" kern="1200" dirty="0">
                          <a:effectLst/>
                        </a:rPr>
                        <a:t>WG</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r>
              <a:tr h="603800">
                <a:tc rowSpan="3">
                  <a:txBody>
                    <a:bodyPr/>
                    <a:lstStyle/>
                    <a:p>
                      <a:pPr algn="ctr">
                        <a:lnSpc>
                          <a:spcPts val="500"/>
                        </a:lnSpc>
                        <a:spcAft>
                          <a:spcPts val="0"/>
                        </a:spcAft>
                      </a:pPr>
                      <a:r>
                        <a:rPr lang="es-ES" sz="2400" dirty="0" smtClean="0">
                          <a:effectLst/>
                        </a:rPr>
                        <a:t>%Na</a:t>
                      </a:r>
                      <a:r>
                        <a:rPr lang="es-ES" sz="2400" baseline="-25000" dirty="0" smtClean="0">
                          <a:effectLst/>
                        </a:rPr>
                        <a:t>2</a:t>
                      </a:r>
                      <a:r>
                        <a:rPr lang="es-ES" sz="2400" dirty="0" smtClean="0">
                          <a:effectLst/>
                        </a:rPr>
                        <a:t>O</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rowSpan="3">
                  <a:txBody>
                    <a:bodyPr/>
                    <a:lstStyle/>
                    <a:p>
                      <a:pPr algn="ctr">
                        <a:lnSpc>
                          <a:spcPts val="500"/>
                        </a:lnSpc>
                        <a:spcAft>
                          <a:spcPts val="0"/>
                        </a:spcAft>
                      </a:pPr>
                      <a:r>
                        <a:rPr lang="es-ES" sz="2400" dirty="0" smtClean="0">
                          <a:effectLst/>
                        </a:rPr>
                        <a:t>3</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500"/>
                        </a:lnSpc>
                        <a:spcAft>
                          <a:spcPts val="0"/>
                        </a:spcAft>
                      </a:pPr>
                      <a:r>
                        <a:rPr lang="es-ES" sz="2400" dirty="0" smtClean="0">
                          <a:effectLst/>
                        </a:rPr>
                        <a:t>C1</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algn="ctr" defTabSz="3027487" rtl="0" eaLnBrk="1" latinLnBrk="0" hangingPunct="1">
                        <a:lnSpc>
                          <a:spcPts val="500"/>
                        </a:lnSpc>
                        <a:spcAft>
                          <a:spcPts val="0"/>
                        </a:spcAft>
                      </a:pPr>
                      <a:r>
                        <a:rPr lang="en-GB" sz="2400" kern="1200" dirty="0">
                          <a:effectLst/>
                        </a:rPr>
                        <a:t>3.0%</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r>
              <a:tr h="603800">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ts val="500"/>
                        </a:lnSpc>
                        <a:spcAft>
                          <a:spcPts val="0"/>
                        </a:spcAft>
                      </a:pPr>
                      <a:r>
                        <a:rPr lang="es-ES" sz="2400" dirty="0" smtClean="0">
                          <a:effectLst/>
                        </a:rPr>
                        <a:t>C2</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algn="ctr" defTabSz="3027487" rtl="0" eaLnBrk="1" latinLnBrk="0" hangingPunct="1">
                        <a:lnSpc>
                          <a:spcPts val="500"/>
                        </a:lnSpc>
                        <a:spcAft>
                          <a:spcPts val="0"/>
                        </a:spcAft>
                      </a:pPr>
                      <a:r>
                        <a:rPr lang="en-GB" sz="2400" kern="1200" dirty="0">
                          <a:effectLst/>
                        </a:rPr>
                        <a:t>4.0%</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r>
              <a:tr h="603800">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ts val="500"/>
                        </a:lnSpc>
                        <a:spcAft>
                          <a:spcPts val="0"/>
                        </a:spcAft>
                      </a:pPr>
                      <a:r>
                        <a:rPr lang="es-ES" sz="2400" dirty="0" smtClean="0">
                          <a:effectLst/>
                        </a:rPr>
                        <a:t>C3</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algn="ctr" defTabSz="3027487" rtl="0" eaLnBrk="1" latinLnBrk="0" hangingPunct="1">
                        <a:lnSpc>
                          <a:spcPts val="500"/>
                        </a:lnSpc>
                        <a:spcAft>
                          <a:spcPts val="0"/>
                        </a:spcAft>
                      </a:pPr>
                      <a:r>
                        <a:rPr lang="en-GB" sz="2400" kern="1200" dirty="0">
                          <a:effectLst/>
                        </a:rPr>
                        <a:t>5.5%</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r>
              <a:tr h="603800">
                <a:tc rowSpan="3">
                  <a:txBody>
                    <a:bodyPr/>
                    <a:lstStyle/>
                    <a:p>
                      <a:pPr algn="ctr">
                        <a:lnSpc>
                          <a:spcPts val="500"/>
                        </a:lnSpc>
                        <a:spcAft>
                          <a:spcPts val="0"/>
                        </a:spcAft>
                      </a:pPr>
                      <a:r>
                        <a:rPr lang="es-ES" sz="2400" dirty="0" smtClean="0">
                          <a:effectLst/>
                        </a:rPr>
                        <a:t>s/s ratio</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rowSpan="3">
                  <a:txBody>
                    <a:bodyPr/>
                    <a:lstStyle/>
                    <a:p>
                      <a:pPr algn="ctr">
                        <a:lnSpc>
                          <a:spcPts val="500"/>
                        </a:lnSpc>
                        <a:spcAft>
                          <a:spcPts val="0"/>
                        </a:spcAft>
                      </a:pPr>
                      <a:r>
                        <a:rPr lang="es-ES" sz="2400" dirty="0" smtClean="0">
                          <a:effectLst/>
                        </a:rPr>
                        <a:t>3</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500"/>
                        </a:lnSpc>
                        <a:spcAft>
                          <a:spcPts val="0"/>
                        </a:spcAft>
                      </a:pPr>
                      <a:r>
                        <a:rPr lang="es-ES" sz="2400" dirty="0" smtClean="0">
                          <a:effectLst/>
                        </a:rPr>
                        <a:t>D1</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algn="ctr" defTabSz="3027487" rtl="0" eaLnBrk="1" latinLnBrk="0" hangingPunct="1">
                        <a:lnSpc>
                          <a:spcPts val="500"/>
                        </a:lnSpc>
                        <a:spcAft>
                          <a:spcPts val="0"/>
                        </a:spcAft>
                      </a:pPr>
                      <a:r>
                        <a:rPr lang="en-GB" sz="2400" kern="1200" dirty="0">
                          <a:effectLst/>
                        </a:rPr>
                        <a:t>0.35</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r>
              <a:tr h="603800">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ts val="500"/>
                        </a:lnSpc>
                        <a:spcAft>
                          <a:spcPts val="0"/>
                        </a:spcAft>
                      </a:pPr>
                      <a:r>
                        <a:rPr lang="es-ES" sz="2400" dirty="0" smtClean="0">
                          <a:effectLst/>
                        </a:rPr>
                        <a:t>D2</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algn="ctr" defTabSz="3027487" rtl="0" eaLnBrk="1" latinLnBrk="0" hangingPunct="1">
                        <a:lnSpc>
                          <a:spcPts val="500"/>
                        </a:lnSpc>
                        <a:spcAft>
                          <a:spcPts val="0"/>
                        </a:spcAft>
                      </a:pPr>
                      <a:r>
                        <a:rPr lang="en-GB" sz="2400" kern="1200" dirty="0">
                          <a:effectLst/>
                        </a:rPr>
                        <a:t>0.40</a:t>
                      </a:r>
                      <a:endParaRPr lang="es-ES" sz="2400" kern="1200" dirty="0">
                        <a:solidFill>
                          <a:schemeClr val="dk1"/>
                        </a:solidFill>
                        <a:effectLst/>
                        <a:latin typeface="Calibri" panose="020F0502020204030204" pitchFamily="34" charset="0"/>
                        <a:ea typeface="Times New Roman" panose="02020603050405020304" pitchFamily="18" charset="0"/>
                        <a:cs typeface="+mn-cs"/>
                      </a:endParaRPr>
                    </a:p>
                  </a:txBody>
                  <a:tcPr marL="68580" marR="68580" marT="0" marB="0" anchor="ctr"/>
                </a:tc>
              </a:tr>
              <a:tr h="603800">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lnSpc>
                          <a:spcPts val="500"/>
                        </a:lnSpc>
                        <a:spcAft>
                          <a:spcPts val="0"/>
                        </a:spcAft>
                      </a:pPr>
                      <a:endParaRPr lang="es-ES" sz="3200" dirty="0">
                        <a:effectLst/>
                        <a:latin typeface="Calibri" panose="020F0502020204030204" pitchFamily="34" charset="0"/>
                        <a:ea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ts val="500"/>
                        </a:lnSpc>
                        <a:spcAft>
                          <a:spcPts val="0"/>
                        </a:spcAft>
                      </a:pPr>
                      <a:r>
                        <a:rPr lang="es-ES" sz="2400" dirty="0" smtClean="0">
                          <a:effectLst/>
                        </a:rPr>
                        <a:t>D3</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500"/>
                        </a:lnSpc>
                        <a:spcAft>
                          <a:spcPts val="0"/>
                        </a:spcAft>
                      </a:pPr>
                      <a:r>
                        <a:rPr lang="es-ES" sz="2400" dirty="0" smtClean="0">
                          <a:effectLst/>
                        </a:rPr>
                        <a:t>0.45</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sp>
        <p:nvSpPr>
          <p:cNvPr id="29" name="CuadroTexto 28"/>
          <p:cNvSpPr txBox="1"/>
          <p:nvPr/>
        </p:nvSpPr>
        <p:spPr>
          <a:xfrm>
            <a:off x="3613271" y="29663478"/>
            <a:ext cx="8653844" cy="461665"/>
          </a:xfrm>
          <a:prstGeom prst="rect">
            <a:avLst/>
          </a:prstGeom>
          <a:noFill/>
        </p:spPr>
        <p:txBody>
          <a:bodyPr wrap="none" rtlCol="0">
            <a:spAutoFit/>
          </a:bodyPr>
          <a:lstStyle/>
          <a:p>
            <a:r>
              <a:rPr lang="en-US" sz="2400" b="1" dirty="0" smtClean="0"/>
              <a:t>Factors </a:t>
            </a:r>
            <a:r>
              <a:rPr lang="en-US" sz="2400" b="1" dirty="0"/>
              <a:t>and levels chosen for the </a:t>
            </a:r>
            <a:r>
              <a:rPr lang="en-US" sz="2400" b="1" dirty="0" smtClean="0"/>
              <a:t>proposed </a:t>
            </a:r>
            <a:r>
              <a:rPr lang="en-US" sz="2400" b="1" dirty="0"/>
              <a:t>experimental design.</a:t>
            </a:r>
            <a:endParaRPr lang="es-ES" sz="2400" dirty="0"/>
          </a:p>
        </p:txBody>
      </p:sp>
      <p:sp>
        <p:nvSpPr>
          <p:cNvPr id="30" name="CuadroTexto 29"/>
          <p:cNvSpPr txBox="1"/>
          <p:nvPr/>
        </p:nvSpPr>
        <p:spPr>
          <a:xfrm>
            <a:off x="15794736" y="40570244"/>
            <a:ext cx="14032503" cy="2025509"/>
          </a:xfrm>
          <a:prstGeom prst="rect">
            <a:avLst/>
          </a:prstGeom>
          <a:solidFill>
            <a:srgbClr val="C00000"/>
          </a:solidFill>
          <a:effectLst>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lIns="360000" tIns="180000" rIns="360000" bIns="180000" rtlCol="0">
            <a:spAutoFit/>
          </a:bodyPr>
          <a:lstStyle>
            <a:defPPr>
              <a:defRPr lang="es-ES"/>
            </a:defPPr>
            <a:lvl1pPr>
              <a:defRPr sz="3600"/>
            </a:lvl1pPr>
          </a:lstStyle>
          <a:p>
            <a:r>
              <a:rPr lang="en-GB" dirty="0"/>
              <a:t>Acknowledgements</a:t>
            </a:r>
            <a:endParaRPr lang="es-ES" dirty="0"/>
          </a:p>
          <a:p>
            <a:r>
              <a:rPr lang="en-GB" sz="2400" dirty="0"/>
              <a:t>The authors wish to thank the Spanish Ministry of Economy and Competitiveness and European Union (FEDER) for project funding (BIA 2014-58194-R). The authors also wish to thank Cristina Rodríguez from </a:t>
            </a:r>
            <a:r>
              <a:rPr lang="en-GB" sz="2400" dirty="0" err="1"/>
              <a:t>Ferroatlántica</a:t>
            </a:r>
            <a:r>
              <a:rPr lang="en-GB" sz="2400" dirty="0"/>
              <a:t>, S.A., for the supply of </a:t>
            </a:r>
            <a:r>
              <a:rPr lang="en-GB" sz="2400" dirty="0" err="1"/>
              <a:t>SiMn</a:t>
            </a:r>
            <a:r>
              <a:rPr lang="en-GB" sz="2400" dirty="0"/>
              <a:t> slag necessary to carry out this research</a:t>
            </a:r>
            <a:endParaRPr lang="es-ES" sz="2400" dirty="0"/>
          </a:p>
        </p:txBody>
      </p:sp>
      <p:sp>
        <p:nvSpPr>
          <p:cNvPr id="31" name="CuadroTexto 30"/>
          <p:cNvSpPr txBox="1"/>
          <p:nvPr/>
        </p:nvSpPr>
        <p:spPr>
          <a:xfrm>
            <a:off x="15794736" y="35990719"/>
            <a:ext cx="13974064" cy="1200329"/>
          </a:xfrm>
          <a:prstGeom prst="rect">
            <a:avLst/>
          </a:prstGeom>
          <a:noFill/>
        </p:spPr>
        <p:txBody>
          <a:bodyPr wrap="square" rtlCol="0">
            <a:spAutoFit/>
          </a:bodyPr>
          <a:lstStyle/>
          <a:p>
            <a:r>
              <a:rPr lang="en-US" sz="2400" b="1" dirty="0" smtClean="0"/>
              <a:t>Graphic analysis of the effects of the studied experimental factors on the response for compressive strength at 7 (left), 14 (center) and 28 (right) days of curing time. Light orange bars are for significant coefficients (5% significant level); dark blue bars are for the non-significant ones.</a:t>
            </a:r>
            <a:endParaRPr lang="es-ES" sz="2400" dirty="0"/>
          </a:p>
        </p:txBody>
      </p:sp>
      <p:graphicFrame>
        <p:nvGraphicFramePr>
          <p:cNvPr id="32" name="Tabla 31"/>
          <p:cNvGraphicFramePr>
            <a:graphicFrameLocks noGrp="1"/>
          </p:cNvGraphicFramePr>
          <p:nvPr>
            <p:extLst>
              <p:ext uri="{D42A27DB-BD31-4B8C-83A1-F6EECF244321}">
                <p14:modId xmlns:p14="http://schemas.microsoft.com/office/powerpoint/2010/main" val="2312658653"/>
              </p:ext>
            </p:extLst>
          </p:nvPr>
        </p:nvGraphicFramePr>
        <p:xfrm>
          <a:off x="1946222" y="38221867"/>
          <a:ext cx="11738370" cy="4078282"/>
        </p:xfrm>
        <a:graphic>
          <a:graphicData uri="http://schemas.openxmlformats.org/drawingml/2006/table">
            <a:tbl>
              <a:tblPr firstRow="1" bandRow="1">
                <a:tableStyleId>{5A111915-BE36-4E01-A7E5-04B1672EAD32}</a:tableStyleId>
              </a:tblPr>
              <a:tblGrid>
                <a:gridCol w="1676910"/>
                <a:gridCol w="1676910"/>
                <a:gridCol w="1676910"/>
                <a:gridCol w="1676910"/>
                <a:gridCol w="1676910"/>
                <a:gridCol w="1676910"/>
                <a:gridCol w="1676910"/>
              </a:tblGrid>
              <a:tr h="901816">
                <a:tc>
                  <a:txBody>
                    <a:bodyPr/>
                    <a:lstStyle/>
                    <a:p>
                      <a:pPr algn="ctr">
                        <a:lnSpc>
                          <a:spcPts val="2200"/>
                        </a:lnSpc>
                        <a:spcAft>
                          <a:spcPts val="0"/>
                        </a:spcAft>
                      </a:pPr>
                      <a:r>
                        <a:rPr lang="en-GB" sz="2400" dirty="0">
                          <a:effectLst/>
                        </a:rPr>
                        <a:t>Fineness</a:t>
                      </a:r>
                      <a:endParaRPr lang="es-ES" sz="2400" dirty="0">
                        <a:effectLst/>
                      </a:endParaRPr>
                    </a:p>
                    <a:p>
                      <a:pPr algn="ctr">
                        <a:lnSpc>
                          <a:spcPts val="2200"/>
                        </a:lnSpc>
                        <a:spcAft>
                          <a:spcPts val="0"/>
                        </a:spcAft>
                      </a:pPr>
                      <a:r>
                        <a:rPr lang="en-GB" sz="2400" dirty="0">
                          <a:effectLst/>
                        </a:rPr>
                        <a:t>(cm</a:t>
                      </a:r>
                      <a:r>
                        <a:rPr lang="en-GB" sz="2400" baseline="30000" dirty="0">
                          <a:effectLst/>
                        </a:rPr>
                        <a:t>2</a:t>
                      </a:r>
                      <a:r>
                        <a:rPr lang="en-GB" sz="2400" dirty="0">
                          <a:effectLst/>
                        </a:rPr>
                        <a:t>/g)</a:t>
                      </a:r>
                      <a:endParaRPr lang="es-ES" sz="2400" dirty="0">
                        <a:solidFill>
                          <a:schemeClr val="bg1"/>
                        </a:solidFill>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2200"/>
                        </a:lnSpc>
                        <a:spcAft>
                          <a:spcPts val="0"/>
                        </a:spcAft>
                      </a:pPr>
                      <a:r>
                        <a:rPr lang="en-GB" sz="2400" dirty="0">
                          <a:effectLst/>
                        </a:rPr>
                        <a:t>Activator</a:t>
                      </a:r>
                      <a:endParaRPr lang="es-ES" sz="2400" dirty="0">
                        <a:solidFill>
                          <a:schemeClr val="bg1"/>
                        </a:solidFill>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2200"/>
                        </a:lnSpc>
                        <a:spcAft>
                          <a:spcPts val="0"/>
                        </a:spcAft>
                      </a:pPr>
                      <a:r>
                        <a:rPr lang="en-GB" sz="2400" dirty="0">
                          <a:effectLst/>
                        </a:rPr>
                        <a:t>%Na</a:t>
                      </a:r>
                      <a:r>
                        <a:rPr lang="en-GB" sz="2400" baseline="-25000" dirty="0">
                          <a:effectLst/>
                        </a:rPr>
                        <a:t>2</a:t>
                      </a:r>
                      <a:r>
                        <a:rPr lang="en-GB" sz="2400" dirty="0">
                          <a:effectLst/>
                        </a:rPr>
                        <a:t>O                    </a:t>
                      </a:r>
                      <a:endParaRPr lang="es-ES" sz="2400" dirty="0">
                        <a:solidFill>
                          <a:schemeClr val="bg1"/>
                        </a:solidFill>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2200"/>
                        </a:lnSpc>
                        <a:spcAft>
                          <a:spcPts val="0"/>
                        </a:spcAft>
                      </a:pPr>
                      <a:r>
                        <a:rPr lang="en-GB" sz="2400" dirty="0">
                          <a:effectLst/>
                        </a:rPr>
                        <a:t>s/s                      </a:t>
                      </a:r>
                      <a:endParaRPr lang="es-ES" sz="2400" dirty="0">
                        <a:solidFill>
                          <a:schemeClr val="bg1"/>
                        </a:solidFill>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2200"/>
                        </a:lnSpc>
                        <a:spcAft>
                          <a:spcPts val="0"/>
                        </a:spcAft>
                      </a:pPr>
                      <a:r>
                        <a:rPr lang="en-GB" sz="2400" dirty="0" err="1">
                          <a:effectLst/>
                        </a:rPr>
                        <a:t>Sc</a:t>
                      </a:r>
                      <a:r>
                        <a:rPr lang="en-GB" sz="2400" dirty="0">
                          <a:effectLst/>
                        </a:rPr>
                        <a:t> 7 days (MPa)</a:t>
                      </a:r>
                      <a:endParaRPr lang="es-ES" sz="2400" dirty="0">
                        <a:solidFill>
                          <a:schemeClr val="bg1"/>
                        </a:solidFill>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2200"/>
                        </a:lnSpc>
                        <a:spcAft>
                          <a:spcPts val="0"/>
                        </a:spcAft>
                      </a:pPr>
                      <a:r>
                        <a:rPr lang="en-GB" sz="2400" dirty="0" err="1">
                          <a:effectLst/>
                        </a:rPr>
                        <a:t>Sc</a:t>
                      </a:r>
                      <a:r>
                        <a:rPr lang="en-GB" sz="2400" dirty="0">
                          <a:effectLst/>
                        </a:rPr>
                        <a:t> 14 days (MPa)</a:t>
                      </a:r>
                      <a:endParaRPr lang="es-ES" sz="2400" dirty="0">
                        <a:solidFill>
                          <a:schemeClr val="bg1"/>
                        </a:solidFill>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2200"/>
                        </a:lnSpc>
                        <a:spcAft>
                          <a:spcPts val="0"/>
                        </a:spcAft>
                      </a:pPr>
                      <a:r>
                        <a:rPr lang="en-GB" sz="2400" dirty="0" err="1">
                          <a:effectLst/>
                        </a:rPr>
                        <a:t>Sc</a:t>
                      </a:r>
                      <a:r>
                        <a:rPr lang="en-GB" sz="2400" dirty="0">
                          <a:effectLst/>
                        </a:rPr>
                        <a:t> 28 days (MPa)</a:t>
                      </a:r>
                      <a:endParaRPr lang="es-ES" sz="2400" dirty="0">
                        <a:solidFill>
                          <a:schemeClr val="bg1"/>
                        </a:solidFill>
                        <a:effectLst/>
                        <a:latin typeface="Calibri" panose="020F0502020204030204" pitchFamily="34" charset="0"/>
                        <a:ea typeface="Times New Roman" panose="02020603050405020304" pitchFamily="18" charset="0"/>
                      </a:endParaRPr>
                    </a:p>
                  </a:txBody>
                  <a:tcPr marL="0" marR="0" marT="0" marB="0" anchor="ctr"/>
                </a:tc>
              </a:tr>
              <a:tr h="529411">
                <a:tc>
                  <a:txBody>
                    <a:bodyPr/>
                    <a:lstStyle/>
                    <a:p>
                      <a:pPr algn="ctr">
                        <a:lnSpc>
                          <a:spcPts val="1600"/>
                        </a:lnSpc>
                        <a:spcAft>
                          <a:spcPts val="0"/>
                        </a:spcAft>
                      </a:pPr>
                      <a:r>
                        <a:rPr lang="en-GB" sz="2400">
                          <a:effectLst/>
                        </a:rPr>
                        <a:t>6800</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err="1">
                          <a:effectLst/>
                        </a:rPr>
                        <a:t>NaOH</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4.0</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0.35</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21</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35</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43</a:t>
                      </a:r>
                      <a:endParaRPr lang="es-ES" sz="2400">
                        <a:effectLst/>
                        <a:latin typeface="Calibri" panose="020F0502020204030204" pitchFamily="34" charset="0"/>
                        <a:ea typeface="Times New Roman" panose="02020603050405020304" pitchFamily="18" charset="0"/>
                      </a:endParaRPr>
                    </a:p>
                  </a:txBody>
                  <a:tcPr marL="68580" marR="68580" marT="0" marB="0" anchor="ctr"/>
                </a:tc>
              </a:tr>
              <a:tr h="529411">
                <a:tc>
                  <a:txBody>
                    <a:bodyPr/>
                    <a:lstStyle/>
                    <a:p>
                      <a:pPr algn="ctr">
                        <a:lnSpc>
                          <a:spcPts val="1600"/>
                        </a:lnSpc>
                        <a:spcAft>
                          <a:spcPts val="0"/>
                        </a:spcAft>
                      </a:pPr>
                      <a:r>
                        <a:rPr lang="en-GB" sz="2400">
                          <a:effectLst/>
                        </a:rPr>
                        <a:t>6800</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NaOH</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3.0</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0.35</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9</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28</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33</a:t>
                      </a:r>
                      <a:endParaRPr lang="es-ES" sz="2400">
                        <a:effectLst/>
                        <a:latin typeface="Calibri" panose="020F0502020204030204" pitchFamily="34" charset="0"/>
                        <a:ea typeface="Times New Roman" panose="02020603050405020304" pitchFamily="18" charset="0"/>
                      </a:endParaRPr>
                    </a:p>
                  </a:txBody>
                  <a:tcPr marL="68580" marR="68580" marT="0" marB="0" anchor="ctr"/>
                </a:tc>
              </a:tr>
              <a:tr h="529411">
                <a:tc>
                  <a:txBody>
                    <a:bodyPr/>
                    <a:lstStyle/>
                    <a:p>
                      <a:pPr algn="ctr">
                        <a:lnSpc>
                          <a:spcPts val="1600"/>
                        </a:lnSpc>
                        <a:spcAft>
                          <a:spcPts val="0"/>
                        </a:spcAft>
                      </a:pPr>
                      <a:r>
                        <a:rPr lang="en-GB" sz="2400">
                          <a:effectLst/>
                        </a:rPr>
                        <a:t>6800</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NaOH</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4.0</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0.40</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18</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21</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31</a:t>
                      </a:r>
                      <a:endParaRPr lang="es-ES" sz="2400">
                        <a:effectLst/>
                        <a:latin typeface="Calibri" panose="020F0502020204030204" pitchFamily="34" charset="0"/>
                        <a:ea typeface="Times New Roman" panose="02020603050405020304" pitchFamily="18" charset="0"/>
                      </a:endParaRPr>
                    </a:p>
                  </a:txBody>
                  <a:tcPr marL="68580" marR="68580" marT="0" marB="0" anchor="ctr"/>
                </a:tc>
              </a:tr>
              <a:tr h="529411">
                <a:tc>
                  <a:txBody>
                    <a:bodyPr/>
                    <a:lstStyle/>
                    <a:p>
                      <a:pPr algn="ctr">
                        <a:lnSpc>
                          <a:spcPts val="1600"/>
                        </a:lnSpc>
                        <a:spcAft>
                          <a:spcPts val="0"/>
                        </a:spcAft>
                      </a:pPr>
                      <a:r>
                        <a:rPr lang="en-GB" sz="2400">
                          <a:effectLst/>
                        </a:rPr>
                        <a:t>6800</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WG</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4.0</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0.35</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18</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31</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41</a:t>
                      </a:r>
                      <a:endParaRPr lang="es-ES" sz="2400">
                        <a:effectLst/>
                        <a:latin typeface="Calibri" panose="020F0502020204030204" pitchFamily="34" charset="0"/>
                        <a:ea typeface="Times New Roman" panose="02020603050405020304" pitchFamily="18" charset="0"/>
                      </a:endParaRPr>
                    </a:p>
                  </a:txBody>
                  <a:tcPr marL="68580" marR="68580" marT="0" marB="0" anchor="ctr"/>
                </a:tc>
              </a:tr>
              <a:tr h="529411">
                <a:tc>
                  <a:txBody>
                    <a:bodyPr/>
                    <a:lstStyle/>
                    <a:p>
                      <a:pPr algn="ctr">
                        <a:lnSpc>
                          <a:spcPts val="1600"/>
                        </a:lnSpc>
                        <a:spcAft>
                          <a:spcPts val="0"/>
                        </a:spcAft>
                      </a:pPr>
                      <a:r>
                        <a:rPr lang="en-GB" sz="2400">
                          <a:effectLst/>
                        </a:rPr>
                        <a:t>5500</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WG</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5.5</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0.40</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17</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19</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33</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r>
              <a:tr h="529411">
                <a:tc>
                  <a:txBody>
                    <a:bodyPr/>
                    <a:lstStyle/>
                    <a:p>
                      <a:pPr algn="ctr">
                        <a:lnSpc>
                          <a:spcPts val="1600"/>
                        </a:lnSpc>
                        <a:spcAft>
                          <a:spcPts val="0"/>
                        </a:spcAft>
                      </a:pPr>
                      <a:r>
                        <a:rPr lang="en-GB" sz="2400">
                          <a:effectLst/>
                        </a:rPr>
                        <a:t>6800</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WG</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5.5</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0.35</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23</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a:effectLst/>
                        </a:rPr>
                        <a:t>31</a:t>
                      </a:r>
                      <a:endParaRPr lang="es-ES" sz="2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a:effectLst/>
                        </a:rPr>
                        <a:t>29</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sp>
        <p:nvSpPr>
          <p:cNvPr id="33" name="CuadroTexto 32"/>
          <p:cNvSpPr txBox="1"/>
          <p:nvPr/>
        </p:nvSpPr>
        <p:spPr>
          <a:xfrm>
            <a:off x="3451862" y="37616996"/>
            <a:ext cx="9047220" cy="461665"/>
          </a:xfrm>
          <a:prstGeom prst="rect">
            <a:avLst/>
          </a:prstGeom>
          <a:noFill/>
        </p:spPr>
        <p:txBody>
          <a:bodyPr wrap="none" rtlCol="0">
            <a:spAutoFit/>
          </a:bodyPr>
          <a:lstStyle/>
          <a:p>
            <a:r>
              <a:rPr lang="en-US" sz="2400" b="1" dirty="0" smtClean="0"/>
              <a:t>Compressive strength of pastes after 7, 14 and 28 days of curing time.</a:t>
            </a:r>
            <a:endParaRPr lang="es-ES" sz="2400" dirty="0"/>
          </a:p>
        </p:txBody>
      </p:sp>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8980" y="21350518"/>
            <a:ext cx="4498031" cy="3373523"/>
          </a:xfrm>
          <a:prstGeom prst="rect">
            <a:avLst/>
          </a:prstGeom>
        </p:spPr>
      </p:pic>
      <p:sp>
        <p:nvSpPr>
          <p:cNvPr id="27" name="CuadroTexto 26"/>
          <p:cNvSpPr txBox="1"/>
          <p:nvPr/>
        </p:nvSpPr>
        <p:spPr>
          <a:xfrm>
            <a:off x="1123497" y="20856506"/>
            <a:ext cx="6168996" cy="461665"/>
          </a:xfrm>
          <a:prstGeom prst="rect">
            <a:avLst/>
          </a:prstGeom>
          <a:noFill/>
        </p:spPr>
        <p:txBody>
          <a:bodyPr wrap="none" rtlCol="0">
            <a:spAutoFit/>
          </a:bodyPr>
          <a:lstStyle/>
          <a:p>
            <a:r>
              <a:rPr lang="es-ES" sz="2400" b="1" dirty="0" smtClean="0"/>
              <a:t>SEM </a:t>
            </a:r>
            <a:r>
              <a:rPr lang="es-ES" sz="2400" b="1" dirty="0" err="1" smtClean="0"/>
              <a:t>image</a:t>
            </a:r>
            <a:r>
              <a:rPr lang="es-ES" sz="2400" b="1" dirty="0" smtClean="0"/>
              <a:t> of </a:t>
            </a:r>
            <a:r>
              <a:rPr lang="es-ES" sz="2400" b="1" dirty="0" err="1" smtClean="0"/>
              <a:t>the</a:t>
            </a:r>
            <a:r>
              <a:rPr lang="es-ES" sz="2400" b="1" dirty="0" smtClean="0"/>
              <a:t> </a:t>
            </a:r>
            <a:r>
              <a:rPr lang="es-ES" sz="2400" b="1" dirty="0" err="1" smtClean="0"/>
              <a:t>ground-granulated</a:t>
            </a:r>
            <a:r>
              <a:rPr lang="es-ES" sz="2400" b="1" dirty="0" smtClean="0"/>
              <a:t> </a:t>
            </a:r>
            <a:r>
              <a:rPr lang="es-ES" sz="2400" b="1" dirty="0" err="1" smtClean="0"/>
              <a:t>SiMn</a:t>
            </a:r>
            <a:r>
              <a:rPr lang="es-ES" sz="2400" b="1" dirty="0" smtClean="0"/>
              <a:t> </a:t>
            </a:r>
            <a:r>
              <a:rPr lang="es-ES" sz="2400" b="1" dirty="0" err="1" smtClean="0"/>
              <a:t>slag</a:t>
            </a:r>
            <a:endParaRPr lang="es-ES" sz="2400" b="1" dirty="0"/>
          </a:p>
        </p:txBody>
      </p:sp>
      <p:sp>
        <p:nvSpPr>
          <p:cNvPr id="34" name="CuadroTexto 33"/>
          <p:cNvSpPr txBox="1"/>
          <p:nvPr/>
        </p:nvSpPr>
        <p:spPr>
          <a:xfrm>
            <a:off x="7645545" y="20867777"/>
            <a:ext cx="7325723" cy="461665"/>
          </a:xfrm>
          <a:prstGeom prst="rect">
            <a:avLst/>
          </a:prstGeom>
          <a:noFill/>
        </p:spPr>
        <p:txBody>
          <a:bodyPr wrap="none" rtlCol="0">
            <a:spAutoFit/>
          </a:bodyPr>
          <a:lstStyle/>
          <a:p>
            <a:r>
              <a:rPr lang="es-ES" sz="2400" b="1" dirty="0" err="1" smtClean="0"/>
              <a:t>Particle</a:t>
            </a:r>
            <a:r>
              <a:rPr lang="es-ES" sz="2400" b="1" dirty="0" smtClean="0"/>
              <a:t> </a:t>
            </a:r>
            <a:r>
              <a:rPr lang="es-ES" sz="2400" b="1" dirty="0" err="1" smtClean="0"/>
              <a:t>size</a:t>
            </a:r>
            <a:r>
              <a:rPr lang="es-ES" sz="2400" b="1" dirty="0" smtClean="0"/>
              <a:t> </a:t>
            </a:r>
            <a:r>
              <a:rPr lang="es-ES" sz="2400" b="1" dirty="0" err="1" smtClean="0"/>
              <a:t>distribution</a:t>
            </a:r>
            <a:r>
              <a:rPr lang="es-ES" sz="2400" b="1" dirty="0" smtClean="0"/>
              <a:t> of </a:t>
            </a:r>
            <a:r>
              <a:rPr lang="es-ES" sz="2400" b="1" dirty="0" err="1" smtClean="0"/>
              <a:t>ground-granulated</a:t>
            </a:r>
            <a:r>
              <a:rPr lang="es-ES" sz="2400" b="1" dirty="0" smtClean="0"/>
              <a:t> </a:t>
            </a:r>
            <a:r>
              <a:rPr lang="es-ES" sz="2400" b="1" dirty="0" err="1" smtClean="0"/>
              <a:t>SiMn</a:t>
            </a:r>
            <a:r>
              <a:rPr lang="es-ES" sz="2400" b="1" dirty="0" smtClean="0"/>
              <a:t> </a:t>
            </a:r>
            <a:r>
              <a:rPr lang="es-ES" sz="2400" b="1" dirty="0" err="1" smtClean="0"/>
              <a:t>slag</a:t>
            </a:r>
            <a:endParaRPr lang="es-ES" sz="2400" b="1" dirty="0"/>
          </a:p>
        </p:txBody>
      </p:sp>
      <p:graphicFrame>
        <p:nvGraphicFramePr>
          <p:cNvPr id="36" name="Tabla 35"/>
          <p:cNvGraphicFramePr>
            <a:graphicFrameLocks noGrp="1"/>
          </p:cNvGraphicFramePr>
          <p:nvPr>
            <p:extLst>
              <p:ext uri="{D42A27DB-BD31-4B8C-83A1-F6EECF244321}">
                <p14:modId xmlns:p14="http://schemas.microsoft.com/office/powerpoint/2010/main" val="4266913598"/>
              </p:ext>
            </p:extLst>
          </p:nvPr>
        </p:nvGraphicFramePr>
        <p:xfrm>
          <a:off x="1751624" y="25868124"/>
          <a:ext cx="5030730" cy="1431227"/>
        </p:xfrm>
        <a:graphic>
          <a:graphicData uri="http://schemas.openxmlformats.org/drawingml/2006/table">
            <a:tbl>
              <a:tblPr firstRow="1" bandRow="1">
                <a:tableStyleId>{5A111915-BE36-4E01-A7E5-04B1672EAD32}</a:tableStyleId>
              </a:tblPr>
              <a:tblGrid>
                <a:gridCol w="1676910"/>
                <a:gridCol w="1676910"/>
                <a:gridCol w="1676910"/>
              </a:tblGrid>
              <a:tr h="901816">
                <a:tc>
                  <a:txBody>
                    <a:bodyPr/>
                    <a:lstStyle/>
                    <a:p>
                      <a:pPr algn="ctr">
                        <a:lnSpc>
                          <a:spcPts val="2200"/>
                        </a:lnSpc>
                        <a:spcAft>
                          <a:spcPts val="0"/>
                        </a:spcAft>
                      </a:pPr>
                      <a:r>
                        <a:rPr lang="es-ES" sz="2400" dirty="0" err="1" smtClean="0">
                          <a:effectLst/>
                        </a:rPr>
                        <a:t>Alabandite</a:t>
                      </a:r>
                      <a:r>
                        <a:rPr lang="es-ES" sz="2400" dirty="0" smtClean="0">
                          <a:effectLst/>
                        </a:rPr>
                        <a:t> (</a:t>
                      </a:r>
                      <a:r>
                        <a:rPr lang="es-ES" sz="2400" dirty="0" err="1" smtClean="0">
                          <a:effectLst/>
                        </a:rPr>
                        <a:t>MnS</a:t>
                      </a:r>
                      <a:r>
                        <a:rPr lang="en-GB" sz="2400" dirty="0" smtClean="0">
                          <a:effectLst/>
                        </a:rPr>
                        <a:t>)</a:t>
                      </a:r>
                      <a:endParaRPr lang="es-ES" sz="2400" dirty="0">
                        <a:solidFill>
                          <a:schemeClr val="bg1"/>
                        </a:solidFill>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2200"/>
                        </a:lnSpc>
                        <a:spcAft>
                          <a:spcPts val="0"/>
                        </a:spcAft>
                      </a:pPr>
                      <a:r>
                        <a:rPr lang="en-GB" sz="2400" dirty="0" smtClean="0">
                          <a:effectLst/>
                        </a:rPr>
                        <a:t>Graphite (C)</a:t>
                      </a:r>
                      <a:endParaRPr lang="es-ES" sz="2400" dirty="0">
                        <a:solidFill>
                          <a:schemeClr val="bg1"/>
                        </a:solidFill>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ts val="2200"/>
                        </a:lnSpc>
                        <a:spcAft>
                          <a:spcPts val="0"/>
                        </a:spcAft>
                      </a:pPr>
                      <a:r>
                        <a:rPr lang="en-GB" sz="2400" dirty="0" smtClean="0">
                          <a:effectLst/>
                        </a:rPr>
                        <a:t>Vitreous</a:t>
                      </a:r>
                      <a:endParaRPr lang="es-ES" sz="2400" dirty="0">
                        <a:solidFill>
                          <a:schemeClr val="bg1"/>
                        </a:solidFill>
                        <a:effectLst/>
                        <a:latin typeface="Calibri" panose="020F0502020204030204" pitchFamily="34" charset="0"/>
                        <a:ea typeface="Times New Roman" panose="02020603050405020304" pitchFamily="18" charset="0"/>
                      </a:endParaRPr>
                    </a:p>
                  </a:txBody>
                  <a:tcPr marL="0" marR="0" marT="0" marB="0" anchor="ctr"/>
                </a:tc>
              </a:tr>
              <a:tr h="529411">
                <a:tc>
                  <a:txBody>
                    <a:bodyPr/>
                    <a:lstStyle/>
                    <a:p>
                      <a:pPr algn="ctr">
                        <a:lnSpc>
                          <a:spcPts val="1600"/>
                        </a:lnSpc>
                        <a:spcAft>
                          <a:spcPts val="0"/>
                        </a:spcAft>
                      </a:pPr>
                      <a:r>
                        <a:rPr lang="en-GB" sz="2400" dirty="0" smtClean="0">
                          <a:effectLst/>
                        </a:rPr>
                        <a:t>2%</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smtClean="0">
                          <a:effectLst/>
                        </a:rPr>
                        <a:t>2%</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ts val="1600"/>
                        </a:lnSpc>
                        <a:spcAft>
                          <a:spcPts val="0"/>
                        </a:spcAft>
                      </a:pPr>
                      <a:r>
                        <a:rPr lang="en-GB" sz="2400" dirty="0" smtClean="0">
                          <a:effectLst/>
                        </a:rPr>
                        <a:t>96%</a:t>
                      </a:r>
                      <a:endParaRPr lang="es-ES" sz="2400" dirty="0">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sp>
        <p:nvSpPr>
          <p:cNvPr id="37" name="CuadroTexto 36"/>
          <p:cNvSpPr txBox="1"/>
          <p:nvPr/>
        </p:nvSpPr>
        <p:spPr>
          <a:xfrm>
            <a:off x="1197526" y="25316450"/>
            <a:ext cx="5878661" cy="461665"/>
          </a:xfrm>
          <a:prstGeom prst="rect">
            <a:avLst/>
          </a:prstGeom>
          <a:noFill/>
        </p:spPr>
        <p:txBody>
          <a:bodyPr wrap="none" rtlCol="0">
            <a:spAutoFit/>
          </a:bodyPr>
          <a:lstStyle/>
          <a:p>
            <a:r>
              <a:rPr lang="es-ES" sz="2400" b="1" dirty="0" smtClean="0"/>
              <a:t>DRX </a:t>
            </a:r>
            <a:r>
              <a:rPr lang="es-ES" sz="2400" b="1" dirty="0" err="1" smtClean="0"/>
              <a:t>analysis</a:t>
            </a:r>
            <a:r>
              <a:rPr lang="es-ES" sz="2400" b="1" dirty="0" smtClean="0"/>
              <a:t> of </a:t>
            </a:r>
            <a:r>
              <a:rPr lang="es-ES" sz="2400" b="1" dirty="0" err="1" smtClean="0"/>
              <a:t>ground-granulated</a:t>
            </a:r>
            <a:r>
              <a:rPr lang="es-ES" sz="2400" b="1" dirty="0" smtClean="0"/>
              <a:t> </a:t>
            </a:r>
            <a:r>
              <a:rPr lang="es-ES" sz="2400" b="1" dirty="0" err="1" smtClean="0"/>
              <a:t>SiMn</a:t>
            </a:r>
            <a:r>
              <a:rPr lang="es-ES" sz="2400" b="1" dirty="0" smtClean="0"/>
              <a:t> </a:t>
            </a:r>
            <a:r>
              <a:rPr lang="es-ES" sz="2400" b="1" dirty="0" err="1" smtClean="0"/>
              <a:t>slag</a:t>
            </a:r>
            <a:endParaRPr lang="es-ES" sz="2400" b="1" dirty="0"/>
          </a:p>
        </p:txBody>
      </p:sp>
      <p:graphicFrame>
        <p:nvGraphicFramePr>
          <p:cNvPr id="3" name="Objeto 2"/>
          <p:cNvGraphicFramePr>
            <a:graphicFrameLocks noChangeAspect="1"/>
          </p:cNvGraphicFramePr>
          <p:nvPr>
            <p:extLst>
              <p:ext uri="{D42A27DB-BD31-4B8C-83A1-F6EECF244321}">
                <p14:modId xmlns:p14="http://schemas.microsoft.com/office/powerpoint/2010/main" val="3863937279"/>
              </p:ext>
            </p:extLst>
          </p:nvPr>
        </p:nvGraphicFramePr>
        <p:xfrm>
          <a:off x="7076187" y="21392240"/>
          <a:ext cx="8011412" cy="5634808"/>
        </p:xfrm>
        <a:graphic>
          <a:graphicData uri="http://schemas.openxmlformats.org/presentationml/2006/ole">
            <mc:AlternateContent xmlns:mc="http://schemas.openxmlformats.org/markup-compatibility/2006">
              <mc:Choice xmlns:v="urn:schemas-microsoft-com:vml" Requires="v">
                <p:oleObj spid="_x0000_s1033" name="Graph" r:id="rId8" imgW="4125600" imgH="2901600" progId="Origin50.Graph">
                  <p:embed/>
                </p:oleObj>
              </mc:Choice>
              <mc:Fallback>
                <p:oleObj name="Graph" r:id="rId8" imgW="4125600" imgH="2901600" progId="Origin50.Graph">
                  <p:embed/>
                  <p:pic>
                    <p:nvPicPr>
                      <p:cNvPr id="0" name=""/>
                      <p:cNvPicPr/>
                      <p:nvPr/>
                    </p:nvPicPr>
                    <p:blipFill>
                      <a:blip r:embed="rId9"/>
                      <a:stretch>
                        <a:fillRect/>
                      </a:stretch>
                    </p:blipFill>
                    <p:spPr>
                      <a:xfrm>
                        <a:off x="7076187" y="21392240"/>
                        <a:ext cx="8011412" cy="5634808"/>
                      </a:xfrm>
                      <a:prstGeom prst="rect">
                        <a:avLst/>
                      </a:prstGeom>
                    </p:spPr>
                  </p:pic>
                </p:oleObj>
              </mc:Fallback>
            </mc:AlternateContent>
          </a:graphicData>
        </a:graphic>
      </p:graphicFrame>
    </p:spTree>
    <p:extLst>
      <p:ext uri="{BB962C8B-B14F-4D97-AF65-F5344CB8AC3E}">
        <p14:creationId xmlns:p14="http://schemas.microsoft.com/office/powerpoint/2010/main" val="322886124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577</Words>
  <Application>Microsoft Office PowerPoint</Application>
  <PresentationFormat>Aangepast</PresentationFormat>
  <Paragraphs>153</Paragraphs>
  <Slides>1</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vt:i4>
      </vt:variant>
    </vt:vector>
  </HeadingPairs>
  <TitlesOfParts>
    <vt:vector size="7" baseType="lpstr">
      <vt:lpstr>Arial</vt:lpstr>
      <vt:lpstr>Calibri</vt:lpstr>
      <vt:lpstr>Calibri Light</vt:lpstr>
      <vt:lpstr>Times New Roman</vt:lpstr>
      <vt:lpstr>Tema de Office</vt:lpstr>
      <vt:lpstr>Graph</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Emilio</dc:creator>
  <cp:lastModifiedBy>Ilska Cremers</cp:lastModifiedBy>
  <cp:revision>19</cp:revision>
  <dcterms:created xsi:type="dcterms:W3CDTF">2017-03-13T15:27:48Z</dcterms:created>
  <dcterms:modified xsi:type="dcterms:W3CDTF">2017-03-24T15:19:26Z</dcterms:modified>
</cp:coreProperties>
</file>