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60" r:id="rId2"/>
  </p:sldIdLst>
  <p:sldSz cx="30279975" cy="42808525"/>
  <p:notesSz cx="9866313" cy="14295438"/>
  <p:defaultTextStyle>
    <a:defPPr>
      <a:defRPr lang="fi-FI"/>
    </a:defPPr>
    <a:lvl1pPr algn="l" rtl="0" eaLnBrk="0" fontAlgn="base" hangingPunct="0">
      <a:spcBef>
        <a:spcPct val="0"/>
      </a:spcBef>
      <a:spcAft>
        <a:spcPct val="0"/>
      </a:spcAft>
      <a:defRPr sz="3000" kern="1200">
        <a:solidFill>
          <a:schemeClr val="tx1"/>
        </a:solidFill>
        <a:latin typeface="Gill Sans MT" panose="020B0502020104020203" pitchFamily="34" charset="0"/>
        <a:ea typeface="MS PGothic" panose="020B0600070205080204" pitchFamily="34" charset="-128"/>
        <a:cs typeface="+mn-cs"/>
      </a:defRPr>
    </a:lvl1pPr>
    <a:lvl2pPr marL="457200" algn="l" rtl="0" eaLnBrk="0" fontAlgn="base" hangingPunct="0">
      <a:spcBef>
        <a:spcPct val="0"/>
      </a:spcBef>
      <a:spcAft>
        <a:spcPct val="0"/>
      </a:spcAft>
      <a:defRPr sz="3000" kern="1200">
        <a:solidFill>
          <a:schemeClr val="tx1"/>
        </a:solidFill>
        <a:latin typeface="Gill Sans MT" panose="020B0502020104020203" pitchFamily="34" charset="0"/>
        <a:ea typeface="MS PGothic" panose="020B0600070205080204" pitchFamily="34" charset="-128"/>
        <a:cs typeface="+mn-cs"/>
      </a:defRPr>
    </a:lvl2pPr>
    <a:lvl3pPr marL="914400" algn="l" rtl="0" eaLnBrk="0" fontAlgn="base" hangingPunct="0">
      <a:spcBef>
        <a:spcPct val="0"/>
      </a:spcBef>
      <a:spcAft>
        <a:spcPct val="0"/>
      </a:spcAft>
      <a:defRPr sz="3000" kern="1200">
        <a:solidFill>
          <a:schemeClr val="tx1"/>
        </a:solidFill>
        <a:latin typeface="Gill Sans MT" panose="020B0502020104020203" pitchFamily="34" charset="0"/>
        <a:ea typeface="MS PGothic" panose="020B0600070205080204" pitchFamily="34" charset="-128"/>
        <a:cs typeface="+mn-cs"/>
      </a:defRPr>
    </a:lvl3pPr>
    <a:lvl4pPr marL="1371600" algn="l" rtl="0" eaLnBrk="0" fontAlgn="base" hangingPunct="0">
      <a:spcBef>
        <a:spcPct val="0"/>
      </a:spcBef>
      <a:spcAft>
        <a:spcPct val="0"/>
      </a:spcAft>
      <a:defRPr sz="3000" kern="1200">
        <a:solidFill>
          <a:schemeClr val="tx1"/>
        </a:solidFill>
        <a:latin typeface="Gill Sans MT" panose="020B0502020104020203" pitchFamily="34" charset="0"/>
        <a:ea typeface="MS PGothic" panose="020B0600070205080204" pitchFamily="34" charset="-128"/>
        <a:cs typeface="+mn-cs"/>
      </a:defRPr>
    </a:lvl4pPr>
    <a:lvl5pPr marL="1828800" algn="l" rtl="0" eaLnBrk="0" fontAlgn="base" hangingPunct="0">
      <a:spcBef>
        <a:spcPct val="0"/>
      </a:spcBef>
      <a:spcAft>
        <a:spcPct val="0"/>
      </a:spcAft>
      <a:defRPr sz="3000" kern="1200">
        <a:solidFill>
          <a:schemeClr val="tx1"/>
        </a:solidFill>
        <a:latin typeface="Gill Sans MT" panose="020B0502020104020203" pitchFamily="34" charset="0"/>
        <a:ea typeface="MS PGothic" panose="020B0600070205080204" pitchFamily="34" charset="-128"/>
        <a:cs typeface="+mn-cs"/>
      </a:defRPr>
    </a:lvl5pPr>
    <a:lvl6pPr marL="2286000" algn="l" defTabSz="914400" rtl="0" eaLnBrk="1" latinLnBrk="0" hangingPunct="1">
      <a:defRPr sz="3000" kern="1200">
        <a:solidFill>
          <a:schemeClr val="tx1"/>
        </a:solidFill>
        <a:latin typeface="Gill Sans MT" panose="020B0502020104020203" pitchFamily="34" charset="0"/>
        <a:ea typeface="MS PGothic" panose="020B0600070205080204" pitchFamily="34" charset="-128"/>
        <a:cs typeface="+mn-cs"/>
      </a:defRPr>
    </a:lvl6pPr>
    <a:lvl7pPr marL="2743200" algn="l" defTabSz="914400" rtl="0" eaLnBrk="1" latinLnBrk="0" hangingPunct="1">
      <a:defRPr sz="3000" kern="1200">
        <a:solidFill>
          <a:schemeClr val="tx1"/>
        </a:solidFill>
        <a:latin typeface="Gill Sans MT" panose="020B0502020104020203" pitchFamily="34" charset="0"/>
        <a:ea typeface="MS PGothic" panose="020B0600070205080204" pitchFamily="34" charset="-128"/>
        <a:cs typeface="+mn-cs"/>
      </a:defRPr>
    </a:lvl7pPr>
    <a:lvl8pPr marL="3200400" algn="l" defTabSz="914400" rtl="0" eaLnBrk="1" latinLnBrk="0" hangingPunct="1">
      <a:defRPr sz="3000" kern="1200">
        <a:solidFill>
          <a:schemeClr val="tx1"/>
        </a:solidFill>
        <a:latin typeface="Gill Sans MT" panose="020B0502020104020203" pitchFamily="34" charset="0"/>
        <a:ea typeface="MS PGothic" panose="020B0600070205080204" pitchFamily="34" charset="-128"/>
        <a:cs typeface="+mn-cs"/>
      </a:defRPr>
    </a:lvl8pPr>
    <a:lvl9pPr marL="3657600" algn="l" defTabSz="914400" rtl="0" eaLnBrk="1" latinLnBrk="0" hangingPunct="1">
      <a:defRPr sz="3000" kern="1200">
        <a:solidFill>
          <a:schemeClr val="tx1"/>
        </a:solidFill>
        <a:latin typeface="Gill Sans MT" panose="020B0502020104020203"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4479">
          <p15:clr>
            <a:srgbClr val="A4A3A4"/>
          </p15:clr>
        </p15:guide>
        <p15:guide id="2" pos="73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B54A"/>
    <a:srgbClr val="00AEEF"/>
    <a:srgbClr val="662D91"/>
    <a:srgbClr val="EB008C"/>
    <a:srgbClr val="4BBCA9"/>
    <a:srgbClr val="FF8900"/>
    <a:srgbClr val="23408F"/>
    <a:srgbClr val="FFF2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799" autoAdjust="0"/>
    <p:restoredTop sz="94691"/>
  </p:normalViewPr>
  <p:slideViewPr>
    <p:cSldViewPr snapToGrid="0">
      <p:cViewPr varScale="1">
        <p:scale>
          <a:sx n="14" d="100"/>
          <a:sy n="14" d="100"/>
        </p:scale>
        <p:origin x="3005" y="187"/>
      </p:cViewPr>
      <p:guideLst>
        <p:guide orient="horz" pos="4479"/>
        <p:guide pos="73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180023" cy="180023"/>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werkblad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werkblad2.xlsx"/></Relationships>
</file>

<file path=ppt/charts/_rels/chart3.xml.rels><?xml version="1.0" encoding="UTF-8" standalone="yes"?>
<Relationships xmlns="http://schemas.openxmlformats.org/package/2006/relationships"><Relationship Id="rId3" Type="http://schemas.openxmlformats.org/officeDocument/2006/relationships/oleObject" Target="file:///\\lipasto\ttk-yhteiset$\PYOkui\Projektit\MINSI\Work%20folder\Dami's%20work\RESULT%20WORKSHEET%202017AD.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werkblad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werkblad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317059939327619"/>
          <c:y val="0.17729946427929386"/>
          <c:w val="0.86371674011018884"/>
          <c:h val="0.66731069764244122"/>
        </c:manualLayout>
      </c:layout>
      <c:lineChart>
        <c:grouping val="standard"/>
        <c:varyColors val="0"/>
        <c:ser>
          <c:idx val="0"/>
          <c:order val="0"/>
          <c:tx>
            <c:strRef>
              <c:f>'VArying LS '!$A$80</c:f>
              <c:strCache>
                <c:ptCount val="1"/>
                <c:pt idx="0">
                  <c:v>Initial setting time</c:v>
                </c:pt>
              </c:strCache>
            </c:strRef>
          </c:tx>
          <c:spPr>
            <a:ln w="34925" cap="rnd">
              <a:solidFill>
                <a:srgbClr val="FF0000"/>
              </a:solidFill>
              <a:round/>
            </a:ln>
            <a:effectLst/>
          </c:spPr>
          <c:marker>
            <c:symbol val="triangle"/>
            <c:size val="8"/>
            <c:spPr>
              <a:solidFill>
                <a:srgbClr val="FF0000"/>
              </a:solidFill>
              <a:ln w="3175">
                <a:solidFill>
                  <a:srgbClr val="FF0000"/>
                </a:solidFill>
              </a:ln>
              <a:effectLst/>
            </c:spPr>
          </c:marker>
          <c:cat>
            <c:strRef>
              <c:f>'VArying LS '!$B$8:$F$8</c:f>
              <c:strCache>
                <c:ptCount val="5"/>
                <c:pt idx="0">
                  <c:v>BM0</c:v>
                </c:pt>
                <c:pt idx="1">
                  <c:v>BM10</c:v>
                </c:pt>
                <c:pt idx="2">
                  <c:v>BM30</c:v>
                </c:pt>
                <c:pt idx="3">
                  <c:v>BM60</c:v>
                </c:pt>
                <c:pt idx="4">
                  <c:v>BM120</c:v>
                </c:pt>
              </c:strCache>
            </c:strRef>
          </c:cat>
          <c:val>
            <c:numRef>
              <c:f>'VArying LS '!$B$80:$F$80</c:f>
              <c:numCache>
                <c:formatCode>General</c:formatCode>
                <c:ptCount val="5"/>
                <c:pt idx="0">
                  <c:v>50</c:v>
                </c:pt>
                <c:pt idx="1">
                  <c:v>35</c:v>
                </c:pt>
                <c:pt idx="2">
                  <c:v>30</c:v>
                </c:pt>
                <c:pt idx="3">
                  <c:v>20</c:v>
                </c:pt>
                <c:pt idx="4">
                  <c:v>15</c:v>
                </c:pt>
              </c:numCache>
            </c:numRef>
          </c:val>
          <c:smooth val="0"/>
        </c:ser>
        <c:ser>
          <c:idx val="1"/>
          <c:order val="1"/>
          <c:tx>
            <c:strRef>
              <c:f>'VArying LS '!$A$81</c:f>
              <c:strCache>
                <c:ptCount val="1"/>
                <c:pt idx="0">
                  <c:v>Final setting time</c:v>
                </c:pt>
              </c:strCache>
            </c:strRef>
          </c:tx>
          <c:spPr>
            <a:ln w="34925" cap="rnd">
              <a:solidFill>
                <a:srgbClr val="DAEDEF">
                  <a:lumMod val="50000"/>
                </a:srgbClr>
              </a:solidFill>
              <a:round/>
            </a:ln>
            <a:effectLst/>
          </c:spPr>
          <c:marker>
            <c:symbol val="circle"/>
            <c:size val="10"/>
            <c:spPr>
              <a:solidFill>
                <a:srgbClr val="002060"/>
              </a:solidFill>
              <a:ln w="15875">
                <a:solidFill>
                  <a:srgbClr val="002060"/>
                </a:solidFill>
              </a:ln>
              <a:effectLst/>
            </c:spPr>
          </c:marker>
          <c:dPt>
            <c:idx val="3"/>
            <c:marker>
              <c:symbol val="circle"/>
              <c:size val="10"/>
              <c:spPr>
                <a:solidFill>
                  <a:srgbClr val="002060"/>
                </a:solidFill>
                <a:ln w="19050">
                  <a:solidFill>
                    <a:srgbClr val="002060"/>
                  </a:solidFill>
                </a:ln>
                <a:effectLst/>
              </c:spPr>
            </c:marker>
            <c:bubble3D val="0"/>
          </c:dPt>
          <c:cat>
            <c:strRef>
              <c:f>'VArying LS '!$B$8:$F$8</c:f>
              <c:strCache>
                <c:ptCount val="5"/>
                <c:pt idx="0">
                  <c:v>BM0</c:v>
                </c:pt>
                <c:pt idx="1">
                  <c:v>BM10</c:v>
                </c:pt>
                <c:pt idx="2">
                  <c:v>BM30</c:v>
                </c:pt>
                <c:pt idx="3">
                  <c:v>BM60</c:v>
                </c:pt>
                <c:pt idx="4">
                  <c:v>BM120</c:v>
                </c:pt>
              </c:strCache>
            </c:strRef>
          </c:cat>
          <c:val>
            <c:numRef>
              <c:f>'VArying LS '!$B$81:$F$81</c:f>
              <c:numCache>
                <c:formatCode>General</c:formatCode>
                <c:ptCount val="5"/>
                <c:pt idx="0">
                  <c:v>80</c:v>
                </c:pt>
                <c:pt idx="1">
                  <c:v>60</c:v>
                </c:pt>
                <c:pt idx="2">
                  <c:v>35</c:v>
                </c:pt>
                <c:pt idx="3">
                  <c:v>35</c:v>
                </c:pt>
                <c:pt idx="4">
                  <c:v>30</c:v>
                </c:pt>
              </c:numCache>
            </c:numRef>
          </c:val>
          <c:smooth val="0"/>
        </c:ser>
        <c:dLbls>
          <c:showLegendKey val="0"/>
          <c:showVal val="0"/>
          <c:showCatName val="0"/>
          <c:showSerName val="0"/>
          <c:showPercent val="0"/>
          <c:showBubbleSize val="0"/>
        </c:dLbls>
        <c:marker val="1"/>
        <c:smooth val="0"/>
        <c:axId val="162704448"/>
        <c:axId val="162704056"/>
      </c:lineChart>
      <c:catAx>
        <c:axId val="162704448"/>
        <c:scaling>
          <c:orientation val="minMax"/>
        </c:scaling>
        <c:delete val="0"/>
        <c:axPos val="b"/>
        <c:title>
          <c:tx>
            <c:rich>
              <a:bodyPr rot="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a:t>Slag milling time (min)</a:t>
                </a:r>
              </a:p>
            </c:rich>
          </c:tx>
          <c:layout/>
          <c:overlay val="0"/>
          <c:spPr>
            <a:noFill/>
            <a:ln>
              <a:noFill/>
            </a:ln>
            <a:effectLst/>
          </c:spPr>
          <c:txPr>
            <a:bodyPr rot="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title>
        <c:numFmt formatCode="General" sourceLinked="1"/>
        <c:majorTickMark val="none"/>
        <c:minorTickMark val="none"/>
        <c:tickLblPos val="nextTo"/>
        <c:spPr>
          <a:noFill/>
          <a:ln w="25400" cap="flat" cmpd="sng" algn="ctr">
            <a:solidFill>
              <a:srgbClr val="000000"/>
            </a:solidFill>
            <a:round/>
          </a:ln>
          <a:effectLst/>
        </c:spPr>
        <c:txPr>
          <a:bodyPr rot="-6000000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crossAx val="162704056"/>
        <c:crosses val="autoZero"/>
        <c:auto val="1"/>
        <c:lblAlgn val="ctr"/>
        <c:lblOffset val="100"/>
        <c:noMultiLvlLbl val="0"/>
      </c:catAx>
      <c:valAx>
        <c:axId val="162704056"/>
        <c:scaling>
          <c:orientation val="minMax"/>
        </c:scaling>
        <c:delete val="0"/>
        <c:axPos val="l"/>
        <c:title>
          <c:tx>
            <c:rich>
              <a:bodyPr rot="-540000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a:t>Setting Time (min)</a:t>
                </a:r>
              </a:p>
            </c:rich>
          </c:tx>
          <c:layout>
            <c:manualLayout>
              <c:xMode val="edge"/>
              <c:yMode val="edge"/>
              <c:x val="4.4687301772963648E-3"/>
              <c:y val="0.26970589350042884"/>
            </c:manualLayout>
          </c:layout>
          <c:overlay val="0"/>
          <c:spPr>
            <a:noFill/>
            <a:ln>
              <a:noFill/>
            </a:ln>
            <a:effectLst/>
          </c:spPr>
          <c:txPr>
            <a:bodyPr rot="-540000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title>
        <c:numFmt formatCode="General" sourceLinked="1"/>
        <c:majorTickMark val="out"/>
        <c:minorTickMark val="none"/>
        <c:tickLblPos val="nextTo"/>
        <c:spPr>
          <a:noFill/>
          <a:ln w="25400" cap="flat" cmpd="sng" algn="ctr">
            <a:solidFill>
              <a:srgbClr val="000000"/>
            </a:solidFill>
            <a:round/>
          </a:ln>
          <a:effectLst/>
        </c:spPr>
        <c:txPr>
          <a:bodyPr rot="-6000000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crossAx val="162704448"/>
        <c:crosses val="autoZero"/>
        <c:crossBetween val="between"/>
        <c:majorUnit val="20"/>
      </c:valAx>
      <c:spPr>
        <a:noFill/>
        <a:ln>
          <a:noFill/>
        </a:ln>
        <a:effectLst/>
      </c:spPr>
    </c:plotArea>
    <c:legend>
      <c:legendPos val="r"/>
      <c:layout>
        <c:manualLayout>
          <c:xMode val="edge"/>
          <c:yMode val="edge"/>
          <c:x val="0.59918457005788184"/>
          <c:y val="0.1894653579261496"/>
          <c:w val="0.40081542994211816"/>
          <c:h val="0.12967892712041135"/>
        </c:manualLayout>
      </c:layout>
      <c:overlay val="0"/>
      <c:spPr>
        <a:noFill/>
        <a:ln>
          <a:noFill/>
        </a:ln>
        <a:effectLst/>
      </c:spPr>
      <c:txPr>
        <a:bodyPr rot="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legend>
    <c:plotVisOnly val="1"/>
    <c:dispBlanksAs val="gap"/>
    <c:showDLblsOverMax val="0"/>
  </c:chart>
  <c:spPr>
    <a:solidFill>
      <a:schemeClr val="bg1"/>
    </a:solidFill>
    <a:ln w="9525" cap="flat" cmpd="sng" algn="ctr">
      <a:noFill/>
      <a:round/>
    </a:ln>
    <a:effectLst/>
  </c:spPr>
  <c:txPr>
    <a:bodyPr/>
    <a:lstStyle/>
    <a:p>
      <a:pPr>
        <a:defRPr sz="2000" b="1">
          <a:solidFill>
            <a:sysClr val="windowText" lastClr="000000"/>
          </a:solidFill>
          <a:latin typeface="Times New Roman" panose="02020603050405020304" pitchFamily="18" charset="0"/>
          <a:cs typeface="Times New Roman" panose="02020603050405020304" pitchFamily="18" charset="0"/>
        </a:defRPr>
      </a:pPr>
      <a:endParaRPr lang="nl-BE"/>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1"/>
          <c:order val="0"/>
          <c:tx>
            <c:v>64 days</c:v>
          </c:tx>
          <c:spPr>
            <a:solidFill>
              <a:srgbClr val="333399"/>
            </a:solidFill>
            <a:ln>
              <a:noFill/>
            </a:ln>
            <a:effectLst/>
          </c:spPr>
          <c:invertIfNegative val="0"/>
          <c:errBars>
            <c:errBarType val="both"/>
            <c:errValType val="cust"/>
            <c:noEndCap val="0"/>
            <c:plus>
              <c:numRef>
                <c:f>'VArying LS '!$B$53:$F$53</c:f>
                <c:numCache>
                  <c:formatCode>General</c:formatCode>
                  <c:ptCount val="5"/>
                  <c:pt idx="0">
                    <c:v>0.24228637695312499</c:v>
                  </c:pt>
                  <c:pt idx="1">
                    <c:v>2.8322607421875001</c:v>
                  </c:pt>
                  <c:pt idx="2">
                    <c:v>0.64807250976562503</c:v>
                  </c:pt>
                  <c:pt idx="3">
                    <c:v>1.755087890625</c:v>
                  </c:pt>
                  <c:pt idx="4">
                    <c:v>0.91513793945312505</c:v>
                  </c:pt>
                </c:numCache>
              </c:numRef>
            </c:plus>
            <c:minus>
              <c:numRef>
                <c:f>'VArying LS '!$B$53:$F$53</c:f>
                <c:numCache>
                  <c:formatCode>General</c:formatCode>
                  <c:ptCount val="5"/>
                  <c:pt idx="0">
                    <c:v>0.24228637695312499</c:v>
                  </c:pt>
                  <c:pt idx="1">
                    <c:v>2.8322607421875001</c:v>
                  </c:pt>
                  <c:pt idx="2">
                    <c:v>0.64807250976562503</c:v>
                  </c:pt>
                  <c:pt idx="3">
                    <c:v>1.755087890625</c:v>
                  </c:pt>
                  <c:pt idx="4">
                    <c:v>0.91513793945312505</c:v>
                  </c:pt>
                </c:numCache>
              </c:numRef>
            </c:minus>
            <c:spPr>
              <a:noFill/>
              <a:ln w="25400" cap="flat" cmpd="sng" algn="ctr">
                <a:solidFill>
                  <a:srgbClr val="000000"/>
                </a:solidFill>
                <a:round/>
              </a:ln>
              <a:effectLst/>
            </c:spPr>
          </c:errBars>
          <c:cat>
            <c:strRef>
              <c:f>'VArying LS '!$B$8:$F$8</c:f>
              <c:strCache>
                <c:ptCount val="5"/>
                <c:pt idx="0">
                  <c:v>BM0</c:v>
                </c:pt>
                <c:pt idx="1">
                  <c:v>BM10</c:v>
                </c:pt>
                <c:pt idx="2">
                  <c:v>BM30</c:v>
                </c:pt>
                <c:pt idx="3">
                  <c:v>BM60</c:v>
                </c:pt>
                <c:pt idx="4">
                  <c:v>BM120</c:v>
                </c:pt>
              </c:strCache>
            </c:strRef>
          </c:cat>
          <c:val>
            <c:numRef>
              <c:f>'VArying LS '!$B$52:$F$52</c:f>
              <c:numCache>
                <c:formatCode>0</c:formatCode>
                <c:ptCount val="5"/>
                <c:pt idx="0">
                  <c:v>38.473453369140628</c:v>
                </c:pt>
                <c:pt idx="1">
                  <c:v>40.160473632812497</c:v>
                </c:pt>
                <c:pt idx="2">
                  <c:v>33.927125244140626</c:v>
                </c:pt>
                <c:pt idx="3">
                  <c:v>47.771123046874997</c:v>
                </c:pt>
                <c:pt idx="4">
                  <c:v>29.746697998046876</c:v>
                </c:pt>
              </c:numCache>
            </c:numRef>
          </c:val>
        </c:ser>
        <c:ser>
          <c:idx val="2"/>
          <c:order val="1"/>
          <c:tx>
            <c:v>56 days</c:v>
          </c:tx>
          <c:spPr>
            <a:solidFill>
              <a:schemeClr val="accent3"/>
            </a:solidFill>
            <a:ln>
              <a:noFill/>
            </a:ln>
            <a:effectLst/>
          </c:spPr>
          <c:invertIfNegative val="0"/>
          <c:errBars>
            <c:errBarType val="both"/>
            <c:errValType val="cust"/>
            <c:noEndCap val="0"/>
            <c:plus>
              <c:numRef>
                <c:f>'VArying LS '!$B$47:$F$47</c:f>
              </c:numRef>
            </c:plus>
            <c:minus>
              <c:numRef>
                <c:f>'VArying LS '!$B$47:$F$47</c:f>
              </c:numRef>
            </c:minus>
            <c:spPr>
              <a:noFill/>
              <a:ln w="9525" cap="flat" cmpd="sng" algn="ctr">
                <a:solidFill>
                  <a:schemeClr val="tx1">
                    <a:lumMod val="65000"/>
                    <a:lumOff val="35000"/>
                  </a:schemeClr>
                </a:solidFill>
                <a:round/>
              </a:ln>
              <a:effectLst/>
            </c:spPr>
          </c:errBars>
          <c:cat>
            <c:strRef>
              <c:f>'VArying LS '!$B$8:$F$8</c:f>
              <c:strCache>
                <c:ptCount val="5"/>
                <c:pt idx="0">
                  <c:v>BM0</c:v>
                </c:pt>
                <c:pt idx="1">
                  <c:v>BM10</c:v>
                </c:pt>
                <c:pt idx="2">
                  <c:v>BM30</c:v>
                </c:pt>
                <c:pt idx="3">
                  <c:v>BM60</c:v>
                </c:pt>
                <c:pt idx="4">
                  <c:v>BM120</c:v>
                </c:pt>
              </c:strCache>
            </c:strRef>
          </c:cat>
          <c:val>
            <c:numRef>
              <c:f>'VArying LS '!$B$46:$F$46</c:f>
            </c:numRef>
          </c:val>
        </c:ser>
        <c:dLbls>
          <c:showLegendKey val="0"/>
          <c:showVal val="0"/>
          <c:showCatName val="0"/>
          <c:showSerName val="0"/>
          <c:showPercent val="0"/>
          <c:showBubbleSize val="0"/>
        </c:dLbls>
        <c:gapWidth val="300"/>
        <c:axId val="162706408"/>
        <c:axId val="164538752"/>
      </c:barChart>
      <c:catAx>
        <c:axId val="162706408"/>
        <c:scaling>
          <c:orientation val="minMax"/>
        </c:scaling>
        <c:delete val="0"/>
        <c:axPos val="b"/>
        <c:numFmt formatCode="General" sourceLinked="1"/>
        <c:majorTickMark val="none"/>
        <c:minorTickMark val="none"/>
        <c:tickLblPos val="nextTo"/>
        <c:spPr>
          <a:noFill/>
          <a:ln w="25400" cap="flat" cmpd="sng" algn="ctr">
            <a:solidFill>
              <a:srgbClr val="000000"/>
            </a:solidFill>
            <a:round/>
          </a:ln>
          <a:effectLst/>
        </c:spPr>
        <c:txPr>
          <a:bodyPr rot="-60000000" spcFirstLastPara="1" vertOverflow="ellipsis" vert="horz" wrap="square" anchor="ctr" anchorCtr="1"/>
          <a:lstStyle/>
          <a:p>
            <a:pPr>
              <a:defRPr sz="20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nl-BE"/>
          </a:p>
        </c:txPr>
        <c:crossAx val="164538752"/>
        <c:crosses val="autoZero"/>
        <c:auto val="1"/>
        <c:lblAlgn val="ctr"/>
        <c:lblOffset val="100"/>
        <c:noMultiLvlLbl val="0"/>
      </c:catAx>
      <c:valAx>
        <c:axId val="164538752"/>
        <c:scaling>
          <c:orientation val="minMax"/>
        </c:scaling>
        <c:delete val="0"/>
        <c:axPos val="l"/>
        <c:title>
          <c:tx>
            <c:rich>
              <a:bodyPr rot="-5400000" spcFirstLastPara="1" vertOverflow="ellipsis" vert="horz" wrap="square" anchor="ctr" anchorCtr="1"/>
              <a:lstStyle/>
              <a:p>
                <a:pPr>
                  <a:defRPr sz="2000" b="1" i="0" u="none" strike="noStrike" kern="1200" baseline="0">
                    <a:solidFill>
                      <a:schemeClr val="tx1"/>
                    </a:solidFill>
                    <a:latin typeface="Times New Roman" panose="02020603050405020304" pitchFamily="18" charset="0"/>
                    <a:ea typeface="+mn-ea"/>
                    <a:cs typeface="Times New Roman" panose="02020603050405020304" pitchFamily="18" charset="0"/>
                  </a:defRPr>
                </a:pPr>
                <a:r>
                  <a:rPr lang="en-US"/>
                  <a:t>UCS (MPa)</a:t>
                </a:r>
              </a:p>
            </c:rich>
          </c:tx>
          <c:layout/>
          <c:overlay val="0"/>
          <c:spPr>
            <a:noFill/>
            <a:ln>
              <a:noFill/>
            </a:ln>
            <a:effectLst/>
          </c:spPr>
          <c:txPr>
            <a:bodyPr rot="-5400000" spcFirstLastPara="1" vertOverflow="ellipsis" vert="horz" wrap="square" anchor="ctr" anchorCtr="1"/>
            <a:lstStyle/>
            <a:p>
              <a:pPr>
                <a:defRPr sz="20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nl-BE"/>
            </a:p>
          </c:txPr>
        </c:title>
        <c:numFmt formatCode="0" sourceLinked="1"/>
        <c:majorTickMark val="out"/>
        <c:minorTickMark val="none"/>
        <c:tickLblPos val="nextTo"/>
        <c:spPr>
          <a:noFill/>
          <a:ln w="25400" cap="flat" cmpd="sng" algn="ctr">
            <a:solidFill>
              <a:srgbClr val="000000"/>
            </a:solidFill>
            <a:round/>
          </a:ln>
          <a:effectLst/>
        </c:spPr>
        <c:txPr>
          <a:bodyPr rot="-60000000" spcFirstLastPara="1" vertOverflow="ellipsis" vert="horz" wrap="square" anchor="ctr" anchorCtr="1"/>
          <a:lstStyle/>
          <a:p>
            <a:pPr>
              <a:defRPr sz="20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nl-BE"/>
          </a:p>
        </c:txPr>
        <c:crossAx val="162706408"/>
        <c:crosses val="autoZero"/>
        <c:crossBetween val="between"/>
      </c:valAx>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sz="2000" b="1">
          <a:solidFill>
            <a:schemeClr val="tx1"/>
          </a:solidFill>
          <a:latin typeface="Times New Roman" panose="02020603050405020304" pitchFamily="18" charset="0"/>
          <a:cs typeface="Times New Roman" panose="02020603050405020304" pitchFamily="18" charset="0"/>
        </a:defRPr>
      </a:pPr>
      <a:endParaRPr lang="nl-BE"/>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468745744885646"/>
          <c:y val="5.9331175836030203E-2"/>
          <c:w val="0.76490522539780914"/>
          <c:h val="0.81554332407478192"/>
        </c:manualLayout>
      </c:layout>
      <c:barChart>
        <c:barDir val="col"/>
        <c:grouping val="clustered"/>
        <c:varyColors val="0"/>
        <c:ser>
          <c:idx val="0"/>
          <c:order val="0"/>
          <c:tx>
            <c:v>Aft F_T</c:v>
          </c:tx>
          <c:spPr>
            <a:solidFill>
              <a:srgbClr val="00AEEF"/>
            </a:solidFill>
            <a:ln>
              <a:noFill/>
            </a:ln>
            <a:effectLst/>
          </c:spPr>
          <c:invertIfNegative val="0"/>
          <c:errBars>
            <c:errBarType val="both"/>
            <c:errValType val="cust"/>
            <c:noEndCap val="0"/>
            <c:plus>
              <c:numRef>
                <c:f>'VArying LS '!$B$59:$F$59</c:f>
                <c:numCache>
                  <c:formatCode>General</c:formatCode>
                  <c:ptCount val="5"/>
                  <c:pt idx="0">
                    <c:v>2.3912634277343749</c:v>
                  </c:pt>
                  <c:pt idx="1">
                    <c:v>4.5539697265625003</c:v>
                  </c:pt>
                  <c:pt idx="2">
                    <c:v>0.44524780273437498</c:v>
                  </c:pt>
                  <c:pt idx="3">
                    <c:v>4.2177783203125001</c:v>
                  </c:pt>
                  <c:pt idx="4">
                    <c:v>2.222137451171875</c:v>
                  </c:pt>
                </c:numCache>
              </c:numRef>
            </c:plus>
            <c:minus>
              <c:numRef>
                <c:f>'VArying LS '!$B$59:$F$59</c:f>
                <c:numCache>
                  <c:formatCode>General</c:formatCode>
                  <c:ptCount val="5"/>
                  <c:pt idx="0">
                    <c:v>2.3912634277343749</c:v>
                  </c:pt>
                  <c:pt idx="1">
                    <c:v>4.5539697265625003</c:v>
                  </c:pt>
                  <c:pt idx="2">
                    <c:v>0.44524780273437498</c:v>
                  </c:pt>
                  <c:pt idx="3">
                    <c:v>4.2177783203125001</c:v>
                  </c:pt>
                  <c:pt idx="4">
                    <c:v>2.222137451171875</c:v>
                  </c:pt>
                </c:numCache>
              </c:numRef>
            </c:minus>
            <c:spPr>
              <a:noFill/>
              <a:ln w="22225" cap="flat" cmpd="sng" algn="ctr">
                <a:solidFill>
                  <a:schemeClr val="tx1"/>
                </a:solidFill>
                <a:round/>
              </a:ln>
              <a:effectLst/>
            </c:spPr>
          </c:errBars>
          <c:cat>
            <c:strRef>
              <c:f>'VArying LS '!$B$8:$F$8</c:f>
              <c:strCache>
                <c:ptCount val="5"/>
                <c:pt idx="0">
                  <c:v>BM0</c:v>
                </c:pt>
                <c:pt idx="1">
                  <c:v>BM10</c:v>
                </c:pt>
                <c:pt idx="2">
                  <c:v>BM30</c:v>
                </c:pt>
                <c:pt idx="3">
                  <c:v>BM60</c:v>
                </c:pt>
                <c:pt idx="4">
                  <c:v>BM120</c:v>
                </c:pt>
              </c:strCache>
            </c:strRef>
          </c:cat>
          <c:val>
            <c:numRef>
              <c:f>'VArying LS '!$B$58:$F$58</c:f>
              <c:numCache>
                <c:formatCode>0</c:formatCode>
                <c:ptCount val="5"/>
                <c:pt idx="0">
                  <c:v>37.537738037109378</c:v>
                </c:pt>
                <c:pt idx="1">
                  <c:v>41.553149414062503</c:v>
                </c:pt>
                <c:pt idx="2">
                  <c:v>35.716409912109377</c:v>
                </c:pt>
                <c:pt idx="3">
                  <c:v>44.840346679687499</c:v>
                </c:pt>
                <c:pt idx="4">
                  <c:v>31.382882080078126</c:v>
                </c:pt>
              </c:numCache>
            </c:numRef>
          </c:val>
        </c:ser>
        <c:ser>
          <c:idx val="1"/>
          <c:order val="1"/>
          <c:tx>
            <c:v>64 days</c:v>
          </c:tx>
          <c:spPr>
            <a:solidFill>
              <a:schemeClr val="accent4"/>
            </a:solidFill>
            <a:ln>
              <a:noFill/>
            </a:ln>
            <a:effectLst/>
          </c:spPr>
          <c:invertIfNegative val="0"/>
          <c:errBars>
            <c:errBarType val="both"/>
            <c:errValType val="cust"/>
            <c:noEndCap val="0"/>
            <c:plus>
              <c:numRef>
                <c:f>'VArying LS '!$B$53:$F$53</c:f>
                <c:numCache>
                  <c:formatCode>General</c:formatCode>
                  <c:ptCount val="5"/>
                  <c:pt idx="0">
                    <c:v>0.24228637695312499</c:v>
                  </c:pt>
                  <c:pt idx="1">
                    <c:v>2.8322607421875001</c:v>
                  </c:pt>
                  <c:pt idx="2">
                    <c:v>0.64807250976562503</c:v>
                  </c:pt>
                  <c:pt idx="3">
                    <c:v>1.755087890625</c:v>
                  </c:pt>
                  <c:pt idx="4">
                    <c:v>0.91513793945312505</c:v>
                  </c:pt>
                </c:numCache>
              </c:numRef>
            </c:plus>
            <c:minus>
              <c:numRef>
                <c:f>'VArying LS '!$B$53:$F$53</c:f>
                <c:numCache>
                  <c:formatCode>General</c:formatCode>
                  <c:ptCount val="5"/>
                  <c:pt idx="0">
                    <c:v>0.24228637695312499</c:v>
                  </c:pt>
                  <c:pt idx="1">
                    <c:v>2.8322607421875001</c:v>
                  </c:pt>
                  <c:pt idx="2">
                    <c:v>0.64807250976562503</c:v>
                  </c:pt>
                  <c:pt idx="3">
                    <c:v>1.755087890625</c:v>
                  </c:pt>
                  <c:pt idx="4">
                    <c:v>0.91513793945312505</c:v>
                  </c:pt>
                </c:numCache>
              </c:numRef>
            </c:minus>
            <c:spPr>
              <a:noFill/>
              <a:ln w="22225" cap="flat" cmpd="sng" algn="ctr">
                <a:solidFill>
                  <a:schemeClr val="tx1"/>
                </a:solidFill>
                <a:round/>
              </a:ln>
              <a:effectLst/>
            </c:spPr>
          </c:errBars>
          <c:cat>
            <c:strRef>
              <c:f>'VArying LS '!$B$8:$F$8</c:f>
              <c:strCache>
                <c:ptCount val="5"/>
                <c:pt idx="0">
                  <c:v>BM0</c:v>
                </c:pt>
                <c:pt idx="1">
                  <c:v>BM10</c:v>
                </c:pt>
                <c:pt idx="2">
                  <c:v>BM30</c:v>
                </c:pt>
                <c:pt idx="3">
                  <c:v>BM60</c:v>
                </c:pt>
                <c:pt idx="4">
                  <c:v>BM120</c:v>
                </c:pt>
              </c:strCache>
            </c:strRef>
          </c:cat>
          <c:val>
            <c:numRef>
              <c:f>'VArying LS '!$B$52:$F$52</c:f>
              <c:numCache>
                <c:formatCode>0</c:formatCode>
                <c:ptCount val="5"/>
                <c:pt idx="0">
                  <c:v>38.473453369140628</c:v>
                </c:pt>
                <c:pt idx="1">
                  <c:v>40.160473632812497</c:v>
                </c:pt>
                <c:pt idx="2">
                  <c:v>33.927125244140626</c:v>
                </c:pt>
                <c:pt idx="3">
                  <c:v>47.771123046874997</c:v>
                </c:pt>
                <c:pt idx="4">
                  <c:v>29.746697998046876</c:v>
                </c:pt>
              </c:numCache>
            </c:numRef>
          </c:val>
        </c:ser>
        <c:ser>
          <c:idx val="2"/>
          <c:order val="2"/>
          <c:tx>
            <c:v>56 days</c:v>
          </c:tx>
          <c:spPr>
            <a:solidFill>
              <a:schemeClr val="accent3"/>
            </a:solidFill>
            <a:ln>
              <a:noFill/>
            </a:ln>
            <a:effectLst/>
          </c:spPr>
          <c:invertIfNegative val="0"/>
          <c:errBars>
            <c:errBarType val="both"/>
            <c:errValType val="cust"/>
            <c:noEndCap val="0"/>
            <c:plus>
              <c:numRef>
                <c:f>'VArying LS '!$B$47:$F$47</c:f>
              </c:numRef>
            </c:plus>
            <c:minus>
              <c:numRef>
                <c:f>'VArying LS '!$B$47:$F$47</c:f>
              </c:numRef>
            </c:minus>
            <c:spPr>
              <a:noFill/>
              <a:ln w="9525" cap="flat" cmpd="sng" algn="ctr">
                <a:solidFill>
                  <a:schemeClr val="tx1">
                    <a:lumMod val="65000"/>
                    <a:lumOff val="35000"/>
                  </a:schemeClr>
                </a:solidFill>
                <a:round/>
              </a:ln>
              <a:effectLst/>
            </c:spPr>
          </c:errBars>
          <c:cat>
            <c:strRef>
              <c:f>'VArying LS '!$B$8:$F$8</c:f>
              <c:strCache>
                <c:ptCount val="5"/>
                <c:pt idx="0">
                  <c:v>BM0</c:v>
                </c:pt>
                <c:pt idx="1">
                  <c:v>BM10</c:v>
                </c:pt>
                <c:pt idx="2">
                  <c:v>BM30</c:v>
                </c:pt>
                <c:pt idx="3">
                  <c:v>BM60</c:v>
                </c:pt>
                <c:pt idx="4">
                  <c:v>BM120</c:v>
                </c:pt>
              </c:strCache>
            </c:strRef>
          </c:cat>
          <c:val>
            <c:numRef>
              <c:f>'VArying LS '!$B$46:$F$46</c:f>
            </c:numRef>
          </c:val>
        </c:ser>
        <c:dLbls>
          <c:showLegendKey val="0"/>
          <c:showVal val="0"/>
          <c:showCatName val="0"/>
          <c:showSerName val="0"/>
          <c:showPercent val="0"/>
          <c:showBubbleSize val="0"/>
        </c:dLbls>
        <c:gapWidth val="300"/>
        <c:axId val="164539536"/>
        <c:axId val="164539928"/>
      </c:barChart>
      <c:catAx>
        <c:axId val="164539536"/>
        <c:scaling>
          <c:orientation val="minMax"/>
        </c:scaling>
        <c:delete val="0"/>
        <c:axPos val="b"/>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crossAx val="164539928"/>
        <c:crosses val="autoZero"/>
        <c:auto val="1"/>
        <c:lblAlgn val="ctr"/>
        <c:lblOffset val="100"/>
        <c:noMultiLvlLbl val="0"/>
      </c:catAx>
      <c:valAx>
        <c:axId val="164539928"/>
        <c:scaling>
          <c:orientation val="minMax"/>
        </c:scaling>
        <c:delete val="0"/>
        <c:axPos val="l"/>
        <c:title>
          <c:tx>
            <c:rich>
              <a:bodyPr rot="-540000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a:t>UCS (MPa)</a:t>
                </a:r>
              </a:p>
            </c:rich>
          </c:tx>
          <c:layout/>
          <c:overlay val="0"/>
          <c:spPr>
            <a:noFill/>
            <a:ln>
              <a:noFill/>
            </a:ln>
            <a:effectLst/>
          </c:spPr>
          <c:txPr>
            <a:bodyPr rot="-540000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title>
        <c:numFmt formatCode="0" sourceLinked="1"/>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crossAx val="164539536"/>
        <c:crosses val="autoZero"/>
        <c:crossBetween val="between"/>
      </c:valAx>
      <c:spPr>
        <a:noFill/>
        <a:ln>
          <a:noFill/>
        </a:ln>
        <a:effectLst/>
      </c:spPr>
    </c:plotArea>
    <c:legend>
      <c:legendPos val="r"/>
      <c:layout>
        <c:manualLayout>
          <c:xMode val="edge"/>
          <c:yMode val="edge"/>
          <c:x val="0.78954169190389667"/>
          <c:y val="0.14666267444724748"/>
          <c:w val="0.19256922043957386"/>
          <c:h val="0.23031198770056655"/>
        </c:manualLayout>
      </c:layout>
      <c:overlay val="0"/>
      <c:spPr>
        <a:noFill/>
        <a:ln>
          <a:noFill/>
        </a:ln>
        <a:effectLst/>
      </c:spPr>
      <c:txPr>
        <a:bodyPr rot="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legend>
    <c:plotVisOnly val="1"/>
    <c:dispBlanksAs val="gap"/>
    <c:showDLblsOverMax val="0"/>
  </c:chart>
  <c:spPr>
    <a:solidFill>
      <a:schemeClr val="bg1"/>
    </a:solidFill>
    <a:ln w="9525" cap="flat" cmpd="sng" algn="ctr">
      <a:noFill/>
      <a:round/>
    </a:ln>
    <a:effectLst/>
  </c:spPr>
  <c:txPr>
    <a:bodyPr/>
    <a:lstStyle/>
    <a:p>
      <a:pPr>
        <a:defRPr sz="2000" b="1">
          <a:solidFill>
            <a:sysClr val="windowText" lastClr="000000"/>
          </a:solidFill>
          <a:latin typeface="Times New Roman" panose="02020603050405020304" pitchFamily="18" charset="0"/>
          <a:cs typeface="Times New Roman" panose="02020603050405020304" pitchFamily="18" charset="0"/>
        </a:defRPr>
      </a:pPr>
      <a:endParaRPr lang="nl-B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098428612166623"/>
          <c:y val="8.6283427277361449E-2"/>
          <c:w val="0.74775604798139561"/>
          <c:h val="0.73017782227586725"/>
        </c:manualLayout>
      </c:layout>
      <c:scatterChart>
        <c:scatterStyle val="lineMarker"/>
        <c:varyColors val="0"/>
        <c:ser>
          <c:idx val="3"/>
          <c:order val="0"/>
          <c:tx>
            <c:strRef>
              <c:f>'VArying LS '!$B$8</c:f>
              <c:strCache>
                <c:ptCount val="1"/>
                <c:pt idx="0">
                  <c:v>BM0</c:v>
                </c:pt>
              </c:strCache>
            </c:strRef>
          </c:tx>
          <c:spPr>
            <a:ln w="28575" cap="rnd">
              <a:solidFill>
                <a:srgbClr val="000000"/>
              </a:solidFill>
              <a:round/>
            </a:ln>
            <a:effectLst/>
          </c:spPr>
          <c:marker>
            <c:symbol val="x"/>
            <c:size val="6"/>
            <c:spPr>
              <a:noFill/>
              <a:ln w="9525">
                <a:solidFill>
                  <a:schemeClr val="tx1"/>
                </a:solidFill>
                <a:round/>
              </a:ln>
              <a:effectLst/>
            </c:spPr>
          </c:marker>
          <c:xVal>
            <c:numRef>
              <c:f>'[2]Sheet1 (2)'!$W$32:$W$41</c:f>
              <c:numCache>
                <c:formatCode>General</c:formatCode>
                <c:ptCount val="10"/>
                <c:pt idx="0">
                  <c:v>0</c:v>
                </c:pt>
                <c:pt idx="1">
                  <c:v>1</c:v>
                </c:pt>
                <c:pt idx="2">
                  <c:v>3</c:v>
                </c:pt>
                <c:pt idx="3">
                  <c:v>7</c:v>
                </c:pt>
                <c:pt idx="4">
                  <c:v>14</c:v>
                </c:pt>
                <c:pt idx="5">
                  <c:v>21</c:v>
                </c:pt>
                <c:pt idx="6">
                  <c:v>28</c:v>
                </c:pt>
                <c:pt idx="7">
                  <c:v>45</c:v>
                </c:pt>
                <c:pt idx="8">
                  <c:v>56</c:v>
                </c:pt>
                <c:pt idx="9">
                  <c:v>90</c:v>
                </c:pt>
              </c:numCache>
            </c:numRef>
          </c:xVal>
          <c:yVal>
            <c:numRef>
              <c:f>'[2]Sheet1 (2)'!$X$32:$X$41</c:f>
              <c:numCache>
                <c:formatCode>General</c:formatCode>
                <c:ptCount val="10"/>
                <c:pt idx="0">
                  <c:v>0</c:v>
                </c:pt>
                <c:pt idx="1">
                  <c:v>0.71562499999998863</c:v>
                </c:pt>
                <c:pt idx="2">
                  <c:v>1.0212499999999913</c:v>
                </c:pt>
                <c:pt idx="3">
                  <c:v>1.2206250000000018</c:v>
                </c:pt>
                <c:pt idx="4">
                  <c:v>1.2787499999999952</c:v>
                </c:pt>
                <c:pt idx="5">
                  <c:v>1.2981249999999989</c:v>
                </c:pt>
                <c:pt idx="6">
                  <c:v>1.3087499999999963</c:v>
                </c:pt>
                <c:pt idx="7">
                  <c:v>1.3112499999999905</c:v>
                </c:pt>
                <c:pt idx="8">
                  <c:v>1.3131249999999994</c:v>
                </c:pt>
                <c:pt idx="9">
                  <c:v>1.3187499999999908</c:v>
                </c:pt>
              </c:numCache>
            </c:numRef>
          </c:yVal>
          <c:smooth val="0"/>
        </c:ser>
        <c:ser>
          <c:idx val="0"/>
          <c:order val="1"/>
          <c:tx>
            <c:strRef>
              <c:f>'S:\PYOkui\Projektit\MINSI\Work folder\Dami''s work\[Drying shrinkage (Autosaved) (Autosaved).xlsx]Sheet1 (2)'!$Y$31</c:f>
              <c:strCache>
                <c:ptCount val="1"/>
                <c:pt idx="0">
                  <c:v>BM10</c:v>
                </c:pt>
              </c:strCache>
            </c:strRef>
          </c:tx>
          <c:spPr>
            <a:ln w="28575" cap="rnd">
              <a:solidFill>
                <a:srgbClr val="000000"/>
              </a:solidFill>
              <a:round/>
            </a:ln>
            <a:effectLst/>
          </c:spPr>
          <c:marker>
            <c:symbol val="diamond"/>
            <c:size val="6"/>
            <c:spPr>
              <a:solidFill>
                <a:schemeClr val="tx1"/>
              </a:solidFill>
              <a:ln w="9525">
                <a:solidFill>
                  <a:schemeClr val="tx1"/>
                </a:solidFill>
                <a:round/>
              </a:ln>
              <a:effectLst/>
            </c:spPr>
          </c:marker>
          <c:xVal>
            <c:numRef>
              <c:f>'[2]Sheet1 (2)'!$W$32:$W$41</c:f>
              <c:numCache>
                <c:formatCode>General</c:formatCode>
                <c:ptCount val="10"/>
                <c:pt idx="0">
                  <c:v>0</c:v>
                </c:pt>
                <c:pt idx="1">
                  <c:v>1</c:v>
                </c:pt>
                <c:pt idx="2">
                  <c:v>3</c:v>
                </c:pt>
                <c:pt idx="3">
                  <c:v>7</c:v>
                </c:pt>
                <c:pt idx="4">
                  <c:v>14</c:v>
                </c:pt>
                <c:pt idx="5">
                  <c:v>21</c:v>
                </c:pt>
                <c:pt idx="6">
                  <c:v>28</c:v>
                </c:pt>
                <c:pt idx="7">
                  <c:v>45</c:v>
                </c:pt>
                <c:pt idx="8">
                  <c:v>56</c:v>
                </c:pt>
                <c:pt idx="9">
                  <c:v>90</c:v>
                </c:pt>
              </c:numCache>
            </c:numRef>
          </c:xVal>
          <c:yVal>
            <c:numRef>
              <c:f>'[2]Sheet1 (2)'!$Y$32:$Y$41</c:f>
              <c:numCache>
                <c:formatCode>General</c:formatCode>
                <c:ptCount val="10"/>
                <c:pt idx="0">
                  <c:v>0</c:v>
                </c:pt>
                <c:pt idx="1">
                  <c:v>0.66562499999999858</c:v>
                </c:pt>
                <c:pt idx="2">
                  <c:v>1.1674999999999969</c:v>
                </c:pt>
                <c:pt idx="3">
                  <c:v>1.3906249999999964</c:v>
                </c:pt>
                <c:pt idx="4">
                  <c:v>1.457499999999996</c:v>
                </c:pt>
                <c:pt idx="5">
                  <c:v>1.483124999999994</c:v>
                </c:pt>
                <c:pt idx="6">
                  <c:v>1.4943749999999945</c:v>
                </c:pt>
                <c:pt idx="7">
                  <c:v>1.4962499999999856</c:v>
                </c:pt>
                <c:pt idx="8">
                  <c:v>1.4906249999999943</c:v>
                </c:pt>
                <c:pt idx="9">
                  <c:v>1.4981249999999946</c:v>
                </c:pt>
              </c:numCache>
            </c:numRef>
          </c:yVal>
          <c:smooth val="0"/>
        </c:ser>
        <c:ser>
          <c:idx val="1"/>
          <c:order val="2"/>
          <c:tx>
            <c:strRef>
              <c:f>'S:\PYOkui\Projektit\MINSI\Work folder\Dami''s work\[Drying shrinkage (Autosaved) (Autosaved).xlsx]Sheet1 (2)'!$Z$31</c:f>
              <c:strCache>
                <c:ptCount val="1"/>
                <c:pt idx="0">
                  <c:v>BM30</c:v>
                </c:pt>
              </c:strCache>
            </c:strRef>
          </c:tx>
          <c:spPr>
            <a:ln w="28575" cap="rnd">
              <a:solidFill>
                <a:srgbClr val="000000"/>
              </a:solidFill>
              <a:round/>
            </a:ln>
            <a:effectLst/>
          </c:spPr>
          <c:marker>
            <c:symbol val="square"/>
            <c:size val="6"/>
            <c:spPr>
              <a:solidFill>
                <a:schemeClr val="tx1"/>
              </a:solidFill>
              <a:ln w="9525">
                <a:solidFill>
                  <a:schemeClr val="tx1"/>
                </a:solidFill>
                <a:round/>
              </a:ln>
              <a:effectLst/>
            </c:spPr>
          </c:marker>
          <c:xVal>
            <c:numRef>
              <c:f>'[2]Sheet1 (2)'!$W$32:$W$41</c:f>
              <c:numCache>
                <c:formatCode>General</c:formatCode>
                <c:ptCount val="10"/>
                <c:pt idx="0">
                  <c:v>0</c:v>
                </c:pt>
                <c:pt idx="1">
                  <c:v>1</c:v>
                </c:pt>
                <c:pt idx="2">
                  <c:v>3</c:v>
                </c:pt>
                <c:pt idx="3">
                  <c:v>7</c:v>
                </c:pt>
                <c:pt idx="4">
                  <c:v>14</c:v>
                </c:pt>
                <c:pt idx="5">
                  <c:v>21</c:v>
                </c:pt>
                <c:pt idx="6">
                  <c:v>28</c:v>
                </c:pt>
                <c:pt idx="7">
                  <c:v>45</c:v>
                </c:pt>
                <c:pt idx="8">
                  <c:v>56</c:v>
                </c:pt>
                <c:pt idx="9">
                  <c:v>90</c:v>
                </c:pt>
              </c:numCache>
            </c:numRef>
          </c:xVal>
          <c:yVal>
            <c:numRef>
              <c:f>'[2]Sheet1 (2)'!$Z$32:$Z$41</c:f>
              <c:numCache>
                <c:formatCode>General</c:formatCode>
                <c:ptCount val="10"/>
                <c:pt idx="0">
                  <c:v>0</c:v>
                </c:pt>
                <c:pt idx="1">
                  <c:v>0.71937499999998877</c:v>
                </c:pt>
                <c:pt idx="2">
                  <c:v>1.4668749999999875</c:v>
                </c:pt>
                <c:pt idx="3">
                  <c:v>1.5512499999999996</c:v>
                </c:pt>
                <c:pt idx="4">
                  <c:v>1.6643749999999891</c:v>
                </c:pt>
                <c:pt idx="5">
                  <c:v>1.6999999999999995</c:v>
                </c:pt>
                <c:pt idx="6">
                  <c:v>1.7206249999999912</c:v>
                </c:pt>
                <c:pt idx="7">
                  <c:v>1.7324999999999944</c:v>
                </c:pt>
                <c:pt idx="8">
                  <c:v>1.7337500000000006</c:v>
                </c:pt>
                <c:pt idx="9">
                  <c:v>1.7412500000000009</c:v>
                </c:pt>
              </c:numCache>
            </c:numRef>
          </c:yVal>
          <c:smooth val="0"/>
        </c:ser>
        <c:ser>
          <c:idx val="2"/>
          <c:order val="3"/>
          <c:tx>
            <c:strRef>
              <c:f>'S:\PYOkui\Projektit\MINSI\Work folder\Dami''s work\[Drying shrinkage (Autosaved) (Autosaved).xlsx]Sheet1 (2)'!$AA$31</c:f>
              <c:strCache>
                <c:ptCount val="1"/>
                <c:pt idx="0">
                  <c:v>BM60</c:v>
                </c:pt>
              </c:strCache>
            </c:strRef>
          </c:tx>
          <c:spPr>
            <a:ln w="22225" cap="rnd">
              <a:solidFill>
                <a:schemeClr val="tx1"/>
              </a:solidFill>
              <a:round/>
            </a:ln>
            <a:effectLst/>
          </c:spPr>
          <c:marker>
            <c:symbol val="triangle"/>
            <c:size val="6"/>
            <c:spPr>
              <a:solidFill>
                <a:schemeClr val="tx1"/>
              </a:solidFill>
              <a:ln w="9525">
                <a:solidFill>
                  <a:schemeClr val="tx1"/>
                </a:solidFill>
                <a:round/>
              </a:ln>
              <a:effectLst/>
            </c:spPr>
          </c:marker>
          <c:xVal>
            <c:numRef>
              <c:f>'[2]Sheet1 (2)'!$W$32:$W$41</c:f>
              <c:numCache>
                <c:formatCode>General</c:formatCode>
                <c:ptCount val="10"/>
                <c:pt idx="0">
                  <c:v>0</c:v>
                </c:pt>
                <c:pt idx="1">
                  <c:v>1</c:v>
                </c:pt>
                <c:pt idx="2">
                  <c:v>3</c:v>
                </c:pt>
                <c:pt idx="3">
                  <c:v>7</c:v>
                </c:pt>
                <c:pt idx="4">
                  <c:v>14</c:v>
                </c:pt>
                <c:pt idx="5">
                  <c:v>21</c:v>
                </c:pt>
                <c:pt idx="6">
                  <c:v>28</c:v>
                </c:pt>
                <c:pt idx="7">
                  <c:v>45</c:v>
                </c:pt>
                <c:pt idx="8">
                  <c:v>56</c:v>
                </c:pt>
                <c:pt idx="9">
                  <c:v>90</c:v>
                </c:pt>
              </c:numCache>
            </c:numRef>
          </c:xVal>
          <c:yVal>
            <c:numRef>
              <c:f>'[2]Sheet1 (2)'!$AA$32:$AA$41</c:f>
              <c:numCache>
                <c:formatCode>General</c:formatCode>
                <c:ptCount val="10"/>
                <c:pt idx="0">
                  <c:v>0</c:v>
                </c:pt>
                <c:pt idx="1">
                  <c:v>0.78749999999999432</c:v>
                </c:pt>
                <c:pt idx="2">
                  <c:v>1.2156249999999957</c:v>
                </c:pt>
                <c:pt idx="3">
                  <c:v>1.3924999999999876</c:v>
                </c:pt>
                <c:pt idx="4">
                  <c:v>1.4656249999999993</c:v>
                </c:pt>
                <c:pt idx="5">
                  <c:v>1.4862499999999912</c:v>
                </c:pt>
                <c:pt idx="6">
                  <c:v>1.4987499999999976</c:v>
                </c:pt>
                <c:pt idx="7">
                  <c:v>1.5012499999999918</c:v>
                </c:pt>
                <c:pt idx="8">
                  <c:v>1.5018749999999947</c:v>
                </c:pt>
                <c:pt idx="9">
                  <c:v>1.5081249999999891</c:v>
                </c:pt>
              </c:numCache>
            </c:numRef>
          </c:yVal>
          <c:smooth val="0"/>
        </c:ser>
        <c:ser>
          <c:idx val="5"/>
          <c:order val="4"/>
          <c:tx>
            <c:strRef>
              <c:f>'S:\PYOkui\Projektit\MINSI\Work folder\Dami''s work\[Drying shrinkage (Autosaved) (Autosaved).xlsx]Sheet1 (2)'!$AB$31</c:f>
              <c:strCache>
                <c:ptCount val="1"/>
                <c:pt idx="0">
                  <c:v>BM120</c:v>
                </c:pt>
              </c:strCache>
            </c:strRef>
          </c:tx>
          <c:spPr>
            <a:ln w="28575" cap="rnd">
              <a:solidFill>
                <a:srgbClr val="000000"/>
              </a:solidFill>
              <a:round/>
            </a:ln>
            <a:effectLst/>
          </c:spPr>
          <c:marker>
            <c:symbol val="circle"/>
            <c:size val="6"/>
            <c:spPr>
              <a:solidFill>
                <a:schemeClr val="tx1"/>
              </a:solidFill>
              <a:ln w="9525">
                <a:solidFill>
                  <a:schemeClr val="tx1"/>
                </a:solidFill>
                <a:round/>
              </a:ln>
              <a:effectLst/>
            </c:spPr>
          </c:marker>
          <c:xVal>
            <c:numRef>
              <c:f>'[2]Sheet1 (2)'!$W$32:$W$41</c:f>
              <c:numCache>
                <c:formatCode>General</c:formatCode>
                <c:ptCount val="10"/>
                <c:pt idx="0">
                  <c:v>0</c:v>
                </c:pt>
                <c:pt idx="1">
                  <c:v>1</c:v>
                </c:pt>
                <c:pt idx="2">
                  <c:v>3</c:v>
                </c:pt>
                <c:pt idx="3">
                  <c:v>7</c:v>
                </c:pt>
                <c:pt idx="4">
                  <c:v>14</c:v>
                </c:pt>
                <c:pt idx="5">
                  <c:v>21</c:v>
                </c:pt>
                <c:pt idx="6">
                  <c:v>28</c:v>
                </c:pt>
                <c:pt idx="7">
                  <c:v>45</c:v>
                </c:pt>
                <c:pt idx="8">
                  <c:v>56</c:v>
                </c:pt>
                <c:pt idx="9">
                  <c:v>90</c:v>
                </c:pt>
              </c:numCache>
            </c:numRef>
          </c:xVal>
          <c:yVal>
            <c:numRef>
              <c:f>'[2]Sheet1 (2)'!$AB$32:$AB$41</c:f>
              <c:numCache>
                <c:formatCode>General</c:formatCode>
                <c:ptCount val="10"/>
                <c:pt idx="0">
                  <c:v>0</c:v>
                </c:pt>
                <c:pt idx="1">
                  <c:v>0.78187499999998522</c:v>
                </c:pt>
                <c:pt idx="2">
                  <c:v>1.2299999999999933</c:v>
                </c:pt>
                <c:pt idx="3">
                  <c:v>1.404999999999994</c:v>
                </c:pt>
                <c:pt idx="4">
                  <c:v>1.4862499999999912</c:v>
                </c:pt>
                <c:pt idx="5">
                  <c:v>1.508749999999992</c:v>
                </c:pt>
                <c:pt idx="6">
                  <c:v>1.5237499999999926</c:v>
                </c:pt>
                <c:pt idx="7">
                  <c:v>1.5268749999999898</c:v>
                </c:pt>
                <c:pt idx="8">
                  <c:v>1.5256250000000016</c:v>
                </c:pt>
                <c:pt idx="9">
                  <c:v>1.5331250000000018</c:v>
                </c:pt>
              </c:numCache>
            </c:numRef>
          </c:yVal>
          <c:smooth val="0"/>
        </c:ser>
        <c:ser>
          <c:idx val="4"/>
          <c:order val="5"/>
          <c:tx>
            <c:strRef>
              <c:f>'S:\PYOkui\Projektit\MINSI\Work folder\Dami''s work\[Drying shrinkage (Autosaved) (Autosaved).xlsx]Sheet1 (2)'!$AC$31</c:f>
              <c:strCache>
                <c:ptCount val="1"/>
                <c:pt idx="0">
                  <c:v>OPC</c:v>
                </c:pt>
              </c:strCache>
            </c:strRef>
          </c:tx>
          <c:spPr>
            <a:ln w="28575" cap="rnd">
              <a:solidFill>
                <a:srgbClr val="000000"/>
              </a:solidFill>
              <a:round/>
            </a:ln>
            <a:effectLst/>
          </c:spPr>
          <c:marker>
            <c:symbol val="star"/>
            <c:size val="6"/>
            <c:spPr>
              <a:noFill/>
              <a:ln w="9525">
                <a:solidFill>
                  <a:schemeClr val="tx1">
                    <a:lumMod val="85000"/>
                    <a:lumOff val="15000"/>
                  </a:schemeClr>
                </a:solidFill>
                <a:round/>
              </a:ln>
              <a:effectLst/>
            </c:spPr>
          </c:marker>
          <c:xVal>
            <c:numRef>
              <c:f>'[2]Sheet1 (2)'!$W$32:$W$41</c:f>
              <c:numCache>
                <c:formatCode>General</c:formatCode>
                <c:ptCount val="10"/>
                <c:pt idx="0">
                  <c:v>0</c:v>
                </c:pt>
                <c:pt idx="1">
                  <c:v>1</c:v>
                </c:pt>
                <c:pt idx="2">
                  <c:v>3</c:v>
                </c:pt>
                <c:pt idx="3">
                  <c:v>7</c:v>
                </c:pt>
                <c:pt idx="4">
                  <c:v>14</c:v>
                </c:pt>
                <c:pt idx="5">
                  <c:v>21</c:v>
                </c:pt>
                <c:pt idx="6">
                  <c:v>28</c:v>
                </c:pt>
                <c:pt idx="7">
                  <c:v>45</c:v>
                </c:pt>
                <c:pt idx="8">
                  <c:v>56</c:v>
                </c:pt>
                <c:pt idx="9">
                  <c:v>90</c:v>
                </c:pt>
              </c:numCache>
            </c:numRef>
          </c:xVal>
          <c:yVal>
            <c:numRef>
              <c:f>'[2]Sheet1 (2)'!$AC$32:$AC$41</c:f>
              <c:numCache>
                <c:formatCode>General</c:formatCode>
                <c:ptCount val="10"/>
                <c:pt idx="0">
                  <c:v>0</c:v>
                </c:pt>
                <c:pt idx="1">
                  <c:v>0.65062499999999801</c:v>
                </c:pt>
                <c:pt idx="2">
                  <c:v>0.69562499999999972</c:v>
                </c:pt>
                <c:pt idx="3">
                  <c:v>0.703125</c:v>
                </c:pt>
                <c:pt idx="4">
                  <c:v>0.72812499999999503</c:v>
                </c:pt>
                <c:pt idx="5">
                  <c:v>0.73937499999999545</c:v>
                </c:pt>
                <c:pt idx="6">
                  <c:v>0.73687500000000128</c:v>
                </c:pt>
                <c:pt idx="7">
                  <c:v>0.74624999999999275</c:v>
                </c:pt>
                <c:pt idx="8">
                  <c:v>0.74374999999999858</c:v>
                </c:pt>
                <c:pt idx="9">
                  <c:v>0.74624999999999275</c:v>
                </c:pt>
              </c:numCache>
            </c:numRef>
          </c:yVal>
          <c:smooth val="0"/>
        </c:ser>
        <c:dLbls>
          <c:showLegendKey val="0"/>
          <c:showVal val="0"/>
          <c:showCatName val="0"/>
          <c:showSerName val="0"/>
          <c:showPercent val="0"/>
          <c:showBubbleSize val="0"/>
        </c:dLbls>
        <c:axId val="164540712"/>
        <c:axId val="164541104"/>
      </c:scatterChart>
      <c:valAx>
        <c:axId val="164540712"/>
        <c:scaling>
          <c:orientation val="minMax"/>
          <c:max val="100"/>
          <c:min val="0"/>
        </c:scaling>
        <c:delete val="0"/>
        <c:axPos val="b"/>
        <c:title>
          <c:tx>
            <c:rich>
              <a:bodyPr rot="0" spcFirstLastPara="1" vertOverflow="ellipsis" vert="horz" wrap="square" anchor="ctr" anchorCtr="1"/>
              <a:lstStyle/>
              <a:p>
                <a:pPr>
                  <a:defRPr sz="2400" b="1" i="0" u="none" strike="noStrike" kern="1200" cap="all" baseline="0">
                    <a:solidFill>
                      <a:schemeClr val="tx1"/>
                    </a:solidFill>
                    <a:latin typeface="Times New Roman" panose="02020603050405020304" pitchFamily="18" charset="0"/>
                    <a:ea typeface="+mn-ea"/>
                    <a:cs typeface="Times New Roman" panose="02020603050405020304" pitchFamily="18" charset="0"/>
                  </a:defRPr>
                </a:pPr>
                <a:r>
                  <a:rPr lang="en-US"/>
                  <a:t>Age (days)</a:t>
                </a:r>
              </a:p>
            </c:rich>
          </c:tx>
          <c:layout/>
          <c:overlay val="0"/>
          <c:spPr>
            <a:noFill/>
            <a:ln>
              <a:noFill/>
            </a:ln>
            <a:effectLst/>
          </c:spPr>
          <c:txPr>
            <a:bodyPr rot="0" spcFirstLastPara="1" vertOverflow="ellipsis" vert="horz" wrap="square" anchor="ctr" anchorCtr="1"/>
            <a:lstStyle/>
            <a:p>
              <a:pPr>
                <a:defRPr sz="2400" b="1" i="0" u="none" strike="noStrike" kern="1200" cap="all" baseline="0">
                  <a:solidFill>
                    <a:schemeClr val="tx1"/>
                  </a:solidFill>
                  <a:latin typeface="Times New Roman" panose="02020603050405020304" pitchFamily="18" charset="0"/>
                  <a:ea typeface="+mn-ea"/>
                  <a:cs typeface="Times New Roman" panose="02020603050405020304" pitchFamily="18" charset="0"/>
                </a:defRPr>
              </a:pPr>
              <a:endParaRPr lang="nl-BE"/>
            </a:p>
          </c:txPr>
        </c:title>
        <c:numFmt formatCode="General" sourceLinked="1"/>
        <c:majorTickMark val="in"/>
        <c:minorTickMark val="none"/>
        <c:tickLblPos val="nextTo"/>
        <c:spPr>
          <a:noFill/>
          <a:ln w="38100" cap="flat" cmpd="sng" algn="ctr">
            <a:solidFill>
              <a:srgbClr val="000000"/>
            </a:solidFill>
            <a:round/>
          </a:ln>
          <a:effectLst/>
        </c:spPr>
        <c:txPr>
          <a:bodyPr rot="-60000000" spcFirstLastPara="1" vertOverflow="ellipsis" vert="horz" wrap="square" anchor="ctr" anchorCtr="1"/>
          <a:lstStyle/>
          <a:p>
            <a:pPr>
              <a:defRPr sz="2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nl-BE"/>
          </a:p>
        </c:txPr>
        <c:crossAx val="164541104"/>
        <c:crosses val="autoZero"/>
        <c:crossBetween val="midCat"/>
        <c:majorUnit val="10"/>
      </c:valAx>
      <c:valAx>
        <c:axId val="164541104"/>
        <c:scaling>
          <c:orientation val="minMax"/>
          <c:min val="0"/>
        </c:scaling>
        <c:delete val="0"/>
        <c:axPos val="l"/>
        <c:title>
          <c:tx>
            <c:rich>
              <a:bodyPr rot="-5400000" spcFirstLastPara="1" vertOverflow="ellipsis" vert="horz" wrap="square" anchor="ctr" anchorCtr="1"/>
              <a:lstStyle/>
              <a:p>
                <a:pPr>
                  <a:defRPr sz="2400" b="1" i="0" u="none" strike="noStrike" kern="1200" cap="none" baseline="0">
                    <a:solidFill>
                      <a:schemeClr val="tx1"/>
                    </a:solidFill>
                    <a:latin typeface="Times New Roman" panose="02020603050405020304" pitchFamily="18" charset="0"/>
                    <a:ea typeface="+mn-ea"/>
                    <a:cs typeface="Times New Roman" panose="02020603050405020304" pitchFamily="18" charset="0"/>
                  </a:defRPr>
                </a:pPr>
                <a:r>
                  <a:rPr lang="en-US" cap="none" dirty="0" smtClean="0"/>
                  <a:t>Length change (%)</a:t>
                </a:r>
                <a:endParaRPr lang="en-US" cap="none" dirty="0"/>
              </a:p>
            </c:rich>
          </c:tx>
          <c:layout>
            <c:manualLayout>
              <c:xMode val="edge"/>
              <c:yMode val="edge"/>
              <c:x val="2.5715935578632283E-2"/>
              <c:y val="0.30029265573785141"/>
            </c:manualLayout>
          </c:layout>
          <c:overlay val="0"/>
          <c:spPr>
            <a:noFill/>
            <a:ln>
              <a:noFill/>
            </a:ln>
            <a:effectLst/>
          </c:spPr>
          <c:txPr>
            <a:bodyPr rot="-5400000" spcFirstLastPara="1" vertOverflow="ellipsis" vert="horz" wrap="square" anchor="ctr" anchorCtr="1"/>
            <a:lstStyle/>
            <a:p>
              <a:pPr>
                <a:defRPr sz="2400" b="1" i="0" u="none" strike="noStrike" kern="1200" cap="none" baseline="0">
                  <a:solidFill>
                    <a:schemeClr val="tx1"/>
                  </a:solidFill>
                  <a:latin typeface="Times New Roman" panose="02020603050405020304" pitchFamily="18" charset="0"/>
                  <a:ea typeface="+mn-ea"/>
                  <a:cs typeface="Times New Roman" panose="02020603050405020304" pitchFamily="18" charset="0"/>
                </a:defRPr>
              </a:pPr>
              <a:endParaRPr lang="nl-BE"/>
            </a:p>
          </c:txPr>
        </c:title>
        <c:numFmt formatCode="General" sourceLinked="1"/>
        <c:majorTickMark val="in"/>
        <c:minorTickMark val="none"/>
        <c:tickLblPos val="nextTo"/>
        <c:spPr>
          <a:noFill/>
          <a:ln w="38100" cap="flat" cmpd="sng" algn="ctr">
            <a:solidFill>
              <a:srgbClr val="000000"/>
            </a:solidFill>
            <a:round/>
          </a:ln>
          <a:effectLst/>
        </c:spPr>
        <c:txPr>
          <a:bodyPr rot="-60000000" spcFirstLastPara="1" vertOverflow="ellipsis" vert="horz" wrap="square" anchor="ctr" anchorCtr="1"/>
          <a:lstStyle/>
          <a:p>
            <a:pPr>
              <a:defRPr sz="2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nl-BE"/>
          </a:p>
        </c:txPr>
        <c:crossAx val="164540712"/>
        <c:crosses val="autoZero"/>
        <c:crossBetween val="midCat"/>
        <c:majorUnit val="0.5"/>
        <c:minorUnit val="0.1"/>
      </c:valAx>
      <c:spPr>
        <a:noFill/>
        <a:ln>
          <a:noFill/>
        </a:ln>
        <a:effectLst/>
      </c:spPr>
    </c:plotArea>
    <c:legend>
      <c:legendPos val="r"/>
      <c:layout>
        <c:manualLayout>
          <c:xMode val="edge"/>
          <c:yMode val="edge"/>
          <c:x val="0.83904071586254114"/>
          <c:y val="0.21399128902875619"/>
          <c:w val="0.16057611125123414"/>
          <c:h val="0.4568385205406153"/>
        </c:manualLayout>
      </c:layout>
      <c:overlay val="0"/>
      <c:spPr>
        <a:noFill/>
        <a:ln>
          <a:noFill/>
        </a:ln>
        <a:effectLst/>
      </c:spPr>
      <c:txPr>
        <a:bodyPr rot="0" spcFirstLastPara="1" vertOverflow="ellipsis" vert="horz" wrap="square" anchor="ctr" anchorCtr="1"/>
        <a:lstStyle/>
        <a:p>
          <a:pPr>
            <a:defRPr sz="2400" b="1"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nl-BE"/>
        </a:p>
      </c:txPr>
    </c:legend>
    <c:plotVisOnly val="1"/>
    <c:dispBlanksAs val="gap"/>
    <c:showDLblsOverMax val="0"/>
  </c:chart>
  <c:spPr>
    <a:noFill/>
    <a:ln>
      <a:noFill/>
    </a:ln>
    <a:effectLst/>
  </c:spPr>
  <c:txPr>
    <a:bodyPr/>
    <a:lstStyle/>
    <a:p>
      <a:pPr>
        <a:defRPr sz="2400" b="1">
          <a:solidFill>
            <a:schemeClr val="tx1"/>
          </a:solidFill>
          <a:latin typeface="Times New Roman" panose="02020603050405020304" pitchFamily="18" charset="0"/>
          <a:cs typeface="Times New Roman" panose="02020603050405020304" pitchFamily="18" charset="0"/>
        </a:defRPr>
      </a:pPr>
      <a:endParaRPr lang="nl-BE"/>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014805751319696"/>
          <c:y val="3.7887856941073828E-2"/>
          <c:w val="0.75047569291292504"/>
          <c:h val="0.7827074430532831"/>
        </c:manualLayout>
      </c:layout>
      <c:scatterChart>
        <c:scatterStyle val="lineMarker"/>
        <c:varyColors val="0"/>
        <c:ser>
          <c:idx val="0"/>
          <c:order val="0"/>
          <c:tx>
            <c:strRef>
              <c:f>'#77_Ballmill_Sieved_5hr_aver.$a'!$R$3</c:f>
              <c:strCache>
                <c:ptCount val="1"/>
                <c:pt idx="0">
                  <c:v>BM10</c:v>
                </c:pt>
              </c:strCache>
            </c:strRef>
          </c:tx>
          <c:spPr>
            <a:ln w="31750" cap="rnd">
              <a:solidFill>
                <a:srgbClr val="000000"/>
              </a:solidFill>
              <a:prstDash val="solid"/>
              <a:round/>
            </a:ln>
            <a:effectLst/>
          </c:spPr>
          <c:marker>
            <c:symbol val="none"/>
          </c:marker>
          <c:xVal>
            <c:numRef>
              <c:f>'#77_Ballmill_Sieved_5hr_aver.$a'!$S$5:$S$120</c:f>
              <c:numCache>
                <c:formatCode>General</c:formatCode>
                <c:ptCount val="116"/>
                <c:pt idx="0">
                  <c:v>4.1899400000000003E-2</c:v>
                </c:pt>
                <c:pt idx="1">
                  <c:v>4.5995500000000002E-2</c:v>
                </c:pt>
                <c:pt idx="2">
                  <c:v>5.0492099999999998E-2</c:v>
                </c:pt>
                <c:pt idx="3">
                  <c:v>5.5428699999999997E-2</c:v>
                </c:pt>
                <c:pt idx="4">
                  <c:v>6.08478E-2</c:v>
                </c:pt>
                <c:pt idx="5">
                  <c:v>6.6796400000000006E-2</c:v>
                </c:pt>
                <c:pt idx="6">
                  <c:v>7.3326199999999994E-2</c:v>
                </c:pt>
                <c:pt idx="7">
                  <c:v>8.0494899999999994E-2</c:v>
                </c:pt>
                <c:pt idx="8">
                  <c:v>8.8364899999999996E-2</c:v>
                </c:pt>
                <c:pt idx="9">
                  <c:v>9.7006400000000007E-2</c:v>
                </c:pt>
                <c:pt idx="10">
                  <c:v>0.106489</c:v>
                </c:pt>
                <c:pt idx="11">
                  <c:v>0.116898</c:v>
                </c:pt>
                <c:pt idx="12">
                  <c:v>0.128326</c:v>
                </c:pt>
                <c:pt idx="13">
                  <c:v>0.140872</c:v>
                </c:pt>
                <c:pt idx="14">
                  <c:v>0.15464700000000001</c:v>
                </c:pt>
                <c:pt idx="15">
                  <c:v>0.169765</c:v>
                </c:pt>
                <c:pt idx="16">
                  <c:v>0.186362</c:v>
                </c:pt>
                <c:pt idx="17">
                  <c:v>0.20458200000000001</c:v>
                </c:pt>
                <c:pt idx="18">
                  <c:v>0.224581</c:v>
                </c:pt>
                <c:pt idx="19">
                  <c:v>0.24653700000000001</c:v>
                </c:pt>
                <c:pt idx="20">
                  <c:v>0.27064100000000002</c:v>
                </c:pt>
                <c:pt idx="21">
                  <c:v>0.297097</c:v>
                </c:pt>
                <c:pt idx="22">
                  <c:v>0.32614500000000002</c:v>
                </c:pt>
                <c:pt idx="23">
                  <c:v>0.35803099999999999</c:v>
                </c:pt>
                <c:pt idx="24">
                  <c:v>0.39303199999999999</c:v>
                </c:pt>
                <c:pt idx="25">
                  <c:v>0.43146099999999998</c:v>
                </c:pt>
                <c:pt idx="26">
                  <c:v>0.47364000000000001</c:v>
                </c:pt>
                <c:pt idx="27">
                  <c:v>0.51994399999999996</c:v>
                </c:pt>
                <c:pt idx="28">
                  <c:v>0.57077900000000004</c:v>
                </c:pt>
                <c:pt idx="29">
                  <c:v>0.626579</c:v>
                </c:pt>
                <c:pt idx="30">
                  <c:v>0.68783700000000003</c:v>
                </c:pt>
                <c:pt idx="31">
                  <c:v>0.75508399999999998</c:v>
                </c:pt>
                <c:pt idx="32">
                  <c:v>0.82890299999999995</c:v>
                </c:pt>
                <c:pt idx="33">
                  <c:v>0.90993999999999997</c:v>
                </c:pt>
                <c:pt idx="34">
                  <c:v>0.99890299999999999</c:v>
                </c:pt>
                <c:pt idx="35">
                  <c:v>1.09656</c:v>
                </c:pt>
                <c:pt idx="36">
                  <c:v>1.20374</c:v>
                </c:pt>
                <c:pt idx="37">
                  <c:v>1.32141</c:v>
                </c:pt>
                <c:pt idx="38">
                  <c:v>1.45062</c:v>
                </c:pt>
                <c:pt idx="39">
                  <c:v>1.5924700000000001</c:v>
                </c:pt>
                <c:pt idx="40">
                  <c:v>1.7481500000000001</c:v>
                </c:pt>
                <c:pt idx="41">
                  <c:v>1.91906</c:v>
                </c:pt>
                <c:pt idx="42">
                  <c:v>2.1066600000000002</c:v>
                </c:pt>
                <c:pt idx="43">
                  <c:v>2.3125800000000001</c:v>
                </c:pt>
                <c:pt idx="44">
                  <c:v>2.5386899999999999</c:v>
                </c:pt>
                <c:pt idx="45">
                  <c:v>2.7869199999999998</c:v>
                </c:pt>
                <c:pt idx="46">
                  <c:v>3.0593699999999999</c:v>
                </c:pt>
                <c:pt idx="47">
                  <c:v>3.3584499999999999</c:v>
                </c:pt>
                <c:pt idx="48">
                  <c:v>3.6867899999999998</c:v>
                </c:pt>
                <c:pt idx="49">
                  <c:v>4.04725</c:v>
                </c:pt>
                <c:pt idx="50">
                  <c:v>4.4429699999999999</c:v>
                </c:pt>
                <c:pt idx="51">
                  <c:v>4.8773400000000002</c:v>
                </c:pt>
                <c:pt idx="52">
                  <c:v>5.3541800000000004</c:v>
                </c:pt>
                <c:pt idx="53">
                  <c:v>5.8776099999999998</c:v>
                </c:pt>
                <c:pt idx="54">
                  <c:v>6.4522300000000001</c:v>
                </c:pt>
                <c:pt idx="55">
                  <c:v>7.0830500000000001</c:v>
                </c:pt>
                <c:pt idx="56">
                  <c:v>7.7754899999999996</c:v>
                </c:pt>
                <c:pt idx="57">
                  <c:v>8.53566</c:v>
                </c:pt>
                <c:pt idx="58">
                  <c:v>9.3701600000000003</c:v>
                </c:pt>
                <c:pt idx="59">
                  <c:v>10.286099999999999</c:v>
                </c:pt>
                <c:pt idx="60">
                  <c:v>11.291700000000001</c:v>
                </c:pt>
                <c:pt idx="61">
                  <c:v>12.396000000000001</c:v>
                </c:pt>
                <c:pt idx="62">
                  <c:v>13.607699999999999</c:v>
                </c:pt>
                <c:pt idx="63">
                  <c:v>14.9377</c:v>
                </c:pt>
                <c:pt idx="64">
                  <c:v>16.398199999999999</c:v>
                </c:pt>
                <c:pt idx="65">
                  <c:v>18.0014</c:v>
                </c:pt>
                <c:pt idx="66">
                  <c:v>19.761500000000002</c:v>
                </c:pt>
                <c:pt idx="67">
                  <c:v>21.6934</c:v>
                </c:pt>
                <c:pt idx="68">
                  <c:v>23.8141</c:v>
                </c:pt>
                <c:pt idx="69">
                  <c:v>26.142499999999998</c:v>
                </c:pt>
                <c:pt idx="70">
                  <c:v>28.6983</c:v>
                </c:pt>
                <c:pt idx="71">
                  <c:v>31.503699999999998</c:v>
                </c:pt>
                <c:pt idx="72">
                  <c:v>34.5839</c:v>
                </c:pt>
                <c:pt idx="73">
                  <c:v>37.965200000000003</c:v>
                </c:pt>
                <c:pt idx="74">
                  <c:v>41.677199999999999</c:v>
                </c:pt>
                <c:pt idx="75">
                  <c:v>45.7517</c:v>
                </c:pt>
                <c:pt idx="76">
                  <c:v>50.224400000000003</c:v>
                </c:pt>
                <c:pt idx="77">
                  <c:v>55.134500000000003</c:v>
                </c:pt>
                <c:pt idx="78">
                  <c:v>60.524700000000003</c:v>
                </c:pt>
                <c:pt idx="79">
                  <c:v>66.441699999999997</c:v>
                </c:pt>
                <c:pt idx="80">
                  <c:v>72.937700000000007</c:v>
                </c:pt>
                <c:pt idx="81">
                  <c:v>80.068399999999997</c:v>
                </c:pt>
                <c:pt idx="82">
                  <c:v>87.895899999999997</c:v>
                </c:pt>
                <c:pt idx="83">
                  <c:v>96.490899999999996</c:v>
                </c:pt>
                <c:pt idx="84">
                  <c:v>105.925</c:v>
                </c:pt>
                <c:pt idx="85">
                  <c:v>116.279</c:v>
                </c:pt>
                <c:pt idx="86">
                  <c:v>127.646</c:v>
                </c:pt>
                <c:pt idx="87">
                  <c:v>140.12299999999999</c:v>
                </c:pt>
                <c:pt idx="88">
                  <c:v>153.82300000000001</c:v>
                </c:pt>
                <c:pt idx="89">
                  <c:v>168.86099999999999</c:v>
                </c:pt>
                <c:pt idx="90">
                  <c:v>185.36799999999999</c:v>
                </c:pt>
                <c:pt idx="91">
                  <c:v>203.494</c:v>
                </c:pt>
                <c:pt idx="92">
                  <c:v>223.387</c:v>
                </c:pt>
                <c:pt idx="93">
                  <c:v>245.22800000000001</c:v>
                </c:pt>
                <c:pt idx="94">
                  <c:v>269.20699999999999</c:v>
                </c:pt>
                <c:pt idx="95">
                  <c:v>295.524</c:v>
                </c:pt>
                <c:pt idx="96">
                  <c:v>324.41199999999998</c:v>
                </c:pt>
                <c:pt idx="97">
                  <c:v>356.12799999999999</c:v>
                </c:pt>
                <c:pt idx="98">
                  <c:v>390.94499999999999</c:v>
                </c:pt>
                <c:pt idx="99">
                  <c:v>429.16800000000001</c:v>
                </c:pt>
                <c:pt idx="100">
                  <c:v>471.12799999999999</c:v>
                </c:pt>
                <c:pt idx="101">
                  <c:v>517.18700000000001</c:v>
                </c:pt>
                <c:pt idx="102">
                  <c:v>567.74800000000005</c:v>
                </c:pt>
                <c:pt idx="103">
                  <c:v>623.25199999999995</c:v>
                </c:pt>
                <c:pt idx="104">
                  <c:v>684.18600000000004</c:v>
                </c:pt>
                <c:pt idx="105">
                  <c:v>751.07299999999998</c:v>
                </c:pt>
                <c:pt idx="106">
                  <c:v>824.50300000000004</c:v>
                </c:pt>
                <c:pt idx="107">
                  <c:v>905.11099999999999</c:v>
                </c:pt>
                <c:pt idx="108">
                  <c:v>993.58</c:v>
                </c:pt>
                <c:pt idx="109">
                  <c:v>1090.71</c:v>
                </c:pt>
                <c:pt idx="110">
                  <c:v>1197.3499999999999</c:v>
                </c:pt>
                <c:pt idx="111">
                  <c:v>1314.42</c:v>
                </c:pt>
                <c:pt idx="112">
                  <c:v>1442.93</c:v>
                </c:pt>
                <c:pt idx="113">
                  <c:v>1583.98</c:v>
                </c:pt>
                <c:pt idx="114">
                  <c:v>1738.86</c:v>
                </c:pt>
                <c:pt idx="115">
                  <c:v>1908.87</c:v>
                </c:pt>
              </c:numCache>
            </c:numRef>
          </c:xVal>
          <c:yVal>
            <c:numRef>
              <c:f>'#77_Ballmill_Sieved_5hr_aver.$a'!$U$5:$U$121</c:f>
              <c:numCache>
                <c:formatCode>General</c:formatCode>
                <c:ptCount val="117"/>
                <c:pt idx="0">
                  <c:v>0</c:v>
                </c:pt>
                <c:pt idx="1">
                  <c:v>3.7234900000000001E-4</c:v>
                </c:pt>
                <c:pt idx="2">
                  <c:v>8.8443599999999995E-4</c:v>
                </c:pt>
                <c:pt idx="3">
                  <c:v>1.7412599999999999E-3</c:v>
                </c:pt>
                <c:pt idx="4">
                  <c:v>3.4874799999999998E-3</c:v>
                </c:pt>
                <c:pt idx="5">
                  <c:v>7.0914799999999998E-3</c:v>
                </c:pt>
                <c:pt idx="6">
                  <c:v>1.37448E-2</c:v>
                </c:pt>
                <c:pt idx="7">
                  <c:v>2.4054900000000001E-2</c:v>
                </c:pt>
                <c:pt idx="8">
                  <c:v>3.8132399999999997E-2</c:v>
                </c:pt>
                <c:pt idx="9">
                  <c:v>5.6130100000000002E-2</c:v>
                </c:pt>
                <c:pt idx="10">
                  <c:v>7.8641000000000003E-2</c:v>
                </c:pt>
                <c:pt idx="11">
                  <c:v>0.10617799999999999</c:v>
                </c:pt>
                <c:pt idx="12">
                  <c:v>0.138904</c:v>
                </c:pt>
                <c:pt idx="13">
                  <c:v>0.17691399999999999</c:v>
                </c:pt>
                <c:pt idx="14">
                  <c:v>0.22067600000000001</c:v>
                </c:pt>
                <c:pt idx="15">
                  <c:v>0.27084999999999998</c:v>
                </c:pt>
                <c:pt idx="16">
                  <c:v>0.32809500000000003</c:v>
                </c:pt>
                <c:pt idx="17">
                  <c:v>0.39298499999999997</c:v>
                </c:pt>
                <c:pt idx="18">
                  <c:v>0.46651700000000002</c:v>
                </c:pt>
                <c:pt idx="19">
                  <c:v>0.54997799999999997</c:v>
                </c:pt>
                <c:pt idx="20">
                  <c:v>0.64474100000000001</c:v>
                </c:pt>
                <c:pt idx="21">
                  <c:v>0.75173699999999999</c:v>
                </c:pt>
                <c:pt idx="22">
                  <c:v>0.872004</c:v>
                </c:pt>
                <c:pt idx="23">
                  <c:v>1.00634</c:v>
                </c:pt>
                <c:pt idx="24">
                  <c:v>1.15567</c:v>
                </c:pt>
                <c:pt idx="25">
                  <c:v>1.3206899999999999</c:v>
                </c:pt>
                <c:pt idx="26">
                  <c:v>1.5025500000000001</c:v>
                </c:pt>
                <c:pt idx="27">
                  <c:v>1.70245</c:v>
                </c:pt>
                <c:pt idx="28">
                  <c:v>1.92161</c:v>
                </c:pt>
                <c:pt idx="29">
                  <c:v>2.16093</c:v>
                </c:pt>
                <c:pt idx="30">
                  <c:v>2.4212600000000002</c:v>
                </c:pt>
                <c:pt idx="31">
                  <c:v>2.7034600000000002</c:v>
                </c:pt>
                <c:pt idx="32">
                  <c:v>3.0083000000000002</c:v>
                </c:pt>
                <c:pt idx="33">
                  <c:v>3.3363299999999998</c:v>
                </c:pt>
                <c:pt idx="34">
                  <c:v>3.6876500000000001</c:v>
                </c:pt>
                <c:pt idx="35">
                  <c:v>4.0621999999999998</c:v>
                </c:pt>
                <c:pt idx="36">
                  <c:v>4.4596499999999999</c:v>
                </c:pt>
                <c:pt idx="37">
                  <c:v>4.8796099999999996</c:v>
                </c:pt>
                <c:pt idx="38">
                  <c:v>5.3211700000000004</c:v>
                </c:pt>
                <c:pt idx="39">
                  <c:v>5.7833300000000003</c:v>
                </c:pt>
                <c:pt idx="40">
                  <c:v>6.2652099999999997</c:v>
                </c:pt>
                <c:pt idx="41">
                  <c:v>6.7664099999999996</c:v>
                </c:pt>
                <c:pt idx="42">
                  <c:v>7.2867899999999999</c:v>
                </c:pt>
                <c:pt idx="43">
                  <c:v>7.8267300000000004</c:v>
                </c:pt>
                <c:pt idx="44">
                  <c:v>8.3875299999999999</c:v>
                </c:pt>
                <c:pt idx="45">
                  <c:v>8.97194</c:v>
                </c:pt>
                <c:pt idx="46">
                  <c:v>9.5843699999999998</c:v>
                </c:pt>
                <c:pt idx="47">
                  <c:v>10.230700000000001</c:v>
                </c:pt>
                <c:pt idx="48">
                  <c:v>10.9183</c:v>
                </c:pt>
                <c:pt idx="49">
                  <c:v>11.656499999999999</c:v>
                </c:pt>
                <c:pt idx="50">
                  <c:v>12.4566</c:v>
                </c:pt>
                <c:pt idx="51">
                  <c:v>13.331</c:v>
                </c:pt>
                <c:pt idx="52">
                  <c:v>14.293100000000001</c:v>
                </c:pt>
                <c:pt idx="53">
                  <c:v>15.3561</c:v>
                </c:pt>
                <c:pt idx="54">
                  <c:v>16.533100000000001</c:v>
                </c:pt>
                <c:pt idx="55">
                  <c:v>17.837</c:v>
                </c:pt>
                <c:pt idx="56">
                  <c:v>19.28</c:v>
                </c:pt>
                <c:pt idx="57">
                  <c:v>20.8719</c:v>
                </c:pt>
                <c:pt idx="58">
                  <c:v>22.6203</c:v>
                </c:pt>
                <c:pt idx="59">
                  <c:v>24.5307</c:v>
                </c:pt>
                <c:pt idx="60">
                  <c:v>26.605699999999999</c:v>
                </c:pt>
                <c:pt idx="61">
                  <c:v>28.841799999999999</c:v>
                </c:pt>
                <c:pt idx="62">
                  <c:v>31.2257</c:v>
                </c:pt>
                <c:pt idx="63">
                  <c:v>33.735300000000002</c:v>
                </c:pt>
                <c:pt idx="64">
                  <c:v>36.347900000000003</c:v>
                </c:pt>
                <c:pt idx="65">
                  <c:v>39.052300000000002</c:v>
                </c:pt>
                <c:pt idx="66">
                  <c:v>41.854100000000003</c:v>
                </c:pt>
                <c:pt idx="67">
                  <c:v>44.769500000000001</c:v>
                </c:pt>
                <c:pt idx="68">
                  <c:v>47.8095</c:v>
                </c:pt>
                <c:pt idx="69">
                  <c:v>50.965499999999999</c:v>
                </c:pt>
                <c:pt idx="70">
                  <c:v>54.2057</c:v>
                </c:pt>
                <c:pt idx="71">
                  <c:v>57.4893</c:v>
                </c:pt>
                <c:pt idx="72">
                  <c:v>60.784300000000002</c:v>
                </c:pt>
                <c:pt idx="73">
                  <c:v>64.079800000000006</c:v>
                </c:pt>
                <c:pt idx="74">
                  <c:v>67.379000000000005</c:v>
                </c:pt>
                <c:pt idx="75">
                  <c:v>70.673400000000001</c:v>
                </c:pt>
                <c:pt idx="76">
                  <c:v>73.917500000000004</c:v>
                </c:pt>
                <c:pt idx="77">
                  <c:v>77.018600000000006</c:v>
                </c:pt>
                <c:pt idx="78">
                  <c:v>79.861099999999993</c:v>
                </c:pt>
                <c:pt idx="79">
                  <c:v>82.363</c:v>
                </c:pt>
                <c:pt idx="80">
                  <c:v>84.526799999999994</c:v>
                </c:pt>
                <c:pt idx="81">
                  <c:v>86.455399999999997</c:v>
                </c:pt>
                <c:pt idx="82">
                  <c:v>88.315399999999997</c:v>
                </c:pt>
                <c:pt idx="83">
                  <c:v>90.259600000000006</c:v>
                </c:pt>
                <c:pt idx="84">
                  <c:v>92.3523</c:v>
                </c:pt>
                <c:pt idx="85">
                  <c:v>94.509699999999995</c:v>
                </c:pt>
                <c:pt idx="86">
                  <c:v>96.516499999999994</c:v>
                </c:pt>
                <c:pt idx="87">
                  <c:v>98.120900000000006</c:v>
                </c:pt>
                <c:pt idx="88">
                  <c:v>99.1922</c:v>
                </c:pt>
                <c:pt idx="89">
                  <c:v>99.748099999999994</c:v>
                </c:pt>
                <c:pt idx="90">
                  <c:v>99.9542</c:v>
                </c:pt>
                <c:pt idx="91">
                  <c:v>99.996099999999998</c:v>
                </c:pt>
                <c:pt idx="92">
                  <c:v>100</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numCache>
            </c:numRef>
          </c:yVal>
          <c:smooth val="0"/>
        </c:ser>
        <c:ser>
          <c:idx val="1"/>
          <c:order val="1"/>
          <c:tx>
            <c:strRef>
              <c:f>'#77_Ballmill_Sieved_5hr_aver.$a'!$V$3</c:f>
              <c:strCache>
                <c:ptCount val="1"/>
                <c:pt idx="0">
                  <c:v>BM30</c:v>
                </c:pt>
              </c:strCache>
            </c:strRef>
          </c:tx>
          <c:spPr>
            <a:ln w="38100" cap="rnd">
              <a:solidFill>
                <a:schemeClr val="accent2"/>
              </a:solidFill>
              <a:round/>
            </a:ln>
            <a:effectLst/>
          </c:spPr>
          <c:marker>
            <c:symbol val="none"/>
          </c:marker>
          <c:xVal>
            <c:numRef>
              <c:f>'#77_Ballmill_Sieved_5hr_aver.$a'!$W$5:$W$120</c:f>
              <c:numCache>
                <c:formatCode>General</c:formatCode>
                <c:ptCount val="116"/>
                <c:pt idx="0">
                  <c:v>4.1899199999999998E-2</c:v>
                </c:pt>
                <c:pt idx="1">
                  <c:v>4.5995500000000002E-2</c:v>
                </c:pt>
                <c:pt idx="2">
                  <c:v>5.0492200000000001E-2</c:v>
                </c:pt>
                <c:pt idx="3">
                  <c:v>5.5428600000000001E-2</c:v>
                </c:pt>
                <c:pt idx="4">
                  <c:v>6.0847600000000002E-2</c:v>
                </c:pt>
                <c:pt idx="5">
                  <c:v>6.6796300000000003E-2</c:v>
                </c:pt>
                <c:pt idx="6">
                  <c:v>7.3326699999999995E-2</c:v>
                </c:pt>
                <c:pt idx="7">
                  <c:v>8.0495399999999995E-2</c:v>
                </c:pt>
                <c:pt idx="8">
                  <c:v>8.8364999999999999E-2</c:v>
                </c:pt>
                <c:pt idx="9">
                  <c:v>9.7004000000000007E-2</c:v>
                </c:pt>
                <c:pt idx="10">
                  <c:v>0.106488</c:v>
                </c:pt>
                <c:pt idx="11">
                  <c:v>0.116898</c:v>
                </c:pt>
                <c:pt idx="12">
                  <c:v>0.128327</c:v>
                </c:pt>
                <c:pt idx="13">
                  <c:v>0.140873</c:v>
                </c:pt>
                <c:pt idx="14">
                  <c:v>0.154645</c:v>
                </c:pt>
                <c:pt idx="15">
                  <c:v>0.169764</c:v>
                </c:pt>
                <c:pt idx="16">
                  <c:v>0.186361</c:v>
                </c:pt>
                <c:pt idx="17">
                  <c:v>0.20458000000000001</c:v>
                </c:pt>
                <c:pt idx="18">
                  <c:v>0.224581</c:v>
                </c:pt>
                <c:pt idx="19">
                  <c:v>0.24653700000000001</c:v>
                </c:pt>
                <c:pt idx="20">
                  <c:v>0.27063999999999999</c:v>
                </c:pt>
                <c:pt idx="21">
                  <c:v>0.297099</c:v>
                </c:pt>
                <c:pt idx="22">
                  <c:v>0.32614500000000002</c:v>
                </c:pt>
                <c:pt idx="23">
                  <c:v>0.35803000000000001</c:v>
                </c:pt>
                <c:pt idx="24">
                  <c:v>0.39303300000000002</c:v>
                </c:pt>
                <c:pt idx="25">
                  <c:v>0.43145800000000001</c:v>
                </c:pt>
                <c:pt idx="26">
                  <c:v>0.47363899999999998</c:v>
                </c:pt>
                <c:pt idx="27">
                  <c:v>0.51994499999999999</c:v>
                </c:pt>
                <c:pt idx="28">
                  <c:v>0.57077699999999998</c:v>
                </c:pt>
                <c:pt idx="29">
                  <c:v>0.626579</c:v>
                </c:pt>
                <c:pt idx="30">
                  <c:v>0.687836</c:v>
                </c:pt>
                <c:pt idx="31">
                  <c:v>0.75508200000000003</c:v>
                </c:pt>
                <c:pt idx="32">
                  <c:v>0.82890299999999995</c:v>
                </c:pt>
                <c:pt idx="33">
                  <c:v>0.90993999999999997</c:v>
                </c:pt>
                <c:pt idx="34">
                  <c:v>0.99890000000000001</c:v>
                </c:pt>
                <c:pt idx="35">
                  <c:v>1.09656</c:v>
                </c:pt>
                <c:pt idx="36">
                  <c:v>1.2037599999999999</c:v>
                </c:pt>
                <c:pt idx="37">
                  <c:v>1.32145</c:v>
                </c:pt>
                <c:pt idx="38">
                  <c:v>1.4506399999999999</c:v>
                </c:pt>
                <c:pt idx="39">
                  <c:v>1.59246</c:v>
                </c:pt>
                <c:pt idx="40">
                  <c:v>1.7481500000000001</c:v>
                </c:pt>
                <c:pt idx="41">
                  <c:v>1.9190499999999999</c:v>
                </c:pt>
                <c:pt idx="42">
                  <c:v>2.1066699999999998</c:v>
                </c:pt>
                <c:pt idx="43">
                  <c:v>2.31263</c:v>
                </c:pt>
                <c:pt idx="44">
                  <c:v>2.5387200000000001</c:v>
                </c:pt>
                <c:pt idx="45">
                  <c:v>2.7869199999999998</c:v>
                </c:pt>
                <c:pt idx="46">
                  <c:v>3.05938</c:v>
                </c:pt>
                <c:pt idx="47">
                  <c:v>3.3584800000000001</c:v>
                </c:pt>
                <c:pt idx="48">
                  <c:v>3.68682</c:v>
                </c:pt>
                <c:pt idx="49">
                  <c:v>4.0472700000000001</c:v>
                </c:pt>
                <c:pt idx="50">
                  <c:v>4.4429499999999997</c:v>
                </c:pt>
                <c:pt idx="51">
                  <c:v>4.8773099999999996</c:v>
                </c:pt>
                <c:pt idx="52">
                  <c:v>5.3541400000000001</c:v>
                </c:pt>
                <c:pt idx="53">
                  <c:v>5.87758</c:v>
                </c:pt>
                <c:pt idx="54">
                  <c:v>6.4522000000000004</c:v>
                </c:pt>
                <c:pt idx="55">
                  <c:v>7.0830000000000002</c:v>
                </c:pt>
                <c:pt idx="56">
                  <c:v>7.7754700000000003</c:v>
                </c:pt>
                <c:pt idx="57">
                  <c:v>8.5356400000000008</c:v>
                </c:pt>
                <c:pt idx="58">
                  <c:v>9.37012</c:v>
                </c:pt>
                <c:pt idx="59">
                  <c:v>10.286199999999999</c:v>
                </c:pt>
                <c:pt idx="60">
                  <c:v>11.2918</c:v>
                </c:pt>
                <c:pt idx="61">
                  <c:v>12.395799999999999</c:v>
                </c:pt>
                <c:pt idx="62">
                  <c:v>13.6076</c:v>
                </c:pt>
                <c:pt idx="63">
                  <c:v>14.938000000000001</c:v>
                </c:pt>
                <c:pt idx="64">
                  <c:v>16.398399999999999</c:v>
                </c:pt>
                <c:pt idx="65">
                  <c:v>18.0016</c:v>
                </c:pt>
                <c:pt idx="66">
                  <c:v>19.761500000000002</c:v>
                </c:pt>
                <c:pt idx="67">
                  <c:v>21.6935</c:v>
                </c:pt>
                <c:pt idx="68">
                  <c:v>23.814299999999999</c:v>
                </c:pt>
                <c:pt idx="69">
                  <c:v>26.142499999999998</c:v>
                </c:pt>
                <c:pt idx="70">
                  <c:v>28.6983</c:v>
                </c:pt>
                <c:pt idx="71">
                  <c:v>31.504000000000001</c:v>
                </c:pt>
                <c:pt idx="72">
                  <c:v>34.584000000000003</c:v>
                </c:pt>
                <c:pt idx="73">
                  <c:v>37.9651</c:v>
                </c:pt>
                <c:pt idx="74">
                  <c:v>41.6768</c:v>
                </c:pt>
                <c:pt idx="75">
                  <c:v>45.751300000000001</c:v>
                </c:pt>
                <c:pt idx="76">
                  <c:v>50.224200000000003</c:v>
                </c:pt>
                <c:pt idx="77">
                  <c:v>55.134300000000003</c:v>
                </c:pt>
                <c:pt idx="78">
                  <c:v>60.524500000000003</c:v>
                </c:pt>
                <c:pt idx="79">
                  <c:v>66.441699999999997</c:v>
                </c:pt>
                <c:pt idx="80">
                  <c:v>72.937299999999993</c:v>
                </c:pt>
                <c:pt idx="81">
                  <c:v>80.067999999999998</c:v>
                </c:pt>
                <c:pt idx="82">
                  <c:v>87.895899999999997</c:v>
                </c:pt>
                <c:pt idx="83">
                  <c:v>96.489000000000004</c:v>
                </c:pt>
                <c:pt idx="84">
                  <c:v>105.922</c:v>
                </c:pt>
                <c:pt idx="85">
                  <c:v>116.27800000000001</c:v>
                </c:pt>
                <c:pt idx="86">
                  <c:v>127.646</c:v>
                </c:pt>
                <c:pt idx="87">
                  <c:v>140.125</c:v>
                </c:pt>
                <c:pt idx="88">
                  <c:v>153.82400000000001</c:v>
                </c:pt>
                <c:pt idx="89">
                  <c:v>168.863</c:v>
                </c:pt>
                <c:pt idx="90">
                  <c:v>185.37100000000001</c:v>
                </c:pt>
                <c:pt idx="91">
                  <c:v>203.494</c:v>
                </c:pt>
                <c:pt idx="92">
                  <c:v>223.38900000000001</c:v>
                </c:pt>
                <c:pt idx="93">
                  <c:v>245.22800000000001</c:v>
                </c:pt>
                <c:pt idx="94">
                  <c:v>269.20299999999997</c:v>
                </c:pt>
                <c:pt idx="95">
                  <c:v>295.52199999999999</c:v>
                </c:pt>
                <c:pt idx="96">
                  <c:v>324.41300000000001</c:v>
                </c:pt>
                <c:pt idx="97">
                  <c:v>356.13</c:v>
                </c:pt>
                <c:pt idx="98">
                  <c:v>390.94600000000003</c:v>
                </c:pt>
                <c:pt idx="99">
                  <c:v>429.16699999999997</c:v>
                </c:pt>
                <c:pt idx="100">
                  <c:v>471.125</c:v>
                </c:pt>
                <c:pt idx="101">
                  <c:v>517.18399999999997</c:v>
                </c:pt>
                <c:pt idx="102">
                  <c:v>567.74699999999996</c:v>
                </c:pt>
                <c:pt idx="103">
                  <c:v>623.25199999999995</c:v>
                </c:pt>
                <c:pt idx="104">
                  <c:v>684.18399999999997</c:v>
                </c:pt>
                <c:pt idx="105">
                  <c:v>751.07299999999998</c:v>
                </c:pt>
                <c:pt idx="106">
                  <c:v>824.50199999999995</c:v>
                </c:pt>
                <c:pt idx="107">
                  <c:v>905.10900000000004</c:v>
                </c:pt>
                <c:pt idx="108">
                  <c:v>993.59699999999998</c:v>
                </c:pt>
                <c:pt idx="109">
                  <c:v>1090.74</c:v>
                </c:pt>
                <c:pt idx="110">
                  <c:v>1197.3699999999999</c:v>
                </c:pt>
                <c:pt idx="111">
                  <c:v>1314.43</c:v>
                </c:pt>
                <c:pt idx="112">
                  <c:v>1442.94</c:v>
                </c:pt>
                <c:pt idx="113">
                  <c:v>1584.01</c:v>
                </c:pt>
                <c:pt idx="114">
                  <c:v>1738.87</c:v>
                </c:pt>
                <c:pt idx="115">
                  <c:v>1908.87</c:v>
                </c:pt>
              </c:numCache>
            </c:numRef>
          </c:xVal>
          <c:yVal>
            <c:numRef>
              <c:f>'#77_Ballmill_Sieved_5hr_aver.$a'!$Y$5:$Y$121</c:f>
              <c:numCache>
                <c:formatCode>General</c:formatCode>
                <c:ptCount val="117"/>
                <c:pt idx="0">
                  <c:v>0</c:v>
                </c:pt>
                <c:pt idx="1">
                  <c:v>4.6226900000000002E-4</c:v>
                </c:pt>
                <c:pt idx="2">
                  <c:v>1.0865499999999999E-3</c:v>
                </c:pt>
                <c:pt idx="3">
                  <c:v>2.1118399999999998E-3</c:v>
                </c:pt>
                <c:pt idx="4">
                  <c:v>4.18594E-3</c:v>
                </c:pt>
                <c:pt idx="5">
                  <c:v>8.4866799999999999E-3</c:v>
                </c:pt>
                <c:pt idx="6">
                  <c:v>1.6463499999999999E-2</c:v>
                </c:pt>
                <c:pt idx="7">
                  <c:v>2.8816100000000001E-2</c:v>
                </c:pt>
                <c:pt idx="8">
                  <c:v>4.5574099999999999E-2</c:v>
                </c:pt>
                <c:pt idx="9">
                  <c:v>6.6840200000000002E-2</c:v>
                </c:pt>
                <c:pt idx="10">
                  <c:v>9.3214500000000006E-2</c:v>
                </c:pt>
                <c:pt idx="11">
                  <c:v>0.125198</c:v>
                </c:pt>
                <c:pt idx="12">
                  <c:v>0.16289699999999999</c:v>
                </c:pt>
                <c:pt idx="13">
                  <c:v>0.20643600000000001</c:v>
                </c:pt>
                <c:pt idx="14">
                  <c:v>0.256247</c:v>
                </c:pt>
                <c:pt idx="15">
                  <c:v>0.31290000000000001</c:v>
                </c:pt>
                <c:pt idx="16">
                  <c:v>0.376975</c:v>
                </c:pt>
                <c:pt idx="17">
                  <c:v>0.44913900000000001</c:v>
                </c:pt>
                <c:pt idx="18">
                  <c:v>0.53046099999999996</c:v>
                </c:pt>
                <c:pt idx="19">
                  <c:v>0.62225699999999995</c:v>
                </c:pt>
                <c:pt idx="20">
                  <c:v>0.72592999999999996</c:v>
                </c:pt>
                <c:pt idx="21">
                  <c:v>0.84257599999999999</c:v>
                </c:pt>
                <c:pt idx="22">
                  <c:v>0.97333000000000003</c:v>
                </c:pt>
                <c:pt idx="23">
                  <c:v>1.1190199999999999</c:v>
                </c:pt>
                <c:pt idx="24">
                  <c:v>1.2806200000000001</c:v>
                </c:pt>
                <c:pt idx="25">
                  <c:v>1.4590700000000001</c:v>
                </c:pt>
                <c:pt idx="26">
                  <c:v>1.65584</c:v>
                </c:pt>
                <c:pt idx="27">
                  <c:v>1.8724499999999999</c:v>
                </c:pt>
                <c:pt idx="28">
                  <c:v>2.1104099999999999</c:v>
                </c:pt>
                <c:pt idx="29">
                  <c:v>2.37114</c:v>
                </c:pt>
                <c:pt idx="30">
                  <c:v>2.6561499999999998</c:v>
                </c:pt>
                <c:pt idx="31">
                  <c:v>2.9670200000000002</c:v>
                </c:pt>
                <c:pt idx="32">
                  <c:v>3.3052999999999999</c:v>
                </c:pt>
                <c:pt idx="33">
                  <c:v>3.6724299999999999</c:v>
                </c:pt>
                <c:pt idx="34">
                  <c:v>4.0696899999999996</c:v>
                </c:pt>
                <c:pt idx="35">
                  <c:v>4.4983599999999999</c:v>
                </c:pt>
                <c:pt idx="36">
                  <c:v>4.9595500000000001</c:v>
                </c:pt>
                <c:pt idx="37">
                  <c:v>5.4541899999999996</c:v>
                </c:pt>
                <c:pt idx="38">
                  <c:v>5.9827599999999999</c:v>
                </c:pt>
                <c:pt idx="39">
                  <c:v>6.5455300000000003</c:v>
                </c:pt>
                <c:pt idx="40">
                  <c:v>7.1426499999999997</c:v>
                </c:pt>
                <c:pt idx="41">
                  <c:v>7.7743200000000003</c:v>
                </c:pt>
                <c:pt idx="42">
                  <c:v>8.4407300000000003</c:v>
                </c:pt>
                <c:pt idx="43">
                  <c:v>9.1422000000000008</c:v>
                </c:pt>
                <c:pt idx="44">
                  <c:v>9.8794299999999993</c:v>
                </c:pt>
                <c:pt idx="45">
                  <c:v>10.6539</c:v>
                </c:pt>
                <c:pt idx="46">
                  <c:v>11.4679</c:v>
                </c:pt>
                <c:pt idx="47">
                  <c:v>12.3249</c:v>
                </c:pt>
                <c:pt idx="48">
                  <c:v>13.229200000000001</c:v>
                </c:pt>
                <c:pt idx="49">
                  <c:v>14.186500000000001</c:v>
                </c:pt>
                <c:pt idx="50">
                  <c:v>15.203900000000001</c:v>
                </c:pt>
                <c:pt idx="51">
                  <c:v>16.289000000000001</c:v>
                </c:pt>
                <c:pt idx="52">
                  <c:v>17.450299999999999</c:v>
                </c:pt>
                <c:pt idx="53">
                  <c:v>18.696000000000002</c:v>
                </c:pt>
                <c:pt idx="54">
                  <c:v>20.034300000000002</c:v>
                </c:pt>
                <c:pt idx="55">
                  <c:v>21.4727</c:v>
                </c:pt>
                <c:pt idx="56">
                  <c:v>23.0181</c:v>
                </c:pt>
                <c:pt idx="57">
                  <c:v>24.6755</c:v>
                </c:pt>
                <c:pt idx="58">
                  <c:v>26.448399999999999</c:v>
                </c:pt>
                <c:pt idx="59">
                  <c:v>28.337700000000002</c:v>
                </c:pt>
                <c:pt idx="60">
                  <c:v>30.340299999999999</c:v>
                </c:pt>
                <c:pt idx="61">
                  <c:v>32.446599999999997</c:v>
                </c:pt>
                <c:pt idx="62">
                  <c:v>34.639800000000001</c:v>
                </c:pt>
                <c:pt idx="63">
                  <c:v>36.8977</c:v>
                </c:pt>
                <c:pt idx="64">
                  <c:v>39.200800000000001</c:v>
                </c:pt>
                <c:pt idx="65">
                  <c:v>41.542099999999998</c:v>
                </c:pt>
                <c:pt idx="66">
                  <c:v>43.933599999999998</c:v>
                </c:pt>
                <c:pt idx="67">
                  <c:v>46.4041</c:v>
                </c:pt>
                <c:pt idx="68">
                  <c:v>48.9876</c:v>
                </c:pt>
                <c:pt idx="69">
                  <c:v>51.708799999999997</c:v>
                </c:pt>
                <c:pt idx="70">
                  <c:v>54.569299999999998</c:v>
                </c:pt>
                <c:pt idx="71">
                  <c:v>57.545200000000001</c:v>
                </c:pt>
                <c:pt idx="72">
                  <c:v>60.591999999999999</c:v>
                </c:pt>
                <c:pt idx="73">
                  <c:v>63.656100000000002</c:v>
                </c:pt>
                <c:pt idx="74">
                  <c:v>66.684600000000003</c:v>
                </c:pt>
                <c:pt idx="75">
                  <c:v>69.629000000000005</c:v>
                </c:pt>
                <c:pt idx="76">
                  <c:v>72.446700000000007</c:v>
                </c:pt>
                <c:pt idx="77">
                  <c:v>75.102800000000002</c:v>
                </c:pt>
                <c:pt idx="78">
                  <c:v>77.578000000000003</c:v>
                </c:pt>
                <c:pt idx="79">
                  <c:v>79.879599999999996</c:v>
                </c:pt>
                <c:pt idx="80">
                  <c:v>82.0488</c:v>
                </c:pt>
                <c:pt idx="81">
                  <c:v>84.156400000000005</c:v>
                </c:pt>
                <c:pt idx="82">
                  <c:v>86.290400000000005</c:v>
                </c:pt>
                <c:pt idx="83">
                  <c:v>88.522800000000004</c:v>
                </c:pt>
                <c:pt idx="84">
                  <c:v>90.870599999999996</c:v>
                </c:pt>
                <c:pt idx="85">
                  <c:v>93.255799999999994</c:v>
                </c:pt>
                <c:pt idx="86">
                  <c:v>95.501000000000005</c:v>
                </c:pt>
                <c:pt idx="87">
                  <c:v>97.388599999999997</c:v>
                </c:pt>
                <c:pt idx="88">
                  <c:v>98.741699999999994</c:v>
                </c:pt>
                <c:pt idx="89">
                  <c:v>99.533299999999997</c:v>
                </c:pt>
                <c:pt idx="90">
                  <c:v>99.881100000000004</c:v>
                </c:pt>
                <c:pt idx="91">
                  <c:v>99.983400000000003</c:v>
                </c:pt>
                <c:pt idx="92">
                  <c:v>99.999200000000002</c:v>
                </c:pt>
                <c:pt idx="93">
                  <c:v>100</c:v>
                </c:pt>
                <c:pt idx="94">
                  <c:v>100</c:v>
                </c:pt>
                <c:pt idx="95">
                  <c:v>100</c:v>
                </c:pt>
                <c:pt idx="96">
                  <c:v>100</c:v>
                </c:pt>
                <c:pt idx="97">
                  <c:v>100</c:v>
                </c:pt>
                <c:pt idx="98">
                  <c:v>100</c:v>
                </c:pt>
                <c:pt idx="99">
                  <c:v>100</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numCache>
            </c:numRef>
          </c:yVal>
          <c:smooth val="0"/>
        </c:ser>
        <c:ser>
          <c:idx val="2"/>
          <c:order val="2"/>
          <c:tx>
            <c:strRef>
              <c:f>'#77_Ballmill_Sieved_5hr_aver.$a'!$Z$3</c:f>
              <c:strCache>
                <c:ptCount val="1"/>
                <c:pt idx="0">
                  <c:v>BM60</c:v>
                </c:pt>
              </c:strCache>
            </c:strRef>
          </c:tx>
          <c:spPr>
            <a:ln w="38100" cap="rnd">
              <a:solidFill>
                <a:srgbClr val="39B54A"/>
              </a:solidFill>
              <a:round/>
            </a:ln>
            <a:effectLst/>
          </c:spPr>
          <c:marker>
            <c:symbol val="none"/>
          </c:marker>
          <c:xVal>
            <c:numRef>
              <c:f>'#77_Ballmill_Sieved_5hr_aver.$a'!$AA$5:$AA$120</c:f>
              <c:numCache>
                <c:formatCode>General</c:formatCode>
                <c:ptCount val="116"/>
                <c:pt idx="0">
                  <c:v>4.1899199999999998E-2</c:v>
                </c:pt>
                <c:pt idx="1">
                  <c:v>4.5995500000000002E-2</c:v>
                </c:pt>
                <c:pt idx="2">
                  <c:v>5.0492200000000001E-2</c:v>
                </c:pt>
                <c:pt idx="3">
                  <c:v>5.5428600000000001E-2</c:v>
                </c:pt>
                <c:pt idx="4">
                  <c:v>6.0847600000000002E-2</c:v>
                </c:pt>
                <c:pt idx="5">
                  <c:v>6.6796300000000003E-2</c:v>
                </c:pt>
                <c:pt idx="6">
                  <c:v>7.3326699999999995E-2</c:v>
                </c:pt>
                <c:pt idx="7">
                  <c:v>8.0495399999999995E-2</c:v>
                </c:pt>
                <c:pt idx="8">
                  <c:v>8.8364999999999999E-2</c:v>
                </c:pt>
                <c:pt idx="9">
                  <c:v>9.7004000000000007E-2</c:v>
                </c:pt>
                <c:pt idx="10">
                  <c:v>0.106488</c:v>
                </c:pt>
                <c:pt idx="11">
                  <c:v>0.116898</c:v>
                </c:pt>
                <c:pt idx="12">
                  <c:v>0.128327</c:v>
                </c:pt>
                <c:pt idx="13">
                  <c:v>0.140873</c:v>
                </c:pt>
                <c:pt idx="14">
                  <c:v>0.154645</c:v>
                </c:pt>
                <c:pt idx="15">
                  <c:v>0.169764</c:v>
                </c:pt>
                <c:pt idx="16">
                  <c:v>0.186361</c:v>
                </c:pt>
                <c:pt idx="17">
                  <c:v>0.20458000000000001</c:v>
                </c:pt>
                <c:pt idx="18">
                  <c:v>0.224581</c:v>
                </c:pt>
                <c:pt idx="19">
                  <c:v>0.24653700000000001</c:v>
                </c:pt>
                <c:pt idx="20">
                  <c:v>0.27063999999999999</c:v>
                </c:pt>
                <c:pt idx="21">
                  <c:v>0.297099</c:v>
                </c:pt>
                <c:pt idx="22">
                  <c:v>0.32614500000000002</c:v>
                </c:pt>
                <c:pt idx="23">
                  <c:v>0.35803000000000001</c:v>
                </c:pt>
                <c:pt idx="24">
                  <c:v>0.39303300000000002</c:v>
                </c:pt>
                <c:pt idx="25">
                  <c:v>0.43145800000000001</c:v>
                </c:pt>
                <c:pt idx="26">
                  <c:v>0.47363899999999998</c:v>
                </c:pt>
                <c:pt idx="27">
                  <c:v>0.51994499999999999</c:v>
                </c:pt>
                <c:pt idx="28">
                  <c:v>0.57077699999999998</c:v>
                </c:pt>
                <c:pt idx="29">
                  <c:v>0.626579</c:v>
                </c:pt>
                <c:pt idx="30">
                  <c:v>0.687836</c:v>
                </c:pt>
                <c:pt idx="31">
                  <c:v>0.75508200000000003</c:v>
                </c:pt>
                <c:pt idx="32">
                  <c:v>0.82890299999999995</c:v>
                </c:pt>
                <c:pt idx="33">
                  <c:v>0.90993999999999997</c:v>
                </c:pt>
                <c:pt idx="34">
                  <c:v>0.99890000000000001</c:v>
                </c:pt>
                <c:pt idx="35">
                  <c:v>1.09656</c:v>
                </c:pt>
                <c:pt idx="36">
                  <c:v>1.2037599999999999</c:v>
                </c:pt>
                <c:pt idx="37">
                  <c:v>1.32145</c:v>
                </c:pt>
                <c:pt idx="38">
                  <c:v>1.4506399999999999</c:v>
                </c:pt>
                <c:pt idx="39">
                  <c:v>1.59246</c:v>
                </c:pt>
                <c:pt idx="40">
                  <c:v>1.7481500000000001</c:v>
                </c:pt>
                <c:pt idx="41">
                  <c:v>1.9190499999999999</c:v>
                </c:pt>
                <c:pt idx="42">
                  <c:v>2.1066699999999998</c:v>
                </c:pt>
                <c:pt idx="43">
                  <c:v>2.31263</c:v>
                </c:pt>
                <c:pt idx="44">
                  <c:v>2.5387200000000001</c:v>
                </c:pt>
                <c:pt idx="45">
                  <c:v>2.7869199999999998</c:v>
                </c:pt>
                <c:pt idx="46">
                  <c:v>3.05938</c:v>
                </c:pt>
                <c:pt idx="47">
                  <c:v>3.3584800000000001</c:v>
                </c:pt>
                <c:pt idx="48">
                  <c:v>3.68682</c:v>
                </c:pt>
                <c:pt idx="49">
                  <c:v>4.0472700000000001</c:v>
                </c:pt>
                <c:pt idx="50">
                  <c:v>4.4429499999999997</c:v>
                </c:pt>
                <c:pt idx="51">
                  <c:v>4.8773099999999996</c:v>
                </c:pt>
                <c:pt idx="52">
                  <c:v>5.3541400000000001</c:v>
                </c:pt>
                <c:pt idx="53">
                  <c:v>5.87758</c:v>
                </c:pt>
                <c:pt idx="54">
                  <c:v>6.4522000000000004</c:v>
                </c:pt>
                <c:pt idx="55">
                  <c:v>7.0830000000000002</c:v>
                </c:pt>
                <c:pt idx="56">
                  <c:v>7.7754700000000003</c:v>
                </c:pt>
                <c:pt idx="57">
                  <c:v>8.5356400000000008</c:v>
                </c:pt>
                <c:pt idx="58">
                  <c:v>9.37012</c:v>
                </c:pt>
                <c:pt idx="59">
                  <c:v>10.286199999999999</c:v>
                </c:pt>
                <c:pt idx="60">
                  <c:v>11.2918</c:v>
                </c:pt>
                <c:pt idx="61">
                  <c:v>12.395799999999999</c:v>
                </c:pt>
                <c:pt idx="62">
                  <c:v>13.6076</c:v>
                </c:pt>
                <c:pt idx="63">
                  <c:v>14.938000000000001</c:v>
                </c:pt>
                <c:pt idx="64">
                  <c:v>16.398399999999999</c:v>
                </c:pt>
                <c:pt idx="65">
                  <c:v>18.0016</c:v>
                </c:pt>
                <c:pt idx="66">
                  <c:v>19.761500000000002</c:v>
                </c:pt>
                <c:pt idx="67">
                  <c:v>21.6935</c:v>
                </c:pt>
                <c:pt idx="68">
                  <c:v>23.814299999999999</c:v>
                </c:pt>
                <c:pt idx="69">
                  <c:v>26.142499999999998</c:v>
                </c:pt>
                <c:pt idx="70">
                  <c:v>28.6983</c:v>
                </c:pt>
                <c:pt idx="71">
                  <c:v>31.504000000000001</c:v>
                </c:pt>
                <c:pt idx="72">
                  <c:v>34.584000000000003</c:v>
                </c:pt>
                <c:pt idx="73">
                  <c:v>37.9651</c:v>
                </c:pt>
                <c:pt idx="74">
                  <c:v>41.6768</c:v>
                </c:pt>
                <c:pt idx="75">
                  <c:v>45.751300000000001</c:v>
                </c:pt>
                <c:pt idx="76">
                  <c:v>50.224200000000003</c:v>
                </c:pt>
                <c:pt idx="77">
                  <c:v>55.134300000000003</c:v>
                </c:pt>
                <c:pt idx="78">
                  <c:v>60.524500000000003</c:v>
                </c:pt>
                <c:pt idx="79">
                  <c:v>66.441699999999997</c:v>
                </c:pt>
                <c:pt idx="80">
                  <c:v>72.937299999999993</c:v>
                </c:pt>
                <c:pt idx="81">
                  <c:v>80.067999999999998</c:v>
                </c:pt>
                <c:pt idx="82">
                  <c:v>87.895899999999997</c:v>
                </c:pt>
                <c:pt idx="83">
                  <c:v>96.489000000000004</c:v>
                </c:pt>
                <c:pt idx="84">
                  <c:v>105.922</c:v>
                </c:pt>
                <c:pt idx="85">
                  <c:v>116.27800000000001</c:v>
                </c:pt>
                <c:pt idx="86">
                  <c:v>127.646</c:v>
                </c:pt>
                <c:pt idx="87">
                  <c:v>140.125</c:v>
                </c:pt>
                <c:pt idx="88">
                  <c:v>153.82400000000001</c:v>
                </c:pt>
                <c:pt idx="89">
                  <c:v>168.863</c:v>
                </c:pt>
                <c:pt idx="90">
                  <c:v>185.37100000000001</c:v>
                </c:pt>
                <c:pt idx="91">
                  <c:v>203.494</c:v>
                </c:pt>
                <c:pt idx="92">
                  <c:v>223.38900000000001</c:v>
                </c:pt>
                <c:pt idx="93">
                  <c:v>245.22800000000001</c:v>
                </c:pt>
                <c:pt idx="94">
                  <c:v>269.20299999999997</c:v>
                </c:pt>
                <c:pt idx="95">
                  <c:v>295.52199999999999</c:v>
                </c:pt>
                <c:pt idx="96">
                  <c:v>324.41300000000001</c:v>
                </c:pt>
                <c:pt idx="97">
                  <c:v>356.13</c:v>
                </c:pt>
                <c:pt idx="98">
                  <c:v>390.94600000000003</c:v>
                </c:pt>
                <c:pt idx="99">
                  <c:v>429.16699999999997</c:v>
                </c:pt>
                <c:pt idx="100">
                  <c:v>471.125</c:v>
                </c:pt>
                <c:pt idx="101">
                  <c:v>517.18399999999997</c:v>
                </c:pt>
                <c:pt idx="102">
                  <c:v>567.74699999999996</c:v>
                </c:pt>
                <c:pt idx="103">
                  <c:v>623.25199999999995</c:v>
                </c:pt>
                <c:pt idx="104">
                  <c:v>684.18399999999997</c:v>
                </c:pt>
                <c:pt idx="105">
                  <c:v>751.07299999999998</c:v>
                </c:pt>
                <c:pt idx="106">
                  <c:v>824.50199999999995</c:v>
                </c:pt>
                <c:pt idx="107">
                  <c:v>905.10900000000004</c:v>
                </c:pt>
                <c:pt idx="108">
                  <c:v>993.59699999999998</c:v>
                </c:pt>
                <c:pt idx="109">
                  <c:v>1090.74</c:v>
                </c:pt>
                <c:pt idx="110">
                  <c:v>1197.3699999999999</c:v>
                </c:pt>
                <c:pt idx="111">
                  <c:v>1314.43</c:v>
                </c:pt>
                <c:pt idx="112">
                  <c:v>1442.94</c:v>
                </c:pt>
                <c:pt idx="113">
                  <c:v>1584.01</c:v>
                </c:pt>
                <c:pt idx="114">
                  <c:v>1738.87</c:v>
                </c:pt>
                <c:pt idx="115">
                  <c:v>1908.87</c:v>
                </c:pt>
              </c:numCache>
            </c:numRef>
          </c:xVal>
          <c:yVal>
            <c:numRef>
              <c:f>'#77_Ballmill_Sieved_5hr_aver.$a'!$AC$5:$AC$121</c:f>
              <c:numCache>
                <c:formatCode>General</c:formatCode>
                <c:ptCount val="117"/>
                <c:pt idx="0">
                  <c:v>0</c:v>
                </c:pt>
                <c:pt idx="1">
                  <c:v>7.7656800000000005E-4</c:v>
                </c:pt>
                <c:pt idx="2">
                  <c:v>1.8001E-3</c:v>
                </c:pt>
                <c:pt idx="3">
                  <c:v>3.4406699999999998E-3</c:v>
                </c:pt>
                <c:pt idx="4">
                  <c:v>6.7211800000000002E-3</c:v>
                </c:pt>
                <c:pt idx="5">
                  <c:v>1.3561200000000001E-2</c:v>
                </c:pt>
                <c:pt idx="6">
                  <c:v>2.6344699999999999E-2</c:v>
                </c:pt>
                <c:pt idx="7">
                  <c:v>4.61967E-2</c:v>
                </c:pt>
                <c:pt idx="8">
                  <c:v>7.2962100000000002E-2</c:v>
                </c:pt>
                <c:pt idx="9">
                  <c:v>0.10660799999999999</c:v>
                </c:pt>
                <c:pt idx="10">
                  <c:v>0.147838</c:v>
                </c:pt>
                <c:pt idx="11">
                  <c:v>0.19722300000000001</c:v>
                </c:pt>
                <c:pt idx="12">
                  <c:v>0.254689</c:v>
                </c:pt>
                <c:pt idx="13">
                  <c:v>0.32027099999999997</c:v>
                </c:pt>
                <c:pt idx="14">
                  <c:v>0.394318</c:v>
                </c:pt>
                <c:pt idx="15">
                  <c:v>0.47722399999999998</c:v>
                </c:pt>
                <c:pt idx="16">
                  <c:v>0.56938</c:v>
                </c:pt>
                <c:pt idx="17">
                  <c:v>0.67144999999999999</c:v>
                </c:pt>
                <c:pt idx="18">
                  <c:v>0.78454999999999997</c:v>
                </c:pt>
                <c:pt idx="19">
                  <c:v>0.90994799999999998</c:v>
                </c:pt>
                <c:pt idx="20">
                  <c:v>1.0488999999999999</c:v>
                </c:pt>
                <c:pt idx="21">
                  <c:v>1.20231</c:v>
                </c:pt>
                <c:pt idx="22">
                  <c:v>1.3711</c:v>
                </c:pt>
                <c:pt idx="23">
                  <c:v>1.5556700000000001</c:v>
                </c:pt>
                <c:pt idx="24">
                  <c:v>1.75648</c:v>
                </c:pt>
                <c:pt idx="25">
                  <c:v>1.97393</c:v>
                </c:pt>
                <c:pt idx="26">
                  <c:v>2.2091400000000001</c:v>
                </c:pt>
                <c:pt idx="27">
                  <c:v>2.46306</c:v>
                </c:pt>
                <c:pt idx="28">
                  <c:v>2.7365400000000002</c:v>
                </c:pt>
                <c:pt idx="29">
                  <c:v>3.0299900000000002</c:v>
                </c:pt>
                <c:pt idx="30">
                  <c:v>3.3441299999999998</c:v>
                </c:pt>
                <c:pt idx="31">
                  <c:v>3.6795599999999999</c:v>
                </c:pt>
                <c:pt idx="32">
                  <c:v>4.03667</c:v>
                </c:pt>
                <c:pt idx="33">
                  <c:v>4.4154099999999996</c:v>
                </c:pt>
                <c:pt idx="34">
                  <c:v>4.8156100000000004</c:v>
                </c:pt>
                <c:pt idx="35">
                  <c:v>5.2370099999999997</c:v>
                </c:pt>
                <c:pt idx="36">
                  <c:v>5.6791700000000001</c:v>
                </c:pt>
                <c:pt idx="37">
                  <c:v>6.1413700000000002</c:v>
                </c:pt>
                <c:pt idx="38">
                  <c:v>6.6227099999999997</c:v>
                </c:pt>
                <c:pt idx="39">
                  <c:v>7.12263</c:v>
                </c:pt>
                <c:pt idx="40">
                  <c:v>7.64107</c:v>
                </c:pt>
                <c:pt idx="41">
                  <c:v>8.1785599999999992</c:v>
                </c:pt>
                <c:pt idx="42">
                  <c:v>8.7361599999999999</c:v>
                </c:pt>
                <c:pt idx="43">
                  <c:v>9.3160799999999995</c:v>
                </c:pt>
                <c:pt idx="44">
                  <c:v>9.9221800000000009</c:v>
                </c:pt>
                <c:pt idx="45">
                  <c:v>10.5604</c:v>
                </c:pt>
                <c:pt idx="46">
                  <c:v>11.238300000000001</c:v>
                </c:pt>
                <c:pt idx="47">
                  <c:v>11.9655</c:v>
                </c:pt>
                <c:pt idx="48">
                  <c:v>12.753399999999999</c:v>
                </c:pt>
                <c:pt idx="49">
                  <c:v>13.615500000000001</c:v>
                </c:pt>
                <c:pt idx="50">
                  <c:v>14.566800000000001</c:v>
                </c:pt>
                <c:pt idx="51">
                  <c:v>15.6227</c:v>
                </c:pt>
                <c:pt idx="52">
                  <c:v>16.797599999999999</c:v>
                </c:pt>
                <c:pt idx="53">
                  <c:v>18.104600000000001</c:v>
                </c:pt>
                <c:pt idx="54">
                  <c:v>19.555499999999999</c:v>
                </c:pt>
                <c:pt idx="55">
                  <c:v>21.1601</c:v>
                </c:pt>
                <c:pt idx="56">
                  <c:v>22.924199999999999</c:v>
                </c:pt>
                <c:pt idx="57">
                  <c:v>24.849299999999999</c:v>
                </c:pt>
                <c:pt idx="58">
                  <c:v>26.931999999999999</c:v>
                </c:pt>
                <c:pt idx="59">
                  <c:v>29.165199999999999</c:v>
                </c:pt>
                <c:pt idx="60">
                  <c:v>31.535699999999999</c:v>
                </c:pt>
                <c:pt idx="61">
                  <c:v>34.020699999999998</c:v>
                </c:pt>
                <c:pt idx="62">
                  <c:v>36.5867</c:v>
                </c:pt>
                <c:pt idx="63">
                  <c:v>39.196599999999997</c:v>
                </c:pt>
                <c:pt idx="64">
                  <c:v>41.8245</c:v>
                </c:pt>
                <c:pt idx="65">
                  <c:v>44.4664</c:v>
                </c:pt>
                <c:pt idx="66">
                  <c:v>47.137999999999998</c:v>
                </c:pt>
                <c:pt idx="67">
                  <c:v>49.858199999999997</c:v>
                </c:pt>
                <c:pt idx="68">
                  <c:v>52.6295</c:v>
                </c:pt>
                <c:pt idx="69">
                  <c:v>55.428699999999999</c:v>
                </c:pt>
                <c:pt idx="70">
                  <c:v>58.216200000000001</c:v>
                </c:pt>
                <c:pt idx="71">
                  <c:v>60.959800000000001</c:v>
                </c:pt>
                <c:pt idx="72">
                  <c:v>63.653700000000001</c:v>
                </c:pt>
                <c:pt idx="73">
                  <c:v>66.320599999999999</c:v>
                </c:pt>
                <c:pt idx="74">
                  <c:v>68.994100000000003</c:v>
                </c:pt>
                <c:pt idx="75">
                  <c:v>71.688900000000004</c:v>
                </c:pt>
                <c:pt idx="76">
                  <c:v>74.377600000000001</c:v>
                </c:pt>
                <c:pt idx="77">
                  <c:v>76.985399999999998</c:v>
                </c:pt>
                <c:pt idx="78">
                  <c:v>79.414699999999996</c:v>
                </c:pt>
                <c:pt idx="79">
                  <c:v>81.587400000000002</c:v>
                </c:pt>
                <c:pt idx="80">
                  <c:v>83.484300000000005</c:v>
                </c:pt>
                <c:pt idx="81">
                  <c:v>85.156700000000001</c:v>
                </c:pt>
                <c:pt idx="82">
                  <c:v>86.703599999999994</c:v>
                </c:pt>
                <c:pt idx="83">
                  <c:v>88.228200000000001</c:v>
                </c:pt>
                <c:pt idx="84">
                  <c:v>89.790999999999997</c:v>
                </c:pt>
                <c:pt idx="85">
                  <c:v>91.378299999999996</c:v>
                </c:pt>
                <c:pt idx="86">
                  <c:v>92.905799999999999</c:v>
                </c:pt>
                <c:pt idx="87">
                  <c:v>94.265799999999999</c:v>
                </c:pt>
                <c:pt idx="88">
                  <c:v>95.387900000000002</c:v>
                </c:pt>
                <c:pt idx="89">
                  <c:v>96.266999999999996</c:v>
                </c:pt>
                <c:pt idx="90">
                  <c:v>96.947599999999994</c:v>
                </c:pt>
                <c:pt idx="91">
                  <c:v>97.487799999999993</c:v>
                </c:pt>
                <c:pt idx="92">
                  <c:v>97.932699999999997</c:v>
                </c:pt>
                <c:pt idx="93">
                  <c:v>98.314899999999994</c:v>
                </c:pt>
                <c:pt idx="94">
                  <c:v>98.658000000000001</c:v>
                </c:pt>
                <c:pt idx="95">
                  <c:v>98.981099999999998</c:v>
                </c:pt>
                <c:pt idx="96">
                  <c:v>99.287499999999994</c:v>
                </c:pt>
                <c:pt idx="97">
                  <c:v>99.562899999999999</c:v>
                </c:pt>
                <c:pt idx="98">
                  <c:v>99.781000000000006</c:v>
                </c:pt>
                <c:pt idx="99">
                  <c:v>99.9191</c:v>
                </c:pt>
                <c:pt idx="100">
                  <c:v>99.981399999999994</c:v>
                </c:pt>
                <c:pt idx="101">
                  <c:v>99.997799999999998</c:v>
                </c:pt>
                <c:pt idx="102">
                  <c:v>99.999899999999997</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numCache>
            </c:numRef>
          </c:yVal>
          <c:smooth val="0"/>
        </c:ser>
        <c:ser>
          <c:idx val="3"/>
          <c:order val="3"/>
          <c:tx>
            <c:strRef>
              <c:f>'#77_Ballmill_Sieved_5hr_aver.$a'!$AD$3</c:f>
              <c:strCache>
                <c:ptCount val="1"/>
                <c:pt idx="0">
                  <c:v>BM120</c:v>
                </c:pt>
              </c:strCache>
            </c:strRef>
          </c:tx>
          <c:spPr>
            <a:ln w="38100" cap="rnd">
              <a:solidFill>
                <a:srgbClr val="333399"/>
              </a:solidFill>
              <a:round/>
            </a:ln>
            <a:effectLst/>
          </c:spPr>
          <c:marker>
            <c:symbol val="none"/>
          </c:marker>
          <c:xVal>
            <c:numRef>
              <c:f>'#77_Ballmill_Sieved_5hr_aver.$a'!$AE$5:$AE$120</c:f>
              <c:numCache>
                <c:formatCode>General</c:formatCode>
                <c:ptCount val="116"/>
                <c:pt idx="0">
                  <c:v>4.1899199999999998E-2</c:v>
                </c:pt>
                <c:pt idx="1">
                  <c:v>4.5995500000000002E-2</c:v>
                </c:pt>
                <c:pt idx="2">
                  <c:v>5.0492200000000001E-2</c:v>
                </c:pt>
                <c:pt idx="3">
                  <c:v>5.5428600000000001E-2</c:v>
                </c:pt>
                <c:pt idx="4">
                  <c:v>6.0847600000000002E-2</c:v>
                </c:pt>
                <c:pt idx="5">
                  <c:v>6.6796300000000003E-2</c:v>
                </c:pt>
                <c:pt idx="6">
                  <c:v>7.3326699999999995E-2</c:v>
                </c:pt>
                <c:pt idx="7">
                  <c:v>8.0495399999999995E-2</c:v>
                </c:pt>
                <c:pt idx="8">
                  <c:v>8.8364999999999999E-2</c:v>
                </c:pt>
                <c:pt idx="9">
                  <c:v>9.7004000000000007E-2</c:v>
                </c:pt>
                <c:pt idx="10">
                  <c:v>0.106488</c:v>
                </c:pt>
                <c:pt idx="11">
                  <c:v>0.116898</c:v>
                </c:pt>
                <c:pt idx="12">
                  <c:v>0.128327</c:v>
                </c:pt>
                <c:pt idx="13">
                  <c:v>0.140873</c:v>
                </c:pt>
                <c:pt idx="14">
                  <c:v>0.154645</c:v>
                </c:pt>
                <c:pt idx="15">
                  <c:v>0.169764</c:v>
                </c:pt>
                <c:pt idx="16">
                  <c:v>0.186361</c:v>
                </c:pt>
                <c:pt idx="17">
                  <c:v>0.20458000000000001</c:v>
                </c:pt>
                <c:pt idx="18">
                  <c:v>0.224581</c:v>
                </c:pt>
                <c:pt idx="19">
                  <c:v>0.24653700000000001</c:v>
                </c:pt>
                <c:pt idx="20">
                  <c:v>0.27063999999999999</c:v>
                </c:pt>
                <c:pt idx="21">
                  <c:v>0.297099</c:v>
                </c:pt>
                <c:pt idx="22">
                  <c:v>0.32614500000000002</c:v>
                </c:pt>
                <c:pt idx="23">
                  <c:v>0.35803000000000001</c:v>
                </c:pt>
                <c:pt idx="24">
                  <c:v>0.39303300000000002</c:v>
                </c:pt>
                <c:pt idx="25">
                  <c:v>0.43145800000000001</c:v>
                </c:pt>
                <c:pt idx="26">
                  <c:v>0.47363899999999998</c:v>
                </c:pt>
                <c:pt idx="27">
                  <c:v>0.51994499999999999</c:v>
                </c:pt>
                <c:pt idx="28">
                  <c:v>0.57077699999999998</c:v>
                </c:pt>
                <c:pt idx="29">
                  <c:v>0.626579</c:v>
                </c:pt>
                <c:pt idx="30">
                  <c:v>0.687836</c:v>
                </c:pt>
                <c:pt idx="31">
                  <c:v>0.75508200000000003</c:v>
                </c:pt>
                <c:pt idx="32">
                  <c:v>0.82890299999999995</c:v>
                </c:pt>
                <c:pt idx="33">
                  <c:v>0.90993999999999997</c:v>
                </c:pt>
                <c:pt idx="34">
                  <c:v>0.99890000000000001</c:v>
                </c:pt>
                <c:pt idx="35">
                  <c:v>1.09656</c:v>
                </c:pt>
                <c:pt idx="36">
                  <c:v>1.2037599999999999</c:v>
                </c:pt>
                <c:pt idx="37">
                  <c:v>1.32145</c:v>
                </c:pt>
                <c:pt idx="38">
                  <c:v>1.4506399999999999</c:v>
                </c:pt>
                <c:pt idx="39">
                  <c:v>1.59246</c:v>
                </c:pt>
                <c:pt idx="40">
                  <c:v>1.7481500000000001</c:v>
                </c:pt>
                <c:pt idx="41">
                  <c:v>1.9190499999999999</c:v>
                </c:pt>
                <c:pt idx="42">
                  <c:v>2.1066699999999998</c:v>
                </c:pt>
                <c:pt idx="43">
                  <c:v>2.31263</c:v>
                </c:pt>
                <c:pt idx="44">
                  <c:v>2.5387200000000001</c:v>
                </c:pt>
                <c:pt idx="45">
                  <c:v>2.7869199999999998</c:v>
                </c:pt>
                <c:pt idx="46">
                  <c:v>3.05938</c:v>
                </c:pt>
                <c:pt idx="47">
                  <c:v>3.3584800000000001</c:v>
                </c:pt>
                <c:pt idx="48">
                  <c:v>3.68682</c:v>
                </c:pt>
                <c:pt idx="49">
                  <c:v>4.0472700000000001</c:v>
                </c:pt>
                <c:pt idx="50">
                  <c:v>4.4429499999999997</c:v>
                </c:pt>
                <c:pt idx="51">
                  <c:v>4.8773099999999996</c:v>
                </c:pt>
                <c:pt idx="52">
                  <c:v>5.3541400000000001</c:v>
                </c:pt>
                <c:pt idx="53">
                  <c:v>5.87758</c:v>
                </c:pt>
                <c:pt idx="54">
                  <c:v>6.4522000000000004</c:v>
                </c:pt>
                <c:pt idx="55">
                  <c:v>7.0830000000000002</c:v>
                </c:pt>
                <c:pt idx="56">
                  <c:v>7.7754700000000003</c:v>
                </c:pt>
                <c:pt idx="57">
                  <c:v>8.5356400000000008</c:v>
                </c:pt>
                <c:pt idx="58">
                  <c:v>9.37012</c:v>
                </c:pt>
                <c:pt idx="59">
                  <c:v>10.286199999999999</c:v>
                </c:pt>
                <c:pt idx="60">
                  <c:v>11.2918</c:v>
                </c:pt>
                <c:pt idx="61">
                  <c:v>12.395799999999999</c:v>
                </c:pt>
                <c:pt idx="62">
                  <c:v>13.6076</c:v>
                </c:pt>
                <c:pt idx="63">
                  <c:v>14.938000000000001</c:v>
                </c:pt>
                <c:pt idx="64">
                  <c:v>16.398399999999999</c:v>
                </c:pt>
                <c:pt idx="65">
                  <c:v>18.0016</c:v>
                </c:pt>
                <c:pt idx="66">
                  <c:v>19.761500000000002</c:v>
                </c:pt>
                <c:pt idx="67">
                  <c:v>21.6935</c:v>
                </c:pt>
                <c:pt idx="68">
                  <c:v>23.814299999999999</c:v>
                </c:pt>
                <c:pt idx="69">
                  <c:v>26.142499999999998</c:v>
                </c:pt>
                <c:pt idx="70">
                  <c:v>28.6983</c:v>
                </c:pt>
                <c:pt idx="71">
                  <c:v>31.504000000000001</c:v>
                </c:pt>
                <c:pt idx="72">
                  <c:v>34.584000000000003</c:v>
                </c:pt>
                <c:pt idx="73">
                  <c:v>37.9651</c:v>
                </c:pt>
                <c:pt idx="74">
                  <c:v>41.6768</c:v>
                </c:pt>
                <c:pt idx="75">
                  <c:v>45.751300000000001</c:v>
                </c:pt>
                <c:pt idx="76">
                  <c:v>50.224200000000003</c:v>
                </c:pt>
                <c:pt idx="77">
                  <c:v>55.134300000000003</c:v>
                </c:pt>
                <c:pt idx="78">
                  <c:v>60.524500000000003</c:v>
                </c:pt>
                <c:pt idx="79">
                  <c:v>66.441699999999997</c:v>
                </c:pt>
                <c:pt idx="80">
                  <c:v>72.937299999999993</c:v>
                </c:pt>
                <c:pt idx="81">
                  <c:v>80.067999999999998</c:v>
                </c:pt>
                <c:pt idx="82">
                  <c:v>87.895899999999997</c:v>
                </c:pt>
                <c:pt idx="83">
                  <c:v>96.489000000000004</c:v>
                </c:pt>
                <c:pt idx="84">
                  <c:v>105.922</c:v>
                </c:pt>
                <c:pt idx="85">
                  <c:v>116.27800000000001</c:v>
                </c:pt>
                <c:pt idx="86">
                  <c:v>127.646</c:v>
                </c:pt>
                <c:pt idx="87">
                  <c:v>140.125</c:v>
                </c:pt>
                <c:pt idx="88">
                  <c:v>153.82400000000001</c:v>
                </c:pt>
                <c:pt idx="89">
                  <c:v>168.863</c:v>
                </c:pt>
                <c:pt idx="90">
                  <c:v>185.37100000000001</c:v>
                </c:pt>
                <c:pt idx="91">
                  <c:v>203.494</c:v>
                </c:pt>
                <c:pt idx="92">
                  <c:v>223.38900000000001</c:v>
                </c:pt>
                <c:pt idx="93">
                  <c:v>245.22800000000001</c:v>
                </c:pt>
                <c:pt idx="94">
                  <c:v>269.20299999999997</c:v>
                </c:pt>
                <c:pt idx="95">
                  <c:v>295.52199999999999</c:v>
                </c:pt>
                <c:pt idx="96">
                  <c:v>324.41300000000001</c:v>
                </c:pt>
                <c:pt idx="97">
                  <c:v>356.13</c:v>
                </c:pt>
                <c:pt idx="98">
                  <c:v>390.94600000000003</c:v>
                </c:pt>
                <c:pt idx="99">
                  <c:v>429.16699999999997</c:v>
                </c:pt>
                <c:pt idx="100">
                  <c:v>471.125</c:v>
                </c:pt>
                <c:pt idx="101">
                  <c:v>517.18399999999997</c:v>
                </c:pt>
                <c:pt idx="102">
                  <c:v>567.74699999999996</c:v>
                </c:pt>
                <c:pt idx="103">
                  <c:v>623.25199999999995</c:v>
                </c:pt>
                <c:pt idx="104">
                  <c:v>684.18399999999997</c:v>
                </c:pt>
                <c:pt idx="105">
                  <c:v>751.07299999999998</c:v>
                </c:pt>
                <c:pt idx="106">
                  <c:v>824.50199999999995</c:v>
                </c:pt>
                <c:pt idx="107">
                  <c:v>905.10900000000004</c:v>
                </c:pt>
                <c:pt idx="108">
                  <c:v>993.59699999999998</c:v>
                </c:pt>
                <c:pt idx="109">
                  <c:v>1090.74</c:v>
                </c:pt>
                <c:pt idx="110">
                  <c:v>1197.3699999999999</c:v>
                </c:pt>
                <c:pt idx="111">
                  <c:v>1314.43</c:v>
                </c:pt>
                <c:pt idx="112">
                  <c:v>1442.94</c:v>
                </c:pt>
                <c:pt idx="113">
                  <c:v>1584.01</c:v>
                </c:pt>
                <c:pt idx="114">
                  <c:v>1738.87</c:v>
                </c:pt>
                <c:pt idx="115">
                  <c:v>1908.87</c:v>
                </c:pt>
              </c:numCache>
            </c:numRef>
          </c:xVal>
          <c:yVal>
            <c:numRef>
              <c:f>'#77_Ballmill_Sieved_5hr_aver.$a'!$AG$5:$AG$121</c:f>
              <c:numCache>
                <c:formatCode>General</c:formatCode>
                <c:ptCount val="117"/>
                <c:pt idx="0">
                  <c:v>0</c:v>
                </c:pt>
                <c:pt idx="1">
                  <c:v>1.2020399999999999E-3</c:v>
                </c:pt>
                <c:pt idx="2">
                  <c:v>2.7721999999999998E-3</c:v>
                </c:pt>
                <c:pt idx="3">
                  <c:v>5.2621100000000004E-3</c:v>
                </c:pt>
                <c:pt idx="4">
                  <c:v>1.0213399999999999E-2</c:v>
                </c:pt>
                <c:pt idx="5">
                  <c:v>2.0559999999999998E-2</c:v>
                </c:pt>
                <c:pt idx="6">
                  <c:v>3.9958899999999999E-2</c:v>
                </c:pt>
                <c:pt idx="7">
                  <c:v>7.0082099999999994E-2</c:v>
                </c:pt>
                <c:pt idx="8">
                  <c:v>0.110512</c:v>
                </c:pt>
                <c:pt idx="9">
                  <c:v>0.16103799999999999</c:v>
                </c:pt>
                <c:pt idx="10">
                  <c:v>0.22254599999999999</c:v>
                </c:pt>
                <c:pt idx="11">
                  <c:v>0.29567900000000003</c:v>
                </c:pt>
                <c:pt idx="12">
                  <c:v>0.38011400000000001</c:v>
                </c:pt>
                <c:pt idx="13">
                  <c:v>0.47584300000000002</c:v>
                </c:pt>
                <c:pt idx="14">
                  <c:v>0.58324200000000004</c:v>
                </c:pt>
                <c:pt idx="15">
                  <c:v>0.70251600000000003</c:v>
                </c:pt>
                <c:pt idx="16">
                  <c:v>0.83382900000000004</c:v>
                </c:pt>
                <c:pt idx="17">
                  <c:v>0.97796899999999998</c:v>
                </c:pt>
                <c:pt idx="18">
                  <c:v>1.1363799999999999</c:v>
                </c:pt>
                <c:pt idx="19">
                  <c:v>1.31047</c:v>
                </c:pt>
                <c:pt idx="20">
                  <c:v>1.5015400000000001</c:v>
                </c:pt>
                <c:pt idx="21">
                  <c:v>1.71065</c:v>
                </c:pt>
                <c:pt idx="22">
                  <c:v>1.93892</c:v>
                </c:pt>
                <c:pt idx="23">
                  <c:v>2.1866599999999998</c:v>
                </c:pt>
                <c:pt idx="24">
                  <c:v>2.45417</c:v>
                </c:pt>
                <c:pt idx="25">
                  <c:v>2.7419500000000001</c:v>
                </c:pt>
                <c:pt idx="26">
                  <c:v>3.0516299999999998</c:v>
                </c:pt>
                <c:pt idx="27">
                  <c:v>3.3845299999999998</c:v>
                </c:pt>
                <c:pt idx="28">
                  <c:v>3.7416999999999998</c:v>
                </c:pt>
                <c:pt idx="29">
                  <c:v>4.1237500000000002</c:v>
                </c:pt>
                <c:pt idx="30">
                  <c:v>4.5321800000000003</c:v>
                </c:pt>
                <c:pt idx="31">
                  <c:v>4.9683999999999999</c:v>
                </c:pt>
                <c:pt idx="32">
                  <c:v>5.4335599999999999</c:v>
                </c:pt>
                <c:pt idx="33">
                  <c:v>5.9281699999999997</c:v>
                </c:pt>
                <c:pt idx="34">
                  <c:v>6.4532100000000003</c:v>
                </c:pt>
                <c:pt idx="35">
                  <c:v>7.0099600000000004</c:v>
                </c:pt>
                <c:pt idx="36">
                  <c:v>7.5996699999999997</c:v>
                </c:pt>
                <c:pt idx="37">
                  <c:v>8.2230100000000004</c:v>
                </c:pt>
                <c:pt idx="38">
                  <c:v>8.88063</c:v>
                </c:pt>
                <c:pt idx="39">
                  <c:v>9.5738599999999998</c:v>
                </c:pt>
                <c:pt idx="40">
                  <c:v>10.3047</c:v>
                </c:pt>
                <c:pt idx="41">
                  <c:v>11.0756</c:v>
                </c:pt>
                <c:pt idx="42">
                  <c:v>11.889099999999999</c:v>
                </c:pt>
                <c:pt idx="43">
                  <c:v>12.749000000000001</c:v>
                </c:pt>
                <c:pt idx="44">
                  <c:v>13.6608</c:v>
                </c:pt>
                <c:pt idx="45">
                  <c:v>14.632300000000001</c:v>
                </c:pt>
                <c:pt idx="46">
                  <c:v>15.671799999999999</c:v>
                </c:pt>
                <c:pt idx="47">
                  <c:v>16.789000000000001</c:v>
                </c:pt>
                <c:pt idx="48">
                  <c:v>17.994900000000001</c:v>
                </c:pt>
                <c:pt idx="49">
                  <c:v>19.302199999999999</c:v>
                </c:pt>
                <c:pt idx="50">
                  <c:v>20.7241</c:v>
                </c:pt>
                <c:pt idx="51">
                  <c:v>22.271899999999999</c:v>
                </c:pt>
                <c:pt idx="52">
                  <c:v>23.9541</c:v>
                </c:pt>
                <c:pt idx="53">
                  <c:v>25.7761</c:v>
                </c:pt>
                <c:pt idx="54">
                  <c:v>27.742000000000001</c:v>
                </c:pt>
                <c:pt idx="55">
                  <c:v>29.8521</c:v>
                </c:pt>
                <c:pt idx="56">
                  <c:v>32.101300000000002</c:v>
                </c:pt>
                <c:pt idx="57">
                  <c:v>34.4771</c:v>
                </c:pt>
                <c:pt idx="58">
                  <c:v>36.962699999999998</c:v>
                </c:pt>
                <c:pt idx="59">
                  <c:v>39.5383</c:v>
                </c:pt>
                <c:pt idx="60">
                  <c:v>42.179699999999997</c:v>
                </c:pt>
                <c:pt idx="61">
                  <c:v>44.852699999999999</c:v>
                </c:pt>
                <c:pt idx="62">
                  <c:v>47.514299999999999</c:v>
                </c:pt>
                <c:pt idx="63">
                  <c:v>50.126800000000003</c:v>
                </c:pt>
                <c:pt idx="64">
                  <c:v>52.680300000000003</c:v>
                </c:pt>
                <c:pt idx="65">
                  <c:v>55.2042</c:v>
                </c:pt>
                <c:pt idx="66">
                  <c:v>57.756799999999998</c:v>
                </c:pt>
                <c:pt idx="67">
                  <c:v>60.395200000000003</c:v>
                </c:pt>
                <c:pt idx="68">
                  <c:v>63.143700000000003</c:v>
                </c:pt>
                <c:pt idx="69">
                  <c:v>65.979699999999994</c:v>
                </c:pt>
                <c:pt idx="70">
                  <c:v>68.849900000000005</c:v>
                </c:pt>
                <c:pt idx="71">
                  <c:v>71.702699999999993</c:v>
                </c:pt>
                <c:pt idx="72">
                  <c:v>74.512600000000006</c:v>
                </c:pt>
                <c:pt idx="73">
                  <c:v>77.277199999999993</c:v>
                </c:pt>
                <c:pt idx="74">
                  <c:v>79.988</c:v>
                </c:pt>
                <c:pt idx="75">
                  <c:v>82.5976</c:v>
                </c:pt>
                <c:pt idx="76">
                  <c:v>85.006299999999996</c:v>
                </c:pt>
                <c:pt idx="77">
                  <c:v>87.09</c:v>
                </c:pt>
                <c:pt idx="78">
                  <c:v>88.762799999999999</c:v>
                </c:pt>
                <c:pt idx="79">
                  <c:v>90.038600000000002</c:v>
                </c:pt>
                <c:pt idx="80">
                  <c:v>91.036299999999997</c:v>
                </c:pt>
                <c:pt idx="81">
                  <c:v>91.926199999999994</c:v>
                </c:pt>
                <c:pt idx="82">
                  <c:v>92.867099999999994</c:v>
                </c:pt>
                <c:pt idx="83">
                  <c:v>93.9499</c:v>
                </c:pt>
                <c:pt idx="84">
                  <c:v>95.146900000000002</c:v>
                </c:pt>
                <c:pt idx="85">
                  <c:v>96.313299999999998</c:v>
                </c:pt>
                <c:pt idx="86">
                  <c:v>97.272999999999996</c:v>
                </c:pt>
                <c:pt idx="87">
                  <c:v>97.9345</c:v>
                </c:pt>
                <c:pt idx="88">
                  <c:v>98.333699999999993</c:v>
                </c:pt>
                <c:pt idx="89">
                  <c:v>98.5886</c:v>
                </c:pt>
                <c:pt idx="90">
                  <c:v>98.813299999999998</c:v>
                </c:pt>
                <c:pt idx="91">
                  <c:v>99.0685</c:v>
                </c:pt>
                <c:pt idx="92">
                  <c:v>99.351699999999994</c:v>
                </c:pt>
                <c:pt idx="93">
                  <c:v>99.617099999999994</c:v>
                </c:pt>
                <c:pt idx="94">
                  <c:v>99.8172</c:v>
                </c:pt>
                <c:pt idx="95">
                  <c:v>99.931799999999996</c:v>
                </c:pt>
                <c:pt idx="96">
                  <c:v>99.9803</c:v>
                </c:pt>
                <c:pt idx="97">
                  <c:v>99.995099999999994</c:v>
                </c:pt>
                <c:pt idx="98">
                  <c:v>99.999200000000002</c:v>
                </c:pt>
                <c:pt idx="99">
                  <c:v>99.999899999999997</c:v>
                </c:pt>
                <c:pt idx="100">
                  <c:v>100</c:v>
                </c:pt>
                <c:pt idx="101">
                  <c:v>100</c:v>
                </c:pt>
                <c:pt idx="102">
                  <c:v>100</c:v>
                </c:pt>
                <c:pt idx="103">
                  <c:v>100</c:v>
                </c:pt>
                <c:pt idx="104">
                  <c:v>100</c:v>
                </c:pt>
                <c:pt idx="105">
                  <c:v>100</c:v>
                </c:pt>
                <c:pt idx="106">
                  <c:v>100</c:v>
                </c:pt>
                <c:pt idx="107">
                  <c:v>100</c:v>
                </c:pt>
                <c:pt idx="108">
                  <c:v>100</c:v>
                </c:pt>
                <c:pt idx="109">
                  <c:v>100</c:v>
                </c:pt>
                <c:pt idx="110">
                  <c:v>100</c:v>
                </c:pt>
                <c:pt idx="111">
                  <c:v>100</c:v>
                </c:pt>
                <c:pt idx="112">
                  <c:v>100</c:v>
                </c:pt>
                <c:pt idx="113">
                  <c:v>100</c:v>
                </c:pt>
                <c:pt idx="114">
                  <c:v>100</c:v>
                </c:pt>
                <c:pt idx="115">
                  <c:v>100</c:v>
                </c:pt>
                <c:pt idx="116">
                  <c:v>100</c:v>
                </c:pt>
              </c:numCache>
            </c:numRef>
          </c:yVal>
          <c:smooth val="0"/>
        </c:ser>
        <c:ser>
          <c:idx val="4"/>
          <c:order val="4"/>
          <c:tx>
            <c:strRef>
              <c:f>'#77_Ballmill_Sieved_5hr_aver.$a'!$AH$3</c:f>
              <c:strCache>
                <c:ptCount val="1"/>
                <c:pt idx="0">
                  <c:v>BM0</c:v>
                </c:pt>
              </c:strCache>
            </c:strRef>
          </c:tx>
          <c:spPr>
            <a:ln w="38100" cap="rnd">
              <a:solidFill>
                <a:schemeClr val="accent5"/>
              </a:solidFill>
              <a:round/>
            </a:ln>
            <a:effectLst/>
          </c:spPr>
          <c:marker>
            <c:symbol val="none"/>
          </c:marker>
          <c:xVal>
            <c:numRef>
              <c:f>'#77_Ballmill_Sieved_5hr_aver.$a'!$AI$5:$AI$120</c:f>
              <c:numCache>
                <c:formatCode>General</c:formatCode>
                <c:ptCount val="116"/>
                <c:pt idx="0">
                  <c:v>4.1899199999999998E-2</c:v>
                </c:pt>
                <c:pt idx="1">
                  <c:v>4.5995500000000002E-2</c:v>
                </c:pt>
                <c:pt idx="2">
                  <c:v>5.0492200000000001E-2</c:v>
                </c:pt>
                <c:pt idx="3">
                  <c:v>5.5428600000000001E-2</c:v>
                </c:pt>
                <c:pt idx="4">
                  <c:v>6.0847600000000002E-2</c:v>
                </c:pt>
                <c:pt idx="5">
                  <c:v>6.6796300000000003E-2</c:v>
                </c:pt>
                <c:pt idx="6">
                  <c:v>7.3326699999999995E-2</c:v>
                </c:pt>
                <c:pt idx="7">
                  <c:v>8.0495399999999995E-2</c:v>
                </c:pt>
                <c:pt idx="8">
                  <c:v>8.8364999999999999E-2</c:v>
                </c:pt>
                <c:pt idx="9">
                  <c:v>9.7004000000000007E-2</c:v>
                </c:pt>
                <c:pt idx="10">
                  <c:v>0.106488</c:v>
                </c:pt>
                <c:pt idx="11">
                  <c:v>0.116898</c:v>
                </c:pt>
                <c:pt idx="12">
                  <c:v>0.128327</c:v>
                </c:pt>
                <c:pt idx="13">
                  <c:v>0.140873</c:v>
                </c:pt>
                <c:pt idx="14">
                  <c:v>0.154645</c:v>
                </c:pt>
                <c:pt idx="15">
                  <c:v>0.169764</c:v>
                </c:pt>
                <c:pt idx="16">
                  <c:v>0.186361</c:v>
                </c:pt>
                <c:pt idx="17">
                  <c:v>0.20458000000000001</c:v>
                </c:pt>
                <c:pt idx="18">
                  <c:v>0.224581</c:v>
                </c:pt>
                <c:pt idx="19">
                  <c:v>0.24653700000000001</c:v>
                </c:pt>
                <c:pt idx="20">
                  <c:v>0.27063999999999999</c:v>
                </c:pt>
                <c:pt idx="21">
                  <c:v>0.297099</c:v>
                </c:pt>
                <c:pt idx="22">
                  <c:v>0.32614500000000002</c:v>
                </c:pt>
                <c:pt idx="23">
                  <c:v>0.35803000000000001</c:v>
                </c:pt>
                <c:pt idx="24">
                  <c:v>0.39303300000000002</c:v>
                </c:pt>
                <c:pt idx="25">
                  <c:v>0.43145800000000001</c:v>
                </c:pt>
                <c:pt idx="26">
                  <c:v>0.47363899999999998</c:v>
                </c:pt>
                <c:pt idx="27">
                  <c:v>0.51994499999999999</c:v>
                </c:pt>
                <c:pt idx="28">
                  <c:v>0.57077699999999998</c:v>
                </c:pt>
                <c:pt idx="29">
                  <c:v>0.626579</c:v>
                </c:pt>
                <c:pt idx="30">
                  <c:v>0.687836</c:v>
                </c:pt>
                <c:pt idx="31">
                  <c:v>0.75508200000000003</c:v>
                </c:pt>
                <c:pt idx="32">
                  <c:v>0.82890299999999995</c:v>
                </c:pt>
                <c:pt idx="33">
                  <c:v>0.90993999999999997</c:v>
                </c:pt>
                <c:pt idx="34">
                  <c:v>0.99890000000000001</c:v>
                </c:pt>
                <c:pt idx="35">
                  <c:v>1.09656</c:v>
                </c:pt>
                <c:pt idx="36">
                  <c:v>1.2037599999999999</c:v>
                </c:pt>
                <c:pt idx="37">
                  <c:v>1.32145</c:v>
                </c:pt>
                <c:pt idx="38">
                  <c:v>1.4506399999999999</c:v>
                </c:pt>
                <c:pt idx="39">
                  <c:v>1.59246</c:v>
                </c:pt>
                <c:pt idx="40">
                  <c:v>1.7481500000000001</c:v>
                </c:pt>
                <c:pt idx="41">
                  <c:v>1.9190499999999999</c:v>
                </c:pt>
                <c:pt idx="42">
                  <c:v>2.1066699999999998</c:v>
                </c:pt>
                <c:pt idx="43">
                  <c:v>2.31263</c:v>
                </c:pt>
                <c:pt idx="44">
                  <c:v>2.5387200000000001</c:v>
                </c:pt>
                <c:pt idx="45">
                  <c:v>2.7869199999999998</c:v>
                </c:pt>
                <c:pt idx="46">
                  <c:v>3.05938</c:v>
                </c:pt>
                <c:pt idx="47">
                  <c:v>3.3584800000000001</c:v>
                </c:pt>
                <c:pt idx="48">
                  <c:v>3.68682</c:v>
                </c:pt>
                <c:pt idx="49">
                  <c:v>4.0472700000000001</c:v>
                </c:pt>
                <c:pt idx="50">
                  <c:v>4.4429499999999997</c:v>
                </c:pt>
                <c:pt idx="51">
                  <c:v>4.8773099999999996</c:v>
                </c:pt>
                <c:pt idx="52">
                  <c:v>5.3541400000000001</c:v>
                </c:pt>
                <c:pt idx="53">
                  <c:v>5.87758</c:v>
                </c:pt>
                <c:pt idx="54">
                  <c:v>6.4522000000000004</c:v>
                </c:pt>
                <c:pt idx="55">
                  <c:v>7.0830000000000002</c:v>
                </c:pt>
                <c:pt idx="56">
                  <c:v>7.7754700000000003</c:v>
                </c:pt>
                <c:pt idx="57">
                  <c:v>8.5356400000000008</c:v>
                </c:pt>
                <c:pt idx="58">
                  <c:v>9.37012</c:v>
                </c:pt>
                <c:pt idx="59">
                  <c:v>10.286199999999999</c:v>
                </c:pt>
                <c:pt idx="60">
                  <c:v>11.2918</c:v>
                </c:pt>
                <c:pt idx="61">
                  <c:v>12.395799999999999</c:v>
                </c:pt>
                <c:pt idx="62">
                  <c:v>13.6076</c:v>
                </c:pt>
                <c:pt idx="63">
                  <c:v>14.938000000000001</c:v>
                </c:pt>
                <c:pt idx="64">
                  <c:v>16.398399999999999</c:v>
                </c:pt>
                <c:pt idx="65">
                  <c:v>18.0016</c:v>
                </c:pt>
                <c:pt idx="66">
                  <c:v>19.761500000000002</c:v>
                </c:pt>
                <c:pt idx="67">
                  <c:v>21.6935</c:v>
                </c:pt>
                <c:pt idx="68">
                  <c:v>23.814299999999999</c:v>
                </c:pt>
                <c:pt idx="69">
                  <c:v>26.142499999999998</c:v>
                </c:pt>
                <c:pt idx="70">
                  <c:v>28.6983</c:v>
                </c:pt>
                <c:pt idx="71">
                  <c:v>31.504000000000001</c:v>
                </c:pt>
                <c:pt idx="72">
                  <c:v>34.584000000000003</c:v>
                </c:pt>
                <c:pt idx="73">
                  <c:v>37.9651</c:v>
                </c:pt>
                <c:pt idx="74">
                  <c:v>41.6768</c:v>
                </c:pt>
                <c:pt idx="75">
                  <c:v>45.751300000000001</c:v>
                </c:pt>
                <c:pt idx="76">
                  <c:v>50.224200000000003</c:v>
                </c:pt>
                <c:pt idx="77">
                  <c:v>55.134300000000003</c:v>
                </c:pt>
                <c:pt idx="78">
                  <c:v>60.524500000000003</c:v>
                </c:pt>
                <c:pt idx="79">
                  <c:v>66.441699999999997</c:v>
                </c:pt>
                <c:pt idx="80">
                  <c:v>72.937299999999993</c:v>
                </c:pt>
                <c:pt idx="81">
                  <c:v>80.067999999999998</c:v>
                </c:pt>
                <c:pt idx="82">
                  <c:v>87.895899999999997</c:v>
                </c:pt>
                <c:pt idx="83">
                  <c:v>96.489000000000004</c:v>
                </c:pt>
                <c:pt idx="84">
                  <c:v>105.922</c:v>
                </c:pt>
                <c:pt idx="85">
                  <c:v>116.27800000000001</c:v>
                </c:pt>
                <c:pt idx="86">
                  <c:v>127.646</c:v>
                </c:pt>
                <c:pt idx="87">
                  <c:v>140.125</c:v>
                </c:pt>
                <c:pt idx="88">
                  <c:v>153.82400000000001</c:v>
                </c:pt>
                <c:pt idx="89">
                  <c:v>168.863</c:v>
                </c:pt>
                <c:pt idx="90">
                  <c:v>185.37100000000001</c:v>
                </c:pt>
                <c:pt idx="91">
                  <c:v>203.494</c:v>
                </c:pt>
                <c:pt idx="92">
                  <c:v>223.38900000000001</c:v>
                </c:pt>
                <c:pt idx="93">
                  <c:v>245.22800000000001</c:v>
                </c:pt>
                <c:pt idx="94">
                  <c:v>269.20299999999997</c:v>
                </c:pt>
                <c:pt idx="95">
                  <c:v>295.52199999999999</c:v>
                </c:pt>
                <c:pt idx="96">
                  <c:v>324.41300000000001</c:v>
                </c:pt>
                <c:pt idx="97">
                  <c:v>356.13</c:v>
                </c:pt>
                <c:pt idx="98">
                  <c:v>390.94600000000003</c:v>
                </c:pt>
                <c:pt idx="99">
                  <c:v>429.16699999999997</c:v>
                </c:pt>
                <c:pt idx="100">
                  <c:v>471.125</c:v>
                </c:pt>
                <c:pt idx="101">
                  <c:v>517.18399999999997</c:v>
                </c:pt>
                <c:pt idx="102">
                  <c:v>567.74699999999996</c:v>
                </c:pt>
                <c:pt idx="103">
                  <c:v>623.25199999999995</c:v>
                </c:pt>
                <c:pt idx="104">
                  <c:v>684.18399999999997</c:v>
                </c:pt>
                <c:pt idx="105">
                  <c:v>751.07299999999998</c:v>
                </c:pt>
                <c:pt idx="106">
                  <c:v>824.50199999999995</c:v>
                </c:pt>
                <c:pt idx="107">
                  <c:v>905.10900000000004</c:v>
                </c:pt>
                <c:pt idx="108">
                  <c:v>993.59699999999998</c:v>
                </c:pt>
                <c:pt idx="109">
                  <c:v>1090.74</c:v>
                </c:pt>
                <c:pt idx="110">
                  <c:v>1197.3699999999999</c:v>
                </c:pt>
                <c:pt idx="111">
                  <c:v>1314.43</c:v>
                </c:pt>
                <c:pt idx="112">
                  <c:v>1442.94</c:v>
                </c:pt>
                <c:pt idx="113">
                  <c:v>1584.01</c:v>
                </c:pt>
                <c:pt idx="114">
                  <c:v>1738.87</c:v>
                </c:pt>
                <c:pt idx="115">
                  <c:v>1908.87</c:v>
                </c:pt>
              </c:numCache>
            </c:numRef>
          </c:xVal>
          <c:yVal>
            <c:numRef>
              <c:f>'#77_Ballmill_Sieved_5hr_aver.$a'!$AK$5:$AK$121</c:f>
              <c:numCache>
                <c:formatCode>0.00E+00</c:formatCode>
                <c:ptCount val="117"/>
                <c:pt idx="0" formatCode="General">
                  <c:v>0</c:v>
                </c:pt>
                <c:pt idx="1">
                  <c:v>2.5226500000000001E-8</c:v>
                </c:pt>
                <c:pt idx="2">
                  <c:v>8.4550100000000002E-7</c:v>
                </c:pt>
                <c:pt idx="3">
                  <c:v>8.49988E-6</c:v>
                </c:pt>
                <c:pt idx="4">
                  <c:v>3.5811400000000001E-5</c:v>
                </c:pt>
                <c:pt idx="5">
                  <c:v>8.82608E-5</c:v>
                </c:pt>
                <c:pt idx="6" formatCode="General">
                  <c:v>1.7845400000000001E-4</c:v>
                </c:pt>
                <c:pt idx="7" formatCode="General">
                  <c:v>3.7773800000000002E-4</c:v>
                </c:pt>
                <c:pt idx="8" formatCode="General">
                  <c:v>8.9594200000000005E-4</c:v>
                </c:pt>
                <c:pt idx="9" formatCode="General">
                  <c:v>2.04331E-3</c:v>
                </c:pt>
                <c:pt idx="10" formatCode="General">
                  <c:v>4.1767499999999999E-3</c:v>
                </c:pt>
                <c:pt idx="11" formatCode="General">
                  <c:v>7.6546899999999996E-3</c:v>
                </c:pt>
                <c:pt idx="12" formatCode="General">
                  <c:v>1.29021E-2</c:v>
                </c:pt>
                <c:pt idx="13" formatCode="General">
                  <c:v>2.0250299999999999E-2</c:v>
                </c:pt>
                <c:pt idx="14" formatCode="General">
                  <c:v>3.00857E-2</c:v>
                </c:pt>
                <c:pt idx="15" formatCode="General">
                  <c:v>4.2977599999999998E-2</c:v>
                </c:pt>
                <c:pt idx="16" formatCode="General">
                  <c:v>5.9674600000000001E-2</c:v>
                </c:pt>
                <c:pt idx="17" formatCode="General">
                  <c:v>8.0868099999999998E-2</c:v>
                </c:pt>
                <c:pt idx="18" formatCode="General">
                  <c:v>0.107366</c:v>
                </c:pt>
                <c:pt idx="19" formatCode="General">
                  <c:v>0.14027200000000001</c:v>
                </c:pt>
                <c:pt idx="20" formatCode="General">
                  <c:v>0.18092</c:v>
                </c:pt>
                <c:pt idx="21" formatCode="General">
                  <c:v>0.230436</c:v>
                </c:pt>
                <c:pt idx="22" formatCode="General">
                  <c:v>0.28982200000000002</c:v>
                </c:pt>
                <c:pt idx="23" formatCode="General">
                  <c:v>0.35992400000000002</c:v>
                </c:pt>
                <c:pt idx="24" formatCode="General">
                  <c:v>0.441749</c:v>
                </c:pt>
                <c:pt idx="25" formatCode="General">
                  <c:v>0.53628399999999998</c:v>
                </c:pt>
                <c:pt idx="26" formatCode="General">
                  <c:v>0.64471100000000003</c:v>
                </c:pt>
                <c:pt idx="27" formatCode="General">
                  <c:v>0.76826300000000003</c:v>
                </c:pt>
                <c:pt idx="28" formatCode="General">
                  <c:v>0.90821799999999997</c:v>
                </c:pt>
                <c:pt idx="29" formatCode="General">
                  <c:v>1.0658099999999999</c:v>
                </c:pt>
                <c:pt idx="30" formatCode="General">
                  <c:v>1.24214</c:v>
                </c:pt>
                <c:pt idx="31" formatCode="General">
                  <c:v>1.4382999999999999</c:v>
                </c:pt>
                <c:pt idx="32" formatCode="General">
                  <c:v>1.65524</c:v>
                </c:pt>
                <c:pt idx="33" formatCode="General">
                  <c:v>1.8938699999999999</c:v>
                </c:pt>
                <c:pt idx="34" formatCode="General">
                  <c:v>2.1547700000000001</c:v>
                </c:pt>
                <c:pt idx="35" formatCode="General">
                  <c:v>2.4382700000000002</c:v>
                </c:pt>
                <c:pt idx="36" formatCode="General">
                  <c:v>2.7443900000000001</c:v>
                </c:pt>
                <c:pt idx="37" formatCode="General">
                  <c:v>3.0729299999999999</c:v>
                </c:pt>
                <c:pt idx="38" formatCode="General">
                  <c:v>3.42326</c:v>
                </c:pt>
                <c:pt idx="39" formatCode="General">
                  <c:v>3.7944499999999999</c:v>
                </c:pt>
                <c:pt idx="40" formatCode="General">
                  <c:v>4.1853899999999999</c:v>
                </c:pt>
                <c:pt idx="41" formatCode="General">
                  <c:v>4.5949999999999998</c:v>
                </c:pt>
                <c:pt idx="42" formatCode="General">
                  <c:v>5.0221900000000002</c:v>
                </c:pt>
                <c:pt idx="43" formatCode="General">
                  <c:v>5.4659899999999997</c:v>
                </c:pt>
                <c:pt idx="44" formatCode="General">
                  <c:v>5.9258300000000004</c:v>
                </c:pt>
                <c:pt idx="45" formatCode="General">
                  <c:v>6.40184</c:v>
                </c:pt>
                <c:pt idx="46" formatCode="General">
                  <c:v>6.8950699999999996</c:v>
                </c:pt>
                <c:pt idx="47" formatCode="General">
                  <c:v>7.40747</c:v>
                </c:pt>
                <c:pt idx="48" formatCode="General">
                  <c:v>7.9421299999999997</c:v>
                </c:pt>
                <c:pt idx="49" formatCode="General">
                  <c:v>8.5034100000000006</c:v>
                </c:pt>
                <c:pt idx="50" formatCode="General">
                  <c:v>9.0970300000000002</c:v>
                </c:pt>
                <c:pt idx="51" formatCode="General">
                  <c:v>9.7298299999999998</c:v>
                </c:pt>
                <c:pt idx="52" formatCode="General">
                  <c:v>10.4095</c:v>
                </c:pt>
                <c:pt idx="53" formatCode="General">
                  <c:v>11.1441</c:v>
                </c:pt>
                <c:pt idx="54" formatCode="General">
                  <c:v>11.9427</c:v>
                </c:pt>
                <c:pt idx="55" formatCode="General">
                  <c:v>12.8142</c:v>
                </c:pt>
                <c:pt idx="56" formatCode="General">
                  <c:v>13.768000000000001</c:v>
                </c:pt>
                <c:pt idx="57" formatCode="General">
                  <c:v>14.8131</c:v>
                </c:pt>
                <c:pt idx="58" formatCode="General">
                  <c:v>15.959</c:v>
                </c:pt>
                <c:pt idx="59" formatCode="General">
                  <c:v>17.2166</c:v>
                </c:pt>
                <c:pt idx="60" formatCode="General">
                  <c:v>18.5975</c:v>
                </c:pt>
                <c:pt idx="61" formatCode="General">
                  <c:v>20.113299999999999</c:v>
                </c:pt>
                <c:pt idx="62" formatCode="General">
                  <c:v>21.774100000000001</c:v>
                </c:pt>
                <c:pt idx="63" formatCode="General">
                  <c:v>23.589099999999998</c:v>
                </c:pt>
                <c:pt idx="64" formatCode="General">
                  <c:v>25.570499999999999</c:v>
                </c:pt>
                <c:pt idx="65" formatCode="General">
                  <c:v>27.735900000000001</c:v>
                </c:pt>
                <c:pt idx="66" formatCode="General">
                  <c:v>30.108000000000001</c:v>
                </c:pt>
                <c:pt idx="67" formatCode="General">
                  <c:v>32.708599999999997</c:v>
                </c:pt>
                <c:pt idx="68" formatCode="General">
                  <c:v>35.549900000000001</c:v>
                </c:pt>
                <c:pt idx="69" formatCode="General">
                  <c:v>38.628300000000003</c:v>
                </c:pt>
                <c:pt idx="70" formatCode="General">
                  <c:v>41.922899999999998</c:v>
                </c:pt>
                <c:pt idx="71" formatCode="General">
                  <c:v>45.401600000000002</c:v>
                </c:pt>
                <c:pt idx="72" formatCode="General">
                  <c:v>49.028399999999998</c:v>
                </c:pt>
                <c:pt idx="73" formatCode="General">
                  <c:v>52.767099999999999</c:v>
                </c:pt>
                <c:pt idx="74" formatCode="General">
                  <c:v>56.581299999999999</c:v>
                </c:pt>
                <c:pt idx="75" formatCode="General">
                  <c:v>60.4298</c:v>
                </c:pt>
                <c:pt idx="76" formatCode="General">
                  <c:v>64.263000000000005</c:v>
                </c:pt>
                <c:pt idx="77" formatCode="General">
                  <c:v>68.0227</c:v>
                </c:pt>
                <c:pt idx="78" formatCode="General">
                  <c:v>71.644999999999996</c:v>
                </c:pt>
                <c:pt idx="79" formatCode="General">
                  <c:v>75.064700000000002</c:v>
                </c:pt>
                <c:pt idx="80" formatCode="General">
                  <c:v>78.219399999999993</c:v>
                </c:pt>
                <c:pt idx="81" formatCode="General">
                  <c:v>81.054199999999994</c:v>
                </c:pt>
                <c:pt idx="82" formatCode="General">
                  <c:v>83.527299999999997</c:v>
                </c:pt>
                <c:pt idx="83" formatCode="General">
                  <c:v>85.620400000000004</c:v>
                </c:pt>
                <c:pt idx="84" formatCode="General">
                  <c:v>87.350899999999996</c:v>
                </c:pt>
                <c:pt idx="85" formatCode="General">
                  <c:v>88.771699999999996</c:v>
                </c:pt>
                <c:pt idx="86" formatCode="General">
                  <c:v>89.957700000000003</c:v>
                </c:pt>
                <c:pt idx="87" formatCode="General">
                  <c:v>90.978999999999999</c:v>
                </c:pt>
                <c:pt idx="88" formatCode="General">
                  <c:v>91.869799999999998</c:v>
                </c:pt>
                <c:pt idx="89" formatCode="General">
                  <c:v>92.6233</c:v>
                </c:pt>
                <c:pt idx="90" formatCode="General">
                  <c:v>93.202200000000005</c:v>
                </c:pt>
                <c:pt idx="91" formatCode="General">
                  <c:v>93.550399999999996</c:v>
                </c:pt>
                <c:pt idx="92" formatCode="General">
                  <c:v>93.696600000000004</c:v>
                </c:pt>
                <c:pt idx="93" formatCode="General">
                  <c:v>93.726600000000005</c:v>
                </c:pt>
                <c:pt idx="94" formatCode="General">
                  <c:v>93.729900000000001</c:v>
                </c:pt>
                <c:pt idx="95" formatCode="General">
                  <c:v>93.732699999999994</c:v>
                </c:pt>
                <c:pt idx="96" formatCode="General">
                  <c:v>93.748699999999999</c:v>
                </c:pt>
                <c:pt idx="97" formatCode="General">
                  <c:v>93.793700000000001</c:v>
                </c:pt>
                <c:pt idx="98" formatCode="General">
                  <c:v>93.863699999999994</c:v>
                </c:pt>
                <c:pt idx="99" formatCode="General">
                  <c:v>93.949399999999997</c:v>
                </c:pt>
                <c:pt idx="100" formatCode="General">
                  <c:v>94.063299999999998</c:v>
                </c:pt>
                <c:pt idx="101" formatCode="General">
                  <c:v>94.253600000000006</c:v>
                </c:pt>
                <c:pt idx="102" formatCode="General">
                  <c:v>94.608699999999999</c:v>
                </c:pt>
                <c:pt idx="103" formatCode="General">
                  <c:v>95.2179</c:v>
                </c:pt>
                <c:pt idx="104" formatCode="General">
                  <c:v>96.124700000000004</c:v>
                </c:pt>
                <c:pt idx="105" formatCode="General">
                  <c:v>97.270399999999995</c:v>
                </c:pt>
                <c:pt idx="106" formatCode="General">
                  <c:v>98.478300000000004</c:v>
                </c:pt>
                <c:pt idx="107" formatCode="General">
                  <c:v>99.4011</c:v>
                </c:pt>
                <c:pt idx="108" formatCode="General">
                  <c:v>99.876400000000004</c:v>
                </c:pt>
                <c:pt idx="109" formatCode="General">
                  <c:v>99.988399999999999</c:v>
                </c:pt>
                <c:pt idx="110" formatCode="General">
                  <c:v>100</c:v>
                </c:pt>
                <c:pt idx="111" formatCode="General">
                  <c:v>100</c:v>
                </c:pt>
                <c:pt idx="112" formatCode="General">
                  <c:v>100</c:v>
                </c:pt>
                <c:pt idx="113" formatCode="General">
                  <c:v>100</c:v>
                </c:pt>
                <c:pt idx="114" formatCode="General">
                  <c:v>100</c:v>
                </c:pt>
                <c:pt idx="115" formatCode="General">
                  <c:v>100</c:v>
                </c:pt>
                <c:pt idx="116" formatCode="General">
                  <c:v>100</c:v>
                </c:pt>
              </c:numCache>
            </c:numRef>
          </c:yVal>
          <c:smooth val="0"/>
        </c:ser>
        <c:dLbls>
          <c:showLegendKey val="0"/>
          <c:showVal val="0"/>
          <c:showCatName val="0"/>
          <c:showSerName val="0"/>
          <c:showPercent val="0"/>
          <c:showBubbleSize val="0"/>
        </c:dLbls>
        <c:axId val="164542280"/>
        <c:axId val="239638984"/>
      </c:scatterChart>
      <c:valAx>
        <c:axId val="164542280"/>
        <c:scaling>
          <c:logBase val="10"/>
          <c:orientation val="minMax"/>
          <c:max val="1000"/>
          <c:min val="0.1"/>
        </c:scaling>
        <c:delete val="0"/>
        <c:axPos val="b"/>
        <c:title>
          <c:tx>
            <c:rich>
              <a:bodyPr rot="0" spcFirstLastPara="1" vertOverflow="ellipsis" vert="horz" wrap="square" anchor="ctr" anchorCtr="1"/>
              <a:lstStyle/>
              <a:p>
                <a:pPr>
                  <a:defRPr sz="24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a:t>Particle size [µm]</a:t>
                </a:r>
              </a:p>
            </c:rich>
          </c:tx>
          <c:layout>
            <c:manualLayout>
              <c:xMode val="edge"/>
              <c:yMode val="edge"/>
              <c:x val="0.40029278001777019"/>
              <c:y val="0.95152550779074674"/>
            </c:manualLayout>
          </c:layout>
          <c:overlay val="0"/>
          <c:spPr>
            <a:noFill/>
            <a:ln>
              <a:noFill/>
            </a:ln>
            <a:effectLst/>
          </c:spPr>
          <c:txPr>
            <a:bodyPr rot="0" spcFirstLastPara="1" vertOverflow="ellipsis" vert="horz" wrap="square" anchor="ctr" anchorCtr="1"/>
            <a:lstStyle/>
            <a:p>
              <a:pPr>
                <a:defRPr sz="24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title>
        <c:numFmt formatCode="General" sourceLinked="1"/>
        <c:majorTickMark val="out"/>
        <c:minorTickMark val="none"/>
        <c:tickLblPos val="nextTo"/>
        <c:spPr>
          <a:noFill/>
          <a:ln w="12700" cap="flat" cmpd="sng" algn="ctr">
            <a:solidFill>
              <a:schemeClr val="tx1">
                <a:alpha val="98000"/>
              </a:schemeClr>
            </a:solidFill>
            <a:round/>
          </a:ln>
          <a:effectLst/>
        </c:spPr>
        <c:txPr>
          <a:bodyPr rot="-60000000" spcFirstLastPara="1" vertOverflow="ellipsis" vert="horz" wrap="square" anchor="ctr" anchorCtr="1"/>
          <a:lstStyle/>
          <a:p>
            <a:pPr>
              <a:defRPr sz="24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crossAx val="239638984"/>
        <c:crosses val="autoZero"/>
        <c:crossBetween val="midCat"/>
      </c:valAx>
      <c:valAx>
        <c:axId val="239638984"/>
        <c:scaling>
          <c:orientation val="minMax"/>
          <c:max val="100"/>
        </c:scaling>
        <c:delete val="0"/>
        <c:axPos val="l"/>
        <c:title>
          <c:tx>
            <c:rich>
              <a:bodyPr rot="-5400000" spcFirstLastPara="1" vertOverflow="ellipsis" vert="horz" wrap="square" anchor="ctr" anchorCtr="1"/>
              <a:lstStyle/>
              <a:p>
                <a:pPr>
                  <a:defRPr sz="24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r>
                  <a:rPr lang="en-US"/>
                  <a:t>Cumulative volume [%]</a:t>
                </a:r>
              </a:p>
            </c:rich>
          </c:tx>
          <c:layout>
            <c:manualLayout>
              <c:xMode val="edge"/>
              <c:yMode val="edge"/>
              <c:x val="1.0870830444398332E-2"/>
              <c:y val="0.27824591152108308"/>
            </c:manualLayout>
          </c:layout>
          <c:overlay val="0"/>
          <c:spPr>
            <a:noFill/>
            <a:ln>
              <a:noFill/>
            </a:ln>
            <a:effectLst/>
          </c:spPr>
          <c:txPr>
            <a:bodyPr rot="-5400000" spcFirstLastPara="1" vertOverflow="ellipsis" vert="horz" wrap="square" anchor="ctr" anchorCtr="1"/>
            <a:lstStyle/>
            <a:p>
              <a:pPr>
                <a:defRPr sz="24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title>
        <c:numFmt formatCode="General" sourceLinked="1"/>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24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crossAx val="164542280"/>
        <c:crossesAt val="1.0000000000000002E-2"/>
        <c:crossBetween val="midCat"/>
      </c:valAx>
      <c:spPr>
        <a:noFill/>
        <a:ln>
          <a:noFill/>
        </a:ln>
        <a:effectLst/>
      </c:spPr>
    </c:plotArea>
    <c:legend>
      <c:legendPos val="r"/>
      <c:layout>
        <c:manualLayout>
          <c:xMode val="edge"/>
          <c:yMode val="edge"/>
          <c:x val="0.76987480221906557"/>
          <c:y val="0.2186154765021289"/>
          <c:w val="0.18766106502008079"/>
          <c:h val="0.51346552980029025"/>
        </c:manualLayout>
      </c:layout>
      <c:overlay val="0"/>
      <c:spPr>
        <a:noFill/>
        <a:ln>
          <a:solidFill>
            <a:schemeClr val="tx1"/>
          </a:solidFill>
        </a:ln>
        <a:effectLst/>
      </c:spPr>
      <c:txPr>
        <a:bodyPr rot="0" spcFirstLastPara="1" vertOverflow="ellipsis" vert="horz" wrap="square" anchor="ctr" anchorCtr="1"/>
        <a:lstStyle/>
        <a:p>
          <a:pPr>
            <a:defRPr sz="2000" b="1" i="0" u="none" strike="noStrike" kern="1200" baseline="0">
              <a:solidFill>
                <a:sysClr val="windowText" lastClr="000000"/>
              </a:solidFill>
              <a:latin typeface="Times New Roman" panose="02020603050405020304" pitchFamily="18" charset="0"/>
              <a:ea typeface="+mn-ea"/>
              <a:cs typeface="Times New Roman" panose="02020603050405020304" pitchFamily="18" charset="0"/>
            </a:defRPr>
          </a:pPr>
          <a:endParaRPr lang="nl-BE"/>
        </a:p>
      </c:txPr>
    </c:legend>
    <c:plotVisOnly val="1"/>
    <c:dispBlanksAs val="gap"/>
    <c:showDLblsOverMax val="0"/>
  </c:chart>
  <c:spPr>
    <a:solidFill>
      <a:schemeClr val="bg1"/>
    </a:solidFill>
    <a:ln w="9525" cap="flat" cmpd="sng" algn="ctr">
      <a:noFill/>
      <a:round/>
    </a:ln>
    <a:effectLst/>
  </c:spPr>
  <c:txPr>
    <a:bodyPr/>
    <a:lstStyle/>
    <a:p>
      <a:pPr>
        <a:defRPr sz="2400" b="1">
          <a:solidFill>
            <a:sysClr val="windowText" lastClr="000000"/>
          </a:solidFill>
          <a:latin typeface="Times New Roman" panose="02020603050405020304" pitchFamily="18" charset="0"/>
          <a:cs typeface="Times New Roman" panose="02020603050405020304" pitchFamily="18" charset="0"/>
        </a:defRPr>
      </a:pPr>
      <a:endParaRPr lang="nl-BE"/>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1">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9525" cap="rnd">
        <a:solidFill>
          <a:schemeClr val="phClr"/>
        </a:solidFill>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4275542" cy="713915"/>
          </a:xfrm>
          <a:prstGeom prst="rect">
            <a:avLst/>
          </a:prstGeom>
          <a:noFill/>
          <a:ln w="9525">
            <a:noFill/>
            <a:miter lim="800000"/>
            <a:headEnd/>
            <a:tailEnd/>
          </a:ln>
          <a:effectLst/>
        </p:spPr>
        <p:txBody>
          <a:bodyPr vert="horz" wrap="square" lIns="132243" tIns="66122" rIns="132243" bIns="66122" numCol="1" anchor="t" anchorCtr="0" compatLnSpc="1">
            <a:prstTxWarp prst="textNoShape">
              <a:avLst/>
            </a:prstTxWarp>
          </a:bodyPr>
          <a:lstStyle>
            <a:lvl1pPr defTabSz="1322571" eaLnBrk="1" hangingPunct="1">
              <a:defRPr sz="1700" smtClean="0">
                <a:latin typeface="Arial" panose="020B0604020202020204" pitchFamily="34" charset="0"/>
              </a:defRPr>
            </a:lvl1pPr>
          </a:lstStyle>
          <a:p>
            <a:pPr>
              <a:defRPr/>
            </a:pPr>
            <a:endParaRPr lang="en-US" altLang="en-US"/>
          </a:p>
        </p:txBody>
      </p:sp>
      <p:sp>
        <p:nvSpPr>
          <p:cNvPr id="9219" name="Rectangle 3"/>
          <p:cNvSpPr>
            <a:spLocks noGrp="1" noChangeArrowheads="1"/>
          </p:cNvSpPr>
          <p:nvPr>
            <p:ph type="dt" idx="1"/>
          </p:nvPr>
        </p:nvSpPr>
        <p:spPr bwMode="auto">
          <a:xfrm>
            <a:off x="5588671" y="0"/>
            <a:ext cx="4275542" cy="713915"/>
          </a:xfrm>
          <a:prstGeom prst="rect">
            <a:avLst/>
          </a:prstGeom>
          <a:noFill/>
          <a:ln w="9525">
            <a:noFill/>
            <a:miter lim="800000"/>
            <a:headEnd/>
            <a:tailEnd/>
          </a:ln>
          <a:effectLst/>
        </p:spPr>
        <p:txBody>
          <a:bodyPr vert="horz" wrap="square" lIns="132243" tIns="66122" rIns="132243" bIns="66122" numCol="1" anchor="t" anchorCtr="0" compatLnSpc="1">
            <a:prstTxWarp prst="textNoShape">
              <a:avLst/>
            </a:prstTxWarp>
          </a:bodyPr>
          <a:lstStyle>
            <a:lvl1pPr algn="r" defTabSz="1322571" eaLnBrk="1" hangingPunct="1">
              <a:defRPr sz="1700" smtClean="0">
                <a:latin typeface="Arial" panose="020B0604020202020204" pitchFamily="34" charset="0"/>
              </a:defRPr>
            </a:lvl1pPr>
          </a:lstStyle>
          <a:p>
            <a:pPr>
              <a:defRPr/>
            </a:pPr>
            <a:endParaRPr lang="en-US" altLang="en-US"/>
          </a:p>
        </p:txBody>
      </p:sp>
      <p:sp>
        <p:nvSpPr>
          <p:cNvPr id="12292" name="Rectangle 4"/>
          <p:cNvSpPr>
            <a:spLocks noGrp="1" noRot="1" noChangeAspect="1" noChangeArrowheads="1" noTextEdit="1"/>
          </p:cNvSpPr>
          <p:nvPr>
            <p:ph type="sldImg" idx="2"/>
          </p:nvPr>
        </p:nvSpPr>
        <p:spPr bwMode="auto">
          <a:xfrm>
            <a:off x="3035300" y="1071563"/>
            <a:ext cx="3795713" cy="53641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986422" y="6791836"/>
            <a:ext cx="7893470" cy="6430588"/>
          </a:xfrm>
          <a:prstGeom prst="rect">
            <a:avLst/>
          </a:prstGeom>
          <a:noFill/>
          <a:ln w="9525">
            <a:noFill/>
            <a:miter lim="800000"/>
            <a:headEnd/>
            <a:tailEnd/>
          </a:ln>
          <a:effectLst/>
        </p:spPr>
        <p:txBody>
          <a:bodyPr vert="horz" wrap="square" lIns="132243" tIns="66122" rIns="132243" bIns="66122" numCol="1" anchor="t" anchorCtr="0" compatLnSpc="1">
            <a:prstTxWarp prst="textNoShape">
              <a:avLst/>
            </a:prstTxWarp>
          </a:bodyPr>
          <a:lstStyle/>
          <a:p>
            <a:pPr lvl="0"/>
            <a:r>
              <a:rPr lang="fi-FI" altLang="fi-FI" noProof="0"/>
              <a:t>Muokkaa tekstin perustyylejä napsauttamalla</a:t>
            </a:r>
          </a:p>
          <a:p>
            <a:pPr lvl="1"/>
            <a:r>
              <a:rPr lang="fi-FI" altLang="fi-FI" noProof="0"/>
              <a:t>toinen taso</a:t>
            </a:r>
          </a:p>
          <a:p>
            <a:pPr lvl="2"/>
            <a:r>
              <a:rPr lang="fi-FI" altLang="fi-FI" noProof="0"/>
              <a:t>kolmas taso</a:t>
            </a:r>
          </a:p>
          <a:p>
            <a:pPr lvl="3"/>
            <a:r>
              <a:rPr lang="fi-FI" altLang="fi-FI" noProof="0"/>
              <a:t>neljäs taso</a:t>
            </a:r>
          </a:p>
          <a:p>
            <a:pPr lvl="4"/>
            <a:r>
              <a:rPr lang="fi-FI" altLang="fi-FI" noProof="0"/>
              <a:t>viides taso</a:t>
            </a:r>
          </a:p>
        </p:txBody>
      </p:sp>
      <p:sp>
        <p:nvSpPr>
          <p:cNvPr id="9222" name="Rectangle 6"/>
          <p:cNvSpPr>
            <a:spLocks noGrp="1" noChangeArrowheads="1"/>
          </p:cNvSpPr>
          <p:nvPr>
            <p:ph type="ftr" sz="quarter" idx="4"/>
          </p:nvPr>
        </p:nvSpPr>
        <p:spPr bwMode="auto">
          <a:xfrm>
            <a:off x="0" y="13579379"/>
            <a:ext cx="4275542" cy="713915"/>
          </a:xfrm>
          <a:prstGeom prst="rect">
            <a:avLst/>
          </a:prstGeom>
          <a:noFill/>
          <a:ln w="9525">
            <a:noFill/>
            <a:miter lim="800000"/>
            <a:headEnd/>
            <a:tailEnd/>
          </a:ln>
          <a:effectLst/>
        </p:spPr>
        <p:txBody>
          <a:bodyPr vert="horz" wrap="square" lIns="132243" tIns="66122" rIns="132243" bIns="66122" numCol="1" anchor="b" anchorCtr="0" compatLnSpc="1">
            <a:prstTxWarp prst="textNoShape">
              <a:avLst/>
            </a:prstTxWarp>
          </a:bodyPr>
          <a:lstStyle>
            <a:lvl1pPr defTabSz="1322571" eaLnBrk="1" hangingPunct="1">
              <a:defRPr sz="1700" smtClean="0">
                <a:latin typeface="Arial" panose="020B0604020202020204" pitchFamily="34" charset="0"/>
              </a:defRPr>
            </a:lvl1pPr>
          </a:lstStyle>
          <a:p>
            <a:pPr>
              <a:defRPr/>
            </a:pPr>
            <a:endParaRPr lang="en-US" altLang="en-US"/>
          </a:p>
        </p:txBody>
      </p:sp>
      <p:sp>
        <p:nvSpPr>
          <p:cNvPr id="9223" name="Rectangle 7"/>
          <p:cNvSpPr>
            <a:spLocks noGrp="1" noChangeArrowheads="1"/>
          </p:cNvSpPr>
          <p:nvPr>
            <p:ph type="sldNum" sz="quarter" idx="5"/>
          </p:nvPr>
        </p:nvSpPr>
        <p:spPr bwMode="auto">
          <a:xfrm>
            <a:off x="5588671" y="13579379"/>
            <a:ext cx="4275542" cy="713915"/>
          </a:xfrm>
          <a:prstGeom prst="rect">
            <a:avLst/>
          </a:prstGeom>
          <a:noFill/>
          <a:ln w="9525">
            <a:noFill/>
            <a:miter lim="800000"/>
            <a:headEnd/>
            <a:tailEnd/>
          </a:ln>
          <a:effectLst/>
        </p:spPr>
        <p:txBody>
          <a:bodyPr vert="horz" wrap="square" lIns="132243" tIns="66122" rIns="132243" bIns="66122" numCol="1" anchor="b" anchorCtr="0" compatLnSpc="1">
            <a:prstTxWarp prst="textNoShape">
              <a:avLst/>
            </a:prstTxWarp>
          </a:bodyPr>
          <a:lstStyle>
            <a:lvl1pPr algn="r" defTabSz="1322571" eaLnBrk="1" hangingPunct="1">
              <a:defRPr sz="1700" smtClean="0">
                <a:latin typeface="Arial" panose="020B0604020202020204" pitchFamily="34" charset="0"/>
              </a:defRPr>
            </a:lvl1pPr>
          </a:lstStyle>
          <a:p>
            <a:pPr>
              <a:defRPr/>
            </a:pPr>
            <a:fld id="{0A63F499-55E6-4680-827F-CC0572B9C4D3}" type="slidenum">
              <a:rPr lang="fi-FI" altLang="fi-FI"/>
              <a:pPr>
                <a:defRPr/>
              </a:pPr>
              <a:t>‹nr.›</a:t>
            </a:fld>
            <a:endParaRPr lang="fi-FI" altLang="fi-FI"/>
          </a:p>
        </p:txBody>
      </p:sp>
    </p:spTree>
    <p:extLst>
      <p:ext uri="{BB962C8B-B14F-4D97-AF65-F5344CB8AC3E}">
        <p14:creationId xmlns:p14="http://schemas.microsoft.com/office/powerpoint/2010/main" val="8539392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322571">
              <a:defRPr sz="1000">
                <a:solidFill>
                  <a:schemeClr val="tx1"/>
                </a:solidFill>
                <a:latin typeface="Gill Sans MT" panose="020B0502020104020203" pitchFamily="34" charset="0"/>
                <a:ea typeface="MS PGothic" panose="020B0600070205080204" pitchFamily="34" charset="-128"/>
              </a:defRPr>
            </a:lvl1pPr>
            <a:lvl2pPr marL="248680" indent="-95647" defTabSz="1322571">
              <a:defRPr sz="1000">
                <a:solidFill>
                  <a:schemeClr val="tx1"/>
                </a:solidFill>
                <a:latin typeface="Gill Sans MT" panose="020B0502020104020203" pitchFamily="34" charset="0"/>
                <a:ea typeface="MS PGothic" panose="020B0600070205080204" pitchFamily="34" charset="-128"/>
              </a:defRPr>
            </a:lvl2pPr>
            <a:lvl3pPr marL="382584" indent="-76517" defTabSz="1322571">
              <a:defRPr sz="1000">
                <a:solidFill>
                  <a:schemeClr val="tx1"/>
                </a:solidFill>
                <a:latin typeface="Gill Sans MT" panose="020B0502020104020203" pitchFamily="34" charset="0"/>
                <a:ea typeface="MS PGothic" panose="020B0600070205080204" pitchFamily="34" charset="-128"/>
              </a:defRPr>
            </a:lvl3pPr>
            <a:lvl4pPr marL="535617" indent="-76517" defTabSz="1322571">
              <a:defRPr sz="1000">
                <a:solidFill>
                  <a:schemeClr val="tx1"/>
                </a:solidFill>
                <a:latin typeface="Gill Sans MT" panose="020B0502020104020203" pitchFamily="34" charset="0"/>
                <a:ea typeface="MS PGothic" panose="020B0600070205080204" pitchFamily="34" charset="-128"/>
              </a:defRPr>
            </a:lvl4pPr>
            <a:lvl5pPr marL="688651" indent="-76517" defTabSz="1322571">
              <a:defRPr sz="1000">
                <a:solidFill>
                  <a:schemeClr val="tx1"/>
                </a:solidFill>
                <a:latin typeface="Gill Sans MT" panose="020B0502020104020203" pitchFamily="34" charset="0"/>
                <a:ea typeface="MS PGothic" panose="020B0600070205080204" pitchFamily="34" charset="-128"/>
              </a:defRPr>
            </a:lvl5pPr>
            <a:lvl6pPr marL="841684" indent="-76517" defTabSz="1322571" eaLnBrk="0" fontAlgn="base" hangingPunct="0">
              <a:spcBef>
                <a:spcPct val="0"/>
              </a:spcBef>
              <a:spcAft>
                <a:spcPct val="0"/>
              </a:spcAft>
              <a:defRPr sz="1000">
                <a:solidFill>
                  <a:schemeClr val="tx1"/>
                </a:solidFill>
                <a:latin typeface="Gill Sans MT" panose="020B0502020104020203" pitchFamily="34" charset="0"/>
                <a:ea typeface="MS PGothic" panose="020B0600070205080204" pitchFamily="34" charset="-128"/>
              </a:defRPr>
            </a:lvl6pPr>
            <a:lvl7pPr marL="994718" indent="-76517" defTabSz="1322571" eaLnBrk="0" fontAlgn="base" hangingPunct="0">
              <a:spcBef>
                <a:spcPct val="0"/>
              </a:spcBef>
              <a:spcAft>
                <a:spcPct val="0"/>
              </a:spcAft>
              <a:defRPr sz="1000">
                <a:solidFill>
                  <a:schemeClr val="tx1"/>
                </a:solidFill>
                <a:latin typeface="Gill Sans MT" panose="020B0502020104020203" pitchFamily="34" charset="0"/>
                <a:ea typeface="MS PGothic" panose="020B0600070205080204" pitchFamily="34" charset="-128"/>
              </a:defRPr>
            </a:lvl7pPr>
            <a:lvl8pPr marL="1147751" indent="-76517" defTabSz="1322571" eaLnBrk="0" fontAlgn="base" hangingPunct="0">
              <a:spcBef>
                <a:spcPct val="0"/>
              </a:spcBef>
              <a:spcAft>
                <a:spcPct val="0"/>
              </a:spcAft>
              <a:defRPr sz="1000">
                <a:solidFill>
                  <a:schemeClr val="tx1"/>
                </a:solidFill>
                <a:latin typeface="Gill Sans MT" panose="020B0502020104020203" pitchFamily="34" charset="0"/>
                <a:ea typeface="MS PGothic" panose="020B0600070205080204" pitchFamily="34" charset="-128"/>
              </a:defRPr>
            </a:lvl8pPr>
            <a:lvl9pPr marL="1300785" indent="-76517" defTabSz="1322571" eaLnBrk="0" fontAlgn="base" hangingPunct="0">
              <a:spcBef>
                <a:spcPct val="0"/>
              </a:spcBef>
              <a:spcAft>
                <a:spcPct val="0"/>
              </a:spcAft>
              <a:defRPr sz="1000">
                <a:solidFill>
                  <a:schemeClr val="tx1"/>
                </a:solidFill>
                <a:latin typeface="Gill Sans MT" panose="020B0502020104020203" pitchFamily="34" charset="0"/>
                <a:ea typeface="MS PGothic" panose="020B0600070205080204" pitchFamily="34" charset="-128"/>
              </a:defRPr>
            </a:lvl9pPr>
          </a:lstStyle>
          <a:p>
            <a:fld id="{CC2CCC55-CD82-468A-A2B3-36040082A755}" type="slidenum">
              <a:rPr lang="fi-FI" altLang="fi-FI" sz="1700">
                <a:latin typeface="Arial" panose="020B0604020202020204" pitchFamily="34" charset="0"/>
              </a:rPr>
              <a:pPr/>
              <a:t>1</a:t>
            </a:fld>
            <a:endParaRPr lang="fi-FI" altLang="fi-FI" sz="1700">
              <a:latin typeface="Arial" panose="020B0604020202020204" pitchFamily="34"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fi-FI" altLang="fi-FI" smtClean="0">
              <a:latin typeface="Arial" panose="020B0604020202020204" pitchFamily="34" charset="0"/>
            </a:endParaRPr>
          </a:p>
        </p:txBody>
      </p:sp>
    </p:spTree>
    <p:extLst>
      <p:ext uri="{BB962C8B-B14F-4D97-AF65-F5344CB8AC3E}">
        <p14:creationId xmlns:p14="http://schemas.microsoft.com/office/powerpoint/2010/main" val="3702037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1713" y="13298488"/>
            <a:ext cx="25736550" cy="9175750"/>
          </a:xfrm>
          <a:prstGeom prst="rect">
            <a:avLst/>
          </a:prstGeom>
        </p:spPr>
        <p:txBody>
          <a:bodyPr vert="horz"/>
          <a:lstStyle/>
          <a:p>
            <a:r>
              <a:rPr lang="fi-FI"/>
              <a:t>Click to edit Master title style</a:t>
            </a:r>
          </a:p>
        </p:txBody>
      </p:sp>
      <p:sp>
        <p:nvSpPr>
          <p:cNvPr id="3" name="Subtitle 2"/>
          <p:cNvSpPr>
            <a:spLocks noGrp="1"/>
          </p:cNvSpPr>
          <p:nvPr>
            <p:ph type="subTitle" idx="1"/>
          </p:nvPr>
        </p:nvSpPr>
        <p:spPr>
          <a:xfrm>
            <a:off x="4541838" y="24258588"/>
            <a:ext cx="21196300" cy="10939462"/>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i-FI"/>
              <a:t>Click to edit Master subtitle style</a:t>
            </a:r>
          </a:p>
        </p:txBody>
      </p:sp>
      <p:sp>
        <p:nvSpPr>
          <p:cNvPr id="4" name="Footer Placeholder 3"/>
          <p:cNvSpPr>
            <a:spLocks noGrp="1"/>
          </p:cNvSpPr>
          <p:nvPr>
            <p:ph type="ftr" sz="quarter" idx="10"/>
          </p:nvPr>
        </p:nvSpPr>
        <p:spPr>
          <a:xfrm>
            <a:off x="738188" y="39585900"/>
            <a:ext cx="17822862" cy="2971800"/>
          </a:xfrm>
          <a:prstGeom prst="rect">
            <a:avLst/>
          </a:prstGeom>
        </p:spPr>
        <p:txBody>
          <a:bodyPr vert="horz" wrap="square" lIns="91440" tIns="45720" rIns="91440" bIns="45720" numCol="1" anchor="t" anchorCtr="0" compatLnSpc="1">
            <a:prstTxWarp prst="textNoShape">
              <a:avLst/>
            </a:prstTxWarp>
          </a:bodyPr>
          <a:lstStyle>
            <a:lvl1pPr eaLnBrk="1" hangingPunct="1">
              <a:lnSpc>
                <a:spcPts val="12000"/>
              </a:lnSpc>
              <a:defRPr smtClean="0"/>
            </a:lvl1pPr>
          </a:lstStyle>
          <a:p>
            <a:pPr>
              <a:defRPr/>
            </a:pPr>
            <a:r>
              <a:rPr lang="fi-FI" altLang="fi-FI"/>
              <a:t>TIEDEKUNTA LAITOS  YKSIKKÖ  TUTKIMUSYKSIKKÖ</a:t>
            </a:r>
          </a:p>
        </p:txBody>
      </p:sp>
    </p:spTree>
    <p:extLst>
      <p:ext uri="{BB962C8B-B14F-4D97-AF65-F5344CB8AC3E}">
        <p14:creationId xmlns:p14="http://schemas.microsoft.com/office/powerpoint/2010/main" val="2846656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51025" cy="7134225"/>
          </a:xfrm>
          <a:prstGeom prst="rect">
            <a:avLst/>
          </a:prstGeom>
        </p:spPr>
        <p:txBody>
          <a:bodyPr vert="horz"/>
          <a:lstStyle/>
          <a:p>
            <a:r>
              <a:rPr lang="fi-FI"/>
              <a:t>Click to edit Master title style</a:t>
            </a:r>
          </a:p>
        </p:txBody>
      </p:sp>
      <p:sp>
        <p:nvSpPr>
          <p:cNvPr id="3" name="Vertical Text Placeholder 2"/>
          <p:cNvSpPr>
            <a:spLocks noGrp="1"/>
          </p:cNvSpPr>
          <p:nvPr>
            <p:ph type="body" orient="vert" idx="1"/>
          </p:nvPr>
        </p:nvSpPr>
        <p:spPr>
          <a:xfrm>
            <a:off x="1514475" y="9988550"/>
            <a:ext cx="27251025" cy="28251150"/>
          </a:xfrm>
          <a:prstGeom prst="rect">
            <a:avLst/>
          </a:prstGeom>
        </p:spPr>
        <p:txBody>
          <a:bodyPr vert="eaVert"/>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p>
        </p:txBody>
      </p:sp>
      <p:sp>
        <p:nvSpPr>
          <p:cNvPr id="4" name="Footer Placeholder 3"/>
          <p:cNvSpPr>
            <a:spLocks noGrp="1"/>
          </p:cNvSpPr>
          <p:nvPr>
            <p:ph type="ftr" sz="quarter" idx="10"/>
          </p:nvPr>
        </p:nvSpPr>
        <p:spPr>
          <a:xfrm>
            <a:off x="738188" y="39585900"/>
            <a:ext cx="17822862" cy="2971800"/>
          </a:xfrm>
          <a:prstGeom prst="rect">
            <a:avLst/>
          </a:prstGeom>
        </p:spPr>
        <p:txBody>
          <a:bodyPr vert="horz" wrap="square" lIns="91440" tIns="45720" rIns="91440" bIns="45720" numCol="1" anchor="t" anchorCtr="0" compatLnSpc="1">
            <a:prstTxWarp prst="textNoShape">
              <a:avLst/>
            </a:prstTxWarp>
          </a:bodyPr>
          <a:lstStyle>
            <a:lvl1pPr eaLnBrk="1" hangingPunct="1">
              <a:lnSpc>
                <a:spcPts val="12000"/>
              </a:lnSpc>
              <a:defRPr smtClean="0"/>
            </a:lvl1pPr>
          </a:lstStyle>
          <a:p>
            <a:pPr>
              <a:defRPr/>
            </a:pPr>
            <a:r>
              <a:rPr lang="fi-FI" altLang="fi-FI"/>
              <a:t>TIEDEKUNTA LAITOS  YKSIKKÖ  TUTKIMUSYKSIKKÖ</a:t>
            </a:r>
          </a:p>
        </p:txBody>
      </p:sp>
    </p:spTree>
    <p:extLst>
      <p:ext uri="{BB962C8B-B14F-4D97-AF65-F5344CB8AC3E}">
        <p14:creationId xmlns:p14="http://schemas.microsoft.com/office/powerpoint/2010/main" val="2586969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53538" y="1714500"/>
            <a:ext cx="6811962" cy="36525200"/>
          </a:xfrm>
          <a:prstGeom prst="rect">
            <a:avLst/>
          </a:prstGeom>
        </p:spPr>
        <p:txBody>
          <a:bodyPr vert="eaVert"/>
          <a:lstStyle/>
          <a:p>
            <a:r>
              <a:rPr lang="fi-FI"/>
              <a:t>Click to edit Master title style</a:t>
            </a:r>
          </a:p>
        </p:txBody>
      </p:sp>
      <p:sp>
        <p:nvSpPr>
          <p:cNvPr id="3" name="Vertical Text Placeholder 2"/>
          <p:cNvSpPr>
            <a:spLocks noGrp="1"/>
          </p:cNvSpPr>
          <p:nvPr>
            <p:ph type="body" orient="vert" idx="1"/>
          </p:nvPr>
        </p:nvSpPr>
        <p:spPr>
          <a:xfrm>
            <a:off x="1514475" y="1714500"/>
            <a:ext cx="20286663" cy="36525200"/>
          </a:xfrm>
          <a:prstGeom prst="rect">
            <a:avLst/>
          </a:prstGeom>
        </p:spPr>
        <p:txBody>
          <a:bodyPr vert="eaVert"/>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p>
        </p:txBody>
      </p:sp>
      <p:sp>
        <p:nvSpPr>
          <p:cNvPr id="4" name="Footer Placeholder 3"/>
          <p:cNvSpPr>
            <a:spLocks noGrp="1"/>
          </p:cNvSpPr>
          <p:nvPr>
            <p:ph type="ftr" sz="quarter" idx="10"/>
          </p:nvPr>
        </p:nvSpPr>
        <p:spPr>
          <a:xfrm>
            <a:off x="738188" y="39585900"/>
            <a:ext cx="17822862" cy="2971800"/>
          </a:xfrm>
          <a:prstGeom prst="rect">
            <a:avLst/>
          </a:prstGeom>
        </p:spPr>
        <p:txBody>
          <a:bodyPr vert="horz" wrap="square" lIns="91440" tIns="45720" rIns="91440" bIns="45720" numCol="1" anchor="t" anchorCtr="0" compatLnSpc="1">
            <a:prstTxWarp prst="textNoShape">
              <a:avLst/>
            </a:prstTxWarp>
          </a:bodyPr>
          <a:lstStyle>
            <a:lvl1pPr eaLnBrk="1" hangingPunct="1">
              <a:lnSpc>
                <a:spcPts val="12000"/>
              </a:lnSpc>
              <a:defRPr smtClean="0"/>
            </a:lvl1pPr>
          </a:lstStyle>
          <a:p>
            <a:pPr>
              <a:defRPr/>
            </a:pPr>
            <a:r>
              <a:rPr lang="fi-FI" altLang="fi-FI"/>
              <a:t>TIEDEKUNTA LAITOS  YKSIKKÖ  TUTKIMUSYKSIKKÖ</a:t>
            </a:r>
          </a:p>
        </p:txBody>
      </p:sp>
    </p:spTree>
    <p:extLst>
      <p:ext uri="{BB962C8B-B14F-4D97-AF65-F5344CB8AC3E}">
        <p14:creationId xmlns:p14="http://schemas.microsoft.com/office/powerpoint/2010/main" val="41312950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51025" cy="7134225"/>
          </a:xfrm>
          <a:prstGeom prst="rect">
            <a:avLst/>
          </a:prstGeom>
        </p:spPr>
        <p:txBody>
          <a:bodyPr vert="horz"/>
          <a:lstStyle/>
          <a:p>
            <a:r>
              <a:rPr lang="fi-FI"/>
              <a:t>Click to edit Master title style</a:t>
            </a:r>
          </a:p>
        </p:txBody>
      </p:sp>
      <p:sp>
        <p:nvSpPr>
          <p:cNvPr id="3" name="Content Placeholder 2"/>
          <p:cNvSpPr>
            <a:spLocks noGrp="1"/>
          </p:cNvSpPr>
          <p:nvPr>
            <p:ph idx="1"/>
          </p:nvPr>
        </p:nvSpPr>
        <p:spPr>
          <a:xfrm>
            <a:off x="1514475" y="9988550"/>
            <a:ext cx="27251025" cy="28251150"/>
          </a:xfrm>
          <a:prstGeom prst="rect">
            <a:avLst/>
          </a:prstGeom>
        </p:spPr>
        <p:txBody>
          <a:bodyPr vert="horz"/>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p>
        </p:txBody>
      </p:sp>
      <p:sp>
        <p:nvSpPr>
          <p:cNvPr id="4" name="Footer Placeholder 3"/>
          <p:cNvSpPr>
            <a:spLocks noGrp="1"/>
          </p:cNvSpPr>
          <p:nvPr>
            <p:ph type="ftr" sz="quarter" idx="10"/>
          </p:nvPr>
        </p:nvSpPr>
        <p:spPr>
          <a:xfrm>
            <a:off x="738188" y="39585900"/>
            <a:ext cx="17822862" cy="2971800"/>
          </a:xfrm>
          <a:prstGeom prst="rect">
            <a:avLst/>
          </a:prstGeom>
        </p:spPr>
        <p:txBody>
          <a:bodyPr vert="horz" wrap="square" lIns="91440" tIns="45720" rIns="91440" bIns="45720" numCol="1" anchor="t" anchorCtr="0" compatLnSpc="1">
            <a:prstTxWarp prst="textNoShape">
              <a:avLst/>
            </a:prstTxWarp>
          </a:bodyPr>
          <a:lstStyle>
            <a:lvl1pPr eaLnBrk="1" hangingPunct="1">
              <a:lnSpc>
                <a:spcPts val="12000"/>
              </a:lnSpc>
              <a:defRPr smtClean="0"/>
            </a:lvl1pPr>
          </a:lstStyle>
          <a:p>
            <a:pPr>
              <a:defRPr/>
            </a:pPr>
            <a:r>
              <a:rPr lang="fi-FI" altLang="fi-FI"/>
              <a:t>TIEDEKUNTA LAITOS  YKSIKKÖ  TUTKIMUSYKSIKKÖ</a:t>
            </a:r>
          </a:p>
        </p:txBody>
      </p:sp>
    </p:spTree>
    <p:extLst>
      <p:ext uri="{BB962C8B-B14F-4D97-AF65-F5344CB8AC3E}">
        <p14:creationId xmlns:p14="http://schemas.microsoft.com/office/powerpoint/2010/main" val="22078797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2363" y="27508200"/>
            <a:ext cx="25738137" cy="8502650"/>
          </a:xfrm>
          <a:prstGeom prst="rect">
            <a:avLst/>
          </a:prstGeom>
        </p:spPr>
        <p:txBody>
          <a:bodyPr vert="horz" anchor="t"/>
          <a:lstStyle>
            <a:lvl1pPr algn="l">
              <a:defRPr sz="4000" b="1" cap="all"/>
            </a:lvl1pPr>
          </a:lstStyle>
          <a:p>
            <a:r>
              <a:rPr lang="fi-FI"/>
              <a:t>Click to edit Master title style</a:t>
            </a:r>
          </a:p>
        </p:txBody>
      </p:sp>
      <p:sp>
        <p:nvSpPr>
          <p:cNvPr id="3" name="Text Placeholder 2"/>
          <p:cNvSpPr>
            <a:spLocks noGrp="1"/>
          </p:cNvSpPr>
          <p:nvPr>
            <p:ph type="body" idx="1"/>
          </p:nvPr>
        </p:nvSpPr>
        <p:spPr>
          <a:xfrm>
            <a:off x="2392363" y="18143538"/>
            <a:ext cx="25738137" cy="9364662"/>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i-FI"/>
              <a:t>Click to edit Master text styles</a:t>
            </a:r>
          </a:p>
        </p:txBody>
      </p:sp>
      <p:sp>
        <p:nvSpPr>
          <p:cNvPr id="4" name="Footer Placeholder 3"/>
          <p:cNvSpPr>
            <a:spLocks noGrp="1"/>
          </p:cNvSpPr>
          <p:nvPr>
            <p:ph type="ftr" sz="quarter" idx="10"/>
          </p:nvPr>
        </p:nvSpPr>
        <p:spPr>
          <a:xfrm>
            <a:off x="738188" y="39585900"/>
            <a:ext cx="17822862" cy="2971800"/>
          </a:xfrm>
          <a:prstGeom prst="rect">
            <a:avLst/>
          </a:prstGeom>
        </p:spPr>
        <p:txBody>
          <a:bodyPr vert="horz" wrap="square" lIns="91440" tIns="45720" rIns="91440" bIns="45720" numCol="1" anchor="t" anchorCtr="0" compatLnSpc="1">
            <a:prstTxWarp prst="textNoShape">
              <a:avLst/>
            </a:prstTxWarp>
          </a:bodyPr>
          <a:lstStyle>
            <a:lvl1pPr eaLnBrk="1" hangingPunct="1">
              <a:lnSpc>
                <a:spcPts val="12000"/>
              </a:lnSpc>
              <a:defRPr smtClean="0"/>
            </a:lvl1pPr>
          </a:lstStyle>
          <a:p>
            <a:pPr>
              <a:defRPr/>
            </a:pPr>
            <a:r>
              <a:rPr lang="fi-FI" altLang="fi-FI"/>
              <a:t>TIEDEKUNTA LAITOS  YKSIKKÖ  TUTKIMUSYKSIKKÖ</a:t>
            </a:r>
          </a:p>
        </p:txBody>
      </p:sp>
    </p:spTree>
    <p:extLst>
      <p:ext uri="{BB962C8B-B14F-4D97-AF65-F5344CB8AC3E}">
        <p14:creationId xmlns:p14="http://schemas.microsoft.com/office/powerpoint/2010/main" val="30640441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51025" cy="7134225"/>
          </a:xfrm>
          <a:prstGeom prst="rect">
            <a:avLst/>
          </a:prstGeom>
        </p:spPr>
        <p:txBody>
          <a:bodyPr vert="horz"/>
          <a:lstStyle/>
          <a:p>
            <a:r>
              <a:rPr lang="fi-FI"/>
              <a:t>Click to edit Master title style</a:t>
            </a:r>
          </a:p>
        </p:txBody>
      </p:sp>
      <p:sp>
        <p:nvSpPr>
          <p:cNvPr id="3" name="Content Placeholder 2"/>
          <p:cNvSpPr>
            <a:spLocks noGrp="1"/>
          </p:cNvSpPr>
          <p:nvPr>
            <p:ph sz="half" idx="1"/>
          </p:nvPr>
        </p:nvSpPr>
        <p:spPr>
          <a:xfrm>
            <a:off x="1514475" y="9988550"/>
            <a:ext cx="13549313" cy="28251150"/>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p>
        </p:txBody>
      </p:sp>
      <p:sp>
        <p:nvSpPr>
          <p:cNvPr id="4" name="Content Placeholder 3"/>
          <p:cNvSpPr>
            <a:spLocks noGrp="1"/>
          </p:cNvSpPr>
          <p:nvPr>
            <p:ph sz="half" idx="2"/>
          </p:nvPr>
        </p:nvSpPr>
        <p:spPr>
          <a:xfrm>
            <a:off x="15216188" y="9988550"/>
            <a:ext cx="13549312" cy="28251150"/>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p>
        </p:txBody>
      </p:sp>
      <p:sp>
        <p:nvSpPr>
          <p:cNvPr id="5" name="Footer Placeholder 4"/>
          <p:cNvSpPr>
            <a:spLocks noGrp="1"/>
          </p:cNvSpPr>
          <p:nvPr>
            <p:ph type="ftr" sz="quarter" idx="10"/>
          </p:nvPr>
        </p:nvSpPr>
        <p:spPr>
          <a:xfrm>
            <a:off x="738188" y="39585900"/>
            <a:ext cx="17822862" cy="2971800"/>
          </a:xfrm>
          <a:prstGeom prst="rect">
            <a:avLst/>
          </a:prstGeom>
        </p:spPr>
        <p:txBody>
          <a:bodyPr vert="horz" wrap="square" lIns="91440" tIns="45720" rIns="91440" bIns="45720" numCol="1" anchor="t" anchorCtr="0" compatLnSpc="1">
            <a:prstTxWarp prst="textNoShape">
              <a:avLst/>
            </a:prstTxWarp>
          </a:bodyPr>
          <a:lstStyle>
            <a:lvl1pPr eaLnBrk="1" hangingPunct="1">
              <a:lnSpc>
                <a:spcPts val="12000"/>
              </a:lnSpc>
              <a:defRPr smtClean="0"/>
            </a:lvl1pPr>
          </a:lstStyle>
          <a:p>
            <a:pPr>
              <a:defRPr/>
            </a:pPr>
            <a:r>
              <a:rPr lang="fi-FI" altLang="fi-FI"/>
              <a:t>TIEDEKUNTA LAITOS  YKSIKKÖ  TUTKIMUSYKSIKKÖ</a:t>
            </a:r>
          </a:p>
        </p:txBody>
      </p:sp>
    </p:spTree>
    <p:extLst>
      <p:ext uri="{BB962C8B-B14F-4D97-AF65-F5344CB8AC3E}">
        <p14:creationId xmlns:p14="http://schemas.microsoft.com/office/powerpoint/2010/main" val="2533593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51025" cy="7134225"/>
          </a:xfrm>
          <a:prstGeom prst="rect">
            <a:avLst/>
          </a:prstGeom>
        </p:spPr>
        <p:txBody>
          <a:bodyPr vert="horz"/>
          <a:lstStyle>
            <a:lvl1pPr>
              <a:defRPr/>
            </a:lvl1pPr>
          </a:lstStyle>
          <a:p>
            <a:r>
              <a:rPr lang="fi-FI"/>
              <a:t>Click to edit Master title style</a:t>
            </a:r>
          </a:p>
        </p:txBody>
      </p:sp>
      <p:sp>
        <p:nvSpPr>
          <p:cNvPr id="3" name="Text Placeholder 2"/>
          <p:cNvSpPr>
            <a:spLocks noGrp="1"/>
          </p:cNvSpPr>
          <p:nvPr>
            <p:ph type="body" idx="1"/>
          </p:nvPr>
        </p:nvSpPr>
        <p:spPr>
          <a:xfrm>
            <a:off x="1514475" y="9582150"/>
            <a:ext cx="13377863" cy="3994150"/>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Click to edit Master text styles</a:t>
            </a:r>
          </a:p>
        </p:txBody>
      </p:sp>
      <p:sp>
        <p:nvSpPr>
          <p:cNvPr id="4" name="Content Placeholder 3"/>
          <p:cNvSpPr>
            <a:spLocks noGrp="1"/>
          </p:cNvSpPr>
          <p:nvPr>
            <p:ph sz="half" idx="2"/>
          </p:nvPr>
        </p:nvSpPr>
        <p:spPr>
          <a:xfrm>
            <a:off x="1514475" y="13576300"/>
            <a:ext cx="13377863" cy="2466340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p>
        </p:txBody>
      </p:sp>
      <p:sp>
        <p:nvSpPr>
          <p:cNvPr id="5" name="Text Placeholder 4"/>
          <p:cNvSpPr>
            <a:spLocks noGrp="1"/>
          </p:cNvSpPr>
          <p:nvPr>
            <p:ph type="body" sz="quarter" idx="3"/>
          </p:nvPr>
        </p:nvSpPr>
        <p:spPr>
          <a:xfrm>
            <a:off x="15381288" y="9582150"/>
            <a:ext cx="13384212" cy="3994150"/>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a:t>Click to edit Master text styles</a:t>
            </a:r>
          </a:p>
        </p:txBody>
      </p:sp>
      <p:sp>
        <p:nvSpPr>
          <p:cNvPr id="6" name="Content Placeholder 5"/>
          <p:cNvSpPr>
            <a:spLocks noGrp="1"/>
          </p:cNvSpPr>
          <p:nvPr>
            <p:ph sz="quarter" idx="4"/>
          </p:nvPr>
        </p:nvSpPr>
        <p:spPr>
          <a:xfrm>
            <a:off x="15381288" y="13576300"/>
            <a:ext cx="13384212" cy="2466340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p>
        </p:txBody>
      </p:sp>
      <p:sp>
        <p:nvSpPr>
          <p:cNvPr id="7" name="Footer Placeholder 6"/>
          <p:cNvSpPr>
            <a:spLocks noGrp="1"/>
          </p:cNvSpPr>
          <p:nvPr>
            <p:ph type="ftr" sz="quarter" idx="10"/>
          </p:nvPr>
        </p:nvSpPr>
        <p:spPr>
          <a:xfrm>
            <a:off x="738188" y="39585900"/>
            <a:ext cx="17822862" cy="2971800"/>
          </a:xfrm>
          <a:prstGeom prst="rect">
            <a:avLst/>
          </a:prstGeom>
        </p:spPr>
        <p:txBody>
          <a:bodyPr vert="horz" wrap="square" lIns="91440" tIns="45720" rIns="91440" bIns="45720" numCol="1" anchor="t" anchorCtr="0" compatLnSpc="1">
            <a:prstTxWarp prst="textNoShape">
              <a:avLst/>
            </a:prstTxWarp>
          </a:bodyPr>
          <a:lstStyle>
            <a:lvl1pPr eaLnBrk="1" hangingPunct="1">
              <a:lnSpc>
                <a:spcPts val="12000"/>
              </a:lnSpc>
              <a:defRPr smtClean="0"/>
            </a:lvl1pPr>
          </a:lstStyle>
          <a:p>
            <a:pPr>
              <a:defRPr/>
            </a:pPr>
            <a:r>
              <a:rPr lang="fi-FI" altLang="fi-FI"/>
              <a:t>TIEDEKUNTA LAITOS  YKSIKKÖ  TUTKIMUSYKSIKKÖ</a:t>
            </a:r>
          </a:p>
        </p:txBody>
      </p:sp>
    </p:spTree>
    <p:extLst>
      <p:ext uri="{BB962C8B-B14F-4D97-AF65-F5344CB8AC3E}">
        <p14:creationId xmlns:p14="http://schemas.microsoft.com/office/powerpoint/2010/main" val="3627087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14475" y="1714500"/>
            <a:ext cx="27251025" cy="7134225"/>
          </a:xfrm>
          <a:prstGeom prst="rect">
            <a:avLst/>
          </a:prstGeom>
        </p:spPr>
        <p:txBody>
          <a:bodyPr vert="horz"/>
          <a:lstStyle/>
          <a:p>
            <a:r>
              <a:rPr lang="fi-FI"/>
              <a:t>Click to edit Master title style</a:t>
            </a:r>
          </a:p>
        </p:txBody>
      </p:sp>
      <p:sp>
        <p:nvSpPr>
          <p:cNvPr id="3" name="Footer Placeholder 2"/>
          <p:cNvSpPr>
            <a:spLocks noGrp="1"/>
          </p:cNvSpPr>
          <p:nvPr>
            <p:ph type="ftr" sz="quarter" idx="10"/>
          </p:nvPr>
        </p:nvSpPr>
        <p:spPr>
          <a:xfrm>
            <a:off x="738188" y="39585900"/>
            <a:ext cx="17822862" cy="2971800"/>
          </a:xfrm>
          <a:prstGeom prst="rect">
            <a:avLst/>
          </a:prstGeom>
        </p:spPr>
        <p:txBody>
          <a:bodyPr vert="horz" wrap="square" lIns="91440" tIns="45720" rIns="91440" bIns="45720" numCol="1" anchor="t" anchorCtr="0" compatLnSpc="1">
            <a:prstTxWarp prst="textNoShape">
              <a:avLst/>
            </a:prstTxWarp>
          </a:bodyPr>
          <a:lstStyle>
            <a:lvl1pPr eaLnBrk="1" hangingPunct="1">
              <a:lnSpc>
                <a:spcPts val="12000"/>
              </a:lnSpc>
              <a:defRPr smtClean="0"/>
            </a:lvl1pPr>
          </a:lstStyle>
          <a:p>
            <a:pPr>
              <a:defRPr/>
            </a:pPr>
            <a:r>
              <a:rPr lang="fi-FI" altLang="fi-FI"/>
              <a:t>TIEDEKUNTA LAITOS  YKSIKKÖ  TUTKIMUSYKSIKKÖ</a:t>
            </a:r>
          </a:p>
        </p:txBody>
      </p:sp>
    </p:spTree>
    <p:extLst>
      <p:ext uri="{BB962C8B-B14F-4D97-AF65-F5344CB8AC3E}">
        <p14:creationId xmlns:p14="http://schemas.microsoft.com/office/powerpoint/2010/main" val="3749529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xfrm>
            <a:off x="738188" y="39585900"/>
            <a:ext cx="17822862" cy="2971800"/>
          </a:xfrm>
          <a:prstGeom prst="rect">
            <a:avLst/>
          </a:prstGeom>
        </p:spPr>
        <p:txBody>
          <a:bodyPr vert="horz" wrap="square" lIns="91440" tIns="45720" rIns="91440" bIns="45720" numCol="1" anchor="t" anchorCtr="0" compatLnSpc="1">
            <a:prstTxWarp prst="textNoShape">
              <a:avLst/>
            </a:prstTxWarp>
          </a:bodyPr>
          <a:lstStyle>
            <a:lvl1pPr eaLnBrk="1" hangingPunct="1">
              <a:lnSpc>
                <a:spcPts val="12000"/>
              </a:lnSpc>
              <a:defRPr smtClean="0"/>
            </a:lvl1pPr>
          </a:lstStyle>
          <a:p>
            <a:pPr>
              <a:defRPr/>
            </a:pPr>
            <a:r>
              <a:rPr lang="fi-FI" altLang="fi-FI"/>
              <a:t>TIEDEKUNTA LAITOS  YKSIKKÖ  TUTKIMUSYKSIKKÖ</a:t>
            </a:r>
          </a:p>
        </p:txBody>
      </p:sp>
    </p:spTree>
    <p:extLst>
      <p:ext uri="{BB962C8B-B14F-4D97-AF65-F5344CB8AC3E}">
        <p14:creationId xmlns:p14="http://schemas.microsoft.com/office/powerpoint/2010/main" val="3097597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4475" y="1704975"/>
            <a:ext cx="9961563" cy="7253288"/>
          </a:xfrm>
          <a:prstGeom prst="rect">
            <a:avLst/>
          </a:prstGeom>
        </p:spPr>
        <p:txBody>
          <a:bodyPr vert="horz" anchor="b"/>
          <a:lstStyle>
            <a:lvl1pPr algn="l">
              <a:defRPr sz="2000" b="1"/>
            </a:lvl1pPr>
          </a:lstStyle>
          <a:p>
            <a:r>
              <a:rPr lang="fi-FI"/>
              <a:t>Click to edit Master title style</a:t>
            </a:r>
          </a:p>
        </p:txBody>
      </p:sp>
      <p:sp>
        <p:nvSpPr>
          <p:cNvPr id="3" name="Content Placeholder 2"/>
          <p:cNvSpPr>
            <a:spLocks noGrp="1"/>
          </p:cNvSpPr>
          <p:nvPr>
            <p:ph idx="1"/>
          </p:nvPr>
        </p:nvSpPr>
        <p:spPr>
          <a:xfrm>
            <a:off x="11837988" y="1704975"/>
            <a:ext cx="16927512" cy="36534725"/>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a:t>Click to edit Master text styles</a:t>
            </a:r>
          </a:p>
          <a:p>
            <a:pPr lvl="1"/>
            <a:r>
              <a:rPr lang="fi-FI"/>
              <a:t>Second level</a:t>
            </a:r>
          </a:p>
          <a:p>
            <a:pPr lvl="2"/>
            <a:r>
              <a:rPr lang="fi-FI"/>
              <a:t>Third level</a:t>
            </a:r>
          </a:p>
          <a:p>
            <a:pPr lvl="3"/>
            <a:r>
              <a:rPr lang="fi-FI"/>
              <a:t>Fourth level</a:t>
            </a:r>
          </a:p>
          <a:p>
            <a:pPr lvl="4"/>
            <a:r>
              <a:rPr lang="fi-FI"/>
              <a:t>Fifth level</a:t>
            </a:r>
          </a:p>
        </p:txBody>
      </p:sp>
      <p:sp>
        <p:nvSpPr>
          <p:cNvPr id="4" name="Text Placeholder 3"/>
          <p:cNvSpPr>
            <a:spLocks noGrp="1"/>
          </p:cNvSpPr>
          <p:nvPr>
            <p:ph type="body" sz="half" idx="2"/>
          </p:nvPr>
        </p:nvSpPr>
        <p:spPr>
          <a:xfrm>
            <a:off x="1514475" y="8958263"/>
            <a:ext cx="9961563" cy="2928143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a:t>Click to edit Master text styles</a:t>
            </a:r>
          </a:p>
        </p:txBody>
      </p:sp>
      <p:sp>
        <p:nvSpPr>
          <p:cNvPr id="5" name="Footer Placeholder 4"/>
          <p:cNvSpPr>
            <a:spLocks noGrp="1"/>
          </p:cNvSpPr>
          <p:nvPr>
            <p:ph type="ftr" sz="quarter" idx="10"/>
          </p:nvPr>
        </p:nvSpPr>
        <p:spPr>
          <a:xfrm>
            <a:off x="738188" y="39585900"/>
            <a:ext cx="17822862" cy="2971800"/>
          </a:xfrm>
          <a:prstGeom prst="rect">
            <a:avLst/>
          </a:prstGeom>
        </p:spPr>
        <p:txBody>
          <a:bodyPr vert="horz" wrap="square" lIns="91440" tIns="45720" rIns="91440" bIns="45720" numCol="1" anchor="t" anchorCtr="0" compatLnSpc="1">
            <a:prstTxWarp prst="textNoShape">
              <a:avLst/>
            </a:prstTxWarp>
          </a:bodyPr>
          <a:lstStyle>
            <a:lvl1pPr eaLnBrk="1" hangingPunct="1">
              <a:lnSpc>
                <a:spcPts val="12000"/>
              </a:lnSpc>
              <a:defRPr smtClean="0"/>
            </a:lvl1pPr>
          </a:lstStyle>
          <a:p>
            <a:pPr>
              <a:defRPr/>
            </a:pPr>
            <a:r>
              <a:rPr lang="fi-FI" altLang="fi-FI"/>
              <a:t>TIEDEKUNTA LAITOS  YKSIKKÖ  TUTKIMUSYKSIKKÖ</a:t>
            </a:r>
          </a:p>
        </p:txBody>
      </p:sp>
    </p:spTree>
    <p:extLst>
      <p:ext uri="{BB962C8B-B14F-4D97-AF65-F5344CB8AC3E}">
        <p14:creationId xmlns:p14="http://schemas.microsoft.com/office/powerpoint/2010/main" val="21962408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5663" y="29965650"/>
            <a:ext cx="18167350" cy="3538538"/>
          </a:xfrm>
          <a:prstGeom prst="rect">
            <a:avLst/>
          </a:prstGeom>
        </p:spPr>
        <p:txBody>
          <a:bodyPr vert="horz" anchor="b"/>
          <a:lstStyle>
            <a:lvl1pPr algn="l">
              <a:defRPr sz="2000" b="1"/>
            </a:lvl1pPr>
          </a:lstStyle>
          <a:p>
            <a:r>
              <a:rPr lang="fi-FI"/>
              <a:t>Click to edit Master title style</a:t>
            </a:r>
          </a:p>
        </p:txBody>
      </p:sp>
      <p:sp>
        <p:nvSpPr>
          <p:cNvPr id="3" name="Picture Placeholder 2"/>
          <p:cNvSpPr>
            <a:spLocks noGrp="1"/>
          </p:cNvSpPr>
          <p:nvPr>
            <p:ph type="pic" idx="1"/>
          </p:nvPr>
        </p:nvSpPr>
        <p:spPr>
          <a:xfrm>
            <a:off x="5935663" y="3824288"/>
            <a:ext cx="18167350" cy="2568575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smtClean="0"/>
          </a:p>
        </p:txBody>
      </p:sp>
      <p:sp>
        <p:nvSpPr>
          <p:cNvPr id="4" name="Text Placeholder 3"/>
          <p:cNvSpPr>
            <a:spLocks noGrp="1"/>
          </p:cNvSpPr>
          <p:nvPr>
            <p:ph type="body" sz="half" idx="2"/>
          </p:nvPr>
        </p:nvSpPr>
        <p:spPr>
          <a:xfrm>
            <a:off x="5935663" y="33504188"/>
            <a:ext cx="18167350" cy="50228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a:t>Click to edit Master text styles</a:t>
            </a:r>
          </a:p>
        </p:txBody>
      </p:sp>
      <p:sp>
        <p:nvSpPr>
          <p:cNvPr id="5" name="Footer Placeholder 4"/>
          <p:cNvSpPr>
            <a:spLocks noGrp="1"/>
          </p:cNvSpPr>
          <p:nvPr>
            <p:ph type="ftr" sz="quarter" idx="10"/>
          </p:nvPr>
        </p:nvSpPr>
        <p:spPr>
          <a:xfrm>
            <a:off x="738188" y="39585900"/>
            <a:ext cx="17822862" cy="2971800"/>
          </a:xfrm>
          <a:prstGeom prst="rect">
            <a:avLst/>
          </a:prstGeom>
        </p:spPr>
        <p:txBody>
          <a:bodyPr vert="horz" wrap="square" lIns="91440" tIns="45720" rIns="91440" bIns="45720" numCol="1" anchor="t" anchorCtr="0" compatLnSpc="1">
            <a:prstTxWarp prst="textNoShape">
              <a:avLst/>
            </a:prstTxWarp>
          </a:bodyPr>
          <a:lstStyle>
            <a:lvl1pPr eaLnBrk="1" hangingPunct="1">
              <a:lnSpc>
                <a:spcPts val="12000"/>
              </a:lnSpc>
              <a:defRPr smtClean="0"/>
            </a:lvl1pPr>
          </a:lstStyle>
          <a:p>
            <a:pPr>
              <a:defRPr/>
            </a:pPr>
            <a:r>
              <a:rPr lang="fi-FI" altLang="fi-FI"/>
              <a:t>TIEDEKUNTA LAITOS  YKSIKKÖ  TUTKIMUSYKSIKKÖ</a:t>
            </a:r>
          </a:p>
        </p:txBody>
      </p:sp>
    </p:spTree>
    <p:extLst>
      <p:ext uri="{BB962C8B-B14F-4D97-AF65-F5344CB8AC3E}">
        <p14:creationId xmlns:p14="http://schemas.microsoft.com/office/powerpoint/2010/main" val="14137729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023" r:id="rId1"/>
    <p:sldLayoutId id="2147484024" r:id="rId2"/>
    <p:sldLayoutId id="2147484025" r:id="rId3"/>
    <p:sldLayoutId id="2147484026" r:id="rId4"/>
    <p:sldLayoutId id="2147484027" r:id="rId5"/>
    <p:sldLayoutId id="2147484028" r:id="rId6"/>
    <p:sldLayoutId id="2147484029" r:id="rId7"/>
    <p:sldLayoutId id="2147484030" r:id="rId8"/>
    <p:sldLayoutId id="2147484031" r:id="rId9"/>
    <p:sldLayoutId id="2147484032" r:id="rId10"/>
    <p:sldLayoutId id="2147484033" r:id="rId11"/>
  </p:sldLayoutIdLst>
  <p:hf sldNum="0" hdr="0" dt="0"/>
  <p:txStyles>
    <p:titleStyle>
      <a:lvl1pPr algn="ctr" defTabSz="4176713" rtl="0" eaLnBrk="0" fontAlgn="base" hangingPunct="0">
        <a:spcBef>
          <a:spcPct val="0"/>
        </a:spcBef>
        <a:spcAft>
          <a:spcPct val="0"/>
        </a:spcAft>
        <a:defRPr sz="20100">
          <a:solidFill>
            <a:schemeClr val="tx2"/>
          </a:solidFill>
          <a:latin typeface="+mj-lt"/>
          <a:ea typeface="MS PGothic" panose="020B0600070205080204" pitchFamily="34" charset="-128"/>
          <a:cs typeface="ＭＳ Ｐゴシック" charset="-128"/>
        </a:defRPr>
      </a:lvl1pPr>
      <a:lvl2pPr algn="ctr" defTabSz="4176713" rtl="0" eaLnBrk="0" fontAlgn="base" hangingPunct="0">
        <a:spcBef>
          <a:spcPct val="0"/>
        </a:spcBef>
        <a:spcAft>
          <a:spcPct val="0"/>
        </a:spcAft>
        <a:defRPr sz="20100">
          <a:solidFill>
            <a:schemeClr val="tx2"/>
          </a:solidFill>
          <a:latin typeface="Arial" charset="0"/>
          <a:ea typeface="MS PGothic" panose="020B0600070205080204" pitchFamily="34" charset="-128"/>
          <a:cs typeface="ＭＳ Ｐゴシック" charset="-128"/>
        </a:defRPr>
      </a:lvl2pPr>
      <a:lvl3pPr algn="ctr" defTabSz="4176713" rtl="0" eaLnBrk="0" fontAlgn="base" hangingPunct="0">
        <a:spcBef>
          <a:spcPct val="0"/>
        </a:spcBef>
        <a:spcAft>
          <a:spcPct val="0"/>
        </a:spcAft>
        <a:defRPr sz="20100">
          <a:solidFill>
            <a:schemeClr val="tx2"/>
          </a:solidFill>
          <a:latin typeface="Arial" charset="0"/>
          <a:ea typeface="MS PGothic" panose="020B0600070205080204" pitchFamily="34" charset="-128"/>
          <a:cs typeface="ＭＳ Ｐゴシック" charset="-128"/>
        </a:defRPr>
      </a:lvl3pPr>
      <a:lvl4pPr algn="ctr" defTabSz="4176713" rtl="0" eaLnBrk="0" fontAlgn="base" hangingPunct="0">
        <a:spcBef>
          <a:spcPct val="0"/>
        </a:spcBef>
        <a:spcAft>
          <a:spcPct val="0"/>
        </a:spcAft>
        <a:defRPr sz="20100">
          <a:solidFill>
            <a:schemeClr val="tx2"/>
          </a:solidFill>
          <a:latin typeface="Arial" charset="0"/>
          <a:ea typeface="MS PGothic" panose="020B0600070205080204" pitchFamily="34" charset="-128"/>
          <a:cs typeface="ＭＳ Ｐゴシック" charset="-128"/>
        </a:defRPr>
      </a:lvl4pPr>
      <a:lvl5pPr algn="ctr" defTabSz="4176713" rtl="0" eaLnBrk="0" fontAlgn="base" hangingPunct="0">
        <a:spcBef>
          <a:spcPct val="0"/>
        </a:spcBef>
        <a:spcAft>
          <a:spcPct val="0"/>
        </a:spcAft>
        <a:defRPr sz="20100">
          <a:solidFill>
            <a:schemeClr val="tx2"/>
          </a:solidFill>
          <a:latin typeface="Arial" charset="0"/>
          <a:ea typeface="MS PGothic" panose="020B0600070205080204" pitchFamily="34" charset="-128"/>
          <a:cs typeface="ＭＳ Ｐゴシック" charset="-128"/>
        </a:defRPr>
      </a:lvl5pPr>
      <a:lvl6pPr marL="457200" algn="ctr" defTabSz="4176713" rtl="0" fontAlgn="base">
        <a:spcBef>
          <a:spcPct val="0"/>
        </a:spcBef>
        <a:spcAft>
          <a:spcPct val="0"/>
        </a:spcAft>
        <a:defRPr sz="20100">
          <a:solidFill>
            <a:schemeClr val="tx2"/>
          </a:solidFill>
          <a:latin typeface="Arial" charset="0"/>
        </a:defRPr>
      </a:lvl6pPr>
      <a:lvl7pPr marL="914400" algn="ctr" defTabSz="4176713" rtl="0" fontAlgn="base">
        <a:spcBef>
          <a:spcPct val="0"/>
        </a:spcBef>
        <a:spcAft>
          <a:spcPct val="0"/>
        </a:spcAft>
        <a:defRPr sz="20100">
          <a:solidFill>
            <a:schemeClr val="tx2"/>
          </a:solidFill>
          <a:latin typeface="Arial" charset="0"/>
        </a:defRPr>
      </a:lvl7pPr>
      <a:lvl8pPr marL="1371600" algn="ctr" defTabSz="4176713" rtl="0" fontAlgn="base">
        <a:spcBef>
          <a:spcPct val="0"/>
        </a:spcBef>
        <a:spcAft>
          <a:spcPct val="0"/>
        </a:spcAft>
        <a:defRPr sz="20100">
          <a:solidFill>
            <a:schemeClr val="tx2"/>
          </a:solidFill>
          <a:latin typeface="Arial" charset="0"/>
        </a:defRPr>
      </a:lvl8pPr>
      <a:lvl9pPr marL="1828800" algn="ctr" defTabSz="4176713" rtl="0" fontAlgn="base">
        <a:spcBef>
          <a:spcPct val="0"/>
        </a:spcBef>
        <a:spcAft>
          <a:spcPct val="0"/>
        </a:spcAft>
        <a:defRPr sz="20100">
          <a:solidFill>
            <a:schemeClr val="tx2"/>
          </a:solidFill>
          <a:latin typeface="Arial" charset="0"/>
        </a:defRPr>
      </a:lvl9pPr>
    </p:titleStyle>
    <p:bodyStyle>
      <a:lvl1pPr marL="1566863" indent="-1566863" algn="l" defTabSz="4176713" rtl="0" eaLnBrk="0" fontAlgn="base" hangingPunct="0">
        <a:spcBef>
          <a:spcPct val="20000"/>
        </a:spcBef>
        <a:spcAft>
          <a:spcPct val="0"/>
        </a:spcAft>
        <a:buChar char="•"/>
        <a:defRPr sz="14600">
          <a:solidFill>
            <a:schemeClr val="tx1"/>
          </a:solidFill>
          <a:latin typeface="+mn-lt"/>
          <a:ea typeface="MS PGothic" panose="020B0600070205080204" pitchFamily="34" charset="-128"/>
          <a:cs typeface="ＭＳ Ｐゴシック" charset="-128"/>
        </a:defRPr>
      </a:lvl1pPr>
      <a:lvl2pPr marL="3394075" indent="-1306513" algn="l" defTabSz="4176713" rtl="0" eaLnBrk="0" fontAlgn="base" hangingPunct="0">
        <a:spcBef>
          <a:spcPct val="20000"/>
        </a:spcBef>
        <a:spcAft>
          <a:spcPct val="0"/>
        </a:spcAft>
        <a:buChar char="–"/>
        <a:defRPr sz="12800">
          <a:solidFill>
            <a:schemeClr val="tx1"/>
          </a:solidFill>
          <a:latin typeface="+mn-lt"/>
          <a:ea typeface="MS PGothic" panose="020B0600070205080204" pitchFamily="34" charset="-128"/>
        </a:defRPr>
      </a:lvl2pPr>
      <a:lvl3pPr marL="5221288" indent="-1044575" algn="l" defTabSz="4176713" rtl="0" eaLnBrk="0" fontAlgn="base" hangingPunct="0">
        <a:spcBef>
          <a:spcPct val="20000"/>
        </a:spcBef>
        <a:spcAft>
          <a:spcPct val="0"/>
        </a:spcAft>
        <a:buChar char="•"/>
        <a:defRPr sz="11000">
          <a:solidFill>
            <a:schemeClr val="tx1"/>
          </a:solidFill>
          <a:latin typeface="+mn-lt"/>
          <a:ea typeface="MS PGothic" panose="020B0600070205080204" pitchFamily="34" charset="-128"/>
        </a:defRPr>
      </a:lvl3pPr>
      <a:lvl4pPr marL="7308850" indent="-1044575" algn="l" defTabSz="4176713" rtl="0" eaLnBrk="0" fontAlgn="base" hangingPunct="0">
        <a:spcBef>
          <a:spcPct val="20000"/>
        </a:spcBef>
        <a:spcAft>
          <a:spcPct val="0"/>
        </a:spcAft>
        <a:buChar char="–"/>
        <a:defRPr sz="9100">
          <a:solidFill>
            <a:schemeClr val="tx1"/>
          </a:solidFill>
          <a:latin typeface="+mn-lt"/>
          <a:ea typeface="MS PGothic" panose="020B0600070205080204" pitchFamily="34" charset="-128"/>
        </a:defRPr>
      </a:lvl4pPr>
      <a:lvl5pPr marL="9396413" indent="-1042988" algn="l" defTabSz="4176713" rtl="0" eaLnBrk="0" fontAlgn="base" hangingPunct="0">
        <a:spcBef>
          <a:spcPct val="20000"/>
        </a:spcBef>
        <a:spcAft>
          <a:spcPct val="0"/>
        </a:spcAft>
        <a:buChar char="»"/>
        <a:defRPr sz="9100">
          <a:solidFill>
            <a:schemeClr val="tx1"/>
          </a:solidFill>
          <a:latin typeface="+mn-lt"/>
          <a:ea typeface="MS PGothic" panose="020B0600070205080204" pitchFamily="34" charset="-128"/>
        </a:defRPr>
      </a:lvl5pPr>
      <a:lvl6pPr marL="9853613" indent="-1042988" algn="l" defTabSz="4176713" rtl="0" fontAlgn="base">
        <a:spcBef>
          <a:spcPct val="20000"/>
        </a:spcBef>
        <a:spcAft>
          <a:spcPct val="0"/>
        </a:spcAft>
        <a:buChar char="»"/>
        <a:defRPr sz="9100">
          <a:solidFill>
            <a:schemeClr val="tx1"/>
          </a:solidFill>
          <a:latin typeface="+mn-lt"/>
          <a:ea typeface="ＭＳ Ｐゴシック" charset="-128"/>
        </a:defRPr>
      </a:lvl6pPr>
      <a:lvl7pPr marL="10310813" indent="-1042988" algn="l" defTabSz="4176713" rtl="0" fontAlgn="base">
        <a:spcBef>
          <a:spcPct val="20000"/>
        </a:spcBef>
        <a:spcAft>
          <a:spcPct val="0"/>
        </a:spcAft>
        <a:buChar char="»"/>
        <a:defRPr sz="9100">
          <a:solidFill>
            <a:schemeClr val="tx1"/>
          </a:solidFill>
          <a:latin typeface="+mn-lt"/>
          <a:ea typeface="ＭＳ Ｐゴシック" charset="-128"/>
        </a:defRPr>
      </a:lvl7pPr>
      <a:lvl8pPr marL="10768013" indent="-1042988" algn="l" defTabSz="4176713" rtl="0" fontAlgn="base">
        <a:spcBef>
          <a:spcPct val="20000"/>
        </a:spcBef>
        <a:spcAft>
          <a:spcPct val="0"/>
        </a:spcAft>
        <a:buChar char="»"/>
        <a:defRPr sz="9100">
          <a:solidFill>
            <a:schemeClr val="tx1"/>
          </a:solidFill>
          <a:latin typeface="+mn-lt"/>
          <a:ea typeface="ＭＳ Ｐゴシック" charset="-128"/>
        </a:defRPr>
      </a:lvl8pPr>
      <a:lvl9pPr marL="11225213" indent="-1042988" algn="l" defTabSz="4176713" rtl="0" fontAlgn="base">
        <a:spcBef>
          <a:spcPct val="20000"/>
        </a:spcBef>
        <a:spcAft>
          <a:spcPct val="0"/>
        </a:spcAft>
        <a:buChar char="»"/>
        <a:defRPr sz="9100">
          <a:solidFill>
            <a:schemeClr val="tx1"/>
          </a:solidFill>
          <a:latin typeface="+mn-lt"/>
          <a:ea typeface="ＭＳ Ｐゴシック" charset="-128"/>
        </a:defRPr>
      </a:lvl9pPr>
    </p:bodyStyle>
    <p:otherStyle>
      <a:defPPr>
        <a:defRPr lang="fi-FI"/>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chart" Target="../charts/chart5.xml"/><Relationship Id="rId3" Type="http://schemas.openxmlformats.org/officeDocument/2006/relationships/image" Target="../media/image1.emf"/><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chart" Target="../charts/chart4.xml"/><Relationship Id="rId2" Type="http://schemas.openxmlformats.org/officeDocument/2006/relationships/notesSlide" Target="../notesSlides/notesSlide1.xml"/><Relationship Id="rId16" Type="http://schemas.openxmlformats.org/officeDocument/2006/relationships/chart" Target="../charts/chart3.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chart" Target="../charts/chart2.xml"/><Relationship Id="rId10" Type="http://schemas.openxmlformats.org/officeDocument/2006/relationships/image" Target="../media/image8.png"/><Relationship Id="rId4" Type="http://schemas.openxmlformats.org/officeDocument/2006/relationships/image" Target="../media/image2.emf"/><Relationship Id="rId9" Type="http://schemas.openxmlformats.org/officeDocument/2006/relationships/image" Target="../media/image7.png"/><Relationship Id="rId1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ounded Rectangle 36"/>
          <p:cNvSpPr/>
          <p:nvPr/>
        </p:nvSpPr>
        <p:spPr bwMode="auto">
          <a:xfrm>
            <a:off x="778972" y="31175172"/>
            <a:ext cx="7629532" cy="925601"/>
          </a:xfrm>
          <a:prstGeom prst="roundRect">
            <a:avLst/>
          </a:prstGeom>
          <a:solidFill>
            <a:schemeClr val="accent1">
              <a:lumMod val="9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4176713" rtl="0" eaLnBrk="1" fontAlgn="base" latinLnBrk="0" hangingPunct="1">
              <a:lnSpc>
                <a:spcPts val="12000"/>
              </a:lnSpc>
              <a:spcBef>
                <a:spcPct val="0"/>
              </a:spcBef>
              <a:spcAft>
                <a:spcPct val="0"/>
              </a:spcAft>
              <a:buClrTx/>
              <a:buSzTx/>
              <a:buFontTx/>
              <a:buNone/>
              <a:tabLst/>
            </a:pPr>
            <a:endParaRPr kumimoji="0" lang="en-US" sz="3000" b="0" i="0" u="none" strike="noStrike" cap="none" normalizeH="0" baseline="0">
              <a:ln>
                <a:noFill/>
              </a:ln>
              <a:solidFill>
                <a:schemeClr val="tx1"/>
              </a:solidFill>
              <a:effectLst/>
              <a:latin typeface="Gill Sans MT" charset="-18"/>
            </a:endParaRPr>
          </a:p>
        </p:txBody>
      </p:sp>
      <p:sp>
        <p:nvSpPr>
          <p:cNvPr id="34" name="Rounded Rectangle 33"/>
          <p:cNvSpPr/>
          <p:nvPr/>
        </p:nvSpPr>
        <p:spPr bwMode="auto">
          <a:xfrm>
            <a:off x="812930" y="13297052"/>
            <a:ext cx="5498416" cy="807862"/>
          </a:xfrm>
          <a:prstGeom prst="roundRect">
            <a:avLst/>
          </a:prstGeom>
          <a:solidFill>
            <a:schemeClr val="accent1">
              <a:lumMod val="9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4176713" rtl="0" eaLnBrk="1" fontAlgn="base" latinLnBrk="0" hangingPunct="1">
              <a:lnSpc>
                <a:spcPts val="12000"/>
              </a:lnSpc>
              <a:spcBef>
                <a:spcPct val="0"/>
              </a:spcBef>
              <a:spcAft>
                <a:spcPct val="0"/>
              </a:spcAft>
              <a:buClrTx/>
              <a:buSzTx/>
              <a:buFontTx/>
              <a:buNone/>
              <a:tabLst/>
            </a:pPr>
            <a:endParaRPr kumimoji="0" lang="en-US" sz="3000" b="0" i="0" u="none" strike="noStrike" cap="none" normalizeH="0" baseline="0">
              <a:ln>
                <a:noFill/>
              </a:ln>
              <a:solidFill>
                <a:schemeClr val="tx1"/>
              </a:solidFill>
              <a:effectLst/>
              <a:latin typeface="Gill Sans MT" charset="-18"/>
            </a:endParaRPr>
          </a:p>
        </p:txBody>
      </p:sp>
      <p:sp>
        <p:nvSpPr>
          <p:cNvPr id="39" name="Rounded Rectangle 38"/>
          <p:cNvSpPr/>
          <p:nvPr/>
        </p:nvSpPr>
        <p:spPr bwMode="auto">
          <a:xfrm>
            <a:off x="795928" y="25551890"/>
            <a:ext cx="4987173" cy="766362"/>
          </a:xfrm>
          <a:prstGeom prst="roundRect">
            <a:avLst/>
          </a:prstGeom>
          <a:solidFill>
            <a:schemeClr val="accent1">
              <a:lumMod val="9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4176713" rtl="0" eaLnBrk="1" fontAlgn="base" latinLnBrk="0" hangingPunct="1">
              <a:lnSpc>
                <a:spcPts val="12000"/>
              </a:lnSpc>
              <a:spcBef>
                <a:spcPct val="0"/>
              </a:spcBef>
              <a:spcAft>
                <a:spcPct val="0"/>
              </a:spcAft>
              <a:buClrTx/>
              <a:buSzTx/>
              <a:buFontTx/>
              <a:buNone/>
              <a:tabLst/>
            </a:pPr>
            <a:endParaRPr kumimoji="0" lang="en-US" sz="3000" b="0" i="0" u="none" strike="noStrike" cap="none" normalizeH="0" baseline="0">
              <a:ln>
                <a:noFill/>
              </a:ln>
              <a:solidFill>
                <a:schemeClr val="tx1"/>
              </a:solidFill>
              <a:effectLst/>
              <a:latin typeface="Gill Sans MT" charset="-18"/>
            </a:endParaRPr>
          </a:p>
        </p:txBody>
      </p:sp>
      <p:sp>
        <p:nvSpPr>
          <p:cNvPr id="16" name="Rounded Rectangle 15"/>
          <p:cNvSpPr/>
          <p:nvPr/>
        </p:nvSpPr>
        <p:spPr bwMode="auto">
          <a:xfrm>
            <a:off x="778973" y="8777536"/>
            <a:ext cx="5363410" cy="799262"/>
          </a:xfrm>
          <a:prstGeom prst="roundRect">
            <a:avLst/>
          </a:prstGeom>
          <a:solidFill>
            <a:schemeClr val="accent1">
              <a:lumMod val="9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4176713" rtl="0" eaLnBrk="1" fontAlgn="base" latinLnBrk="0" hangingPunct="1">
              <a:lnSpc>
                <a:spcPts val="12000"/>
              </a:lnSpc>
              <a:spcBef>
                <a:spcPct val="0"/>
              </a:spcBef>
              <a:spcAft>
                <a:spcPct val="0"/>
              </a:spcAft>
              <a:buClrTx/>
              <a:buSzTx/>
              <a:buFontTx/>
              <a:buNone/>
              <a:tabLst/>
            </a:pPr>
            <a:endParaRPr kumimoji="0" lang="en-US" sz="3000" b="0" i="0" u="none" strike="noStrike" cap="none" normalizeH="0" baseline="0">
              <a:ln>
                <a:noFill/>
              </a:ln>
              <a:solidFill>
                <a:schemeClr val="tx1"/>
              </a:solidFill>
              <a:effectLst/>
              <a:latin typeface="Gill Sans MT" charset="-18"/>
            </a:endParaRPr>
          </a:p>
        </p:txBody>
      </p:sp>
      <p:sp>
        <p:nvSpPr>
          <p:cNvPr id="13314" name="Rectangle 18"/>
          <p:cNvSpPr>
            <a:spLocks noChangeArrowheads="1"/>
          </p:cNvSpPr>
          <p:nvPr/>
        </p:nvSpPr>
        <p:spPr bwMode="auto">
          <a:xfrm>
            <a:off x="0" y="40681275"/>
            <a:ext cx="30337125" cy="2155825"/>
          </a:xfrm>
          <a:prstGeom prst="rect">
            <a:avLst/>
          </a:prstGeom>
          <a:solidFill>
            <a:srgbClr val="662D9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lstStyle>
            <a:lvl1pPr defTabSz="4176713">
              <a:defRPr sz="3000">
                <a:solidFill>
                  <a:schemeClr val="tx1"/>
                </a:solidFill>
                <a:latin typeface="Gill Sans MT" panose="020B0502020104020203" pitchFamily="34" charset="0"/>
                <a:ea typeface="MS PGothic" panose="020B0600070205080204" pitchFamily="34" charset="-128"/>
              </a:defRPr>
            </a:lvl1pPr>
            <a:lvl2pPr marL="742950" indent="-285750" defTabSz="4176713">
              <a:defRPr sz="3000">
                <a:solidFill>
                  <a:schemeClr val="tx1"/>
                </a:solidFill>
                <a:latin typeface="Gill Sans MT" panose="020B0502020104020203" pitchFamily="34" charset="0"/>
                <a:ea typeface="MS PGothic" panose="020B0600070205080204" pitchFamily="34" charset="-128"/>
              </a:defRPr>
            </a:lvl2pPr>
            <a:lvl3pPr marL="1143000" indent="-228600" defTabSz="4176713">
              <a:defRPr sz="3000">
                <a:solidFill>
                  <a:schemeClr val="tx1"/>
                </a:solidFill>
                <a:latin typeface="Gill Sans MT" panose="020B0502020104020203" pitchFamily="34" charset="0"/>
                <a:ea typeface="MS PGothic" panose="020B0600070205080204" pitchFamily="34" charset="-128"/>
              </a:defRPr>
            </a:lvl3pPr>
            <a:lvl4pPr marL="1600200" indent="-228600" defTabSz="4176713">
              <a:defRPr sz="3000">
                <a:solidFill>
                  <a:schemeClr val="tx1"/>
                </a:solidFill>
                <a:latin typeface="Gill Sans MT" panose="020B0502020104020203" pitchFamily="34" charset="0"/>
                <a:ea typeface="MS PGothic" panose="020B0600070205080204" pitchFamily="34" charset="-128"/>
              </a:defRPr>
            </a:lvl4pPr>
            <a:lvl5pPr marL="2057400" indent="-228600" defTabSz="4176713">
              <a:defRPr sz="3000">
                <a:solidFill>
                  <a:schemeClr val="tx1"/>
                </a:solidFill>
                <a:latin typeface="Gill Sans MT" panose="020B0502020104020203" pitchFamily="34" charset="0"/>
                <a:ea typeface="MS PGothic" panose="020B0600070205080204" pitchFamily="34" charset="-128"/>
              </a:defRPr>
            </a:lvl5pPr>
            <a:lvl6pPr marL="25146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6pPr>
            <a:lvl7pPr marL="29718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7pPr>
            <a:lvl8pPr marL="34290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8pPr>
            <a:lvl9pPr marL="38862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9pPr>
          </a:lstStyle>
          <a:p>
            <a:pPr eaLnBrk="1" hangingPunct="1">
              <a:lnSpc>
                <a:spcPts val="12000"/>
              </a:lnSpc>
            </a:pPr>
            <a:endParaRPr lang="en-US" altLang="fi-FI"/>
          </a:p>
        </p:txBody>
      </p:sp>
      <p:sp>
        <p:nvSpPr>
          <p:cNvPr id="13315" name="Rectangle 3"/>
          <p:cNvSpPr>
            <a:spLocks noGrp="1" noChangeArrowheads="1"/>
          </p:cNvSpPr>
          <p:nvPr>
            <p:ph type="body" sz="half" idx="4294967295"/>
          </p:nvPr>
        </p:nvSpPr>
        <p:spPr bwMode="auto">
          <a:xfrm>
            <a:off x="812929" y="9463617"/>
            <a:ext cx="14263746" cy="351810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lnSpc>
                <a:spcPts val="1500"/>
              </a:lnSpc>
              <a:spcBef>
                <a:spcPct val="0"/>
              </a:spcBef>
              <a:buFontTx/>
              <a:buNone/>
            </a:pPr>
            <a:endParaRPr lang="en-US" altLang="fi-FI" sz="3600" b="1" dirty="0" smtClean="0"/>
          </a:p>
          <a:p>
            <a:pPr marL="0" indent="0" eaLnBrk="1" hangingPunct="1">
              <a:lnSpc>
                <a:spcPts val="3600"/>
              </a:lnSpc>
              <a:spcBef>
                <a:spcPct val="0"/>
              </a:spcBef>
              <a:buFontTx/>
              <a:buNone/>
            </a:pPr>
            <a:r>
              <a:rPr lang="en-US" altLang="fi-FI" sz="3000" dirty="0" smtClean="0">
                <a:latin typeface="Calibri" panose="020F0502020204030204" pitchFamily="34" charset="0"/>
              </a:rPr>
              <a:t>Alkali activation of slags has over the years been studied widely especially with amorphous slags. However, some crystalline slags have also shown potential in sustainable alkali activated binders. Amongst these crystalline slag is ladle slag, currently an under-utilized residue from steelmaking process, with an estimated annual production of three million tons in Europe. In a previous study by the authors, ladle slag has been shown to possess potential as a sole precursor for alkali-activated binders. Here, we investigate the effects of fine grinding on the properties of alkali activated ladle slag (AALS).</a:t>
            </a:r>
          </a:p>
          <a:p>
            <a:pPr marL="0" indent="0" eaLnBrk="1" hangingPunct="1">
              <a:lnSpc>
                <a:spcPts val="3600"/>
              </a:lnSpc>
              <a:spcBef>
                <a:spcPct val="0"/>
              </a:spcBef>
              <a:buFontTx/>
              <a:buNone/>
            </a:pPr>
            <a:endParaRPr lang="en-US" altLang="fi-FI" sz="3000" dirty="0" smtClean="0">
              <a:latin typeface="Gill Sans MT" panose="020B0502020104020203" pitchFamily="34" charset="0"/>
            </a:endParaRPr>
          </a:p>
        </p:txBody>
      </p:sp>
      <p:sp>
        <p:nvSpPr>
          <p:cNvPr id="13318" name="Text Box 10"/>
          <p:cNvSpPr txBox="1">
            <a:spLocks noChangeArrowheads="1"/>
          </p:cNvSpPr>
          <p:nvPr/>
        </p:nvSpPr>
        <p:spPr bwMode="auto">
          <a:xfrm>
            <a:off x="16046966" y="36486773"/>
            <a:ext cx="13467487" cy="143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176713">
              <a:defRPr sz="3000">
                <a:solidFill>
                  <a:schemeClr val="tx1"/>
                </a:solidFill>
                <a:latin typeface="Gill Sans MT" panose="020B0502020104020203" pitchFamily="34" charset="0"/>
                <a:ea typeface="MS PGothic" panose="020B0600070205080204" pitchFamily="34" charset="-128"/>
              </a:defRPr>
            </a:lvl1pPr>
            <a:lvl2pPr marL="37931725" indent="-37474525" defTabSz="4176713">
              <a:defRPr sz="3000">
                <a:solidFill>
                  <a:schemeClr val="tx1"/>
                </a:solidFill>
                <a:latin typeface="Gill Sans MT" panose="020B0502020104020203" pitchFamily="34" charset="0"/>
                <a:ea typeface="MS PGothic" panose="020B0600070205080204" pitchFamily="34" charset="-128"/>
              </a:defRPr>
            </a:lvl2pPr>
            <a:lvl3pPr marL="1143000" indent="-228600" defTabSz="4176713">
              <a:defRPr sz="3000">
                <a:solidFill>
                  <a:schemeClr val="tx1"/>
                </a:solidFill>
                <a:latin typeface="Gill Sans MT" panose="020B0502020104020203" pitchFamily="34" charset="0"/>
                <a:ea typeface="MS PGothic" panose="020B0600070205080204" pitchFamily="34" charset="-128"/>
              </a:defRPr>
            </a:lvl3pPr>
            <a:lvl4pPr marL="1600200" indent="-228600" defTabSz="4176713">
              <a:defRPr sz="3000">
                <a:solidFill>
                  <a:schemeClr val="tx1"/>
                </a:solidFill>
                <a:latin typeface="Gill Sans MT" panose="020B0502020104020203" pitchFamily="34" charset="0"/>
                <a:ea typeface="MS PGothic" panose="020B0600070205080204" pitchFamily="34" charset="-128"/>
              </a:defRPr>
            </a:lvl4pPr>
            <a:lvl5pPr marL="2057400" indent="-228600" defTabSz="4176713">
              <a:defRPr sz="3000">
                <a:solidFill>
                  <a:schemeClr val="tx1"/>
                </a:solidFill>
                <a:latin typeface="Gill Sans MT" panose="020B0502020104020203" pitchFamily="34" charset="0"/>
                <a:ea typeface="MS PGothic" panose="020B0600070205080204" pitchFamily="34" charset="-128"/>
              </a:defRPr>
            </a:lvl5pPr>
            <a:lvl6pPr marL="25146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6pPr>
            <a:lvl7pPr marL="29718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7pPr>
            <a:lvl8pPr marL="34290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8pPr>
            <a:lvl9pPr marL="38862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9pPr>
          </a:lstStyle>
          <a:p>
            <a:pPr eaLnBrk="1" hangingPunct="1">
              <a:lnSpc>
                <a:spcPts val="1900"/>
              </a:lnSpc>
            </a:pPr>
            <a:r>
              <a:rPr lang="en-US" altLang="fi-FI" sz="2400" b="1" dirty="0" smtClean="0">
                <a:latin typeface="Calibri" panose="020F0502020204030204" pitchFamily="34" charset="0"/>
              </a:rPr>
              <a:t>References </a:t>
            </a:r>
          </a:p>
          <a:p>
            <a:pPr eaLnBrk="1" hangingPunct="1">
              <a:lnSpc>
                <a:spcPts val="1900"/>
              </a:lnSpc>
            </a:pPr>
            <a:r>
              <a:rPr lang="en-US" altLang="fi-FI" sz="2400" dirty="0">
                <a:latin typeface="Calibri" panose="020F0502020204030204" pitchFamily="34" charset="0"/>
              </a:rPr>
              <a:t>1. </a:t>
            </a:r>
            <a:r>
              <a:rPr lang="en-US" altLang="fi-FI" sz="2400" dirty="0" smtClean="0">
                <a:latin typeface="Calibri" panose="020F0502020204030204" pitchFamily="34" charset="0"/>
              </a:rPr>
              <a:t>Shi </a:t>
            </a:r>
            <a:r>
              <a:rPr lang="en-US" altLang="fi-FI" sz="2400" dirty="0">
                <a:latin typeface="Calibri" panose="020F0502020204030204" pitchFamily="34" charset="0"/>
              </a:rPr>
              <a:t>C (2002) Characteristics and cementitious properties of ladle slag fines from steel production. </a:t>
            </a:r>
            <a:r>
              <a:rPr lang="en-US" altLang="fi-FI" sz="2400" dirty="0" err="1">
                <a:latin typeface="Calibri" panose="020F0502020204030204" pitchFamily="34" charset="0"/>
              </a:rPr>
              <a:t>Cem</a:t>
            </a:r>
            <a:r>
              <a:rPr lang="en-US" altLang="fi-FI" sz="2400" dirty="0">
                <a:latin typeface="Calibri" panose="020F0502020204030204" pitchFamily="34" charset="0"/>
              </a:rPr>
              <a:t> </a:t>
            </a:r>
            <a:r>
              <a:rPr lang="en-US" altLang="fi-FI" sz="2400" dirty="0" err="1">
                <a:latin typeface="Calibri" panose="020F0502020204030204" pitchFamily="34" charset="0"/>
              </a:rPr>
              <a:t>Concr</a:t>
            </a:r>
            <a:r>
              <a:rPr lang="en-US" altLang="fi-FI" sz="2400" dirty="0">
                <a:latin typeface="Calibri" panose="020F0502020204030204" pitchFamily="34" charset="0"/>
              </a:rPr>
              <a:t> Res 32:459–462. </a:t>
            </a:r>
            <a:r>
              <a:rPr lang="en-US" altLang="fi-FI" sz="2400" dirty="0" err="1">
                <a:latin typeface="Calibri" panose="020F0502020204030204" pitchFamily="34" charset="0"/>
              </a:rPr>
              <a:t>doi</a:t>
            </a:r>
            <a:r>
              <a:rPr lang="en-US" altLang="fi-FI" sz="2400" dirty="0">
                <a:latin typeface="Calibri" panose="020F0502020204030204" pitchFamily="34" charset="0"/>
              </a:rPr>
              <a:t>: 10.1016/S0008-8846(01)00707-4</a:t>
            </a:r>
          </a:p>
          <a:p>
            <a:pPr eaLnBrk="1" hangingPunct="1">
              <a:lnSpc>
                <a:spcPts val="1900"/>
              </a:lnSpc>
            </a:pPr>
            <a:r>
              <a:rPr lang="en-US" altLang="fi-FI" sz="2400" dirty="0">
                <a:latin typeface="Calibri" panose="020F0502020204030204" pitchFamily="34" charset="0"/>
              </a:rPr>
              <a:t>2. </a:t>
            </a:r>
            <a:r>
              <a:rPr lang="en-US" altLang="fi-FI" sz="2400" dirty="0" smtClean="0">
                <a:latin typeface="Calibri" panose="020F0502020204030204" pitchFamily="34" charset="0"/>
              </a:rPr>
              <a:t>Adesanya </a:t>
            </a:r>
            <a:r>
              <a:rPr lang="en-US" altLang="fi-FI" sz="2400" dirty="0">
                <a:latin typeface="Calibri" panose="020F0502020204030204" pitchFamily="34" charset="0"/>
              </a:rPr>
              <a:t>E, Ohenoja K, Kinnunen P, Illikainen M (2016) Alkali Activation of Ladle Slag from Steel-Making Process. J Sustain </a:t>
            </a:r>
            <a:r>
              <a:rPr lang="en-US" altLang="fi-FI" sz="2400" dirty="0" err="1">
                <a:latin typeface="Calibri" panose="020F0502020204030204" pitchFamily="34" charset="0"/>
              </a:rPr>
              <a:t>Metall</a:t>
            </a:r>
            <a:r>
              <a:rPr lang="en-US" altLang="fi-FI" sz="2400" dirty="0">
                <a:latin typeface="Calibri" panose="020F0502020204030204" pitchFamily="34" charset="0"/>
              </a:rPr>
              <a:t> 1–11. </a:t>
            </a:r>
            <a:r>
              <a:rPr lang="en-US" altLang="fi-FI" sz="2400" dirty="0" err="1">
                <a:latin typeface="Calibri" panose="020F0502020204030204" pitchFamily="34" charset="0"/>
              </a:rPr>
              <a:t>doi</a:t>
            </a:r>
            <a:r>
              <a:rPr lang="en-US" altLang="fi-FI" sz="2400" dirty="0">
                <a:latin typeface="Calibri" panose="020F0502020204030204" pitchFamily="34" charset="0"/>
              </a:rPr>
              <a:t>: 10.1007/s40831-016-0089-x</a:t>
            </a:r>
          </a:p>
          <a:p>
            <a:pPr eaLnBrk="1" hangingPunct="1">
              <a:lnSpc>
                <a:spcPts val="1900"/>
              </a:lnSpc>
            </a:pPr>
            <a:endParaRPr lang="en-US" altLang="fi-FI" sz="2400" dirty="0" smtClean="0">
              <a:latin typeface="Calibri" panose="020F0502020204030204" pitchFamily="34" charset="0"/>
            </a:endParaRPr>
          </a:p>
        </p:txBody>
      </p:sp>
      <p:sp>
        <p:nvSpPr>
          <p:cNvPr id="13324" name="Rectangle 18"/>
          <p:cNvSpPr>
            <a:spLocks noChangeArrowheads="1"/>
          </p:cNvSpPr>
          <p:nvPr/>
        </p:nvSpPr>
        <p:spPr bwMode="auto">
          <a:xfrm>
            <a:off x="0" y="9525"/>
            <a:ext cx="30337125" cy="8456613"/>
          </a:xfrm>
          <a:prstGeom prst="rect">
            <a:avLst/>
          </a:prstGeom>
          <a:solidFill>
            <a:srgbClr val="662D91"/>
          </a:solidFill>
          <a:ln w="9525">
            <a:solidFill>
              <a:srgbClr val="000000"/>
            </a:solidFill>
            <a:miter lim="800000"/>
            <a:headEnd/>
            <a:tailEnd/>
          </a:ln>
          <a:extLst/>
        </p:spPr>
        <p:txBody>
          <a:bodyPr wrap="none"/>
          <a:lstStyle>
            <a:lvl1pPr defTabSz="4176713">
              <a:defRPr sz="3000">
                <a:solidFill>
                  <a:schemeClr val="tx1"/>
                </a:solidFill>
                <a:latin typeface="Gill Sans MT" panose="020B0502020104020203" pitchFamily="34" charset="0"/>
                <a:ea typeface="MS PGothic" panose="020B0600070205080204" pitchFamily="34" charset="-128"/>
              </a:defRPr>
            </a:lvl1pPr>
            <a:lvl2pPr marL="742950" indent="-285750" defTabSz="4176713">
              <a:defRPr sz="3000">
                <a:solidFill>
                  <a:schemeClr val="tx1"/>
                </a:solidFill>
                <a:latin typeface="Gill Sans MT" panose="020B0502020104020203" pitchFamily="34" charset="0"/>
                <a:ea typeface="MS PGothic" panose="020B0600070205080204" pitchFamily="34" charset="-128"/>
              </a:defRPr>
            </a:lvl2pPr>
            <a:lvl3pPr marL="1143000" indent="-228600" defTabSz="4176713">
              <a:defRPr sz="3000">
                <a:solidFill>
                  <a:schemeClr val="tx1"/>
                </a:solidFill>
                <a:latin typeface="Gill Sans MT" panose="020B0502020104020203" pitchFamily="34" charset="0"/>
                <a:ea typeface="MS PGothic" panose="020B0600070205080204" pitchFamily="34" charset="-128"/>
              </a:defRPr>
            </a:lvl3pPr>
            <a:lvl4pPr marL="1600200" indent="-228600" defTabSz="4176713">
              <a:defRPr sz="3000">
                <a:solidFill>
                  <a:schemeClr val="tx1"/>
                </a:solidFill>
                <a:latin typeface="Gill Sans MT" panose="020B0502020104020203" pitchFamily="34" charset="0"/>
                <a:ea typeface="MS PGothic" panose="020B0600070205080204" pitchFamily="34" charset="-128"/>
              </a:defRPr>
            </a:lvl4pPr>
            <a:lvl5pPr marL="2057400" indent="-228600" defTabSz="4176713">
              <a:defRPr sz="3000">
                <a:solidFill>
                  <a:schemeClr val="tx1"/>
                </a:solidFill>
                <a:latin typeface="Gill Sans MT" panose="020B0502020104020203" pitchFamily="34" charset="0"/>
                <a:ea typeface="MS PGothic" panose="020B0600070205080204" pitchFamily="34" charset="-128"/>
              </a:defRPr>
            </a:lvl5pPr>
            <a:lvl6pPr marL="25146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6pPr>
            <a:lvl7pPr marL="29718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7pPr>
            <a:lvl8pPr marL="34290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8pPr>
            <a:lvl9pPr marL="38862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9pPr>
          </a:lstStyle>
          <a:p>
            <a:pPr eaLnBrk="1" hangingPunct="1">
              <a:lnSpc>
                <a:spcPts val="12000"/>
              </a:lnSpc>
            </a:pPr>
            <a:endParaRPr lang="en-US" altLang="fi-FI"/>
          </a:p>
        </p:txBody>
      </p:sp>
      <p:sp>
        <p:nvSpPr>
          <p:cNvPr id="13325" name="Text Box 9"/>
          <p:cNvSpPr txBox="1">
            <a:spLocks noChangeArrowheads="1"/>
          </p:cNvSpPr>
          <p:nvPr/>
        </p:nvSpPr>
        <p:spPr bwMode="auto">
          <a:xfrm>
            <a:off x="6969125" y="781050"/>
            <a:ext cx="22283738"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4176713">
              <a:defRPr sz="3000">
                <a:solidFill>
                  <a:schemeClr val="tx1"/>
                </a:solidFill>
                <a:latin typeface="Gill Sans MT" panose="020B0502020104020203" pitchFamily="34" charset="0"/>
                <a:ea typeface="MS PGothic" panose="020B0600070205080204" pitchFamily="34" charset="-128"/>
              </a:defRPr>
            </a:lvl1pPr>
            <a:lvl2pPr marL="742950" indent="-285750" defTabSz="4176713">
              <a:defRPr sz="3000">
                <a:solidFill>
                  <a:schemeClr val="tx1"/>
                </a:solidFill>
                <a:latin typeface="Gill Sans MT" panose="020B0502020104020203" pitchFamily="34" charset="0"/>
                <a:ea typeface="MS PGothic" panose="020B0600070205080204" pitchFamily="34" charset="-128"/>
              </a:defRPr>
            </a:lvl2pPr>
            <a:lvl3pPr marL="1143000" indent="-228600" defTabSz="4176713">
              <a:defRPr sz="3000">
                <a:solidFill>
                  <a:schemeClr val="tx1"/>
                </a:solidFill>
                <a:latin typeface="Gill Sans MT" panose="020B0502020104020203" pitchFamily="34" charset="0"/>
                <a:ea typeface="MS PGothic" panose="020B0600070205080204" pitchFamily="34" charset="-128"/>
              </a:defRPr>
            </a:lvl3pPr>
            <a:lvl4pPr marL="1600200" indent="-228600" defTabSz="4176713">
              <a:defRPr sz="3000">
                <a:solidFill>
                  <a:schemeClr val="tx1"/>
                </a:solidFill>
                <a:latin typeface="Gill Sans MT" panose="020B0502020104020203" pitchFamily="34" charset="0"/>
                <a:ea typeface="MS PGothic" panose="020B0600070205080204" pitchFamily="34" charset="-128"/>
              </a:defRPr>
            </a:lvl4pPr>
            <a:lvl5pPr marL="2057400" indent="-228600" defTabSz="4176713">
              <a:defRPr sz="3000">
                <a:solidFill>
                  <a:schemeClr val="tx1"/>
                </a:solidFill>
                <a:latin typeface="Gill Sans MT" panose="020B0502020104020203" pitchFamily="34" charset="0"/>
                <a:ea typeface="MS PGothic" panose="020B0600070205080204" pitchFamily="34" charset="-128"/>
              </a:defRPr>
            </a:lvl5pPr>
            <a:lvl6pPr marL="25146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6pPr>
            <a:lvl7pPr marL="29718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7pPr>
            <a:lvl8pPr marL="34290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8pPr>
            <a:lvl9pPr marL="38862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9pPr>
          </a:lstStyle>
          <a:p>
            <a:pPr eaLnBrk="1" hangingPunct="1">
              <a:lnSpc>
                <a:spcPts val="12000"/>
              </a:lnSpc>
            </a:pPr>
            <a:r>
              <a:rPr lang="en-US" altLang="fi-FI" sz="11000" dirty="0" smtClean="0">
                <a:solidFill>
                  <a:srgbClr val="FFF200"/>
                </a:solidFill>
                <a:latin typeface="Arial" panose="020B0604020202020204" pitchFamily="34" charset="0"/>
              </a:rPr>
              <a:t>Effect Of Fine Grinding On Alkali Activation Of Ladle Slag</a:t>
            </a:r>
            <a:endParaRPr lang="en-US" altLang="fi-FI" sz="11000" dirty="0">
              <a:solidFill>
                <a:srgbClr val="FFF200"/>
              </a:solidFill>
              <a:latin typeface="Arial" panose="020B0604020202020204" pitchFamily="34" charset="0"/>
            </a:endParaRPr>
          </a:p>
        </p:txBody>
      </p:sp>
      <p:pic>
        <p:nvPicPr>
          <p:cNvPr id="13326" name="Kuva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9438" y="444500"/>
            <a:ext cx="5305425" cy="7013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4"/>
          <p:cNvSpPr>
            <a:spLocks noChangeArrowheads="1"/>
          </p:cNvSpPr>
          <p:nvPr/>
        </p:nvSpPr>
        <p:spPr bwMode="auto">
          <a:xfrm>
            <a:off x="6942138" y="4943412"/>
            <a:ext cx="23279100" cy="2400300"/>
          </a:xfrm>
          <a:prstGeom prst="rect">
            <a:avLst/>
          </a:prstGeom>
          <a:noFill/>
          <a:ln>
            <a:noFill/>
          </a:ln>
          <a:extLst/>
        </p:spPr>
        <p:txBody>
          <a:bodyPr>
            <a:spAutoFit/>
          </a:bodyPr>
          <a:lstStyle>
            <a:lvl1pPr defTabSz="4176713">
              <a:lnSpc>
                <a:spcPts val="12000"/>
              </a:lnSpc>
              <a:defRPr sz="3000">
                <a:solidFill>
                  <a:schemeClr val="tx1"/>
                </a:solidFill>
                <a:latin typeface="Gill Sans MT" charset="0"/>
                <a:ea typeface="ＭＳ Ｐゴシック" charset="-128"/>
              </a:defRPr>
            </a:lvl1pPr>
            <a:lvl2pPr marL="37931725" indent="-37474525" defTabSz="4176713">
              <a:lnSpc>
                <a:spcPts val="12000"/>
              </a:lnSpc>
              <a:defRPr sz="3000">
                <a:solidFill>
                  <a:schemeClr val="tx1"/>
                </a:solidFill>
                <a:latin typeface="Gill Sans MT" charset="0"/>
                <a:ea typeface="ＭＳ Ｐゴシック" charset="-128"/>
              </a:defRPr>
            </a:lvl2pPr>
            <a:lvl3pPr marL="1143000" indent="-228600" defTabSz="4176713">
              <a:lnSpc>
                <a:spcPts val="12000"/>
              </a:lnSpc>
              <a:defRPr sz="3000">
                <a:solidFill>
                  <a:schemeClr val="tx1"/>
                </a:solidFill>
                <a:latin typeface="Gill Sans MT" charset="0"/>
                <a:ea typeface="ＭＳ Ｐゴシック" charset="-128"/>
              </a:defRPr>
            </a:lvl3pPr>
            <a:lvl4pPr marL="1600200" indent="-228600" defTabSz="4176713">
              <a:lnSpc>
                <a:spcPts val="12000"/>
              </a:lnSpc>
              <a:defRPr sz="3000">
                <a:solidFill>
                  <a:schemeClr val="tx1"/>
                </a:solidFill>
                <a:latin typeface="Gill Sans MT" charset="0"/>
                <a:ea typeface="ＭＳ Ｐゴシック" charset="-128"/>
              </a:defRPr>
            </a:lvl4pPr>
            <a:lvl5pPr marL="2057400" indent="-228600" defTabSz="4176713">
              <a:lnSpc>
                <a:spcPts val="12000"/>
              </a:lnSpc>
              <a:defRPr sz="3000">
                <a:solidFill>
                  <a:schemeClr val="tx1"/>
                </a:solidFill>
                <a:latin typeface="Gill Sans MT" charset="0"/>
                <a:ea typeface="ＭＳ Ｐゴシック" charset="-128"/>
              </a:defRPr>
            </a:lvl5pPr>
            <a:lvl6pPr marL="2514600" indent="-228600" defTabSz="4176713" eaLnBrk="0" fontAlgn="base" hangingPunct="0">
              <a:lnSpc>
                <a:spcPts val="12000"/>
              </a:lnSpc>
              <a:spcBef>
                <a:spcPct val="0"/>
              </a:spcBef>
              <a:spcAft>
                <a:spcPct val="0"/>
              </a:spcAft>
              <a:defRPr sz="3000">
                <a:solidFill>
                  <a:schemeClr val="tx1"/>
                </a:solidFill>
                <a:latin typeface="Gill Sans MT" charset="0"/>
                <a:ea typeface="ＭＳ Ｐゴシック" charset="-128"/>
              </a:defRPr>
            </a:lvl6pPr>
            <a:lvl7pPr marL="2971800" indent="-228600" defTabSz="4176713" eaLnBrk="0" fontAlgn="base" hangingPunct="0">
              <a:lnSpc>
                <a:spcPts val="12000"/>
              </a:lnSpc>
              <a:spcBef>
                <a:spcPct val="0"/>
              </a:spcBef>
              <a:spcAft>
                <a:spcPct val="0"/>
              </a:spcAft>
              <a:defRPr sz="3000">
                <a:solidFill>
                  <a:schemeClr val="tx1"/>
                </a:solidFill>
                <a:latin typeface="Gill Sans MT" charset="0"/>
                <a:ea typeface="ＭＳ Ｐゴシック" charset="-128"/>
              </a:defRPr>
            </a:lvl7pPr>
            <a:lvl8pPr marL="3429000" indent="-228600" defTabSz="4176713" eaLnBrk="0" fontAlgn="base" hangingPunct="0">
              <a:lnSpc>
                <a:spcPts val="12000"/>
              </a:lnSpc>
              <a:spcBef>
                <a:spcPct val="0"/>
              </a:spcBef>
              <a:spcAft>
                <a:spcPct val="0"/>
              </a:spcAft>
              <a:defRPr sz="3000">
                <a:solidFill>
                  <a:schemeClr val="tx1"/>
                </a:solidFill>
                <a:latin typeface="Gill Sans MT" charset="0"/>
                <a:ea typeface="ＭＳ Ｐゴシック" charset="-128"/>
              </a:defRPr>
            </a:lvl8pPr>
            <a:lvl9pPr marL="3886200" indent="-228600" defTabSz="4176713" eaLnBrk="0" fontAlgn="base" hangingPunct="0">
              <a:lnSpc>
                <a:spcPts val="12000"/>
              </a:lnSpc>
              <a:spcBef>
                <a:spcPct val="0"/>
              </a:spcBef>
              <a:spcAft>
                <a:spcPct val="0"/>
              </a:spcAft>
              <a:defRPr sz="3000">
                <a:solidFill>
                  <a:schemeClr val="tx1"/>
                </a:solidFill>
                <a:latin typeface="Gill Sans MT" charset="0"/>
                <a:ea typeface="ＭＳ Ｐゴシック" charset="-128"/>
              </a:defRPr>
            </a:lvl9pPr>
          </a:lstStyle>
          <a:p>
            <a:pPr eaLnBrk="1" hangingPunct="1">
              <a:lnSpc>
                <a:spcPts val="6000"/>
              </a:lnSpc>
              <a:defRPr/>
            </a:pPr>
            <a:r>
              <a:rPr lang="en-US" altLang="fi-FI" sz="5000" dirty="0" smtClean="0">
                <a:solidFill>
                  <a:srgbClr val="FFF200"/>
                </a:solidFill>
                <a:latin typeface="+mj-lt"/>
              </a:rPr>
              <a:t>Elijah Adesanya</a:t>
            </a:r>
            <a:r>
              <a:rPr lang="en-US" altLang="fi-FI" sz="5000" baseline="30000" dirty="0" smtClean="0">
                <a:solidFill>
                  <a:srgbClr val="FFF200"/>
                </a:solidFill>
                <a:latin typeface="+mj-lt"/>
              </a:rPr>
              <a:t>1</a:t>
            </a:r>
            <a:r>
              <a:rPr lang="en-US" altLang="fi-FI" sz="5000" dirty="0" smtClean="0">
                <a:solidFill>
                  <a:srgbClr val="FFF200"/>
                </a:solidFill>
                <a:latin typeface="+mj-lt"/>
              </a:rPr>
              <a:t>, Katja Ohenoja</a:t>
            </a:r>
            <a:r>
              <a:rPr lang="en-US" altLang="fi-FI" sz="5000" baseline="30000" dirty="0" smtClean="0">
                <a:solidFill>
                  <a:srgbClr val="FFF200"/>
                </a:solidFill>
                <a:latin typeface="+mj-lt"/>
              </a:rPr>
              <a:t>1</a:t>
            </a:r>
            <a:r>
              <a:rPr lang="en-US" altLang="fi-FI" sz="5000" dirty="0" smtClean="0">
                <a:solidFill>
                  <a:srgbClr val="FFF200"/>
                </a:solidFill>
                <a:latin typeface="+mj-lt"/>
              </a:rPr>
              <a:t>, Päivö Kinnunen</a:t>
            </a:r>
            <a:r>
              <a:rPr lang="en-US" altLang="fi-FI" sz="5000" baseline="30000" dirty="0" smtClean="0">
                <a:solidFill>
                  <a:srgbClr val="FFF200"/>
                </a:solidFill>
                <a:latin typeface="+mj-lt"/>
              </a:rPr>
              <a:t>1</a:t>
            </a:r>
            <a:r>
              <a:rPr lang="en-US" altLang="fi-FI" sz="5000" dirty="0" smtClean="0">
                <a:solidFill>
                  <a:srgbClr val="FFF200"/>
                </a:solidFill>
                <a:latin typeface="+mj-lt"/>
              </a:rPr>
              <a:t> and Mirja Illikainen</a:t>
            </a:r>
            <a:r>
              <a:rPr lang="en-US" altLang="fi-FI" sz="5000" baseline="30000" dirty="0" smtClean="0">
                <a:solidFill>
                  <a:srgbClr val="FFF200"/>
                </a:solidFill>
                <a:latin typeface="+mj-lt"/>
              </a:rPr>
              <a:t>1</a:t>
            </a:r>
          </a:p>
          <a:p>
            <a:pPr eaLnBrk="1" hangingPunct="1">
              <a:lnSpc>
                <a:spcPts val="6000"/>
              </a:lnSpc>
              <a:defRPr/>
            </a:pPr>
            <a:r>
              <a:rPr lang="en-US" altLang="fi-FI" sz="5000" baseline="30000" dirty="0" smtClean="0">
                <a:solidFill>
                  <a:srgbClr val="FFF200"/>
                </a:solidFill>
                <a:latin typeface="+mj-lt"/>
              </a:rPr>
              <a:t>1</a:t>
            </a:r>
            <a:r>
              <a:rPr lang="en-US" altLang="fi-FI" sz="5000" dirty="0" smtClean="0">
                <a:solidFill>
                  <a:srgbClr val="FFF200"/>
                </a:solidFill>
                <a:latin typeface="+mj-lt"/>
              </a:rPr>
              <a:t>Faculty of Technology, Fibre and Particle Engineering Unit, University of Oulu, Finland</a:t>
            </a:r>
          </a:p>
        </p:txBody>
      </p:sp>
      <p:pic>
        <p:nvPicPr>
          <p:cNvPr id="13328" name="Kuva 1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23100" y="41194038"/>
            <a:ext cx="16302038" cy="969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5"/>
          <p:cNvSpPr txBox="1">
            <a:spLocks noChangeArrowheads="1"/>
          </p:cNvSpPr>
          <p:nvPr/>
        </p:nvSpPr>
        <p:spPr bwMode="auto">
          <a:xfrm>
            <a:off x="9413411" y="22038813"/>
            <a:ext cx="5194420" cy="3108543"/>
          </a:xfrm>
          <a:prstGeom prst="rect">
            <a:avLst/>
          </a:prstGeom>
          <a:noFill/>
          <a:ln>
            <a:noFill/>
          </a:ln>
          <a:extLst>
            <a:ext uri="{909E8E84-426E-40dd-AFC4-6F175D3DCCD1}"/>
            <a:ext uri="{91240B29-F687-4f45-9708-019B960494DF}"/>
          </a:extLst>
        </p:spPr>
        <p:txBody>
          <a:bodyPr wrap="square">
            <a:spAutoFit/>
          </a:bodyPr>
          <a:lstStyle>
            <a:lvl1pPr defTabSz="4176713">
              <a:defRPr sz="3000">
                <a:solidFill>
                  <a:schemeClr val="tx1"/>
                </a:solidFill>
                <a:latin typeface="Gill Sans MT" charset="0"/>
                <a:ea typeface="ＭＳ Ｐゴシック" charset="-128"/>
              </a:defRPr>
            </a:lvl1pPr>
            <a:lvl2pPr marL="37931725" indent="-37474525" defTabSz="4176713">
              <a:defRPr sz="3000">
                <a:solidFill>
                  <a:schemeClr val="tx1"/>
                </a:solidFill>
                <a:latin typeface="Gill Sans MT" charset="0"/>
                <a:ea typeface="ＭＳ Ｐゴシック" charset="-128"/>
              </a:defRPr>
            </a:lvl2pPr>
            <a:lvl3pPr marL="1143000" indent="-228600" defTabSz="4176713">
              <a:defRPr sz="3000">
                <a:solidFill>
                  <a:schemeClr val="tx1"/>
                </a:solidFill>
                <a:latin typeface="Gill Sans MT" charset="0"/>
                <a:ea typeface="ＭＳ Ｐゴシック" charset="-128"/>
              </a:defRPr>
            </a:lvl3pPr>
            <a:lvl4pPr marL="1600200" indent="-228600" defTabSz="4176713">
              <a:defRPr sz="3000">
                <a:solidFill>
                  <a:schemeClr val="tx1"/>
                </a:solidFill>
                <a:latin typeface="Gill Sans MT" charset="0"/>
                <a:ea typeface="ＭＳ Ｐゴシック" charset="-128"/>
              </a:defRPr>
            </a:lvl4pPr>
            <a:lvl5pPr marL="2057400" indent="-228600" defTabSz="4176713">
              <a:defRPr sz="3000">
                <a:solidFill>
                  <a:schemeClr val="tx1"/>
                </a:solidFill>
                <a:latin typeface="Gill Sans MT" charset="0"/>
                <a:ea typeface="ＭＳ Ｐゴシック" charset="-128"/>
              </a:defRPr>
            </a:lvl5pPr>
            <a:lvl6pPr marL="2514600" indent="-228600" defTabSz="4176713" eaLnBrk="0" fontAlgn="base" hangingPunct="0">
              <a:spcBef>
                <a:spcPct val="0"/>
              </a:spcBef>
              <a:spcAft>
                <a:spcPct val="0"/>
              </a:spcAft>
              <a:defRPr sz="3000">
                <a:solidFill>
                  <a:schemeClr val="tx1"/>
                </a:solidFill>
                <a:latin typeface="Gill Sans MT" charset="0"/>
                <a:ea typeface="ＭＳ Ｐゴシック" charset="-128"/>
              </a:defRPr>
            </a:lvl6pPr>
            <a:lvl7pPr marL="2971800" indent="-228600" defTabSz="4176713" eaLnBrk="0" fontAlgn="base" hangingPunct="0">
              <a:spcBef>
                <a:spcPct val="0"/>
              </a:spcBef>
              <a:spcAft>
                <a:spcPct val="0"/>
              </a:spcAft>
              <a:defRPr sz="3000">
                <a:solidFill>
                  <a:schemeClr val="tx1"/>
                </a:solidFill>
                <a:latin typeface="Gill Sans MT" charset="0"/>
                <a:ea typeface="ＭＳ Ｐゴシック" charset="-128"/>
              </a:defRPr>
            </a:lvl7pPr>
            <a:lvl8pPr marL="3429000" indent="-228600" defTabSz="4176713" eaLnBrk="0" fontAlgn="base" hangingPunct="0">
              <a:spcBef>
                <a:spcPct val="0"/>
              </a:spcBef>
              <a:spcAft>
                <a:spcPct val="0"/>
              </a:spcAft>
              <a:defRPr sz="3000">
                <a:solidFill>
                  <a:schemeClr val="tx1"/>
                </a:solidFill>
                <a:latin typeface="Gill Sans MT" charset="0"/>
                <a:ea typeface="ＭＳ Ｐゴシック" charset="-128"/>
              </a:defRPr>
            </a:lvl8pPr>
            <a:lvl9pPr marL="3886200" indent="-228600" defTabSz="4176713" eaLnBrk="0" fontAlgn="base" hangingPunct="0">
              <a:spcBef>
                <a:spcPct val="0"/>
              </a:spcBef>
              <a:spcAft>
                <a:spcPct val="0"/>
              </a:spcAft>
              <a:defRPr sz="3000">
                <a:solidFill>
                  <a:schemeClr val="tx1"/>
                </a:solidFill>
                <a:latin typeface="Gill Sans MT" charset="0"/>
                <a:ea typeface="ＭＳ Ｐゴシック" charset="-128"/>
              </a:defRPr>
            </a:lvl9pPr>
          </a:lstStyle>
          <a:p>
            <a:pPr eaLnBrk="1" hangingPunct="1">
              <a:spcBef>
                <a:spcPct val="50000"/>
              </a:spcBef>
              <a:defRPr/>
            </a:pPr>
            <a:r>
              <a:rPr lang="en-US" altLang="fi-FI" sz="2800" b="1" i="1" dirty="0" smtClean="0">
                <a:latin typeface="Gill Sans MT" panose="020B0502020104020203" pitchFamily="34" charset="0"/>
                <a:ea typeface="Times New Roman" charset="0"/>
                <a:cs typeface="Times New Roman" panose="02020603050405020304" pitchFamily="18" charset="0"/>
              </a:rPr>
              <a:t>Figure 1</a:t>
            </a:r>
            <a:r>
              <a:rPr lang="en-US" altLang="fi-FI" sz="2800" i="1" dirty="0">
                <a:latin typeface="Gill Sans MT" panose="020B0502020104020203" pitchFamily="34" charset="0"/>
                <a:ea typeface="Times New Roman" charset="0"/>
                <a:cs typeface="Times New Roman" panose="02020603050405020304" pitchFamily="18" charset="0"/>
              </a:rPr>
              <a:t>.</a:t>
            </a:r>
            <a:r>
              <a:rPr lang="en-US" altLang="fi-FI" sz="2800" i="1" dirty="0" smtClean="0">
                <a:latin typeface="Gill Sans MT" panose="020B0502020104020203" pitchFamily="34" charset="0"/>
                <a:ea typeface="Times New Roman" charset="0"/>
                <a:cs typeface="Times New Roman" panose="02020603050405020304" pitchFamily="18" charset="0"/>
              </a:rPr>
              <a:t> Particles </a:t>
            </a:r>
            <a:r>
              <a:rPr lang="en-US" altLang="fi-FI" sz="2800" i="1" dirty="0">
                <a:latin typeface="Gill Sans MT" panose="020B0502020104020203" pitchFamily="34" charset="0"/>
                <a:ea typeface="Times New Roman" charset="0"/>
                <a:cs typeface="Times New Roman" panose="02020603050405020304" pitchFamily="18" charset="0"/>
              </a:rPr>
              <a:t>size distribution for the mechanically activate ladle slag and the unmilled slag (RW). </a:t>
            </a:r>
            <a:r>
              <a:rPr lang="en-US" altLang="fi-FI" sz="2800" i="1" dirty="0" smtClean="0">
                <a:latin typeface="Gill Sans MT" panose="020B0502020104020203" pitchFamily="34" charset="0"/>
                <a:ea typeface="Times New Roman" charset="0"/>
                <a:cs typeface="Times New Roman" panose="02020603050405020304" pitchFamily="18" charset="0"/>
              </a:rPr>
              <a:t>The d</a:t>
            </a:r>
            <a:r>
              <a:rPr lang="en-US" altLang="fi-FI" sz="2800" i="1" baseline="-25000" dirty="0" smtClean="0">
                <a:latin typeface="Gill Sans MT" panose="020B0502020104020203" pitchFamily="34" charset="0"/>
                <a:ea typeface="Times New Roman" charset="0"/>
                <a:cs typeface="Times New Roman" panose="02020603050405020304" pitchFamily="18" charset="0"/>
              </a:rPr>
              <a:t>50 </a:t>
            </a:r>
            <a:r>
              <a:rPr lang="en-US" altLang="fi-FI" sz="2800" i="1" dirty="0" smtClean="0">
                <a:latin typeface="Gill Sans MT" panose="020B0502020104020203" pitchFamily="34" charset="0"/>
                <a:ea typeface="Times New Roman" charset="0"/>
                <a:cs typeface="Times New Roman" panose="02020603050405020304" pitchFamily="18" charset="0"/>
              </a:rPr>
              <a:t> for the BM0, BM10, BM30, BM60 and BM120 are 33.84, 24.27, 23.55, 20.80, and 14.19µm respectively.</a:t>
            </a:r>
            <a:endParaRPr lang="en-US" altLang="fi-FI" sz="2800" i="1" baseline="-25000" dirty="0" smtClean="0">
              <a:latin typeface="Gill Sans MT" panose="020B0502020104020203" pitchFamily="34" charset="0"/>
              <a:ea typeface="Times New Roman" charset="0"/>
              <a:cs typeface="Times New Roman" panose="02020603050405020304" pitchFamily="18"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602865399"/>
              </p:ext>
            </p:extLst>
          </p:nvPr>
        </p:nvGraphicFramePr>
        <p:xfrm>
          <a:off x="989980" y="17831419"/>
          <a:ext cx="13559392" cy="1258104"/>
        </p:xfrm>
        <a:graphic>
          <a:graphicData uri="http://schemas.openxmlformats.org/drawingml/2006/table">
            <a:tbl>
              <a:tblPr firstRow="1" bandRow="1">
                <a:tableStyleId>{5C22544A-7EE6-4342-B048-85BDC9FD1C3A}</a:tableStyleId>
              </a:tblPr>
              <a:tblGrid>
                <a:gridCol w="1937056"/>
                <a:gridCol w="1937056"/>
                <a:gridCol w="1937056"/>
                <a:gridCol w="1937056"/>
                <a:gridCol w="1937056"/>
                <a:gridCol w="1937056"/>
                <a:gridCol w="1937056"/>
              </a:tblGrid>
              <a:tr h="629052">
                <a:tc>
                  <a:txBody>
                    <a:bodyPr/>
                    <a:lstStyle/>
                    <a:p>
                      <a:r>
                        <a:rPr lang="en-US" sz="3000" dirty="0" smtClean="0">
                          <a:solidFill>
                            <a:schemeClr val="tx1"/>
                          </a:solidFill>
                          <a:latin typeface="Times New Roman" panose="02020603050405020304" pitchFamily="18" charset="0"/>
                          <a:cs typeface="Times New Roman" panose="02020603050405020304" pitchFamily="18" charset="0"/>
                        </a:rPr>
                        <a:t>CaO</a:t>
                      </a:r>
                      <a:endParaRPr lang="en-US" sz="30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Al</a:t>
                      </a:r>
                      <a:r>
                        <a:rPr kumimoji="0" lang="en-US" sz="3000" b="1" i="0" u="none" strike="noStrike" kern="1200" cap="none" spc="0" normalizeH="0" baseline="-2500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2</a:t>
                      </a:r>
                      <a:r>
                        <a:rPr kumimoji="0" lang="en-US" sz="3000" b="1" i="0" u="none" strike="noStrike" kern="1200" cap="none" spc="0" normalizeH="0" baseline="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O</a:t>
                      </a:r>
                      <a:r>
                        <a:rPr kumimoji="0" lang="en-US" sz="3000" b="1" i="0" u="none" strike="noStrike" kern="1200" cap="none" spc="0" normalizeH="0" baseline="-2500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3</a:t>
                      </a:r>
                    </a:p>
                  </a:txBody>
                  <a:tcPr/>
                </a:tc>
                <a:tc>
                  <a:txBody>
                    <a:bodyPr/>
                    <a:lstStyle/>
                    <a:p>
                      <a:r>
                        <a:rPr kumimoji="0" lang="en-US" sz="3000" b="1" i="0" u="none" strike="noStrike" kern="1200" cap="none" spc="0" normalizeH="0" baseline="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SiO</a:t>
                      </a:r>
                      <a:r>
                        <a:rPr kumimoji="0" lang="en-US" sz="3000" b="1" i="0" u="none" strike="noStrike" kern="1200" cap="none" spc="0" normalizeH="0" baseline="-2500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2</a:t>
                      </a:r>
                      <a:endParaRPr lang="en-US" baseline="-25000" dirty="0"/>
                    </a:p>
                  </a:txBody>
                  <a:tcPr/>
                </a:tc>
                <a:tc>
                  <a:txBody>
                    <a:bodyPr/>
                    <a:lstStyle/>
                    <a:p>
                      <a:r>
                        <a:rPr kumimoji="0" lang="en-US" sz="3000" b="1" i="0" u="none" strike="noStrike" kern="1200" cap="none" spc="0" normalizeH="0" baseline="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MgO</a:t>
                      </a:r>
                      <a:endParaRPr lang="en-US" baseline="-25000" dirty="0"/>
                    </a:p>
                  </a:txBody>
                  <a:tcPr/>
                </a:tc>
                <a:tc>
                  <a:txBody>
                    <a:bodyPr/>
                    <a:lstStyle/>
                    <a:p>
                      <a:r>
                        <a:rPr kumimoji="0" lang="en-US" sz="3000" b="1" i="0" u="none" strike="noStrike" kern="1200" cap="none" spc="0" normalizeH="0" baseline="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Fe</a:t>
                      </a:r>
                      <a:r>
                        <a:rPr kumimoji="0" lang="en-US" sz="3000" b="1" i="0" u="none" strike="noStrike" kern="1200" cap="none" spc="0" normalizeH="0" baseline="-2500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2</a:t>
                      </a:r>
                      <a:r>
                        <a:rPr kumimoji="0" lang="en-US" sz="3000" b="1" i="0" u="none" strike="noStrike" kern="1200" cap="none" spc="0" normalizeH="0" baseline="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O</a:t>
                      </a:r>
                      <a:r>
                        <a:rPr kumimoji="0" lang="en-US" sz="3000" b="1" i="0" u="none" strike="noStrike" kern="1200" cap="none" spc="0" normalizeH="0" baseline="-2500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3</a:t>
                      </a:r>
                      <a:endParaRPr lang="en-US" baseline="-25000" dirty="0"/>
                    </a:p>
                  </a:txBody>
                  <a:tcPr/>
                </a:tc>
                <a:tc>
                  <a:txBody>
                    <a:bodyPr/>
                    <a:lstStyle/>
                    <a:p>
                      <a:r>
                        <a:rPr kumimoji="0" lang="en-US" sz="3000" b="1" i="0" u="none" strike="noStrike" kern="1200" cap="none" spc="0" normalizeH="0" baseline="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Others</a:t>
                      </a:r>
                      <a:endParaRPr lang="en-US" dirty="0"/>
                    </a:p>
                  </a:txBody>
                  <a:tcPr/>
                </a:tc>
                <a:tc>
                  <a:txBody>
                    <a:bodyPr/>
                    <a:lstStyle/>
                    <a:p>
                      <a:r>
                        <a:rPr kumimoji="0" lang="en-US" sz="3000" b="1" i="0" u="none" strike="noStrike" kern="1200" cap="none" spc="0" normalizeH="0" baseline="0" noProof="0" dirty="0" smtClean="0">
                          <a:ln>
                            <a:noFill/>
                          </a:ln>
                          <a:solidFill>
                            <a:srgbClr val="000000"/>
                          </a:solidFill>
                          <a:effectLst/>
                          <a:uLnTx/>
                          <a:uFillTx/>
                          <a:latin typeface="Times New Roman" panose="02020603050405020304" pitchFamily="18" charset="0"/>
                          <a:ea typeface="+mn-ea"/>
                          <a:cs typeface="Times New Roman" panose="02020603050405020304" pitchFamily="18" charset="0"/>
                        </a:rPr>
                        <a:t>LOI</a:t>
                      </a:r>
                      <a:endParaRPr lang="en-US" dirty="0"/>
                    </a:p>
                  </a:txBody>
                  <a:tcPr/>
                </a:tc>
              </a:tr>
              <a:tr h="629052">
                <a:tc>
                  <a:txBody>
                    <a:bodyPr/>
                    <a:lstStyle/>
                    <a:p>
                      <a:r>
                        <a:rPr lang="en-US" sz="3000" dirty="0" smtClean="0">
                          <a:solidFill>
                            <a:schemeClr val="tx1"/>
                          </a:solidFill>
                          <a:latin typeface="Times New Roman" panose="02020603050405020304" pitchFamily="18" charset="0"/>
                          <a:cs typeface="Times New Roman" panose="02020603050405020304" pitchFamily="18" charset="0"/>
                        </a:rPr>
                        <a:t>46.3</a:t>
                      </a:r>
                      <a:endParaRPr lang="en-US" sz="3000"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000" kern="1200" noProof="0" dirty="0" smtClean="0">
                          <a:solidFill>
                            <a:schemeClr val="tx1"/>
                          </a:solidFill>
                          <a:latin typeface="Times New Roman" panose="02020603050405020304" pitchFamily="18" charset="0"/>
                          <a:ea typeface="+mn-ea"/>
                          <a:cs typeface="Times New Roman" panose="02020603050405020304" pitchFamily="18" charset="0"/>
                        </a:rPr>
                        <a:t>28.3</a:t>
                      </a:r>
                    </a:p>
                  </a:txBody>
                  <a:tcPr/>
                </a:tc>
                <a:tc>
                  <a:txBody>
                    <a:bodyPr/>
                    <a:lstStyle/>
                    <a:p>
                      <a:pPr marL="0" algn="l" defTabSz="457200" rtl="0" eaLnBrk="1" latinLnBrk="0" hangingPunct="1"/>
                      <a:r>
                        <a:rPr lang="en-US" sz="3000" kern="1200" dirty="0" smtClean="0">
                          <a:solidFill>
                            <a:schemeClr val="tx1"/>
                          </a:solidFill>
                          <a:latin typeface="Times New Roman" panose="02020603050405020304" pitchFamily="18" charset="0"/>
                          <a:ea typeface="+mn-ea"/>
                          <a:cs typeface="Times New Roman" panose="02020603050405020304" pitchFamily="18" charset="0"/>
                        </a:rPr>
                        <a:t>8.6</a:t>
                      </a:r>
                      <a:endParaRPr lang="en-US" sz="3000"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marL="0" algn="l" defTabSz="457200" rtl="0" eaLnBrk="1" latinLnBrk="0" hangingPunct="1"/>
                      <a:r>
                        <a:rPr lang="en-US" sz="3000" kern="1200" dirty="0" smtClean="0">
                          <a:solidFill>
                            <a:schemeClr val="tx1"/>
                          </a:solidFill>
                          <a:latin typeface="Times New Roman" panose="02020603050405020304" pitchFamily="18" charset="0"/>
                          <a:ea typeface="+mn-ea"/>
                          <a:cs typeface="Times New Roman" panose="02020603050405020304" pitchFamily="18" charset="0"/>
                        </a:rPr>
                        <a:t>7.4</a:t>
                      </a:r>
                      <a:endParaRPr lang="en-US" sz="3000"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marL="0" algn="l" defTabSz="457200" rtl="0" eaLnBrk="1" latinLnBrk="0" hangingPunct="1"/>
                      <a:r>
                        <a:rPr lang="en-US" sz="3000" kern="1200" dirty="0" smtClean="0">
                          <a:solidFill>
                            <a:schemeClr val="tx1"/>
                          </a:solidFill>
                          <a:latin typeface="Times New Roman" panose="02020603050405020304" pitchFamily="18" charset="0"/>
                          <a:ea typeface="+mn-ea"/>
                          <a:cs typeface="Times New Roman" panose="02020603050405020304" pitchFamily="18" charset="0"/>
                        </a:rPr>
                        <a:t>5.0</a:t>
                      </a:r>
                      <a:endParaRPr lang="en-US" sz="3000"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marL="0" algn="l" defTabSz="457200" rtl="0" eaLnBrk="1" latinLnBrk="0" hangingPunct="1"/>
                      <a:r>
                        <a:rPr lang="en-US" sz="3000" kern="1200" dirty="0" smtClean="0">
                          <a:solidFill>
                            <a:schemeClr val="tx1"/>
                          </a:solidFill>
                          <a:latin typeface="Times New Roman" panose="02020603050405020304" pitchFamily="18" charset="0"/>
                          <a:ea typeface="+mn-ea"/>
                          <a:cs typeface="Times New Roman" panose="02020603050405020304" pitchFamily="18" charset="0"/>
                        </a:rPr>
                        <a:t>4.4</a:t>
                      </a:r>
                      <a:endParaRPr lang="en-US" sz="3000" kern="1200" dirty="0">
                        <a:solidFill>
                          <a:schemeClr val="tx1"/>
                        </a:solidFill>
                        <a:latin typeface="Times New Roman" panose="02020603050405020304" pitchFamily="18" charset="0"/>
                        <a:ea typeface="+mn-ea"/>
                        <a:cs typeface="Times New Roman" panose="02020603050405020304" pitchFamily="18" charset="0"/>
                      </a:endParaRPr>
                    </a:p>
                  </a:txBody>
                  <a:tcPr/>
                </a:tc>
                <a:tc>
                  <a:txBody>
                    <a:bodyPr/>
                    <a:lstStyle/>
                    <a:p>
                      <a:pPr marL="0" algn="l" defTabSz="457200" rtl="0" eaLnBrk="1" latinLnBrk="0" hangingPunct="1"/>
                      <a:r>
                        <a:rPr lang="en-US" sz="3000" kern="1200" dirty="0" smtClean="0">
                          <a:solidFill>
                            <a:schemeClr val="tx1"/>
                          </a:solidFill>
                          <a:latin typeface="Times New Roman" panose="02020603050405020304" pitchFamily="18" charset="0"/>
                          <a:ea typeface="+mn-ea"/>
                          <a:cs typeface="Times New Roman" panose="02020603050405020304" pitchFamily="18" charset="0"/>
                        </a:rPr>
                        <a:t>-1.3</a:t>
                      </a:r>
                      <a:endParaRPr lang="en-US" sz="3000" kern="1200" dirty="0">
                        <a:solidFill>
                          <a:schemeClr val="tx1"/>
                        </a:solidFill>
                        <a:latin typeface="Times New Roman" panose="02020603050405020304" pitchFamily="18" charset="0"/>
                        <a:ea typeface="+mn-ea"/>
                        <a:cs typeface="Times New Roman" panose="02020603050405020304" pitchFamily="18" charset="0"/>
                      </a:endParaRPr>
                    </a:p>
                  </a:txBody>
                  <a:tcPr/>
                </a:tc>
              </a:tr>
            </a:tbl>
          </a:graphicData>
        </a:graphic>
      </p:graphicFrame>
      <p:sp>
        <p:nvSpPr>
          <p:cNvPr id="31" name="Rectangle 3"/>
          <p:cNvSpPr txBox="1">
            <a:spLocks noChangeArrowheads="1"/>
          </p:cNvSpPr>
          <p:nvPr/>
        </p:nvSpPr>
        <p:spPr bwMode="auto">
          <a:xfrm>
            <a:off x="934049" y="26361501"/>
            <a:ext cx="5429733" cy="52574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566863" indent="-1566863" algn="l" defTabSz="4176713" rtl="0" eaLnBrk="0" fontAlgn="base" hangingPunct="0">
              <a:spcBef>
                <a:spcPct val="20000"/>
              </a:spcBef>
              <a:spcAft>
                <a:spcPct val="0"/>
              </a:spcAft>
              <a:buChar char="•"/>
              <a:defRPr sz="14600">
                <a:solidFill>
                  <a:schemeClr val="tx1"/>
                </a:solidFill>
                <a:latin typeface="+mn-lt"/>
                <a:ea typeface="MS PGothic" panose="020B0600070205080204" pitchFamily="34" charset="-128"/>
                <a:cs typeface="ＭＳ Ｐゴシック" charset="-128"/>
              </a:defRPr>
            </a:lvl1pPr>
            <a:lvl2pPr marL="3394075" indent="-1306513" algn="l" defTabSz="4176713" rtl="0" eaLnBrk="0" fontAlgn="base" hangingPunct="0">
              <a:spcBef>
                <a:spcPct val="20000"/>
              </a:spcBef>
              <a:spcAft>
                <a:spcPct val="0"/>
              </a:spcAft>
              <a:buChar char="–"/>
              <a:defRPr sz="12800">
                <a:solidFill>
                  <a:schemeClr val="tx1"/>
                </a:solidFill>
                <a:latin typeface="+mn-lt"/>
                <a:ea typeface="MS PGothic" panose="020B0600070205080204" pitchFamily="34" charset="-128"/>
              </a:defRPr>
            </a:lvl2pPr>
            <a:lvl3pPr marL="5221288" indent="-1044575" algn="l" defTabSz="4176713" rtl="0" eaLnBrk="0" fontAlgn="base" hangingPunct="0">
              <a:spcBef>
                <a:spcPct val="20000"/>
              </a:spcBef>
              <a:spcAft>
                <a:spcPct val="0"/>
              </a:spcAft>
              <a:buChar char="•"/>
              <a:defRPr sz="11000">
                <a:solidFill>
                  <a:schemeClr val="tx1"/>
                </a:solidFill>
                <a:latin typeface="+mn-lt"/>
                <a:ea typeface="MS PGothic" panose="020B0600070205080204" pitchFamily="34" charset="-128"/>
              </a:defRPr>
            </a:lvl3pPr>
            <a:lvl4pPr marL="7308850" indent="-1044575" algn="l" defTabSz="4176713" rtl="0" eaLnBrk="0" fontAlgn="base" hangingPunct="0">
              <a:spcBef>
                <a:spcPct val="20000"/>
              </a:spcBef>
              <a:spcAft>
                <a:spcPct val="0"/>
              </a:spcAft>
              <a:buChar char="–"/>
              <a:defRPr sz="9100">
                <a:solidFill>
                  <a:schemeClr val="tx1"/>
                </a:solidFill>
                <a:latin typeface="+mn-lt"/>
                <a:ea typeface="MS PGothic" panose="020B0600070205080204" pitchFamily="34" charset="-128"/>
              </a:defRPr>
            </a:lvl4pPr>
            <a:lvl5pPr marL="9396413" indent="-1042988" algn="l" defTabSz="4176713" rtl="0" eaLnBrk="0" fontAlgn="base" hangingPunct="0">
              <a:spcBef>
                <a:spcPct val="20000"/>
              </a:spcBef>
              <a:spcAft>
                <a:spcPct val="0"/>
              </a:spcAft>
              <a:buChar char="»"/>
              <a:defRPr sz="9100">
                <a:solidFill>
                  <a:schemeClr val="tx1"/>
                </a:solidFill>
                <a:latin typeface="+mn-lt"/>
                <a:ea typeface="MS PGothic" panose="020B0600070205080204" pitchFamily="34" charset="-128"/>
              </a:defRPr>
            </a:lvl5pPr>
            <a:lvl6pPr marL="9853613" indent="-1042988" algn="l" defTabSz="4176713" rtl="0" fontAlgn="base">
              <a:spcBef>
                <a:spcPct val="20000"/>
              </a:spcBef>
              <a:spcAft>
                <a:spcPct val="0"/>
              </a:spcAft>
              <a:buChar char="»"/>
              <a:defRPr sz="9100">
                <a:solidFill>
                  <a:schemeClr val="tx1"/>
                </a:solidFill>
                <a:latin typeface="+mn-lt"/>
                <a:ea typeface="ＭＳ Ｐゴシック" charset="-128"/>
              </a:defRPr>
            </a:lvl6pPr>
            <a:lvl7pPr marL="10310813" indent="-1042988" algn="l" defTabSz="4176713" rtl="0" fontAlgn="base">
              <a:spcBef>
                <a:spcPct val="20000"/>
              </a:spcBef>
              <a:spcAft>
                <a:spcPct val="0"/>
              </a:spcAft>
              <a:buChar char="»"/>
              <a:defRPr sz="9100">
                <a:solidFill>
                  <a:schemeClr val="tx1"/>
                </a:solidFill>
                <a:latin typeface="+mn-lt"/>
                <a:ea typeface="ＭＳ Ｐゴシック" charset="-128"/>
              </a:defRPr>
            </a:lvl7pPr>
            <a:lvl8pPr marL="10768013" indent="-1042988" algn="l" defTabSz="4176713" rtl="0" fontAlgn="base">
              <a:spcBef>
                <a:spcPct val="20000"/>
              </a:spcBef>
              <a:spcAft>
                <a:spcPct val="0"/>
              </a:spcAft>
              <a:buChar char="»"/>
              <a:defRPr sz="9100">
                <a:solidFill>
                  <a:schemeClr val="tx1"/>
                </a:solidFill>
                <a:latin typeface="+mn-lt"/>
                <a:ea typeface="ＭＳ Ｐゴシック" charset="-128"/>
              </a:defRPr>
            </a:lvl8pPr>
            <a:lvl9pPr marL="11225213" indent="-1042988" algn="l" defTabSz="4176713" rtl="0" fontAlgn="base">
              <a:spcBef>
                <a:spcPct val="20000"/>
              </a:spcBef>
              <a:spcAft>
                <a:spcPct val="0"/>
              </a:spcAft>
              <a:buChar char="»"/>
              <a:defRPr sz="9100">
                <a:solidFill>
                  <a:schemeClr val="tx1"/>
                </a:solidFill>
                <a:latin typeface="+mn-lt"/>
                <a:ea typeface="ＭＳ Ｐゴシック" charset="-128"/>
              </a:defRPr>
            </a:lvl9pPr>
          </a:lstStyle>
          <a:p>
            <a:pPr marL="0" indent="0" eaLnBrk="1" hangingPunct="1">
              <a:lnSpc>
                <a:spcPts val="3600"/>
              </a:lnSpc>
              <a:spcBef>
                <a:spcPct val="0"/>
              </a:spcBef>
              <a:buFontTx/>
              <a:buNone/>
            </a:pPr>
            <a:endParaRPr lang="en-US" altLang="fi-FI" sz="3600" b="1" kern="0" dirty="0" smtClean="0">
              <a:latin typeface="Times New Roman" panose="02020603050405020304" pitchFamily="18" charset="0"/>
              <a:cs typeface="Times New Roman" panose="02020603050405020304" pitchFamily="18" charset="0"/>
            </a:endParaRPr>
          </a:p>
          <a:p>
            <a:pPr marL="0" indent="0" eaLnBrk="1" hangingPunct="1">
              <a:lnSpc>
                <a:spcPts val="3600"/>
              </a:lnSpc>
              <a:spcBef>
                <a:spcPct val="0"/>
              </a:spcBef>
              <a:buFontTx/>
              <a:buNone/>
            </a:pPr>
            <a:r>
              <a:rPr lang="en-US" altLang="fi-FI" sz="3000" kern="0" dirty="0" smtClean="0">
                <a:latin typeface="Calibri" panose="020F0502020204030204" pitchFamily="34" charset="0"/>
                <a:cs typeface="Times New Roman" panose="02020603050405020304" pitchFamily="18" charset="0"/>
              </a:rPr>
              <a:t>Setting time analysis (Figure 2) was done to analyze the effect of particle size due milling on the setting of the activated paste. Both setting times reduced as the slag particles becomes finer due to increased dissolution and hydration of slag.</a:t>
            </a:r>
          </a:p>
        </p:txBody>
      </p:sp>
      <p:sp>
        <p:nvSpPr>
          <p:cNvPr id="15" name="Rectangle 14"/>
          <p:cNvSpPr/>
          <p:nvPr/>
        </p:nvSpPr>
        <p:spPr bwMode="auto">
          <a:xfrm flipH="1">
            <a:off x="625155" y="8666922"/>
            <a:ext cx="14826259" cy="29428316"/>
          </a:xfrm>
          <a:prstGeom prst="rect">
            <a:avLst/>
          </a:prstGeom>
          <a:noFill/>
          <a:ln w="76200" cap="flat" cmpd="sng" algn="ctr">
            <a:solidFill>
              <a:schemeClr val="accent2"/>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4176713" rtl="0" eaLnBrk="1" fontAlgn="base" latinLnBrk="0" hangingPunct="1">
              <a:lnSpc>
                <a:spcPts val="12000"/>
              </a:lnSpc>
              <a:spcBef>
                <a:spcPct val="0"/>
              </a:spcBef>
              <a:spcAft>
                <a:spcPct val="0"/>
              </a:spcAft>
              <a:buClrTx/>
              <a:buSzTx/>
              <a:buFontTx/>
              <a:buNone/>
              <a:tabLst/>
            </a:pPr>
            <a:endParaRPr kumimoji="0" lang="en-US" sz="3000" b="0" i="0" u="none" strike="noStrike" cap="none" normalizeH="0" baseline="0">
              <a:ln>
                <a:noFill/>
              </a:ln>
              <a:solidFill>
                <a:schemeClr val="tx1"/>
              </a:solidFill>
              <a:effectLst/>
              <a:latin typeface="Gill Sans MT" charset="-18"/>
            </a:endParaRPr>
          </a:p>
        </p:txBody>
      </p:sp>
      <p:sp>
        <p:nvSpPr>
          <p:cNvPr id="36" name="Rectangle 35"/>
          <p:cNvSpPr/>
          <p:nvPr/>
        </p:nvSpPr>
        <p:spPr bwMode="auto">
          <a:xfrm flipH="1">
            <a:off x="15606490" y="8672000"/>
            <a:ext cx="14185252" cy="29428316"/>
          </a:xfrm>
          <a:prstGeom prst="rect">
            <a:avLst/>
          </a:prstGeom>
          <a:noFill/>
          <a:ln w="76200" cap="flat" cmpd="sng" algn="ctr">
            <a:solidFill>
              <a:schemeClr val="accent2"/>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4176713" rtl="0" eaLnBrk="1" fontAlgn="base" latinLnBrk="0" hangingPunct="1">
              <a:lnSpc>
                <a:spcPts val="12000"/>
              </a:lnSpc>
              <a:spcBef>
                <a:spcPct val="0"/>
              </a:spcBef>
              <a:spcAft>
                <a:spcPct val="0"/>
              </a:spcAft>
              <a:buClrTx/>
              <a:buSzTx/>
              <a:buFontTx/>
              <a:buNone/>
              <a:tabLst/>
            </a:pPr>
            <a:endParaRPr kumimoji="0" lang="en-US" sz="3000" b="0" i="0" u="none" strike="noStrike" cap="none" normalizeH="0" baseline="0">
              <a:ln>
                <a:noFill/>
              </a:ln>
              <a:solidFill>
                <a:schemeClr val="tx1"/>
              </a:solidFill>
              <a:effectLst/>
              <a:latin typeface="Gill Sans MT" charset="-18"/>
            </a:endParaRPr>
          </a:p>
        </p:txBody>
      </p:sp>
      <p:cxnSp>
        <p:nvCxnSpPr>
          <p:cNvPr id="7" name="Straight Connector 6"/>
          <p:cNvCxnSpPr/>
          <p:nvPr/>
        </p:nvCxnSpPr>
        <p:spPr bwMode="auto">
          <a:xfrm>
            <a:off x="625154" y="13182502"/>
            <a:ext cx="14868000" cy="0"/>
          </a:xfrm>
          <a:prstGeom prst="line">
            <a:avLst/>
          </a:prstGeom>
          <a:noFill/>
          <a:ln w="76200" cap="flat" cmpd="sng" algn="ctr">
            <a:solidFill>
              <a:schemeClr val="accent2"/>
            </a:solidFill>
            <a:prstDash val="solid"/>
            <a:round/>
            <a:headEnd type="none" w="med" len="med"/>
            <a:tailEnd type="none" w="med" len="med"/>
          </a:ln>
          <a:effectLst/>
        </p:spPr>
      </p:cxnSp>
      <p:cxnSp>
        <p:nvCxnSpPr>
          <p:cNvPr id="32" name="Straight Connector 31"/>
          <p:cNvCxnSpPr/>
          <p:nvPr/>
        </p:nvCxnSpPr>
        <p:spPr bwMode="auto">
          <a:xfrm>
            <a:off x="616190" y="25262868"/>
            <a:ext cx="14868000" cy="0"/>
          </a:xfrm>
          <a:prstGeom prst="line">
            <a:avLst/>
          </a:prstGeom>
          <a:noFill/>
          <a:ln w="76200" cap="flat" cmpd="sng" algn="ctr">
            <a:solidFill>
              <a:schemeClr val="accent2"/>
            </a:solidFill>
            <a:prstDash val="solid"/>
            <a:round/>
            <a:headEnd type="none" w="med" len="med"/>
            <a:tailEnd type="none" w="med" len="med"/>
          </a:ln>
          <a:effectLst/>
        </p:spPr>
      </p:cxnSp>
      <p:sp>
        <p:nvSpPr>
          <p:cNvPr id="8" name="TextBox 7"/>
          <p:cNvSpPr txBox="1"/>
          <p:nvPr/>
        </p:nvSpPr>
        <p:spPr>
          <a:xfrm>
            <a:off x="747068" y="14190711"/>
            <a:ext cx="14704346" cy="3516347"/>
          </a:xfrm>
          <a:prstGeom prst="rect">
            <a:avLst/>
          </a:prstGeom>
          <a:noFill/>
        </p:spPr>
        <p:txBody>
          <a:bodyPr wrap="none" rtlCol="0">
            <a:spAutoFit/>
          </a:bodyPr>
          <a:lstStyle/>
          <a:p>
            <a:pPr eaLnBrk="1" hangingPunct="1">
              <a:lnSpc>
                <a:spcPts val="1500"/>
              </a:lnSpc>
            </a:pPr>
            <a:endParaRPr lang="en-US" altLang="fi-FI" dirty="0" smtClean="0">
              <a:latin typeface="Times New Roman" panose="02020603050405020304" pitchFamily="18" charset="0"/>
            </a:endParaRPr>
          </a:p>
          <a:p>
            <a:pPr eaLnBrk="1" hangingPunct="1">
              <a:lnSpc>
                <a:spcPts val="3600"/>
              </a:lnSpc>
            </a:pPr>
            <a:r>
              <a:rPr lang="en-US" altLang="fi-FI" dirty="0" smtClean="0">
                <a:latin typeface="Calibri" panose="020F0502020204030204" pitchFamily="34" charset="0"/>
              </a:rPr>
              <a:t>Five </a:t>
            </a:r>
            <a:r>
              <a:rPr lang="en-US" altLang="fi-FI" dirty="0">
                <a:latin typeface="Calibri" panose="020F0502020204030204" pitchFamily="34" charset="0"/>
              </a:rPr>
              <a:t>samples were </a:t>
            </a:r>
            <a:r>
              <a:rPr lang="en-US" altLang="fi-FI" dirty="0" smtClean="0">
                <a:latin typeface="Calibri" panose="020F0502020204030204" pitchFamily="34" charset="0"/>
              </a:rPr>
              <a:t>analyzed milled </a:t>
            </a:r>
            <a:r>
              <a:rPr lang="en-US" altLang="fi-FI" dirty="0">
                <a:latin typeface="Calibri" panose="020F0502020204030204" pitchFamily="34" charset="0"/>
              </a:rPr>
              <a:t>at various milling time </a:t>
            </a:r>
            <a:r>
              <a:rPr lang="en-US" altLang="fi-FI" dirty="0" smtClean="0">
                <a:latin typeface="Calibri" panose="020F0502020204030204" pitchFamily="34" charset="0"/>
              </a:rPr>
              <a:t>0, 10</a:t>
            </a:r>
            <a:r>
              <a:rPr lang="en-US" altLang="fi-FI" dirty="0">
                <a:latin typeface="Calibri" panose="020F0502020204030204" pitchFamily="34" charset="0"/>
              </a:rPr>
              <a:t>, 30, 60 and </a:t>
            </a:r>
            <a:r>
              <a:rPr lang="en-US" altLang="fi-FI" dirty="0" smtClean="0">
                <a:latin typeface="Calibri" panose="020F0502020204030204" pitchFamily="34" charset="0"/>
              </a:rPr>
              <a:t>120 </a:t>
            </a:r>
            <a:r>
              <a:rPr lang="en-US" altLang="fi-FI" dirty="0">
                <a:latin typeface="Calibri" panose="020F0502020204030204" pitchFamily="34" charset="0"/>
              </a:rPr>
              <a:t>min. </a:t>
            </a:r>
            <a:r>
              <a:rPr lang="en-US" altLang="fi-FI" dirty="0" smtClean="0">
                <a:latin typeface="Calibri" panose="020F0502020204030204" pitchFamily="34" charset="0"/>
              </a:rPr>
              <a:t>The </a:t>
            </a:r>
            <a:r>
              <a:rPr lang="en-US" altLang="fi-FI" dirty="0">
                <a:latin typeface="Calibri" panose="020F0502020204030204" pitchFamily="34" charset="0"/>
              </a:rPr>
              <a:t>mix </a:t>
            </a:r>
            <a:endParaRPr lang="en-US" altLang="fi-FI" dirty="0" smtClean="0">
              <a:latin typeface="Calibri" panose="020F0502020204030204" pitchFamily="34" charset="0"/>
            </a:endParaRPr>
          </a:p>
          <a:p>
            <a:pPr eaLnBrk="1" hangingPunct="1">
              <a:lnSpc>
                <a:spcPts val="3600"/>
              </a:lnSpc>
            </a:pPr>
            <a:r>
              <a:rPr lang="en-US" altLang="fi-FI" dirty="0" smtClean="0">
                <a:latin typeface="Calibri" panose="020F0502020204030204" pitchFamily="34" charset="0"/>
              </a:rPr>
              <a:t>composition </a:t>
            </a:r>
            <a:r>
              <a:rPr lang="en-US" altLang="fi-FI" dirty="0">
                <a:latin typeface="Calibri" panose="020F0502020204030204" pitchFamily="34" charset="0"/>
              </a:rPr>
              <a:t>for each sample had similar water to binder ratio and </a:t>
            </a:r>
            <a:r>
              <a:rPr lang="en-US" altLang="fi-FI" dirty="0" smtClean="0">
                <a:latin typeface="Calibri" panose="020F0502020204030204" pitchFamily="34" charset="0"/>
              </a:rPr>
              <a:t>binder </a:t>
            </a:r>
            <a:r>
              <a:rPr lang="en-US" altLang="fi-FI" dirty="0">
                <a:latin typeface="Calibri" panose="020F0502020204030204" pitchFamily="34" charset="0"/>
              </a:rPr>
              <a:t>to </a:t>
            </a:r>
            <a:r>
              <a:rPr lang="en-US" altLang="fi-FI" dirty="0" smtClean="0">
                <a:latin typeface="Calibri" panose="020F0502020204030204" pitchFamily="34" charset="0"/>
              </a:rPr>
              <a:t>standard sand</a:t>
            </a:r>
          </a:p>
          <a:p>
            <a:pPr eaLnBrk="1" hangingPunct="1">
              <a:lnSpc>
                <a:spcPts val="3600"/>
              </a:lnSpc>
            </a:pPr>
            <a:r>
              <a:rPr lang="en-US" altLang="fi-FI" dirty="0" smtClean="0">
                <a:latin typeface="Calibri" panose="020F0502020204030204" pitchFamily="34" charset="0"/>
              </a:rPr>
              <a:t> </a:t>
            </a:r>
            <a:r>
              <a:rPr lang="en-US" altLang="fi-FI" dirty="0">
                <a:latin typeface="Calibri" panose="020F0502020204030204" pitchFamily="34" charset="0"/>
              </a:rPr>
              <a:t>ratio. The varied ladle slag samples were activated using alkaline </a:t>
            </a:r>
            <a:r>
              <a:rPr lang="en-US" altLang="fi-FI" dirty="0" smtClean="0">
                <a:latin typeface="Calibri" panose="020F0502020204030204" pitchFamily="34" charset="0"/>
              </a:rPr>
              <a:t>solutions of </a:t>
            </a:r>
            <a:r>
              <a:rPr lang="en-US" altLang="fi-FI" dirty="0">
                <a:latin typeface="Calibri" panose="020F0502020204030204" pitchFamily="34" charset="0"/>
              </a:rPr>
              <a:t>Sodium silicate </a:t>
            </a:r>
            <a:endParaRPr lang="en-US" altLang="fi-FI" dirty="0" smtClean="0">
              <a:latin typeface="Calibri" panose="020F0502020204030204" pitchFamily="34" charset="0"/>
            </a:endParaRPr>
          </a:p>
          <a:p>
            <a:pPr eaLnBrk="1" hangingPunct="1">
              <a:lnSpc>
                <a:spcPts val="3600"/>
              </a:lnSpc>
            </a:pPr>
            <a:r>
              <a:rPr lang="en-US" altLang="fi-FI" dirty="0" smtClean="0">
                <a:latin typeface="Calibri" panose="020F0502020204030204" pitchFamily="34" charset="0"/>
              </a:rPr>
              <a:t>(</a:t>
            </a:r>
            <a:r>
              <a:rPr lang="en-US" altLang="fi-FI" dirty="0">
                <a:latin typeface="Calibri" panose="020F0502020204030204" pitchFamily="34" charset="0"/>
              </a:rPr>
              <a:t>R=3.5) and Potassium hydroxide. The samples were all cured at </a:t>
            </a:r>
            <a:r>
              <a:rPr lang="en-US" altLang="fi-FI" dirty="0" smtClean="0">
                <a:latin typeface="Calibri" panose="020F0502020204030204" pitchFamily="34" charset="0"/>
              </a:rPr>
              <a:t>60 </a:t>
            </a:r>
            <a:r>
              <a:rPr lang="en-GB" sz="2800" dirty="0" smtClean="0">
                <a:latin typeface="Calibri" panose="020F0502020204030204" pitchFamily="34" charset="0"/>
                <a:ea typeface="Times New Roman" panose="02020603050405020304" pitchFamily="18" charset="0"/>
                <a:cs typeface="Times New Roman" panose="02020603050405020304" pitchFamily="18" charset="0"/>
              </a:rPr>
              <a:t>°C </a:t>
            </a:r>
            <a:r>
              <a:rPr lang="en-US" altLang="fi-FI" dirty="0" smtClean="0">
                <a:latin typeface="Calibri" panose="020F0502020204030204" pitchFamily="34" charset="0"/>
              </a:rPr>
              <a:t>and demolded </a:t>
            </a:r>
          </a:p>
          <a:p>
            <a:pPr eaLnBrk="1" hangingPunct="1">
              <a:lnSpc>
                <a:spcPts val="3600"/>
              </a:lnSpc>
            </a:pPr>
            <a:r>
              <a:rPr lang="en-US" altLang="fi-FI" dirty="0" smtClean="0">
                <a:latin typeface="Calibri" panose="020F0502020204030204" pitchFamily="34" charset="0"/>
              </a:rPr>
              <a:t>after </a:t>
            </a:r>
            <a:r>
              <a:rPr lang="en-US" altLang="fi-FI" dirty="0">
                <a:latin typeface="Calibri" panose="020F0502020204030204" pitchFamily="34" charset="0"/>
              </a:rPr>
              <a:t>a </a:t>
            </a:r>
            <a:r>
              <a:rPr lang="en-US" altLang="fi-FI" dirty="0" smtClean="0">
                <a:latin typeface="Calibri" panose="020F0502020204030204" pitchFamily="34" charset="0"/>
              </a:rPr>
              <a:t>day </a:t>
            </a:r>
            <a:r>
              <a:rPr lang="en-US" altLang="fi-FI" dirty="0">
                <a:latin typeface="Calibri" panose="020F0502020204030204" pitchFamily="34" charset="0"/>
              </a:rPr>
              <a:t>and thereafter kept in sealed bags till testing except shrinkage test </a:t>
            </a:r>
            <a:r>
              <a:rPr lang="en-US" altLang="fi-FI" dirty="0" smtClean="0">
                <a:latin typeface="Calibri" panose="020F0502020204030204" pitchFamily="34" charset="0"/>
              </a:rPr>
              <a:t>samples </a:t>
            </a:r>
            <a:r>
              <a:rPr lang="en-US" altLang="fi-FI" dirty="0">
                <a:latin typeface="Calibri" panose="020F0502020204030204" pitchFamily="34" charset="0"/>
              </a:rPr>
              <a:t>that </a:t>
            </a:r>
            <a:endParaRPr lang="en-US" altLang="fi-FI" dirty="0" smtClean="0">
              <a:latin typeface="Calibri" panose="020F0502020204030204" pitchFamily="34" charset="0"/>
            </a:endParaRPr>
          </a:p>
          <a:p>
            <a:pPr eaLnBrk="1" hangingPunct="1">
              <a:lnSpc>
                <a:spcPts val="3600"/>
              </a:lnSpc>
            </a:pPr>
            <a:r>
              <a:rPr lang="en-US" altLang="fi-FI" dirty="0" smtClean="0">
                <a:latin typeface="Calibri" panose="020F0502020204030204" pitchFamily="34" charset="0"/>
              </a:rPr>
              <a:t>were </a:t>
            </a:r>
            <a:r>
              <a:rPr lang="en-US" altLang="fi-FI" dirty="0">
                <a:latin typeface="Calibri" panose="020F0502020204030204" pitchFamily="34" charset="0"/>
              </a:rPr>
              <a:t>thereafter kept at 50±5 relative humidity and </a:t>
            </a:r>
            <a:r>
              <a:rPr lang="en-US" altLang="fi-FI" dirty="0" smtClean="0">
                <a:latin typeface="Calibri" panose="020F0502020204030204" pitchFamily="34" charset="0"/>
              </a:rPr>
              <a:t>22±2 </a:t>
            </a:r>
            <a:r>
              <a:rPr lang="en-GB" sz="2800" dirty="0" smtClean="0">
                <a:latin typeface="Calibri" panose="020F0502020204030204" pitchFamily="34" charset="0"/>
                <a:ea typeface="Times New Roman" panose="02020603050405020304" pitchFamily="18" charset="0"/>
                <a:cs typeface="Times New Roman" panose="02020603050405020304" pitchFamily="18" charset="0"/>
              </a:rPr>
              <a:t>°C.</a:t>
            </a:r>
            <a:r>
              <a:rPr lang="en-US" altLang="fi-FI" dirty="0" smtClean="0">
                <a:latin typeface="Calibri" panose="020F0502020204030204" pitchFamily="34" charset="0"/>
              </a:rPr>
              <a:t> </a:t>
            </a:r>
            <a:endParaRPr lang="en-US" altLang="fi-FI" dirty="0">
              <a:latin typeface="Calibri" panose="020F0502020204030204" pitchFamily="34" charset="0"/>
            </a:endParaRPr>
          </a:p>
          <a:p>
            <a:endParaRPr lang="en-US" dirty="0"/>
          </a:p>
        </p:txBody>
      </p:sp>
      <p:sp>
        <p:nvSpPr>
          <p:cNvPr id="33" name="Text Box 15"/>
          <p:cNvSpPr txBox="1">
            <a:spLocks noChangeArrowheads="1"/>
          </p:cNvSpPr>
          <p:nvPr/>
        </p:nvSpPr>
        <p:spPr bwMode="auto">
          <a:xfrm>
            <a:off x="6777751" y="30207408"/>
            <a:ext cx="8141725" cy="733534"/>
          </a:xfrm>
          <a:prstGeom prst="rect">
            <a:avLst/>
          </a:prstGeom>
          <a:noFill/>
          <a:ln>
            <a:noFill/>
          </a:ln>
          <a:extLst>
            <a:ext uri="{909E8E84-426E-40dd-AFC4-6F175D3DCCD1}"/>
            <a:ext uri="{91240B29-F687-4f45-9708-019B960494DF}"/>
          </a:extLst>
        </p:spPr>
        <p:txBody>
          <a:bodyPr wrap="square">
            <a:spAutoFit/>
          </a:bodyPr>
          <a:lstStyle>
            <a:lvl1pPr defTabSz="4176713">
              <a:defRPr sz="3000">
                <a:solidFill>
                  <a:schemeClr val="tx1"/>
                </a:solidFill>
                <a:latin typeface="Gill Sans MT" charset="0"/>
                <a:ea typeface="ＭＳ Ｐゴシック" charset="-128"/>
              </a:defRPr>
            </a:lvl1pPr>
            <a:lvl2pPr marL="37931725" indent="-37474525" defTabSz="4176713">
              <a:defRPr sz="3000">
                <a:solidFill>
                  <a:schemeClr val="tx1"/>
                </a:solidFill>
                <a:latin typeface="Gill Sans MT" charset="0"/>
                <a:ea typeface="ＭＳ Ｐゴシック" charset="-128"/>
              </a:defRPr>
            </a:lvl2pPr>
            <a:lvl3pPr marL="1143000" indent="-228600" defTabSz="4176713">
              <a:defRPr sz="3000">
                <a:solidFill>
                  <a:schemeClr val="tx1"/>
                </a:solidFill>
                <a:latin typeface="Gill Sans MT" charset="0"/>
                <a:ea typeface="ＭＳ Ｐゴシック" charset="-128"/>
              </a:defRPr>
            </a:lvl3pPr>
            <a:lvl4pPr marL="1600200" indent="-228600" defTabSz="4176713">
              <a:defRPr sz="3000">
                <a:solidFill>
                  <a:schemeClr val="tx1"/>
                </a:solidFill>
                <a:latin typeface="Gill Sans MT" charset="0"/>
                <a:ea typeface="ＭＳ Ｐゴシック" charset="-128"/>
              </a:defRPr>
            </a:lvl4pPr>
            <a:lvl5pPr marL="2057400" indent="-228600" defTabSz="4176713">
              <a:defRPr sz="3000">
                <a:solidFill>
                  <a:schemeClr val="tx1"/>
                </a:solidFill>
                <a:latin typeface="Gill Sans MT" charset="0"/>
                <a:ea typeface="ＭＳ Ｐゴシック" charset="-128"/>
              </a:defRPr>
            </a:lvl5pPr>
            <a:lvl6pPr marL="2514600" indent="-228600" defTabSz="4176713" eaLnBrk="0" fontAlgn="base" hangingPunct="0">
              <a:spcBef>
                <a:spcPct val="0"/>
              </a:spcBef>
              <a:spcAft>
                <a:spcPct val="0"/>
              </a:spcAft>
              <a:defRPr sz="3000">
                <a:solidFill>
                  <a:schemeClr val="tx1"/>
                </a:solidFill>
                <a:latin typeface="Gill Sans MT" charset="0"/>
                <a:ea typeface="ＭＳ Ｐゴシック" charset="-128"/>
              </a:defRPr>
            </a:lvl6pPr>
            <a:lvl7pPr marL="2971800" indent="-228600" defTabSz="4176713" eaLnBrk="0" fontAlgn="base" hangingPunct="0">
              <a:spcBef>
                <a:spcPct val="0"/>
              </a:spcBef>
              <a:spcAft>
                <a:spcPct val="0"/>
              </a:spcAft>
              <a:defRPr sz="3000">
                <a:solidFill>
                  <a:schemeClr val="tx1"/>
                </a:solidFill>
                <a:latin typeface="Gill Sans MT" charset="0"/>
                <a:ea typeface="ＭＳ Ｐゴシック" charset="-128"/>
              </a:defRPr>
            </a:lvl7pPr>
            <a:lvl8pPr marL="3429000" indent="-228600" defTabSz="4176713" eaLnBrk="0" fontAlgn="base" hangingPunct="0">
              <a:spcBef>
                <a:spcPct val="0"/>
              </a:spcBef>
              <a:spcAft>
                <a:spcPct val="0"/>
              </a:spcAft>
              <a:defRPr sz="3000">
                <a:solidFill>
                  <a:schemeClr val="tx1"/>
                </a:solidFill>
                <a:latin typeface="Gill Sans MT" charset="0"/>
                <a:ea typeface="ＭＳ Ｐゴシック" charset="-128"/>
              </a:defRPr>
            </a:lvl8pPr>
            <a:lvl9pPr marL="3886200" indent="-228600" defTabSz="4176713" eaLnBrk="0" fontAlgn="base" hangingPunct="0">
              <a:spcBef>
                <a:spcPct val="0"/>
              </a:spcBef>
              <a:spcAft>
                <a:spcPct val="0"/>
              </a:spcAft>
              <a:defRPr sz="3000">
                <a:solidFill>
                  <a:schemeClr val="tx1"/>
                </a:solidFill>
                <a:latin typeface="Gill Sans MT" charset="0"/>
                <a:ea typeface="ＭＳ Ｐゴシック" charset="-128"/>
              </a:defRPr>
            </a:lvl9pPr>
          </a:lstStyle>
          <a:p>
            <a:pPr eaLnBrk="1" hangingPunct="1">
              <a:lnSpc>
                <a:spcPts val="2500"/>
              </a:lnSpc>
              <a:spcBef>
                <a:spcPct val="50000"/>
              </a:spcBef>
              <a:defRPr/>
            </a:pPr>
            <a:r>
              <a:rPr lang="en-US" altLang="fi-FI" sz="2800" b="1" i="1" dirty="0">
                <a:latin typeface="Gill Sans MT" panose="020B0502020104020203" pitchFamily="34" charset="0"/>
                <a:ea typeface="Times New Roman" charset="0"/>
                <a:cs typeface="Times New Roman" charset="0"/>
              </a:rPr>
              <a:t>Figure </a:t>
            </a:r>
            <a:r>
              <a:rPr lang="en-US" altLang="fi-FI" sz="2800" b="1" i="1" dirty="0" smtClean="0">
                <a:latin typeface="Gill Sans MT" panose="020B0502020104020203" pitchFamily="34" charset="0"/>
                <a:ea typeface="Times New Roman" charset="0"/>
                <a:cs typeface="Times New Roman" charset="0"/>
              </a:rPr>
              <a:t>2</a:t>
            </a:r>
            <a:r>
              <a:rPr lang="en-US" altLang="fi-FI" sz="2800" i="1" dirty="0" smtClean="0">
                <a:latin typeface="Gill Sans MT" panose="020B0502020104020203" pitchFamily="34" charset="0"/>
                <a:ea typeface="Times New Roman" charset="0"/>
                <a:cs typeface="Times New Roman" charset="0"/>
              </a:rPr>
              <a:t>. Measured </a:t>
            </a:r>
            <a:r>
              <a:rPr lang="en-US" altLang="fi-FI" sz="2800" i="1" dirty="0">
                <a:latin typeface="Gill Sans MT" panose="020B0502020104020203" pitchFamily="34" charset="0"/>
                <a:ea typeface="Times New Roman" charset="0"/>
                <a:cs typeface="Times New Roman" charset="0"/>
              </a:rPr>
              <a:t>setting time of alkali activated ladle slag with varying milling time</a:t>
            </a:r>
            <a:endParaRPr lang="en-US" altLang="fi-FI" sz="2800" i="1" dirty="0" smtClean="0">
              <a:latin typeface="Gill Sans MT" panose="020B0502020104020203" pitchFamily="34" charset="0"/>
              <a:ea typeface="Times New Roman" charset="0"/>
              <a:cs typeface="Times New Roman" charset="0"/>
            </a:endParaRPr>
          </a:p>
        </p:txBody>
      </p:sp>
      <p:sp>
        <p:nvSpPr>
          <p:cNvPr id="35" name="Rectangle 3"/>
          <p:cNvSpPr txBox="1">
            <a:spLocks noChangeArrowheads="1"/>
          </p:cNvSpPr>
          <p:nvPr/>
        </p:nvSpPr>
        <p:spPr bwMode="auto">
          <a:xfrm>
            <a:off x="881614" y="32260064"/>
            <a:ext cx="5716437" cy="561895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566863" indent="-1566863" algn="l" defTabSz="4176713" rtl="0" eaLnBrk="0" fontAlgn="base" hangingPunct="0">
              <a:spcBef>
                <a:spcPct val="20000"/>
              </a:spcBef>
              <a:spcAft>
                <a:spcPct val="0"/>
              </a:spcAft>
              <a:buChar char="•"/>
              <a:defRPr sz="14600">
                <a:solidFill>
                  <a:schemeClr val="tx1"/>
                </a:solidFill>
                <a:latin typeface="+mn-lt"/>
                <a:ea typeface="MS PGothic" panose="020B0600070205080204" pitchFamily="34" charset="-128"/>
                <a:cs typeface="ＭＳ Ｐゴシック" charset="-128"/>
              </a:defRPr>
            </a:lvl1pPr>
            <a:lvl2pPr marL="3394075" indent="-1306513" algn="l" defTabSz="4176713" rtl="0" eaLnBrk="0" fontAlgn="base" hangingPunct="0">
              <a:spcBef>
                <a:spcPct val="20000"/>
              </a:spcBef>
              <a:spcAft>
                <a:spcPct val="0"/>
              </a:spcAft>
              <a:buChar char="–"/>
              <a:defRPr sz="12800">
                <a:solidFill>
                  <a:schemeClr val="tx1"/>
                </a:solidFill>
                <a:latin typeface="+mn-lt"/>
                <a:ea typeface="MS PGothic" panose="020B0600070205080204" pitchFamily="34" charset="-128"/>
              </a:defRPr>
            </a:lvl2pPr>
            <a:lvl3pPr marL="5221288" indent="-1044575" algn="l" defTabSz="4176713" rtl="0" eaLnBrk="0" fontAlgn="base" hangingPunct="0">
              <a:spcBef>
                <a:spcPct val="20000"/>
              </a:spcBef>
              <a:spcAft>
                <a:spcPct val="0"/>
              </a:spcAft>
              <a:buChar char="•"/>
              <a:defRPr sz="11000">
                <a:solidFill>
                  <a:schemeClr val="tx1"/>
                </a:solidFill>
                <a:latin typeface="+mn-lt"/>
                <a:ea typeface="MS PGothic" panose="020B0600070205080204" pitchFamily="34" charset="-128"/>
              </a:defRPr>
            </a:lvl3pPr>
            <a:lvl4pPr marL="7308850" indent="-1044575" algn="l" defTabSz="4176713" rtl="0" eaLnBrk="0" fontAlgn="base" hangingPunct="0">
              <a:spcBef>
                <a:spcPct val="20000"/>
              </a:spcBef>
              <a:spcAft>
                <a:spcPct val="0"/>
              </a:spcAft>
              <a:buChar char="–"/>
              <a:defRPr sz="9100">
                <a:solidFill>
                  <a:schemeClr val="tx1"/>
                </a:solidFill>
                <a:latin typeface="+mn-lt"/>
                <a:ea typeface="MS PGothic" panose="020B0600070205080204" pitchFamily="34" charset="-128"/>
              </a:defRPr>
            </a:lvl4pPr>
            <a:lvl5pPr marL="9396413" indent="-1042988" algn="l" defTabSz="4176713" rtl="0" eaLnBrk="0" fontAlgn="base" hangingPunct="0">
              <a:spcBef>
                <a:spcPct val="20000"/>
              </a:spcBef>
              <a:spcAft>
                <a:spcPct val="0"/>
              </a:spcAft>
              <a:buChar char="»"/>
              <a:defRPr sz="9100">
                <a:solidFill>
                  <a:schemeClr val="tx1"/>
                </a:solidFill>
                <a:latin typeface="+mn-lt"/>
                <a:ea typeface="MS PGothic" panose="020B0600070205080204" pitchFamily="34" charset="-128"/>
              </a:defRPr>
            </a:lvl5pPr>
            <a:lvl6pPr marL="9853613" indent="-1042988" algn="l" defTabSz="4176713" rtl="0" fontAlgn="base">
              <a:spcBef>
                <a:spcPct val="20000"/>
              </a:spcBef>
              <a:spcAft>
                <a:spcPct val="0"/>
              </a:spcAft>
              <a:buChar char="»"/>
              <a:defRPr sz="9100">
                <a:solidFill>
                  <a:schemeClr val="tx1"/>
                </a:solidFill>
                <a:latin typeface="+mn-lt"/>
                <a:ea typeface="ＭＳ Ｐゴシック" charset="-128"/>
              </a:defRPr>
            </a:lvl6pPr>
            <a:lvl7pPr marL="10310813" indent="-1042988" algn="l" defTabSz="4176713" rtl="0" fontAlgn="base">
              <a:spcBef>
                <a:spcPct val="20000"/>
              </a:spcBef>
              <a:spcAft>
                <a:spcPct val="0"/>
              </a:spcAft>
              <a:buChar char="»"/>
              <a:defRPr sz="9100">
                <a:solidFill>
                  <a:schemeClr val="tx1"/>
                </a:solidFill>
                <a:latin typeface="+mn-lt"/>
                <a:ea typeface="ＭＳ Ｐゴシック" charset="-128"/>
              </a:defRPr>
            </a:lvl7pPr>
            <a:lvl8pPr marL="10768013" indent="-1042988" algn="l" defTabSz="4176713" rtl="0" fontAlgn="base">
              <a:spcBef>
                <a:spcPct val="20000"/>
              </a:spcBef>
              <a:spcAft>
                <a:spcPct val="0"/>
              </a:spcAft>
              <a:buChar char="»"/>
              <a:defRPr sz="9100">
                <a:solidFill>
                  <a:schemeClr val="tx1"/>
                </a:solidFill>
                <a:latin typeface="+mn-lt"/>
                <a:ea typeface="ＭＳ Ｐゴシック" charset="-128"/>
              </a:defRPr>
            </a:lvl8pPr>
            <a:lvl9pPr marL="11225213" indent="-1042988" algn="l" defTabSz="4176713" rtl="0" fontAlgn="base">
              <a:spcBef>
                <a:spcPct val="20000"/>
              </a:spcBef>
              <a:spcAft>
                <a:spcPct val="0"/>
              </a:spcAft>
              <a:buChar char="»"/>
              <a:defRPr sz="9100">
                <a:solidFill>
                  <a:schemeClr val="tx1"/>
                </a:solidFill>
                <a:latin typeface="+mn-lt"/>
                <a:ea typeface="ＭＳ Ｐゴシック" charset="-128"/>
              </a:defRPr>
            </a:lvl9pPr>
          </a:lstStyle>
          <a:p>
            <a:pPr marL="0" indent="0" eaLnBrk="1" hangingPunct="1">
              <a:lnSpc>
                <a:spcPts val="3600"/>
              </a:lnSpc>
              <a:spcBef>
                <a:spcPct val="0"/>
              </a:spcBef>
              <a:buFontTx/>
              <a:buNone/>
            </a:pPr>
            <a:r>
              <a:rPr lang="en-US" altLang="fi-FI" sz="3000" kern="0" dirty="0">
                <a:latin typeface="Calibri" panose="020F0502020204030204" pitchFamily="34" charset="0"/>
                <a:cs typeface="Times New Roman" panose="02020603050405020304" pitchFamily="18" charset="0"/>
              </a:rPr>
              <a:t>BM60 seems to have the highest compressive strength and BM120 with the lowest. It should be noted that the compressive strength can be redefined with optimized parameters; water-to-binder ratio, increase silicate content using supplementary materials such as silica fume and diatomaceous earth [2]. In this analysis, no supplementary silica was added to the </a:t>
            </a:r>
            <a:r>
              <a:rPr lang="en-US" altLang="fi-FI" sz="3000" kern="0" dirty="0" smtClean="0">
                <a:latin typeface="Calibri" panose="020F0502020204030204" pitchFamily="34" charset="0"/>
                <a:cs typeface="Times New Roman" panose="02020603050405020304" pitchFamily="18" charset="0"/>
              </a:rPr>
              <a:t>mix.</a:t>
            </a:r>
          </a:p>
        </p:txBody>
      </p:sp>
      <p:sp>
        <p:nvSpPr>
          <p:cNvPr id="41" name="Rounded Rectangle 40"/>
          <p:cNvSpPr/>
          <p:nvPr/>
        </p:nvSpPr>
        <p:spPr bwMode="auto">
          <a:xfrm>
            <a:off x="15933167" y="8890581"/>
            <a:ext cx="13384145" cy="899018"/>
          </a:xfrm>
          <a:prstGeom prst="roundRect">
            <a:avLst/>
          </a:prstGeom>
          <a:solidFill>
            <a:schemeClr val="accent1">
              <a:lumMod val="9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4176713" rtl="0" eaLnBrk="1" fontAlgn="base" latinLnBrk="0" hangingPunct="1">
              <a:lnSpc>
                <a:spcPts val="12000"/>
              </a:lnSpc>
              <a:spcBef>
                <a:spcPct val="0"/>
              </a:spcBef>
              <a:spcAft>
                <a:spcPct val="0"/>
              </a:spcAft>
              <a:buClrTx/>
              <a:buSzTx/>
              <a:buFontTx/>
              <a:buNone/>
              <a:tabLst/>
            </a:pPr>
            <a:endParaRPr kumimoji="0" lang="en-US" sz="3000" b="0" i="0" u="none" strike="noStrike" cap="none" normalizeH="0" baseline="0" dirty="0">
              <a:ln>
                <a:noFill/>
              </a:ln>
              <a:solidFill>
                <a:schemeClr val="tx1"/>
              </a:solidFill>
              <a:effectLst/>
              <a:latin typeface="Gill Sans MT" charset="-18"/>
            </a:endParaRPr>
          </a:p>
        </p:txBody>
      </p:sp>
      <p:sp>
        <p:nvSpPr>
          <p:cNvPr id="42" name="Rectangle 3"/>
          <p:cNvSpPr txBox="1">
            <a:spLocks noChangeArrowheads="1"/>
          </p:cNvSpPr>
          <p:nvPr/>
        </p:nvSpPr>
        <p:spPr bwMode="auto">
          <a:xfrm>
            <a:off x="18697112" y="9112785"/>
            <a:ext cx="9547077" cy="68897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566863" indent="-1566863" algn="l" defTabSz="4176713" rtl="0" eaLnBrk="0" fontAlgn="base" hangingPunct="0">
              <a:spcBef>
                <a:spcPct val="20000"/>
              </a:spcBef>
              <a:spcAft>
                <a:spcPct val="0"/>
              </a:spcAft>
              <a:buChar char="•"/>
              <a:defRPr sz="14600">
                <a:solidFill>
                  <a:schemeClr val="tx1"/>
                </a:solidFill>
                <a:latin typeface="+mn-lt"/>
                <a:ea typeface="MS PGothic" panose="020B0600070205080204" pitchFamily="34" charset="-128"/>
                <a:cs typeface="ＭＳ Ｐゴシック" charset="-128"/>
              </a:defRPr>
            </a:lvl1pPr>
            <a:lvl2pPr marL="3394075" indent="-1306513" algn="l" defTabSz="4176713" rtl="0" eaLnBrk="0" fontAlgn="base" hangingPunct="0">
              <a:spcBef>
                <a:spcPct val="20000"/>
              </a:spcBef>
              <a:spcAft>
                <a:spcPct val="0"/>
              </a:spcAft>
              <a:buChar char="–"/>
              <a:defRPr sz="12800">
                <a:solidFill>
                  <a:schemeClr val="tx1"/>
                </a:solidFill>
                <a:latin typeface="+mn-lt"/>
                <a:ea typeface="MS PGothic" panose="020B0600070205080204" pitchFamily="34" charset="-128"/>
              </a:defRPr>
            </a:lvl2pPr>
            <a:lvl3pPr marL="5221288" indent="-1044575" algn="l" defTabSz="4176713" rtl="0" eaLnBrk="0" fontAlgn="base" hangingPunct="0">
              <a:spcBef>
                <a:spcPct val="20000"/>
              </a:spcBef>
              <a:spcAft>
                <a:spcPct val="0"/>
              </a:spcAft>
              <a:buChar char="•"/>
              <a:defRPr sz="11000">
                <a:solidFill>
                  <a:schemeClr val="tx1"/>
                </a:solidFill>
                <a:latin typeface="+mn-lt"/>
                <a:ea typeface="MS PGothic" panose="020B0600070205080204" pitchFamily="34" charset="-128"/>
              </a:defRPr>
            </a:lvl3pPr>
            <a:lvl4pPr marL="7308850" indent="-1044575" algn="l" defTabSz="4176713" rtl="0" eaLnBrk="0" fontAlgn="base" hangingPunct="0">
              <a:spcBef>
                <a:spcPct val="20000"/>
              </a:spcBef>
              <a:spcAft>
                <a:spcPct val="0"/>
              </a:spcAft>
              <a:buChar char="–"/>
              <a:defRPr sz="9100">
                <a:solidFill>
                  <a:schemeClr val="tx1"/>
                </a:solidFill>
                <a:latin typeface="+mn-lt"/>
                <a:ea typeface="MS PGothic" panose="020B0600070205080204" pitchFamily="34" charset="-128"/>
              </a:defRPr>
            </a:lvl4pPr>
            <a:lvl5pPr marL="9396413" indent="-1042988" algn="l" defTabSz="4176713" rtl="0" eaLnBrk="0" fontAlgn="base" hangingPunct="0">
              <a:spcBef>
                <a:spcPct val="20000"/>
              </a:spcBef>
              <a:spcAft>
                <a:spcPct val="0"/>
              </a:spcAft>
              <a:buChar char="»"/>
              <a:defRPr sz="9100">
                <a:solidFill>
                  <a:schemeClr val="tx1"/>
                </a:solidFill>
                <a:latin typeface="+mn-lt"/>
                <a:ea typeface="MS PGothic" panose="020B0600070205080204" pitchFamily="34" charset="-128"/>
              </a:defRPr>
            </a:lvl5pPr>
            <a:lvl6pPr marL="9853613" indent="-1042988" algn="l" defTabSz="4176713" rtl="0" fontAlgn="base">
              <a:spcBef>
                <a:spcPct val="20000"/>
              </a:spcBef>
              <a:spcAft>
                <a:spcPct val="0"/>
              </a:spcAft>
              <a:buChar char="»"/>
              <a:defRPr sz="9100">
                <a:solidFill>
                  <a:schemeClr val="tx1"/>
                </a:solidFill>
                <a:latin typeface="+mn-lt"/>
                <a:ea typeface="ＭＳ Ｐゴシック" charset="-128"/>
              </a:defRPr>
            </a:lvl6pPr>
            <a:lvl7pPr marL="10310813" indent="-1042988" algn="l" defTabSz="4176713" rtl="0" fontAlgn="base">
              <a:spcBef>
                <a:spcPct val="20000"/>
              </a:spcBef>
              <a:spcAft>
                <a:spcPct val="0"/>
              </a:spcAft>
              <a:buChar char="»"/>
              <a:defRPr sz="9100">
                <a:solidFill>
                  <a:schemeClr val="tx1"/>
                </a:solidFill>
                <a:latin typeface="+mn-lt"/>
                <a:ea typeface="ＭＳ Ｐゴシック" charset="-128"/>
              </a:defRPr>
            </a:lvl7pPr>
            <a:lvl8pPr marL="10768013" indent="-1042988" algn="l" defTabSz="4176713" rtl="0" fontAlgn="base">
              <a:spcBef>
                <a:spcPct val="20000"/>
              </a:spcBef>
              <a:spcAft>
                <a:spcPct val="0"/>
              </a:spcAft>
              <a:buChar char="»"/>
              <a:defRPr sz="9100">
                <a:solidFill>
                  <a:schemeClr val="tx1"/>
                </a:solidFill>
                <a:latin typeface="+mn-lt"/>
                <a:ea typeface="ＭＳ Ｐゴシック" charset="-128"/>
              </a:defRPr>
            </a:lvl8pPr>
            <a:lvl9pPr marL="11225213" indent="-1042988" algn="l" defTabSz="4176713" rtl="0" fontAlgn="base">
              <a:spcBef>
                <a:spcPct val="20000"/>
              </a:spcBef>
              <a:spcAft>
                <a:spcPct val="0"/>
              </a:spcAft>
              <a:buChar char="»"/>
              <a:defRPr sz="9100">
                <a:solidFill>
                  <a:schemeClr val="tx1"/>
                </a:solidFill>
                <a:latin typeface="+mn-lt"/>
                <a:ea typeface="ＭＳ Ｐゴシック" charset="-128"/>
              </a:defRPr>
            </a:lvl9pPr>
          </a:lstStyle>
          <a:p>
            <a:pPr marL="0" indent="0" eaLnBrk="1" hangingPunct="1">
              <a:lnSpc>
                <a:spcPts val="3600"/>
              </a:lnSpc>
              <a:spcBef>
                <a:spcPct val="0"/>
              </a:spcBef>
              <a:buFontTx/>
              <a:buNone/>
            </a:pPr>
            <a:r>
              <a:rPr lang="en-US" altLang="fi-FI" sz="4800" kern="0" dirty="0" smtClean="0">
                <a:latin typeface="Gill Sans MT" panose="020B0502020104020203" pitchFamily="34" charset="0"/>
                <a:cs typeface="Times New Roman" panose="02020603050405020304" pitchFamily="18" charset="0"/>
              </a:rPr>
              <a:t>DURABILITY PROPERTIES</a:t>
            </a:r>
          </a:p>
          <a:p>
            <a:pPr marL="0" indent="0" eaLnBrk="1" hangingPunct="1">
              <a:lnSpc>
                <a:spcPts val="3600"/>
              </a:lnSpc>
              <a:spcBef>
                <a:spcPct val="0"/>
              </a:spcBef>
              <a:buFontTx/>
              <a:buNone/>
            </a:pPr>
            <a:endParaRPr lang="en-US" altLang="fi-FI" sz="4800" kern="0" dirty="0" smtClean="0">
              <a:latin typeface="Gill Sans MT" panose="020B0502020104020203" pitchFamily="34" charset="0"/>
              <a:cs typeface="Times New Roman" panose="02020603050405020304" pitchFamily="18" charset="0"/>
            </a:endParaRPr>
          </a:p>
        </p:txBody>
      </p:sp>
      <p:sp>
        <p:nvSpPr>
          <p:cNvPr id="4" name="Text Box 12"/>
          <p:cNvSpPr txBox="1">
            <a:spLocks noChangeArrowheads="1"/>
          </p:cNvSpPr>
          <p:nvPr/>
        </p:nvSpPr>
        <p:spPr bwMode="auto">
          <a:xfrm>
            <a:off x="15933167" y="14275713"/>
            <a:ext cx="7036696" cy="1059649"/>
          </a:xfrm>
          <a:prstGeom prst="rect">
            <a:avLst/>
          </a:prstGeom>
          <a:noFill/>
          <a:ln>
            <a:noFill/>
          </a:ln>
          <a:extLst>
            <a:ext uri="{909E8E84-426E-40dd-AFC4-6F175D3DCCD1}"/>
            <a:ext uri="{91240B29-F687-4f45-9708-019B960494DF}"/>
          </a:extLst>
        </p:spPr>
        <p:txBody>
          <a:bodyPr wrap="square">
            <a:spAutoFit/>
          </a:bodyPr>
          <a:lstStyle>
            <a:lvl1pPr defTabSz="4176713">
              <a:defRPr sz="3000">
                <a:solidFill>
                  <a:schemeClr val="tx1"/>
                </a:solidFill>
                <a:latin typeface="Gill Sans MT" charset="0"/>
                <a:ea typeface="ＭＳ Ｐゴシック" charset="-128"/>
              </a:defRPr>
            </a:lvl1pPr>
            <a:lvl2pPr marL="37931725" indent="-37474525" defTabSz="4176713">
              <a:defRPr sz="3000">
                <a:solidFill>
                  <a:schemeClr val="tx1"/>
                </a:solidFill>
                <a:latin typeface="Gill Sans MT" charset="0"/>
                <a:ea typeface="ＭＳ Ｐゴシック" charset="-128"/>
              </a:defRPr>
            </a:lvl2pPr>
            <a:lvl3pPr marL="1143000" indent="-228600" defTabSz="4176713">
              <a:defRPr sz="3000">
                <a:solidFill>
                  <a:schemeClr val="tx1"/>
                </a:solidFill>
                <a:latin typeface="Gill Sans MT" charset="0"/>
                <a:ea typeface="ＭＳ Ｐゴシック" charset="-128"/>
              </a:defRPr>
            </a:lvl3pPr>
            <a:lvl4pPr marL="1600200" indent="-228600" defTabSz="4176713">
              <a:defRPr sz="3000">
                <a:solidFill>
                  <a:schemeClr val="tx1"/>
                </a:solidFill>
                <a:latin typeface="Gill Sans MT" charset="0"/>
                <a:ea typeface="ＭＳ Ｐゴシック" charset="-128"/>
              </a:defRPr>
            </a:lvl4pPr>
            <a:lvl5pPr marL="2057400" indent="-228600" defTabSz="4176713">
              <a:defRPr sz="3000">
                <a:solidFill>
                  <a:schemeClr val="tx1"/>
                </a:solidFill>
                <a:latin typeface="Gill Sans MT" charset="0"/>
                <a:ea typeface="ＭＳ Ｐゴシック" charset="-128"/>
              </a:defRPr>
            </a:lvl5pPr>
            <a:lvl6pPr marL="2514600" indent="-228600" defTabSz="4176713" eaLnBrk="0" fontAlgn="base" hangingPunct="0">
              <a:spcBef>
                <a:spcPct val="0"/>
              </a:spcBef>
              <a:spcAft>
                <a:spcPct val="0"/>
              </a:spcAft>
              <a:defRPr sz="3000">
                <a:solidFill>
                  <a:schemeClr val="tx1"/>
                </a:solidFill>
                <a:latin typeface="Gill Sans MT" charset="0"/>
                <a:ea typeface="ＭＳ Ｐゴシック" charset="-128"/>
              </a:defRPr>
            </a:lvl6pPr>
            <a:lvl7pPr marL="2971800" indent="-228600" defTabSz="4176713" eaLnBrk="0" fontAlgn="base" hangingPunct="0">
              <a:spcBef>
                <a:spcPct val="0"/>
              </a:spcBef>
              <a:spcAft>
                <a:spcPct val="0"/>
              </a:spcAft>
              <a:defRPr sz="3000">
                <a:solidFill>
                  <a:schemeClr val="tx1"/>
                </a:solidFill>
                <a:latin typeface="Gill Sans MT" charset="0"/>
                <a:ea typeface="ＭＳ Ｐゴシック" charset="-128"/>
              </a:defRPr>
            </a:lvl7pPr>
            <a:lvl8pPr marL="3429000" indent="-228600" defTabSz="4176713" eaLnBrk="0" fontAlgn="base" hangingPunct="0">
              <a:spcBef>
                <a:spcPct val="0"/>
              </a:spcBef>
              <a:spcAft>
                <a:spcPct val="0"/>
              </a:spcAft>
              <a:defRPr sz="3000">
                <a:solidFill>
                  <a:schemeClr val="tx1"/>
                </a:solidFill>
                <a:latin typeface="Gill Sans MT" charset="0"/>
                <a:ea typeface="ＭＳ Ｐゴシック" charset="-128"/>
              </a:defRPr>
            </a:lvl8pPr>
            <a:lvl9pPr marL="3886200" indent="-228600" defTabSz="4176713" eaLnBrk="0" fontAlgn="base" hangingPunct="0">
              <a:spcBef>
                <a:spcPct val="0"/>
              </a:spcBef>
              <a:spcAft>
                <a:spcPct val="0"/>
              </a:spcAft>
              <a:defRPr sz="3000">
                <a:solidFill>
                  <a:schemeClr val="tx1"/>
                </a:solidFill>
                <a:latin typeface="Gill Sans MT" charset="0"/>
                <a:ea typeface="ＭＳ Ｐゴシック" charset="-128"/>
              </a:defRPr>
            </a:lvl9pPr>
          </a:lstStyle>
          <a:p>
            <a:pPr eaLnBrk="1" hangingPunct="1">
              <a:lnSpc>
                <a:spcPts val="2500"/>
              </a:lnSpc>
              <a:spcBef>
                <a:spcPct val="50000"/>
              </a:spcBef>
              <a:defRPr/>
            </a:pPr>
            <a:r>
              <a:rPr lang="en-US" altLang="fi-FI" sz="2800" b="1" i="1" dirty="0" smtClean="0">
                <a:latin typeface="Gill Sans MT" panose="020B0502020104020203" pitchFamily="34" charset="0"/>
                <a:cs typeface="Times New Roman" panose="02020603050405020304" pitchFamily="18" charset="0"/>
              </a:rPr>
              <a:t>Figure 4. </a:t>
            </a:r>
            <a:r>
              <a:rPr lang="en-US" sz="2800" i="1" dirty="0">
                <a:latin typeface="Gill Sans MT" panose="020B0502020104020203" pitchFamily="34" charset="0"/>
                <a:cs typeface="Times New Roman" panose="02020603050405020304" pitchFamily="18" charset="0"/>
              </a:rPr>
              <a:t>Compressive strength of the various mortars after freeze-thaw and without freeze thaw at the same age.</a:t>
            </a:r>
            <a:endParaRPr lang="en-US" altLang="fi-FI" sz="2800" i="1" dirty="0" smtClean="0">
              <a:latin typeface="Gill Sans MT" panose="020B0502020104020203" pitchFamily="34" charset="0"/>
              <a:cs typeface="Times New Roman" panose="02020603050405020304" pitchFamily="18" charset="0"/>
            </a:endParaRPr>
          </a:p>
        </p:txBody>
      </p:sp>
      <p:sp>
        <p:nvSpPr>
          <p:cNvPr id="45" name="Text Box 12"/>
          <p:cNvSpPr txBox="1">
            <a:spLocks noChangeArrowheads="1"/>
          </p:cNvSpPr>
          <p:nvPr/>
        </p:nvSpPr>
        <p:spPr bwMode="auto">
          <a:xfrm>
            <a:off x="16318893" y="21110827"/>
            <a:ext cx="6194942" cy="412934"/>
          </a:xfrm>
          <a:prstGeom prst="rect">
            <a:avLst/>
          </a:prstGeom>
          <a:noFill/>
          <a:ln>
            <a:noFill/>
          </a:ln>
          <a:extLst>
            <a:ext uri="{909E8E84-426E-40dd-AFC4-6F175D3DCCD1}"/>
            <a:ext uri="{91240B29-F687-4f45-9708-019B960494DF}"/>
          </a:extLst>
        </p:spPr>
        <p:txBody>
          <a:bodyPr wrap="square">
            <a:spAutoFit/>
          </a:bodyPr>
          <a:lstStyle>
            <a:lvl1pPr defTabSz="4176713">
              <a:defRPr sz="3000">
                <a:solidFill>
                  <a:schemeClr val="tx1"/>
                </a:solidFill>
                <a:latin typeface="Gill Sans MT" charset="0"/>
                <a:ea typeface="ＭＳ Ｐゴシック" charset="-128"/>
              </a:defRPr>
            </a:lvl1pPr>
            <a:lvl2pPr marL="37931725" indent="-37474525" defTabSz="4176713">
              <a:defRPr sz="3000">
                <a:solidFill>
                  <a:schemeClr val="tx1"/>
                </a:solidFill>
                <a:latin typeface="Gill Sans MT" charset="0"/>
                <a:ea typeface="ＭＳ Ｐゴシック" charset="-128"/>
              </a:defRPr>
            </a:lvl2pPr>
            <a:lvl3pPr marL="1143000" indent="-228600" defTabSz="4176713">
              <a:defRPr sz="3000">
                <a:solidFill>
                  <a:schemeClr val="tx1"/>
                </a:solidFill>
                <a:latin typeface="Gill Sans MT" charset="0"/>
                <a:ea typeface="ＭＳ Ｐゴシック" charset="-128"/>
              </a:defRPr>
            </a:lvl3pPr>
            <a:lvl4pPr marL="1600200" indent="-228600" defTabSz="4176713">
              <a:defRPr sz="3000">
                <a:solidFill>
                  <a:schemeClr val="tx1"/>
                </a:solidFill>
                <a:latin typeface="Gill Sans MT" charset="0"/>
                <a:ea typeface="ＭＳ Ｐゴシック" charset="-128"/>
              </a:defRPr>
            </a:lvl4pPr>
            <a:lvl5pPr marL="2057400" indent="-228600" defTabSz="4176713">
              <a:defRPr sz="3000">
                <a:solidFill>
                  <a:schemeClr val="tx1"/>
                </a:solidFill>
                <a:latin typeface="Gill Sans MT" charset="0"/>
                <a:ea typeface="ＭＳ Ｐゴシック" charset="-128"/>
              </a:defRPr>
            </a:lvl5pPr>
            <a:lvl6pPr marL="2514600" indent="-228600" defTabSz="4176713" eaLnBrk="0" fontAlgn="base" hangingPunct="0">
              <a:spcBef>
                <a:spcPct val="0"/>
              </a:spcBef>
              <a:spcAft>
                <a:spcPct val="0"/>
              </a:spcAft>
              <a:defRPr sz="3000">
                <a:solidFill>
                  <a:schemeClr val="tx1"/>
                </a:solidFill>
                <a:latin typeface="Gill Sans MT" charset="0"/>
                <a:ea typeface="ＭＳ Ｐゴシック" charset="-128"/>
              </a:defRPr>
            </a:lvl6pPr>
            <a:lvl7pPr marL="2971800" indent="-228600" defTabSz="4176713" eaLnBrk="0" fontAlgn="base" hangingPunct="0">
              <a:spcBef>
                <a:spcPct val="0"/>
              </a:spcBef>
              <a:spcAft>
                <a:spcPct val="0"/>
              </a:spcAft>
              <a:defRPr sz="3000">
                <a:solidFill>
                  <a:schemeClr val="tx1"/>
                </a:solidFill>
                <a:latin typeface="Gill Sans MT" charset="0"/>
                <a:ea typeface="ＭＳ Ｐゴシック" charset="-128"/>
              </a:defRPr>
            </a:lvl7pPr>
            <a:lvl8pPr marL="3429000" indent="-228600" defTabSz="4176713" eaLnBrk="0" fontAlgn="base" hangingPunct="0">
              <a:spcBef>
                <a:spcPct val="0"/>
              </a:spcBef>
              <a:spcAft>
                <a:spcPct val="0"/>
              </a:spcAft>
              <a:defRPr sz="3000">
                <a:solidFill>
                  <a:schemeClr val="tx1"/>
                </a:solidFill>
                <a:latin typeface="Gill Sans MT" charset="0"/>
                <a:ea typeface="ＭＳ Ｐゴシック" charset="-128"/>
              </a:defRPr>
            </a:lvl8pPr>
            <a:lvl9pPr marL="3886200" indent="-228600" defTabSz="4176713" eaLnBrk="0" fontAlgn="base" hangingPunct="0">
              <a:spcBef>
                <a:spcPct val="0"/>
              </a:spcBef>
              <a:spcAft>
                <a:spcPct val="0"/>
              </a:spcAft>
              <a:defRPr sz="3000">
                <a:solidFill>
                  <a:schemeClr val="tx1"/>
                </a:solidFill>
                <a:latin typeface="Gill Sans MT" charset="0"/>
                <a:ea typeface="ＭＳ Ｐゴシック" charset="-128"/>
              </a:defRPr>
            </a:lvl9pPr>
          </a:lstStyle>
          <a:p>
            <a:pPr eaLnBrk="1" hangingPunct="1">
              <a:lnSpc>
                <a:spcPts val="2500"/>
              </a:lnSpc>
              <a:spcBef>
                <a:spcPct val="50000"/>
              </a:spcBef>
              <a:defRPr/>
            </a:pPr>
            <a:r>
              <a:rPr lang="en-US" altLang="fi-FI" sz="2800" b="1" i="1" dirty="0" smtClean="0">
                <a:latin typeface="Gill Sans MT" panose="020B0502020104020203" pitchFamily="34" charset="0"/>
                <a:cs typeface="Times New Roman" panose="02020603050405020304" pitchFamily="18" charset="0"/>
              </a:rPr>
              <a:t>Figure 5.</a:t>
            </a:r>
            <a:r>
              <a:rPr lang="en-US" altLang="fi-FI" sz="2800" i="1" dirty="0" smtClean="0">
                <a:latin typeface="Gill Sans MT" panose="020B0502020104020203" pitchFamily="34" charset="0"/>
                <a:cs typeface="Times New Roman" panose="02020603050405020304" pitchFamily="18" charset="0"/>
              </a:rPr>
              <a:t> </a:t>
            </a:r>
            <a:r>
              <a:rPr lang="en-US" sz="2800" i="1" dirty="0">
                <a:latin typeface="Gill Sans MT" panose="020B0502020104020203" pitchFamily="34" charset="0"/>
              </a:rPr>
              <a:t>Length change of AALS </a:t>
            </a:r>
            <a:r>
              <a:rPr lang="en-US" sz="2800" i="1" dirty="0" smtClean="0">
                <a:latin typeface="Gill Sans MT" panose="020B0502020104020203" pitchFamily="34" charset="0"/>
              </a:rPr>
              <a:t>mortars</a:t>
            </a:r>
            <a:endParaRPr lang="en-US" altLang="fi-FI" sz="2800" i="1" dirty="0" smtClean="0">
              <a:latin typeface="Gill Sans MT" panose="020B0502020104020203" pitchFamily="34" charset="0"/>
              <a:cs typeface="Times New Roman" panose="02020603050405020304" pitchFamily="18" charset="0"/>
            </a:endParaRPr>
          </a:p>
        </p:txBody>
      </p:sp>
      <p:sp>
        <p:nvSpPr>
          <p:cNvPr id="46" name="Rounded Rectangle 45"/>
          <p:cNvSpPr/>
          <p:nvPr/>
        </p:nvSpPr>
        <p:spPr bwMode="auto">
          <a:xfrm>
            <a:off x="15821763" y="21899780"/>
            <a:ext cx="13384145" cy="899018"/>
          </a:xfrm>
          <a:prstGeom prst="roundRect">
            <a:avLst/>
          </a:prstGeom>
          <a:solidFill>
            <a:schemeClr val="accent1">
              <a:lumMod val="9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4176713" rtl="0" eaLnBrk="1" fontAlgn="base" latinLnBrk="0" hangingPunct="1">
              <a:lnSpc>
                <a:spcPts val="12000"/>
              </a:lnSpc>
              <a:spcBef>
                <a:spcPct val="0"/>
              </a:spcBef>
              <a:spcAft>
                <a:spcPct val="0"/>
              </a:spcAft>
              <a:buClrTx/>
              <a:buSzTx/>
              <a:buFontTx/>
              <a:buNone/>
              <a:tabLst/>
            </a:pPr>
            <a:endParaRPr kumimoji="0" lang="en-US" sz="3000" b="0" i="0" u="none" strike="noStrike" cap="none" normalizeH="0" baseline="0" dirty="0">
              <a:ln>
                <a:noFill/>
              </a:ln>
              <a:solidFill>
                <a:schemeClr val="tx1"/>
              </a:solidFill>
              <a:effectLst/>
              <a:latin typeface="Gill Sans MT" charset="-18"/>
            </a:endParaRPr>
          </a:p>
        </p:txBody>
      </p:sp>
      <p:sp>
        <p:nvSpPr>
          <p:cNvPr id="47" name="Rectangle 3"/>
          <p:cNvSpPr txBox="1">
            <a:spLocks noChangeArrowheads="1"/>
          </p:cNvSpPr>
          <p:nvPr/>
        </p:nvSpPr>
        <p:spPr bwMode="auto">
          <a:xfrm>
            <a:off x="19529271" y="22128968"/>
            <a:ext cx="7179706" cy="68897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566863" indent="-1566863" algn="l" defTabSz="4176713" rtl="0" eaLnBrk="0" fontAlgn="base" hangingPunct="0">
              <a:spcBef>
                <a:spcPct val="20000"/>
              </a:spcBef>
              <a:spcAft>
                <a:spcPct val="0"/>
              </a:spcAft>
              <a:buChar char="•"/>
              <a:defRPr sz="14600">
                <a:solidFill>
                  <a:schemeClr val="tx1"/>
                </a:solidFill>
                <a:latin typeface="+mn-lt"/>
                <a:ea typeface="MS PGothic" panose="020B0600070205080204" pitchFamily="34" charset="-128"/>
                <a:cs typeface="ＭＳ Ｐゴシック" charset="-128"/>
              </a:defRPr>
            </a:lvl1pPr>
            <a:lvl2pPr marL="3394075" indent="-1306513" algn="l" defTabSz="4176713" rtl="0" eaLnBrk="0" fontAlgn="base" hangingPunct="0">
              <a:spcBef>
                <a:spcPct val="20000"/>
              </a:spcBef>
              <a:spcAft>
                <a:spcPct val="0"/>
              </a:spcAft>
              <a:buChar char="–"/>
              <a:defRPr sz="12800">
                <a:solidFill>
                  <a:schemeClr val="tx1"/>
                </a:solidFill>
                <a:latin typeface="+mn-lt"/>
                <a:ea typeface="MS PGothic" panose="020B0600070205080204" pitchFamily="34" charset="-128"/>
              </a:defRPr>
            </a:lvl2pPr>
            <a:lvl3pPr marL="5221288" indent="-1044575" algn="l" defTabSz="4176713" rtl="0" eaLnBrk="0" fontAlgn="base" hangingPunct="0">
              <a:spcBef>
                <a:spcPct val="20000"/>
              </a:spcBef>
              <a:spcAft>
                <a:spcPct val="0"/>
              </a:spcAft>
              <a:buChar char="•"/>
              <a:defRPr sz="11000">
                <a:solidFill>
                  <a:schemeClr val="tx1"/>
                </a:solidFill>
                <a:latin typeface="+mn-lt"/>
                <a:ea typeface="MS PGothic" panose="020B0600070205080204" pitchFamily="34" charset="-128"/>
              </a:defRPr>
            </a:lvl3pPr>
            <a:lvl4pPr marL="7308850" indent="-1044575" algn="l" defTabSz="4176713" rtl="0" eaLnBrk="0" fontAlgn="base" hangingPunct="0">
              <a:spcBef>
                <a:spcPct val="20000"/>
              </a:spcBef>
              <a:spcAft>
                <a:spcPct val="0"/>
              </a:spcAft>
              <a:buChar char="–"/>
              <a:defRPr sz="9100">
                <a:solidFill>
                  <a:schemeClr val="tx1"/>
                </a:solidFill>
                <a:latin typeface="+mn-lt"/>
                <a:ea typeface="MS PGothic" panose="020B0600070205080204" pitchFamily="34" charset="-128"/>
              </a:defRPr>
            </a:lvl4pPr>
            <a:lvl5pPr marL="9396413" indent="-1042988" algn="l" defTabSz="4176713" rtl="0" eaLnBrk="0" fontAlgn="base" hangingPunct="0">
              <a:spcBef>
                <a:spcPct val="20000"/>
              </a:spcBef>
              <a:spcAft>
                <a:spcPct val="0"/>
              </a:spcAft>
              <a:buChar char="»"/>
              <a:defRPr sz="9100">
                <a:solidFill>
                  <a:schemeClr val="tx1"/>
                </a:solidFill>
                <a:latin typeface="+mn-lt"/>
                <a:ea typeface="MS PGothic" panose="020B0600070205080204" pitchFamily="34" charset="-128"/>
              </a:defRPr>
            </a:lvl5pPr>
            <a:lvl6pPr marL="9853613" indent="-1042988" algn="l" defTabSz="4176713" rtl="0" fontAlgn="base">
              <a:spcBef>
                <a:spcPct val="20000"/>
              </a:spcBef>
              <a:spcAft>
                <a:spcPct val="0"/>
              </a:spcAft>
              <a:buChar char="»"/>
              <a:defRPr sz="9100">
                <a:solidFill>
                  <a:schemeClr val="tx1"/>
                </a:solidFill>
                <a:latin typeface="+mn-lt"/>
                <a:ea typeface="ＭＳ Ｐゴシック" charset="-128"/>
              </a:defRPr>
            </a:lvl6pPr>
            <a:lvl7pPr marL="10310813" indent="-1042988" algn="l" defTabSz="4176713" rtl="0" fontAlgn="base">
              <a:spcBef>
                <a:spcPct val="20000"/>
              </a:spcBef>
              <a:spcAft>
                <a:spcPct val="0"/>
              </a:spcAft>
              <a:buChar char="»"/>
              <a:defRPr sz="9100">
                <a:solidFill>
                  <a:schemeClr val="tx1"/>
                </a:solidFill>
                <a:latin typeface="+mn-lt"/>
                <a:ea typeface="ＭＳ Ｐゴシック" charset="-128"/>
              </a:defRPr>
            </a:lvl7pPr>
            <a:lvl8pPr marL="10768013" indent="-1042988" algn="l" defTabSz="4176713" rtl="0" fontAlgn="base">
              <a:spcBef>
                <a:spcPct val="20000"/>
              </a:spcBef>
              <a:spcAft>
                <a:spcPct val="0"/>
              </a:spcAft>
              <a:buChar char="»"/>
              <a:defRPr sz="9100">
                <a:solidFill>
                  <a:schemeClr val="tx1"/>
                </a:solidFill>
                <a:latin typeface="+mn-lt"/>
                <a:ea typeface="ＭＳ Ｐゴシック" charset="-128"/>
              </a:defRPr>
            </a:lvl8pPr>
            <a:lvl9pPr marL="11225213" indent="-1042988" algn="l" defTabSz="4176713" rtl="0" fontAlgn="base">
              <a:spcBef>
                <a:spcPct val="20000"/>
              </a:spcBef>
              <a:spcAft>
                <a:spcPct val="0"/>
              </a:spcAft>
              <a:buChar char="»"/>
              <a:defRPr sz="9100">
                <a:solidFill>
                  <a:schemeClr val="tx1"/>
                </a:solidFill>
                <a:latin typeface="+mn-lt"/>
                <a:ea typeface="ＭＳ Ｐゴシック" charset="-128"/>
              </a:defRPr>
            </a:lvl9pPr>
          </a:lstStyle>
          <a:p>
            <a:pPr marL="0" indent="0" eaLnBrk="1" hangingPunct="1">
              <a:lnSpc>
                <a:spcPts val="3600"/>
              </a:lnSpc>
              <a:spcBef>
                <a:spcPct val="0"/>
              </a:spcBef>
              <a:buFontTx/>
              <a:buNone/>
            </a:pPr>
            <a:r>
              <a:rPr lang="en-US" altLang="fi-FI" sz="4800" kern="0" dirty="0" smtClean="0">
                <a:latin typeface="Gill Sans MT" panose="020B0502020104020203" pitchFamily="34" charset="0"/>
                <a:cs typeface="Times New Roman" panose="02020603050405020304" pitchFamily="18" charset="0"/>
              </a:rPr>
              <a:t>MICROSTRUCTURE</a:t>
            </a:r>
          </a:p>
        </p:txBody>
      </p:sp>
      <p:pic>
        <p:nvPicPr>
          <p:cNvPr id="9" name="Picture 8"/>
          <p:cNvPicPr>
            <a:picLocks noChangeAspect="1"/>
          </p:cNvPicPr>
          <p:nvPr/>
        </p:nvPicPr>
        <p:blipFill>
          <a:blip r:embed="rId5"/>
          <a:stretch>
            <a:fillRect/>
          </a:stretch>
        </p:blipFill>
        <p:spPr>
          <a:xfrm>
            <a:off x="16030075" y="22933418"/>
            <a:ext cx="6181582" cy="4298647"/>
          </a:xfrm>
          <a:prstGeom prst="rect">
            <a:avLst/>
          </a:prstGeom>
        </p:spPr>
      </p:pic>
      <p:pic>
        <p:nvPicPr>
          <p:cNvPr id="10" name="Picture 9"/>
          <p:cNvPicPr>
            <a:picLocks noChangeAspect="1"/>
          </p:cNvPicPr>
          <p:nvPr/>
        </p:nvPicPr>
        <p:blipFill>
          <a:blip r:embed="rId6"/>
          <a:stretch>
            <a:fillRect/>
          </a:stretch>
        </p:blipFill>
        <p:spPr>
          <a:xfrm>
            <a:off x="22366733" y="22830143"/>
            <a:ext cx="6688498" cy="4401922"/>
          </a:xfrm>
          <a:prstGeom prst="rect">
            <a:avLst/>
          </a:prstGeom>
        </p:spPr>
      </p:pic>
      <p:sp>
        <p:nvSpPr>
          <p:cNvPr id="50" name="TextBox 49"/>
          <p:cNvSpPr txBox="1"/>
          <p:nvPr/>
        </p:nvSpPr>
        <p:spPr>
          <a:xfrm>
            <a:off x="16012419" y="28295735"/>
            <a:ext cx="13193489" cy="2400657"/>
          </a:xfrm>
          <a:prstGeom prst="rect">
            <a:avLst/>
          </a:prstGeom>
          <a:noFill/>
        </p:spPr>
        <p:txBody>
          <a:bodyPr wrap="square" rtlCol="0">
            <a:spAutoFit/>
          </a:bodyPr>
          <a:lstStyle/>
          <a:p>
            <a:pPr eaLnBrk="1" hangingPunct="1">
              <a:lnSpc>
                <a:spcPts val="3600"/>
              </a:lnSpc>
            </a:pPr>
            <a:r>
              <a:rPr lang="en-US" altLang="fi-FI" dirty="0" smtClean="0">
                <a:latin typeface="Calibri" panose="020F0502020204030204" pitchFamily="34" charset="0"/>
              </a:rPr>
              <a:t>SEM backscattered images (Figure 6a) showed the effects of the coarse particles in the unmilled slag in inhibiting crack propagation acting as aggregates. There exist in the RW microstructure fewer cracks and propagation compare to BM120, these observations are related to the drying shrinkage values in Figure 5.</a:t>
            </a:r>
            <a:endParaRPr lang="en-US" altLang="fi-FI" dirty="0">
              <a:latin typeface="Calibri" panose="020F0502020204030204" pitchFamily="34" charset="0"/>
            </a:endParaRPr>
          </a:p>
          <a:p>
            <a:endParaRPr lang="en-US" dirty="0"/>
          </a:p>
        </p:txBody>
      </p:sp>
      <p:sp>
        <p:nvSpPr>
          <p:cNvPr id="14" name="Rectangle 13"/>
          <p:cNvSpPr/>
          <p:nvPr/>
        </p:nvSpPr>
        <p:spPr>
          <a:xfrm>
            <a:off x="15837685" y="27267690"/>
            <a:ext cx="13042400" cy="954107"/>
          </a:xfrm>
          <a:prstGeom prst="rect">
            <a:avLst/>
          </a:prstGeom>
        </p:spPr>
        <p:txBody>
          <a:bodyPr wrap="square">
            <a:spAutoFit/>
          </a:bodyPr>
          <a:lstStyle/>
          <a:p>
            <a:r>
              <a:rPr lang="en-US" sz="2800" b="1" dirty="0"/>
              <a:t>Figure 6</a:t>
            </a:r>
            <a:r>
              <a:rPr lang="en-US" sz="2800" dirty="0" smtClean="0"/>
              <a:t>. </a:t>
            </a:r>
            <a:r>
              <a:rPr lang="en-US" sz="2800" dirty="0"/>
              <a:t>SEM-Backscattered images showing the microstructure of the AALS mortars (a) RW (b) </a:t>
            </a:r>
            <a:r>
              <a:rPr lang="en-US" sz="2800" dirty="0" smtClean="0"/>
              <a:t>BM120; </a:t>
            </a:r>
            <a:r>
              <a:rPr lang="en-US" sz="2800" dirty="0"/>
              <a:t>partially reacted LS = 1, reacted product =2 and sand aggregates =3</a:t>
            </a:r>
          </a:p>
        </p:txBody>
      </p:sp>
      <p:sp>
        <p:nvSpPr>
          <p:cNvPr id="52" name="Rounded Rectangle 51"/>
          <p:cNvSpPr/>
          <p:nvPr/>
        </p:nvSpPr>
        <p:spPr bwMode="auto">
          <a:xfrm>
            <a:off x="15933167" y="30953264"/>
            <a:ext cx="13384145" cy="899018"/>
          </a:xfrm>
          <a:prstGeom prst="roundRect">
            <a:avLst/>
          </a:prstGeom>
          <a:solidFill>
            <a:schemeClr val="accent1">
              <a:lumMod val="90000"/>
            </a:schemeClr>
          </a:solidFill>
          <a:ln w="9525"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l" defTabSz="4176713" rtl="0" eaLnBrk="1" fontAlgn="base" latinLnBrk="0" hangingPunct="1">
              <a:lnSpc>
                <a:spcPts val="12000"/>
              </a:lnSpc>
              <a:spcBef>
                <a:spcPct val="0"/>
              </a:spcBef>
              <a:spcAft>
                <a:spcPct val="0"/>
              </a:spcAft>
              <a:buClrTx/>
              <a:buSzTx/>
              <a:buFontTx/>
              <a:buNone/>
              <a:tabLst/>
            </a:pPr>
            <a:endParaRPr kumimoji="0" lang="en-US" sz="3000" b="0" i="0" u="none" strike="noStrike" cap="none" normalizeH="0" baseline="0" dirty="0">
              <a:ln>
                <a:noFill/>
              </a:ln>
              <a:solidFill>
                <a:schemeClr val="tx1"/>
              </a:solidFill>
              <a:effectLst/>
              <a:latin typeface="Gill Sans MT" charset="-18"/>
            </a:endParaRPr>
          </a:p>
        </p:txBody>
      </p:sp>
      <p:sp>
        <p:nvSpPr>
          <p:cNvPr id="51" name="Rectangle 6"/>
          <p:cNvSpPr>
            <a:spLocks noChangeArrowheads="1"/>
          </p:cNvSpPr>
          <p:nvPr/>
        </p:nvSpPr>
        <p:spPr bwMode="auto">
          <a:xfrm>
            <a:off x="19913711" y="31223182"/>
            <a:ext cx="5613711" cy="499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176713">
              <a:defRPr sz="3000">
                <a:solidFill>
                  <a:schemeClr val="tx1"/>
                </a:solidFill>
                <a:latin typeface="Gill Sans MT" panose="020B0502020104020203" pitchFamily="34" charset="0"/>
                <a:ea typeface="MS PGothic" panose="020B0600070205080204" pitchFamily="34" charset="-128"/>
              </a:defRPr>
            </a:lvl1pPr>
            <a:lvl2pPr marL="742950" indent="-285750" defTabSz="4176713">
              <a:defRPr sz="3000">
                <a:solidFill>
                  <a:schemeClr val="tx1"/>
                </a:solidFill>
                <a:latin typeface="Gill Sans MT" panose="020B0502020104020203" pitchFamily="34" charset="0"/>
                <a:ea typeface="MS PGothic" panose="020B0600070205080204" pitchFamily="34" charset="-128"/>
              </a:defRPr>
            </a:lvl2pPr>
            <a:lvl3pPr marL="1143000" indent="-228600" defTabSz="4176713">
              <a:defRPr sz="3000">
                <a:solidFill>
                  <a:schemeClr val="tx1"/>
                </a:solidFill>
                <a:latin typeface="Gill Sans MT" panose="020B0502020104020203" pitchFamily="34" charset="0"/>
                <a:ea typeface="MS PGothic" panose="020B0600070205080204" pitchFamily="34" charset="-128"/>
              </a:defRPr>
            </a:lvl3pPr>
            <a:lvl4pPr marL="1600200" indent="-228600" defTabSz="4176713">
              <a:defRPr sz="3000">
                <a:solidFill>
                  <a:schemeClr val="tx1"/>
                </a:solidFill>
                <a:latin typeface="Gill Sans MT" panose="020B0502020104020203" pitchFamily="34" charset="0"/>
                <a:ea typeface="MS PGothic" panose="020B0600070205080204" pitchFamily="34" charset="-128"/>
              </a:defRPr>
            </a:lvl4pPr>
            <a:lvl5pPr marL="2057400" indent="-228600" defTabSz="4176713">
              <a:defRPr sz="3000">
                <a:solidFill>
                  <a:schemeClr val="tx1"/>
                </a:solidFill>
                <a:latin typeface="Gill Sans MT" panose="020B0502020104020203" pitchFamily="34" charset="0"/>
                <a:ea typeface="MS PGothic" panose="020B0600070205080204" pitchFamily="34" charset="-128"/>
              </a:defRPr>
            </a:lvl5pPr>
            <a:lvl6pPr marL="25146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6pPr>
            <a:lvl7pPr marL="29718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7pPr>
            <a:lvl8pPr marL="34290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8pPr>
            <a:lvl9pPr marL="3886200" indent="-228600" defTabSz="4176713" eaLnBrk="0" fontAlgn="base" hangingPunct="0">
              <a:spcBef>
                <a:spcPct val="0"/>
              </a:spcBef>
              <a:spcAft>
                <a:spcPct val="0"/>
              </a:spcAft>
              <a:defRPr sz="3000">
                <a:solidFill>
                  <a:schemeClr val="tx1"/>
                </a:solidFill>
                <a:latin typeface="Gill Sans MT" panose="020B0502020104020203" pitchFamily="34" charset="0"/>
                <a:ea typeface="MS PGothic" panose="020B0600070205080204" pitchFamily="34" charset="-128"/>
              </a:defRPr>
            </a:lvl9pPr>
          </a:lstStyle>
          <a:p>
            <a:pPr eaLnBrk="1" hangingPunct="1">
              <a:lnSpc>
                <a:spcPts val="3600"/>
              </a:lnSpc>
            </a:pPr>
            <a:r>
              <a:rPr lang="en-US" altLang="fi-FI" sz="5400" dirty="0" smtClean="0">
                <a:cs typeface="Times New Roman" panose="02020603050405020304" pitchFamily="18" charset="0"/>
              </a:rPr>
              <a:t>CONCLUSIONS</a:t>
            </a:r>
          </a:p>
        </p:txBody>
      </p:sp>
      <p:sp>
        <p:nvSpPr>
          <p:cNvPr id="56" name="TextBox 55"/>
          <p:cNvSpPr txBox="1"/>
          <p:nvPr/>
        </p:nvSpPr>
        <p:spPr>
          <a:xfrm>
            <a:off x="16102371" y="32094473"/>
            <a:ext cx="13193489" cy="3785652"/>
          </a:xfrm>
          <a:prstGeom prst="rect">
            <a:avLst/>
          </a:prstGeom>
          <a:noFill/>
        </p:spPr>
        <p:txBody>
          <a:bodyPr wrap="square" rtlCol="0">
            <a:spAutoFit/>
          </a:bodyPr>
          <a:lstStyle/>
          <a:p>
            <a:pPr marL="457200" indent="-457200" eaLnBrk="1" hangingPunct="1">
              <a:lnSpc>
                <a:spcPts val="3600"/>
              </a:lnSpc>
              <a:buFont typeface="Arial" panose="020B0604020202020204" pitchFamily="34" charset="0"/>
              <a:buChar char="•"/>
            </a:pPr>
            <a:r>
              <a:rPr lang="en-US" altLang="fi-FI" dirty="0" smtClean="0">
                <a:latin typeface="Calibri" panose="020F0502020204030204" pitchFamily="34" charset="0"/>
              </a:rPr>
              <a:t>The setting time of AALS is influenced by the particle size of the slag particles</a:t>
            </a:r>
          </a:p>
          <a:p>
            <a:pPr marL="457200" indent="-457200" eaLnBrk="1" hangingPunct="1">
              <a:lnSpc>
                <a:spcPts val="3600"/>
              </a:lnSpc>
              <a:buFont typeface="Arial" panose="020B0604020202020204" pitchFamily="34" charset="0"/>
              <a:buChar char="•"/>
            </a:pPr>
            <a:r>
              <a:rPr lang="en-US" altLang="fi-FI" dirty="0" smtClean="0">
                <a:latin typeface="Calibri" panose="020F0502020204030204" pitchFamily="34" charset="0"/>
              </a:rPr>
              <a:t>The drying shrinkage tendency of AALS mortars is influenced also by the particle size distribution of the slag</a:t>
            </a:r>
          </a:p>
          <a:p>
            <a:pPr marL="457200" indent="-457200" eaLnBrk="1" hangingPunct="1">
              <a:lnSpc>
                <a:spcPts val="3600"/>
              </a:lnSpc>
              <a:buFont typeface="Arial" panose="020B0604020202020204" pitchFamily="34" charset="0"/>
              <a:buChar char="•"/>
            </a:pPr>
            <a:r>
              <a:rPr lang="en-US" altLang="fi-FI" dirty="0" smtClean="0">
                <a:latin typeface="Calibri" panose="020F0502020204030204" pitchFamily="34" charset="0"/>
              </a:rPr>
              <a:t>The AALS mortars showed considerable frost resistance after 25 cycles.</a:t>
            </a:r>
          </a:p>
          <a:p>
            <a:pPr marL="457200" indent="-457200" eaLnBrk="1" hangingPunct="1">
              <a:lnSpc>
                <a:spcPts val="3600"/>
              </a:lnSpc>
              <a:buFont typeface="Arial" panose="020B0604020202020204" pitchFamily="34" charset="0"/>
              <a:buChar char="•"/>
            </a:pPr>
            <a:r>
              <a:rPr lang="en-US" altLang="fi-FI" dirty="0" smtClean="0">
                <a:latin typeface="Calibri" panose="020F0502020204030204" pitchFamily="34" charset="0"/>
              </a:rPr>
              <a:t>Maximum compressive strength was achieved for BM60 with 48 MPa after 64 days.</a:t>
            </a:r>
          </a:p>
          <a:p>
            <a:pPr marL="457200" indent="-457200" eaLnBrk="1" hangingPunct="1">
              <a:lnSpc>
                <a:spcPts val="3600"/>
              </a:lnSpc>
              <a:buFont typeface="Arial" panose="020B0604020202020204" pitchFamily="34" charset="0"/>
              <a:buChar char="•"/>
            </a:pPr>
            <a:endParaRPr lang="en-US" altLang="fi-FI" dirty="0">
              <a:latin typeface="Calibri" panose="020F0502020204030204" pitchFamily="34" charset="0"/>
            </a:endParaRPr>
          </a:p>
          <a:p>
            <a:endParaRPr lang="en-US" dirty="0">
              <a:latin typeface="Calibri" panose="020F0502020204030204" pitchFamily="34" charset="0"/>
            </a:endParaRPr>
          </a:p>
        </p:txBody>
      </p:sp>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9438" y="38302595"/>
            <a:ext cx="4574453" cy="4329055"/>
          </a:xfrm>
          <a:prstGeom prst="rect">
            <a:avLst/>
          </a:prstGeom>
        </p:spPr>
      </p:pic>
      <p:pic>
        <p:nvPicPr>
          <p:cNvPr id="18" name="Picture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680280" y="38274894"/>
            <a:ext cx="3599695" cy="2548133"/>
          </a:xfrm>
          <a:prstGeom prst="rect">
            <a:avLst/>
          </a:prstGeom>
        </p:spPr>
      </p:pic>
      <p:pic>
        <p:nvPicPr>
          <p:cNvPr id="19" name="Picture 18"/>
          <p:cNvPicPr>
            <a:picLocks noChangeAspect="1"/>
          </p:cNvPicPr>
          <p:nvPr/>
        </p:nvPicPr>
        <p:blipFill>
          <a:blip r:embed="rId9"/>
          <a:stretch>
            <a:fillRect/>
          </a:stretch>
        </p:blipFill>
        <p:spPr>
          <a:xfrm>
            <a:off x="5783102" y="38413209"/>
            <a:ext cx="1989298" cy="2153517"/>
          </a:xfrm>
          <a:prstGeom prst="rect">
            <a:avLst/>
          </a:prstGeom>
        </p:spPr>
      </p:pic>
      <p:pic>
        <p:nvPicPr>
          <p:cNvPr id="20" name="Picture 19"/>
          <p:cNvPicPr>
            <a:picLocks noChangeAspect="1"/>
          </p:cNvPicPr>
          <p:nvPr/>
        </p:nvPicPr>
        <p:blipFill>
          <a:blip r:embed="rId10"/>
          <a:stretch>
            <a:fillRect/>
          </a:stretch>
        </p:blipFill>
        <p:spPr>
          <a:xfrm>
            <a:off x="18351215" y="39656761"/>
            <a:ext cx="4429495" cy="940293"/>
          </a:xfrm>
          <a:prstGeom prst="rect">
            <a:avLst/>
          </a:prstGeom>
        </p:spPr>
      </p:pic>
      <p:pic>
        <p:nvPicPr>
          <p:cNvPr id="57" name="Picture 56"/>
          <p:cNvPicPr>
            <a:picLocks noChangeAspect="1"/>
          </p:cNvPicPr>
          <p:nvPr/>
        </p:nvPicPr>
        <p:blipFill>
          <a:blip r:embed="rId11"/>
          <a:stretch>
            <a:fillRect/>
          </a:stretch>
        </p:blipFill>
        <p:spPr>
          <a:xfrm>
            <a:off x="12477723" y="39722416"/>
            <a:ext cx="2130108" cy="808984"/>
          </a:xfrm>
          <a:prstGeom prst="rect">
            <a:avLst/>
          </a:prstGeom>
        </p:spPr>
      </p:pic>
      <p:pic>
        <p:nvPicPr>
          <p:cNvPr id="58" name="Picture 57"/>
          <p:cNvPicPr>
            <a:picLocks noChangeAspect="1"/>
          </p:cNvPicPr>
          <p:nvPr/>
        </p:nvPicPr>
        <p:blipFill>
          <a:blip r:embed="rId12"/>
          <a:stretch>
            <a:fillRect/>
          </a:stretch>
        </p:blipFill>
        <p:spPr>
          <a:xfrm>
            <a:off x="14916041" y="39662852"/>
            <a:ext cx="3068975" cy="967785"/>
          </a:xfrm>
          <a:prstGeom prst="rect">
            <a:avLst/>
          </a:prstGeom>
        </p:spPr>
      </p:pic>
      <p:pic>
        <p:nvPicPr>
          <p:cNvPr id="60" name="Picture 59"/>
          <p:cNvPicPr>
            <a:picLocks noChangeAspect="1"/>
          </p:cNvPicPr>
          <p:nvPr/>
        </p:nvPicPr>
        <p:blipFill>
          <a:blip r:embed="rId13"/>
          <a:stretch>
            <a:fillRect/>
          </a:stretch>
        </p:blipFill>
        <p:spPr>
          <a:xfrm>
            <a:off x="8126447" y="39734837"/>
            <a:ext cx="3982599" cy="737327"/>
          </a:xfrm>
          <a:prstGeom prst="rect">
            <a:avLst/>
          </a:prstGeom>
        </p:spPr>
      </p:pic>
      <p:sp>
        <p:nvSpPr>
          <p:cNvPr id="24" name="Rectangle 23"/>
          <p:cNvSpPr/>
          <p:nvPr/>
        </p:nvSpPr>
        <p:spPr>
          <a:xfrm>
            <a:off x="6142383" y="37247937"/>
            <a:ext cx="9548640" cy="523220"/>
          </a:xfrm>
          <a:prstGeom prst="rect">
            <a:avLst/>
          </a:prstGeom>
        </p:spPr>
        <p:txBody>
          <a:bodyPr wrap="none">
            <a:spAutoFit/>
          </a:bodyPr>
          <a:lstStyle/>
          <a:p>
            <a:r>
              <a:rPr lang="en-US" sz="2800" b="1" i="1" dirty="0"/>
              <a:t>Figure </a:t>
            </a:r>
            <a:r>
              <a:rPr lang="en-US" sz="2800" b="1" i="1" dirty="0" smtClean="0"/>
              <a:t>3</a:t>
            </a:r>
            <a:r>
              <a:rPr lang="en-US" sz="2800" i="1" dirty="0" smtClean="0"/>
              <a:t>. Compressive </a:t>
            </a:r>
            <a:r>
              <a:rPr lang="en-US" sz="2800" i="1" dirty="0"/>
              <a:t>strength of the various milled AALS at 64 days</a:t>
            </a:r>
          </a:p>
        </p:txBody>
      </p:sp>
      <p:graphicFrame>
        <p:nvGraphicFramePr>
          <p:cNvPr id="66" name="Chart 65"/>
          <p:cNvGraphicFramePr>
            <a:graphicFrameLocks/>
          </p:cNvGraphicFramePr>
          <p:nvPr>
            <p:extLst>
              <p:ext uri="{D42A27DB-BD31-4B8C-83A1-F6EECF244321}">
                <p14:modId xmlns:p14="http://schemas.microsoft.com/office/powerpoint/2010/main" val="417433977"/>
              </p:ext>
            </p:extLst>
          </p:nvPr>
        </p:nvGraphicFramePr>
        <p:xfrm>
          <a:off x="6591805" y="25618394"/>
          <a:ext cx="7839811" cy="4538084"/>
        </p:xfrm>
        <a:graphic>
          <a:graphicData uri="http://schemas.openxmlformats.org/drawingml/2006/chart">
            <c:chart xmlns:c="http://schemas.openxmlformats.org/drawingml/2006/chart" xmlns:r="http://schemas.openxmlformats.org/officeDocument/2006/relationships" r:id="rId14"/>
          </a:graphicData>
        </a:graphic>
      </p:graphicFrame>
      <p:graphicFrame>
        <p:nvGraphicFramePr>
          <p:cNvPr id="68" name="Chart 67"/>
          <p:cNvGraphicFramePr>
            <a:graphicFrameLocks/>
          </p:cNvGraphicFramePr>
          <p:nvPr>
            <p:extLst>
              <p:ext uri="{D42A27DB-BD31-4B8C-83A1-F6EECF244321}">
                <p14:modId xmlns:p14="http://schemas.microsoft.com/office/powerpoint/2010/main" val="2069544453"/>
              </p:ext>
            </p:extLst>
          </p:nvPr>
        </p:nvGraphicFramePr>
        <p:xfrm>
          <a:off x="6677311" y="32260064"/>
          <a:ext cx="8019157" cy="5000636"/>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70" name="Chart 69"/>
          <p:cNvGraphicFramePr>
            <a:graphicFrameLocks/>
          </p:cNvGraphicFramePr>
          <p:nvPr>
            <p:extLst>
              <p:ext uri="{D42A27DB-BD31-4B8C-83A1-F6EECF244321}">
                <p14:modId xmlns:p14="http://schemas.microsoft.com/office/powerpoint/2010/main" val="489413393"/>
              </p:ext>
            </p:extLst>
          </p:nvPr>
        </p:nvGraphicFramePr>
        <p:xfrm>
          <a:off x="15728002" y="9850653"/>
          <a:ext cx="7355178" cy="4303932"/>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72" name="Chart 71"/>
          <p:cNvGraphicFramePr>
            <a:graphicFrameLocks/>
          </p:cNvGraphicFramePr>
          <p:nvPr>
            <p:extLst>
              <p:ext uri="{D42A27DB-BD31-4B8C-83A1-F6EECF244321}">
                <p14:modId xmlns:p14="http://schemas.microsoft.com/office/powerpoint/2010/main" val="1685928063"/>
              </p:ext>
            </p:extLst>
          </p:nvPr>
        </p:nvGraphicFramePr>
        <p:xfrm>
          <a:off x="15451414" y="15335362"/>
          <a:ext cx="8005853" cy="5820149"/>
        </p:xfrm>
        <a:graphic>
          <a:graphicData uri="http://schemas.openxmlformats.org/drawingml/2006/chart">
            <c:chart xmlns:c="http://schemas.openxmlformats.org/drawingml/2006/chart" xmlns:r="http://schemas.openxmlformats.org/officeDocument/2006/relationships" r:id="rId17"/>
          </a:graphicData>
        </a:graphic>
      </p:graphicFrame>
      <p:sp>
        <p:nvSpPr>
          <p:cNvPr id="26" name="Rectangle 25"/>
          <p:cNvSpPr/>
          <p:nvPr/>
        </p:nvSpPr>
        <p:spPr>
          <a:xfrm>
            <a:off x="23734643" y="17194372"/>
            <a:ext cx="5972284" cy="3785652"/>
          </a:xfrm>
          <a:prstGeom prst="rect">
            <a:avLst/>
          </a:prstGeom>
        </p:spPr>
        <p:txBody>
          <a:bodyPr wrap="square">
            <a:spAutoFit/>
          </a:bodyPr>
          <a:lstStyle/>
          <a:p>
            <a:r>
              <a:rPr lang="en-GB" dirty="0" smtClean="0">
                <a:latin typeface="Calibri" panose="020F0502020204030204" pitchFamily="34" charset="0"/>
              </a:rPr>
              <a:t>Effects of milling was evident on the drying shrinkage tendency with BM0 showing lowest length change. BM30 showed highest length change which Is attributed to it compressive strength in </a:t>
            </a:r>
            <a:r>
              <a:rPr lang="en-GB" b="1" dirty="0" smtClean="0">
                <a:latin typeface="Calibri" panose="020F0502020204030204" pitchFamily="34" charset="0"/>
              </a:rPr>
              <a:t>Figure 3. </a:t>
            </a:r>
            <a:r>
              <a:rPr lang="en-GB" dirty="0" smtClean="0">
                <a:latin typeface="Calibri" panose="020F0502020204030204" pitchFamily="34" charset="0"/>
              </a:rPr>
              <a:t>Moreover, BM0 shrinks twice as OPC, though with a lower sand-to-binder ratio than OPC.</a:t>
            </a:r>
            <a:endParaRPr lang="en-US" dirty="0"/>
          </a:p>
        </p:txBody>
      </p:sp>
      <p:sp>
        <p:nvSpPr>
          <p:cNvPr id="74" name="Rectangle 73"/>
          <p:cNvSpPr/>
          <p:nvPr/>
        </p:nvSpPr>
        <p:spPr>
          <a:xfrm>
            <a:off x="23144828" y="10823378"/>
            <a:ext cx="6562099" cy="4247317"/>
          </a:xfrm>
          <a:prstGeom prst="rect">
            <a:avLst/>
          </a:prstGeom>
        </p:spPr>
        <p:txBody>
          <a:bodyPr wrap="square">
            <a:spAutoFit/>
          </a:bodyPr>
          <a:lstStyle/>
          <a:p>
            <a:r>
              <a:rPr lang="en-GB" dirty="0" smtClean="0">
                <a:latin typeface="Calibri" panose="020F0502020204030204" pitchFamily="34" charset="0"/>
                <a:ea typeface="Times New Roman" panose="02020603050405020304" pitchFamily="18" charset="0"/>
                <a:cs typeface="Calibri" panose="020F0502020204030204" pitchFamily="34" charset="0"/>
              </a:rPr>
              <a:t>According to the durability test undertaken on the samples using freeze-thaw test (</a:t>
            </a:r>
            <a:r>
              <a:rPr lang="en-GB" b="1" dirty="0" smtClean="0">
                <a:latin typeface="Calibri" panose="020F0502020204030204" pitchFamily="34" charset="0"/>
                <a:ea typeface="Times New Roman" panose="02020603050405020304" pitchFamily="18" charset="0"/>
                <a:cs typeface="Calibri" panose="020F0502020204030204" pitchFamily="34" charset="0"/>
              </a:rPr>
              <a:t>Figure 4</a:t>
            </a:r>
            <a:r>
              <a:rPr lang="en-GB" dirty="0" smtClean="0">
                <a:latin typeface="Calibri" panose="020F0502020204030204" pitchFamily="34" charset="0"/>
                <a:ea typeface="Times New Roman" panose="02020603050405020304" pitchFamily="18" charset="0"/>
                <a:cs typeface="Calibri" panose="020F0502020204030204" pitchFamily="34" charset="0"/>
              </a:rPr>
              <a:t>), all </a:t>
            </a:r>
            <a:r>
              <a:rPr lang="en-GB" dirty="0">
                <a:latin typeface="Calibri" panose="020F0502020204030204" pitchFamily="34" charset="0"/>
                <a:ea typeface="Times New Roman" panose="02020603050405020304" pitchFamily="18" charset="0"/>
                <a:cs typeface="Calibri" panose="020F0502020204030204" pitchFamily="34" charset="0"/>
              </a:rPr>
              <a:t>mortar samples showed considerable frost resistance with similar or even higher strength after freezing and thawing</a:t>
            </a:r>
            <a:r>
              <a:rPr lang="en-GB" dirty="0" smtClean="0">
                <a:latin typeface="Calibri" panose="020F0502020204030204" pitchFamily="34" charset="0"/>
                <a:ea typeface="Times New Roman" panose="02020603050405020304" pitchFamily="18" charset="0"/>
                <a:cs typeface="Calibri" panose="020F0502020204030204" pitchFamily="34" charset="0"/>
              </a:rPr>
              <a:t>. The samples were tested through 25-cycles of freeze-thaw with each cycle lasting a minimum of 6hrs modified according to </a:t>
            </a:r>
            <a:r>
              <a:rPr lang="en-GB" dirty="0"/>
              <a:t>EN 14617-5</a:t>
            </a:r>
            <a:endParaRPr lang="en-US" dirty="0"/>
          </a:p>
        </p:txBody>
      </p:sp>
      <p:cxnSp>
        <p:nvCxnSpPr>
          <p:cNvPr id="75" name="Straight Connector 74"/>
          <p:cNvCxnSpPr/>
          <p:nvPr/>
        </p:nvCxnSpPr>
        <p:spPr bwMode="auto">
          <a:xfrm>
            <a:off x="15606490" y="15537913"/>
            <a:ext cx="14185252" cy="0"/>
          </a:xfrm>
          <a:prstGeom prst="line">
            <a:avLst/>
          </a:prstGeom>
          <a:noFill/>
          <a:ln w="76200" cap="flat" cmpd="sng" algn="ctr">
            <a:solidFill>
              <a:schemeClr val="accent2"/>
            </a:solidFill>
            <a:prstDash val="solid"/>
            <a:round/>
            <a:headEnd type="none" w="med" len="med"/>
            <a:tailEnd type="none" w="med" len="med"/>
          </a:ln>
          <a:effectLst/>
        </p:spPr>
      </p:cxnSp>
      <p:cxnSp>
        <p:nvCxnSpPr>
          <p:cNvPr id="78" name="Straight Connector 77"/>
          <p:cNvCxnSpPr/>
          <p:nvPr/>
        </p:nvCxnSpPr>
        <p:spPr bwMode="auto">
          <a:xfrm>
            <a:off x="15606490" y="30360474"/>
            <a:ext cx="14185252" cy="0"/>
          </a:xfrm>
          <a:prstGeom prst="line">
            <a:avLst/>
          </a:prstGeom>
          <a:noFill/>
          <a:ln w="76200" cap="flat" cmpd="sng" algn="ctr">
            <a:solidFill>
              <a:schemeClr val="accent2"/>
            </a:solidFill>
            <a:prstDash val="solid"/>
            <a:round/>
            <a:headEnd type="none" w="med" len="med"/>
            <a:tailEnd type="none" w="med" len="med"/>
          </a:ln>
          <a:effectLst/>
        </p:spPr>
      </p:cxnSp>
      <p:sp>
        <p:nvSpPr>
          <p:cNvPr id="28" name="TextBox 27"/>
          <p:cNvSpPr txBox="1"/>
          <p:nvPr/>
        </p:nvSpPr>
        <p:spPr>
          <a:xfrm>
            <a:off x="23470651" y="10138182"/>
            <a:ext cx="5735257" cy="553998"/>
          </a:xfrm>
          <a:prstGeom prst="rect">
            <a:avLst/>
          </a:prstGeom>
          <a:noFill/>
        </p:spPr>
        <p:txBody>
          <a:bodyPr wrap="square" rtlCol="0">
            <a:spAutoFit/>
          </a:bodyPr>
          <a:lstStyle/>
          <a:p>
            <a:r>
              <a:rPr lang="en-US" dirty="0" smtClean="0"/>
              <a:t>- Frost resistance</a:t>
            </a:r>
            <a:endParaRPr lang="en-US" dirty="0"/>
          </a:p>
        </p:txBody>
      </p:sp>
      <p:sp>
        <p:nvSpPr>
          <p:cNvPr id="80" name="TextBox 79"/>
          <p:cNvSpPr txBox="1"/>
          <p:nvPr/>
        </p:nvSpPr>
        <p:spPr>
          <a:xfrm>
            <a:off x="23734643" y="16338056"/>
            <a:ext cx="5735257" cy="553998"/>
          </a:xfrm>
          <a:prstGeom prst="rect">
            <a:avLst/>
          </a:prstGeom>
          <a:noFill/>
        </p:spPr>
        <p:txBody>
          <a:bodyPr wrap="square" rtlCol="0">
            <a:spAutoFit/>
          </a:bodyPr>
          <a:lstStyle/>
          <a:p>
            <a:r>
              <a:rPr lang="en-US" dirty="0" smtClean="0"/>
              <a:t>- Drying shrinkage</a:t>
            </a:r>
            <a:endParaRPr lang="en-US" dirty="0"/>
          </a:p>
        </p:txBody>
      </p:sp>
      <p:sp>
        <p:nvSpPr>
          <p:cNvPr id="29" name="Rectangle 28"/>
          <p:cNvSpPr/>
          <p:nvPr/>
        </p:nvSpPr>
        <p:spPr>
          <a:xfrm>
            <a:off x="972183" y="31226197"/>
            <a:ext cx="7261924" cy="830997"/>
          </a:xfrm>
          <a:prstGeom prst="rect">
            <a:avLst/>
          </a:prstGeom>
        </p:spPr>
        <p:txBody>
          <a:bodyPr wrap="none">
            <a:spAutoFit/>
          </a:bodyPr>
          <a:lstStyle/>
          <a:p>
            <a:r>
              <a:rPr lang="en-US" sz="4800" dirty="0"/>
              <a:t>COMPRESSIVE STRENGTH</a:t>
            </a:r>
          </a:p>
        </p:txBody>
      </p:sp>
      <p:sp>
        <p:nvSpPr>
          <p:cNvPr id="30" name="Rectangle 29"/>
          <p:cNvSpPr/>
          <p:nvPr/>
        </p:nvSpPr>
        <p:spPr>
          <a:xfrm>
            <a:off x="1184954" y="25772547"/>
            <a:ext cx="4094391" cy="553998"/>
          </a:xfrm>
          <a:prstGeom prst="rect">
            <a:avLst/>
          </a:prstGeom>
        </p:spPr>
        <p:txBody>
          <a:bodyPr wrap="none">
            <a:spAutoFit/>
          </a:bodyPr>
          <a:lstStyle/>
          <a:p>
            <a:pPr eaLnBrk="1" hangingPunct="1">
              <a:lnSpc>
                <a:spcPts val="3600"/>
              </a:lnSpc>
            </a:pPr>
            <a:r>
              <a:rPr lang="en-US" altLang="fi-FI" sz="4800" kern="0" dirty="0">
                <a:cs typeface="Times New Roman" panose="02020603050405020304" pitchFamily="18" charset="0"/>
              </a:rPr>
              <a:t>SETTING TIME</a:t>
            </a:r>
          </a:p>
        </p:txBody>
      </p:sp>
      <p:sp>
        <p:nvSpPr>
          <p:cNvPr id="38" name="Rectangle 37"/>
          <p:cNvSpPr/>
          <p:nvPr/>
        </p:nvSpPr>
        <p:spPr>
          <a:xfrm>
            <a:off x="1378238" y="13316320"/>
            <a:ext cx="4367799" cy="830997"/>
          </a:xfrm>
          <a:prstGeom prst="rect">
            <a:avLst/>
          </a:prstGeom>
        </p:spPr>
        <p:txBody>
          <a:bodyPr wrap="none">
            <a:spAutoFit/>
          </a:bodyPr>
          <a:lstStyle/>
          <a:p>
            <a:r>
              <a:rPr lang="en-US" sz="4800" dirty="0"/>
              <a:t>EXPERIMENTAL</a:t>
            </a:r>
          </a:p>
        </p:txBody>
      </p:sp>
      <p:sp>
        <p:nvSpPr>
          <p:cNvPr id="61" name="Rectangle 60"/>
          <p:cNvSpPr/>
          <p:nvPr/>
        </p:nvSpPr>
        <p:spPr>
          <a:xfrm>
            <a:off x="1184954" y="8784725"/>
            <a:ext cx="4444230" cy="830997"/>
          </a:xfrm>
          <a:prstGeom prst="rect">
            <a:avLst/>
          </a:prstGeom>
        </p:spPr>
        <p:txBody>
          <a:bodyPr wrap="none">
            <a:spAutoFit/>
          </a:bodyPr>
          <a:lstStyle/>
          <a:p>
            <a:r>
              <a:rPr lang="en-US" sz="4800" dirty="0"/>
              <a:t>BACKGROUND</a:t>
            </a:r>
          </a:p>
        </p:txBody>
      </p:sp>
      <p:graphicFrame>
        <p:nvGraphicFramePr>
          <p:cNvPr id="90" name="Chart 89"/>
          <p:cNvGraphicFramePr>
            <a:graphicFrameLocks noGrp="1"/>
          </p:cNvGraphicFramePr>
          <p:nvPr>
            <p:extLst>
              <p:ext uri="{D42A27DB-BD31-4B8C-83A1-F6EECF244321}">
                <p14:modId xmlns:p14="http://schemas.microsoft.com/office/powerpoint/2010/main" val="3164301232"/>
              </p:ext>
            </p:extLst>
          </p:nvPr>
        </p:nvGraphicFramePr>
        <p:xfrm>
          <a:off x="1184954" y="19275345"/>
          <a:ext cx="7706127" cy="5794759"/>
        </p:xfrm>
        <a:graphic>
          <a:graphicData uri="http://schemas.openxmlformats.org/drawingml/2006/chart">
            <c:chart xmlns:c="http://schemas.openxmlformats.org/drawingml/2006/chart" xmlns:r="http://schemas.openxmlformats.org/officeDocument/2006/relationships" r:id="rId18"/>
          </a:graphicData>
        </a:graphic>
      </p:graphicFrame>
      <p:sp>
        <p:nvSpPr>
          <p:cNvPr id="12" name="TextBox 11"/>
          <p:cNvSpPr txBox="1"/>
          <p:nvPr/>
        </p:nvSpPr>
        <p:spPr>
          <a:xfrm>
            <a:off x="963952" y="17293574"/>
            <a:ext cx="9752841" cy="553998"/>
          </a:xfrm>
          <a:prstGeom prst="rect">
            <a:avLst/>
          </a:prstGeom>
          <a:noFill/>
        </p:spPr>
        <p:txBody>
          <a:bodyPr wrap="square" rtlCol="0">
            <a:spAutoFit/>
          </a:bodyPr>
          <a:lstStyle/>
          <a:p>
            <a:pPr defTabSz="4176713" eaLnBrk="1" hangingPunct="1">
              <a:lnSpc>
                <a:spcPts val="3600"/>
              </a:lnSpc>
            </a:pPr>
            <a:r>
              <a:rPr lang="en-US" b="1" i="1" dirty="0">
                <a:cs typeface="ＭＳ Ｐゴシック" charset="-128"/>
              </a:rPr>
              <a:t>Table 1. </a:t>
            </a:r>
            <a:r>
              <a:rPr lang="en-US" i="1" dirty="0">
                <a:cs typeface="ＭＳ Ｐゴシック" charset="-128"/>
              </a:rPr>
              <a:t>Chemical composition of the slag used in this study </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letusrakenne">
  <a:themeElements>
    <a:clrScheme name="Oletusraken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letusrakenn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4176713" rtl="0" eaLnBrk="1" fontAlgn="base" latinLnBrk="0" hangingPunct="1">
          <a:lnSpc>
            <a:spcPts val="12000"/>
          </a:lnSpc>
          <a:spcBef>
            <a:spcPct val="0"/>
          </a:spcBef>
          <a:spcAft>
            <a:spcPct val="0"/>
          </a:spcAft>
          <a:buClrTx/>
          <a:buSzTx/>
          <a:buFontTx/>
          <a:buNone/>
          <a:tabLst/>
          <a:defRPr kumimoji="0" lang="fi-FI" sz="3000" b="0" i="0" u="none" strike="noStrike" cap="none" normalizeH="0" baseline="0">
            <a:ln>
              <a:noFill/>
            </a:ln>
            <a:solidFill>
              <a:schemeClr val="tx1"/>
            </a:solidFill>
            <a:effectLst/>
            <a:latin typeface="Gill Sans MT" charset="-1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4176713" rtl="0" eaLnBrk="1" fontAlgn="base" latinLnBrk="0" hangingPunct="1">
          <a:lnSpc>
            <a:spcPts val="12000"/>
          </a:lnSpc>
          <a:spcBef>
            <a:spcPct val="0"/>
          </a:spcBef>
          <a:spcAft>
            <a:spcPct val="0"/>
          </a:spcAft>
          <a:buClrTx/>
          <a:buSzTx/>
          <a:buFontTx/>
          <a:buNone/>
          <a:tabLst/>
          <a:defRPr kumimoji="0" lang="fi-FI" sz="3000" b="0" i="0" u="none" strike="noStrike" cap="none" normalizeH="0" baseline="0">
            <a:ln>
              <a:noFill/>
            </a:ln>
            <a:solidFill>
              <a:schemeClr val="tx1"/>
            </a:solidFill>
            <a:effectLst/>
            <a:latin typeface="Gill Sans MT" charset="-18"/>
          </a:defRPr>
        </a:defPPr>
      </a:lstStyle>
    </a:lnDef>
  </a:objectDefaults>
  <a:extraClrSchemeLst>
    <a:extraClrScheme>
      <a:clrScheme name="Oletusrakenn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letusrakenn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letusrakenn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letusrakenn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letusrakenn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letusrakenn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letusrakenn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letusrakenn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letusrakenn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letusrakenn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letusrakenn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letusrakenn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61069</TotalTime>
  <Words>836</Words>
  <Application>Microsoft Office PowerPoint</Application>
  <PresentationFormat>Aangepast</PresentationFormat>
  <Paragraphs>64</Paragraphs>
  <Slides>1</Slides>
  <Notes>1</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vt:i4>
      </vt:variant>
    </vt:vector>
  </HeadingPairs>
  <TitlesOfParts>
    <vt:vector size="8" baseType="lpstr">
      <vt:lpstr>MS PGothic</vt:lpstr>
      <vt:lpstr>MS PGothic</vt:lpstr>
      <vt:lpstr>Arial</vt:lpstr>
      <vt:lpstr>Calibri</vt:lpstr>
      <vt:lpstr>Gill Sans MT</vt:lpstr>
      <vt:lpstr>Times New Roman</vt:lpstr>
      <vt:lpstr>Oletusrakenne</vt:lpstr>
      <vt:lpstr>PowerPoint-presentatie</vt:lpstr>
    </vt:vector>
  </TitlesOfParts>
  <Company>Oulun yliopisto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Hallintopalvelut</dc:creator>
  <cp:lastModifiedBy>Ilska Cremers</cp:lastModifiedBy>
  <cp:revision>202</cp:revision>
  <cp:lastPrinted>2017-01-12T13:26:25Z</cp:lastPrinted>
  <dcterms:created xsi:type="dcterms:W3CDTF">2013-01-10T12:26:32Z</dcterms:created>
  <dcterms:modified xsi:type="dcterms:W3CDTF">2017-03-24T15:18:04Z</dcterms:modified>
</cp:coreProperties>
</file>