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35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7" r:id="rId31"/>
    <p:sldId id="284" r:id="rId32"/>
    <p:sldId id="285" r:id="rId33"/>
    <p:sldId id="286" r:id="rId34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4101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4102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5587" cy="399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4103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8850" cy="480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nl-BE" altLang="nl-BE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1838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BE" altLang="nl-BE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1837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BE" altLang="nl-BE"/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1838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BE" altLang="nl-BE"/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1837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fld id="{9C7701AF-231D-4146-B58D-FBE3B7ABD2C5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A20CDD8-D0DA-44D7-86CA-9733CB5C04B8}" type="slidenum">
              <a:rPr lang="nl-BE" altLang="nl-BE"/>
              <a:pPr/>
              <a:t>1</a:t>
            </a:fld>
            <a:endParaRPr lang="nl-BE" altLang="nl-BE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ECD8615-8BC5-491A-AE90-8A3A260C9FEA}" type="slidenum">
              <a:rPr lang="nl-BE" altLang="nl-BE"/>
              <a:pPr/>
              <a:t>10</a:t>
            </a:fld>
            <a:endParaRPr lang="nl-BE" altLang="nl-BE"/>
          </a:p>
        </p:txBody>
      </p:sp>
      <p:sp>
        <p:nvSpPr>
          <p:cNvPr id="460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60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325730-E19D-4D05-97CD-1251DEDF9BF3}" type="slidenum">
              <a:rPr lang="nl-BE" altLang="nl-BE"/>
              <a:pPr/>
              <a:t>11</a:t>
            </a:fld>
            <a:endParaRPr lang="nl-BE" altLang="nl-BE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9B3D0FB-F596-497F-9E9E-6C11E23C0609}" type="slidenum">
              <a:rPr lang="nl-BE" altLang="nl-BE"/>
              <a:pPr/>
              <a:t>12</a:t>
            </a:fld>
            <a:endParaRPr lang="nl-BE" altLang="nl-BE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3876C99-D381-4D0F-B892-B5ECCE6D1809}" type="slidenum">
              <a:rPr lang="nl-BE" altLang="nl-BE"/>
              <a:pPr/>
              <a:t>13</a:t>
            </a:fld>
            <a:endParaRPr lang="nl-BE" altLang="nl-BE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1ECCC0-CDD3-4760-BF0E-868D57A3E1D7}" type="slidenum">
              <a:rPr lang="nl-BE" altLang="nl-BE"/>
              <a:pPr/>
              <a:t>14</a:t>
            </a:fld>
            <a:endParaRPr lang="nl-BE" altLang="nl-BE"/>
          </a:p>
        </p:txBody>
      </p:sp>
      <p:sp>
        <p:nvSpPr>
          <p:cNvPr id="501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01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E0A831-81FE-4A68-AAB0-E8E8C057D07F}" type="slidenum">
              <a:rPr lang="nl-BE" altLang="nl-BE"/>
              <a:pPr/>
              <a:t>15</a:t>
            </a:fld>
            <a:endParaRPr lang="nl-BE" altLang="nl-BE"/>
          </a:p>
        </p:txBody>
      </p:sp>
      <p:sp>
        <p:nvSpPr>
          <p:cNvPr id="512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E0E4AFF-8017-420F-949D-F28026F3CFBD}" type="slidenum">
              <a:rPr lang="nl-BE" altLang="nl-BE"/>
              <a:pPr/>
              <a:t>16</a:t>
            </a:fld>
            <a:endParaRPr lang="nl-BE" altLang="nl-BE"/>
          </a:p>
        </p:txBody>
      </p:sp>
      <p:sp>
        <p:nvSpPr>
          <p:cNvPr id="522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22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88EF94-6DBF-4C61-BDA3-E6F5B4647C12}" type="slidenum">
              <a:rPr lang="nl-BE" altLang="nl-BE"/>
              <a:pPr/>
              <a:t>17</a:t>
            </a:fld>
            <a:endParaRPr lang="nl-BE" altLang="nl-BE"/>
          </a:p>
        </p:txBody>
      </p:sp>
      <p:sp>
        <p:nvSpPr>
          <p:cNvPr id="532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32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BFDE13-B34D-45D5-A8DE-63835A1658CC}" type="slidenum">
              <a:rPr lang="nl-BE" altLang="nl-BE"/>
              <a:pPr/>
              <a:t>18</a:t>
            </a:fld>
            <a:endParaRPr lang="nl-BE" altLang="nl-BE"/>
          </a:p>
        </p:txBody>
      </p:sp>
      <p:sp>
        <p:nvSpPr>
          <p:cNvPr id="542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42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881D7B0-836D-4CE1-B41E-B03ED7769F38}" type="slidenum">
              <a:rPr lang="nl-BE" altLang="nl-BE"/>
              <a:pPr/>
              <a:t>19</a:t>
            </a:fld>
            <a:endParaRPr lang="nl-BE" altLang="nl-BE"/>
          </a:p>
        </p:txBody>
      </p:sp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609182C-6E6D-434C-A2D2-88EF49E5E68D}" type="slidenum">
              <a:rPr lang="nl-BE" altLang="nl-BE"/>
              <a:pPr/>
              <a:t>2</a:t>
            </a:fld>
            <a:endParaRPr lang="nl-BE" altLang="nl-BE"/>
          </a:p>
        </p:txBody>
      </p:sp>
      <p:sp>
        <p:nvSpPr>
          <p:cNvPr id="378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ED2BFE3-8F5B-47F4-8319-4252C7366795}" type="slidenum">
              <a:rPr lang="nl-BE" altLang="nl-BE"/>
              <a:pPr/>
              <a:t>20</a:t>
            </a:fld>
            <a:endParaRPr lang="nl-BE" altLang="nl-BE"/>
          </a:p>
        </p:txBody>
      </p:sp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5C10EA-DAE1-4387-8932-2543BB223F6B}" type="slidenum">
              <a:rPr lang="nl-BE" altLang="nl-BE"/>
              <a:pPr/>
              <a:t>21</a:t>
            </a:fld>
            <a:endParaRPr lang="nl-BE" altLang="nl-BE"/>
          </a:p>
        </p:txBody>
      </p:sp>
      <p:sp>
        <p:nvSpPr>
          <p:cNvPr id="573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73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CF6105-17DD-44BA-8A18-C593CB47D49E}" type="slidenum">
              <a:rPr lang="nl-BE" altLang="nl-BE"/>
              <a:pPr/>
              <a:t>22</a:t>
            </a:fld>
            <a:endParaRPr lang="nl-BE" altLang="nl-BE"/>
          </a:p>
        </p:txBody>
      </p:sp>
      <p:sp>
        <p:nvSpPr>
          <p:cNvPr id="583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92FFBB5-37CF-4916-A755-9CA6FF68F96D}" type="slidenum">
              <a:rPr lang="nl-BE" altLang="nl-BE"/>
              <a:pPr/>
              <a:t>23</a:t>
            </a:fld>
            <a:endParaRPr lang="nl-BE" altLang="nl-BE"/>
          </a:p>
        </p:txBody>
      </p:sp>
      <p:sp>
        <p:nvSpPr>
          <p:cNvPr id="593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93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CD75CA3-0EAC-428C-97EF-3800A3FDCE5E}" type="slidenum">
              <a:rPr lang="nl-BE" altLang="nl-BE"/>
              <a:pPr/>
              <a:t>24</a:t>
            </a:fld>
            <a:endParaRPr lang="nl-BE" altLang="nl-BE"/>
          </a:p>
        </p:txBody>
      </p:sp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E07F77E-2F17-4FDA-BCD6-0B08BF3297C5}" type="slidenum">
              <a:rPr lang="nl-BE" altLang="nl-BE"/>
              <a:pPr/>
              <a:t>25</a:t>
            </a:fld>
            <a:endParaRPr lang="nl-BE" altLang="nl-BE"/>
          </a:p>
        </p:txBody>
      </p:sp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1251E5-806B-4F55-B9DE-0428B8CAD53A}" type="slidenum">
              <a:rPr lang="nl-BE" altLang="nl-BE"/>
              <a:pPr/>
              <a:t>26</a:t>
            </a:fld>
            <a:endParaRPr lang="nl-BE" altLang="nl-BE"/>
          </a:p>
        </p:txBody>
      </p:sp>
      <p:sp>
        <p:nvSpPr>
          <p:cNvPr id="624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24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2D8A1E9-DA7F-4E29-9CC9-AA71BB6FC035}" type="slidenum">
              <a:rPr lang="nl-BE" altLang="nl-BE"/>
              <a:pPr/>
              <a:t>27</a:t>
            </a:fld>
            <a:endParaRPr lang="nl-BE" altLang="nl-BE"/>
          </a:p>
        </p:txBody>
      </p:sp>
      <p:sp>
        <p:nvSpPr>
          <p:cNvPr id="6348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349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76F4FA9-2C95-4E1D-A7B9-1B5DD52FD1C4}" type="slidenum">
              <a:rPr lang="nl-BE" altLang="nl-BE"/>
              <a:pPr/>
              <a:t>28</a:t>
            </a:fld>
            <a:endParaRPr lang="nl-BE" altLang="nl-BE"/>
          </a:p>
        </p:txBody>
      </p:sp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55067787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EC2519D-9443-4AAF-9326-D123100AFEDF}" type="slidenum">
              <a:rPr lang="nl-BE" altLang="nl-BE"/>
              <a:pPr/>
              <a:t>29</a:t>
            </a:fld>
            <a:endParaRPr lang="nl-BE" altLang="nl-BE"/>
          </a:p>
        </p:txBody>
      </p:sp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BBACAE-38DB-48BD-979F-6941233355DC}" type="slidenum">
              <a:rPr lang="nl-BE" altLang="nl-BE"/>
              <a:pPr/>
              <a:t>3</a:t>
            </a:fld>
            <a:endParaRPr lang="nl-BE" altLang="nl-BE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56F9709-53A9-4A39-B580-8178DA4910E2}" type="slidenum">
              <a:rPr lang="nl-BE" altLang="nl-BE"/>
              <a:pPr/>
              <a:t>30</a:t>
            </a:fld>
            <a:endParaRPr lang="nl-BE" altLang="nl-BE"/>
          </a:p>
        </p:txBody>
      </p:sp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2B2067-3290-4FA1-952F-E6DCE25E1C28}" type="slidenum">
              <a:rPr lang="nl-BE" altLang="nl-BE"/>
              <a:pPr/>
              <a:t>31</a:t>
            </a:fld>
            <a:endParaRPr lang="nl-BE" altLang="nl-BE"/>
          </a:p>
        </p:txBody>
      </p:sp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30104B-7343-41A0-A617-67DEDEF58ACC}" type="slidenum">
              <a:rPr lang="nl-BE" altLang="nl-BE"/>
              <a:pPr/>
              <a:t>4</a:t>
            </a:fld>
            <a:endParaRPr lang="nl-BE" altLang="nl-BE"/>
          </a:p>
        </p:txBody>
      </p:sp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434E4DF-9BF4-470A-8052-DB29306E22D8}" type="slidenum">
              <a:rPr lang="nl-BE" altLang="nl-BE"/>
              <a:pPr/>
              <a:t>5</a:t>
            </a:fld>
            <a:endParaRPr lang="nl-BE" altLang="nl-BE"/>
          </a:p>
        </p:txBody>
      </p:sp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60EF2F9-2BBF-4B8E-9B34-2AA78782309E}" type="slidenum">
              <a:rPr lang="nl-BE" altLang="nl-BE"/>
              <a:pPr/>
              <a:t>6</a:t>
            </a:fld>
            <a:endParaRPr lang="nl-BE" altLang="nl-BE"/>
          </a:p>
        </p:txBody>
      </p:sp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5FD5358-C7A4-4E54-AC25-B32896221F2F}" type="slidenum">
              <a:rPr lang="nl-BE" altLang="nl-BE"/>
              <a:pPr/>
              <a:t>7</a:t>
            </a:fld>
            <a:endParaRPr lang="nl-BE" altLang="nl-BE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0E9FBF9-AFAA-4C34-92C0-E439603D5F92}" type="slidenum">
              <a:rPr lang="nl-BE" altLang="nl-BE"/>
              <a:pPr/>
              <a:t>8</a:t>
            </a:fld>
            <a:endParaRPr lang="nl-BE" altLang="nl-BE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04E836E-17CA-4613-B680-68A2A6E8DD21}" type="slidenum">
              <a:rPr lang="nl-BE" altLang="nl-BE"/>
              <a:pPr/>
              <a:t>9</a:t>
            </a:fld>
            <a:endParaRPr lang="nl-BE" altLang="nl-BE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 altLang="nl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32159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367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3050" y="1604963"/>
            <a:ext cx="2054225" cy="4516437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3450" cy="4516437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044025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A94B0F9-6FBF-4F54-B2F3-82392D20FFE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85965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FB6473F-84FD-4AE5-87E6-4BE85B42E8E8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824560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2714F2C-616E-416D-B92F-110C27AAFFFF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25690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539750" y="1349375"/>
            <a:ext cx="4086225" cy="44180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778375" y="1349375"/>
            <a:ext cx="4086225" cy="44180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927FA7A-9629-41E2-AB37-6B008112511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926060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35CE9FA-BA49-4B90-AB6D-E3768D9375D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198688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18BC434-50D4-4F94-A429-66DFC8391819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15347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91AB13E-2EBA-42B1-AD2C-2B6FB397A06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292927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8F484A6-262A-459F-BFD6-167FBDA80AC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482410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655556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A58755C-7E55-48F8-A1B4-A326BFD81BCC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604340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9BDAD0F-CAC2-4E75-B724-DD86192F01C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3448347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3388" y="179388"/>
            <a:ext cx="2081212" cy="5588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539750" y="179388"/>
            <a:ext cx="6091238" cy="558800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0F38B55-E5C6-4553-A0B9-84066700F17B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979914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4CAB125-B389-4E70-AD6F-DCF2AB3204A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4595522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2E44486-A57E-4ED4-B19B-5763E7D1B19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3327344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8172CDF-08AD-44A5-8B14-9106F1EED451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10793871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A20FF9F-707A-4601-90DF-A72413B3C366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41573623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C57E094-D7E4-44A3-9CFA-663724E546E7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7295304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E592678-DFE2-477A-BA46-0CB208852B7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5492819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C4EA55E-89C8-4BC9-8BA1-0BD8FB2187D3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85820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11828113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B8858EC-13AC-4BED-AF99-191D5B172B00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7048147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0BBA76A-A8C7-4551-95AE-EFB27D8FDFB4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499379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27FD3DE-FD06-413B-BF83-5698F6C9D32D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25127318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BE" alt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6BE468-BA74-4B47-AD29-FCE10107014A}" type="slidenum">
              <a:rPr lang="nl-BE" altLang="nl-BE"/>
              <a:pPr/>
              <a:t>‹nr.›</a:t>
            </a:fld>
            <a:endParaRPr lang="nl-BE" altLang="nl-BE"/>
          </a:p>
        </p:txBody>
      </p:sp>
    </p:spTree>
    <p:extLst>
      <p:ext uri="{BB962C8B-B14F-4D97-AF65-F5344CB8AC3E}">
        <p14:creationId xmlns:p14="http://schemas.microsoft.com/office/powerpoint/2010/main" val="3799400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643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3837" cy="4516437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2346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21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99484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44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276276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241438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372225"/>
            <a:ext cx="9144000" cy="485775"/>
          </a:xfrm>
          <a:prstGeom prst="rect">
            <a:avLst/>
          </a:prstGeom>
          <a:solidFill>
            <a:srgbClr val="1D8D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1300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6227763"/>
          </a:xfrm>
          <a:prstGeom prst="rect">
            <a:avLst/>
          </a:prstGeom>
          <a:solidFill>
            <a:srgbClr val="1D8D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95625" y="2087563"/>
            <a:ext cx="5570538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BE"/>
              <a:t>Click to edit the title text format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800225"/>
            <a:ext cx="1839913" cy="429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3575" y="5705475"/>
            <a:ext cx="428625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360363"/>
            <a:ext cx="201453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0075" cy="451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BE"/>
              <a:t>Click to edit the outline text format</a:t>
            </a:r>
          </a:p>
          <a:p>
            <a:pPr lvl="1"/>
            <a:r>
              <a:rPr lang="en-GB" altLang="nl-BE"/>
              <a:t>Second Outline Level</a:t>
            </a:r>
          </a:p>
          <a:p>
            <a:pPr lvl="2"/>
            <a:r>
              <a:rPr lang="en-GB" altLang="nl-BE"/>
              <a:t>Third Outline Level</a:t>
            </a:r>
          </a:p>
          <a:p>
            <a:pPr lvl="3"/>
            <a:r>
              <a:rPr lang="en-GB" altLang="nl-BE"/>
              <a:t>Fourth Outline Level</a:t>
            </a:r>
          </a:p>
          <a:p>
            <a:pPr lvl="4"/>
            <a:r>
              <a:rPr lang="en-GB" altLang="nl-BE"/>
              <a:t>Fifth Outline Level</a:t>
            </a:r>
          </a:p>
          <a:p>
            <a:pPr lvl="4"/>
            <a:r>
              <a:rPr lang="en-GB" altLang="nl-BE"/>
              <a:t>Sixth Outline Level</a:t>
            </a:r>
          </a:p>
          <a:p>
            <a:pPr lvl="4"/>
            <a:r>
              <a:rPr lang="en-GB" altLang="nl-BE"/>
              <a:t>Seventh Outline Level</a:t>
            </a:r>
          </a:p>
          <a:p>
            <a:pPr lvl="4"/>
            <a:r>
              <a:rPr lang="en-GB" altLang="nl-BE"/>
              <a:t>Eighth Outline Level</a:t>
            </a:r>
          </a:p>
          <a:p>
            <a:pPr lvl="4"/>
            <a:r>
              <a:rPr lang="en-GB" altLang="nl-BE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407A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407A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407A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407A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407A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407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6372225"/>
            <a:ext cx="9144000" cy="485775"/>
          </a:xfrm>
          <a:prstGeom prst="rect">
            <a:avLst/>
          </a:prstGeom>
          <a:solidFill>
            <a:srgbClr val="1D8DB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048375"/>
            <a:ext cx="1511300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79388"/>
            <a:ext cx="832485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BE"/>
              <a:t>Click to edit the title text format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539750" y="6048375"/>
            <a:ext cx="925513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</a:tabLst>
              <a:defRPr>
                <a:solidFill>
                  <a:srgbClr val="00407A"/>
                </a:solidFill>
                <a:cs typeface="Lucida Sans Unicode" panose="020B0602030504020204" pitchFamily="34" charset="0"/>
              </a:defRPr>
            </a:lvl1pPr>
          </a:lstStyle>
          <a:p>
            <a:r>
              <a:rPr lang="nl-BE" altLang="nl-BE"/>
              <a:t>22/03/17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565275" y="6048375"/>
            <a:ext cx="1979613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635375" y="6524625"/>
            <a:ext cx="925513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FontTx/>
              <a:buNone/>
              <a:tabLst>
                <a:tab pos="723900" algn="l"/>
              </a:tabLst>
              <a:defRPr sz="1200">
                <a:solidFill>
                  <a:srgbClr val="00407A"/>
                </a:solidFill>
                <a:cs typeface="Lucida Sans Unicode" panose="020B0602030504020204" pitchFamily="34" charset="0"/>
              </a:defRPr>
            </a:lvl1pPr>
          </a:lstStyle>
          <a:p>
            <a:fld id="{551C04C9-20E1-4CE9-958F-715DA5B77820}" type="slidenum">
              <a:rPr lang="nl-BE" altLang="nl-BE"/>
              <a:pPr/>
              <a:t>‹nr.›</a:t>
            </a:fld>
            <a:endParaRPr lang="nl-BE" altLang="nl-BE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349375"/>
            <a:ext cx="8324850" cy="441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BE"/>
              <a:t>Click to edit the outline text format</a:t>
            </a:r>
          </a:p>
          <a:p>
            <a:pPr lvl="1"/>
            <a:r>
              <a:rPr lang="en-GB" altLang="nl-BE"/>
              <a:t>Second Outline Level</a:t>
            </a:r>
          </a:p>
          <a:p>
            <a:pPr lvl="2"/>
            <a:r>
              <a:rPr lang="en-GB" altLang="nl-BE"/>
              <a:t>Third Outline Level</a:t>
            </a:r>
          </a:p>
          <a:p>
            <a:pPr lvl="3"/>
            <a:r>
              <a:rPr lang="en-GB" altLang="nl-BE"/>
              <a:t>Fourth Outline Level</a:t>
            </a:r>
          </a:p>
          <a:p>
            <a:pPr lvl="4"/>
            <a:r>
              <a:rPr lang="en-GB" altLang="nl-BE"/>
              <a:t>Fifth Outline Level</a:t>
            </a:r>
          </a:p>
          <a:p>
            <a:pPr lvl="4"/>
            <a:r>
              <a:rPr lang="en-GB" altLang="nl-BE"/>
              <a:t>Sixth Outline Level</a:t>
            </a:r>
          </a:p>
          <a:p>
            <a:pPr lvl="4"/>
            <a:r>
              <a:rPr lang="en-GB" altLang="nl-BE"/>
              <a:t>Seventh Outline Level</a:t>
            </a:r>
          </a:p>
          <a:p>
            <a:pPr lvl="4"/>
            <a:r>
              <a:rPr lang="en-GB" altLang="nl-BE"/>
              <a:t>Eighth Outline Level</a:t>
            </a:r>
          </a:p>
          <a:p>
            <a:pPr lvl="4"/>
            <a:r>
              <a:rPr lang="en-GB" altLang="nl-BE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407A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407A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407A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407A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407A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407A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407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1663" cy="113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BE"/>
              <a:t>Click to edit the title text format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1663" cy="451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nl-BE"/>
              <a:t>Click to edit the outline text format</a:t>
            </a:r>
          </a:p>
          <a:p>
            <a:pPr lvl="1"/>
            <a:r>
              <a:rPr lang="en-GB" altLang="nl-BE"/>
              <a:t>Second Outline Level</a:t>
            </a:r>
          </a:p>
          <a:p>
            <a:pPr lvl="2"/>
            <a:r>
              <a:rPr lang="en-GB" altLang="nl-BE"/>
              <a:t>Third Outline Level</a:t>
            </a:r>
          </a:p>
          <a:p>
            <a:pPr lvl="3"/>
            <a:r>
              <a:rPr lang="en-GB" altLang="nl-BE"/>
              <a:t>Fourth Outline Level</a:t>
            </a:r>
          </a:p>
          <a:p>
            <a:pPr lvl="4"/>
            <a:r>
              <a:rPr lang="en-GB" altLang="nl-BE"/>
              <a:t>Fifth Outline Level</a:t>
            </a:r>
          </a:p>
          <a:p>
            <a:pPr lvl="4"/>
            <a:r>
              <a:rPr lang="en-GB" altLang="nl-BE"/>
              <a:t>Sixth Outline Level</a:t>
            </a:r>
          </a:p>
          <a:p>
            <a:pPr lvl="4"/>
            <a:r>
              <a:rPr lang="en-GB" altLang="nl-BE"/>
              <a:t>Seventh Outline Level</a:t>
            </a:r>
          </a:p>
          <a:p>
            <a:pPr lvl="4"/>
            <a:r>
              <a:rPr lang="en-GB" altLang="nl-BE"/>
              <a:t>Eighth Outline Level</a:t>
            </a:r>
          </a:p>
          <a:p>
            <a:pPr lvl="4"/>
            <a:r>
              <a:rPr lang="en-GB" altLang="nl-BE"/>
              <a:t>Ninth Outline Level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2488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BE" altLang="nl-B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0838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nl-BE" altLang="nl-BE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2488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fld id="{924C93BF-051B-4799-8791-A16AA6F48EA7}" type="slidenum">
              <a:rPr lang="nl-BE" altLang="nl-BE"/>
              <a:pPr/>
              <a:t>‹nr.›</a:t>
            </a:fld>
            <a:endParaRPr lang="nl-BE" alt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095625" y="2636838"/>
            <a:ext cx="583247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FFFFFF"/>
                </a:solidFill>
              </a:rPr>
              <a:t>On a software development that aspires to make residue valorisation easier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95625" y="4365625"/>
            <a:ext cx="5580063" cy="165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endParaRPr lang="nl-BE" altLang="nl-BE" sz="2000" i="1">
              <a:solidFill>
                <a:srgbClr val="52BDEC"/>
              </a:solidFill>
            </a:endParaRPr>
          </a:p>
          <a:p>
            <a:pPr algn="r"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2000" i="1">
                <a:solidFill>
                  <a:srgbClr val="FFFFFF"/>
                </a:solidFill>
              </a:rPr>
              <a:t>The story of the exploded excel file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endParaRPr lang="nl-BE" altLang="nl-BE" sz="2000">
              <a:solidFill>
                <a:srgbClr val="FFFFFF"/>
              </a:solidFill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endParaRPr lang="nl-BE" altLang="nl-BE" sz="2000">
              <a:solidFill>
                <a:srgbClr val="FFFFFF"/>
              </a:solidFill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1600">
                <a:solidFill>
                  <a:srgbClr val="FFFFFF"/>
                </a:solidFill>
              </a:rPr>
              <a:t>A. Peys, M. Orfanakis, Y. Pontikes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368300"/>
            <a:ext cx="1920875" cy="68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28625"/>
            <a:ext cx="28321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 dirty="0">
                <a:solidFill>
                  <a:srgbClr val="52BDEC"/>
                </a:solidFill>
              </a:rPr>
              <a:t>The goal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684D6785-2B88-4C7C-BF2B-26264F37CEB1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10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8775" indent="-3508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 i="1">
                <a:solidFill>
                  <a:srgbClr val="00407A"/>
                </a:solidFill>
              </a:rPr>
              <a:t>Centralise knowledge on the behaviour of residues as reactive precursors in building materials</a:t>
            </a:r>
          </a:p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Database of residues – treatments – database of products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39750" y="3105150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11200" indent="-350838"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1" hangingPunct="1">
              <a:lnSpc>
                <a:spcPct val="100000"/>
              </a:lnSpc>
              <a:spcBef>
                <a:spcPts val="588"/>
              </a:spcBef>
              <a:buSzPct val="75000"/>
              <a:buFont typeface="Courier New" panose="02070309020205020404" pitchFamily="49" charset="0"/>
              <a:buChar char="o"/>
            </a:pPr>
            <a:r>
              <a:rPr lang="nl-BE" altLang="nl-BE" sz="2000">
                <a:solidFill>
                  <a:srgbClr val="00407A"/>
                </a:solidFill>
              </a:rPr>
              <a:t>Residues/treatments from KU Leuven projects</a:t>
            </a:r>
          </a:p>
          <a:p>
            <a:pPr lvl="1" hangingPunct="1">
              <a:lnSpc>
                <a:spcPct val="100000"/>
              </a:lnSpc>
              <a:spcBef>
                <a:spcPts val="588"/>
              </a:spcBef>
              <a:buSzPct val="75000"/>
              <a:buFont typeface="Courier New" panose="02070309020205020404" pitchFamily="49" charset="0"/>
              <a:buChar char="o"/>
            </a:pPr>
            <a:r>
              <a:rPr lang="nl-BE" altLang="nl-BE" sz="2000">
                <a:solidFill>
                  <a:srgbClr val="00407A"/>
                </a:solidFill>
              </a:rPr>
              <a:t>Accredited partners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" y="4991100"/>
            <a:ext cx="1173163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3932238"/>
            <a:ext cx="917575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5029200"/>
            <a:ext cx="1549400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38" y="4064000"/>
            <a:ext cx="1404937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338" y="4089400"/>
            <a:ext cx="1220787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324475"/>
            <a:ext cx="1316038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4630738"/>
            <a:ext cx="1482725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0" y="5308600"/>
            <a:ext cx="174783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538" y="4378325"/>
            <a:ext cx="1220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50" name="AutoShape 14"/>
          <p:cNvSpPr>
            <a:spLocks noChangeArrowheads="1"/>
          </p:cNvSpPr>
          <p:nvPr/>
        </p:nvSpPr>
        <p:spPr bwMode="auto">
          <a:xfrm>
            <a:off x="3635375" y="2303463"/>
            <a:ext cx="1871663" cy="576262"/>
          </a:xfrm>
          <a:prstGeom prst="roundRect">
            <a:avLst>
              <a:gd name="adj" fmla="val 16667"/>
            </a:avLst>
          </a:pr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What treatments are included?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B293A233-74E2-4B99-A19A-83EDF3402676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11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0838" indent="-350838"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Reproduce slide Yiannis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9500"/>
            <a:ext cx="9144000" cy="577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199313" y="71438"/>
            <a:ext cx="1944687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472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buClrTx/>
              <a:buFontTx/>
              <a:buNone/>
            </a:pPr>
            <a:r>
              <a:rPr lang="nl-BE" altLang="nl-BE" sz="1100">
                <a:solidFill>
                  <a:srgbClr val="00407A"/>
                </a:solidFill>
              </a:rPr>
              <a:t>Slide from: Y. Pontikes, “Fe-Ca-silicate slags: when purpose driven research challenges perception of what is feasible” Inaugural lecture 03/2017.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 dirty="0">
                <a:solidFill>
                  <a:srgbClr val="52BDEC"/>
                </a:solidFill>
              </a:rPr>
              <a:t>The goal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3E3077E2-1EFB-4E61-98E3-9B1823C52F51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12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8775" indent="-3508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 i="1">
                <a:solidFill>
                  <a:srgbClr val="00407A"/>
                </a:solidFill>
              </a:rPr>
              <a:t>Centralise knowledge on the behaviour of residues as reactive precursors in building materials</a:t>
            </a:r>
          </a:p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Database of residues </a:t>
            </a:r>
            <a:r>
              <a:rPr lang="nl-NL" altLang="nl-BE" sz="2400">
                <a:solidFill>
                  <a:srgbClr val="FF3333"/>
                </a:solidFill>
              </a:rPr>
              <a:t>+</a:t>
            </a:r>
            <a:r>
              <a:rPr lang="nl-NL" altLang="nl-BE" sz="2400">
                <a:solidFill>
                  <a:srgbClr val="00407A"/>
                </a:solidFill>
              </a:rPr>
              <a:t> treatments </a:t>
            </a:r>
            <a:r>
              <a:rPr lang="nl-NL" altLang="nl-BE" sz="2400">
                <a:solidFill>
                  <a:srgbClr val="FF3333"/>
                </a:solidFill>
              </a:rPr>
              <a:t>=</a:t>
            </a:r>
            <a:r>
              <a:rPr lang="nl-NL" altLang="nl-BE" sz="2400">
                <a:solidFill>
                  <a:srgbClr val="00407A"/>
                </a:solidFill>
              </a:rPr>
              <a:t>   database of products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39750" y="3105150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11200" indent="-350838"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1" hangingPunct="1">
              <a:lnSpc>
                <a:spcPct val="100000"/>
              </a:lnSpc>
              <a:spcBef>
                <a:spcPts val="588"/>
              </a:spcBef>
              <a:buSzPct val="75000"/>
              <a:buFont typeface="Courier New" panose="02070309020205020404" pitchFamily="49" charset="0"/>
              <a:buChar char="o"/>
            </a:pPr>
            <a:r>
              <a:rPr lang="nl-BE" altLang="nl-BE" sz="2000">
                <a:solidFill>
                  <a:srgbClr val="00407A"/>
                </a:solidFill>
              </a:rPr>
              <a:t>Residues/treatments from KU Leuven projects</a:t>
            </a:r>
          </a:p>
          <a:p>
            <a:pPr lvl="1" hangingPunct="1">
              <a:lnSpc>
                <a:spcPct val="100000"/>
              </a:lnSpc>
              <a:spcBef>
                <a:spcPts val="588"/>
              </a:spcBef>
              <a:buSzPct val="75000"/>
              <a:buFont typeface="Courier New" panose="02070309020205020404" pitchFamily="49" charset="0"/>
              <a:buChar char="o"/>
            </a:pPr>
            <a:r>
              <a:rPr lang="nl-BE" altLang="nl-BE" sz="2000">
                <a:solidFill>
                  <a:srgbClr val="00407A"/>
                </a:solidFill>
              </a:rPr>
              <a:t>Accredited partners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" y="4991100"/>
            <a:ext cx="1173163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3932238"/>
            <a:ext cx="917575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5029200"/>
            <a:ext cx="1549400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38" y="4064000"/>
            <a:ext cx="1404937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338" y="4089400"/>
            <a:ext cx="1220787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324475"/>
            <a:ext cx="1316038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4630738"/>
            <a:ext cx="1482725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0" y="5308600"/>
            <a:ext cx="174783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538" y="4378325"/>
            <a:ext cx="1220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398" name="AutoShape 14"/>
          <p:cNvSpPr>
            <a:spLocks noChangeArrowheads="1"/>
          </p:cNvSpPr>
          <p:nvPr/>
        </p:nvSpPr>
        <p:spPr bwMode="auto">
          <a:xfrm>
            <a:off x="5724525" y="2303463"/>
            <a:ext cx="3024188" cy="576262"/>
          </a:xfrm>
          <a:prstGeom prst="roundRect">
            <a:avLst>
              <a:gd name="adj" fmla="val 16667"/>
            </a:avLst>
          </a:pr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Database of products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8672C9B7-0056-4BAD-8DB9-95D3A575A625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13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7188" indent="-350838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855663" indent="-320675"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7188" algn="l"/>
                <a:tab pos="804863" algn="l"/>
                <a:tab pos="1254125" algn="l"/>
                <a:tab pos="1703388" algn="l"/>
                <a:tab pos="2152650" algn="l"/>
                <a:tab pos="2601913" algn="l"/>
                <a:tab pos="3051175" algn="l"/>
                <a:tab pos="3500438" algn="l"/>
                <a:tab pos="3949700" algn="l"/>
                <a:tab pos="4398963" algn="l"/>
                <a:tab pos="4848225" algn="l"/>
                <a:tab pos="5297488" algn="l"/>
                <a:tab pos="5746750" algn="l"/>
                <a:tab pos="6196013" algn="l"/>
                <a:tab pos="6645275" algn="l"/>
                <a:tab pos="7094538" algn="l"/>
                <a:tab pos="7543800" algn="l"/>
                <a:tab pos="7993063" algn="l"/>
                <a:tab pos="8442325" algn="l"/>
                <a:tab pos="8891588" algn="l"/>
                <a:tab pos="93408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Residue + treatment = product </a:t>
            </a:r>
            <a:r>
              <a:rPr lang="nl-NL" altLang="nl-BE" sz="1600">
                <a:solidFill>
                  <a:srgbClr val="00407A"/>
                </a:solidFill>
              </a:rPr>
              <a:t>(cements, concretes...)</a:t>
            </a:r>
          </a:p>
          <a:p>
            <a:pPr lvl="1" hangingPunct="1">
              <a:lnSpc>
                <a:spcPct val="100000"/>
              </a:lnSpc>
              <a:spcAft>
                <a:spcPts val="575"/>
              </a:spcAft>
              <a:buSzPct val="75000"/>
              <a:buFont typeface="Symbol" panose="05050102010706020507" pitchFamily="18" charset="2"/>
              <a:buChar char=""/>
            </a:pPr>
            <a:r>
              <a:rPr lang="nl-NL" altLang="nl-BE" sz="2000">
                <a:solidFill>
                  <a:srgbClr val="00407A"/>
                </a:solidFill>
              </a:rPr>
              <a:t>Properties (compressive strength, setting kinetics)</a:t>
            </a:r>
          </a:p>
          <a:p>
            <a:pPr lvl="1" hangingPunct="1">
              <a:lnSpc>
                <a:spcPct val="100000"/>
              </a:lnSpc>
              <a:spcAft>
                <a:spcPts val="1425"/>
              </a:spcAft>
              <a:buSzPct val="75000"/>
              <a:buFont typeface="Symbol" panose="05050102010706020507" pitchFamily="18" charset="2"/>
              <a:buChar char=""/>
            </a:pPr>
            <a:r>
              <a:rPr lang="nl-NL" altLang="nl-BE" sz="2000">
                <a:solidFill>
                  <a:srgbClr val="00407A"/>
                </a:solidFill>
              </a:rPr>
              <a:t>XRD/FTIR/... spectra</a:t>
            </a:r>
          </a:p>
          <a:p>
            <a:pPr marL="350838" indent="-344488" hangingPunct="1">
              <a:lnSpc>
                <a:spcPct val="100000"/>
              </a:lnSpc>
              <a:spcAft>
                <a:spcPts val="57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 Get inspiration from others: Materials Genome Initiative</a:t>
            </a:r>
          </a:p>
          <a:p>
            <a:pPr lvl="1" hangingPunct="1">
              <a:lnSpc>
                <a:spcPct val="100000"/>
              </a:lnSpc>
              <a:spcAft>
                <a:spcPts val="575"/>
              </a:spcAft>
              <a:buSzPct val="75000"/>
              <a:buFont typeface="Symbol" panose="05050102010706020507" pitchFamily="18" charset="2"/>
              <a:buChar char=""/>
            </a:pPr>
            <a:r>
              <a:rPr lang="nl-NL" altLang="nl-BE" sz="2000">
                <a:solidFill>
                  <a:srgbClr val="00407A"/>
                </a:solidFill>
              </a:rPr>
              <a:t>US (Obama) initiative</a:t>
            </a:r>
          </a:p>
          <a:p>
            <a:pPr lvl="1" hangingPunct="1">
              <a:lnSpc>
                <a:spcPct val="100000"/>
              </a:lnSpc>
              <a:spcAft>
                <a:spcPts val="1138"/>
              </a:spcAft>
              <a:buSzPct val="75000"/>
              <a:buFont typeface="Symbol" panose="05050102010706020507" pitchFamily="18" charset="2"/>
              <a:buChar char=""/>
            </a:pPr>
            <a:r>
              <a:rPr lang="nl-NL" altLang="nl-BE" sz="2000">
                <a:solidFill>
                  <a:srgbClr val="00407A"/>
                </a:solidFill>
              </a:rPr>
              <a:t>Collecting data on new materials (they also provide funding)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816350"/>
            <a:ext cx="2519363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863" y="3959225"/>
            <a:ext cx="3792537" cy="222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576263"/>
            <a:ext cx="2016125" cy="122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1476375"/>
            <a:ext cx="766763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Database of products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1C423E0C-EAE6-4E19-A559-991AE1231DFC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14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8775" indent="-3508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1100138" indent="-635000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 marL="1501775" indent="-5794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 marL="1958975" indent="-5794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Interaction with community: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 sz="2000">
                <a:solidFill>
                  <a:srgbClr val="00407A"/>
                </a:solidFill>
              </a:rPr>
              <a:t>Anyone can construct his/her own database</a:t>
            </a:r>
          </a:p>
          <a:p>
            <a:pPr lvl="2" hangingPunct="1"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Help in analysis of data</a:t>
            </a:r>
          </a:p>
          <a:p>
            <a:pPr lvl="2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Use of support tools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 sz="2000">
                <a:solidFill>
                  <a:srgbClr val="00407A"/>
                </a:solidFill>
              </a:rPr>
              <a:t>Collection of 1 common “accredited” database</a:t>
            </a:r>
          </a:p>
          <a:p>
            <a:pPr lvl="2" hangingPunct="1"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Added after check of methodology (and approval of user)</a:t>
            </a:r>
          </a:p>
          <a:p>
            <a:pPr lvl="2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Delivering X datapoints = free use of this database</a:t>
            </a:r>
          </a:p>
          <a:p>
            <a:pPr lvl="2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endParaRPr lang="nl-NL" altLang="nl-BE">
              <a:solidFill>
                <a:srgbClr val="00407A"/>
              </a:solidFill>
            </a:endParaRPr>
          </a:p>
          <a:p>
            <a:pPr lvl="3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000">
                <a:solidFill>
                  <a:srgbClr val="00407A"/>
                </a:solidFill>
              </a:rPr>
              <a:t>Commercial idea = pay for accredited database if not contributing to it</a:t>
            </a:r>
          </a:p>
          <a:p>
            <a:pPr lvl="2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endParaRPr lang="nl-NL" altLang="nl-BE" sz="2000">
              <a:solidFill>
                <a:srgbClr val="00407A"/>
              </a:solidFill>
            </a:endParaRPr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2808288" y="4608513"/>
            <a:ext cx="287337" cy="503237"/>
          </a:xfrm>
          <a:prstGeom prst="line">
            <a:avLst/>
          </a:prstGeom>
          <a:noFill/>
          <a:ln w="9360" cap="flat">
            <a:solidFill>
              <a:srgbClr val="0066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138" y="1689100"/>
            <a:ext cx="1184275" cy="111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504825"/>
            <a:ext cx="647700" cy="46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441" name="Line 9"/>
          <p:cNvSpPr>
            <a:spLocks noChangeShapeType="1"/>
          </p:cNvSpPr>
          <p:nvPr/>
        </p:nvSpPr>
        <p:spPr bwMode="auto">
          <a:xfrm flipV="1">
            <a:off x="6911975" y="788988"/>
            <a:ext cx="576263" cy="293687"/>
          </a:xfrm>
          <a:prstGeom prst="line">
            <a:avLst/>
          </a:prstGeom>
          <a:noFill/>
          <a:ln w="12600" cap="flat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6840538" y="1655763"/>
            <a:ext cx="576262" cy="431800"/>
          </a:xfrm>
          <a:prstGeom prst="line">
            <a:avLst/>
          </a:prstGeom>
          <a:noFill/>
          <a:ln w="12600" cap="flat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Software: overview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48E80DEE-5C65-40F7-BFD3-5D9C53116739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15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4230688"/>
            <a:ext cx="8847138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284288"/>
            <a:ext cx="5413375" cy="2763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Software: realisation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78F55FFD-E7DA-442B-887D-8B9FA6184255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16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0838" indent="-350838"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Current SREMat homepage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5650"/>
            <a:ext cx="9144000" cy="427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Software: realisation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95C97460-BF6A-4870-937E-1610BE8C0DAB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17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0838" indent="-350838"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Access to software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5650"/>
            <a:ext cx="9144000" cy="427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509" name="AutoShape 5"/>
          <p:cNvSpPr>
            <a:spLocks noChangeArrowheads="1"/>
          </p:cNvSpPr>
          <p:nvPr/>
        </p:nvSpPr>
        <p:spPr bwMode="auto">
          <a:xfrm>
            <a:off x="3095625" y="4535488"/>
            <a:ext cx="1368425" cy="360362"/>
          </a:xfrm>
          <a:prstGeom prst="roundRect">
            <a:avLst>
              <a:gd name="adj" fmla="val 440"/>
            </a:avLst>
          </a:prstGeom>
          <a:solidFill>
            <a:srgbClr val="3399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r>
              <a:rPr lang="nl-BE" altLang="nl-BE" sz="1100">
                <a:solidFill>
                  <a:srgbClr val="FFFFFF"/>
                </a:solidFill>
                <a:latin typeface="Arial Rounded MT Bold" panose="020F0704030504030204" pitchFamily="34" charset="0"/>
              </a:rPr>
              <a:t>USE SOFTWARE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2735263" y="1800225"/>
            <a:ext cx="792162" cy="2735263"/>
          </a:xfrm>
          <a:prstGeom prst="line">
            <a:avLst/>
          </a:prstGeom>
          <a:noFill/>
          <a:ln w="9360" cap="flat">
            <a:solidFill>
              <a:srgbClr val="FF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AutoShap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2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511300" y="215900"/>
            <a:ext cx="6048375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 sz="2600" b="1">
                <a:latin typeface="Segoe Print" panose="02000600000000000000" pitchFamily="2" charset="0"/>
              </a:rPr>
              <a:t>Sustainable Metallurgy App</a:t>
            </a:r>
          </a:p>
          <a:p>
            <a:pPr algn="ctr">
              <a:spcBef>
                <a:spcPts val="575"/>
              </a:spcBef>
              <a:buClrTx/>
              <a:buFontTx/>
              <a:buNone/>
            </a:pPr>
            <a:r>
              <a:rPr lang="nl-BE" altLang="nl-BE" sz="2000" b="1" i="1">
                <a:latin typeface="Segoe Print" panose="02000600000000000000" pitchFamily="2" charset="0"/>
              </a:rPr>
              <a:t>your road to slag valorization</a:t>
            </a:r>
          </a:p>
        </p:txBody>
      </p:sp>
      <p:sp>
        <p:nvSpPr>
          <p:cNvPr id="22531" name="AutoShape 3"/>
          <p:cNvSpPr>
            <a:spLocks noChangeArrowheads="1"/>
          </p:cNvSpPr>
          <p:nvPr/>
        </p:nvSpPr>
        <p:spPr bwMode="auto">
          <a:xfrm>
            <a:off x="395288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Database</a:t>
            </a: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26273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High-temp</a:t>
            </a:r>
          </a:p>
        </p:txBody>
      </p:sp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48244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Low-temp</a:t>
            </a:r>
          </a:p>
        </p:txBody>
      </p:sp>
      <p:sp>
        <p:nvSpPr>
          <p:cNvPr id="22534" name="AutoShape 6"/>
          <p:cNvSpPr>
            <a:spLocks noChangeArrowheads="1"/>
          </p:cNvSpPr>
          <p:nvPr/>
        </p:nvSpPr>
        <p:spPr bwMode="auto">
          <a:xfrm>
            <a:off x="6983413" y="1187450"/>
            <a:ext cx="1800225" cy="31321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Assessment</a:t>
            </a:r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tools</a:t>
            </a:r>
          </a:p>
        </p:txBody>
      </p:sp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287338" y="4464050"/>
            <a:ext cx="6480175" cy="2232025"/>
          </a:xfrm>
          <a:prstGeom prst="roundRect">
            <a:avLst>
              <a:gd name="adj" fmla="val 69"/>
            </a:avLst>
          </a:prstGeom>
          <a:noFill/>
          <a:ln w="3600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000" tIns="63000" rIns="108000" bIns="63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Support calculations</a:t>
            </a: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539750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Residue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>
            <a:off x="539750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Product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27717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Clinker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>
            <a:off x="27717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Slag/glass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22540" name="AutoShape 12"/>
          <p:cNvSpPr>
            <a:spLocks noChangeArrowheads="1"/>
          </p:cNvSpPr>
          <p:nvPr/>
        </p:nvSpPr>
        <p:spPr bwMode="auto">
          <a:xfrm>
            <a:off x="4967288" y="18716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Inorganic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polymer</a:t>
            </a:r>
          </a:p>
        </p:txBody>
      </p:sp>
      <p:sp>
        <p:nvSpPr>
          <p:cNvPr id="22541" name="AutoShape 13"/>
          <p:cNvSpPr>
            <a:spLocks noChangeArrowheads="1"/>
          </p:cNvSpPr>
          <p:nvPr/>
        </p:nvSpPr>
        <p:spPr bwMode="auto">
          <a:xfrm>
            <a:off x="4967288" y="27352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Blended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cement</a:t>
            </a:r>
          </a:p>
        </p:txBody>
      </p:sp>
      <p:sp>
        <p:nvSpPr>
          <p:cNvPr id="22542" name="AutoShape 14"/>
          <p:cNvSpPr>
            <a:spLocks noChangeArrowheads="1"/>
          </p:cNvSpPr>
          <p:nvPr/>
        </p:nvSpPr>
        <p:spPr bwMode="auto">
          <a:xfrm>
            <a:off x="4967288" y="360045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Concrete</a:t>
            </a:r>
          </a:p>
        </p:txBody>
      </p:sp>
      <p:sp>
        <p:nvSpPr>
          <p:cNvPr id="22543" name="AutoShape 15"/>
          <p:cNvSpPr>
            <a:spLocks noChangeArrowheads="1"/>
          </p:cNvSpPr>
          <p:nvPr/>
        </p:nvSpPr>
        <p:spPr bwMode="auto">
          <a:xfrm>
            <a:off x="539750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2544" name="AutoShape 16"/>
          <p:cNvSpPr>
            <a:spLocks noChangeArrowheads="1"/>
          </p:cNvSpPr>
          <p:nvPr/>
        </p:nvSpPr>
        <p:spPr bwMode="auto">
          <a:xfrm>
            <a:off x="2771775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High-temp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2545" name="AutoShape 17"/>
          <p:cNvSpPr>
            <a:spLocks noChangeArrowheads="1"/>
          </p:cNvSpPr>
          <p:nvPr/>
        </p:nvSpPr>
        <p:spPr bwMode="auto">
          <a:xfrm>
            <a:off x="4967288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Low-temp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2546" name="AutoShape 18"/>
          <p:cNvSpPr>
            <a:spLocks noChangeArrowheads="1"/>
          </p:cNvSpPr>
          <p:nvPr/>
        </p:nvSpPr>
        <p:spPr bwMode="auto">
          <a:xfrm>
            <a:off x="71278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Environmental</a:t>
            </a:r>
          </a:p>
        </p:txBody>
      </p:sp>
      <p:sp>
        <p:nvSpPr>
          <p:cNvPr id="22547" name="AutoShape 19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22548" name="AutoShape 20"/>
          <p:cNvSpPr>
            <a:spLocks noChangeArrowheads="1"/>
          </p:cNvSpPr>
          <p:nvPr/>
        </p:nvSpPr>
        <p:spPr bwMode="auto">
          <a:xfrm>
            <a:off x="7127875" y="47164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Manual</a:t>
            </a:r>
          </a:p>
        </p:txBody>
      </p:sp>
      <p:sp>
        <p:nvSpPr>
          <p:cNvPr id="22549" name="AutoShape 21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22550" name="AutoShape 22"/>
          <p:cNvSpPr>
            <a:spLocks noChangeArrowheads="1"/>
          </p:cNvSpPr>
          <p:nvPr/>
        </p:nvSpPr>
        <p:spPr bwMode="auto">
          <a:xfrm>
            <a:off x="7127875" y="56515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Help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Example of database</a:t>
            </a:r>
          </a:p>
        </p:txBody>
      </p:sp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CDDBC531-9EAC-4EE7-BF4B-5BD29C540456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19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23963"/>
            <a:ext cx="9144000" cy="437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4546600"/>
            <a:ext cx="2879725" cy="171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History of intentions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1145F0D9-1129-4D9B-B635-C19B62CA0DA6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2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39750" y="1655763"/>
            <a:ext cx="3779838" cy="397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1. Automatisation of own calculations</a:t>
            </a:r>
          </a:p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2. Calculations in research group – Excel tool</a:t>
            </a:r>
          </a:p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3. Automated calculations in research group – Software</a:t>
            </a:r>
          </a:p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4. Calculations/database for anyone interested – Online available software</a:t>
            </a:r>
          </a:p>
        </p:txBody>
      </p:sp>
      <p:cxnSp>
        <p:nvCxnSpPr>
          <p:cNvPr id="6148" name="AutoShape 4"/>
          <p:cNvCxnSpPr>
            <a:cxnSpLocks noChangeShapeType="1"/>
          </p:cNvCxnSpPr>
          <p:nvPr/>
        </p:nvCxnSpPr>
        <p:spPr bwMode="auto">
          <a:xfrm rot="16200000" flipV="1">
            <a:off x="3025775" y="4165601"/>
            <a:ext cx="2947987" cy="17462"/>
          </a:xfrm>
          <a:prstGeom prst="bentConnector2">
            <a:avLst/>
          </a:prstGeom>
          <a:noFill/>
          <a:ln w="38160" cap="flat">
            <a:solidFill>
              <a:srgbClr val="00407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149" name="AutoShape 5"/>
          <p:cNvCxnSpPr>
            <a:cxnSpLocks noChangeShapeType="1"/>
          </p:cNvCxnSpPr>
          <p:nvPr/>
        </p:nvCxnSpPr>
        <p:spPr bwMode="auto">
          <a:xfrm>
            <a:off x="4498975" y="5638800"/>
            <a:ext cx="3971925" cy="3175"/>
          </a:xfrm>
          <a:prstGeom prst="bentConnector2">
            <a:avLst/>
          </a:prstGeom>
          <a:noFill/>
          <a:ln w="38160" cap="flat">
            <a:solidFill>
              <a:srgbClr val="00407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8459788" y="5651500"/>
            <a:ext cx="12954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>
                <a:solidFill>
                  <a:srgbClr val="00407A"/>
                </a:solidFill>
              </a:rPr>
              <a:t>time</a:t>
            </a: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621213" y="2024063"/>
            <a:ext cx="1670050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>
                <a:solidFill>
                  <a:srgbClr val="00407A"/>
                </a:solidFill>
              </a:rPr>
              <a:t>People to be reached with software</a:t>
            </a:r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050" y="112713"/>
            <a:ext cx="2271713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7963" y="1128713"/>
            <a:ext cx="2489200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4" name="Freeform 10"/>
          <p:cNvSpPr>
            <a:spLocks noChangeArrowheads="1"/>
          </p:cNvSpPr>
          <p:nvPr/>
        </p:nvSpPr>
        <p:spPr bwMode="auto">
          <a:xfrm>
            <a:off x="4500563" y="2808288"/>
            <a:ext cx="3851275" cy="2830512"/>
          </a:xfrm>
          <a:custGeom>
            <a:avLst/>
            <a:gdLst>
              <a:gd name="T0" fmla="*/ 0 w 10700"/>
              <a:gd name="T1" fmla="*/ 7862 h 7863"/>
              <a:gd name="T2" fmla="*/ 10699 w 10700"/>
              <a:gd name="T3" fmla="*/ 0 h 786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700" h="7863">
                <a:moveTo>
                  <a:pt x="0" y="7862"/>
                </a:moveTo>
                <a:cubicBezTo>
                  <a:pt x="7899" y="7400"/>
                  <a:pt x="10699" y="0"/>
                  <a:pt x="10699" y="0"/>
                </a:cubicBezTo>
              </a:path>
            </a:pathLst>
          </a:custGeom>
          <a:noFill/>
          <a:ln w="9360" cap="flat">
            <a:solidFill>
              <a:srgbClr val="0066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AutoShap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2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511300" y="215900"/>
            <a:ext cx="6048375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 sz="2600" b="1">
                <a:latin typeface="Segoe Print" panose="02000600000000000000" pitchFamily="2" charset="0"/>
              </a:rPr>
              <a:t>Sustainable Metallurgy App</a:t>
            </a:r>
          </a:p>
          <a:p>
            <a:pPr algn="ctr">
              <a:spcBef>
                <a:spcPts val="575"/>
              </a:spcBef>
              <a:buClrTx/>
              <a:buFontTx/>
              <a:buNone/>
            </a:pPr>
            <a:r>
              <a:rPr lang="nl-BE" altLang="nl-BE" sz="2000" b="1" i="1">
                <a:latin typeface="Segoe Print" panose="02000600000000000000" pitchFamily="2" charset="0"/>
              </a:rPr>
              <a:t>your road to slag valorization</a:t>
            </a:r>
          </a:p>
        </p:txBody>
      </p:sp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395288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Database</a:t>
            </a:r>
          </a:p>
        </p:txBody>
      </p:sp>
      <p:sp>
        <p:nvSpPr>
          <p:cNvPr id="24580" name="AutoShape 4"/>
          <p:cNvSpPr>
            <a:spLocks noChangeArrowheads="1"/>
          </p:cNvSpPr>
          <p:nvPr/>
        </p:nvSpPr>
        <p:spPr bwMode="auto">
          <a:xfrm>
            <a:off x="26273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High-temp</a:t>
            </a:r>
          </a:p>
        </p:txBody>
      </p:sp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48244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Low-temp</a:t>
            </a:r>
          </a:p>
        </p:txBody>
      </p:sp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6983413" y="1187450"/>
            <a:ext cx="1800225" cy="31321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Assessment</a:t>
            </a:r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tools</a:t>
            </a: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287338" y="4464050"/>
            <a:ext cx="6480175" cy="2232025"/>
          </a:xfrm>
          <a:prstGeom prst="roundRect">
            <a:avLst>
              <a:gd name="adj" fmla="val 69"/>
            </a:avLst>
          </a:prstGeom>
          <a:noFill/>
          <a:ln w="3600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000" tIns="63000" rIns="108000" bIns="63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Support calculations</a:t>
            </a:r>
          </a:p>
        </p:txBody>
      </p:sp>
      <p:sp>
        <p:nvSpPr>
          <p:cNvPr id="24584" name="AutoShape 8"/>
          <p:cNvSpPr>
            <a:spLocks noChangeArrowheads="1"/>
          </p:cNvSpPr>
          <p:nvPr/>
        </p:nvSpPr>
        <p:spPr bwMode="auto">
          <a:xfrm>
            <a:off x="539750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Residue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24585" name="AutoShape 9"/>
          <p:cNvSpPr>
            <a:spLocks noChangeArrowheads="1"/>
          </p:cNvSpPr>
          <p:nvPr/>
        </p:nvSpPr>
        <p:spPr bwMode="auto">
          <a:xfrm>
            <a:off x="539750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Product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24586" name="AutoShape 10"/>
          <p:cNvSpPr>
            <a:spLocks noChangeArrowheads="1"/>
          </p:cNvSpPr>
          <p:nvPr/>
        </p:nvSpPr>
        <p:spPr bwMode="auto">
          <a:xfrm>
            <a:off x="27717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Clinker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24587" name="AutoShape 11"/>
          <p:cNvSpPr>
            <a:spLocks noChangeArrowheads="1"/>
          </p:cNvSpPr>
          <p:nvPr/>
        </p:nvSpPr>
        <p:spPr bwMode="auto">
          <a:xfrm>
            <a:off x="27717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Slag/glass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24588" name="AutoShape 12"/>
          <p:cNvSpPr>
            <a:spLocks noChangeArrowheads="1"/>
          </p:cNvSpPr>
          <p:nvPr/>
        </p:nvSpPr>
        <p:spPr bwMode="auto">
          <a:xfrm>
            <a:off x="4967288" y="18716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Inorganic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polymer</a:t>
            </a:r>
          </a:p>
        </p:txBody>
      </p:sp>
      <p:sp>
        <p:nvSpPr>
          <p:cNvPr id="24589" name="AutoShape 13"/>
          <p:cNvSpPr>
            <a:spLocks noChangeArrowheads="1"/>
          </p:cNvSpPr>
          <p:nvPr/>
        </p:nvSpPr>
        <p:spPr bwMode="auto">
          <a:xfrm>
            <a:off x="4967288" y="27352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Blended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cement</a:t>
            </a:r>
          </a:p>
        </p:txBody>
      </p:sp>
      <p:sp>
        <p:nvSpPr>
          <p:cNvPr id="24590" name="AutoShape 14"/>
          <p:cNvSpPr>
            <a:spLocks noChangeArrowheads="1"/>
          </p:cNvSpPr>
          <p:nvPr/>
        </p:nvSpPr>
        <p:spPr bwMode="auto">
          <a:xfrm>
            <a:off x="4967288" y="360045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Concrete</a:t>
            </a:r>
          </a:p>
        </p:txBody>
      </p:sp>
      <p:sp>
        <p:nvSpPr>
          <p:cNvPr id="24591" name="AutoShape 15"/>
          <p:cNvSpPr>
            <a:spLocks noChangeArrowheads="1"/>
          </p:cNvSpPr>
          <p:nvPr/>
        </p:nvSpPr>
        <p:spPr bwMode="auto">
          <a:xfrm>
            <a:off x="539750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4592" name="AutoShape 16"/>
          <p:cNvSpPr>
            <a:spLocks noChangeArrowheads="1"/>
          </p:cNvSpPr>
          <p:nvPr/>
        </p:nvSpPr>
        <p:spPr bwMode="auto">
          <a:xfrm>
            <a:off x="2771775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High-temp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4593" name="AutoShape 17"/>
          <p:cNvSpPr>
            <a:spLocks noChangeArrowheads="1"/>
          </p:cNvSpPr>
          <p:nvPr/>
        </p:nvSpPr>
        <p:spPr bwMode="auto">
          <a:xfrm>
            <a:off x="4967288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Low-temp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4594" name="AutoShape 18"/>
          <p:cNvSpPr>
            <a:spLocks noChangeArrowheads="1"/>
          </p:cNvSpPr>
          <p:nvPr/>
        </p:nvSpPr>
        <p:spPr bwMode="auto">
          <a:xfrm>
            <a:off x="71278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Environmental</a:t>
            </a:r>
          </a:p>
        </p:txBody>
      </p:sp>
      <p:sp>
        <p:nvSpPr>
          <p:cNvPr id="24595" name="AutoShape 19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24596" name="AutoShape 20"/>
          <p:cNvSpPr>
            <a:spLocks noChangeArrowheads="1"/>
          </p:cNvSpPr>
          <p:nvPr/>
        </p:nvSpPr>
        <p:spPr bwMode="auto">
          <a:xfrm>
            <a:off x="7127875" y="47164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Manual</a:t>
            </a:r>
          </a:p>
        </p:txBody>
      </p:sp>
      <p:sp>
        <p:nvSpPr>
          <p:cNvPr id="24597" name="AutoShape 21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24598" name="AutoShape 22"/>
          <p:cNvSpPr>
            <a:spLocks noChangeArrowheads="1"/>
          </p:cNvSpPr>
          <p:nvPr/>
        </p:nvSpPr>
        <p:spPr bwMode="auto">
          <a:xfrm>
            <a:off x="7127875" y="56515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Help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5040313" y="468313"/>
            <a:ext cx="3833812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Example of high-temp module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DF2934E8-8E85-4EFC-9F81-DA8E50572858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21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07950"/>
            <a:ext cx="4679950" cy="640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327650" y="4824413"/>
            <a:ext cx="3311525" cy="210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Maximum amount of bauxite to obtain sufficient SF or AR?</a:t>
            </a: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Amount of C3S for certain mixture?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V="1">
            <a:off x="4535488" y="5105400"/>
            <a:ext cx="792162" cy="519113"/>
          </a:xfrm>
          <a:prstGeom prst="line">
            <a:avLst/>
          </a:prstGeom>
          <a:noFill/>
          <a:ln w="9360" cap="flat">
            <a:solidFill>
              <a:srgbClr val="0066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4535488" y="5616575"/>
            <a:ext cx="792162" cy="287338"/>
          </a:xfrm>
          <a:prstGeom prst="line">
            <a:avLst/>
          </a:prstGeom>
          <a:noFill/>
          <a:ln w="9360" cap="flat">
            <a:solidFill>
              <a:srgbClr val="0066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2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511300" y="215900"/>
            <a:ext cx="6048375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 sz="2600" b="1">
                <a:latin typeface="Segoe Print" panose="02000600000000000000" pitchFamily="2" charset="0"/>
              </a:rPr>
              <a:t>Sustainable Metallurgy App</a:t>
            </a:r>
          </a:p>
          <a:p>
            <a:pPr algn="ctr">
              <a:spcBef>
                <a:spcPts val="575"/>
              </a:spcBef>
              <a:buClrTx/>
              <a:buFontTx/>
              <a:buNone/>
            </a:pPr>
            <a:r>
              <a:rPr lang="nl-BE" altLang="nl-BE" sz="2000" b="1" i="1">
                <a:latin typeface="Segoe Print" panose="02000600000000000000" pitchFamily="2" charset="0"/>
              </a:rPr>
              <a:t>your road to slag valorization</a:t>
            </a: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395288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Database</a:t>
            </a:r>
          </a:p>
        </p:txBody>
      </p:sp>
      <p:sp>
        <p:nvSpPr>
          <p:cNvPr id="26628" name="AutoShape 4"/>
          <p:cNvSpPr>
            <a:spLocks noChangeArrowheads="1"/>
          </p:cNvSpPr>
          <p:nvPr/>
        </p:nvSpPr>
        <p:spPr bwMode="auto">
          <a:xfrm>
            <a:off x="26273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High-temp</a:t>
            </a: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48244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Low-temp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6983413" y="1187450"/>
            <a:ext cx="1800225" cy="31321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Assessment</a:t>
            </a:r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tools</a:t>
            </a:r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287338" y="4464050"/>
            <a:ext cx="6480175" cy="2232025"/>
          </a:xfrm>
          <a:prstGeom prst="roundRect">
            <a:avLst>
              <a:gd name="adj" fmla="val 69"/>
            </a:avLst>
          </a:prstGeom>
          <a:noFill/>
          <a:ln w="3600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000" tIns="63000" rIns="108000" bIns="63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Support calculations</a:t>
            </a:r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539750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Residue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539750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Product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26634" name="AutoShape 10"/>
          <p:cNvSpPr>
            <a:spLocks noChangeArrowheads="1"/>
          </p:cNvSpPr>
          <p:nvPr/>
        </p:nvSpPr>
        <p:spPr bwMode="auto">
          <a:xfrm>
            <a:off x="27717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Clinker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26635" name="AutoShape 11"/>
          <p:cNvSpPr>
            <a:spLocks noChangeArrowheads="1"/>
          </p:cNvSpPr>
          <p:nvPr/>
        </p:nvSpPr>
        <p:spPr bwMode="auto">
          <a:xfrm>
            <a:off x="27717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Slag/glass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26636" name="AutoShape 12"/>
          <p:cNvSpPr>
            <a:spLocks noChangeArrowheads="1"/>
          </p:cNvSpPr>
          <p:nvPr/>
        </p:nvSpPr>
        <p:spPr bwMode="auto">
          <a:xfrm>
            <a:off x="4967288" y="18716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Inorganic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polymer</a:t>
            </a:r>
          </a:p>
        </p:txBody>
      </p:sp>
      <p:sp>
        <p:nvSpPr>
          <p:cNvPr id="26637" name="AutoShape 13"/>
          <p:cNvSpPr>
            <a:spLocks noChangeArrowheads="1"/>
          </p:cNvSpPr>
          <p:nvPr/>
        </p:nvSpPr>
        <p:spPr bwMode="auto">
          <a:xfrm>
            <a:off x="4967288" y="27352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Blended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cement</a:t>
            </a: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4967288" y="360045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Concrete</a:t>
            </a:r>
          </a:p>
        </p:txBody>
      </p:sp>
      <p:sp>
        <p:nvSpPr>
          <p:cNvPr id="26639" name="AutoShape 15"/>
          <p:cNvSpPr>
            <a:spLocks noChangeArrowheads="1"/>
          </p:cNvSpPr>
          <p:nvPr/>
        </p:nvSpPr>
        <p:spPr bwMode="auto">
          <a:xfrm>
            <a:off x="539750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6640" name="AutoShape 16"/>
          <p:cNvSpPr>
            <a:spLocks noChangeArrowheads="1"/>
          </p:cNvSpPr>
          <p:nvPr/>
        </p:nvSpPr>
        <p:spPr bwMode="auto">
          <a:xfrm>
            <a:off x="2771775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High-temp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6641" name="AutoShape 17"/>
          <p:cNvSpPr>
            <a:spLocks noChangeArrowheads="1"/>
          </p:cNvSpPr>
          <p:nvPr/>
        </p:nvSpPr>
        <p:spPr bwMode="auto">
          <a:xfrm>
            <a:off x="4967288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Low-temp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6642" name="AutoShape 18"/>
          <p:cNvSpPr>
            <a:spLocks noChangeArrowheads="1"/>
          </p:cNvSpPr>
          <p:nvPr/>
        </p:nvSpPr>
        <p:spPr bwMode="auto">
          <a:xfrm>
            <a:off x="71278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Environmental</a:t>
            </a:r>
          </a:p>
        </p:txBody>
      </p:sp>
      <p:sp>
        <p:nvSpPr>
          <p:cNvPr id="26643" name="AutoShape 19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26644" name="AutoShape 20"/>
          <p:cNvSpPr>
            <a:spLocks noChangeArrowheads="1"/>
          </p:cNvSpPr>
          <p:nvPr/>
        </p:nvSpPr>
        <p:spPr bwMode="auto">
          <a:xfrm>
            <a:off x="7127875" y="47164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Manual</a:t>
            </a:r>
          </a:p>
        </p:txBody>
      </p:sp>
      <p:sp>
        <p:nvSpPr>
          <p:cNvPr id="26645" name="AutoShape 21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26646" name="AutoShape 22"/>
          <p:cNvSpPr>
            <a:spLocks noChangeArrowheads="1"/>
          </p:cNvSpPr>
          <p:nvPr/>
        </p:nvSpPr>
        <p:spPr bwMode="auto">
          <a:xfrm>
            <a:off x="7127875" y="56515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Help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Example of high-temp support tool</a:t>
            </a:r>
          </a:p>
        </p:txBody>
      </p:sp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2091991F-CCB8-419F-9A19-B82AA8EFBF02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23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295400"/>
            <a:ext cx="6480175" cy="482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911975" y="1295400"/>
            <a:ext cx="2159000" cy="273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buClrTx/>
              <a:buFontTx/>
              <a:buNone/>
            </a:pPr>
            <a:r>
              <a:rPr lang="nl-NL" altLang="nl-BE" sz="2200">
                <a:solidFill>
                  <a:srgbClr val="00407A"/>
                </a:solidFill>
              </a:rPr>
              <a:t>Calculate melt viscosity</a:t>
            </a: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endParaRPr lang="nl-NL" altLang="nl-BE">
              <a:solidFill>
                <a:srgbClr val="00407A"/>
              </a:solidFill>
            </a:endParaRPr>
          </a:p>
          <a:p>
            <a:pPr hangingPunct="1">
              <a:lnSpc>
                <a:spcPct val="100000"/>
              </a:lnSpc>
              <a:spcAft>
                <a:spcPts val="57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Model?</a:t>
            </a: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endParaRPr lang="nl-NL" altLang="nl-BE">
              <a:solidFill>
                <a:srgbClr val="00407A"/>
              </a:solidFill>
            </a:endParaRP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Put composition</a:t>
            </a: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endParaRPr lang="nl-NL" altLang="nl-BE">
              <a:solidFill>
                <a:srgbClr val="00407A"/>
              </a:solidFill>
            </a:endParaRP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Get Viscosity (°C?)</a:t>
            </a: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endParaRPr lang="nl-NL" altLang="nl-BE">
              <a:solidFill>
                <a:srgbClr val="00407A"/>
              </a:solidFill>
            </a:endParaRP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>
            <a:off x="1292225" y="3455988"/>
            <a:ext cx="5622925" cy="720725"/>
          </a:xfrm>
          <a:prstGeom prst="line">
            <a:avLst/>
          </a:prstGeom>
          <a:noFill/>
          <a:ln w="9360" cap="flat">
            <a:solidFill>
              <a:srgbClr val="FF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H="1" flipV="1">
            <a:off x="4244975" y="2074863"/>
            <a:ext cx="2670175" cy="509587"/>
          </a:xfrm>
          <a:prstGeom prst="line">
            <a:avLst/>
          </a:prstGeom>
          <a:noFill/>
          <a:ln w="9360" cap="flat">
            <a:solidFill>
              <a:srgbClr val="FF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 flipH="1">
            <a:off x="3165475" y="4319588"/>
            <a:ext cx="3749675" cy="215900"/>
          </a:xfrm>
          <a:prstGeom prst="line">
            <a:avLst/>
          </a:prstGeom>
          <a:noFill/>
          <a:ln w="9360" cap="flat">
            <a:solidFill>
              <a:srgbClr val="FF33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2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511300" y="215900"/>
            <a:ext cx="6048375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 sz="2600" b="1">
                <a:latin typeface="Segoe Print" panose="02000600000000000000" pitchFamily="2" charset="0"/>
              </a:rPr>
              <a:t>Sustainable Metallurgy App</a:t>
            </a:r>
          </a:p>
          <a:p>
            <a:pPr algn="ctr">
              <a:spcBef>
                <a:spcPts val="575"/>
              </a:spcBef>
              <a:buClrTx/>
              <a:buFontTx/>
              <a:buNone/>
            </a:pPr>
            <a:r>
              <a:rPr lang="nl-BE" altLang="nl-BE" sz="2000" b="1" i="1">
                <a:latin typeface="Segoe Print" panose="02000600000000000000" pitchFamily="2" charset="0"/>
              </a:rPr>
              <a:t>your road to slag valorization</a:t>
            </a:r>
          </a:p>
        </p:txBody>
      </p:sp>
      <p:sp>
        <p:nvSpPr>
          <p:cNvPr id="28675" name="AutoShape 3"/>
          <p:cNvSpPr>
            <a:spLocks noChangeArrowheads="1"/>
          </p:cNvSpPr>
          <p:nvPr/>
        </p:nvSpPr>
        <p:spPr bwMode="auto">
          <a:xfrm>
            <a:off x="395288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Database</a:t>
            </a:r>
          </a:p>
        </p:txBody>
      </p:sp>
      <p:sp>
        <p:nvSpPr>
          <p:cNvPr id="28676" name="AutoShape 4"/>
          <p:cNvSpPr>
            <a:spLocks noChangeArrowheads="1"/>
          </p:cNvSpPr>
          <p:nvPr/>
        </p:nvSpPr>
        <p:spPr bwMode="auto">
          <a:xfrm>
            <a:off x="26273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High-temp</a:t>
            </a: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48244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Low-temp</a:t>
            </a:r>
          </a:p>
        </p:txBody>
      </p:sp>
      <p:sp>
        <p:nvSpPr>
          <p:cNvPr id="28678" name="AutoShape 6"/>
          <p:cNvSpPr>
            <a:spLocks noChangeArrowheads="1"/>
          </p:cNvSpPr>
          <p:nvPr/>
        </p:nvSpPr>
        <p:spPr bwMode="auto">
          <a:xfrm>
            <a:off x="6983413" y="1187450"/>
            <a:ext cx="1800225" cy="31321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Assessment</a:t>
            </a:r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tools</a:t>
            </a:r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287338" y="4464050"/>
            <a:ext cx="6480175" cy="2232025"/>
          </a:xfrm>
          <a:prstGeom prst="roundRect">
            <a:avLst>
              <a:gd name="adj" fmla="val 69"/>
            </a:avLst>
          </a:prstGeom>
          <a:noFill/>
          <a:ln w="3600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000" tIns="63000" rIns="108000" bIns="63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Support calculations</a:t>
            </a:r>
          </a:p>
        </p:txBody>
      </p:sp>
      <p:sp>
        <p:nvSpPr>
          <p:cNvPr id="28680" name="AutoShape 8"/>
          <p:cNvSpPr>
            <a:spLocks noChangeArrowheads="1"/>
          </p:cNvSpPr>
          <p:nvPr/>
        </p:nvSpPr>
        <p:spPr bwMode="auto">
          <a:xfrm>
            <a:off x="539750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Residue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28681" name="AutoShape 9"/>
          <p:cNvSpPr>
            <a:spLocks noChangeArrowheads="1"/>
          </p:cNvSpPr>
          <p:nvPr/>
        </p:nvSpPr>
        <p:spPr bwMode="auto">
          <a:xfrm>
            <a:off x="539750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Product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28682" name="AutoShape 10"/>
          <p:cNvSpPr>
            <a:spLocks noChangeArrowheads="1"/>
          </p:cNvSpPr>
          <p:nvPr/>
        </p:nvSpPr>
        <p:spPr bwMode="auto">
          <a:xfrm>
            <a:off x="27717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Clinker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28683" name="AutoShape 11"/>
          <p:cNvSpPr>
            <a:spLocks noChangeArrowheads="1"/>
          </p:cNvSpPr>
          <p:nvPr/>
        </p:nvSpPr>
        <p:spPr bwMode="auto">
          <a:xfrm>
            <a:off x="27717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Slag/glass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28684" name="AutoShape 12"/>
          <p:cNvSpPr>
            <a:spLocks noChangeArrowheads="1"/>
          </p:cNvSpPr>
          <p:nvPr/>
        </p:nvSpPr>
        <p:spPr bwMode="auto">
          <a:xfrm>
            <a:off x="4967288" y="18716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Inorganic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polymer</a:t>
            </a:r>
          </a:p>
        </p:txBody>
      </p:sp>
      <p:sp>
        <p:nvSpPr>
          <p:cNvPr id="28685" name="AutoShape 13"/>
          <p:cNvSpPr>
            <a:spLocks noChangeArrowheads="1"/>
          </p:cNvSpPr>
          <p:nvPr/>
        </p:nvSpPr>
        <p:spPr bwMode="auto">
          <a:xfrm>
            <a:off x="4967288" y="27352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Blended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cement</a:t>
            </a:r>
          </a:p>
        </p:txBody>
      </p:sp>
      <p:sp>
        <p:nvSpPr>
          <p:cNvPr id="28686" name="AutoShape 14"/>
          <p:cNvSpPr>
            <a:spLocks noChangeArrowheads="1"/>
          </p:cNvSpPr>
          <p:nvPr/>
        </p:nvSpPr>
        <p:spPr bwMode="auto">
          <a:xfrm>
            <a:off x="4967288" y="360045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Concrete</a:t>
            </a:r>
          </a:p>
        </p:txBody>
      </p:sp>
      <p:sp>
        <p:nvSpPr>
          <p:cNvPr id="28687" name="AutoShape 15"/>
          <p:cNvSpPr>
            <a:spLocks noChangeArrowheads="1"/>
          </p:cNvSpPr>
          <p:nvPr/>
        </p:nvSpPr>
        <p:spPr bwMode="auto">
          <a:xfrm>
            <a:off x="539750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2771775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High-temp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8689" name="AutoShape 17"/>
          <p:cNvSpPr>
            <a:spLocks noChangeArrowheads="1"/>
          </p:cNvSpPr>
          <p:nvPr/>
        </p:nvSpPr>
        <p:spPr bwMode="auto">
          <a:xfrm>
            <a:off x="4967288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Low-temp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28690" name="AutoShape 18"/>
          <p:cNvSpPr>
            <a:spLocks noChangeArrowheads="1"/>
          </p:cNvSpPr>
          <p:nvPr/>
        </p:nvSpPr>
        <p:spPr bwMode="auto">
          <a:xfrm>
            <a:off x="71278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Environmental</a:t>
            </a:r>
          </a:p>
        </p:txBody>
      </p:sp>
      <p:sp>
        <p:nvSpPr>
          <p:cNvPr id="28691" name="AutoShape 19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28692" name="AutoShape 20"/>
          <p:cNvSpPr>
            <a:spLocks noChangeArrowheads="1"/>
          </p:cNvSpPr>
          <p:nvPr/>
        </p:nvSpPr>
        <p:spPr bwMode="auto">
          <a:xfrm>
            <a:off x="7127875" y="47164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Manual</a:t>
            </a:r>
          </a:p>
        </p:txBody>
      </p:sp>
      <p:sp>
        <p:nvSpPr>
          <p:cNvPr id="28693" name="AutoShape 21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28694" name="AutoShape 22"/>
          <p:cNvSpPr>
            <a:spLocks noChangeArrowheads="1"/>
          </p:cNvSpPr>
          <p:nvPr/>
        </p:nvSpPr>
        <p:spPr bwMode="auto">
          <a:xfrm>
            <a:off x="7127875" y="56515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Help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Example of low-temp support tool (live)</a:t>
            </a:r>
          </a:p>
        </p:txBody>
      </p:sp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86D7D89D-D505-4695-9D81-236E9BC4E832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25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570" y="1070569"/>
            <a:ext cx="5564718" cy="5238751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3D3260A1-928D-445A-A274-8552E0AF29F1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26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342" y="44624"/>
            <a:ext cx="6026986" cy="680775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AutoShap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2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1511300" y="215900"/>
            <a:ext cx="6048375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 sz="2600" b="1">
                <a:latin typeface="Segoe Print" panose="02000600000000000000" pitchFamily="2" charset="0"/>
              </a:rPr>
              <a:t>Sustainable Metallurgy App</a:t>
            </a:r>
          </a:p>
          <a:p>
            <a:pPr algn="ctr">
              <a:spcBef>
                <a:spcPts val="575"/>
              </a:spcBef>
              <a:buClrTx/>
              <a:buFontTx/>
              <a:buNone/>
            </a:pPr>
            <a:r>
              <a:rPr lang="nl-BE" altLang="nl-BE" sz="2000" b="1" i="1">
                <a:latin typeface="Segoe Print" panose="02000600000000000000" pitchFamily="2" charset="0"/>
              </a:rPr>
              <a:t>your road to slag valorization</a:t>
            </a:r>
          </a:p>
        </p:txBody>
      </p:sp>
      <p:sp>
        <p:nvSpPr>
          <p:cNvPr id="31747" name="AutoShape 3"/>
          <p:cNvSpPr>
            <a:spLocks noChangeArrowheads="1"/>
          </p:cNvSpPr>
          <p:nvPr/>
        </p:nvSpPr>
        <p:spPr bwMode="auto">
          <a:xfrm>
            <a:off x="395288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Database</a:t>
            </a:r>
          </a:p>
        </p:txBody>
      </p:sp>
      <p:sp>
        <p:nvSpPr>
          <p:cNvPr id="31748" name="AutoShape 4"/>
          <p:cNvSpPr>
            <a:spLocks noChangeArrowheads="1"/>
          </p:cNvSpPr>
          <p:nvPr/>
        </p:nvSpPr>
        <p:spPr bwMode="auto">
          <a:xfrm>
            <a:off x="26273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High-temp</a:t>
            </a:r>
          </a:p>
        </p:txBody>
      </p:sp>
      <p:sp>
        <p:nvSpPr>
          <p:cNvPr id="31749" name="AutoShape 5"/>
          <p:cNvSpPr>
            <a:spLocks noChangeArrowheads="1"/>
          </p:cNvSpPr>
          <p:nvPr/>
        </p:nvSpPr>
        <p:spPr bwMode="auto">
          <a:xfrm>
            <a:off x="48244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Low-temp</a:t>
            </a:r>
          </a:p>
        </p:txBody>
      </p:sp>
      <p:sp>
        <p:nvSpPr>
          <p:cNvPr id="31750" name="AutoShape 6"/>
          <p:cNvSpPr>
            <a:spLocks noChangeArrowheads="1"/>
          </p:cNvSpPr>
          <p:nvPr/>
        </p:nvSpPr>
        <p:spPr bwMode="auto">
          <a:xfrm>
            <a:off x="6983413" y="1187450"/>
            <a:ext cx="1800225" cy="31321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Assessment</a:t>
            </a:r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tools</a:t>
            </a:r>
          </a:p>
        </p:txBody>
      </p:sp>
      <p:sp>
        <p:nvSpPr>
          <p:cNvPr id="31751" name="AutoShape 7"/>
          <p:cNvSpPr>
            <a:spLocks noChangeArrowheads="1"/>
          </p:cNvSpPr>
          <p:nvPr/>
        </p:nvSpPr>
        <p:spPr bwMode="auto">
          <a:xfrm>
            <a:off x="287338" y="4464050"/>
            <a:ext cx="6480175" cy="2232025"/>
          </a:xfrm>
          <a:prstGeom prst="roundRect">
            <a:avLst>
              <a:gd name="adj" fmla="val 69"/>
            </a:avLst>
          </a:prstGeom>
          <a:noFill/>
          <a:ln w="3600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000" tIns="63000" rIns="108000" bIns="63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Support calculations</a:t>
            </a:r>
          </a:p>
        </p:txBody>
      </p:sp>
      <p:sp>
        <p:nvSpPr>
          <p:cNvPr id="31752" name="AutoShape 8"/>
          <p:cNvSpPr>
            <a:spLocks noChangeArrowheads="1"/>
          </p:cNvSpPr>
          <p:nvPr/>
        </p:nvSpPr>
        <p:spPr bwMode="auto">
          <a:xfrm>
            <a:off x="539750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Residue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31753" name="AutoShape 9"/>
          <p:cNvSpPr>
            <a:spLocks noChangeArrowheads="1"/>
          </p:cNvSpPr>
          <p:nvPr/>
        </p:nvSpPr>
        <p:spPr bwMode="auto">
          <a:xfrm>
            <a:off x="539750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Product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>
            <a:off x="27717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Clinker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31755" name="AutoShape 11"/>
          <p:cNvSpPr>
            <a:spLocks noChangeArrowheads="1"/>
          </p:cNvSpPr>
          <p:nvPr/>
        </p:nvSpPr>
        <p:spPr bwMode="auto">
          <a:xfrm>
            <a:off x="27717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Slag/glass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31756" name="AutoShape 12"/>
          <p:cNvSpPr>
            <a:spLocks noChangeArrowheads="1"/>
          </p:cNvSpPr>
          <p:nvPr/>
        </p:nvSpPr>
        <p:spPr bwMode="auto">
          <a:xfrm>
            <a:off x="4967288" y="18716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Inorganic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polymer</a:t>
            </a:r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4967288" y="27352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Blended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cement</a:t>
            </a:r>
          </a:p>
        </p:txBody>
      </p:sp>
      <p:sp>
        <p:nvSpPr>
          <p:cNvPr id="31758" name="AutoShape 14"/>
          <p:cNvSpPr>
            <a:spLocks noChangeArrowheads="1"/>
          </p:cNvSpPr>
          <p:nvPr/>
        </p:nvSpPr>
        <p:spPr bwMode="auto">
          <a:xfrm>
            <a:off x="4967288" y="360045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Concrete</a:t>
            </a:r>
          </a:p>
        </p:txBody>
      </p:sp>
      <p:sp>
        <p:nvSpPr>
          <p:cNvPr id="31759" name="AutoShape 15"/>
          <p:cNvSpPr>
            <a:spLocks noChangeArrowheads="1"/>
          </p:cNvSpPr>
          <p:nvPr/>
        </p:nvSpPr>
        <p:spPr bwMode="auto">
          <a:xfrm>
            <a:off x="539750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31760" name="AutoShape 16"/>
          <p:cNvSpPr>
            <a:spLocks noChangeArrowheads="1"/>
          </p:cNvSpPr>
          <p:nvPr/>
        </p:nvSpPr>
        <p:spPr bwMode="auto">
          <a:xfrm>
            <a:off x="2771775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High-temp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31761" name="AutoShape 17"/>
          <p:cNvSpPr>
            <a:spLocks noChangeArrowheads="1"/>
          </p:cNvSpPr>
          <p:nvPr/>
        </p:nvSpPr>
        <p:spPr bwMode="auto">
          <a:xfrm>
            <a:off x="4967288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Low-temp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31762" name="AutoShape 18"/>
          <p:cNvSpPr>
            <a:spLocks noChangeArrowheads="1"/>
          </p:cNvSpPr>
          <p:nvPr/>
        </p:nvSpPr>
        <p:spPr bwMode="auto">
          <a:xfrm>
            <a:off x="71278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Environmental</a:t>
            </a:r>
          </a:p>
        </p:txBody>
      </p:sp>
      <p:sp>
        <p:nvSpPr>
          <p:cNvPr id="31763" name="AutoShape 19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31764" name="AutoShape 20"/>
          <p:cNvSpPr>
            <a:spLocks noChangeArrowheads="1"/>
          </p:cNvSpPr>
          <p:nvPr/>
        </p:nvSpPr>
        <p:spPr bwMode="auto">
          <a:xfrm>
            <a:off x="7127875" y="47164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Manual</a:t>
            </a:r>
          </a:p>
        </p:txBody>
      </p:sp>
      <p:sp>
        <p:nvSpPr>
          <p:cNvPr id="31765" name="AutoShape 21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31766" name="AutoShape 22"/>
          <p:cNvSpPr>
            <a:spLocks noChangeArrowheads="1"/>
          </p:cNvSpPr>
          <p:nvPr/>
        </p:nvSpPr>
        <p:spPr bwMode="auto">
          <a:xfrm>
            <a:off x="7127875" y="56515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Help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Example of assessment tool </a:t>
            </a:r>
          </a:p>
        </p:txBody>
      </p:sp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229C3D7C-BAB9-4108-A85D-F4761B85E6EA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28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208839"/>
            <a:ext cx="5112568" cy="5100481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2016" y="3507085"/>
            <a:ext cx="5146488" cy="1650107"/>
          </a:xfrm>
          <a:prstGeom prst="rect">
            <a:avLst/>
          </a:prstGeom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5102411" y="5157327"/>
            <a:ext cx="1944687" cy="1268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 sz="1600" dirty="0">
                <a:solidFill>
                  <a:srgbClr val="00407A"/>
                </a:solidFill>
              </a:rPr>
              <a:t>% of equivalent CEM1 paste</a:t>
            </a: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 sz="1600" dirty="0">
                <a:solidFill>
                  <a:srgbClr val="00407A"/>
                </a:solidFill>
              </a:rPr>
              <a:t>% of equivalent OPC concrete</a:t>
            </a:r>
          </a:p>
        </p:txBody>
      </p:sp>
      <p:cxnSp>
        <p:nvCxnSpPr>
          <p:cNvPr id="6" name="Rechte verbindingslijn met pijl 5"/>
          <p:cNvCxnSpPr/>
          <p:nvPr/>
        </p:nvCxnSpPr>
        <p:spPr bwMode="auto">
          <a:xfrm flipV="1">
            <a:off x="4706937" y="5517232"/>
            <a:ext cx="395474" cy="274475"/>
          </a:xfrm>
          <a:prstGeom prst="straightConnector1">
            <a:avLst/>
          </a:prstGeom>
          <a:ln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Rechte verbindingslijn met pijl 18"/>
          <p:cNvCxnSpPr>
            <a:cxnSpLocks/>
          </p:cNvCxnSpPr>
          <p:nvPr/>
        </p:nvCxnSpPr>
        <p:spPr bwMode="auto">
          <a:xfrm>
            <a:off x="4859337" y="5944108"/>
            <a:ext cx="243074" cy="192710"/>
          </a:xfrm>
          <a:prstGeom prst="straightConnector1">
            <a:avLst/>
          </a:prstGeom>
          <a:ln>
            <a:headEnd type="none" w="med" len="med"/>
            <a:tailEnd type="triangle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8149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AutoShap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oundRect">
            <a:avLst>
              <a:gd name="adj" fmla="val 23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511300" y="215900"/>
            <a:ext cx="6048375" cy="814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 sz="2600" b="1">
                <a:latin typeface="Segoe Print" panose="02000600000000000000" pitchFamily="2" charset="0"/>
              </a:rPr>
              <a:t>Sustainable Metallurgy App</a:t>
            </a:r>
          </a:p>
          <a:p>
            <a:pPr algn="ctr">
              <a:spcBef>
                <a:spcPts val="575"/>
              </a:spcBef>
              <a:buClrTx/>
              <a:buFontTx/>
              <a:buNone/>
            </a:pPr>
            <a:r>
              <a:rPr lang="nl-BE" altLang="nl-BE" sz="2000" b="1" i="1">
                <a:latin typeface="Segoe Print" panose="02000600000000000000" pitchFamily="2" charset="0"/>
              </a:rPr>
              <a:t>your road to slag valorization</a:t>
            </a: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395288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Database</a:t>
            </a: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26273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High-temp</a:t>
            </a: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4824413" y="1187450"/>
            <a:ext cx="1800225" cy="50752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Low-temp</a:t>
            </a: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6983413" y="1187450"/>
            <a:ext cx="1800225" cy="3132138"/>
          </a:xfrm>
          <a:prstGeom prst="roundRect">
            <a:avLst>
              <a:gd name="adj" fmla="val 16667"/>
            </a:avLst>
          </a:prstGeom>
          <a:solidFill>
            <a:srgbClr val="CFE7F5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Assessment</a:t>
            </a:r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tools</a:t>
            </a:r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287338" y="4464050"/>
            <a:ext cx="6480175" cy="2232025"/>
          </a:xfrm>
          <a:prstGeom prst="roundRect">
            <a:avLst>
              <a:gd name="adj" fmla="val 69"/>
            </a:avLst>
          </a:prstGeom>
          <a:noFill/>
          <a:ln w="36000" cap="flat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8000" tIns="63000" rIns="108000" bIns="63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>
              <a:buClrTx/>
              <a:buFontTx/>
              <a:buNone/>
            </a:pPr>
            <a:endParaRPr lang="nl-BE" altLang="nl-BE"/>
          </a:p>
          <a:p>
            <a:pPr algn="ctr">
              <a:buClrTx/>
              <a:buFontTx/>
              <a:buNone/>
            </a:pPr>
            <a:r>
              <a:rPr lang="nl-BE" altLang="nl-BE">
                <a:latin typeface="Segoe Print" panose="02000600000000000000" pitchFamily="2" charset="0"/>
              </a:rPr>
              <a:t>Support calculations</a:t>
            </a: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539750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Residue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539750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Product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</p:txBody>
      </p:sp>
      <p:sp>
        <p:nvSpPr>
          <p:cNvPr id="33802" name="AutoShape 10"/>
          <p:cNvSpPr>
            <a:spLocks noChangeArrowheads="1"/>
          </p:cNvSpPr>
          <p:nvPr/>
        </p:nvSpPr>
        <p:spPr bwMode="auto">
          <a:xfrm>
            <a:off x="27717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Clinker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33803" name="AutoShape 11"/>
          <p:cNvSpPr>
            <a:spLocks noChangeArrowheads="1"/>
          </p:cNvSpPr>
          <p:nvPr/>
        </p:nvSpPr>
        <p:spPr bwMode="auto">
          <a:xfrm>
            <a:off x="27717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Slag/glass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synthesis</a:t>
            </a:r>
          </a:p>
        </p:txBody>
      </p:sp>
      <p:sp>
        <p:nvSpPr>
          <p:cNvPr id="33804" name="AutoShape 12"/>
          <p:cNvSpPr>
            <a:spLocks noChangeArrowheads="1"/>
          </p:cNvSpPr>
          <p:nvPr/>
        </p:nvSpPr>
        <p:spPr bwMode="auto">
          <a:xfrm>
            <a:off x="4967288" y="18716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Inorganic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polymer</a:t>
            </a:r>
          </a:p>
        </p:txBody>
      </p:sp>
      <p:sp>
        <p:nvSpPr>
          <p:cNvPr id="33805" name="AutoShape 13"/>
          <p:cNvSpPr>
            <a:spLocks noChangeArrowheads="1"/>
          </p:cNvSpPr>
          <p:nvPr/>
        </p:nvSpPr>
        <p:spPr bwMode="auto">
          <a:xfrm>
            <a:off x="4967288" y="27352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Blended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cement</a:t>
            </a:r>
          </a:p>
        </p:txBody>
      </p:sp>
      <p:sp>
        <p:nvSpPr>
          <p:cNvPr id="33806" name="AutoShape 14"/>
          <p:cNvSpPr>
            <a:spLocks noChangeArrowheads="1"/>
          </p:cNvSpPr>
          <p:nvPr/>
        </p:nvSpPr>
        <p:spPr bwMode="auto">
          <a:xfrm>
            <a:off x="4967288" y="360045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Concrete</a:t>
            </a:r>
          </a:p>
        </p:txBody>
      </p:sp>
      <p:sp>
        <p:nvSpPr>
          <p:cNvPr id="33807" name="AutoShape 15"/>
          <p:cNvSpPr>
            <a:spLocks noChangeArrowheads="1"/>
          </p:cNvSpPr>
          <p:nvPr/>
        </p:nvSpPr>
        <p:spPr bwMode="auto">
          <a:xfrm>
            <a:off x="539750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Database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33808" name="AutoShape 16"/>
          <p:cNvSpPr>
            <a:spLocks noChangeArrowheads="1"/>
          </p:cNvSpPr>
          <p:nvPr/>
        </p:nvSpPr>
        <p:spPr bwMode="auto">
          <a:xfrm>
            <a:off x="2771775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High-temp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33809" name="AutoShape 17"/>
          <p:cNvSpPr>
            <a:spLocks noChangeArrowheads="1"/>
          </p:cNvSpPr>
          <p:nvPr/>
        </p:nvSpPr>
        <p:spPr bwMode="auto">
          <a:xfrm>
            <a:off x="4967288" y="49323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Low-temp</a:t>
            </a:r>
          </a:p>
          <a:p>
            <a:pPr algn="ctr">
              <a:buClrTx/>
              <a:buFontTx/>
              <a:buNone/>
            </a:pPr>
            <a:r>
              <a:rPr lang="nl-BE" altLang="nl-BE"/>
              <a:t>support</a:t>
            </a:r>
          </a:p>
        </p:txBody>
      </p:sp>
      <p:sp>
        <p:nvSpPr>
          <p:cNvPr id="33810" name="AutoShape 18"/>
          <p:cNvSpPr>
            <a:spLocks noChangeArrowheads="1"/>
          </p:cNvSpPr>
          <p:nvPr/>
        </p:nvSpPr>
        <p:spPr bwMode="auto">
          <a:xfrm>
            <a:off x="7127875" y="2232025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Environmental</a:t>
            </a:r>
          </a:p>
        </p:txBody>
      </p:sp>
      <p:sp>
        <p:nvSpPr>
          <p:cNvPr id="33811" name="AutoShape 19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33812" name="AutoShape 20"/>
          <p:cNvSpPr>
            <a:spLocks noChangeArrowheads="1"/>
          </p:cNvSpPr>
          <p:nvPr/>
        </p:nvSpPr>
        <p:spPr bwMode="auto">
          <a:xfrm>
            <a:off x="7127875" y="4716463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Manual</a:t>
            </a:r>
          </a:p>
        </p:txBody>
      </p:sp>
      <p:sp>
        <p:nvSpPr>
          <p:cNvPr id="33813" name="AutoShape 21"/>
          <p:cNvSpPr>
            <a:spLocks noChangeArrowheads="1"/>
          </p:cNvSpPr>
          <p:nvPr/>
        </p:nvSpPr>
        <p:spPr bwMode="auto">
          <a:xfrm>
            <a:off x="7127875" y="32766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Economic</a:t>
            </a:r>
          </a:p>
        </p:txBody>
      </p:sp>
      <p:sp>
        <p:nvSpPr>
          <p:cNvPr id="33814" name="AutoShape 22"/>
          <p:cNvSpPr>
            <a:spLocks noChangeArrowheads="1"/>
          </p:cNvSpPr>
          <p:nvPr/>
        </p:nvSpPr>
        <p:spPr bwMode="auto">
          <a:xfrm>
            <a:off x="7127875" y="5651500"/>
            <a:ext cx="1511300" cy="720725"/>
          </a:xfrm>
          <a:prstGeom prst="roundRect">
            <a:avLst>
              <a:gd name="adj" fmla="val 218"/>
            </a:avLst>
          </a:prstGeom>
          <a:solidFill>
            <a:srgbClr val="EEEEEE"/>
          </a:solidFill>
          <a:ln w="9360" cap="flat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nl-BE" altLang="nl-BE"/>
              <a:t>Help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The aspiration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60328A23-A7B4-4CBD-A53C-048F88447014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3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8775" indent="-3508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SzPct val="110000"/>
              <a:buFontTx/>
              <a:buNone/>
            </a:pPr>
            <a:r>
              <a:rPr lang="nl-NL" altLang="nl-BE" sz="2400" dirty="0" err="1">
                <a:solidFill>
                  <a:srgbClr val="00407A"/>
                </a:solidFill>
              </a:rPr>
              <a:t>Ease</a:t>
            </a:r>
            <a:r>
              <a:rPr lang="nl-NL" altLang="nl-BE" sz="2400" dirty="0">
                <a:solidFill>
                  <a:srgbClr val="00407A"/>
                </a:solidFill>
              </a:rPr>
              <a:t> research/development…</a:t>
            </a:r>
          </a:p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SzPct val="110000"/>
              <a:buFontTx/>
              <a:buNone/>
            </a:pPr>
            <a:endParaRPr lang="nl-NL" altLang="nl-BE" sz="2000" dirty="0">
              <a:solidFill>
                <a:srgbClr val="00407A"/>
              </a:solidFill>
            </a:endParaRPr>
          </a:p>
          <a:p>
            <a:pPr algn="ctr"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SzPct val="110000"/>
              <a:buFontTx/>
              <a:buNone/>
            </a:pPr>
            <a:r>
              <a:rPr lang="nl-NL" altLang="nl-BE" sz="2400" dirty="0">
                <a:solidFill>
                  <a:srgbClr val="00407A"/>
                </a:solidFill>
              </a:rPr>
              <a:t>…</a:t>
            </a:r>
            <a:r>
              <a:rPr lang="nl-NL" altLang="nl-BE" sz="2400" dirty="0" err="1">
                <a:solidFill>
                  <a:srgbClr val="00407A"/>
                </a:solidFill>
              </a:rPr>
              <a:t>for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people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that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believe</a:t>
            </a:r>
            <a:endParaRPr lang="nl-NL" altLang="nl-BE" sz="2400" dirty="0">
              <a:solidFill>
                <a:srgbClr val="00407A"/>
              </a:solidFill>
            </a:endParaRPr>
          </a:p>
          <a:p>
            <a:pPr algn="ctr"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SzPct val="110000"/>
              <a:buFontTx/>
              <a:buNone/>
            </a:pPr>
            <a:r>
              <a:rPr lang="nl-NL" altLang="nl-BE" sz="2400" dirty="0" err="1">
                <a:solidFill>
                  <a:srgbClr val="00407A"/>
                </a:solidFill>
              </a:rPr>
              <a:t>that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global</a:t>
            </a:r>
            <a:r>
              <a:rPr lang="nl-NL" altLang="nl-BE" sz="2400" dirty="0">
                <a:solidFill>
                  <a:srgbClr val="00407A"/>
                </a:solidFill>
              </a:rPr>
              <a:t> warming is real…</a:t>
            </a:r>
          </a:p>
          <a:p>
            <a:pPr algn="ctr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SzPct val="110000"/>
              <a:buFontTx/>
              <a:buNone/>
            </a:pPr>
            <a:endParaRPr lang="nl-NL" altLang="nl-BE" sz="2000" dirty="0">
              <a:solidFill>
                <a:srgbClr val="00407A"/>
              </a:solidFill>
            </a:endParaRPr>
          </a:p>
          <a:p>
            <a:pPr marL="719138" algn="r" hangingPunct="1">
              <a:lnSpc>
                <a:spcPct val="100000"/>
              </a:lnSpc>
              <a:spcAft>
                <a:spcPts val="575"/>
              </a:spcAft>
              <a:buClrTx/>
              <a:buSzPct val="110000"/>
              <a:buFontTx/>
              <a:buNone/>
            </a:pPr>
            <a:r>
              <a:rPr lang="nl-NL" altLang="nl-BE" sz="2400" dirty="0">
                <a:solidFill>
                  <a:srgbClr val="00407A"/>
                </a:solidFill>
              </a:rPr>
              <a:t>…</a:t>
            </a:r>
            <a:r>
              <a:rPr lang="nl-NL" altLang="nl-BE" sz="2400" dirty="0" err="1">
                <a:solidFill>
                  <a:srgbClr val="00407A"/>
                </a:solidFill>
              </a:rPr>
              <a:t>and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see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huuuge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oportunities</a:t>
            </a:r>
            <a:endParaRPr lang="nl-NL" altLang="nl-BE" sz="2400" dirty="0">
              <a:solidFill>
                <a:srgbClr val="00407A"/>
              </a:solidFill>
            </a:endParaRPr>
          </a:p>
          <a:p>
            <a:pPr marL="719138" algn="r" hangingPunct="1">
              <a:lnSpc>
                <a:spcPct val="100000"/>
              </a:lnSpc>
              <a:spcAft>
                <a:spcPts val="575"/>
              </a:spcAft>
              <a:buClrTx/>
              <a:buSzPct val="110000"/>
              <a:buFontTx/>
              <a:buNone/>
            </a:pPr>
            <a:r>
              <a:rPr lang="nl-NL" altLang="nl-BE" sz="2400" dirty="0">
                <a:solidFill>
                  <a:srgbClr val="00407A"/>
                </a:solidFill>
              </a:rPr>
              <a:t> in </a:t>
            </a:r>
            <a:r>
              <a:rPr lang="nl-NL" altLang="nl-BE" sz="2400" dirty="0" err="1">
                <a:solidFill>
                  <a:srgbClr val="00407A"/>
                </a:solidFill>
              </a:rPr>
              <a:t>the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valorisation</a:t>
            </a:r>
            <a:r>
              <a:rPr lang="nl-NL" altLang="nl-BE" sz="2400" dirty="0">
                <a:solidFill>
                  <a:srgbClr val="00407A"/>
                </a:solidFill>
              </a:rPr>
              <a:t> of </a:t>
            </a:r>
            <a:r>
              <a:rPr lang="nl-NL" altLang="nl-BE" sz="2400" dirty="0" err="1">
                <a:solidFill>
                  <a:srgbClr val="00407A"/>
                </a:solidFill>
              </a:rPr>
              <a:t>residues</a:t>
            </a:r>
            <a:r>
              <a:rPr lang="nl-NL" altLang="nl-BE" sz="2400" dirty="0">
                <a:solidFill>
                  <a:srgbClr val="00407A"/>
                </a:solidFill>
              </a:rPr>
              <a:t>.</a:t>
            </a:r>
          </a:p>
          <a:p>
            <a:pPr marL="719138" hangingPunct="1">
              <a:lnSpc>
                <a:spcPct val="100000"/>
              </a:lnSpc>
              <a:spcAft>
                <a:spcPts val="1425"/>
              </a:spcAft>
              <a:buClrTx/>
              <a:buSzPct val="110000"/>
              <a:buFontTx/>
              <a:buNone/>
            </a:pPr>
            <a:endParaRPr lang="nl-NL" altLang="nl-BE" sz="2000" dirty="0">
              <a:solidFill>
                <a:srgbClr val="00407A"/>
              </a:solidFill>
            </a:endParaRPr>
          </a:p>
          <a:p>
            <a:pPr marL="719138" algn="ctr" hangingPunct="1">
              <a:lnSpc>
                <a:spcPct val="100000"/>
              </a:lnSpc>
              <a:spcAft>
                <a:spcPts val="575"/>
              </a:spcAft>
              <a:buClrTx/>
              <a:buSzPct val="110000"/>
              <a:buFontTx/>
              <a:buNone/>
            </a:pPr>
            <a:r>
              <a:rPr lang="nl-NL" altLang="nl-BE" sz="2400" dirty="0">
                <a:solidFill>
                  <a:srgbClr val="00407A"/>
                </a:solidFill>
              </a:rPr>
              <a:t>Trust me, </a:t>
            </a:r>
            <a:r>
              <a:rPr lang="nl-NL" altLang="nl-BE" sz="2400" dirty="0" err="1">
                <a:solidFill>
                  <a:srgbClr val="00407A"/>
                </a:solidFill>
              </a:rPr>
              <a:t>their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the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biggest</a:t>
            </a:r>
            <a:endParaRPr lang="nl-NL" altLang="nl-BE" sz="2400" dirty="0">
              <a:solidFill>
                <a:srgbClr val="00407A"/>
              </a:solidFill>
            </a:endParaRPr>
          </a:p>
          <a:p>
            <a:pPr marL="719138" algn="ctr" hangingPunct="1">
              <a:lnSpc>
                <a:spcPct val="100000"/>
              </a:lnSpc>
              <a:spcAft>
                <a:spcPts val="1425"/>
              </a:spcAft>
              <a:buClrTx/>
              <a:buSzPct val="110000"/>
              <a:buFontTx/>
              <a:buNone/>
            </a:pPr>
            <a:r>
              <a:rPr lang="nl-NL" altLang="nl-BE" sz="2400" dirty="0" err="1">
                <a:solidFill>
                  <a:srgbClr val="00407A"/>
                </a:solidFill>
              </a:rPr>
              <a:t>opportunities</a:t>
            </a:r>
            <a:r>
              <a:rPr lang="nl-NL" altLang="nl-BE" sz="2400" dirty="0">
                <a:solidFill>
                  <a:srgbClr val="00407A"/>
                </a:solidFill>
              </a:rPr>
              <a:t> </a:t>
            </a:r>
            <a:r>
              <a:rPr lang="nl-NL" altLang="nl-BE" sz="2400" dirty="0" err="1">
                <a:solidFill>
                  <a:srgbClr val="00407A"/>
                </a:solidFill>
              </a:rPr>
              <a:t>you’ve</a:t>
            </a:r>
            <a:r>
              <a:rPr lang="nl-NL" altLang="nl-BE" sz="2400" dirty="0">
                <a:solidFill>
                  <a:srgbClr val="00407A"/>
                </a:solidFill>
              </a:rPr>
              <a:t> ever </a:t>
            </a:r>
            <a:r>
              <a:rPr lang="nl-NL" altLang="nl-BE" sz="2400" dirty="0" err="1">
                <a:solidFill>
                  <a:srgbClr val="00407A"/>
                </a:solidFill>
              </a:rPr>
              <a:t>seen</a:t>
            </a:r>
            <a:r>
              <a:rPr lang="nl-NL" altLang="nl-BE" sz="2400" dirty="0">
                <a:solidFill>
                  <a:srgbClr val="00407A"/>
                </a:solidFill>
              </a:rPr>
              <a:t>!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738" y="260350"/>
            <a:ext cx="2101850" cy="237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6991350" y="2544763"/>
            <a:ext cx="16986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1100">
                <a:solidFill>
                  <a:srgbClr val="00407A"/>
                </a:solidFill>
              </a:rPr>
              <a:t>rightsidenews.com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738188" y="5281613"/>
            <a:ext cx="16986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1100">
                <a:solidFill>
                  <a:srgbClr val="00407A"/>
                </a:solidFill>
              </a:rPr>
              <a:t>viktormacha.com</a:t>
            </a:r>
          </a:p>
        </p:txBody>
      </p:sp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684588"/>
            <a:ext cx="2376487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Goal: Design mixture for application </a:t>
            </a:r>
          </a:p>
        </p:txBody>
      </p:sp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44111897-7E0F-4E05-BCB4-65E05B637E27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30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39863"/>
            <a:ext cx="719931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7488238" y="2808288"/>
            <a:ext cx="1655762" cy="297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Which slag, where to find?</a:t>
            </a: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Binder type?</a:t>
            </a: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>
                <a:solidFill>
                  <a:srgbClr val="00407A"/>
                </a:solidFill>
              </a:rPr>
              <a:t>Mix proportions?</a:t>
            </a:r>
          </a:p>
        </p:txBody>
      </p:sp>
      <p:sp>
        <p:nvSpPr>
          <p:cNvPr id="34822" name="Line 6"/>
          <p:cNvSpPr>
            <a:spLocks noChangeShapeType="1"/>
          </p:cNvSpPr>
          <p:nvPr/>
        </p:nvSpPr>
        <p:spPr bwMode="auto">
          <a:xfrm flipV="1">
            <a:off x="7056438" y="3160713"/>
            <a:ext cx="431800" cy="519112"/>
          </a:xfrm>
          <a:prstGeom prst="line">
            <a:avLst/>
          </a:prstGeom>
          <a:noFill/>
          <a:ln w="9360" cap="flat">
            <a:solidFill>
              <a:srgbClr val="0066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7056438" y="3671888"/>
            <a:ext cx="431800" cy="1587"/>
          </a:xfrm>
          <a:prstGeom prst="line">
            <a:avLst/>
          </a:prstGeom>
          <a:noFill/>
          <a:ln w="9360" cap="flat">
            <a:solidFill>
              <a:srgbClr val="0066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  <p:sp>
        <p:nvSpPr>
          <p:cNvPr id="34824" name="Line 8"/>
          <p:cNvSpPr>
            <a:spLocks noChangeShapeType="1"/>
          </p:cNvSpPr>
          <p:nvPr/>
        </p:nvSpPr>
        <p:spPr bwMode="auto">
          <a:xfrm>
            <a:off x="7056438" y="3673475"/>
            <a:ext cx="431800" cy="503238"/>
          </a:xfrm>
          <a:prstGeom prst="line">
            <a:avLst/>
          </a:prstGeom>
          <a:noFill/>
          <a:ln w="9360" cap="flat">
            <a:solidFill>
              <a:srgbClr val="006699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Instead of conclusions...</a:t>
            </a:r>
          </a:p>
        </p:txBody>
      </p:sp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215707AE-06BA-42CE-9634-73F2854CB1F7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31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720725" y="1349375"/>
            <a:ext cx="7866063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41363" indent="-2794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SzPct val="110000"/>
              <a:buFontTx/>
              <a:buNone/>
            </a:pPr>
            <a:endParaRPr lang="nl-NL" altLang="nl-BE" sz="2400">
              <a:solidFill>
                <a:srgbClr val="00407A"/>
              </a:solidFill>
            </a:endParaRP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SzPct val="110000"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The aspiration to ease technological advancements...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 sz="2000">
                <a:solidFill>
                  <a:srgbClr val="00407A"/>
                </a:solidFill>
              </a:rPr>
              <a:t>Residue valorisation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 sz="2000">
                <a:solidFill>
                  <a:srgbClr val="00407A"/>
                </a:solidFill>
              </a:rPr>
              <a:t>Alternative binders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endParaRPr lang="nl-NL" altLang="nl-BE" sz="2400">
              <a:solidFill>
                <a:srgbClr val="00407A"/>
              </a:solidFill>
            </a:endParaRP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SzPct val="110000"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… by developing a software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 sz="2000">
                <a:solidFill>
                  <a:srgbClr val="00407A"/>
                </a:solidFill>
              </a:rPr>
              <a:t>Gradually more modules online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ClrTx/>
              <a:buFontTx/>
              <a:buNone/>
            </a:pPr>
            <a:r>
              <a:rPr lang="nl-NL" altLang="nl-BE" sz="2000">
                <a:solidFill>
                  <a:srgbClr val="00407A"/>
                </a:solidFill>
              </a:rPr>
              <a:t>Ready for beta testing September 2017?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6048375"/>
            <a:ext cx="28321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More concrete*: The goal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4A34E865-F553-4DB2-A40E-7A0832042C21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4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8775" indent="-3508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11200" indent="-3508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 i="1">
                <a:solidFill>
                  <a:srgbClr val="00407A"/>
                </a:solidFill>
              </a:rPr>
              <a:t>Centralise knowledge on the behaviour of residues as reactive precursors in building materials</a:t>
            </a:r>
          </a:p>
          <a:p>
            <a:pPr marL="350838" indent="-342900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Database of residues – treatments – database of products </a:t>
            </a:r>
            <a:r>
              <a:rPr lang="nl-NL" altLang="nl-BE" sz="1600">
                <a:solidFill>
                  <a:srgbClr val="00407A"/>
                </a:solidFill>
              </a:rPr>
              <a:t>(cements, concretes...)</a:t>
            </a:r>
          </a:p>
          <a:p>
            <a:pPr marL="350838" indent="-342900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Support calculations</a:t>
            </a:r>
          </a:p>
          <a:p>
            <a:pPr lvl="1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SzPct val="75000"/>
              <a:buFont typeface="Courier New" panose="02070309020205020404" pitchFamily="49" charset="0"/>
              <a:buChar char="o"/>
            </a:pPr>
            <a:r>
              <a:rPr lang="nl-NL" altLang="nl-BE" sz="2000">
                <a:solidFill>
                  <a:srgbClr val="00407A"/>
                </a:solidFill>
              </a:rPr>
              <a:t>Tools for calculating phase composition in kiln</a:t>
            </a:r>
          </a:p>
          <a:p>
            <a:pPr lvl="1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SzPct val="75000"/>
              <a:buFont typeface="Courier New" panose="02070309020205020404" pitchFamily="49" charset="0"/>
              <a:buChar char="o"/>
            </a:pPr>
            <a:r>
              <a:rPr lang="nl-NL" altLang="nl-BE" sz="2000">
                <a:solidFill>
                  <a:srgbClr val="00407A"/>
                </a:solidFill>
              </a:rPr>
              <a:t>Tools for synthesis of activating solution alkali activation</a:t>
            </a:r>
          </a:p>
          <a:p>
            <a:pPr lvl="1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SzPct val="75000"/>
              <a:buFont typeface="Courier New" panose="02070309020205020404" pitchFamily="49" charset="0"/>
              <a:buChar char="o"/>
            </a:pPr>
            <a:r>
              <a:rPr lang="nl-NL" altLang="nl-BE" sz="2000">
                <a:solidFill>
                  <a:srgbClr val="00407A"/>
                </a:solidFill>
              </a:rPr>
              <a:t>Financial – environmental assessments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488238" y="107950"/>
            <a:ext cx="1704975" cy="84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5724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spcBef>
                <a:spcPts val="588"/>
              </a:spcBef>
              <a:buClrTx/>
              <a:buFontTx/>
              <a:buNone/>
            </a:pPr>
            <a:r>
              <a:rPr lang="nl-BE" altLang="nl-BE" sz="1300">
                <a:solidFill>
                  <a:srgbClr val="00407A"/>
                </a:solidFill>
              </a:rPr>
              <a:t>*well, ideally we make less concrete more concrete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 dirty="0">
                <a:solidFill>
                  <a:srgbClr val="52BDEC"/>
                </a:solidFill>
              </a:rPr>
              <a:t>The goal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E504B2F2-236A-4E17-AA5E-BE368F7DF62B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5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8775" indent="-3508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 i="1">
                <a:solidFill>
                  <a:srgbClr val="00407A"/>
                </a:solidFill>
              </a:rPr>
              <a:t>Centralise knowledge on the behaviour of residues as reactive precursors in building materials</a:t>
            </a:r>
          </a:p>
          <a:p>
            <a:pPr marL="350838" indent="-342900"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Database of residues – treatments – database of products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39750" y="3105150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11200" indent="-350838"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1" hangingPunct="1">
              <a:lnSpc>
                <a:spcPct val="100000"/>
              </a:lnSpc>
              <a:spcBef>
                <a:spcPts val="588"/>
              </a:spcBef>
              <a:buSzPct val="75000"/>
              <a:buFont typeface="Courier New" panose="02070309020205020404" pitchFamily="49" charset="0"/>
              <a:buChar char="o"/>
            </a:pPr>
            <a:r>
              <a:rPr lang="nl-BE" altLang="nl-BE" sz="2000">
                <a:solidFill>
                  <a:srgbClr val="00407A"/>
                </a:solidFill>
              </a:rPr>
              <a:t>Residues/treatments from KU Leuven projects</a:t>
            </a:r>
          </a:p>
          <a:p>
            <a:pPr lvl="1" hangingPunct="1">
              <a:lnSpc>
                <a:spcPct val="100000"/>
              </a:lnSpc>
              <a:spcBef>
                <a:spcPts val="588"/>
              </a:spcBef>
              <a:buSzPct val="75000"/>
              <a:buFont typeface="Courier New" panose="02070309020205020404" pitchFamily="49" charset="0"/>
              <a:buChar char="o"/>
            </a:pPr>
            <a:r>
              <a:rPr lang="nl-BE" altLang="nl-BE" sz="2000">
                <a:solidFill>
                  <a:srgbClr val="00407A"/>
                </a:solidFill>
              </a:rPr>
              <a:t>Accredited partners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" y="4991100"/>
            <a:ext cx="1173163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3932238"/>
            <a:ext cx="917575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5029200"/>
            <a:ext cx="1549400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38" y="4064000"/>
            <a:ext cx="1404937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338" y="4089400"/>
            <a:ext cx="1220787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324475"/>
            <a:ext cx="1316038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4630738"/>
            <a:ext cx="1482725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0" y="5308600"/>
            <a:ext cx="174783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538" y="4378325"/>
            <a:ext cx="1220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 dirty="0">
                <a:solidFill>
                  <a:srgbClr val="52BDEC"/>
                </a:solidFill>
              </a:rPr>
              <a:t>The goal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32040F62-9573-4133-8909-62AD02F63D2A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6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8775" indent="-350838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 i="1">
                <a:solidFill>
                  <a:srgbClr val="00407A"/>
                </a:solidFill>
              </a:rPr>
              <a:t>Centralise knowledge on the behaviour of residues as reactive precursors in building materials</a:t>
            </a:r>
          </a:p>
          <a:p>
            <a:pPr hangingPunct="1">
              <a:lnSpc>
                <a:spcPct val="100000"/>
              </a:lnSpc>
              <a:spcBef>
                <a:spcPts val="588"/>
              </a:spcBef>
              <a:spcAft>
                <a:spcPts val="1425"/>
              </a:spcAft>
              <a:buClrTx/>
              <a:buFontTx/>
              <a:buNone/>
            </a:pPr>
            <a:r>
              <a:rPr lang="nl-NL" altLang="nl-BE" sz="2400">
                <a:solidFill>
                  <a:srgbClr val="00407A"/>
                </a:solidFill>
              </a:rPr>
              <a:t>Database of residues – treatments – database of products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39750" y="3105150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711200" indent="-350838"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11200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  <a:tab pos="96948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lvl="1" hangingPunct="1">
              <a:lnSpc>
                <a:spcPct val="100000"/>
              </a:lnSpc>
              <a:spcBef>
                <a:spcPts val="588"/>
              </a:spcBef>
              <a:buSzPct val="75000"/>
              <a:buFont typeface="Courier New" panose="02070309020205020404" pitchFamily="49" charset="0"/>
              <a:buChar char="o"/>
            </a:pPr>
            <a:r>
              <a:rPr lang="nl-BE" altLang="nl-BE" sz="2000">
                <a:solidFill>
                  <a:srgbClr val="00407A"/>
                </a:solidFill>
              </a:rPr>
              <a:t>Residues/treatments from KU Leuven projects</a:t>
            </a:r>
          </a:p>
          <a:p>
            <a:pPr lvl="1" hangingPunct="1">
              <a:lnSpc>
                <a:spcPct val="100000"/>
              </a:lnSpc>
              <a:spcBef>
                <a:spcPts val="588"/>
              </a:spcBef>
              <a:buSzPct val="75000"/>
              <a:buFont typeface="Courier New" panose="02070309020205020404" pitchFamily="49" charset="0"/>
              <a:buChar char="o"/>
            </a:pPr>
            <a:r>
              <a:rPr lang="nl-BE" altLang="nl-BE" sz="2000">
                <a:solidFill>
                  <a:srgbClr val="00407A"/>
                </a:solidFill>
              </a:rPr>
              <a:t>Accredited partners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" y="4991100"/>
            <a:ext cx="1173163" cy="52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50" y="3932238"/>
            <a:ext cx="917575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075" y="5029200"/>
            <a:ext cx="1549400" cy="446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538" y="4064000"/>
            <a:ext cx="1404937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338" y="4089400"/>
            <a:ext cx="1220787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324475"/>
            <a:ext cx="1316038" cy="59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0" y="4630738"/>
            <a:ext cx="1482725" cy="50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450" y="5308600"/>
            <a:ext cx="1747838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538" y="4378325"/>
            <a:ext cx="12207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54" name="AutoShape 14"/>
          <p:cNvSpPr>
            <a:spLocks noChangeArrowheads="1"/>
          </p:cNvSpPr>
          <p:nvPr/>
        </p:nvSpPr>
        <p:spPr bwMode="auto">
          <a:xfrm>
            <a:off x="431800" y="2303463"/>
            <a:ext cx="3240088" cy="576262"/>
          </a:xfrm>
          <a:prstGeom prst="roundRect">
            <a:avLst>
              <a:gd name="adj" fmla="val 16667"/>
            </a:avLst>
          </a:prstGeom>
          <a:noFill/>
          <a:ln w="38160" cap="flat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B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Database of residues</a:t>
            </a:r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A7BE62EB-E544-4DBE-94B0-85A67318EE45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7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0838" indent="-350838"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 marL="855663" indent="-320675"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Collect a database of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buSzPct val="75000"/>
              <a:buFont typeface="Symbol" panose="05050102010706020507" pitchFamily="18" charset="2"/>
              <a:buChar char=""/>
            </a:pPr>
            <a:r>
              <a:rPr lang="nl-NL" altLang="nl-BE" sz="2000">
                <a:solidFill>
                  <a:srgbClr val="00407A"/>
                </a:solidFill>
              </a:rPr>
              <a:t>Chemical compositions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buSzPct val="75000"/>
              <a:buFont typeface="Symbol" panose="05050102010706020507" pitchFamily="18" charset="2"/>
              <a:buChar char=""/>
            </a:pPr>
            <a:r>
              <a:rPr lang="nl-NL" altLang="nl-BE" sz="2000">
                <a:solidFill>
                  <a:srgbClr val="00407A"/>
                </a:solidFill>
              </a:rPr>
              <a:t>Industry of origin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buSzPct val="75000"/>
              <a:buFont typeface="Symbol" panose="05050102010706020507" pitchFamily="18" charset="2"/>
              <a:buChar char=""/>
            </a:pPr>
            <a:r>
              <a:rPr lang="nl-NL" altLang="nl-BE" sz="2000">
                <a:solidFill>
                  <a:srgbClr val="00407A"/>
                </a:solidFill>
              </a:rPr>
              <a:t>X-ray diffraction patterns/FTIR spectra/...</a:t>
            </a:r>
          </a:p>
          <a:p>
            <a:pPr lvl="1" hangingPunct="1">
              <a:lnSpc>
                <a:spcPct val="100000"/>
              </a:lnSpc>
              <a:spcBef>
                <a:spcPts val="600"/>
              </a:spcBef>
              <a:buSzPct val="75000"/>
              <a:buFont typeface="Symbol" panose="05050102010706020507" pitchFamily="18" charset="2"/>
              <a:buChar char=""/>
            </a:pPr>
            <a:r>
              <a:rPr lang="nl-NL" altLang="nl-BE" sz="2000">
                <a:solidFill>
                  <a:srgbClr val="00407A"/>
                </a:solidFill>
              </a:rPr>
              <a:t>Reactivity</a:t>
            </a:r>
          </a:p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Example from mineralogy: RRUFF database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3887788"/>
            <a:ext cx="6832600" cy="25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4781550" y="6438900"/>
            <a:ext cx="16986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1100">
                <a:solidFill>
                  <a:srgbClr val="00407A"/>
                </a:solidFill>
              </a:rPr>
              <a:t>rruff.info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Database of residues</a:t>
            </a:r>
          </a:p>
        </p:txBody>
      </p:sp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1823C354-808A-4070-AB4B-390B21C8CC65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8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0838" indent="-350838"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Example from mineralogy: RRUFF database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7338" y="1898650"/>
            <a:ext cx="9791701" cy="450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773488" y="6294438"/>
            <a:ext cx="16986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1100">
                <a:solidFill>
                  <a:srgbClr val="00407A"/>
                </a:solidFill>
              </a:rPr>
              <a:t>rruff.info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539750" y="468313"/>
            <a:ext cx="8334375" cy="90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3600">
                <a:solidFill>
                  <a:srgbClr val="52BDEC"/>
                </a:solidFill>
              </a:rPr>
              <a:t>Database of residues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635375" y="6524625"/>
            <a:ext cx="935038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hangingPunct="1">
              <a:lnSpc>
                <a:spcPct val="100000"/>
              </a:lnSpc>
              <a:buClrTx/>
              <a:buFontTx/>
              <a:buNone/>
            </a:pPr>
            <a:fld id="{AA192DC0-966F-4933-8EDB-DF568697A281}" type="slidenum">
              <a:rPr lang="nl-BE" altLang="nl-BE">
                <a:solidFill>
                  <a:srgbClr val="00407A"/>
                </a:solidFill>
                <a:cs typeface="Lucida Sans Unicode" panose="020B0602030504020204" pitchFamily="34" charset="0"/>
              </a:rPr>
              <a:pPr algn="r" hangingPunct="1">
                <a:lnSpc>
                  <a:spcPct val="100000"/>
                </a:lnSpc>
                <a:buClrTx/>
                <a:buFontTx/>
                <a:buNone/>
              </a:pPr>
              <a:t>9</a:t>
            </a:fld>
            <a:endParaRPr lang="nl-BE" altLang="nl-BE">
              <a:solidFill>
                <a:srgbClr val="00407A"/>
              </a:solidFill>
              <a:cs typeface="Lucida Sans Unicode" panose="020B0602030504020204" pitchFamily="34" charset="0"/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9750" y="1349375"/>
            <a:ext cx="8334375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marL="350838" indent="-350838"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350838" algn="l"/>
                <a:tab pos="798513" algn="l"/>
                <a:tab pos="1247775" algn="l"/>
                <a:tab pos="1697038" algn="l"/>
                <a:tab pos="2146300" algn="l"/>
                <a:tab pos="2595563" algn="l"/>
                <a:tab pos="3044825" algn="l"/>
                <a:tab pos="3494088" algn="l"/>
                <a:tab pos="3943350" algn="l"/>
                <a:tab pos="4392613" algn="l"/>
                <a:tab pos="4841875" algn="l"/>
                <a:tab pos="5291138" algn="l"/>
                <a:tab pos="5740400" algn="l"/>
                <a:tab pos="6189663" algn="l"/>
                <a:tab pos="6638925" algn="l"/>
                <a:tab pos="7088188" algn="l"/>
                <a:tab pos="7537450" algn="l"/>
                <a:tab pos="7986713" algn="l"/>
                <a:tab pos="8435975" algn="l"/>
                <a:tab pos="8885238" algn="l"/>
                <a:tab pos="93345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hangingPunct="1">
              <a:lnSpc>
                <a:spcPct val="100000"/>
              </a:lnSpc>
              <a:spcBef>
                <a:spcPts val="600"/>
              </a:spcBef>
              <a:spcAft>
                <a:spcPts val="575"/>
              </a:spcAft>
              <a:buSzPct val="110000"/>
              <a:buFont typeface="Arial" panose="020B0604020202020204" pitchFamily="34" charset="0"/>
              <a:buChar char="•"/>
            </a:pPr>
            <a:r>
              <a:rPr lang="nl-NL" altLang="nl-BE" sz="2400">
                <a:solidFill>
                  <a:srgbClr val="00407A"/>
                </a:solidFill>
              </a:rPr>
              <a:t>Example from mineralogy: RRUFF database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773488" y="6113463"/>
            <a:ext cx="16986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nl-BE" altLang="nl-BE" sz="1100">
                <a:solidFill>
                  <a:srgbClr val="00407A"/>
                </a:solidFill>
              </a:rPr>
              <a:t>rruff.info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900" y="1871663"/>
            <a:ext cx="9450388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thema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nl-B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nl-B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Kantoor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thema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nl-B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nl-B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Kantoor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them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thema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nl-B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nl-BE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Kantoorthe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ntoorthem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ntoorthe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34461</TotalTime>
  <Words>951</Words>
  <Application>Microsoft Office PowerPoint</Application>
  <PresentationFormat>Diavoorstelling (4:3)</PresentationFormat>
  <Paragraphs>412</Paragraphs>
  <Slides>31</Slides>
  <Notes>31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3</vt:i4>
      </vt:variant>
      <vt:variant>
        <vt:lpstr>Diatitels</vt:lpstr>
      </vt:variant>
      <vt:variant>
        <vt:i4>31</vt:i4>
      </vt:variant>
    </vt:vector>
  </HeadingPairs>
  <TitlesOfParts>
    <vt:vector size="42" baseType="lpstr">
      <vt:lpstr>Microsoft YaHei</vt:lpstr>
      <vt:lpstr>Arial</vt:lpstr>
      <vt:lpstr>Arial Rounded MT Bold</vt:lpstr>
      <vt:lpstr>Courier New</vt:lpstr>
      <vt:lpstr>Lucida Sans Unicode</vt:lpstr>
      <vt:lpstr>Segoe Print</vt:lpstr>
      <vt:lpstr>Symbol</vt:lpstr>
      <vt:lpstr>Times New Roman</vt:lpstr>
      <vt:lpstr>Kantoorthema</vt:lpstr>
      <vt:lpstr>Kantoorthema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cp:lastModifiedBy>Arne</cp:lastModifiedBy>
  <cp:revision>5</cp:revision>
  <cp:lastPrinted>1601-01-01T00:00:00Z</cp:lastPrinted>
  <dcterms:created xsi:type="dcterms:W3CDTF">1601-01-01T00:00:00Z</dcterms:created>
  <dcterms:modified xsi:type="dcterms:W3CDTF">2017-04-03T08:49:12Z</dcterms:modified>
</cp:coreProperties>
</file>