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handoutMasterIdLst>
    <p:handoutMasterId r:id="rId25"/>
  </p:handoutMasterIdLst>
  <p:sldIdLst>
    <p:sldId id="256" r:id="rId3"/>
    <p:sldId id="272" r:id="rId4"/>
    <p:sldId id="273" r:id="rId5"/>
    <p:sldId id="258" r:id="rId6"/>
    <p:sldId id="275" r:id="rId7"/>
    <p:sldId id="270" r:id="rId8"/>
    <p:sldId id="291" r:id="rId9"/>
    <p:sldId id="292" r:id="rId10"/>
    <p:sldId id="293" r:id="rId11"/>
    <p:sldId id="296" r:id="rId12"/>
    <p:sldId id="297" r:id="rId13"/>
    <p:sldId id="310" r:id="rId14"/>
    <p:sldId id="298" r:id="rId15"/>
    <p:sldId id="299" r:id="rId16"/>
    <p:sldId id="300" r:id="rId17"/>
    <p:sldId id="312" r:id="rId18"/>
    <p:sldId id="304" r:id="rId19"/>
    <p:sldId id="313" r:id="rId20"/>
    <p:sldId id="306" r:id="rId21"/>
    <p:sldId id="314" r:id="rId22"/>
    <p:sldId id="308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00FF00"/>
    <a:srgbClr val="996633"/>
    <a:srgbClr val="990033"/>
    <a:srgbClr val="800000"/>
    <a:srgbClr val="FF3300"/>
    <a:srgbClr val="00FFFF"/>
    <a:srgbClr val="33993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2787" autoAdjust="0"/>
    <p:restoredTop sz="90909" autoAdjust="0"/>
  </p:normalViewPr>
  <p:slideViewPr>
    <p:cSldViewPr showGuides="1">
      <p:cViewPr varScale="1">
        <p:scale>
          <a:sx n="107" d="100"/>
          <a:sy n="107" d="100"/>
        </p:scale>
        <p:origin x="-3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9" d="100"/>
          <a:sy n="89" d="100"/>
        </p:scale>
        <p:origin x="-376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372B1C-3E6A-4CDA-8B70-6B5970DE221B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2E58B2-80AA-4D40-B684-3266BD3FADA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79685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A7A4A-56E3-4B64-9902-E62EDBA2EFAF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69C12-2F91-4C9E-8490-CD644B26CCB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37881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A7F47D-E2C7-4628-822B-2B7730F63BE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355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7C39C8-1108-4C80-9F98-4FB1ABEC95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97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A8814-0196-417B-950E-831CD4AA9C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090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52321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5666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22704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6259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9921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74264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54298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07336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1DC94F-33AE-4823-A03D-3F8F15C24A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771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843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554567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18285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BEBB7-5583-4170-AE60-344707E0A8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32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B9045-CF2F-42CB-80ED-87E0D49A74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21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9F85A-D8D4-4F27-88D8-E7838DE291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28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77212-B55C-402F-8B1B-70D1C8F5C1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203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1D0BA-F831-4B96-AC0F-0A9C08BA9F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07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D26D7-3AC3-4C73-B408-74E3619622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03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A50E7-9723-44FA-87DC-BB0D81F990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14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6FF961C7-B1CE-4107-95FB-03DBECC8EB75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9459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3766" y="124574"/>
            <a:ext cx="337367" cy="595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6996390" y="6698844"/>
            <a:ext cx="2147507" cy="159462"/>
          </a:xfrm>
          <a:prstGeom prst="rect">
            <a:avLst/>
          </a:prstGeom>
          <a:noFill/>
        </p:spPr>
        <p:txBody>
          <a:bodyPr wrap="none" lIns="18000" tIns="18000" rIns="18000" bIns="18000" rtlCol="0">
            <a:spAutoFit/>
          </a:bodyPr>
          <a:lstStyle/>
          <a:p>
            <a:r>
              <a:rPr lang="en-US" sz="800" b="0" i="1" dirty="0" smtClean="0"/>
              <a:t>5th International Slag </a:t>
            </a:r>
            <a:r>
              <a:rPr lang="en-US" sz="800" b="0" i="1" dirty="0" err="1" smtClean="0"/>
              <a:t>Valorisation</a:t>
            </a:r>
            <a:r>
              <a:rPr lang="en-US" sz="800" b="0" i="1" dirty="0" smtClean="0"/>
              <a:t> Symposium</a:t>
            </a:r>
            <a:endParaRPr lang="en-US" sz="800" b="0" i="1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21246" cy="328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36"/>
          <p:cNvSpPr>
            <a:spLocks noChangeArrowheads="1"/>
          </p:cNvSpPr>
          <p:nvPr userDrawn="1"/>
        </p:nvSpPr>
        <p:spPr bwMode="auto">
          <a:xfrm>
            <a:off x="8188442" y="0"/>
            <a:ext cx="956475" cy="15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8000" tIns="18000" rIns="18000" bIns="1800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itchFamily="34" charset="0"/>
              </a:rPr>
              <a:t>University of Ioannina</a:t>
            </a:r>
            <a:endParaRPr lang="el-GR" sz="8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65CAC-BADE-4DEA-B41A-26A66A64EF37}" type="datetimeFigureOut">
              <a:rPr lang="el-GR" smtClean="0"/>
              <a:t>31/3/2017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B59F8-E685-4B6A-99F3-4B55C282654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19612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4.bin"/><Relationship Id="rId3" Type="http://schemas.openxmlformats.org/officeDocument/2006/relationships/image" Target="../media/image21.emf"/><Relationship Id="rId7" Type="http://schemas.openxmlformats.org/officeDocument/2006/relationships/oleObject" Target="../embeddings/oleObject1.bin"/><Relationship Id="rId12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11" Type="http://schemas.openxmlformats.org/officeDocument/2006/relationships/oleObject" Target="../embeddings/oleObject3.bin"/><Relationship Id="rId5" Type="http://schemas.openxmlformats.org/officeDocument/2006/relationships/image" Target="../media/image23.emf"/><Relationship Id="rId10" Type="http://schemas.openxmlformats.org/officeDocument/2006/relationships/image" Target="../media/image18.wmf"/><Relationship Id="rId4" Type="http://schemas.openxmlformats.org/officeDocument/2006/relationships/image" Target="../media/image22.emf"/><Relationship Id="rId9" Type="http://schemas.openxmlformats.org/officeDocument/2006/relationships/oleObject" Target="../embeddings/oleObject2.bin"/><Relationship Id="rId1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13" Type="http://schemas.openxmlformats.org/officeDocument/2006/relationships/image" Target="../media/image42.emf"/><Relationship Id="rId18" Type="http://schemas.openxmlformats.org/officeDocument/2006/relationships/image" Target="../media/image47.emf"/><Relationship Id="rId3" Type="http://schemas.openxmlformats.org/officeDocument/2006/relationships/image" Target="../media/image32.emf"/><Relationship Id="rId21" Type="http://schemas.openxmlformats.org/officeDocument/2006/relationships/image" Target="../media/image50.emf"/><Relationship Id="rId7" Type="http://schemas.openxmlformats.org/officeDocument/2006/relationships/image" Target="../media/image36.emf"/><Relationship Id="rId12" Type="http://schemas.openxmlformats.org/officeDocument/2006/relationships/image" Target="../media/image41.emf"/><Relationship Id="rId17" Type="http://schemas.openxmlformats.org/officeDocument/2006/relationships/image" Target="../media/image46.emf"/><Relationship Id="rId25" Type="http://schemas.openxmlformats.org/officeDocument/2006/relationships/image" Target="../media/image54.emf"/><Relationship Id="rId2" Type="http://schemas.openxmlformats.org/officeDocument/2006/relationships/image" Target="../media/image31.emf"/><Relationship Id="rId16" Type="http://schemas.openxmlformats.org/officeDocument/2006/relationships/image" Target="../media/image45.emf"/><Relationship Id="rId20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emf"/><Relationship Id="rId11" Type="http://schemas.openxmlformats.org/officeDocument/2006/relationships/image" Target="../media/image40.emf"/><Relationship Id="rId24" Type="http://schemas.openxmlformats.org/officeDocument/2006/relationships/image" Target="../media/image53.emf"/><Relationship Id="rId5" Type="http://schemas.openxmlformats.org/officeDocument/2006/relationships/image" Target="../media/image34.emf"/><Relationship Id="rId15" Type="http://schemas.openxmlformats.org/officeDocument/2006/relationships/image" Target="../media/image44.emf"/><Relationship Id="rId23" Type="http://schemas.openxmlformats.org/officeDocument/2006/relationships/image" Target="../media/image52.emf"/><Relationship Id="rId10" Type="http://schemas.openxmlformats.org/officeDocument/2006/relationships/image" Target="../media/image39.emf"/><Relationship Id="rId19" Type="http://schemas.openxmlformats.org/officeDocument/2006/relationships/image" Target="../media/image48.emf"/><Relationship Id="rId4" Type="http://schemas.openxmlformats.org/officeDocument/2006/relationships/image" Target="../media/image33.emf"/><Relationship Id="rId9" Type="http://schemas.openxmlformats.org/officeDocument/2006/relationships/image" Target="../media/image38.emf"/><Relationship Id="rId14" Type="http://schemas.openxmlformats.org/officeDocument/2006/relationships/image" Target="../media/image43.emf"/><Relationship Id="rId22" Type="http://schemas.openxmlformats.org/officeDocument/2006/relationships/image" Target="../media/image51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72980" y="1203157"/>
            <a:ext cx="839804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339933"/>
                </a:solidFill>
                <a:latin typeface="Comic Sans MS" pitchFamily="66" charset="0"/>
                <a:cs typeface="Arial" pitchFamily="34" charset="0"/>
              </a:rPr>
              <a:t>INVESTIGATING THE PROPERTIES OF IRON IN INORGANIC POLYMERS WITH </a:t>
            </a:r>
            <a:r>
              <a:rPr lang="en-US" b="1" baseline="30000" dirty="0">
                <a:solidFill>
                  <a:srgbClr val="339933"/>
                </a:solidFill>
                <a:latin typeface="Comic Sans MS" pitchFamily="66" charset="0"/>
                <a:cs typeface="Arial" pitchFamily="34" charset="0"/>
              </a:rPr>
              <a:t>57</a:t>
            </a:r>
            <a:r>
              <a:rPr lang="en-US" b="1" dirty="0">
                <a:solidFill>
                  <a:srgbClr val="339933"/>
                </a:solidFill>
                <a:latin typeface="Comic Sans MS" pitchFamily="66" charset="0"/>
                <a:cs typeface="Arial" pitchFamily="34" charset="0"/>
              </a:rPr>
              <a:t>Fe MÖSSBAUER </a:t>
            </a:r>
            <a:r>
              <a:rPr lang="en-US" b="1" dirty="0" smtClean="0">
                <a:solidFill>
                  <a:srgbClr val="339933"/>
                </a:solidFill>
                <a:latin typeface="Comic Sans MS" pitchFamily="66" charset="0"/>
                <a:cs typeface="Arial" pitchFamily="34" charset="0"/>
              </a:rPr>
              <a:t>SPECTROSCOPY</a:t>
            </a:r>
            <a:endParaRPr lang="en-US" b="1" dirty="0">
              <a:solidFill>
                <a:srgbClr val="339933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880672" y="3212976"/>
            <a:ext cx="338265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Alexios P. Douvalis</a:t>
            </a:r>
          </a:p>
          <a:p>
            <a:pPr algn="ctr"/>
            <a:endParaRPr lang="en-US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endParaRPr lang="en-US" dirty="0" smtClean="0">
              <a:latin typeface="Comic Sans MS" pitchFamily="66" charset="0"/>
              <a:cs typeface="Arial" pitchFamily="34" charset="0"/>
            </a:endParaRPr>
          </a:p>
          <a:p>
            <a:pPr algn="ctr"/>
            <a:r>
              <a:rPr lang="en-US" dirty="0" smtClean="0">
                <a:solidFill>
                  <a:srgbClr val="0000FF"/>
                </a:solidFill>
                <a:latin typeface="Comic Sans MS" pitchFamily="66" charset="0"/>
                <a:cs typeface="Arial" pitchFamily="34" charset="0"/>
              </a:rPr>
              <a:t>Physics Department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  <a:latin typeface="Comic Sans MS" pitchFamily="66" charset="0"/>
                <a:cs typeface="Arial" pitchFamily="34" charset="0"/>
              </a:rPr>
              <a:t>University of Ioannina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  <a:latin typeface="Comic Sans MS" pitchFamily="66" charset="0"/>
                <a:cs typeface="Arial" pitchFamily="34" charset="0"/>
              </a:rPr>
              <a:t>Ioannina-Greece</a:t>
            </a:r>
            <a:endParaRPr lang="en-US" dirty="0">
              <a:solidFill>
                <a:srgbClr val="0000FF"/>
              </a:solidFill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0000"/>
            <a:ext cx="4038182" cy="572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689164" y="157620"/>
            <a:ext cx="17668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Comic Sans MS" pitchFamily="66" charset="0"/>
              </a:rPr>
              <a:t>Te</a:t>
            </a:r>
            <a:r>
              <a:rPr lang="en-US" dirty="0" smtClean="0">
                <a:latin typeface="Comic Sans MS" pitchFamily="66" charset="0"/>
              </a:rPr>
              <a:t> samples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890587"/>
            <a:ext cx="5200650" cy="507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5496" y="484118"/>
            <a:ext cx="165141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Complete analysis</a:t>
            </a:r>
            <a:endParaRPr lang="en-US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21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681270" y="157620"/>
            <a:ext cx="176683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Comic Sans MS" pitchFamily="66" charset="0"/>
              </a:rPr>
              <a:t>Te</a:t>
            </a:r>
            <a:r>
              <a:rPr lang="en-US" dirty="0" smtClean="0">
                <a:latin typeface="Comic Sans MS" pitchFamily="66" charset="0"/>
              </a:rPr>
              <a:t> samples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0000"/>
            <a:ext cx="4038182" cy="572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182" y="784192"/>
            <a:ext cx="4486272" cy="5661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496" y="484118"/>
            <a:ext cx="165141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Complete analysis</a:t>
            </a:r>
            <a:endParaRPr lang="en-US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47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4295404" y="2985919"/>
            <a:ext cx="1500732" cy="1816537"/>
            <a:chOff x="4295404" y="2985919"/>
            <a:chExt cx="1500732" cy="1816537"/>
          </a:xfrm>
        </p:grpSpPr>
        <p:cxnSp>
          <p:nvCxnSpPr>
            <p:cNvPr id="63" name="Straight Arrow Connector 62"/>
            <p:cNvCxnSpPr/>
            <p:nvPr/>
          </p:nvCxnSpPr>
          <p:spPr>
            <a:xfrm>
              <a:off x="5401515" y="2985919"/>
              <a:ext cx="0" cy="1816537"/>
            </a:xfrm>
            <a:prstGeom prst="straightConnector1">
              <a:avLst/>
            </a:prstGeom>
            <a:ln>
              <a:solidFill>
                <a:srgbClr val="8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4295404" y="3383626"/>
              <a:ext cx="1500732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8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800000"/>
                  </a:solidFill>
                  <a:latin typeface="Comic Sans MS" pitchFamily="66" charset="0"/>
                </a:rPr>
                <a:t>R(Fe</a:t>
              </a:r>
              <a:r>
                <a:rPr lang="en-US" sz="1000" baseline="30000" dirty="0" smtClean="0">
                  <a:solidFill>
                    <a:srgbClr val="800000"/>
                  </a:solidFill>
                  <a:latin typeface="Comic Sans MS" pitchFamily="66" charset="0"/>
                </a:rPr>
                <a:t>3+</a:t>
              </a:r>
              <a:r>
                <a:rPr lang="en-US" sz="1000" baseline="-25000" dirty="0" smtClean="0">
                  <a:solidFill>
                    <a:srgbClr val="800000"/>
                  </a:solidFill>
                  <a:latin typeface="Comic Sans MS" pitchFamily="66" charset="0"/>
                </a:rPr>
                <a:t>IP</a:t>
              </a:r>
              <a:r>
                <a:rPr lang="en-US" sz="1000" dirty="0" smtClean="0">
                  <a:solidFill>
                    <a:srgbClr val="800000"/>
                  </a:solidFill>
                  <a:latin typeface="Comic Sans MS" pitchFamily="66" charset="0"/>
                </a:rPr>
                <a:t>)≈4xR(Fe</a:t>
              </a:r>
              <a:r>
                <a:rPr lang="en-US" sz="1000" baseline="30000" dirty="0" smtClean="0">
                  <a:solidFill>
                    <a:srgbClr val="800000"/>
                  </a:solidFill>
                  <a:latin typeface="Comic Sans MS" pitchFamily="66" charset="0"/>
                </a:rPr>
                <a:t>3+</a:t>
              </a:r>
              <a:r>
                <a:rPr lang="en-US" sz="1000" baseline="-25000" dirty="0" smtClean="0">
                  <a:solidFill>
                    <a:srgbClr val="800000"/>
                  </a:solidFill>
                  <a:latin typeface="Comic Sans MS" pitchFamily="66" charset="0"/>
                </a:rPr>
                <a:t>Slag</a:t>
              </a:r>
              <a:r>
                <a:rPr lang="en-US" sz="1000" dirty="0" smtClean="0">
                  <a:solidFill>
                    <a:srgbClr val="800000"/>
                  </a:solidFill>
                  <a:latin typeface="Comic Sans MS" pitchFamily="66" charset="0"/>
                </a:rPr>
                <a:t>)</a:t>
              </a:r>
              <a:endParaRPr lang="el-GR" sz="1000" dirty="0">
                <a:solidFill>
                  <a:srgbClr val="800000"/>
                </a:solidFill>
                <a:latin typeface="Comic Sans MS" pitchFamily="66" charset="0"/>
              </a:endParaRPr>
            </a:p>
          </p:txBody>
        </p:sp>
      </p:grp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0" y="720000"/>
            <a:ext cx="4171050" cy="5895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764254" y="237211"/>
            <a:ext cx="561884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Comic Sans MS" pitchFamily="66" charset="0"/>
              </a:rPr>
              <a:t>Bi-</a:t>
            </a:r>
            <a:r>
              <a:rPr lang="en-US" sz="1800" dirty="0" err="1" smtClean="0">
                <a:latin typeface="Comic Sans MS" pitchFamily="66" charset="0"/>
              </a:rPr>
              <a:t>Te</a:t>
            </a:r>
            <a:r>
              <a:rPr lang="en-US" sz="1800" dirty="0" smtClean="0">
                <a:latin typeface="Comic Sans MS" pitchFamily="66" charset="0"/>
              </a:rPr>
              <a:t> samples 77 K Mössbauer spectra comparison</a:t>
            </a:r>
            <a:endParaRPr lang="en-US" sz="1800" dirty="0">
              <a:latin typeface="Comic Sans MS" pitchFamily="66" charset="0"/>
            </a:endParaRPr>
          </a:p>
        </p:txBody>
      </p:sp>
      <p:pic>
        <p:nvPicPr>
          <p:cNvPr id="36871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0"/>
          <a:stretch/>
        </p:blipFill>
        <p:spPr bwMode="auto">
          <a:xfrm>
            <a:off x="5436096" y="720000"/>
            <a:ext cx="3919959" cy="5895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" y="720338"/>
            <a:ext cx="4171050" cy="5895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164930" y="1199229"/>
            <a:ext cx="3121210" cy="4171665"/>
            <a:chOff x="1164930" y="1199229"/>
            <a:chExt cx="3121210" cy="4171665"/>
          </a:xfrm>
        </p:grpSpPr>
        <p:sp>
          <p:nvSpPr>
            <p:cNvPr id="6" name="Rectangle 5"/>
            <p:cNvSpPr/>
            <p:nvPr/>
          </p:nvSpPr>
          <p:spPr>
            <a:xfrm>
              <a:off x="2816649" y="2020778"/>
              <a:ext cx="1035271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omic Sans MS" pitchFamily="66" charset="0"/>
                </a:rPr>
                <a:t>Fe</a:t>
              </a:r>
              <a:r>
                <a:rPr lang="en-US" sz="1000" baseline="30000" dirty="0">
                  <a:solidFill>
                    <a:srgbClr val="0000FF"/>
                  </a:solidFill>
                  <a:latin typeface="Comic Sans MS" pitchFamily="66" charset="0"/>
                </a:rPr>
                <a:t>2</a:t>
              </a:r>
              <a:r>
                <a:rPr lang="en-US" sz="1000" baseline="30000" dirty="0" smtClean="0">
                  <a:solidFill>
                    <a:srgbClr val="0000FF"/>
                  </a:solidFill>
                  <a:latin typeface="Comic Sans MS" pitchFamily="66" charset="0"/>
                </a:rPr>
                <a:t>+</a:t>
              </a:r>
              <a:endParaRPr lang="en-US" sz="1000" dirty="0">
                <a:solidFill>
                  <a:srgbClr val="0000FF"/>
                </a:solidFill>
                <a:latin typeface="Comic Sans MS" pitchFamily="66" charset="0"/>
              </a:endParaRP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IS=1.26</a:t>
              </a: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QS=3.05</a:t>
              </a:r>
            </a:p>
            <a:p>
              <a:pPr algn="ctr"/>
              <a:r>
                <a:rPr lang="el-GR" sz="1000" dirty="0" smtClean="0">
                  <a:solidFill>
                    <a:srgbClr val="0000FF"/>
                  </a:solidFill>
                  <a:latin typeface="Comic Sans MS" pitchFamily="66" charset="0"/>
                </a:rPr>
                <a:t>Δ</a:t>
              </a:r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QS=0.14</a:t>
              </a: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A=85%</a:t>
              </a:r>
              <a:endParaRPr lang="el-GR" sz="1000" dirty="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411760" y="4509120"/>
              <a:ext cx="187438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omic Sans MS" pitchFamily="66" charset="0"/>
                </a:rPr>
                <a:t>Fe</a:t>
              </a:r>
              <a:r>
                <a:rPr lang="en-US" sz="1000" baseline="30000" dirty="0">
                  <a:solidFill>
                    <a:srgbClr val="0000FF"/>
                  </a:solidFill>
                  <a:latin typeface="Comic Sans MS" pitchFamily="66" charset="0"/>
                </a:rPr>
                <a:t>2+</a:t>
              </a:r>
              <a:endParaRPr lang="en-US" sz="1000" dirty="0" smtClean="0">
                <a:solidFill>
                  <a:srgbClr val="0000FF"/>
                </a:solidFill>
                <a:latin typeface="Comic Sans MS" pitchFamily="66" charset="0"/>
              </a:endParaRP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IS=1.26</a:t>
              </a: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QS=3.05</a:t>
              </a:r>
            </a:p>
            <a:p>
              <a:pPr algn="ctr"/>
              <a:r>
                <a:rPr lang="el-GR" sz="1000" dirty="0" smtClean="0">
                  <a:solidFill>
                    <a:srgbClr val="0000FF"/>
                  </a:solidFill>
                  <a:latin typeface="Comic Sans MS" pitchFamily="66" charset="0"/>
                </a:rPr>
                <a:t>Δ</a:t>
              </a:r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QS=0.13</a:t>
              </a: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A=73%</a:t>
              </a:r>
              <a:endParaRPr lang="el-GR" sz="1000" dirty="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87624" y="1199229"/>
              <a:ext cx="864096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  <a:latin typeface="Comic Sans MS" pitchFamily="66" charset="0"/>
                </a:rPr>
                <a:t>(Fe</a:t>
              </a:r>
              <a:r>
                <a:rPr lang="en-US" sz="1000" baseline="30000" dirty="0">
                  <a:solidFill>
                    <a:srgbClr val="FF0000"/>
                  </a:solidFill>
                  <a:latin typeface="Comic Sans MS" pitchFamily="66" charset="0"/>
                </a:rPr>
                <a:t>3+</a:t>
              </a:r>
              <a:r>
                <a:rPr lang="en-US" sz="1000" dirty="0">
                  <a:solidFill>
                    <a:srgbClr val="FF0000"/>
                  </a:solidFill>
                  <a:latin typeface="Comic Sans MS" pitchFamily="66" charset="0"/>
                </a:rPr>
                <a:t>)</a:t>
              </a: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IS=0.43</a:t>
              </a: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QS=1.04</a:t>
              </a:r>
            </a:p>
            <a:p>
              <a:pPr algn="ctr"/>
              <a:r>
                <a:rPr lang="el-GR" sz="1000" dirty="0" smtClean="0">
                  <a:solidFill>
                    <a:srgbClr val="FF0000"/>
                  </a:solidFill>
                  <a:latin typeface="Comic Sans MS" pitchFamily="66" charset="0"/>
                </a:rPr>
                <a:t>Δ</a:t>
              </a:r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QS=0.53</a:t>
              </a: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A=4%</a:t>
              </a:r>
              <a:endParaRPr lang="el-GR" sz="10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64930" y="3748970"/>
              <a:ext cx="958798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  <a:latin typeface="Comic Sans MS" pitchFamily="66" charset="0"/>
                </a:rPr>
                <a:t>Fe</a:t>
              </a:r>
              <a:r>
                <a:rPr lang="en-US" sz="1000" baseline="30000" dirty="0">
                  <a:solidFill>
                    <a:srgbClr val="FF0000"/>
                  </a:solidFill>
                  <a:latin typeface="Comic Sans MS" pitchFamily="66" charset="0"/>
                </a:rPr>
                <a:t>3+</a:t>
              </a:r>
              <a:endParaRPr lang="en-US" sz="1000" dirty="0" smtClean="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IS=0.42</a:t>
              </a: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QS=0.82</a:t>
              </a:r>
            </a:p>
            <a:p>
              <a:pPr algn="ctr"/>
              <a:r>
                <a:rPr lang="el-GR" sz="1000" dirty="0" smtClean="0">
                  <a:solidFill>
                    <a:srgbClr val="FF0000"/>
                  </a:solidFill>
                  <a:latin typeface="Comic Sans MS" pitchFamily="66" charset="0"/>
                </a:rPr>
                <a:t>Δ</a:t>
              </a:r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QS=0.41</a:t>
              </a: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A=16%</a:t>
              </a:r>
              <a:endParaRPr lang="el-GR" sz="10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-9408" y="6615458"/>
            <a:ext cx="2709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omic Sans MS" pitchFamily="66" charset="0"/>
              </a:rPr>
              <a:t>IS, QS, </a:t>
            </a:r>
            <a:r>
              <a:rPr lang="el-GR" sz="1000" dirty="0" smtClean="0">
                <a:latin typeface="Comic Sans MS" pitchFamily="66" charset="0"/>
              </a:rPr>
              <a:t>Δ</a:t>
            </a:r>
            <a:r>
              <a:rPr lang="en-US" sz="1000" dirty="0" smtClean="0">
                <a:latin typeface="Comic Sans MS" pitchFamily="66" charset="0"/>
              </a:rPr>
              <a:t>QS in mm/s</a:t>
            </a:r>
            <a:r>
              <a:rPr lang="el-GR" sz="1000" dirty="0" smtClean="0">
                <a:latin typeface="Comic Sans MS" pitchFamily="66" charset="0"/>
              </a:rPr>
              <a:t> </a:t>
            </a:r>
            <a:r>
              <a:rPr lang="en-US" sz="1000" dirty="0" smtClean="0">
                <a:latin typeface="Comic Sans MS" pitchFamily="66" charset="0"/>
              </a:rPr>
              <a:t>(±0.02 mm/s)</a:t>
            </a:r>
            <a:endParaRPr lang="el-GR" sz="1000" dirty="0">
              <a:latin typeface="Comic Sans MS" pitchFamily="66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800187" y="1196752"/>
            <a:ext cx="3218049" cy="4539377"/>
            <a:chOff x="5800187" y="1196752"/>
            <a:chExt cx="3218049" cy="4539377"/>
          </a:xfrm>
        </p:grpSpPr>
        <p:sp>
          <p:nvSpPr>
            <p:cNvPr id="28" name="Rectangle 27"/>
            <p:cNvSpPr/>
            <p:nvPr/>
          </p:nvSpPr>
          <p:spPr>
            <a:xfrm>
              <a:off x="6371116" y="1196752"/>
              <a:ext cx="937188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  <a:latin typeface="Comic Sans MS" pitchFamily="66" charset="0"/>
                </a:rPr>
                <a:t>Fe</a:t>
              </a:r>
              <a:r>
                <a:rPr lang="en-US" sz="1000" baseline="30000" dirty="0">
                  <a:solidFill>
                    <a:srgbClr val="FF0000"/>
                  </a:solidFill>
                  <a:latin typeface="Comic Sans MS" pitchFamily="66" charset="0"/>
                </a:rPr>
                <a:t>3+</a:t>
              </a:r>
              <a:endParaRPr lang="en-US" sz="1000" dirty="0" smtClean="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IS=0.49</a:t>
              </a: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QS=1.24</a:t>
              </a:r>
            </a:p>
            <a:p>
              <a:pPr algn="ctr"/>
              <a:r>
                <a:rPr lang="el-GR" sz="1000" dirty="0" smtClean="0">
                  <a:solidFill>
                    <a:srgbClr val="FF0000"/>
                  </a:solidFill>
                  <a:latin typeface="Comic Sans MS" pitchFamily="66" charset="0"/>
                </a:rPr>
                <a:t>Δ</a:t>
              </a:r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QS=0.32</a:t>
              </a: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A=7%</a:t>
              </a:r>
              <a:endParaRPr lang="el-GR" sz="10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800187" y="3820978"/>
              <a:ext cx="1874380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FF0000"/>
                  </a:solidFill>
                  <a:latin typeface="Comic Sans MS" pitchFamily="66" charset="0"/>
                </a:rPr>
                <a:t>Fe</a:t>
              </a:r>
              <a:r>
                <a:rPr lang="en-US" sz="1000" baseline="30000" dirty="0">
                  <a:solidFill>
                    <a:srgbClr val="FF0000"/>
                  </a:solidFill>
                  <a:latin typeface="Comic Sans MS" pitchFamily="66" charset="0"/>
                </a:rPr>
                <a:t>3+</a:t>
              </a:r>
              <a:endParaRPr lang="en-US" sz="1000" dirty="0" smtClean="0">
                <a:solidFill>
                  <a:srgbClr val="FF0000"/>
                </a:solidFill>
                <a:latin typeface="Comic Sans MS" pitchFamily="66" charset="0"/>
              </a:endParaRP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IS=0.48</a:t>
              </a: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QS=0.81</a:t>
              </a:r>
            </a:p>
            <a:p>
              <a:pPr algn="ctr"/>
              <a:r>
                <a:rPr lang="el-GR" sz="1000" dirty="0" smtClean="0">
                  <a:solidFill>
                    <a:srgbClr val="FF0000"/>
                  </a:solidFill>
                  <a:latin typeface="Comic Sans MS" pitchFamily="66" charset="0"/>
                </a:rPr>
                <a:t>Δ</a:t>
              </a:r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QS=0.39</a:t>
              </a: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Comic Sans MS" pitchFamily="66" charset="0"/>
                </a:rPr>
                <a:t>A=27%</a:t>
              </a:r>
              <a:endParaRPr lang="el-GR" sz="10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081047" y="1228690"/>
              <a:ext cx="937189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omic Sans MS" pitchFamily="66" charset="0"/>
                </a:rPr>
                <a:t>Fe</a:t>
              </a:r>
              <a:r>
                <a:rPr lang="en-US" sz="1000" baseline="30000" dirty="0">
                  <a:solidFill>
                    <a:srgbClr val="0000FF"/>
                  </a:solidFill>
                  <a:latin typeface="Comic Sans MS" pitchFamily="66" charset="0"/>
                </a:rPr>
                <a:t>2+</a:t>
              </a:r>
              <a:r>
                <a:rPr lang="el-GR" sz="1000" baseline="-25000" dirty="0">
                  <a:solidFill>
                    <a:srgbClr val="0000FF"/>
                  </a:solidFill>
                  <a:latin typeface="Comic Sans MS" pitchFamily="66" charset="0"/>
                </a:rPr>
                <a:t>1</a:t>
              </a:r>
              <a:endParaRPr lang="en-US" sz="1000" dirty="0" smtClean="0">
                <a:solidFill>
                  <a:srgbClr val="0000FF"/>
                </a:solidFill>
                <a:latin typeface="Comic Sans MS" pitchFamily="66" charset="0"/>
              </a:endParaRP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IS=1.28</a:t>
              </a: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QS=2.63</a:t>
              </a:r>
            </a:p>
            <a:p>
              <a:pPr algn="ctr"/>
              <a:r>
                <a:rPr lang="el-GR" sz="1000" dirty="0" smtClean="0">
                  <a:solidFill>
                    <a:srgbClr val="0000FF"/>
                  </a:solidFill>
                  <a:latin typeface="Comic Sans MS" pitchFamily="66" charset="0"/>
                </a:rPr>
                <a:t>Δ</a:t>
              </a:r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QS=0.42</a:t>
              </a: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A=39%</a:t>
              </a:r>
              <a:endParaRPr lang="el-GR" sz="1000" dirty="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299251" y="2639234"/>
              <a:ext cx="937189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FF00"/>
                  </a:solidFill>
                  <a:latin typeface="Comic Sans MS" pitchFamily="66" charset="0"/>
                </a:rPr>
                <a:t>Fe</a:t>
              </a:r>
              <a:r>
                <a:rPr lang="en-US" sz="1000" baseline="30000" dirty="0">
                  <a:solidFill>
                    <a:srgbClr val="00FF00"/>
                  </a:solidFill>
                  <a:latin typeface="Comic Sans MS" pitchFamily="66" charset="0"/>
                </a:rPr>
                <a:t>2+</a:t>
              </a:r>
              <a:r>
                <a:rPr lang="el-GR" sz="1000" baseline="-25000" dirty="0">
                  <a:solidFill>
                    <a:srgbClr val="00FF00"/>
                  </a:solidFill>
                  <a:latin typeface="Comic Sans MS" pitchFamily="66" charset="0"/>
                </a:rPr>
                <a:t>2</a:t>
              </a:r>
              <a:endParaRPr lang="en-US" sz="1000" dirty="0" smtClean="0">
                <a:solidFill>
                  <a:srgbClr val="00FF00"/>
                </a:solidFill>
                <a:latin typeface="Comic Sans MS" pitchFamily="66" charset="0"/>
              </a:endParaRPr>
            </a:p>
            <a:p>
              <a:pPr algn="ctr"/>
              <a:r>
                <a:rPr lang="en-US" sz="1000" dirty="0" err="1" smtClean="0">
                  <a:solidFill>
                    <a:srgbClr val="00FF00"/>
                  </a:solidFill>
                  <a:latin typeface="Comic Sans MS" pitchFamily="66" charset="0"/>
                </a:rPr>
                <a:t>IS</a:t>
              </a:r>
              <a:r>
                <a:rPr lang="en-US" sz="1000" baseline="30000" dirty="0" err="1" smtClean="0">
                  <a:solidFill>
                    <a:srgbClr val="00FF00"/>
                  </a:solidFill>
                  <a:latin typeface="Comic Sans MS" pitchFamily="66" charset="0"/>
                </a:rPr>
                <a:t>Slag</a:t>
              </a:r>
              <a:r>
                <a:rPr lang="en-US" sz="1000" dirty="0" smtClean="0">
                  <a:solidFill>
                    <a:srgbClr val="00FF00"/>
                  </a:solidFill>
                  <a:latin typeface="Comic Sans MS" pitchFamily="66" charset="0"/>
                </a:rPr>
                <a:t>=1.12</a:t>
              </a:r>
            </a:p>
            <a:p>
              <a:pPr algn="ctr"/>
              <a:r>
                <a:rPr lang="en-US" sz="1000" dirty="0" err="1" smtClean="0">
                  <a:solidFill>
                    <a:srgbClr val="00FF00"/>
                  </a:solidFill>
                  <a:latin typeface="Comic Sans MS" pitchFamily="66" charset="0"/>
                </a:rPr>
                <a:t>QS</a:t>
              </a:r>
              <a:r>
                <a:rPr lang="en-US" sz="1000" baseline="30000" dirty="0" err="1" smtClean="0">
                  <a:solidFill>
                    <a:srgbClr val="00FF00"/>
                  </a:solidFill>
                  <a:latin typeface="Comic Sans MS" pitchFamily="66" charset="0"/>
                </a:rPr>
                <a:t>Slag</a:t>
              </a:r>
              <a:r>
                <a:rPr lang="en-US" sz="1000" dirty="0" smtClean="0">
                  <a:solidFill>
                    <a:srgbClr val="00FF00"/>
                  </a:solidFill>
                  <a:latin typeface="Comic Sans MS" pitchFamily="66" charset="0"/>
                </a:rPr>
                <a:t>=2.02</a:t>
              </a:r>
              <a:endParaRPr lang="el-GR" sz="1000" dirty="0" smtClean="0">
                <a:solidFill>
                  <a:srgbClr val="00FF00"/>
                </a:solidFill>
                <a:latin typeface="Comic Sans MS" pitchFamily="66" charset="0"/>
              </a:endParaRPr>
            </a:p>
            <a:p>
              <a:pPr algn="ctr"/>
              <a:r>
                <a:rPr lang="el-GR" sz="1000" dirty="0" smtClean="0">
                  <a:solidFill>
                    <a:srgbClr val="00FF00"/>
                  </a:solidFill>
                  <a:latin typeface="Comic Sans MS" pitchFamily="66" charset="0"/>
                </a:rPr>
                <a:t>Δ</a:t>
              </a:r>
              <a:r>
                <a:rPr lang="en-US" sz="1000" dirty="0" smtClean="0">
                  <a:solidFill>
                    <a:srgbClr val="00FF00"/>
                  </a:solidFill>
                  <a:latin typeface="Comic Sans MS" pitchFamily="66" charset="0"/>
                </a:rPr>
                <a:t>QS=0.55</a:t>
              </a:r>
            </a:p>
            <a:p>
              <a:pPr algn="ctr"/>
              <a:r>
                <a:rPr lang="en-US" sz="1000" dirty="0" smtClean="0">
                  <a:solidFill>
                    <a:srgbClr val="00FF00"/>
                  </a:solidFill>
                  <a:latin typeface="Comic Sans MS" pitchFamily="66" charset="0"/>
                </a:rPr>
                <a:t>A=51%</a:t>
              </a:r>
              <a:endParaRPr lang="el-GR" sz="1000" dirty="0">
                <a:solidFill>
                  <a:srgbClr val="00FF00"/>
                </a:solidFill>
                <a:latin typeface="Comic Sans MS" pitchFamily="66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081047" y="3892986"/>
              <a:ext cx="937189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00FF"/>
                  </a:solidFill>
                  <a:latin typeface="Comic Sans MS" pitchFamily="66" charset="0"/>
                </a:rPr>
                <a:t>Fe</a:t>
              </a:r>
              <a:r>
                <a:rPr lang="en-US" sz="1000" baseline="30000" dirty="0">
                  <a:solidFill>
                    <a:srgbClr val="0000FF"/>
                  </a:solidFill>
                  <a:latin typeface="Comic Sans MS" pitchFamily="66" charset="0"/>
                </a:rPr>
                <a:t>2+</a:t>
              </a:r>
              <a:r>
                <a:rPr lang="en-US" sz="1000" baseline="-25000" dirty="0">
                  <a:solidFill>
                    <a:srgbClr val="0000FF"/>
                  </a:solidFill>
                  <a:latin typeface="Comic Sans MS" pitchFamily="66" charset="0"/>
                </a:rPr>
                <a:t>1</a:t>
              </a:r>
              <a:endParaRPr lang="en-US" sz="1000" dirty="0" smtClean="0">
                <a:solidFill>
                  <a:srgbClr val="0000FF"/>
                </a:solidFill>
                <a:latin typeface="Comic Sans MS" pitchFamily="66" charset="0"/>
              </a:endParaRP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IS=1.28</a:t>
              </a: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QS=2.81</a:t>
              </a:r>
            </a:p>
            <a:p>
              <a:pPr algn="ctr"/>
              <a:r>
                <a:rPr lang="el-GR" sz="1000" dirty="0" smtClean="0">
                  <a:solidFill>
                    <a:srgbClr val="0000FF"/>
                  </a:solidFill>
                  <a:latin typeface="Comic Sans MS" pitchFamily="66" charset="0"/>
                </a:rPr>
                <a:t>Δ</a:t>
              </a:r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QS=0.32</a:t>
              </a:r>
            </a:p>
            <a:p>
              <a:pPr algn="ctr"/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A=28%</a:t>
              </a:r>
              <a:endParaRPr lang="el-GR" sz="1000" dirty="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370427" y="4874355"/>
              <a:ext cx="937189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FF00"/>
                  </a:solidFill>
                  <a:latin typeface="Comic Sans MS" pitchFamily="66" charset="0"/>
                </a:rPr>
                <a:t>Fe</a:t>
              </a:r>
              <a:r>
                <a:rPr lang="en-US" sz="1000" baseline="30000" dirty="0">
                  <a:solidFill>
                    <a:srgbClr val="00FF00"/>
                  </a:solidFill>
                  <a:latin typeface="Comic Sans MS" pitchFamily="66" charset="0"/>
                </a:rPr>
                <a:t>2+</a:t>
              </a:r>
              <a:r>
                <a:rPr lang="en-US" sz="1000" baseline="-25000" dirty="0">
                  <a:solidFill>
                    <a:srgbClr val="00FF00"/>
                  </a:solidFill>
                  <a:latin typeface="Comic Sans MS" pitchFamily="66" charset="0"/>
                </a:rPr>
                <a:t>2</a:t>
              </a:r>
              <a:endParaRPr lang="en-US" sz="1000" dirty="0" smtClean="0">
                <a:solidFill>
                  <a:srgbClr val="00FF00"/>
                </a:solidFill>
                <a:latin typeface="Comic Sans MS" pitchFamily="66" charset="0"/>
              </a:endParaRPr>
            </a:p>
            <a:p>
              <a:pPr algn="ctr"/>
              <a:r>
                <a:rPr lang="en-US" sz="1000" dirty="0" smtClean="0">
                  <a:solidFill>
                    <a:srgbClr val="00FF00"/>
                  </a:solidFill>
                  <a:latin typeface="Comic Sans MS" pitchFamily="66" charset="0"/>
                </a:rPr>
                <a:t>IS=1.12</a:t>
              </a:r>
            </a:p>
            <a:p>
              <a:pPr algn="ctr"/>
              <a:r>
                <a:rPr lang="en-US" sz="1000" dirty="0" smtClean="0">
                  <a:solidFill>
                    <a:srgbClr val="00FF00"/>
                  </a:solidFill>
                  <a:latin typeface="Comic Sans MS" pitchFamily="66" charset="0"/>
                </a:rPr>
                <a:t>QS=2.12</a:t>
              </a:r>
            </a:p>
            <a:p>
              <a:pPr algn="ctr"/>
              <a:r>
                <a:rPr lang="el-GR" sz="1000" dirty="0" smtClean="0">
                  <a:solidFill>
                    <a:srgbClr val="00FF00"/>
                  </a:solidFill>
                  <a:latin typeface="Comic Sans MS" pitchFamily="66" charset="0"/>
                </a:rPr>
                <a:t>Δ</a:t>
              </a:r>
              <a:r>
                <a:rPr lang="en-US" sz="1000" dirty="0" smtClean="0">
                  <a:solidFill>
                    <a:srgbClr val="00FF00"/>
                  </a:solidFill>
                  <a:latin typeface="Comic Sans MS" pitchFamily="66" charset="0"/>
                </a:rPr>
                <a:t>QS=0.55</a:t>
              </a:r>
            </a:p>
            <a:p>
              <a:pPr algn="ctr"/>
              <a:r>
                <a:rPr lang="en-US" sz="1000" dirty="0" smtClean="0">
                  <a:solidFill>
                    <a:srgbClr val="00FF00"/>
                  </a:solidFill>
                  <a:latin typeface="Comic Sans MS" pitchFamily="66" charset="0"/>
                </a:rPr>
                <a:t>A=40%</a:t>
              </a:r>
              <a:endParaRPr lang="el-GR" sz="1000" dirty="0">
                <a:solidFill>
                  <a:srgbClr val="00FF00"/>
                </a:solidFill>
                <a:latin typeface="Comic Sans MS" pitchFamily="66" charset="0"/>
              </a:endParaRPr>
            </a:p>
          </p:txBody>
        </p:sp>
      </p:grpSp>
      <p:pic>
        <p:nvPicPr>
          <p:cNvPr id="36873" name="Picture 9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8"/>
          <a:stretch/>
        </p:blipFill>
        <p:spPr bwMode="auto">
          <a:xfrm>
            <a:off x="5419812" y="719330"/>
            <a:ext cx="3936741" cy="5895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2" name="Group 71"/>
          <p:cNvGrpSpPr/>
          <p:nvPr/>
        </p:nvGrpSpPr>
        <p:grpSpPr>
          <a:xfrm>
            <a:off x="3767202" y="1330325"/>
            <a:ext cx="2024001" cy="3089031"/>
            <a:chOff x="3767202" y="1330325"/>
            <a:chExt cx="2024001" cy="3089031"/>
          </a:xfrm>
        </p:grpSpPr>
        <p:grpSp>
          <p:nvGrpSpPr>
            <p:cNvPr id="38" name="Group 37"/>
            <p:cNvGrpSpPr/>
            <p:nvPr/>
          </p:nvGrpSpPr>
          <p:grpSpPr>
            <a:xfrm>
              <a:off x="3767202" y="1330325"/>
              <a:ext cx="2024001" cy="444500"/>
              <a:chOff x="3767202" y="1330325"/>
              <a:chExt cx="2024001" cy="444500"/>
            </a:xfrm>
          </p:grpSpPr>
          <p:graphicFrame>
            <p:nvGraphicFramePr>
              <p:cNvPr id="5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46744997"/>
                  </p:ext>
                </p:extLst>
              </p:nvPr>
            </p:nvGraphicFramePr>
            <p:xfrm>
              <a:off x="3987803" y="1330325"/>
              <a:ext cx="1803400" cy="444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49" name="Εξίσωση" r:id="rId7" imgW="1803240" imgH="444240" progId="Equation.3">
                      <p:embed/>
                    </p:oleObj>
                  </mc:Choice>
                  <mc:Fallback>
                    <p:oleObj name="Εξίσωση" r:id="rId7" imgW="1803240" imgH="4442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8"/>
                          <a:stretch>
                            <a:fillRect/>
                          </a:stretch>
                        </p:blipFill>
                        <p:spPr>
                          <a:xfrm>
                            <a:off x="3987803" y="1330325"/>
                            <a:ext cx="1803400" cy="444500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50000"/>
                              <a:alpha val="15000"/>
                            </a:schemeClr>
                          </a:solidFill>
                          <a:ln>
                            <a:solidFill>
                              <a:schemeClr val="accent1">
                                <a:lumMod val="50000"/>
                              </a:schemeClr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21" name="Straight Arrow Connector 20"/>
              <p:cNvCxnSpPr/>
              <p:nvPr/>
            </p:nvCxnSpPr>
            <p:spPr>
              <a:xfrm flipH="1">
                <a:off x="3767202" y="1552916"/>
                <a:ext cx="216000" cy="0"/>
              </a:xfrm>
              <a:prstGeom prst="straightConnector1">
                <a:avLst/>
              </a:prstGeom>
              <a:ln w="12700">
                <a:solidFill>
                  <a:schemeClr val="accent1">
                    <a:lumMod val="50000"/>
                  </a:schemeClr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/>
            <p:cNvGrpSpPr/>
            <p:nvPr/>
          </p:nvGrpSpPr>
          <p:grpSpPr>
            <a:xfrm>
              <a:off x="3784674" y="3974856"/>
              <a:ext cx="1981126" cy="444500"/>
              <a:chOff x="3784674" y="1335187"/>
              <a:chExt cx="1981126" cy="444500"/>
            </a:xfrm>
          </p:grpSpPr>
          <p:graphicFrame>
            <p:nvGraphicFramePr>
              <p:cNvPr id="44" name="Object 4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23282284"/>
                  </p:ext>
                </p:extLst>
              </p:nvPr>
            </p:nvGraphicFramePr>
            <p:xfrm>
              <a:off x="4076700" y="1335187"/>
              <a:ext cx="1689100" cy="444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0" name="Εξίσωση" r:id="rId9" imgW="1688760" imgH="444240" progId="Equation.3">
                      <p:embed/>
                    </p:oleObj>
                  </mc:Choice>
                  <mc:Fallback>
                    <p:oleObj name="Εξίσωση" r:id="rId9" imgW="1688760" imgH="4442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4076700" y="1335187"/>
                            <a:ext cx="1689100" cy="444500"/>
                          </a:xfrm>
                          <a:prstGeom prst="rect">
                            <a:avLst/>
                          </a:prstGeom>
                          <a:solidFill>
                            <a:schemeClr val="accent1">
                              <a:lumMod val="50000"/>
                              <a:alpha val="15000"/>
                            </a:schemeClr>
                          </a:solidFill>
                          <a:ln>
                            <a:solidFill>
                              <a:schemeClr val="accent1">
                                <a:lumMod val="50000"/>
                              </a:schemeClr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5" name="Straight Arrow Connector 44"/>
              <p:cNvCxnSpPr/>
              <p:nvPr/>
            </p:nvCxnSpPr>
            <p:spPr>
              <a:xfrm flipH="1">
                <a:off x="3784674" y="1556792"/>
                <a:ext cx="284075" cy="0"/>
              </a:xfrm>
              <a:prstGeom prst="straightConnector1">
                <a:avLst/>
              </a:prstGeom>
              <a:ln w="12700">
                <a:solidFill>
                  <a:schemeClr val="accent1">
                    <a:lumMod val="50000"/>
                  </a:schemeClr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Group 72"/>
          <p:cNvGrpSpPr/>
          <p:nvPr/>
        </p:nvGrpSpPr>
        <p:grpSpPr>
          <a:xfrm>
            <a:off x="3779912" y="1778794"/>
            <a:ext cx="1500732" cy="2196062"/>
            <a:chOff x="3779912" y="1778794"/>
            <a:chExt cx="1500732" cy="2196062"/>
          </a:xfrm>
        </p:grpSpPr>
        <p:cxnSp>
          <p:nvCxnSpPr>
            <p:cNvPr id="49" name="Straight Arrow Connector 48"/>
            <p:cNvCxnSpPr/>
            <p:nvPr/>
          </p:nvCxnSpPr>
          <p:spPr>
            <a:xfrm flipH="1">
              <a:off x="4071130" y="1778794"/>
              <a:ext cx="808" cy="2196062"/>
            </a:xfrm>
            <a:prstGeom prst="straightConnector1">
              <a:avLst/>
            </a:prstGeom>
            <a:ln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3779912" y="2064563"/>
              <a:ext cx="1500732" cy="2462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R(Fe</a:t>
              </a:r>
              <a:r>
                <a:rPr lang="en-US" sz="1000" baseline="300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3+</a:t>
              </a:r>
              <a:r>
                <a:rPr lang="en-US" sz="1000" baseline="-250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IP</a:t>
              </a:r>
              <a:r>
                <a:rPr lang="en-US" sz="10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)≈4xR(Fe</a:t>
              </a:r>
              <a:r>
                <a:rPr lang="en-US" sz="1000" baseline="300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3+</a:t>
              </a:r>
              <a:r>
                <a:rPr lang="en-US" sz="1000" baseline="-250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Slag</a:t>
              </a:r>
              <a:r>
                <a:rPr lang="en-US" sz="1000" dirty="0" smtClean="0">
                  <a:solidFill>
                    <a:schemeClr val="accent1">
                      <a:lumMod val="50000"/>
                    </a:schemeClr>
                  </a:solidFill>
                  <a:latin typeface="Comic Sans MS" pitchFamily="66" charset="0"/>
                </a:rPr>
                <a:t>)</a:t>
              </a:r>
              <a:endParaRPr lang="el-GR" sz="1000" dirty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3779912" y="2536030"/>
            <a:ext cx="2025716" cy="2709449"/>
            <a:chOff x="3779912" y="2536030"/>
            <a:chExt cx="2025716" cy="2709449"/>
          </a:xfrm>
        </p:grpSpPr>
        <p:grpSp>
          <p:nvGrpSpPr>
            <p:cNvPr id="41" name="Group 40"/>
            <p:cNvGrpSpPr/>
            <p:nvPr/>
          </p:nvGrpSpPr>
          <p:grpSpPr>
            <a:xfrm>
              <a:off x="3782451" y="2536030"/>
              <a:ext cx="2023177" cy="444500"/>
              <a:chOff x="3843230" y="2506160"/>
              <a:chExt cx="2023177" cy="444500"/>
            </a:xfrm>
          </p:grpSpPr>
          <p:graphicFrame>
            <p:nvGraphicFramePr>
              <p:cNvPr id="47" name="Object 46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50645353"/>
                  </p:ext>
                </p:extLst>
              </p:nvPr>
            </p:nvGraphicFramePr>
            <p:xfrm>
              <a:off x="3843230" y="2506160"/>
              <a:ext cx="1727200" cy="444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1" name="Εξίσωση" r:id="rId11" imgW="1726920" imgH="444240" progId="Equation.3">
                      <p:embed/>
                    </p:oleObj>
                  </mc:Choice>
                  <mc:Fallback>
                    <p:oleObj name="Εξίσωση" r:id="rId11" imgW="1726920" imgH="4442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3843230" y="2506160"/>
                            <a:ext cx="1727200" cy="444500"/>
                          </a:xfrm>
                          <a:prstGeom prst="rect">
                            <a:avLst/>
                          </a:prstGeom>
                          <a:solidFill>
                            <a:srgbClr val="800000">
                              <a:alpha val="15000"/>
                            </a:srgbClr>
                          </a:solidFill>
                          <a:ln>
                            <a:solidFill>
                              <a:srgbClr val="990033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8" name="Straight Arrow Connector 47"/>
              <p:cNvCxnSpPr/>
              <p:nvPr/>
            </p:nvCxnSpPr>
            <p:spPr>
              <a:xfrm>
                <a:off x="5578407" y="2728577"/>
                <a:ext cx="288000" cy="0"/>
              </a:xfrm>
              <a:prstGeom prst="straightConnector1">
                <a:avLst/>
              </a:prstGeom>
              <a:ln w="12700">
                <a:solidFill>
                  <a:srgbClr val="80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/>
            <p:cNvGrpSpPr/>
            <p:nvPr/>
          </p:nvGrpSpPr>
          <p:grpSpPr>
            <a:xfrm>
              <a:off x="3779912" y="4800979"/>
              <a:ext cx="2002499" cy="444500"/>
              <a:chOff x="3849654" y="2506327"/>
              <a:chExt cx="2002499" cy="444500"/>
            </a:xfrm>
          </p:grpSpPr>
          <p:graphicFrame>
            <p:nvGraphicFramePr>
              <p:cNvPr id="53" name="Object 5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26773875"/>
                  </p:ext>
                </p:extLst>
              </p:nvPr>
            </p:nvGraphicFramePr>
            <p:xfrm>
              <a:off x="3849654" y="2506327"/>
              <a:ext cx="1714500" cy="4445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52" name="Εξίσωση" r:id="rId13" imgW="1714320" imgH="444240" progId="Equation.3">
                      <p:embed/>
                    </p:oleObj>
                  </mc:Choice>
                  <mc:Fallback>
                    <p:oleObj name="Εξίσωση" r:id="rId13" imgW="1714320" imgH="444240" progId="Equation.3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4"/>
                          <a:stretch>
                            <a:fillRect/>
                          </a:stretch>
                        </p:blipFill>
                        <p:spPr>
                          <a:xfrm>
                            <a:off x="3849654" y="2506327"/>
                            <a:ext cx="1714500" cy="444500"/>
                          </a:xfrm>
                          <a:prstGeom prst="rect">
                            <a:avLst/>
                          </a:prstGeom>
                          <a:solidFill>
                            <a:srgbClr val="800000">
                              <a:alpha val="15000"/>
                            </a:srgbClr>
                          </a:solidFill>
                          <a:ln>
                            <a:solidFill>
                              <a:srgbClr val="800000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54" name="Straight Arrow Connector 53"/>
              <p:cNvCxnSpPr>
                <a:stCxn id="53" idx="3"/>
              </p:cNvCxnSpPr>
              <p:nvPr/>
            </p:nvCxnSpPr>
            <p:spPr>
              <a:xfrm>
                <a:off x="5564153" y="2728577"/>
                <a:ext cx="288000" cy="0"/>
              </a:xfrm>
              <a:prstGeom prst="straightConnector1">
                <a:avLst/>
              </a:prstGeom>
              <a:ln w="12700">
                <a:solidFill>
                  <a:srgbClr val="800000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6" name="Rectangle 55"/>
          <p:cNvSpPr/>
          <p:nvPr/>
        </p:nvSpPr>
        <p:spPr>
          <a:xfrm>
            <a:off x="-1000" y="6434493"/>
            <a:ext cx="177304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000" dirty="0" smtClean="0">
                <a:latin typeface="Comic Sans MS" pitchFamily="66" charset="0"/>
              </a:rPr>
              <a:t>Γ/2=</a:t>
            </a:r>
            <a:r>
              <a:rPr lang="en-US" sz="1000" dirty="0" smtClean="0">
                <a:latin typeface="Comic Sans MS" pitchFamily="66" charset="0"/>
              </a:rPr>
              <a:t>(</a:t>
            </a:r>
            <a:r>
              <a:rPr lang="el-GR" sz="1000" dirty="0" smtClean="0">
                <a:latin typeface="Comic Sans MS" pitchFamily="66" charset="0"/>
              </a:rPr>
              <a:t>0.14 </a:t>
            </a:r>
            <a:r>
              <a:rPr lang="en-US" sz="1000" dirty="0" smtClean="0">
                <a:latin typeface="Comic Sans MS" pitchFamily="66" charset="0"/>
              </a:rPr>
              <a:t>±0.02) mm/s</a:t>
            </a:r>
            <a:endParaRPr lang="el-GR" sz="1000" dirty="0">
              <a:latin typeface="Comic Sans MS" pitchFamily="66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3778498" y="4424363"/>
            <a:ext cx="2000869" cy="1384464"/>
            <a:chOff x="3778498" y="4424363"/>
            <a:chExt cx="2000869" cy="1384464"/>
          </a:xfrm>
        </p:grpSpPr>
        <p:sp>
          <p:nvSpPr>
            <p:cNvPr id="81" name="TextBox 80"/>
            <p:cNvSpPr txBox="1"/>
            <p:nvPr/>
          </p:nvSpPr>
          <p:spPr>
            <a:xfrm>
              <a:off x="3778498" y="5562606"/>
              <a:ext cx="2000869" cy="246221"/>
            </a:xfrm>
            <a:prstGeom prst="rect">
              <a:avLst/>
            </a:prstGeom>
            <a:solidFill>
              <a:srgbClr val="0000FF">
                <a:alpha val="15000"/>
              </a:srgbClr>
            </a:solidFill>
            <a:ln>
              <a:solidFill>
                <a:srgbClr val="0000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solidFill>
                    <a:srgbClr val="0000FF"/>
                  </a:solidFill>
                  <a:latin typeface="Comic Sans MS" pitchFamily="66" charset="0"/>
                </a:rPr>
                <a:t>Te</a:t>
              </a:r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[R(Fe</a:t>
              </a:r>
              <a:r>
                <a:rPr lang="en-US" sz="1000" baseline="30000" dirty="0" smtClean="0">
                  <a:solidFill>
                    <a:srgbClr val="0000FF"/>
                  </a:solidFill>
                  <a:latin typeface="Comic Sans MS" pitchFamily="66" charset="0"/>
                </a:rPr>
                <a:t>3+</a:t>
              </a:r>
              <a:r>
                <a:rPr lang="en-US" sz="1000" baseline="-25000" dirty="0" smtClean="0">
                  <a:solidFill>
                    <a:srgbClr val="0000FF"/>
                  </a:solidFill>
                  <a:latin typeface="Comic Sans MS" pitchFamily="66" charset="0"/>
                </a:rPr>
                <a:t>IP</a:t>
              </a:r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)]≈1.5xBi[R(Fe</a:t>
              </a:r>
              <a:r>
                <a:rPr lang="en-US" sz="1000" baseline="30000" dirty="0" smtClean="0">
                  <a:solidFill>
                    <a:srgbClr val="0000FF"/>
                  </a:solidFill>
                  <a:latin typeface="Comic Sans MS" pitchFamily="66" charset="0"/>
                </a:rPr>
                <a:t>3+</a:t>
              </a:r>
              <a:r>
                <a:rPr lang="en-US" sz="1000" baseline="-25000" dirty="0" smtClean="0">
                  <a:solidFill>
                    <a:srgbClr val="0000FF"/>
                  </a:solidFill>
                  <a:latin typeface="Comic Sans MS" pitchFamily="66" charset="0"/>
                </a:rPr>
                <a:t>IP</a:t>
              </a:r>
              <a:r>
                <a:rPr lang="en-US" sz="1000" dirty="0" smtClean="0">
                  <a:solidFill>
                    <a:srgbClr val="0000FF"/>
                  </a:solidFill>
                  <a:latin typeface="Comic Sans MS" pitchFamily="66" charset="0"/>
                </a:rPr>
                <a:t>)]</a:t>
              </a:r>
              <a:endParaRPr lang="el-GR" sz="1000" dirty="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4069556" y="5253038"/>
              <a:ext cx="2382" cy="309568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5074444" y="4424363"/>
              <a:ext cx="1612" cy="1140619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2914101" y="1703417"/>
            <a:ext cx="6055722" cy="3855181"/>
            <a:chOff x="2914101" y="1703417"/>
            <a:chExt cx="6055722" cy="3855181"/>
          </a:xfrm>
        </p:grpSpPr>
        <p:sp>
          <p:nvSpPr>
            <p:cNvPr id="57" name="Oval 56"/>
            <p:cNvSpPr/>
            <p:nvPr/>
          </p:nvSpPr>
          <p:spPr>
            <a:xfrm>
              <a:off x="7332704" y="3115386"/>
              <a:ext cx="840365" cy="214863"/>
            </a:xfrm>
            <a:prstGeom prst="ellipse">
              <a:avLst/>
            </a:prstGeom>
            <a:noFill/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8" name="Oval 77"/>
            <p:cNvSpPr/>
            <p:nvPr/>
          </p:nvSpPr>
          <p:spPr>
            <a:xfrm>
              <a:off x="8129458" y="1703417"/>
              <a:ext cx="840365" cy="214863"/>
            </a:xfrm>
            <a:prstGeom prst="ellipse">
              <a:avLst/>
            </a:prstGeom>
            <a:noFill/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79" name="Oval 78"/>
            <p:cNvSpPr/>
            <p:nvPr/>
          </p:nvSpPr>
          <p:spPr>
            <a:xfrm>
              <a:off x="2914101" y="2487195"/>
              <a:ext cx="840365" cy="214863"/>
            </a:xfrm>
            <a:prstGeom prst="ellipse">
              <a:avLst/>
            </a:prstGeom>
            <a:noFill/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80" name="Oval 79"/>
            <p:cNvSpPr/>
            <p:nvPr/>
          </p:nvSpPr>
          <p:spPr>
            <a:xfrm>
              <a:off x="2935256" y="4976472"/>
              <a:ext cx="840365" cy="214863"/>
            </a:xfrm>
            <a:prstGeom prst="ellipse">
              <a:avLst/>
            </a:prstGeom>
            <a:noFill/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82" name="Oval 81"/>
            <p:cNvSpPr/>
            <p:nvPr/>
          </p:nvSpPr>
          <p:spPr>
            <a:xfrm>
              <a:off x="7419638" y="5343735"/>
              <a:ext cx="840365" cy="214863"/>
            </a:xfrm>
            <a:prstGeom prst="ellipse">
              <a:avLst/>
            </a:prstGeom>
            <a:noFill/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83" name="Oval 82"/>
            <p:cNvSpPr/>
            <p:nvPr/>
          </p:nvSpPr>
          <p:spPr>
            <a:xfrm>
              <a:off x="8124331" y="4364602"/>
              <a:ext cx="840365" cy="214863"/>
            </a:xfrm>
            <a:prstGeom prst="ellipse">
              <a:avLst/>
            </a:prstGeom>
            <a:noFill/>
            <a:ln w="19050">
              <a:solidFill>
                <a:srgbClr val="FF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2084525" y="6488848"/>
            <a:ext cx="67504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200" dirty="0" smtClean="0">
                <a:solidFill>
                  <a:srgbClr val="FF00FF"/>
                </a:solidFill>
                <a:latin typeface="Comic Sans MS" pitchFamily="66" charset="0"/>
              </a:rPr>
              <a:t>Δ</a:t>
            </a:r>
            <a:r>
              <a:rPr lang="en-US" sz="1200" dirty="0" smtClean="0">
                <a:solidFill>
                  <a:srgbClr val="FF00FF"/>
                </a:solidFill>
                <a:latin typeface="Comic Sans MS" pitchFamily="66" charset="0"/>
              </a:rPr>
              <a:t>QS(Fe</a:t>
            </a:r>
            <a:r>
              <a:rPr lang="en-US" sz="1200" baseline="30000" dirty="0" smtClean="0">
                <a:solidFill>
                  <a:srgbClr val="FF00FF"/>
                </a:solidFill>
                <a:latin typeface="Comic Sans MS" pitchFamily="66" charset="0"/>
              </a:rPr>
              <a:t>2+</a:t>
            </a:r>
            <a:r>
              <a:rPr lang="en-US" sz="1200" dirty="0" smtClean="0">
                <a:solidFill>
                  <a:srgbClr val="FF00FF"/>
                </a:solidFill>
                <a:latin typeface="Comic Sans MS" pitchFamily="66" charset="0"/>
              </a:rPr>
              <a:t>)-</a:t>
            </a:r>
            <a:r>
              <a:rPr lang="en-US" sz="1200" dirty="0" err="1" smtClean="0">
                <a:solidFill>
                  <a:srgbClr val="FF00FF"/>
                </a:solidFill>
                <a:latin typeface="Comic Sans MS" pitchFamily="66" charset="0"/>
              </a:rPr>
              <a:t>Te</a:t>
            </a:r>
            <a:r>
              <a:rPr lang="en-US" sz="1200" dirty="0" smtClean="0">
                <a:solidFill>
                  <a:srgbClr val="FF00FF"/>
                </a:solidFill>
                <a:latin typeface="Comic Sans MS" pitchFamily="66" charset="0"/>
              </a:rPr>
              <a:t> &gt; </a:t>
            </a:r>
            <a:r>
              <a:rPr lang="el-GR" sz="1200" dirty="0">
                <a:solidFill>
                  <a:srgbClr val="FF00FF"/>
                </a:solidFill>
                <a:latin typeface="Comic Sans MS" pitchFamily="66" charset="0"/>
              </a:rPr>
              <a:t>Δ</a:t>
            </a:r>
            <a:r>
              <a:rPr lang="en-US" sz="1200" dirty="0">
                <a:solidFill>
                  <a:srgbClr val="FF00FF"/>
                </a:solidFill>
                <a:latin typeface="Comic Sans MS" pitchFamily="66" charset="0"/>
              </a:rPr>
              <a:t>QS(Fe</a:t>
            </a:r>
            <a:r>
              <a:rPr lang="en-US" sz="1200" baseline="30000" dirty="0">
                <a:solidFill>
                  <a:srgbClr val="FF00FF"/>
                </a:solidFill>
                <a:latin typeface="Comic Sans MS" pitchFamily="66" charset="0"/>
              </a:rPr>
              <a:t>2</a:t>
            </a:r>
            <a:r>
              <a:rPr lang="en-US" sz="1200" baseline="30000" dirty="0" smtClean="0">
                <a:solidFill>
                  <a:srgbClr val="FF00FF"/>
                </a:solidFill>
                <a:latin typeface="Comic Sans MS" pitchFamily="66" charset="0"/>
              </a:rPr>
              <a:t>+</a:t>
            </a:r>
            <a:r>
              <a:rPr lang="en-US" sz="1200" dirty="0" smtClean="0">
                <a:solidFill>
                  <a:srgbClr val="FF00FF"/>
                </a:solidFill>
                <a:latin typeface="Comic Sans MS" pitchFamily="66" charset="0"/>
              </a:rPr>
              <a:t>)-Bi </a:t>
            </a:r>
            <a:r>
              <a:rPr lang="en-US" sz="1200" dirty="0" smtClean="0">
                <a:solidFill>
                  <a:srgbClr val="FF00FF"/>
                </a:solidFill>
                <a:latin typeface="Comic Sans MS" pitchFamily="66" charset="0"/>
                <a:sym typeface="Symbol"/>
              </a:rPr>
              <a:t> enhancement of glass phase formation with </a:t>
            </a:r>
            <a:r>
              <a:rPr lang="en-US" sz="1200" dirty="0" err="1" smtClean="0">
                <a:solidFill>
                  <a:srgbClr val="FF00FF"/>
                </a:solidFill>
                <a:latin typeface="Comic Sans MS" pitchFamily="66" charset="0"/>
                <a:sym typeface="Symbol"/>
              </a:rPr>
              <a:t>Ca</a:t>
            </a:r>
            <a:r>
              <a:rPr lang="en-US" sz="1200" dirty="0" smtClean="0">
                <a:solidFill>
                  <a:srgbClr val="FF00FF"/>
                </a:solidFill>
                <a:latin typeface="Comic Sans MS" pitchFamily="66" charset="0"/>
                <a:sym typeface="Symbol"/>
              </a:rPr>
              <a:t> addition</a:t>
            </a:r>
            <a:endParaRPr lang="en-US" sz="1200" dirty="0" smtClean="0">
              <a:solidFill>
                <a:srgbClr val="FF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27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56" grpId="0"/>
      <p:bldP spid="8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6" y="326900"/>
            <a:ext cx="8788807" cy="6184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2036" y="6156012"/>
            <a:ext cx="5339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latin typeface="Comic Sans MS" pitchFamily="66" charset="0"/>
              </a:rPr>
              <a:t>Increase of the amount of Fe</a:t>
            </a:r>
            <a:r>
              <a:rPr lang="en-US" sz="1800" baseline="30000" dirty="0" smtClean="0">
                <a:latin typeface="Comic Sans MS" pitchFamily="66" charset="0"/>
              </a:rPr>
              <a:t>3+</a:t>
            </a:r>
            <a:r>
              <a:rPr lang="en-US" sz="1800" dirty="0" smtClean="0">
                <a:latin typeface="Comic Sans MS" pitchFamily="66" charset="0"/>
              </a:rPr>
              <a:t> with </a:t>
            </a:r>
            <a:r>
              <a:rPr lang="en-US" sz="1800" dirty="0" err="1" smtClean="0">
                <a:latin typeface="Comic Sans MS" pitchFamily="66" charset="0"/>
              </a:rPr>
              <a:t>Ca</a:t>
            </a:r>
            <a:r>
              <a:rPr lang="en-US" sz="1800" dirty="0" smtClean="0">
                <a:latin typeface="Comic Sans MS" pitchFamily="66" charset="0"/>
              </a:rPr>
              <a:t> addition</a:t>
            </a:r>
            <a:endParaRPr lang="el-GR" sz="1800" baseline="30000" dirty="0">
              <a:latin typeface="Comic Sans MS" pitchFamily="66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280913" y="5471858"/>
            <a:ext cx="4869869" cy="400110"/>
            <a:chOff x="2280913" y="5471858"/>
            <a:chExt cx="4869869" cy="400110"/>
          </a:xfrm>
        </p:grpSpPr>
        <p:sp>
          <p:nvSpPr>
            <p:cNvPr id="3" name="TextBox 2"/>
            <p:cNvSpPr txBox="1"/>
            <p:nvPr/>
          </p:nvSpPr>
          <p:spPr>
            <a:xfrm>
              <a:off x="2280913" y="5471858"/>
              <a:ext cx="413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Bi</a:t>
              </a:r>
              <a:endParaRPr lang="el-GR" sz="2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694760" y="5471858"/>
              <a:ext cx="4560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/>
                <a:t>Te</a:t>
              </a:r>
              <a:endParaRPr lang="el-GR" sz="2000" dirty="0"/>
            </a:p>
          </p:txBody>
        </p:sp>
      </p:grp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689914" y="136457"/>
            <a:ext cx="37641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aseline="30000" dirty="0" smtClean="0">
                <a:latin typeface="Comic Sans MS" pitchFamily="66" charset="0"/>
              </a:rPr>
              <a:t>57</a:t>
            </a:r>
            <a:r>
              <a:rPr lang="en-US" sz="2000" dirty="0" smtClean="0">
                <a:latin typeface="Comic Sans MS" pitchFamily="66" charset="0"/>
              </a:rPr>
              <a:t>Fe M</a:t>
            </a:r>
            <a:r>
              <a:rPr lang="en-US" sz="2000" dirty="0" smtClean="0">
                <a:latin typeface="Comic Sans MS" pitchFamily="66" charset="0"/>
                <a:cs typeface="Arial" charset="0"/>
              </a:rPr>
              <a:t>össbauer </a:t>
            </a:r>
            <a:r>
              <a:rPr lang="en-US" sz="2000" dirty="0">
                <a:latin typeface="Comic Sans MS" pitchFamily="66" charset="0"/>
                <a:cs typeface="Arial" charset="0"/>
              </a:rPr>
              <a:t>Spectroscopy</a:t>
            </a:r>
            <a:endParaRPr lang="en-US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874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96" y="336512"/>
            <a:ext cx="8788807" cy="6184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2689914" y="136457"/>
            <a:ext cx="37641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aseline="30000" dirty="0" smtClean="0">
                <a:latin typeface="Comic Sans MS" pitchFamily="66" charset="0"/>
              </a:rPr>
              <a:t>57</a:t>
            </a:r>
            <a:r>
              <a:rPr lang="en-US" sz="2000" dirty="0" smtClean="0">
                <a:latin typeface="Comic Sans MS" pitchFamily="66" charset="0"/>
              </a:rPr>
              <a:t>Fe M</a:t>
            </a:r>
            <a:r>
              <a:rPr lang="en-US" sz="2000" dirty="0" smtClean="0">
                <a:latin typeface="Comic Sans MS" pitchFamily="66" charset="0"/>
                <a:cs typeface="Arial" charset="0"/>
              </a:rPr>
              <a:t>össbauer </a:t>
            </a:r>
            <a:r>
              <a:rPr lang="en-US" sz="2000" dirty="0">
                <a:latin typeface="Comic Sans MS" pitchFamily="66" charset="0"/>
                <a:cs typeface="Arial" charset="0"/>
              </a:rPr>
              <a:t>Spectroscopy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8184" y="619286"/>
            <a:ext cx="2569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Weighted average values</a:t>
            </a:r>
            <a:endParaRPr lang="el-GR" sz="16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40" y="6237312"/>
            <a:ext cx="909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mic Sans MS" pitchFamily="66" charset="0"/>
              </a:rPr>
              <a:t>Influence of </a:t>
            </a:r>
            <a:r>
              <a:rPr lang="en-US" sz="1800" dirty="0" err="1" smtClean="0">
                <a:latin typeface="Comic Sans MS" pitchFamily="66" charset="0"/>
              </a:rPr>
              <a:t>Ca</a:t>
            </a:r>
            <a:r>
              <a:rPr lang="en-US" sz="1800" dirty="0" smtClean="0">
                <a:latin typeface="Comic Sans MS" pitchFamily="66" charset="0"/>
              </a:rPr>
              <a:t> addition to the electronic configuration &amp; coordination of Fe</a:t>
            </a:r>
            <a:r>
              <a:rPr lang="en-US" sz="1800" baseline="30000" dirty="0" smtClean="0">
                <a:latin typeface="Comic Sans MS" pitchFamily="66" charset="0"/>
              </a:rPr>
              <a:t>2+</a:t>
            </a:r>
            <a:r>
              <a:rPr lang="en-US" sz="1800" dirty="0" smtClean="0">
                <a:latin typeface="Comic Sans MS" pitchFamily="66" charset="0"/>
              </a:rPr>
              <a:t>/Fe</a:t>
            </a:r>
            <a:r>
              <a:rPr lang="en-US" sz="1800" baseline="30000" dirty="0" smtClean="0">
                <a:latin typeface="Comic Sans MS" pitchFamily="66" charset="0"/>
              </a:rPr>
              <a:t>3+</a:t>
            </a:r>
            <a:endParaRPr lang="el-GR" sz="1800" baseline="30000" dirty="0">
              <a:latin typeface="Comic Sans MS" pitchFamily="66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280913" y="5471858"/>
            <a:ext cx="4869869" cy="400110"/>
            <a:chOff x="2280913" y="5471858"/>
            <a:chExt cx="4869869" cy="400110"/>
          </a:xfrm>
        </p:grpSpPr>
        <p:sp>
          <p:nvSpPr>
            <p:cNvPr id="12" name="TextBox 11"/>
            <p:cNvSpPr txBox="1"/>
            <p:nvPr/>
          </p:nvSpPr>
          <p:spPr>
            <a:xfrm>
              <a:off x="2280913" y="5471858"/>
              <a:ext cx="413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Bi</a:t>
              </a:r>
              <a:endParaRPr lang="el-GR" sz="2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94760" y="5471858"/>
              <a:ext cx="4560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/>
                <a:t>Te</a:t>
              </a:r>
              <a:endParaRPr lang="el-GR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1586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56" y="336512"/>
            <a:ext cx="8788807" cy="6184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-15880" y="6242500"/>
            <a:ext cx="9159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mic Sans MS" pitchFamily="66" charset="0"/>
              </a:rPr>
              <a:t>Influence of </a:t>
            </a:r>
            <a:r>
              <a:rPr lang="en-US" sz="1800" dirty="0" err="1" smtClean="0">
                <a:latin typeface="Comic Sans MS" pitchFamily="66" charset="0"/>
              </a:rPr>
              <a:t>Ca</a:t>
            </a:r>
            <a:r>
              <a:rPr lang="en-US" sz="1800" dirty="0" smtClean="0">
                <a:latin typeface="Comic Sans MS" pitchFamily="66" charset="0"/>
              </a:rPr>
              <a:t> addition to the electronic configuration &amp; coordination of Fe</a:t>
            </a:r>
            <a:r>
              <a:rPr lang="en-US" sz="1800" baseline="30000" dirty="0" smtClean="0">
                <a:latin typeface="Comic Sans MS" pitchFamily="66" charset="0"/>
              </a:rPr>
              <a:t>2+</a:t>
            </a:r>
            <a:r>
              <a:rPr lang="en-US" sz="1800" dirty="0" smtClean="0">
                <a:latin typeface="Comic Sans MS" pitchFamily="66" charset="0"/>
              </a:rPr>
              <a:t>/Fe</a:t>
            </a:r>
            <a:r>
              <a:rPr lang="en-US" sz="1800" baseline="30000" dirty="0" smtClean="0">
                <a:latin typeface="Comic Sans MS" pitchFamily="66" charset="0"/>
              </a:rPr>
              <a:t>3+</a:t>
            </a:r>
            <a:endParaRPr lang="el-GR" sz="1800" baseline="30000" dirty="0">
              <a:latin typeface="Comic Sans MS" pitchFamily="66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689914" y="136457"/>
            <a:ext cx="37641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aseline="30000" dirty="0" smtClean="0">
                <a:latin typeface="Comic Sans MS" pitchFamily="66" charset="0"/>
              </a:rPr>
              <a:t>57</a:t>
            </a:r>
            <a:r>
              <a:rPr lang="en-US" sz="2000" dirty="0" smtClean="0">
                <a:latin typeface="Comic Sans MS" pitchFamily="66" charset="0"/>
              </a:rPr>
              <a:t>Fe M</a:t>
            </a:r>
            <a:r>
              <a:rPr lang="en-US" sz="2000" dirty="0" smtClean="0">
                <a:latin typeface="Comic Sans MS" pitchFamily="66" charset="0"/>
                <a:cs typeface="Arial" charset="0"/>
              </a:rPr>
              <a:t>össbauer </a:t>
            </a:r>
            <a:r>
              <a:rPr lang="en-US" sz="2000" dirty="0">
                <a:latin typeface="Comic Sans MS" pitchFamily="66" charset="0"/>
                <a:cs typeface="Arial" charset="0"/>
              </a:rPr>
              <a:t>Spectroscopy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28184" y="619286"/>
            <a:ext cx="2569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Weighted average values</a:t>
            </a:r>
            <a:endParaRPr lang="el-GR" sz="1600" dirty="0">
              <a:latin typeface="Comic Sans MS" pitchFamily="66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280913" y="5471858"/>
            <a:ext cx="4869869" cy="400110"/>
            <a:chOff x="2280913" y="5471858"/>
            <a:chExt cx="4869869" cy="400110"/>
          </a:xfrm>
        </p:grpSpPr>
        <p:sp>
          <p:nvSpPr>
            <p:cNvPr id="15" name="TextBox 14"/>
            <p:cNvSpPr txBox="1"/>
            <p:nvPr/>
          </p:nvSpPr>
          <p:spPr>
            <a:xfrm>
              <a:off x="2280913" y="5471858"/>
              <a:ext cx="413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Bi</a:t>
              </a:r>
              <a:endParaRPr lang="el-GR" sz="2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694760" y="5471858"/>
              <a:ext cx="4560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/>
                <a:t>Te</a:t>
              </a:r>
              <a:endParaRPr lang="el-GR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134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56" y="332816"/>
            <a:ext cx="8788807" cy="6184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03766" y="6231003"/>
            <a:ext cx="6120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mic Sans MS" pitchFamily="66" charset="0"/>
                <a:sym typeface="Symbol"/>
              </a:rPr>
              <a:t>Enhancement </a:t>
            </a:r>
            <a:r>
              <a:rPr lang="en-US" sz="1800" dirty="0">
                <a:latin typeface="Comic Sans MS" pitchFamily="66" charset="0"/>
                <a:sym typeface="Symbol"/>
              </a:rPr>
              <a:t>of glass phase formation with </a:t>
            </a:r>
            <a:r>
              <a:rPr lang="en-US" sz="1800" dirty="0" err="1">
                <a:latin typeface="Comic Sans MS" pitchFamily="66" charset="0"/>
                <a:sym typeface="Symbol"/>
              </a:rPr>
              <a:t>Ca</a:t>
            </a:r>
            <a:r>
              <a:rPr lang="en-US" sz="1800" dirty="0">
                <a:latin typeface="Comic Sans MS" pitchFamily="66" charset="0"/>
                <a:sym typeface="Symbol"/>
              </a:rPr>
              <a:t> </a:t>
            </a:r>
            <a:r>
              <a:rPr lang="en-US" sz="1800" dirty="0" smtClean="0">
                <a:latin typeface="Comic Sans MS" pitchFamily="66" charset="0"/>
                <a:sym typeface="Symbol"/>
              </a:rPr>
              <a:t>addition</a:t>
            </a:r>
            <a:endParaRPr lang="el-GR" sz="1800" baseline="30000" dirty="0">
              <a:latin typeface="Comic Sans MS" pitchFamily="66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2689914" y="136457"/>
            <a:ext cx="37641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aseline="30000" dirty="0" smtClean="0">
                <a:latin typeface="Comic Sans MS" pitchFamily="66" charset="0"/>
              </a:rPr>
              <a:t>57</a:t>
            </a:r>
            <a:r>
              <a:rPr lang="en-US" sz="2000" dirty="0" smtClean="0">
                <a:latin typeface="Comic Sans MS" pitchFamily="66" charset="0"/>
              </a:rPr>
              <a:t>Fe M</a:t>
            </a:r>
            <a:r>
              <a:rPr lang="en-US" sz="2000" dirty="0" smtClean="0">
                <a:latin typeface="Comic Sans MS" pitchFamily="66" charset="0"/>
                <a:cs typeface="Arial" charset="0"/>
              </a:rPr>
              <a:t>össbauer </a:t>
            </a:r>
            <a:r>
              <a:rPr lang="en-US" sz="2000" dirty="0">
                <a:latin typeface="Comic Sans MS" pitchFamily="66" charset="0"/>
                <a:cs typeface="Arial" charset="0"/>
              </a:rPr>
              <a:t>Spectroscopy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8184" y="619286"/>
            <a:ext cx="2569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Weighted average values</a:t>
            </a:r>
            <a:endParaRPr lang="el-GR" sz="1600" dirty="0">
              <a:latin typeface="Comic Sans MS" pitchFamily="66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280913" y="5471858"/>
            <a:ext cx="4869869" cy="400110"/>
            <a:chOff x="2280913" y="5471858"/>
            <a:chExt cx="4869869" cy="400110"/>
          </a:xfrm>
        </p:grpSpPr>
        <p:sp>
          <p:nvSpPr>
            <p:cNvPr id="7" name="TextBox 6"/>
            <p:cNvSpPr txBox="1"/>
            <p:nvPr/>
          </p:nvSpPr>
          <p:spPr>
            <a:xfrm>
              <a:off x="2280913" y="5471858"/>
              <a:ext cx="413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Bi</a:t>
              </a:r>
              <a:endParaRPr lang="el-GR" sz="2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694760" y="5471858"/>
              <a:ext cx="4560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/>
                <a:t>Te</a:t>
              </a:r>
              <a:endParaRPr lang="el-GR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1502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83466" y="89508"/>
            <a:ext cx="6377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mic Sans MS" pitchFamily="66" charset="0"/>
              </a:rPr>
              <a:t>Suggestions for relative phases hosting Fe</a:t>
            </a:r>
            <a:r>
              <a:rPr lang="en-US" sz="1800" baseline="30000" dirty="0" smtClean="0">
                <a:latin typeface="Comic Sans MS" pitchFamily="66" charset="0"/>
              </a:rPr>
              <a:t>2+</a:t>
            </a:r>
            <a:r>
              <a:rPr lang="en-US" sz="1800" dirty="0" smtClean="0">
                <a:latin typeface="Comic Sans MS" pitchFamily="66" charset="0"/>
              </a:rPr>
              <a:t> and Fe</a:t>
            </a:r>
            <a:r>
              <a:rPr lang="en-US" sz="1800" baseline="30000" dirty="0" smtClean="0">
                <a:latin typeface="Comic Sans MS" pitchFamily="66" charset="0"/>
              </a:rPr>
              <a:t>3+</a:t>
            </a:r>
            <a:r>
              <a:rPr lang="en-US" sz="1800" dirty="0" smtClean="0">
                <a:latin typeface="Comic Sans MS" pitchFamily="66" charset="0"/>
              </a:rPr>
              <a:t> ions</a:t>
            </a:r>
            <a:endParaRPr lang="el-GR" sz="1800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515" y="498481"/>
            <a:ext cx="86589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FF"/>
                </a:solidFill>
                <a:latin typeface="Comic Sans MS" pitchFamily="66" charset="0"/>
              </a:rPr>
              <a:t>Fe</a:t>
            </a:r>
            <a:r>
              <a:rPr lang="en-US" sz="1400" b="1" baseline="30000" dirty="0" smtClean="0">
                <a:solidFill>
                  <a:srgbClr val="FF00FF"/>
                </a:solidFill>
                <a:latin typeface="Comic Sans MS" pitchFamily="66" charset="0"/>
              </a:rPr>
              <a:t>2+</a:t>
            </a:r>
            <a:r>
              <a:rPr lang="en-US" sz="1400" b="1" dirty="0" smtClean="0">
                <a:solidFill>
                  <a:srgbClr val="FF00FF"/>
                </a:solidFill>
                <a:latin typeface="Comic Sans MS" pitchFamily="66" charset="0"/>
              </a:rPr>
              <a:t> in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Slag precursor</a:t>
            </a:r>
            <a:r>
              <a:rPr lang="en-US" sz="1400" b="1" dirty="0" smtClean="0">
                <a:solidFill>
                  <a:srgbClr val="FF00FF"/>
                </a:solidFill>
                <a:latin typeface="Comic Sans MS" pitchFamily="66" charset="0"/>
              </a:rPr>
              <a:t> and </a:t>
            </a:r>
            <a:r>
              <a:rPr lang="en-US" sz="1400" b="1" dirty="0" smtClean="0">
                <a:solidFill>
                  <a:srgbClr val="990033"/>
                </a:solidFill>
                <a:latin typeface="Comic Sans MS" pitchFamily="66" charset="0"/>
              </a:rPr>
              <a:t>IP</a:t>
            </a:r>
            <a:r>
              <a:rPr lang="en-US" sz="1400" b="1" dirty="0" smtClean="0">
                <a:solidFill>
                  <a:srgbClr val="FF00FF"/>
                </a:solidFill>
                <a:latin typeface="Comic Sans MS" pitchFamily="66" charset="0"/>
              </a:rPr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400" dirty="0" err="1" smtClean="0">
                <a:latin typeface="Comic Sans MS" pitchFamily="66" charset="0"/>
              </a:rPr>
              <a:t>Fayalite</a:t>
            </a:r>
            <a:r>
              <a:rPr lang="en-US" sz="1400" dirty="0" smtClean="0">
                <a:latin typeface="Comic Sans MS" pitchFamily="66" charset="0"/>
              </a:rPr>
              <a:t>-type Fe</a:t>
            </a:r>
            <a:r>
              <a:rPr lang="en-US" sz="1400" baseline="30000" dirty="0" smtClean="0">
                <a:latin typeface="Comic Sans MS" pitchFamily="66" charset="0"/>
              </a:rPr>
              <a:t>2+</a:t>
            </a:r>
            <a:r>
              <a:rPr lang="en-US" sz="1400" baseline="-25000" dirty="0" smtClean="0">
                <a:latin typeface="Comic Sans MS" pitchFamily="66" charset="0"/>
              </a:rPr>
              <a:t>2</a:t>
            </a:r>
            <a:r>
              <a:rPr lang="en-US" sz="1400" dirty="0" smtClean="0">
                <a:latin typeface="Comic Sans MS" pitchFamily="66" charset="0"/>
              </a:rPr>
              <a:t>SiO</a:t>
            </a:r>
            <a:r>
              <a:rPr lang="en-US" sz="1400" baseline="-25000" dirty="0" smtClean="0">
                <a:latin typeface="Comic Sans MS" pitchFamily="66" charset="0"/>
              </a:rPr>
              <a:t>4</a:t>
            </a:r>
            <a:r>
              <a:rPr lang="en-US" sz="1400" dirty="0" smtClean="0">
                <a:latin typeface="Comic Sans MS" pitchFamily="66" charset="0"/>
              </a:rPr>
              <a:t> (crystalline &amp; amorphous for </a:t>
            </a:r>
            <a:r>
              <a:rPr lang="en-US" sz="1400" dirty="0">
                <a:latin typeface="Comic Sans MS" pitchFamily="66" charset="0"/>
              </a:rPr>
              <a:t>Bi</a:t>
            </a:r>
            <a:r>
              <a:rPr lang="en-US" sz="1400" dirty="0" smtClean="0">
                <a:latin typeface="Comic Sans MS" pitchFamily="66" charset="0"/>
              </a:rPr>
              <a:t>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400" dirty="0" err="1" smtClean="0">
                <a:latin typeface="Comic Sans MS" pitchFamily="66" charset="0"/>
              </a:rPr>
              <a:t>Ca</a:t>
            </a:r>
            <a:r>
              <a:rPr lang="en-US" sz="1400" dirty="0" smtClean="0">
                <a:latin typeface="Comic Sans MS" pitchFamily="66" charset="0"/>
              </a:rPr>
              <a:t>-</a:t>
            </a:r>
            <a:r>
              <a:rPr lang="en-US" sz="1400" dirty="0" err="1" smtClean="0">
                <a:latin typeface="Comic Sans MS" pitchFamily="66" charset="0"/>
              </a:rPr>
              <a:t>Fayalite</a:t>
            </a:r>
            <a:r>
              <a:rPr lang="en-US" sz="1400" dirty="0" smtClean="0">
                <a:latin typeface="Comic Sans MS" pitchFamily="66" charset="0"/>
              </a:rPr>
              <a:t>-type </a:t>
            </a:r>
            <a:r>
              <a:rPr lang="en-US" sz="1400" dirty="0">
                <a:latin typeface="Comic Sans MS" pitchFamily="66" charset="0"/>
              </a:rPr>
              <a:t>(</a:t>
            </a:r>
            <a:r>
              <a:rPr lang="en-US" sz="1400" dirty="0" smtClean="0">
                <a:latin typeface="Comic Sans MS" pitchFamily="66" charset="0"/>
              </a:rPr>
              <a:t>Fe</a:t>
            </a:r>
            <a:r>
              <a:rPr lang="en-US" sz="1400" baseline="30000" dirty="0" smtClean="0">
                <a:latin typeface="Comic Sans MS" pitchFamily="66" charset="0"/>
              </a:rPr>
              <a:t>2+</a:t>
            </a:r>
            <a:r>
              <a:rPr lang="en-US" sz="1400" baseline="-25000" dirty="0" smtClean="0">
                <a:latin typeface="Comic Sans MS" pitchFamily="66" charset="0"/>
              </a:rPr>
              <a:t>2-z</a:t>
            </a:r>
            <a:r>
              <a:rPr lang="en-US" sz="1400" dirty="0" smtClean="0">
                <a:latin typeface="Comic Sans MS" pitchFamily="66" charset="0"/>
              </a:rPr>
              <a:t>Ca</a:t>
            </a:r>
            <a:r>
              <a:rPr lang="en-US" sz="1400" baseline="-25000" dirty="0" smtClean="0">
                <a:latin typeface="Comic Sans MS" pitchFamily="66" charset="0"/>
              </a:rPr>
              <a:t>z</a:t>
            </a:r>
            <a:r>
              <a:rPr lang="en-US" sz="1400" dirty="0" smtClean="0">
                <a:latin typeface="Comic Sans MS" pitchFamily="66" charset="0"/>
              </a:rPr>
              <a:t>)SiO</a:t>
            </a:r>
            <a:r>
              <a:rPr lang="en-US" sz="1400" baseline="-25000" dirty="0" smtClean="0">
                <a:latin typeface="Comic Sans MS" pitchFamily="66" charset="0"/>
              </a:rPr>
              <a:t>4</a:t>
            </a:r>
            <a:r>
              <a:rPr lang="en-US" sz="1400" dirty="0" smtClean="0">
                <a:latin typeface="Comic Sans MS" pitchFamily="66" charset="0"/>
              </a:rPr>
              <a:t> and </a:t>
            </a:r>
            <a:r>
              <a:rPr lang="en-US" sz="1400" dirty="0" err="1" smtClean="0">
                <a:latin typeface="Comic Sans MS" pitchFamily="66" charset="0"/>
              </a:rPr>
              <a:t>Ca</a:t>
            </a:r>
            <a:r>
              <a:rPr lang="en-US" sz="1400" dirty="0" smtClean="0">
                <a:latin typeface="Comic Sans MS" pitchFamily="66" charset="0"/>
              </a:rPr>
              <a:t>-</a:t>
            </a:r>
            <a:r>
              <a:rPr lang="en-US" sz="1400" dirty="0" err="1" smtClean="0">
                <a:latin typeface="Comic Sans MS" pitchFamily="66" charset="0"/>
              </a:rPr>
              <a:t>Ferrosilite</a:t>
            </a:r>
            <a:r>
              <a:rPr lang="en-US" sz="1400" dirty="0" smtClean="0">
                <a:latin typeface="Comic Sans MS" pitchFamily="66" charset="0"/>
              </a:rPr>
              <a:t>-type </a:t>
            </a:r>
            <a:r>
              <a:rPr lang="en-US" sz="1400" dirty="0">
                <a:latin typeface="Comic Sans MS" pitchFamily="66" charset="0"/>
              </a:rPr>
              <a:t>(</a:t>
            </a:r>
            <a:r>
              <a:rPr lang="en-US" sz="1400" dirty="0" smtClean="0">
                <a:latin typeface="Comic Sans MS" pitchFamily="66" charset="0"/>
              </a:rPr>
              <a:t>Fe</a:t>
            </a:r>
            <a:r>
              <a:rPr lang="en-US" sz="1400" baseline="30000" dirty="0" smtClean="0">
                <a:latin typeface="Comic Sans MS" pitchFamily="66" charset="0"/>
              </a:rPr>
              <a:t>2+</a:t>
            </a:r>
            <a:r>
              <a:rPr lang="en-US" sz="1400" baseline="-25000" dirty="0" smtClean="0">
                <a:latin typeface="Comic Sans MS" pitchFamily="66" charset="0"/>
              </a:rPr>
              <a:t>2-z</a:t>
            </a:r>
            <a:r>
              <a:rPr lang="en-US" sz="1400" dirty="0" smtClean="0">
                <a:latin typeface="Comic Sans MS" pitchFamily="66" charset="0"/>
              </a:rPr>
              <a:t>Ca</a:t>
            </a:r>
            <a:r>
              <a:rPr lang="en-US" sz="1400" baseline="-25000" dirty="0" smtClean="0">
                <a:latin typeface="Comic Sans MS" pitchFamily="66" charset="0"/>
              </a:rPr>
              <a:t>z</a:t>
            </a:r>
            <a:r>
              <a:rPr lang="en-US" sz="1400" dirty="0" smtClean="0">
                <a:latin typeface="Comic Sans MS" pitchFamily="66" charset="0"/>
              </a:rPr>
              <a:t>)Si</a:t>
            </a:r>
            <a:r>
              <a:rPr lang="en-US" sz="1400" baseline="-25000" dirty="0" smtClean="0">
                <a:latin typeface="Comic Sans MS" pitchFamily="66" charset="0"/>
              </a:rPr>
              <a:t>2</a:t>
            </a:r>
            <a:r>
              <a:rPr lang="en-US" sz="1400" dirty="0" smtClean="0">
                <a:latin typeface="Comic Sans MS" pitchFamily="66" charset="0"/>
              </a:rPr>
              <a:t>O</a:t>
            </a:r>
            <a:r>
              <a:rPr lang="en-US" sz="1400" baseline="-25000" dirty="0" smtClean="0">
                <a:latin typeface="Comic Sans MS" pitchFamily="66" charset="0"/>
              </a:rPr>
              <a:t>6 </a:t>
            </a:r>
            <a:r>
              <a:rPr lang="en-US" sz="1400" dirty="0" smtClean="0">
                <a:latin typeface="Comic Sans MS" pitchFamily="66" charset="0"/>
              </a:rPr>
              <a:t>(amorphous for </a:t>
            </a:r>
            <a:r>
              <a:rPr lang="en-US" sz="1400" dirty="0" err="1" smtClean="0">
                <a:latin typeface="Comic Sans MS" pitchFamily="66" charset="0"/>
              </a:rPr>
              <a:t>Te</a:t>
            </a:r>
            <a:r>
              <a:rPr lang="en-US" sz="1400" dirty="0" smtClean="0">
                <a:latin typeface="Comic Sans MS" pitchFamily="66" charset="0"/>
              </a:rPr>
              <a:t>)</a:t>
            </a:r>
            <a:r>
              <a:rPr lang="en-US" sz="1400" baseline="-25000" dirty="0" smtClean="0">
                <a:latin typeface="Comic Sans MS" pitchFamily="66" charset="0"/>
              </a:rPr>
              <a:t> </a:t>
            </a:r>
            <a:endParaRPr lang="en-US" sz="1400" dirty="0" smtClean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5515" y="1322184"/>
            <a:ext cx="86589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Fe</a:t>
            </a:r>
            <a:r>
              <a:rPr lang="en-US" sz="1400" b="1" baseline="30000" dirty="0" smtClean="0">
                <a:solidFill>
                  <a:srgbClr val="0000FF"/>
                </a:solidFill>
                <a:latin typeface="Comic Sans MS" pitchFamily="66" charset="0"/>
              </a:rPr>
              <a:t>3+</a:t>
            </a:r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 in </a:t>
            </a:r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Slag precursor</a:t>
            </a:r>
            <a:r>
              <a:rPr lang="en-US" sz="1400" b="1" dirty="0">
                <a:solidFill>
                  <a:srgbClr val="FF00FF"/>
                </a:solidFill>
                <a:latin typeface="Comic Sans MS" pitchFamily="66" charset="0"/>
              </a:rPr>
              <a:t> and </a:t>
            </a:r>
            <a:r>
              <a:rPr lang="en-US" sz="1400" b="1" dirty="0">
                <a:solidFill>
                  <a:srgbClr val="990033"/>
                </a:solidFill>
                <a:latin typeface="Comic Sans MS" pitchFamily="66" charset="0"/>
              </a:rPr>
              <a:t>IP</a:t>
            </a:r>
            <a:r>
              <a:rPr lang="en-US" sz="1400" b="1" dirty="0" smtClean="0">
                <a:solidFill>
                  <a:srgbClr val="0000FF"/>
                </a:solidFill>
                <a:latin typeface="Comic Sans MS" pitchFamily="66" charset="0"/>
              </a:rPr>
              <a:t>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400" dirty="0" err="1" smtClean="0">
                <a:latin typeface="Comic Sans MS" pitchFamily="66" charset="0"/>
              </a:rPr>
              <a:t>Ferrifayalite</a:t>
            </a:r>
            <a:r>
              <a:rPr lang="en-US" sz="1400" dirty="0" smtClean="0">
                <a:latin typeface="Comic Sans MS" pitchFamily="66" charset="0"/>
              </a:rPr>
              <a:t>-type </a:t>
            </a:r>
            <a:r>
              <a:rPr lang="en-US" sz="1400" dirty="0">
                <a:latin typeface="Comic Sans MS" pitchFamily="66" charset="0"/>
              </a:rPr>
              <a:t>(Fe</a:t>
            </a:r>
            <a:r>
              <a:rPr lang="en-US" sz="1400" baseline="30000" dirty="0">
                <a:latin typeface="Comic Sans MS" pitchFamily="66" charset="0"/>
              </a:rPr>
              <a:t>2+</a:t>
            </a:r>
            <a:r>
              <a:rPr lang="en-US" sz="1400" baseline="-25000" dirty="0">
                <a:latin typeface="Comic Sans MS" pitchFamily="66" charset="0"/>
              </a:rPr>
              <a:t>2-x</a:t>
            </a:r>
            <a:r>
              <a:rPr lang="en-US" sz="1400" dirty="0">
                <a:latin typeface="Comic Sans MS" pitchFamily="66" charset="0"/>
              </a:rPr>
              <a:t>□</a:t>
            </a:r>
            <a:r>
              <a:rPr lang="en-US" sz="1400" baseline="-25000" dirty="0" smtClean="0">
                <a:latin typeface="Comic Sans MS" pitchFamily="66" charset="0"/>
              </a:rPr>
              <a:t>y</a:t>
            </a:r>
            <a:r>
              <a:rPr lang="en-US" sz="1400" dirty="0" smtClean="0">
                <a:latin typeface="Comic Sans MS" pitchFamily="66" charset="0"/>
              </a:rPr>
              <a:t>Fe</a:t>
            </a:r>
            <a:r>
              <a:rPr lang="en-US" sz="1400" baseline="30000" dirty="0" smtClean="0">
                <a:latin typeface="Comic Sans MS" pitchFamily="66" charset="0"/>
              </a:rPr>
              <a:t>3+</a:t>
            </a:r>
            <a:r>
              <a:rPr lang="en-US" sz="1400" baseline="-25000" dirty="0" smtClean="0">
                <a:latin typeface="Comic Sans MS" pitchFamily="66" charset="0"/>
              </a:rPr>
              <a:t>x</a:t>
            </a:r>
            <a:r>
              <a:rPr lang="en-US" sz="1400" dirty="0" smtClean="0">
                <a:latin typeface="Comic Sans MS" pitchFamily="66" charset="0"/>
              </a:rPr>
              <a:t>)SiO</a:t>
            </a:r>
            <a:r>
              <a:rPr lang="en-US" sz="1400" baseline="-25000" dirty="0" smtClean="0">
                <a:latin typeface="Comic Sans MS" pitchFamily="66" charset="0"/>
              </a:rPr>
              <a:t>4</a:t>
            </a:r>
            <a:r>
              <a:rPr lang="en-US" sz="1400" dirty="0" smtClean="0">
                <a:latin typeface="Comic Sans MS" pitchFamily="66" charset="0"/>
              </a:rPr>
              <a:t> (</a:t>
            </a:r>
            <a:r>
              <a:rPr lang="en-US" sz="1400" dirty="0">
                <a:latin typeface="Comic Sans MS" pitchFamily="66" charset="0"/>
              </a:rPr>
              <a:t>crystalline &amp; amorphous for </a:t>
            </a:r>
            <a:r>
              <a:rPr lang="en-US" sz="1400" dirty="0" smtClean="0">
                <a:latin typeface="Comic Sans MS" pitchFamily="66" charset="0"/>
              </a:rPr>
              <a:t>Bi)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400" dirty="0" err="1" smtClean="0">
                <a:latin typeface="Comic Sans MS" pitchFamily="66" charset="0"/>
              </a:rPr>
              <a:t>Ca</a:t>
            </a:r>
            <a:r>
              <a:rPr lang="en-US" sz="1400" dirty="0" smtClean="0">
                <a:latin typeface="Comic Sans MS" pitchFamily="66" charset="0"/>
              </a:rPr>
              <a:t>-</a:t>
            </a:r>
            <a:r>
              <a:rPr lang="en-US" sz="1400" dirty="0" err="1" smtClean="0">
                <a:latin typeface="Comic Sans MS" pitchFamily="66" charset="0"/>
              </a:rPr>
              <a:t>Ferrifayalite</a:t>
            </a:r>
            <a:r>
              <a:rPr lang="en-US" sz="1400" dirty="0" smtClean="0">
                <a:latin typeface="Comic Sans MS" pitchFamily="66" charset="0"/>
              </a:rPr>
              <a:t>-type </a:t>
            </a:r>
            <a:r>
              <a:rPr lang="en-US" sz="1400" dirty="0">
                <a:latin typeface="Comic Sans MS" pitchFamily="66" charset="0"/>
              </a:rPr>
              <a:t>(Fe</a:t>
            </a:r>
            <a:r>
              <a:rPr lang="en-US" sz="1400" baseline="30000" dirty="0">
                <a:latin typeface="Comic Sans MS" pitchFamily="66" charset="0"/>
              </a:rPr>
              <a:t>2+</a:t>
            </a:r>
            <a:r>
              <a:rPr lang="en-US" sz="1400" baseline="-25000" dirty="0">
                <a:latin typeface="Comic Sans MS" pitchFamily="66" charset="0"/>
              </a:rPr>
              <a:t>2-x-z</a:t>
            </a:r>
            <a:r>
              <a:rPr lang="en-US" sz="1400" dirty="0">
                <a:latin typeface="Comic Sans MS" pitchFamily="66" charset="0"/>
              </a:rPr>
              <a:t>Ca</a:t>
            </a:r>
            <a:r>
              <a:rPr lang="en-US" sz="1400" baseline="-25000" dirty="0">
                <a:latin typeface="Comic Sans MS" pitchFamily="66" charset="0"/>
              </a:rPr>
              <a:t>z</a:t>
            </a:r>
            <a:r>
              <a:rPr lang="en-US" sz="1400" dirty="0">
                <a:latin typeface="Comic Sans MS" pitchFamily="66" charset="0"/>
              </a:rPr>
              <a:t>□</a:t>
            </a:r>
            <a:r>
              <a:rPr lang="en-US" sz="1400" baseline="-25000" dirty="0" smtClean="0">
                <a:latin typeface="Comic Sans MS" pitchFamily="66" charset="0"/>
              </a:rPr>
              <a:t>y</a:t>
            </a:r>
            <a:r>
              <a:rPr lang="en-US" sz="1400" dirty="0" smtClean="0">
                <a:latin typeface="Comic Sans MS" pitchFamily="66" charset="0"/>
              </a:rPr>
              <a:t>e</a:t>
            </a:r>
            <a:r>
              <a:rPr lang="en-US" sz="1400" baseline="30000" dirty="0" smtClean="0">
                <a:latin typeface="Comic Sans MS" pitchFamily="66" charset="0"/>
              </a:rPr>
              <a:t>3+</a:t>
            </a:r>
            <a:r>
              <a:rPr lang="en-US" sz="1400" dirty="0" smtClean="0">
                <a:latin typeface="Comic Sans MS" pitchFamily="66" charset="0"/>
              </a:rPr>
              <a:t>x)SiO</a:t>
            </a:r>
            <a:r>
              <a:rPr lang="en-US" sz="1400" baseline="-25000" dirty="0" smtClean="0">
                <a:latin typeface="Comic Sans MS" pitchFamily="66" charset="0"/>
              </a:rPr>
              <a:t>4</a:t>
            </a:r>
            <a:r>
              <a:rPr lang="en-US" sz="1400" dirty="0" smtClean="0">
                <a:latin typeface="Comic Sans MS" pitchFamily="66" charset="0"/>
              </a:rPr>
              <a:t> (amorphous for </a:t>
            </a:r>
            <a:r>
              <a:rPr lang="en-US" sz="1400" dirty="0" err="1" smtClean="0">
                <a:latin typeface="Comic Sans MS" pitchFamily="66" charset="0"/>
              </a:rPr>
              <a:t>Te</a:t>
            </a:r>
            <a:r>
              <a:rPr lang="en-US" sz="1400" dirty="0" smtClean="0">
                <a:latin typeface="Comic Sans MS" pitchFamily="66" charset="0"/>
              </a:rPr>
              <a:t>)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4" y="3771954"/>
            <a:ext cx="4552216" cy="291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392339" y="3712587"/>
            <a:ext cx="3051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omic Sans MS" pitchFamily="66" charset="0"/>
              </a:rPr>
              <a:t>Crystal structure of </a:t>
            </a:r>
            <a:r>
              <a:rPr lang="en-US" sz="1200" dirty="0" err="1" smtClean="0">
                <a:latin typeface="Comic Sans MS" pitchFamily="66" charset="0"/>
              </a:rPr>
              <a:t>Fayalite</a:t>
            </a:r>
            <a:endParaRPr lang="en-US" sz="1200" dirty="0">
              <a:latin typeface="Comic Sans MS" pitchFamily="66" charset="0"/>
            </a:endParaRPr>
          </a:p>
          <a:p>
            <a:pPr algn="ctr"/>
            <a:r>
              <a:rPr lang="en-US" sz="1200" dirty="0" smtClean="0">
                <a:latin typeface="Comic Sans MS" pitchFamily="66" charset="0"/>
              </a:rPr>
              <a:t>(olivine-type) Fe</a:t>
            </a:r>
            <a:r>
              <a:rPr lang="en-US" sz="1200" baseline="30000" dirty="0" smtClean="0">
                <a:latin typeface="Comic Sans MS" pitchFamily="66" charset="0"/>
              </a:rPr>
              <a:t>2+</a:t>
            </a:r>
            <a:r>
              <a:rPr lang="en-US" sz="1200" baseline="-25000" dirty="0" smtClean="0">
                <a:latin typeface="Comic Sans MS" pitchFamily="66" charset="0"/>
              </a:rPr>
              <a:t>2</a:t>
            </a:r>
            <a:r>
              <a:rPr lang="en-US" sz="1200" dirty="0" smtClean="0">
                <a:latin typeface="Comic Sans MS" pitchFamily="66" charset="0"/>
              </a:rPr>
              <a:t>SiO</a:t>
            </a:r>
            <a:r>
              <a:rPr lang="en-US" sz="1200" baseline="-25000" dirty="0" smtClean="0">
                <a:latin typeface="Comic Sans MS" pitchFamily="66" charset="0"/>
              </a:rPr>
              <a:t>4</a:t>
            </a:r>
            <a:endParaRPr lang="en-US" sz="1200" dirty="0" smtClean="0">
              <a:latin typeface="Comic Sans MS" pitchFamily="66" charset="0"/>
            </a:endParaRP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354" y="3732564"/>
            <a:ext cx="4572687" cy="2996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984538" y="3712587"/>
            <a:ext cx="3051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Comic Sans MS" pitchFamily="66" charset="0"/>
              </a:rPr>
              <a:t>Crystal structure of </a:t>
            </a:r>
            <a:r>
              <a:rPr lang="en-US" sz="1200" dirty="0" err="1" smtClean="0">
                <a:latin typeface="Comic Sans MS" pitchFamily="66" charset="0"/>
              </a:rPr>
              <a:t>Ferrosilite</a:t>
            </a:r>
            <a:r>
              <a:rPr lang="en-US" sz="1200" dirty="0" smtClean="0">
                <a:latin typeface="Comic Sans MS" pitchFamily="66" charset="0"/>
              </a:rPr>
              <a:t> (pyroxene-type) Fe</a:t>
            </a:r>
            <a:r>
              <a:rPr lang="en-US" sz="1200" baseline="30000" dirty="0" smtClean="0">
                <a:latin typeface="Comic Sans MS" pitchFamily="66" charset="0"/>
              </a:rPr>
              <a:t>2+</a:t>
            </a:r>
            <a:r>
              <a:rPr lang="en-US" sz="1200" baseline="-25000" dirty="0" smtClean="0">
                <a:latin typeface="Comic Sans MS" pitchFamily="66" charset="0"/>
              </a:rPr>
              <a:t>2</a:t>
            </a:r>
            <a:r>
              <a:rPr lang="en-US" sz="1200" dirty="0" smtClean="0">
                <a:latin typeface="Comic Sans MS" pitchFamily="66" charset="0"/>
              </a:rPr>
              <a:t>Si</a:t>
            </a:r>
            <a:r>
              <a:rPr lang="en-US" sz="1200" baseline="-25000" dirty="0" smtClean="0">
                <a:latin typeface="Comic Sans MS" pitchFamily="66" charset="0"/>
              </a:rPr>
              <a:t>2</a:t>
            </a:r>
            <a:r>
              <a:rPr lang="en-US" sz="1200" dirty="0" smtClean="0">
                <a:latin typeface="Comic Sans MS" pitchFamily="66" charset="0"/>
              </a:rPr>
              <a:t>O</a:t>
            </a:r>
            <a:r>
              <a:rPr lang="en-US" sz="1200" baseline="-25000" dirty="0" smtClean="0">
                <a:latin typeface="Comic Sans MS" pitchFamily="66" charset="0"/>
              </a:rPr>
              <a:t>6</a:t>
            </a:r>
            <a:endParaRPr lang="en-US" sz="1200" dirty="0" smtClean="0"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7762" y="6316406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mic Sans MS" pitchFamily="66" charset="0"/>
                <a:sym typeface="Symbol"/>
              </a:rPr>
              <a:t>Bi &amp; </a:t>
            </a:r>
            <a:r>
              <a:rPr lang="en-US" sz="1800" dirty="0" err="1" smtClean="0">
                <a:latin typeface="Comic Sans MS" pitchFamily="66" charset="0"/>
                <a:sym typeface="Symbol"/>
              </a:rPr>
              <a:t>Te</a:t>
            </a:r>
            <a:r>
              <a:rPr lang="en-US" sz="1800" dirty="0" smtClean="0">
                <a:latin typeface="Comic Sans MS" pitchFamily="66" charset="0"/>
                <a:sym typeface="Symbol"/>
              </a:rPr>
              <a:t> samples</a:t>
            </a:r>
            <a:endParaRPr lang="el-GR" sz="1800" baseline="30000" dirty="0"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6016" y="6316406"/>
            <a:ext cx="13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>
                <a:latin typeface="Comic Sans MS" pitchFamily="66" charset="0"/>
                <a:sym typeface="Symbol"/>
              </a:rPr>
              <a:t>Te</a:t>
            </a:r>
            <a:r>
              <a:rPr lang="en-US" sz="1800" dirty="0" smtClean="0">
                <a:latin typeface="Comic Sans MS" pitchFamily="66" charset="0"/>
                <a:sym typeface="Symbol"/>
              </a:rPr>
              <a:t> samples</a:t>
            </a:r>
            <a:endParaRPr lang="el-GR" sz="1800" baseline="30000" dirty="0">
              <a:latin typeface="Comic Sans MS" pitchFamily="66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9521" y="2204864"/>
            <a:ext cx="86049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rgbClr val="0000FF"/>
                </a:solidFill>
                <a:latin typeface="Comic Sans MS" pitchFamily="66" charset="0"/>
                <a:sym typeface="Symbol"/>
              </a:rPr>
              <a:t>Fe</a:t>
            </a:r>
            <a:r>
              <a:rPr lang="en-US" sz="1800" baseline="30000" dirty="0">
                <a:solidFill>
                  <a:srgbClr val="0000FF"/>
                </a:solidFill>
                <a:latin typeface="Comic Sans MS" pitchFamily="66" charset="0"/>
                <a:sym typeface="Symbol"/>
              </a:rPr>
              <a:t>3</a:t>
            </a:r>
            <a:r>
              <a:rPr lang="en-US" sz="1800" baseline="30000" dirty="0" smtClean="0">
                <a:solidFill>
                  <a:srgbClr val="0000FF"/>
                </a:solidFill>
                <a:latin typeface="Comic Sans MS" pitchFamily="66" charset="0"/>
                <a:sym typeface="Symbol"/>
              </a:rPr>
              <a:t>+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  <a:sym typeface="Symbol"/>
              </a:rPr>
              <a:t> in glass structure:</a:t>
            </a:r>
          </a:p>
          <a:p>
            <a:pPr algn="just"/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  <a:sym typeface="Symbol"/>
              </a:rPr>
              <a:t>The large drop in QS values from the 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  <a:sym typeface="Symbol"/>
              </a:rPr>
              <a:t>Slags 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  <a:sym typeface="Symbol"/>
              </a:rPr>
              <a:t>to the IPs reflect a shift in the coordination </a:t>
            </a:r>
            <a:r>
              <a:rPr lang="en-US" sz="1800" dirty="0">
                <a:solidFill>
                  <a:srgbClr val="0000FF"/>
                </a:solidFill>
                <a:latin typeface="Comic Sans MS" pitchFamily="66" charset="0"/>
                <a:sym typeface="Symbol"/>
              </a:rPr>
              <a:t>(O) number most </a:t>
            </a:r>
            <a:r>
              <a:rPr lang="en-US" sz="1800" dirty="0">
                <a:solidFill>
                  <a:srgbClr val="0000FF"/>
                </a:solidFill>
                <a:latin typeface="Comic Sans MS" pitchFamily="66" charset="0"/>
                <a:sym typeface="Symbol"/>
              </a:rPr>
              <a:t>probable 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  <a:sym typeface="Symbol"/>
              </a:rPr>
              <a:t>from 6 (</a:t>
            </a:r>
            <a:r>
              <a:rPr lang="en-US" sz="1800" dirty="0" err="1" smtClean="0">
                <a:solidFill>
                  <a:srgbClr val="0000FF"/>
                </a:solidFill>
                <a:latin typeface="Comic Sans MS" pitchFamily="66" charset="0"/>
                <a:sym typeface="Symbol"/>
              </a:rPr>
              <a:t>nn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  <a:sym typeface="Symbol"/>
              </a:rPr>
              <a:t>) to 5 or </a:t>
            </a:r>
            <a:r>
              <a:rPr lang="en-US" sz="1800" dirty="0">
                <a:solidFill>
                  <a:srgbClr val="0000FF"/>
                </a:solidFill>
                <a:latin typeface="Comic Sans MS" pitchFamily="66" charset="0"/>
                <a:sym typeface="Symbol"/>
              </a:rPr>
              <a:t>4 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  <a:sym typeface="Symbol"/>
              </a:rPr>
              <a:t> the ferric </a:t>
            </a:r>
            <a:r>
              <a:rPr lang="en-US" sz="1800" dirty="0">
                <a:solidFill>
                  <a:srgbClr val="0000FF"/>
                </a:solidFill>
                <a:latin typeface="Comic Sans MS" pitchFamily="66" charset="0"/>
                <a:sym typeface="Symbol"/>
              </a:rPr>
              <a:t>ion could behave like silicon in the IP binder, i.e. it could act as a network 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  <a:sym typeface="Symbol"/>
              </a:rPr>
              <a:t>former.</a:t>
            </a:r>
            <a:endParaRPr lang="el-GR" sz="1800" baseline="30000" dirty="0">
              <a:solidFill>
                <a:srgbClr val="00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81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0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448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6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448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g6h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12h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800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g12h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g1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g2d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2" name="1d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800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2d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800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3d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800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g3d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2w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800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3w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800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4w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800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7w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800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5251977" y="2791947"/>
            <a:ext cx="3018895" cy="1676556"/>
            <a:chOff x="5251977" y="2791947"/>
            <a:chExt cx="3018895" cy="1676556"/>
          </a:xfrm>
        </p:grpSpPr>
        <p:grpSp>
          <p:nvGrpSpPr>
            <p:cNvPr id="17" name="Group 16"/>
            <p:cNvGrpSpPr/>
            <p:nvPr/>
          </p:nvGrpSpPr>
          <p:grpSpPr>
            <a:xfrm>
              <a:off x="5251977" y="3944704"/>
              <a:ext cx="433132" cy="523799"/>
              <a:chOff x="5251977" y="3944704"/>
              <a:chExt cx="433132" cy="523799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5251977" y="4160726"/>
                <a:ext cx="4331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1 d</a:t>
                </a:r>
                <a:endParaRPr lang="el-GR" sz="1400" dirty="0"/>
              </a:p>
            </p:txBody>
          </p:sp>
          <p:cxnSp>
            <p:nvCxnSpPr>
              <p:cNvPr id="14" name="Straight Arrow Connector 13"/>
              <p:cNvCxnSpPr>
                <a:stCxn id="12" idx="0"/>
              </p:cNvCxnSpPr>
              <p:nvPr/>
            </p:nvCxnSpPr>
            <p:spPr>
              <a:xfrm flipH="1" flipV="1">
                <a:off x="5364094" y="3944704"/>
                <a:ext cx="104449" cy="21602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Group 32"/>
            <p:cNvGrpSpPr/>
            <p:nvPr/>
          </p:nvGrpSpPr>
          <p:grpSpPr>
            <a:xfrm>
              <a:off x="5441169" y="3717033"/>
              <a:ext cx="572075" cy="596093"/>
              <a:chOff x="5288769" y="3872410"/>
              <a:chExt cx="572075" cy="596093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5427712" y="4160726"/>
                <a:ext cx="43313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3 d</a:t>
                </a:r>
                <a:endParaRPr lang="el-GR" sz="1400" dirty="0"/>
              </a:p>
            </p:txBody>
          </p:sp>
          <p:cxnSp>
            <p:nvCxnSpPr>
              <p:cNvPr id="35" name="Straight Arrow Connector 34"/>
              <p:cNvCxnSpPr>
                <a:stCxn id="34" idx="0"/>
              </p:cNvCxnSpPr>
              <p:nvPr/>
            </p:nvCxnSpPr>
            <p:spPr>
              <a:xfrm flipH="1" flipV="1">
                <a:off x="5288769" y="3872410"/>
                <a:ext cx="355509" cy="28831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/>
            <p:cNvGrpSpPr/>
            <p:nvPr/>
          </p:nvGrpSpPr>
          <p:grpSpPr>
            <a:xfrm>
              <a:off x="6689796" y="3456622"/>
              <a:ext cx="602528" cy="596093"/>
              <a:chOff x="5288772" y="3872410"/>
              <a:chExt cx="602528" cy="596093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5427712" y="4160726"/>
                <a:ext cx="463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4</a:t>
                </a:r>
                <a:r>
                  <a:rPr lang="en-US" sz="1400" dirty="0" smtClean="0"/>
                  <a:t> w</a:t>
                </a:r>
                <a:endParaRPr lang="el-GR" sz="1400" dirty="0"/>
              </a:p>
            </p:txBody>
          </p:sp>
          <p:cxnSp>
            <p:nvCxnSpPr>
              <p:cNvPr id="40" name="Straight Arrow Connector 39"/>
              <p:cNvCxnSpPr>
                <a:stCxn id="39" idx="0"/>
              </p:cNvCxnSpPr>
              <p:nvPr/>
            </p:nvCxnSpPr>
            <p:spPr>
              <a:xfrm flipH="1" flipV="1">
                <a:off x="5288772" y="3872410"/>
                <a:ext cx="370734" cy="28831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/>
            <p:nvPr/>
          </p:nvGrpSpPr>
          <p:grpSpPr>
            <a:xfrm>
              <a:off x="7668345" y="2791947"/>
              <a:ext cx="602527" cy="596093"/>
              <a:chOff x="5288773" y="3872410"/>
              <a:chExt cx="602527" cy="596093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5427712" y="4160726"/>
                <a:ext cx="4635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7 w</a:t>
                </a:r>
                <a:endParaRPr lang="el-GR" sz="1400" dirty="0"/>
              </a:p>
            </p:txBody>
          </p:sp>
          <p:cxnSp>
            <p:nvCxnSpPr>
              <p:cNvPr id="44" name="Straight Arrow Connector 43"/>
              <p:cNvCxnSpPr>
                <a:stCxn id="43" idx="0"/>
              </p:cNvCxnSpPr>
              <p:nvPr/>
            </p:nvCxnSpPr>
            <p:spPr>
              <a:xfrm flipH="1" flipV="1">
                <a:off x="5288773" y="3872410"/>
                <a:ext cx="370733" cy="28831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Rectangle 21"/>
          <p:cNvSpPr/>
          <p:nvPr/>
        </p:nvSpPr>
        <p:spPr>
          <a:xfrm>
            <a:off x="431540" y="404664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</a:rPr>
              <a:t>Evolution </a:t>
            </a:r>
            <a:r>
              <a:rPr lang="en-US" sz="1800" dirty="0">
                <a:solidFill>
                  <a:srgbClr val="0000FF"/>
                </a:solidFill>
                <a:latin typeface="Comic Sans MS" pitchFamily="66" charset="0"/>
              </a:rPr>
              <a:t>of 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</a:rPr>
              <a:t>the 77K </a:t>
            </a:r>
            <a:r>
              <a:rPr lang="en-US" sz="1800" baseline="30000" dirty="0">
                <a:solidFill>
                  <a:srgbClr val="0000FF"/>
                </a:solidFill>
                <a:latin typeface="Comic Sans MS" pitchFamily="66" charset="0"/>
              </a:rPr>
              <a:t>57</a:t>
            </a:r>
            <a:r>
              <a:rPr lang="en-US" sz="1800" dirty="0">
                <a:solidFill>
                  <a:srgbClr val="0000FF"/>
                </a:solidFill>
                <a:latin typeface="Comic Sans MS" pitchFamily="66" charset="0"/>
              </a:rPr>
              <a:t>Fe </a:t>
            </a:r>
            <a:r>
              <a:rPr lang="en-IE" sz="1800" dirty="0" smtClean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Mössbauer</a:t>
            </a:r>
            <a:r>
              <a:rPr lang="en-US" sz="18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Comic Sans MS" pitchFamily="66" charset="0"/>
              </a:rPr>
              <a:t>spectra at different reaction stages </a:t>
            </a:r>
            <a:endParaRPr lang="el-GR" sz="1800" dirty="0"/>
          </a:p>
        </p:txBody>
      </p:sp>
      <p:pic>
        <p:nvPicPr>
          <p:cNvPr id="2065" name="10w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800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6" name="1wnew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00" y="1000800"/>
            <a:ext cx="6292119" cy="4857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7" name="g1wnew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" name="g2wnew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g3wnew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Rectangle 55"/>
          <p:cNvSpPr/>
          <p:nvPr/>
        </p:nvSpPr>
        <p:spPr>
          <a:xfrm>
            <a:off x="1691680" y="6453336"/>
            <a:ext cx="54726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1200" dirty="0" smtClean="0">
                <a:latin typeface="Comic Sans MS" pitchFamily="66" charset="0"/>
              </a:rPr>
              <a:t> Activating solutions </a:t>
            </a:r>
            <a:r>
              <a:rPr lang="pt-BR" sz="1200" dirty="0">
                <a:latin typeface="Comic Sans MS" pitchFamily="66" charset="0"/>
              </a:rPr>
              <a:t>with molar ratios </a:t>
            </a:r>
            <a:r>
              <a:rPr lang="pt-BR" sz="1200" dirty="0" smtClean="0">
                <a:latin typeface="Comic Sans MS" pitchFamily="66" charset="0"/>
              </a:rPr>
              <a:t>SiO</a:t>
            </a:r>
            <a:r>
              <a:rPr lang="pt-BR" sz="1200" baseline="-25000" dirty="0" smtClean="0">
                <a:latin typeface="Comic Sans MS" pitchFamily="66" charset="0"/>
              </a:rPr>
              <a:t>2</a:t>
            </a:r>
            <a:r>
              <a:rPr lang="pt-BR" sz="1200" dirty="0" smtClean="0">
                <a:latin typeface="Comic Sans MS" pitchFamily="66" charset="0"/>
              </a:rPr>
              <a:t>/Na</a:t>
            </a:r>
            <a:r>
              <a:rPr lang="pt-BR" sz="1200" baseline="-25000" dirty="0" smtClean="0">
                <a:latin typeface="Comic Sans MS" pitchFamily="66" charset="0"/>
              </a:rPr>
              <a:t>2</a:t>
            </a:r>
            <a:r>
              <a:rPr lang="pt-BR" sz="1200" dirty="0" smtClean="0">
                <a:latin typeface="Comic Sans MS" pitchFamily="66" charset="0"/>
              </a:rPr>
              <a:t>O=1.6 </a:t>
            </a:r>
            <a:r>
              <a:rPr lang="pt-BR" sz="1200" dirty="0">
                <a:latin typeface="Comic Sans MS" pitchFamily="66" charset="0"/>
              </a:rPr>
              <a:t>and </a:t>
            </a:r>
            <a:r>
              <a:rPr lang="pt-BR" sz="1200" dirty="0" smtClean="0">
                <a:latin typeface="Comic Sans MS" pitchFamily="66" charset="0"/>
              </a:rPr>
              <a:t>H</a:t>
            </a:r>
            <a:r>
              <a:rPr lang="pt-BR" sz="1200" baseline="-25000" dirty="0" smtClean="0">
                <a:latin typeface="Comic Sans MS" pitchFamily="66" charset="0"/>
              </a:rPr>
              <a:t>2</a:t>
            </a:r>
            <a:r>
              <a:rPr lang="pt-BR" sz="1200" dirty="0" smtClean="0">
                <a:latin typeface="Comic Sans MS" pitchFamily="66" charset="0"/>
              </a:rPr>
              <a:t>O/Na</a:t>
            </a:r>
            <a:r>
              <a:rPr lang="pt-BR" sz="1200" baseline="-25000" dirty="0" smtClean="0">
                <a:latin typeface="Comic Sans MS" pitchFamily="66" charset="0"/>
              </a:rPr>
              <a:t>2</a:t>
            </a:r>
            <a:r>
              <a:rPr lang="pt-BR" sz="1200" dirty="0" smtClean="0">
                <a:latin typeface="Comic Sans MS" pitchFamily="66" charset="0"/>
              </a:rPr>
              <a:t>O=20.</a:t>
            </a:r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284764"/>
              </p:ext>
            </p:extLst>
          </p:nvPr>
        </p:nvGraphicFramePr>
        <p:xfrm>
          <a:off x="3270250" y="5537795"/>
          <a:ext cx="2603500" cy="771525"/>
        </p:xfrm>
        <a:graphic>
          <a:graphicData uri="http://schemas.openxmlformats.org/drawingml/2006/table">
            <a:tbl>
              <a:tblPr/>
              <a:tblGrid>
                <a:gridCol w="520700"/>
                <a:gridCol w="520700"/>
                <a:gridCol w="520700"/>
                <a:gridCol w="520700"/>
                <a:gridCol w="520700"/>
              </a:tblGrid>
              <a:tr h="257175"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Starting Mixture </a:t>
                      </a:r>
                      <a:r>
                        <a:rPr lang="en-US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Components </a:t>
                      </a:r>
                      <a:r>
                        <a:rPr lang="en-US" sz="12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wt</a:t>
                      </a:r>
                      <a:r>
                        <a:rPr lang="en-US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%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omic Sans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FeO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SiO</a:t>
                      </a:r>
                      <a:r>
                        <a:rPr lang="en-US" sz="1200" b="1" i="0" u="none" strike="noStrike" baseline="-25000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2</a:t>
                      </a:r>
                      <a:endParaRPr lang="en-US" sz="1200" b="1" i="0" u="none" strike="noStrike">
                        <a:solidFill>
                          <a:srgbClr val="FFFFFF"/>
                        </a:solidFill>
                        <a:effectLst/>
                        <a:latin typeface="Comic Sans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CaO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Al</a:t>
                      </a:r>
                      <a:r>
                        <a:rPr lang="en-US" sz="1200" b="1" i="0" u="none" strike="noStrike" baseline="-25000" dirty="0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2</a:t>
                      </a:r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O</a:t>
                      </a:r>
                      <a:r>
                        <a:rPr lang="en-US" sz="1200" b="1" i="0" u="none" strike="noStrike" baseline="-25000" dirty="0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3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omic Sans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omic Sans MS"/>
                        </a:rPr>
                        <a:t>MgO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Comic Sans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99"/>
                    </a:solidFill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mic Sans MS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  <p:pic>
        <p:nvPicPr>
          <p:cNvPr id="4" name="g4wn1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g7wn1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g10wn1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g0hn1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0000" y="1188000"/>
            <a:ext cx="6113952" cy="4302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749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3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80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3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000"/>
                            </p:stCondLst>
                            <p:childTnLst>
                              <p:par>
                                <p:cTn id="57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30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80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9000"/>
                            </p:stCondLst>
                            <p:childTnLst>
                              <p:par>
                                <p:cTn id="68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6000"/>
                            </p:stCondLst>
                            <p:childTnLst>
                              <p:par>
                                <p:cTn id="79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30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2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3000"/>
                            </p:stCondLst>
                            <p:childTnLst>
                              <p:par>
                                <p:cTn id="90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9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0"/>
                            </p:stCondLst>
                            <p:childTnLst>
                              <p:par>
                                <p:cTn id="101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6000"/>
                            </p:stCondLst>
                            <p:childTnLst>
                              <p:par>
                                <p:cTn id="1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7000"/>
                            </p:stCondLst>
                            <p:childTnLst>
                              <p:par>
                                <p:cTn id="112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3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3000"/>
                            </p:stCondLst>
                            <p:childTnLst>
                              <p:par>
                                <p:cTn id="1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4000"/>
                            </p:stCondLst>
                            <p:childTnLst>
                              <p:par>
                                <p:cTn id="123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3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3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0000"/>
                            </p:stCondLst>
                            <p:childTnLst>
                              <p:par>
                                <p:cTn id="1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1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5678" y="81681"/>
            <a:ext cx="2145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Conclusions</a:t>
            </a:r>
            <a:endParaRPr lang="el-GR" sz="28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756" y="692696"/>
            <a:ext cx="885698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  Emphatic </a:t>
            </a:r>
            <a:r>
              <a:rPr lang="en-US" sz="2000" dirty="0">
                <a:latin typeface="Comic Sans MS" pitchFamily="66" charset="0"/>
                <a:ea typeface="Calibri"/>
                <a:cs typeface="Times New Roman"/>
              </a:rPr>
              <a:t>appearance of </a:t>
            </a: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Fe</a:t>
            </a:r>
            <a:r>
              <a:rPr lang="en-US" sz="2000" baseline="30000" dirty="0" smtClean="0">
                <a:latin typeface="Comic Sans MS" pitchFamily="66" charset="0"/>
                <a:ea typeface="Calibri"/>
                <a:cs typeface="Times New Roman"/>
              </a:rPr>
              <a:t>3</a:t>
            </a:r>
            <a:r>
              <a:rPr lang="en-US" sz="2000" baseline="30000" dirty="0">
                <a:latin typeface="Comic Sans MS" pitchFamily="66" charset="0"/>
                <a:ea typeface="Calibri"/>
                <a:cs typeface="Times New Roman"/>
              </a:rPr>
              <a:t>+</a:t>
            </a:r>
            <a:r>
              <a:rPr lang="en-US" sz="2000" dirty="0">
                <a:latin typeface="Comic Sans MS" pitchFamily="66" charset="0"/>
                <a:ea typeface="Calibri"/>
                <a:cs typeface="Times New Roman"/>
              </a:rPr>
              <a:t> contributions in the IP </a:t>
            </a: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samples </a:t>
            </a: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resulting by oxidation </a:t>
            </a:r>
            <a:r>
              <a:rPr lang="en-US" sz="2000" dirty="0">
                <a:latin typeface="Comic Sans MS" pitchFamily="66" charset="0"/>
                <a:ea typeface="Calibri"/>
                <a:cs typeface="Times New Roman"/>
              </a:rPr>
              <a:t>of the Fe</a:t>
            </a:r>
            <a:r>
              <a:rPr lang="en-US" sz="2000" baseline="30000" dirty="0">
                <a:latin typeface="Comic Sans MS" pitchFamily="66" charset="0"/>
                <a:ea typeface="Calibri"/>
                <a:cs typeface="Times New Roman"/>
              </a:rPr>
              <a:t>2+</a:t>
            </a:r>
            <a:r>
              <a:rPr lang="en-US" sz="2000" dirty="0">
                <a:latin typeface="Comic Sans MS" pitchFamily="66" charset="0"/>
                <a:ea typeface="Calibri"/>
                <a:cs typeface="Times New Roman"/>
              </a:rPr>
              <a:t> </a:t>
            </a: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states </a:t>
            </a: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existing in the </a:t>
            </a:r>
            <a:r>
              <a:rPr lang="en-US" sz="2000" dirty="0">
                <a:latin typeface="Comic Sans MS" pitchFamily="66" charset="0"/>
                <a:ea typeface="Calibri"/>
                <a:cs typeface="Times New Roman"/>
              </a:rPr>
              <a:t>Slags </a:t>
            </a: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after chemical </a:t>
            </a:r>
            <a:r>
              <a:rPr lang="en-US" sz="2000" dirty="0">
                <a:latin typeface="Comic Sans MS" pitchFamily="66" charset="0"/>
                <a:ea typeface="Calibri"/>
                <a:cs typeface="Times New Roman"/>
              </a:rPr>
              <a:t>reaction with </a:t>
            </a:r>
            <a:r>
              <a:rPr lang="en-US" sz="2000" dirty="0">
                <a:latin typeface="Comic Sans MS" pitchFamily="66" charset="0"/>
                <a:ea typeface="Calibri"/>
                <a:cs typeface="Times New Roman"/>
              </a:rPr>
              <a:t>the </a:t>
            </a: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activating </a:t>
            </a: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solutions.</a:t>
            </a:r>
            <a:endParaRPr lang="en-US" sz="2000" dirty="0" smtClean="0">
              <a:latin typeface="Comic Sans MS" pitchFamily="66" charset="0"/>
              <a:ea typeface="Calibri"/>
              <a:cs typeface="Times New Roman"/>
            </a:endParaRPr>
          </a:p>
          <a:p>
            <a:pPr algn="just">
              <a:buFont typeface="Wingdings" pitchFamily="2" charset="2"/>
              <a:buChar char="Ø"/>
            </a:pPr>
            <a:endParaRPr lang="en-US" sz="2000" dirty="0" smtClean="0">
              <a:latin typeface="Comic Sans MS" pitchFamily="66" charset="0"/>
              <a:ea typeface="Calibri"/>
              <a:cs typeface="Times New Roman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  The </a:t>
            </a:r>
            <a:r>
              <a:rPr lang="en-US" sz="2000" dirty="0">
                <a:latin typeface="Comic Sans MS" pitchFamily="66" charset="0"/>
                <a:ea typeface="Calibri"/>
                <a:cs typeface="Times New Roman"/>
              </a:rPr>
              <a:t>amorphous part of </a:t>
            </a: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the slags is the most active component of the starting </a:t>
            </a: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Slag material</a:t>
            </a:r>
            <a:r>
              <a:rPr lang="en-US" sz="2000" dirty="0" smtClean="0">
                <a:latin typeface="Comic Sans MS" pitchFamily="66" charset="0"/>
                <a:ea typeface="Calibri"/>
                <a:cs typeface="Times New Roman"/>
              </a:rPr>
              <a:t>, while the crystalline part is more resistive to oxidation.</a:t>
            </a:r>
          </a:p>
          <a:p>
            <a:pPr algn="just">
              <a:buFont typeface="Wingdings" pitchFamily="2" charset="2"/>
              <a:buChar char="Ø"/>
            </a:pPr>
            <a:endParaRPr lang="en-US" sz="2000" dirty="0" smtClean="0">
              <a:latin typeface="Comic Sans MS" pitchFamily="66" charset="0"/>
              <a:ea typeface="Calibri"/>
              <a:cs typeface="Times New Roman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latin typeface="Comic Sans MS" pitchFamily="66" charset="0"/>
                <a:cs typeface="Times New Roman"/>
              </a:rPr>
              <a:t> </a:t>
            </a:r>
            <a:r>
              <a:rPr lang="en-US" sz="2000" dirty="0" smtClean="0">
                <a:latin typeface="Comic Sans MS" pitchFamily="66" charset="0"/>
                <a:cs typeface="Times New Roman"/>
              </a:rPr>
              <a:t> The addition of </a:t>
            </a:r>
            <a:r>
              <a:rPr lang="en-US" sz="2000" dirty="0" err="1" smtClean="0">
                <a:latin typeface="Comic Sans MS" pitchFamily="66" charset="0"/>
              </a:rPr>
              <a:t>Ca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>
                <a:latin typeface="Comic Sans MS" pitchFamily="66" charset="0"/>
              </a:rPr>
              <a:t>seems to favor the formation of the </a:t>
            </a:r>
            <a:r>
              <a:rPr lang="en-US" sz="2000" dirty="0" smtClean="0">
                <a:latin typeface="Comic Sans MS" pitchFamily="66" charset="0"/>
              </a:rPr>
              <a:t>amorphous-glass </a:t>
            </a:r>
            <a:r>
              <a:rPr lang="en-US" sz="2000" dirty="0">
                <a:latin typeface="Comic Sans MS" pitchFamily="66" charset="0"/>
              </a:rPr>
              <a:t>phase and enhance the presence of Fe</a:t>
            </a:r>
            <a:r>
              <a:rPr lang="en-US" sz="2000" baseline="30000" dirty="0">
                <a:latin typeface="Comic Sans MS" pitchFamily="66" charset="0"/>
              </a:rPr>
              <a:t>3+</a:t>
            </a:r>
            <a:r>
              <a:rPr lang="en-US" sz="2000" dirty="0">
                <a:latin typeface="Comic Sans MS" pitchFamily="66" charset="0"/>
              </a:rPr>
              <a:t> states both in the </a:t>
            </a:r>
            <a:r>
              <a:rPr lang="en-US" sz="2000" dirty="0" smtClean="0">
                <a:latin typeface="Comic Sans MS" pitchFamily="66" charset="0"/>
              </a:rPr>
              <a:t>Slags </a:t>
            </a:r>
            <a:r>
              <a:rPr lang="en-US" sz="2000" dirty="0">
                <a:latin typeface="Comic Sans MS" pitchFamily="66" charset="0"/>
              </a:rPr>
              <a:t>and, more pronounced, in the IPs</a:t>
            </a:r>
            <a:r>
              <a:rPr lang="en-US" sz="2000" dirty="0" smtClean="0">
                <a:latin typeface="Comic Sans MS" pitchFamily="66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en-US" sz="2000" dirty="0" smtClean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 smtClean="0">
                <a:latin typeface="Comic Sans MS" pitchFamily="66" charset="0"/>
              </a:rPr>
              <a:t>  A shift in the Mössbauer parameters of the </a:t>
            </a:r>
            <a:r>
              <a:rPr lang="en-US" sz="2000" dirty="0">
                <a:latin typeface="Comic Sans MS" pitchFamily="66" charset="0"/>
              </a:rPr>
              <a:t>ferric </a:t>
            </a:r>
            <a:r>
              <a:rPr lang="en-US" sz="2000" dirty="0" smtClean="0">
                <a:latin typeface="Comic Sans MS" pitchFamily="66" charset="0"/>
              </a:rPr>
              <a:t>ions </a:t>
            </a:r>
            <a:r>
              <a:rPr lang="en-US" sz="2000" dirty="0" smtClean="0">
                <a:latin typeface="Comic Sans MS" pitchFamily="66" charset="0"/>
              </a:rPr>
              <a:t>from the slags to the IPs indicates a change in their O-coordination</a:t>
            </a:r>
            <a:r>
              <a:rPr lang="en-US" sz="2000" dirty="0">
                <a:latin typeface="Comic Sans MS" pitchFamily="66" charset="0"/>
              </a:rPr>
              <a:t>, suggesting that </a:t>
            </a:r>
            <a:r>
              <a:rPr lang="en-US" sz="2000" dirty="0" smtClean="0">
                <a:latin typeface="Comic Sans MS" pitchFamily="66" charset="0"/>
              </a:rPr>
              <a:t>these ions </a:t>
            </a:r>
            <a:r>
              <a:rPr lang="en-US" sz="2000" dirty="0" smtClean="0">
                <a:latin typeface="Comic Sans MS" pitchFamily="66" charset="0"/>
              </a:rPr>
              <a:t>could </a:t>
            </a:r>
            <a:r>
              <a:rPr lang="en-US" sz="2000" dirty="0" smtClean="0">
                <a:latin typeface="Comic Sans MS" pitchFamily="66" charset="0"/>
              </a:rPr>
              <a:t>act </a:t>
            </a:r>
            <a:r>
              <a:rPr lang="en-US" sz="2000" dirty="0">
                <a:latin typeface="Comic Sans MS" pitchFamily="66" charset="0"/>
              </a:rPr>
              <a:t>as </a:t>
            </a:r>
            <a:r>
              <a:rPr lang="en-US" sz="2000" dirty="0" smtClean="0">
                <a:latin typeface="Comic Sans MS" pitchFamily="66" charset="0"/>
              </a:rPr>
              <a:t>network </a:t>
            </a:r>
            <a:r>
              <a:rPr lang="en-US" sz="2000" dirty="0" smtClean="0">
                <a:latin typeface="Comic Sans MS" pitchFamily="66" charset="0"/>
              </a:rPr>
              <a:t>formers similar to the role of Si.</a:t>
            </a:r>
            <a:endParaRPr lang="en-US" sz="2000" dirty="0" smtClean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</a:pPr>
            <a:endParaRPr lang="en-US" sz="2000" dirty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 The oxidation </a:t>
            </a:r>
            <a:r>
              <a:rPr lang="en-US" sz="2000" dirty="0" smtClean="0">
                <a:latin typeface="Comic Sans MS" pitchFamily="66" charset="0"/>
              </a:rPr>
              <a:t>of </a:t>
            </a:r>
            <a:r>
              <a:rPr lang="en-US" sz="2000" dirty="0" smtClean="0">
                <a:latin typeface="Comic Sans MS" pitchFamily="66" charset="0"/>
              </a:rPr>
              <a:t>Fe</a:t>
            </a:r>
            <a:r>
              <a:rPr lang="en-US" sz="2000" baseline="30000" dirty="0" smtClean="0">
                <a:latin typeface="Comic Sans MS" pitchFamily="66" charset="0"/>
              </a:rPr>
              <a:t>2</a:t>
            </a:r>
            <a:r>
              <a:rPr lang="en-US" sz="2000" baseline="30000" dirty="0">
                <a:latin typeface="Comic Sans MS" pitchFamily="66" charset="0"/>
              </a:rPr>
              <a:t>+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to </a:t>
            </a:r>
            <a:r>
              <a:rPr lang="en-US" sz="2000" dirty="0">
                <a:latin typeface="Comic Sans MS" pitchFamily="66" charset="0"/>
              </a:rPr>
              <a:t>Fe</a:t>
            </a:r>
            <a:r>
              <a:rPr lang="en-US" sz="2000" baseline="30000" dirty="0">
                <a:latin typeface="Comic Sans MS" pitchFamily="66" charset="0"/>
              </a:rPr>
              <a:t>3+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in the </a:t>
            </a:r>
            <a:r>
              <a:rPr lang="en-US" sz="2000" dirty="0">
                <a:latin typeface="Comic Sans MS" pitchFamily="66" charset="0"/>
              </a:rPr>
              <a:t>curing </a:t>
            </a:r>
            <a:r>
              <a:rPr lang="en-US" sz="2000" dirty="0" smtClean="0">
                <a:latin typeface="Comic Sans MS" pitchFamily="66" charset="0"/>
              </a:rPr>
              <a:t>period </a:t>
            </a:r>
            <a:r>
              <a:rPr lang="en-US" sz="2000" dirty="0" smtClean="0">
                <a:latin typeface="Comic Sans MS" pitchFamily="66" charset="0"/>
              </a:rPr>
              <a:t>of the IPs </a:t>
            </a:r>
            <a:r>
              <a:rPr lang="en-US" sz="2000" dirty="0" smtClean="0">
                <a:latin typeface="Comic Sans MS" pitchFamily="66" charset="0"/>
              </a:rPr>
              <a:t>is fast for the initial 1-3 </a:t>
            </a:r>
            <a:r>
              <a:rPr lang="en-US" sz="2000" dirty="0" smtClean="0">
                <a:latin typeface="Comic Sans MS" pitchFamily="66" charset="0"/>
              </a:rPr>
              <a:t>days, then slower up to 4 </a:t>
            </a:r>
            <a:r>
              <a:rPr lang="en-US" sz="2000" dirty="0" smtClean="0">
                <a:latin typeface="Comic Sans MS" pitchFamily="66" charset="0"/>
              </a:rPr>
              <a:t>weeks </a:t>
            </a:r>
            <a:r>
              <a:rPr lang="en-US" sz="2000" dirty="0" smtClean="0">
                <a:latin typeface="Comic Sans MS" pitchFamily="66" charset="0"/>
              </a:rPr>
              <a:t>and </a:t>
            </a:r>
            <a:r>
              <a:rPr lang="en-US" sz="2000" dirty="0" smtClean="0">
                <a:latin typeface="Comic Sans MS" pitchFamily="66" charset="0"/>
              </a:rPr>
              <a:t>persists further </a:t>
            </a:r>
            <a:r>
              <a:rPr lang="en-US" sz="2000" dirty="0" smtClean="0">
                <a:latin typeface="Comic Sans MS" pitchFamily="66" charset="0"/>
              </a:rPr>
              <a:t>up to at least 7 weeks</a:t>
            </a:r>
            <a:r>
              <a:rPr lang="en-US" sz="2000" dirty="0" smtClean="0">
                <a:latin typeface="Comic Sans MS" pitchFamily="66" charset="0"/>
              </a:rPr>
              <a:t>.</a:t>
            </a:r>
            <a:endParaRPr lang="en-US" sz="20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00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37356" y="260648"/>
            <a:ext cx="8269287" cy="634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200" b="1" dirty="0" smtClean="0">
                <a:latin typeface="Comic Sans MS" pitchFamily="66" charset="0"/>
              </a:rPr>
              <a:t>Outline</a:t>
            </a:r>
          </a:p>
          <a:p>
            <a:pPr algn="ctr"/>
            <a:endParaRPr lang="en-US" sz="2200" dirty="0" smtClean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 Slags and Inorganic Polymers (IP): why </a:t>
            </a:r>
            <a:r>
              <a:rPr lang="en-US" sz="2200" baseline="30000" dirty="0" smtClean="0">
                <a:solidFill>
                  <a:srgbClr val="0000FF"/>
                </a:solidFill>
                <a:latin typeface="Comic Sans MS" pitchFamily="66" charset="0"/>
              </a:rPr>
              <a:t>57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Fe </a:t>
            </a:r>
            <a:r>
              <a:rPr lang="en-IE" sz="2200" dirty="0" smtClean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Mössbauer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 Spectroscopy.</a:t>
            </a:r>
          </a:p>
          <a:p>
            <a:pPr marL="360363" lvl="1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FF"/>
                </a:solidFill>
                <a:latin typeface="Comic Sans MS" pitchFamily="66" charset="0"/>
              </a:rPr>
              <a:t> Brief introduction and basic parameters.</a:t>
            </a:r>
          </a:p>
          <a:p>
            <a:pPr marL="360363" lvl="1" algn="just">
              <a:buFont typeface="Wingdings" pitchFamily="2" charset="2"/>
              <a:buChar char="§"/>
            </a:pPr>
            <a:endParaRPr lang="en-US" sz="2200" dirty="0" smtClean="0">
              <a:latin typeface="Comic Sans MS" pitchFamily="66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 The state of iron and its properties in synthetic Slags made of </a:t>
            </a:r>
            <a:r>
              <a:rPr lang="en-GB" sz="2200" dirty="0" smtClean="0">
                <a:solidFill>
                  <a:srgbClr val="0000FF"/>
                </a:solidFill>
                <a:latin typeface="Comic Sans MS" pitchFamily="66" charset="0"/>
              </a:rPr>
              <a:t>binary </a:t>
            </a:r>
            <a:r>
              <a:rPr lang="en-GB" sz="2200" dirty="0">
                <a:solidFill>
                  <a:srgbClr val="0000FF"/>
                </a:solidFill>
                <a:latin typeface="Comic Sans MS" pitchFamily="66" charset="0"/>
              </a:rPr>
              <a:t>FeO</a:t>
            </a:r>
            <a:r>
              <a:rPr lang="en-GB" sz="2200" baseline="-25000" dirty="0">
                <a:solidFill>
                  <a:srgbClr val="0000FF"/>
                </a:solidFill>
                <a:latin typeface="Comic Sans MS" pitchFamily="66" charset="0"/>
              </a:rPr>
              <a:t>x</a:t>
            </a:r>
            <a:r>
              <a:rPr lang="en-GB" sz="2200" dirty="0">
                <a:solidFill>
                  <a:srgbClr val="0000FF"/>
                </a:solidFill>
                <a:latin typeface="Comic Sans MS" pitchFamily="66" charset="0"/>
              </a:rPr>
              <a:t>-SiO</a:t>
            </a:r>
            <a:r>
              <a:rPr lang="en-GB" sz="2200" baseline="-25000" dirty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en-GB" sz="2200" dirty="0">
                <a:solidFill>
                  <a:srgbClr val="0000FF"/>
                </a:solidFill>
                <a:latin typeface="Comic Sans MS" pitchFamily="66" charset="0"/>
              </a:rPr>
              <a:t> (Bi) and ternary FeO</a:t>
            </a:r>
            <a:r>
              <a:rPr lang="en-GB" sz="2200" baseline="-25000" dirty="0">
                <a:solidFill>
                  <a:srgbClr val="0000FF"/>
                </a:solidFill>
                <a:latin typeface="Comic Sans MS" pitchFamily="66" charset="0"/>
              </a:rPr>
              <a:t>x</a:t>
            </a:r>
            <a:r>
              <a:rPr lang="en-GB" sz="2200" dirty="0">
                <a:solidFill>
                  <a:srgbClr val="0000FF"/>
                </a:solidFill>
                <a:latin typeface="Comic Sans MS" pitchFamily="66" charset="0"/>
              </a:rPr>
              <a:t>-CaO-SiO</a:t>
            </a:r>
            <a:r>
              <a:rPr lang="en-GB" sz="2200" baseline="-25000" dirty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en-GB" sz="2200" dirty="0">
                <a:solidFill>
                  <a:srgbClr val="0000FF"/>
                </a:solidFill>
                <a:latin typeface="Comic Sans MS" pitchFamily="66" charset="0"/>
              </a:rPr>
              <a:t> (</a:t>
            </a:r>
            <a:r>
              <a:rPr lang="en-GB" sz="2200" dirty="0" err="1">
                <a:solidFill>
                  <a:srgbClr val="0000FF"/>
                </a:solidFill>
                <a:latin typeface="Comic Sans MS" pitchFamily="66" charset="0"/>
              </a:rPr>
              <a:t>Te</a:t>
            </a:r>
            <a:r>
              <a:rPr lang="en-GB" sz="2200" dirty="0">
                <a:solidFill>
                  <a:srgbClr val="0000FF"/>
                </a:solidFill>
                <a:latin typeface="Comic Sans MS" pitchFamily="66" charset="0"/>
              </a:rPr>
              <a:t>) </a:t>
            </a:r>
            <a:r>
              <a:rPr lang="en-GB" sz="2200" dirty="0" smtClean="0">
                <a:solidFill>
                  <a:srgbClr val="0000FF"/>
                </a:solidFill>
                <a:latin typeface="Comic Sans MS" pitchFamily="66" charset="0"/>
              </a:rPr>
              <a:t>oxide systems </a:t>
            </a:r>
            <a:r>
              <a:rPr lang="en-US" sz="2200" dirty="0">
                <a:solidFill>
                  <a:srgbClr val="0000FF"/>
                </a:solidFill>
                <a:latin typeface="Comic Sans MS" pitchFamily="66" charset="0"/>
              </a:rPr>
              <a:t>and 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the corresponding IPs, </a:t>
            </a:r>
            <a:r>
              <a:rPr lang="en-US" sz="2200" dirty="0">
                <a:solidFill>
                  <a:srgbClr val="0000FF"/>
                </a:solidFill>
                <a:latin typeface="Comic Sans MS" pitchFamily="66" charset="0"/>
              </a:rPr>
              <a:t>as seen 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by </a:t>
            </a:r>
            <a:r>
              <a:rPr lang="en-US" sz="2200" baseline="30000" dirty="0" smtClean="0">
                <a:solidFill>
                  <a:srgbClr val="0000FF"/>
                </a:solidFill>
                <a:latin typeface="Comic Sans MS" pitchFamily="66" charset="0"/>
              </a:rPr>
              <a:t>57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Fe </a:t>
            </a:r>
            <a:r>
              <a:rPr lang="en-IE" sz="2200" dirty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Mössbauer</a:t>
            </a:r>
            <a:r>
              <a:rPr lang="en-US" sz="2200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Spectroscopy.</a:t>
            </a:r>
            <a:endParaRPr lang="en-US" sz="2200" dirty="0">
              <a:solidFill>
                <a:srgbClr val="0000FF"/>
              </a:solidFill>
              <a:latin typeface="Comic Sans MS" pitchFamily="66" charset="0"/>
            </a:endParaRP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FF"/>
                </a:solidFill>
                <a:latin typeface="Comic Sans MS" pitchFamily="66" charset="0"/>
              </a:rPr>
              <a:t> Estimating </a:t>
            </a:r>
            <a:r>
              <a:rPr lang="en-US" sz="2000" dirty="0" smtClean="0">
                <a:solidFill>
                  <a:srgbClr val="FF00FF"/>
                </a:solidFill>
                <a:latin typeface="Comic Sans MS" pitchFamily="66" charset="0"/>
              </a:rPr>
              <a:t>the valence, atomic environment and structure.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FF00FF"/>
                </a:solidFill>
                <a:latin typeface="Comic Sans MS" pitchFamily="66" charset="0"/>
              </a:rPr>
              <a:t> Identifying the iron-bearing phases</a:t>
            </a:r>
            <a:r>
              <a:rPr lang="en-US" sz="2000" dirty="0" smtClean="0">
                <a:solidFill>
                  <a:srgbClr val="FF00FF"/>
                </a:solidFill>
                <a:latin typeface="Comic Sans MS" pitchFamily="66" charset="0"/>
              </a:rPr>
              <a:t>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FF"/>
                </a:solidFill>
                <a:latin typeface="Comic Sans MS" pitchFamily="66" charset="0"/>
              </a:rPr>
              <a:t> Suggesting paths to explain the role of iron in the IP formation.</a:t>
            </a:r>
          </a:p>
          <a:p>
            <a:pPr lvl="1" algn="just">
              <a:buFont typeface="Wingdings" pitchFamily="2" charset="2"/>
              <a:buChar char="§"/>
            </a:pPr>
            <a:endParaRPr lang="en-US" sz="2200" dirty="0" smtClean="0">
              <a:latin typeface="Comic Sans MS" pitchFamily="66" charset="0"/>
            </a:endParaRPr>
          </a:p>
          <a:p>
            <a:pPr marL="0" lvl="1" algn="just">
              <a:buFont typeface="Wingdings" pitchFamily="2" charset="2"/>
              <a:buChar char="q"/>
            </a:pPr>
            <a:r>
              <a:rPr lang="en-US" sz="2200" dirty="0">
                <a:solidFill>
                  <a:srgbClr val="0000FF"/>
                </a:solidFill>
                <a:latin typeface="Comic Sans MS" pitchFamily="66" charset="0"/>
              </a:rPr>
              <a:t> Following the evolution of the </a:t>
            </a:r>
            <a:r>
              <a:rPr lang="en-US" sz="2200" baseline="30000" dirty="0" smtClean="0">
                <a:solidFill>
                  <a:srgbClr val="0000FF"/>
                </a:solidFill>
                <a:latin typeface="Comic Sans MS" pitchFamily="66" charset="0"/>
              </a:rPr>
              <a:t>57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Fe </a:t>
            </a:r>
            <a:r>
              <a:rPr lang="en-IE" sz="2200" dirty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Mössbauer</a:t>
            </a:r>
            <a:r>
              <a:rPr lang="en-US" sz="2200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spectra at different </a:t>
            </a:r>
            <a:r>
              <a:rPr lang="en-US" sz="2200" dirty="0">
                <a:solidFill>
                  <a:srgbClr val="0000FF"/>
                </a:solidFill>
                <a:latin typeface="Comic Sans MS" pitchFamily="66" charset="0"/>
              </a:rPr>
              <a:t>reaction stages 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of the 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Slag 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with the activating </a:t>
            </a:r>
            <a:r>
              <a:rPr lang="pt-BR" sz="2200" dirty="0" smtClean="0">
                <a:solidFill>
                  <a:srgbClr val="0000FF"/>
                </a:solidFill>
                <a:latin typeface="Comic Sans MS" pitchFamily="66" charset="0"/>
              </a:rPr>
              <a:t>SiO</a:t>
            </a:r>
            <a:r>
              <a:rPr lang="pt-BR" sz="2200" baseline="-25000" dirty="0" smtClean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pt-BR" sz="2200" dirty="0" smtClean="0">
                <a:solidFill>
                  <a:srgbClr val="0000FF"/>
                </a:solidFill>
                <a:latin typeface="Comic Sans MS" pitchFamily="66" charset="0"/>
              </a:rPr>
              <a:t>/Na</a:t>
            </a:r>
            <a:r>
              <a:rPr lang="pt-BR" sz="2200" baseline="-25000" dirty="0" smtClean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pt-BR" sz="2200" dirty="0" smtClean="0">
                <a:solidFill>
                  <a:srgbClr val="0000FF"/>
                </a:solidFill>
                <a:latin typeface="Comic Sans MS" pitchFamily="66" charset="0"/>
              </a:rPr>
              <a:t>O-H</a:t>
            </a:r>
            <a:r>
              <a:rPr lang="pt-BR" sz="2200" baseline="-25000" dirty="0" smtClean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pt-BR" sz="2200" dirty="0" smtClean="0">
                <a:solidFill>
                  <a:srgbClr val="0000FF"/>
                </a:solidFill>
                <a:latin typeface="Comic Sans MS" pitchFamily="66" charset="0"/>
              </a:rPr>
              <a:t>O/Na</a:t>
            </a:r>
            <a:r>
              <a:rPr lang="pt-BR" sz="2200" baseline="-25000" dirty="0" smtClean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pt-BR" sz="2200" dirty="0" smtClean="0">
                <a:solidFill>
                  <a:srgbClr val="0000FF"/>
                </a:solidFill>
                <a:latin typeface="Comic Sans MS" pitchFamily="66" charset="0"/>
              </a:rPr>
              <a:t>O </a:t>
            </a:r>
            <a:r>
              <a:rPr lang="en-US" sz="2200" dirty="0" smtClean="0">
                <a:solidFill>
                  <a:srgbClr val="0000FF"/>
                </a:solidFill>
                <a:latin typeface="Comic Sans MS" pitchFamily="66" charset="0"/>
              </a:rPr>
              <a:t>solution.</a:t>
            </a:r>
          </a:p>
          <a:p>
            <a:pPr marL="444500" lvl="2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FF00FF"/>
                </a:solidFill>
                <a:latin typeface="Comic Sans MS" pitchFamily="66" charset="0"/>
              </a:rPr>
              <a:t> Monitoring the oxidation of Fe</a:t>
            </a:r>
            <a:r>
              <a:rPr lang="en-US" sz="2000" baseline="30000" dirty="0" smtClean="0">
                <a:solidFill>
                  <a:srgbClr val="FF00FF"/>
                </a:solidFill>
                <a:latin typeface="Comic Sans MS" pitchFamily="66" charset="0"/>
              </a:rPr>
              <a:t>2+</a:t>
            </a:r>
            <a:r>
              <a:rPr lang="en-US" sz="2000" dirty="0" smtClean="0">
                <a:solidFill>
                  <a:srgbClr val="FF00FF"/>
                </a:solidFill>
                <a:latin typeface="Comic Sans MS" pitchFamily="66" charset="0"/>
              </a:rPr>
              <a:t> to Fe</a:t>
            </a:r>
            <a:r>
              <a:rPr lang="en-US" sz="2000" baseline="30000" dirty="0" smtClean="0">
                <a:solidFill>
                  <a:srgbClr val="FF00FF"/>
                </a:solidFill>
                <a:latin typeface="Comic Sans MS" pitchFamily="66" charset="0"/>
              </a:rPr>
              <a:t>3+</a:t>
            </a:r>
            <a:r>
              <a:rPr lang="en-US" sz="2000" dirty="0" smtClean="0">
                <a:solidFill>
                  <a:srgbClr val="FF00FF"/>
                </a:solidFill>
                <a:latin typeface="Comic Sans MS" pitchFamily="66" charset="0"/>
              </a:rPr>
              <a:t>.</a:t>
            </a:r>
            <a:endParaRPr lang="en-US" sz="2000" dirty="0">
              <a:solidFill>
                <a:srgbClr val="FF00FF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24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67644" y="3284984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itchFamily="34" charset="0"/>
              <a:buChar char="•"/>
            </a:pPr>
            <a:r>
              <a:rPr lang="en-GB" dirty="0">
                <a:solidFill>
                  <a:srgbClr val="00FF00"/>
                </a:solidFill>
                <a:latin typeface="Comic Sans MS" pitchFamily="66" charset="0"/>
              </a:rPr>
              <a:t>Arne </a:t>
            </a:r>
            <a:r>
              <a:rPr lang="en-GB" dirty="0" smtClean="0">
                <a:solidFill>
                  <a:srgbClr val="00FF00"/>
                </a:solidFill>
                <a:latin typeface="Comic Sans MS" pitchFamily="66" charset="0"/>
              </a:rPr>
              <a:t>PEYS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en-GB" dirty="0" err="1" smtClean="0">
                <a:solidFill>
                  <a:srgbClr val="FF00FF"/>
                </a:solidFill>
                <a:latin typeface="Comic Sans MS" pitchFamily="66" charset="0"/>
              </a:rPr>
              <a:t>Silviana</a:t>
            </a:r>
            <a:r>
              <a:rPr lang="en-GB" dirty="0" smtClean="0">
                <a:solidFill>
                  <a:srgbClr val="FF00FF"/>
                </a:solidFill>
                <a:latin typeface="Comic Sans MS" pitchFamily="66" charset="0"/>
              </a:rPr>
              <a:t> ONISEI</a:t>
            </a:r>
          </a:p>
          <a:p>
            <a:pPr marL="342900" indent="-342900" algn="ctr">
              <a:buFont typeface="Arial" pitchFamily="34" charset="0"/>
              <a:buChar char="•"/>
            </a:pPr>
            <a:r>
              <a:rPr lang="en-GB" dirty="0" err="1" smtClean="0">
                <a:solidFill>
                  <a:srgbClr val="0000FF"/>
                </a:solidFill>
                <a:latin typeface="Comic Sans MS" pitchFamily="66" charset="0"/>
              </a:rPr>
              <a:t>Yiannis</a:t>
            </a:r>
            <a:r>
              <a:rPr lang="en-GB" dirty="0" smtClean="0">
                <a:solidFill>
                  <a:srgbClr val="0000FF"/>
                </a:solidFill>
                <a:latin typeface="Comic Sans MS" pitchFamily="66" charset="0"/>
              </a:rPr>
              <a:t> PONTIKES</a:t>
            </a:r>
            <a:endParaRPr lang="el-GR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8362" y="2225821"/>
            <a:ext cx="4567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Comic Sans MS" pitchFamily="66" charset="0"/>
              </a:rPr>
              <a:t>Collaborators KU LEUVEN</a:t>
            </a:r>
            <a:endParaRPr lang="el-GR" sz="28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36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451" y="543659"/>
            <a:ext cx="6657098" cy="6053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1997468" y="2644806"/>
            <a:ext cx="6065616" cy="3601001"/>
            <a:chOff x="2175199" y="1916832"/>
            <a:chExt cx="6065616" cy="3601001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75199" y="1916832"/>
              <a:ext cx="5901062" cy="3601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8"/>
            <p:cNvSpPr txBox="1">
              <a:spLocks noChangeArrowheads="1"/>
            </p:cNvSpPr>
            <p:nvPr/>
          </p:nvSpPr>
          <p:spPr bwMode="auto">
            <a:xfrm>
              <a:off x="2339753" y="1916832"/>
              <a:ext cx="5901062" cy="1200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4763" lvl="1" algn="just">
                <a:lnSpc>
                  <a:spcPct val="15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Mössbauer Spectroscopy &amp; Physics of Materials Laboratory</a:t>
              </a:r>
            </a:p>
            <a:p>
              <a:pPr marL="4763" lvl="1" algn="just">
                <a:lnSpc>
                  <a:spcPct val="15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Physics department, University of Ioannina</a:t>
              </a:r>
            </a:p>
            <a:p>
              <a:pPr marL="4763" lvl="1" algn="just">
                <a:lnSpc>
                  <a:spcPct val="150000"/>
                </a:lnSpc>
              </a:pPr>
              <a:r>
                <a:rPr lang="en-US" sz="1600" dirty="0" smtClean="0">
                  <a:solidFill>
                    <a:schemeClr val="accent2">
                      <a:lumMod val="75000"/>
                    </a:schemeClr>
                  </a:solidFill>
                  <a:latin typeface="Arial" pitchFamily="34" charset="0"/>
                  <a:cs typeface="Arial" pitchFamily="34" charset="0"/>
                </a:rPr>
                <a:t>http://pml.physics.uoi.gr</a:t>
              </a:r>
              <a:endParaRPr lang="el-GR" sz="16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562867" y="87015"/>
            <a:ext cx="2480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Ioannina-Greece</a:t>
            </a:r>
            <a:endParaRPr lang="el-GR" dirty="0"/>
          </a:p>
        </p:txBody>
      </p:sp>
      <p:sp>
        <p:nvSpPr>
          <p:cNvPr id="3" name="Oval 2"/>
          <p:cNvSpPr/>
          <p:nvPr/>
        </p:nvSpPr>
        <p:spPr>
          <a:xfrm>
            <a:off x="2267744" y="1772816"/>
            <a:ext cx="792088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3945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802376"/>
            <a:ext cx="8352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Comic Sans MS" pitchFamily="66" charset="0"/>
              </a:rPr>
              <a:t>Mössbauer spectroscopy “works” only in solids (those that are, or can become under experimental measuring conditions), and only with particular nuclei, not in soft matter (gases/liquids/loosely bound solids), because the process needs to be recoilless.</a:t>
            </a:r>
            <a:endParaRPr lang="el-GR" dirty="0">
              <a:latin typeface="Comic Sans MS" pitchFamily="66" charset="0"/>
            </a:endParaRPr>
          </a:p>
        </p:txBody>
      </p:sp>
      <p:grpSp>
        <p:nvGrpSpPr>
          <p:cNvPr id="14" name="Group 75"/>
          <p:cNvGrpSpPr>
            <a:grpSpLocks/>
          </p:cNvGrpSpPr>
          <p:nvPr/>
        </p:nvGrpSpPr>
        <p:grpSpPr bwMode="auto">
          <a:xfrm>
            <a:off x="304801" y="1794371"/>
            <a:ext cx="4530726" cy="2498725"/>
            <a:chOff x="178" y="818"/>
            <a:chExt cx="2854" cy="1574"/>
          </a:xfrm>
        </p:grpSpPr>
        <p:sp>
          <p:nvSpPr>
            <p:cNvPr id="15" name="Line 76"/>
            <p:cNvSpPr>
              <a:spLocks noChangeShapeType="1"/>
            </p:cNvSpPr>
            <p:nvPr/>
          </p:nvSpPr>
          <p:spPr bwMode="auto">
            <a:xfrm>
              <a:off x="553" y="919"/>
              <a:ext cx="64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6" name="Line 77"/>
            <p:cNvSpPr>
              <a:spLocks noChangeShapeType="1"/>
            </p:cNvSpPr>
            <p:nvPr/>
          </p:nvSpPr>
          <p:spPr bwMode="auto">
            <a:xfrm>
              <a:off x="553" y="1783"/>
              <a:ext cx="64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7" name="Line 78"/>
            <p:cNvSpPr>
              <a:spLocks noChangeShapeType="1"/>
            </p:cNvSpPr>
            <p:nvPr/>
          </p:nvSpPr>
          <p:spPr bwMode="auto">
            <a:xfrm>
              <a:off x="868" y="919"/>
              <a:ext cx="0" cy="8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8" name="Line 79"/>
            <p:cNvSpPr>
              <a:spLocks noChangeShapeType="1"/>
            </p:cNvSpPr>
            <p:nvPr/>
          </p:nvSpPr>
          <p:spPr bwMode="auto">
            <a:xfrm>
              <a:off x="1921" y="1783"/>
              <a:ext cx="64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9" name="Line 80"/>
            <p:cNvSpPr>
              <a:spLocks noChangeShapeType="1"/>
            </p:cNvSpPr>
            <p:nvPr/>
          </p:nvSpPr>
          <p:spPr bwMode="auto">
            <a:xfrm>
              <a:off x="1921" y="919"/>
              <a:ext cx="648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20" name="Line 81"/>
            <p:cNvSpPr>
              <a:spLocks noChangeShapeType="1"/>
            </p:cNvSpPr>
            <p:nvPr/>
          </p:nvSpPr>
          <p:spPr bwMode="auto">
            <a:xfrm flipV="1">
              <a:off x="2236" y="919"/>
              <a:ext cx="0" cy="8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21" name="Line 82"/>
            <p:cNvSpPr>
              <a:spLocks noChangeShapeType="1"/>
            </p:cNvSpPr>
            <p:nvPr/>
          </p:nvSpPr>
          <p:spPr bwMode="auto">
            <a:xfrm>
              <a:off x="985" y="1351"/>
              <a:ext cx="11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22" name="Rectangle 83"/>
            <p:cNvSpPr>
              <a:spLocks noChangeArrowheads="1"/>
            </p:cNvSpPr>
            <p:nvPr/>
          </p:nvSpPr>
          <p:spPr bwMode="auto">
            <a:xfrm>
              <a:off x="1323" y="1369"/>
              <a:ext cx="351" cy="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8113" tIns="69850" rIns="138113" bIns="69850">
              <a:spAutoFit/>
            </a:bodyPr>
            <a:lstStyle/>
            <a:p>
              <a:pPr defTabSz="2057400" eaLnBrk="0" hangingPunct="0"/>
              <a:r>
                <a:rPr lang="en-US" sz="2100" b="1">
                  <a:latin typeface="Comic Sans MS" pitchFamily="66" charset="0"/>
                </a:rPr>
                <a:t>E</a:t>
              </a:r>
              <a:r>
                <a:rPr lang="en-US" sz="2100" b="1" baseline="-25000">
                  <a:latin typeface="Comic Sans MS" pitchFamily="66" charset="0"/>
                </a:rPr>
                <a:t>γ</a:t>
              </a:r>
            </a:p>
          </p:txBody>
        </p:sp>
        <p:sp>
          <p:nvSpPr>
            <p:cNvPr id="23" name="Rectangle 84"/>
            <p:cNvSpPr>
              <a:spLocks noChangeArrowheads="1"/>
            </p:cNvSpPr>
            <p:nvPr/>
          </p:nvSpPr>
          <p:spPr bwMode="auto">
            <a:xfrm>
              <a:off x="178" y="1610"/>
              <a:ext cx="326" cy="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8113" tIns="69850" rIns="138113" bIns="69850">
              <a:spAutoFit/>
            </a:bodyPr>
            <a:lstStyle/>
            <a:p>
              <a:pPr defTabSz="2057400" eaLnBrk="0" hangingPunct="0"/>
              <a:r>
                <a:rPr lang="en-US" sz="1800" dirty="0" err="1">
                  <a:latin typeface="Comic Sans MS" pitchFamily="66" charset="0"/>
                </a:rPr>
                <a:t>Ε</a:t>
              </a:r>
              <a:r>
                <a:rPr lang="en-US" sz="1800" baseline="-25000" dirty="0" err="1">
                  <a:latin typeface="Comic Sans MS" pitchFamily="66" charset="0"/>
                </a:rPr>
                <a:t>g</a:t>
              </a:r>
              <a:endParaRPr lang="en-US" sz="1800" baseline="-25000" dirty="0">
                <a:latin typeface="Comic Sans MS" pitchFamily="66" charset="0"/>
              </a:endParaRPr>
            </a:p>
          </p:txBody>
        </p:sp>
        <p:sp>
          <p:nvSpPr>
            <p:cNvPr id="24" name="Rectangle 85"/>
            <p:cNvSpPr>
              <a:spLocks noChangeArrowheads="1"/>
            </p:cNvSpPr>
            <p:nvPr/>
          </p:nvSpPr>
          <p:spPr bwMode="auto">
            <a:xfrm>
              <a:off x="178" y="818"/>
              <a:ext cx="326" cy="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8113" tIns="69850" rIns="138113" bIns="69850">
              <a:spAutoFit/>
            </a:bodyPr>
            <a:lstStyle/>
            <a:p>
              <a:pPr defTabSz="2057400" eaLnBrk="0" hangingPunct="0"/>
              <a:r>
                <a:rPr lang="en-US" sz="1800" dirty="0" err="1">
                  <a:latin typeface="Comic Sans MS" pitchFamily="66" charset="0"/>
                </a:rPr>
                <a:t>E</a:t>
              </a:r>
              <a:r>
                <a:rPr lang="en-US" sz="1800" baseline="-25000" dirty="0" err="1">
                  <a:latin typeface="Comic Sans MS" pitchFamily="66" charset="0"/>
                </a:rPr>
                <a:t>e</a:t>
              </a:r>
              <a:endParaRPr lang="en-US" sz="1800" baseline="-25000" dirty="0">
                <a:latin typeface="Comic Sans MS" pitchFamily="66" charset="0"/>
              </a:endParaRPr>
            </a:p>
          </p:txBody>
        </p:sp>
        <p:sp>
          <p:nvSpPr>
            <p:cNvPr id="25" name="Rectangle 86"/>
            <p:cNvSpPr>
              <a:spLocks noChangeArrowheads="1"/>
            </p:cNvSpPr>
            <p:nvPr/>
          </p:nvSpPr>
          <p:spPr bwMode="auto">
            <a:xfrm>
              <a:off x="538" y="1898"/>
              <a:ext cx="653" cy="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8113" tIns="69850" rIns="138113" bIns="69850">
              <a:spAutoFit/>
            </a:bodyPr>
            <a:lstStyle/>
            <a:p>
              <a:pPr defTabSz="2057400" eaLnBrk="0" hangingPunct="0"/>
              <a:r>
                <a:rPr lang="en-US" sz="1800" dirty="0">
                  <a:latin typeface="Comic Sans MS" pitchFamily="66" charset="0"/>
                </a:rPr>
                <a:t>Source</a:t>
              </a:r>
            </a:p>
          </p:txBody>
        </p:sp>
        <p:sp>
          <p:nvSpPr>
            <p:cNvPr id="26" name="Rectangle 87"/>
            <p:cNvSpPr>
              <a:spLocks noChangeArrowheads="1"/>
            </p:cNvSpPr>
            <p:nvPr/>
          </p:nvSpPr>
          <p:spPr bwMode="auto">
            <a:xfrm>
              <a:off x="1666" y="1898"/>
              <a:ext cx="1366" cy="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8113" tIns="69850" rIns="138113" bIns="69850">
              <a:spAutoFit/>
            </a:bodyPr>
            <a:lstStyle/>
            <a:p>
              <a:pPr defTabSz="2057400" eaLnBrk="0" hangingPunct="0"/>
              <a:r>
                <a:rPr lang="en-US" sz="1800" dirty="0">
                  <a:latin typeface="Comic Sans MS" pitchFamily="66" charset="0"/>
                </a:rPr>
                <a:t>Absorber-Sample</a:t>
              </a:r>
            </a:p>
          </p:txBody>
        </p:sp>
        <p:sp>
          <p:nvSpPr>
            <p:cNvPr id="27" name="Rectangle 88"/>
            <p:cNvSpPr>
              <a:spLocks noChangeArrowheads="1"/>
            </p:cNvSpPr>
            <p:nvPr/>
          </p:nvSpPr>
          <p:spPr bwMode="auto">
            <a:xfrm>
              <a:off x="2674" y="1610"/>
              <a:ext cx="326" cy="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8113" tIns="69850" rIns="138113" bIns="69850">
              <a:spAutoFit/>
            </a:bodyPr>
            <a:lstStyle/>
            <a:p>
              <a:pPr defTabSz="2057400" eaLnBrk="0" hangingPunct="0"/>
              <a:r>
                <a:rPr lang="en-US" sz="1800">
                  <a:latin typeface="Comic Sans MS" pitchFamily="66" charset="0"/>
                </a:rPr>
                <a:t>Ε</a:t>
              </a:r>
              <a:r>
                <a:rPr lang="en-US" sz="1800" baseline="-25000">
                  <a:latin typeface="Comic Sans MS" pitchFamily="66" charset="0"/>
                </a:rPr>
                <a:t>g</a:t>
              </a:r>
            </a:p>
          </p:txBody>
        </p:sp>
        <p:sp>
          <p:nvSpPr>
            <p:cNvPr id="28" name="Rectangle 89"/>
            <p:cNvSpPr>
              <a:spLocks noChangeArrowheads="1"/>
            </p:cNvSpPr>
            <p:nvPr/>
          </p:nvSpPr>
          <p:spPr bwMode="auto">
            <a:xfrm>
              <a:off x="2674" y="818"/>
              <a:ext cx="326" cy="2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8113" tIns="69850" rIns="138113" bIns="69850">
              <a:spAutoFit/>
            </a:bodyPr>
            <a:lstStyle/>
            <a:p>
              <a:pPr defTabSz="2057400" eaLnBrk="0" hangingPunct="0"/>
              <a:r>
                <a:rPr lang="en-US" sz="1800">
                  <a:latin typeface="Comic Sans MS" pitchFamily="66" charset="0"/>
                </a:rPr>
                <a:t>E</a:t>
              </a:r>
              <a:r>
                <a:rPr lang="en-US" sz="1800" baseline="-25000">
                  <a:latin typeface="Comic Sans MS" pitchFamily="66" charset="0"/>
                </a:rPr>
                <a:t>e</a:t>
              </a:r>
            </a:p>
          </p:txBody>
        </p:sp>
        <p:sp>
          <p:nvSpPr>
            <p:cNvPr id="29" name="Text Box 90"/>
            <p:cNvSpPr txBox="1">
              <a:spLocks noChangeArrowheads="1"/>
            </p:cNvSpPr>
            <p:nvPr/>
          </p:nvSpPr>
          <p:spPr bwMode="auto">
            <a:xfrm>
              <a:off x="508" y="1182"/>
              <a:ext cx="26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l-GR" sz="1800">
                  <a:latin typeface="Comic Sans MS" pitchFamily="66" charset="0"/>
                </a:rPr>
                <a:t>Ε</a:t>
              </a:r>
              <a:r>
                <a:rPr lang="el-GR" sz="1800" baseline="-25000">
                  <a:latin typeface="Comic Sans MS" pitchFamily="66" charset="0"/>
                </a:rPr>
                <a:t>0</a:t>
              </a:r>
              <a:endParaRPr lang="en-US" sz="1800" baseline="-25000">
                <a:latin typeface="Comic Sans MS" pitchFamily="66" charset="0"/>
              </a:endParaRPr>
            </a:p>
          </p:txBody>
        </p:sp>
        <p:sp>
          <p:nvSpPr>
            <p:cNvPr id="30" name="Text Box 91"/>
            <p:cNvSpPr txBox="1">
              <a:spLocks noChangeArrowheads="1"/>
            </p:cNvSpPr>
            <p:nvPr/>
          </p:nvSpPr>
          <p:spPr bwMode="auto">
            <a:xfrm>
              <a:off x="814" y="2159"/>
              <a:ext cx="1622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Nuclear Energy Levels</a:t>
              </a:r>
            </a:p>
          </p:txBody>
        </p:sp>
        <p:sp>
          <p:nvSpPr>
            <p:cNvPr id="31" name="Text Box 92"/>
            <p:cNvSpPr txBox="1">
              <a:spLocks noChangeArrowheads="1"/>
            </p:cNvSpPr>
            <p:nvPr/>
          </p:nvSpPr>
          <p:spPr bwMode="auto">
            <a:xfrm>
              <a:off x="1384" y="1097"/>
              <a:ext cx="18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  <a:cs typeface="Arial" charset="0"/>
                </a:rPr>
                <a:t>γ</a:t>
              </a:r>
              <a:endParaRPr lang="en-US" sz="1800">
                <a:latin typeface="Comic Sans MS" pitchFamily="66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15516" y="476672"/>
            <a:ext cx="87129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Recoil-free </a:t>
            </a:r>
            <a:r>
              <a:rPr lang="el-GR" dirty="0" smtClean="0">
                <a:latin typeface="Comic Sans MS" pitchFamily="66" charset="0"/>
              </a:rPr>
              <a:t>γ-</a:t>
            </a:r>
            <a:r>
              <a:rPr lang="en-US" dirty="0" smtClean="0">
                <a:latin typeface="Comic Sans MS" pitchFamily="66" charset="0"/>
              </a:rPr>
              <a:t>ray </a:t>
            </a:r>
            <a:r>
              <a:rPr lang="en-US" dirty="0">
                <a:latin typeface="Comic Sans MS" pitchFamily="66" charset="0"/>
              </a:rPr>
              <a:t>nuclear </a:t>
            </a:r>
            <a:r>
              <a:rPr lang="en-US" dirty="0" smtClean="0">
                <a:latin typeface="Comic Sans MS" pitchFamily="66" charset="0"/>
              </a:rPr>
              <a:t>resonant emission and absorption</a:t>
            </a:r>
          </a:p>
          <a:p>
            <a:pPr algn="ctr"/>
            <a:r>
              <a:rPr lang="en-US" dirty="0" smtClean="0">
                <a:latin typeface="Comic Sans MS" pitchFamily="66" charset="0"/>
              </a:rPr>
              <a:t>simply: </a:t>
            </a:r>
            <a:r>
              <a:rPr lang="en-US" dirty="0">
                <a:latin typeface="Comic Sans MS" pitchFamily="66" charset="0"/>
              </a:rPr>
              <a:t>Mössbauer spectroscopy </a:t>
            </a:r>
            <a:endParaRPr lang="el-GR" dirty="0">
              <a:latin typeface="Comic Sans MS" pitchFamily="66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192715" y="2468264"/>
            <a:ext cx="3483741" cy="865017"/>
            <a:chOff x="5192715" y="2858964"/>
            <a:chExt cx="3483741" cy="865017"/>
          </a:xfrm>
        </p:grpSpPr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6678615" y="3211390"/>
              <a:ext cx="215900" cy="2159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>
                <a:latin typeface="Comic Sans MS" pitchFamily="66" charset="0"/>
              </a:endParaRP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6899278" y="3317753"/>
              <a:ext cx="1309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>
                <a:latin typeface="Comic Sans MS" pitchFamily="66" charset="0"/>
              </a:endParaRPr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6281740" y="3324103"/>
              <a:ext cx="45561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>
                <a:latin typeface="Comic Sans MS" pitchFamily="66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5732465" y="3446340"/>
              <a:ext cx="1849865" cy="277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200" dirty="0">
                  <a:latin typeface="Comic Sans MS" pitchFamily="66" charset="0"/>
                </a:rPr>
                <a:t>E</a:t>
              </a:r>
              <a:r>
                <a:rPr lang="en-US" sz="1200" baseline="-25000" dirty="0">
                  <a:latin typeface="Comic Sans MS" pitchFamily="66" charset="0"/>
                </a:rPr>
                <a:t>R</a:t>
              </a:r>
              <a:r>
                <a:rPr lang="en-US" sz="1200" dirty="0">
                  <a:latin typeface="Comic Sans MS" pitchFamily="66" charset="0"/>
                </a:rPr>
                <a:t>=E</a:t>
              </a:r>
              <a:r>
                <a:rPr lang="el-GR" sz="1200" baseline="-25000" dirty="0">
                  <a:latin typeface="Comic Sans MS" pitchFamily="66" charset="0"/>
                </a:rPr>
                <a:t>γ</a:t>
              </a:r>
              <a:r>
                <a:rPr lang="en-US" sz="1200" baseline="30000" dirty="0" smtClean="0">
                  <a:latin typeface="Comic Sans MS" pitchFamily="66" charset="0"/>
                </a:rPr>
                <a:t>2</a:t>
              </a:r>
              <a:r>
                <a:rPr lang="en-US" sz="1200" dirty="0" smtClean="0">
                  <a:latin typeface="Comic Sans MS" pitchFamily="66" charset="0"/>
                </a:rPr>
                <a:t>/2Mc</a:t>
              </a:r>
              <a:r>
                <a:rPr lang="en-US" sz="1200" baseline="30000" dirty="0" smtClean="0">
                  <a:latin typeface="Comic Sans MS" pitchFamily="66" charset="0"/>
                </a:rPr>
                <a:t>2</a:t>
              </a:r>
              <a:r>
                <a:rPr lang="en-US" sz="1200" dirty="0">
                  <a:latin typeface="Comic Sans MS" pitchFamily="66" charset="0"/>
                </a:rPr>
                <a:t>≈</a:t>
              </a:r>
              <a:r>
                <a:rPr lang="en-US" sz="1200" dirty="0" smtClean="0">
                  <a:latin typeface="Comic Sans MS" pitchFamily="66" charset="0"/>
                </a:rPr>
                <a:t>E</a:t>
              </a:r>
              <a:r>
                <a:rPr lang="en-US" sz="1200" baseline="-25000" dirty="0" smtClean="0">
                  <a:latin typeface="Comic Sans MS" pitchFamily="66" charset="0"/>
                </a:rPr>
                <a:t>0</a:t>
              </a:r>
              <a:r>
                <a:rPr lang="en-US" sz="1200" baseline="30000" dirty="0" smtClean="0">
                  <a:latin typeface="Comic Sans MS" pitchFamily="66" charset="0"/>
                </a:rPr>
                <a:t>2</a:t>
              </a:r>
              <a:r>
                <a:rPr lang="en-US" sz="1200" dirty="0" smtClean="0">
                  <a:latin typeface="Comic Sans MS" pitchFamily="66" charset="0"/>
                </a:rPr>
                <a:t>/2Mc</a:t>
              </a:r>
              <a:r>
                <a:rPr lang="en-US" sz="1200" baseline="30000" dirty="0" smtClean="0">
                  <a:latin typeface="Comic Sans MS" pitchFamily="66" charset="0"/>
                </a:rPr>
                <a:t>2</a:t>
              </a:r>
              <a:endParaRPr lang="en-US" sz="1200" dirty="0">
                <a:latin typeface="Comic Sans MS" pitchFamily="66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7771581" y="3422528"/>
              <a:ext cx="904875" cy="2778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200" dirty="0" err="1">
                  <a:latin typeface="Comic Sans MS" pitchFamily="66" charset="0"/>
                </a:rPr>
                <a:t>E</a:t>
              </a:r>
              <a:r>
                <a:rPr lang="en-US" sz="1200" baseline="-25000" dirty="0" err="1">
                  <a:latin typeface="Comic Sans MS" pitchFamily="66" charset="0"/>
                </a:rPr>
                <a:t>γ</a:t>
              </a:r>
              <a:r>
                <a:rPr lang="en-US" sz="1200" dirty="0">
                  <a:latin typeface="Comic Sans MS" pitchFamily="66" charset="0"/>
                </a:rPr>
                <a:t>=E</a:t>
              </a:r>
              <a:r>
                <a:rPr lang="en-US" sz="1200" baseline="-25000" dirty="0">
                  <a:latin typeface="Comic Sans MS" pitchFamily="66" charset="0"/>
                </a:rPr>
                <a:t>0</a:t>
              </a:r>
              <a:r>
                <a:rPr lang="en-US" sz="1200" dirty="0">
                  <a:latin typeface="Comic Sans MS" pitchFamily="66" charset="0"/>
                </a:rPr>
                <a:t> - Ε</a:t>
              </a:r>
              <a:r>
                <a:rPr lang="en-US" sz="1200" baseline="-25000" dirty="0">
                  <a:latin typeface="Comic Sans MS" pitchFamily="66" charset="0"/>
                </a:rPr>
                <a:t>R</a:t>
              </a:r>
            </a:p>
          </p:txBody>
        </p: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5192715" y="3217740"/>
              <a:ext cx="569387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>
                  <a:latin typeface="Comic Sans MS" pitchFamily="66" charset="0"/>
                </a:rPr>
                <a:t>Free</a:t>
              </a:r>
            </a:p>
            <a:p>
              <a:r>
                <a:rPr lang="en-US" sz="1200">
                  <a:latin typeface="Comic Sans MS" pitchFamily="66" charset="0"/>
                </a:rPr>
                <a:t>Atom</a:t>
              </a:r>
            </a:p>
          </p:txBody>
        </p:sp>
        <p:sp>
          <p:nvSpPr>
            <p:cNvPr id="6" name="Text Box 14"/>
            <p:cNvSpPr txBox="1">
              <a:spLocks noChangeArrowheads="1"/>
            </p:cNvSpPr>
            <p:nvPr/>
          </p:nvSpPr>
          <p:spPr bwMode="auto">
            <a:xfrm>
              <a:off x="5673728" y="2858964"/>
              <a:ext cx="115288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 dirty="0">
                  <a:latin typeface="Comic Sans MS" pitchFamily="66" charset="0"/>
                </a:rPr>
                <a:t>Recoil Energy</a:t>
              </a: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6774267" y="3007343"/>
              <a:ext cx="322204" cy="2776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200" dirty="0" smtClean="0">
                  <a:latin typeface="Comic Sans MS" pitchFamily="66" charset="0"/>
                </a:rPr>
                <a:t>M</a:t>
              </a:r>
              <a:endParaRPr lang="en-US" sz="1200" baseline="30000" dirty="0">
                <a:latin typeface="Comic Sans MS" pitchFamily="66" charset="0"/>
              </a:endParaRPr>
            </a:p>
          </p:txBody>
        </p:sp>
      </p:grpSp>
      <p:cxnSp>
        <p:nvCxnSpPr>
          <p:cNvPr id="4" name="Straight Connector 3"/>
          <p:cNvCxnSpPr/>
          <p:nvPr/>
        </p:nvCxnSpPr>
        <p:spPr>
          <a:xfrm>
            <a:off x="6381078" y="2768106"/>
            <a:ext cx="285198" cy="31353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6381078" y="2768106"/>
            <a:ext cx="285197" cy="313531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08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2681052" y="148570"/>
            <a:ext cx="37641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aseline="30000" dirty="0" smtClean="0">
                <a:latin typeface="Comic Sans MS" pitchFamily="66" charset="0"/>
              </a:rPr>
              <a:t>57</a:t>
            </a:r>
            <a:r>
              <a:rPr lang="en-US" sz="2000" dirty="0" smtClean="0">
                <a:latin typeface="Comic Sans MS" pitchFamily="66" charset="0"/>
              </a:rPr>
              <a:t>Fe M</a:t>
            </a:r>
            <a:r>
              <a:rPr lang="en-US" sz="2000" dirty="0" smtClean="0">
                <a:latin typeface="Comic Sans MS" pitchFamily="66" charset="0"/>
                <a:cs typeface="Arial" charset="0"/>
              </a:rPr>
              <a:t>össbauer </a:t>
            </a:r>
            <a:r>
              <a:rPr lang="en-US" sz="2000" dirty="0">
                <a:latin typeface="Comic Sans MS" pitchFamily="66" charset="0"/>
                <a:cs typeface="Arial" charset="0"/>
              </a:rPr>
              <a:t>Spectroscopy</a:t>
            </a:r>
            <a:endParaRPr lang="en-US" sz="2000" dirty="0">
              <a:latin typeface="Comic Sans MS" pitchFamily="66" charset="0"/>
            </a:endParaRPr>
          </a:p>
        </p:txBody>
      </p:sp>
      <p:pic>
        <p:nvPicPr>
          <p:cNvPr id="4120" name="Picture 2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31"/>
          <a:stretch/>
        </p:blipFill>
        <p:spPr bwMode="auto">
          <a:xfrm>
            <a:off x="4971732" y="935371"/>
            <a:ext cx="1576387" cy="1381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 rot="20674453">
            <a:off x="4190755" y="2434712"/>
            <a:ext cx="1974850" cy="1820862"/>
            <a:chOff x="6581484" y="621407"/>
            <a:chExt cx="1974850" cy="1820862"/>
          </a:xfrm>
        </p:grpSpPr>
        <p:grpSp>
          <p:nvGrpSpPr>
            <p:cNvPr id="39" name="Group 35"/>
            <p:cNvGrpSpPr>
              <a:grpSpLocks/>
            </p:cNvGrpSpPr>
            <p:nvPr/>
          </p:nvGrpSpPr>
          <p:grpSpPr bwMode="auto">
            <a:xfrm>
              <a:off x="6581484" y="729357"/>
              <a:ext cx="1974850" cy="1608138"/>
              <a:chOff x="2801" y="3662"/>
              <a:chExt cx="1244" cy="1013"/>
            </a:xfrm>
          </p:grpSpPr>
          <p:grpSp>
            <p:nvGrpSpPr>
              <p:cNvPr id="50" name="Group 36"/>
              <p:cNvGrpSpPr>
                <a:grpSpLocks/>
              </p:cNvGrpSpPr>
              <p:nvPr/>
            </p:nvGrpSpPr>
            <p:grpSpPr bwMode="auto">
              <a:xfrm>
                <a:off x="2801" y="3662"/>
                <a:ext cx="1077" cy="1000"/>
                <a:chOff x="2801" y="3662"/>
                <a:chExt cx="1077" cy="1000"/>
              </a:xfrm>
            </p:grpSpPr>
            <p:sp>
              <p:nvSpPr>
                <p:cNvPr id="59" name="AutoShape 37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071" y="3678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60" name="AutoShape 38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305" y="3947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61" name="AutoShape 39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2801" y="3914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62" name="AutoShape 40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035" y="4183"/>
                  <a:ext cx="473" cy="473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63" name="Line 41"/>
                <p:cNvSpPr>
                  <a:spLocks noChangeShapeType="1"/>
                </p:cNvSpPr>
                <p:nvPr/>
              </p:nvSpPr>
              <p:spPr bwMode="auto">
                <a:xfrm>
                  <a:off x="3244" y="3662"/>
                  <a:ext cx="461" cy="53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64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3170" y="4195"/>
                  <a:ext cx="538" cy="4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65" name="Line 43"/>
                <p:cNvSpPr>
                  <a:spLocks noChangeShapeType="1"/>
                </p:cNvSpPr>
                <p:nvPr/>
              </p:nvSpPr>
              <p:spPr bwMode="auto">
                <a:xfrm>
                  <a:off x="3706" y="4193"/>
                  <a:ext cx="172" cy="1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</p:grpSp>
          <p:grpSp>
            <p:nvGrpSpPr>
              <p:cNvPr id="51" name="Group 44"/>
              <p:cNvGrpSpPr>
                <a:grpSpLocks/>
              </p:cNvGrpSpPr>
              <p:nvPr/>
            </p:nvGrpSpPr>
            <p:grpSpPr bwMode="auto">
              <a:xfrm>
                <a:off x="2968" y="3676"/>
                <a:ext cx="1077" cy="999"/>
                <a:chOff x="2968" y="3676"/>
                <a:chExt cx="1077" cy="999"/>
              </a:xfrm>
            </p:grpSpPr>
            <p:sp>
              <p:nvSpPr>
                <p:cNvPr id="52" name="AutoShape 45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238" y="3691"/>
                  <a:ext cx="473" cy="473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53" name="AutoShape 46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472" y="3961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54" name="AutoShape 47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2968" y="3928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55" name="AutoShape 48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202" y="4197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56" name="Line 49"/>
                <p:cNvSpPr>
                  <a:spLocks noChangeShapeType="1"/>
                </p:cNvSpPr>
                <p:nvPr/>
              </p:nvSpPr>
              <p:spPr bwMode="auto">
                <a:xfrm>
                  <a:off x="3411" y="3676"/>
                  <a:ext cx="461" cy="52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57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3337" y="4208"/>
                  <a:ext cx="538" cy="4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58" name="Line 51"/>
                <p:cNvSpPr>
                  <a:spLocks noChangeShapeType="1"/>
                </p:cNvSpPr>
                <p:nvPr/>
              </p:nvSpPr>
              <p:spPr bwMode="auto">
                <a:xfrm>
                  <a:off x="3873" y="4207"/>
                  <a:ext cx="172" cy="1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</p:grpSp>
        </p:grpSp>
        <p:sp>
          <p:nvSpPr>
            <p:cNvPr id="40" name="Oval 52"/>
            <p:cNvSpPr>
              <a:spLocks noChangeArrowheads="1"/>
            </p:cNvSpPr>
            <p:nvPr/>
          </p:nvSpPr>
          <p:spPr bwMode="auto">
            <a:xfrm>
              <a:off x="7373647" y="1431032"/>
              <a:ext cx="215900" cy="215900"/>
            </a:xfrm>
            <a:prstGeom prst="ellipse">
              <a:avLst/>
            </a:prstGeom>
            <a:solidFill>
              <a:srgbClr val="00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1" name="Oval 53"/>
            <p:cNvSpPr>
              <a:spLocks noChangeArrowheads="1"/>
            </p:cNvSpPr>
            <p:nvPr/>
          </p:nvSpPr>
          <p:spPr bwMode="auto">
            <a:xfrm>
              <a:off x="7421272" y="621407"/>
              <a:ext cx="215900" cy="215900"/>
            </a:xfrm>
            <a:prstGeom prst="ellipse">
              <a:avLst/>
            </a:prstGeom>
            <a:solidFill>
              <a:srgbClr val="3399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2" name="Oval 54"/>
            <p:cNvSpPr>
              <a:spLocks noChangeArrowheads="1"/>
            </p:cNvSpPr>
            <p:nvPr/>
          </p:nvSpPr>
          <p:spPr bwMode="auto">
            <a:xfrm>
              <a:off x="7326022" y="2226369"/>
              <a:ext cx="215900" cy="215900"/>
            </a:xfrm>
            <a:prstGeom prst="ellipse">
              <a:avLst/>
            </a:prstGeom>
            <a:solidFill>
              <a:srgbClr val="3399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3" name="Oval 55"/>
            <p:cNvSpPr>
              <a:spLocks noChangeArrowheads="1"/>
            </p:cNvSpPr>
            <p:nvPr/>
          </p:nvSpPr>
          <p:spPr bwMode="auto">
            <a:xfrm>
              <a:off x="7797509" y="1064319"/>
              <a:ext cx="215900" cy="215900"/>
            </a:xfrm>
            <a:prstGeom prst="ellipse">
              <a:avLst/>
            </a:prstGeom>
            <a:solidFill>
              <a:srgbClr val="3399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4" name="Oval 56"/>
            <p:cNvSpPr>
              <a:spLocks noChangeArrowheads="1"/>
            </p:cNvSpPr>
            <p:nvPr/>
          </p:nvSpPr>
          <p:spPr bwMode="auto">
            <a:xfrm>
              <a:off x="8173747" y="1507232"/>
              <a:ext cx="215900" cy="215900"/>
            </a:xfrm>
            <a:prstGeom prst="ellipse">
              <a:avLst/>
            </a:prstGeom>
            <a:solidFill>
              <a:srgbClr val="3399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5" name="Oval 57"/>
            <p:cNvSpPr>
              <a:spLocks noChangeArrowheads="1"/>
            </p:cNvSpPr>
            <p:nvPr/>
          </p:nvSpPr>
          <p:spPr bwMode="auto">
            <a:xfrm>
              <a:off x="6954547" y="1797744"/>
              <a:ext cx="215900" cy="215900"/>
            </a:xfrm>
            <a:prstGeom prst="ellipse">
              <a:avLst/>
            </a:prstGeom>
            <a:solidFill>
              <a:srgbClr val="3399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6" name="Oval 58"/>
            <p:cNvSpPr>
              <a:spLocks noChangeArrowheads="1"/>
            </p:cNvSpPr>
            <p:nvPr/>
          </p:nvSpPr>
          <p:spPr bwMode="auto">
            <a:xfrm>
              <a:off x="6597359" y="1383407"/>
              <a:ext cx="215900" cy="215900"/>
            </a:xfrm>
            <a:prstGeom prst="ellipse">
              <a:avLst/>
            </a:prstGeom>
            <a:solidFill>
              <a:srgbClr val="3399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7" name="Oval 59"/>
            <p:cNvSpPr>
              <a:spLocks noChangeArrowheads="1"/>
            </p:cNvSpPr>
            <p:nvPr/>
          </p:nvSpPr>
          <p:spPr bwMode="auto">
            <a:xfrm>
              <a:off x="7021222" y="997644"/>
              <a:ext cx="215900" cy="215900"/>
            </a:xfrm>
            <a:prstGeom prst="ellipse">
              <a:avLst/>
            </a:prstGeom>
            <a:solidFill>
              <a:srgbClr val="3399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48" name="Oval 60"/>
            <p:cNvSpPr>
              <a:spLocks noChangeArrowheads="1"/>
            </p:cNvSpPr>
            <p:nvPr/>
          </p:nvSpPr>
          <p:spPr bwMode="auto">
            <a:xfrm>
              <a:off x="7749884" y="1859657"/>
              <a:ext cx="215900" cy="215900"/>
            </a:xfrm>
            <a:prstGeom prst="ellipse">
              <a:avLst/>
            </a:prstGeom>
            <a:solidFill>
              <a:srgbClr val="3399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514834" y="1025453"/>
            <a:ext cx="1974850" cy="1820862"/>
            <a:chOff x="6581484" y="621407"/>
            <a:chExt cx="1974850" cy="1820862"/>
          </a:xfrm>
        </p:grpSpPr>
        <p:grpSp>
          <p:nvGrpSpPr>
            <p:cNvPr id="75" name="Group 35"/>
            <p:cNvGrpSpPr>
              <a:grpSpLocks/>
            </p:cNvGrpSpPr>
            <p:nvPr/>
          </p:nvGrpSpPr>
          <p:grpSpPr bwMode="auto">
            <a:xfrm>
              <a:off x="6581484" y="729357"/>
              <a:ext cx="1974850" cy="1608138"/>
              <a:chOff x="2801" y="3662"/>
              <a:chExt cx="1244" cy="1013"/>
            </a:xfrm>
          </p:grpSpPr>
          <p:grpSp>
            <p:nvGrpSpPr>
              <p:cNvPr id="85" name="Group 36"/>
              <p:cNvGrpSpPr>
                <a:grpSpLocks/>
              </p:cNvGrpSpPr>
              <p:nvPr/>
            </p:nvGrpSpPr>
            <p:grpSpPr bwMode="auto">
              <a:xfrm>
                <a:off x="2801" y="3662"/>
                <a:ext cx="1077" cy="1000"/>
                <a:chOff x="2801" y="3662"/>
                <a:chExt cx="1077" cy="1000"/>
              </a:xfrm>
            </p:grpSpPr>
            <p:sp>
              <p:nvSpPr>
                <p:cNvPr id="94" name="AutoShape 37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071" y="3678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95" name="AutoShape 38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305" y="3947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96" name="AutoShape 39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2801" y="3914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97" name="AutoShape 40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035" y="4183"/>
                  <a:ext cx="473" cy="473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98" name="Line 41"/>
                <p:cNvSpPr>
                  <a:spLocks noChangeShapeType="1"/>
                </p:cNvSpPr>
                <p:nvPr/>
              </p:nvSpPr>
              <p:spPr bwMode="auto">
                <a:xfrm>
                  <a:off x="3244" y="3662"/>
                  <a:ext cx="461" cy="53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99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3170" y="4195"/>
                  <a:ext cx="538" cy="4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100" name="Line 43"/>
                <p:cNvSpPr>
                  <a:spLocks noChangeShapeType="1"/>
                </p:cNvSpPr>
                <p:nvPr/>
              </p:nvSpPr>
              <p:spPr bwMode="auto">
                <a:xfrm>
                  <a:off x="3706" y="4193"/>
                  <a:ext cx="172" cy="1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</p:grpSp>
          <p:grpSp>
            <p:nvGrpSpPr>
              <p:cNvPr id="86" name="Group 44"/>
              <p:cNvGrpSpPr>
                <a:grpSpLocks/>
              </p:cNvGrpSpPr>
              <p:nvPr/>
            </p:nvGrpSpPr>
            <p:grpSpPr bwMode="auto">
              <a:xfrm>
                <a:off x="2968" y="3676"/>
                <a:ext cx="1077" cy="999"/>
                <a:chOff x="2968" y="3676"/>
                <a:chExt cx="1077" cy="999"/>
              </a:xfrm>
            </p:grpSpPr>
            <p:sp>
              <p:nvSpPr>
                <p:cNvPr id="87" name="AutoShape 45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238" y="3691"/>
                  <a:ext cx="473" cy="473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88" name="AutoShape 46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472" y="3961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89" name="AutoShape 47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2968" y="3928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90" name="AutoShape 48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202" y="4197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91" name="Line 49"/>
                <p:cNvSpPr>
                  <a:spLocks noChangeShapeType="1"/>
                </p:cNvSpPr>
                <p:nvPr/>
              </p:nvSpPr>
              <p:spPr bwMode="auto">
                <a:xfrm>
                  <a:off x="3411" y="3676"/>
                  <a:ext cx="461" cy="52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92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3337" y="4208"/>
                  <a:ext cx="538" cy="4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93" name="Line 51"/>
                <p:cNvSpPr>
                  <a:spLocks noChangeShapeType="1"/>
                </p:cNvSpPr>
                <p:nvPr/>
              </p:nvSpPr>
              <p:spPr bwMode="auto">
                <a:xfrm>
                  <a:off x="3873" y="4207"/>
                  <a:ext cx="172" cy="1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</p:grpSp>
        </p:grpSp>
        <p:sp>
          <p:nvSpPr>
            <p:cNvPr id="76" name="Oval 52"/>
            <p:cNvSpPr>
              <a:spLocks noChangeArrowheads="1"/>
            </p:cNvSpPr>
            <p:nvPr/>
          </p:nvSpPr>
          <p:spPr bwMode="auto">
            <a:xfrm>
              <a:off x="7373647" y="1431032"/>
              <a:ext cx="215900" cy="21590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77" name="Oval 53"/>
            <p:cNvSpPr>
              <a:spLocks noChangeArrowheads="1"/>
            </p:cNvSpPr>
            <p:nvPr/>
          </p:nvSpPr>
          <p:spPr bwMode="auto">
            <a:xfrm>
              <a:off x="7421272" y="621407"/>
              <a:ext cx="215900" cy="2159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78" name="Oval 54"/>
            <p:cNvSpPr>
              <a:spLocks noChangeArrowheads="1"/>
            </p:cNvSpPr>
            <p:nvPr/>
          </p:nvSpPr>
          <p:spPr bwMode="auto">
            <a:xfrm>
              <a:off x="7326022" y="2226369"/>
              <a:ext cx="215900" cy="2159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79" name="Oval 55"/>
            <p:cNvSpPr>
              <a:spLocks noChangeArrowheads="1"/>
            </p:cNvSpPr>
            <p:nvPr/>
          </p:nvSpPr>
          <p:spPr bwMode="auto">
            <a:xfrm>
              <a:off x="7797509" y="1064319"/>
              <a:ext cx="215900" cy="2159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80" name="Oval 56"/>
            <p:cNvSpPr>
              <a:spLocks noChangeArrowheads="1"/>
            </p:cNvSpPr>
            <p:nvPr/>
          </p:nvSpPr>
          <p:spPr bwMode="auto">
            <a:xfrm>
              <a:off x="8173747" y="1507232"/>
              <a:ext cx="215900" cy="2159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81" name="Oval 57"/>
            <p:cNvSpPr>
              <a:spLocks noChangeArrowheads="1"/>
            </p:cNvSpPr>
            <p:nvPr/>
          </p:nvSpPr>
          <p:spPr bwMode="auto">
            <a:xfrm>
              <a:off x="6954547" y="1797744"/>
              <a:ext cx="215900" cy="2159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82" name="Oval 58"/>
            <p:cNvSpPr>
              <a:spLocks noChangeArrowheads="1"/>
            </p:cNvSpPr>
            <p:nvPr/>
          </p:nvSpPr>
          <p:spPr bwMode="auto">
            <a:xfrm>
              <a:off x="6597359" y="1383407"/>
              <a:ext cx="215900" cy="2159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83" name="Oval 59"/>
            <p:cNvSpPr>
              <a:spLocks noChangeArrowheads="1"/>
            </p:cNvSpPr>
            <p:nvPr/>
          </p:nvSpPr>
          <p:spPr bwMode="auto">
            <a:xfrm>
              <a:off x="7021222" y="997644"/>
              <a:ext cx="215900" cy="2159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84" name="Oval 60"/>
            <p:cNvSpPr>
              <a:spLocks noChangeArrowheads="1"/>
            </p:cNvSpPr>
            <p:nvPr/>
          </p:nvSpPr>
          <p:spPr bwMode="auto">
            <a:xfrm>
              <a:off x="7749884" y="1859657"/>
              <a:ext cx="215900" cy="2159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  <p:cxnSp>
        <p:nvCxnSpPr>
          <p:cNvPr id="20" name="Straight Arrow Connector 19"/>
          <p:cNvCxnSpPr>
            <a:stCxn id="76" idx="6"/>
          </p:cNvCxnSpPr>
          <p:nvPr/>
        </p:nvCxnSpPr>
        <p:spPr>
          <a:xfrm flipV="1">
            <a:off x="1522897" y="1684265"/>
            <a:ext cx="4051028" cy="258763"/>
          </a:xfrm>
          <a:prstGeom prst="straightConnector1">
            <a:avLst/>
          </a:prstGeom>
          <a:ln w="19050">
            <a:solidFill>
              <a:srgbClr val="00FF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" name="Group 103"/>
          <p:cNvGrpSpPr/>
          <p:nvPr/>
        </p:nvGrpSpPr>
        <p:grpSpPr>
          <a:xfrm rot="21101508">
            <a:off x="6421385" y="1977950"/>
            <a:ext cx="1974850" cy="1820862"/>
            <a:chOff x="6581484" y="621407"/>
            <a:chExt cx="1974850" cy="1820862"/>
          </a:xfrm>
        </p:grpSpPr>
        <p:grpSp>
          <p:nvGrpSpPr>
            <p:cNvPr id="105" name="Group 35"/>
            <p:cNvGrpSpPr>
              <a:grpSpLocks/>
            </p:cNvGrpSpPr>
            <p:nvPr/>
          </p:nvGrpSpPr>
          <p:grpSpPr bwMode="auto">
            <a:xfrm>
              <a:off x="6581484" y="729357"/>
              <a:ext cx="1974850" cy="1608138"/>
              <a:chOff x="2801" y="3662"/>
              <a:chExt cx="1244" cy="1013"/>
            </a:xfrm>
          </p:grpSpPr>
          <p:grpSp>
            <p:nvGrpSpPr>
              <p:cNvPr id="115" name="Group 36"/>
              <p:cNvGrpSpPr>
                <a:grpSpLocks/>
              </p:cNvGrpSpPr>
              <p:nvPr/>
            </p:nvGrpSpPr>
            <p:grpSpPr bwMode="auto">
              <a:xfrm>
                <a:off x="2801" y="3662"/>
                <a:ext cx="1077" cy="1000"/>
                <a:chOff x="2801" y="3662"/>
                <a:chExt cx="1077" cy="1000"/>
              </a:xfrm>
            </p:grpSpPr>
            <p:sp>
              <p:nvSpPr>
                <p:cNvPr id="124" name="AutoShape 37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071" y="3678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25" name="AutoShape 38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305" y="3947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26" name="AutoShape 39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2801" y="3914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27" name="AutoShape 40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035" y="4183"/>
                  <a:ext cx="473" cy="473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28" name="Line 41"/>
                <p:cNvSpPr>
                  <a:spLocks noChangeShapeType="1"/>
                </p:cNvSpPr>
                <p:nvPr/>
              </p:nvSpPr>
              <p:spPr bwMode="auto">
                <a:xfrm>
                  <a:off x="3244" y="3662"/>
                  <a:ext cx="461" cy="53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129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3170" y="4195"/>
                  <a:ext cx="538" cy="4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130" name="Line 43"/>
                <p:cNvSpPr>
                  <a:spLocks noChangeShapeType="1"/>
                </p:cNvSpPr>
                <p:nvPr/>
              </p:nvSpPr>
              <p:spPr bwMode="auto">
                <a:xfrm>
                  <a:off x="3706" y="4193"/>
                  <a:ext cx="172" cy="1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</p:grpSp>
          <p:grpSp>
            <p:nvGrpSpPr>
              <p:cNvPr id="116" name="Group 44"/>
              <p:cNvGrpSpPr>
                <a:grpSpLocks/>
              </p:cNvGrpSpPr>
              <p:nvPr/>
            </p:nvGrpSpPr>
            <p:grpSpPr bwMode="auto">
              <a:xfrm>
                <a:off x="2968" y="3676"/>
                <a:ext cx="1077" cy="999"/>
                <a:chOff x="2968" y="3676"/>
                <a:chExt cx="1077" cy="999"/>
              </a:xfrm>
            </p:grpSpPr>
            <p:sp>
              <p:nvSpPr>
                <p:cNvPr id="117" name="AutoShape 45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238" y="3691"/>
                  <a:ext cx="473" cy="473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18" name="AutoShape 46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472" y="3961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19" name="AutoShape 47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2968" y="3928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20" name="AutoShape 48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202" y="4197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21" name="Line 49"/>
                <p:cNvSpPr>
                  <a:spLocks noChangeShapeType="1"/>
                </p:cNvSpPr>
                <p:nvPr/>
              </p:nvSpPr>
              <p:spPr bwMode="auto">
                <a:xfrm>
                  <a:off x="3411" y="3676"/>
                  <a:ext cx="461" cy="52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122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3337" y="4208"/>
                  <a:ext cx="538" cy="4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123" name="Line 51"/>
                <p:cNvSpPr>
                  <a:spLocks noChangeShapeType="1"/>
                </p:cNvSpPr>
                <p:nvPr/>
              </p:nvSpPr>
              <p:spPr bwMode="auto">
                <a:xfrm>
                  <a:off x="3873" y="4207"/>
                  <a:ext cx="172" cy="1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</p:grpSp>
        </p:grpSp>
        <p:sp>
          <p:nvSpPr>
            <p:cNvPr id="106" name="Oval 52"/>
            <p:cNvSpPr>
              <a:spLocks noChangeArrowheads="1"/>
            </p:cNvSpPr>
            <p:nvPr/>
          </p:nvSpPr>
          <p:spPr bwMode="auto">
            <a:xfrm>
              <a:off x="7373647" y="1431032"/>
              <a:ext cx="215900" cy="215900"/>
            </a:xfrm>
            <a:prstGeom prst="ellipse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07" name="Oval 53"/>
            <p:cNvSpPr>
              <a:spLocks noChangeArrowheads="1"/>
            </p:cNvSpPr>
            <p:nvPr/>
          </p:nvSpPr>
          <p:spPr bwMode="auto">
            <a:xfrm>
              <a:off x="7421272" y="621407"/>
              <a:ext cx="215900" cy="215900"/>
            </a:xfrm>
            <a:prstGeom prst="ellipse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08" name="Oval 54"/>
            <p:cNvSpPr>
              <a:spLocks noChangeArrowheads="1"/>
            </p:cNvSpPr>
            <p:nvPr/>
          </p:nvSpPr>
          <p:spPr bwMode="auto">
            <a:xfrm>
              <a:off x="7326022" y="2226369"/>
              <a:ext cx="215900" cy="215900"/>
            </a:xfrm>
            <a:prstGeom prst="ellipse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09" name="Oval 55"/>
            <p:cNvSpPr>
              <a:spLocks noChangeArrowheads="1"/>
            </p:cNvSpPr>
            <p:nvPr/>
          </p:nvSpPr>
          <p:spPr bwMode="auto">
            <a:xfrm>
              <a:off x="7797509" y="1064319"/>
              <a:ext cx="215900" cy="215900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10" name="Oval 56"/>
            <p:cNvSpPr>
              <a:spLocks noChangeArrowheads="1"/>
            </p:cNvSpPr>
            <p:nvPr/>
          </p:nvSpPr>
          <p:spPr bwMode="auto">
            <a:xfrm>
              <a:off x="8173747" y="1507232"/>
              <a:ext cx="215900" cy="215900"/>
            </a:xfrm>
            <a:prstGeom prst="ellipse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11" name="Oval 57"/>
            <p:cNvSpPr>
              <a:spLocks noChangeArrowheads="1"/>
            </p:cNvSpPr>
            <p:nvPr/>
          </p:nvSpPr>
          <p:spPr bwMode="auto">
            <a:xfrm>
              <a:off x="6954547" y="1797744"/>
              <a:ext cx="215900" cy="215900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12" name="Oval 58"/>
            <p:cNvSpPr>
              <a:spLocks noChangeArrowheads="1"/>
            </p:cNvSpPr>
            <p:nvPr/>
          </p:nvSpPr>
          <p:spPr bwMode="auto">
            <a:xfrm>
              <a:off x="6597359" y="1383407"/>
              <a:ext cx="215900" cy="215900"/>
            </a:xfrm>
            <a:prstGeom prst="ellipse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13" name="Oval 59"/>
            <p:cNvSpPr>
              <a:spLocks noChangeArrowheads="1"/>
            </p:cNvSpPr>
            <p:nvPr/>
          </p:nvSpPr>
          <p:spPr bwMode="auto">
            <a:xfrm>
              <a:off x="7021222" y="997644"/>
              <a:ext cx="215900" cy="215900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14" name="Oval 60"/>
            <p:cNvSpPr>
              <a:spLocks noChangeArrowheads="1"/>
            </p:cNvSpPr>
            <p:nvPr/>
          </p:nvSpPr>
          <p:spPr bwMode="auto">
            <a:xfrm>
              <a:off x="7749884" y="1859657"/>
              <a:ext cx="215900" cy="215900"/>
            </a:xfrm>
            <a:prstGeom prst="ellipse">
              <a:avLst/>
            </a:prstGeom>
            <a:solidFill>
              <a:srgbClr val="00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</p:grpSp>
      <p:cxnSp>
        <p:nvCxnSpPr>
          <p:cNvPr id="146" name="Straight Arrow Connector 145"/>
          <p:cNvCxnSpPr>
            <a:stCxn id="76" idx="6"/>
            <a:endCxn id="40" idx="1"/>
          </p:cNvCxnSpPr>
          <p:nvPr/>
        </p:nvCxnSpPr>
        <p:spPr>
          <a:xfrm>
            <a:off x="1522897" y="1943028"/>
            <a:ext cx="3479131" cy="1378947"/>
          </a:xfrm>
          <a:prstGeom prst="straightConnector1">
            <a:avLst/>
          </a:prstGeom>
          <a:ln w="19050">
            <a:solidFill>
              <a:srgbClr val="00FF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stCxn id="76" idx="6"/>
            <a:endCxn id="108" idx="2"/>
          </p:cNvCxnSpPr>
          <p:nvPr/>
        </p:nvCxnSpPr>
        <p:spPr>
          <a:xfrm>
            <a:off x="1522897" y="1943028"/>
            <a:ext cx="5761532" cy="1774509"/>
          </a:xfrm>
          <a:prstGeom prst="straightConnector1">
            <a:avLst/>
          </a:prstGeom>
          <a:ln w="19050">
            <a:solidFill>
              <a:srgbClr val="00FF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26" name="TextBox 4125"/>
          <p:cNvSpPr txBox="1"/>
          <p:nvPr/>
        </p:nvSpPr>
        <p:spPr>
          <a:xfrm>
            <a:off x="3434035" y="1861121"/>
            <a:ext cx="911074" cy="451850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el-GR" dirty="0" smtClean="0">
                <a:solidFill>
                  <a:srgbClr val="00FF00"/>
                </a:solidFill>
              </a:rPr>
              <a:t>γ-</a:t>
            </a:r>
            <a:r>
              <a:rPr lang="en-US" dirty="0" smtClean="0">
                <a:solidFill>
                  <a:srgbClr val="00FF00"/>
                </a:solidFill>
              </a:rPr>
              <a:t>rays</a:t>
            </a:r>
            <a:endParaRPr lang="el-GR" dirty="0">
              <a:solidFill>
                <a:srgbClr val="00FF00"/>
              </a:solidFill>
            </a:endParaRPr>
          </a:p>
        </p:txBody>
      </p:sp>
      <p:cxnSp>
        <p:nvCxnSpPr>
          <p:cNvPr id="156" name="Straight Arrow Connector 155"/>
          <p:cNvCxnSpPr>
            <a:stCxn id="76" idx="6"/>
            <a:endCxn id="111" idx="2"/>
          </p:cNvCxnSpPr>
          <p:nvPr/>
        </p:nvCxnSpPr>
        <p:spPr>
          <a:xfrm>
            <a:off x="1522897" y="1943028"/>
            <a:ext cx="5332020" cy="1404060"/>
          </a:xfrm>
          <a:prstGeom prst="straightConnector1">
            <a:avLst/>
          </a:prstGeom>
          <a:ln w="19050">
            <a:solidFill>
              <a:srgbClr val="00FF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63"/>
          <p:cNvSpPr>
            <a:spLocks noChangeArrowheads="1"/>
          </p:cNvSpPr>
          <p:nvPr/>
        </p:nvSpPr>
        <p:spPr bwMode="auto">
          <a:xfrm>
            <a:off x="2915816" y="6021288"/>
            <a:ext cx="5495789" cy="739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algn="ctr" eaLnBrk="0" hangingPunct="0"/>
            <a:r>
              <a:rPr lang="en-US" sz="1400" dirty="0" smtClean="0">
                <a:latin typeface="Comic Sans MS" pitchFamily="66" charset="0"/>
              </a:rPr>
              <a:t>Sample-absorption</a:t>
            </a:r>
          </a:p>
          <a:p>
            <a:pPr algn="just" eaLnBrk="0" hangingPunct="0"/>
            <a:r>
              <a:rPr lang="en-US" sz="1400" dirty="0" smtClean="0">
                <a:latin typeface="Comic Sans MS" pitchFamily="66" charset="0"/>
              </a:rPr>
              <a:t>(different </a:t>
            </a:r>
            <a:r>
              <a:rPr lang="en-US" sz="1400" dirty="0" smtClean="0">
                <a:solidFill>
                  <a:srgbClr val="FF00FF"/>
                </a:solidFill>
                <a:latin typeface="Comic Sans MS" pitchFamily="66" charset="0"/>
              </a:rPr>
              <a:t>iron spices</a:t>
            </a:r>
            <a:r>
              <a:rPr lang="en-US" sz="1400" dirty="0" smtClean="0">
                <a:latin typeface="Comic Sans MS" pitchFamily="66" charset="0"/>
              </a:rPr>
              <a:t> in the </a:t>
            </a:r>
            <a:r>
              <a:rPr lang="en-US" sz="1400" dirty="0" smtClean="0">
                <a:solidFill>
                  <a:srgbClr val="0000FF"/>
                </a:solidFill>
                <a:latin typeface="Comic Sans MS" pitchFamily="66" charset="0"/>
              </a:rPr>
              <a:t>same</a:t>
            </a:r>
            <a:r>
              <a:rPr lang="en-US" sz="1400" dirty="0" smtClean="0">
                <a:latin typeface="Comic Sans MS" pitchFamily="66" charset="0"/>
              </a:rPr>
              <a:t> phase or in </a:t>
            </a:r>
            <a:r>
              <a:rPr lang="en-US" sz="1400" dirty="0" smtClean="0">
                <a:solidFill>
                  <a:srgbClr val="990033"/>
                </a:solidFill>
                <a:latin typeface="Comic Sans MS" pitchFamily="66" charset="0"/>
              </a:rPr>
              <a:t>different</a:t>
            </a:r>
            <a:r>
              <a:rPr lang="en-US" sz="1400" dirty="0" smtClean="0">
                <a:latin typeface="Comic Sans MS" pitchFamily="66" charset="0"/>
              </a:rPr>
              <a:t> phases, or both, </a:t>
            </a:r>
            <a:r>
              <a:rPr lang="en-US" sz="1400" dirty="0" smtClean="0">
                <a:solidFill>
                  <a:srgbClr val="FF0000"/>
                </a:solidFill>
                <a:latin typeface="Comic Sans MS" pitchFamily="66" charset="0"/>
              </a:rPr>
              <a:t>will appear as different contributions in the spectra</a:t>
            </a:r>
            <a:r>
              <a:rPr lang="en-US" sz="1400" dirty="0" smtClean="0">
                <a:latin typeface="Comic Sans MS" pitchFamily="66" charset="0"/>
              </a:rPr>
              <a:t>)</a:t>
            </a:r>
          </a:p>
        </p:txBody>
      </p:sp>
      <p:grpSp>
        <p:nvGrpSpPr>
          <p:cNvPr id="163" name="Group 162"/>
          <p:cNvGrpSpPr/>
          <p:nvPr/>
        </p:nvGrpSpPr>
        <p:grpSpPr>
          <a:xfrm rot="21101508">
            <a:off x="6700846" y="133126"/>
            <a:ext cx="1974850" cy="1820862"/>
            <a:chOff x="6581484" y="621407"/>
            <a:chExt cx="1974850" cy="1820862"/>
          </a:xfrm>
        </p:grpSpPr>
        <p:grpSp>
          <p:nvGrpSpPr>
            <p:cNvPr id="164" name="Group 35"/>
            <p:cNvGrpSpPr>
              <a:grpSpLocks/>
            </p:cNvGrpSpPr>
            <p:nvPr/>
          </p:nvGrpSpPr>
          <p:grpSpPr bwMode="auto">
            <a:xfrm>
              <a:off x="6581484" y="729357"/>
              <a:ext cx="1974850" cy="1608138"/>
              <a:chOff x="2801" y="3662"/>
              <a:chExt cx="1244" cy="1013"/>
            </a:xfrm>
          </p:grpSpPr>
          <p:grpSp>
            <p:nvGrpSpPr>
              <p:cNvPr id="174" name="Group 36"/>
              <p:cNvGrpSpPr>
                <a:grpSpLocks/>
              </p:cNvGrpSpPr>
              <p:nvPr/>
            </p:nvGrpSpPr>
            <p:grpSpPr bwMode="auto">
              <a:xfrm>
                <a:off x="2801" y="3662"/>
                <a:ext cx="1077" cy="1000"/>
                <a:chOff x="2801" y="3662"/>
                <a:chExt cx="1077" cy="1000"/>
              </a:xfrm>
            </p:grpSpPr>
            <p:sp>
              <p:nvSpPr>
                <p:cNvPr id="183" name="AutoShape 37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071" y="3678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 dirty="0"/>
                </a:p>
              </p:txBody>
            </p:sp>
            <p:sp>
              <p:nvSpPr>
                <p:cNvPr id="184" name="AutoShape 38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305" y="3947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 dirty="0"/>
                </a:p>
              </p:txBody>
            </p:sp>
            <p:sp>
              <p:nvSpPr>
                <p:cNvPr id="185" name="AutoShape 39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2801" y="3914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 dirty="0"/>
                </a:p>
              </p:txBody>
            </p:sp>
            <p:sp>
              <p:nvSpPr>
                <p:cNvPr id="186" name="AutoShape 40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035" y="4183"/>
                  <a:ext cx="473" cy="473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 dirty="0"/>
                </a:p>
              </p:txBody>
            </p:sp>
            <p:sp>
              <p:nvSpPr>
                <p:cNvPr id="187" name="Line 41"/>
                <p:cNvSpPr>
                  <a:spLocks noChangeShapeType="1"/>
                </p:cNvSpPr>
                <p:nvPr/>
              </p:nvSpPr>
              <p:spPr bwMode="auto">
                <a:xfrm>
                  <a:off x="3244" y="3662"/>
                  <a:ext cx="461" cy="53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 dirty="0"/>
                </a:p>
              </p:txBody>
            </p:sp>
            <p:sp>
              <p:nvSpPr>
                <p:cNvPr id="188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3170" y="4195"/>
                  <a:ext cx="538" cy="4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 dirty="0"/>
                </a:p>
              </p:txBody>
            </p:sp>
            <p:sp>
              <p:nvSpPr>
                <p:cNvPr id="189" name="Line 43"/>
                <p:cNvSpPr>
                  <a:spLocks noChangeShapeType="1"/>
                </p:cNvSpPr>
                <p:nvPr/>
              </p:nvSpPr>
              <p:spPr bwMode="auto">
                <a:xfrm>
                  <a:off x="3706" y="4193"/>
                  <a:ext cx="172" cy="1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 dirty="0"/>
                </a:p>
              </p:txBody>
            </p:sp>
          </p:grpSp>
          <p:grpSp>
            <p:nvGrpSpPr>
              <p:cNvPr id="175" name="Group 44"/>
              <p:cNvGrpSpPr>
                <a:grpSpLocks/>
              </p:cNvGrpSpPr>
              <p:nvPr/>
            </p:nvGrpSpPr>
            <p:grpSpPr bwMode="auto">
              <a:xfrm>
                <a:off x="2968" y="3676"/>
                <a:ext cx="1077" cy="999"/>
                <a:chOff x="2968" y="3676"/>
                <a:chExt cx="1077" cy="999"/>
              </a:xfrm>
            </p:grpSpPr>
            <p:sp>
              <p:nvSpPr>
                <p:cNvPr id="176" name="AutoShape 45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238" y="3691"/>
                  <a:ext cx="473" cy="473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 dirty="0"/>
                </a:p>
              </p:txBody>
            </p:sp>
            <p:sp>
              <p:nvSpPr>
                <p:cNvPr id="177" name="AutoShape 46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472" y="3961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 dirty="0"/>
                </a:p>
              </p:txBody>
            </p:sp>
            <p:sp>
              <p:nvSpPr>
                <p:cNvPr id="178" name="AutoShape 47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2968" y="3928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 dirty="0"/>
                </a:p>
              </p:txBody>
            </p:sp>
            <p:sp>
              <p:nvSpPr>
                <p:cNvPr id="179" name="AutoShape 48"/>
                <p:cNvSpPr>
                  <a:spLocks noChangeArrowheads="1"/>
                </p:cNvSpPr>
                <p:nvPr/>
              </p:nvSpPr>
              <p:spPr bwMode="auto">
                <a:xfrm rot="19140000" flipH="1">
                  <a:off x="3202" y="4197"/>
                  <a:ext cx="472" cy="472"/>
                </a:xfrm>
                <a:prstGeom prst="cube">
                  <a:avLst>
                    <a:gd name="adj" fmla="val 24995"/>
                  </a:avLst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 dirty="0"/>
                </a:p>
              </p:txBody>
            </p:sp>
            <p:sp>
              <p:nvSpPr>
                <p:cNvPr id="180" name="Line 49"/>
                <p:cNvSpPr>
                  <a:spLocks noChangeShapeType="1"/>
                </p:cNvSpPr>
                <p:nvPr/>
              </p:nvSpPr>
              <p:spPr bwMode="auto">
                <a:xfrm>
                  <a:off x="3411" y="3676"/>
                  <a:ext cx="461" cy="52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 dirty="0"/>
                </a:p>
              </p:txBody>
            </p:sp>
            <p:sp>
              <p:nvSpPr>
                <p:cNvPr id="181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3337" y="4208"/>
                  <a:ext cx="538" cy="46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 dirty="0"/>
                </a:p>
              </p:txBody>
            </p:sp>
            <p:sp>
              <p:nvSpPr>
                <p:cNvPr id="182" name="Line 51"/>
                <p:cNvSpPr>
                  <a:spLocks noChangeShapeType="1"/>
                </p:cNvSpPr>
                <p:nvPr/>
              </p:nvSpPr>
              <p:spPr bwMode="auto">
                <a:xfrm>
                  <a:off x="3873" y="4207"/>
                  <a:ext cx="172" cy="1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 dirty="0"/>
                </a:p>
              </p:txBody>
            </p:sp>
          </p:grpSp>
        </p:grpSp>
        <p:sp>
          <p:nvSpPr>
            <p:cNvPr id="165" name="Oval 52"/>
            <p:cNvSpPr>
              <a:spLocks noChangeArrowheads="1"/>
            </p:cNvSpPr>
            <p:nvPr/>
          </p:nvSpPr>
          <p:spPr bwMode="auto">
            <a:xfrm>
              <a:off x="7373647" y="1431032"/>
              <a:ext cx="215900" cy="215900"/>
            </a:xfrm>
            <a:prstGeom prst="ellipse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 dirty="0"/>
            </a:p>
          </p:txBody>
        </p:sp>
        <p:sp>
          <p:nvSpPr>
            <p:cNvPr id="166" name="Oval 53"/>
            <p:cNvSpPr>
              <a:spLocks noChangeArrowheads="1"/>
            </p:cNvSpPr>
            <p:nvPr/>
          </p:nvSpPr>
          <p:spPr bwMode="auto">
            <a:xfrm>
              <a:off x="7421272" y="621407"/>
              <a:ext cx="215900" cy="215900"/>
            </a:xfrm>
            <a:prstGeom prst="ellipse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 dirty="0"/>
            </a:p>
          </p:txBody>
        </p:sp>
        <p:sp>
          <p:nvSpPr>
            <p:cNvPr id="167" name="Oval 54"/>
            <p:cNvSpPr>
              <a:spLocks noChangeArrowheads="1"/>
            </p:cNvSpPr>
            <p:nvPr/>
          </p:nvSpPr>
          <p:spPr bwMode="auto">
            <a:xfrm>
              <a:off x="7326022" y="2226369"/>
              <a:ext cx="215900" cy="215900"/>
            </a:xfrm>
            <a:prstGeom prst="ellipse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 dirty="0"/>
            </a:p>
          </p:txBody>
        </p:sp>
        <p:sp>
          <p:nvSpPr>
            <p:cNvPr id="169" name="Oval 56"/>
            <p:cNvSpPr>
              <a:spLocks noChangeArrowheads="1"/>
            </p:cNvSpPr>
            <p:nvPr/>
          </p:nvSpPr>
          <p:spPr bwMode="auto">
            <a:xfrm>
              <a:off x="8173747" y="1507232"/>
              <a:ext cx="215900" cy="215900"/>
            </a:xfrm>
            <a:prstGeom prst="ellipse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 dirty="0"/>
            </a:p>
          </p:txBody>
        </p:sp>
        <p:sp>
          <p:nvSpPr>
            <p:cNvPr id="171" name="Oval 58"/>
            <p:cNvSpPr>
              <a:spLocks noChangeArrowheads="1"/>
            </p:cNvSpPr>
            <p:nvPr/>
          </p:nvSpPr>
          <p:spPr bwMode="auto">
            <a:xfrm>
              <a:off x="6597359" y="1383407"/>
              <a:ext cx="215900" cy="215900"/>
            </a:xfrm>
            <a:prstGeom prst="ellipse">
              <a:avLst/>
            </a:prstGeom>
            <a:solidFill>
              <a:srgbClr val="FF00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 dirty="0"/>
            </a:p>
          </p:txBody>
        </p:sp>
      </p:grpSp>
      <p:cxnSp>
        <p:nvCxnSpPr>
          <p:cNvPr id="209" name="Straight Arrow Connector 208"/>
          <p:cNvCxnSpPr>
            <a:endCxn id="171" idx="2"/>
          </p:cNvCxnSpPr>
          <p:nvPr/>
        </p:nvCxnSpPr>
        <p:spPr>
          <a:xfrm flipV="1">
            <a:off x="1527659" y="1143888"/>
            <a:ext cx="5193409" cy="786443"/>
          </a:xfrm>
          <a:prstGeom prst="straightConnector1">
            <a:avLst/>
          </a:prstGeom>
          <a:ln w="19050">
            <a:solidFill>
              <a:srgbClr val="00FF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ctangle 63"/>
          <p:cNvSpPr>
            <a:spLocks noChangeArrowheads="1"/>
          </p:cNvSpPr>
          <p:nvPr/>
        </p:nvSpPr>
        <p:spPr bwMode="auto">
          <a:xfrm>
            <a:off x="77148" y="492197"/>
            <a:ext cx="3672408" cy="5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algn="ctr" eaLnBrk="0" hangingPunct="0"/>
            <a:r>
              <a:rPr lang="en-US" sz="1400" dirty="0" smtClean="0">
                <a:latin typeface="Comic Sans MS" pitchFamily="66" charset="0"/>
              </a:rPr>
              <a:t>Source-emission</a:t>
            </a:r>
          </a:p>
          <a:p>
            <a:pPr algn="ctr" eaLnBrk="0" hangingPunct="0"/>
            <a:r>
              <a:rPr lang="en-US" sz="1400" dirty="0" smtClean="0">
                <a:latin typeface="Comic Sans MS" pitchFamily="66" charset="0"/>
              </a:rPr>
              <a:t>(stable &amp; identical chemical environment)</a:t>
            </a:r>
          </a:p>
        </p:txBody>
      </p:sp>
      <p:sp>
        <p:nvSpPr>
          <p:cNvPr id="141" name="Line 79"/>
          <p:cNvSpPr>
            <a:spLocks noChangeShapeType="1"/>
          </p:cNvSpPr>
          <p:nvPr/>
        </p:nvSpPr>
        <p:spPr bwMode="auto">
          <a:xfrm>
            <a:off x="6382845" y="5890626"/>
            <a:ext cx="1028702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 dirty="0"/>
          </a:p>
        </p:txBody>
      </p:sp>
      <p:sp>
        <p:nvSpPr>
          <p:cNvPr id="142" name="Line 80"/>
          <p:cNvSpPr>
            <a:spLocks noChangeShapeType="1"/>
          </p:cNvSpPr>
          <p:nvPr/>
        </p:nvSpPr>
        <p:spPr bwMode="auto">
          <a:xfrm>
            <a:off x="6382845" y="4519025"/>
            <a:ext cx="1028702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 dirty="0"/>
          </a:p>
        </p:txBody>
      </p:sp>
      <p:sp>
        <p:nvSpPr>
          <p:cNvPr id="143" name="Line 81"/>
          <p:cNvSpPr>
            <a:spLocks noChangeShapeType="1"/>
          </p:cNvSpPr>
          <p:nvPr/>
        </p:nvSpPr>
        <p:spPr bwMode="auto">
          <a:xfrm flipH="1" flipV="1">
            <a:off x="7756362" y="4892393"/>
            <a:ext cx="6318" cy="6360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 dirty="0"/>
          </a:p>
        </p:txBody>
      </p:sp>
      <p:sp>
        <p:nvSpPr>
          <p:cNvPr id="152" name="Rectangle 88"/>
          <p:cNvSpPr>
            <a:spLocks noChangeArrowheads="1"/>
          </p:cNvSpPr>
          <p:nvPr/>
        </p:nvSpPr>
        <p:spPr bwMode="auto">
          <a:xfrm>
            <a:off x="5998690" y="5517232"/>
            <a:ext cx="517526" cy="41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8113" tIns="69850" rIns="138113" bIns="69850">
            <a:spAutoFit/>
          </a:bodyPr>
          <a:lstStyle/>
          <a:p>
            <a:pPr defTabSz="2057400" eaLnBrk="0" hangingPunct="0"/>
            <a:r>
              <a:rPr lang="en-US" sz="1800" dirty="0" err="1">
                <a:latin typeface="Comic Sans MS" pitchFamily="66" charset="0"/>
              </a:rPr>
              <a:t>Ε</a:t>
            </a:r>
            <a:r>
              <a:rPr lang="en-US" sz="1800" baseline="-25000" dirty="0" err="1">
                <a:latin typeface="Comic Sans MS" pitchFamily="66" charset="0"/>
              </a:rPr>
              <a:t>g</a:t>
            </a:r>
            <a:endParaRPr lang="en-US" sz="1800" baseline="-25000" dirty="0">
              <a:latin typeface="Comic Sans MS" pitchFamily="66" charset="0"/>
            </a:endParaRPr>
          </a:p>
        </p:txBody>
      </p:sp>
      <p:sp>
        <p:nvSpPr>
          <p:cNvPr id="153" name="Rectangle 89"/>
          <p:cNvSpPr>
            <a:spLocks noChangeArrowheads="1"/>
          </p:cNvSpPr>
          <p:nvPr/>
        </p:nvSpPr>
        <p:spPr bwMode="auto">
          <a:xfrm>
            <a:off x="5998690" y="4509120"/>
            <a:ext cx="517526" cy="41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38113" tIns="69850" rIns="138113" bIns="69850">
            <a:spAutoFit/>
          </a:bodyPr>
          <a:lstStyle/>
          <a:p>
            <a:pPr defTabSz="2057400" eaLnBrk="0" hangingPunct="0"/>
            <a:r>
              <a:rPr lang="en-US" sz="1800" dirty="0" err="1">
                <a:latin typeface="Comic Sans MS" pitchFamily="66" charset="0"/>
              </a:rPr>
              <a:t>E</a:t>
            </a:r>
            <a:r>
              <a:rPr lang="en-US" sz="1800" baseline="-25000" dirty="0" err="1">
                <a:latin typeface="Comic Sans MS" pitchFamily="66" charset="0"/>
              </a:rPr>
              <a:t>e</a:t>
            </a:r>
            <a:endParaRPr lang="en-US" sz="1800" baseline="-25000" dirty="0">
              <a:latin typeface="Comic Sans MS" pitchFamily="66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591000" y="4823032"/>
            <a:ext cx="3892923" cy="895352"/>
            <a:chOff x="2330500" y="4566139"/>
            <a:chExt cx="3892923" cy="895352"/>
          </a:xfrm>
        </p:grpSpPr>
        <p:sp>
          <p:nvSpPr>
            <p:cNvPr id="144" name="Line 82"/>
            <p:cNvSpPr>
              <a:spLocks noChangeShapeType="1"/>
            </p:cNvSpPr>
            <p:nvPr/>
          </p:nvSpPr>
          <p:spPr bwMode="auto">
            <a:xfrm>
              <a:off x="2330500" y="4969365"/>
              <a:ext cx="389292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145" name="Rectangle 83"/>
            <p:cNvSpPr>
              <a:spLocks noChangeArrowheads="1"/>
            </p:cNvSpPr>
            <p:nvPr/>
          </p:nvSpPr>
          <p:spPr bwMode="auto">
            <a:xfrm>
              <a:off x="4095476" y="4997940"/>
              <a:ext cx="557213" cy="463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138113" tIns="69850" rIns="138113" bIns="69850">
              <a:spAutoFit/>
            </a:bodyPr>
            <a:lstStyle/>
            <a:p>
              <a:pPr defTabSz="2057400" eaLnBrk="0" hangingPunct="0"/>
              <a:r>
                <a:rPr lang="en-US" sz="2100" b="1">
                  <a:latin typeface="Comic Sans MS" pitchFamily="66" charset="0"/>
                </a:rPr>
                <a:t>E</a:t>
              </a:r>
              <a:r>
                <a:rPr lang="en-US" sz="2100" b="1" baseline="-25000">
                  <a:latin typeface="Comic Sans MS" pitchFamily="66" charset="0"/>
                </a:rPr>
                <a:t>γ</a:t>
              </a:r>
            </a:p>
          </p:txBody>
        </p:sp>
        <p:sp>
          <p:nvSpPr>
            <p:cNvPr id="157" name="Text Box 92"/>
            <p:cNvSpPr txBox="1">
              <a:spLocks noChangeArrowheads="1"/>
            </p:cNvSpPr>
            <p:nvPr/>
          </p:nvSpPr>
          <p:spPr bwMode="auto">
            <a:xfrm>
              <a:off x="4192314" y="4566139"/>
              <a:ext cx="300038" cy="3698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dirty="0">
                  <a:latin typeface="Comic Sans MS" pitchFamily="66" charset="0"/>
                  <a:cs typeface="Arial" charset="0"/>
                </a:rPr>
                <a:t>γ</a:t>
              </a:r>
              <a:endParaRPr lang="en-US" sz="1800" dirty="0">
                <a:latin typeface="Comic Sans MS" pitchFamily="66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075777" y="3951597"/>
            <a:ext cx="1624015" cy="2088244"/>
            <a:chOff x="844940" y="4287382"/>
            <a:chExt cx="1624015" cy="2088244"/>
          </a:xfrm>
        </p:grpSpPr>
        <p:grpSp>
          <p:nvGrpSpPr>
            <p:cNvPr id="18" name="Group 17"/>
            <p:cNvGrpSpPr/>
            <p:nvPr/>
          </p:nvGrpSpPr>
          <p:grpSpPr>
            <a:xfrm>
              <a:off x="844940" y="4700811"/>
              <a:ext cx="1624015" cy="1674815"/>
              <a:chOff x="1049386" y="4123226"/>
              <a:chExt cx="1624015" cy="1674815"/>
            </a:xfrm>
          </p:grpSpPr>
          <p:sp>
            <p:nvSpPr>
              <p:cNvPr id="138" name="Line 76"/>
              <p:cNvSpPr>
                <a:spLocks noChangeShapeType="1"/>
              </p:cNvSpPr>
              <p:nvPr/>
            </p:nvSpPr>
            <p:spPr bwMode="auto">
              <a:xfrm>
                <a:off x="1644699" y="4283564"/>
                <a:ext cx="1028702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139" name="Line 77"/>
              <p:cNvSpPr>
                <a:spLocks noChangeShapeType="1"/>
              </p:cNvSpPr>
              <p:nvPr/>
            </p:nvSpPr>
            <p:spPr bwMode="auto">
              <a:xfrm>
                <a:off x="1644699" y="5655165"/>
                <a:ext cx="1028702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140" name="Line 78"/>
              <p:cNvSpPr>
                <a:spLocks noChangeShapeType="1"/>
              </p:cNvSpPr>
              <p:nvPr/>
            </p:nvSpPr>
            <p:spPr bwMode="auto">
              <a:xfrm>
                <a:off x="2144763" y="4283564"/>
                <a:ext cx="0" cy="137160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147" name="Rectangle 84"/>
              <p:cNvSpPr>
                <a:spLocks noChangeArrowheads="1"/>
              </p:cNvSpPr>
              <p:nvPr/>
            </p:nvSpPr>
            <p:spPr bwMode="auto">
              <a:xfrm>
                <a:off x="1049386" y="5380528"/>
                <a:ext cx="517526" cy="4175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38113" tIns="69850" rIns="138113" bIns="69850">
                <a:spAutoFit/>
              </a:bodyPr>
              <a:lstStyle/>
              <a:p>
                <a:pPr defTabSz="2057400" eaLnBrk="0" hangingPunct="0"/>
                <a:r>
                  <a:rPr lang="en-US" sz="1800" dirty="0" err="1">
                    <a:latin typeface="Comic Sans MS" pitchFamily="66" charset="0"/>
                  </a:rPr>
                  <a:t>Ε</a:t>
                </a:r>
                <a:r>
                  <a:rPr lang="en-US" sz="1800" baseline="-25000" dirty="0" err="1">
                    <a:latin typeface="Comic Sans MS" pitchFamily="66" charset="0"/>
                  </a:rPr>
                  <a:t>g</a:t>
                </a:r>
                <a:endParaRPr lang="en-US" sz="1800" baseline="-25000" dirty="0">
                  <a:latin typeface="Comic Sans MS" pitchFamily="66" charset="0"/>
                </a:endParaRPr>
              </a:p>
            </p:txBody>
          </p:sp>
          <p:sp>
            <p:nvSpPr>
              <p:cNvPr id="148" name="Rectangle 85"/>
              <p:cNvSpPr>
                <a:spLocks noChangeArrowheads="1"/>
              </p:cNvSpPr>
              <p:nvPr/>
            </p:nvSpPr>
            <p:spPr bwMode="auto">
              <a:xfrm>
                <a:off x="1049386" y="4123226"/>
                <a:ext cx="517526" cy="4175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138113" tIns="69850" rIns="138113" bIns="69850">
                <a:spAutoFit/>
              </a:bodyPr>
              <a:lstStyle/>
              <a:p>
                <a:pPr defTabSz="2057400" eaLnBrk="0" hangingPunct="0"/>
                <a:r>
                  <a:rPr lang="en-US" sz="1800" dirty="0" err="1">
                    <a:latin typeface="Comic Sans MS" pitchFamily="66" charset="0"/>
                  </a:rPr>
                  <a:t>E</a:t>
                </a:r>
                <a:r>
                  <a:rPr lang="en-US" sz="1800" baseline="-25000" dirty="0" err="1">
                    <a:latin typeface="Comic Sans MS" pitchFamily="66" charset="0"/>
                  </a:rPr>
                  <a:t>e</a:t>
                </a:r>
                <a:endParaRPr lang="en-US" sz="1800" baseline="-25000" dirty="0">
                  <a:latin typeface="Comic Sans MS" pitchFamily="66" charset="0"/>
                </a:endParaRPr>
              </a:p>
            </p:txBody>
          </p:sp>
          <p:sp>
            <p:nvSpPr>
              <p:cNvPr id="154" name="Text Box 90"/>
              <p:cNvSpPr txBox="1">
                <a:spLocks noChangeArrowheads="1"/>
              </p:cNvSpPr>
              <p:nvPr/>
            </p:nvSpPr>
            <p:spPr bwMode="auto">
              <a:xfrm>
                <a:off x="1573262" y="4701077"/>
                <a:ext cx="423863" cy="3698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l-GR" sz="1800">
                    <a:latin typeface="Comic Sans MS" pitchFamily="66" charset="0"/>
                  </a:rPr>
                  <a:t>Ε</a:t>
                </a:r>
                <a:r>
                  <a:rPr lang="el-GR" sz="1800" baseline="-25000">
                    <a:latin typeface="Comic Sans MS" pitchFamily="66" charset="0"/>
                  </a:rPr>
                  <a:t>0</a:t>
                </a:r>
                <a:endParaRPr lang="en-US" sz="1800" baseline="-25000">
                  <a:latin typeface="Comic Sans MS" pitchFamily="66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953870" y="4287382"/>
              <a:ext cx="14061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 smtClean="0">
                  <a:latin typeface="Comic Sans MS" pitchFamily="66" charset="0"/>
                </a:rPr>
                <a:t>57</a:t>
              </a:r>
              <a:r>
                <a:rPr lang="en-US" dirty="0" smtClean="0">
                  <a:latin typeface="Comic Sans MS" pitchFamily="66" charset="0"/>
                </a:rPr>
                <a:t>Co(Rh)</a:t>
              </a:r>
              <a:endParaRPr lang="el-GR" dirty="0">
                <a:latin typeface="Comic Sans MS" pitchFamily="66" charset="0"/>
              </a:endParaRPr>
            </a:p>
          </p:txBody>
        </p:sp>
      </p:grpSp>
      <p:sp>
        <p:nvSpPr>
          <p:cNvPr id="158" name="TextBox 157"/>
          <p:cNvSpPr txBox="1"/>
          <p:nvPr/>
        </p:nvSpPr>
        <p:spPr>
          <a:xfrm>
            <a:off x="5940152" y="3972948"/>
            <a:ext cx="790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latin typeface="Comic Sans MS" pitchFamily="66" charset="0"/>
              </a:rPr>
              <a:t>57</a:t>
            </a:r>
            <a:r>
              <a:rPr lang="en-US" dirty="0" smtClean="0">
                <a:latin typeface="Comic Sans MS" pitchFamily="66" charset="0"/>
              </a:rPr>
              <a:t>Fe</a:t>
            </a:r>
            <a:endParaRPr lang="el-GR" dirty="0">
              <a:latin typeface="Comic Sans MS" pitchFamily="66" charset="0"/>
            </a:endParaRPr>
          </a:p>
        </p:txBody>
      </p:sp>
      <p:grpSp>
        <p:nvGrpSpPr>
          <p:cNvPr id="4099" name="Group 4098"/>
          <p:cNvGrpSpPr/>
          <p:nvPr/>
        </p:nvGrpSpPr>
        <p:grpSpPr>
          <a:xfrm>
            <a:off x="7411547" y="4315190"/>
            <a:ext cx="618780" cy="404971"/>
            <a:chOff x="7771587" y="4315190"/>
            <a:chExt cx="618780" cy="404971"/>
          </a:xfrm>
        </p:grpSpPr>
        <p:cxnSp>
          <p:nvCxnSpPr>
            <p:cNvPr id="68" name="Straight Connector 67"/>
            <p:cNvCxnSpPr/>
            <p:nvPr/>
          </p:nvCxnSpPr>
          <p:spPr>
            <a:xfrm flipV="1">
              <a:off x="7773096" y="4315190"/>
              <a:ext cx="206332" cy="20260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7979428" y="4315190"/>
              <a:ext cx="408996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7773096" y="4416492"/>
              <a:ext cx="206332" cy="10130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7979428" y="4416857"/>
              <a:ext cx="408996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>
              <a:off x="7771587" y="4517207"/>
              <a:ext cx="206332" cy="20260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/>
          </p:nvCxnSpPr>
          <p:spPr>
            <a:xfrm flipV="1">
              <a:off x="7981371" y="4618509"/>
              <a:ext cx="408996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/>
          </p:nvCxnSpPr>
          <p:spPr>
            <a:xfrm>
              <a:off x="7776920" y="4517206"/>
              <a:ext cx="206332" cy="101303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/>
          </p:nvCxnSpPr>
          <p:spPr>
            <a:xfrm flipV="1">
              <a:off x="7976242" y="4720161"/>
              <a:ext cx="408996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5" name="Straight Connector 204"/>
          <p:cNvCxnSpPr/>
          <p:nvPr/>
        </p:nvCxnSpPr>
        <p:spPr>
          <a:xfrm flipV="1">
            <a:off x="7408681" y="5789323"/>
            <a:ext cx="206332" cy="10130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7615013" y="5789688"/>
            <a:ext cx="4089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V="1">
            <a:off x="7616956" y="5991340"/>
            <a:ext cx="408996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/>
          <p:cNvCxnSpPr/>
          <p:nvPr/>
        </p:nvCxnSpPr>
        <p:spPr>
          <a:xfrm>
            <a:off x="7412505" y="5890037"/>
            <a:ext cx="206332" cy="101303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9" name="Oval 4108"/>
          <p:cNvSpPr/>
          <p:nvPr/>
        </p:nvSpPr>
        <p:spPr>
          <a:xfrm>
            <a:off x="7416880" y="4154607"/>
            <a:ext cx="737786" cy="73778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16" name="Oval 215"/>
          <p:cNvSpPr/>
          <p:nvPr/>
        </p:nvSpPr>
        <p:spPr>
          <a:xfrm>
            <a:off x="7409734" y="5521733"/>
            <a:ext cx="737786" cy="73778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cxnSp>
        <p:nvCxnSpPr>
          <p:cNvPr id="30" name="Straight Arrow Connector 29"/>
          <p:cNvCxnSpPr>
            <a:stCxn id="158" idx="0"/>
          </p:cNvCxnSpPr>
          <p:nvPr/>
        </p:nvCxnSpPr>
        <p:spPr>
          <a:xfrm flipH="1" flipV="1">
            <a:off x="5705382" y="1734698"/>
            <a:ext cx="630071" cy="2238250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>
            <a:stCxn id="158" idx="0"/>
            <a:endCxn id="40" idx="5"/>
          </p:cNvCxnSpPr>
          <p:nvPr/>
        </p:nvCxnSpPr>
        <p:spPr>
          <a:xfrm flipH="1" flipV="1">
            <a:off x="5189800" y="3428533"/>
            <a:ext cx="1145653" cy="544415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stCxn id="158" idx="0"/>
            <a:endCxn id="108" idx="3"/>
          </p:cNvCxnSpPr>
          <p:nvPr/>
        </p:nvCxnSpPr>
        <p:spPr>
          <a:xfrm flipV="1">
            <a:off x="6335453" y="3788499"/>
            <a:ext cx="991292" cy="184449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>
            <a:stCxn id="158" idx="0"/>
            <a:endCxn id="111" idx="4"/>
          </p:cNvCxnSpPr>
          <p:nvPr/>
        </p:nvCxnSpPr>
        <p:spPr>
          <a:xfrm flipV="1">
            <a:off x="6335453" y="3438306"/>
            <a:ext cx="641880" cy="534642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>
            <a:stCxn id="158" idx="0"/>
            <a:endCxn id="171" idx="4"/>
          </p:cNvCxnSpPr>
          <p:nvPr/>
        </p:nvCxnSpPr>
        <p:spPr>
          <a:xfrm flipV="1">
            <a:off x="6335453" y="1235106"/>
            <a:ext cx="508031" cy="2737842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>
            <a:stCxn id="17" idx="0"/>
            <a:endCxn id="76" idx="4"/>
          </p:cNvCxnSpPr>
          <p:nvPr/>
        </p:nvCxnSpPr>
        <p:spPr>
          <a:xfrm flipH="1" flipV="1">
            <a:off x="1414947" y="2050978"/>
            <a:ext cx="472837" cy="1900619"/>
          </a:xfrm>
          <a:prstGeom prst="straightConnector1">
            <a:avLst/>
          </a:prstGeom>
          <a:ln w="127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Rectangle 63"/>
          <p:cNvSpPr>
            <a:spLocks noChangeArrowheads="1"/>
          </p:cNvSpPr>
          <p:nvPr/>
        </p:nvSpPr>
        <p:spPr bwMode="auto">
          <a:xfrm>
            <a:off x="6741118" y="4957858"/>
            <a:ext cx="2231017" cy="523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>
            <a:spAutoFit/>
          </a:bodyPr>
          <a:lstStyle/>
          <a:p>
            <a:pPr algn="ctr" eaLnBrk="0" hangingPunct="0"/>
            <a:r>
              <a:rPr lang="en-US" sz="1400" dirty="0" smtClean="0">
                <a:latin typeface="Comic Sans MS" pitchFamily="66" charset="0"/>
              </a:rPr>
              <a:t>Hyperfine Interactions</a:t>
            </a:r>
          </a:p>
          <a:p>
            <a:pPr algn="ctr" eaLnBrk="0" hangingPunct="0"/>
            <a:r>
              <a:rPr lang="en-US" sz="1400" dirty="0" smtClean="0">
                <a:latin typeface="Comic Sans MS" pitchFamily="66" charset="0"/>
              </a:rPr>
              <a:t>(multiple transitions)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000" y="2700000"/>
            <a:ext cx="5731830" cy="4033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03029" y="2802414"/>
            <a:ext cx="3847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Superposition of several contributions</a:t>
            </a:r>
            <a:endParaRPr lang="el-GR" sz="1600" dirty="0">
              <a:latin typeface="Comic Sans MS" pitchFamily="66" charset="0"/>
            </a:endParaRP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2689914" y="4554"/>
            <a:ext cx="37641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aseline="30000" dirty="0" smtClean="0">
                <a:latin typeface="Comic Sans MS" pitchFamily="66" charset="0"/>
              </a:rPr>
              <a:t>57</a:t>
            </a:r>
            <a:r>
              <a:rPr lang="en-US" sz="2000" dirty="0" smtClean="0">
                <a:latin typeface="Comic Sans MS" pitchFamily="66" charset="0"/>
              </a:rPr>
              <a:t>Fe M</a:t>
            </a:r>
            <a:r>
              <a:rPr lang="en-US" sz="2000" dirty="0" smtClean="0">
                <a:latin typeface="Comic Sans MS" pitchFamily="66" charset="0"/>
                <a:cs typeface="Arial" charset="0"/>
              </a:rPr>
              <a:t>össbauer </a:t>
            </a:r>
            <a:r>
              <a:rPr lang="en-US" sz="2000" dirty="0">
                <a:latin typeface="Comic Sans MS" pitchFamily="66" charset="0"/>
                <a:cs typeface="Arial" charset="0"/>
              </a:rPr>
              <a:t>Spectroscopy</a:t>
            </a:r>
            <a:endParaRPr lang="en-US" sz="2000" dirty="0">
              <a:latin typeface="Comic Sans MS" pitchFamily="66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6094" y="637442"/>
            <a:ext cx="4036540" cy="2191583"/>
            <a:chOff x="36094" y="637442"/>
            <a:chExt cx="4036540" cy="219158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308671" y="836712"/>
              <a:ext cx="3763963" cy="1992313"/>
              <a:chOff x="3060" y="611"/>
              <a:chExt cx="2371" cy="1255"/>
            </a:xfrm>
          </p:grpSpPr>
          <p:grpSp>
            <p:nvGrpSpPr>
              <p:cNvPr id="8" name="Group 4"/>
              <p:cNvGrpSpPr>
                <a:grpSpLocks/>
              </p:cNvGrpSpPr>
              <p:nvPr/>
            </p:nvGrpSpPr>
            <p:grpSpPr bwMode="auto">
              <a:xfrm>
                <a:off x="3060" y="611"/>
                <a:ext cx="2192" cy="667"/>
                <a:chOff x="1808" y="3583"/>
                <a:chExt cx="2192" cy="667"/>
              </a:xfrm>
            </p:grpSpPr>
            <p:sp>
              <p:nvSpPr>
                <p:cNvPr id="15" name="Line 5"/>
                <p:cNvSpPr>
                  <a:spLocks noChangeShapeType="1"/>
                </p:cNvSpPr>
                <p:nvPr/>
              </p:nvSpPr>
              <p:spPr bwMode="auto">
                <a:xfrm>
                  <a:off x="2454" y="3927"/>
                  <a:ext cx="17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16" name="Rectangle 6"/>
                <p:cNvSpPr>
                  <a:spLocks noChangeArrowheads="1"/>
                </p:cNvSpPr>
                <p:nvPr/>
              </p:nvSpPr>
              <p:spPr bwMode="auto">
                <a:xfrm>
                  <a:off x="2632" y="3880"/>
                  <a:ext cx="27" cy="91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7" name="Rectangle 7"/>
                <p:cNvSpPr>
                  <a:spLocks noChangeArrowheads="1"/>
                </p:cNvSpPr>
                <p:nvPr/>
              </p:nvSpPr>
              <p:spPr bwMode="auto">
                <a:xfrm>
                  <a:off x="2862" y="3814"/>
                  <a:ext cx="35" cy="219"/>
                </a:xfrm>
                <a:prstGeom prst="rect">
                  <a:avLst/>
                </a:prstGeom>
                <a:solidFill>
                  <a:srgbClr val="9966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8" name="Rectangle 8"/>
                <p:cNvSpPr>
                  <a:spLocks noChangeArrowheads="1"/>
                </p:cNvSpPr>
                <p:nvPr/>
              </p:nvSpPr>
              <p:spPr bwMode="auto">
                <a:xfrm>
                  <a:off x="3163" y="3635"/>
                  <a:ext cx="837" cy="543"/>
                </a:xfrm>
                <a:prstGeom prst="rect">
                  <a:avLst/>
                </a:prstGeom>
                <a:solidFill>
                  <a:srgbClr val="CCFFFF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19" name="Line 9"/>
                <p:cNvSpPr>
                  <a:spLocks noChangeShapeType="1"/>
                </p:cNvSpPr>
                <p:nvPr/>
              </p:nvSpPr>
              <p:spPr bwMode="auto">
                <a:xfrm>
                  <a:off x="2533" y="3787"/>
                  <a:ext cx="22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20" name="Rectangle 10"/>
                <p:cNvSpPr>
                  <a:spLocks noChangeArrowheads="1"/>
                </p:cNvSpPr>
                <p:nvPr/>
              </p:nvSpPr>
              <p:spPr bwMode="auto">
                <a:xfrm>
                  <a:off x="3094" y="3722"/>
                  <a:ext cx="69" cy="384"/>
                </a:xfrm>
                <a:prstGeom prst="rect">
                  <a:avLst/>
                </a:prstGeom>
                <a:solidFill>
                  <a:srgbClr val="CCFF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2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808" y="4076"/>
                  <a:ext cx="1270" cy="1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/>
                    <a:t>Source velocity modulation</a:t>
                  </a:r>
                </a:p>
              </p:txBody>
            </p:sp>
            <p:sp>
              <p:nvSpPr>
                <p:cNvPr id="22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668" y="3583"/>
                  <a:ext cx="427" cy="1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/>
                    <a:t>sample</a:t>
                  </a:r>
                </a:p>
              </p:txBody>
            </p:sp>
            <p:sp>
              <p:nvSpPr>
                <p:cNvPr id="23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281" y="3826"/>
                  <a:ext cx="703" cy="17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l-GR" sz="1200" dirty="0"/>
                    <a:t>γ </a:t>
                  </a:r>
                  <a:r>
                    <a:rPr lang="en-US" sz="1200" dirty="0"/>
                    <a:t>ray detector</a:t>
                  </a:r>
                </a:p>
              </p:txBody>
            </p:sp>
            <p:sp>
              <p:nvSpPr>
                <p:cNvPr id="24" name="Rectangle 14"/>
                <p:cNvSpPr>
                  <a:spLocks noChangeArrowheads="1"/>
                </p:cNvSpPr>
                <p:nvPr/>
              </p:nvSpPr>
              <p:spPr bwMode="auto">
                <a:xfrm>
                  <a:off x="1974" y="3813"/>
                  <a:ext cx="483" cy="225"/>
                </a:xfrm>
                <a:prstGeom prst="rect">
                  <a:avLst/>
                </a:prstGeom>
                <a:solidFill>
                  <a:srgbClr val="FFFF99"/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l-GR"/>
                </a:p>
              </p:txBody>
            </p:sp>
            <p:sp>
              <p:nvSpPr>
                <p:cNvPr id="25" name="Line 15"/>
                <p:cNvSpPr>
                  <a:spLocks noChangeShapeType="1"/>
                </p:cNvSpPr>
                <p:nvPr/>
              </p:nvSpPr>
              <p:spPr bwMode="auto">
                <a:xfrm>
                  <a:off x="2659" y="3927"/>
                  <a:ext cx="20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  <p:sp>
              <p:nvSpPr>
                <p:cNvPr id="26" name="Line 16"/>
                <p:cNvSpPr>
                  <a:spLocks noChangeShapeType="1"/>
                </p:cNvSpPr>
                <p:nvPr/>
              </p:nvSpPr>
              <p:spPr bwMode="auto">
                <a:xfrm>
                  <a:off x="2897" y="3927"/>
                  <a:ext cx="195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dash"/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l-GR"/>
                </a:p>
              </p:txBody>
            </p:sp>
          </p:grpSp>
          <p:cxnSp>
            <p:nvCxnSpPr>
              <p:cNvPr id="9" name="AutoShape 17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3212" y="945"/>
                <a:ext cx="790" cy="721"/>
              </a:xfrm>
              <a:prstGeom prst="bentConnector3">
                <a:avLst>
                  <a:gd name="adj1" fmla="val -35954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" name="Line 20"/>
              <p:cNvSpPr>
                <a:spLocks noChangeShapeType="1"/>
              </p:cNvSpPr>
              <p:nvPr/>
            </p:nvSpPr>
            <p:spPr bwMode="auto">
              <a:xfrm>
                <a:off x="4634" y="1666"/>
                <a:ext cx="79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l-GR"/>
              </a:p>
            </p:txBody>
          </p:sp>
          <p:cxnSp>
            <p:nvCxnSpPr>
              <p:cNvPr id="12" name="AutoShape 21"/>
              <p:cNvCxnSpPr>
                <a:cxnSpLocks noChangeShapeType="1"/>
                <a:stCxn id="18" idx="3"/>
              </p:cNvCxnSpPr>
              <p:nvPr/>
            </p:nvCxnSpPr>
            <p:spPr bwMode="auto">
              <a:xfrm>
                <a:off x="5258" y="935"/>
                <a:ext cx="173" cy="731"/>
              </a:xfrm>
              <a:prstGeom prst="bentConnector2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" name="Line 22"/>
              <p:cNvSpPr>
                <a:spLocks noChangeShapeType="1"/>
              </p:cNvSpPr>
              <p:nvPr/>
            </p:nvSpPr>
            <p:spPr bwMode="auto">
              <a:xfrm flipV="1">
                <a:off x="3709" y="1027"/>
                <a:ext cx="175" cy="10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14" name="Rectangle 18"/>
              <p:cNvSpPr>
                <a:spLocks noChangeArrowheads="1"/>
              </p:cNvSpPr>
              <p:nvPr/>
            </p:nvSpPr>
            <p:spPr bwMode="auto">
              <a:xfrm>
                <a:off x="3334" y="1485"/>
                <a:ext cx="1924" cy="38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l-GR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056386" y="2343737"/>
              <a:ext cx="24288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/>
                <a:t>Electronics/Recording</a:t>
              </a:r>
              <a:endParaRPr lang="el-GR" sz="1800" dirty="0"/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36094" y="637442"/>
              <a:ext cx="18389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mic Sans MS" pitchFamily="66" charset="0"/>
                </a:rPr>
                <a:t>Transmission geometry</a:t>
              </a:r>
              <a:endParaRPr lang="el-GR" sz="1200" dirty="0">
                <a:latin typeface="Comic Sans MS" pitchFamily="66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502780" y="350412"/>
            <a:ext cx="6138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400" dirty="0" smtClean="0">
                <a:latin typeface="Comic Sans MS" pitchFamily="66" charset="0"/>
              </a:rPr>
              <a:t>γ-</a:t>
            </a:r>
            <a:r>
              <a:rPr lang="en-US" sz="1400" dirty="0" smtClean="0">
                <a:latin typeface="Comic Sans MS" pitchFamily="66" charset="0"/>
              </a:rPr>
              <a:t>ray energy modulation is required to achieve absorption resonance</a:t>
            </a:r>
            <a:endParaRPr lang="el-GR" sz="1400" dirty="0">
              <a:latin typeface="Comic Sans MS" pitchFamily="66" charset="0"/>
            </a:endParaRPr>
          </a:p>
        </p:txBody>
      </p:sp>
      <p:grpSp>
        <p:nvGrpSpPr>
          <p:cNvPr id="32" name="Group 8"/>
          <p:cNvGrpSpPr>
            <a:grpSpLocks/>
          </p:cNvGrpSpPr>
          <p:nvPr/>
        </p:nvGrpSpPr>
        <p:grpSpPr bwMode="auto">
          <a:xfrm>
            <a:off x="4508966" y="986224"/>
            <a:ext cx="4479925" cy="5702300"/>
            <a:chOff x="39" y="631"/>
            <a:chExt cx="2822" cy="3592"/>
          </a:xfrm>
        </p:grpSpPr>
        <p:sp>
          <p:nvSpPr>
            <p:cNvPr id="39" name="Line 9"/>
            <p:cNvSpPr>
              <a:spLocks noChangeShapeType="1"/>
            </p:cNvSpPr>
            <p:nvPr/>
          </p:nvSpPr>
          <p:spPr bwMode="auto">
            <a:xfrm rot="10800000">
              <a:off x="907" y="815"/>
              <a:ext cx="0" cy="691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0" name="Line 10"/>
            <p:cNvSpPr>
              <a:spLocks noChangeShapeType="1"/>
            </p:cNvSpPr>
            <p:nvPr/>
          </p:nvSpPr>
          <p:spPr bwMode="auto">
            <a:xfrm rot="10800000">
              <a:off x="935" y="1069"/>
              <a:ext cx="0" cy="166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1" name="Line 11"/>
            <p:cNvSpPr>
              <a:spLocks noChangeShapeType="1"/>
            </p:cNvSpPr>
            <p:nvPr/>
          </p:nvSpPr>
          <p:spPr bwMode="auto">
            <a:xfrm>
              <a:off x="1260" y="799"/>
              <a:ext cx="0" cy="576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2" name="Line 12"/>
            <p:cNvSpPr>
              <a:spLocks noChangeShapeType="1"/>
            </p:cNvSpPr>
            <p:nvPr/>
          </p:nvSpPr>
          <p:spPr bwMode="auto">
            <a:xfrm>
              <a:off x="1232" y="951"/>
              <a:ext cx="0" cy="286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43" name="Line 13"/>
            <p:cNvSpPr>
              <a:spLocks noChangeShapeType="1"/>
            </p:cNvSpPr>
            <p:nvPr/>
          </p:nvSpPr>
          <p:spPr bwMode="auto">
            <a:xfrm>
              <a:off x="2228" y="801"/>
              <a:ext cx="0" cy="576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pic>
          <p:nvPicPr>
            <p:cNvPr id="44" name="Picture 1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10" t="3207" r="5347" b="4544"/>
            <a:stretch>
              <a:fillRect/>
            </a:stretch>
          </p:blipFill>
          <p:spPr bwMode="auto">
            <a:xfrm>
              <a:off x="39" y="631"/>
              <a:ext cx="2822" cy="35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5" name="Text Box 15"/>
            <p:cNvSpPr txBox="1">
              <a:spLocks noChangeArrowheads="1"/>
            </p:cNvSpPr>
            <p:nvPr/>
          </p:nvSpPr>
          <p:spPr bwMode="auto">
            <a:xfrm>
              <a:off x="1454" y="2152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46" name="Text Box 16"/>
            <p:cNvSpPr txBox="1">
              <a:spLocks noChangeArrowheads="1"/>
            </p:cNvSpPr>
            <p:nvPr/>
          </p:nvSpPr>
          <p:spPr bwMode="auto">
            <a:xfrm>
              <a:off x="1868" y="2152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0000FF"/>
                  </a:solidFill>
                </a:rPr>
                <a:t>2</a:t>
              </a:r>
            </a:p>
          </p:txBody>
        </p:sp>
        <p:sp>
          <p:nvSpPr>
            <p:cNvPr id="47" name="Text Box 17"/>
            <p:cNvSpPr txBox="1">
              <a:spLocks noChangeArrowheads="1"/>
            </p:cNvSpPr>
            <p:nvPr/>
          </p:nvSpPr>
          <p:spPr bwMode="auto">
            <a:xfrm>
              <a:off x="1788" y="3622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00"/>
                  </a:solidFill>
                </a:rPr>
                <a:t>1</a:t>
              </a:r>
            </a:p>
          </p:txBody>
        </p:sp>
        <p:sp>
          <p:nvSpPr>
            <p:cNvPr id="48" name="Text Box 18"/>
            <p:cNvSpPr txBox="1">
              <a:spLocks noChangeArrowheads="1"/>
            </p:cNvSpPr>
            <p:nvPr/>
          </p:nvSpPr>
          <p:spPr bwMode="auto">
            <a:xfrm>
              <a:off x="722" y="1420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00FF00"/>
                  </a:solidFill>
                </a:rPr>
                <a:t>1</a:t>
              </a:r>
            </a:p>
          </p:txBody>
        </p:sp>
        <p:sp>
          <p:nvSpPr>
            <p:cNvPr id="49" name="Text Box 19"/>
            <p:cNvSpPr txBox="1">
              <a:spLocks noChangeArrowheads="1"/>
            </p:cNvSpPr>
            <p:nvPr/>
          </p:nvSpPr>
          <p:spPr bwMode="auto">
            <a:xfrm>
              <a:off x="1094" y="1343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00FF00"/>
                  </a:solidFill>
                </a:rPr>
                <a:t>2</a:t>
              </a:r>
            </a:p>
          </p:txBody>
        </p:sp>
        <p:sp>
          <p:nvSpPr>
            <p:cNvPr id="50" name="Text Box 20"/>
            <p:cNvSpPr txBox="1">
              <a:spLocks noChangeArrowheads="1"/>
            </p:cNvSpPr>
            <p:nvPr/>
          </p:nvSpPr>
          <p:spPr bwMode="auto">
            <a:xfrm>
              <a:off x="1454" y="1285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00FF00"/>
                  </a:solidFill>
                </a:rPr>
                <a:t>3</a:t>
              </a:r>
            </a:p>
          </p:txBody>
        </p:sp>
        <p:sp>
          <p:nvSpPr>
            <p:cNvPr id="51" name="Text Box 21"/>
            <p:cNvSpPr txBox="1">
              <a:spLocks noChangeArrowheads="1"/>
            </p:cNvSpPr>
            <p:nvPr/>
          </p:nvSpPr>
          <p:spPr bwMode="auto">
            <a:xfrm>
              <a:off x="2588" y="1427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00FF00"/>
                  </a:solidFill>
                </a:rPr>
                <a:t>6</a:t>
              </a:r>
            </a:p>
          </p:txBody>
        </p:sp>
        <p:sp>
          <p:nvSpPr>
            <p:cNvPr id="52" name="Text Box 22"/>
            <p:cNvSpPr txBox="1">
              <a:spLocks noChangeArrowheads="1"/>
            </p:cNvSpPr>
            <p:nvPr/>
          </p:nvSpPr>
          <p:spPr bwMode="auto">
            <a:xfrm>
              <a:off x="2240" y="1350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00FF00"/>
                  </a:solidFill>
                </a:rPr>
                <a:t>5</a:t>
              </a:r>
            </a:p>
          </p:txBody>
        </p:sp>
        <p:sp>
          <p:nvSpPr>
            <p:cNvPr id="53" name="Text Box 23"/>
            <p:cNvSpPr txBox="1">
              <a:spLocks noChangeArrowheads="1"/>
            </p:cNvSpPr>
            <p:nvPr/>
          </p:nvSpPr>
          <p:spPr bwMode="auto">
            <a:xfrm>
              <a:off x="1868" y="1292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00FF00"/>
                  </a:solidFill>
                </a:rPr>
                <a:t>4</a:t>
              </a:r>
            </a:p>
          </p:txBody>
        </p:sp>
        <p:sp>
          <p:nvSpPr>
            <p:cNvPr id="54" name="Text Box 24"/>
            <p:cNvSpPr txBox="1">
              <a:spLocks noChangeArrowheads="1"/>
            </p:cNvSpPr>
            <p:nvPr/>
          </p:nvSpPr>
          <p:spPr bwMode="auto">
            <a:xfrm>
              <a:off x="764" y="982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FF"/>
                  </a:solidFill>
                </a:rPr>
                <a:t>1</a:t>
              </a:r>
            </a:p>
          </p:txBody>
        </p:sp>
        <p:sp>
          <p:nvSpPr>
            <p:cNvPr id="55" name="Text Box 25"/>
            <p:cNvSpPr txBox="1">
              <a:spLocks noChangeArrowheads="1"/>
            </p:cNvSpPr>
            <p:nvPr/>
          </p:nvSpPr>
          <p:spPr bwMode="auto">
            <a:xfrm>
              <a:off x="1076" y="905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FF"/>
                  </a:solidFill>
                </a:rPr>
                <a:t>2</a:t>
              </a:r>
            </a:p>
          </p:txBody>
        </p:sp>
        <p:sp>
          <p:nvSpPr>
            <p:cNvPr id="56" name="Text Box 26"/>
            <p:cNvSpPr txBox="1">
              <a:spLocks noChangeArrowheads="1"/>
            </p:cNvSpPr>
            <p:nvPr/>
          </p:nvSpPr>
          <p:spPr bwMode="auto">
            <a:xfrm>
              <a:off x="1436" y="847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FF"/>
                  </a:solidFill>
                </a:rPr>
                <a:t>3</a:t>
              </a:r>
            </a:p>
          </p:txBody>
        </p:sp>
        <p:sp>
          <p:nvSpPr>
            <p:cNvPr id="57" name="Text Box 27"/>
            <p:cNvSpPr txBox="1">
              <a:spLocks noChangeArrowheads="1"/>
            </p:cNvSpPr>
            <p:nvPr/>
          </p:nvSpPr>
          <p:spPr bwMode="auto">
            <a:xfrm>
              <a:off x="2630" y="989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FF"/>
                  </a:solidFill>
                </a:rPr>
                <a:t>6</a:t>
              </a:r>
            </a:p>
          </p:txBody>
        </p:sp>
        <p:sp>
          <p:nvSpPr>
            <p:cNvPr id="58" name="Text Box 28"/>
            <p:cNvSpPr txBox="1">
              <a:spLocks noChangeArrowheads="1"/>
            </p:cNvSpPr>
            <p:nvPr/>
          </p:nvSpPr>
          <p:spPr bwMode="auto">
            <a:xfrm>
              <a:off x="2210" y="912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dirty="0">
                  <a:solidFill>
                    <a:srgbClr val="FF00FF"/>
                  </a:solidFill>
                </a:rPr>
                <a:t>5</a:t>
              </a:r>
            </a:p>
          </p:txBody>
        </p:sp>
        <p:sp>
          <p:nvSpPr>
            <p:cNvPr id="59" name="Text Box 29"/>
            <p:cNvSpPr txBox="1">
              <a:spLocks noChangeArrowheads="1"/>
            </p:cNvSpPr>
            <p:nvPr/>
          </p:nvSpPr>
          <p:spPr bwMode="auto">
            <a:xfrm>
              <a:off x="1844" y="854"/>
              <a:ext cx="161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FF"/>
                  </a:solidFill>
                </a:rPr>
                <a:t>4</a:t>
              </a:r>
            </a:p>
          </p:txBody>
        </p:sp>
        <p:sp>
          <p:nvSpPr>
            <p:cNvPr id="60" name="Line 30"/>
            <p:cNvSpPr>
              <a:spLocks noChangeShapeType="1"/>
            </p:cNvSpPr>
            <p:nvPr/>
          </p:nvSpPr>
          <p:spPr bwMode="auto">
            <a:xfrm flipH="1">
              <a:off x="1628" y="2238"/>
              <a:ext cx="230" cy="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 type="triangl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61" name="Text Box 31"/>
            <p:cNvSpPr txBox="1">
              <a:spLocks noChangeArrowheads="1"/>
            </p:cNvSpPr>
            <p:nvPr/>
          </p:nvSpPr>
          <p:spPr bwMode="auto">
            <a:xfrm>
              <a:off x="1636" y="2083"/>
              <a:ext cx="232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solidFill>
                    <a:srgbClr val="0000FF"/>
                  </a:solidFill>
                </a:rPr>
                <a:t>QS</a:t>
              </a:r>
              <a:endParaRPr lang="en-US" sz="1000" dirty="0">
                <a:solidFill>
                  <a:srgbClr val="0000FF"/>
                </a:solidFill>
              </a:endParaRPr>
            </a:p>
          </p:txBody>
        </p:sp>
        <p:grpSp>
          <p:nvGrpSpPr>
            <p:cNvPr id="62" name="Group 32"/>
            <p:cNvGrpSpPr>
              <a:grpSpLocks/>
            </p:cNvGrpSpPr>
            <p:nvPr/>
          </p:nvGrpSpPr>
          <p:grpSpPr bwMode="auto">
            <a:xfrm>
              <a:off x="1602" y="3527"/>
              <a:ext cx="192" cy="178"/>
              <a:chOff x="1602" y="3527"/>
              <a:chExt cx="192" cy="178"/>
            </a:xfrm>
          </p:grpSpPr>
          <p:sp>
            <p:nvSpPr>
              <p:cNvPr id="86" name="Line 33"/>
              <p:cNvSpPr>
                <a:spLocks noChangeShapeType="1"/>
              </p:cNvSpPr>
              <p:nvPr/>
            </p:nvSpPr>
            <p:spPr bwMode="auto">
              <a:xfrm flipH="1">
                <a:off x="1626" y="3705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 type="triangl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87" name="Text Box 34"/>
              <p:cNvSpPr txBox="1">
                <a:spLocks noChangeArrowheads="1"/>
              </p:cNvSpPr>
              <p:nvPr/>
            </p:nvSpPr>
            <p:spPr bwMode="auto">
              <a:xfrm>
                <a:off x="1602" y="3527"/>
                <a:ext cx="192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solidFill>
                      <a:srgbClr val="FF0000"/>
                    </a:solidFill>
                  </a:rPr>
                  <a:t>IS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63" name="Group 35"/>
            <p:cNvGrpSpPr>
              <a:grpSpLocks/>
            </p:cNvGrpSpPr>
            <p:nvPr/>
          </p:nvGrpSpPr>
          <p:grpSpPr bwMode="auto">
            <a:xfrm>
              <a:off x="1604" y="1851"/>
              <a:ext cx="192" cy="178"/>
              <a:chOff x="1610" y="1855"/>
              <a:chExt cx="192" cy="178"/>
            </a:xfrm>
          </p:grpSpPr>
          <p:sp>
            <p:nvSpPr>
              <p:cNvPr id="84" name="Line 36"/>
              <p:cNvSpPr>
                <a:spLocks noChangeShapeType="1"/>
              </p:cNvSpPr>
              <p:nvPr/>
            </p:nvSpPr>
            <p:spPr bwMode="auto">
              <a:xfrm flipH="1">
                <a:off x="1634" y="2033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 type="triangl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85" name="Text Box 37"/>
              <p:cNvSpPr txBox="1">
                <a:spLocks noChangeArrowheads="1"/>
              </p:cNvSpPr>
              <p:nvPr/>
            </p:nvSpPr>
            <p:spPr bwMode="auto">
              <a:xfrm>
                <a:off x="1610" y="1855"/>
                <a:ext cx="192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solidFill>
                      <a:srgbClr val="0000FF"/>
                    </a:solidFill>
                  </a:rPr>
                  <a:t>IS</a:t>
                </a:r>
                <a:endParaRPr lang="en-US" sz="1000" dirty="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64" name="Group 38"/>
            <p:cNvGrpSpPr>
              <a:grpSpLocks/>
            </p:cNvGrpSpPr>
            <p:nvPr/>
          </p:nvGrpSpPr>
          <p:grpSpPr bwMode="auto">
            <a:xfrm>
              <a:off x="1604" y="1183"/>
              <a:ext cx="192" cy="178"/>
              <a:chOff x="1610" y="1183"/>
              <a:chExt cx="192" cy="178"/>
            </a:xfrm>
          </p:grpSpPr>
          <p:sp>
            <p:nvSpPr>
              <p:cNvPr id="82" name="Line 39"/>
              <p:cNvSpPr>
                <a:spLocks noChangeShapeType="1"/>
              </p:cNvSpPr>
              <p:nvPr/>
            </p:nvSpPr>
            <p:spPr bwMode="auto">
              <a:xfrm flipH="1">
                <a:off x="1634" y="1361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00FF00"/>
                </a:solidFill>
                <a:round/>
                <a:headEnd type="triangl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83" name="Text Box 40"/>
              <p:cNvSpPr txBox="1">
                <a:spLocks noChangeArrowheads="1"/>
              </p:cNvSpPr>
              <p:nvPr/>
            </p:nvSpPr>
            <p:spPr bwMode="auto">
              <a:xfrm>
                <a:off x="1610" y="1183"/>
                <a:ext cx="192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solidFill>
                      <a:srgbClr val="00FF00"/>
                    </a:solidFill>
                  </a:rPr>
                  <a:t>IS</a:t>
                </a:r>
                <a:endParaRPr lang="en-US" sz="1000" dirty="0">
                  <a:solidFill>
                    <a:srgbClr val="00FF00"/>
                  </a:solidFill>
                </a:endParaRPr>
              </a:p>
            </p:txBody>
          </p:sp>
        </p:grpSp>
        <p:grpSp>
          <p:nvGrpSpPr>
            <p:cNvPr id="65" name="Group 41"/>
            <p:cNvGrpSpPr>
              <a:grpSpLocks/>
            </p:cNvGrpSpPr>
            <p:nvPr/>
          </p:nvGrpSpPr>
          <p:grpSpPr bwMode="auto">
            <a:xfrm>
              <a:off x="1604" y="741"/>
              <a:ext cx="192" cy="178"/>
              <a:chOff x="1602" y="751"/>
              <a:chExt cx="192" cy="178"/>
            </a:xfrm>
          </p:grpSpPr>
          <p:sp>
            <p:nvSpPr>
              <p:cNvPr id="80" name="Line 42"/>
              <p:cNvSpPr>
                <a:spLocks noChangeShapeType="1"/>
              </p:cNvSpPr>
              <p:nvPr/>
            </p:nvSpPr>
            <p:spPr bwMode="auto">
              <a:xfrm flipH="1">
                <a:off x="1626" y="929"/>
                <a:ext cx="115" cy="0"/>
              </a:xfrm>
              <a:prstGeom prst="line">
                <a:avLst/>
              </a:prstGeom>
              <a:noFill/>
              <a:ln w="9525">
                <a:solidFill>
                  <a:srgbClr val="FF00FF"/>
                </a:solidFill>
                <a:round/>
                <a:headEnd type="triangle" w="sm" len="sm"/>
                <a:tailEnd type="triangl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l-GR"/>
              </a:p>
            </p:txBody>
          </p:sp>
          <p:sp>
            <p:nvSpPr>
              <p:cNvPr id="81" name="Text Box 43"/>
              <p:cNvSpPr txBox="1">
                <a:spLocks noChangeArrowheads="1"/>
              </p:cNvSpPr>
              <p:nvPr/>
            </p:nvSpPr>
            <p:spPr bwMode="auto">
              <a:xfrm>
                <a:off x="1602" y="751"/>
                <a:ext cx="192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000" dirty="0" smtClean="0">
                    <a:solidFill>
                      <a:srgbClr val="FF00FF"/>
                    </a:solidFill>
                  </a:rPr>
                  <a:t>IS</a:t>
                </a:r>
                <a:endParaRPr lang="en-US" sz="1000" dirty="0">
                  <a:solidFill>
                    <a:srgbClr val="FF00FF"/>
                  </a:solidFill>
                </a:endParaRPr>
              </a:p>
            </p:txBody>
          </p:sp>
        </p:grpSp>
        <p:sp>
          <p:nvSpPr>
            <p:cNvPr id="66" name="Line 44"/>
            <p:cNvSpPr>
              <a:spLocks noChangeShapeType="1"/>
            </p:cNvSpPr>
            <p:nvPr/>
          </p:nvSpPr>
          <p:spPr bwMode="auto">
            <a:xfrm flipV="1">
              <a:off x="908" y="1542"/>
              <a:ext cx="1676" cy="2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 type="triangl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67" name="Text Box 45"/>
            <p:cNvSpPr txBox="1">
              <a:spLocks noChangeArrowheads="1"/>
            </p:cNvSpPr>
            <p:nvPr/>
          </p:nvSpPr>
          <p:spPr bwMode="auto">
            <a:xfrm>
              <a:off x="1738" y="1399"/>
              <a:ext cx="215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00FF00"/>
                  </a:solidFill>
                </a:rPr>
                <a:t>B</a:t>
              </a:r>
              <a:r>
                <a:rPr lang="en-US" sz="1000" baseline="-25000">
                  <a:solidFill>
                    <a:srgbClr val="00FF00"/>
                  </a:solidFill>
                </a:rPr>
                <a:t>hf</a:t>
              </a:r>
            </a:p>
          </p:txBody>
        </p:sp>
        <p:sp>
          <p:nvSpPr>
            <p:cNvPr id="68" name="Line 46"/>
            <p:cNvSpPr>
              <a:spLocks noChangeShapeType="1"/>
            </p:cNvSpPr>
            <p:nvPr/>
          </p:nvSpPr>
          <p:spPr bwMode="auto">
            <a:xfrm flipV="1">
              <a:off x="938" y="1078"/>
              <a:ext cx="1676" cy="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 type="triangl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69" name="Text Box 47"/>
            <p:cNvSpPr txBox="1">
              <a:spLocks noChangeArrowheads="1"/>
            </p:cNvSpPr>
            <p:nvPr/>
          </p:nvSpPr>
          <p:spPr bwMode="auto">
            <a:xfrm>
              <a:off x="1766" y="937"/>
              <a:ext cx="215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FF00FF"/>
                  </a:solidFill>
                </a:rPr>
                <a:t>B</a:t>
              </a:r>
              <a:r>
                <a:rPr lang="en-US" sz="1000" baseline="-25000">
                  <a:solidFill>
                    <a:srgbClr val="FF00FF"/>
                  </a:solidFill>
                </a:rPr>
                <a:t>hf</a:t>
              </a:r>
            </a:p>
          </p:txBody>
        </p:sp>
        <p:sp>
          <p:nvSpPr>
            <p:cNvPr id="70" name="Text Box 48"/>
            <p:cNvSpPr txBox="1">
              <a:spLocks noChangeArrowheads="1"/>
            </p:cNvSpPr>
            <p:nvPr/>
          </p:nvSpPr>
          <p:spPr bwMode="auto">
            <a:xfrm>
              <a:off x="2316" y="756"/>
              <a:ext cx="153" cy="1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l-GR" sz="1000">
                  <a:solidFill>
                    <a:srgbClr val="FF00FF"/>
                  </a:solidFill>
                </a:rPr>
                <a:t>ε</a:t>
              </a:r>
              <a:endParaRPr lang="en-US" sz="1000">
                <a:solidFill>
                  <a:srgbClr val="FF00FF"/>
                </a:solidFill>
              </a:endParaRPr>
            </a:p>
          </p:txBody>
        </p:sp>
        <p:sp>
          <p:nvSpPr>
            <p:cNvPr id="71" name="Line 49"/>
            <p:cNvSpPr>
              <a:spLocks noChangeShapeType="1"/>
            </p:cNvSpPr>
            <p:nvPr/>
          </p:nvSpPr>
          <p:spPr bwMode="auto">
            <a:xfrm flipH="1">
              <a:off x="2213" y="855"/>
              <a:ext cx="142" cy="132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72" name="Line 50"/>
            <p:cNvSpPr>
              <a:spLocks noChangeShapeType="1"/>
            </p:cNvSpPr>
            <p:nvPr/>
          </p:nvSpPr>
          <p:spPr bwMode="auto">
            <a:xfrm rot="10800000">
              <a:off x="2579" y="807"/>
              <a:ext cx="0" cy="691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73" name="Line 51"/>
            <p:cNvSpPr>
              <a:spLocks noChangeShapeType="1"/>
            </p:cNvSpPr>
            <p:nvPr/>
          </p:nvSpPr>
          <p:spPr bwMode="auto">
            <a:xfrm rot="10800000">
              <a:off x="2610" y="1073"/>
              <a:ext cx="0" cy="166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74" name="Line 52"/>
            <p:cNvSpPr>
              <a:spLocks noChangeShapeType="1"/>
            </p:cNvSpPr>
            <p:nvPr/>
          </p:nvSpPr>
          <p:spPr bwMode="auto">
            <a:xfrm>
              <a:off x="2200" y="953"/>
              <a:ext cx="0" cy="286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75" name="Line 53"/>
            <p:cNvSpPr>
              <a:spLocks noChangeShapeType="1"/>
            </p:cNvSpPr>
            <p:nvPr/>
          </p:nvSpPr>
          <p:spPr bwMode="auto">
            <a:xfrm>
              <a:off x="1876" y="777"/>
              <a:ext cx="0" cy="508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76" name="Line 54"/>
            <p:cNvSpPr>
              <a:spLocks noChangeShapeType="1"/>
            </p:cNvSpPr>
            <p:nvPr/>
          </p:nvSpPr>
          <p:spPr bwMode="auto">
            <a:xfrm>
              <a:off x="1848" y="855"/>
              <a:ext cx="0" cy="355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77" name="Line 55"/>
            <p:cNvSpPr>
              <a:spLocks noChangeShapeType="1"/>
            </p:cNvSpPr>
            <p:nvPr/>
          </p:nvSpPr>
          <p:spPr bwMode="auto">
            <a:xfrm>
              <a:off x="1612" y="775"/>
              <a:ext cx="0" cy="508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78" name="Line 56"/>
            <p:cNvSpPr>
              <a:spLocks noChangeShapeType="1"/>
            </p:cNvSpPr>
            <p:nvPr/>
          </p:nvSpPr>
          <p:spPr bwMode="auto">
            <a:xfrm>
              <a:off x="1584" y="853"/>
              <a:ext cx="0" cy="355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  <p:sp>
          <p:nvSpPr>
            <p:cNvPr id="79" name="Line 57"/>
            <p:cNvSpPr>
              <a:spLocks noChangeShapeType="1"/>
            </p:cNvSpPr>
            <p:nvPr/>
          </p:nvSpPr>
          <p:spPr bwMode="auto">
            <a:xfrm rot="16200000" flipH="1">
              <a:off x="2426" y="858"/>
              <a:ext cx="163" cy="171"/>
            </a:xfrm>
            <a:prstGeom prst="line">
              <a:avLst/>
            </a:prstGeom>
            <a:noFill/>
            <a:ln w="9525">
              <a:solidFill>
                <a:srgbClr val="FF00FF"/>
              </a:solidFill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5251866" y="703729"/>
            <a:ext cx="35686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Comic Sans MS" pitchFamily="66" charset="0"/>
              </a:rPr>
              <a:t>Hyperfine Interactions-Mössbauer Parameters</a:t>
            </a:r>
            <a:endParaRPr lang="el-GR" sz="1200" dirty="0">
              <a:latin typeface="Comic Sans MS" pitchFamily="66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213352" y="3933056"/>
            <a:ext cx="1867819" cy="1847464"/>
            <a:chOff x="5213352" y="3933056"/>
            <a:chExt cx="1867819" cy="1847464"/>
          </a:xfrm>
        </p:grpSpPr>
        <p:sp>
          <p:nvSpPr>
            <p:cNvPr id="34" name="TextBox 33"/>
            <p:cNvSpPr txBox="1"/>
            <p:nvPr/>
          </p:nvSpPr>
          <p:spPr>
            <a:xfrm>
              <a:off x="5213352" y="4317978"/>
              <a:ext cx="185820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400" dirty="0" smtClean="0"/>
                <a:t> atomic environment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213352" y="3933056"/>
              <a:ext cx="14013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400" dirty="0" smtClean="0"/>
                <a:t> valence state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13352" y="4702900"/>
              <a:ext cx="12715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400" dirty="0" smtClean="0"/>
                <a:t> coordination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213352" y="5472743"/>
              <a:ext cx="18678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400" dirty="0" smtClean="0"/>
                <a:t> magnetic properties</a:t>
              </a:r>
              <a:endParaRPr lang="el-GR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213352" y="5087822"/>
              <a:ext cx="9925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sz="1400" dirty="0" smtClean="0"/>
                <a:t> structure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292461" y="4149663"/>
            <a:ext cx="1584000" cy="1717508"/>
            <a:chOff x="7292461" y="4149663"/>
            <a:chExt cx="1584000" cy="1717508"/>
          </a:xfrm>
        </p:grpSpPr>
        <p:sp>
          <p:nvSpPr>
            <p:cNvPr id="88" name="Text Box 6"/>
            <p:cNvSpPr txBox="1">
              <a:spLocks noChangeArrowheads="1"/>
            </p:cNvSpPr>
            <p:nvPr/>
          </p:nvSpPr>
          <p:spPr bwMode="auto">
            <a:xfrm>
              <a:off x="7435886" y="5590172"/>
              <a:ext cx="1297150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Isomer Shift (IS)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89" name="Text Box 3"/>
            <p:cNvSpPr txBox="1">
              <a:spLocks noChangeArrowheads="1"/>
            </p:cNvSpPr>
            <p:nvPr/>
          </p:nvSpPr>
          <p:spPr bwMode="auto">
            <a:xfrm>
              <a:off x="7328461" y="5113348"/>
              <a:ext cx="1512000" cy="46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FF"/>
                  </a:solidFill>
                </a:rPr>
                <a:t>IS </a:t>
              </a:r>
              <a:r>
                <a:rPr lang="el-GR" sz="1200" dirty="0">
                  <a:solidFill>
                    <a:srgbClr val="0000FF"/>
                  </a:solidFill>
                </a:rPr>
                <a:t>&amp; </a:t>
              </a:r>
              <a:r>
                <a:rPr lang="en-US" sz="1200" dirty="0">
                  <a:solidFill>
                    <a:srgbClr val="0000FF"/>
                  </a:solidFill>
                </a:rPr>
                <a:t>Quadrupole Splitting </a:t>
              </a:r>
              <a:r>
                <a:rPr lang="en-US" sz="1200" dirty="0" smtClean="0">
                  <a:solidFill>
                    <a:srgbClr val="0000FF"/>
                  </a:solidFill>
                </a:rPr>
                <a:t>QS</a:t>
              </a:r>
              <a:endParaRPr lang="en-US" sz="1200" dirty="0">
                <a:solidFill>
                  <a:srgbClr val="0000FF"/>
                </a:solidFill>
              </a:endParaRPr>
            </a:p>
          </p:txBody>
        </p:sp>
        <p:sp>
          <p:nvSpPr>
            <p:cNvPr id="90" name="Text Box 59"/>
            <p:cNvSpPr txBox="1">
              <a:spLocks noChangeArrowheads="1"/>
            </p:cNvSpPr>
            <p:nvPr/>
          </p:nvSpPr>
          <p:spPr bwMode="auto">
            <a:xfrm>
              <a:off x="7328461" y="4600523"/>
              <a:ext cx="1512000" cy="50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FF00"/>
                  </a:solidFill>
                </a:rPr>
                <a:t>IS</a:t>
              </a:r>
              <a:r>
                <a:rPr lang="el-GR" sz="1200" dirty="0" smtClean="0">
                  <a:solidFill>
                    <a:srgbClr val="00FF00"/>
                  </a:solidFill>
                </a:rPr>
                <a:t> </a:t>
              </a:r>
              <a:r>
                <a:rPr lang="el-GR" sz="1200" dirty="0">
                  <a:solidFill>
                    <a:srgbClr val="00FF00"/>
                  </a:solidFill>
                </a:rPr>
                <a:t>&amp; </a:t>
              </a:r>
              <a:r>
                <a:rPr lang="en-US" sz="1200" dirty="0">
                  <a:solidFill>
                    <a:srgbClr val="00FF00"/>
                  </a:solidFill>
                </a:rPr>
                <a:t>Hyperfine Magnetic Field (</a:t>
              </a:r>
              <a:r>
                <a:rPr lang="en-US" sz="1200" dirty="0" err="1">
                  <a:solidFill>
                    <a:srgbClr val="00FF00"/>
                  </a:solidFill>
                </a:rPr>
                <a:t>B</a:t>
              </a:r>
              <a:r>
                <a:rPr lang="en-US" sz="1200" baseline="-25000" dirty="0" err="1">
                  <a:solidFill>
                    <a:srgbClr val="00FF00"/>
                  </a:solidFill>
                </a:rPr>
                <a:t>hf</a:t>
              </a:r>
              <a:r>
                <a:rPr lang="en-US" sz="1200" dirty="0">
                  <a:solidFill>
                    <a:srgbClr val="00FF00"/>
                  </a:solidFill>
                </a:rPr>
                <a:t>)</a:t>
              </a:r>
            </a:p>
          </p:txBody>
        </p:sp>
        <p:sp>
          <p:nvSpPr>
            <p:cNvPr id="91" name="Text Box 60"/>
            <p:cNvSpPr txBox="1">
              <a:spLocks noChangeArrowheads="1"/>
            </p:cNvSpPr>
            <p:nvPr/>
          </p:nvSpPr>
          <p:spPr bwMode="auto">
            <a:xfrm>
              <a:off x="7292461" y="4149663"/>
              <a:ext cx="1584000" cy="4420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FF"/>
                  </a:solidFill>
                </a:rPr>
                <a:t>IS</a:t>
              </a:r>
              <a:r>
                <a:rPr lang="el-GR" sz="1200" dirty="0" smtClean="0">
                  <a:solidFill>
                    <a:srgbClr val="FF00FF"/>
                  </a:solidFill>
                </a:rPr>
                <a:t> </a:t>
              </a:r>
              <a:r>
                <a:rPr lang="el-GR" sz="1200" dirty="0">
                  <a:solidFill>
                    <a:srgbClr val="FF00FF"/>
                  </a:solidFill>
                </a:rPr>
                <a:t>&amp; </a:t>
              </a:r>
              <a:r>
                <a:rPr lang="en-US" sz="1200" dirty="0" err="1" smtClean="0">
                  <a:solidFill>
                    <a:srgbClr val="FF00FF"/>
                  </a:solidFill>
                </a:rPr>
                <a:t>B</a:t>
              </a:r>
              <a:r>
                <a:rPr lang="en-US" sz="1200" baseline="-25000" dirty="0" err="1" smtClean="0">
                  <a:solidFill>
                    <a:srgbClr val="FF00FF"/>
                  </a:solidFill>
                </a:rPr>
                <a:t>hf</a:t>
              </a:r>
              <a:r>
                <a:rPr lang="en-US" sz="1200" dirty="0" smtClean="0">
                  <a:solidFill>
                    <a:srgbClr val="FF00FF"/>
                  </a:solidFill>
                </a:rPr>
                <a:t> &amp; </a:t>
              </a:r>
            </a:p>
            <a:p>
              <a:pPr algn="ctr"/>
              <a:r>
                <a:rPr lang="en-US" sz="1200" dirty="0" smtClean="0">
                  <a:solidFill>
                    <a:srgbClr val="FF00FF"/>
                  </a:solidFill>
                </a:rPr>
                <a:t>Quadrupole Shift </a:t>
              </a:r>
              <a:r>
                <a:rPr lang="el-GR" sz="1200" dirty="0" smtClean="0">
                  <a:solidFill>
                    <a:srgbClr val="FF00FF"/>
                  </a:solidFill>
                </a:rPr>
                <a:t> </a:t>
              </a:r>
              <a:r>
                <a:rPr lang="en-US" sz="1200" dirty="0">
                  <a:solidFill>
                    <a:srgbClr val="FF00FF"/>
                  </a:solidFill>
                </a:rPr>
                <a:t>(2</a:t>
              </a:r>
              <a:r>
                <a:rPr lang="el-GR" sz="1200" dirty="0">
                  <a:solidFill>
                    <a:srgbClr val="FF00FF"/>
                  </a:solidFill>
                </a:rPr>
                <a:t>ε)</a:t>
              </a:r>
              <a:endParaRPr lang="en-US" sz="1200" dirty="0">
                <a:solidFill>
                  <a:srgbClr val="FF00FF"/>
                </a:solidFill>
              </a:endParaRPr>
            </a:p>
          </p:txBody>
        </p:sp>
      </p:grp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2700000"/>
            <a:ext cx="5731830" cy="4033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000" y="2700000"/>
            <a:ext cx="5731830" cy="4033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3" name="Group 92"/>
          <p:cNvGrpSpPr/>
          <p:nvPr/>
        </p:nvGrpSpPr>
        <p:grpSpPr>
          <a:xfrm>
            <a:off x="2352370" y="4371422"/>
            <a:ext cx="1855804" cy="1354137"/>
            <a:chOff x="2352370" y="4371422"/>
            <a:chExt cx="1855804" cy="1354137"/>
          </a:xfrm>
        </p:grpSpPr>
        <p:sp>
          <p:nvSpPr>
            <p:cNvPr id="92" name="TextBox 91"/>
            <p:cNvSpPr txBox="1"/>
            <p:nvPr/>
          </p:nvSpPr>
          <p:spPr>
            <a:xfrm>
              <a:off x="2352370" y="5325449"/>
              <a:ext cx="6671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latin typeface="Comic Sans MS" pitchFamily="66" charset="0"/>
                </a:rPr>
                <a:t>Fe</a:t>
              </a:r>
              <a:r>
                <a:rPr lang="en-US" sz="2000" baseline="30000" dirty="0" smtClean="0">
                  <a:solidFill>
                    <a:srgbClr val="FF0000"/>
                  </a:solidFill>
                  <a:latin typeface="Comic Sans MS" pitchFamily="66" charset="0"/>
                </a:rPr>
                <a:t>3+</a:t>
              </a:r>
              <a:endParaRPr lang="el-GR" sz="2000" baseline="30000" dirty="0">
                <a:solidFill>
                  <a:srgbClr val="FF0000"/>
                </a:solidFill>
                <a:latin typeface="Comic Sans MS" pitchFamily="66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2694833" y="4371422"/>
              <a:ext cx="7553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FF00"/>
                  </a:solidFill>
                  <a:latin typeface="Comic Sans MS" pitchFamily="66" charset="0"/>
                </a:rPr>
                <a:t>Fe</a:t>
              </a:r>
              <a:r>
                <a:rPr lang="en-US" sz="2000" baseline="30000" dirty="0" smtClean="0">
                  <a:solidFill>
                    <a:srgbClr val="00FF00"/>
                  </a:solidFill>
                  <a:latin typeface="Comic Sans MS" pitchFamily="66" charset="0"/>
                </a:rPr>
                <a:t>2+</a:t>
              </a:r>
              <a:r>
                <a:rPr lang="en-US" sz="2000" baseline="-25000" dirty="0" smtClean="0">
                  <a:solidFill>
                    <a:srgbClr val="00FF00"/>
                  </a:solidFill>
                  <a:latin typeface="Comic Sans MS" pitchFamily="66" charset="0"/>
                </a:rPr>
                <a:t>a</a:t>
              </a:r>
              <a:endParaRPr lang="el-GR" sz="2000" baseline="-25000" dirty="0">
                <a:solidFill>
                  <a:srgbClr val="00FF00"/>
                </a:solidFill>
                <a:latin typeface="Comic Sans MS" pitchFamily="66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3440015" y="4371422"/>
              <a:ext cx="7681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FF"/>
                  </a:solidFill>
                  <a:latin typeface="Comic Sans MS" pitchFamily="66" charset="0"/>
                </a:rPr>
                <a:t>Fe</a:t>
              </a:r>
              <a:r>
                <a:rPr lang="en-US" sz="2000" baseline="30000" dirty="0" smtClean="0">
                  <a:solidFill>
                    <a:srgbClr val="0000FF"/>
                  </a:solidFill>
                  <a:latin typeface="Comic Sans MS" pitchFamily="66" charset="0"/>
                </a:rPr>
                <a:t>2+</a:t>
              </a:r>
              <a:r>
                <a:rPr lang="en-US" sz="2000" baseline="-25000" dirty="0" smtClean="0">
                  <a:solidFill>
                    <a:srgbClr val="0000FF"/>
                  </a:solidFill>
                  <a:latin typeface="Comic Sans MS" pitchFamily="66" charset="0"/>
                </a:rPr>
                <a:t>b</a:t>
              </a:r>
              <a:endParaRPr lang="el-GR" sz="2000" baseline="-25000" dirty="0">
                <a:solidFill>
                  <a:srgbClr val="0000FF"/>
                </a:solidFill>
                <a:latin typeface="Comic Sans MS" pitchFamily="66" charset="0"/>
              </a:endParaRPr>
            </a:p>
          </p:txBody>
        </p:sp>
      </p:grpSp>
      <p:sp>
        <p:nvSpPr>
          <p:cNvPr id="100" name="TextBox 99"/>
          <p:cNvSpPr txBox="1"/>
          <p:nvPr/>
        </p:nvSpPr>
        <p:spPr>
          <a:xfrm>
            <a:off x="667141" y="5693186"/>
            <a:ext cx="3778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  <a:latin typeface="Comic Sans MS" pitchFamily="66" charset="0"/>
              </a:rPr>
              <a:t>Α(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Fe</a:t>
            </a:r>
            <a:r>
              <a:rPr lang="el-GR" sz="2000" baseline="30000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r>
              <a:rPr lang="en-US" sz="2000" baseline="30000" dirty="0" smtClean="0">
                <a:solidFill>
                  <a:srgbClr val="FF0000"/>
                </a:solidFill>
                <a:latin typeface="Comic Sans MS" pitchFamily="66" charset="0"/>
              </a:rPr>
              <a:t>+</a:t>
            </a:r>
            <a:r>
              <a:rPr lang="el-GR" sz="2000" dirty="0" smtClean="0">
                <a:solidFill>
                  <a:srgbClr val="FF0000"/>
                </a:solidFill>
                <a:latin typeface="Comic Sans MS" pitchFamily="66" charset="0"/>
              </a:rPr>
              <a:t>)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 smtClean="0">
                <a:solidFill>
                  <a:srgbClr val="00FF00"/>
                </a:solidFill>
                <a:latin typeface="Comic Sans MS" pitchFamily="66" charset="0"/>
              </a:rPr>
              <a:t>A</a:t>
            </a:r>
            <a:r>
              <a:rPr lang="el-GR" sz="2000" dirty="0" smtClean="0">
                <a:solidFill>
                  <a:srgbClr val="00FF00"/>
                </a:solidFill>
                <a:latin typeface="Comic Sans MS" pitchFamily="66" charset="0"/>
              </a:rPr>
              <a:t>(</a:t>
            </a:r>
            <a:r>
              <a:rPr lang="en-US" sz="2000" dirty="0" smtClean="0">
                <a:solidFill>
                  <a:srgbClr val="00FF00"/>
                </a:solidFill>
                <a:latin typeface="Comic Sans MS" pitchFamily="66" charset="0"/>
              </a:rPr>
              <a:t>Fe</a:t>
            </a:r>
            <a:r>
              <a:rPr lang="en-US" sz="2000" baseline="30000" dirty="0" smtClean="0">
                <a:solidFill>
                  <a:srgbClr val="00FF00"/>
                </a:solidFill>
                <a:latin typeface="Comic Sans MS" pitchFamily="66" charset="0"/>
              </a:rPr>
              <a:t>2+</a:t>
            </a:r>
            <a:r>
              <a:rPr lang="en-US" sz="2000" baseline="-25000" dirty="0" smtClean="0">
                <a:solidFill>
                  <a:srgbClr val="00FF00"/>
                </a:solidFill>
                <a:latin typeface="Comic Sans MS" pitchFamily="66" charset="0"/>
              </a:rPr>
              <a:t>a</a:t>
            </a:r>
            <a:r>
              <a:rPr lang="el-GR" sz="2000" dirty="0" smtClean="0">
                <a:solidFill>
                  <a:srgbClr val="00FF00"/>
                </a:solidFill>
                <a:latin typeface="Comic Sans MS" pitchFamily="66" charset="0"/>
              </a:rPr>
              <a:t>)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 smtClean="0">
                <a:solidFill>
                  <a:srgbClr val="0000FF"/>
                </a:solidFill>
                <a:latin typeface="Comic Sans MS" pitchFamily="66" charset="0"/>
              </a:rPr>
              <a:t>A</a:t>
            </a:r>
            <a:r>
              <a:rPr lang="el-GR" sz="2000" dirty="0" smtClean="0">
                <a:solidFill>
                  <a:srgbClr val="0000FF"/>
                </a:solidFill>
                <a:latin typeface="Comic Sans MS" pitchFamily="66" charset="0"/>
              </a:rPr>
              <a:t>(</a:t>
            </a:r>
            <a:r>
              <a:rPr lang="en-US" sz="2000" dirty="0" smtClean="0">
                <a:solidFill>
                  <a:srgbClr val="0000FF"/>
                </a:solidFill>
                <a:latin typeface="Comic Sans MS" pitchFamily="66" charset="0"/>
              </a:rPr>
              <a:t>Fe</a:t>
            </a:r>
            <a:r>
              <a:rPr lang="en-US" sz="2000" baseline="30000" dirty="0" smtClean="0">
                <a:solidFill>
                  <a:srgbClr val="0000FF"/>
                </a:solidFill>
                <a:latin typeface="Comic Sans MS" pitchFamily="66" charset="0"/>
              </a:rPr>
              <a:t>2+</a:t>
            </a:r>
            <a:r>
              <a:rPr lang="en-US" sz="2000" baseline="-25000" dirty="0" smtClean="0">
                <a:solidFill>
                  <a:srgbClr val="0000FF"/>
                </a:solidFill>
                <a:latin typeface="Comic Sans MS" pitchFamily="66" charset="0"/>
              </a:rPr>
              <a:t>b</a:t>
            </a:r>
            <a:r>
              <a:rPr lang="el-GR" sz="2000" dirty="0" smtClean="0">
                <a:solidFill>
                  <a:srgbClr val="0000FF"/>
                </a:solidFill>
                <a:latin typeface="Comic Sans MS" pitchFamily="66" charset="0"/>
              </a:rPr>
              <a:t>)</a:t>
            </a:r>
            <a:r>
              <a:rPr lang="en-US" sz="2000" dirty="0" smtClean="0">
                <a:latin typeface="Comic Sans MS" pitchFamily="66" charset="0"/>
              </a:rPr>
              <a:t>=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 smtClean="0">
                <a:solidFill>
                  <a:srgbClr val="00FF00"/>
                </a:solidFill>
                <a:latin typeface="Comic Sans MS" pitchFamily="66" charset="0"/>
              </a:rPr>
              <a:t>1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 smtClean="0">
                <a:solidFill>
                  <a:srgbClr val="0000FF"/>
                </a:solidFill>
                <a:latin typeface="Comic Sans MS" pitchFamily="66" charset="0"/>
              </a:rPr>
              <a:t>1</a:t>
            </a:r>
            <a:endParaRPr lang="el-GR" sz="20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39552" y="4305290"/>
            <a:ext cx="15071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Absorption</a:t>
            </a:r>
          </a:p>
          <a:p>
            <a:r>
              <a:rPr lang="en-US" sz="2000" dirty="0">
                <a:latin typeface="Comic Sans MS" pitchFamily="66" charset="0"/>
              </a:rPr>
              <a:t>a</a:t>
            </a:r>
            <a:r>
              <a:rPr lang="en-US" sz="2000" dirty="0" smtClean="0">
                <a:latin typeface="Comic Sans MS" pitchFamily="66" charset="0"/>
              </a:rPr>
              <a:t>rea (A)</a:t>
            </a:r>
            <a:endParaRPr lang="el-GR" sz="2000" dirty="0">
              <a:latin typeface="Comic Sans MS" pitchFamily="66" charset="0"/>
            </a:endParaRPr>
          </a:p>
        </p:txBody>
      </p:sp>
      <p:sp>
        <p:nvSpPr>
          <p:cNvPr id="103" name="Text Box 25"/>
          <p:cNvSpPr txBox="1">
            <a:spLocks noChangeArrowheads="1"/>
          </p:cNvSpPr>
          <p:nvPr/>
        </p:nvSpPr>
        <p:spPr bwMode="auto">
          <a:xfrm>
            <a:off x="11747" y="6360589"/>
            <a:ext cx="4992301" cy="46166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just"/>
            <a:r>
              <a:rPr lang="en-US" sz="1200" dirty="0" smtClean="0">
                <a:latin typeface="Comic Sans MS" pitchFamily="66" charset="0"/>
                <a:sym typeface="Symbol" pitchFamily="18" charset="2"/>
              </a:rPr>
              <a:t>Ratios </a:t>
            </a:r>
            <a:r>
              <a:rPr lang="en-US" sz="1200" dirty="0">
                <a:latin typeface="Comic Sans MS" pitchFamily="66" charset="0"/>
                <a:sym typeface="Symbol" pitchFamily="18" charset="2"/>
              </a:rPr>
              <a:t>of A</a:t>
            </a:r>
            <a:r>
              <a:rPr lang="en-US" sz="1200" dirty="0">
                <a:latin typeface="Comic Sans MS" pitchFamily="66" charset="0"/>
              </a:rPr>
              <a:t>bsorption Areas of individual components </a:t>
            </a:r>
            <a:r>
              <a:rPr lang="en-US" sz="1200" dirty="0" smtClean="0">
                <a:latin typeface="Comic Sans MS" pitchFamily="66" charset="0"/>
              </a:rPr>
              <a:t>proportional to the </a:t>
            </a:r>
            <a:r>
              <a:rPr lang="en-US" sz="1200" dirty="0" smtClean="0">
                <a:latin typeface="Comic Sans MS" pitchFamily="66" charset="0"/>
                <a:sym typeface="Symbol" pitchFamily="18" charset="2"/>
              </a:rPr>
              <a:t>ratios </a:t>
            </a:r>
            <a:r>
              <a:rPr lang="en-US" sz="1200" dirty="0">
                <a:latin typeface="Comic Sans MS" pitchFamily="66" charset="0"/>
                <a:sym typeface="Symbol" pitchFamily="18" charset="2"/>
              </a:rPr>
              <a:t>of populations of specific Fe atoms or ions in sample</a:t>
            </a:r>
          </a:p>
        </p:txBody>
      </p:sp>
    </p:spTree>
    <p:extLst>
      <p:ext uri="{BB962C8B-B14F-4D97-AF65-F5344CB8AC3E}">
        <p14:creationId xmlns:p14="http://schemas.microsoft.com/office/powerpoint/2010/main" val="106220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0" grpId="0"/>
      <p:bldP spid="33" grpId="0"/>
      <p:bldP spid="100" grpId="0"/>
      <p:bldP spid="101" grpId="0"/>
      <p:bldP spid="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76201" y="1439887"/>
            <a:ext cx="4368800" cy="4802188"/>
            <a:chOff x="2900" y="1042"/>
            <a:chExt cx="2752" cy="3025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3335" y="1042"/>
              <a:ext cx="2317" cy="242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6388" name="Oval 4"/>
            <p:cNvSpPr>
              <a:spLocks noChangeArrowheads="1"/>
            </p:cNvSpPr>
            <p:nvPr/>
          </p:nvSpPr>
          <p:spPr bwMode="auto">
            <a:xfrm>
              <a:off x="4777" y="1058"/>
              <a:ext cx="875" cy="2412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6389" name="Oval 5"/>
            <p:cNvSpPr>
              <a:spLocks noChangeArrowheads="1"/>
            </p:cNvSpPr>
            <p:nvPr/>
          </p:nvSpPr>
          <p:spPr bwMode="auto">
            <a:xfrm>
              <a:off x="3343" y="2595"/>
              <a:ext cx="875" cy="875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6390" name="Text Box 6"/>
            <p:cNvSpPr txBox="1">
              <a:spLocks noChangeArrowheads="1"/>
            </p:cNvSpPr>
            <p:nvPr/>
          </p:nvSpPr>
          <p:spPr bwMode="auto">
            <a:xfrm>
              <a:off x="3508" y="3738"/>
              <a:ext cx="50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FF"/>
                  </a:solidFill>
                </a:rPr>
                <a:t>Fe</a:t>
              </a:r>
              <a:r>
                <a:rPr lang="en-US" baseline="30000">
                  <a:solidFill>
                    <a:srgbClr val="0000FF"/>
                  </a:solidFill>
                </a:rPr>
                <a:t>3+</a:t>
              </a:r>
            </a:p>
          </p:txBody>
        </p:sp>
        <p:sp>
          <p:nvSpPr>
            <p:cNvPr id="16391" name="Text Box 7"/>
            <p:cNvSpPr txBox="1">
              <a:spLocks noChangeArrowheads="1"/>
            </p:cNvSpPr>
            <p:nvPr/>
          </p:nvSpPr>
          <p:spPr bwMode="auto">
            <a:xfrm>
              <a:off x="4986" y="3776"/>
              <a:ext cx="5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dirty="0">
                  <a:solidFill>
                    <a:srgbClr val="FF0000"/>
                  </a:solidFill>
                </a:rPr>
                <a:t>Fe</a:t>
              </a:r>
              <a:r>
                <a:rPr lang="en-US" baseline="30000" dirty="0">
                  <a:solidFill>
                    <a:srgbClr val="FF0000"/>
                  </a:solidFill>
                </a:rPr>
                <a:t>2</a:t>
              </a:r>
              <a:r>
                <a:rPr lang="en-US" sz="2000" baseline="300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6392" name="Text Box 8"/>
            <p:cNvSpPr txBox="1">
              <a:spLocks noChangeArrowheads="1"/>
            </p:cNvSpPr>
            <p:nvPr/>
          </p:nvSpPr>
          <p:spPr bwMode="auto">
            <a:xfrm>
              <a:off x="3409" y="3470"/>
              <a:ext cx="73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0000FF"/>
                  </a:solidFill>
                </a:rPr>
                <a:t>0.25-0.55</a:t>
              </a:r>
            </a:p>
          </p:txBody>
        </p:sp>
        <p:sp>
          <p:nvSpPr>
            <p:cNvPr id="16393" name="Text Box 9"/>
            <p:cNvSpPr txBox="1">
              <a:spLocks noChangeArrowheads="1"/>
            </p:cNvSpPr>
            <p:nvPr/>
          </p:nvSpPr>
          <p:spPr bwMode="auto">
            <a:xfrm>
              <a:off x="4027" y="3632"/>
              <a:ext cx="102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 smtClean="0"/>
                <a:t>IS*</a:t>
              </a:r>
              <a:r>
                <a:rPr lang="el-GR" dirty="0" smtClean="0"/>
                <a:t> </a:t>
              </a:r>
              <a:r>
                <a:rPr lang="el-GR" sz="2000" dirty="0"/>
                <a:t>(</a:t>
              </a:r>
              <a:r>
                <a:rPr lang="en-US" sz="2000" dirty="0"/>
                <a:t>mm s</a:t>
              </a:r>
              <a:r>
                <a:rPr lang="en-US" sz="2000" baseline="30000" dirty="0"/>
                <a:t>-1</a:t>
              </a:r>
              <a:r>
                <a:rPr lang="el-GR" sz="2000" dirty="0"/>
                <a:t>)</a:t>
              </a:r>
              <a:endParaRPr lang="en-US" sz="2000" dirty="0"/>
            </a:p>
          </p:txBody>
        </p:sp>
        <p:sp>
          <p:nvSpPr>
            <p:cNvPr id="16394" name="Text Box 10"/>
            <p:cNvSpPr txBox="1">
              <a:spLocks noChangeArrowheads="1"/>
            </p:cNvSpPr>
            <p:nvPr/>
          </p:nvSpPr>
          <p:spPr bwMode="auto">
            <a:xfrm>
              <a:off x="4873" y="3470"/>
              <a:ext cx="73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</a:rPr>
                <a:t>0.75-</a:t>
              </a:r>
              <a:r>
                <a:rPr lang="el-GR" sz="1800" dirty="0">
                  <a:solidFill>
                    <a:srgbClr val="FF0000"/>
                  </a:solidFill>
                </a:rPr>
                <a:t>1</a:t>
              </a:r>
              <a:r>
                <a:rPr lang="en-US" sz="1800" dirty="0">
                  <a:solidFill>
                    <a:srgbClr val="FF0000"/>
                  </a:solidFill>
                </a:rPr>
                <a:t>.</a:t>
              </a:r>
              <a:r>
                <a:rPr lang="el-GR" sz="1800" dirty="0">
                  <a:solidFill>
                    <a:srgbClr val="FF0000"/>
                  </a:solidFill>
                </a:rPr>
                <a:t>50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6395" name="Text Box 11"/>
            <p:cNvSpPr txBox="1">
              <a:spLocks noChangeArrowheads="1"/>
            </p:cNvSpPr>
            <p:nvPr/>
          </p:nvSpPr>
          <p:spPr bwMode="auto">
            <a:xfrm rot="10800000">
              <a:off x="3045" y="2859"/>
              <a:ext cx="291" cy="5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r>
                <a:rPr lang="en-US" sz="1800">
                  <a:solidFill>
                    <a:srgbClr val="0000FF"/>
                  </a:solidFill>
                </a:rPr>
                <a:t>0</a:t>
              </a:r>
              <a:r>
                <a:rPr lang="el-GR" sz="1800">
                  <a:solidFill>
                    <a:srgbClr val="0000FF"/>
                  </a:solidFill>
                </a:rPr>
                <a:t> -</a:t>
              </a:r>
              <a:r>
                <a:rPr lang="en-US" sz="1800">
                  <a:solidFill>
                    <a:srgbClr val="0000FF"/>
                  </a:solidFill>
                </a:rPr>
                <a:t>1</a:t>
              </a:r>
              <a:r>
                <a:rPr lang="el-GR" sz="1800">
                  <a:solidFill>
                    <a:srgbClr val="0000FF"/>
                  </a:solidFill>
                </a:rPr>
                <a:t>.</a:t>
              </a:r>
              <a:r>
                <a:rPr lang="en-US" sz="1800">
                  <a:solidFill>
                    <a:srgbClr val="0000FF"/>
                  </a:solidFill>
                </a:rPr>
                <a:t>50</a:t>
              </a:r>
            </a:p>
          </p:txBody>
        </p:sp>
        <p:sp>
          <p:nvSpPr>
            <p:cNvPr id="16396" name="Text Box 12"/>
            <p:cNvSpPr txBox="1">
              <a:spLocks noChangeArrowheads="1"/>
            </p:cNvSpPr>
            <p:nvPr/>
          </p:nvSpPr>
          <p:spPr bwMode="auto">
            <a:xfrm rot="10800000">
              <a:off x="3029" y="1161"/>
              <a:ext cx="291" cy="5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r>
                <a:rPr lang="en-US" sz="1800" dirty="0">
                  <a:solidFill>
                    <a:srgbClr val="FF0000"/>
                  </a:solidFill>
                </a:rPr>
                <a:t>0</a:t>
              </a:r>
              <a:r>
                <a:rPr lang="el-GR" sz="1800" dirty="0">
                  <a:solidFill>
                    <a:srgbClr val="FF0000"/>
                  </a:solidFill>
                </a:rPr>
                <a:t> </a:t>
              </a:r>
              <a:r>
                <a:rPr lang="en-US" sz="1800" dirty="0">
                  <a:solidFill>
                    <a:srgbClr val="FF0000"/>
                  </a:solidFill>
                </a:rPr>
                <a:t>- 4.00</a:t>
              </a:r>
            </a:p>
          </p:txBody>
        </p:sp>
        <p:sp>
          <p:nvSpPr>
            <p:cNvPr id="16397" name="Text Box 13"/>
            <p:cNvSpPr txBox="1">
              <a:spLocks noChangeArrowheads="1"/>
            </p:cNvSpPr>
            <p:nvPr/>
          </p:nvSpPr>
          <p:spPr bwMode="auto">
            <a:xfrm rot="16200000">
              <a:off x="2462" y="2085"/>
              <a:ext cx="11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 smtClean="0"/>
                <a:t>QS </a:t>
              </a:r>
              <a:r>
                <a:rPr lang="en-US" dirty="0"/>
                <a:t>(mm s</a:t>
              </a:r>
              <a:r>
                <a:rPr lang="en-US" baseline="30000" dirty="0"/>
                <a:t>-1</a:t>
              </a:r>
              <a:r>
                <a:rPr lang="en-US" dirty="0"/>
                <a:t>)</a:t>
              </a:r>
            </a:p>
          </p:txBody>
        </p:sp>
      </p:grpSp>
      <p:grpSp>
        <p:nvGrpSpPr>
          <p:cNvPr id="16398" name="Group 14"/>
          <p:cNvGrpSpPr>
            <a:grpSpLocks/>
          </p:cNvGrpSpPr>
          <p:nvPr/>
        </p:nvGrpSpPr>
        <p:grpSpPr bwMode="auto">
          <a:xfrm>
            <a:off x="4541839" y="1439887"/>
            <a:ext cx="4368800" cy="4802188"/>
            <a:chOff x="45" y="1042"/>
            <a:chExt cx="2752" cy="3025"/>
          </a:xfrm>
        </p:grpSpPr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480" y="1042"/>
              <a:ext cx="2317" cy="2428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6400" name="Oval 16"/>
            <p:cNvSpPr>
              <a:spLocks noChangeArrowheads="1"/>
            </p:cNvSpPr>
            <p:nvPr/>
          </p:nvSpPr>
          <p:spPr bwMode="auto">
            <a:xfrm>
              <a:off x="1922" y="1925"/>
              <a:ext cx="875" cy="1545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00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6401" name="Oval 17"/>
            <p:cNvSpPr>
              <a:spLocks noChangeArrowheads="1"/>
            </p:cNvSpPr>
            <p:nvPr/>
          </p:nvSpPr>
          <p:spPr bwMode="auto">
            <a:xfrm>
              <a:off x="488" y="1050"/>
              <a:ext cx="875" cy="875"/>
            </a:xfrm>
            <a:prstGeom prst="ellipse">
              <a:avLst/>
            </a:prstGeom>
            <a:gradFill rotWithShape="0">
              <a:gsLst>
                <a:gs pos="0">
                  <a:srgbClr val="0000FF"/>
                </a:gs>
                <a:gs pos="100000">
                  <a:srgbClr val="00FF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l-GR"/>
            </a:p>
          </p:txBody>
        </p:sp>
        <p:sp>
          <p:nvSpPr>
            <p:cNvPr id="16402" name="Text Box 18"/>
            <p:cNvSpPr txBox="1">
              <a:spLocks noChangeArrowheads="1"/>
            </p:cNvSpPr>
            <p:nvPr/>
          </p:nvSpPr>
          <p:spPr bwMode="auto">
            <a:xfrm>
              <a:off x="653" y="3738"/>
              <a:ext cx="50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0000FF"/>
                  </a:solidFill>
                </a:rPr>
                <a:t>Fe</a:t>
              </a:r>
              <a:r>
                <a:rPr lang="en-US" baseline="30000">
                  <a:solidFill>
                    <a:srgbClr val="0000FF"/>
                  </a:solidFill>
                </a:rPr>
                <a:t>3+</a:t>
              </a:r>
            </a:p>
          </p:txBody>
        </p:sp>
        <p:sp>
          <p:nvSpPr>
            <p:cNvPr id="16403" name="Text Box 19"/>
            <p:cNvSpPr txBox="1">
              <a:spLocks noChangeArrowheads="1"/>
            </p:cNvSpPr>
            <p:nvPr/>
          </p:nvSpPr>
          <p:spPr bwMode="auto">
            <a:xfrm>
              <a:off x="2131" y="3776"/>
              <a:ext cx="51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solidFill>
                    <a:srgbClr val="FF0000"/>
                  </a:solidFill>
                </a:rPr>
                <a:t>Fe</a:t>
              </a:r>
              <a:r>
                <a:rPr lang="en-US" baseline="30000">
                  <a:solidFill>
                    <a:srgbClr val="FF0000"/>
                  </a:solidFill>
                </a:rPr>
                <a:t>2</a:t>
              </a:r>
              <a:r>
                <a:rPr lang="en-US" sz="2000" baseline="3000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6404" name="Text Box 20"/>
            <p:cNvSpPr txBox="1">
              <a:spLocks noChangeArrowheads="1"/>
            </p:cNvSpPr>
            <p:nvPr/>
          </p:nvSpPr>
          <p:spPr bwMode="auto">
            <a:xfrm>
              <a:off x="554" y="3470"/>
              <a:ext cx="73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0000FF"/>
                  </a:solidFill>
                </a:rPr>
                <a:t>0.25-0.55</a:t>
              </a:r>
            </a:p>
          </p:txBody>
        </p:sp>
        <p:sp>
          <p:nvSpPr>
            <p:cNvPr id="16405" name="Text Box 21"/>
            <p:cNvSpPr txBox="1">
              <a:spLocks noChangeArrowheads="1"/>
            </p:cNvSpPr>
            <p:nvPr/>
          </p:nvSpPr>
          <p:spPr bwMode="auto">
            <a:xfrm>
              <a:off x="1171" y="3632"/>
              <a:ext cx="102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 smtClean="0"/>
                <a:t>IS*</a:t>
              </a:r>
              <a:r>
                <a:rPr lang="el-GR" dirty="0" smtClean="0"/>
                <a:t> </a:t>
              </a:r>
              <a:r>
                <a:rPr lang="el-GR" sz="2000" dirty="0"/>
                <a:t>(</a:t>
              </a:r>
              <a:r>
                <a:rPr lang="en-US" sz="2000" dirty="0"/>
                <a:t>mm s</a:t>
              </a:r>
              <a:r>
                <a:rPr lang="en-US" sz="2000" baseline="30000" dirty="0"/>
                <a:t>-1</a:t>
              </a:r>
              <a:r>
                <a:rPr lang="el-GR" sz="2000" dirty="0"/>
                <a:t>)</a:t>
              </a:r>
              <a:endParaRPr lang="en-US" sz="2000" dirty="0"/>
            </a:p>
          </p:txBody>
        </p:sp>
        <p:sp>
          <p:nvSpPr>
            <p:cNvPr id="16406" name="Text Box 22"/>
            <p:cNvSpPr txBox="1">
              <a:spLocks noChangeArrowheads="1"/>
            </p:cNvSpPr>
            <p:nvPr/>
          </p:nvSpPr>
          <p:spPr bwMode="auto">
            <a:xfrm>
              <a:off x="2018" y="3470"/>
              <a:ext cx="730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</a:rPr>
                <a:t>0.75-</a:t>
              </a:r>
              <a:r>
                <a:rPr lang="el-GR" sz="1800" dirty="0">
                  <a:solidFill>
                    <a:srgbClr val="FF0000"/>
                  </a:solidFill>
                </a:rPr>
                <a:t>1</a:t>
              </a:r>
              <a:r>
                <a:rPr lang="en-US" sz="1800" dirty="0">
                  <a:solidFill>
                    <a:srgbClr val="FF0000"/>
                  </a:solidFill>
                </a:rPr>
                <a:t>.</a:t>
              </a:r>
              <a:r>
                <a:rPr lang="el-GR" sz="1800" dirty="0">
                  <a:solidFill>
                    <a:srgbClr val="FF0000"/>
                  </a:solidFill>
                </a:rPr>
                <a:t>50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6407" name="Text Box 23"/>
            <p:cNvSpPr txBox="1">
              <a:spLocks noChangeArrowheads="1"/>
            </p:cNvSpPr>
            <p:nvPr/>
          </p:nvSpPr>
          <p:spPr bwMode="auto">
            <a:xfrm rot="10800000">
              <a:off x="190" y="2661"/>
              <a:ext cx="291" cy="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r>
                <a:rPr lang="el-GR" sz="1800" dirty="0" smtClean="0">
                  <a:solidFill>
                    <a:srgbClr val="FF0000"/>
                  </a:solidFill>
                </a:rPr>
                <a:t>100 </a:t>
              </a:r>
              <a:r>
                <a:rPr lang="el-GR" sz="1800" dirty="0">
                  <a:solidFill>
                    <a:srgbClr val="FF0000"/>
                  </a:solidFill>
                </a:rPr>
                <a:t>- </a:t>
              </a:r>
              <a:r>
                <a:rPr lang="el-GR" sz="1800" dirty="0" smtClean="0">
                  <a:solidFill>
                    <a:srgbClr val="FF0000"/>
                  </a:solidFill>
                </a:rPr>
                <a:t>400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16408" name="Text Box 24"/>
            <p:cNvSpPr txBox="1">
              <a:spLocks noChangeArrowheads="1"/>
            </p:cNvSpPr>
            <p:nvPr/>
          </p:nvSpPr>
          <p:spPr bwMode="auto">
            <a:xfrm rot="10800000">
              <a:off x="174" y="1138"/>
              <a:ext cx="291" cy="6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r>
                <a:rPr lang="el-GR" sz="1800" dirty="0" smtClean="0">
                  <a:solidFill>
                    <a:srgbClr val="0000FF"/>
                  </a:solidFill>
                </a:rPr>
                <a:t>450 </a:t>
              </a:r>
              <a:r>
                <a:rPr lang="el-GR" sz="1800" dirty="0">
                  <a:solidFill>
                    <a:srgbClr val="0000FF"/>
                  </a:solidFill>
                </a:rPr>
                <a:t>-</a:t>
              </a:r>
              <a:r>
                <a:rPr lang="el-GR" sz="1800" dirty="0" smtClean="0">
                  <a:solidFill>
                    <a:srgbClr val="0000FF"/>
                  </a:solidFill>
                </a:rPr>
                <a:t>550</a:t>
              </a:r>
              <a:endParaRPr lang="en-US" sz="1800" dirty="0">
                <a:solidFill>
                  <a:srgbClr val="0000FF"/>
                </a:solidFill>
              </a:endParaRPr>
            </a:p>
          </p:txBody>
        </p:sp>
        <p:sp>
          <p:nvSpPr>
            <p:cNvPr id="16409" name="Text Box 25"/>
            <p:cNvSpPr txBox="1">
              <a:spLocks noChangeArrowheads="1"/>
            </p:cNvSpPr>
            <p:nvPr/>
          </p:nvSpPr>
          <p:spPr bwMode="auto">
            <a:xfrm rot="16200000">
              <a:off x="-201" y="2036"/>
              <a:ext cx="78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dirty="0" err="1"/>
                <a:t>B</a:t>
              </a:r>
              <a:r>
                <a:rPr lang="en-US" baseline="-25000" dirty="0" err="1"/>
                <a:t>hf</a:t>
              </a:r>
              <a:r>
                <a:rPr lang="en-US" dirty="0"/>
                <a:t> </a:t>
              </a:r>
              <a:r>
                <a:rPr lang="en-US" dirty="0" smtClean="0"/>
                <a:t>(</a:t>
              </a:r>
              <a:r>
                <a:rPr lang="en-US" dirty="0" err="1" smtClean="0"/>
                <a:t>kG</a:t>
              </a:r>
              <a:r>
                <a:rPr lang="en-US" dirty="0" smtClean="0"/>
                <a:t>)</a:t>
              </a:r>
              <a:endParaRPr lang="en-US" dirty="0"/>
            </a:p>
          </p:txBody>
        </p:sp>
      </p:grpSp>
      <p:sp>
        <p:nvSpPr>
          <p:cNvPr id="16410" name="Text Box 26"/>
          <p:cNvSpPr txBox="1">
            <a:spLocks noChangeArrowheads="1"/>
          </p:cNvSpPr>
          <p:nvPr/>
        </p:nvSpPr>
        <p:spPr bwMode="auto">
          <a:xfrm>
            <a:off x="-7879" y="791030"/>
            <a:ext cx="917591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>
                <a:latin typeface="Comic Sans MS" pitchFamily="66" charset="0"/>
                <a:cs typeface="Arial" pitchFamily="34" charset="0"/>
              </a:rPr>
              <a:t>Expected values </a:t>
            </a:r>
            <a:r>
              <a:rPr lang="en-US" sz="1600" dirty="0" smtClean="0">
                <a:latin typeface="Comic Sans MS" pitchFamily="66" charset="0"/>
                <a:cs typeface="Arial" pitchFamily="34" charset="0"/>
              </a:rPr>
              <a:t>of Mössbauer </a:t>
            </a:r>
            <a:r>
              <a:rPr lang="en-US" sz="1600" dirty="0">
                <a:latin typeface="Comic Sans MS" pitchFamily="66" charset="0"/>
                <a:cs typeface="Arial" pitchFamily="34" charset="0"/>
              </a:rPr>
              <a:t>Parameters </a:t>
            </a:r>
            <a:r>
              <a:rPr lang="en-US" sz="1600" dirty="0" smtClean="0">
                <a:latin typeface="Comic Sans MS" pitchFamily="66" charset="0"/>
                <a:cs typeface="Arial" pitchFamily="34" charset="0"/>
              </a:rPr>
              <a:t>for high spin </a:t>
            </a:r>
            <a:r>
              <a:rPr lang="en-US" sz="1600" dirty="0">
                <a:latin typeface="Comic Sans MS" pitchFamily="66" charset="0"/>
                <a:cs typeface="Arial" pitchFamily="34" charset="0"/>
              </a:rPr>
              <a:t>Fe</a:t>
            </a:r>
            <a:r>
              <a:rPr lang="en-US" sz="1600" baseline="30000" dirty="0">
                <a:latin typeface="Comic Sans MS" pitchFamily="66" charset="0"/>
                <a:cs typeface="Arial" pitchFamily="34" charset="0"/>
              </a:rPr>
              <a:t>3+</a:t>
            </a:r>
            <a:r>
              <a:rPr lang="en-US" sz="1600" dirty="0">
                <a:latin typeface="Comic Sans MS" pitchFamily="66" charset="0"/>
                <a:cs typeface="Arial" pitchFamily="34" charset="0"/>
              </a:rPr>
              <a:t> </a:t>
            </a:r>
            <a:r>
              <a:rPr lang="en-US" sz="1600" dirty="0" smtClean="0">
                <a:latin typeface="Comic Sans MS" pitchFamily="66" charset="0"/>
                <a:cs typeface="Arial" pitchFamily="34" charset="0"/>
              </a:rPr>
              <a:t>(S=5/2) and </a:t>
            </a:r>
            <a:r>
              <a:rPr lang="en-US" sz="1600" dirty="0">
                <a:latin typeface="Comic Sans MS" pitchFamily="66" charset="0"/>
                <a:cs typeface="Arial" pitchFamily="34" charset="0"/>
              </a:rPr>
              <a:t>Fe</a:t>
            </a:r>
            <a:r>
              <a:rPr lang="en-US" sz="1600" baseline="30000" dirty="0">
                <a:latin typeface="Comic Sans MS" pitchFamily="66" charset="0"/>
                <a:cs typeface="Arial" pitchFamily="34" charset="0"/>
              </a:rPr>
              <a:t>2+</a:t>
            </a:r>
            <a:r>
              <a:rPr lang="en-US" sz="1600" dirty="0">
                <a:latin typeface="Comic Sans MS" pitchFamily="66" charset="0"/>
                <a:cs typeface="Arial" pitchFamily="34" charset="0"/>
              </a:rPr>
              <a:t> </a:t>
            </a:r>
            <a:r>
              <a:rPr lang="en-US" sz="1600" dirty="0" smtClean="0">
                <a:latin typeface="Comic Sans MS" pitchFamily="66" charset="0"/>
                <a:cs typeface="Arial" pitchFamily="34" charset="0"/>
              </a:rPr>
              <a:t>(S=2) in Oxides</a:t>
            </a:r>
            <a:endParaRPr lang="en-US" sz="1600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200" y="6502401"/>
            <a:ext cx="2422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*IS</a:t>
            </a:r>
            <a:r>
              <a:rPr lang="el-GR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relative to </a:t>
            </a:r>
            <a:r>
              <a:rPr lang="el-GR" sz="1400" dirty="0" smtClean="0">
                <a:latin typeface="Arial" pitchFamily="34" charset="0"/>
                <a:cs typeface="Arial" pitchFamily="34" charset="0"/>
              </a:rPr>
              <a:t>α-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Fe @ 300 K</a:t>
            </a:r>
            <a:endParaRPr lang="el-GR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2689914" y="146932"/>
            <a:ext cx="37641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aseline="30000" dirty="0" smtClean="0">
                <a:latin typeface="Comic Sans MS" pitchFamily="66" charset="0"/>
              </a:rPr>
              <a:t>57</a:t>
            </a:r>
            <a:r>
              <a:rPr lang="en-US" sz="2000" dirty="0" smtClean="0">
                <a:latin typeface="Comic Sans MS" pitchFamily="66" charset="0"/>
              </a:rPr>
              <a:t>Fe M</a:t>
            </a:r>
            <a:r>
              <a:rPr lang="en-US" sz="2000" dirty="0" smtClean="0">
                <a:latin typeface="Comic Sans MS" pitchFamily="66" charset="0"/>
                <a:cs typeface="Arial" charset="0"/>
              </a:rPr>
              <a:t>össbauer </a:t>
            </a:r>
            <a:r>
              <a:rPr lang="en-US" sz="2000" dirty="0">
                <a:latin typeface="Comic Sans MS" pitchFamily="66" charset="0"/>
                <a:cs typeface="Arial" charset="0"/>
              </a:rPr>
              <a:t>Spectroscopy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7226" y="6302698"/>
            <a:ext cx="5830442" cy="369332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Comic Sans MS" pitchFamily="66" charset="0"/>
              </a:rPr>
              <a:t>Coordination: IS</a:t>
            </a:r>
            <a:r>
              <a:rPr lang="el-GR" sz="1800" dirty="0" smtClean="0">
                <a:latin typeface="Comic Sans MS" pitchFamily="66" charset="0"/>
              </a:rPr>
              <a:t>(</a:t>
            </a:r>
            <a:r>
              <a:rPr lang="en-US" sz="1800" dirty="0" smtClean="0">
                <a:latin typeface="Comic Sans MS" pitchFamily="66" charset="0"/>
              </a:rPr>
              <a:t>Fe</a:t>
            </a:r>
            <a:r>
              <a:rPr lang="en-US" sz="1800" baseline="30000" dirty="0" smtClean="0">
                <a:latin typeface="Comic Sans MS" pitchFamily="66" charset="0"/>
              </a:rPr>
              <a:t>3+/2+</a:t>
            </a:r>
            <a:r>
              <a:rPr lang="en-US" sz="1800" dirty="0" smtClean="0">
                <a:latin typeface="Comic Sans MS" pitchFamily="66" charset="0"/>
              </a:rPr>
              <a:t>)</a:t>
            </a:r>
            <a:r>
              <a:rPr lang="en-US" sz="1800" baseline="-25000" dirty="0" smtClean="0">
                <a:latin typeface="Comic Sans MS" pitchFamily="66" charset="0"/>
              </a:rPr>
              <a:t>tetrahedral</a:t>
            </a:r>
            <a:r>
              <a:rPr lang="en-US" sz="1800" dirty="0" smtClean="0">
                <a:latin typeface="Comic Sans MS" pitchFamily="66" charset="0"/>
              </a:rPr>
              <a:t>&lt;</a:t>
            </a:r>
            <a:r>
              <a:rPr lang="el-GR" sz="1800" dirty="0">
                <a:latin typeface="Comic Sans MS" pitchFamily="66" charset="0"/>
              </a:rPr>
              <a:t> </a:t>
            </a:r>
            <a:r>
              <a:rPr lang="en-US" sz="1800" dirty="0" smtClean="0">
                <a:latin typeface="Comic Sans MS" pitchFamily="66" charset="0"/>
              </a:rPr>
              <a:t>IS</a:t>
            </a:r>
            <a:r>
              <a:rPr lang="el-GR" sz="1800" dirty="0" smtClean="0">
                <a:latin typeface="Comic Sans MS" pitchFamily="66" charset="0"/>
              </a:rPr>
              <a:t>(</a:t>
            </a:r>
            <a:r>
              <a:rPr lang="en-US" sz="1800" dirty="0">
                <a:latin typeface="Comic Sans MS" pitchFamily="66" charset="0"/>
              </a:rPr>
              <a:t>Fe</a:t>
            </a:r>
            <a:r>
              <a:rPr lang="en-US" sz="1800" baseline="30000" dirty="0">
                <a:latin typeface="Comic Sans MS" pitchFamily="66" charset="0"/>
              </a:rPr>
              <a:t>3+/</a:t>
            </a:r>
            <a:r>
              <a:rPr lang="en-US" sz="1800" baseline="30000" dirty="0" smtClean="0">
                <a:latin typeface="Comic Sans MS" pitchFamily="66" charset="0"/>
              </a:rPr>
              <a:t>2+</a:t>
            </a:r>
            <a:r>
              <a:rPr lang="en-US" sz="1800" dirty="0" smtClean="0">
                <a:latin typeface="Comic Sans MS" pitchFamily="66" charset="0"/>
              </a:rPr>
              <a:t>)</a:t>
            </a:r>
            <a:r>
              <a:rPr lang="en-US" sz="1800" baseline="-25000" dirty="0" smtClean="0">
                <a:latin typeface="Comic Sans MS" pitchFamily="66" charset="0"/>
              </a:rPr>
              <a:t>octahedral</a:t>
            </a:r>
            <a:endParaRPr lang="el-GR" sz="1800" dirty="0">
              <a:latin typeface="Comic Sans MS" pitchFamily="66" charset="0"/>
            </a:endParaRPr>
          </a:p>
        </p:txBody>
      </p:sp>
      <p:pic>
        <p:nvPicPr>
          <p:cNvPr id="30" name="Picture 2" descr="http://what-when-how.com/wp-content/uploads/2011/07/tmp8365_thumb2.jpg"/>
          <p:cNvPicPr>
            <a:picLocks noChangeAspect="1" noChangeArrowheads="1"/>
          </p:cNvPicPr>
          <p:nvPr/>
        </p:nvPicPr>
        <p:blipFill rotWithShape="1">
          <a:blip r:embed="rId2"/>
          <a:srcRect l="3848" t="50000" r="69667" b="8160"/>
          <a:stretch/>
        </p:blipFill>
        <p:spPr bwMode="auto">
          <a:xfrm>
            <a:off x="4599199" y="5664225"/>
            <a:ext cx="756817" cy="554832"/>
          </a:xfrm>
          <a:prstGeom prst="rect">
            <a:avLst/>
          </a:prstGeom>
          <a:noFill/>
        </p:spPr>
      </p:pic>
      <p:pic>
        <p:nvPicPr>
          <p:cNvPr id="31" name="Picture 2" descr="http://what-when-how.com/wp-content/uploads/2011/07/tmp8365_thumb2.jpg"/>
          <p:cNvPicPr>
            <a:picLocks noChangeAspect="1" noChangeArrowheads="1"/>
          </p:cNvPicPr>
          <p:nvPr/>
        </p:nvPicPr>
        <p:blipFill rotWithShape="1">
          <a:blip r:embed="rId2"/>
          <a:srcRect l="33351" t="50000" r="46490" b="8601"/>
          <a:stretch/>
        </p:blipFill>
        <p:spPr bwMode="auto">
          <a:xfrm>
            <a:off x="8460432" y="6181750"/>
            <a:ext cx="576064" cy="548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79139" y="332656"/>
            <a:ext cx="85689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  <a:latin typeface="Comic Sans MS" pitchFamily="66" charset="0"/>
              </a:rPr>
              <a:t>Synthetic </a:t>
            </a:r>
            <a:r>
              <a:rPr lang="en-GB" sz="2000" dirty="0" smtClean="0">
                <a:solidFill>
                  <a:srgbClr val="0000FF"/>
                </a:solidFill>
                <a:latin typeface="Comic Sans MS" pitchFamily="66" charset="0"/>
              </a:rPr>
              <a:t>binary </a:t>
            </a:r>
            <a:r>
              <a:rPr lang="en-GB" sz="2000" dirty="0">
                <a:solidFill>
                  <a:srgbClr val="0000FF"/>
                </a:solidFill>
                <a:latin typeface="Comic Sans MS" pitchFamily="66" charset="0"/>
              </a:rPr>
              <a:t>FeO</a:t>
            </a:r>
            <a:r>
              <a:rPr lang="en-GB" sz="2000" baseline="-25000" dirty="0">
                <a:solidFill>
                  <a:srgbClr val="0000FF"/>
                </a:solidFill>
                <a:latin typeface="Comic Sans MS" pitchFamily="66" charset="0"/>
              </a:rPr>
              <a:t>x</a:t>
            </a:r>
            <a:r>
              <a:rPr lang="en-GB" sz="2000" dirty="0">
                <a:solidFill>
                  <a:srgbClr val="0000FF"/>
                </a:solidFill>
                <a:latin typeface="Comic Sans MS" pitchFamily="66" charset="0"/>
              </a:rPr>
              <a:t>-SiO</a:t>
            </a:r>
            <a:r>
              <a:rPr lang="en-GB" sz="2000" baseline="-25000" dirty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en-GB" sz="2000" dirty="0">
                <a:solidFill>
                  <a:srgbClr val="0000FF"/>
                </a:solidFill>
                <a:latin typeface="Comic Sans MS" pitchFamily="66" charset="0"/>
              </a:rPr>
              <a:t> (Bi) and ternary FeO</a:t>
            </a:r>
            <a:r>
              <a:rPr lang="en-GB" sz="2000" baseline="-25000" dirty="0">
                <a:solidFill>
                  <a:srgbClr val="0000FF"/>
                </a:solidFill>
                <a:latin typeface="Comic Sans MS" pitchFamily="66" charset="0"/>
              </a:rPr>
              <a:t>x</a:t>
            </a:r>
            <a:r>
              <a:rPr lang="en-GB" sz="2000" dirty="0">
                <a:solidFill>
                  <a:srgbClr val="0000FF"/>
                </a:solidFill>
                <a:latin typeface="Comic Sans MS" pitchFamily="66" charset="0"/>
              </a:rPr>
              <a:t>-CaO-SiO</a:t>
            </a:r>
            <a:r>
              <a:rPr lang="en-GB" sz="2000" baseline="-25000" dirty="0">
                <a:solidFill>
                  <a:srgbClr val="0000FF"/>
                </a:solidFill>
                <a:latin typeface="Comic Sans MS" pitchFamily="66" charset="0"/>
              </a:rPr>
              <a:t>2</a:t>
            </a:r>
            <a:r>
              <a:rPr lang="en-GB" sz="2000" dirty="0">
                <a:solidFill>
                  <a:srgbClr val="0000FF"/>
                </a:solidFill>
                <a:latin typeface="Comic Sans MS" pitchFamily="66" charset="0"/>
              </a:rPr>
              <a:t> (</a:t>
            </a:r>
            <a:r>
              <a:rPr lang="en-GB" sz="2000" dirty="0" err="1">
                <a:solidFill>
                  <a:srgbClr val="0000FF"/>
                </a:solidFill>
                <a:latin typeface="Comic Sans MS" pitchFamily="66" charset="0"/>
              </a:rPr>
              <a:t>Te</a:t>
            </a:r>
            <a:r>
              <a:rPr lang="en-GB" sz="2000" dirty="0">
                <a:solidFill>
                  <a:srgbClr val="0000FF"/>
                </a:solidFill>
                <a:latin typeface="Comic Sans MS" pitchFamily="66" charset="0"/>
              </a:rPr>
              <a:t>) </a:t>
            </a:r>
            <a:r>
              <a:rPr lang="en-US" sz="2000" dirty="0">
                <a:solidFill>
                  <a:srgbClr val="0000FF"/>
                </a:solidFill>
                <a:latin typeface="Comic Sans MS" pitchFamily="66" charset="0"/>
              </a:rPr>
              <a:t>Slags </a:t>
            </a:r>
            <a:r>
              <a:rPr lang="en-US" sz="2000" dirty="0" smtClean="0">
                <a:solidFill>
                  <a:srgbClr val="0000FF"/>
                </a:solidFill>
                <a:latin typeface="Comic Sans MS" pitchFamily="66" charset="0"/>
              </a:rPr>
              <a:t>and </a:t>
            </a:r>
            <a:r>
              <a:rPr lang="en-US" sz="2000" dirty="0">
                <a:solidFill>
                  <a:srgbClr val="0000FF"/>
                </a:solidFill>
                <a:latin typeface="Comic Sans MS" pitchFamily="66" charset="0"/>
              </a:rPr>
              <a:t>the corresponding IPs</a:t>
            </a:r>
            <a:endParaRPr lang="el-GR" sz="20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090564"/>
              </p:ext>
            </p:extLst>
          </p:nvPr>
        </p:nvGraphicFramePr>
        <p:xfrm>
          <a:off x="755577" y="1357620"/>
          <a:ext cx="3024336" cy="17833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96143"/>
                <a:gridCol w="864096"/>
                <a:gridCol w="864097"/>
              </a:tblGrid>
              <a:tr h="199894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effectLst/>
                          <a:latin typeface="Comic Sans MS" pitchFamily="66" charset="0"/>
                        </a:rPr>
                        <a:t>Table </a:t>
                      </a:r>
                      <a:r>
                        <a:rPr lang="en-US" sz="1600" kern="1200" dirty="0" smtClean="0">
                          <a:effectLst/>
                          <a:latin typeface="Comic Sans MS" pitchFamily="66" charset="0"/>
                        </a:rPr>
                        <a:t>1. (XRF)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7698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>
                          <a:effectLst/>
                          <a:latin typeface="Comic Sans MS" pitchFamily="66" charset="0"/>
                        </a:rPr>
                        <a:t>Starting Mixture</a:t>
                      </a:r>
                      <a:endParaRPr lang="el-GR" sz="1600" dirty="0">
                        <a:effectLst/>
                        <a:latin typeface="Comic Sans MS" pitchFamily="66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>
                          <a:effectLst/>
                          <a:latin typeface="Comic Sans MS" pitchFamily="66" charset="0"/>
                        </a:rPr>
                        <a:t>Components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 smtClean="0">
                          <a:effectLst/>
                          <a:latin typeface="Comic Sans MS" pitchFamily="66" charset="0"/>
                        </a:rPr>
                        <a:t>Bi </a:t>
                      </a:r>
                      <a:r>
                        <a:rPr lang="nl-BE" sz="1600" kern="1200" dirty="0">
                          <a:effectLst/>
                          <a:latin typeface="Comic Sans MS" pitchFamily="66" charset="0"/>
                        </a:rPr>
                        <a:t>(wt.%)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 smtClean="0">
                          <a:effectLst/>
                          <a:latin typeface="Comic Sans MS" pitchFamily="66" charset="0"/>
                        </a:rPr>
                        <a:t>Te </a:t>
                      </a:r>
                      <a:r>
                        <a:rPr lang="nl-BE" sz="1600" kern="1200" dirty="0">
                          <a:effectLst/>
                          <a:latin typeface="Comic Sans MS" pitchFamily="66" charset="0"/>
                        </a:rPr>
                        <a:t>(wt.%)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</a:tr>
              <a:tr h="1998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 smtClean="0">
                          <a:effectLst/>
                          <a:latin typeface="Comic Sans MS" pitchFamily="66" charset="0"/>
                        </a:rPr>
                        <a:t>FeO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 smtClean="0">
                          <a:effectLst/>
                          <a:latin typeface="Comic Sans MS" pitchFamily="66" charset="0"/>
                        </a:rPr>
                        <a:t>73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 smtClean="0">
                          <a:effectLst/>
                          <a:latin typeface="Comic Sans MS" pitchFamily="66" charset="0"/>
                        </a:rPr>
                        <a:t>48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</a:tr>
              <a:tr h="1998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>
                          <a:effectLst/>
                          <a:latin typeface="Comic Sans MS" pitchFamily="66" charset="0"/>
                        </a:rPr>
                        <a:t>SiO</a:t>
                      </a:r>
                      <a:r>
                        <a:rPr lang="nl-BE" sz="1600" kern="1200" baseline="-25000" dirty="0">
                          <a:effectLst/>
                          <a:latin typeface="Comic Sans MS" pitchFamily="66" charset="0"/>
                        </a:rPr>
                        <a:t>2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 smtClean="0">
                          <a:effectLst/>
                          <a:latin typeface="Comic Sans MS" pitchFamily="66" charset="0"/>
                        </a:rPr>
                        <a:t>27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 smtClean="0">
                          <a:effectLst/>
                          <a:latin typeface="Comic Sans MS" pitchFamily="66" charset="0"/>
                        </a:rPr>
                        <a:t>35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</a:tr>
              <a:tr h="1998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>
                          <a:effectLst/>
                          <a:latin typeface="Comic Sans MS" pitchFamily="66" charset="0"/>
                        </a:rPr>
                        <a:t>CaO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>
                          <a:effectLst/>
                          <a:latin typeface="Comic Sans MS" pitchFamily="66" charset="0"/>
                        </a:rPr>
                        <a:t>-</a:t>
                      </a:r>
                      <a:endParaRPr lang="el-GR" sz="160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BE" sz="1600" kern="1200" dirty="0" smtClean="0">
                          <a:effectLst/>
                          <a:latin typeface="Comic Sans MS" pitchFamily="66" charset="0"/>
                        </a:rPr>
                        <a:t>17</a:t>
                      </a:r>
                      <a:endParaRPr lang="el-GR" sz="1600" dirty="0">
                        <a:effectLst/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785" marR="57785" marT="9525" marB="0"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833328"/>
              </p:ext>
            </p:extLst>
          </p:nvPr>
        </p:nvGraphicFramePr>
        <p:xfrm>
          <a:off x="274209" y="4005064"/>
          <a:ext cx="8568952" cy="21007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9525"/>
                <a:gridCol w="1004691"/>
                <a:gridCol w="1440160"/>
                <a:gridCol w="1008112"/>
                <a:gridCol w="864096"/>
                <a:gridCol w="1204083"/>
                <a:gridCol w="947953"/>
                <a:gridCol w="1160332"/>
              </a:tblGrid>
              <a:tr h="384969"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omic Sans MS" pitchFamily="66" charset="0"/>
                        </a:rPr>
                        <a:t>Table 2. XRD-</a:t>
                      </a:r>
                      <a:r>
                        <a:rPr lang="en-US" sz="1600" dirty="0" err="1" smtClean="0">
                          <a:effectLst/>
                          <a:latin typeface="Comic Sans MS" pitchFamily="66" charset="0"/>
                        </a:rPr>
                        <a:t>Rietveld</a:t>
                      </a:r>
                      <a:r>
                        <a:rPr lang="en-US" sz="1600" dirty="0" smtClean="0">
                          <a:effectLst/>
                          <a:latin typeface="Comic Sans MS" pitchFamily="66" charset="0"/>
                        </a:rPr>
                        <a:t> analyses (external standard-based)</a:t>
                      </a:r>
                    </a:p>
                  </a:txBody>
                  <a:tcPr marL="58051" marR="58051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</a:tr>
              <a:tr h="6192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wt.%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omic Sans MS" pitchFamily="66" charset="0"/>
                        </a:rPr>
                        <a:t>Fayalite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(Fe</a:t>
                      </a:r>
                      <a:r>
                        <a:rPr lang="en-US" sz="1400" baseline="-25000" dirty="0"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SiO</a:t>
                      </a:r>
                      <a:r>
                        <a:rPr lang="en-US" sz="1400" baseline="-25000" dirty="0"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)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Ca-Fayalite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(Fe</a:t>
                      </a:r>
                      <a:r>
                        <a:rPr lang="en-US" sz="1400" baseline="-25000">
                          <a:effectLst/>
                          <a:latin typeface="Comic Sans MS" pitchFamily="66" charset="0"/>
                        </a:rPr>
                        <a:t>2-x</a:t>
                      </a: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Ca</a:t>
                      </a:r>
                      <a:r>
                        <a:rPr lang="en-US" sz="1400" baseline="-25000">
                          <a:effectLst/>
                          <a:latin typeface="Comic Sans MS" pitchFamily="66" charset="0"/>
                        </a:rPr>
                        <a:t>x</a:t>
                      </a: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)SiO</a:t>
                      </a:r>
                      <a:r>
                        <a:rPr lang="en-US" sz="1400" baseline="-25000">
                          <a:effectLst/>
                          <a:latin typeface="Comic Sans MS" pitchFamily="66" charset="0"/>
                        </a:rPr>
                        <a:t>4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Magnetite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(Fe</a:t>
                      </a:r>
                      <a:r>
                        <a:rPr lang="en-US" sz="1400" baseline="-25000"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O</a:t>
                      </a:r>
                      <a:r>
                        <a:rPr lang="en-US" sz="1400" baseline="-25000">
                          <a:effectLst/>
                          <a:latin typeface="Comic Sans MS" pitchFamily="66" charset="0"/>
                        </a:rPr>
                        <a:t>4</a:t>
                      </a: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)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Quartz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(SiO</a:t>
                      </a:r>
                      <a:r>
                        <a:rPr lang="en-US" sz="1400" baseline="-25000" dirty="0">
                          <a:effectLst/>
                          <a:latin typeface="Comic Sans MS" pitchFamily="66" charset="0"/>
                        </a:rPr>
                        <a:t>2</a:t>
                      </a: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)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omic Sans MS" pitchFamily="66" charset="0"/>
                        </a:rPr>
                        <a:t>Wollastonite</a:t>
                      </a: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 (CaSiO</a:t>
                      </a:r>
                      <a:r>
                        <a:rPr lang="en-US" sz="1400" baseline="-25000" dirty="0">
                          <a:effectLst/>
                          <a:latin typeface="Comic Sans MS" pitchFamily="66" charset="0"/>
                        </a:rPr>
                        <a:t>3</a:t>
                      </a: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)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Wüstite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(FeO)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Amorphous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</a:tr>
              <a:tr h="274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mic Sans MS" pitchFamily="66" charset="0"/>
                        </a:rPr>
                        <a:t>Bi-Slag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53.7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-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1.5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0.4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-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mic Sans MS" pitchFamily="66" charset="0"/>
                        </a:rPr>
                        <a:t>2.5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41.9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</a:tr>
              <a:tr h="274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Bi-IP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42.2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-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1.2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0.0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-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2.0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mic Sans MS" pitchFamily="66" charset="0"/>
                        </a:rPr>
                        <a:t>54.6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</a:tr>
              <a:tr h="274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effectLst/>
                          <a:latin typeface="Comic Sans MS" pitchFamily="66" charset="0"/>
                        </a:rPr>
                        <a:t>Te</a:t>
                      </a:r>
                      <a:r>
                        <a:rPr lang="en-US" sz="1400" dirty="0" smtClean="0">
                          <a:effectLst/>
                          <a:latin typeface="Comic Sans MS" pitchFamily="66" charset="0"/>
                        </a:rPr>
                        <a:t>-Slag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0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4.3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-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0.7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0.7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0.9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mic Sans MS" pitchFamily="66" charset="0"/>
                        </a:rPr>
                        <a:t>93.4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</a:tr>
              <a:tr h="2741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Te-IP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0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4.9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-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0.3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omic Sans MS" pitchFamily="66" charset="0"/>
                        </a:rPr>
                        <a:t>0.3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omic Sans MS" pitchFamily="66" charset="0"/>
                        </a:rPr>
                        <a:t>0.5</a:t>
                      </a:r>
                      <a:endParaRPr lang="el-GR" sz="90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omic Sans MS" pitchFamily="66" charset="0"/>
                        </a:rPr>
                        <a:t>94.0</a:t>
                      </a:r>
                      <a:endParaRPr lang="el-GR" sz="900" dirty="0">
                        <a:effectLst/>
                        <a:latin typeface="Comic Sans MS" pitchFamily="66" charset="0"/>
                      </a:endParaRPr>
                    </a:p>
                  </a:txBody>
                  <a:tcPr marL="58051" marR="58051" marT="0" marB="0" anchor="ctr"/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3972265" y="1741463"/>
            <a:ext cx="48886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latin typeface="Comic Sans MS" pitchFamily="66" charset="0"/>
              </a:rPr>
              <a:t> Activating solutions </a:t>
            </a:r>
            <a:r>
              <a:rPr lang="pt-BR" sz="2000" dirty="0">
                <a:latin typeface="Comic Sans MS" pitchFamily="66" charset="0"/>
              </a:rPr>
              <a:t>with molar ratios </a:t>
            </a:r>
            <a:r>
              <a:rPr lang="pt-BR" sz="2000" dirty="0" smtClean="0">
                <a:latin typeface="Comic Sans MS" pitchFamily="66" charset="0"/>
              </a:rPr>
              <a:t>SiO</a:t>
            </a:r>
            <a:r>
              <a:rPr lang="pt-BR" sz="2000" baseline="-25000" dirty="0" smtClean="0">
                <a:latin typeface="Comic Sans MS" pitchFamily="66" charset="0"/>
              </a:rPr>
              <a:t>2</a:t>
            </a:r>
            <a:r>
              <a:rPr lang="pt-BR" sz="2000" dirty="0" smtClean="0">
                <a:latin typeface="Comic Sans MS" pitchFamily="66" charset="0"/>
              </a:rPr>
              <a:t>/Na</a:t>
            </a:r>
            <a:r>
              <a:rPr lang="pt-BR" sz="2000" baseline="-25000" dirty="0" smtClean="0">
                <a:latin typeface="Comic Sans MS" pitchFamily="66" charset="0"/>
              </a:rPr>
              <a:t>2</a:t>
            </a:r>
            <a:r>
              <a:rPr lang="pt-BR" sz="2000" dirty="0" smtClean="0">
                <a:latin typeface="Comic Sans MS" pitchFamily="66" charset="0"/>
              </a:rPr>
              <a:t>O=1.2 </a:t>
            </a:r>
            <a:r>
              <a:rPr lang="pt-BR" sz="2000" dirty="0">
                <a:latin typeface="Comic Sans MS" pitchFamily="66" charset="0"/>
              </a:rPr>
              <a:t>and </a:t>
            </a:r>
            <a:r>
              <a:rPr lang="pt-BR" sz="2000" dirty="0" smtClean="0">
                <a:latin typeface="Comic Sans MS" pitchFamily="66" charset="0"/>
              </a:rPr>
              <a:t>H</a:t>
            </a:r>
            <a:r>
              <a:rPr lang="pt-BR" sz="2000" baseline="-25000" dirty="0" smtClean="0">
                <a:latin typeface="Comic Sans MS" pitchFamily="66" charset="0"/>
              </a:rPr>
              <a:t>2</a:t>
            </a:r>
            <a:r>
              <a:rPr lang="pt-BR" sz="2000" dirty="0" smtClean="0">
                <a:latin typeface="Comic Sans MS" pitchFamily="66" charset="0"/>
              </a:rPr>
              <a:t>O/Na</a:t>
            </a:r>
            <a:r>
              <a:rPr lang="pt-BR" sz="2000" baseline="-25000" dirty="0" smtClean="0">
                <a:latin typeface="Comic Sans MS" pitchFamily="66" charset="0"/>
              </a:rPr>
              <a:t>2</a:t>
            </a:r>
            <a:r>
              <a:rPr lang="pt-BR" sz="2000" dirty="0" smtClean="0">
                <a:latin typeface="Comic Sans MS" pitchFamily="66" charset="0"/>
              </a:rPr>
              <a:t>O=22.</a:t>
            </a:r>
          </a:p>
          <a:p>
            <a:pPr algn="just">
              <a:buFont typeface="Arial" pitchFamily="34" charset="0"/>
              <a:buChar char="•"/>
            </a:pPr>
            <a:r>
              <a:rPr lang="pt-BR" sz="2000" dirty="0" smtClean="0">
                <a:latin typeface="Comic Sans MS" pitchFamily="66" charset="0"/>
              </a:rPr>
              <a:t> Curing ~ 4 weeks.</a:t>
            </a:r>
            <a:endParaRPr lang="el-GR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700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726255" y="157620"/>
            <a:ext cx="16914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Bi samples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0000"/>
            <a:ext cx="4038182" cy="572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259" y="791895"/>
            <a:ext cx="5267325" cy="558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496" y="484118"/>
            <a:ext cx="165141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Complete analysis</a:t>
            </a:r>
            <a:endParaRPr lang="en-US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19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0000"/>
            <a:ext cx="4038182" cy="5725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726255" y="157620"/>
            <a:ext cx="169148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Bi samples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6255" y="925245"/>
            <a:ext cx="5267325" cy="531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5496" y="484118"/>
            <a:ext cx="165141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Comic Sans MS" pitchFamily="66" charset="0"/>
              </a:rPr>
              <a:t>Complete analysis</a:t>
            </a:r>
            <a:endParaRPr lang="en-US" sz="1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76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4455</TotalTime>
  <Words>1280</Words>
  <Application>Microsoft Office PowerPoint</Application>
  <PresentationFormat>On-screen Show (4:3)</PresentationFormat>
  <Paragraphs>320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Default Design</vt:lpstr>
      <vt:lpstr>Custom Design</vt:lpstr>
      <vt:lpstr>Εξίσωση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</dc:creator>
  <cp:lastModifiedBy>alexis</cp:lastModifiedBy>
  <cp:revision>320</cp:revision>
  <dcterms:created xsi:type="dcterms:W3CDTF">2003-09-11T16:30:28Z</dcterms:created>
  <dcterms:modified xsi:type="dcterms:W3CDTF">2017-03-31T18:49:19Z</dcterms:modified>
</cp:coreProperties>
</file>