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76" r:id="rId3"/>
    <p:sldMasterId id="2147483689" r:id="rId4"/>
  </p:sldMasterIdLst>
  <p:notesMasterIdLst>
    <p:notesMasterId r:id="rId17"/>
  </p:notesMasterIdLst>
  <p:sldIdLst>
    <p:sldId id="256" r:id="rId5"/>
    <p:sldId id="257" r:id="rId6"/>
    <p:sldId id="267" r:id="rId7"/>
    <p:sldId id="259" r:id="rId8"/>
    <p:sldId id="262" r:id="rId9"/>
    <p:sldId id="260" r:id="rId10"/>
    <p:sldId id="263" r:id="rId11"/>
    <p:sldId id="264" r:id="rId12"/>
    <p:sldId id="268" r:id="rId13"/>
    <p:sldId id="265" r:id="rId14"/>
    <p:sldId id="266" r:id="rId15"/>
    <p:sldId id="269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0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680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2F754D-7BFD-4D5D-82F2-ECE5A27448A9}" type="datetimeFigureOut">
              <a:rPr lang="fr-CH" smtClean="0"/>
              <a:t>31.03.2017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CDCDB6-8D0C-4E7B-995C-2ACCA85D05C9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9394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8"/>
          <p:cNvGrpSpPr>
            <a:grpSpLocks/>
          </p:cNvGrpSpPr>
          <p:nvPr/>
        </p:nvGrpSpPr>
        <p:grpSpPr bwMode="auto">
          <a:xfrm>
            <a:off x="451340" y="133353"/>
            <a:ext cx="8267700" cy="1027113"/>
            <a:chOff x="488504" y="134143"/>
            <a:chExt cx="8956637" cy="1026605"/>
          </a:xfrm>
        </p:grpSpPr>
        <p:pic>
          <p:nvPicPr>
            <p:cNvPr id="5" name="Image 9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90599" y="248077"/>
              <a:ext cx="1454542" cy="798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Image 10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8504" y="134143"/>
              <a:ext cx="1026605" cy="102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994" y="4691063"/>
            <a:ext cx="2904392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fld id="{7F5A1E2C-B29B-47F9-8F3A-145CA31CEEF9}" type="datetime1">
              <a:rPr lang="fr-CH" smtClean="0"/>
              <a:t>31.03.2017</a:t>
            </a:fld>
            <a:endParaRPr lang="fr-CH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endParaRPr lang="fr-CH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D8E2808-16C2-4896-BF68-6EDA7472A124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45166" y="215903"/>
            <a:ext cx="2180492" cy="59102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9294" y="215903"/>
            <a:ext cx="6405197" cy="59102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045ED5-CE1E-4833-8A37-0F0B73795690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9840-7600-4FFA-B266-F90EF58DB3AF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4073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8"/>
          <p:cNvGrpSpPr>
            <a:grpSpLocks/>
          </p:cNvGrpSpPr>
          <p:nvPr userDrawn="1"/>
        </p:nvGrpSpPr>
        <p:grpSpPr bwMode="auto">
          <a:xfrm>
            <a:off x="451342" y="133357"/>
            <a:ext cx="8267700" cy="1027113"/>
            <a:chOff x="488504" y="134143"/>
            <a:chExt cx="8956637" cy="1026605"/>
          </a:xfrm>
        </p:grpSpPr>
        <p:pic>
          <p:nvPicPr>
            <p:cNvPr id="5" name="Image 9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90599" y="248077"/>
              <a:ext cx="1454542" cy="798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Image 10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8504" y="134143"/>
              <a:ext cx="1026605" cy="102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 9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996" y="4691063"/>
            <a:ext cx="2904392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Modifiez le style du titre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7A276CA-9C82-48CB-8B9B-7660B6FAFFD3}" type="datetime1">
              <a:rPr lang="fr-CH" smtClean="0"/>
              <a:t>31.03.2017</a:t>
            </a:fld>
            <a:endParaRPr lang="en-US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A5F204-E470-423B-9FE9-DFF6FE999CC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/>
          <p:cNvPicPr>
            <a:picLocks noChangeAspect="1"/>
          </p:cNvPicPr>
          <p:nvPr userDrawn="1"/>
        </p:nvPicPr>
        <p:blipFill>
          <a:blip r:embed="rId2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6"/>
          <p:cNvPicPr>
            <a:picLocks noChangeAspect="1"/>
          </p:cNvPicPr>
          <p:nvPr userDrawn="1"/>
        </p:nvPicPr>
        <p:blipFill>
          <a:blip r:embed="rId2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385" y="216000"/>
            <a:ext cx="8792799" cy="563563"/>
          </a:xfrm>
        </p:spPr>
        <p:txBody>
          <a:bodyPr/>
          <a:lstStyle>
            <a:lvl1pPr algn="l">
              <a:defRPr sz="2800">
                <a:solidFill>
                  <a:srgbClr val="000099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1627F52-1E24-4C27-A59F-6F162F5E0B8A}" type="datetime1">
              <a:rPr lang="fr-CH" smtClean="0"/>
              <a:t>31.03.2017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FFEE9B3-9C85-4020-AE66-27A96EE54AF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7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8"/>
          <p:cNvGrpSpPr>
            <a:grpSpLocks/>
          </p:cNvGrpSpPr>
          <p:nvPr/>
        </p:nvGrpSpPr>
        <p:grpSpPr bwMode="auto">
          <a:xfrm>
            <a:off x="451339" y="133351"/>
            <a:ext cx="8267700" cy="1027113"/>
            <a:chOff x="488504" y="134143"/>
            <a:chExt cx="8956637" cy="1026605"/>
          </a:xfrm>
        </p:grpSpPr>
        <p:pic>
          <p:nvPicPr>
            <p:cNvPr id="5" name="Image 9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90599" y="248077"/>
              <a:ext cx="1454542" cy="798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Image 10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8504" y="134143"/>
              <a:ext cx="1026605" cy="102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 9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993" y="4691063"/>
            <a:ext cx="2904392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fld id="{C56956E7-1C37-4677-B2DA-F600FB46D468}" type="datetime1">
              <a:rPr lang="fr-CH" smtClean="0"/>
              <a:t>31.03.2017</a:t>
            </a:fld>
            <a:endParaRPr lang="fr-CH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endParaRPr lang="fr-CH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BD692B-D95D-4232-A3D1-8B1B4BCF4210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EA0EB6-F2B4-465F-8551-147F32388392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87B059-AB82-4B85-8FA6-8C510124AA0D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024A2F-2F26-4713-AD0D-9CFA3589397D}" type="datetime1">
              <a:rPr lang="fr-CH" smtClean="0"/>
              <a:t>31.03.2017</a:t>
            </a:fld>
            <a:endParaRPr lang="fr-CH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8429E9-3D37-4AA0-81A9-CC26C484E613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31A60-EFA6-4F57-AEF2-72817188397B}" type="datetime1">
              <a:rPr lang="fr-CH" smtClean="0"/>
              <a:t>31.03.2017</a:t>
            </a:fld>
            <a:endParaRPr lang="fr-CH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F5942-7C97-4AEB-90D6-96F0D3A5DF62}" type="datetime1">
              <a:rPr lang="fr-CH" smtClean="0"/>
              <a:t>31.03.2017</a:t>
            </a:fld>
            <a:endParaRPr lang="fr-CH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B32ED-C71E-413C-B897-FFAFED378A80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6914E-32A0-40E1-AB16-DA0135BDE632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3C1C4D-4AF9-4728-8F01-AD0265EE59B2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45166" y="215901"/>
            <a:ext cx="2180492" cy="591026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9293" y="215901"/>
            <a:ext cx="6405197" cy="59102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892B71-E2CC-4DAC-A8CB-510BAC73922A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A1EE9-D8B9-445D-9C66-9E759BE2CF99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40736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e 8"/>
          <p:cNvGrpSpPr>
            <a:grpSpLocks/>
          </p:cNvGrpSpPr>
          <p:nvPr userDrawn="1"/>
        </p:nvGrpSpPr>
        <p:grpSpPr bwMode="auto">
          <a:xfrm>
            <a:off x="451341" y="133355"/>
            <a:ext cx="8267700" cy="1027113"/>
            <a:chOff x="488504" y="134143"/>
            <a:chExt cx="8956637" cy="1026605"/>
          </a:xfrm>
        </p:grpSpPr>
        <p:pic>
          <p:nvPicPr>
            <p:cNvPr id="5" name="Image 9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90599" y="248077"/>
              <a:ext cx="1454542" cy="798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Image 10"/>
            <p:cNvPicPr>
              <a:picLocks noChangeAspect="1"/>
            </p:cNvPicPr>
            <p:nvPr userDrawn="1"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8504" y="134143"/>
              <a:ext cx="1026605" cy="10266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 9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2995" y="4691063"/>
            <a:ext cx="2904392" cy="161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Modifiez le style du titre</a:t>
            </a:r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23AEE89-CAB5-4E41-8C71-1494D7241E0C}" type="datetime1">
              <a:rPr lang="fr-CH" smtClean="0"/>
              <a:t>31.03.2017</a:t>
            </a:fld>
            <a:endParaRPr lang="en-US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EA5F204-E470-423B-9FE9-DFF6FE999CC4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6"/>
          <p:cNvPicPr>
            <a:picLocks noChangeAspect="1"/>
          </p:cNvPicPr>
          <p:nvPr userDrawn="1"/>
        </p:nvPicPr>
        <p:blipFill>
          <a:blip r:embed="rId2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6"/>
          <p:cNvPicPr>
            <a:picLocks noChangeAspect="1"/>
          </p:cNvPicPr>
          <p:nvPr userDrawn="1"/>
        </p:nvPicPr>
        <p:blipFill>
          <a:blip r:embed="rId2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9385" y="216000"/>
            <a:ext cx="8792799" cy="563563"/>
          </a:xfrm>
        </p:spPr>
        <p:txBody>
          <a:bodyPr/>
          <a:lstStyle>
            <a:lvl1pPr algn="l">
              <a:defRPr sz="2800">
                <a:solidFill>
                  <a:srgbClr val="000099"/>
                </a:solidFill>
                <a:latin typeface="+mn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9345CF6-EB85-426B-B73D-6E91F6F36026}" type="datetime1">
              <a:rPr lang="fr-CH" smtClean="0"/>
              <a:t>31.03.2017</a:t>
            </a:fld>
            <a:endParaRPr lang="en-US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FFEE9B3-9C85-4020-AE66-27A96EE54AFE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435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29246F-9D1A-4E42-883C-B78E5AAC9B0D}" type="datetime1">
              <a:rPr lang="fr-CH" smtClean="0"/>
              <a:t>31.03.2017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1" y="1600203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2338" y="1600203"/>
            <a:ext cx="404446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5485FB-E72D-4917-938D-4B4A9B4746A2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271" y="1535113"/>
            <a:ext cx="4041531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271" y="2174875"/>
            <a:ext cx="4041531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2F3CC5-382F-40F8-865E-7C2F4DBA3E21}" type="datetime1">
              <a:rPr lang="fr-CH" smtClean="0"/>
              <a:t>31.03.2017</a:t>
            </a:fld>
            <a:endParaRPr lang="fr-CH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112A32-4B82-4EBD-9229-0565BB09A394}" type="datetime1">
              <a:rPr lang="fr-CH" smtClean="0"/>
              <a:t>31.03.2017</a:t>
            </a:fld>
            <a:endParaRPr lang="fr-CH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317767-CDF5-4D6F-87DD-BC1E391CC26F}" type="datetime1">
              <a:rPr lang="fr-CH" smtClean="0"/>
              <a:t>31.03.2017</a:t>
            </a:fld>
            <a:endParaRPr lang="fr-CH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538" y="273053"/>
            <a:ext cx="5111262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435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834CB0-323D-4739-BB75-596C4BB13209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B7C423-D59A-43C4-9AC1-F29E0A4A4BE7}" type="datetime1">
              <a:rPr lang="fr-CH" smtClean="0"/>
              <a:t>31.03.2017</a:t>
            </a:fld>
            <a:endParaRPr lang="fr-CH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CH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 6"/>
          <p:cNvPicPr>
            <a:picLocks noChangeAspect="1"/>
          </p:cNvPicPr>
          <p:nvPr/>
        </p:nvPicPr>
        <p:blipFill>
          <a:blip r:embed="rId14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Image 7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Image 6"/>
          <p:cNvPicPr>
            <a:picLocks noChangeAspect="1"/>
          </p:cNvPicPr>
          <p:nvPr/>
        </p:nvPicPr>
        <p:blipFill>
          <a:blip r:embed="rId14" cstate="print"/>
          <a:srcRect r="4137"/>
          <a:stretch>
            <a:fillRect/>
          </a:stretch>
        </p:blipFill>
        <p:spPr bwMode="auto">
          <a:xfrm>
            <a:off x="-14653" y="728666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99294" y="215903"/>
            <a:ext cx="8726366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46892" y="6537328"/>
            <a:ext cx="2133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fld id="{8A636068-2777-43F5-9212-B05520993765}" type="datetime1">
              <a:rPr lang="fr-CH" smtClean="0"/>
              <a:t>31.03.2017</a:t>
            </a:fld>
            <a:endParaRPr lang="fr-CH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130062" y="6529391"/>
            <a:ext cx="2895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endParaRPr lang="fr-CH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963508" y="6524628"/>
            <a:ext cx="2133600" cy="3333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99295" y="215904"/>
            <a:ext cx="8726366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46892" y="6537330"/>
            <a:ext cx="2133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0E34E2D1-F39B-4E5C-93D0-E756F3B26006}" type="datetime1">
              <a:rPr lang="fr-CH" smtClean="0"/>
              <a:t>31.03.2017</a:t>
            </a:fld>
            <a:endParaRPr lang="en-US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130062" y="6529393"/>
            <a:ext cx="2895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963508" y="6524630"/>
            <a:ext cx="2133600" cy="3333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078C90A-6A07-4B17-9515-D5EEEC9E0AE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age 6"/>
          <p:cNvPicPr>
            <a:picLocks noChangeAspect="1"/>
          </p:cNvPicPr>
          <p:nvPr/>
        </p:nvPicPr>
        <p:blipFill>
          <a:blip r:embed="rId14" cstate="print"/>
          <a:srcRect r="4137"/>
          <a:stretch>
            <a:fillRect/>
          </a:stretch>
        </p:blipFill>
        <p:spPr bwMode="auto">
          <a:xfrm>
            <a:off x="-14653" y="728664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Image 7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92966" y="6562725"/>
            <a:ext cx="5334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Image 6"/>
          <p:cNvPicPr>
            <a:picLocks noChangeAspect="1"/>
          </p:cNvPicPr>
          <p:nvPr/>
        </p:nvPicPr>
        <p:blipFill>
          <a:blip r:embed="rId14" cstate="print"/>
          <a:srcRect r="4137"/>
          <a:stretch>
            <a:fillRect/>
          </a:stretch>
        </p:blipFill>
        <p:spPr bwMode="auto">
          <a:xfrm>
            <a:off x="-14653" y="728664"/>
            <a:ext cx="9158654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99293" y="215901"/>
            <a:ext cx="8726366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46892" y="6537326"/>
            <a:ext cx="2133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fld id="{597F6F4C-E186-4C6E-B624-A6E37FC5D9FA}" type="datetime1">
              <a:rPr lang="fr-CH" smtClean="0"/>
              <a:t>31.03.2017</a:t>
            </a:fld>
            <a:endParaRPr lang="fr-CH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130062" y="6529389"/>
            <a:ext cx="2895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endParaRPr lang="fr-CH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963508" y="6524626"/>
            <a:ext cx="2133600" cy="3333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fld id="{E3F7EEAD-0F0D-4B35-8B3F-58FA192148DB}" type="slidenum">
              <a:rPr lang="fr-CH" smtClean="0"/>
              <a:t>‹N°›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99294" y="215903"/>
            <a:ext cx="8726366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46892" y="6537328"/>
            <a:ext cx="2133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3A5B31AB-172F-4FF6-991A-FD6A616064D0}" type="datetime1">
              <a:rPr lang="fr-CH" smtClean="0"/>
              <a:t>31.03.2017</a:t>
            </a:fld>
            <a:endParaRPr lang="en-US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130062" y="6529391"/>
            <a:ext cx="2895600" cy="3206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6963508" y="6524628"/>
            <a:ext cx="2133600" cy="333375"/>
          </a:xfrm>
          <a:prstGeom prst="rect">
            <a:avLst/>
          </a:prstGeom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078C90A-6A07-4B17-9515-D5EEEC9E0AEB}" type="slidenum">
              <a:rPr lang="en-US"/>
              <a:pPr>
                <a:defRPr/>
              </a:pPr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TIF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/>
          <a:lstStyle/>
          <a:p>
            <a:pPr algn="ctr"/>
            <a:r>
              <a:rPr lang="en-US" altLang="fr-FR" sz="2000" dirty="0">
                <a:solidFill>
                  <a:srgbClr val="002060"/>
                </a:solidFill>
              </a:rPr>
              <a:t>EFFECT OF COOLING WATER CHEMISTRY ON HYDRATION OF GRANULATED BLAST FURNACE SLAG</a:t>
            </a:r>
            <a:endParaRPr lang="fr-CH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9512" y="4509120"/>
            <a:ext cx="8568952" cy="2304256"/>
          </a:xfrm>
        </p:spPr>
        <p:txBody>
          <a:bodyPr/>
          <a:lstStyle/>
          <a:p>
            <a:r>
              <a:rPr lang="fr-CH" altLang="fr-FR" sz="1400" b="1" u="sng" dirty="0" smtClean="0">
                <a:solidFill>
                  <a:schemeClr val="tx1"/>
                </a:solidFill>
              </a:rPr>
              <a:t>Romain </a:t>
            </a:r>
            <a:r>
              <a:rPr lang="fr-CH" altLang="fr-FR" sz="1400" b="1" u="sng" dirty="0">
                <a:solidFill>
                  <a:schemeClr val="tx1"/>
                </a:solidFill>
              </a:rPr>
              <a:t>TRAUCHESSEC</a:t>
            </a:r>
            <a:r>
              <a:rPr lang="fr-CH" altLang="fr-FR" sz="1400" b="1" u="sng" baseline="30000" dirty="0">
                <a:solidFill>
                  <a:schemeClr val="tx1"/>
                </a:solidFill>
              </a:rPr>
              <a:t>1</a:t>
            </a:r>
            <a:r>
              <a:rPr lang="fr-CH" altLang="fr-FR" sz="1400" b="1" dirty="0">
                <a:solidFill>
                  <a:schemeClr val="tx1"/>
                </a:solidFill>
              </a:rPr>
              <a:t>, </a:t>
            </a:r>
            <a:r>
              <a:rPr lang="fr-CH" altLang="fr-FR" sz="1400" b="1" dirty="0" err="1">
                <a:solidFill>
                  <a:schemeClr val="tx1"/>
                </a:solidFill>
              </a:rPr>
              <a:t>Lyès</a:t>
            </a:r>
            <a:r>
              <a:rPr lang="fr-CH" altLang="fr-FR" sz="1400" b="1" dirty="0">
                <a:solidFill>
                  <a:schemeClr val="tx1"/>
                </a:solidFill>
              </a:rPr>
              <a:t> CHAOUCHE</a:t>
            </a:r>
            <a:r>
              <a:rPr lang="fr-CH" altLang="fr-FR" sz="1400" b="1" baseline="30000" dirty="0">
                <a:solidFill>
                  <a:schemeClr val="tx1"/>
                </a:solidFill>
              </a:rPr>
              <a:t>1</a:t>
            </a:r>
            <a:r>
              <a:rPr lang="fr-CH" altLang="fr-FR" sz="1400" b="1" dirty="0">
                <a:solidFill>
                  <a:schemeClr val="tx1"/>
                </a:solidFill>
              </a:rPr>
              <a:t>, Cécile DILIBERTO</a:t>
            </a:r>
            <a:r>
              <a:rPr lang="fr-CH" altLang="fr-FR" sz="1400" b="1" baseline="30000" dirty="0">
                <a:solidFill>
                  <a:schemeClr val="tx1"/>
                </a:solidFill>
              </a:rPr>
              <a:t>1</a:t>
            </a:r>
            <a:r>
              <a:rPr lang="fr-CH" altLang="fr-FR" sz="1400" b="1" dirty="0">
                <a:solidFill>
                  <a:schemeClr val="tx1"/>
                </a:solidFill>
              </a:rPr>
              <a:t>, Patrice REEB</a:t>
            </a:r>
            <a:r>
              <a:rPr lang="fr-CH" altLang="fr-FR" sz="1400" b="1" baseline="30000" dirty="0">
                <a:solidFill>
                  <a:schemeClr val="tx1"/>
                </a:solidFill>
              </a:rPr>
              <a:t>2</a:t>
            </a:r>
            <a:r>
              <a:rPr lang="fr-CH" altLang="fr-FR" sz="1400" b="1" dirty="0">
                <a:solidFill>
                  <a:schemeClr val="tx1"/>
                </a:solidFill>
              </a:rPr>
              <a:t>, André LECOMTE</a:t>
            </a:r>
            <a:r>
              <a:rPr lang="fr-CH" altLang="fr-FR" sz="1400" b="1" baseline="30000" dirty="0">
                <a:solidFill>
                  <a:schemeClr val="tx1"/>
                </a:solidFill>
              </a:rPr>
              <a:t>1</a:t>
            </a:r>
            <a:r>
              <a:rPr lang="fr-CH" altLang="fr-FR" sz="1400" b="1" dirty="0">
                <a:solidFill>
                  <a:schemeClr val="tx1"/>
                </a:solidFill>
              </a:rPr>
              <a:t>, </a:t>
            </a:r>
            <a:r>
              <a:rPr lang="fr-CH" altLang="fr-FR" sz="1400" b="1" dirty="0" err="1">
                <a:solidFill>
                  <a:schemeClr val="tx1"/>
                </a:solidFill>
              </a:rPr>
              <a:t>Samyr</a:t>
            </a:r>
            <a:r>
              <a:rPr lang="fr-CH" altLang="fr-FR" sz="1400" b="1" dirty="0">
                <a:solidFill>
                  <a:schemeClr val="tx1"/>
                </a:solidFill>
              </a:rPr>
              <a:t> EL-BEDOUI</a:t>
            </a:r>
            <a:r>
              <a:rPr lang="fr-CH" altLang="fr-FR" sz="1400" b="1" baseline="30000" dirty="0">
                <a:solidFill>
                  <a:schemeClr val="tx1"/>
                </a:solidFill>
              </a:rPr>
              <a:t>3</a:t>
            </a:r>
            <a:r>
              <a:rPr lang="fr-CH" altLang="fr-FR" sz="1400" b="1" dirty="0">
                <a:solidFill>
                  <a:schemeClr val="tx1"/>
                </a:solidFill>
              </a:rPr>
              <a:t>, Klaus-Jürgen </a:t>
            </a:r>
            <a:r>
              <a:rPr lang="fr-CH" altLang="fr-FR" sz="1400" b="1" dirty="0" smtClean="0">
                <a:solidFill>
                  <a:schemeClr val="tx1"/>
                </a:solidFill>
              </a:rPr>
              <a:t>ARLT</a:t>
            </a:r>
            <a:r>
              <a:rPr lang="fr-CH" altLang="fr-FR" sz="1400" b="1" baseline="30000" dirty="0" smtClean="0">
                <a:solidFill>
                  <a:schemeClr val="tx1"/>
                </a:solidFill>
              </a:rPr>
              <a:t>2</a:t>
            </a:r>
            <a:r>
              <a:rPr lang="fr-CH" altLang="fr-FR" sz="1400" b="1" dirty="0" smtClean="0">
                <a:solidFill>
                  <a:schemeClr val="tx1"/>
                </a:solidFill>
              </a:rPr>
              <a:t>.</a:t>
            </a:r>
          </a:p>
          <a:p>
            <a:endParaRPr lang="fr-FR" altLang="fr-FR" sz="1400" b="1" dirty="0">
              <a:solidFill>
                <a:schemeClr val="tx1"/>
              </a:solidFill>
            </a:endParaRPr>
          </a:p>
          <a:p>
            <a:endParaRPr lang="fr-FR" altLang="fr-FR" sz="1400" b="1" dirty="0" smtClean="0">
              <a:solidFill>
                <a:schemeClr val="tx1"/>
              </a:solidFill>
            </a:endParaRPr>
          </a:p>
          <a:p>
            <a:endParaRPr lang="fr-CH" altLang="fr-FR" sz="1400" b="1" dirty="0">
              <a:solidFill>
                <a:schemeClr val="tx1"/>
              </a:solidFill>
            </a:endParaRPr>
          </a:p>
          <a:p>
            <a:r>
              <a:rPr lang="fr-CH" altLang="fr-FR" sz="1400" baseline="30000" dirty="0">
                <a:solidFill>
                  <a:schemeClr val="tx1"/>
                </a:solidFill>
              </a:rPr>
              <a:t>1</a:t>
            </a:r>
            <a:r>
              <a:rPr lang="fr-CH" altLang="fr-FR" sz="1400" dirty="0">
                <a:solidFill>
                  <a:schemeClr val="tx1"/>
                </a:solidFill>
              </a:rPr>
              <a:t> Institut Jean Lamour</a:t>
            </a:r>
            <a:r>
              <a:rPr lang="fr-CH" altLang="fr-FR" sz="1400" dirty="0" smtClean="0">
                <a:solidFill>
                  <a:schemeClr val="tx1"/>
                </a:solidFill>
              </a:rPr>
              <a:t>, </a:t>
            </a:r>
            <a:r>
              <a:rPr lang="fr-CH" altLang="fr-FR" sz="1400" dirty="0">
                <a:solidFill>
                  <a:schemeClr val="tx1"/>
                </a:solidFill>
              </a:rPr>
              <a:t>Université de </a:t>
            </a:r>
            <a:r>
              <a:rPr lang="fr-CH" altLang="fr-FR" sz="1400" dirty="0" smtClean="0">
                <a:solidFill>
                  <a:schemeClr val="tx1"/>
                </a:solidFill>
              </a:rPr>
              <a:t>Lorraine, France.</a:t>
            </a:r>
            <a:endParaRPr lang="fr-CH" altLang="fr-FR" sz="1400" dirty="0">
              <a:solidFill>
                <a:schemeClr val="tx1"/>
              </a:solidFill>
            </a:endParaRPr>
          </a:p>
          <a:p>
            <a:r>
              <a:rPr lang="fr-CH" altLang="fr-FR" sz="1400" baseline="30000" dirty="0">
                <a:solidFill>
                  <a:schemeClr val="tx1"/>
                </a:solidFill>
              </a:rPr>
              <a:t>2</a:t>
            </a:r>
            <a:r>
              <a:rPr lang="fr-CH" altLang="fr-FR" sz="1400" dirty="0">
                <a:solidFill>
                  <a:schemeClr val="tx1"/>
                </a:solidFill>
              </a:rPr>
              <a:t> </a:t>
            </a:r>
            <a:r>
              <a:rPr lang="fr-CH" altLang="fr-FR" sz="1400" dirty="0" err="1" smtClean="0">
                <a:solidFill>
                  <a:schemeClr val="tx1"/>
                </a:solidFill>
              </a:rPr>
              <a:t>Dillinger</a:t>
            </a:r>
            <a:r>
              <a:rPr lang="fr-CH" altLang="fr-FR" sz="1400" dirty="0" smtClean="0">
                <a:solidFill>
                  <a:schemeClr val="tx1"/>
                </a:solidFill>
              </a:rPr>
              <a:t> </a:t>
            </a:r>
            <a:r>
              <a:rPr lang="fr-CH" altLang="fr-FR" sz="1400" dirty="0" err="1" smtClean="0">
                <a:solidFill>
                  <a:schemeClr val="tx1"/>
                </a:solidFill>
              </a:rPr>
              <a:t>Hüttenwerke</a:t>
            </a:r>
            <a:r>
              <a:rPr lang="fr-CH" altLang="fr-FR" sz="1400" dirty="0" smtClean="0">
                <a:solidFill>
                  <a:schemeClr val="tx1"/>
                </a:solidFill>
              </a:rPr>
              <a:t>, Germany. </a:t>
            </a:r>
            <a:endParaRPr lang="fr-CH" altLang="fr-FR" sz="1400" dirty="0">
              <a:solidFill>
                <a:schemeClr val="tx1"/>
              </a:solidFill>
            </a:endParaRPr>
          </a:p>
          <a:p>
            <a:r>
              <a:rPr lang="fr-CH" altLang="fr-FR" sz="1400" baseline="30000" dirty="0">
                <a:solidFill>
                  <a:schemeClr val="tx1"/>
                </a:solidFill>
              </a:rPr>
              <a:t>3</a:t>
            </a:r>
            <a:r>
              <a:rPr lang="fr-CH" altLang="fr-FR" sz="1400" dirty="0">
                <a:solidFill>
                  <a:schemeClr val="tx1"/>
                </a:solidFill>
              </a:rPr>
              <a:t> </a:t>
            </a:r>
            <a:r>
              <a:rPr lang="fr-CH" altLang="fr-FR" sz="1400" dirty="0" err="1" smtClean="0">
                <a:solidFill>
                  <a:schemeClr val="tx1"/>
                </a:solidFill>
              </a:rPr>
              <a:t>Cerema</a:t>
            </a:r>
            <a:r>
              <a:rPr lang="fr-CH" altLang="fr-FR" sz="1400" dirty="0" smtClean="0">
                <a:solidFill>
                  <a:schemeClr val="tx1"/>
                </a:solidFill>
              </a:rPr>
              <a:t> Tomblaine</a:t>
            </a:r>
            <a:r>
              <a:rPr lang="fr-CH" altLang="fr-FR" sz="1400" dirty="0">
                <a:solidFill>
                  <a:schemeClr val="tx1"/>
                </a:solidFill>
              </a:rPr>
              <a:t>, </a:t>
            </a:r>
            <a:r>
              <a:rPr lang="fr-CH" altLang="fr-FR" sz="1400" dirty="0" smtClean="0">
                <a:solidFill>
                  <a:schemeClr val="tx1"/>
                </a:solidFill>
              </a:rPr>
              <a:t>France.</a:t>
            </a:r>
            <a:endParaRPr lang="fr-CH" altLang="fr-FR" sz="1400" dirty="0">
              <a:solidFill>
                <a:schemeClr val="tx1"/>
              </a:solidFill>
            </a:endParaRPr>
          </a:p>
          <a:p>
            <a:endParaRPr lang="fr-CH" dirty="0"/>
          </a:p>
        </p:txBody>
      </p:sp>
      <p:pic>
        <p:nvPicPr>
          <p:cNvPr id="4" name="Picture 79" descr="Afficher l'image d'origin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-19545"/>
            <a:ext cx="2051720" cy="727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1" descr="Afficher l'image d'orig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860" y="44624"/>
            <a:ext cx="2484140" cy="620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3"/>
            <a:ext cx="1570038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777" y="5083"/>
            <a:ext cx="1869515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ous-titre 2"/>
          <p:cNvSpPr txBox="1">
            <a:spLocks/>
          </p:cNvSpPr>
          <p:nvPr/>
        </p:nvSpPr>
        <p:spPr>
          <a:xfrm>
            <a:off x="179512" y="1478496"/>
            <a:ext cx="8784976" cy="419472"/>
          </a:xfrm>
          <a:prstGeom prst="rect">
            <a:avLst/>
          </a:prstGeom>
        </p:spPr>
        <p:txBody>
          <a:bodyPr/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None/>
              <a:defRPr sz="22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fr-FR" sz="1600" b="1" kern="0" dirty="0" smtClean="0"/>
              <a:t>5th International </a:t>
            </a:r>
            <a:r>
              <a:rPr lang="fr-FR" sz="1600" b="1" kern="0" dirty="0" err="1" smtClean="0"/>
              <a:t>Slag</a:t>
            </a:r>
            <a:r>
              <a:rPr lang="fr-FR" sz="1600" b="1" kern="0" dirty="0" smtClean="0"/>
              <a:t> Valorisation Symposium, 3-5 April 2017, Leuven, </a:t>
            </a:r>
            <a:r>
              <a:rPr lang="fr-FR" sz="1600" b="1" kern="0" dirty="0" err="1" smtClean="0"/>
              <a:t>Belgium</a:t>
            </a:r>
            <a:endParaRPr lang="fr-FR" sz="1600" b="1" kern="0" dirty="0" smtClean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942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Results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H"/>
          </a:p>
        </p:txBody>
      </p:sp>
      <p:pic>
        <p:nvPicPr>
          <p:cNvPr id="4" name="Imag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8081482" cy="440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52"/>
          <p:cNvGrpSpPr>
            <a:grpSpLocks/>
          </p:cNvGrpSpPr>
          <p:nvPr/>
        </p:nvGrpSpPr>
        <p:grpSpPr bwMode="auto">
          <a:xfrm>
            <a:off x="11793940" y="2892521"/>
            <a:ext cx="1144021" cy="92525"/>
            <a:chOff x="8187" y="4286"/>
            <a:chExt cx="1515" cy="3496"/>
          </a:xfrm>
        </p:grpSpPr>
        <p:sp>
          <p:nvSpPr>
            <p:cNvPr id="6" name="Text Box 57"/>
            <p:cNvSpPr txBox="1">
              <a:spLocks noChangeArrowheads="1"/>
            </p:cNvSpPr>
            <p:nvPr/>
          </p:nvSpPr>
          <p:spPr bwMode="auto">
            <a:xfrm>
              <a:off x="8262" y="5937"/>
              <a:ext cx="144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fr-FR" altLang="fr-FR"/>
            </a:p>
          </p:txBody>
        </p:sp>
        <p:sp>
          <p:nvSpPr>
            <p:cNvPr id="7" name="Text Box 56"/>
            <p:cNvSpPr txBox="1">
              <a:spLocks noChangeArrowheads="1"/>
            </p:cNvSpPr>
            <p:nvPr/>
          </p:nvSpPr>
          <p:spPr bwMode="auto">
            <a:xfrm>
              <a:off x="8262" y="6462"/>
              <a:ext cx="144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fr-FR" altLang="fr-FR"/>
            </a:p>
          </p:txBody>
        </p:sp>
        <p:sp>
          <p:nvSpPr>
            <p:cNvPr id="8" name="Text Box 55"/>
            <p:cNvSpPr txBox="1">
              <a:spLocks noChangeArrowheads="1"/>
            </p:cNvSpPr>
            <p:nvPr/>
          </p:nvSpPr>
          <p:spPr bwMode="auto">
            <a:xfrm>
              <a:off x="8262" y="6942"/>
              <a:ext cx="144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fr-FR" altLang="fr-FR"/>
            </a:p>
          </p:txBody>
        </p:sp>
        <p:sp>
          <p:nvSpPr>
            <p:cNvPr id="9" name="Text Box 54"/>
            <p:cNvSpPr txBox="1">
              <a:spLocks noChangeArrowheads="1"/>
            </p:cNvSpPr>
            <p:nvPr/>
          </p:nvSpPr>
          <p:spPr bwMode="auto">
            <a:xfrm>
              <a:off x="8262" y="7362"/>
              <a:ext cx="1440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fr-FR" altLang="fr-FR"/>
            </a:p>
          </p:txBody>
        </p:sp>
        <p:sp>
          <p:nvSpPr>
            <p:cNvPr id="10" name="Text Box 53"/>
            <p:cNvSpPr txBox="1">
              <a:spLocks noChangeArrowheads="1"/>
            </p:cNvSpPr>
            <p:nvPr/>
          </p:nvSpPr>
          <p:spPr bwMode="auto">
            <a:xfrm>
              <a:off x="8187" y="4286"/>
              <a:ext cx="1440" cy="8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fr-FR" altLang="fr-FR"/>
            </a:p>
          </p:txBody>
        </p:sp>
      </p:grpSp>
      <p:sp>
        <p:nvSpPr>
          <p:cNvPr id="11" name="Rectangle 64"/>
          <p:cNvSpPr>
            <a:spLocks noChangeArrowheads="1"/>
          </p:cNvSpPr>
          <p:nvPr/>
        </p:nvSpPr>
        <p:spPr bwMode="auto">
          <a:xfrm>
            <a:off x="1547664" y="1196752"/>
            <a:ext cx="72161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GB" altLang="fr-FR" sz="1600" dirty="0">
                <a:cs typeface="Times New Roman" pitchFamily="18" charset="0"/>
              </a:rPr>
              <a:t>X-ray diffraction analysis of the samples after 28 days of hydration</a:t>
            </a:r>
            <a:r>
              <a:rPr lang="fr-CH" altLang="fr-FR" sz="1600" dirty="0"/>
              <a:t> </a:t>
            </a: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951254"/>
              </p:ext>
            </p:extLst>
          </p:nvPr>
        </p:nvGraphicFramePr>
        <p:xfrm>
          <a:off x="4067944" y="2708920"/>
          <a:ext cx="7910512" cy="43894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910512"/>
              </a:tblGrid>
              <a:tr h="4389437">
                <a:tc>
                  <a:txBody>
                    <a:bodyPr/>
                    <a:lstStyle/>
                    <a:p>
                      <a:pPr mar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I Calcite</a:t>
                      </a:r>
                      <a:endParaRPr lang="fr-CH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Ettringite</a:t>
                      </a: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  <a:p>
                      <a:pPr mar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CH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CH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BF1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BF1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BF2 </a:t>
                      </a:r>
                      <a:r>
                        <a:rPr lang="fr-FR" sz="14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solidFill>
                            <a:schemeClr val="tx1"/>
                          </a:solidFill>
                          <a:effectLst/>
                        </a:rPr>
                        <a:t>BF2 D</a:t>
                      </a:r>
                      <a:endParaRPr lang="fr-CH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r>
                        <a:rPr lang="fr-CH" sz="1400" dirty="0" smtClean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68592" marR="68592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ZoneTexte 18"/>
          <p:cNvSpPr txBox="1">
            <a:spLocks noChangeArrowheads="1"/>
          </p:cNvSpPr>
          <p:nvPr/>
        </p:nvSpPr>
        <p:spPr bwMode="auto">
          <a:xfrm>
            <a:off x="539551" y="6133366"/>
            <a:ext cx="844026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fr-FR" sz="1600" dirty="0" err="1">
                <a:latin typeface="+mn-lt"/>
              </a:rPr>
              <a:t>Ettringite</a:t>
            </a:r>
            <a:r>
              <a:rPr lang="en-US" altLang="fr-FR" sz="1600" dirty="0">
                <a:latin typeface="+mn-lt"/>
              </a:rPr>
              <a:t> and calcite </a:t>
            </a:r>
            <a:r>
              <a:rPr lang="en-US" altLang="fr-FR" sz="1600" dirty="0" smtClean="0">
                <a:latin typeface="+mn-lt"/>
              </a:rPr>
              <a:t>(linked to carbonation of hydrates) are </a:t>
            </a:r>
            <a:r>
              <a:rPr lang="en-US" altLang="fr-FR" sz="1600" dirty="0">
                <a:latin typeface="+mn-lt"/>
              </a:rPr>
              <a:t>formed in all the samples</a:t>
            </a:r>
            <a:r>
              <a:rPr lang="en-US" altLang="fr-FR" sz="1600" dirty="0" smtClean="0">
                <a:latin typeface="+mn-lt"/>
              </a:rPr>
              <a:t>.</a:t>
            </a:r>
          </a:p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fr-FR" sz="1600" dirty="0" smtClean="0">
                <a:latin typeface="+mn-lt"/>
              </a:rPr>
              <a:t>Quantification impossible (&lt;1% of hydrate : thermogravimetric analysis).</a:t>
            </a:r>
            <a:endParaRPr lang="en-US" altLang="fr-FR" sz="1600" dirty="0">
              <a:latin typeface="+mn-lt"/>
            </a:endParaRPr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1365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CONCLUSION</a:t>
            </a:r>
          </a:p>
        </p:txBody>
      </p:sp>
      <p:sp>
        <p:nvSpPr>
          <p:cNvPr id="5" name="ZoneTexte 18"/>
          <p:cNvSpPr txBox="1">
            <a:spLocks noChangeArrowheads="1"/>
          </p:cNvSpPr>
          <p:nvPr/>
        </p:nvSpPr>
        <p:spPr bwMode="auto">
          <a:xfrm>
            <a:off x="3538380" y="764704"/>
            <a:ext cx="30450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3200" b="1" dirty="0">
                <a:solidFill>
                  <a:schemeClr val="bg1"/>
                </a:solidFill>
              </a:rPr>
              <a:t>BF1B – 28j – W/S = 0.3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23528" y="1533560"/>
            <a:ext cx="8424936" cy="35394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342900" indent="-342900" defTabSz="419700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dirty="0" smtClean="0"/>
              <a:t>Cooling </a:t>
            </a:r>
            <a:r>
              <a:rPr lang="en-US" sz="1600" dirty="0"/>
              <a:t>water affects the composition of the interstitial solution during GBFS </a:t>
            </a:r>
            <a:r>
              <a:rPr lang="en-US" sz="1600" dirty="0" smtClean="0"/>
              <a:t>hydration : it controls K</a:t>
            </a:r>
            <a:r>
              <a:rPr lang="en-US" sz="1600" dirty="0"/>
              <a:t>, Na and Cl </a:t>
            </a:r>
            <a:r>
              <a:rPr lang="en-US" sz="1600" dirty="0" smtClean="0"/>
              <a:t>concentrations.</a:t>
            </a:r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/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  <a:p>
            <a:pPr marL="342900" indent="-342900" defTabSz="419700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dirty="0" smtClean="0"/>
              <a:t>Ca</a:t>
            </a:r>
            <a:r>
              <a:rPr lang="en-US" sz="1600" dirty="0"/>
              <a:t>, Mg, Al, Si and S concentrations can be modified by the </a:t>
            </a:r>
            <a:r>
              <a:rPr lang="en-US" sz="1600" dirty="0" smtClean="0"/>
              <a:t>quenching </a:t>
            </a:r>
            <a:r>
              <a:rPr lang="en-US" sz="1600" dirty="0"/>
              <a:t>water but they are essentially controlled by slag dissolution. </a:t>
            </a:r>
            <a:endParaRPr lang="en-US" sz="1600" dirty="0" smtClean="0"/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/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  <a:p>
            <a:pPr marL="342900" indent="-342900" defTabSz="419700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dirty="0" smtClean="0"/>
              <a:t>pH </a:t>
            </a:r>
            <a:r>
              <a:rPr lang="en-US" sz="1600" dirty="0"/>
              <a:t>and hydrates nature are not </a:t>
            </a:r>
            <a:r>
              <a:rPr lang="en-US" sz="1600" dirty="0" smtClean="0"/>
              <a:t>significantly modified </a:t>
            </a:r>
            <a:r>
              <a:rPr lang="en-US" sz="1600" dirty="0"/>
              <a:t>by the cooling water. </a:t>
            </a:r>
            <a:endParaRPr lang="en-US" sz="1600" dirty="0" smtClean="0"/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/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/>
          </a:p>
          <a:p>
            <a:pPr marL="342900" indent="-342900" defTabSz="419700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dirty="0" smtClean="0"/>
              <a:t>Consequently</a:t>
            </a:r>
            <a:r>
              <a:rPr lang="en-US" sz="1600" dirty="0"/>
              <a:t>, influence of cooling water </a:t>
            </a:r>
            <a:r>
              <a:rPr lang="en-US" sz="1600" dirty="0" smtClean="0"/>
              <a:t>chemical composition </a:t>
            </a:r>
            <a:r>
              <a:rPr lang="en-US" sz="1600" dirty="0"/>
              <a:t>on GBFS hydration </a:t>
            </a:r>
            <a:r>
              <a:rPr lang="en-US" sz="1600" dirty="0" smtClean="0"/>
              <a:t>can only be </a:t>
            </a:r>
            <a:r>
              <a:rPr lang="en-US" sz="1600" dirty="0"/>
              <a:t>moderate</a:t>
            </a:r>
            <a:r>
              <a:rPr lang="en-US" sz="1600" dirty="0" smtClean="0"/>
              <a:t>.</a:t>
            </a:r>
          </a:p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u="sng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11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685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8"/>
          <p:cNvSpPr txBox="1">
            <a:spLocks noChangeArrowheads="1"/>
          </p:cNvSpPr>
          <p:nvPr/>
        </p:nvSpPr>
        <p:spPr bwMode="auto">
          <a:xfrm>
            <a:off x="3538380" y="764704"/>
            <a:ext cx="30450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3200" b="1" dirty="0">
                <a:solidFill>
                  <a:schemeClr val="bg1"/>
                </a:solidFill>
              </a:rPr>
              <a:t>BF1B – 28j – W/S = 0.3</a:t>
            </a:r>
          </a:p>
        </p:txBody>
      </p:sp>
      <p:sp>
        <p:nvSpPr>
          <p:cNvPr id="7" name="ZoneTexte 18"/>
          <p:cNvSpPr txBox="1">
            <a:spLocks noChangeArrowheads="1"/>
          </p:cNvSpPr>
          <p:nvPr/>
        </p:nvSpPr>
        <p:spPr bwMode="auto">
          <a:xfrm>
            <a:off x="3535205" y="5257329"/>
            <a:ext cx="30450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3200" b="1">
                <a:solidFill>
                  <a:schemeClr val="bg1"/>
                </a:solidFill>
              </a:rPr>
              <a:t>BF1B – 28j – W/S = 0.3</a:t>
            </a: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12</a:t>
            </a:fld>
            <a:endParaRPr lang="fr-CH"/>
          </a:p>
        </p:txBody>
      </p:sp>
      <p:sp>
        <p:nvSpPr>
          <p:cNvPr id="8" name="ZoneTexte 7"/>
          <p:cNvSpPr txBox="1"/>
          <p:nvPr/>
        </p:nvSpPr>
        <p:spPr>
          <a:xfrm>
            <a:off x="2243109" y="1340768"/>
            <a:ext cx="41024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FR" sz="2400" dirty="0"/>
          </a:p>
          <a:p>
            <a:pPr algn="ctr"/>
            <a:r>
              <a:rPr lang="en-US" sz="2400" dirty="0" smtClean="0"/>
              <a:t>Thank you for your attention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Do you have any questions?</a:t>
            </a:r>
          </a:p>
          <a:p>
            <a:pPr algn="ctr"/>
            <a:endParaRPr lang="fr-FR" sz="2400" dirty="0"/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306" y="3573016"/>
            <a:ext cx="94138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60032" y="3861048"/>
            <a:ext cx="504056" cy="36004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867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r>
              <a:rPr lang="en-US" sz="2000" cap="all" dirty="0" smtClean="0">
                <a:solidFill>
                  <a:srgbClr val="002060"/>
                </a:solidFill>
              </a:rPr>
              <a:t>INTRODUCTION</a:t>
            </a:r>
            <a:endParaRPr lang="fr-CH" sz="2000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 bwMode="auto">
          <a:xfrm rot="10800000" flipV="1">
            <a:off x="35496" y="1124745"/>
            <a:ext cx="8928992" cy="57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700" tIns="209850" rIns="419700" bIns="20985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600" b="1" dirty="0" smtClean="0">
                <a:latin typeface="+mn-lt"/>
              </a:rPr>
              <a:t>Granulated Blast Furnace Slag (GBFS) is commonly </a:t>
            </a:r>
            <a:r>
              <a:rPr lang="en-US" altLang="fr-FR" sz="1600" b="1" dirty="0">
                <a:latin typeface="+mn-lt"/>
              </a:rPr>
              <a:t>used has an hydraulic binder for road </a:t>
            </a:r>
            <a:r>
              <a:rPr lang="en-US" altLang="fr-FR" sz="1600" b="1" dirty="0" smtClean="0">
                <a:latin typeface="+mn-lt"/>
              </a:rPr>
              <a:t>construction.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26459" y="61461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 smtClean="0"/>
              <a:t>NF EN 14227-2 : </a:t>
            </a:r>
            <a:r>
              <a:rPr lang="en-US" sz="1600" dirty="0" smtClean="0"/>
              <a:t>Hydraulically bound mixtures — Specifications — Part 2: Slag bound granular mixtures</a:t>
            </a:r>
            <a:r>
              <a:rPr lang="fr-CH" sz="1600" dirty="0" smtClean="0"/>
              <a:t>. </a:t>
            </a:r>
            <a:endParaRPr lang="fr-CH" sz="1600" dirty="0"/>
          </a:p>
        </p:txBody>
      </p:sp>
      <p:sp>
        <p:nvSpPr>
          <p:cNvPr id="14" name="Espace réservé du contenu 3"/>
          <p:cNvSpPr txBox="1">
            <a:spLocks/>
          </p:cNvSpPr>
          <p:nvPr/>
        </p:nvSpPr>
        <p:spPr bwMode="auto">
          <a:xfrm rot="10800000" flipV="1">
            <a:off x="-1" y="1916833"/>
            <a:ext cx="9022141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700" tIns="209850" rIns="419700" bIns="20985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sz="1600" dirty="0" smtClean="0">
                <a:latin typeface="+mn-lt"/>
              </a:rPr>
              <a:t>Example</a:t>
            </a:r>
            <a:r>
              <a:rPr lang="fr-CH" sz="1600" dirty="0" smtClean="0">
                <a:latin typeface="+mn-lt"/>
              </a:rPr>
              <a:t>, base course : 20% GBFS (0/2) + 80% air-</a:t>
            </a:r>
            <a:r>
              <a:rPr lang="fr-CH" sz="1600" dirty="0" err="1" smtClean="0">
                <a:latin typeface="+mn-lt"/>
              </a:rPr>
              <a:t>cooled</a:t>
            </a:r>
            <a:r>
              <a:rPr lang="fr-CH" sz="1600" dirty="0" smtClean="0">
                <a:latin typeface="+mn-lt"/>
              </a:rPr>
              <a:t> blast </a:t>
            </a:r>
            <a:r>
              <a:rPr lang="fr-CH" sz="1600" dirty="0" err="1" smtClean="0">
                <a:latin typeface="+mn-lt"/>
              </a:rPr>
              <a:t>furnace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slag</a:t>
            </a:r>
            <a:r>
              <a:rPr lang="fr-CH" sz="1600" dirty="0" smtClean="0">
                <a:latin typeface="+mn-lt"/>
              </a:rPr>
              <a:t>  (0/22).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2</a:t>
            </a:fld>
            <a:endParaRPr lang="fr-CH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0497" y="2708920"/>
            <a:ext cx="3558989" cy="2456329"/>
          </a:xfrm>
          <a:prstGeom prst="roundRect">
            <a:avLst>
              <a:gd name="adj" fmla="val 16667"/>
            </a:avLst>
          </a:prstGeom>
          <a:ln>
            <a:noFill/>
          </a:ln>
          <a:effectLst/>
          <a:scene3d>
            <a:camera prst="orthographicFront"/>
            <a:lightRig rig="contrasting" dir="t">
              <a:rot lat="0" lon="0" rev="0"/>
            </a:lightRig>
          </a:scene3d>
          <a:sp3d prstMaterial="plastic">
            <a:bevelT w="0" h="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space réservé du contenu 3"/>
          <p:cNvSpPr txBox="1">
            <a:spLocks/>
          </p:cNvSpPr>
          <p:nvPr/>
        </p:nvSpPr>
        <p:spPr bwMode="auto">
          <a:xfrm rot="10800000" flipV="1">
            <a:off x="80680" y="5219290"/>
            <a:ext cx="9022141" cy="86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700" tIns="209850" rIns="419700" bIns="20985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600" dirty="0" smtClean="0">
                <a:latin typeface="+mn-lt"/>
              </a:rPr>
              <a:t>These bounds granular mixtures can be obtained </a:t>
            </a:r>
            <a:r>
              <a:rPr lang="en-US" altLang="fr-FR" sz="1600" u="sng" dirty="0" smtClean="0">
                <a:latin typeface="+mn-lt"/>
              </a:rPr>
              <a:t>without crushing and without activator </a:t>
            </a:r>
            <a:r>
              <a:rPr lang="en-US" altLang="fr-FR" sz="1600" dirty="0" smtClean="0">
                <a:latin typeface="+mn-lt"/>
              </a:rPr>
              <a:t>(lime, cement). </a:t>
            </a:r>
            <a:endParaRPr lang="en-US" altLang="fr-FR" sz="200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15816" y="4910971"/>
            <a:ext cx="7184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dirty="0" smtClean="0"/>
              <a:t>© </a:t>
            </a:r>
            <a:r>
              <a:rPr lang="fr-FR" sz="900" dirty="0" err="1" smtClean="0"/>
              <a:t>Dillinger</a:t>
            </a:r>
            <a:endParaRPr lang="fr-CH" sz="900" dirty="0"/>
          </a:p>
        </p:txBody>
      </p:sp>
    </p:spTree>
    <p:extLst>
      <p:ext uri="{BB962C8B-B14F-4D97-AF65-F5344CB8AC3E}">
        <p14:creationId xmlns:p14="http://schemas.microsoft.com/office/powerpoint/2010/main" val="193420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r>
              <a:rPr lang="en-US" sz="2000" cap="all" dirty="0" smtClean="0">
                <a:solidFill>
                  <a:srgbClr val="002060"/>
                </a:solidFill>
              </a:rPr>
              <a:t>Problematic</a:t>
            </a:r>
            <a:endParaRPr lang="fr-CH" sz="2000" dirty="0"/>
          </a:p>
        </p:txBody>
      </p:sp>
      <p:pic>
        <p:nvPicPr>
          <p:cNvPr id="4" name="Picture 2" descr="PICT019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9"/>
          <a:stretch/>
        </p:blipFill>
        <p:spPr bwMode="auto">
          <a:xfrm>
            <a:off x="251520" y="2520000"/>
            <a:ext cx="2442161" cy="183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179512" y="1440000"/>
            <a:ext cx="2700000" cy="82800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Molten blast furnace slag entrance in the granulation system.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6" name="Picture 83" descr="https://www.dillinger.de/imperia/md/content/d/produkte/loesungen-services/dhfittosize_1200_800__75c9fb1d57bf137fd0f027215747eaf7_huettensan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6" r="2702" b="5206"/>
          <a:stretch/>
        </p:blipFill>
        <p:spPr bwMode="auto">
          <a:xfrm>
            <a:off x="6372841" y="2520000"/>
            <a:ext cx="2454587" cy="183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7" name="ZoneTexte 6"/>
          <p:cNvSpPr txBox="1"/>
          <p:nvPr/>
        </p:nvSpPr>
        <p:spPr>
          <a:xfrm>
            <a:off x="6228184" y="1440000"/>
            <a:ext cx="2700000" cy="828000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b="1" dirty="0">
                <a:solidFill>
                  <a:schemeClr val="tx1"/>
                </a:solidFill>
              </a:rPr>
              <a:t>Granulated slag storage (0/2) until </a:t>
            </a:r>
            <a:r>
              <a:rPr lang="en-US" sz="1400" b="1" dirty="0">
                <a:solidFill>
                  <a:srgbClr val="C00000"/>
                </a:solidFill>
              </a:rPr>
              <a:t>water content reaches </a:t>
            </a:r>
            <a:r>
              <a:rPr lang="en-US" sz="1400" b="1" dirty="0" smtClean="0">
                <a:solidFill>
                  <a:srgbClr val="C00000"/>
                </a:solidFill>
              </a:rPr>
              <a:t>≈7</a:t>
            </a:r>
            <a:r>
              <a:rPr lang="en-US" sz="1400" b="1" dirty="0">
                <a:solidFill>
                  <a:srgbClr val="C00000"/>
                </a:solidFill>
              </a:rPr>
              <a:t>%.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9" name="Flèche droite 8"/>
          <p:cNvSpPr/>
          <p:nvPr/>
        </p:nvSpPr>
        <p:spPr>
          <a:xfrm>
            <a:off x="2771800" y="3133667"/>
            <a:ext cx="479501" cy="3956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 bwMode="auto">
          <a:xfrm rot="10800000" flipV="1">
            <a:off x="386398" y="4869160"/>
            <a:ext cx="8578090" cy="77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19700" tIns="209850" rIns="419700" bIns="20985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buNone/>
            </a:pPr>
            <a:r>
              <a:rPr lang="fr-CH" sz="1600" dirty="0" err="1" smtClean="0">
                <a:latin typeface="+mn-lt"/>
              </a:rPr>
              <a:t>Vitrified</a:t>
            </a:r>
            <a:r>
              <a:rPr lang="fr-CH" sz="1600" dirty="0" smtClean="0">
                <a:latin typeface="+mn-lt"/>
              </a:rPr>
              <a:t> blast </a:t>
            </a:r>
            <a:r>
              <a:rPr lang="fr-CH" sz="1600" dirty="0" err="1" smtClean="0">
                <a:latin typeface="+mn-lt"/>
              </a:rPr>
              <a:t>furnace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slag</a:t>
            </a:r>
            <a:r>
              <a:rPr lang="fr-CH" sz="1600" dirty="0" smtClean="0">
                <a:latin typeface="+mn-lt"/>
              </a:rPr>
              <a:t> </a:t>
            </a:r>
            <a:r>
              <a:rPr lang="fr-CH" sz="1600" dirty="0" err="1" smtClean="0">
                <a:latin typeface="+mn-lt"/>
              </a:rPr>
              <a:t>contains</a:t>
            </a:r>
            <a:r>
              <a:rPr lang="fr-CH" sz="1600" dirty="0" smtClean="0">
                <a:latin typeface="+mn-lt"/>
              </a:rPr>
              <a:t> </a:t>
            </a:r>
            <a:r>
              <a:rPr lang="en-US" altLang="fr-FR" sz="1600" dirty="0" smtClean="0">
                <a:latin typeface="+mn-lt"/>
              </a:rPr>
              <a:t>≈ 7% of quenching water.</a:t>
            </a:r>
          </a:p>
          <a:p>
            <a:pPr algn="ctr" eaLnBrk="1" hangingPunct="1">
              <a:buNone/>
            </a:pPr>
            <a:endParaRPr lang="en-US" altLang="fr-FR" sz="1600" dirty="0" smtClean="0">
              <a:latin typeface="+mn-lt"/>
            </a:endParaRPr>
          </a:p>
          <a:p>
            <a:pPr algn="ctr" eaLnBrk="1" hangingPunct="1">
              <a:buNone/>
            </a:pPr>
            <a:r>
              <a:rPr lang="en-US" altLang="fr-FR" sz="1600" dirty="0" smtClean="0">
                <a:latin typeface="+mn-lt"/>
              </a:rPr>
              <a:t>Does the chemical composition of this water affects GBFS </a:t>
            </a:r>
            <a:r>
              <a:rPr lang="en-US" altLang="fr-FR" sz="1600" dirty="0">
                <a:latin typeface="+mn-lt"/>
              </a:rPr>
              <a:t>reactivity ?</a:t>
            </a:r>
            <a:endParaRPr lang="en-US" altLang="fr-FR" sz="1600" dirty="0">
              <a:solidFill>
                <a:srgbClr val="336600"/>
              </a:solidFill>
              <a:latin typeface="+mn-lt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3</a:t>
            </a:fld>
            <a:endParaRPr lang="fr-CH"/>
          </a:p>
        </p:txBody>
      </p:sp>
      <p:sp>
        <p:nvSpPr>
          <p:cNvPr id="13" name="Rectangle 12"/>
          <p:cNvSpPr/>
          <p:nvPr/>
        </p:nvSpPr>
        <p:spPr>
          <a:xfrm>
            <a:off x="323528" y="4149660"/>
            <a:ext cx="6591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© </a:t>
            </a:r>
            <a:r>
              <a:rPr lang="fr-FR" sz="800" dirty="0" err="1" smtClean="0">
                <a:solidFill>
                  <a:schemeClr val="bg1"/>
                </a:solidFill>
              </a:rPr>
              <a:t>Dillinger</a:t>
            </a:r>
            <a:endParaRPr lang="fr-CH" sz="8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33125" y="4149660"/>
            <a:ext cx="65915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>
                <a:solidFill>
                  <a:schemeClr val="bg1"/>
                </a:solidFill>
              </a:rPr>
              <a:t>©</a:t>
            </a:r>
            <a:r>
              <a:rPr lang="fr-FR" sz="800" dirty="0" smtClean="0">
                <a:solidFill>
                  <a:schemeClr val="bg1"/>
                </a:solidFill>
              </a:rPr>
              <a:t> </a:t>
            </a:r>
            <a:r>
              <a:rPr lang="fr-FR" sz="800" dirty="0" err="1" smtClean="0">
                <a:solidFill>
                  <a:schemeClr val="bg1"/>
                </a:solidFill>
              </a:rPr>
              <a:t>Dillinger</a:t>
            </a:r>
            <a:endParaRPr lang="fr-CH" sz="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"/>
          <a:stretch/>
        </p:blipFill>
        <p:spPr bwMode="auto">
          <a:xfrm>
            <a:off x="3296300" y="2529104"/>
            <a:ext cx="2437160" cy="183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ZoneTexte 14"/>
          <p:cNvSpPr txBox="1"/>
          <p:nvPr/>
        </p:nvSpPr>
        <p:spPr>
          <a:xfrm>
            <a:off x="3168144" y="1556792"/>
            <a:ext cx="2700000" cy="578882"/>
          </a:xfrm>
          <a:prstGeom prst="roundRect">
            <a:avLst/>
          </a:prstGeom>
          <a:solidFill>
            <a:schemeClr val="bg1">
              <a:alpha val="7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400" b="1" dirty="0" smtClean="0">
                <a:solidFill>
                  <a:schemeClr val="tx1"/>
                </a:solidFill>
              </a:rPr>
              <a:t>Quenching </a:t>
            </a:r>
            <a:r>
              <a:rPr lang="en-US" sz="1400" b="1" dirty="0">
                <a:solidFill>
                  <a:schemeClr val="tx1"/>
                </a:solidFill>
              </a:rPr>
              <a:t>with industrial water used in closed circuit. 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16" name="Flèche droite 15"/>
          <p:cNvSpPr/>
          <p:nvPr/>
        </p:nvSpPr>
        <p:spPr>
          <a:xfrm>
            <a:off x="5820691" y="3141073"/>
            <a:ext cx="479501" cy="3956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/>
          </a:p>
        </p:txBody>
      </p:sp>
      <p:sp>
        <p:nvSpPr>
          <p:cNvPr id="17" name="Rectangle 16"/>
          <p:cNvSpPr/>
          <p:nvPr/>
        </p:nvSpPr>
        <p:spPr>
          <a:xfrm>
            <a:off x="3275856" y="4149660"/>
            <a:ext cx="243688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800" dirty="0" smtClean="0">
                <a:solidFill>
                  <a:schemeClr val="bg1"/>
                </a:solidFill>
              </a:rPr>
              <a:t>© J. Alexandre and J.L. </a:t>
            </a:r>
            <a:r>
              <a:rPr lang="fr-FR" sz="800" dirty="0" err="1" smtClean="0">
                <a:solidFill>
                  <a:schemeClr val="bg1"/>
                </a:solidFill>
              </a:rPr>
              <a:t>Sebilau</a:t>
            </a:r>
            <a:r>
              <a:rPr lang="fr-FR" sz="800" dirty="0" smtClean="0">
                <a:solidFill>
                  <a:schemeClr val="bg1"/>
                </a:solidFill>
              </a:rPr>
              <a:t>. Le laitier (1988) </a:t>
            </a:r>
            <a:endParaRPr lang="fr-CH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32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Experiments</a:t>
            </a:r>
          </a:p>
        </p:txBody>
      </p:sp>
      <p:sp>
        <p:nvSpPr>
          <p:cNvPr id="4" name="ZoneTexte 18"/>
          <p:cNvSpPr txBox="1">
            <a:spLocks noChangeArrowheads="1"/>
          </p:cNvSpPr>
          <p:nvPr/>
        </p:nvSpPr>
        <p:spPr bwMode="auto">
          <a:xfrm>
            <a:off x="612402" y="1124744"/>
            <a:ext cx="79200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 smtClean="0">
                <a:latin typeface="+mn-lt"/>
              </a:rPr>
              <a:t>Quenching </a:t>
            </a:r>
            <a:r>
              <a:rPr lang="en-US" altLang="fr-FR" sz="1600" b="1" dirty="0">
                <a:latin typeface="+mn-lt"/>
              </a:rPr>
              <a:t>water chemistry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ICP </a:t>
            </a:r>
            <a:r>
              <a:rPr lang="en-US" altLang="fr-FR" sz="1600" dirty="0">
                <a:latin typeface="+mn-lt"/>
              </a:rPr>
              <a:t>analysis over 2 weeks.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>
                <a:latin typeface="+mn-lt"/>
              </a:rPr>
              <a:t>Two blast </a:t>
            </a:r>
            <a:r>
              <a:rPr lang="en-US" altLang="fr-FR" sz="1600" dirty="0" smtClean="0">
                <a:latin typeface="+mn-lt"/>
              </a:rPr>
              <a:t>furnaces </a:t>
            </a:r>
            <a:r>
              <a:rPr lang="en-US" altLang="fr-FR" sz="1600" dirty="0">
                <a:latin typeface="+mn-lt"/>
              </a:rPr>
              <a:t>(</a:t>
            </a:r>
            <a:r>
              <a:rPr lang="en-US" altLang="fr-FR" sz="1600" u="sng" dirty="0">
                <a:latin typeface="+mn-lt"/>
              </a:rPr>
              <a:t>BF1 and BF2</a:t>
            </a:r>
            <a:r>
              <a:rPr lang="en-US" altLang="fr-FR" sz="1600" dirty="0">
                <a:latin typeface="+mn-lt"/>
              </a:rPr>
              <a:t>).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fr-FR" sz="1600" dirty="0">
              <a:latin typeface="+mn-lt"/>
            </a:endParaRPr>
          </a:p>
        </p:txBody>
      </p:sp>
      <p:sp>
        <p:nvSpPr>
          <p:cNvPr id="5" name="ZoneTexte 19"/>
          <p:cNvSpPr txBox="1">
            <a:spLocks noChangeArrowheads="1"/>
          </p:cNvSpPr>
          <p:nvPr/>
        </p:nvSpPr>
        <p:spPr bwMode="auto">
          <a:xfrm>
            <a:off x="666480" y="3934797"/>
            <a:ext cx="79200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b="1" dirty="0">
                <a:latin typeface="+mn-lt"/>
              </a:rPr>
              <a:t>GBFS and distilled water mix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>
                <a:latin typeface="+mn-lt"/>
              </a:rPr>
              <a:t>Water/Slag = 0.3 or </a:t>
            </a:r>
            <a:r>
              <a:rPr lang="en-US" altLang="fr-FR" sz="1600" dirty="0" smtClean="0">
                <a:latin typeface="+mn-lt"/>
              </a:rPr>
              <a:t>1.0.</a:t>
            </a:r>
            <a:endParaRPr lang="en-US" altLang="fr-FR" sz="1600" dirty="0">
              <a:latin typeface="+mn-lt"/>
            </a:endParaRPr>
          </a:p>
        </p:txBody>
      </p:sp>
      <p:sp>
        <p:nvSpPr>
          <p:cNvPr id="6" name="ZoneTexte 19"/>
          <p:cNvSpPr txBox="1">
            <a:spLocks noChangeArrowheads="1"/>
          </p:cNvSpPr>
          <p:nvPr/>
        </p:nvSpPr>
        <p:spPr bwMode="auto">
          <a:xfrm>
            <a:off x="638455" y="5498750"/>
            <a:ext cx="792003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fr-FR" altLang="fr-FR" sz="1600" b="1" dirty="0">
                <a:latin typeface="+mn-lt"/>
              </a:rPr>
              <a:t>GBFS </a:t>
            </a:r>
            <a:r>
              <a:rPr lang="en-US" altLang="fr-FR" sz="1600" b="1" dirty="0">
                <a:latin typeface="+mn-lt"/>
              </a:rPr>
              <a:t>hydration study</a:t>
            </a:r>
            <a:r>
              <a:rPr lang="fr-FR" altLang="fr-FR" sz="1600" b="1" dirty="0">
                <a:latin typeface="+mn-lt"/>
              </a:rPr>
              <a:t> </a:t>
            </a:r>
            <a:endParaRPr lang="en-US" altLang="fr-FR" sz="1600" b="1" dirty="0"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Filtration and interstitial solution </a:t>
            </a:r>
            <a:r>
              <a:rPr lang="en-US" altLang="fr-FR" sz="1600" dirty="0">
                <a:latin typeface="+mn-lt"/>
              </a:rPr>
              <a:t>analysis (1, 14 and 28 days).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Hydration stopped (isopropanol) then X-ray </a:t>
            </a:r>
            <a:r>
              <a:rPr lang="en-US" altLang="fr-FR" sz="1600" dirty="0">
                <a:latin typeface="+mn-lt"/>
              </a:rPr>
              <a:t>diffraction after sieving (&lt;100µm).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>
                <a:latin typeface="+mn-lt"/>
              </a:rPr>
              <a:t> Electronic </a:t>
            </a:r>
            <a:r>
              <a:rPr lang="en-US" altLang="fr-FR" sz="1600" dirty="0" smtClean="0">
                <a:latin typeface="+mn-lt"/>
              </a:rPr>
              <a:t>microscope observation</a:t>
            </a:r>
            <a:r>
              <a:rPr lang="en-US" altLang="fr-FR" sz="1600" b="1" dirty="0" smtClean="0">
                <a:latin typeface="+mn-lt"/>
              </a:rPr>
              <a:t>.</a:t>
            </a:r>
            <a:endParaRPr lang="en-US" altLang="fr-FR" sz="1600" b="1" dirty="0">
              <a:latin typeface="+mn-lt"/>
            </a:endParaRPr>
          </a:p>
        </p:txBody>
      </p:sp>
      <p:sp>
        <p:nvSpPr>
          <p:cNvPr id="7" name="Flèche vers le bas 6"/>
          <p:cNvSpPr/>
          <p:nvPr/>
        </p:nvSpPr>
        <p:spPr>
          <a:xfrm>
            <a:off x="4428024" y="4833216"/>
            <a:ext cx="360000" cy="54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Flèche vers le bas 7"/>
          <p:cNvSpPr/>
          <p:nvPr/>
        </p:nvSpPr>
        <p:spPr>
          <a:xfrm>
            <a:off x="4428024" y="1988840"/>
            <a:ext cx="360000" cy="54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395536" y="2564904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fr-FR" sz="1600" b="1" dirty="0" smtClean="0"/>
              <a:t>4 samples of GBFS selected</a:t>
            </a:r>
          </a:p>
          <a:p>
            <a:pPr algn="ctr">
              <a:spcBef>
                <a:spcPct val="0"/>
              </a:spcBef>
            </a:pPr>
            <a:r>
              <a:rPr lang="en-US" altLang="fr-FR" sz="1600" dirty="0" smtClean="0"/>
              <a:t>GBFS with similar chemical and physical properties but different cooling water chemistry.</a:t>
            </a:r>
            <a:endParaRPr lang="en-US" altLang="fr-FR" sz="1600" dirty="0"/>
          </a:p>
        </p:txBody>
      </p:sp>
      <p:sp>
        <p:nvSpPr>
          <p:cNvPr id="10" name="Flèche vers le bas 9"/>
          <p:cNvSpPr/>
          <p:nvPr/>
        </p:nvSpPr>
        <p:spPr>
          <a:xfrm>
            <a:off x="4428024" y="3321048"/>
            <a:ext cx="360000" cy="54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733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512959"/>
              </p:ext>
            </p:extLst>
          </p:nvPr>
        </p:nvGraphicFramePr>
        <p:xfrm>
          <a:off x="599400" y="3212976"/>
          <a:ext cx="7471484" cy="3124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6130"/>
                <a:gridCol w="825369"/>
                <a:gridCol w="825369"/>
                <a:gridCol w="670611"/>
                <a:gridCol w="855188"/>
                <a:gridCol w="1083298"/>
                <a:gridCol w="670611"/>
                <a:gridCol w="1134881"/>
                <a:gridCol w="840027"/>
              </a:tblGrid>
              <a:tr h="387043">
                <a:tc gridSpan="9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of the cooling water (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mmol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/L)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87043">
                <a:tc gridSpan="2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Mg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BF1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24.2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24.7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3.9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BF2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10.9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19.6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8704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15.2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2.0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Results</a:t>
            </a:r>
          </a:p>
        </p:txBody>
      </p:sp>
      <p:sp>
        <p:nvSpPr>
          <p:cNvPr id="5" name="ZoneTexte 72"/>
          <p:cNvSpPr txBox="1">
            <a:spLocks noChangeArrowheads="1"/>
          </p:cNvSpPr>
          <p:nvPr/>
        </p:nvSpPr>
        <p:spPr bwMode="auto">
          <a:xfrm>
            <a:off x="2771800" y="188640"/>
            <a:ext cx="36000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 smtClean="0"/>
              <a:t>Quenching </a:t>
            </a:r>
            <a:r>
              <a:rPr lang="en-US" altLang="fr-FR" sz="1800" b="1" dirty="0"/>
              <a:t>water chemistry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64138"/>
              </p:ext>
            </p:extLst>
          </p:nvPr>
        </p:nvGraphicFramePr>
        <p:xfrm>
          <a:off x="578568" y="3212976"/>
          <a:ext cx="7471484" cy="316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6130"/>
                <a:gridCol w="825369"/>
                <a:gridCol w="825369"/>
                <a:gridCol w="670611"/>
                <a:gridCol w="855188"/>
                <a:gridCol w="1083298"/>
                <a:gridCol w="670611"/>
                <a:gridCol w="1134881"/>
                <a:gridCol w="840027"/>
              </a:tblGrid>
              <a:tr h="390868">
                <a:tc gridSpan="9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composition of the cooling water (</a:t>
                      </a:r>
                      <a:r>
                        <a:rPr lang="en-GB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mmol</a:t>
                      </a: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/L)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96783">
                <a:tc gridSpan="2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Mg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K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BF1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14.6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31.7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23.9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24.2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12.3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27.1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24.7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3.9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13.5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29.4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24.7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BF2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10.9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62.4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32.6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19.6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18.2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49.1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46.8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15.2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2.0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21.7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55.7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39.7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</a:tbl>
          </a:graphicData>
        </a:graphic>
      </p:graphicFrame>
      <p:sp>
        <p:nvSpPr>
          <p:cNvPr id="7" name="ZoneTexte 18"/>
          <p:cNvSpPr txBox="1">
            <a:spLocks noChangeArrowheads="1"/>
          </p:cNvSpPr>
          <p:nvPr/>
        </p:nvSpPr>
        <p:spPr bwMode="auto">
          <a:xfrm>
            <a:off x="536702" y="1844824"/>
            <a:ext cx="544771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>
                <a:latin typeface="+mn-lt"/>
              </a:rPr>
              <a:t>Cooling water </a:t>
            </a:r>
            <a:r>
              <a:rPr lang="en-US" altLang="fr-FR" sz="1600" dirty="0" smtClean="0">
                <a:latin typeface="+mn-lt"/>
              </a:rPr>
              <a:t>from </a:t>
            </a:r>
            <a:r>
              <a:rPr lang="en-US" altLang="fr-FR" sz="1600" dirty="0">
                <a:latin typeface="+mn-lt"/>
              </a:rPr>
              <a:t>BF1 contains </a:t>
            </a:r>
            <a:r>
              <a:rPr lang="en-US" altLang="fr-FR" sz="1600" dirty="0" smtClean="0">
                <a:latin typeface="+mn-lt"/>
              </a:rPr>
              <a:t>: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fr-FR" sz="1600" dirty="0" smtClean="0">
                <a:latin typeface="+mn-lt"/>
              </a:rPr>
              <a:t>-  </a:t>
            </a:r>
            <a:r>
              <a:rPr lang="en-US" altLang="fr-FR" sz="1600" dirty="0" smtClean="0">
                <a:solidFill>
                  <a:srgbClr val="C00000"/>
                </a:solidFill>
                <a:latin typeface="+mn-lt"/>
              </a:rPr>
              <a:t>more calcium and magnesium,</a:t>
            </a:r>
          </a:p>
        </p:txBody>
      </p:sp>
      <p:sp>
        <p:nvSpPr>
          <p:cNvPr id="8" name="ZoneTexte 18"/>
          <p:cNvSpPr txBox="1">
            <a:spLocks noChangeArrowheads="1"/>
          </p:cNvSpPr>
          <p:nvPr/>
        </p:nvSpPr>
        <p:spPr bwMode="auto">
          <a:xfrm>
            <a:off x="582560" y="1412776"/>
            <a:ext cx="68697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Over 2 weeks of analysis, selection of four representative samples.</a:t>
            </a:r>
            <a:endParaRPr lang="en-US" altLang="fr-FR" sz="1600" dirty="0">
              <a:latin typeface="+mn-lt"/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5</a:t>
            </a:fld>
            <a:endParaRPr lang="fr-CH"/>
          </a:p>
        </p:txBody>
      </p:sp>
      <p:sp>
        <p:nvSpPr>
          <p:cNvPr id="9" name="ZoneTexte 18"/>
          <p:cNvSpPr txBox="1">
            <a:spLocks noChangeArrowheads="1"/>
          </p:cNvSpPr>
          <p:nvPr/>
        </p:nvSpPr>
        <p:spPr bwMode="auto">
          <a:xfrm>
            <a:off x="546700" y="2348880"/>
            <a:ext cx="733766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fr-FR" sz="1600" dirty="0" smtClean="0">
                <a:latin typeface="+mn-lt"/>
              </a:rPr>
              <a:t>-  </a:t>
            </a:r>
            <a:r>
              <a:rPr lang="en-US" altLang="fr-FR" sz="1600" dirty="0" smtClean="0">
                <a:solidFill>
                  <a:srgbClr val="00B050"/>
                </a:solidFill>
                <a:latin typeface="+mn-lt"/>
              </a:rPr>
              <a:t>less sodium, potassium and sulfur (= mostly sulfate : chromatography),</a:t>
            </a:r>
            <a:r>
              <a:rPr lang="en-US" altLang="fr-FR" sz="1600" dirty="0" smtClean="0">
                <a:latin typeface="+mn-lt"/>
              </a:rPr>
              <a:t> </a:t>
            </a:r>
            <a:endParaRPr lang="en-US" altLang="fr-FR" sz="1600" dirty="0">
              <a:latin typeface="+mn-lt"/>
            </a:endParaRPr>
          </a:p>
        </p:txBody>
      </p:sp>
      <p:sp>
        <p:nvSpPr>
          <p:cNvPr id="11" name="ZoneTexte 18"/>
          <p:cNvSpPr txBox="1">
            <a:spLocks noChangeArrowheads="1"/>
          </p:cNvSpPr>
          <p:nvPr/>
        </p:nvSpPr>
        <p:spPr bwMode="auto">
          <a:xfrm>
            <a:off x="546700" y="2636912"/>
            <a:ext cx="54477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fr-FR" sz="1600" dirty="0" smtClean="0">
                <a:latin typeface="+mn-lt"/>
              </a:rPr>
              <a:t>-  </a:t>
            </a:r>
            <a:r>
              <a:rPr lang="en-US" altLang="fr-FR" sz="1600" dirty="0">
                <a:latin typeface="+mn-lt"/>
              </a:rPr>
              <a:t>s</a:t>
            </a:r>
            <a:r>
              <a:rPr lang="en-US" altLang="fr-FR" sz="1600" dirty="0" smtClean="0">
                <a:latin typeface="+mn-lt"/>
              </a:rPr>
              <a:t>imilar quantity of silicon, and chlorine. </a:t>
            </a:r>
            <a:endParaRPr lang="en-US" altLang="fr-FR" sz="1600" dirty="0">
              <a:latin typeface="+mn-lt"/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048359"/>
              </p:ext>
            </p:extLst>
          </p:nvPr>
        </p:nvGraphicFramePr>
        <p:xfrm>
          <a:off x="582560" y="3212976"/>
          <a:ext cx="7471484" cy="31683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6130"/>
                <a:gridCol w="825369"/>
                <a:gridCol w="825369"/>
                <a:gridCol w="670611"/>
                <a:gridCol w="855188"/>
                <a:gridCol w="1083298"/>
                <a:gridCol w="670611"/>
                <a:gridCol w="1134881"/>
                <a:gridCol w="840027"/>
              </a:tblGrid>
              <a:tr h="390868">
                <a:tc gridSpan="9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Chemical 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of the cooling water (</a:t>
                      </a:r>
                      <a:r>
                        <a:rPr lang="en-GB" sz="14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mmol</a:t>
                      </a: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/L)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96783">
                <a:tc gridSpan="2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Sample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C00000"/>
                          </a:solidFill>
                          <a:effectLst/>
                        </a:rPr>
                        <a:t>Mg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Si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K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Cl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B050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BF1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A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14.6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31.7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61.2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23.9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24.2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12.3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27.1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55.7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24.7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3.9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0.8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13.5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29.4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58.4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24.7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rowSpan="3">
                  <a:txBody>
                    <a:bodyPr/>
                    <a:lstStyle/>
                    <a:p>
                      <a:pPr marL="0" algn="ctr" defTabSz="4197005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BF2</a:t>
                      </a:r>
                      <a:endParaRPr lang="fr-CH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4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</a:t>
                      </a:r>
                      <a:endParaRPr lang="fr-CH" sz="14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10.9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62.4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54.9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32.6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D</a:t>
                      </a:r>
                      <a:endParaRPr lang="fr-CH" sz="14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19.6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0.8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18.2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49.1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45.8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46.8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  <a:tr h="39678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Average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15.2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C00000"/>
                          </a:solidFill>
                          <a:effectLst/>
                        </a:rPr>
                        <a:t>2.0</a:t>
                      </a:r>
                      <a:endParaRPr lang="fr-CH" sz="1400" b="1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0.7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21.7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55.7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50.4</a:t>
                      </a:r>
                      <a:endParaRPr lang="fr-CH" sz="14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00B050"/>
                          </a:solidFill>
                          <a:effectLst/>
                        </a:rPr>
                        <a:t>39.7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9525" marR="9525" marT="952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970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 smtClean="0">
                <a:solidFill>
                  <a:srgbClr val="002060"/>
                </a:solidFill>
              </a:rPr>
              <a:t>RESULTS</a:t>
            </a:r>
            <a:endParaRPr lang="en-US" sz="2000" cap="all" dirty="0">
              <a:solidFill>
                <a:srgbClr val="002060"/>
              </a:solidFill>
            </a:endParaRPr>
          </a:p>
        </p:txBody>
      </p:sp>
      <p:sp>
        <p:nvSpPr>
          <p:cNvPr id="4" name="ZoneTexte 72"/>
          <p:cNvSpPr txBox="1">
            <a:spLocks noChangeArrowheads="1"/>
          </p:cNvSpPr>
          <p:nvPr/>
        </p:nvSpPr>
        <p:spPr bwMode="auto">
          <a:xfrm>
            <a:off x="2771800" y="148570"/>
            <a:ext cx="360000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/>
              <a:t>GBFS properties</a:t>
            </a:r>
          </a:p>
        </p:txBody>
      </p:sp>
      <p:sp>
        <p:nvSpPr>
          <p:cNvPr id="5" name="ZoneTexte 18"/>
          <p:cNvSpPr txBox="1">
            <a:spLocks noChangeArrowheads="1"/>
          </p:cNvSpPr>
          <p:nvPr/>
        </p:nvSpPr>
        <p:spPr bwMode="auto">
          <a:xfrm>
            <a:off x="395536" y="1340768"/>
            <a:ext cx="703642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>
                <a:latin typeface="+mn-lt"/>
              </a:rPr>
              <a:t>The four selected samples have similar chemical and physical properties. 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918104"/>
              </p:ext>
            </p:extLst>
          </p:nvPr>
        </p:nvGraphicFramePr>
        <p:xfrm>
          <a:off x="611560" y="1870324"/>
          <a:ext cx="8045358" cy="3005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3666"/>
                <a:gridCol w="581574"/>
                <a:gridCol w="1319123"/>
                <a:gridCol w="901827"/>
                <a:gridCol w="848132"/>
                <a:gridCol w="854983"/>
                <a:gridCol w="577597"/>
                <a:gridCol w="671196"/>
                <a:gridCol w="577597"/>
                <a:gridCol w="630100"/>
                <a:gridCol w="569563"/>
              </a:tblGrid>
              <a:tr h="352067">
                <a:tc gridSpan="11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GBFS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chemical and physical properties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03524">
                <a:tc rowSpan="2"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rowSpan="2"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Water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content (%)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ρ 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(g/cm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smtClean="0">
                          <a:solidFill>
                            <a:schemeClr val="tx1"/>
                          </a:solidFill>
                          <a:effectLst/>
                        </a:rPr>
                        <a:t>Alpha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&lt;80µm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 (%)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X-ray fluorescence (%)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509489">
                <a:tc gridSpan="2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CaO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Al</a:t>
                      </a:r>
                      <a:r>
                        <a:rPr lang="en-US" sz="14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r>
                        <a:rPr lang="en-US" sz="1400" baseline="-25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SiO</a:t>
                      </a:r>
                      <a:r>
                        <a:rPr lang="en-US" sz="1400" baseline="-25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MgO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</a:tr>
              <a:tr h="433498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BF1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6.66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1.75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41.1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11.3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38.1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6.8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0.9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</a:tr>
              <a:tr h="433498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6.72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1.51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42.2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11.4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37.3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6.8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0.9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</a:tr>
              <a:tr h="433498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BF2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7.27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1.04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41.2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11.6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38.1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6.6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0.9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</a:tr>
              <a:tr h="433498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7.52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2.91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2.35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41.1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12.4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37.7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6.3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4" marR="44444" marT="0" marB="0" anchor="ctr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81272" y="5085184"/>
                <a:ext cx="7920880" cy="15935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en-US" sz="1600" dirty="0"/>
                  <a:t>GBFS reactivity :</a:t>
                </a:r>
              </a:p>
              <a:p>
                <a:pPr>
                  <a:spcBef>
                    <a:spcPct val="0"/>
                  </a:spcBef>
                </a:pPr>
                <a:r>
                  <a:rPr lang="en-US" sz="1600" dirty="0"/>
                  <a:t>α ≈ 20 </a:t>
                </a:r>
                <a:r>
                  <a:rPr lang="en-US" sz="1600" dirty="0" smtClean="0"/>
                  <a:t>                        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>
                        <a:latin typeface="Cambria Math"/>
                      </a:rPr>
                      <m:t>α</m:t>
                    </m:r>
                    <m:r>
                      <a:rPr lang="en-US" sz="160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/>
                          </a:rPr>
                        </m:ctrlPr>
                      </m:fPr>
                      <m:num>
                        <m:r>
                          <a:rPr lang="fr-FR" sz="1600">
                            <a:latin typeface="Cambria Math"/>
                          </a:rPr>
                          <m:t>𝑆</m:t>
                        </m:r>
                        <m:r>
                          <a:rPr lang="fr-FR" sz="1600">
                            <a:latin typeface="Cambria Math"/>
                          </a:rPr>
                          <m:t> (</m:t>
                        </m:r>
                        <m:r>
                          <a:rPr lang="fr-FR" sz="1600">
                            <a:latin typeface="Cambria Math"/>
                          </a:rPr>
                          <m:t>𝐵𝑙𝑎𝑖𝑛𝑒</m:t>
                        </m:r>
                        <m:r>
                          <a:rPr lang="fr-FR" sz="1600">
                            <a:latin typeface="Cambria Math"/>
                          </a:rPr>
                          <m:t> </m:t>
                        </m:r>
                        <m:r>
                          <a:rPr lang="fr-FR" sz="1600">
                            <a:latin typeface="Cambria Math"/>
                          </a:rPr>
                          <m:t>𝑠𝑢𝑟𝑓𝑎𝑐𝑒</m:t>
                        </m:r>
                        <m:r>
                          <a:rPr lang="fr-FR" sz="1600">
                            <a:latin typeface="Cambria Math"/>
                          </a:rPr>
                          <m:t> </m:t>
                        </m:r>
                        <m:d>
                          <m:dPr>
                            <m:ctrlPr>
                              <a:rPr lang="fr-FR" sz="16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sz="16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1600">
                                    <a:latin typeface="Cambria Math"/>
                                  </a:rPr>
                                  <m:t>𝑐𝑚</m:t>
                                </m:r>
                                <m:r>
                                  <a:rPr lang="fr-FR" sz="1600" baseline="30000">
                                    <a:latin typeface="Cambria Math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sz="1600">
                                    <a:latin typeface="Cambria Math"/>
                                  </a:rPr>
                                  <m:t>𝑔</m:t>
                                </m:r>
                              </m:den>
                            </m:f>
                          </m:e>
                        </m:d>
                        <m:r>
                          <a:rPr lang="fr-FR" sz="1600">
                            <a:latin typeface="Cambria Math"/>
                          </a:rPr>
                          <m:t> </m:t>
                        </m:r>
                        <m:r>
                          <a:rPr lang="fr-FR" sz="1600">
                            <a:latin typeface="Cambria Math"/>
                          </a:rPr>
                          <m:t>𝑥</m:t>
                        </m:r>
                        <m:r>
                          <a:rPr lang="fr-FR" sz="1600">
                            <a:latin typeface="Cambria Math"/>
                          </a:rPr>
                          <m:t> </m:t>
                        </m:r>
                        <m:r>
                          <a:rPr lang="fr-FR" sz="1600">
                            <a:latin typeface="Cambria Math"/>
                          </a:rPr>
                          <m:t>𝐹</m:t>
                        </m:r>
                        <m:r>
                          <a:rPr lang="fr-FR" sz="1600">
                            <a:latin typeface="Cambria Math"/>
                          </a:rPr>
                          <m:t> (</m:t>
                        </m:r>
                        <m:r>
                          <a:rPr lang="fr-FR" sz="1600">
                            <a:latin typeface="Cambria Math"/>
                          </a:rPr>
                          <m:t>𝑓𝑟𝑖𝑎𝑏𝑖𝑙𝑖𝑡𝑦</m:t>
                        </m:r>
                        <m:r>
                          <a:rPr lang="fr-FR" sz="160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fr-FR" sz="1600">
                            <a:latin typeface="Cambria Math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sz="1600" dirty="0"/>
                  <a:t> )</a:t>
                </a:r>
              </a:p>
              <a:p>
                <a:pPr>
                  <a:spcBef>
                    <a:spcPct val="0"/>
                  </a:spcBef>
                </a:pPr>
                <a:endParaRPr lang="en-US" sz="1600" dirty="0"/>
              </a:p>
              <a:p>
                <a:pPr>
                  <a:spcBef>
                    <a:spcPct val="0"/>
                  </a:spcBef>
                </a:pPr>
                <a:r>
                  <a:rPr lang="en-US" sz="1600" dirty="0"/>
                  <a:t>C x A ≈ 484.</a:t>
                </a:r>
              </a:p>
              <a:p>
                <a:pPr algn="ctr">
                  <a:spcBef>
                    <a:spcPct val="0"/>
                  </a:spcBef>
                </a:pPr>
                <a:endParaRPr lang="fr-CH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72" y="5085184"/>
                <a:ext cx="7920880" cy="1593578"/>
              </a:xfrm>
              <a:prstGeom prst="rect">
                <a:avLst/>
              </a:prstGeom>
              <a:blipFill rotWithShape="1">
                <a:blip r:embed="rId2"/>
                <a:stretch>
                  <a:fillRect l="-385" t="-114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73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803075"/>
              </p:ext>
            </p:extLst>
          </p:nvPr>
        </p:nvGraphicFramePr>
        <p:xfrm>
          <a:off x="1061753" y="2780928"/>
          <a:ext cx="6660454" cy="3086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843"/>
                <a:gridCol w="865858"/>
                <a:gridCol w="568495"/>
                <a:gridCol w="661131"/>
                <a:gridCol w="644168"/>
                <a:gridCol w="644168"/>
                <a:gridCol w="644168"/>
                <a:gridCol w="816455"/>
                <a:gridCol w="558275"/>
                <a:gridCol w="790893"/>
              </a:tblGrid>
              <a:tr h="419752">
                <a:tc gridSpan="10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Chemical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composition of the interstitial solution at 14 days 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mmol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/L)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05104">
                <a:tc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BF1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5.7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5.9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BF2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5.0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2.4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 err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3.7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Results</a:t>
            </a:r>
          </a:p>
        </p:txBody>
      </p:sp>
      <p:sp>
        <p:nvSpPr>
          <p:cNvPr id="4" name="ZoneTexte 72"/>
          <p:cNvSpPr txBox="1">
            <a:spLocks noChangeArrowheads="1"/>
          </p:cNvSpPr>
          <p:nvPr/>
        </p:nvSpPr>
        <p:spPr bwMode="auto">
          <a:xfrm>
            <a:off x="2772200" y="188640"/>
            <a:ext cx="3600000" cy="3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/>
              <a:t>Interstitial water chemistry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975523"/>
              </p:ext>
            </p:extLst>
          </p:nvPr>
        </p:nvGraphicFramePr>
        <p:xfrm>
          <a:off x="1043608" y="2780928"/>
          <a:ext cx="6660454" cy="3086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843"/>
                <a:gridCol w="865858"/>
                <a:gridCol w="568495"/>
                <a:gridCol w="661131"/>
                <a:gridCol w="644168"/>
                <a:gridCol w="644168"/>
                <a:gridCol w="644168"/>
                <a:gridCol w="816455"/>
                <a:gridCol w="558275"/>
                <a:gridCol w="790893"/>
              </a:tblGrid>
              <a:tr h="419752">
                <a:tc gridSpan="10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Chemical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composition of the interstitial solution at 14 days 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mmol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/L)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05104">
                <a:tc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00B050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rgbClr val="00B050"/>
                          </a:solidFill>
                          <a:effectLst/>
                        </a:rPr>
                        <a:t>K</a:t>
                      </a:r>
                      <a:endParaRPr lang="fr-CH" sz="140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00B050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BF1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5.7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3.8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7.3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2.6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4.3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5.9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4.4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8.2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3.5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BF2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5.0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7.7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17.9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2.4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14.3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24.3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 err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3.7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11.0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21.1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9.1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</a:tbl>
          </a:graphicData>
        </a:graphic>
      </p:graphicFrame>
      <p:sp>
        <p:nvSpPr>
          <p:cNvPr id="6" name="ZoneTexte 18"/>
          <p:cNvSpPr txBox="1">
            <a:spLocks noChangeArrowheads="1"/>
          </p:cNvSpPr>
          <p:nvPr/>
        </p:nvSpPr>
        <p:spPr bwMode="auto">
          <a:xfrm>
            <a:off x="383802" y="2082334"/>
            <a:ext cx="68524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FontTx/>
              <a:buChar char="-"/>
            </a:pPr>
            <a:r>
              <a:rPr lang="en-US" altLang="fr-FR" sz="1600" dirty="0" smtClean="0">
                <a:solidFill>
                  <a:srgbClr val="00B050"/>
                </a:solidFill>
                <a:latin typeface="+mn-lt"/>
              </a:rPr>
              <a:t>less sodium, potassium and sulfur,</a:t>
            </a:r>
          </a:p>
        </p:txBody>
      </p:sp>
      <p:sp>
        <p:nvSpPr>
          <p:cNvPr id="7" name="ZoneTexte 18"/>
          <p:cNvSpPr txBox="1">
            <a:spLocks noChangeArrowheads="1"/>
          </p:cNvSpPr>
          <p:nvPr/>
        </p:nvSpPr>
        <p:spPr bwMode="auto">
          <a:xfrm>
            <a:off x="179512" y="1196752"/>
            <a:ext cx="68524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Example : </a:t>
            </a:r>
            <a:r>
              <a:rPr lang="en-GB" sz="1600" dirty="0" smtClean="0">
                <a:solidFill>
                  <a:schemeClr val="tx1"/>
                </a:solidFill>
                <a:effectLst/>
                <a:latin typeface="+mn-lt"/>
              </a:rPr>
              <a:t>interstitial solution </a:t>
            </a:r>
            <a:r>
              <a:rPr lang="en-US" altLang="fr-FR" sz="1600" dirty="0" smtClean="0">
                <a:latin typeface="+mn-lt"/>
              </a:rPr>
              <a:t>composition after 14 days :</a:t>
            </a:r>
            <a:endParaRPr lang="en-US" altLang="fr-FR" sz="1600" dirty="0">
              <a:latin typeface="+mn-lt"/>
            </a:endParaRPr>
          </a:p>
        </p:txBody>
      </p:sp>
      <p:sp>
        <p:nvSpPr>
          <p:cNvPr id="8" name="ZoneTexte 18"/>
          <p:cNvSpPr txBox="1">
            <a:spLocks noChangeArrowheads="1"/>
          </p:cNvSpPr>
          <p:nvPr/>
        </p:nvSpPr>
        <p:spPr bwMode="auto">
          <a:xfrm>
            <a:off x="251520" y="6084004"/>
            <a:ext cx="82809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The same observations were made after 1 or 28 days of hydration.</a:t>
            </a:r>
            <a:endParaRPr lang="en-US" altLang="fr-FR" sz="1600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7</a:t>
            </a:fld>
            <a:endParaRPr lang="fr-CH"/>
          </a:p>
        </p:txBody>
      </p:sp>
      <p:sp>
        <p:nvSpPr>
          <p:cNvPr id="3" name="Rectangle 2"/>
          <p:cNvSpPr/>
          <p:nvPr/>
        </p:nvSpPr>
        <p:spPr>
          <a:xfrm>
            <a:off x="251520" y="6421978"/>
            <a:ext cx="2965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fr-FR" sz="1600" dirty="0"/>
              <a:t>pH is between </a:t>
            </a:r>
            <a:r>
              <a:rPr lang="en-US" altLang="fr-FR" sz="1600" dirty="0" smtClean="0"/>
              <a:t>10.9 and 11.6. </a:t>
            </a:r>
            <a:endParaRPr lang="fr-CH" sz="1600" dirty="0"/>
          </a:p>
        </p:txBody>
      </p:sp>
      <p:sp>
        <p:nvSpPr>
          <p:cNvPr id="10" name="ZoneTexte 18"/>
          <p:cNvSpPr txBox="1">
            <a:spLocks noChangeArrowheads="1"/>
          </p:cNvSpPr>
          <p:nvPr/>
        </p:nvSpPr>
        <p:spPr bwMode="auto">
          <a:xfrm>
            <a:off x="372924" y="1620089"/>
            <a:ext cx="81595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Alike cooling </a:t>
            </a:r>
            <a:r>
              <a:rPr lang="en-US" altLang="fr-FR" sz="1600" dirty="0">
                <a:latin typeface="+mn-lt"/>
              </a:rPr>
              <a:t>water, interstitial solution </a:t>
            </a:r>
            <a:r>
              <a:rPr lang="en-US" altLang="fr-FR" sz="1600" dirty="0" smtClean="0">
                <a:latin typeface="+mn-lt"/>
              </a:rPr>
              <a:t>for slag from </a:t>
            </a:r>
            <a:r>
              <a:rPr lang="en-US" altLang="fr-FR" sz="1600" dirty="0">
                <a:latin typeface="+mn-lt"/>
              </a:rPr>
              <a:t>BF1 contains </a:t>
            </a:r>
            <a:r>
              <a:rPr lang="en-US" altLang="fr-FR" sz="1600" dirty="0" smtClean="0">
                <a:latin typeface="+mn-lt"/>
              </a:rPr>
              <a:t>:</a:t>
            </a:r>
          </a:p>
          <a:p>
            <a:pPr marL="285750" indent="-285750" eaLnBrk="1" hangingPunct="1">
              <a:spcBef>
                <a:spcPct val="0"/>
              </a:spcBef>
              <a:buFontTx/>
              <a:buChar char="-"/>
            </a:pPr>
            <a:r>
              <a:rPr lang="en-US" altLang="fr-FR" sz="1600" dirty="0" smtClean="0">
                <a:solidFill>
                  <a:srgbClr val="C00000"/>
                </a:solidFill>
                <a:latin typeface="+mn-lt"/>
              </a:rPr>
              <a:t>more calcium</a:t>
            </a:r>
            <a:r>
              <a:rPr lang="en-US" altLang="fr-FR" sz="1600" dirty="0" smtClean="0">
                <a:latin typeface="+mn-lt"/>
              </a:rPr>
              <a:t>,</a:t>
            </a:r>
          </a:p>
        </p:txBody>
      </p:sp>
      <p:sp>
        <p:nvSpPr>
          <p:cNvPr id="12" name="ZoneTexte 18"/>
          <p:cNvSpPr txBox="1">
            <a:spLocks noChangeArrowheads="1"/>
          </p:cNvSpPr>
          <p:nvPr/>
        </p:nvSpPr>
        <p:spPr bwMode="auto">
          <a:xfrm>
            <a:off x="383802" y="2317466"/>
            <a:ext cx="68524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68288" indent="-268288" eaLnBrk="1" hangingPunct="1">
              <a:spcBef>
                <a:spcPct val="0"/>
              </a:spcBef>
              <a:buNone/>
            </a:pPr>
            <a:r>
              <a:rPr lang="en-US" altLang="fr-FR" sz="1600" dirty="0" smtClean="0">
                <a:latin typeface="+mn-lt"/>
              </a:rPr>
              <a:t>-   similar quantity of magnesium, silicon, aluminum and chloride.</a:t>
            </a:r>
            <a:endParaRPr lang="en-US" altLang="fr-FR" sz="1600" dirty="0">
              <a:latin typeface="+mn-lt"/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933262"/>
              </p:ext>
            </p:extLst>
          </p:nvPr>
        </p:nvGraphicFramePr>
        <p:xfrm>
          <a:off x="1061753" y="2780928"/>
          <a:ext cx="6660454" cy="30867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6843"/>
                <a:gridCol w="865858"/>
                <a:gridCol w="568495"/>
                <a:gridCol w="661131"/>
                <a:gridCol w="644168"/>
                <a:gridCol w="644168"/>
                <a:gridCol w="644168"/>
                <a:gridCol w="816455"/>
                <a:gridCol w="558275"/>
                <a:gridCol w="790893"/>
              </a:tblGrid>
              <a:tr h="419752">
                <a:tc gridSpan="10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Chemical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composition of the interstitial solution at 14 days 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mmol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/L)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05104">
                <a:tc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00000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Mg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00B050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rgbClr val="00B050"/>
                          </a:solidFill>
                          <a:effectLst/>
                        </a:rPr>
                        <a:t>K</a:t>
                      </a:r>
                      <a:endParaRPr lang="fr-CH" sz="140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Al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Cl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00B050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BF1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5.7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3.8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7.3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12.0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2.6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6.1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5.1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13.9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4.3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5.9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4.4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8.2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13.0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3.5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rowSpan="3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BF2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5.0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0.6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7.7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17.9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15.0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2.4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0.03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14.3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24.3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12.0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9.2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  <a:tr h="361213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 err="1">
                          <a:solidFill>
                            <a:schemeClr val="tx1"/>
                          </a:solidFill>
                          <a:effectLst/>
                        </a:rPr>
                        <a:t>Average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rgbClr val="C00000"/>
                          </a:solidFill>
                          <a:effectLst/>
                        </a:rPr>
                        <a:t>3.7</a:t>
                      </a:r>
                      <a:endParaRPr lang="fr-CH" sz="1400" b="1">
                        <a:solidFill>
                          <a:srgbClr val="C0000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>
                          <a:solidFill>
                            <a:schemeClr val="tx1"/>
                          </a:solidFill>
                          <a:effectLst/>
                        </a:rPr>
                        <a:t>0.4</a:t>
                      </a:r>
                      <a:endParaRPr lang="fr-CH" sz="14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11.0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21.1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0.2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13.5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00B050"/>
                          </a:solidFill>
                          <a:effectLst/>
                        </a:rPr>
                        <a:t>9.1</a:t>
                      </a:r>
                      <a:endParaRPr lang="fr-CH" sz="1400" b="1" dirty="0">
                        <a:solidFill>
                          <a:srgbClr val="00B050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46" marR="4444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365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3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810080"/>
              </p:ext>
            </p:extLst>
          </p:nvPr>
        </p:nvGraphicFramePr>
        <p:xfrm>
          <a:off x="809654" y="3509973"/>
          <a:ext cx="7297066" cy="2482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470"/>
                <a:gridCol w="1036136"/>
                <a:gridCol w="594427"/>
                <a:gridCol w="661515"/>
                <a:gridCol w="425261"/>
                <a:gridCol w="661515"/>
                <a:gridCol w="756020"/>
                <a:gridCol w="756020"/>
                <a:gridCol w="756020"/>
                <a:gridCol w="886682"/>
              </a:tblGrid>
              <a:tr h="474752">
                <a:tc gridSpan="10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Solution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composition at 14 days for two Water/Slag ratio 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mmol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/L)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27103">
                <a:tc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Mg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Si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K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Al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Cl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BF1 </a:t>
                      </a: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W/S=0.3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5.1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13.9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W/S=1.0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1.5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4.4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BF2 </a:t>
                      </a: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W/S=0.3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7.7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17.9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15.0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W/S=1.0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2.5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6.0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5.0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Results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136038"/>
              </p:ext>
            </p:extLst>
          </p:nvPr>
        </p:nvGraphicFramePr>
        <p:xfrm>
          <a:off x="803326" y="3518938"/>
          <a:ext cx="7297066" cy="2482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3470"/>
                <a:gridCol w="1036136"/>
                <a:gridCol w="594427"/>
                <a:gridCol w="661515"/>
                <a:gridCol w="425261"/>
                <a:gridCol w="661515"/>
                <a:gridCol w="756020"/>
                <a:gridCol w="756020"/>
                <a:gridCol w="756020"/>
                <a:gridCol w="886682"/>
              </a:tblGrid>
              <a:tr h="474752">
                <a:tc gridSpan="10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Solution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composition at 14 days for two Water/Slag ratio (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mmol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/L)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327103">
                <a:tc grid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Sample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Ca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Mg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Si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Na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K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Al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Cl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S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BF1 </a:t>
                      </a: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W/S=0.3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6.1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0.2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5.1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13.9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4.3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W/S=1.0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7.2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0.01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0.5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1.5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0.0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4.4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4.7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rowSpan="2"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BF2 </a:t>
                      </a:r>
                    </a:p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W/S=0.3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5.0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>
                          <a:solidFill>
                            <a:schemeClr val="tx1"/>
                          </a:solidFill>
                          <a:effectLst/>
                        </a:rPr>
                        <a:t>0.02</a:t>
                      </a:r>
                      <a:endParaRPr lang="fr-CH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0.6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7.7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17.9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chemeClr val="tx2"/>
                          </a:solidFill>
                          <a:effectLst/>
                        </a:rPr>
                        <a:t>15.0</a:t>
                      </a:r>
                      <a:endParaRPr lang="fr-CH" sz="1400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>
                          <a:solidFill>
                            <a:srgbClr val="C40893"/>
                          </a:solidFill>
                          <a:effectLst/>
                        </a:rPr>
                        <a:t>9.0</a:t>
                      </a:r>
                      <a:endParaRPr lang="fr-CH" sz="1400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  <a:tr h="406632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W/S=1.0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3.8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0.01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0.7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2.5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6.0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1"/>
                          </a:solidFill>
                          <a:effectLst/>
                        </a:rPr>
                        <a:t>0.1</a:t>
                      </a:r>
                      <a:endParaRPr lang="fr-CH" sz="14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chemeClr val="tx2"/>
                          </a:solidFill>
                          <a:effectLst/>
                        </a:rPr>
                        <a:t>5.0</a:t>
                      </a:r>
                      <a:endParaRPr lang="fr-CH" sz="14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000"/>
                        </a:lnSpc>
                        <a:spcAft>
                          <a:spcPts val="0"/>
                        </a:spcAft>
                      </a:pPr>
                      <a:r>
                        <a:rPr lang="fr-CH" sz="1400" b="1" dirty="0">
                          <a:solidFill>
                            <a:srgbClr val="C40893"/>
                          </a:solidFill>
                          <a:effectLst/>
                        </a:rPr>
                        <a:t>3.5</a:t>
                      </a:r>
                      <a:endParaRPr lang="fr-CH" sz="1400" b="1" dirty="0">
                        <a:solidFill>
                          <a:srgbClr val="C40893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2" marR="44452" marT="0" marB="0" anchor="ctr"/>
                </a:tc>
              </a:tr>
            </a:tbl>
          </a:graphicData>
        </a:graphic>
      </p:graphicFrame>
      <p:sp>
        <p:nvSpPr>
          <p:cNvPr id="5" name="ZoneTexte 18"/>
          <p:cNvSpPr txBox="1">
            <a:spLocks noChangeArrowheads="1"/>
          </p:cNvSpPr>
          <p:nvPr/>
        </p:nvSpPr>
        <p:spPr bwMode="auto">
          <a:xfrm>
            <a:off x="155453" y="2060848"/>
            <a:ext cx="883349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285750" indent="-285750" eaLnBrk="1" hangingPunct="1">
              <a:spcBef>
                <a:spcPct val="0"/>
              </a:spcBef>
              <a:buFontTx/>
              <a:buChar char="-"/>
            </a:pPr>
            <a:r>
              <a:rPr lang="en-US" altLang="fr-FR" sz="1600" dirty="0" smtClean="0">
                <a:solidFill>
                  <a:schemeClr val="tx2"/>
                </a:solidFill>
                <a:latin typeface="+mn-lt"/>
              </a:rPr>
              <a:t>Water/Slag ratio multiplied by 3.3 = [Cl], [Na] and [K] divided by ≈ 3.3.</a:t>
            </a:r>
          </a:p>
        </p:txBody>
      </p:sp>
      <p:sp>
        <p:nvSpPr>
          <p:cNvPr id="6" name="ZoneTexte 72"/>
          <p:cNvSpPr txBox="1">
            <a:spLocks noChangeArrowheads="1"/>
          </p:cNvSpPr>
          <p:nvPr/>
        </p:nvSpPr>
        <p:spPr bwMode="auto">
          <a:xfrm>
            <a:off x="2772200" y="188640"/>
            <a:ext cx="3600000" cy="3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800" b="1" dirty="0"/>
              <a:t>Interstitial water chemistry</a:t>
            </a:r>
          </a:p>
        </p:txBody>
      </p:sp>
      <p:sp>
        <p:nvSpPr>
          <p:cNvPr id="7" name="ZoneTexte 18"/>
          <p:cNvSpPr txBox="1">
            <a:spLocks noChangeArrowheads="1"/>
          </p:cNvSpPr>
          <p:nvPr/>
        </p:nvSpPr>
        <p:spPr bwMode="auto">
          <a:xfrm>
            <a:off x="179512" y="1340768"/>
            <a:ext cx="685249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sz="1600" dirty="0" smtClean="0">
                <a:latin typeface="+mn-lt"/>
              </a:rPr>
              <a:t>Interstitial solution </a:t>
            </a:r>
            <a:r>
              <a:rPr lang="en-US" altLang="fr-FR" sz="1600" dirty="0" smtClean="0">
                <a:latin typeface="+mn-lt"/>
              </a:rPr>
              <a:t>composition </a:t>
            </a:r>
            <a:r>
              <a:rPr lang="en-US" altLang="fr-FR" sz="1600" dirty="0">
                <a:latin typeface="+mn-lt"/>
              </a:rPr>
              <a:t>after 14 days with different Water /Slag ratio :</a:t>
            </a:r>
          </a:p>
        </p:txBody>
      </p:sp>
      <p:sp>
        <p:nvSpPr>
          <p:cNvPr id="8" name="ZoneTexte 18"/>
          <p:cNvSpPr txBox="1">
            <a:spLocks noChangeArrowheads="1"/>
          </p:cNvSpPr>
          <p:nvPr/>
        </p:nvSpPr>
        <p:spPr bwMode="auto">
          <a:xfrm>
            <a:off x="467544" y="6165304"/>
            <a:ext cx="7776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600" dirty="0" smtClean="0">
                <a:latin typeface="+mn-lt"/>
              </a:rPr>
              <a:t>The same observations were made after 1 or 28 days of hydration or with </a:t>
            </a:r>
            <a:r>
              <a:rPr lang="en-US" altLang="fr-FR" sz="1600" b="1" dirty="0" smtClean="0">
                <a:latin typeface="+mn-lt"/>
              </a:rPr>
              <a:t>rinsed GBFS or higher temperature (40°C)</a:t>
            </a:r>
            <a:r>
              <a:rPr lang="en-US" altLang="fr-FR" sz="1600" dirty="0" smtClean="0">
                <a:latin typeface="+mn-lt"/>
              </a:rPr>
              <a:t>.</a:t>
            </a:r>
            <a:endParaRPr lang="en-US" altLang="fr-FR" sz="1600" dirty="0">
              <a:latin typeface="+mn-lt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8</a:t>
            </a:fld>
            <a:endParaRPr lang="fr-CH"/>
          </a:p>
        </p:txBody>
      </p:sp>
      <p:sp>
        <p:nvSpPr>
          <p:cNvPr id="3" name="Rectangle 2"/>
          <p:cNvSpPr/>
          <p:nvPr/>
        </p:nvSpPr>
        <p:spPr>
          <a:xfrm>
            <a:off x="155453" y="2348880"/>
            <a:ext cx="88334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0"/>
              </a:spcBef>
              <a:buFontTx/>
              <a:buChar char="-"/>
            </a:pPr>
            <a:r>
              <a:rPr lang="en-US" altLang="fr-FR" sz="1600" dirty="0">
                <a:solidFill>
                  <a:srgbClr val="C40893"/>
                </a:solidFill>
              </a:rPr>
              <a:t>Ca, Si and S are modified but don’t systematically decreased.</a:t>
            </a:r>
          </a:p>
          <a:p>
            <a:pPr>
              <a:spcBef>
                <a:spcPct val="0"/>
              </a:spcBef>
            </a:pPr>
            <a:endParaRPr lang="en-US" altLang="fr-FR" sz="1600" dirty="0"/>
          </a:p>
          <a:p>
            <a:pPr>
              <a:spcBef>
                <a:spcPct val="0"/>
              </a:spcBef>
            </a:pPr>
            <a:r>
              <a:rPr lang="en-US" altLang="fr-FR" sz="1600" dirty="0"/>
              <a:t>Chlorine, sodium and potassium concentrations are linked to the cooling water composition and not the slag dissolution.</a:t>
            </a:r>
          </a:p>
        </p:txBody>
      </p:sp>
    </p:spTree>
    <p:extLst>
      <p:ext uri="{BB962C8B-B14F-4D97-AF65-F5344CB8AC3E}">
        <p14:creationId xmlns:p14="http://schemas.microsoft.com/office/powerpoint/2010/main" val="3213657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7772400" cy="650501"/>
          </a:xfrm>
        </p:spPr>
        <p:txBody>
          <a:bodyPr/>
          <a:lstStyle/>
          <a:p>
            <a:pPr defTabSz="41970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cap="all" dirty="0">
                <a:solidFill>
                  <a:srgbClr val="002060"/>
                </a:solidFill>
              </a:rPr>
              <a:t>Results</a:t>
            </a:r>
          </a:p>
        </p:txBody>
      </p:sp>
      <p:sp>
        <p:nvSpPr>
          <p:cNvPr id="5" name="ZoneTexte 18"/>
          <p:cNvSpPr txBox="1">
            <a:spLocks noChangeArrowheads="1"/>
          </p:cNvSpPr>
          <p:nvPr/>
        </p:nvSpPr>
        <p:spPr bwMode="auto">
          <a:xfrm>
            <a:off x="3538380" y="764704"/>
            <a:ext cx="304508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3200" b="1" dirty="0">
                <a:solidFill>
                  <a:schemeClr val="bg1"/>
                </a:solidFill>
              </a:rPr>
              <a:t>BF1B – 28j – W/S = 0.3</a:t>
            </a:r>
          </a:p>
        </p:txBody>
      </p:sp>
      <p:pic>
        <p:nvPicPr>
          <p:cNvPr id="6" name="Image 1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29"/>
          <a:stretch>
            <a:fillRect/>
          </a:stretch>
        </p:blipFill>
        <p:spPr bwMode="auto">
          <a:xfrm>
            <a:off x="6091596" y="3919562"/>
            <a:ext cx="2844000" cy="215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107504" y="3429000"/>
            <a:ext cx="59962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fr-FR" sz="1600" b="1" dirty="0">
                <a:latin typeface="+mn-lt"/>
              </a:rPr>
              <a:t>Hydrates (CSH) covering  GBFS surface</a:t>
            </a:r>
          </a:p>
        </p:txBody>
      </p:sp>
      <p:sp>
        <p:nvSpPr>
          <p:cNvPr id="10" name="ZoneTexte 18"/>
          <p:cNvSpPr txBox="1">
            <a:spLocks noChangeArrowheads="1"/>
          </p:cNvSpPr>
          <p:nvPr/>
        </p:nvSpPr>
        <p:spPr bwMode="auto">
          <a:xfrm>
            <a:off x="5934029" y="3392034"/>
            <a:ext cx="31024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fr-FR" sz="1600" b="1" dirty="0" err="1" smtClean="0">
                <a:latin typeface="+mn-lt"/>
              </a:rPr>
              <a:t>Ettringite</a:t>
            </a:r>
            <a:endParaRPr lang="en-US" altLang="fr-FR" sz="1600" b="1" dirty="0" smtClean="0">
              <a:latin typeface="+mn-lt"/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7EEAD-0F0D-4B35-8B3F-58FA192148DB}" type="slidenum">
              <a:rPr lang="fr-CH" smtClean="0"/>
              <a:t>9</a:t>
            </a:fld>
            <a:endParaRPr lang="fr-CH"/>
          </a:p>
        </p:txBody>
      </p:sp>
      <p:sp>
        <p:nvSpPr>
          <p:cNvPr id="3" name="Rectangle 2"/>
          <p:cNvSpPr/>
          <p:nvPr/>
        </p:nvSpPr>
        <p:spPr>
          <a:xfrm>
            <a:off x="321532" y="1267112"/>
            <a:ext cx="86140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endParaRPr lang="en-US" altLang="fr-FR" sz="1600" dirty="0"/>
          </a:p>
          <a:p>
            <a:pPr>
              <a:buNone/>
            </a:pPr>
            <a:r>
              <a:rPr lang="en-US" sz="1600" dirty="0"/>
              <a:t>For these concentrations and </a:t>
            </a:r>
            <a:r>
              <a:rPr lang="en-US" sz="1600" dirty="0" smtClean="0"/>
              <a:t>pH, </a:t>
            </a:r>
            <a:r>
              <a:rPr lang="en-US" sz="1600" dirty="0"/>
              <a:t>hydrates as </a:t>
            </a:r>
            <a:r>
              <a:rPr lang="en-US" sz="1600" dirty="0" smtClean="0"/>
              <a:t>CSH or </a:t>
            </a:r>
            <a:r>
              <a:rPr lang="en-US" sz="1600" dirty="0" err="1"/>
              <a:t>ettringite</a:t>
            </a:r>
            <a:r>
              <a:rPr lang="en-US" sz="1600" dirty="0"/>
              <a:t> </a:t>
            </a:r>
            <a:r>
              <a:rPr lang="en-US" sz="1600" dirty="0" smtClean="0"/>
              <a:t>are </a:t>
            </a:r>
            <a:r>
              <a:rPr lang="en-US" sz="1600" dirty="0"/>
              <a:t>stable (oversaturation</a:t>
            </a:r>
            <a:r>
              <a:rPr lang="en-US" sz="1600" dirty="0" smtClean="0"/>
              <a:t>) for all the samples.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321532" y="220776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endParaRPr lang="en-US" altLang="fr-FR" sz="1600" dirty="0"/>
          </a:p>
          <a:p>
            <a:r>
              <a:rPr lang="en-US" sz="1600" dirty="0" smtClean="0"/>
              <a:t>Their formation is confirmed by electronic microscopy (SEM and TEM). They are even f</a:t>
            </a:r>
            <a:r>
              <a:rPr lang="en-US" altLang="fr-FR" sz="1600" dirty="0" smtClean="0"/>
              <a:t>ormed for </a:t>
            </a:r>
            <a:r>
              <a:rPr lang="en-US" altLang="fr-FR" sz="1600" dirty="0"/>
              <a:t>sample hydrated after elimination of the cooling water (GBFS rinsed</a:t>
            </a:r>
            <a:r>
              <a:rPr lang="en-US" altLang="fr-FR" sz="1600" dirty="0" smtClean="0"/>
              <a:t>).</a:t>
            </a:r>
            <a:endParaRPr lang="en-US" altLang="fr-FR" sz="1600" dirty="0"/>
          </a:p>
          <a:p>
            <a:pPr>
              <a:buNone/>
            </a:pPr>
            <a:endParaRPr lang="en-US" sz="1600" dirty="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380" y="3911570"/>
            <a:ext cx="2185748" cy="2185748"/>
          </a:xfrm>
          <a:prstGeom prst="rect">
            <a:avLst/>
          </a:prstGeom>
        </p:spPr>
      </p:pic>
      <p:sp>
        <p:nvSpPr>
          <p:cNvPr id="16" name="ZoneTexte 15"/>
          <p:cNvSpPr txBox="1">
            <a:spLocks noChangeArrowheads="1"/>
          </p:cNvSpPr>
          <p:nvPr/>
        </p:nvSpPr>
        <p:spPr bwMode="auto">
          <a:xfrm>
            <a:off x="599278" y="6187280"/>
            <a:ext cx="23245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fr-FR" sz="1050" b="1" dirty="0" smtClean="0">
                <a:latin typeface="+mn-lt"/>
              </a:rPr>
              <a:t>BF1A - 28d - W/S=0.3 – 20°C</a:t>
            </a:r>
            <a:endParaRPr lang="en-US" altLang="fr-FR" sz="1050" b="1" dirty="0">
              <a:latin typeface="+mn-lt"/>
            </a:endParaRPr>
          </a:p>
        </p:txBody>
      </p:sp>
      <p:sp>
        <p:nvSpPr>
          <p:cNvPr id="17" name="ZoneTexte 16"/>
          <p:cNvSpPr txBox="1">
            <a:spLocks noChangeArrowheads="1"/>
          </p:cNvSpPr>
          <p:nvPr/>
        </p:nvSpPr>
        <p:spPr bwMode="auto">
          <a:xfrm>
            <a:off x="3442105" y="6190945"/>
            <a:ext cx="232450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fr-FR" sz="1050" b="1" dirty="0" smtClean="0">
                <a:latin typeface="+mn-lt"/>
              </a:rPr>
              <a:t>BF2C - 1d - W/S=</a:t>
            </a:r>
            <a:r>
              <a:rPr lang="en-US" altLang="fr-FR" sz="1050" b="1" dirty="0">
                <a:latin typeface="+mn-lt"/>
              </a:rPr>
              <a:t> </a:t>
            </a:r>
            <a:r>
              <a:rPr lang="en-US" altLang="fr-FR" sz="1050" b="1" dirty="0" smtClean="0">
                <a:latin typeface="+mn-lt"/>
              </a:rPr>
              <a:t>1 – 40°C. </a:t>
            </a:r>
            <a:endParaRPr lang="en-US" altLang="fr-FR" sz="1050" b="1" dirty="0">
              <a:latin typeface="+mn-lt"/>
            </a:endParaRPr>
          </a:p>
        </p:txBody>
      </p:sp>
      <p:sp>
        <p:nvSpPr>
          <p:cNvPr id="18" name="ZoneTexte 17"/>
          <p:cNvSpPr txBox="1">
            <a:spLocks noChangeArrowheads="1"/>
          </p:cNvSpPr>
          <p:nvPr/>
        </p:nvSpPr>
        <p:spPr bwMode="auto">
          <a:xfrm>
            <a:off x="6323008" y="6197878"/>
            <a:ext cx="232450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14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29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1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9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195763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</a:pPr>
            <a:r>
              <a:rPr lang="en-US" altLang="fr-FR" sz="1050" b="1" dirty="0" smtClean="0">
                <a:latin typeface="+mn-lt"/>
              </a:rPr>
              <a:t>BF1A - 28d - W/S=0.3 - GBFS rinsed</a:t>
            </a:r>
            <a:endParaRPr lang="en-US" altLang="fr-FR" sz="1050" b="1" dirty="0">
              <a:latin typeface="+mn-lt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64" y="3911570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29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4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Thème IJL">
  <a:themeElements>
    <a:clrScheme name="1_eares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ear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ares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ares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ares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eares">
  <a:themeElements>
    <a:clrScheme name="Modèle par défaut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2_eare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ème IJL">
  <a:themeElements>
    <a:clrScheme name="1_eares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1_ear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ares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ares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ares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eares">
  <a:themeElements>
    <a:clrScheme name="Modèle par défaut 1">
      <a:dk1>
        <a:srgbClr val="000000"/>
      </a:dk1>
      <a:lt1>
        <a:srgbClr val="FFFFFF"/>
      </a:lt1>
      <a:dk2>
        <a:srgbClr val="233DA9"/>
      </a:dk2>
      <a:lt2>
        <a:srgbClr val="DDDDDD"/>
      </a:lt2>
      <a:accent1>
        <a:srgbClr val="65AAE9"/>
      </a:accent1>
      <a:accent2>
        <a:srgbClr val="B2B2B2"/>
      </a:accent2>
      <a:accent3>
        <a:srgbClr val="FFFFFF"/>
      </a:accent3>
      <a:accent4>
        <a:srgbClr val="000000"/>
      </a:accent4>
      <a:accent5>
        <a:srgbClr val="B8D2F2"/>
      </a:accent5>
      <a:accent6>
        <a:srgbClr val="A1A1A1"/>
      </a:accent6>
      <a:hlink>
        <a:srgbClr val="7DA0D3"/>
      </a:hlink>
      <a:folHlink>
        <a:srgbClr val="B2E385"/>
      </a:folHlink>
    </a:clrScheme>
    <a:fontScheme name="2_eare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233DA9"/>
        </a:dk2>
        <a:lt2>
          <a:srgbClr val="DDDDDD"/>
        </a:lt2>
        <a:accent1>
          <a:srgbClr val="65AAE9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B8D2F2"/>
        </a:accent5>
        <a:accent6>
          <a:srgbClr val="A1A1A1"/>
        </a:accent6>
        <a:hlink>
          <a:srgbClr val="7DA0D3"/>
        </a:hlink>
        <a:folHlink>
          <a:srgbClr val="B2E38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632769"/>
        </a:dk2>
        <a:lt2>
          <a:srgbClr val="DDDDDD"/>
        </a:lt2>
        <a:accent1>
          <a:srgbClr val="8B8DE1"/>
        </a:accent1>
        <a:accent2>
          <a:srgbClr val="FF997D"/>
        </a:accent2>
        <a:accent3>
          <a:srgbClr val="FFFFFF"/>
        </a:accent3>
        <a:accent4>
          <a:srgbClr val="000000"/>
        </a:accent4>
        <a:accent5>
          <a:srgbClr val="C4C5EE"/>
        </a:accent5>
        <a:accent6>
          <a:srgbClr val="E78A71"/>
        </a:accent6>
        <a:hlink>
          <a:srgbClr val="58AFD2"/>
        </a:hlink>
        <a:folHlink>
          <a:srgbClr val="BFDF6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37737F"/>
        </a:dk2>
        <a:lt2>
          <a:srgbClr val="DDDDDD"/>
        </a:lt2>
        <a:accent1>
          <a:srgbClr val="52BCB2"/>
        </a:accent1>
        <a:accent2>
          <a:srgbClr val="E0A56A"/>
        </a:accent2>
        <a:accent3>
          <a:srgbClr val="FFFFFF"/>
        </a:accent3>
        <a:accent4>
          <a:srgbClr val="000000"/>
        </a:accent4>
        <a:accent5>
          <a:srgbClr val="B3DAD5"/>
        </a:accent5>
        <a:accent6>
          <a:srgbClr val="CB955F"/>
        </a:accent6>
        <a:hlink>
          <a:srgbClr val="A0C264"/>
        </a:hlink>
        <a:folHlink>
          <a:srgbClr val="DCDC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IJL</Template>
  <TotalTime>2172</TotalTime>
  <Words>1269</Words>
  <Application>Microsoft Office PowerPoint</Application>
  <PresentationFormat>Affichage à l'écran (4:3)</PresentationFormat>
  <Paragraphs>511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Thème IJL</vt:lpstr>
      <vt:lpstr>2_eares</vt:lpstr>
      <vt:lpstr>1_Thème IJL</vt:lpstr>
      <vt:lpstr>3_eares</vt:lpstr>
      <vt:lpstr>EFFECT OF COOLING WATER CHEMISTRY ON HYDRATION OF GRANULATED BLAST FURNACE SLAG</vt:lpstr>
      <vt:lpstr>INTRODUCTION</vt:lpstr>
      <vt:lpstr>Problematic</vt:lpstr>
      <vt:lpstr>Experiments</vt:lpstr>
      <vt:lpstr>Results</vt:lpstr>
      <vt:lpstr>RESULTS</vt:lpstr>
      <vt:lpstr>Results</vt:lpstr>
      <vt:lpstr>Results</vt:lpstr>
      <vt:lpstr>Results</vt:lpstr>
      <vt:lpstr>Results</vt:lpstr>
      <vt:lpstr>CONCLUSION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 OF COOLING WATER CHEMISTRY ON HYDRATION OF GRANULATED BLAST FURNACE SLAG</dc:title>
  <dc:creator>Romain Trauchessec</dc:creator>
  <cp:lastModifiedBy>Romain Trauchessec</cp:lastModifiedBy>
  <cp:revision>39</cp:revision>
  <dcterms:created xsi:type="dcterms:W3CDTF">2017-03-13T08:45:51Z</dcterms:created>
  <dcterms:modified xsi:type="dcterms:W3CDTF">2017-03-31T10:55:05Z</dcterms:modified>
</cp:coreProperties>
</file>