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4" r:id="rId5"/>
    <p:sldId id="266" r:id="rId6"/>
    <p:sldId id="279" r:id="rId7"/>
    <p:sldId id="267" r:id="rId8"/>
    <p:sldId id="269" r:id="rId9"/>
    <p:sldId id="276" r:id="rId10"/>
    <p:sldId id="271" r:id="rId11"/>
    <p:sldId id="277" r:id="rId12"/>
    <p:sldId id="268" r:id="rId13"/>
    <p:sldId id="278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1-Ecocem\7-%20Conf&#233;rences\2017\Louvain%20-%20April\blocs4_4_16_modifications%20pour%20conf%20Louvain-mcy-l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1-Ecocem\7-%20Conf&#233;rences\2017\Louvain%20-%20April\blocs4_4_16_modifications%20pour%20conf%20Louvain-mcy-l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1-Ecocem\7-%20Conf&#233;rences\2017\Louvain%20-%20April\blocs4_4_16_modifications%20pour%20conf%20Louvain-mcy-l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1-Ecocem\7-%20Conf&#233;rences\2017\Louvain%20-%20April\blocs4_4_16_modifications%20pour%20conf%20Louvain-mcy-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9129483814523"/>
          <c:y val="5.1400554097404488E-2"/>
          <c:w val="0.49568711704912466"/>
          <c:h val="0.76317512394284048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'Résultats industriels'!$L$4</c:f>
              <c:numCache>
                <c:formatCode>General</c:formatCode>
                <c:ptCount val="1"/>
                <c:pt idx="0">
                  <c:v>30</c:v>
                </c:pt>
              </c:numCache>
            </c:numRef>
          </c:xVal>
          <c:yVal>
            <c:numRef>
              <c:f>'Résultats industriels'!$L$7</c:f>
              <c:numCache>
                <c:formatCode>0.000</c:formatCode>
                <c:ptCount val="1"/>
                <c:pt idx="0">
                  <c:v>0.84090909090909105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38-44C2-B972-35B5497E121F}"/>
            </c:ext>
          </c:extLst>
        </c:ser>
        <c:ser>
          <c:idx val="2"/>
          <c:order val="1"/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'Résultats industriels'!$M$4</c:f>
              <c:numCache>
                <c:formatCode>General</c:formatCode>
                <c:ptCount val="1"/>
                <c:pt idx="0">
                  <c:v>40</c:v>
                </c:pt>
              </c:numCache>
            </c:numRef>
          </c:xVal>
          <c:yVal>
            <c:numRef>
              <c:f>'Résultats industriels'!$M$7</c:f>
              <c:numCache>
                <c:formatCode>0.000</c:formatCode>
                <c:ptCount val="1"/>
                <c:pt idx="0">
                  <c:v>0.86602870813397137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38-44C2-B972-35B5497E121F}"/>
            </c:ext>
          </c:extLst>
        </c:ser>
        <c:ser>
          <c:idx val="3"/>
          <c:order val="2"/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'Résultats industriels'!$L$13</c:f>
              <c:numCache>
                <c:formatCode>General</c:formatCode>
                <c:ptCount val="1"/>
                <c:pt idx="0">
                  <c:v>50</c:v>
                </c:pt>
              </c:numCache>
            </c:numRef>
          </c:xVal>
          <c:yVal>
            <c:numRef>
              <c:f>'Résultats industriels'!$L$14</c:f>
              <c:numCache>
                <c:formatCode>0.000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38-44C2-B972-35B5497E121F}"/>
            </c:ext>
          </c:extLst>
        </c:ser>
        <c:ser>
          <c:idx val="4"/>
          <c:order val="3"/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'Résultats industriels'!$M$13:$P$13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80</c:v>
                </c:pt>
                <c:pt idx="3">
                  <c:v>80</c:v>
                </c:pt>
              </c:numCache>
            </c:numRef>
          </c:xVal>
          <c:yVal>
            <c:numRef>
              <c:f>'Résultats industriels'!$M$14:$P$14</c:f>
              <c:numCache>
                <c:formatCode>0.000</c:formatCode>
                <c:ptCount val="4"/>
                <c:pt idx="0">
                  <c:v>0.60341151385927505</c:v>
                </c:pt>
                <c:pt idx="1">
                  <c:v>0.69296375266524513</c:v>
                </c:pt>
                <c:pt idx="2">
                  <c:v>0.63326226012793174</c:v>
                </c:pt>
                <c:pt idx="3">
                  <c:v>0.65884861407249462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38-44C2-B972-35B5497E1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386368"/>
        <c:axId val="343388544"/>
      </c:scatterChart>
      <c:valAx>
        <c:axId val="34338636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GGBS content (%)</a:t>
                </a:r>
              </a:p>
            </c:rich>
          </c:tx>
          <c:layout>
            <c:manualLayout>
              <c:xMode val="edge"/>
              <c:yMode val="edge"/>
              <c:x val="0.30875601885175741"/>
              <c:y val="0.905416666666666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388544"/>
        <c:crosses val="autoZero"/>
        <c:crossBetween val="midCat"/>
        <c:majorUnit val="10"/>
        <c:minorUnit val="10"/>
      </c:valAx>
      <c:valAx>
        <c:axId val="343388544"/>
        <c:scaling>
          <c:orientation val="minMax"/>
          <c:max val="1.100000000000000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14d-Strength activity index</a:t>
                </a:r>
              </a:p>
              <a:p>
                <a:pPr>
                  <a:defRPr sz="1800"/>
                </a:pPr>
                <a:r>
                  <a:rPr lang="fr-FR" sz="1800" b="0"/>
                  <a:t>(Ref=100% cement)</a:t>
                </a:r>
              </a:p>
            </c:rich>
          </c:tx>
          <c:layout>
            <c:manualLayout>
              <c:xMode val="edge"/>
              <c:yMode val="edge"/>
              <c:x val="1.3702313517628451E-2"/>
              <c:y val="0.13499015748031495"/>
            </c:manualLayout>
          </c:layout>
          <c:overlay val="0"/>
        </c:title>
        <c:numFmt formatCode="0.0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386368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9129483814523"/>
          <c:y val="5.1400554097404488E-2"/>
          <c:w val="0.49568711704912466"/>
          <c:h val="0.7631751239428404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'Résultats industriels'!$L$20:$Q$20</c:f>
              <c:numCache>
                <c:formatCode>General</c:formatCode>
                <c:ptCount val="6"/>
                <c:pt idx="0">
                  <c:v>24</c:v>
                </c:pt>
                <c:pt idx="1">
                  <c:v>32</c:v>
                </c:pt>
                <c:pt idx="2">
                  <c:v>40</c:v>
                </c:pt>
                <c:pt idx="3">
                  <c:v>40</c:v>
                </c:pt>
                <c:pt idx="4">
                  <c:v>48</c:v>
                </c:pt>
                <c:pt idx="5">
                  <c:v>50</c:v>
                </c:pt>
              </c:numCache>
            </c:numRef>
          </c:xVal>
          <c:yVal>
            <c:numRef>
              <c:f>'Résultats industriels'!$L$22:$Q$22</c:f>
              <c:numCache>
                <c:formatCode>0.000</c:formatCode>
                <c:ptCount val="6"/>
                <c:pt idx="0">
                  <c:v>0.92380009896091064</c:v>
                </c:pt>
                <c:pt idx="1">
                  <c:v>0.92083127164769929</c:v>
                </c:pt>
                <c:pt idx="2">
                  <c:v>0.90895596239485399</c:v>
                </c:pt>
                <c:pt idx="3">
                  <c:v>0.88124690747154877</c:v>
                </c:pt>
                <c:pt idx="4">
                  <c:v>0.88520534388916394</c:v>
                </c:pt>
                <c:pt idx="5">
                  <c:v>0.8332508659079666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8A-4E03-BDF5-D50CFB743CB4}"/>
            </c:ext>
          </c:extLst>
        </c:ser>
        <c:ser>
          <c:idx val="5"/>
          <c:order val="1"/>
          <c:spPr>
            <a:ln w="19050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'Résultats industriels'!$L$31:$N$31</c:f>
              <c:numCache>
                <c:formatCode>General</c:formatCode>
                <c:ptCount val="3"/>
                <c:pt idx="0">
                  <c:v>33</c:v>
                </c:pt>
                <c:pt idx="1">
                  <c:v>40</c:v>
                </c:pt>
                <c:pt idx="2">
                  <c:v>47</c:v>
                </c:pt>
              </c:numCache>
            </c:numRef>
          </c:xVal>
          <c:yVal>
            <c:numRef>
              <c:f>'Résultats industriels'!$L$32:$N$32</c:f>
              <c:numCache>
                <c:formatCode>0.000</c:formatCode>
                <c:ptCount val="3"/>
                <c:pt idx="0">
                  <c:v>1.0708661417322836</c:v>
                </c:pt>
                <c:pt idx="1">
                  <c:v>1.0653543307086615</c:v>
                </c:pt>
                <c:pt idx="2">
                  <c:v>1.0566929133858267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78A-4E03-BDF5-D50CFB74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386368"/>
        <c:axId val="343388544"/>
      </c:scatterChart>
      <c:valAx>
        <c:axId val="34338636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GGBS content (%)</a:t>
                </a:r>
              </a:p>
            </c:rich>
          </c:tx>
          <c:layout>
            <c:manualLayout>
              <c:xMode val="edge"/>
              <c:yMode val="edge"/>
              <c:x val="0.30875601885175741"/>
              <c:y val="0.905416666666666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388544"/>
        <c:crosses val="autoZero"/>
        <c:crossBetween val="midCat"/>
        <c:majorUnit val="10"/>
        <c:minorUnit val="10"/>
      </c:valAx>
      <c:valAx>
        <c:axId val="343388544"/>
        <c:scaling>
          <c:orientation val="minMax"/>
          <c:max val="1.100000000000000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14d-Strength activity index</a:t>
                </a:r>
              </a:p>
              <a:p>
                <a:pPr>
                  <a:defRPr sz="1800"/>
                </a:pPr>
                <a:r>
                  <a:rPr lang="fr-FR" sz="1800" b="0"/>
                  <a:t>(Ref=100% cement)</a:t>
                </a:r>
              </a:p>
            </c:rich>
          </c:tx>
          <c:layout>
            <c:manualLayout>
              <c:xMode val="edge"/>
              <c:yMode val="edge"/>
              <c:x val="1.3702313517628451E-2"/>
              <c:y val="0.13499015748031495"/>
            </c:manualLayout>
          </c:layout>
          <c:overlay val="0"/>
        </c:title>
        <c:numFmt formatCode="0.0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43386368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6539077167198"/>
          <c:y val="5.0870651477843622E-2"/>
          <c:w val="0.785680745624458"/>
          <c:h val="0.59578249522268112"/>
        </c:manualLayout>
      </c:layout>
      <c:scatterChart>
        <c:scatterStyle val="lineMarker"/>
        <c:varyColors val="0"/>
        <c:ser>
          <c:idx val="9"/>
          <c:order val="0"/>
          <c:tx>
            <c:strRef>
              <c:f>'Steger 1-mcy2'!$P$2</c:f>
              <c:strCache>
                <c:ptCount val="1"/>
                <c:pt idx="0">
                  <c:v>Without activator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12"/>
            <c:spPr>
              <a:ln>
                <a:solidFill>
                  <a:srgbClr val="FF0000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1-mcy2'!$P$7:$P$42</c:f>
              <c:numCache>
                <c:formatCode>General</c:formatCode>
                <c:ptCount val="36"/>
                <c:pt idx="33" formatCode="0.000">
                  <c:v>0.38441666666666663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A7-44A8-8489-7D1B59047A74}"/>
            </c:ext>
          </c:extLst>
        </c:ser>
        <c:ser>
          <c:idx val="0"/>
          <c:order val="1"/>
          <c:tx>
            <c:strRef>
              <c:f>'Steger 1-mcy2'!$R$3</c:f>
              <c:strCache>
                <c:ptCount val="1"/>
                <c:pt idx="0">
                  <c:v>Alkali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1-mcy2'!$R$7:$R$42</c:f>
              <c:numCache>
                <c:formatCode>0.000</c:formatCode>
                <c:ptCount val="36"/>
                <c:pt idx="1">
                  <c:v>0.50600000000000001</c:v>
                </c:pt>
                <c:pt idx="2">
                  <c:v>0.998</c:v>
                </c:pt>
                <c:pt idx="6">
                  <c:v>0.48968749999999994</c:v>
                </c:pt>
                <c:pt idx="7">
                  <c:v>0.43687500000000001</c:v>
                </c:pt>
                <c:pt idx="10">
                  <c:v>0.56708333333333338</c:v>
                </c:pt>
                <c:pt idx="11">
                  <c:v>0.77687499999999998</c:v>
                </c:pt>
                <c:pt idx="12">
                  <c:v>0.22874999999999995</c:v>
                </c:pt>
                <c:pt idx="13">
                  <c:v>0.22249999999999998</c:v>
                </c:pt>
                <c:pt idx="20">
                  <c:v>0.54583333333333328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0A7-44A8-8489-7D1B59047A74}"/>
            </c:ext>
          </c:extLst>
        </c:ser>
        <c:ser>
          <c:idx val="4"/>
          <c:order val="2"/>
          <c:tx>
            <c:strRef>
              <c:f>'Steger 1-mcy2'!$T$3</c:f>
              <c:strCache>
                <c:ptCount val="1"/>
                <c:pt idx="0">
                  <c:v>Alkali-sulfate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1-mcy2'!$T$7:$T$42</c:f>
              <c:numCache>
                <c:formatCode>General</c:formatCode>
                <c:ptCount val="36"/>
                <c:pt idx="15" formatCode="0.000">
                  <c:v>0.29541666666666672</c:v>
                </c:pt>
                <c:pt idx="16" formatCode="0.000">
                  <c:v>0.28604166666666669</c:v>
                </c:pt>
                <c:pt idx="17" formatCode="0.000">
                  <c:v>0.35166666666666668</c:v>
                </c:pt>
                <c:pt idx="18" formatCode="0.000">
                  <c:v>0.30041666666666667</c:v>
                </c:pt>
                <c:pt idx="24" formatCode="0.000">
                  <c:v>0.51600000000000001</c:v>
                </c:pt>
                <c:pt idx="35" formatCode="0.000">
                  <c:v>0.48166666666666663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0A7-44A8-8489-7D1B59047A74}"/>
            </c:ext>
          </c:extLst>
        </c:ser>
        <c:ser>
          <c:idx val="2"/>
          <c:order val="3"/>
          <c:tx>
            <c:strRef>
              <c:f>'Steger 1-mcy2'!$S$3</c:f>
              <c:strCache>
                <c:ptCount val="1"/>
                <c:pt idx="0">
                  <c:v>Cl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1-mcy2'!$S$7:$S$42</c:f>
              <c:numCache>
                <c:formatCode>General</c:formatCode>
                <c:ptCount val="36"/>
                <c:pt idx="22" formatCode="0.000">
                  <c:v>0.50687499999999996</c:v>
                </c:pt>
                <c:pt idx="26" formatCode="0.000">
                  <c:v>0.372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0A7-44A8-8489-7D1B59047A74}"/>
            </c:ext>
          </c:extLst>
        </c:ser>
        <c:ser>
          <c:idx val="6"/>
          <c:order val="4"/>
          <c:tx>
            <c:strRef>
              <c:f>'Steger 1-mcy2'!$U$3</c:f>
              <c:strCache>
                <c:ptCount val="1"/>
                <c:pt idx="0">
                  <c:v>Cl-sulfate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1-mcy2'!$U$7:$U$42</c:f>
              <c:numCache>
                <c:formatCode>General</c:formatCode>
                <c:ptCount val="36"/>
                <c:pt idx="28" formatCode="0.000">
                  <c:v>0.41600000000000004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0A7-44A8-8489-7D1B5904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65824"/>
        <c:axId val="336380288"/>
      </c:scatterChart>
      <c:valAx>
        <c:axId val="336365824"/>
        <c:scaling>
          <c:orientation val="minMax"/>
          <c:max val="100"/>
          <c:min val="65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 dirty="0"/>
                  <a:t>GGBS content (%)</a:t>
                </a:r>
              </a:p>
            </c:rich>
          </c:tx>
          <c:layout>
            <c:manualLayout>
              <c:xMode val="edge"/>
              <c:yMode val="edge"/>
              <c:x val="0.38958218503998238"/>
              <c:y val="0.7276147145577989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36380288"/>
        <c:crosses val="autoZero"/>
        <c:crossBetween val="midCat"/>
        <c:majorUnit val="5"/>
        <c:minorUnit val="1"/>
      </c:valAx>
      <c:valAx>
        <c:axId val="336380288"/>
        <c:scaling>
          <c:orientation val="minMax"/>
          <c:max val="1.1000000000000001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Strength activity</a:t>
                </a:r>
                <a:r>
                  <a:rPr lang="fr-FR" sz="1800" baseline="0"/>
                  <a:t> index </a:t>
                </a:r>
              </a:p>
              <a:p>
                <a:pPr>
                  <a:defRPr sz="1800"/>
                </a:pPr>
                <a:r>
                  <a:rPr lang="fr-FR" sz="1800" b="0" baseline="0"/>
                  <a:t>(Ref=0% GGBS at 20°C)</a:t>
                </a:r>
                <a:endParaRPr lang="fr-FR" sz="1800" b="0"/>
              </a:p>
            </c:rich>
          </c:tx>
          <c:layout>
            <c:manualLayout>
              <c:xMode val="edge"/>
              <c:yMode val="edge"/>
              <c:x val="1.7478746615372555E-3"/>
              <c:y val="0.165305264676966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36365824"/>
        <c:crosses val="autoZero"/>
        <c:crossBetween val="midCat"/>
        <c:majorUnit val="0.1"/>
      </c:valAx>
    </c:plotArea>
    <c:legend>
      <c:legendPos val="b"/>
      <c:layout>
        <c:manualLayout>
          <c:xMode val="edge"/>
          <c:yMode val="edge"/>
          <c:x val="1.2704282164759512E-2"/>
          <c:y val="0.80950303805995028"/>
          <c:w val="0.98091197406090858"/>
          <c:h val="6.9794296601059666E-2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6539077167198"/>
          <c:y val="5.0870651477843622E-2"/>
          <c:w val="0.52811886211938797"/>
          <c:h val="0.7315730894462934"/>
        </c:manualLayout>
      </c:layout>
      <c:scatterChart>
        <c:scatterStyle val="lineMarker"/>
        <c:varyColors val="0"/>
        <c:ser>
          <c:idx val="10"/>
          <c:order val="0"/>
          <c:tx>
            <c:strRef>
              <c:f>'Steger 1-mcy2'!$P$2</c:f>
              <c:strCache>
                <c:ptCount val="1"/>
                <c:pt idx="0">
                  <c:v>Without activator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1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1-mcy2'!$Q$7:$Q$42</c:f>
              <c:numCache>
                <c:formatCode>General</c:formatCode>
                <c:ptCount val="36"/>
                <c:pt idx="34" formatCode="0.000">
                  <c:v>0.5931249999999999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A7-44A8-8489-7D1B59047A74}"/>
            </c:ext>
          </c:extLst>
        </c:ser>
        <c:ser>
          <c:idx val="1"/>
          <c:order val="1"/>
          <c:tx>
            <c:strRef>
              <c:f>'Steger 1-mcy2'!$V$3</c:f>
              <c:strCache>
                <c:ptCount val="1"/>
                <c:pt idx="0">
                  <c:v>Alkali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1-mcy2'!$V$7:$V$42</c:f>
              <c:numCache>
                <c:formatCode>General</c:formatCode>
                <c:ptCount val="36"/>
                <c:pt idx="21" formatCode="0.000">
                  <c:v>0.64979166666666655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A7-44A8-8489-7D1B59047A74}"/>
            </c:ext>
          </c:extLst>
        </c:ser>
        <c:ser>
          <c:idx val="5"/>
          <c:order val="2"/>
          <c:tx>
            <c:strRef>
              <c:f>'Steger 1-mcy2'!$X$3</c:f>
              <c:strCache>
                <c:ptCount val="1"/>
                <c:pt idx="0">
                  <c:v>Alkali-sulfate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1-mcy2'!$X$7:$X$42</c:f>
              <c:numCache>
                <c:formatCode>General</c:formatCode>
                <c:ptCount val="36"/>
                <c:pt idx="25" formatCode="0.000">
                  <c:v>0.88200000000000001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0A7-44A8-8489-7D1B59047A74}"/>
            </c:ext>
          </c:extLst>
        </c:ser>
        <c:ser>
          <c:idx val="3"/>
          <c:order val="3"/>
          <c:tx>
            <c:strRef>
              <c:f>'Steger 1-mcy2'!$W$3</c:f>
              <c:strCache>
                <c:ptCount val="1"/>
                <c:pt idx="0">
                  <c:v>Cl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1-mcy2'!$W$7:$W$42</c:f>
              <c:numCache>
                <c:formatCode>General</c:formatCode>
                <c:ptCount val="36"/>
                <c:pt idx="23" formatCode="0.000">
                  <c:v>1.0166666666666666</c:v>
                </c:pt>
                <c:pt idx="27" formatCode="0.000">
                  <c:v>0.80800000000000005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A7-44A8-8489-7D1B59047A74}"/>
            </c:ext>
          </c:extLst>
        </c:ser>
        <c:ser>
          <c:idx val="7"/>
          <c:order val="4"/>
          <c:tx>
            <c:strRef>
              <c:f>'Steger 1-mcy2'!$Y$3</c:f>
              <c:strCache>
                <c:ptCount val="1"/>
                <c:pt idx="0">
                  <c:v>Cl-sulfate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1-mcy2'!$Y$7:$Y$42</c:f>
              <c:numCache>
                <c:formatCode>General</c:formatCode>
                <c:ptCount val="36"/>
                <c:pt idx="29" formatCode="0.000">
                  <c:v>0.97200000000000009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0A7-44A8-8489-7D1B59047A74}"/>
            </c:ext>
          </c:extLst>
        </c:ser>
        <c:ser>
          <c:idx val="9"/>
          <c:order val="5"/>
          <c:tx>
            <c:strRef>
              <c:f>'Steger 1-mcy2'!$P$2</c:f>
              <c:strCache>
                <c:ptCount val="1"/>
                <c:pt idx="0">
                  <c:v>Without activator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12"/>
            <c:spPr>
              <a:ln>
                <a:solidFill>
                  <a:srgbClr val="FF0000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1-mcy2'!$P$7:$P$42</c:f>
              <c:numCache>
                <c:formatCode>General</c:formatCode>
                <c:ptCount val="36"/>
                <c:pt idx="33" formatCode="0.000">
                  <c:v>0.38441666666666663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A7-44A8-8489-7D1B59047A74}"/>
            </c:ext>
          </c:extLst>
        </c:ser>
        <c:ser>
          <c:idx val="0"/>
          <c:order val="6"/>
          <c:tx>
            <c:strRef>
              <c:f>'Steger 1-mcy2'!$R$3</c:f>
              <c:strCache>
                <c:ptCount val="1"/>
                <c:pt idx="0">
                  <c:v>Alkali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1-mcy2'!$R$7:$R$42</c:f>
              <c:numCache>
                <c:formatCode>0.000</c:formatCode>
                <c:ptCount val="36"/>
                <c:pt idx="1">
                  <c:v>0.50600000000000001</c:v>
                </c:pt>
                <c:pt idx="2">
                  <c:v>0.998</c:v>
                </c:pt>
                <c:pt idx="6">
                  <c:v>0.48968749999999994</c:v>
                </c:pt>
                <c:pt idx="7">
                  <c:v>0.43687500000000001</c:v>
                </c:pt>
                <c:pt idx="10">
                  <c:v>0.56708333333333338</c:v>
                </c:pt>
                <c:pt idx="11">
                  <c:v>0.77687499999999998</c:v>
                </c:pt>
                <c:pt idx="12">
                  <c:v>0.22874999999999995</c:v>
                </c:pt>
                <c:pt idx="13">
                  <c:v>0.22249999999999998</c:v>
                </c:pt>
                <c:pt idx="20">
                  <c:v>0.54583333333333328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0A7-44A8-8489-7D1B59047A74}"/>
            </c:ext>
          </c:extLst>
        </c:ser>
        <c:ser>
          <c:idx val="4"/>
          <c:order val="7"/>
          <c:tx>
            <c:strRef>
              <c:f>'Steger 1-mcy2'!$T$3</c:f>
              <c:strCache>
                <c:ptCount val="1"/>
                <c:pt idx="0">
                  <c:v>Alkali-sulfate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1-mcy2'!$T$7:$T$42</c:f>
              <c:numCache>
                <c:formatCode>General</c:formatCode>
                <c:ptCount val="36"/>
                <c:pt idx="15" formatCode="0.000">
                  <c:v>0.29541666666666672</c:v>
                </c:pt>
                <c:pt idx="16" formatCode="0.000">
                  <c:v>0.28604166666666669</c:v>
                </c:pt>
                <c:pt idx="17" formatCode="0.000">
                  <c:v>0.35166666666666668</c:v>
                </c:pt>
                <c:pt idx="18" formatCode="0.000">
                  <c:v>0.30041666666666667</c:v>
                </c:pt>
                <c:pt idx="24" formatCode="0.000">
                  <c:v>0.51600000000000001</c:v>
                </c:pt>
                <c:pt idx="35" formatCode="0.000">
                  <c:v>0.48166666666666663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0A7-44A8-8489-7D1B59047A74}"/>
            </c:ext>
          </c:extLst>
        </c:ser>
        <c:ser>
          <c:idx val="2"/>
          <c:order val="8"/>
          <c:tx>
            <c:strRef>
              <c:f>'Steger 1-mcy2'!$S$3</c:f>
              <c:strCache>
                <c:ptCount val="1"/>
                <c:pt idx="0">
                  <c:v>Cl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1-mcy2'!$S$7:$S$42</c:f>
              <c:numCache>
                <c:formatCode>General</c:formatCode>
                <c:ptCount val="36"/>
                <c:pt idx="22" formatCode="0.000">
                  <c:v>0.50687499999999996</c:v>
                </c:pt>
                <c:pt idx="26" formatCode="0.000">
                  <c:v>0.372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0A7-44A8-8489-7D1B59047A74}"/>
            </c:ext>
          </c:extLst>
        </c:ser>
        <c:ser>
          <c:idx val="6"/>
          <c:order val="9"/>
          <c:tx>
            <c:strRef>
              <c:f>'Steger 1-mcy2'!$U$3</c:f>
              <c:strCache>
                <c:ptCount val="1"/>
                <c:pt idx="0">
                  <c:v>Cl-sulfate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'Steger 1-mcy2'!$M$7:$M$42</c:f>
              <c:numCache>
                <c:formatCode>0.0</c:formatCode>
                <c:ptCount val="36"/>
                <c:pt idx="1">
                  <c:v>90.476190476190482</c:v>
                </c:pt>
                <c:pt idx="2">
                  <c:v>87.962962962962962</c:v>
                </c:pt>
                <c:pt idx="6">
                  <c:v>95.238095238095227</c:v>
                </c:pt>
                <c:pt idx="7">
                  <c:v>95.238095238095227</c:v>
                </c:pt>
                <c:pt idx="10">
                  <c:v>90.476190476190482</c:v>
                </c:pt>
                <c:pt idx="11">
                  <c:v>87.962962962962962</c:v>
                </c:pt>
                <c:pt idx="12">
                  <c:v>95.238095238095227</c:v>
                </c:pt>
                <c:pt idx="13">
                  <c:v>95.238095238095227</c:v>
                </c:pt>
                <c:pt idx="14">
                  <c:v>69.306930693069305</c:v>
                </c:pt>
                <c:pt idx="15">
                  <c:v>91.7</c:v>
                </c:pt>
                <c:pt idx="16">
                  <c:v>91.7</c:v>
                </c:pt>
                <c:pt idx="17">
                  <c:v>89.3</c:v>
                </c:pt>
                <c:pt idx="18">
                  <c:v>88.855721393034827</c:v>
                </c:pt>
                <c:pt idx="20">
                  <c:v>90.476190476190482</c:v>
                </c:pt>
                <c:pt idx="21">
                  <c:v>90.476190476190482</c:v>
                </c:pt>
                <c:pt idx="22">
                  <c:v>69.306930693069305</c:v>
                </c:pt>
                <c:pt idx="23">
                  <c:v>69.306930693069305</c:v>
                </c:pt>
                <c:pt idx="24">
                  <c:v>68.627450980392155</c:v>
                </c:pt>
                <c:pt idx="25">
                  <c:v>68.627450980392155</c:v>
                </c:pt>
                <c:pt idx="26">
                  <c:v>79.207920792079207</c:v>
                </c:pt>
                <c:pt idx="27">
                  <c:v>79.207920792079207</c:v>
                </c:pt>
                <c:pt idx="28">
                  <c:v>71.287128712871279</c:v>
                </c:pt>
                <c:pt idx="29">
                  <c:v>71.287128712871279</c:v>
                </c:pt>
                <c:pt idx="30">
                  <c:v>71.287128712871279</c:v>
                </c:pt>
                <c:pt idx="31">
                  <c:v>71.287128712871279</c:v>
                </c:pt>
                <c:pt idx="33">
                  <c:v>70</c:v>
                </c:pt>
                <c:pt idx="34">
                  <c:v>70</c:v>
                </c:pt>
                <c:pt idx="35">
                  <c:v>69.306930693069305</c:v>
                </c:pt>
              </c:numCache>
            </c:numRef>
          </c:xVal>
          <c:yVal>
            <c:numRef>
              <c:f>'Steger 1-mcy2'!$U$7:$U$42</c:f>
              <c:numCache>
                <c:formatCode>General</c:formatCode>
                <c:ptCount val="36"/>
                <c:pt idx="28" formatCode="0.000">
                  <c:v>0.41600000000000004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0A7-44A8-8489-7D1B59047A74}"/>
            </c:ext>
          </c:extLst>
        </c:ser>
        <c:ser>
          <c:idx val="8"/>
          <c:order val="1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'Steger 1-mcy2'!$AK$2:$AK$3</c:f>
              <c:numCache>
                <c:formatCode>General</c:formatCode>
                <c:ptCount val="2"/>
                <c:pt idx="0">
                  <c:v>60</c:v>
                </c:pt>
                <c:pt idx="1">
                  <c:v>100</c:v>
                </c:pt>
              </c:numCache>
            </c:numRef>
          </c:xVal>
          <c:yVal>
            <c:numRef>
              <c:f>'Steger 1-mcy2'!$AL$2:$AL$3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0A7-44A8-8489-7D1B5904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65824"/>
        <c:axId val="336380288"/>
      </c:scatterChart>
      <c:valAx>
        <c:axId val="336365824"/>
        <c:scaling>
          <c:orientation val="minMax"/>
          <c:max val="100"/>
          <c:min val="65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GGBS content (%)</a:t>
                </a:r>
              </a:p>
            </c:rich>
          </c:tx>
          <c:layout>
            <c:manualLayout>
              <c:xMode val="edge"/>
              <c:yMode val="edge"/>
              <c:x val="0.28529325749922735"/>
              <c:y val="0.9111832670400735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36380288"/>
        <c:crosses val="autoZero"/>
        <c:crossBetween val="midCat"/>
        <c:majorUnit val="5"/>
        <c:minorUnit val="1"/>
      </c:valAx>
      <c:valAx>
        <c:axId val="336380288"/>
        <c:scaling>
          <c:orientation val="minMax"/>
          <c:max val="1.1000000000000001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fr-FR" sz="1800"/>
                  <a:t>Strength activity</a:t>
                </a:r>
                <a:r>
                  <a:rPr lang="fr-FR" sz="1800" baseline="0"/>
                  <a:t> index </a:t>
                </a:r>
              </a:p>
              <a:p>
                <a:pPr>
                  <a:defRPr sz="1800"/>
                </a:pPr>
                <a:r>
                  <a:rPr lang="fr-FR" sz="1800" b="0" baseline="0"/>
                  <a:t>(Ref=0% GGBS at 20°C)</a:t>
                </a:r>
                <a:endParaRPr lang="fr-FR" sz="1800" b="0"/>
              </a:p>
            </c:rich>
          </c:tx>
          <c:layout>
            <c:manualLayout>
              <c:xMode val="edge"/>
              <c:yMode val="edge"/>
              <c:x val="1.7478746615372555E-3"/>
              <c:y val="0.165305264676966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36365824"/>
        <c:crosses val="autoZero"/>
        <c:crossBetween val="midCat"/>
        <c:majorUnit val="0.1"/>
      </c:valAx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77455498203322126"/>
          <c:y val="1.0496868011279728E-2"/>
          <c:w val="0.21647260700496795"/>
          <c:h val="0.98903731892098956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0.71465</cdr:x>
      <cdr:y>0.37216</cdr:y>
    </cdr:from>
    <cdr:to>
      <cdr:x>0.92844</cdr:x>
      <cdr:y>0.62784</cdr:y>
    </cdr:to>
    <cdr:grpSp>
      <cdr:nvGrpSpPr>
        <cdr:cNvPr id="10" name="Groupe 9">
          <a:extLst xmlns:a="http://schemas.openxmlformats.org/drawingml/2006/main">
            <a:ext uri="{FF2B5EF4-FFF2-40B4-BE49-F238E27FC236}">
              <a16:creationId xmlns:a16="http://schemas.microsoft.com/office/drawing/2014/main" id="{72605B85-9B53-4055-A20F-D71A4E059DA6}"/>
            </a:ext>
          </a:extLst>
        </cdr:cNvPr>
        <cdr:cNvGrpSpPr/>
      </cdr:nvGrpSpPr>
      <cdr:grpSpPr>
        <a:xfrm xmlns:a="http://schemas.openxmlformats.org/drawingml/2006/main">
          <a:off x="4748622" y="1448823"/>
          <a:ext cx="1420567" cy="995364"/>
          <a:chOff x="57109" y="24162"/>
          <a:chExt cx="979526" cy="701391"/>
        </a:xfrm>
      </cdr:grpSpPr>
      <cdr:sp macro="" textlink="">
        <cdr:nvSpPr>
          <cdr:cNvPr id="11" name="ZoneTexte 2"/>
          <cdr:cNvSpPr txBox="1"/>
        </cdr:nvSpPr>
        <cdr:spPr>
          <a:xfrm xmlns:a="http://schemas.openxmlformats.org/drawingml/2006/main">
            <a:off x="389812" y="24162"/>
            <a:ext cx="646823" cy="70139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1800" dirty="0"/>
              <a:t>Blocks</a:t>
            </a:r>
          </a:p>
          <a:p xmlns:a="http://schemas.openxmlformats.org/drawingml/2006/main">
            <a:r>
              <a:rPr lang="fr-FR" sz="1800" dirty="0"/>
              <a:t>Plant A</a:t>
            </a:r>
          </a:p>
          <a:p xmlns:a="http://schemas.openxmlformats.org/drawingml/2006/main">
            <a:r>
              <a:rPr lang="fr-FR" sz="1800" dirty="0"/>
              <a:t>Plant B</a:t>
            </a:r>
          </a:p>
        </cdr:txBody>
      </cdr:sp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199984" y="334071"/>
            <a:ext cx="72000" cy="72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/>
          </a:solidFill>
          <a:ln xmlns:a="http://schemas.openxmlformats.org/drawingml/2006/main" w="6350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  <cdr:sp macro="" textlink="">
        <cdr:nvSpPr>
          <cdr:cNvPr id="13" name="Rectangle 12"/>
          <cdr:cNvSpPr/>
        </cdr:nvSpPr>
        <cdr:spPr>
          <a:xfrm xmlns:a="http://schemas.openxmlformats.org/drawingml/2006/main">
            <a:off x="57109" y="335976"/>
            <a:ext cx="72000" cy="72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6350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  <cdr:sp macro="" textlink="">
        <cdr:nvSpPr>
          <cdr:cNvPr id="15" name="Triangle isocèle 14"/>
          <cdr:cNvSpPr/>
        </cdr:nvSpPr>
        <cdr:spPr>
          <a:xfrm xmlns:a="http://schemas.openxmlformats.org/drawingml/2006/main">
            <a:off x="209908" y="571476"/>
            <a:ext cx="72000" cy="720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tx1"/>
          </a:solidFill>
          <a:ln xmlns:a="http://schemas.openxmlformats.org/drawingml/2006/main" w="6350">
            <a:solidFill>
              <a:sysClr val="windowText" lastClr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  <cdr:sp macro="" textlink="">
        <cdr:nvSpPr>
          <cdr:cNvPr id="17" name="Triangle isocèle 16"/>
          <cdr:cNvSpPr/>
        </cdr:nvSpPr>
        <cdr:spPr>
          <a:xfrm xmlns:a="http://schemas.openxmlformats.org/drawingml/2006/main">
            <a:off x="61988" y="571476"/>
            <a:ext cx="72000" cy="72000"/>
          </a:xfrm>
          <a:prstGeom xmlns:a="http://schemas.openxmlformats.org/drawingml/2006/main" prst="triangle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6350">
            <a:solidFill>
              <a:sysClr val="windowText" lastClr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</cdr:grpSp>
  </cdr:relSizeAnchor>
  <cdr:relSizeAnchor xmlns:cdr="http://schemas.openxmlformats.org/drawingml/2006/chartDrawing">
    <cdr:from>
      <cdr:x>0.68483</cdr:x>
      <cdr:y>0.02366</cdr:y>
    </cdr:from>
    <cdr:to>
      <cdr:x>0.76775</cdr:x>
      <cdr:y>0.45231</cdr:y>
    </cdr:to>
    <cdr:sp macro="" textlink="">
      <cdr:nvSpPr>
        <cdr:cNvPr id="18" name="ZoneTexte 9"/>
        <cdr:cNvSpPr txBox="1"/>
      </cdr:nvSpPr>
      <cdr:spPr>
        <a:xfrm xmlns:a="http://schemas.openxmlformats.org/drawingml/2006/main" rot="16200000">
          <a:off x="4757730" y="680010"/>
          <a:ext cx="180690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800" dirty="0" err="1"/>
            <a:t>without</a:t>
          </a:r>
          <a:r>
            <a:rPr lang="fr-FR" sz="1800" baseline="0" dirty="0"/>
            <a:t> </a:t>
          </a:r>
          <a:r>
            <a:rPr lang="fr-FR" sz="1800" baseline="0" dirty="0" err="1"/>
            <a:t>activator</a:t>
          </a:r>
          <a:endParaRPr lang="fr-FR" sz="1800" baseline="0" dirty="0"/>
        </a:p>
        <a:p xmlns:a="http://schemas.openxmlformats.org/drawingml/2006/main">
          <a:pPr algn="l"/>
          <a:r>
            <a:rPr lang="fr-FR" sz="1800" baseline="0" dirty="0" err="1"/>
            <a:t>with</a:t>
          </a:r>
          <a:r>
            <a:rPr lang="fr-FR" sz="1800" baseline="0" dirty="0"/>
            <a:t> </a:t>
          </a:r>
          <a:r>
            <a:rPr lang="fr-FR" sz="1800" baseline="0" dirty="0" err="1"/>
            <a:t>activator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0.5</cdr:x>
      <cdr:y>0.1042</cdr:y>
    </cdr:from>
    <cdr:to>
      <cdr:x>0.66971</cdr:x>
      <cdr:y>0.18451</cdr:y>
    </cdr:to>
    <cdr:sp macro="" textlink="">
      <cdr:nvSpPr>
        <cdr:cNvPr id="19" name="ZoneTexte 18"/>
        <cdr:cNvSpPr txBox="1"/>
      </cdr:nvSpPr>
      <cdr:spPr>
        <a:xfrm xmlns:a="http://schemas.openxmlformats.org/drawingml/2006/main">
          <a:off x="3322341" y="376304"/>
          <a:ext cx="1127669" cy="29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r-FR" sz="1600" dirty="0"/>
            <a:t>100% </a:t>
          </a:r>
          <a:r>
            <a:rPr lang="fr-FR" sz="1600" dirty="0" err="1"/>
            <a:t>cement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0.17971</cdr:x>
      <cdr:y>0.17872</cdr:y>
    </cdr:from>
    <cdr:to>
      <cdr:x>0.68365</cdr:x>
      <cdr:y>0.17872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194093" y="645409"/>
          <a:ext cx="334856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0.73414</cdr:x>
      <cdr:y>0.36335</cdr:y>
    </cdr:from>
    <cdr:to>
      <cdr:x>1</cdr:x>
      <cdr:y>0.59458</cdr:y>
    </cdr:to>
    <cdr:grpSp>
      <cdr:nvGrpSpPr>
        <cdr:cNvPr id="10" name="Groupe 9">
          <a:extLst xmlns:a="http://schemas.openxmlformats.org/drawingml/2006/main">
            <a:ext uri="{FF2B5EF4-FFF2-40B4-BE49-F238E27FC236}">
              <a16:creationId xmlns:a16="http://schemas.microsoft.com/office/drawing/2014/main" id="{72605B85-9B53-4055-A20F-D71A4E059DA6}"/>
            </a:ext>
          </a:extLst>
        </cdr:cNvPr>
        <cdr:cNvGrpSpPr/>
      </cdr:nvGrpSpPr>
      <cdr:grpSpPr>
        <a:xfrm xmlns:a="http://schemas.openxmlformats.org/drawingml/2006/main">
          <a:off x="5393998" y="1450900"/>
          <a:ext cx="1953372" cy="923329"/>
          <a:chOff x="146369" y="0"/>
          <a:chExt cx="1218141" cy="634314"/>
        </a:xfrm>
      </cdr:grpSpPr>
      <cdr:sp macro="" textlink="">
        <cdr:nvSpPr>
          <cdr:cNvPr id="11" name="ZoneTexte 2"/>
          <cdr:cNvSpPr txBox="1"/>
        </cdr:nvSpPr>
        <cdr:spPr>
          <a:xfrm xmlns:a="http://schemas.openxmlformats.org/drawingml/2006/main">
            <a:off x="239681" y="0"/>
            <a:ext cx="1124829" cy="63431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1800" dirty="0"/>
              <a:t>Blocks</a:t>
            </a:r>
            <a:r>
              <a:rPr lang="fr-FR" sz="1800" baseline="0" dirty="0"/>
              <a:t>    </a:t>
            </a:r>
            <a:r>
              <a:rPr lang="fr-FR" sz="1800" dirty="0" err="1"/>
              <a:t>Curbs</a:t>
            </a:r>
            <a:endParaRPr lang="fr-FR" sz="1800" dirty="0"/>
          </a:p>
          <a:p xmlns:a="http://schemas.openxmlformats.org/drawingml/2006/main">
            <a:r>
              <a:rPr lang="fr-FR" sz="1800" dirty="0"/>
              <a:t>Plant C1</a:t>
            </a:r>
          </a:p>
          <a:p xmlns:a="http://schemas.openxmlformats.org/drawingml/2006/main">
            <a:r>
              <a:rPr lang="fr-FR" sz="1800" baseline="0" dirty="0"/>
              <a:t>                </a:t>
            </a:r>
            <a:r>
              <a:rPr lang="fr-FR" sz="1800" dirty="0"/>
              <a:t>Plant C2</a:t>
            </a:r>
          </a:p>
        </cdr:txBody>
      </cdr:sp>
      <cdr:sp macro="" textlink="">
        <cdr:nvSpPr>
          <cdr:cNvPr id="14" name="Ellipse 13"/>
          <cdr:cNvSpPr/>
        </cdr:nvSpPr>
        <cdr:spPr>
          <a:xfrm xmlns:a="http://schemas.openxmlformats.org/drawingml/2006/main">
            <a:off x="149108" y="445404"/>
            <a:ext cx="89798" cy="9892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tx1"/>
          </a:solidFill>
          <a:ln xmlns:a="http://schemas.openxmlformats.org/drawingml/2006/main" w="6350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  <cdr:sp macro="" textlink="">
        <cdr:nvSpPr>
          <cdr:cNvPr id="16" name="Losange 15"/>
          <cdr:cNvSpPr/>
        </cdr:nvSpPr>
        <cdr:spPr>
          <a:xfrm xmlns:a="http://schemas.openxmlformats.org/drawingml/2006/main">
            <a:off x="146369" y="283066"/>
            <a:ext cx="89798" cy="98926"/>
          </a:xfrm>
          <a:prstGeom xmlns:a="http://schemas.openxmlformats.org/drawingml/2006/main" prst="diamond">
            <a:avLst/>
          </a:prstGeom>
          <a:solidFill xmlns:a="http://schemas.openxmlformats.org/drawingml/2006/main">
            <a:schemeClr val="tx1"/>
          </a:solidFill>
          <a:ln xmlns:a="http://schemas.openxmlformats.org/drawingml/2006/main" w="6350">
            <a:solidFill>
              <a:sysClr val="windowText" lastClr="00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fr-FR" sz="1200"/>
          </a:p>
        </cdr:txBody>
      </cdr:sp>
    </cdr:grpSp>
  </cdr:relSizeAnchor>
  <cdr:relSizeAnchor xmlns:cdr="http://schemas.openxmlformats.org/drawingml/2006/chartDrawing">
    <cdr:from>
      <cdr:x>0.68483</cdr:x>
      <cdr:y>0.02366</cdr:y>
    </cdr:from>
    <cdr:to>
      <cdr:x>0.76775</cdr:x>
      <cdr:y>0.45231</cdr:y>
    </cdr:to>
    <cdr:sp macro="" textlink="">
      <cdr:nvSpPr>
        <cdr:cNvPr id="18" name="ZoneTexte 9"/>
        <cdr:cNvSpPr txBox="1"/>
      </cdr:nvSpPr>
      <cdr:spPr>
        <a:xfrm xmlns:a="http://schemas.openxmlformats.org/drawingml/2006/main" rot="16200000">
          <a:off x="4757730" y="680010"/>
          <a:ext cx="180690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800"/>
            <a:t>without</a:t>
          </a:r>
          <a:r>
            <a:rPr lang="fr-FR" sz="1800" baseline="0"/>
            <a:t> activator</a:t>
          </a:r>
        </a:p>
        <a:p xmlns:a="http://schemas.openxmlformats.org/drawingml/2006/main">
          <a:pPr algn="l"/>
          <a:r>
            <a:rPr lang="fr-FR" sz="1800" baseline="0"/>
            <a:t>with activator</a:t>
          </a:r>
          <a:endParaRPr lang="fr-FR" sz="1800"/>
        </a:p>
      </cdr:txBody>
    </cdr:sp>
  </cdr:relSizeAnchor>
  <cdr:relSizeAnchor xmlns:cdr="http://schemas.openxmlformats.org/drawingml/2006/chartDrawing">
    <cdr:from>
      <cdr:x>0.5</cdr:x>
      <cdr:y>0.11112</cdr:y>
    </cdr:from>
    <cdr:to>
      <cdr:x>0.66971</cdr:x>
      <cdr:y>0.19143</cdr:y>
    </cdr:to>
    <cdr:sp macro="" textlink="">
      <cdr:nvSpPr>
        <cdr:cNvPr id="19" name="ZoneTexte 18"/>
        <cdr:cNvSpPr txBox="1"/>
      </cdr:nvSpPr>
      <cdr:spPr>
        <a:xfrm xmlns:a="http://schemas.openxmlformats.org/drawingml/2006/main">
          <a:off x="3897328" y="468386"/>
          <a:ext cx="132279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r-FR" sz="1600" dirty="0"/>
            <a:t>100% </a:t>
          </a:r>
          <a:r>
            <a:rPr lang="fr-FR" sz="1600" dirty="0" err="1"/>
            <a:t>cement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0.17981</cdr:x>
      <cdr:y>0.17859</cdr:y>
    </cdr:from>
    <cdr:to>
      <cdr:x>0.6698</cdr:x>
      <cdr:y>0.17859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1321094" y="713142"/>
          <a:ext cx="36001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0.51906</cdr:x>
      <cdr:y>0</cdr:y>
    </cdr:from>
    <cdr:to>
      <cdr:x>0.68364</cdr:x>
      <cdr:y>0.11579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171815" y="0"/>
          <a:ext cx="1322798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fr-FR" sz="1600" dirty="0"/>
            <a:t>100% </a:t>
          </a:r>
          <a:r>
            <a:rPr lang="en-GB" sz="1600" baseline="0" dirty="0"/>
            <a:t>cement</a:t>
          </a:r>
        </a:p>
        <a:p xmlns:a="http://schemas.openxmlformats.org/drawingml/2006/main">
          <a:pPr algn="r"/>
          <a:r>
            <a:rPr lang="fr-FR" sz="1600" baseline="0" dirty="0"/>
            <a:t>20°C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0.59461</cdr:x>
      <cdr:y>0.08388</cdr:y>
    </cdr:from>
    <cdr:to>
      <cdr:x>0.59479</cdr:x>
      <cdr:y>0.12284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C478BB52-8997-408E-B361-F925DB5A2876}"/>
            </a:ext>
          </a:extLst>
        </cdr:cNvPr>
        <cdr:cNvCxnSpPr/>
      </cdr:nvCxnSpPr>
      <cdr:spPr>
        <a:xfrm xmlns:a="http://schemas.openxmlformats.org/drawingml/2006/main" flipH="1">
          <a:off x="3222623" y="232489"/>
          <a:ext cx="975" cy="108000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headEnd type="none" w="med" len="med"/>
          <a:tailEnd type="triangle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0.13579</cdr:x>
      <cdr:y>0.11592</cdr:y>
    </cdr:from>
    <cdr:to>
      <cdr:x>0.92986</cdr:x>
      <cdr:y>0.11592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091351" y="585467"/>
          <a:ext cx="638218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0.68012</cdr:x>
      <cdr:y>0.03376</cdr:y>
    </cdr:from>
    <cdr:to>
      <cdr:x>0.76685</cdr:x>
      <cdr:y>0.95322</cdr:y>
    </cdr:to>
    <cdr:grpSp>
      <cdr:nvGrpSpPr>
        <cdr:cNvPr id="6" name="Groupe 5">
          <a:extLst xmlns:a="http://schemas.openxmlformats.org/drawingml/2006/main">
            <a:ext uri="{FF2B5EF4-FFF2-40B4-BE49-F238E27FC236}">
              <a16:creationId xmlns:a16="http://schemas.microsoft.com/office/drawing/2014/main" id="{9E23FB47-0E50-4973-AE96-6976E632B457}"/>
            </a:ext>
          </a:extLst>
        </cdr:cNvPr>
        <cdr:cNvGrpSpPr/>
      </cdr:nvGrpSpPr>
      <cdr:grpSpPr>
        <a:xfrm xmlns:a="http://schemas.openxmlformats.org/drawingml/2006/main">
          <a:off x="6015753" y="152929"/>
          <a:ext cx="767139" cy="4165055"/>
          <a:chOff x="4276612" y="238133"/>
          <a:chExt cx="470037" cy="2190176"/>
        </a:xfrm>
      </cdr:grpSpPr>
      <cdr:sp macro="" textlink="">
        <cdr:nvSpPr>
          <cdr:cNvPr id="2" name="ZoneTexte 1"/>
          <cdr:cNvSpPr txBox="1"/>
        </cdr:nvSpPr>
        <cdr:spPr>
          <a:xfrm xmlns:a="http://schemas.openxmlformats.org/drawingml/2006/main">
            <a:off x="4281260" y="633915"/>
            <a:ext cx="307662" cy="1802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fr-FR" sz="1400" dirty="0"/>
              <a:t>30°C</a:t>
            </a:r>
          </a:p>
        </cdr:txBody>
      </cdr:sp>
      <cdr:sp macro="" textlink="">
        <cdr:nvSpPr>
          <cdr:cNvPr id="3" name="Accolade ouvrante 2"/>
          <cdr:cNvSpPr/>
        </cdr:nvSpPr>
        <cdr:spPr>
          <a:xfrm xmlns:a="http://schemas.openxmlformats.org/drawingml/2006/main">
            <a:off x="4676789" y="238133"/>
            <a:ext cx="66663" cy="1044000"/>
          </a:xfrm>
          <a:prstGeom xmlns:a="http://schemas.openxmlformats.org/drawingml/2006/main" prst="leftBrace">
            <a:avLst/>
          </a:prstGeom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fr-FR"/>
          </a:p>
        </cdr:txBody>
      </cdr:sp>
      <cdr:sp macro="" textlink="">
        <cdr:nvSpPr>
          <cdr:cNvPr id="4" name="Accolade ouvrante 3"/>
          <cdr:cNvSpPr/>
        </cdr:nvSpPr>
        <cdr:spPr>
          <a:xfrm xmlns:a="http://schemas.openxmlformats.org/drawingml/2006/main">
            <a:off x="4679933" y="1384309"/>
            <a:ext cx="66716" cy="1044000"/>
          </a:xfrm>
          <a:prstGeom xmlns:a="http://schemas.openxmlformats.org/drawingml/2006/main" prst="leftBrace">
            <a:avLst/>
          </a:prstGeom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/>
          </a:p>
        </cdr:txBody>
      </cdr:sp>
      <cdr:sp macro="" textlink="">
        <cdr:nvSpPr>
          <cdr:cNvPr id="5" name="ZoneTexte 1"/>
          <cdr:cNvSpPr txBox="1"/>
        </cdr:nvSpPr>
        <cdr:spPr>
          <a:xfrm xmlns:a="http://schemas.openxmlformats.org/drawingml/2006/main">
            <a:off x="4276612" y="1771694"/>
            <a:ext cx="307662" cy="1802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1400" dirty="0"/>
              <a:t>20°C</a:t>
            </a:r>
          </a:p>
        </cdr:txBody>
      </cdr:sp>
    </cdr:grpSp>
  </cdr:relSizeAnchor>
  <cdr:relSizeAnchor xmlns:cdr="http://schemas.openxmlformats.org/drawingml/2006/chartDrawing">
    <cdr:from>
      <cdr:x>0.53365</cdr:x>
      <cdr:y>0</cdr:y>
    </cdr:from>
    <cdr:to>
      <cdr:x>0.68364</cdr:x>
      <cdr:y>0.12965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706422" y="0"/>
          <a:ext cx="1322798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fr-FR" sz="1600" dirty="0"/>
            <a:t>100% </a:t>
          </a:r>
          <a:r>
            <a:rPr lang="fr-FR" sz="1600" baseline="0" dirty="0" err="1"/>
            <a:t>cement</a:t>
          </a:r>
          <a:endParaRPr lang="fr-FR" sz="1600" baseline="0" dirty="0"/>
        </a:p>
        <a:p xmlns:a="http://schemas.openxmlformats.org/drawingml/2006/main">
          <a:pPr algn="r"/>
          <a:r>
            <a:rPr lang="fr-FR" sz="1600" baseline="0" dirty="0"/>
            <a:t>20°C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0.59461</cdr:x>
      <cdr:y>0.08388</cdr:y>
    </cdr:from>
    <cdr:to>
      <cdr:x>0.59479</cdr:x>
      <cdr:y>0.12284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C478BB52-8997-408E-B361-F925DB5A2876}"/>
            </a:ext>
          </a:extLst>
        </cdr:cNvPr>
        <cdr:cNvCxnSpPr/>
      </cdr:nvCxnSpPr>
      <cdr:spPr>
        <a:xfrm xmlns:a="http://schemas.openxmlformats.org/drawingml/2006/main" flipH="1">
          <a:off x="3222623" y="232489"/>
          <a:ext cx="975" cy="108000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headEnd type="none" w="med" len="med"/>
          <a:tailEnd type="triangle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0C21-8DAF-47AF-9802-16CFFC811E2A}" type="datetimeFigureOut">
              <a:rPr lang="fr-FR" smtClean="0"/>
              <a:t>04/04/2017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9092E-5D96-4B99-A88F-02C9BB677B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1C57-C6EF-44F3-AA9B-26E9FA1DBEE0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97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D9D2-2475-4319-A642-0FD50F75B754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3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3EBB-94C3-4C2E-B566-80742B0A450A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5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4B0D-3ABD-4B6C-9544-1C4BFAFA3430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30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893-EA0B-4A96-9832-427818C9E1D6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72800" y="6331861"/>
            <a:ext cx="457200" cy="365125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F5E76E89-A65A-47FF-BA11-72D0B26B751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62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72FF-84E8-4C8C-802E-8527FB23BE4B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B29C-FC24-40F1-9958-A74FAFCEB620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5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4CE4-C8E5-435A-8126-15D763F2DE34}" type="datetime1">
              <a:rPr lang="fr-FR" smtClean="0"/>
              <a:t>04/04/2017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A029-7917-4C0B-A56F-322961B6EB7F}" type="datetime1">
              <a:rPr lang="fr-FR" smtClean="0"/>
              <a:t>04/04/2017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4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1D09-C40E-473F-9045-7A4CB8986CB8}" type="datetime1">
              <a:rPr lang="fr-FR" smtClean="0"/>
              <a:t>04/04/2017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30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D28C-DCCD-4534-A79F-83CBEB190064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4202-4951-4D6E-8B35-FF8A3F7E6B23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276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AAA7-34D1-4393-BBAD-3B73B2746AB8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73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EDA2-749A-4BB1-8347-35F6C046A49F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84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13B4-701E-4B79-93E7-B718553F4447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3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003A-4CF4-46D1-9196-98FFB8E47730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2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7567-390E-43BF-BEA5-CC730A3BB5BF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0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E1BF-D64E-42D3-B830-8FC5E0F7B8DD}" type="datetime1">
              <a:rPr lang="fr-FR" smtClean="0"/>
              <a:t>04/04/2017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9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10B1-5063-4437-BB8D-BFB46AEB93A5}" type="datetime1">
              <a:rPr lang="fr-FR" smtClean="0"/>
              <a:t>04/04/2017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61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71CC-2B7C-4770-A733-EA6ADDD1BCE0}" type="datetime1">
              <a:rPr lang="fr-FR" smtClean="0"/>
              <a:t>04/04/2017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5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8491-307F-4D3F-A4F3-3D7FAE6B7430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7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0AF6-B5DA-4B1F-B842-C3F5ED5B0BF2}" type="datetime1">
              <a:rPr lang="fr-FR" smtClean="0"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7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549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C87B-05A5-49C9-A551-F81B95233CB1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2796-8186-451D-B291-D95C03A974F0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4"/>
            <a:ext cx="12192000" cy="1000125"/>
            <a:chOff x="0" y="0"/>
            <a:chExt cx="12192000" cy="1000125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0572750" cy="1000125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13"/>
            <a:srcRect l="69099"/>
            <a:stretch/>
          </p:blipFill>
          <p:spPr>
            <a:xfrm>
              <a:off x="8924925" y="0"/>
              <a:ext cx="3267075" cy="1000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1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/>
          <a:srcRect l="36434" t="31224" r="60495" b="27143"/>
          <a:stretch/>
        </p:blipFill>
        <p:spPr>
          <a:xfrm>
            <a:off x="10979260" y="6267673"/>
            <a:ext cx="423864" cy="54360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5BE8-6C5B-44EE-B8F3-252F065EB0C6}" type="datetime1">
              <a:rPr lang="fr-FR" smtClean="0"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06527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F5E76E89-A65A-47FF-BA11-72D0B26B751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-1"/>
            <a:ext cx="12192000" cy="680114"/>
            <a:chOff x="0" y="-1"/>
            <a:chExt cx="12192000" cy="68011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13"/>
            <a:srcRect r="63719"/>
            <a:stretch/>
          </p:blipFill>
          <p:spPr>
            <a:xfrm>
              <a:off x="9583511" y="0"/>
              <a:ext cx="2608489" cy="68011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13"/>
            <a:srcRect r="95590"/>
            <a:stretch/>
          </p:blipFill>
          <p:spPr>
            <a:xfrm>
              <a:off x="0" y="-1"/>
              <a:ext cx="9912350" cy="68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9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332654" y="1893887"/>
            <a:ext cx="7526695" cy="1554415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Utilization of activated GGBS for non-reinforced concrete applications</a:t>
            </a:r>
            <a:endParaRPr lang="en-GB" sz="4800" b="1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24000" y="3921025"/>
            <a:ext cx="9144000" cy="86132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Ludovic ANDRE, Laurent STEGER, Diane ACHARD, Laurent FROUIN, Martin CYR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553" y="6488668"/>
            <a:ext cx="62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3-5 April 2017, 5</a:t>
            </a:r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Slag Valorisation Symposium, Leuven, Belgium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00" y="338316"/>
            <a:ext cx="1184745" cy="7063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5" y="258431"/>
            <a:ext cx="2096849" cy="7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7990" y="1130347"/>
            <a:ext cx="266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phases</a:t>
            </a:r>
            <a:endParaRPr lang="en-GB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80033" y="1409879"/>
            <a:ext cx="3507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1" y="3917374"/>
            <a:ext cx="3758830" cy="21143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91" y="851514"/>
            <a:ext cx="3758830" cy="211338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580591" y="2451358"/>
            <a:ext cx="4155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volume + weight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</a:t>
            </a:r>
          </a:p>
          <a:p>
            <a:pPr lvl="2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density: 1.95 T/m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Binder content: 197 kg/m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3181350" y="1502972"/>
            <a:ext cx="152400" cy="37167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9296359" y="1130347"/>
            <a:ext cx="287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Great variability on compressive strength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359421" y="3850406"/>
            <a:ext cx="287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Switching to phase 2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62270" y="1683585"/>
            <a:ext cx="287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Vibro-compaction</a:t>
            </a:r>
            <a:endParaRPr lang="en-GB" b="1"/>
          </a:p>
          <a:p>
            <a:r>
              <a:rPr lang="en-GB"/>
              <a:t>(10*10*10cm)</a:t>
            </a:r>
            <a:endParaRPr lang="en-GB"/>
          </a:p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62270" y="4118300"/>
            <a:ext cx="287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ASTM (C90)</a:t>
            </a:r>
          </a:p>
          <a:p>
            <a:r>
              <a:rPr lang="fr-FR" dirty="0"/>
              <a:t>(4*4*16cm)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èche : bas 16"/>
          <p:cNvSpPr/>
          <p:nvPr/>
        </p:nvSpPr>
        <p:spPr>
          <a:xfrm>
            <a:off x="10267950" y="2398205"/>
            <a:ext cx="255810" cy="106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 : bas 17"/>
          <p:cNvSpPr/>
          <p:nvPr/>
        </p:nvSpPr>
        <p:spPr>
          <a:xfrm rot="16200000">
            <a:off x="1496546" y="6213854"/>
            <a:ext cx="247649" cy="390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2000197" y="6232643"/>
            <a:ext cx="3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Compressive strength test after 24h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0765" y="785690"/>
            <a:ext cx="415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Trials at 20°C: effect of chemical activation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70781"/>
              </p:ext>
            </p:extLst>
          </p:nvPr>
        </p:nvGraphicFramePr>
        <p:xfrm>
          <a:off x="260765" y="1281433"/>
          <a:ext cx="8037290" cy="505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889114" y="5639362"/>
            <a:ext cx="152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(OH</a:t>
            </a:r>
            <a:r>
              <a:rPr lang="en-GB" baseline="30000" dirty="0"/>
              <a:t>-</a:t>
            </a:r>
            <a:r>
              <a:rPr lang="en-GB" dirty="0"/>
              <a:t>, </a:t>
            </a:r>
          </a:p>
          <a:p>
            <a:r>
              <a:rPr lang="en-GB" dirty="0"/>
              <a:t>alkali silicates)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38835" y="5788109"/>
            <a:ext cx="1000595" cy="328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80310" y="5628954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(NaCl, </a:t>
            </a:r>
          </a:p>
          <a:p>
            <a:r>
              <a:rPr lang="en-GB" dirty="0"/>
              <a:t>CaCl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40229" y="5624099"/>
            <a:ext cx="1657826" cy="328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(NaCl +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92327" y="5962528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(NaCl + CaSO</a:t>
            </a:r>
            <a:r>
              <a:rPr lang="en-GB" baseline="-25000" dirty="0"/>
              <a:t>4</a:t>
            </a:r>
            <a:r>
              <a:rPr lang="en-GB" dirty="0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59800" y="1155022"/>
            <a:ext cx="3467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Ref: SAI &lt; 0.4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Alkali: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OH- led to the lowest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88%GGBS + 7.4% Sodium silicate = 100% OPC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combination: ineffective at 20°C </a:t>
            </a:r>
          </a:p>
        </p:txBody>
      </p:sp>
    </p:spTree>
    <p:extLst>
      <p:ext uri="{BB962C8B-B14F-4D97-AF65-F5344CB8AC3E}">
        <p14:creationId xmlns:p14="http://schemas.microsoft.com/office/powerpoint/2010/main" val="4793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2" grpId="0"/>
      <p:bldP spid="9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0765" y="785690"/>
            <a:ext cx="617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Trials at 30°C: synergy between chemical and thermal activation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737490"/>
              </p:ext>
            </p:extLst>
          </p:nvPr>
        </p:nvGraphicFramePr>
        <p:xfrm>
          <a:off x="0" y="1409022"/>
          <a:ext cx="8845135" cy="452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59800" y="1155022"/>
            <a:ext cx="346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Ref: SAI &lt; 0.4 to 0.6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Alkali: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Low effect of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combination: highlighted synergy between thermal and chemical activation</a:t>
            </a:r>
          </a:p>
        </p:txBody>
      </p:sp>
    </p:spTree>
    <p:extLst>
      <p:ext uri="{BB962C8B-B14F-4D97-AF65-F5344CB8AC3E}">
        <p14:creationId xmlns:p14="http://schemas.microsoft.com/office/powerpoint/2010/main" val="32141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14400" y="1787525"/>
            <a:ext cx="10515600" cy="4351338"/>
          </a:xfrm>
        </p:spPr>
        <p:txBody>
          <a:bodyPr/>
          <a:lstStyle/>
          <a:p>
            <a:r>
              <a:rPr lang="en-GB" dirty="0"/>
              <a:t>With only thermal curing, possible to use 50% of GGBS</a:t>
            </a:r>
          </a:p>
          <a:p>
            <a:r>
              <a:rPr lang="en-GB" dirty="0"/>
              <a:t>To enhance GGBS content over 70%, it is necessary to combine thermal + chemical activation = synergy</a:t>
            </a:r>
          </a:p>
          <a:p>
            <a:r>
              <a:rPr lang="en-GB" dirty="0"/>
              <a:t>Chlorides + Na sulfates combined with temperature is efficient and easy to handle</a:t>
            </a:r>
          </a:p>
          <a:p>
            <a:r>
              <a:rPr lang="en-GB" dirty="0"/>
              <a:t>Alkali-activation could allow to realize Portland cement free concrete, however sodium-silicate is expensive and must be manipulate with precaution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66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&amp; on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14400" y="1787525"/>
            <a:ext cx="10515600" cy="4351338"/>
          </a:xfrm>
        </p:spPr>
        <p:txBody>
          <a:bodyPr/>
          <a:lstStyle/>
          <a:p>
            <a:r>
              <a:rPr lang="en-GB" dirty="0"/>
              <a:t>2 PhD student currently working on chlorides effect on GGBS blended with OPC binders</a:t>
            </a:r>
          </a:p>
          <a:p>
            <a:pPr lvl="1"/>
            <a:r>
              <a:rPr lang="en-GB" dirty="0"/>
              <a:t>Hydration mechanisms </a:t>
            </a:r>
            <a:r>
              <a:rPr lang="en-GB" dirty="0">
                <a:sym typeface="Wingdings" panose="05000000000000000000" pitchFamily="2" charset="2"/>
              </a:rPr>
              <a:t> where do chlorides go in the matrix?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Durability behaviour  effect on corrosion, releases of chlorides by carbonation?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Would it be possible to include chlorides also in reinforced concrete application without any risks for durability?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7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8399" y="1790700"/>
            <a:ext cx="768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Thank you for your attention!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45" y="2941951"/>
            <a:ext cx="4514743" cy="33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510" y="1786668"/>
            <a:ext cx="10515600" cy="3554237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lv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trials (low GGBS content)</a:t>
            </a:r>
          </a:p>
          <a:p>
            <a:pPr marL="0" lv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development (increasing GGBS content)</a:t>
            </a:r>
          </a:p>
          <a:p>
            <a:pPr marL="457189" lvl="1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6E89-A65A-47FF-BA11-72D0B26B7511}" type="slidenum">
              <a:rPr lang="fr-FR" b="0" kern="0"/>
              <a:pPr>
                <a:defRPr/>
              </a:pPr>
              <a:t>2</a:t>
            </a:fld>
            <a:endParaRPr lang="fr-FR" b="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5" y="1464077"/>
            <a:ext cx="3190875" cy="131445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Im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769485"/>
            <a:ext cx="3190875" cy="1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6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8763"/>
            <a:ext cx="10515600" cy="5225020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Non-reinforced concrete applications: dry concrete</a:t>
            </a:r>
          </a:p>
          <a:p>
            <a:pPr lvl="1"/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kerbs, pavers, slabs, pool coping…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standards on concrete (NF EN 206)</a:t>
            </a:r>
          </a:p>
          <a:p>
            <a:pPr lvl="1"/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delayed demoulding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of GGBS in the products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carbon footprint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Cost/cement (CEM I ; CEM II)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or elimination of efflorescence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6E89-A65A-47FF-BA11-72D0B26B7511}" type="slidenum">
              <a:rPr lang="fr-FR" b="0" kern="0"/>
              <a:pPr>
                <a:defRPr/>
              </a:pPr>
              <a:t>3</a:t>
            </a:fld>
            <a:endParaRPr lang="fr-FR" b="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86" y="1130347"/>
            <a:ext cx="2650714" cy="2123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86" y="3345522"/>
            <a:ext cx="2650714" cy="13865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86" y="4824020"/>
            <a:ext cx="2650714" cy="121063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1286" y="1338876"/>
            <a:ext cx="5050972" cy="2134901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Technical: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binder content &lt; 10%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W/B ratio &lt; 0.4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PSD of aggregates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 demoulding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curing in various conditions (cold)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54818" y="724861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to overcome with GGBS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844391" y="1342625"/>
            <a:ext cx="5050972" cy="785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GGBS:</a:t>
            </a:r>
          </a:p>
          <a:p>
            <a:pPr lvl="1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Slow hydration speed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586591" y="3799020"/>
            <a:ext cx="3129638" cy="47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 desiccation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844391" y="3799020"/>
            <a:ext cx="3129638" cy="47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harden faster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3151410" y="4689267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GGBS activation</a:t>
            </a:r>
          </a:p>
          <a:p>
            <a:pPr algn="ctr"/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027835" y="5766712"/>
            <a:ext cx="159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Fineness)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4808758" y="5418492"/>
            <a:ext cx="203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4514843" y="5070272"/>
            <a:ext cx="262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</p:txBody>
      </p:sp>
      <p:sp>
        <p:nvSpPr>
          <p:cNvPr id="28" name="Flèche : bas 27"/>
          <p:cNvSpPr/>
          <p:nvPr/>
        </p:nvSpPr>
        <p:spPr>
          <a:xfrm>
            <a:off x="8153400" y="2624562"/>
            <a:ext cx="255810" cy="106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èche : bas 28"/>
          <p:cNvSpPr/>
          <p:nvPr/>
        </p:nvSpPr>
        <p:spPr>
          <a:xfrm>
            <a:off x="2903761" y="3473777"/>
            <a:ext cx="247649" cy="390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èche : bas 29"/>
          <p:cNvSpPr/>
          <p:nvPr/>
        </p:nvSpPr>
        <p:spPr>
          <a:xfrm rot="3265546">
            <a:off x="7775266" y="4046506"/>
            <a:ext cx="255810" cy="106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èche : bas 30"/>
          <p:cNvSpPr/>
          <p:nvPr/>
        </p:nvSpPr>
        <p:spPr>
          <a:xfrm rot="-3240000">
            <a:off x="3528009" y="4062423"/>
            <a:ext cx="255810" cy="106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e 6"/>
          <p:cNvGrpSpPr/>
          <p:nvPr/>
        </p:nvGrpSpPr>
        <p:grpSpPr>
          <a:xfrm>
            <a:off x="5119358" y="5861237"/>
            <a:ext cx="1328909" cy="367140"/>
            <a:chOff x="5119358" y="5861237"/>
            <a:chExt cx="1328909" cy="367140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5119358" y="5880157"/>
              <a:ext cx="1321904" cy="348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cxnSpLocks/>
            </p:cNvCxnSpPr>
            <p:nvPr/>
          </p:nvCxnSpPr>
          <p:spPr>
            <a:xfrm rot="1860000" flipV="1">
              <a:off x="5126363" y="5861237"/>
              <a:ext cx="1321904" cy="348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5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1" grpId="0"/>
      <p:bldP spid="22" grpId="0"/>
      <p:bldP spid="23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trials: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GGBS content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èche : bas 6"/>
          <p:cNvSpPr/>
          <p:nvPr/>
        </p:nvSpPr>
        <p:spPr>
          <a:xfrm>
            <a:off x="3141050" y="2005533"/>
            <a:ext cx="247649" cy="390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734654" y="2473441"/>
            <a:ext cx="484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industrial trials with moderate quantity of GGBS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4654" y="952592"/>
            <a:ext cx="6143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Activation for dry concrete applications has to remain cheap: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Historical activator for non reinforced applications: </a:t>
            </a:r>
            <a:r>
              <a:rPr lang="en-GB" b="1" dirty="0"/>
              <a:t>chlorides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from literature + internal works: </a:t>
            </a:r>
            <a:r>
              <a:rPr lang="en-GB" b="1" dirty="0"/>
              <a:t>sulfates (alkali)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4654" y="2876782"/>
            <a:ext cx="481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Trials in 3 different plants, with several activators </a:t>
            </a:r>
            <a:endParaRPr lang="en-GB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34654" y="3848885"/>
            <a:ext cx="331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ways to add chemical activators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per mass of total binder</a:t>
            </a:r>
          </a:p>
          <a:p>
            <a:pPr marL="285750" indent="-285750">
              <a:buFontTx/>
              <a:buChar char="-"/>
            </a:pPr>
            <a:r>
              <a:rPr lang="en-GB" dirty="0"/>
              <a:t>per mass of GGBS only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51500" y="1405341"/>
            <a:ext cx="313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Association to lower Cl</a:t>
            </a:r>
            <a:r>
              <a:rPr lang="en-GB" baseline="30000" dirty="0"/>
              <a:t>-</a:t>
            </a:r>
            <a:r>
              <a:rPr lang="en-GB" dirty="0"/>
              <a:t> content</a:t>
            </a:r>
            <a:endParaRPr lang="en-GB" b="1" dirty="0"/>
          </a:p>
        </p:txBody>
      </p:sp>
      <p:sp>
        <p:nvSpPr>
          <p:cNvPr id="12" name="Accolade fermante 11"/>
          <p:cNvSpPr/>
          <p:nvPr/>
        </p:nvSpPr>
        <p:spPr>
          <a:xfrm>
            <a:off x="6785294" y="1311280"/>
            <a:ext cx="186441" cy="5574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5780310" y="2925555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NaCl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NaCl +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endParaRPr lang="en-GB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405594" y="4597400"/>
            <a:ext cx="772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46548" y="4412734"/>
            <a:ext cx="355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more GGBS, the more activator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34654" y="5041322"/>
            <a:ext cx="653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Compressive strength measured after 14 days, typical age for testing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187" y="4264567"/>
            <a:ext cx="3771203" cy="15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972800" y="6331861"/>
            <a:ext cx="457200" cy="365125"/>
          </a:xfrm>
        </p:spPr>
        <p:txBody>
          <a:bodyPr/>
          <a:lstStyle/>
          <a:p>
            <a:fld id="{F5E76E89-A65A-47FF-BA11-72D0B26B751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trials: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GGBS content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836" y="750429"/>
            <a:ext cx="977525" cy="8591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19114" y="1025191"/>
            <a:ext cx="359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Results in Plant ‛A’ and ‛B’ on blocks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6802016" y="830424"/>
            <a:ext cx="0" cy="586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956402" y="1289367"/>
            <a:ext cx="5125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Plant ‛A’: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Activator: [1% NaCl + 1%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] / total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Conservation 2d at 30°C then stockpiled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Chemicals allows to enhance GGBS by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Strength of blocks containing GGBS inferior to the</a:t>
            </a:r>
          </a:p>
          <a:p>
            <a:r>
              <a:rPr lang="en-GB" dirty="0"/>
              <a:t>reference (OPC) but over 6 </a:t>
            </a:r>
            <a:r>
              <a:rPr lang="en-GB" dirty="0" err="1"/>
              <a:t>MPa</a:t>
            </a:r>
            <a:r>
              <a:rPr lang="en-GB" dirty="0"/>
              <a:t>, required by the</a:t>
            </a:r>
          </a:p>
          <a:p>
            <a:r>
              <a:rPr lang="en-GB" dirty="0"/>
              <a:t>producer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52502" y="3773169"/>
            <a:ext cx="5003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Plant ‛B’: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Activator:</a:t>
            </a:r>
            <a:endParaRPr lang="en-GB" baseline="-25000" dirty="0"/>
          </a:p>
          <a:p>
            <a:pPr lvl="1"/>
            <a:r>
              <a:rPr lang="en-GB" baseline="-25000" dirty="0"/>
              <a:t>  	 </a:t>
            </a:r>
            <a:r>
              <a:rPr lang="en-GB" dirty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Conservation 4d at 28°C then stockpiled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50% GGBS without activator = 100% OPC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Impossible to reach good strength with 70+% of </a:t>
            </a:r>
          </a:p>
          <a:p>
            <a:r>
              <a:rPr lang="en-GB" dirty="0"/>
              <a:t>GGBS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87418" y="4045926"/>
            <a:ext cx="245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2%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</a:p>
          <a:p>
            <a:pPr marL="285750" indent="-285750">
              <a:buFontTx/>
              <a:buChar char="-"/>
            </a:pPr>
            <a:r>
              <a:rPr lang="en-GB" dirty="0"/>
              <a:t>0.3% (NaCl +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/>
              <a:t>1% (NaCl +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)</a:t>
            </a:r>
          </a:p>
        </p:txBody>
      </p:sp>
      <p:sp>
        <p:nvSpPr>
          <p:cNvPr id="23" name="Flèche : bas 22"/>
          <p:cNvSpPr/>
          <p:nvPr/>
        </p:nvSpPr>
        <p:spPr>
          <a:xfrm rot="16200000">
            <a:off x="7273308" y="6275382"/>
            <a:ext cx="247649" cy="390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7572428" y="6291827"/>
            <a:ext cx="35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Justifies needs for lab development</a:t>
            </a:r>
          </a:p>
        </p:txBody>
      </p:sp>
      <p:graphicFrame>
        <p:nvGraphicFramePr>
          <p:cNvPr id="26" name="Graphique 2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20155"/>
              </p:ext>
            </p:extLst>
          </p:nvPr>
        </p:nvGraphicFramePr>
        <p:xfrm>
          <a:off x="80142" y="1676308"/>
          <a:ext cx="6644682" cy="389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3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Graphic spid="26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972800" y="6331861"/>
            <a:ext cx="457200" cy="365125"/>
          </a:xfrm>
        </p:spPr>
        <p:txBody>
          <a:bodyPr/>
          <a:lstStyle/>
          <a:p>
            <a:fld id="{F5E76E89-A65A-47FF-BA11-72D0B26B751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trials: low GGBS content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06156"/>
              </p:ext>
            </p:extLst>
          </p:nvPr>
        </p:nvGraphicFramePr>
        <p:xfrm>
          <a:off x="33974" y="2016297"/>
          <a:ext cx="7347370" cy="399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17" y="781576"/>
            <a:ext cx="2023281" cy="9791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044" y="690734"/>
            <a:ext cx="1320807" cy="11608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0765" y="785690"/>
            <a:ext cx="394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Results in Plant ‛C’ on blocks and curbs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7525598" y="1155022"/>
            <a:ext cx="0" cy="445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785074" y="977232"/>
            <a:ext cx="4291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Plant ‛C1’</a:t>
            </a:r>
            <a:r>
              <a:rPr lang="en-GB" dirty="0"/>
              <a:t> :Blocks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Activator: [0.4% NaCl + 0.4%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] of GGBS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Conservation 3d at 10-15°C then stockpiled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were correct up to 48% of GGBS with SAI ≈ 0.9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85074" y="3793046"/>
            <a:ext cx="4291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Plant ‛C2’</a:t>
            </a:r>
            <a:r>
              <a:rPr lang="en-GB" dirty="0"/>
              <a:t> :Kerbs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Activator: [0.4% NaCl + 0.4% Na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] of GGBS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Conservation 1d at 10-15°C then stockpiled outside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results than with OPC only</a:t>
            </a:r>
          </a:p>
        </p:txBody>
      </p:sp>
    </p:spTree>
    <p:extLst>
      <p:ext uri="{BB962C8B-B14F-4D97-AF65-F5344CB8AC3E}">
        <p14:creationId xmlns:p14="http://schemas.microsoft.com/office/powerpoint/2010/main" val="12006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87525"/>
            <a:ext cx="10515600" cy="4351338"/>
          </a:xfrm>
        </p:spPr>
        <p:txBody>
          <a:bodyPr/>
          <a:lstStyle/>
          <a:p>
            <a:r>
              <a:rPr lang="en-GB" dirty="0"/>
              <a:t>Already possible to get good results with 50% GGBS with a good curing conditions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Needs for a laboratory development to work on combination of chemicals activation + thermal curing to enhance GGBS content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trials: </a:t>
            </a:r>
            <a:r>
              <a:rPr 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GGBS content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5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6E89-A65A-47FF-BA11-72D0B26B751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2510" y="-19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development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941" y="838464"/>
            <a:ext cx="185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868964" y="1825307"/>
            <a:ext cx="3507575" cy="1031741"/>
            <a:chOff x="1613356" y="1351336"/>
            <a:chExt cx="3507575" cy="1031741"/>
          </a:xfrm>
        </p:grpSpPr>
        <p:sp>
          <p:nvSpPr>
            <p:cNvPr id="9" name="ZoneTexte 8"/>
            <p:cNvSpPr txBox="1"/>
            <p:nvPr/>
          </p:nvSpPr>
          <p:spPr>
            <a:xfrm>
              <a:off x="1613356" y="1351336"/>
              <a:ext cx="350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OPC: CEM I 52.5R CE CP2 NF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613356" y="1702286"/>
              <a:ext cx="350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GGBS: ECOCEM France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13356" y="2013745"/>
              <a:ext cx="31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Activators: Analytical grade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91" y="2994352"/>
            <a:ext cx="7118305" cy="326152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68940" y="1362373"/>
            <a:ext cx="185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binder: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2510" y="3488065"/>
            <a:ext cx="185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aggregates: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68963" y="3978783"/>
            <a:ext cx="326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Quartz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30% 0-2mm + 70% 2-4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Packing favorising some voids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258"/>
              </p:ext>
            </p:extLst>
          </p:nvPr>
        </p:nvGraphicFramePr>
        <p:xfrm>
          <a:off x="4481291" y="1385277"/>
          <a:ext cx="6908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3000068308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58456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Specific Blaine area (cm²/g)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Density (g/cm</a:t>
                      </a:r>
                      <a:r>
                        <a:rPr lang="en-GB" baseline="30000" dirty="0"/>
                        <a:t>3</a:t>
                      </a:r>
                      <a:r>
                        <a:rPr lang="en-GB" baseline="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9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0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0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11473</TotalTime>
  <Words>955</Words>
  <Application>Microsoft Office PowerPoint</Application>
  <PresentationFormat>Grand écran</PresentationFormat>
  <Paragraphs>205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Thème Office</vt:lpstr>
      <vt:lpstr>Conception personnalisée</vt:lpstr>
      <vt:lpstr>Utilization of activated GGBS for non-reinforced concrete applications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STEGER</dc:creator>
  <cp:lastModifiedBy>Ludovic Andre</cp:lastModifiedBy>
  <cp:revision>74</cp:revision>
  <dcterms:created xsi:type="dcterms:W3CDTF">2016-06-06T07:55:58Z</dcterms:created>
  <dcterms:modified xsi:type="dcterms:W3CDTF">2017-04-04T09:45:04Z</dcterms:modified>
</cp:coreProperties>
</file>