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asf" ContentType="video/x-ms-asf"/>
  <Default Extension="wdp" ContentType="image/vnd.ms-photo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70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FF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9" autoAdjust="0"/>
    <p:restoredTop sz="94660"/>
  </p:normalViewPr>
  <p:slideViewPr>
    <p:cSldViewPr snapToGrid="0">
      <p:cViewPr varScale="1">
        <p:scale>
          <a:sx n="73" d="100"/>
          <a:sy n="73" d="100"/>
        </p:scale>
        <p:origin x="783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Τίτλος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28" name="Θέση ημερομηνίας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1763B-CA32-4C49-93B7-C4F9A298E13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17" name="Θέση υποσέλιδου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Θέση αριθμού διαφάνειας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BA937-0C00-41D1-BCFB-DE20CB8B597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Υπότιτλος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l-GR" smtClean="0"/>
              <a:t>Στυλ κύριου υπότιτλου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1763B-CA32-4C49-93B7-C4F9A298E13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BA937-0C00-41D1-BCFB-DE20CB8B59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1763B-CA32-4C49-93B7-C4F9A298E13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BA937-0C00-41D1-BCFB-DE20CB8B59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1763B-CA32-4C49-93B7-C4F9A298E13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BA937-0C00-41D1-BCFB-DE20CB8B59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1763B-CA32-4C49-93B7-C4F9A298E13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1EBA937-0C00-41D1-BCFB-DE20CB8B597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1763B-CA32-4C49-93B7-C4F9A298E13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BA937-0C00-41D1-BCFB-DE20CB8B59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</p:txBody>
      </p:sp>
      <p:sp>
        <p:nvSpPr>
          <p:cNvPr id="5" name="Θέση περιεχομένου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1763B-CA32-4C49-93B7-C4F9A298E13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BA937-0C00-41D1-BCFB-DE20CB8B59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1763B-CA32-4C49-93B7-C4F9A298E13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BA937-0C00-41D1-BCFB-DE20CB8B59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1763B-CA32-4C49-93B7-C4F9A298E13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BA937-0C00-41D1-BCFB-DE20CB8B59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1763B-CA32-4C49-93B7-C4F9A298E13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BA937-0C00-41D1-BCFB-DE20CB8B59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l-G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Κάντε κλικ στο εικονίδιο για να προσθέσετε μια εικόνα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1763B-CA32-4C49-93B7-C4F9A298E13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BA937-0C00-41D1-BCFB-DE20CB8B59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12000">
              <a:schemeClr val="accent2">
                <a:lumMod val="5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Θέση τίτλου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13" name="Θέση κειμένου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14" name="Θέση ημερομηνίας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01763B-CA32-4C49-93B7-C4F9A298E13F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Θέση αριθμού διαφάνειας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1EBA937-0C00-41D1-BCFB-DE20CB8B597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video" Target="../media/media2.mp4"/><Relationship Id="rId7" Type="http://schemas.openxmlformats.org/officeDocument/2006/relationships/image" Target="../media/image29.wmf"/><Relationship Id="rId2" Type="http://schemas.microsoft.com/office/2007/relationships/media" Target="../media/media2.mp4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0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asf"/><Relationship Id="rId1" Type="http://schemas.microsoft.com/office/2007/relationships/media" Target="../media/media1.asf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152929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/>
              <a:t>Innovative materials for passive fire protection of </a:t>
            </a:r>
            <a:r>
              <a:rPr lang="en-US" sz="3200" i="1" dirty="0" smtClean="0"/>
              <a:t>concrete</a:t>
            </a:r>
            <a:endParaRPr lang="en-US" sz="3200" i="1" dirty="0">
              <a:solidFill>
                <a:srgbClr val="FFFFFF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0" y="6452634"/>
            <a:ext cx="9144000" cy="313033"/>
            <a:chOff x="0" y="6452634"/>
            <a:chExt cx="9144000" cy="313033"/>
          </a:xfrm>
        </p:grpSpPr>
        <p:sp>
          <p:nvSpPr>
            <p:cNvPr id="9" name="Ορθογώνιο 1"/>
            <p:cNvSpPr/>
            <p:nvPr/>
          </p:nvSpPr>
          <p:spPr>
            <a:xfrm>
              <a:off x="0" y="6457890"/>
              <a:ext cx="91440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400" i="1" dirty="0" err="1" smtClean="0">
                  <a:solidFill>
                    <a:schemeClr val="bg1"/>
                  </a:solidFill>
                </a:rPr>
                <a:t>Slag</a:t>
              </a:r>
              <a:r>
                <a:rPr lang="de-DE" sz="1400" i="1" dirty="0" smtClean="0">
                  <a:solidFill>
                    <a:schemeClr val="bg1"/>
                  </a:solidFill>
                </a:rPr>
                <a:t> Valorisation Symposium 2017</a:t>
              </a:r>
              <a:endParaRPr lang="el-GR" sz="1400" i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Straight Connector 9"/>
            <p:cNvCxnSpPr>
              <a:cxnSpLocks/>
            </p:cNvCxnSpPr>
            <p:nvPr/>
          </p:nvCxnSpPr>
          <p:spPr>
            <a:xfrm>
              <a:off x="45720" y="6452634"/>
              <a:ext cx="9052560" cy="1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8"/>
          <p:cNvSpPr txBox="1"/>
          <p:nvPr/>
        </p:nvSpPr>
        <p:spPr>
          <a:xfrm>
            <a:off x="685800" y="2799880"/>
            <a:ext cx="7772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i="1" u="sng" dirty="0" err="1">
                <a:solidFill>
                  <a:schemeClr val="bg1"/>
                </a:solidFill>
              </a:rPr>
              <a:t>Sakkas</a:t>
            </a:r>
            <a:r>
              <a:rPr lang="en-US" b="1" i="1" u="sng" dirty="0">
                <a:solidFill>
                  <a:schemeClr val="bg1"/>
                </a:solidFill>
              </a:rPr>
              <a:t> K. </a:t>
            </a:r>
            <a:r>
              <a:rPr lang="en-US" b="1" i="1" u="sng" baseline="30000" dirty="0">
                <a:solidFill>
                  <a:schemeClr val="bg1"/>
                </a:solidFill>
              </a:rPr>
              <a:t>(1)</a:t>
            </a:r>
            <a:r>
              <a:rPr lang="en-US" b="1" i="1" u="sng" dirty="0">
                <a:solidFill>
                  <a:schemeClr val="bg1"/>
                </a:solidFill>
              </a:rPr>
              <a:t>, </a:t>
            </a:r>
            <a:r>
              <a:rPr lang="en-US" dirty="0">
                <a:solidFill>
                  <a:schemeClr val="bg1"/>
                </a:solidFill>
              </a:rPr>
              <a:t>Nomikos P. </a:t>
            </a:r>
            <a:r>
              <a:rPr lang="en-US" baseline="30000" dirty="0" smtClean="0">
                <a:solidFill>
                  <a:schemeClr val="bg1"/>
                </a:solidFill>
              </a:rPr>
              <a:t>(2)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Sofianos</a:t>
            </a:r>
            <a:r>
              <a:rPr lang="en-US" dirty="0">
                <a:solidFill>
                  <a:schemeClr val="bg1"/>
                </a:solidFill>
              </a:rPr>
              <a:t> A. </a:t>
            </a:r>
            <a:r>
              <a:rPr lang="en-US" baseline="30000" dirty="0" smtClean="0">
                <a:solidFill>
                  <a:schemeClr val="bg1"/>
                </a:solidFill>
              </a:rPr>
              <a:t>(2)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Panias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D. </a:t>
            </a:r>
            <a:r>
              <a:rPr lang="en-US" baseline="30000" dirty="0" smtClean="0">
                <a:solidFill>
                  <a:schemeClr val="bg1"/>
                </a:solidFill>
              </a:rPr>
              <a:t>(3)</a:t>
            </a:r>
            <a:endParaRPr lang="en-US" baseline="30000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arenR"/>
            </a:pP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b="1" i="1" dirty="0" err="1" smtClean="0">
                <a:solidFill>
                  <a:schemeClr val="bg1"/>
                </a:solidFill>
              </a:rPr>
              <a:t>Geovalin</a:t>
            </a:r>
            <a:r>
              <a:rPr lang="en-US" b="1" i="1" dirty="0" smtClean="0">
                <a:solidFill>
                  <a:schemeClr val="bg1"/>
                </a:solidFill>
              </a:rPr>
              <a:t> PC, Athens, Greece </a:t>
            </a:r>
          </a:p>
          <a:p>
            <a:pPr marL="342900" indent="-342900">
              <a:buFont typeface="+mj-lt"/>
              <a:buAutoNum type="arabicParenR"/>
            </a:pPr>
            <a:r>
              <a:rPr lang="en-US" dirty="0" smtClean="0">
                <a:solidFill>
                  <a:schemeClr val="bg1"/>
                </a:solidFill>
              </a:rPr>
              <a:t>Laboratory </a:t>
            </a:r>
            <a:r>
              <a:rPr lang="en-US" dirty="0">
                <a:solidFill>
                  <a:schemeClr val="bg1"/>
                </a:solidFill>
              </a:rPr>
              <a:t>for </a:t>
            </a:r>
            <a:r>
              <a:rPr lang="en-US" dirty="0" err="1">
                <a:solidFill>
                  <a:schemeClr val="bg1"/>
                </a:solidFill>
              </a:rPr>
              <a:t>Tunnelling</a:t>
            </a:r>
            <a:r>
              <a:rPr lang="en-US" dirty="0">
                <a:solidFill>
                  <a:schemeClr val="bg1"/>
                </a:solidFill>
              </a:rPr>
              <a:t>, School of Mining and Metallurgical Engineering,  National Technical University of Athens, Athens, Greece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arenR" startAt="2"/>
            </a:pPr>
            <a:r>
              <a:rPr lang="en-US" dirty="0">
                <a:solidFill>
                  <a:schemeClr val="bg1"/>
                </a:solidFill>
              </a:rPr>
              <a:t>Laboratory of Metallurgy, School of Mining and Metallurgical Engineering, National Technical University of Athens, Athens, Greece</a:t>
            </a:r>
          </a:p>
          <a:p>
            <a:r>
              <a:rPr lang="en-US" dirty="0">
                <a:solidFill>
                  <a:schemeClr val="bg1"/>
                </a:solidFill>
              </a:rPr>
              <a:t>       </a:t>
            </a:r>
          </a:p>
          <a:p>
            <a:r>
              <a:rPr lang="en-US" dirty="0">
                <a:solidFill>
                  <a:schemeClr val="bg1"/>
                </a:solidFill>
              </a:rPr>
              <a:t>      Contact address: </a:t>
            </a:r>
            <a:r>
              <a:rPr lang="en-US" dirty="0" err="1" smtClean="0">
                <a:solidFill>
                  <a:schemeClr val="bg1"/>
                </a:solidFill>
              </a:rPr>
              <a:t>sakkas</a:t>
            </a:r>
            <a:r>
              <a:rPr lang="el-GR" dirty="0" smtClean="0">
                <a:solidFill>
                  <a:schemeClr val="bg1"/>
                </a:solidFill>
              </a:rPr>
              <a:t>@</a:t>
            </a:r>
            <a:r>
              <a:rPr lang="en-GB" dirty="0" smtClean="0">
                <a:solidFill>
                  <a:schemeClr val="bg1"/>
                </a:solidFill>
              </a:rPr>
              <a:t>geovalin.com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00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15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Material II – </a:t>
            </a:r>
            <a:r>
              <a:rPr lang="en-US" sz="2800" dirty="0" err="1">
                <a:solidFill>
                  <a:srgbClr val="FFFFFF"/>
                </a:solidFill>
              </a:rPr>
              <a:t>K_based</a:t>
            </a:r>
            <a:r>
              <a:rPr lang="en-US" sz="2800" dirty="0">
                <a:solidFill>
                  <a:srgbClr val="FFFFFF"/>
                </a:solidFill>
              </a:rPr>
              <a:t> Geopolymer </a:t>
            </a: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45720" y="688717"/>
            <a:ext cx="9052560" cy="1"/>
          </a:xfrm>
          <a:prstGeom prst="line">
            <a:avLst/>
          </a:prstGeom>
          <a:ln w="12700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0" y="6452634"/>
            <a:ext cx="9144000" cy="313033"/>
            <a:chOff x="0" y="6452634"/>
            <a:chExt cx="9144000" cy="313033"/>
          </a:xfrm>
        </p:grpSpPr>
        <p:sp>
          <p:nvSpPr>
            <p:cNvPr id="9" name="Ορθογώνιο 1"/>
            <p:cNvSpPr/>
            <p:nvPr/>
          </p:nvSpPr>
          <p:spPr>
            <a:xfrm>
              <a:off x="0" y="6457890"/>
              <a:ext cx="91440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400" i="1" dirty="0" err="1">
                  <a:solidFill>
                    <a:schemeClr val="bg1"/>
                  </a:solidFill>
                </a:rPr>
                <a:t>Slag</a:t>
              </a:r>
              <a:r>
                <a:rPr lang="de-DE" sz="1400" i="1" dirty="0">
                  <a:solidFill>
                    <a:schemeClr val="bg1"/>
                  </a:solidFill>
                </a:rPr>
                <a:t> Valorisation Symposium 2017</a:t>
              </a:r>
              <a:endParaRPr lang="el-GR" sz="1400" i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Straight Connector 9"/>
            <p:cNvCxnSpPr>
              <a:cxnSpLocks/>
            </p:cNvCxnSpPr>
            <p:nvPr/>
          </p:nvCxnSpPr>
          <p:spPr>
            <a:xfrm>
              <a:off x="45720" y="6452634"/>
              <a:ext cx="9052560" cy="1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210371"/>
              </p:ext>
            </p:extLst>
          </p:nvPr>
        </p:nvGraphicFramePr>
        <p:xfrm>
          <a:off x="1562099" y="1549545"/>
          <a:ext cx="6019802" cy="396012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30099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099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600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/>
                        <a:t>Properties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/>
                        <a:t>Value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0011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/>
                        <a:t>Mechanical</a:t>
                      </a:r>
                      <a:r>
                        <a:rPr lang="en-GB" sz="1400" baseline="0" dirty="0"/>
                        <a:t> Properties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2002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/>
                        <a:t>Compressive Strength (28 days)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/>
                        <a:t>8.6 </a:t>
                      </a:r>
                      <a:r>
                        <a:rPr lang="en-GB" sz="1400" dirty="0" err="1"/>
                        <a:t>MPa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00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/>
                        <a:t>Flexural</a:t>
                      </a:r>
                      <a:r>
                        <a:rPr lang="en-GB" sz="1400" baseline="0" dirty="0"/>
                        <a:t> Strength (28 days)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/>
                        <a:t>3.4 </a:t>
                      </a:r>
                      <a:r>
                        <a:rPr lang="en-GB" sz="1400" dirty="0" err="1"/>
                        <a:t>MPa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00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/>
                        <a:t>Hardness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/>
                        <a:t>22 shore D / 70 </a:t>
                      </a:r>
                      <a:r>
                        <a:rPr lang="en-US" sz="1400" dirty="0"/>
                        <a:t>shore A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0011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/>
                        <a:t>Physical</a:t>
                      </a:r>
                      <a:r>
                        <a:rPr lang="en-GB" sz="1400" baseline="0" dirty="0"/>
                        <a:t> Properties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600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/>
                        <a:t>Density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/>
                        <a:t>1780 </a:t>
                      </a:r>
                      <a:r>
                        <a:rPr lang="en-GB" sz="1400" dirty="0"/>
                        <a:t>Kg/m</a:t>
                      </a:r>
                      <a:r>
                        <a:rPr lang="en-GB" sz="1400" baseline="30000" dirty="0"/>
                        <a:t>3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600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/>
                        <a:t>PH (alkalinity)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/>
                        <a:t>10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60011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/>
                        <a:t>Thermal</a:t>
                      </a:r>
                      <a:r>
                        <a:rPr lang="en-GB" sz="1400" baseline="0" dirty="0"/>
                        <a:t> Properties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600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/>
                        <a:t>Thermal Conductivity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l-GR" sz="1400" dirty="0"/>
                        <a:t>0.16 </a:t>
                      </a:r>
                      <a:r>
                        <a:rPr lang="en-GB" sz="1400" dirty="0"/>
                        <a:t>W</a:t>
                      </a:r>
                      <a:r>
                        <a:rPr lang="el-GR" sz="1400" dirty="0"/>
                        <a:t>/</a:t>
                      </a:r>
                      <a:r>
                        <a:rPr lang="en-GB" sz="1400" dirty="0"/>
                        <a:t>m</a:t>
                      </a:r>
                      <a:r>
                        <a:rPr lang="el-GR" sz="1400" dirty="0"/>
                        <a:t>.</a:t>
                      </a:r>
                      <a:r>
                        <a:rPr lang="en-GB" sz="1400" dirty="0"/>
                        <a:t>K</a:t>
                      </a:r>
                      <a:endParaRPr lang="en-US" sz="14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3500" marR="6350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7715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15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Material II – </a:t>
            </a:r>
            <a:r>
              <a:rPr lang="en-US" sz="2800" dirty="0" err="1">
                <a:solidFill>
                  <a:srgbClr val="FFFFFF"/>
                </a:solidFill>
              </a:rPr>
              <a:t>K_based</a:t>
            </a:r>
            <a:r>
              <a:rPr lang="en-US" sz="2800" dirty="0">
                <a:solidFill>
                  <a:srgbClr val="FFFFFF"/>
                </a:solidFill>
              </a:rPr>
              <a:t> Geopolymer </a:t>
            </a: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45720" y="688717"/>
            <a:ext cx="9052560" cy="1"/>
          </a:xfrm>
          <a:prstGeom prst="line">
            <a:avLst/>
          </a:prstGeom>
          <a:ln w="12700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0" y="6452634"/>
            <a:ext cx="9144000" cy="313033"/>
            <a:chOff x="0" y="6452634"/>
            <a:chExt cx="9144000" cy="313033"/>
          </a:xfrm>
        </p:grpSpPr>
        <p:sp>
          <p:nvSpPr>
            <p:cNvPr id="9" name="Ορθογώνιο 1"/>
            <p:cNvSpPr/>
            <p:nvPr/>
          </p:nvSpPr>
          <p:spPr>
            <a:xfrm>
              <a:off x="0" y="6457890"/>
              <a:ext cx="91440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400" i="1" dirty="0" err="1">
                  <a:solidFill>
                    <a:schemeClr val="bg1"/>
                  </a:solidFill>
                </a:rPr>
                <a:t>Slag</a:t>
              </a:r>
              <a:r>
                <a:rPr lang="de-DE" sz="1400" i="1" dirty="0">
                  <a:solidFill>
                    <a:schemeClr val="bg1"/>
                  </a:solidFill>
                </a:rPr>
                <a:t> Valorisation Symposium 2017</a:t>
              </a:r>
              <a:endParaRPr lang="el-GR" sz="1400" i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Straight Connector 9"/>
            <p:cNvCxnSpPr>
              <a:cxnSpLocks/>
            </p:cNvCxnSpPr>
            <p:nvPr/>
          </p:nvCxnSpPr>
          <p:spPr>
            <a:xfrm>
              <a:off x="45720" y="6452634"/>
              <a:ext cx="9052560" cy="1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Ορθογώνιο 2"/>
          <p:cNvSpPr/>
          <p:nvPr/>
        </p:nvSpPr>
        <p:spPr>
          <a:xfrm>
            <a:off x="0" y="738001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Fire Resistance Performance – 1</a:t>
            </a:r>
            <a:r>
              <a:rPr lang="en-US" baseline="30000" dirty="0">
                <a:solidFill>
                  <a:schemeClr val="bg1"/>
                </a:solidFill>
              </a:rPr>
              <a:t>st</a:t>
            </a:r>
            <a:r>
              <a:rPr lang="en-US" dirty="0">
                <a:solidFill>
                  <a:schemeClr val="bg1"/>
                </a:solidFill>
              </a:rPr>
              <a:t> Test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300" y="1196786"/>
            <a:ext cx="7391400" cy="484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037" y="2532617"/>
            <a:ext cx="1563319" cy="1451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662" y="2532617"/>
            <a:ext cx="159067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617694" y="3983770"/>
            <a:ext cx="71400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00FF"/>
                </a:solidFill>
              </a:rPr>
              <a:t>Before</a:t>
            </a:r>
            <a:endParaRPr lang="el-GR" sz="1400" b="1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40594" y="3983769"/>
            <a:ext cx="71400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00FF"/>
                </a:solidFill>
              </a:rPr>
              <a:t>After</a:t>
            </a:r>
            <a:endParaRPr lang="el-GR" sz="1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7888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15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Material II – </a:t>
            </a:r>
            <a:r>
              <a:rPr lang="en-US" sz="2800" dirty="0" err="1">
                <a:solidFill>
                  <a:srgbClr val="FFFFFF"/>
                </a:solidFill>
              </a:rPr>
              <a:t>K_based</a:t>
            </a:r>
            <a:r>
              <a:rPr lang="en-US" sz="2800" dirty="0">
                <a:solidFill>
                  <a:srgbClr val="FFFFFF"/>
                </a:solidFill>
              </a:rPr>
              <a:t> Geopolymer </a:t>
            </a: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45720" y="688717"/>
            <a:ext cx="9052560" cy="1"/>
          </a:xfrm>
          <a:prstGeom prst="line">
            <a:avLst/>
          </a:prstGeom>
          <a:ln w="12700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0" y="6452634"/>
            <a:ext cx="9144000" cy="313033"/>
            <a:chOff x="0" y="6452634"/>
            <a:chExt cx="9144000" cy="313033"/>
          </a:xfrm>
        </p:grpSpPr>
        <p:sp>
          <p:nvSpPr>
            <p:cNvPr id="9" name="Ορθογώνιο 1"/>
            <p:cNvSpPr/>
            <p:nvPr/>
          </p:nvSpPr>
          <p:spPr>
            <a:xfrm>
              <a:off x="0" y="6457890"/>
              <a:ext cx="91440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400" i="1" dirty="0" err="1">
                  <a:solidFill>
                    <a:schemeClr val="bg1"/>
                  </a:solidFill>
                </a:rPr>
                <a:t>Slag</a:t>
              </a:r>
              <a:r>
                <a:rPr lang="de-DE" sz="1400" i="1" dirty="0">
                  <a:solidFill>
                    <a:schemeClr val="bg1"/>
                  </a:solidFill>
                </a:rPr>
                <a:t> Valorisation Symposium 2017</a:t>
              </a:r>
              <a:endParaRPr lang="el-GR" sz="1400" i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Straight Connector 9"/>
            <p:cNvCxnSpPr>
              <a:cxnSpLocks/>
            </p:cNvCxnSpPr>
            <p:nvPr/>
          </p:nvCxnSpPr>
          <p:spPr>
            <a:xfrm>
              <a:off x="45720" y="6452634"/>
              <a:ext cx="9052560" cy="1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Ορθογώνιο 2"/>
          <p:cNvSpPr/>
          <p:nvPr/>
        </p:nvSpPr>
        <p:spPr>
          <a:xfrm>
            <a:off x="0" y="738001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Fire Resistance Performance – 2</a:t>
            </a:r>
            <a:r>
              <a:rPr lang="en-US" baseline="30000" dirty="0">
                <a:solidFill>
                  <a:schemeClr val="bg1"/>
                </a:solidFill>
              </a:rPr>
              <a:t>nd</a:t>
            </a:r>
            <a:r>
              <a:rPr lang="en-US" dirty="0">
                <a:solidFill>
                  <a:schemeClr val="bg1"/>
                </a:solidFill>
              </a:rPr>
              <a:t> sequential</a:t>
            </a:r>
            <a:r>
              <a:rPr lang="el-GR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test</a:t>
            </a:r>
          </a:p>
        </p:txBody>
      </p:sp>
      <p:pic>
        <p:nvPicPr>
          <p:cNvPr id="13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505" y="1202975"/>
            <a:ext cx="6880936" cy="5206594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973" y="2532618"/>
            <a:ext cx="1435379" cy="146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575" y="2532618"/>
            <a:ext cx="1590675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2"/>
          <p:cNvCxnSpPr/>
          <p:nvPr/>
        </p:nvCxnSpPr>
        <p:spPr>
          <a:xfrm flipH="1">
            <a:off x="1550504" y="4343400"/>
            <a:ext cx="5854148" cy="0"/>
          </a:xfrm>
          <a:prstGeom prst="line">
            <a:avLst/>
          </a:prstGeom>
          <a:ln w="12700">
            <a:solidFill>
              <a:srgbClr val="3333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170582" y="4035623"/>
            <a:ext cx="41545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3333FF"/>
                </a:solidFill>
              </a:rPr>
              <a:t>EFNARC Limit for the interface Temperature = 380</a:t>
            </a:r>
            <a:r>
              <a:rPr lang="en-US" sz="1400" b="1" baseline="30000" dirty="0">
                <a:solidFill>
                  <a:srgbClr val="3333FF"/>
                </a:solidFill>
              </a:rPr>
              <a:t>o</a:t>
            </a:r>
            <a:r>
              <a:rPr lang="en-US" sz="1400" b="1" dirty="0">
                <a:solidFill>
                  <a:srgbClr val="3333FF"/>
                </a:solidFill>
              </a:rPr>
              <a:t>C </a:t>
            </a:r>
            <a:endParaRPr lang="el-GR" sz="1400" b="1" dirty="0">
              <a:solidFill>
                <a:srgbClr val="3333FF"/>
              </a:solidFill>
            </a:endParaRPr>
          </a:p>
        </p:txBody>
      </p:sp>
      <p:sp>
        <p:nvSpPr>
          <p:cNvPr id="17" name="Ορθογώνιο 2"/>
          <p:cNvSpPr/>
          <p:nvPr/>
        </p:nvSpPr>
        <p:spPr>
          <a:xfrm>
            <a:off x="7886441" y="1682678"/>
            <a:ext cx="1257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Unique Behavior</a:t>
            </a:r>
          </a:p>
        </p:txBody>
      </p:sp>
      <p:sp>
        <p:nvSpPr>
          <p:cNvPr id="18" name="Ορθογώνιο 2"/>
          <p:cNvSpPr/>
          <p:nvPr/>
        </p:nvSpPr>
        <p:spPr>
          <a:xfrm>
            <a:off x="7886440" y="2938994"/>
            <a:ext cx="125755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There is no in the market other material that can withstand two sequential RWS fire tests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72929" y="2219586"/>
            <a:ext cx="71400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00FF"/>
                </a:solidFill>
              </a:rPr>
              <a:t>Before</a:t>
            </a:r>
            <a:endParaRPr lang="el-GR" sz="14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40353" y="2222213"/>
            <a:ext cx="71400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00FF"/>
                </a:solidFill>
              </a:rPr>
              <a:t>After</a:t>
            </a:r>
            <a:endParaRPr lang="el-GR" sz="1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0291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5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15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Material II – </a:t>
            </a:r>
            <a:r>
              <a:rPr lang="en-US" sz="2800" dirty="0" err="1">
                <a:solidFill>
                  <a:srgbClr val="FFFFFF"/>
                </a:solidFill>
              </a:rPr>
              <a:t>K_based</a:t>
            </a:r>
            <a:r>
              <a:rPr lang="en-US" sz="2800" dirty="0">
                <a:solidFill>
                  <a:srgbClr val="FFFFFF"/>
                </a:solidFill>
              </a:rPr>
              <a:t> Geopolymer </a:t>
            </a: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45720" y="688717"/>
            <a:ext cx="9052560" cy="1"/>
          </a:xfrm>
          <a:prstGeom prst="line">
            <a:avLst/>
          </a:prstGeom>
          <a:ln w="12700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0" y="6452634"/>
            <a:ext cx="9144000" cy="313033"/>
            <a:chOff x="0" y="6452634"/>
            <a:chExt cx="9144000" cy="313033"/>
          </a:xfrm>
        </p:grpSpPr>
        <p:sp>
          <p:nvSpPr>
            <p:cNvPr id="9" name="Ορθογώνιο 1"/>
            <p:cNvSpPr/>
            <p:nvPr/>
          </p:nvSpPr>
          <p:spPr>
            <a:xfrm>
              <a:off x="0" y="6457890"/>
              <a:ext cx="91440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400" i="1" dirty="0" err="1">
                  <a:solidFill>
                    <a:schemeClr val="bg1"/>
                  </a:solidFill>
                </a:rPr>
                <a:t>Slag</a:t>
              </a:r>
              <a:r>
                <a:rPr lang="de-DE" sz="1400" i="1" dirty="0">
                  <a:solidFill>
                    <a:schemeClr val="bg1"/>
                  </a:solidFill>
                </a:rPr>
                <a:t> Valorisation Symposium 2017</a:t>
              </a:r>
              <a:endParaRPr lang="el-GR" sz="1400" i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Straight Connector 9"/>
            <p:cNvCxnSpPr>
              <a:cxnSpLocks/>
            </p:cNvCxnSpPr>
            <p:nvPr/>
          </p:nvCxnSpPr>
          <p:spPr>
            <a:xfrm>
              <a:off x="45720" y="6452634"/>
              <a:ext cx="9052560" cy="1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Ορθογώνιο 2"/>
          <p:cNvSpPr/>
          <p:nvPr/>
        </p:nvSpPr>
        <p:spPr>
          <a:xfrm>
            <a:off x="0" y="738001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Comparison of </a:t>
            </a:r>
            <a:r>
              <a:rPr lang="en-US" dirty="0" err="1">
                <a:solidFill>
                  <a:schemeClr val="bg1"/>
                </a:solidFill>
              </a:rPr>
              <a:t>K_Geo</a:t>
            </a:r>
            <a:r>
              <a:rPr lang="en-US" dirty="0">
                <a:solidFill>
                  <a:schemeClr val="bg1"/>
                </a:solidFill>
              </a:rPr>
              <a:t> with other marketable Fire Resistant Materials</a:t>
            </a: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1550504" y="4343400"/>
            <a:ext cx="5854148" cy="0"/>
          </a:xfrm>
          <a:prstGeom prst="line">
            <a:avLst/>
          </a:prstGeom>
          <a:ln w="12700">
            <a:solidFill>
              <a:srgbClr val="3333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170582" y="4035623"/>
            <a:ext cx="41545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3333FF"/>
                </a:solidFill>
              </a:rPr>
              <a:t>EFNARC Limit for the interface Temperature = 380</a:t>
            </a:r>
            <a:r>
              <a:rPr lang="en-US" sz="1400" b="1" baseline="30000" dirty="0">
                <a:solidFill>
                  <a:srgbClr val="3333FF"/>
                </a:solidFill>
              </a:rPr>
              <a:t>o</a:t>
            </a:r>
            <a:r>
              <a:rPr lang="en-US" sz="1400" b="1" dirty="0">
                <a:solidFill>
                  <a:srgbClr val="3333FF"/>
                </a:solidFill>
              </a:rPr>
              <a:t>C </a:t>
            </a:r>
            <a:endParaRPr lang="el-GR" sz="1400" b="1" dirty="0">
              <a:solidFill>
                <a:srgbClr val="3333FF"/>
              </a:solidFill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303473"/>
              </p:ext>
            </p:extLst>
          </p:nvPr>
        </p:nvGraphicFramePr>
        <p:xfrm>
          <a:off x="342899" y="1107333"/>
          <a:ext cx="8458201" cy="5379586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1555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541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532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5413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5324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790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1895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09087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1398977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89621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err="1"/>
                        <a:t>Cyc</a:t>
                      </a:r>
                      <a:r>
                        <a:rPr lang="en-GB" sz="1200" dirty="0"/>
                        <a:t> Feu 6 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err="1"/>
                        <a:t>Fendolite</a:t>
                      </a:r>
                      <a:r>
                        <a:rPr lang="en-GB" sz="1200" dirty="0"/>
                        <a:t> MII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err="1"/>
                        <a:t>Pyrocrete</a:t>
                      </a:r>
                      <a:r>
                        <a:rPr lang="en-GB" sz="1200" dirty="0"/>
                        <a:t> 241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/>
                        <a:t>IR 4020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err="1"/>
                        <a:t>Sikacrete</a:t>
                      </a:r>
                      <a:r>
                        <a:rPr lang="en-GB" sz="1200" dirty="0"/>
                        <a:t> 213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err="1"/>
                        <a:t>FireBarrier</a:t>
                      </a:r>
                      <a:r>
                        <a:rPr lang="en-GB" sz="1200" dirty="0"/>
                        <a:t> 135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 err="1"/>
                        <a:t>Meyco</a:t>
                      </a:r>
                      <a:r>
                        <a:rPr lang="en-GB" sz="1200" dirty="0"/>
                        <a:t> </a:t>
                      </a:r>
                      <a:r>
                        <a:rPr lang="en-GB" sz="1200" dirty="0" err="1"/>
                        <a:t>fireshield</a:t>
                      </a:r>
                      <a:r>
                        <a:rPr lang="en-GB" sz="1200" dirty="0"/>
                        <a:t> 1350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err="1"/>
                        <a:t>K_Geo</a:t>
                      </a:r>
                      <a:endParaRPr lang="en-US" sz="1200" dirty="0">
                        <a:solidFill>
                          <a:srgbClr val="FFC00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13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/>
                        <a:t>Applied t –T curves 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ISO 834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ISO 834, HC, CM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ISO 834, HC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ISO-834, HC, HCM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ISO 834, HC, HCM,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ISO 834, HC, HCM,RABT, RWS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ISO 834, HC, HCM,RABT, RWS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GB" sz="1200" kern="1200" dirty="0"/>
                        <a:t>ISO 834, HC, HCM,RABT, RWS, 2 RWS</a:t>
                      </a:r>
                      <a:endParaRPr kumimoji="0" lang="en-US" sz="1200" kern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413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/>
                        <a:t>Thermal Conductivity  at 300 Κ</a:t>
                      </a:r>
                      <a:endParaRPr lang="en-US" sz="1200"/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/>
                        <a:t>(W.m</a:t>
                      </a:r>
                      <a:r>
                        <a:rPr lang="en-GB" sz="1200" baseline="30000"/>
                        <a:t>-1</a:t>
                      </a:r>
                      <a:r>
                        <a:rPr lang="en-GB" sz="1200"/>
                        <a:t>.K</a:t>
                      </a:r>
                      <a:r>
                        <a:rPr lang="en-GB" sz="1200" baseline="30000"/>
                        <a:t>-1</a:t>
                      </a:r>
                      <a:r>
                        <a:rPr lang="en-GB" sz="1200"/>
                        <a:t>) 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l-GR" sz="1200"/>
                        <a:t>0.26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0.19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0.12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0.26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0.23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0.185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0.41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0.16</a:t>
                      </a:r>
                      <a:endParaRPr lang="en-US" sz="1200" dirty="0">
                        <a:solidFill>
                          <a:srgbClr val="FFC00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72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/>
                        <a:t>Specific heat at 300 Κ  </a:t>
                      </a:r>
                      <a:endParaRPr lang="en-US" sz="1200"/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/>
                        <a:t>(J/kg.K) 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l-GR" sz="1200"/>
                        <a:t>880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1500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880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765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830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en-US" sz="1200" dirty="0">
                        <a:solidFill>
                          <a:srgbClr val="FFC00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91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/>
                        <a:t>Density  (kg/m</a:t>
                      </a:r>
                      <a:r>
                        <a:rPr lang="en-GB" sz="1200" baseline="30000"/>
                        <a:t>3</a:t>
                      </a:r>
                      <a:r>
                        <a:rPr lang="en-GB" sz="1200"/>
                        <a:t>)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l-GR" sz="1200"/>
                        <a:t>850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775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881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850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1150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1200-1800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1780</a:t>
                      </a:r>
                      <a:endParaRPr lang="en-US" sz="1200" dirty="0">
                        <a:solidFill>
                          <a:srgbClr val="FFC00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32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/>
                        <a:t>Young Modulus Ε (MPa)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4050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7900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3300</a:t>
                      </a:r>
                      <a:endParaRPr lang="en-US" sz="1200" dirty="0">
                        <a:solidFill>
                          <a:srgbClr val="FFC00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672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/>
                        <a:t>Compressive / Tensile strength </a:t>
                      </a:r>
                      <a:endParaRPr lang="en-US" sz="1200"/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/>
                        <a:t>(MPa)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l-GR" sz="1200"/>
                        <a:t>6 /</a:t>
                      </a: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2 /-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9 / 0.8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15-18/1.5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8.7/1</a:t>
                      </a:r>
                      <a:endParaRPr lang="en-US" sz="1200" dirty="0">
                        <a:solidFill>
                          <a:srgbClr val="FFC00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1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/>
                        <a:t>Porosity (%)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66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52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en-US" sz="1200" dirty="0">
                        <a:solidFill>
                          <a:srgbClr val="FFC00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91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/>
                        <a:t>Hardness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90 Shore A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70 shore A</a:t>
                      </a:r>
                      <a:endParaRPr lang="en-US" sz="1200" dirty="0">
                        <a:solidFill>
                          <a:srgbClr val="FFC00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578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/>
                        <a:t>PH 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12-12.5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12-12.5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8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&lt;12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10</a:t>
                      </a:r>
                      <a:endParaRPr lang="en-US" sz="1200" dirty="0">
                        <a:solidFill>
                          <a:srgbClr val="FFC00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932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/>
                        <a:t>Adhesion with concrete (MPa)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4.17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1.1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2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en-US" sz="1200" dirty="0">
                        <a:solidFill>
                          <a:srgbClr val="FFC00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932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/>
                        <a:t>Cold water absorption  %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en-US" sz="1200" dirty="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49%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/>
                        <a:t>18%</a:t>
                      </a:r>
                      <a:endParaRPr lang="en-US" sz="1200">
                        <a:solidFill>
                          <a:schemeClr val="bg1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/>
                        <a:t>18%</a:t>
                      </a:r>
                      <a:endParaRPr lang="en-US" sz="1200" dirty="0">
                        <a:solidFill>
                          <a:srgbClr val="FFC000"/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17780" marR="17780" marT="17780" marB="1778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470991" y="1107333"/>
            <a:ext cx="3896139" cy="520401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" name="Rectangle 4"/>
          <p:cNvSpPr/>
          <p:nvPr/>
        </p:nvSpPr>
        <p:spPr>
          <a:xfrm>
            <a:off x="5685183" y="1967948"/>
            <a:ext cx="368776" cy="188843"/>
          </a:xfrm>
          <a:prstGeom prst="rect">
            <a:avLst/>
          </a:prstGeom>
          <a:noFill/>
          <a:ln w="158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" name="Rectangle 18"/>
          <p:cNvSpPr/>
          <p:nvPr/>
        </p:nvSpPr>
        <p:spPr>
          <a:xfrm>
            <a:off x="6676698" y="1967948"/>
            <a:ext cx="367344" cy="188843"/>
          </a:xfrm>
          <a:prstGeom prst="rect">
            <a:avLst/>
          </a:prstGeom>
          <a:noFill/>
          <a:ln w="158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TextBox 6"/>
          <p:cNvSpPr txBox="1"/>
          <p:nvPr/>
        </p:nvSpPr>
        <p:spPr>
          <a:xfrm>
            <a:off x="5367131" y="2115736"/>
            <a:ext cx="2037521" cy="261610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schemeClr val="bg1"/>
                </a:solidFill>
              </a:rPr>
              <a:t>Loose their structural integrity</a:t>
            </a:r>
            <a:endParaRPr lang="el-GR" sz="11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1487" y="738001"/>
            <a:ext cx="1176793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2</a:t>
            </a:r>
            <a:r>
              <a:rPr lang="el-GR" b="1" dirty="0">
                <a:solidFill>
                  <a:schemeClr val="bg1"/>
                </a:solidFill>
              </a:rPr>
              <a:t>0€</a:t>
            </a:r>
            <a:r>
              <a:rPr lang="en-US" b="1" dirty="0">
                <a:solidFill>
                  <a:schemeClr val="bg1"/>
                </a:solidFill>
              </a:rPr>
              <a:t>/m</a:t>
            </a:r>
            <a:r>
              <a:rPr lang="en-US" b="1" baseline="30000" dirty="0">
                <a:solidFill>
                  <a:schemeClr val="bg1"/>
                </a:solidFill>
              </a:rPr>
              <a:t>2</a:t>
            </a:r>
            <a:endParaRPr lang="el-GR" b="1" baseline="30000" dirty="0">
              <a:solidFill>
                <a:schemeClr val="bg1"/>
              </a:solidFill>
            </a:endParaRPr>
          </a:p>
        </p:txBody>
      </p:sp>
      <p:sp>
        <p:nvSpPr>
          <p:cNvPr id="13" name="Στρογγυλεμένο ορθογώνιο 12"/>
          <p:cNvSpPr/>
          <p:nvPr/>
        </p:nvSpPr>
        <p:spPr>
          <a:xfrm>
            <a:off x="7756634" y="1967948"/>
            <a:ext cx="753249" cy="27859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775653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9" grpId="0" animBg="1"/>
      <p:bldP spid="7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6452634"/>
            <a:ext cx="9144000" cy="313033"/>
            <a:chOff x="0" y="6452634"/>
            <a:chExt cx="9144000" cy="313033"/>
          </a:xfrm>
        </p:grpSpPr>
        <p:sp>
          <p:nvSpPr>
            <p:cNvPr id="9" name="Ορθογώνιο 1"/>
            <p:cNvSpPr/>
            <p:nvPr/>
          </p:nvSpPr>
          <p:spPr>
            <a:xfrm>
              <a:off x="0" y="6457890"/>
              <a:ext cx="91440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400" i="1" dirty="0" err="1">
                  <a:solidFill>
                    <a:schemeClr val="bg1"/>
                  </a:solidFill>
                </a:rPr>
                <a:t>Slag</a:t>
              </a:r>
              <a:r>
                <a:rPr lang="de-DE" sz="1400" i="1" dirty="0">
                  <a:solidFill>
                    <a:schemeClr val="bg1"/>
                  </a:solidFill>
                </a:rPr>
                <a:t> Valorisation Symposium 2017</a:t>
              </a:r>
              <a:endParaRPr lang="el-GR" sz="1400" i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Straight Connector 9"/>
            <p:cNvCxnSpPr>
              <a:cxnSpLocks/>
            </p:cNvCxnSpPr>
            <p:nvPr/>
          </p:nvCxnSpPr>
          <p:spPr>
            <a:xfrm>
              <a:off x="45720" y="6452634"/>
              <a:ext cx="9052560" cy="1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http://www.amisw.com/en/wp-content/uploads/2015/08/image-demo-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865" y="876244"/>
            <a:ext cx="428625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Αντικείμενο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308165"/>
              </p:ext>
            </p:extLst>
          </p:nvPr>
        </p:nvGraphicFramePr>
        <p:xfrm>
          <a:off x="4434161" y="1374665"/>
          <a:ext cx="65246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Αντικείμενο κελύφους συσκευασίας" showAsIcon="1" r:id="rId6" imgW="653040" imgH="482400" progId="Package">
                  <p:embed/>
                </p:oleObj>
              </mc:Choice>
              <mc:Fallback>
                <p:oleObj name="Αντικείμενο κελύφους συσκευασίας" showAsIcon="1" r:id="rId6" imgW="653040" imgH="4824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34161" y="1374665"/>
                        <a:ext cx="65246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demo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253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6452634"/>
            <a:ext cx="9144000" cy="313033"/>
            <a:chOff x="0" y="6452634"/>
            <a:chExt cx="9144000" cy="313033"/>
          </a:xfrm>
        </p:grpSpPr>
        <p:sp>
          <p:nvSpPr>
            <p:cNvPr id="9" name="Ορθογώνιο 1"/>
            <p:cNvSpPr/>
            <p:nvPr/>
          </p:nvSpPr>
          <p:spPr>
            <a:xfrm>
              <a:off x="0" y="6457890"/>
              <a:ext cx="91440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400" i="1" dirty="0" err="1">
                  <a:solidFill>
                    <a:schemeClr val="bg1"/>
                  </a:solidFill>
                </a:rPr>
                <a:t>Slag</a:t>
              </a:r>
              <a:r>
                <a:rPr lang="de-DE" sz="1400" i="1" dirty="0">
                  <a:solidFill>
                    <a:schemeClr val="bg1"/>
                  </a:solidFill>
                </a:rPr>
                <a:t> Valorisation Symposium 2017</a:t>
              </a:r>
              <a:endParaRPr lang="el-GR" sz="1400" i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Straight Connector 9"/>
            <p:cNvCxnSpPr>
              <a:cxnSpLocks/>
            </p:cNvCxnSpPr>
            <p:nvPr/>
          </p:nvCxnSpPr>
          <p:spPr>
            <a:xfrm>
              <a:off x="45720" y="6452634"/>
              <a:ext cx="9052560" cy="1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Picture 16" descr="Clip art of the words “Thank You” in a curved font on top of a ...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578" y="2284511"/>
            <a:ext cx="4318000" cy="1905000"/>
          </a:xfrm>
          <a:prstGeom prst="rect">
            <a:avLst/>
          </a:prstGeom>
          <a:solidFill>
            <a:srgbClr val="0000FF"/>
          </a:solidFill>
        </p:spPr>
      </p:pic>
    </p:spTree>
    <p:extLst>
      <p:ext uri="{BB962C8B-B14F-4D97-AF65-F5344CB8AC3E}">
        <p14:creationId xmlns:p14="http://schemas.microsoft.com/office/powerpoint/2010/main" val="38422555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15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Effect of Fire on Concrete</a:t>
            </a: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45720" y="688717"/>
            <a:ext cx="9052560" cy="1"/>
          </a:xfrm>
          <a:prstGeom prst="line">
            <a:avLst/>
          </a:prstGeom>
          <a:ln w="12700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0" y="6452634"/>
            <a:ext cx="9144000" cy="313033"/>
            <a:chOff x="0" y="6452634"/>
            <a:chExt cx="9144000" cy="313033"/>
          </a:xfrm>
        </p:grpSpPr>
        <p:sp>
          <p:nvSpPr>
            <p:cNvPr id="9" name="Ορθογώνιο 1"/>
            <p:cNvSpPr/>
            <p:nvPr/>
          </p:nvSpPr>
          <p:spPr>
            <a:xfrm>
              <a:off x="0" y="6457890"/>
              <a:ext cx="91440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400" i="1" dirty="0" err="1">
                  <a:solidFill>
                    <a:schemeClr val="bg1"/>
                  </a:solidFill>
                </a:rPr>
                <a:t>Slag</a:t>
              </a:r>
              <a:r>
                <a:rPr lang="de-DE" sz="1400" i="1" dirty="0">
                  <a:solidFill>
                    <a:schemeClr val="bg1"/>
                  </a:solidFill>
                </a:rPr>
                <a:t> Valorisation Symposium 2017</a:t>
              </a:r>
              <a:endParaRPr lang="el-GR" sz="1400" i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Straight Connector 9"/>
            <p:cNvCxnSpPr>
              <a:cxnSpLocks/>
            </p:cNvCxnSpPr>
            <p:nvPr/>
          </p:nvCxnSpPr>
          <p:spPr>
            <a:xfrm>
              <a:off x="45720" y="6452634"/>
              <a:ext cx="9052560" cy="1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>
            <a:off x="4793017" y="688718"/>
            <a:ext cx="4002048" cy="4904688"/>
            <a:chOff x="4793017" y="1143738"/>
            <a:chExt cx="4002048" cy="4904688"/>
          </a:xfrm>
        </p:grpSpPr>
        <p:sp>
          <p:nvSpPr>
            <p:cNvPr id="2" name="Rectangle 1"/>
            <p:cNvSpPr/>
            <p:nvPr/>
          </p:nvSpPr>
          <p:spPr>
            <a:xfrm>
              <a:off x="4793017" y="4571098"/>
              <a:ext cx="4002048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B</a:t>
              </a:r>
              <a:r>
                <a:rPr lang="en-US" dirty="0" smtClean="0">
                  <a:solidFill>
                    <a:schemeClr val="bg1"/>
                  </a:solidFill>
                </a:rPr>
                <a:t>reaking </a:t>
              </a:r>
              <a:r>
                <a:rPr lang="en-US" dirty="0">
                  <a:solidFill>
                    <a:schemeClr val="bg1"/>
                  </a:solidFill>
                </a:rPr>
                <a:t>of layers or pieces of concrete from the surface of a structural element when it is exposed to the high and rapidly rising temperatures experienced in fires</a:t>
              </a: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4793017" y="1143738"/>
              <a:ext cx="4002048" cy="3421714"/>
              <a:chOff x="4793017" y="687122"/>
              <a:chExt cx="4002048" cy="3421714"/>
            </a:xfrm>
          </p:grpSpPr>
          <p:pic>
            <p:nvPicPr>
              <p:cNvPr id="7" name="Picture 2" descr="Image result for concrete spalling  on fire photos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93017" y="1152085"/>
                <a:ext cx="3952875" cy="295675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Rectangle 11"/>
              <p:cNvSpPr/>
              <p:nvPr/>
            </p:nvSpPr>
            <p:spPr>
              <a:xfrm>
                <a:off x="4842190" y="687122"/>
                <a:ext cx="395287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/>
                    </a:solidFill>
                  </a:rPr>
                  <a:t>Concrete Spalling</a:t>
                </a:r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1" y="1172859"/>
            <a:ext cx="4498719" cy="2978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angle 11"/>
          <p:cNvSpPr/>
          <p:nvPr/>
        </p:nvSpPr>
        <p:spPr>
          <a:xfrm>
            <a:off x="272817" y="776384"/>
            <a:ext cx="39528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Fire in tunne</a:t>
            </a:r>
            <a:r>
              <a:rPr lang="en-US" dirty="0">
                <a:solidFill>
                  <a:schemeClr val="bg1"/>
                </a:solidFill>
              </a:rPr>
              <a:t>l</a:t>
            </a:r>
          </a:p>
        </p:txBody>
      </p:sp>
      <p:pic>
        <p:nvPicPr>
          <p:cNvPr id="17" name="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7050" y="2800290"/>
            <a:ext cx="45720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922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15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</a:rPr>
              <a:t>Large scale testing</a:t>
            </a:r>
            <a:endParaRPr lang="en-US" sz="2800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45720" y="688717"/>
            <a:ext cx="9052560" cy="1"/>
          </a:xfrm>
          <a:prstGeom prst="line">
            <a:avLst/>
          </a:prstGeom>
          <a:ln w="12700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0" y="6452634"/>
            <a:ext cx="9144000" cy="313033"/>
            <a:chOff x="0" y="6452634"/>
            <a:chExt cx="9144000" cy="313033"/>
          </a:xfrm>
        </p:grpSpPr>
        <p:sp>
          <p:nvSpPr>
            <p:cNvPr id="9" name="Ορθογώνιο 1"/>
            <p:cNvSpPr/>
            <p:nvPr/>
          </p:nvSpPr>
          <p:spPr>
            <a:xfrm>
              <a:off x="0" y="6457890"/>
              <a:ext cx="91440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400" i="1" dirty="0" err="1">
                  <a:solidFill>
                    <a:schemeClr val="bg1"/>
                  </a:solidFill>
                </a:rPr>
                <a:t>Slag</a:t>
              </a:r>
              <a:r>
                <a:rPr lang="de-DE" sz="1400" i="1" dirty="0">
                  <a:solidFill>
                    <a:schemeClr val="bg1"/>
                  </a:solidFill>
                </a:rPr>
                <a:t> Valorisation Symposium 2017</a:t>
              </a:r>
              <a:endParaRPr lang="el-GR" sz="1400" i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Straight Connector 9"/>
            <p:cNvCxnSpPr>
              <a:cxnSpLocks/>
            </p:cNvCxnSpPr>
            <p:nvPr/>
          </p:nvCxnSpPr>
          <p:spPr>
            <a:xfrm>
              <a:off x="45720" y="6452634"/>
              <a:ext cx="9052560" cy="1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50"/>
          <p:cNvGrpSpPr/>
          <p:nvPr/>
        </p:nvGrpSpPr>
        <p:grpSpPr>
          <a:xfrm>
            <a:off x="2047942" y="846770"/>
            <a:ext cx="4841590" cy="2676824"/>
            <a:chOff x="-1" y="0"/>
            <a:chExt cx="3640348" cy="1778767"/>
          </a:xfrm>
        </p:grpSpPr>
        <p:pic>
          <p:nvPicPr>
            <p:cNvPr id="16" name="Picture 2" descr="_DSC0149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640347" cy="1544128"/>
            </a:xfrm>
            <a:prstGeom prst="rect">
              <a:avLst/>
            </a:prstGeom>
          </p:spPr>
        </p:pic>
        <p:sp>
          <p:nvSpPr>
            <p:cNvPr id="18" name="Πλαίσιο κειμένου 1"/>
            <p:cNvSpPr txBox="1"/>
            <p:nvPr/>
          </p:nvSpPr>
          <p:spPr>
            <a:xfrm>
              <a:off x="-1" y="1595887"/>
              <a:ext cx="3639820" cy="182880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648335" indent="-648335">
                <a:spcBef>
                  <a:spcPts val="300"/>
                </a:spcBef>
                <a:spcAft>
                  <a:spcPts val="0"/>
                </a:spcAft>
              </a:pPr>
              <a:r>
                <a:rPr lang="en-US" sz="1100" b="1" i="0" dirty="0" smtClean="0">
                  <a:solidFill>
                    <a:srgbClr val="1F497D"/>
                  </a:solidFill>
                  <a:effectLst/>
                  <a:latin typeface="Times New Roman"/>
                  <a:ea typeface="Calibri"/>
                  <a:cs typeface="Times New Roman"/>
                </a:rPr>
                <a:t>-</a:t>
              </a:r>
              <a:r>
                <a:rPr lang="en-US" sz="1100" i="0" dirty="0" smtClean="0">
                  <a:solidFill>
                    <a:srgbClr val="1F497D"/>
                  </a:solidFill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en-US" sz="1100" i="0" dirty="0">
                  <a:solidFill>
                    <a:srgbClr val="1F497D"/>
                  </a:solidFill>
                  <a:effectLst/>
                  <a:latin typeface="Times New Roman"/>
                  <a:ea typeface="Calibri"/>
                  <a:cs typeface="Times New Roman"/>
                </a:rPr>
                <a:t>Fire testing of a tunnel’s protection lining, using the mobile </a:t>
              </a:r>
              <a:r>
                <a:rPr lang="en-US" sz="1100" i="0" dirty="0" smtClean="0">
                  <a:solidFill>
                    <a:srgbClr val="1F497D"/>
                  </a:solidFill>
                  <a:effectLst/>
                  <a:latin typeface="Times New Roman"/>
                  <a:ea typeface="Calibri"/>
                  <a:cs typeface="Times New Roman"/>
                </a:rPr>
                <a:t>furnace</a:t>
              </a:r>
              <a:endParaRPr lang="el-GR" sz="900" i="1" dirty="0">
                <a:solidFill>
                  <a:srgbClr val="1F497D"/>
                </a:solidFill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311" y="3523594"/>
            <a:ext cx="4210969" cy="2806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42" y="3581390"/>
            <a:ext cx="4124258" cy="2748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00186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15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Effect of Fire on Steel </a:t>
            </a:r>
            <a:r>
              <a:rPr lang="en-US" sz="2800" dirty="0" err="1">
                <a:solidFill>
                  <a:srgbClr val="FFFFFF"/>
                </a:solidFill>
              </a:rPr>
              <a:t>Rebars</a:t>
            </a:r>
            <a:endParaRPr lang="en-US" sz="2800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45720" y="688717"/>
            <a:ext cx="9052560" cy="1"/>
          </a:xfrm>
          <a:prstGeom prst="line">
            <a:avLst/>
          </a:prstGeom>
          <a:ln w="12700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0" y="6452634"/>
            <a:ext cx="9144000" cy="313033"/>
            <a:chOff x="0" y="6452634"/>
            <a:chExt cx="9144000" cy="313033"/>
          </a:xfrm>
        </p:grpSpPr>
        <p:sp>
          <p:nvSpPr>
            <p:cNvPr id="9" name="Ορθογώνιο 1"/>
            <p:cNvSpPr/>
            <p:nvPr/>
          </p:nvSpPr>
          <p:spPr>
            <a:xfrm>
              <a:off x="0" y="6457890"/>
              <a:ext cx="91440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400" i="1" dirty="0" err="1">
                  <a:solidFill>
                    <a:schemeClr val="bg1"/>
                  </a:solidFill>
                </a:rPr>
                <a:t>Slag</a:t>
              </a:r>
              <a:r>
                <a:rPr lang="de-DE" sz="1400" i="1" dirty="0">
                  <a:solidFill>
                    <a:schemeClr val="bg1"/>
                  </a:solidFill>
                </a:rPr>
                <a:t> Valorisation Symposium 2017</a:t>
              </a:r>
              <a:endParaRPr lang="el-GR" sz="1400" i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Straight Connector 9"/>
            <p:cNvCxnSpPr>
              <a:cxnSpLocks/>
            </p:cNvCxnSpPr>
            <p:nvPr/>
          </p:nvCxnSpPr>
          <p:spPr>
            <a:xfrm>
              <a:off x="45720" y="6452634"/>
              <a:ext cx="9052560" cy="1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1586345" y="5290068"/>
            <a:ext cx="5715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  <a:latin typeface="Arial" panose="020B0604020202020204" pitchFamily="34" charset="0"/>
              </a:rPr>
              <a:t>Effect of temperature on mechanical strength </a:t>
            </a:r>
          </a:p>
          <a:p>
            <a:pPr algn="ctr"/>
            <a:r>
              <a:rPr lang="en-US" sz="2000" i="1" dirty="0">
                <a:solidFill>
                  <a:schemeClr val="bg1"/>
                </a:solidFill>
                <a:latin typeface="Arial" panose="020B0604020202020204" pitchFamily="34" charset="0"/>
              </a:rPr>
              <a:t>of </a:t>
            </a:r>
            <a:r>
              <a:rPr lang="en-US" sz="2000" i="1" dirty="0" smtClean="0">
                <a:solidFill>
                  <a:schemeClr val="bg1"/>
                </a:solidFill>
                <a:latin typeface="Arial" panose="020B0604020202020204" pitchFamily="34" charset="0"/>
              </a:rPr>
              <a:t>structural </a:t>
            </a:r>
            <a:r>
              <a:rPr lang="en-US" sz="2000" i="1" dirty="0">
                <a:solidFill>
                  <a:schemeClr val="bg1"/>
                </a:solidFill>
                <a:latin typeface="Arial" panose="020B0604020202020204" pitchFamily="34" charset="0"/>
              </a:rPr>
              <a:t>steel</a:t>
            </a:r>
            <a:endParaRPr lang="en-US" sz="2000" i="1" dirty="0">
              <a:solidFill>
                <a:schemeClr val="bg1"/>
              </a:solidFill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11" t="17189" r="33120" b="51095"/>
          <a:stretch/>
        </p:blipFill>
        <p:spPr bwMode="auto">
          <a:xfrm>
            <a:off x="693681" y="1166646"/>
            <a:ext cx="7881540" cy="3318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0394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15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Passive Fire Protection of Constructions</a:t>
            </a: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45720" y="688717"/>
            <a:ext cx="9052560" cy="1"/>
          </a:xfrm>
          <a:prstGeom prst="line">
            <a:avLst/>
          </a:prstGeom>
          <a:ln w="12700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0" y="6452634"/>
            <a:ext cx="9144000" cy="313033"/>
            <a:chOff x="0" y="6452634"/>
            <a:chExt cx="9144000" cy="313033"/>
          </a:xfrm>
        </p:grpSpPr>
        <p:sp>
          <p:nvSpPr>
            <p:cNvPr id="9" name="Ορθογώνιο 1"/>
            <p:cNvSpPr/>
            <p:nvPr/>
          </p:nvSpPr>
          <p:spPr>
            <a:xfrm>
              <a:off x="0" y="6457890"/>
              <a:ext cx="91440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400" i="1" dirty="0" err="1">
                  <a:solidFill>
                    <a:schemeClr val="bg1"/>
                  </a:solidFill>
                </a:rPr>
                <a:t>Slag</a:t>
              </a:r>
              <a:r>
                <a:rPr lang="de-DE" sz="1400" i="1" dirty="0">
                  <a:solidFill>
                    <a:schemeClr val="bg1"/>
                  </a:solidFill>
                </a:rPr>
                <a:t> Valorisation Symposium 2017</a:t>
              </a:r>
              <a:endParaRPr lang="el-GR" sz="1400" i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Straight Connector 9"/>
            <p:cNvCxnSpPr>
              <a:cxnSpLocks/>
            </p:cNvCxnSpPr>
            <p:nvPr/>
          </p:nvCxnSpPr>
          <p:spPr>
            <a:xfrm>
              <a:off x="45720" y="6452634"/>
              <a:ext cx="9052560" cy="1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8" descr="Sand"/>
          <p:cNvSpPr>
            <a:spLocks noChangeArrowheads="1"/>
          </p:cNvSpPr>
          <p:nvPr/>
        </p:nvSpPr>
        <p:spPr bwMode="auto">
          <a:xfrm>
            <a:off x="3501276" y="1392195"/>
            <a:ext cx="1196810" cy="206743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3719533" y="1392195"/>
            <a:ext cx="107928" cy="20674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4045717" y="1392195"/>
            <a:ext cx="107928" cy="20674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4371902" y="1392195"/>
            <a:ext cx="107928" cy="20674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3064764" y="1610450"/>
            <a:ext cx="544441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2333297" y="1215138"/>
            <a:ext cx="120394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dirty="0">
                <a:solidFill>
                  <a:srgbClr val="FFFF00"/>
                </a:solidFill>
              </a:rPr>
              <a:t>Concrete</a:t>
            </a:r>
            <a:endParaRPr lang="el-GR" altLang="en-US" dirty="0">
              <a:solidFill>
                <a:srgbClr val="FFFF00"/>
              </a:solidFill>
            </a:endParaRPr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2956836" y="3025516"/>
            <a:ext cx="762696" cy="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1842527" y="2702350"/>
            <a:ext cx="144049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en-US" dirty="0">
                <a:solidFill>
                  <a:srgbClr val="FFFF00"/>
                </a:solidFill>
              </a:rPr>
              <a:t>Structural steel </a:t>
            </a:r>
            <a:r>
              <a:rPr lang="en-US" altLang="en-US" dirty="0" err="1">
                <a:solidFill>
                  <a:srgbClr val="FFFF00"/>
                </a:solidFill>
              </a:rPr>
              <a:t>rebars</a:t>
            </a:r>
            <a:endParaRPr lang="el-GR" altLang="en-US" dirty="0">
              <a:solidFill>
                <a:srgbClr val="FFFF00"/>
              </a:solidFill>
            </a:endParaRP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4698086" y="1392195"/>
            <a:ext cx="107928" cy="108888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Rectangle 17" descr="Cork"/>
          <p:cNvSpPr>
            <a:spLocks noChangeArrowheads="1"/>
          </p:cNvSpPr>
          <p:nvPr/>
        </p:nvSpPr>
        <p:spPr bwMode="auto">
          <a:xfrm>
            <a:off x="4698086" y="2481076"/>
            <a:ext cx="107928" cy="97855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4806014" y="1828706"/>
            <a:ext cx="2216826" cy="1086483"/>
            <a:chOff x="4055516" y="1725189"/>
            <a:chExt cx="2216826" cy="1086483"/>
          </a:xfrm>
        </p:grpSpPr>
        <p:sp>
          <p:nvSpPr>
            <p:cNvPr id="22" name="Line 18"/>
            <p:cNvSpPr>
              <a:spLocks noChangeShapeType="1"/>
            </p:cNvSpPr>
            <p:nvPr/>
          </p:nvSpPr>
          <p:spPr bwMode="auto">
            <a:xfrm>
              <a:off x="4055516" y="1725189"/>
              <a:ext cx="652369" cy="0"/>
            </a:xfrm>
            <a:prstGeom prst="line">
              <a:avLst/>
            </a:prstGeom>
            <a:noFill/>
            <a:ln w="28575">
              <a:solidFill>
                <a:srgbClr val="00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19"/>
            <p:cNvSpPr>
              <a:spLocks noChangeShapeType="1"/>
            </p:cNvSpPr>
            <p:nvPr/>
          </p:nvSpPr>
          <p:spPr bwMode="auto">
            <a:xfrm>
              <a:off x="4055516" y="2811672"/>
              <a:ext cx="652369" cy="0"/>
            </a:xfrm>
            <a:prstGeom prst="line">
              <a:avLst/>
            </a:prstGeom>
            <a:noFill/>
            <a:ln w="28575">
              <a:solidFill>
                <a:srgbClr val="00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20"/>
            <p:cNvSpPr>
              <a:spLocks noChangeShapeType="1"/>
            </p:cNvSpPr>
            <p:nvPr/>
          </p:nvSpPr>
          <p:spPr bwMode="auto">
            <a:xfrm>
              <a:off x="4707886" y="1725189"/>
              <a:ext cx="0" cy="1086482"/>
            </a:xfrm>
            <a:prstGeom prst="line">
              <a:avLst/>
            </a:prstGeom>
            <a:noFill/>
            <a:ln w="28575">
              <a:solidFill>
                <a:srgbClr val="00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Line 21"/>
            <p:cNvSpPr>
              <a:spLocks noChangeShapeType="1"/>
            </p:cNvSpPr>
            <p:nvPr/>
          </p:nvSpPr>
          <p:spPr bwMode="auto">
            <a:xfrm>
              <a:off x="4707886" y="2267232"/>
              <a:ext cx="326185" cy="0"/>
            </a:xfrm>
            <a:prstGeom prst="line">
              <a:avLst/>
            </a:prstGeom>
            <a:noFill/>
            <a:ln w="28575">
              <a:solidFill>
                <a:srgbClr val="00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 Box 22"/>
            <p:cNvSpPr txBox="1">
              <a:spLocks noChangeArrowheads="1"/>
            </p:cNvSpPr>
            <p:nvPr/>
          </p:nvSpPr>
          <p:spPr bwMode="auto">
            <a:xfrm>
              <a:off x="4870976" y="1805567"/>
              <a:ext cx="1401366" cy="923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dirty="0">
                  <a:solidFill>
                    <a:srgbClr val="FFFF00"/>
                  </a:solidFill>
                </a:rPr>
                <a:t>Fire Resistant Lining</a:t>
              </a:r>
              <a:endParaRPr lang="el-GR" altLang="en-US" dirty="0">
                <a:solidFill>
                  <a:srgbClr val="FFFF00"/>
                </a:solidFill>
              </a:endParaRPr>
            </a:p>
          </p:txBody>
        </p:sp>
      </p:grpSp>
      <p:cxnSp>
        <p:nvCxnSpPr>
          <p:cNvPr id="28" name="Straight Connector 27"/>
          <p:cNvCxnSpPr/>
          <p:nvPr/>
        </p:nvCxnSpPr>
        <p:spPr>
          <a:xfrm>
            <a:off x="4683591" y="948305"/>
            <a:ext cx="0" cy="3065542"/>
          </a:xfrm>
          <a:prstGeom prst="line">
            <a:avLst/>
          </a:prstGeom>
          <a:ln w="444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683591" y="896733"/>
            <a:ext cx="1277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≤ 380</a:t>
            </a:r>
            <a:r>
              <a:rPr lang="en-US" sz="2400" baseline="30000" dirty="0">
                <a:solidFill>
                  <a:schemeClr val="bg1"/>
                </a:solidFill>
              </a:rPr>
              <a:t>o</a:t>
            </a:r>
            <a:r>
              <a:rPr lang="en-US" sz="2400" dirty="0">
                <a:solidFill>
                  <a:schemeClr val="bg1"/>
                </a:solidFill>
              </a:rPr>
              <a:t>C</a:t>
            </a:r>
          </a:p>
        </p:txBody>
      </p:sp>
      <p:grpSp>
        <p:nvGrpSpPr>
          <p:cNvPr id="2049" name="Group 2048"/>
          <p:cNvGrpSpPr/>
          <p:nvPr/>
        </p:nvGrpSpPr>
        <p:grpSpPr>
          <a:xfrm>
            <a:off x="199338" y="3721914"/>
            <a:ext cx="3520194" cy="2722093"/>
            <a:chOff x="0" y="3696951"/>
            <a:chExt cx="3520194" cy="2722093"/>
          </a:xfrm>
        </p:grpSpPr>
        <p:pic>
          <p:nvPicPr>
            <p:cNvPr id="31" name="Picture 1029" descr="tunnel_fireprot"/>
            <p:cNvPicPr>
              <a:picLocks noChangeAspect="1" noChangeArrowheads="1"/>
            </p:cNvPicPr>
            <p:nvPr/>
          </p:nvPicPr>
          <p:blipFill>
            <a:blip r:embed="rId4" cstate="print">
              <a:lum bright="-18000" contrast="-12000"/>
            </a:blip>
            <a:srcRect/>
            <a:stretch>
              <a:fillRect/>
            </a:stretch>
          </p:blipFill>
          <p:spPr bwMode="auto">
            <a:xfrm>
              <a:off x="45720" y="3696951"/>
              <a:ext cx="3380994" cy="2366264"/>
            </a:xfrm>
            <a:prstGeom prst="rect">
              <a:avLst/>
            </a:prstGeom>
            <a:noFill/>
          </p:spPr>
        </p:pic>
        <p:sp>
          <p:nvSpPr>
            <p:cNvPr id="30" name="Rectangle 29"/>
            <p:cNvSpPr/>
            <p:nvPr/>
          </p:nvSpPr>
          <p:spPr>
            <a:xfrm>
              <a:off x="0" y="6049712"/>
              <a:ext cx="35201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Spraying with cementitious mortars</a:t>
              </a:r>
            </a:p>
          </p:txBody>
        </p:sp>
      </p:grpSp>
      <p:grpSp>
        <p:nvGrpSpPr>
          <p:cNvPr id="2052" name="Group 2051"/>
          <p:cNvGrpSpPr/>
          <p:nvPr/>
        </p:nvGrpSpPr>
        <p:grpSpPr>
          <a:xfrm>
            <a:off x="5784569" y="3732039"/>
            <a:ext cx="3119438" cy="2701843"/>
            <a:chOff x="5356772" y="3715697"/>
            <a:chExt cx="3119438" cy="2701843"/>
          </a:xfrm>
        </p:grpSpPr>
        <p:sp>
          <p:nvSpPr>
            <p:cNvPr id="2051" name="Rectangle 2050"/>
            <p:cNvSpPr/>
            <p:nvPr/>
          </p:nvSpPr>
          <p:spPr>
            <a:xfrm>
              <a:off x="5356772" y="6048208"/>
              <a:ext cx="311943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Lining with boards</a:t>
              </a:r>
              <a:endParaRPr lang="en-US" dirty="0"/>
            </a:p>
          </p:txBody>
        </p:sp>
        <p:pic>
          <p:nvPicPr>
            <p:cNvPr id="38" name="Picture 2" descr="C:\Documents and Settings\Vivi\Desktop\ceilings5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56772" y="3715697"/>
              <a:ext cx="3119438" cy="2345817"/>
            </a:xfrm>
            <a:prstGeom prst="rect">
              <a:avLst/>
            </a:prstGeom>
            <a:noFill/>
          </p:spPr>
        </p:pic>
      </p:grpSp>
      <p:sp>
        <p:nvSpPr>
          <p:cNvPr id="2053" name="TextBox 2052"/>
          <p:cNvSpPr txBox="1"/>
          <p:nvPr/>
        </p:nvSpPr>
        <p:spPr>
          <a:xfrm>
            <a:off x="3788926" y="3928799"/>
            <a:ext cx="17893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High Material Cost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  <a:cs typeface="Calibri"/>
              </a:rPr>
              <a:t>≈</a:t>
            </a:r>
            <a:r>
              <a:rPr lang="en-US" sz="1600" dirty="0">
                <a:solidFill>
                  <a:schemeClr val="bg1"/>
                </a:solidFill>
              </a:rPr>
              <a:t>31</a:t>
            </a:r>
            <a:r>
              <a:rPr lang="el-GR" sz="1600" dirty="0">
                <a:solidFill>
                  <a:schemeClr val="bg1"/>
                </a:solidFill>
              </a:rPr>
              <a:t>€/</a:t>
            </a:r>
            <a:r>
              <a:rPr lang="en-US" sz="1600" dirty="0">
                <a:solidFill>
                  <a:schemeClr val="bg1"/>
                </a:solidFill>
              </a:rPr>
              <a:t>m</a:t>
            </a:r>
            <a:r>
              <a:rPr lang="en-US" sz="1600" baseline="30000" dirty="0">
                <a:solidFill>
                  <a:schemeClr val="bg1"/>
                </a:solidFill>
              </a:rPr>
              <a:t>2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For 1Km Tunnel </a:t>
            </a:r>
            <a:r>
              <a:rPr lang="en-US" sz="1600" dirty="0">
                <a:solidFill>
                  <a:schemeClr val="bg1"/>
                </a:solidFill>
                <a:cs typeface="Calibri"/>
              </a:rPr>
              <a:t>≈620.000 </a:t>
            </a:r>
            <a:r>
              <a:rPr lang="el-GR" sz="1600" dirty="0">
                <a:solidFill>
                  <a:schemeClr val="bg1"/>
                </a:solidFill>
                <a:cs typeface="Calibri"/>
              </a:rPr>
              <a:t>€</a:t>
            </a:r>
          </a:p>
          <a:p>
            <a:pPr algn="ctr"/>
            <a:endParaRPr lang="en-US" sz="1600" dirty="0">
              <a:solidFill>
                <a:schemeClr val="bg1"/>
              </a:solidFill>
              <a:cs typeface="Calibri"/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  <a:cs typeface="Calibri"/>
              </a:rPr>
              <a:t>Total  implementation cost 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>
                <a:solidFill>
                  <a:schemeClr val="bg1"/>
                </a:solidFill>
                <a:cs typeface="Calibri"/>
              </a:rPr>
              <a:t>≈1,3</a:t>
            </a:r>
            <a:r>
              <a:rPr lang="el-GR" sz="1600" dirty="0">
                <a:solidFill>
                  <a:schemeClr val="bg1"/>
                </a:solidFill>
                <a:cs typeface="Calibri"/>
              </a:rPr>
              <a:t>Μ€</a:t>
            </a:r>
            <a:r>
              <a:rPr lang="en-US" sz="1600" dirty="0">
                <a:solidFill>
                  <a:schemeClr val="bg1"/>
                </a:solidFill>
              </a:rPr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37831862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 animBg="1"/>
      <p:bldP spid="19" grpId="0"/>
      <p:bldP spid="20" grpId="0" animBg="1"/>
      <p:bldP spid="21" grpId="0" animBg="1"/>
      <p:bldP spid="29" grpId="0"/>
      <p:bldP spid="20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15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Low Cost Fire Resistant Geopolymers </a:t>
            </a: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45720" y="688717"/>
            <a:ext cx="9052560" cy="1"/>
          </a:xfrm>
          <a:prstGeom prst="line">
            <a:avLst/>
          </a:prstGeom>
          <a:ln w="12700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0" y="6452634"/>
            <a:ext cx="9144000" cy="313033"/>
            <a:chOff x="0" y="6452634"/>
            <a:chExt cx="9144000" cy="313033"/>
          </a:xfrm>
        </p:grpSpPr>
        <p:sp>
          <p:nvSpPr>
            <p:cNvPr id="9" name="Ορθογώνιο 1"/>
            <p:cNvSpPr/>
            <p:nvPr/>
          </p:nvSpPr>
          <p:spPr>
            <a:xfrm>
              <a:off x="0" y="6457890"/>
              <a:ext cx="91440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400" i="1" dirty="0" err="1">
                  <a:solidFill>
                    <a:schemeClr val="bg1"/>
                  </a:solidFill>
                </a:rPr>
                <a:t>Slag</a:t>
              </a:r>
              <a:r>
                <a:rPr lang="de-DE" sz="1400" i="1" dirty="0">
                  <a:solidFill>
                    <a:schemeClr val="bg1"/>
                  </a:solidFill>
                </a:rPr>
                <a:t> Valorisation Symposium 2017</a:t>
              </a:r>
              <a:endParaRPr lang="el-GR" sz="1400" i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Straight Connector 9"/>
            <p:cNvCxnSpPr>
              <a:cxnSpLocks/>
            </p:cNvCxnSpPr>
            <p:nvPr/>
          </p:nvCxnSpPr>
          <p:spPr>
            <a:xfrm>
              <a:off x="45720" y="6452634"/>
              <a:ext cx="9052560" cy="1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Rectangle 34"/>
          <p:cNvSpPr/>
          <p:nvPr/>
        </p:nvSpPr>
        <p:spPr>
          <a:xfrm>
            <a:off x="561109" y="1056244"/>
            <a:ext cx="25215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err="1">
                <a:solidFill>
                  <a:schemeClr val="bg1"/>
                </a:solidFill>
              </a:rPr>
              <a:t>Geopolymeric</a:t>
            </a:r>
            <a:r>
              <a:rPr lang="en-US" sz="2000" dirty="0">
                <a:solidFill>
                  <a:schemeClr val="bg1"/>
                </a:solidFill>
              </a:rPr>
              <a:t> Precursor:</a:t>
            </a:r>
          </a:p>
          <a:p>
            <a:pPr algn="ctr"/>
            <a:r>
              <a:rPr lang="en-US" sz="2000" dirty="0" err="1">
                <a:solidFill>
                  <a:schemeClr val="bg1"/>
                </a:solidFill>
              </a:rPr>
              <a:t>FeNi</a:t>
            </a:r>
            <a:r>
              <a:rPr lang="en-US" sz="2000" dirty="0">
                <a:solidFill>
                  <a:schemeClr val="bg1"/>
                </a:solidFill>
              </a:rPr>
              <a:t> Slag</a:t>
            </a:r>
          </a:p>
        </p:txBody>
      </p:sp>
      <p:graphicFrame>
        <p:nvGraphicFramePr>
          <p:cNvPr id="3" name="Table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935560568"/>
              </p:ext>
            </p:extLst>
          </p:nvPr>
        </p:nvGraphicFramePr>
        <p:xfrm>
          <a:off x="561108" y="2118031"/>
          <a:ext cx="2521527" cy="29667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26127">
                  <a:extLst>
                    <a:ext uri="{9D8B030D-6E8A-4147-A177-3AD203B41FA5}">
                      <a16:colId xmlns="" xmlns:a16="http://schemas.microsoft.com/office/drawing/2014/main" val="2715776085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4371402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Species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% w/w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59194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SiO</a:t>
                      </a:r>
                      <a:r>
                        <a:rPr lang="en-US" baseline="-25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41.14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61458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Al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O</a:t>
                      </a:r>
                      <a:r>
                        <a:rPr lang="en-US" baseline="-25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13.79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91832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FeO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34.74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00672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Cr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O</a:t>
                      </a:r>
                      <a:r>
                        <a:rPr lang="en-US" baseline="-25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5.41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53232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MgO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3.59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6869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CaO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0.71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45807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94136018"/>
                  </a:ext>
                </a:extLst>
              </a:tr>
            </a:tbl>
          </a:graphicData>
        </a:graphic>
      </p:graphicFrame>
      <p:sp>
        <p:nvSpPr>
          <p:cNvPr id="37" name="Rectangle 36"/>
          <p:cNvSpPr/>
          <p:nvPr/>
        </p:nvSpPr>
        <p:spPr>
          <a:xfrm>
            <a:off x="561109" y="5130876"/>
            <a:ext cx="25215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Fayalitic Slag</a:t>
            </a:r>
          </a:p>
        </p:txBody>
      </p:sp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533307"/>
              </p:ext>
            </p:extLst>
          </p:nvPr>
        </p:nvGraphicFramePr>
        <p:xfrm>
          <a:off x="4280488" y="2118031"/>
          <a:ext cx="4369395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1631">
                  <a:extLst>
                    <a:ext uri="{9D8B030D-6E8A-4147-A177-3AD203B41FA5}">
                      <a16:colId xmlns="" xmlns:a16="http://schemas.microsoft.com/office/drawing/2014/main" val="1094362807"/>
                    </a:ext>
                  </a:extLst>
                </a:gridCol>
                <a:gridCol w="1334684">
                  <a:extLst>
                    <a:ext uri="{9D8B030D-6E8A-4147-A177-3AD203B41FA5}">
                      <a16:colId xmlns="" xmlns:a16="http://schemas.microsoft.com/office/drawing/2014/main" val="1642252873"/>
                    </a:ext>
                  </a:extLst>
                </a:gridCol>
                <a:gridCol w="1363080">
                  <a:extLst>
                    <a:ext uri="{9D8B030D-6E8A-4147-A177-3AD203B41FA5}">
                      <a16:colId xmlns="" xmlns:a16="http://schemas.microsoft.com/office/drawing/2014/main" val="36006869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Component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Material 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Material II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92017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Slag %w/w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75.7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42.2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72400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Al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O</a:t>
                      </a:r>
                      <a:r>
                        <a:rPr lang="en-US" baseline="-25000" dirty="0"/>
                        <a:t>3</a:t>
                      </a:r>
                      <a:r>
                        <a:rPr lang="en-US" dirty="0"/>
                        <a:t> %w/w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10099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KOH %w/w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55155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NaOH</a:t>
                      </a:r>
                      <a:r>
                        <a:rPr lang="en-US" dirty="0"/>
                        <a:t> %w/w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72161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H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O %w/w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24.7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3778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76652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Curing (</a:t>
                      </a:r>
                      <a:r>
                        <a:rPr lang="en-US" baseline="30000" dirty="0" err="1"/>
                        <a:t>o</a:t>
                      </a:r>
                      <a:r>
                        <a:rPr lang="en-US" dirty="0" err="1"/>
                        <a:t>C</a:t>
                      </a:r>
                      <a:r>
                        <a:rPr lang="en-US" dirty="0"/>
                        <a:t>/h)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70/48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34046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69357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15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Material I – </a:t>
            </a:r>
            <a:r>
              <a:rPr lang="en-US" sz="2800" dirty="0" err="1">
                <a:solidFill>
                  <a:srgbClr val="FFFFFF"/>
                </a:solidFill>
              </a:rPr>
              <a:t>Na_based</a:t>
            </a:r>
            <a:r>
              <a:rPr lang="en-US" sz="2800" dirty="0">
                <a:solidFill>
                  <a:srgbClr val="FFFFFF"/>
                </a:solidFill>
              </a:rPr>
              <a:t> Geopolymer </a:t>
            </a: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45720" y="688717"/>
            <a:ext cx="9052560" cy="1"/>
          </a:xfrm>
          <a:prstGeom prst="line">
            <a:avLst/>
          </a:prstGeom>
          <a:ln w="12700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0" y="6452634"/>
            <a:ext cx="9144000" cy="313033"/>
            <a:chOff x="0" y="6452634"/>
            <a:chExt cx="9144000" cy="313033"/>
          </a:xfrm>
        </p:grpSpPr>
        <p:sp>
          <p:nvSpPr>
            <p:cNvPr id="9" name="Ορθογώνιο 1"/>
            <p:cNvSpPr/>
            <p:nvPr/>
          </p:nvSpPr>
          <p:spPr>
            <a:xfrm>
              <a:off x="0" y="6457890"/>
              <a:ext cx="91440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400" i="1" dirty="0" err="1">
                  <a:solidFill>
                    <a:schemeClr val="bg1"/>
                  </a:solidFill>
                </a:rPr>
                <a:t>Slag</a:t>
              </a:r>
              <a:r>
                <a:rPr lang="de-DE" sz="1400" i="1" dirty="0">
                  <a:solidFill>
                    <a:schemeClr val="bg1"/>
                  </a:solidFill>
                </a:rPr>
                <a:t> Valorisation Symposium 2017</a:t>
              </a:r>
              <a:endParaRPr lang="el-GR" sz="1400" i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Straight Connector 9"/>
            <p:cNvCxnSpPr>
              <a:cxnSpLocks/>
            </p:cNvCxnSpPr>
            <p:nvPr/>
          </p:nvCxnSpPr>
          <p:spPr>
            <a:xfrm>
              <a:off x="45720" y="6452634"/>
              <a:ext cx="9052560" cy="1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" y="773282"/>
            <a:ext cx="3939244" cy="2491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984964" y="1731694"/>
            <a:ext cx="51133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The paste sets practically within two hours at ambient temperature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568" y="3686656"/>
            <a:ext cx="3363596" cy="229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45720" y="3678969"/>
            <a:ext cx="4213677" cy="2669862"/>
            <a:chOff x="45720" y="3678969"/>
            <a:chExt cx="4213677" cy="2669862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" y="3678969"/>
              <a:ext cx="4213677" cy="22827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45720" y="5979499"/>
              <a:ext cx="421367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Final Strength is achieved after 30 days </a:t>
              </a:r>
            </a:p>
          </p:txBody>
        </p:sp>
      </p:grp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2" y="3686656"/>
            <a:ext cx="3896962" cy="2292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32290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15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Material I – </a:t>
            </a:r>
            <a:r>
              <a:rPr lang="en-US" sz="2800" dirty="0" err="1">
                <a:solidFill>
                  <a:srgbClr val="FFFFFF"/>
                </a:solidFill>
              </a:rPr>
              <a:t>Na_based</a:t>
            </a:r>
            <a:r>
              <a:rPr lang="en-US" sz="2800" dirty="0">
                <a:solidFill>
                  <a:srgbClr val="FFFFFF"/>
                </a:solidFill>
              </a:rPr>
              <a:t> Geopolymer </a:t>
            </a: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45720" y="688717"/>
            <a:ext cx="9052560" cy="1"/>
          </a:xfrm>
          <a:prstGeom prst="line">
            <a:avLst/>
          </a:prstGeom>
          <a:ln w="12700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0" y="6452634"/>
            <a:ext cx="9144000" cy="313033"/>
            <a:chOff x="0" y="6452634"/>
            <a:chExt cx="9144000" cy="313033"/>
          </a:xfrm>
        </p:grpSpPr>
        <p:sp>
          <p:nvSpPr>
            <p:cNvPr id="9" name="Ορθογώνιο 1"/>
            <p:cNvSpPr/>
            <p:nvPr/>
          </p:nvSpPr>
          <p:spPr>
            <a:xfrm>
              <a:off x="0" y="6457890"/>
              <a:ext cx="91440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400" i="1" dirty="0" err="1">
                  <a:solidFill>
                    <a:schemeClr val="bg1"/>
                  </a:solidFill>
                </a:rPr>
                <a:t>Slag</a:t>
              </a:r>
              <a:r>
                <a:rPr lang="de-DE" sz="1400" i="1" dirty="0">
                  <a:solidFill>
                    <a:schemeClr val="bg1"/>
                  </a:solidFill>
                </a:rPr>
                <a:t> Valorisation Symposium 2017</a:t>
              </a:r>
              <a:endParaRPr lang="el-GR" sz="1400" i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Straight Connector 9"/>
            <p:cNvCxnSpPr>
              <a:cxnSpLocks/>
            </p:cNvCxnSpPr>
            <p:nvPr/>
          </p:nvCxnSpPr>
          <p:spPr>
            <a:xfrm>
              <a:off x="45720" y="6452634"/>
              <a:ext cx="9052560" cy="1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12"/>
          <p:cNvSpPr/>
          <p:nvPr/>
        </p:nvSpPr>
        <p:spPr>
          <a:xfrm>
            <a:off x="5407880" y="1122102"/>
            <a:ext cx="26426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Composite Slab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07333"/>
            <a:ext cx="4495800" cy="3369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Ορθογώνιο 2"/>
          <p:cNvSpPr/>
          <p:nvPr/>
        </p:nvSpPr>
        <p:spPr>
          <a:xfrm rot="19790182">
            <a:off x="7513981" y="3801856"/>
            <a:ext cx="10730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solidFill>
                  <a:schemeClr val="bg1"/>
                </a:solidFill>
              </a:rPr>
              <a:t>thickness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17" name="Ορθογώνιο 2"/>
          <p:cNvSpPr/>
          <p:nvPr/>
        </p:nvSpPr>
        <p:spPr>
          <a:xfrm>
            <a:off x="228600" y="738001"/>
            <a:ext cx="4495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Fire Resistance Test (EFNARC Guidelines)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113" y="1674797"/>
            <a:ext cx="261937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" name="Group 52"/>
          <p:cNvGrpSpPr/>
          <p:nvPr/>
        </p:nvGrpSpPr>
        <p:grpSpPr>
          <a:xfrm>
            <a:off x="6029096" y="1424916"/>
            <a:ext cx="2199709" cy="2266479"/>
            <a:chOff x="6029096" y="1424916"/>
            <a:chExt cx="2199709" cy="2266479"/>
          </a:xfrm>
        </p:grpSpPr>
        <p:grpSp>
          <p:nvGrpSpPr>
            <p:cNvPr id="52" name="Group 51"/>
            <p:cNvGrpSpPr/>
            <p:nvPr/>
          </p:nvGrpSpPr>
          <p:grpSpPr>
            <a:xfrm>
              <a:off x="6029096" y="1424916"/>
              <a:ext cx="1976514" cy="2077225"/>
              <a:chOff x="6029096" y="1424916"/>
              <a:chExt cx="1976514" cy="2077225"/>
            </a:xfrm>
          </p:grpSpPr>
          <p:cxnSp>
            <p:nvCxnSpPr>
              <p:cNvPr id="19" name="Straight Arrow Connector 18"/>
              <p:cNvCxnSpPr/>
              <p:nvPr/>
            </p:nvCxnSpPr>
            <p:spPr>
              <a:xfrm>
                <a:off x="7663070" y="1779104"/>
                <a:ext cx="59634" cy="1610139"/>
              </a:xfrm>
              <a:prstGeom prst="straightConnector1">
                <a:avLst/>
              </a:prstGeom>
              <a:ln w="25400">
                <a:solidFill>
                  <a:srgbClr val="00FFFF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19"/>
              <p:cNvSpPr txBox="1"/>
              <p:nvPr/>
            </p:nvSpPr>
            <p:spPr>
              <a:xfrm rot="5280000">
                <a:off x="7474224" y="2386351"/>
                <a:ext cx="7255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rgbClr val="00FFFF"/>
                    </a:solidFill>
                  </a:rPr>
                  <a:t>40cm</a:t>
                </a:r>
                <a:endParaRPr lang="el-GR" sz="1400" b="1" dirty="0">
                  <a:solidFill>
                    <a:srgbClr val="00FFFF"/>
                  </a:solidFill>
                </a:endParaRPr>
              </a:p>
            </p:txBody>
          </p:sp>
          <p:cxnSp>
            <p:nvCxnSpPr>
              <p:cNvPr id="23" name="Straight Arrow Connector 22"/>
              <p:cNvCxnSpPr/>
              <p:nvPr/>
            </p:nvCxnSpPr>
            <p:spPr>
              <a:xfrm rot="5520000">
                <a:off x="6804349" y="985519"/>
                <a:ext cx="59634" cy="1610139"/>
              </a:xfrm>
              <a:prstGeom prst="straightConnector1">
                <a:avLst/>
              </a:prstGeom>
              <a:ln w="25400">
                <a:solidFill>
                  <a:srgbClr val="00FFFF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23"/>
              <p:cNvSpPr txBox="1"/>
              <p:nvPr/>
            </p:nvSpPr>
            <p:spPr>
              <a:xfrm>
                <a:off x="6509762" y="1424916"/>
                <a:ext cx="72555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rgbClr val="00FFFF"/>
                    </a:solidFill>
                  </a:rPr>
                  <a:t>40cm</a:t>
                </a:r>
                <a:endParaRPr lang="el-GR" sz="1400" b="1" dirty="0">
                  <a:solidFill>
                    <a:srgbClr val="00FFFF"/>
                  </a:solidFill>
                </a:endParaRPr>
              </a:p>
            </p:txBody>
          </p:sp>
          <p:cxnSp>
            <p:nvCxnSpPr>
              <p:cNvPr id="26" name="Straight Arrow Connector 25"/>
              <p:cNvCxnSpPr/>
              <p:nvPr/>
            </p:nvCxnSpPr>
            <p:spPr>
              <a:xfrm rot="4020000">
                <a:off x="7705793" y="3202324"/>
                <a:ext cx="59634" cy="540000"/>
              </a:xfrm>
              <a:prstGeom prst="straightConnector1">
                <a:avLst/>
              </a:prstGeom>
              <a:ln w="25400">
                <a:solidFill>
                  <a:srgbClr val="00FFFF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/>
            <p:cNvSpPr txBox="1"/>
            <p:nvPr/>
          </p:nvSpPr>
          <p:spPr>
            <a:xfrm rot="19764565">
              <a:off x="7503247" y="3383618"/>
              <a:ext cx="7255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00FFFF"/>
                  </a:solidFill>
                </a:rPr>
                <a:t>15cm</a:t>
              </a:r>
              <a:endParaRPr lang="el-GR" sz="1400" b="1" dirty="0">
                <a:solidFill>
                  <a:srgbClr val="00FFFF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8050488" y="2159920"/>
            <a:ext cx="1047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FFFF"/>
                </a:solidFill>
              </a:rPr>
              <a:t>Concrete</a:t>
            </a:r>
            <a:endParaRPr lang="el-GR" dirty="0">
              <a:solidFill>
                <a:srgbClr val="00FF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050488" y="2908169"/>
            <a:ext cx="1047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Na-Geo</a:t>
            </a:r>
            <a:endParaRPr lang="el-GR" dirty="0">
              <a:solidFill>
                <a:srgbClr val="FFFF00"/>
              </a:solidFill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5605670" y="1790588"/>
            <a:ext cx="2118093" cy="2171698"/>
            <a:chOff x="5605670" y="1790588"/>
            <a:chExt cx="2118093" cy="2171698"/>
          </a:xfrm>
        </p:grpSpPr>
        <p:sp>
          <p:nvSpPr>
            <p:cNvPr id="30" name="TextBox 29"/>
            <p:cNvSpPr txBox="1"/>
            <p:nvPr/>
          </p:nvSpPr>
          <p:spPr>
            <a:xfrm rot="19764565">
              <a:off x="7179767" y="3654509"/>
              <a:ext cx="543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FFFF00"/>
                  </a:solidFill>
                </a:rPr>
                <a:t>5cm</a:t>
              </a:r>
              <a:endParaRPr lang="el-GR" sz="1400" b="1" dirty="0">
                <a:solidFill>
                  <a:srgbClr val="FFFF00"/>
                </a:solidFill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5605670" y="1790588"/>
              <a:ext cx="1900381" cy="1969011"/>
              <a:chOff x="5605670" y="1790588"/>
              <a:chExt cx="1900381" cy="1969011"/>
            </a:xfrm>
          </p:grpSpPr>
          <p:cxnSp>
            <p:nvCxnSpPr>
              <p:cNvPr id="29" name="Straight Arrow Connector 28"/>
              <p:cNvCxnSpPr/>
              <p:nvPr/>
            </p:nvCxnSpPr>
            <p:spPr>
              <a:xfrm rot="4380000">
                <a:off x="7332234" y="3544983"/>
                <a:ext cx="59634" cy="288000"/>
              </a:xfrm>
              <a:prstGeom prst="straightConnector1">
                <a:avLst/>
              </a:prstGeom>
              <a:ln w="25400">
                <a:solidFill>
                  <a:srgbClr val="FFFF0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9" name="Group 48"/>
              <p:cNvGrpSpPr/>
              <p:nvPr/>
            </p:nvGrpSpPr>
            <p:grpSpPr>
              <a:xfrm>
                <a:off x="5605670" y="1790588"/>
                <a:ext cx="1824700" cy="1969011"/>
                <a:chOff x="5605670" y="1790588"/>
                <a:chExt cx="1824700" cy="1969011"/>
              </a:xfrm>
            </p:grpSpPr>
            <p:grpSp>
              <p:nvGrpSpPr>
                <p:cNvPr id="36" name="Group 35"/>
                <p:cNvGrpSpPr/>
                <p:nvPr/>
              </p:nvGrpSpPr>
              <p:grpSpPr>
                <a:xfrm>
                  <a:off x="7046843" y="1790588"/>
                  <a:ext cx="383527" cy="1969011"/>
                  <a:chOff x="7046843" y="1790588"/>
                  <a:chExt cx="383527" cy="1969011"/>
                </a:xfrm>
              </p:grpSpPr>
              <p:cxnSp>
                <p:nvCxnSpPr>
                  <p:cNvPr id="28" name="Straight Connector 27"/>
                  <p:cNvCxnSpPr/>
                  <p:nvPr/>
                </p:nvCxnSpPr>
                <p:spPr>
                  <a:xfrm>
                    <a:off x="7046843" y="1848484"/>
                    <a:ext cx="72023" cy="1911115"/>
                  </a:xfrm>
                  <a:prstGeom prst="line">
                    <a:avLst/>
                  </a:prstGeom>
                  <a:ln w="12700">
                    <a:solidFill>
                      <a:srgbClr val="FFFF00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Connector 33"/>
                  <p:cNvCxnSpPr/>
                  <p:nvPr/>
                </p:nvCxnSpPr>
                <p:spPr>
                  <a:xfrm>
                    <a:off x="7362051" y="1790588"/>
                    <a:ext cx="56488" cy="1766694"/>
                  </a:xfrm>
                  <a:prstGeom prst="line">
                    <a:avLst/>
                  </a:prstGeom>
                  <a:ln w="12700">
                    <a:solidFill>
                      <a:srgbClr val="FFFF00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Straight Connector 34"/>
                  <p:cNvCxnSpPr/>
                  <p:nvPr/>
                </p:nvCxnSpPr>
                <p:spPr>
                  <a:xfrm flipH="1">
                    <a:off x="7046843" y="1790588"/>
                    <a:ext cx="315208" cy="57896"/>
                  </a:xfrm>
                  <a:prstGeom prst="line">
                    <a:avLst/>
                  </a:prstGeom>
                  <a:ln w="12700">
                    <a:solidFill>
                      <a:srgbClr val="FFFF00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Straight Connector 37"/>
                  <p:cNvCxnSpPr/>
                  <p:nvPr/>
                </p:nvCxnSpPr>
                <p:spPr>
                  <a:xfrm rot="-1140000" flipH="1">
                    <a:off x="7115162" y="3632856"/>
                    <a:ext cx="315208" cy="57896"/>
                  </a:xfrm>
                  <a:prstGeom prst="line">
                    <a:avLst/>
                  </a:prstGeom>
                  <a:ln w="12700">
                    <a:solidFill>
                      <a:srgbClr val="FFFF00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9" name="Straight Connector 38"/>
                <p:cNvCxnSpPr/>
                <p:nvPr/>
              </p:nvCxnSpPr>
              <p:spPr>
                <a:xfrm flipH="1">
                  <a:off x="5605670" y="1868168"/>
                  <a:ext cx="1441173" cy="0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/>
                <p:cNvCxnSpPr/>
                <p:nvPr/>
              </p:nvCxnSpPr>
              <p:spPr>
                <a:xfrm>
                  <a:off x="5605670" y="1897282"/>
                  <a:ext cx="149087" cy="1660000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/>
                <p:cNvCxnSpPr/>
                <p:nvPr/>
              </p:nvCxnSpPr>
              <p:spPr>
                <a:xfrm flipH="1" flipV="1">
                  <a:off x="5754757" y="3491307"/>
                  <a:ext cx="1333518" cy="23190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57" name="Picture 4"/>
          <p:cNvPicPr>
            <a:picLocks noChangeAspect="1"/>
          </p:cNvPicPr>
          <p:nvPr/>
        </p:nvPicPr>
        <p:blipFill rotWithShape="1">
          <a:blip r:embed="rId4" cstate="print"/>
          <a:srcRect l="23335" t="14716" r="23581" b="4559"/>
          <a:stretch/>
        </p:blipFill>
        <p:spPr bwMode="auto">
          <a:xfrm>
            <a:off x="7139308" y="4523986"/>
            <a:ext cx="1958022" cy="18825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8" name="Picture 7"/>
          <p:cNvPicPr>
            <a:picLocks noChangeAspect="1"/>
          </p:cNvPicPr>
          <p:nvPr/>
        </p:nvPicPr>
        <p:blipFill rotWithShape="1">
          <a:blip r:embed="rId5" cstate="print"/>
          <a:srcRect l="29818" t="15855" r="30905" b="37086"/>
          <a:stretch/>
        </p:blipFill>
        <p:spPr bwMode="auto">
          <a:xfrm>
            <a:off x="4423192" y="4523985"/>
            <a:ext cx="2514042" cy="18825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33" y="4476856"/>
            <a:ext cx="3222015" cy="196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51019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21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158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</a:rPr>
              <a:t>Material I – </a:t>
            </a:r>
            <a:r>
              <a:rPr lang="en-US" sz="2800" dirty="0" err="1">
                <a:solidFill>
                  <a:srgbClr val="FFFFFF"/>
                </a:solidFill>
              </a:rPr>
              <a:t>Na_based</a:t>
            </a:r>
            <a:r>
              <a:rPr lang="en-US" sz="2800" dirty="0">
                <a:solidFill>
                  <a:srgbClr val="FFFFFF"/>
                </a:solidFill>
              </a:rPr>
              <a:t> Geopolymer </a:t>
            </a: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>
            <a:off x="45720" y="688717"/>
            <a:ext cx="9052560" cy="1"/>
          </a:xfrm>
          <a:prstGeom prst="line">
            <a:avLst/>
          </a:prstGeom>
          <a:ln w="12700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0" y="6452634"/>
            <a:ext cx="9144000" cy="313033"/>
            <a:chOff x="0" y="6452634"/>
            <a:chExt cx="9144000" cy="313033"/>
          </a:xfrm>
        </p:grpSpPr>
        <p:sp>
          <p:nvSpPr>
            <p:cNvPr id="9" name="Ορθογώνιο 1"/>
            <p:cNvSpPr/>
            <p:nvPr/>
          </p:nvSpPr>
          <p:spPr>
            <a:xfrm>
              <a:off x="0" y="6457890"/>
              <a:ext cx="914400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sz="1400" i="1" dirty="0" err="1">
                  <a:solidFill>
                    <a:schemeClr val="bg1"/>
                  </a:solidFill>
                </a:rPr>
                <a:t>Slag</a:t>
              </a:r>
              <a:r>
                <a:rPr lang="de-DE" sz="1400" i="1" dirty="0">
                  <a:solidFill>
                    <a:schemeClr val="bg1"/>
                  </a:solidFill>
                </a:rPr>
                <a:t> Valorisation Symposium 2017</a:t>
              </a:r>
              <a:endParaRPr lang="el-GR" sz="1400" i="1" dirty="0">
                <a:solidFill>
                  <a:schemeClr val="bg1"/>
                </a:solidFill>
              </a:endParaRPr>
            </a:p>
          </p:txBody>
        </p:sp>
        <p:cxnSp>
          <p:nvCxnSpPr>
            <p:cNvPr id="10" name="Straight Connector 9"/>
            <p:cNvCxnSpPr>
              <a:cxnSpLocks/>
            </p:cNvCxnSpPr>
            <p:nvPr/>
          </p:nvCxnSpPr>
          <p:spPr>
            <a:xfrm>
              <a:off x="45720" y="6452634"/>
              <a:ext cx="9052560" cy="1"/>
            </a:xfrm>
            <a:prstGeom prst="line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Ορθογώνιο 2"/>
          <p:cNvSpPr/>
          <p:nvPr/>
        </p:nvSpPr>
        <p:spPr>
          <a:xfrm>
            <a:off x="0" y="738001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Fire Resistance Performance</a:t>
            </a:r>
          </a:p>
        </p:txBody>
      </p:sp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065" y="1107333"/>
            <a:ext cx="5056921" cy="328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95530" y="1272209"/>
            <a:ext cx="745435" cy="218661"/>
          </a:xfrm>
          <a:prstGeom prst="rect">
            <a:avLst/>
          </a:prstGeom>
          <a:noFill/>
          <a:ln w="25400"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" name="TextBox 2"/>
          <p:cNvSpPr txBox="1"/>
          <p:nvPr/>
        </p:nvSpPr>
        <p:spPr>
          <a:xfrm>
            <a:off x="6951986" y="1107333"/>
            <a:ext cx="219201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solidFill>
                  <a:schemeClr val="bg1"/>
                </a:solidFill>
              </a:rPr>
              <a:t>at T≥1100</a:t>
            </a:r>
            <a:r>
              <a:rPr lang="en-US" sz="1700" baseline="30000" dirty="0">
                <a:solidFill>
                  <a:schemeClr val="bg1"/>
                </a:solidFill>
              </a:rPr>
              <a:t>o</a:t>
            </a:r>
            <a:r>
              <a:rPr lang="en-US" sz="1700" dirty="0">
                <a:solidFill>
                  <a:schemeClr val="bg1"/>
                </a:solidFill>
              </a:rPr>
              <a:t>C, it softens</a:t>
            </a:r>
            <a:endParaRPr lang="el-GR" sz="1700" dirty="0">
              <a:solidFill>
                <a:schemeClr val="bg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395330" y="2750588"/>
            <a:ext cx="4244010" cy="310664"/>
            <a:chOff x="2395330" y="2750588"/>
            <a:chExt cx="4244010" cy="310664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2395330" y="3051313"/>
              <a:ext cx="4244009" cy="9939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2484783" y="2750588"/>
              <a:ext cx="41545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3333FF"/>
                  </a:solidFill>
                </a:rPr>
                <a:t>EFNARC Limit for the interface Temperature = 380</a:t>
              </a:r>
              <a:r>
                <a:rPr lang="en-US" sz="1400" b="1" baseline="30000" dirty="0">
                  <a:solidFill>
                    <a:srgbClr val="3333FF"/>
                  </a:solidFill>
                </a:rPr>
                <a:t>o</a:t>
              </a:r>
              <a:r>
                <a:rPr lang="en-US" sz="1400" b="1" dirty="0">
                  <a:solidFill>
                    <a:srgbClr val="3333FF"/>
                  </a:solidFill>
                </a:rPr>
                <a:t>C </a:t>
              </a:r>
              <a:endParaRPr lang="el-GR" sz="1400" b="1" dirty="0">
                <a:solidFill>
                  <a:srgbClr val="3333FF"/>
                </a:solidFill>
              </a:endParaRPr>
            </a:p>
          </p:txBody>
        </p:sp>
      </p:grpSp>
      <p:sp>
        <p:nvSpPr>
          <p:cNvPr id="14" name="Up-Down Arrow 13"/>
          <p:cNvSpPr/>
          <p:nvPr/>
        </p:nvSpPr>
        <p:spPr>
          <a:xfrm>
            <a:off x="6510130" y="3061251"/>
            <a:ext cx="129210" cy="720000"/>
          </a:xfrm>
          <a:prstGeom prst="upDownArrow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pSp>
        <p:nvGrpSpPr>
          <p:cNvPr id="22" name="Group 21"/>
          <p:cNvGrpSpPr/>
          <p:nvPr/>
        </p:nvGrpSpPr>
        <p:grpSpPr>
          <a:xfrm>
            <a:off x="1229049" y="4511905"/>
            <a:ext cx="5722937" cy="1874837"/>
            <a:chOff x="1562056" y="4511906"/>
            <a:chExt cx="5722937" cy="1874837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2056" y="4511906"/>
              <a:ext cx="5722937" cy="1874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1562057" y="4511906"/>
              <a:ext cx="71400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0000FF"/>
                  </a:solidFill>
                </a:rPr>
                <a:t>Before</a:t>
              </a:r>
              <a:endParaRPr lang="el-GR" sz="1400" b="1" dirty="0">
                <a:solidFill>
                  <a:srgbClr val="0000FF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423524" y="4511906"/>
              <a:ext cx="714004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0000FF"/>
                  </a:solidFill>
                </a:rPr>
                <a:t>After</a:t>
              </a:r>
              <a:endParaRPr lang="el-GR" sz="1400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6951987" y="4405089"/>
            <a:ext cx="225206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u="sng" dirty="0" err="1">
                <a:solidFill>
                  <a:srgbClr val="FFFFFF"/>
                </a:solidFill>
              </a:rPr>
              <a:t>Na_GeO</a:t>
            </a:r>
            <a:r>
              <a:rPr lang="en-GB" b="1" u="sng" dirty="0">
                <a:solidFill>
                  <a:srgbClr val="FFFFFF"/>
                </a:solidFill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No cracks</a:t>
            </a:r>
          </a:p>
          <a:p>
            <a:pPr>
              <a:buFont typeface="Arial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No spalling </a:t>
            </a:r>
          </a:p>
          <a:p>
            <a:pPr>
              <a:buFont typeface="Arial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No damages </a:t>
            </a:r>
          </a:p>
          <a:p>
            <a:endParaRPr lang="en-GB" sz="1400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GB" sz="1400" dirty="0">
                <a:solidFill>
                  <a:schemeClr val="bg1"/>
                </a:solidFill>
              </a:rPr>
              <a:t>Colour change due to </a:t>
            </a:r>
            <a:r>
              <a:rPr lang="en-US" sz="1400" dirty="0">
                <a:solidFill>
                  <a:schemeClr val="bg1"/>
                </a:solidFill>
              </a:rPr>
              <a:t> phase transformations and alterations of the material’s microstructure</a:t>
            </a:r>
            <a:r>
              <a:rPr lang="en-GB" sz="1400" dirty="0">
                <a:solidFill>
                  <a:schemeClr val="bg1"/>
                </a:solidFill>
              </a:rPr>
              <a:t> 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4847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4" grpId="0" animBg="1"/>
      <p:bldP spid="5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Αποκορύφωμα">
  <a:themeElements>
    <a:clrScheme name="Αποκορύφωμα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Αποκορύφωμα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Διάμεσος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TM01790491[[fn=Mylar]]</Template>
  <TotalTime>699</TotalTime>
  <Words>754</Words>
  <Application>Microsoft Office PowerPoint</Application>
  <PresentationFormat>On-screen Show (4:3)</PresentationFormat>
  <Paragraphs>249</Paragraphs>
  <Slides>15</Slides>
  <Notes>0</Notes>
  <HiddenSlides>0</HiddenSlides>
  <MMClips>2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Αποκορύφωμα</vt:lpstr>
      <vt:lpstr>Αντικείμενο κελύφους συσκευασίας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Dimitris Panias</dc:creator>
  <cp:lastModifiedBy>Administrator</cp:lastModifiedBy>
  <cp:revision>56</cp:revision>
  <dcterms:created xsi:type="dcterms:W3CDTF">2017-03-12T12:09:30Z</dcterms:created>
  <dcterms:modified xsi:type="dcterms:W3CDTF">2017-04-05T08:24:54Z</dcterms:modified>
</cp:coreProperties>
</file>