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1049" r:id="rId3"/>
    <p:sldId id="1050" r:id="rId4"/>
    <p:sldId id="1053" r:id="rId5"/>
    <p:sldId id="1055" r:id="rId6"/>
    <p:sldId id="1060" r:id="rId7"/>
    <p:sldId id="1066" r:id="rId8"/>
    <p:sldId id="1065" r:id="rId9"/>
    <p:sldId id="1116" r:id="rId10"/>
    <p:sldId id="1119" r:id="rId11"/>
    <p:sldId id="1120" r:id="rId12"/>
    <p:sldId id="1122" r:id="rId13"/>
    <p:sldId id="1117" r:id="rId14"/>
    <p:sldId id="1123" r:id="rId15"/>
    <p:sldId id="1124" r:id="rId16"/>
    <p:sldId id="1118" r:id="rId17"/>
    <p:sldId id="1125" r:id="rId18"/>
    <p:sldId id="1126" r:id="rId19"/>
    <p:sldId id="1115" r:id="rId20"/>
    <p:sldId id="1081" r:id="rId21"/>
    <p:sldId id="1038" r:id="rId22"/>
  </p:sldIdLst>
  <p:sldSz cx="9906000" cy="6858000" type="A4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BB6745"/>
    <a:srgbClr val="FF0066"/>
    <a:srgbClr val="FF9900"/>
    <a:srgbClr val="339966"/>
    <a:srgbClr val="990033"/>
    <a:srgbClr val="FF3399"/>
    <a:srgbClr val="9E00D6"/>
    <a:srgbClr val="C41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47" autoAdjust="0"/>
    <p:restoredTop sz="96259" autoAdjust="0"/>
  </p:normalViewPr>
  <p:slideViewPr>
    <p:cSldViewPr>
      <p:cViewPr>
        <p:scale>
          <a:sx n="70" d="100"/>
          <a:sy n="70" d="100"/>
        </p:scale>
        <p:origin x="-1038" y="-66"/>
      </p:cViewPr>
      <p:guideLst>
        <p:guide orient="horz" pos="618"/>
        <p:guide orient="horz" pos="1026"/>
        <p:guide pos="126"/>
        <p:guide pos="6068"/>
        <p:guide pos="3075"/>
        <p:guide pos="31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998840\Documents\Fayalite\scientific%20articles\participation%20conferences,%20meetings\Slag_conf_2017_Belgium\izpitvane_sand&amp;stone_modif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Particle </a:t>
            </a:r>
            <a:r>
              <a:rPr lang="en-US" dirty="0"/>
              <a:t>Size Distribution of ISF</a:t>
            </a:r>
            <a:endParaRPr lang="bg-BG" dirty="0"/>
          </a:p>
        </c:rich>
      </c:tx>
      <c:layout>
        <c:manualLayout>
          <c:xMode val="edge"/>
          <c:yMode val="edge"/>
          <c:x val="0.26165207920818234"/>
          <c:y val="4.6605932674147286E-4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0.12560646098287126"/>
          <c:y val="9.8099904074061245E-2"/>
          <c:w val="0.81579103422298493"/>
          <c:h val="0.75141016940146743"/>
        </c:manualLayout>
      </c:layout>
      <c:scatterChart>
        <c:scatterStyle val="lineMarker"/>
        <c:varyColors val="0"/>
        <c:ser>
          <c:idx val="0"/>
          <c:order val="0"/>
          <c:tx>
            <c:v>Кварцов пясък</c:v>
          </c:tx>
          <c:marker>
            <c:symbol val="none"/>
          </c:marker>
          <c:xVal>
            <c:numRef>
              <c:f>Пясък_Сеново!$E$4:$E$14</c:f>
              <c:numCache>
                <c:formatCode>General</c:formatCode>
                <c:ptCount val="11"/>
                <c:pt idx="0">
                  <c:v>0.25</c:v>
                </c:pt>
                <c:pt idx="1">
                  <c:v>0.1</c:v>
                </c:pt>
                <c:pt idx="2">
                  <c:v>0.05</c:v>
                </c:pt>
                <c:pt idx="3">
                  <c:v>3.8300000000000001E-2</c:v>
                </c:pt>
                <c:pt idx="4">
                  <c:v>2.9899999999999999E-2</c:v>
                </c:pt>
                <c:pt idx="5">
                  <c:v>1.95E-2</c:v>
                </c:pt>
                <c:pt idx="6">
                  <c:v>1.14E-2</c:v>
                </c:pt>
                <c:pt idx="7">
                  <c:v>8.0999999999999996E-3</c:v>
                </c:pt>
                <c:pt idx="8">
                  <c:v>5.7999999999999996E-3</c:v>
                </c:pt>
                <c:pt idx="9">
                  <c:v>4.1000000000000003E-3</c:v>
                </c:pt>
                <c:pt idx="10">
                  <c:v>2.5999999999999999E-3</c:v>
                </c:pt>
              </c:numCache>
            </c:numRef>
          </c:xVal>
          <c:yVal>
            <c:numRef>
              <c:f>Пясък_Сеново!$I$4:$I$14</c:f>
              <c:numCache>
                <c:formatCode>General</c:formatCode>
                <c:ptCount val="11"/>
                <c:pt idx="0">
                  <c:v>100</c:v>
                </c:pt>
                <c:pt idx="1">
                  <c:v>99.331034482758625</c:v>
                </c:pt>
                <c:pt idx="2">
                  <c:v>86.896551724137936</c:v>
                </c:pt>
                <c:pt idx="3">
                  <c:v>73.868965517241378</c:v>
                </c:pt>
                <c:pt idx="4">
                  <c:v>61.275862068965516</c:v>
                </c:pt>
                <c:pt idx="5">
                  <c:v>45.627586206896552</c:v>
                </c:pt>
                <c:pt idx="6">
                  <c:v>14.227586206896547</c:v>
                </c:pt>
                <c:pt idx="7">
                  <c:v>5.2482758620689651</c:v>
                </c:pt>
                <c:pt idx="8">
                  <c:v>3.4275862068965495</c:v>
                </c:pt>
                <c:pt idx="9">
                  <c:v>1.6068965517241338</c:v>
                </c:pt>
                <c:pt idx="10">
                  <c:v>4.1379310344822784E-2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603264"/>
        <c:axId val="69603840"/>
      </c:scatterChart>
      <c:valAx>
        <c:axId val="69603264"/>
        <c:scaling>
          <c:logBase val="10"/>
          <c:orientation val="minMax"/>
          <c:max val="4"/>
          <c:min val="2.0000000000000005E-3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Sieve opening [mm]</a:t>
                </a:r>
              </a:p>
            </c:rich>
          </c:tx>
          <c:layout>
            <c:manualLayout>
              <c:xMode val="edge"/>
              <c:yMode val="edge"/>
              <c:x val="0.394289194933445"/>
              <c:y val="0.90957315129236849"/>
            </c:manualLayout>
          </c:layout>
          <c:overlay val="0"/>
        </c:title>
        <c:numFmt formatCode="General" sourceLinked="1"/>
        <c:majorTickMark val="in"/>
        <c:minorTickMark val="none"/>
        <c:tickLblPos val="nextTo"/>
        <c:crossAx val="69603840"/>
        <c:crosses val="autoZero"/>
        <c:crossBetween val="midCat"/>
      </c:valAx>
      <c:valAx>
        <c:axId val="69603840"/>
        <c:scaling>
          <c:orientation val="minMax"/>
          <c:max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Passing amounts [%]</a:t>
                </a:r>
              </a:p>
            </c:rich>
          </c:tx>
          <c:layout>
            <c:manualLayout>
              <c:xMode val="edge"/>
              <c:yMode val="edge"/>
              <c:x val="1.7807085022208749E-2"/>
              <c:y val="0.27363202069746406"/>
            </c:manualLayout>
          </c:layout>
          <c:overlay val="0"/>
        </c:title>
        <c:numFmt formatCode="General" sourceLinked="1"/>
        <c:majorTickMark val="in"/>
        <c:minorTickMark val="none"/>
        <c:tickLblPos val="low"/>
        <c:crossAx val="69603264"/>
        <c:crossesAt val="1"/>
        <c:crossBetween val="midCat"/>
        <c:majorUnit val="10"/>
      </c:valAx>
      <c:spPr>
        <a:ln>
          <a:noFill/>
        </a:ln>
      </c:spPr>
    </c:plotArea>
    <c:plotVisOnly val="1"/>
    <c:dispBlanksAs val="gap"/>
    <c:showDLblsOverMax val="0"/>
  </c:chart>
  <c:spPr>
    <a:noFill/>
    <a:ln w="28575" cap="flat" cmpd="sng" algn="ctr">
      <a:solidFill>
        <a:srgbClr val="DDDDDD"/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  <a:scene3d>
      <a:camera prst="orthographicFront"/>
      <a:lightRig rig="threePt" dir="t"/>
    </a:scene3d>
    <a:sp3d>
      <a:bevelT prst="angle"/>
    </a:sp3d>
  </c:spPr>
  <c:txPr>
    <a:bodyPr/>
    <a:lstStyle/>
    <a:p>
      <a:pPr>
        <a:defRPr>
          <a:ln>
            <a:noFill/>
          </a:ln>
          <a:solidFill>
            <a:schemeClr val="dk1"/>
          </a:solidFill>
          <a:effectLst/>
          <a:latin typeface="+mn-lt"/>
          <a:ea typeface="+mn-ea"/>
          <a:cs typeface="+mn-cs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5134" tIns="47567" rIns="95134" bIns="47567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5134" tIns="47567" rIns="95134" bIns="47567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BAD605E-54A3-402F-90C5-62F74353FBC4}" type="datetimeFigureOut">
              <a:rPr lang="de-DE"/>
              <a:pPr>
                <a:defRPr/>
              </a:pPr>
              <a:t>04.04.2017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673"/>
            <a:ext cx="3077137" cy="512303"/>
          </a:xfrm>
          <a:prstGeom prst="rect">
            <a:avLst/>
          </a:prstGeom>
        </p:spPr>
        <p:txBody>
          <a:bodyPr vert="horz" lIns="95134" tIns="47567" rIns="95134" bIns="47567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0506" y="9720673"/>
            <a:ext cx="3077137" cy="512303"/>
          </a:xfrm>
          <a:prstGeom prst="rect">
            <a:avLst/>
          </a:prstGeom>
        </p:spPr>
        <p:txBody>
          <a:bodyPr vert="horz" lIns="95134" tIns="47567" rIns="95134" bIns="47567" rtlCol="0" anchor="b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460C0C-DDEF-46AD-98C0-B848EB8715F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7458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230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4" tIns="47567" rIns="95134" bIns="47567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506" y="0"/>
            <a:ext cx="3077137" cy="51230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4" tIns="47567" rIns="95134" bIns="4756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41B4869-EF05-414F-B327-99B049CAC583}" type="datetimeFigureOut">
              <a:rPr lang="de-DE"/>
              <a:pPr>
                <a:defRPr/>
              </a:pPr>
              <a:t>04.04.2017</a:t>
            </a:fld>
            <a:endParaRPr lang="de-DE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75" y="768350"/>
            <a:ext cx="554355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599" y="4861155"/>
            <a:ext cx="5680103" cy="460582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4" tIns="47567" rIns="95134" bIns="475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3"/>
            <a:ext cx="3077137" cy="5123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4" tIns="47567" rIns="95134" bIns="47567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506" y="9720673"/>
            <a:ext cx="3077137" cy="5123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134" tIns="47567" rIns="95134" bIns="47567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0EB1960-FFDF-4982-80EA-E9F5A13D95E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77679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29019" y="9742690"/>
            <a:ext cx="3063646" cy="47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12" tIns="47602" rIns="95212" bIns="47602" anchor="b"/>
          <a:lstStyle>
            <a:lvl1pPr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/>
            <a:fld id="{118474BE-60D8-4812-9585-971D4C93AE1B}" type="slidenum">
              <a:rPr lang="de-DE" sz="1200" b="0">
                <a:latin typeface="Arial" charset="0"/>
                <a:ea typeface="ＭＳ Ｐゴシック" pitchFamily="34" charset="-128"/>
              </a:rPr>
              <a:pPr algn="r"/>
              <a:t>2</a:t>
            </a:fld>
            <a:endParaRPr lang="de-DE" sz="1200" b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792163"/>
            <a:ext cx="5491162" cy="38004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7286"/>
            <a:ext cx="5205048" cy="4597783"/>
          </a:xfrm>
          <a:noFill/>
        </p:spPr>
        <p:txBody>
          <a:bodyPr lIns="95212" tIns="47602" rIns="95212" bIns="47602"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29019" y="9742690"/>
            <a:ext cx="3063646" cy="47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12" tIns="47602" rIns="95212" bIns="47602" anchor="b"/>
          <a:lstStyle>
            <a:lvl1pPr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/>
            <a:fld id="{118474BE-60D8-4812-9585-971D4C93AE1B}" type="slidenum">
              <a:rPr lang="de-DE" sz="1200" b="0">
                <a:latin typeface="Arial" charset="0"/>
                <a:ea typeface="ＭＳ Ｐゴシック" pitchFamily="34" charset="-128"/>
              </a:rPr>
              <a:pPr algn="r"/>
              <a:t>12</a:t>
            </a:fld>
            <a:endParaRPr lang="de-DE" sz="1200" b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792163"/>
            <a:ext cx="5491162" cy="38004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7286"/>
            <a:ext cx="5205048" cy="4597783"/>
          </a:xfrm>
          <a:noFill/>
        </p:spPr>
        <p:txBody>
          <a:bodyPr lIns="95212" tIns="47602" rIns="95212" bIns="47602"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13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14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29019" y="9742690"/>
            <a:ext cx="3063646" cy="47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12" tIns="47602" rIns="95212" bIns="47602" anchor="b"/>
          <a:lstStyle>
            <a:lvl1pPr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/>
            <a:fld id="{118474BE-60D8-4812-9585-971D4C93AE1B}" type="slidenum">
              <a:rPr lang="de-DE" sz="1200" b="0">
                <a:latin typeface="Arial" charset="0"/>
                <a:ea typeface="ＭＳ Ｐゴシック" pitchFamily="34" charset="-128"/>
              </a:rPr>
              <a:pPr algn="r"/>
              <a:t>15</a:t>
            </a:fld>
            <a:endParaRPr lang="de-DE" sz="1200" b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792163"/>
            <a:ext cx="5491162" cy="38004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7286"/>
            <a:ext cx="5205048" cy="4597783"/>
          </a:xfrm>
          <a:noFill/>
        </p:spPr>
        <p:txBody>
          <a:bodyPr lIns="95212" tIns="47602" rIns="95212" bIns="47602"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16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17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29019" y="9742690"/>
            <a:ext cx="3063646" cy="47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12" tIns="47602" rIns="95212" bIns="47602" anchor="b"/>
          <a:lstStyle>
            <a:lvl1pPr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/>
            <a:fld id="{118474BE-60D8-4812-9585-971D4C93AE1B}" type="slidenum">
              <a:rPr lang="de-DE" sz="1200" b="0">
                <a:latin typeface="Arial" charset="0"/>
                <a:ea typeface="ＭＳ Ｐゴシック" pitchFamily="34" charset="-128"/>
              </a:rPr>
              <a:pPr algn="r"/>
              <a:t>18</a:t>
            </a:fld>
            <a:endParaRPr lang="de-DE" sz="1200" b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792163"/>
            <a:ext cx="5491162" cy="38004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7286"/>
            <a:ext cx="5205048" cy="4597783"/>
          </a:xfrm>
          <a:noFill/>
        </p:spPr>
        <p:txBody>
          <a:bodyPr lIns="95212" tIns="47602" rIns="95212" bIns="47602"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19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 txBox="1">
            <a:spLocks noGrp="1" noChangeArrowheads="1"/>
          </p:cNvSpPr>
          <p:nvPr/>
        </p:nvSpPr>
        <p:spPr bwMode="auto">
          <a:xfrm>
            <a:off x="4019067" y="9721584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94" tIns="47148" rIns="94294" bIns="47148" anchor="b"/>
          <a:lstStyle>
            <a:lvl1pPr defTabSz="911225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11225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11225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11225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11225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112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112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112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112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965D7557-B24F-4615-B8B9-7209B67D2D39}" type="slidenum">
              <a:rPr lang="de-DE" sz="12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3</a:t>
            </a:fld>
            <a:endParaRPr lang="de-DE" sz="12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7875" y="763588"/>
            <a:ext cx="5527675" cy="3825875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5663"/>
            <a:ext cx="5205048" cy="45994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79" tIns="49786" rIns="99579" bIns="49786"/>
          <a:lstStyle/>
          <a:p>
            <a:pPr eaLnBrk="1" hangingPunct="1"/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 txBox="1">
            <a:spLocks noGrp="1" noChangeArrowheads="1"/>
          </p:cNvSpPr>
          <p:nvPr/>
        </p:nvSpPr>
        <p:spPr bwMode="auto">
          <a:xfrm>
            <a:off x="4019067" y="9721584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80" tIns="47142" rIns="94280" bIns="47142" anchor="b"/>
          <a:lstStyle>
            <a:lvl1pPr defTabSz="954088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54088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54088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54088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54088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540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540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540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540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89A5038B-533A-4229-997B-AF14B6E81FBF}" type="slidenum">
              <a:rPr lang="de-DE" sz="12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4</a:t>
            </a:fld>
            <a:endParaRPr lang="de-DE" sz="12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4627" name="Rectangle 3"/>
          <p:cNvSpPr txBox="1">
            <a:spLocks noGrp="1" noChangeArrowheads="1"/>
          </p:cNvSpPr>
          <p:nvPr/>
        </p:nvSpPr>
        <p:spPr bwMode="auto">
          <a:xfrm>
            <a:off x="4019067" y="1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30" tIns="49265" rIns="98530" bIns="49265"/>
          <a:lstStyle>
            <a:lvl1pPr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B883BFE1-F32D-47C7-8074-A06DF118ED2F}" type="datetime8">
              <a:rPr lang="de-DE" sz="13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04.04.2017 23:12</a:t>
            </a:fld>
            <a:endParaRPr lang="de-DE" sz="13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4628" name="Rectangle 3"/>
          <p:cNvSpPr txBox="1">
            <a:spLocks noGrp="1" noChangeArrowheads="1"/>
          </p:cNvSpPr>
          <p:nvPr/>
        </p:nvSpPr>
        <p:spPr bwMode="auto">
          <a:xfrm>
            <a:off x="4019067" y="1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30" tIns="49265" rIns="98530" bIns="49265"/>
          <a:lstStyle>
            <a:lvl1pPr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49325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49325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A34BC034-13C2-43D2-B46A-DDEC0088EC4D}" type="datetime8">
              <a:rPr lang="de-DE" sz="13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04.04.2017 23:12</a:t>
            </a:fld>
            <a:endParaRPr lang="de-DE" sz="13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46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1546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930" y="4860792"/>
            <a:ext cx="5679440" cy="46075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30" tIns="47142" rIns="98530" bIns="47142"/>
          <a:lstStyle/>
          <a:p>
            <a:pPr>
              <a:buFontTx/>
              <a:buChar char="•"/>
            </a:pPr>
            <a:r>
              <a:rPr lang="de-DE" smtClean="0">
                <a:solidFill>
                  <a:srgbClr val="000000"/>
                </a:solidFill>
                <a:latin typeface="Arial" charset="0"/>
              </a:rPr>
              <a:t> Metallo Chimique (Belgien)</a:t>
            </a:r>
          </a:p>
          <a:p>
            <a:pPr>
              <a:buFontTx/>
              <a:buChar char="•"/>
            </a:pPr>
            <a:r>
              <a:rPr lang="de-DE" smtClean="0">
                <a:solidFill>
                  <a:srgbClr val="000000"/>
                </a:solidFill>
                <a:latin typeface="Arial" charset="0"/>
              </a:rPr>
              <a:t> Boliden (Schweden)</a:t>
            </a:r>
          </a:p>
          <a:p>
            <a:pPr>
              <a:buFontTx/>
              <a:buChar char="•"/>
            </a:pPr>
            <a:r>
              <a:rPr lang="de-DE" smtClean="0">
                <a:solidFill>
                  <a:srgbClr val="000000"/>
                </a:solidFill>
                <a:latin typeface="Arial" charset="0"/>
              </a:rPr>
              <a:t> Brixlegg (Цsterreich)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3"/>
          <p:cNvSpPr txBox="1">
            <a:spLocks noGrp="1" noChangeArrowheads="1"/>
          </p:cNvSpPr>
          <p:nvPr/>
        </p:nvSpPr>
        <p:spPr bwMode="auto">
          <a:xfrm>
            <a:off x="4019067" y="1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80" tIns="47142" rIns="94280" bIns="47142"/>
          <a:lstStyle>
            <a:lvl1pPr defTabSz="9080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080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080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080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080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080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080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080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080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DB64A3B4-DEF6-4046-9EC3-17A9CC5BA342}" type="datetime8">
              <a:rPr lang="de-DE" sz="12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04.04.2017 23:12</a:t>
            </a:fld>
            <a:endParaRPr lang="de-DE" sz="12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7699" name="Rectangle 3"/>
          <p:cNvSpPr txBox="1">
            <a:spLocks noGrp="1" noChangeArrowheads="1"/>
          </p:cNvSpPr>
          <p:nvPr/>
        </p:nvSpPr>
        <p:spPr bwMode="auto">
          <a:xfrm>
            <a:off x="4019067" y="1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71" tIns="47138" rIns="94271" bIns="47138"/>
          <a:lstStyle>
            <a:lvl1pPr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B35F3519-7D4A-4016-9B06-64ADB70A7917}" type="datetime8">
              <a:rPr lang="de-DE" sz="1200" b="0">
                <a:solidFill>
                  <a:srgbClr val="000000"/>
                </a:solidFill>
                <a:latin typeface="Times New Roman" pitchFamily="18" charset="0"/>
              </a:rPr>
              <a:pPr algn="r">
                <a:buSzPct val="100000"/>
              </a:pPr>
              <a:t>04.04.2017 23:12</a:t>
            </a:fld>
            <a:endParaRPr lang="de-DE" sz="1200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7700" name="Rectangle 3"/>
          <p:cNvSpPr txBox="1">
            <a:spLocks noGrp="1" noChangeArrowheads="1"/>
          </p:cNvSpPr>
          <p:nvPr/>
        </p:nvSpPr>
        <p:spPr bwMode="auto">
          <a:xfrm>
            <a:off x="4019067" y="1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60" tIns="47134" rIns="94260" bIns="47134"/>
          <a:lstStyle>
            <a:lvl1pPr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88C10763-E75A-4509-9FA2-4E04239DBFC0}" type="datetime8">
              <a:rPr lang="de-DE" sz="1200" b="0">
                <a:solidFill>
                  <a:srgbClr val="000000"/>
                </a:solidFill>
                <a:latin typeface="Times New Roman" pitchFamily="18" charset="0"/>
                <a:ea typeface="ＭＳ Ｐゴシック" pitchFamily="34" charset="-128"/>
              </a:rPr>
              <a:pPr algn="r">
                <a:buSzPct val="100000"/>
              </a:pPr>
              <a:t>04.04.2017 23:12</a:t>
            </a:fld>
            <a:endParaRPr lang="de-DE" sz="1200" b="0">
              <a:solidFill>
                <a:srgbClr val="000000"/>
              </a:solidFill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57701" name="Rectangle 7"/>
          <p:cNvSpPr txBox="1">
            <a:spLocks noGrp="1" noChangeArrowheads="1"/>
          </p:cNvSpPr>
          <p:nvPr/>
        </p:nvSpPr>
        <p:spPr bwMode="auto">
          <a:xfrm>
            <a:off x="4019067" y="9721584"/>
            <a:ext cx="3078575" cy="5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60" tIns="47134" rIns="94260" bIns="47134" anchor="b"/>
          <a:lstStyle>
            <a:lvl1pPr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20725" indent="-27781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08075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550988" indent="-222250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1993900" indent="-220663" defTabSz="909638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4511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083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3655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22700" indent="-220663" defTabSz="90963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D3A1CCD8-0529-4E05-B3FE-C2FD3E31473E}" type="slidenum">
              <a:rPr lang="de-DE" sz="1200" b="0">
                <a:solidFill>
                  <a:srgbClr val="000000"/>
                </a:solidFill>
                <a:latin typeface="Times New Roman" pitchFamily="18" charset="0"/>
                <a:ea typeface="ＭＳ Ｐゴシック" pitchFamily="34" charset="-128"/>
              </a:rPr>
              <a:pPr algn="r">
                <a:buSzPct val="100000"/>
              </a:pPr>
              <a:t>5</a:t>
            </a:fld>
            <a:endParaRPr lang="de-DE" sz="1200" b="0">
              <a:solidFill>
                <a:srgbClr val="000000"/>
              </a:solidFill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577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786063" y="1317625"/>
            <a:ext cx="12631738" cy="8743950"/>
          </a:xfrm>
          <a:ln/>
        </p:spPr>
      </p:sp>
      <p:sp>
        <p:nvSpPr>
          <p:cNvPr id="1577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9262" y="628300"/>
            <a:ext cx="5430633" cy="32794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60" tIns="47134" rIns="94260" bIns="47134"/>
          <a:lstStyle/>
          <a:p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9930" y="4860792"/>
            <a:ext cx="5679440" cy="4605901"/>
          </a:xfrm>
          <a:noFill/>
        </p:spPr>
        <p:txBody>
          <a:bodyPr/>
          <a:lstStyle/>
          <a:p>
            <a:r>
              <a:rPr lang="bg-BG" dirty="0" smtClean="0">
                <a:latin typeface="Arial" charset="0"/>
              </a:rPr>
              <a:t>Компанията винаги се е развивала възходящо на базата на сериозни инвестиции от акционерите.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 txBox="1">
            <a:spLocks noGrp="1" noChangeArrowheads="1"/>
          </p:cNvSpPr>
          <p:nvPr/>
        </p:nvSpPr>
        <p:spPr bwMode="auto">
          <a:xfrm>
            <a:off x="4029019" y="9742690"/>
            <a:ext cx="3063646" cy="47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212" tIns="47602" rIns="95212" bIns="47602" anchor="b"/>
          <a:lstStyle>
            <a:lvl1pPr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2075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2075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/>
            <a:fld id="{118474BE-60D8-4812-9585-971D4C93AE1B}" type="slidenum">
              <a:rPr lang="de-DE" sz="1200" b="0">
                <a:latin typeface="Arial" charset="0"/>
                <a:ea typeface="ＭＳ Ｐゴシック" pitchFamily="34" charset="-128"/>
              </a:rPr>
              <a:pPr algn="r"/>
              <a:t>8</a:t>
            </a:fld>
            <a:endParaRPr lang="de-DE" sz="1200" b="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04863" y="792163"/>
            <a:ext cx="5491162" cy="3800475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127" y="4867286"/>
            <a:ext cx="5205048" cy="4597783"/>
          </a:xfrm>
          <a:noFill/>
        </p:spPr>
        <p:txBody>
          <a:bodyPr lIns="95212" tIns="47602" rIns="95212" bIns="47602"/>
          <a:lstStyle/>
          <a:p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9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10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4021089" y="9720176"/>
            <a:ext cx="3076672" cy="512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 anchor="b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5ABAC36-C43D-4AD5-9598-ABBDE0955B66}" type="slidenum">
              <a:rPr lang="de-DE" sz="1200">
                <a:solidFill>
                  <a:srgbClr val="000000"/>
                </a:solidFill>
                <a:latin typeface="Times New Roman" pitchFamily="18" charset="0"/>
              </a:rPr>
              <a:pPr algn="r" eaLnBrk="1" hangingPunct="1"/>
              <a:t>11</a:t>
            </a:fld>
            <a:endParaRPr lang="de-DE" sz="12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81050" y="766763"/>
            <a:ext cx="5548313" cy="384016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0240" y="4860087"/>
            <a:ext cx="5678824" cy="4609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59" tIns="47379" rIns="94759" bIns="47379"/>
          <a:lstStyle/>
          <a:p>
            <a:pPr eaLnBrk="1" hangingPunct="1">
              <a:spcBef>
                <a:spcPct val="0"/>
              </a:spcBef>
            </a:pPr>
            <a:endParaRPr lang="bg-BG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1BF84-C9B7-4155-B891-FAF80B7019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86405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5F23B-7267-4070-A3EC-E9EA5243AEC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138686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29488" y="92075"/>
            <a:ext cx="2384425" cy="5618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6213" y="92075"/>
            <a:ext cx="7000875" cy="56181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97D30-E0B0-46FB-B548-B30676A358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125179"/>
      </p:ext>
    </p:extLst>
  </p:cSld>
  <p:clrMapOvr>
    <a:masterClrMapping/>
  </p:clrMapOvr>
  <p:transition spd="med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6FB98-6DD3-4928-80C9-9E2ABD52D8E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983203"/>
      </p:ext>
    </p:extLst>
  </p:cSld>
  <p:clrMapOvr>
    <a:masterClrMapping/>
  </p:clrMapOvr>
  <p:transition spd="med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42921-1404-41B2-B0FA-1548AD0A91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837098"/>
      </p:ext>
    </p:extLst>
  </p:cSld>
  <p:clrMapOvr>
    <a:masterClrMapping/>
  </p:clrMapOvr>
  <p:transition spd="med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5F218-43DD-4FCC-9D4E-CFC660ABB0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496667"/>
      </p:ext>
    </p:extLst>
  </p:cSld>
  <p:clrMapOvr>
    <a:masterClrMapping/>
  </p:clrMapOvr>
  <p:transition spd="med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6213" y="1138238"/>
            <a:ext cx="46926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1263" y="1138238"/>
            <a:ext cx="46926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225EF-4700-48DB-9861-1AD59942B3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024000"/>
      </p:ext>
    </p:extLst>
  </p:cSld>
  <p:clrMapOvr>
    <a:masterClrMapping/>
  </p:clrMapOvr>
  <p:transition spd="med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324675-4720-493E-A8CA-295929C06E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268624"/>
      </p:ext>
    </p:extLst>
  </p:cSld>
  <p:clrMapOvr>
    <a:masterClrMapping/>
  </p:clrMapOvr>
  <p:transition spd="med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92B5DF-3446-4F2C-84ED-DDF69A813C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63057"/>
      </p:ext>
    </p:extLst>
  </p:cSld>
  <p:clrMapOvr>
    <a:masterClrMapping/>
  </p:clrMapOvr>
  <p:transition spd="med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74F09-4A19-422E-B022-7E73930908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283649"/>
      </p:ext>
    </p:extLst>
  </p:cSld>
  <p:clrMapOvr>
    <a:masterClrMapping/>
  </p:clrMapOvr>
  <p:transition spd="med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C1CFC-B19B-4833-8EEF-B4F5631792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998973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41199-03E0-4163-9D74-91F551C4A5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00858"/>
      </p:ext>
    </p:extLst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B36194-9E1C-4A49-92FF-66B2D5A87D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756956"/>
      </p:ext>
    </p:extLst>
  </p:cSld>
  <p:clrMapOvr>
    <a:masterClrMapping/>
  </p:clrMapOvr>
  <p:transition spd="med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44E49-4920-4740-823B-AD6320812F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985454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329488" y="92075"/>
            <a:ext cx="2384425" cy="56181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76213" y="92075"/>
            <a:ext cx="7000875" cy="56181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3091B-C804-4EF0-BF48-B576F78FA7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00428"/>
      </p:ext>
    </p:extLst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176213" y="92075"/>
            <a:ext cx="9537700" cy="56181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90425-5034-47E9-A9FC-AAD07F3A15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604284"/>
      </p:ext>
    </p:extLst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el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92075"/>
            <a:ext cx="7150100" cy="7921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iagrammplatzhalter 2"/>
          <p:cNvSpPr>
            <a:spLocks noGrp="1"/>
          </p:cNvSpPr>
          <p:nvPr>
            <p:ph type="chart" idx="1"/>
          </p:nvPr>
        </p:nvSpPr>
        <p:spPr>
          <a:xfrm>
            <a:off x="176213" y="1138238"/>
            <a:ext cx="9537700" cy="4572000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09270-2579-4891-99B5-1B4370A51D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79810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0184D-4930-4D65-A95B-1A83EAE2C6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77910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76213" y="1138238"/>
            <a:ext cx="46926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1263" y="1138238"/>
            <a:ext cx="469265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C99DC8-8029-4E5E-8CBE-069387A49CB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114314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7A515-CE69-47C6-BBFE-7C9D90713D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54944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7F91A-14E9-4AC0-BEDE-6B7B527BAC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71409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82F59-556C-4111-AC1E-8DBF8800DA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777193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FE536-DE6D-4AE7-ABFA-096047142A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28290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00961-129B-4A5F-8C30-ACA0323174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76162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92075"/>
            <a:ext cx="69675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Klicken, </a:t>
            </a:r>
            <a:br>
              <a:rPr lang="en-US" altLang="de-DE" smtClean="0"/>
            </a:br>
            <a:r>
              <a:rPr lang="en-US" altLang="de-DE" smtClean="0"/>
              <a:t>um Titelformat zu bearbeiten.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6213" y="1138238"/>
            <a:ext cx="9537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Klicken Sie, um die Formate des Vorlagentextes zu bearbeiten</a:t>
            </a:r>
          </a:p>
          <a:p>
            <a:pPr lvl="1"/>
            <a:r>
              <a:rPr lang="en-US" altLang="de-DE" smtClean="0"/>
              <a:t>Zweite Ebene</a:t>
            </a:r>
          </a:p>
          <a:p>
            <a:pPr lvl="2"/>
            <a:r>
              <a:rPr lang="en-US" altLang="de-DE" smtClean="0"/>
              <a:t>Dritte Ebene</a:t>
            </a:r>
          </a:p>
        </p:txBody>
      </p:sp>
      <p:sp>
        <p:nvSpPr>
          <p:cNvPr id="1028" name="Line 5"/>
          <p:cNvSpPr>
            <a:spLocks noChangeShapeType="1"/>
          </p:cNvSpPr>
          <p:nvPr/>
        </p:nvSpPr>
        <p:spPr bwMode="auto">
          <a:xfrm>
            <a:off x="260350" y="900113"/>
            <a:ext cx="93932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09075" y="6623050"/>
            <a:ext cx="649288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4A6865D-377F-4A66-84ED-37946D0A3C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1" name="Line 8"/>
          <p:cNvSpPr>
            <a:spLocks noChangeShapeType="1"/>
          </p:cNvSpPr>
          <p:nvPr/>
        </p:nvSpPr>
        <p:spPr bwMode="auto">
          <a:xfrm>
            <a:off x="260350" y="6637338"/>
            <a:ext cx="9393238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863" y="6653213"/>
            <a:ext cx="3703637" cy="2587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800">
                <a:solidFill>
                  <a:schemeClr val="bg2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136" y="116632"/>
            <a:ext cx="2440400" cy="6785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463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</a:defRPr>
      </a:lvl2pPr>
      <a:lvl3pPr marL="1228725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</a:defRPr>
      </a:lvl3pPr>
      <a:lvl4pPr marL="163671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Monotype Sorts" pitchFamily="2" charset="2"/>
        <a:buChar char="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92075"/>
            <a:ext cx="69675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Klicken, </a:t>
            </a:r>
            <a:br>
              <a:rPr lang="en-US" altLang="de-DE" smtClean="0"/>
            </a:br>
            <a:r>
              <a:rPr lang="en-US" altLang="de-DE" smtClean="0"/>
              <a:t>um Titelformat zu bearbeiten.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6213" y="1138238"/>
            <a:ext cx="9537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Klicken Sie, um die Formate des Vorlagentextes zu bearbeiten</a:t>
            </a:r>
          </a:p>
          <a:p>
            <a:pPr lvl="1"/>
            <a:r>
              <a:rPr lang="en-US" altLang="de-DE" smtClean="0"/>
              <a:t>Zweite Ebene</a:t>
            </a:r>
          </a:p>
          <a:p>
            <a:pPr lvl="2"/>
            <a:r>
              <a:rPr lang="en-US" altLang="de-DE" smtClean="0"/>
              <a:t>Dritte Ebene</a:t>
            </a:r>
          </a:p>
        </p:txBody>
      </p:sp>
      <p:sp>
        <p:nvSpPr>
          <p:cNvPr id="2052" name="Line 5"/>
          <p:cNvSpPr>
            <a:spLocks noChangeShapeType="1"/>
          </p:cNvSpPr>
          <p:nvPr/>
        </p:nvSpPr>
        <p:spPr bwMode="auto">
          <a:xfrm>
            <a:off x="260350" y="900113"/>
            <a:ext cx="93932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09075" y="6623050"/>
            <a:ext cx="649288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B6A5062-06BB-4C27-B299-6B6FA533B0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2" name="Picture 7" descr="NA_Logo_Neu_vect_transp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4413" y="225425"/>
            <a:ext cx="22923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Line 8"/>
          <p:cNvSpPr>
            <a:spLocks noChangeShapeType="1"/>
          </p:cNvSpPr>
          <p:nvPr/>
        </p:nvSpPr>
        <p:spPr bwMode="auto">
          <a:xfrm>
            <a:off x="260350" y="6637338"/>
            <a:ext cx="9393238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4104" name="Picture 9" descr="NA_Logo_Neu_vect_transp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4413" y="225425"/>
            <a:ext cx="229235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transition spd="med">
    <p:wipe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 Black" pitchFamily="34" charset="0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19138" indent="-274638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</a:defRPr>
      </a:lvl2pPr>
      <a:lvl3pPr marL="1228725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 Black" pitchFamily="34" charset="0"/>
        <a:buChar char="»"/>
        <a:defRPr sz="2000">
          <a:solidFill>
            <a:schemeClr val="tx1"/>
          </a:solidFill>
          <a:latin typeface="+mn-lt"/>
        </a:defRPr>
      </a:lvl3pPr>
      <a:lvl4pPr marL="1636713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Monotype Sorts" pitchFamily="2" charset="2"/>
        <a:buChar char="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Tahoma" pitchFamily="34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tags" Target="../tags/tag2.xml"/><Relationship Id="rId7" Type="http://schemas.openxmlformats.org/officeDocument/2006/relationships/image" Target="../media/image10.emf"/><Relationship Id="rId2" Type="http://schemas.openxmlformats.org/officeDocument/2006/relationships/tags" Target="../tags/tag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3008313" y="6669088"/>
            <a:ext cx="6192837" cy="18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9490075" y="6669088"/>
            <a:ext cx="215900" cy="18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5261062" y="4916760"/>
            <a:ext cx="4356993" cy="1176536"/>
          </a:xfrm>
          <a:noFill/>
        </p:spPr>
        <p:txBody>
          <a:bodyPr/>
          <a:lstStyle/>
          <a:p>
            <a:pPr marL="0" indent="0">
              <a:buFont typeface="Arial Black" pitchFamily="34" charset="0"/>
              <a:buNone/>
            </a:pPr>
            <a:r>
              <a:rPr lang="en-US" sz="1600" dirty="0" err="1" smtClean="0">
                <a:latin typeface="Arial" charset="0"/>
              </a:rPr>
              <a:t>eng.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Emanuela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Manolova</a:t>
            </a:r>
            <a:r>
              <a:rPr lang="en-US" sz="1600" dirty="0" smtClean="0">
                <a:latin typeface="Arial" charset="0"/>
              </a:rPr>
              <a:t>, </a:t>
            </a:r>
            <a:r>
              <a:rPr lang="en-US" sz="1600" dirty="0" err="1" smtClean="0">
                <a:latin typeface="Arial" charset="0"/>
              </a:rPr>
              <a:t>Ph.D</a:t>
            </a:r>
            <a:endParaRPr lang="bg-BG" sz="1600" dirty="0" smtClean="0">
              <a:latin typeface="Arial" charset="0"/>
            </a:endParaRPr>
          </a:p>
          <a:p>
            <a:pPr marL="0" indent="0">
              <a:buFont typeface="Arial Black" pitchFamily="34" charset="0"/>
              <a:buNone/>
            </a:pPr>
            <a:r>
              <a:rPr lang="en-US" sz="1600" dirty="0" smtClean="0">
                <a:latin typeface="Arial" charset="0"/>
              </a:rPr>
              <a:t>Iron-silicate Business Development Manager</a:t>
            </a:r>
          </a:p>
          <a:p>
            <a:pPr marL="0" indent="0">
              <a:buFont typeface="Arial Black" pitchFamily="34" charset="0"/>
              <a:buNone/>
            </a:pPr>
            <a:r>
              <a:rPr lang="en-US" sz="1600" dirty="0" err="1" smtClean="0">
                <a:latin typeface="Arial" charset="0"/>
              </a:rPr>
              <a:t>eng.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Vanya</a:t>
            </a:r>
            <a:r>
              <a:rPr lang="en-US" sz="1600" dirty="0" smtClean="0">
                <a:latin typeface="Arial" charset="0"/>
              </a:rPr>
              <a:t> </a:t>
            </a:r>
            <a:r>
              <a:rPr lang="en-US" sz="1600" dirty="0" err="1" smtClean="0">
                <a:latin typeface="Arial" charset="0"/>
              </a:rPr>
              <a:t>Stoyanova</a:t>
            </a:r>
            <a:r>
              <a:rPr lang="en-US" sz="1600" dirty="0" smtClean="0">
                <a:latin typeface="Arial" charset="0"/>
              </a:rPr>
              <a:t>, </a:t>
            </a:r>
            <a:r>
              <a:rPr lang="en-US" sz="1600" dirty="0" err="1" smtClean="0">
                <a:latin typeface="Arial" charset="0"/>
              </a:rPr>
              <a:t>Ph.D</a:t>
            </a:r>
            <a:endParaRPr lang="en-US" sz="1600" dirty="0" smtClean="0">
              <a:latin typeface="Arial" charset="0"/>
            </a:endParaRPr>
          </a:p>
          <a:p>
            <a:pPr marL="0" indent="0">
              <a:buFont typeface="Arial Black" pitchFamily="34" charset="0"/>
              <a:buNone/>
            </a:pPr>
            <a:r>
              <a:rPr lang="en-US" sz="1600" dirty="0" smtClean="0">
                <a:latin typeface="Arial" charset="0"/>
              </a:rPr>
              <a:t>R&amp;D Manager</a:t>
            </a:r>
          </a:p>
          <a:p>
            <a:pPr marL="0" indent="0">
              <a:buFont typeface="Arial Black" pitchFamily="34" charset="0"/>
              <a:buNone/>
            </a:pPr>
            <a:r>
              <a:rPr lang="en-US" sz="1600" b="1" dirty="0">
                <a:latin typeface="+mj-lt"/>
                <a:ea typeface="+mj-ea"/>
                <a:cs typeface="+mj-cs"/>
              </a:rPr>
              <a:t>AURUBIS BULGARIA</a:t>
            </a:r>
            <a:endParaRPr lang="de-DE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5240338" y="2246313"/>
            <a:ext cx="4248150" cy="1470025"/>
          </a:xfrm>
          <a:noFill/>
        </p:spPr>
        <p:txBody>
          <a:bodyPr/>
          <a:lstStyle/>
          <a:p>
            <a:r>
              <a:rPr lang="en-GB" b="1" dirty="0" smtClean="0"/>
              <a:t>UTILIZATION </a:t>
            </a:r>
            <a:r>
              <a:rPr lang="en-GB" b="1" dirty="0"/>
              <a:t>OF IRON-SILICATE FINES AS REPLACEMENT OF FINE AGGREGATES IN CEMENT CONCRETE PAVEMENTS </a:t>
            </a:r>
            <a:endParaRPr lang="en-US" b="1" dirty="0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2720975" y="6669088"/>
            <a:ext cx="7056438" cy="188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01" name="Rectangle 21"/>
          <p:cNvSpPr>
            <a:spLocks noChangeArrowheads="1"/>
          </p:cNvSpPr>
          <p:nvPr/>
        </p:nvSpPr>
        <p:spPr bwMode="auto">
          <a:xfrm>
            <a:off x="155575" y="92075"/>
            <a:ext cx="710247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de-DE" b="0">
                <a:latin typeface="Arial Black" pitchFamily="34" charset="0"/>
              </a:rPr>
              <a:t> </a:t>
            </a:r>
            <a:endParaRPr lang="de-DE">
              <a:latin typeface="Arial Black" pitchFamily="34" charset="0"/>
            </a:endParaRPr>
          </a:p>
        </p:txBody>
      </p: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5169024" y="6093296"/>
            <a:ext cx="4321175" cy="307777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</a:pPr>
            <a:r>
              <a:rPr lang="en-US" sz="1400" dirty="0" smtClean="0">
                <a:latin typeface="Arial Black" pitchFamily="34" charset="0"/>
              </a:rPr>
              <a:t>05</a:t>
            </a:r>
            <a:r>
              <a:rPr lang="bg-BG" sz="1400" dirty="0" smtClean="0">
                <a:latin typeface="Arial Black" pitchFamily="34" charset="0"/>
              </a:rPr>
              <a:t>.0</a:t>
            </a:r>
            <a:r>
              <a:rPr lang="en-US" sz="1400" dirty="0" smtClean="0">
                <a:latin typeface="Arial Black" pitchFamily="34" charset="0"/>
              </a:rPr>
              <a:t>4</a:t>
            </a:r>
            <a:r>
              <a:rPr lang="bg-BG" sz="1400" dirty="0" smtClean="0">
                <a:latin typeface="Arial Black" pitchFamily="34" charset="0"/>
              </a:rPr>
              <a:t>.</a:t>
            </a:r>
            <a:r>
              <a:rPr lang="bg-BG" sz="1400" b="0" dirty="0" smtClean="0">
                <a:latin typeface="Arial Black" pitchFamily="34" charset="0"/>
              </a:rPr>
              <a:t>201</a:t>
            </a:r>
            <a:r>
              <a:rPr lang="en-US" sz="1400" b="0" dirty="0" smtClean="0">
                <a:latin typeface="Arial Black" pitchFamily="34" charset="0"/>
              </a:rPr>
              <a:t>7</a:t>
            </a:r>
            <a:endParaRPr lang="bg-BG" sz="1400" b="0" dirty="0">
              <a:latin typeface="Arial Black" pitchFamily="34" charset="0"/>
            </a:endParaRPr>
          </a:p>
        </p:txBody>
      </p:sp>
      <p:pic>
        <p:nvPicPr>
          <p:cNvPr id="16386" name="Picture 2" descr="C:\Users\u998840\Documents\Fayalite\scientific articles\info_Aurubis\EXVLADOCOMP\FAYALITE\Iron-silicate fines photo Toshko compresse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3"/>
          <a:stretch/>
        </p:blipFill>
        <p:spPr bwMode="auto">
          <a:xfrm>
            <a:off x="268288" y="1196752"/>
            <a:ext cx="4678362" cy="512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27196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10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10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Iron-silicate fines: definition &amp; characteristics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2" y="981074"/>
            <a:ext cx="9171977" cy="8279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smtClean="0">
                <a:solidFill>
                  <a:srgbClr val="000000"/>
                </a:solidFill>
                <a:cs typeface="Arial" charset="0"/>
              </a:rPr>
              <a:t>Grain size</a:t>
            </a:r>
            <a:endParaRPr lang="en-US" u="sng" dirty="0">
              <a:solidFill>
                <a:srgbClr val="FF0000"/>
              </a:solidFill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50% of the grains are between 20 </a:t>
            </a:r>
            <a:r>
              <a:rPr lang="el-GR" dirty="0" smtClean="0"/>
              <a:t>μ</a:t>
            </a:r>
            <a:r>
              <a:rPr lang="en-US" dirty="0" smtClean="0"/>
              <a:t>m and 200 </a:t>
            </a:r>
            <a:r>
              <a:rPr lang="el-GR" dirty="0" smtClean="0"/>
              <a:t>μ</a:t>
            </a:r>
            <a:r>
              <a:rPr lang="en-US" dirty="0" smtClean="0"/>
              <a:t>m</a:t>
            </a: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/>
              <a:t>5</a:t>
            </a:r>
            <a:r>
              <a:rPr lang="en-US" dirty="0" smtClean="0"/>
              <a:t>0% of the grains are smaller than 20  </a:t>
            </a:r>
            <a:r>
              <a:rPr lang="el-GR" dirty="0"/>
              <a:t>μ</a:t>
            </a:r>
            <a:r>
              <a:rPr lang="en-US" dirty="0"/>
              <a:t>m</a:t>
            </a: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US" dirty="0" smtClean="0"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US" dirty="0"/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US" dirty="0" smtClean="0"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US" dirty="0"/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US" dirty="0" smtClean="0">
              <a:cs typeface="Arial" charset="0"/>
            </a:endParaRP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</a:pPr>
            <a:r>
              <a:rPr lang="en-US" u="sng" dirty="0" err="1" smtClean="0">
                <a:solidFill>
                  <a:srgbClr val="000000"/>
                </a:solidFill>
              </a:rPr>
              <a:t>Pozzolanic</a:t>
            </a:r>
            <a:r>
              <a:rPr lang="en-US" u="sng" dirty="0" smtClean="0">
                <a:solidFill>
                  <a:srgbClr val="000000"/>
                </a:solidFill>
              </a:rPr>
              <a:t> activity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Presence of certain activity (</a:t>
            </a:r>
            <a:r>
              <a:rPr lang="en-GB" dirty="0"/>
              <a:t>EN </a:t>
            </a:r>
            <a:r>
              <a:rPr lang="en-GB" dirty="0" smtClean="0"/>
              <a:t>450-1 and ASTM-95)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 smtClean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6555824"/>
              </p:ext>
            </p:extLst>
          </p:nvPr>
        </p:nvGraphicFramePr>
        <p:xfrm>
          <a:off x="1920992" y="2420888"/>
          <a:ext cx="6056344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8470752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11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11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Iron-silicate fines as a building material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3" y="981074"/>
            <a:ext cx="6105827" cy="729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smtClean="0">
                <a:solidFill>
                  <a:srgbClr val="000000"/>
                </a:solidFill>
              </a:rPr>
              <a:t>Industrial wastes in concrete production</a:t>
            </a:r>
            <a:endParaRPr lang="en-US" u="sng" dirty="0">
              <a:solidFill>
                <a:srgbClr val="FF0000"/>
              </a:solidFill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counteracting </a:t>
            </a:r>
            <a:r>
              <a:rPr lang="en-GB" dirty="0"/>
              <a:t>the decrease of natural </a:t>
            </a:r>
            <a:r>
              <a:rPr lang="en-GB" dirty="0" smtClean="0"/>
              <a:t>resources;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reducing </a:t>
            </a:r>
            <a:r>
              <a:rPr lang="en-GB" dirty="0"/>
              <a:t>the cost of construction </a:t>
            </a:r>
            <a:r>
              <a:rPr lang="en-GB" dirty="0" smtClean="0"/>
              <a:t>materials;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solving </a:t>
            </a:r>
            <a:r>
              <a:rPr lang="en-GB" dirty="0"/>
              <a:t>the problem of disposal of waste materials, generated by different </a:t>
            </a:r>
            <a:r>
              <a:rPr lang="en-GB" dirty="0" smtClean="0"/>
              <a:t>industries;</a:t>
            </a: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improving </a:t>
            </a:r>
            <a:r>
              <a:rPr lang="en-GB" dirty="0"/>
              <a:t>the properties of composite materials – both in fresh and hardened state. </a:t>
            </a:r>
            <a:endParaRPr lang="en-US" dirty="0" smtClean="0">
              <a:cs typeface="Arial" charset="0"/>
            </a:endParaRP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GB" u="sng" dirty="0" smtClean="0"/>
              <a:t>Replacement material</a:t>
            </a:r>
            <a:endParaRPr lang="en-GB" u="sng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sand		</a:t>
            </a:r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cement	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68" y="1484784"/>
            <a:ext cx="357866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33"/>
          <a:stretch/>
        </p:blipFill>
        <p:spPr bwMode="auto">
          <a:xfrm>
            <a:off x="6155298" y="3930350"/>
            <a:ext cx="3622238" cy="20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69224" y="3501008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Quarry for aggregates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825208" y="6017591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Disposal of industrial wastes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573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32275" y="3467353"/>
            <a:ext cx="5257800" cy="11857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1" name="Text Box 5"/>
          <p:cNvSpPr txBox="1">
            <a:spLocks noChangeArrowheads="1"/>
          </p:cNvSpPr>
          <p:nvPr/>
        </p:nvSpPr>
        <p:spPr bwMode="auto">
          <a:xfrm>
            <a:off x="4342010" y="1272557"/>
            <a:ext cx="5148065" cy="518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>
                <a:solidFill>
                  <a:schemeClr val="bg2"/>
                </a:solidFill>
                <a:latin typeface="Arial Black" pitchFamily="34" charset="0"/>
              </a:rPr>
              <a:t>Aurubis as a company</a:t>
            </a:r>
            <a:endParaRPr lang="de-DE" sz="2100" b="0" dirty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</a:rPr>
              <a:t>Iron-silicate fines (ISF) - application in concrete pavements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Influence of ISF on fresh concrete mixture</a:t>
            </a:r>
            <a:endParaRPr lang="bg-BG" sz="2100" b="0" dirty="0" smtClean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Influence of ISF on hardened concrete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Conclusions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3080" b="22523"/>
          <a:stretch/>
        </p:blipFill>
        <p:spPr bwMode="auto">
          <a:xfrm>
            <a:off x="263029" y="1268760"/>
            <a:ext cx="3825875" cy="51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218020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13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13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Fresh concrete mixture with ISF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3" y="981074"/>
            <a:ext cx="9346187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lvl="1" indent="-457200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</a:pPr>
            <a:r>
              <a:rPr lang="en-US" u="sng" dirty="0" smtClean="0"/>
              <a:t>Concrete mix design</a:t>
            </a:r>
            <a:endParaRPr lang="en-US" u="sng" dirty="0"/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/>
              <a:t>a</a:t>
            </a:r>
            <a:r>
              <a:rPr lang="en-US" dirty="0" smtClean="0"/>
              <a:t>pplication: </a:t>
            </a:r>
            <a:r>
              <a:rPr lang="en-US" dirty="0" err="1" smtClean="0"/>
              <a:t>vibro</a:t>
            </a:r>
            <a:r>
              <a:rPr lang="en-US" dirty="0" smtClean="0"/>
              <a:t>-compression cement pavements in industrial scale;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ISF – 15%, 20%, 25% and 30% sand substitution;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reduces quantities of natural sand 0.4mm.</a:t>
            </a:r>
            <a:endParaRPr lang="en-US" dirty="0"/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GB" dirty="0" smtClean="0"/>
              <a:t>	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726621"/>
              </p:ext>
            </p:extLst>
          </p:nvPr>
        </p:nvGraphicFramePr>
        <p:xfrm>
          <a:off x="776536" y="3226658"/>
          <a:ext cx="8305799" cy="2434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1428"/>
                <a:gridCol w="1437298"/>
                <a:gridCol w="1170189"/>
                <a:gridCol w="1195628"/>
                <a:gridCol w="1271945"/>
                <a:gridCol w="1119311"/>
              </a:tblGrid>
              <a:tr h="6610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Material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Reference mix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Mix 1 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(15 % ISF)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kg/m³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Mix 2 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(20 % ISF)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kg/m³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Mix 3 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(25 % ISF)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kg/m³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Mix 4 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(30 % ISF)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kg/m³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Cement 52.5 R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355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355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355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355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355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Coarse aggregate 4/12.5 mm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Natural sand 0.4 mm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850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531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488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410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347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514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Crushed sand 0/4 mm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340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Iron-silicate fines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–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300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400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500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600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Water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145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145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145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145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145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Chemical admixture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2.1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2.1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2.1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2.1</a:t>
                      </a:r>
                      <a:endParaRPr lang="en-US" sz="14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2.1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707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14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14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Fresh concrete mixture with ISF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3" y="981074"/>
            <a:ext cx="6105827" cy="871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err="1" smtClean="0">
                <a:solidFill>
                  <a:srgbClr val="000000"/>
                </a:solidFill>
              </a:rPr>
              <a:t>Behaviour</a:t>
            </a:r>
            <a:r>
              <a:rPr lang="en-US" u="sng" dirty="0" smtClean="0">
                <a:solidFill>
                  <a:srgbClr val="000000"/>
                </a:solidFill>
              </a:rPr>
              <a:t> of the fresh concrete with ISF</a:t>
            </a:r>
            <a:endParaRPr lang="en-US" u="sng" dirty="0">
              <a:solidFill>
                <a:srgbClr val="FF0000"/>
              </a:solidFill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improved workability;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/>
              <a:t>b</a:t>
            </a:r>
            <a:r>
              <a:rPr lang="en-GB" dirty="0" smtClean="0"/>
              <a:t>etter filling up of the space between the coarser grains;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/>
              <a:t>c</a:t>
            </a:r>
            <a:r>
              <a:rPr lang="en-GB" dirty="0" smtClean="0"/>
              <a:t>ompacting the voids and pores;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/>
              <a:t>l</a:t>
            </a:r>
            <a:r>
              <a:rPr lang="en-GB" dirty="0" smtClean="0"/>
              <a:t>ess energy for vibration;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/>
              <a:t>l</a:t>
            </a:r>
            <a:r>
              <a:rPr lang="en-US" dirty="0" smtClean="0"/>
              <a:t>ess bleeding;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>
                <a:cs typeface="Arial" charset="0"/>
              </a:rPr>
              <a:t>reduce heat of hydration and water demand;</a:t>
            </a: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/>
              <a:t>a</a:t>
            </a:r>
            <a:r>
              <a:rPr lang="en-US" dirty="0" smtClean="0">
                <a:cs typeface="Arial" charset="0"/>
              </a:rPr>
              <a:t>ffect setting characteristics.</a:t>
            </a:r>
          </a:p>
          <a:p>
            <a:pPr marL="457200" lvl="1" indent="-457200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</a:pPr>
            <a:r>
              <a:rPr lang="en-US" u="sng" dirty="0" smtClean="0"/>
              <a:t>Casting and Curing </a:t>
            </a:r>
            <a:r>
              <a:rPr lang="en-US" u="sng" dirty="0"/>
              <a:t>of concrete pavements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>
                <a:cs typeface="Arial" charset="0"/>
              </a:rPr>
              <a:t>in the bottom layer, 30 sec vibration;</a:t>
            </a: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/>
              <a:t>h</a:t>
            </a:r>
            <a:r>
              <a:rPr lang="en-US" dirty="0" smtClean="0">
                <a:cs typeface="Arial" charset="0"/>
              </a:rPr>
              <a:t>umidity chamber (</a:t>
            </a:r>
            <a:r>
              <a:rPr lang="en-US" dirty="0"/>
              <a:t>20⁰C, 50%), 28 days</a:t>
            </a: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GB" dirty="0" smtClean="0"/>
              <a:t>	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24563" y="3501008"/>
            <a:ext cx="3941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</a:t>
            </a:r>
            <a:r>
              <a:rPr lang="en-US" sz="1400" dirty="0" smtClean="0"/>
              <a:t>utside storage of ISF  as a building material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897216" y="6017591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</a:t>
            </a:r>
            <a:r>
              <a:rPr lang="en-US" sz="1400" dirty="0" smtClean="0"/>
              <a:t>oncrete mix with ISF</a:t>
            </a:r>
            <a:endParaRPr lang="en-US" sz="1400" dirty="0"/>
          </a:p>
        </p:txBody>
      </p:sp>
      <p:pic>
        <p:nvPicPr>
          <p:cNvPr id="26626" name="Picture 2" descr="C:\Users\u998840\Documents\Fayalite\pics_videos_ISF\20161125_1226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" t="19527" r="-104" b="4723"/>
          <a:stretch/>
        </p:blipFill>
        <p:spPr bwMode="auto">
          <a:xfrm>
            <a:off x="6207429" y="1472760"/>
            <a:ext cx="3570107" cy="202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" t="4939" r="9851" b="8030"/>
          <a:stretch/>
        </p:blipFill>
        <p:spPr bwMode="auto">
          <a:xfrm>
            <a:off x="6213870" y="3979834"/>
            <a:ext cx="3581227" cy="2049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9269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32275" y="4652491"/>
            <a:ext cx="5257800" cy="115277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1" name="Text Box 5"/>
          <p:cNvSpPr txBox="1">
            <a:spLocks noChangeArrowheads="1"/>
          </p:cNvSpPr>
          <p:nvPr/>
        </p:nvSpPr>
        <p:spPr bwMode="auto">
          <a:xfrm>
            <a:off x="4342010" y="1272557"/>
            <a:ext cx="5148065" cy="518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>
                <a:solidFill>
                  <a:schemeClr val="bg2"/>
                </a:solidFill>
                <a:latin typeface="Arial Black" pitchFamily="34" charset="0"/>
              </a:rPr>
              <a:t>Aurubis as a company</a:t>
            </a:r>
            <a:endParaRPr lang="de-DE" sz="2100" b="0" dirty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</a:rPr>
              <a:t>Iron-silicate fines (ISF) - application in concrete pavements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  <a:cs typeface="Arial" charset="0"/>
              </a:rPr>
              <a:t>Influence of ISF on fresh concrete mixture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1"/>
                </a:solidFill>
                <a:latin typeface="Arial Black" pitchFamily="34" charset="0"/>
              </a:rPr>
              <a:t>Influence of ISF on hardened concrete</a:t>
            </a:r>
            <a:endParaRPr lang="bg-BG" sz="21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Conclusions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3080" b="22523"/>
          <a:stretch/>
        </p:blipFill>
        <p:spPr bwMode="auto">
          <a:xfrm>
            <a:off x="263029" y="1268760"/>
            <a:ext cx="3825875" cy="51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218020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16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16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Hardened concrete with ISF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3" y="981074"/>
            <a:ext cx="9346187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>
                <a:solidFill>
                  <a:srgbClr val="000000"/>
                </a:solidFill>
              </a:rPr>
              <a:t>Properties of hardened concrete</a:t>
            </a:r>
            <a:endParaRPr lang="en-US" u="sng" dirty="0">
              <a:solidFill>
                <a:srgbClr val="FF0000"/>
              </a:solidFill>
            </a:endParaRP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Increases mechanical strength;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Smooth polished surface;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Reduces permeability;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Improves durability.</a:t>
            </a:r>
            <a:endParaRPr lang="en-GB" dirty="0"/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GB" dirty="0" smtClean="0"/>
              <a:t>	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908310"/>
              </p:ext>
            </p:extLst>
          </p:nvPr>
        </p:nvGraphicFramePr>
        <p:xfrm>
          <a:off x="823664" y="3717032"/>
          <a:ext cx="8305800" cy="2076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0312"/>
                <a:gridCol w="1824395"/>
                <a:gridCol w="1440312"/>
                <a:gridCol w="1248271"/>
                <a:gridCol w="1248271"/>
                <a:gridCol w="1104239"/>
              </a:tblGrid>
              <a:tr h="296545"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№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Percent  sand substitution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Flexural strength,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MPa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Water absorption, 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37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Measured value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Limit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Measured value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Limit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1.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15 %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3.7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≥3.6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5.9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≤6.0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2.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20 % 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3.7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≥3.6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5.8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≤6.0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3.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25 %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4.9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≥3.6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5.7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≤6.0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654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4.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30 %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4.5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≥3.6</a:t>
                      </a:r>
                      <a:endParaRPr lang="en-US" sz="1800" kern="120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5.7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Arial" charset="0"/>
                        </a:rPr>
                        <a:t>≤6.0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Arial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9697" name="Picture 7" descr="20160829_09375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0" b="8224"/>
          <a:stretch/>
        </p:blipFill>
        <p:spPr bwMode="auto">
          <a:xfrm>
            <a:off x="5978668" y="1382233"/>
            <a:ext cx="3150796" cy="197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93022" y="276925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15%</a:t>
            </a:r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978002" y="277153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20%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761312" y="2771055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5%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8468978" y="2771055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30%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3619971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17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17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Hardened concrete with ISF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4" y="981074"/>
            <a:ext cx="6919222" cy="707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smtClean="0">
                <a:solidFill>
                  <a:srgbClr val="000000"/>
                </a:solidFill>
              </a:rPr>
              <a:t>Properties of hardened concrete</a:t>
            </a:r>
            <a:endParaRPr lang="en-US" u="sng" dirty="0" smtClean="0">
              <a:solidFill>
                <a:srgbClr val="FF0000"/>
              </a:solidFill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25% sand substitution gives the maximum strength;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ISF could reduce the material needed;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ISF reduces the water absorption of pavements, due to compacted structure. The higher is the quantity of ISF, the lower is the absorption. </a:t>
            </a:r>
          </a:p>
          <a:p>
            <a:pPr lvl="1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Reasons:</a:t>
            </a:r>
          </a:p>
          <a:p>
            <a:pPr lvl="2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Proven </a:t>
            </a:r>
            <a:r>
              <a:rPr lang="en-GB" dirty="0" err="1" smtClean="0"/>
              <a:t>pozzolanic</a:t>
            </a:r>
            <a:r>
              <a:rPr lang="en-GB" dirty="0" smtClean="0"/>
              <a:t> activity by EN 450-1 and ASTM-95.</a:t>
            </a:r>
          </a:p>
          <a:p>
            <a:pPr lvl="2"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SAI index of testing samples with ISF is 81%, compared so reference samples with cement only (75% in the standard).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pic>
        <p:nvPicPr>
          <p:cNvPr id="30722" name="Picture 8" descr="20160725_1033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571" y="1693912"/>
            <a:ext cx="20669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02528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46834" y="5804619"/>
            <a:ext cx="5257800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1" name="Text Box 5"/>
          <p:cNvSpPr txBox="1">
            <a:spLocks noChangeArrowheads="1"/>
          </p:cNvSpPr>
          <p:nvPr/>
        </p:nvSpPr>
        <p:spPr bwMode="auto">
          <a:xfrm>
            <a:off x="4342010" y="1272557"/>
            <a:ext cx="5148065" cy="518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>
                <a:solidFill>
                  <a:schemeClr val="bg2"/>
                </a:solidFill>
                <a:latin typeface="Arial Black" pitchFamily="34" charset="0"/>
              </a:rPr>
              <a:t>Aurubis as a company</a:t>
            </a:r>
            <a:endParaRPr lang="de-DE" sz="2100" b="0" dirty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</a:rPr>
              <a:t>Iron-silicate fines (ISF) - application in concrete pavements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  <a:cs typeface="Arial" charset="0"/>
              </a:rPr>
              <a:t>Influence of ISF on fresh concrete mixture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Influence of ISF on hardened concrete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1"/>
                </a:solidFill>
                <a:latin typeface="Arial Black" pitchFamily="34" charset="0"/>
              </a:rPr>
              <a:t>Conclusions</a:t>
            </a:r>
            <a:endParaRPr lang="bg-BG" sz="2100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3080" b="22523"/>
          <a:stretch/>
        </p:blipFill>
        <p:spPr bwMode="auto">
          <a:xfrm>
            <a:off x="263029" y="1268760"/>
            <a:ext cx="3825875" cy="51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218020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19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19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Conclusions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2" y="981074"/>
            <a:ext cx="9171977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smtClean="0">
                <a:solidFill>
                  <a:srgbClr val="000000"/>
                </a:solidFill>
              </a:rPr>
              <a:t>Ongoing investigations</a:t>
            </a:r>
            <a:endParaRPr lang="en-US" u="sng" dirty="0" smtClean="0">
              <a:solidFill>
                <a:srgbClr val="FF0000"/>
              </a:solidFill>
              <a:cs typeface="Arial" charset="0"/>
            </a:endParaRP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Successful </a:t>
            </a:r>
            <a:r>
              <a:rPr lang="en-US" dirty="0" smtClean="0"/>
              <a:t>utilization </a:t>
            </a:r>
            <a:r>
              <a:rPr lang="en-US" dirty="0" smtClean="0"/>
              <a:t>in concrete pavements in industrial scale;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>
                <a:cs typeface="Arial" charset="0"/>
              </a:rPr>
              <a:t>Making sustainable, high strength, durable and eco-friendly concrete products;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25% sand substitution gives equilibrium in properties both in fresh and hardened state;</a:t>
            </a: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</a:pPr>
            <a:r>
              <a:rPr lang="en-US" u="sng" dirty="0" smtClean="0"/>
              <a:t>Further investigations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Application of ISF as a cement replacement;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Production of ready-mix concrete in industrial scale;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Production of ready-mix mortar in industrial scale;</a:t>
            </a:r>
            <a:endParaRPr lang="bg-BG" dirty="0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3482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32275" y="1268760"/>
            <a:ext cx="5257800" cy="7207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1" name="Text Box 5"/>
          <p:cNvSpPr txBox="1">
            <a:spLocks noChangeArrowheads="1"/>
          </p:cNvSpPr>
          <p:nvPr/>
        </p:nvSpPr>
        <p:spPr bwMode="auto">
          <a:xfrm>
            <a:off x="4342010" y="1272557"/>
            <a:ext cx="5148065" cy="518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Aurubis as a company</a:t>
            </a:r>
            <a:endParaRPr lang="de-DE" sz="21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</a:rPr>
              <a:t>Iron-silicate fines (ISF) -  application in concrete pavements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  <a:cs typeface="Arial" charset="0"/>
              </a:rPr>
              <a:t>Influence of ISF on fresh concrete mixture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Influence of ISF on hardened concrete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Conclusions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3080" b="22523"/>
          <a:stretch/>
        </p:blipFill>
        <p:spPr bwMode="auto">
          <a:xfrm>
            <a:off x="263029" y="1268760"/>
            <a:ext cx="3825875" cy="51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79388" y="92075"/>
            <a:ext cx="69675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9" tIns="45709" rIns="91419" bIns="45709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rgbClr val="000000"/>
                </a:solidFill>
                <a:latin typeface="Arial Black" pitchFamily="34" charset="0"/>
              </a:rPr>
              <a:t>Content</a:t>
            </a:r>
            <a:endParaRPr lang="de-DE" b="1" dirty="0" smtClean="0">
              <a:solidFill>
                <a:srgbClr val="0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135513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solidFill>
                  <a:srgbClr val="000000"/>
                </a:solidFill>
              </a:rPr>
              <a:t>Thank you for your attention!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SzPct val="100000"/>
            </a:pPr>
            <a:fld id="{F329B7F0-7206-441A-AA15-B99C56AB6A2F}" type="slidenum">
              <a:rPr lang="de-DE" sz="1000" smtClean="0">
                <a:solidFill>
                  <a:srgbClr val="000000"/>
                </a:solidFill>
              </a:rPr>
              <a:pPr>
                <a:buSzPct val="100000"/>
              </a:pPr>
              <a:t>20</a:t>
            </a:fld>
            <a:endParaRPr lang="de-DE" sz="1000" smtClean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33811"/>
            <a:ext cx="9906000" cy="4487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94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Freeform 4"/>
          <p:cNvSpPr>
            <a:spLocks/>
          </p:cNvSpPr>
          <p:nvPr/>
        </p:nvSpPr>
        <p:spPr bwMode="auto">
          <a:xfrm>
            <a:off x="366713" y="1598613"/>
            <a:ext cx="1495425" cy="769937"/>
          </a:xfrm>
          <a:custGeom>
            <a:avLst/>
            <a:gdLst>
              <a:gd name="T0" fmla="*/ 2928 w 3175"/>
              <a:gd name="T1" fmla="*/ 353 h 1472"/>
              <a:gd name="T2" fmla="*/ 2896 w 3175"/>
              <a:gd name="T3" fmla="*/ 440 h 1472"/>
              <a:gd name="T4" fmla="*/ 2843 w 3175"/>
              <a:gd name="T5" fmla="*/ 462 h 1472"/>
              <a:gd name="T6" fmla="*/ 2667 w 3175"/>
              <a:gd name="T7" fmla="*/ 566 h 1472"/>
              <a:gd name="T8" fmla="*/ 2595 w 3175"/>
              <a:gd name="T9" fmla="*/ 585 h 1472"/>
              <a:gd name="T10" fmla="*/ 2570 w 3175"/>
              <a:gd name="T11" fmla="*/ 677 h 1472"/>
              <a:gd name="T12" fmla="*/ 2514 w 3175"/>
              <a:gd name="T13" fmla="*/ 621 h 1472"/>
              <a:gd name="T14" fmla="*/ 2499 w 3175"/>
              <a:gd name="T15" fmla="*/ 690 h 1472"/>
              <a:gd name="T16" fmla="*/ 2465 w 3175"/>
              <a:gd name="T17" fmla="*/ 744 h 1472"/>
              <a:gd name="T18" fmla="*/ 2471 w 3175"/>
              <a:gd name="T19" fmla="*/ 823 h 1472"/>
              <a:gd name="T20" fmla="*/ 2332 w 3175"/>
              <a:gd name="T21" fmla="*/ 928 h 1472"/>
              <a:gd name="T22" fmla="*/ 2165 w 3175"/>
              <a:gd name="T23" fmla="*/ 1045 h 1472"/>
              <a:gd name="T24" fmla="*/ 2112 w 3175"/>
              <a:gd name="T25" fmla="*/ 1195 h 1472"/>
              <a:gd name="T26" fmla="*/ 2103 w 3175"/>
              <a:gd name="T27" fmla="*/ 1457 h 1472"/>
              <a:gd name="T28" fmla="*/ 2026 w 3175"/>
              <a:gd name="T29" fmla="*/ 1414 h 1472"/>
              <a:gd name="T30" fmla="*/ 1993 w 3175"/>
              <a:gd name="T31" fmla="*/ 1326 h 1472"/>
              <a:gd name="T32" fmla="*/ 1959 w 3175"/>
              <a:gd name="T33" fmla="*/ 1184 h 1472"/>
              <a:gd name="T34" fmla="*/ 1832 w 3175"/>
              <a:gd name="T35" fmla="*/ 1168 h 1472"/>
              <a:gd name="T36" fmla="*/ 1653 w 3175"/>
              <a:gd name="T37" fmla="*/ 1143 h 1472"/>
              <a:gd name="T38" fmla="*/ 1616 w 3175"/>
              <a:gd name="T39" fmla="*/ 1186 h 1472"/>
              <a:gd name="T40" fmla="*/ 1548 w 3175"/>
              <a:gd name="T41" fmla="*/ 1238 h 1472"/>
              <a:gd name="T42" fmla="*/ 1436 w 3175"/>
              <a:gd name="T43" fmla="*/ 1192 h 1472"/>
              <a:gd name="T44" fmla="*/ 1231 w 3175"/>
              <a:gd name="T45" fmla="*/ 1272 h 1472"/>
              <a:gd name="T46" fmla="*/ 1160 w 3175"/>
              <a:gd name="T47" fmla="*/ 1392 h 1472"/>
              <a:gd name="T48" fmla="*/ 1080 w 3175"/>
              <a:gd name="T49" fmla="*/ 1382 h 1472"/>
              <a:gd name="T50" fmla="*/ 1037 w 3175"/>
              <a:gd name="T51" fmla="*/ 1227 h 1472"/>
              <a:gd name="T52" fmla="*/ 940 w 3175"/>
              <a:gd name="T53" fmla="*/ 1190 h 1472"/>
              <a:gd name="T54" fmla="*/ 867 w 3175"/>
              <a:gd name="T55" fmla="*/ 1219 h 1472"/>
              <a:gd name="T56" fmla="*/ 782 w 3175"/>
              <a:gd name="T57" fmla="*/ 1087 h 1472"/>
              <a:gd name="T58" fmla="*/ 670 w 3175"/>
              <a:gd name="T59" fmla="*/ 1065 h 1472"/>
              <a:gd name="T60" fmla="*/ 462 w 3175"/>
              <a:gd name="T61" fmla="*/ 1065 h 1472"/>
              <a:gd name="T62" fmla="*/ 220 w 3175"/>
              <a:gd name="T63" fmla="*/ 1016 h 1472"/>
              <a:gd name="T64" fmla="*/ 88 w 3175"/>
              <a:gd name="T65" fmla="*/ 920 h 1472"/>
              <a:gd name="T66" fmla="*/ 39 w 3175"/>
              <a:gd name="T67" fmla="*/ 848 h 1472"/>
              <a:gd name="T68" fmla="*/ 29 w 3175"/>
              <a:gd name="T69" fmla="*/ 662 h 1472"/>
              <a:gd name="T70" fmla="*/ 0 w 3175"/>
              <a:gd name="T71" fmla="*/ 604 h 1472"/>
              <a:gd name="T72" fmla="*/ 141 w 3175"/>
              <a:gd name="T73" fmla="*/ 336 h 1472"/>
              <a:gd name="T74" fmla="*/ 247 w 3175"/>
              <a:gd name="T75" fmla="*/ 176 h 1472"/>
              <a:gd name="T76" fmla="*/ 355 w 3175"/>
              <a:gd name="T77" fmla="*/ 102 h 1472"/>
              <a:gd name="T78" fmla="*/ 376 w 3175"/>
              <a:gd name="T79" fmla="*/ 120 h 1472"/>
              <a:gd name="T80" fmla="*/ 1827 w 3175"/>
              <a:gd name="T81" fmla="*/ 0 h 1472"/>
              <a:gd name="T82" fmla="*/ 1926 w 3175"/>
              <a:gd name="T83" fmla="*/ 55 h 1472"/>
              <a:gd name="T84" fmla="*/ 2015 w 3175"/>
              <a:gd name="T85" fmla="*/ 69 h 1472"/>
              <a:gd name="T86" fmla="*/ 1929 w 3175"/>
              <a:gd name="T87" fmla="*/ 128 h 1472"/>
              <a:gd name="T88" fmla="*/ 1977 w 3175"/>
              <a:gd name="T89" fmla="*/ 166 h 1472"/>
              <a:gd name="T90" fmla="*/ 2094 w 3175"/>
              <a:gd name="T91" fmla="*/ 155 h 1472"/>
              <a:gd name="T92" fmla="*/ 2284 w 3175"/>
              <a:gd name="T93" fmla="*/ 193 h 1472"/>
              <a:gd name="T94" fmla="*/ 2217 w 3175"/>
              <a:gd name="T95" fmla="*/ 204 h 1472"/>
              <a:gd name="T96" fmla="*/ 2087 w 3175"/>
              <a:gd name="T97" fmla="*/ 264 h 1472"/>
              <a:gd name="T98" fmla="*/ 2021 w 3175"/>
              <a:gd name="T99" fmla="*/ 355 h 1472"/>
              <a:gd name="T100" fmla="*/ 2012 w 3175"/>
              <a:gd name="T101" fmla="*/ 451 h 1472"/>
              <a:gd name="T102" fmla="*/ 2076 w 3175"/>
              <a:gd name="T103" fmla="*/ 417 h 1472"/>
              <a:gd name="T104" fmla="*/ 2205 w 3175"/>
              <a:gd name="T105" fmla="*/ 252 h 1472"/>
              <a:gd name="T106" fmla="*/ 2267 w 3175"/>
              <a:gd name="T107" fmla="*/ 303 h 1472"/>
              <a:gd name="T108" fmla="*/ 2299 w 3175"/>
              <a:gd name="T109" fmla="*/ 394 h 1472"/>
              <a:gd name="T110" fmla="*/ 2206 w 3175"/>
              <a:gd name="T111" fmla="*/ 454 h 1472"/>
              <a:gd name="T112" fmla="*/ 2317 w 3175"/>
              <a:gd name="T113" fmla="*/ 457 h 1472"/>
              <a:gd name="T114" fmla="*/ 2570 w 3175"/>
              <a:gd name="T115" fmla="*/ 373 h 1472"/>
              <a:gd name="T116" fmla="*/ 2730 w 3175"/>
              <a:gd name="T117" fmla="*/ 252 h 1472"/>
              <a:gd name="T118" fmla="*/ 3016 w 3175"/>
              <a:gd name="T119" fmla="*/ 203 h 1472"/>
              <a:gd name="T120" fmla="*/ 3136 w 3175"/>
              <a:gd name="T121" fmla="*/ 118 h 1472"/>
              <a:gd name="T122" fmla="*/ 3149 w 3175"/>
              <a:gd name="T123" fmla="*/ 184 h 1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175" h="1472">
                <a:moveTo>
                  <a:pt x="3155" y="258"/>
                </a:moveTo>
                <a:lnTo>
                  <a:pt x="3129" y="270"/>
                </a:lnTo>
                <a:lnTo>
                  <a:pt x="3104" y="281"/>
                </a:lnTo>
                <a:lnTo>
                  <a:pt x="3079" y="291"/>
                </a:lnTo>
                <a:lnTo>
                  <a:pt x="3055" y="300"/>
                </a:lnTo>
                <a:lnTo>
                  <a:pt x="3032" y="309"/>
                </a:lnTo>
                <a:lnTo>
                  <a:pt x="3008" y="317"/>
                </a:lnTo>
                <a:lnTo>
                  <a:pt x="2983" y="326"/>
                </a:lnTo>
                <a:lnTo>
                  <a:pt x="2956" y="333"/>
                </a:lnTo>
                <a:lnTo>
                  <a:pt x="2948" y="337"/>
                </a:lnTo>
                <a:lnTo>
                  <a:pt x="2940" y="341"/>
                </a:lnTo>
                <a:lnTo>
                  <a:pt x="2933" y="347"/>
                </a:lnTo>
                <a:lnTo>
                  <a:pt x="2928" y="353"/>
                </a:lnTo>
                <a:lnTo>
                  <a:pt x="2917" y="366"/>
                </a:lnTo>
                <a:lnTo>
                  <a:pt x="2909" y="382"/>
                </a:lnTo>
                <a:lnTo>
                  <a:pt x="2900" y="397"/>
                </a:lnTo>
                <a:lnTo>
                  <a:pt x="2894" y="410"/>
                </a:lnTo>
                <a:lnTo>
                  <a:pt x="2889" y="416"/>
                </a:lnTo>
                <a:lnTo>
                  <a:pt x="2885" y="422"/>
                </a:lnTo>
                <a:lnTo>
                  <a:pt x="2881" y="427"/>
                </a:lnTo>
                <a:lnTo>
                  <a:pt x="2876" y="431"/>
                </a:lnTo>
                <a:lnTo>
                  <a:pt x="2876" y="436"/>
                </a:lnTo>
                <a:lnTo>
                  <a:pt x="2877" y="440"/>
                </a:lnTo>
                <a:lnTo>
                  <a:pt x="2880" y="445"/>
                </a:lnTo>
                <a:lnTo>
                  <a:pt x="2883" y="450"/>
                </a:lnTo>
                <a:lnTo>
                  <a:pt x="2896" y="440"/>
                </a:lnTo>
                <a:lnTo>
                  <a:pt x="2909" y="431"/>
                </a:lnTo>
                <a:lnTo>
                  <a:pt x="2910" y="438"/>
                </a:lnTo>
                <a:lnTo>
                  <a:pt x="2910" y="443"/>
                </a:lnTo>
                <a:lnTo>
                  <a:pt x="2909" y="448"/>
                </a:lnTo>
                <a:lnTo>
                  <a:pt x="2907" y="451"/>
                </a:lnTo>
                <a:lnTo>
                  <a:pt x="2905" y="455"/>
                </a:lnTo>
                <a:lnTo>
                  <a:pt x="2902" y="457"/>
                </a:lnTo>
                <a:lnTo>
                  <a:pt x="2898" y="459"/>
                </a:lnTo>
                <a:lnTo>
                  <a:pt x="2894" y="460"/>
                </a:lnTo>
                <a:lnTo>
                  <a:pt x="2883" y="462"/>
                </a:lnTo>
                <a:lnTo>
                  <a:pt x="2871" y="462"/>
                </a:lnTo>
                <a:lnTo>
                  <a:pt x="2858" y="462"/>
                </a:lnTo>
                <a:lnTo>
                  <a:pt x="2843" y="462"/>
                </a:lnTo>
                <a:lnTo>
                  <a:pt x="2820" y="463"/>
                </a:lnTo>
                <a:lnTo>
                  <a:pt x="2796" y="466"/>
                </a:lnTo>
                <a:lnTo>
                  <a:pt x="2773" y="470"/>
                </a:lnTo>
                <a:lnTo>
                  <a:pt x="2750" y="476"/>
                </a:lnTo>
                <a:lnTo>
                  <a:pt x="2728" y="483"/>
                </a:lnTo>
                <a:lnTo>
                  <a:pt x="2708" y="491"/>
                </a:lnTo>
                <a:lnTo>
                  <a:pt x="2691" y="498"/>
                </a:lnTo>
                <a:lnTo>
                  <a:pt x="2678" y="505"/>
                </a:lnTo>
                <a:lnTo>
                  <a:pt x="2678" y="542"/>
                </a:lnTo>
                <a:lnTo>
                  <a:pt x="2675" y="549"/>
                </a:lnTo>
                <a:lnTo>
                  <a:pt x="2673" y="555"/>
                </a:lnTo>
                <a:lnTo>
                  <a:pt x="2670" y="561"/>
                </a:lnTo>
                <a:lnTo>
                  <a:pt x="2667" y="566"/>
                </a:lnTo>
                <a:lnTo>
                  <a:pt x="2658" y="575"/>
                </a:lnTo>
                <a:lnTo>
                  <a:pt x="2649" y="584"/>
                </a:lnTo>
                <a:lnTo>
                  <a:pt x="2639" y="592"/>
                </a:lnTo>
                <a:lnTo>
                  <a:pt x="2628" y="602"/>
                </a:lnTo>
                <a:lnTo>
                  <a:pt x="2619" y="611"/>
                </a:lnTo>
                <a:lnTo>
                  <a:pt x="2611" y="622"/>
                </a:lnTo>
                <a:lnTo>
                  <a:pt x="2611" y="613"/>
                </a:lnTo>
                <a:lnTo>
                  <a:pt x="2611" y="604"/>
                </a:lnTo>
                <a:lnTo>
                  <a:pt x="2606" y="603"/>
                </a:lnTo>
                <a:lnTo>
                  <a:pt x="2602" y="600"/>
                </a:lnTo>
                <a:lnTo>
                  <a:pt x="2598" y="595"/>
                </a:lnTo>
                <a:lnTo>
                  <a:pt x="2596" y="590"/>
                </a:lnTo>
                <a:lnTo>
                  <a:pt x="2595" y="585"/>
                </a:lnTo>
                <a:lnTo>
                  <a:pt x="2595" y="580"/>
                </a:lnTo>
                <a:lnTo>
                  <a:pt x="2595" y="576"/>
                </a:lnTo>
                <a:lnTo>
                  <a:pt x="2597" y="573"/>
                </a:lnTo>
                <a:lnTo>
                  <a:pt x="2578" y="573"/>
                </a:lnTo>
                <a:lnTo>
                  <a:pt x="2575" y="587"/>
                </a:lnTo>
                <a:lnTo>
                  <a:pt x="2574" y="600"/>
                </a:lnTo>
                <a:lnTo>
                  <a:pt x="2574" y="610"/>
                </a:lnTo>
                <a:lnTo>
                  <a:pt x="2574" y="619"/>
                </a:lnTo>
                <a:lnTo>
                  <a:pt x="2577" y="633"/>
                </a:lnTo>
                <a:lnTo>
                  <a:pt x="2578" y="646"/>
                </a:lnTo>
                <a:lnTo>
                  <a:pt x="2577" y="658"/>
                </a:lnTo>
                <a:lnTo>
                  <a:pt x="2574" y="668"/>
                </a:lnTo>
                <a:lnTo>
                  <a:pt x="2570" y="677"/>
                </a:lnTo>
                <a:lnTo>
                  <a:pt x="2564" y="685"/>
                </a:lnTo>
                <a:lnTo>
                  <a:pt x="2559" y="693"/>
                </a:lnTo>
                <a:lnTo>
                  <a:pt x="2552" y="700"/>
                </a:lnTo>
                <a:lnTo>
                  <a:pt x="2545" y="707"/>
                </a:lnTo>
                <a:lnTo>
                  <a:pt x="2537" y="715"/>
                </a:lnTo>
                <a:lnTo>
                  <a:pt x="2538" y="684"/>
                </a:lnTo>
                <a:lnTo>
                  <a:pt x="2538" y="657"/>
                </a:lnTo>
                <a:lnTo>
                  <a:pt x="2540" y="630"/>
                </a:lnTo>
                <a:lnTo>
                  <a:pt x="2544" y="604"/>
                </a:lnTo>
                <a:lnTo>
                  <a:pt x="2535" y="607"/>
                </a:lnTo>
                <a:lnTo>
                  <a:pt x="2527" y="611"/>
                </a:lnTo>
                <a:lnTo>
                  <a:pt x="2519" y="615"/>
                </a:lnTo>
                <a:lnTo>
                  <a:pt x="2514" y="621"/>
                </a:lnTo>
                <a:lnTo>
                  <a:pt x="2510" y="628"/>
                </a:lnTo>
                <a:lnTo>
                  <a:pt x="2506" y="635"/>
                </a:lnTo>
                <a:lnTo>
                  <a:pt x="2505" y="643"/>
                </a:lnTo>
                <a:lnTo>
                  <a:pt x="2504" y="653"/>
                </a:lnTo>
                <a:lnTo>
                  <a:pt x="2491" y="653"/>
                </a:lnTo>
                <a:lnTo>
                  <a:pt x="2478" y="653"/>
                </a:lnTo>
                <a:lnTo>
                  <a:pt x="2478" y="658"/>
                </a:lnTo>
                <a:lnTo>
                  <a:pt x="2479" y="662"/>
                </a:lnTo>
                <a:lnTo>
                  <a:pt x="2480" y="666"/>
                </a:lnTo>
                <a:lnTo>
                  <a:pt x="2482" y="670"/>
                </a:lnTo>
                <a:lnTo>
                  <a:pt x="2486" y="678"/>
                </a:lnTo>
                <a:lnTo>
                  <a:pt x="2493" y="684"/>
                </a:lnTo>
                <a:lnTo>
                  <a:pt x="2499" y="690"/>
                </a:lnTo>
                <a:lnTo>
                  <a:pt x="2505" y="695"/>
                </a:lnTo>
                <a:lnTo>
                  <a:pt x="2512" y="699"/>
                </a:lnTo>
                <a:lnTo>
                  <a:pt x="2517" y="702"/>
                </a:lnTo>
                <a:lnTo>
                  <a:pt x="2517" y="727"/>
                </a:lnTo>
                <a:lnTo>
                  <a:pt x="2496" y="730"/>
                </a:lnTo>
                <a:lnTo>
                  <a:pt x="2479" y="730"/>
                </a:lnTo>
                <a:lnTo>
                  <a:pt x="2472" y="730"/>
                </a:lnTo>
                <a:lnTo>
                  <a:pt x="2466" y="730"/>
                </a:lnTo>
                <a:lnTo>
                  <a:pt x="2458" y="731"/>
                </a:lnTo>
                <a:lnTo>
                  <a:pt x="2451" y="733"/>
                </a:lnTo>
                <a:lnTo>
                  <a:pt x="2455" y="737"/>
                </a:lnTo>
                <a:lnTo>
                  <a:pt x="2459" y="741"/>
                </a:lnTo>
                <a:lnTo>
                  <a:pt x="2465" y="744"/>
                </a:lnTo>
                <a:lnTo>
                  <a:pt x="2471" y="747"/>
                </a:lnTo>
                <a:lnTo>
                  <a:pt x="2483" y="750"/>
                </a:lnTo>
                <a:lnTo>
                  <a:pt x="2491" y="751"/>
                </a:lnTo>
                <a:lnTo>
                  <a:pt x="2492" y="756"/>
                </a:lnTo>
                <a:lnTo>
                  <a:pt x="2493" y="760"/>
                </a:lnTo>
                <a:lnTo>
                  <a:pt x="2495" y="765"/>
                </a:lnTo>
                <a:lnTo>
                  <a:pt x="2499" y="769"/>
                </a:lnTo>
                <a:lnTo>
                  <a:pt x="2505" y="777"/>
                </a:lnTo>
                <a:lnTo>
                  <a:pt x="2511" y="782"/>
                </a:lnTo>
                <a:lnTo>
                  <a:pt x="2500" y="792"/>
                </a:lnTo>
                <a:lnTo>
                  <a:pt x="2489" y="802"/>
                </a:lnTo>
                <a:lnTo>
                  <a:pt x="2480" y="812"/>
                </a:lnTo>
                <a:lnTo>
                  <a:pt x="2471" y="823"/>
                </a:lnTo>
                <a:lnTo>
                  <a:pt x="2456" y="841"/>
                </a:lnTo>
                <a:lnTo>
                  <a:pt x="2441" y="859"/>
                </a:lnTo>
                <a:lnTo>
                  <a:pt x="2434" y="867"/>
                </a:lnTo>
                <a:lnTo>
                  <a:pt x="2425" y="876"/>
                </a:lnTo>
                <a:lnTo>
                  <a:pt x="2416" y="884"/>
                </a:lnTo>
                <a:lnTo>
                  <a:pt x="2406" y="892"/>
                </a:lnTo>
                <a:lnTo>
                  <a:pt x="2395" y="899"/>
                </a:lnTo>
                <a:lnTo>
                  <a:pt x="2382" y="905"/>
                </a:lnTo>
                <a:lnTo>
                  <a:pt x="2368" y="912"/>
                </a:lnTo>
                <a:lnTo>
                  <a:pt x="2351" y="917"/>
                </a:lnTo>
                <a:lnTo>
                  <a:pt x="2346" y="919"/>
                </a:lnTo>
                <a:lnTo>
                  <a:pt x="2339" y="923"/>
                </a:lnTo>
                <a:lnTo>
                  <a:pt x="2332" y="928"/>
                </a:lnTo>
                <a:lnTo>
                  <a:pt x="2324" y="935"/>
                </a:lnTo>
                <a:lnTo>
                  <a:pt x="2307" y="950"/>
                </a:lnTo>
                <a:lnTo>
                  <a:pt x="2289" y="967"/>
                </a:lnTo>
                <a:lnTo>
                  <a:pt x="2271" y="984"/>
                </a:lnTo>
                <a:lnTo>
                  <a:pt x="2255" y="999"/>
                </a:lnTo>
                <a:lnTo>
                  <a:pt x="2248" y="1006"/>
                </a:lnTo>
                <a:lnTo>
                  <a:pt x="2242" y="1011"/>
                </a:lnTo>
                <a:lnTo>
                  <a:pt x="2236" y="1014"/>
                </a:lnTo>
                <a:lnTo>
                  <a:pt x="2232" y="1016"/>
                </a:lnTo>
                <a:lnTo>
                  <a:pt x="2208" y="1025"/>
                </a:lnTo>
                <a:lnTo>
                  <a:pt x="2186" y="1034"/>
                </a:lnTo>
                <a:lnTo>
                  <a:pt x="2175" y="1039"/>
                </a:lnTo>
                <a:lnTo>
                  <a:pt x="2165" y="1045"/>
                </a:lnTo>
                <a:lnTo>
                  <a:pt x="2156" y="1051"/>
                </a:lnTo>
                <a:lnTo>
                  <a:pt x="2147" y="1057"/>
                </a:lnTo>
                <a:lnTo>
                  <a:pt x="2140" y="1064"/>
                </a:lnTo>
                <a:lnTo>
                  <a:pt x="2133" y="1072"/>
                </a:lnTo>
                <a:lnTo>
                  <a:pt x="2126" y="1080"/>
                </a:lnTo>
                <a:lnTo>
                  <a:pt x="2122" y="1090"/>
                </a:lnTo>
                <a:lnTo>
                  <a:pt x="2118" y="1101"/>
                </a:lnTo>
                <a:lnTo>
                  <a:pt x="2114" y="1113"/>
                </a:lnTo>
                <a:lnTo>
                  <a:pt x="2113" y="1125"/>
                </a:lnTo>
                <a:lnTo>
                  <a:pt x="2112" y="1139"/>
                </a:lnTo>
                <a:lnTo>
                  <a:pt x="2112" y="1151"/>
                </a:lnTo>
                <a:lnTo>
                  <a:pt x="2112" y="1174"/>
                </a:lnTo>
                <a:lnTo>
                  <a:pt x="2112" y="1195"/>
                </a:lnTo>
                <a:lnTo>
                  <a:pt x="2112" y="1207"/>
                </a:lnTo>
                <a:lnTo>
                  <a:pt x="2114" y="1223"/>
                </a:lnTo>
                <a:lnTo>
                  <a:pt x="2118" y="1240"/>
                </a:lnTo>
                <a:lnTo>
                  <a:pt x="2120" y="1249"/>
                </a:lnTo>
                <a:lnTo>
                  <a:pt x="2121" y="1259"/>
                </a:lnTo>
                <a:lnTo>
                  <a:pt x="2121" y="1270"/>
                </a:lnTo>
                <a:lnTo>
                  <a:pt x="2119" y="1281"/>
                </a:lnTo>
                <a:lnTo>
                  <a:pt x="2132" y="1343"/>
                </a:lnTo>
                <a:lnTo>
                  <a:pt x="2126" y="1379"/>
                </a:lnTo>
                <a:lnTo>
                  <a:pt x="2118" y="1417"/>
                </a:lnTo>
                <a:lnTo>
                  <a:pt x="2112" y="1435"/>
                </a:lnTo>
                <a:lnTo>
                  <a:pt x="2105" y="1450"/>
                </a:lnTo>
                <a:lnTo>
                  <a:pt x="2103" y="1457"/>
                </a:lnTo>
                <a:lnTo>
                  <a:pt x="2100" y="1463"/>
                </a:lnTo>
                <a:lnTo>
                  <a:pt x="2096" y="1468"/>
                </a:lnTo>
                <a:lnTo>
                  <a:pt x="2092" y="1472"/>
                </a:lnTo>
                <a:lnTo>
                  <a:pt x="2059" y="1472"/>
                </a:lnTo>
                <a:lnTo>
                  <a:pt x="2058" y="1464"/>
                </a:lnTo>
                <a:lnTo>
                  <a:pt x="2057" y="1456"/>
                </a:lnTo>
                <a:lnTo>
                  <a:pt x="2055" y="1450"/>
                </a:lnTo>
                <a:lnTo>
                  <a:pt x="2053" y="1445"/>
                </a:lnTo>
                <a:lnTo>
                  <a:pt x="2047" y="1437"/>
                </a:lnTo>
                <a:lnTo>
                  <a:pt x="2040" y="1430"/>
                </a:lnTo>
                <a:lnTo>
                  <a:pt x="2033" y="1425"/>
                </a:lnTo>
                <a:lnTo>
                  <a:pt x="2029" y="1418"/>
                </a:lnTo>
                <a:lnTo>
                  <a:pt x="2026" y="1414"/>
                </a:lnTo>
                <a:lnTo>
                  <a:pt x="2025" y="1410"/>
                </a:lnTo>
                <a:lnTo>
                  <a:pt x="2025" y="1405"/>
                </a:lnTo>
                <a:lnTo>
                  <a:pt x="2026" y="1398"/>
                </a:lnTo>
                <a:lnTo>
                  <a:pt x="2026" y="1373"/>
                </a:lnTo>
                <a:lnTo>
                  <a:pt x="2022" y="1373"/>
                </a:lnTo>
                <a:lnTo>
                  <a:pt x="2019" y="1372"/>
                </a:lnTo>
                <a:lnTo>
                  <a:pt x="2015" y="1370"/>
                </a:lnTo>
                <a:lnTo>
                  <a:pt x="2012" y="1367"/>
                </a:lnTo>
                <a:lnTo>
                  <a:pt x="2007" y="1361"/>
                </a:lnTo>
                <a:lnTo>
                  <a:pt x="2002" y="1353"/>
                </a:lnTo>
                <a:lnTo>
                  <a:pt x="1998" y="1344"/>
                </a:lnTo>
                <a:lnTo>
                  <a:pt x="1995" y="1335"/>
                </a:lnTo>
                <a:lnTo>
                  <a:pt x="1993" y="1326"/>
                </a:lnTo>
                <a:lnTo>
                  <a:pt x="1992" y="1318"/>
                </a:lnTo>
                <a:lnTo>
                  <a:pt x="1992" y="1298"/>
                </a:lnTo>
                <a:lnTo>
                  <a:pt x="1992" y="1281"/>
                </a:lnTo>
                <a:lnTo>
                  <a:pt x="1992" y="1265"/>
                </a:lnTo>
                <a:lnTo>
                  <a:pt x="1992" y="1244"/>
                </a:lnTo>
                <a:lnTo>
                  <a:pt x="1991" y="1234"/>
                </a:lnTo>
                <a:lnTo>
                  <a:pt x="1989" y="1224"/>
                </a:lnTo>
                <a:lnTo>
                  <a:pt x="1985" y="1212"/>
                </a:lnTo>
                <a:lnTo>
                  <a:pt x="1978" y="1201"/>
                </a:lnTo>
                <a:lnTo>
                  <a:pt x="1974" y="1196"/>
                </a:lnTo>
                <a:lnTo>
                  <a:pt x="1969" y="1191"/>
                </a:lnTo>
                <a:lnTo>
                  <a:pt x="1964" y="1187"/>
                </a:lnTo>
                <a:lnTo>
                  <a:pt x="1959" y="1184"/>
                </a:lnTo>
                <a:lnTo>
                  <a:pt x="1953" y="1181"/>
                </a:lnTo>
                <a:lnTo>
                  <a:pt x="1947" y="1178"/>
                </a:lnTo>
                <a:lnTo>
                  <a:pt x="1940" y="1177"/>
                </a:lnTo>
                <a:lnTo>
                  <a:pt x="1933" y="1177"/>
                </a:lnTo>
                <a:lnTo>
                  <a:pt x="1918" y="1177"/>
                </a:lnTo>
                <a:lnTo>
                  <a:pt x="1906" y="1177"/>
                </a:lnTo>
                <a:lnTo>
                  <a:pt x="1897" y="1177"/>
                </a:lnTo>
                <a:lnTo>
                  <a:pt x="1894" y="1177"/>
                </a:lnTo>
                <a:lnTo>
                  <a:pt x="1880" y="1176"/>
                </a:lnTo>
                <a:lnTo>
                  <a:pt x="1869" y="1175"/>
                </a:lnTo>
                <a:lnTo>
                  <a:pt x="1857" y="1173"/>
                </a:lnTo>
                <a:lnTo>
                  <a:pt x="1845" y="1171"/>
                </a:lnTo>
                <a:lnTo>
                  <a:pt x="1832" y="1168"/>
                </a:lnTo>
                <a:lnTo>
                  <a:pt x="1818" y="1166"/>
                </a:lnTo>
                <a:lnTo>
                  <a:pt x="1804" y="1165"/>
                </a:lnTo>
                <a:lnTo>
                  <a:pt x="1787" y="1164"/>
                </a:lnTo>
                <a:lnTo>
                  <a:pt x="1773" y="1164"/>
                </a:lnTo>
                <a:lnTo>
                  <a:pt x="1762" y="1162"/>
                </a:lnTo>
                <a:lnTo>
                  <a:pt x="1753" y="1159"/>
                </a:lnTo>
                <a:lnTo>
                  <a:pt x="1745" y="1155"/>
                </a:lnTo>
                <a:lnTo>
                  <a:pt x="1738" y="1151"/>
                </a:lnTo>
                <a:lnTo>
                  <a:pt x="1731" y="1148"/>
                </a:lnTo>
                <a:lnTo>
                  <a:pt x="1722" y="1146"/>
                </a:lnTo>
                <a:lnTo>
                  <a:pt x="1713" y="1145"/>
                </a:lnTo>
                <a:lnTo>
                  <a:pt x="1688" y="1144"/>
                </a:lnTo>
                <a:lnTo>
                  <a:pt x="1653" y="1143"/>
                </a:lnTo>
                <a:lnTo>
                  <a:pt x="1644" y="1144"/>
                </a:lnTo>
                <a:lnTo>
                  <a:pt x="1636" y="1144"/>
                </a:lnTo>
                <a:lnTo>
                  <a:pt x="1628" y="1146"/>
                </a:lnTo>
                <a:lnTo>
                  <a:pt x="1621" y="1148"/>
                </a:lnTo>
                <a:lnTo>
                  <a:pt x="1616" y="1151"/>
                </a:lnTo>
                <a:lnTo>
                  <a:pt x="1611" y="1155"/>
                </a:lnTo>
                <a:lnTo>
                  <a:pt x="1608" y="1159"/>
                </a:lnTo>
                <a:lnTo>
                  <a:pt x="1607" y="1164"/>
                </a:lnTo>
                <a:lnTo>
                  <a:pt x="1608" y="1169"/>
                </a:lnTo>
                <a:lnTo>
                  <a:pt x="1608" y="1173"/>
                </a:lnTo>
                <a:lnTo>
                  <a:pt x="1610" y="1176"/>
                </a:lnTo>
                <a:lnTo>
                  <a:pt x="1611" y="1180"/>
                </a:lnTo>
                <a:lnTo>
                  <a:pt x="1616" y="1186"/>
                </a:lnTo>
                <a:lnTo>
                  <a:pt x="1621" y="1192"/>
                </a:lnTo>
                <a:lnTo>
                  <a:pt x="1627" y="1197"/>
                </a:lnTo>
                <a:lnTo>
                  <a:pt x="1632" y="1204"/>
                </a:lnTo>
                <a:lnTo>
                  <a:pt x="1638" y="1212"/>
                </a:lnTo>
                <a:lnTo>
                  <a:pt x="1641" y="1220"/>
                </a:lnTo>
                <a:lnTo>
                  <a:pt x="1628" y="1221"/>
                </a:lnTo>
                <a:lnTo>
                  <a:pt x="1615" y="1223"/>
                </a:lnTo>
                <a:lnTo>
                  <a:pt x="1601" y="1226"/>
                </a:lnTo>
                <a:lnTo>
                  <a:pt x="1589" y="1229"/>
                </a:lnTo>
                <a:lnTo>
                  <a:pt x="1577" y="1232"/>
                </a:lnTo>
                <a:lnTo>
                  <a:pt x="1565" y="1235"/>
                </a:lnTo>
                <a:lnTo>
                  <a:pt x="1555" y="1237"/>
                </a:lnTo>
                <a:lnTo>
                  <a:pt x="1548" y="1238"/>
                </a:lnTo>
                <a:lnTo>
                  <a:pt x="1544" y="1237"/>
                </a:lnTo>
                <a:lnTo>
                  <a:pt x="1539" y="1233"/>
                </a:lnTo>
                <a:lnTo>
                  <a:pt x="1533" y="1228"/>
                </a:lnTo>
                <a:lnTo>
                  <a:pt x="1528" y="1222"/>
                </a:lnTo>
                <a:lnTo>
                  <a:pt x="1516" y="1210"/>
                </a:lnTo>
                <a:lnTo>
                  <a:pt x="1508" y="1201"/>
                </a:lnTo>
                <a:lnTo>
                  <a:pt x="1474" y="1214"/>
                </a:lnTo>
                <a:lnTo>
                  <a:pt x="1468" y="1213"/>
                </a:lnTo>
                <a:lnTo>
                  <a:pt x="1461" y="1210"/>
                </a:lnTo>
                <a:lnTo>
                  <a:pt x="1454" y="1205"/>
                </a:lnTo>
                <a:lnTo>
                  <a:pt x="1448" y="1201"/>
                </a:lnTo>
                <a:lnTo>
                  <a:pt x="1441" y="1196"/>
                </a:lnTo>
                <a:lnTo>
                  <a:pt x="1436" y="1192"/>
                </a:lnTo>
                <a:lnTo>
                  <a:pt x="1428" y="1190"/>
                </a:lnTo>
                <a:lnTo>
                  <a:pt x="1421" y="1189"/>
                </a:lnTo>
                <a:lnTo>
                  <a:pt x="1406" y="1190"/>
                </a:lnTo>
                <a:lnTo>
                  <a:pt x="1390" y="1192"/>
                </a:lnTo>
                <a:lnTo>
                  <a:pt x="1372" y="1197"/>
                </a:lnTo>
                <a:lnTo>
                  <a:pt x="1354" y="1203"/>
                </a:lnTo>
                <a:lnTo>
                  <a:pt x="1337" y="1211"/>
                </a:lnTo>
                <a:lnTo>
                  <a:pt x="1318" y="1219"/>
                </a:lnTo>
                <a:lnTo>
                  <a:pt x="1301" y="1228"/>
                </a:lnTo>
                <a:lnTo>
                  <a:pt x="1283" y="1238"/>
                </a:lnTo>
                <a:lnTo>
                  <a:pt x="1265" y="1249"/>
                </a:lnTo>
                <a:lnTo>
                  <a:pt x="1248" y="1259"/>
                </a:lnTo>
                <a:lnTo>
                  <a:pt x="1231" y="1272"/>
                </a:lnTo>
                <a:lnTo>
                  <a:pt x="1217" y="1283"/>
                </a:lnTo>
                <a:lnTo>
                  <a:pt x="1203" y="1294"/>
                </a:lnTo>
                <a:lnTo>
                  <a:pt x="1190" y="1304"/>
                </a:lnTo>
                <a:lnTo>
                  <a:pt x="1179" y="1314"/>
                </a:lnTo>
                <a:lnTo>
                  <a:pt x="1169" y="1325"/>
                </a:lnTo>
                <a:lnTo>
                  <a:pt x="1166" y="1328"/>
                </a:lnTo>
                <a:lnTo>
                  <a:pt x="1163" y="1333"/>
                </a:lnTo>
                <a:lnTo>
                  <a:pt x="1162" y="1337"/>
                </a:lnTo>
                <a:lnTo>
                  <a:pt x="1161" y="1342"/>
                </a:lnTo>
                <a:lnTo>
                  <a:pt x="1161" y="1354"/>
                </a:lnTo>
                <a:lnTo>
                  <a:pt x="1161" y="1366"/>
                </a:lnTo>
                <a:lnTo>
                  <a:pt x="1161" y="1379"/>
                </a:lnTo>
                <a:lnTo>
                  <a:pt x="1160" y="1392"/>
                </a:lnTo>
                <a:lnTo>
                  <a:pt x="1159" y="1399"/>
                </a:lnTo>
                <a:lnTo>
                  <a:pt x="1157" y="1405"/>
                </a:lnTo>
                <a:lnTo>
                  <a:pt x="1153" y="1411"/>
                </a:lnTo>
                <a:lnTo>
                  <a:pt x="1149" y="1417"/>
                </a:lnTo>
                <a:lnTo>
                  <a:pt x="1143" y="1416"/>
                </a:lnTo>
                <a:lnTo>
                  <a:pt x="1136" y="1415"/>
                </a:lnTo>
                <a:lnTo>
                  <a:pt x="1129" y="1414"/>
                </a:lnTo>
                <a:lnTo>
                  <a:pt x="1124" y="1412"/>
                </a:lnTo>
                <a:lnTo>
                  <a:pt x="1111" y="1408"/>
                </a:lnTo>
                <a:lnTo>
                  <a:pt x="1100" y="1401"/>
                </a:lnTo>
                <a:lnTo>
                  <a:pt x="1090" y="1394"/>
                </a:lnTo>
                <a:lnTo>
                  <a:pt x="1082" y="1386"/>
                </a:lnTo>
                <a:lnTo>
                  <a:pt x="1080" y="1382"/>
                </a:lnTo>
                <a:lnTo>
                  <a:pt x="1078" y="1377"/>
                </a:lnTo>
                <a:lnTo>
                  <a:pt x="1077" y="1372"/>
                </a:lnTo>
                <a:lnTo>
                  <a:pt x="1076" y="1367"/>
                </a:lnTo>
                <a:lnTo>
                  <a:pt x="1076" y="1356"/>
                </a:lnTo>
                <a:lnTo>
                  <a:pt x="1074" y="1344"/>
                </a:lnTo>
                <a:lnTo>
                  <a:pt x="1072" y="1330"/>
                </a:lnTo>
                <a:lnTo>
                  <a:pt x="1070" y="1315"/>
                </a:lnTo>
                <a:lnTo>
                  <a:pt x="1066" y="1300"/>
                </a:lnTo>
                <a:lnTo>
                  <a:pt x="1061" y="1285"/>
                </a:lnTo>
                <a:lnTo>
                  <a:pt x="1057" y="1270"/>
                </a:lnTo>
                <a:lnTo>
                  <a:pt x="1051" y="1254"/>
                </a:lnTo>
                <a:lnTo>
                  <a:pt x="1044" y="1240"/>
                </a:lnTo>
                <a:lnTo>
                  <a:pt x="1037" y="1227"/>
                </a:lnTo>
                <a:lnTo>
                  <a:pt x="1028" y="1215"/>
                </a:lnTo>
                <a:lnTo>
                  <a:pt x="1020" y="1203"/>
                </a:lnTo>
                <a:lnTo>
                  <a:pt x="1015" y="1199"/>
                </a:lnTo>
                <a:lnTo>
                  <a:pt x="1010" y="1195"/>
                </a:lnTo>
                <a:lnTo>
                  <a:pt x="1005" y="1191"/>
                </a:lnTo>
                <a:lnTo>
                  <a:pt x="1000" y="1188"/>
                </a:lnTo>
                <a:lnTo>
                  <a:pt x="994" y="1186"/>
                </a:lnTo>
                <a:lnTo>
                  <a:pt x="988" y="1184"/>
                </a:lnTo>
                <a:lnTo>
                  <a:pt x="982" y="1183"/>
                </a:lnTo>
                <a:lnTo>
                  <a:pt x="977" y="1183"/>
                </a:lnTo>
                <a:lnTo>
                  <a:pt x="964" y="1183"/>
                </a:lnTo>
                <a:lnTo>
                  <a:pt x="951" y="1186"/>
                </a:lnTo>
                <a:lnTo>
                  <a:pt x="940" y="1190"/>
                </a:lnTo>
                <a:lnTo>
                  <a:pt x="931" y="1195"/>
                </a:lnTo>
                <a:lnTo>
                  <a:pt x="926" y="1199"/>
                </a:lnTo>
                <a:lnTo>
                  <a:pt x="922" y="1202"/>
                </a:lnTo>
                <a:lnTo>
                  <a:pt x="919" y="1206"/>
                </a:lnTo>
                <a:lnTo>
                  <a:pt x="915" y="1212"/>
                </a:lnTo>
                <a:lnTo>
                  <a:pt x="913" y="1216"/>
                </a:lnTo>
                <a:lnTo>
                  <a:pt x="911" y="1221"/>
                </a:lnTo>
                <a:lnTo>
                  <a:pt x="910" y="1227"/>
                </a:lnTo>
                <a:lnTo>
                  <a:pt x="910" y="1232"/>
                </a:lnTo>
                <a:lnTo>
                  <a:pt x="883" y="1232"/>
                </a:lnTo>
                <a:lnTo>
                  <a:pt x="878" y="1229"/>
                </a:lnTo>
                <a:lnTo>
                  <a:pt x="872" y="1225"/>
                </a:lnTo>
                <a:lnTo>
                  <a:pt x="867" y="1219"/>
                </a:lnTo>
                <a:lnTo>
                  <a:pt x="861" y="1212"/>
                </a:lnTo>
                <a:lnTo>
                  <a:pt x="850" y="1196"/>
                </a:lnTo>
                <a:lnTo>
                  <a:pt x="839" y="1179"/>
                </a:lnTo>
                <a:lnTo>
                  <a:pt x="830" y="1161"/>
                </a:lnTo>
                <a:lnTo>
                  <a:pt x="821" y="1144"/>
                </a:lnTo>
                <a:lnTo>
                  <a:pt x="814" y="1131"/>
                </a:lnTo>
                <a:lnTo>
                  <a:pt x="810" y="1121"/>
                </a:lnTo>
                <a:lnTo>
                  <a:pt x="805" y="1120"/>
                </a:lnTo>
                <a:lnTo>
                  <a:pt x="801" y="1118"/>
                </a:lnTo>
                <a:lnTo>
                  <a:pt x="798" y="1115"/>
                </a:lnTo>
                <a:lnTo>
                  <a:pt x="794" y="1111"/>
                </a:lnTo>
                <a:lnTo>
                  <a:pt x="789" y="1100"/>
                </a:lnTo>
                <a:lnTo>
                  <a:pt x="782" y="1087"/>
                </a:lnTo>
                <a:lnTo>
                  <a:pt x="779" y="1081"/>
                </a:lnTo>
                <a:lnTo>
                  <a:pt x="775" y="1075"/>
                </a:lnTo>
                <a:lnTo>
                  <a:pt x="770" y="1069"/>
                </a:lnTo>
                <a:lnTo>
                  <a:pt x="765" y="1064"/>
                </a:lnTo>
                <a:lnTo>
                  <a:pt x="757" y="1060"/>
                </a:lnTo>
                <a:lnTo>
                  <a:pt x="749" y="1056"/>
                </a:lnTo>
                <a:lnTo>
                  <a:pt x="741" y="1054"/>
                </a:lnTo>
                <a:lnTo>
                  <a:pt x="731" y="1054"/>
                </a:lnTo>
                <a:lnTo>
                  <a:pt x="718" y="1054"/>
                </a:lnTo>
                <a:lnTo>
                  <a:pt x="706" y="1055"/>
                </a:lnTo>
                <a:lnTo>
                  <a:pt x="696" y="1057"/>
                </a:lnTo>
                <a:lnTo>
                  <a:pt x="687" y="1059"/>
                </a:lnTo>
                <a:lnTo>
                  <a:pt x="670" y="1065"/>
                </a:lnTo>
                <a:lnTo>
                  <a:pt x="656" y="1072"/>
                </a:lnTo>
                <a:lnTo>
                  <a:pt x="642" y="1078"/>
                </a:lnTo>
                <a:lnTo>
                  <a:pt x="624" y="1084"/>
                </a:lnTo>
                <a:lnTo>
                  <a:pt x="615" y="1087"/>
                </a:lnTo>
                <a:lnTo>
                  <a:pt x="604" y="1088"/>
                </a:lnTo>
                <a:lnTo>
                  <a:pt x="591" y="1089"/>
                </a:lnTo>
                <a:lnTo>
                  <a:pt x="577" y="1090"/>
                </a:lnTo>
                <a:lnTo>
                  <a:pt x="555" y="1089"/>
                </a:lnTo>
                <a:lnTo>
                  <a:pt x="533" y="1086"/>
                </a:lnTo>
                <a:lnTo>
                  <a:pt x="514" y="1083"/>
                </a:lnTo>
                <a:lnTo>
                  <a:pt x="496" y="1078"/>
                </a:lnTo>
                <a:lnTo>
                  <a:pt x="478" y="1072"/>
                </a:lnTo>
                <a:lnTo>
                  <a:pt x="462" y="1065"/>
                </a:lnTo>
                <a:lnTo>
                  <a:pt x="445" y="1058"/>
                </a:lnTo>
                <a:lnTo>
                  <a:pt x="430" y="1051"/>
                </a:lnTo>
                <a:lnTo>
                  <a:pt x="415" y="1043"/>
                </a:lnTo>
                <a:lnTo>
                  <a:pt x="398" y="1035"/>
                </a:lnTo>
                <a:lnTo>
                  <a:pt x="383" y="1028"/>
                </a:lnTo>
                <a:lnTo>
                  <a:pt x="366" y="1023"/>
                </a:lnTo>
                <a:lnTo>
                  <a:pt x="350" y="1017"/>
                </a:lnTo>
                <a:lnTo>
                  <a:pt x="331" y="1014"/>
                </a:lnTo>
                <a:lnTo>
                  <a:pt x="312" y="1011"/>
                </a:lnTo>
                <a:lnTo>
                  <a:pt x="292" y="1010"/>
                </a:lnTo>
                <a:lnTo>
                  <a:pt x="263" y="1012"/>
                </a:lnTo>
                <a:lnTo>
                  <a:pt x="234" y="1015"/>
                </a:lnTo>
                <a:lnTo>
                  <a:pt x="220" y="1016"/>
                </a:lnTo>
                <a:lnTo>
                  <a:pt x="205" y="1015"/>
                </a:lnTo>
                <a:lnTo>
                  <a:pt x="189" y="1014"/>
                </a:lnTo>
                <a:lnTo>
                  <a:pt x="172" y="1010"/>
                </a:lnTo>
                <a:lnTo>
                  <a:pt x="173" y="998"/>
                </a:lnTo>
                <a:lnTo>
                  <a:pt x="175" y="988"/>
                </a:lnTo>
                <a:lnTo>
                  <a:pt x="175" y="982"/>
                </a:lnTo>
                <a:lnTo>
                  <a:pt x="175" y="979"/>
                </a:lnTo>
                <a:lnTo>
                  <a:pt x="174" y="975"/>
                </a:lnTo>
                <a:lnTo>
                  <a:pt x="172" y="973"/>
                </a:lnTo>
                <a:lnTo>
                  <a:pt x="141" y="952"/>
                </a:lnTo>
                <a:lnTo>
                  <a:pt x="107" y="931"/>
                </a:lnTo>
                <a:lnTo>
                  <a:pt x="97" y="925"/>
                </a:lnTo>
                <a:lnTo>
                  <a:pt x="88" y="920"/>
                </a:lnTo>
                <a:lnTo>
                  <a:pt x="79" y="916"/>
                </a:lnTo>
                <a:lnTo>
                  <a:pt x="69" y="912"/>
                </a:lnTo>
                <a:lnTo>
                  <a:pt x="59" y="909"/>
                </a:lnTo>
                <a:lnTo>
                  <a:pt x="48" y="907"/>
                </a:lnTo>
                <a:lnTo>
                  <a:pt x="37" y="906"/>
                </a:lnTo>
                <a:lnTo>
                  <a:pt x="26" y="905"/>
                </a:lnTo>
                <a:lnTo>
                  <a:pt x="27" y="899"/>
                </a:lnTo>
                <a:lnTo>
                  <a:pt x="28" y="893"/>
                </a:lnTo>
                <a:lnTo>
                  <a:pt x="30" y="888"/>
                </a:lnTo>
                <a:lnTo>
                  <a:pt x="32" y="883"/>
                </a:lnTo>
                <a:lnTo>
                  <a:pt x="37" y="874"/>
                </a:lnTo>
                <a:lnTo>
                  <a:pt x="39" y="868"/>
                </a:lnTo>
                <a:lnTo>
                  <a:pt x="39" y="848"/>
                </a:lnTo>
                <a:lnTo>
                  <a:pt x="36" y="826"/>
                </a:lnTo>
                <a:lnTo>
                  <a:pt x="32" y="801"/>
                </a:lnTo>
                <a:lnTo>
                  <a:pt x="29" y="777"/>
                </a:lnTo>
                <a:lnTo>
                  <a:pt x="24" y="752"/>
                </a:lnTo>
                <a:lnTo>
                  <a:pt x="19" y="729"/>
                </a:lnTo>
                <a:lnTo>
                  <a:pt x="16" y="707"/>
                </a:lnTo>
                <a:lnTo>
                  <a:pt x="13" y="690"/>
                </a:lnTo>
                <a:lnTo>
                  <a:pt x="17" y="687"/>
                </a:lnTo>
                <a:lnTo>
                  <a:pt x="25" y="680"/>
                </a:lnTo>
                <a:lnTo>
                  <a:pt x="28" y="675"/>
                </a:lnTo>
                <a:lnTo>
                  <a:pt x="29" y="669"/>
                </a:lnTo>
                <a:lnTo>
                  <a:pt x="30" y="666"/>
                </a:lnTo>
                <a:lnTo>
                  <a:pt x="29" y="662"/>
                </a:lnTo>
                <a:lnTo>
                  <a:pt x="28" y="658"/>
                </a:lnTo>
                <a:lnTo>
                  <a:pt x="26" y="653"/>
                </a:lnTo>
                <a:lnTo>
                  <a:pt x="21" y="658"/>
                </a:lnTo>
                <a:lnTo>
                  <a:pt x="16" y="663"/>
                </a:lnTo>
                <a:lnTo>
                  <a:pt x="12" y="669"/>
                </a:lnTo>
                <a:lnTo>
                  <a:pt x="6" y="677"/>
                </a:lnTo>
                <a:lnTo>
                  <a:pt x="4" y="672"/>
                </a:lnTo>
                <a:lnTo>
                  <a:pt x="3" y="667"/>
                </a:lnTo>
                <a:lnTo>
                  <a:pt x="2" y="660"/>
                </a:lnTo>
                <a:lnTo>
                  <a:pt x="1" y="653"/>
                </a:lnTo>
                <a:lnTo>
                  <a:pt x="0" y="639"/>
                </a:lnTo>
                <a:lnTo>
                  <a:pt x="0" y="628"/>
                </a:lnTo>
                <a:lnTo>
                  <a:pt x="0" y="604"/>
                </a:lnTo>
                <a:lnTo>
                  <a:pt x="2" y="581"/>
                </a:lnTo>
                <a:lnTo>
                  <a:pt x="3" y="570"/>
                </a:lnTo>
                <a:lnTo>
                  <a:pt x="5" y="558"/>
                </a:lnTo>
                <a:lnTo>
                  <a:pt x="8" y="545"/>
                </a:lnTo>
                <a:lnTo>
                  <a:pt x="13" y="529"/>
                </a:lnTo>
                <a:lnTo>
                  <a:pt x="26" y="514"/>
                </a:lnTo>
                <a:lnTo>
                  <a:pt x="38" y="499"/>
                </a:lnTo>
                <a:lnTo>
                  <a:pt x="50" y="482"/>
                </a:lnTo>
                <a:lnTo>
                  <a:pt x="61" y="467"/>
                </a:lnTo>
                <a:lnTo>
                  <a:pt x="81" y="434"/>
                </a:lnTo>
                <a:lnTo>
                  <a:pt x="101" y="401"/>
                </a:lnTo>
                <a:lnTo>
                  <a:pt x="119" y="368"/>
                </a:lnTo>
                <a:lnTo>
                  <a:pt x="141" y="336"/>
                </a:lnTo>
                <a:lnTo>
                  <a:pt x="152" y="321"/>
                </a:lnTo>
                <a:lnTo>
                  <a:pt x="164" y="305"/>
                </a:lnTo>
                <a:lnTo>
                  <a:pt x="177" y="291"/>
                </a:lnTo>
                <a:lnTo>
                  <a:pt x="193" y="277"/>
                </a:lnTo>
                <a:lnTo>
                  <a:pt x="198" y="271"/>
                </a:lnTo>
                <a:lnTo>
                  <a:pt x="204" y="265"/>
                </a:lnTo>
                <a:lnTo>
                  <a:pt x="208" y="257"/>
                </a:lnTo>
                <a:lnTo>
                  <a:pt x="213" y="250"/>
                </a:lnTo>
                <a:lnTo>
                  <a:pt x="219" y="234"/>
                </a:lnTo>
                <a:lnTo>
                  <a:pt x="227" y="218"/>
                </a:lnTo>
                <a:lnTo>
                  <a:pt x="233" y="200"/>
                </a:lnTo>
                <a:lnTo>
                  <a:pt x="242" y="184"/>
                </a:lnTo>
                <a:lnTo>
                  <a:pt x="247" y="176"/>
                </a:lnTo>
                <a:lnTo>
                  <a:pt x="252" y="169"/>
                </a:lnTo>
                <a:lnTo>
                  <a:pt x="259" y="161"/>
                </a:lnTo>
                <a:lnTo>
                  <a:pt x="265" y="154"/>
                </a:lnTo>
                <a:lnTo>
                  <a:pt x="266" y="131"/>
                </a:lnTo>
                <a:lnTo>
                  <a:pt x="270" y="109"/>
                </a:lnTo>
                <a:lnTo>
                  <a:pt x="274" y="89"/>
                </a:lnTo>
                <a:lnTo>
                  <a:pt x="278" y="73"/>
                </a:lnTo>
                <a:lnTo>
                  <a:pt x="299" y="74"/>
                </a:lnTo>
                <a:lnTo>
                  <a:pt x="326" y="77"/>
                </a:lnTo>
                <a:lnTo>
                  <a:pt x="349" y="79"/>
                </a:lnTo>
                <a:lnTo>
                  <a:pt x="359" y="80"/>
                </a:lnTo>
                <a:lnTo>
                  <a:pt x="357" y="91"/>
                </a:lnTo>
                <a:lnTo>
                  <a:pt x="355" y="102"/>
                </a:lnTo>
                <a:lnTo>
                  <a:pt x="352" y="112"/>
                </a:lnTo>
                <a:lnTo>
                  <a:pt x="349" y="121"/>
                </a:lnTo>
                <a:lnTo>
                  <a:pt x="344" y="130"/>
                </a:lnTo>
                <a:lnTo>
                  <a:pt x="341" y="138"/>
                </a:lnTo>
                <a:lnTo>
                  <a:pt x="339" y="146"/>
                </a:lnTo>
                <a:lnTo>
                  <a:pt x="339" y="154"/>
                </a:lnTo>
                <a:lnTo>
                  <a:pt x="343" y="153"/>
                </a:lnTo>
                <a:lnTo>
                  <a:pt x="348" y="150"/>
                </a:lnTo>
                <a:lnTo>
                  <a:pt x="352" y="147"/>
                </a:lnTo>
                <a:lnTo>
                  <a:pt x="356" y="144"/>
                </a:lnTo>
                <a:lnTo>
                  <a:pt x="364" y="137"/>
                </a:lnTo>
                <a:lnTo>
                  <a:pt x="371" y="129"/>
                </a:lnTo>
                <a:lnTo>
                  <a:pt x="376" y="120"/>
                </a:lnTo>
                <a:lnTo>
                  <a:pt x="381" y="110"/>
                </a:lnTo>
                <a:lnTo>
                  <a:pt x="385" y="99"/>
                </a:lnTo>
                <a:lnTo>
                  <a:pt x="388" y="87"/>
                </a:lnTo>
                <a:lnTo>
                  <a:pt x="394" y="66"/>
                </a:lnTo>
                <a:lnTo>
                  <a:pt x="396" y="48"/>
                </a:lnTo>
                <a:lnTo>
                  <a:pt x="398" y="35"/>
                </a:lnTo>
                <a:lnTo>
                  <a:pt x="398" y="30"/>
                </a:lnTo>
                <a:lnTo>
                  <a:pt x="1827" y="30"/>
                </a:lnTo>
                <a:lnTo>
                  <a:pt x="1825" y="21"/>
                </a:lnTo>
                <a:lnTo>
                  <a:pt x="1823" y="13"/>
                </a:lnTo>
                <a:lnTo>
                  <a:pt x="1821" y="5"/>
                </a:lnTo>
                <a:lnTo>
                  <a:pt x="1820" y="0"/>
                </a:lnTo>
                <a:lnTo>
                  <a:pt x="1827" y="0"/>
                </a:lnTo>
                <a:lnTo>
                  <a:pt x="1853" y="0"/>
                </a:lnTo>
                <a:lnTo>
                  <a:pt x="1854" y="11"/>
                </a:lnTo>
                <a:lnTo>
                  <a:pt x="1856" y="21"/>
                </a:lnTo>
                <a:lnTo>
                  <a:pt x="1861" y="30"/>
                </a:lnTo>
                <a:lnTo>
                  <a:pt x="1866" y="38"/>
                </a:lnTo>
                <a:lnTo>
                  <a:pt x="1873" y="46"/>
                </a:lnTo>
                <a:lnTo>
                  <a:pt x="1881" y="51"/>
                </a:lnTo>
                <a:lnTo>
                  <a:pt x="1886" y="53"/>
                </a:lnTo>
                <a:lnTo>
                  <a:pt x="1890" y="54"/>
                </a:lnTo>
                <a:lnTo>
                  <a:pt x="1895" y="55"/>
                </a:lnTo>
                <a:lnTo>
                  <a:pt x="1900" y="55"/>
                </a:lnTo>
                <a:lnTo>
                  <a:pt x="1910" y="55"/>
                </a:lnTo>
                <a:lnTo>
                  <a:pt x="1926" y="55"/>
                </a:lnTo>
                <a:lnTo>
                  <a:pt x="1935" y="56"/>
                </a:lnTo>
                <a:lnTo>
                  <a:pt x="1944" y="58"/>
                </a:lnTo>
                <a:lnTo>
                  <a:pt x="1952" y="61"/>
                </a:lnTo>
                <a:lnTo>
                  <a:pt x="1958" y="64"/>
                </a:lnTo>
                <a:lnTo>
                  <a:pt x="1965" y="68"/>
                </a:lnTo>
                <a:lnTo>
                  <a:pt x="1972" y="71"/>
                </a:lnTo>
                <a:lnTo>
                  <a:pt x="1979" y="73"/>
                </a:lnTo>
                <a:lnTo>
                  <a:pt x="1986" y="73"/>
                </a:lnTo>
                <a:lnTo>
                  <a:pt x="1992" y="72"/>
                </a:lnTo>
                <a:lnTo>
                  <a:pt x="1999" y="67"/>
                </a:lnTo>
                <a:lnTo>
                  <a:pt x="2003" y="63"/>
                </a:lnTo>
                <a:lnTo>
                  <a:pt x="2006" y="61"/>
                </a:lnTo>
                <a:lnTo>
                  <a:pt x="2015" y="69"/>
                </a:lnTo>
                <a:lnTo>
                  <a:pt x="2024" y="75"/>
                </a:lnTo>
                <a:lnTo>
                  <a:pt x="2035" y="81"/>
                </a:lnTo>
                <a:lnTo>
                  <a:pt x="2046" y="86"/>
                </a:lnTo>
                <a:lnTo>
                  <a:pt x="2038" y="93"/>
                </a:lnTo>
                <a:lnTo>
                  <a:pt x="2031" y="100"/>
                </a:lnTo>
                <a:lnTo>
                  <a:pt x="2021" y="104"/>
                </a:lnTo>
                <a:lnTo>
                  <a:pt x="2011" y="108"/>
                </a:lnTo>
                <a:lnTo>
                  <a:pt x="1989" y="114"/>
                </a:lnTo>
                <a:lnTo>
                  <a:pt x="1967" y="118"/>
                </a:lnTo>
                <a:lnTo>
                  <a:pt x="1956" y="120"/>
                </a:lnTo>
                <a:lnTo>
                  <a:pt x="1946" y="122"/>
                </a:lnTo>
                <a:lnTo>
                  <a:pt x="1937" y="125"/>
                </a:lnTo>
                <a:lnTo>
                  <a:pt x="1929" y="128"/>
                </a:lnTo>
                <a:lnTo>
                  <a:pt x="1922" y="133"/>
                </a:lnTo>
                <a:lnTo>
                  <a:pt x="1918" y="138"/>
                </a:lnTo>
                <a:lnTo>
                  <a:pt x="1916" y="141"/>
                </a:lnTo>
                <a:lnTo>
                  <a:pt x="1914" y="145"/>
                </a:lnTo>
                <a:lnTo>
                  <a:pt x="1913" y="149"/>
                </a:lnTo>
                <a:lnTo>
                  <a:pt x="1913" y="154"/>
                </a:lnTo>
                <a:lnTo>
                  <a:pt x="1926" y="155"/>
                </a:lnTo>
                <a:lnTo>
                  <a:pt x="1937" y="156"/>
                </a:lnTo>
                <a:lnTo>
                  <a:pt x="1946" y="158"/>
                </a:lnTo>
                <a:lnTo>
                  <a:pt x="1954" y="160"/>
                </a:lnTo>
                <a:lnTo>
                  <a:pt x="1962" y="162"/>
                </a:lnTo>
                <a:lnTo>
                  <a:pt x="1969" y="164"/>
                </a:lnTo>
                <a:lnTo>
                  <a:pt x="1977" y="166"/>
                </a:lnTo>
                <a:lnTo>
                  <a:pt x="1986" y="166"/>
                </a:lnTo>
                <a:lnTo>
                  <a:pt x="1996" y="165"/>
                </a:lnTo>
                <a:lnTo>
                  <a:pt x="2011" y="161"/>
                </a:lnTo>
                <a:lnTo>
                  <a:pt x="2028" y="155"/>
                </a:lnTo>
                <a:lnTo>
                  <a:pt x="2047" y="147"/>
                </a:lnTo>
                <a:lnTo>
                  <a:pt x="2067" y="140"/>
                </a:lnTo>
                <a:lnTo>
                  <a:pt x="2087" y="135"/>
                </a:lnTo>
                <a:lnTo>
                  <a:pt x="2104" y="130"/>
                </a:lnTo>
                <a:lnTo>
                  <a:pt x="2119" y="129"/>
                </a:lnTo>
                <a:lnTo>
                  <a:pt x="2109" y="140"/>
                </a:lnTo>
                <a:lnTo>
                  <a:pt x="2101" y="147"/>
                </a:lnTo>
                <a:lnTo>
                  <a:pt x="2097" y="151"/>
                </a:lnTo>
                <a:lnTo>
                  <a:pt x="2094" y="155"/>
                </a:lnTo>
                <a:lnTo>
                  <a:pt x="2093" y="160"/>
                </a:lnTo>
                <a:lnTo>
                  <a:pt x="2092" y="166"/>
                </a:lnTo>
                <a:lnTo>
                  <a:pt x="2102" y="166"/>
                </a:lnTo>
                <a:lnTo>
                  <a:pt x="2112" y="166"/>
                </a:lnTo>
                <a:lnTo>
                  <a:pt x="2121" y="167"/>
                </a:lnTo>
                <a:lnTo>
                  <a:pt x="2138" y="169"/>
                </a:lnTo>
                <a:lnTo>
                  <a:pt x="2163" y="172"/>
                </a:lnTo>
                <a:lnTo>
                  <a:pt x="2191" y="175"/>
                </a:lnTo>
                <a:lnTo>
                  <a:pt x="2221" y="179"/>
                </a:lnTo>
                <a:lnTo>
                  <a:pt x="2248" y="182"/>
                </a:lnTo>
                <a:lnTo>
                  <a:pt x="2270" y="184"/>
                </a:lnTo>
                <a:lnTo>
                  <a:pt x="2286" y="184"/>
                </a:lnTo>
                <a:lnTo>
                  <a:pt x="2284" y="193"/>
                </a:lnTo>
                <a:lnTo>
                  <a:pt x="2282" y="199"/>
                </a:lnTo>
                <a:lnTo>
                  <a:pt x="2279" y="205"/>
                </a:lnTo>
                <a:lnTo>
                  <a:pt x="2275" y="210"/>
                </a:lnTo>
                <a:lnTo>
                  <a:pt x="2269" y="212"/>
                </a:lnTo>
                <a:lnTo>
                  <a:pt x="2262" y="214"/>
                </a:lnTo>
                <a:lnTo>
                  <a:pt x="2255" y="215"/>
                </a:lnTo>
                <a:lnTo>
                  <a:pt x="2245" y="216"/>
                </a:lnTo>
                <a:lnTo>
                  <a:pt x="2238" y="215"/>
                </a:lnTo>
                <a:lnTo>
                  <a:pt x="2233" y="214"/>
                </a:lnTo>
                <a:lnTo>
                  <a:pt x="2228" y="212"/>
                </a:lnTo>
                <a:lnTo>
                  <a:pt x="2225" y="210"/>
                </a:lnTo>
                <a:lnTo>
                  <a:pt x="2222" y="206"/>
                </a:lnTo>
                <a:lnTo>
                  <a:pt x="2217" y="204"/>
                </a:lnTo>
                <a:lnTo>
                  <a:pt x="2212" y="203"/>
                </a:lnTo>
                <a:lnTo>
                  <a:pt x="2205" y="203"/>
                </a:lnTo>
                <a:lnTo>
                  <a:pt x="2194" y="203"/>
                </a:lnTo>
                <a:lnTo>
                  <a:pt x="2185" y="205"/>
                </a:lnTo>
                <a:lnTo>
                  <a:pt x="2175" y="209"/>
                </a:lnTo>
                <a:lnTo>
                  <a:pt x="2166" y="213"/>
                </a:lnTo>
                <a:lnTo>
                  <a:pt x="2149" y="223"/>
                </a:lnTo>
                <a:lnTo>
                  <a:pt x="2135" y="234"/>
                </a:lnTo>
                <a:lnTo>
                  <a:pt x="2121" y="245"/>
                </a:lnTo>
                <a:lnTo>
                  <a:pt x="2108" y="255"/>
                </a:lnTo>
                <a:lnTo>
                  <a:pt x="2100" y="258"/>
                </a:lnTo>
                <a:lnTo>
                  <a:pt x="2093" y="261"/>
                </a:lnTo>
                <a:lnTo>
                  <a:pt x="2087" y="264"/>
                </a:lnTo>
                <a:lnTo>
                  <a:pt x="2079" y="265"/>
                </a:lnTo>
                <a:lnTo>
                  <a:pt x="2073" y="266"/>
                </a:lnTo>
                <a:lnTo>
                  <a:pt x="2068" y="268"/>
                </a:lnTo>
                <a:lnTo>
                  <a:pt x="2066" y="271"/>
                </a:lnTo>
                <a:lnTo>
                  <a:pt x="2064" y="276"/>
                </a:lnTo>
                <a:lnTo>
                  <a:pt x="2063" y="285"/>
                </a:lnTo>
                <a:lnTo>
                  <a:pt x="2059" y="295"/>
                </a:lnTo>
                <a:lnTo>
                  <a:pt x="2056" y="304"/>
                </a:lnTo>
                <a:lnTo>
                  <a:pt x="2053" y="312"/>
                </a:lnTo>
                <a:lnTo>
                  <a:pt x="2048" y="321"/>
                </a:lnTo>
                <a:lnTo>
                  <a:pt x="2043" y="328"/>
                </a:lnTo>
                <a:lnTo>
                  <a:pt x="2032" y="342"/>
                </a:lnTo>
                <a:lnTo>
                  <a:pt x="2021" y="355"/>
                </a:lnTo>
                <a:lnTo>
                  <a:pt x="2015" y="362"/>
                </a:lnTo>
                <a:lnTo>
                  <a:pt x="2010" y="369"/>
                </a:lnTo>
                <a:lnTo>
                  <a:pt x="2006" y="378"/>
                </a:lnTo>
                <a:lnTo>
                  <a:pt x="2001" y="386"/>
                </a:lnTo>
                <a:lnTo>
                  <a:pt x="1998" y="394"/>
                </a:lnTo>
                <a:lnTo>
                  <a:pt x="1995" y="404"/>
                </a:lnTo>
                <a:lnTo>
                  <a:pt x="1993" y="414"/>
                </a:lnTo>
                <a:lnTo>
                  <a:pt x="1992" y="424"/>
                </a:lnTo>
                <a:lnTo>
                  <a:pt x="1993" y="432"/>
                </a:lnTo>
                <a:lnTo>
                  <a:pt x="1997" y="438"/>
                </a:lnTo>
                <a:lnTo>
                  <a:pt x="2001" y="443"/>
                </a:lnTo>
                <a:lnTo>
                  <a:pt x="2007" y="447"/>
                </a:lnTo>
                <a:lnTo>
                  <a:pt x="2012" y="451"/>
                </a:lnTo>
                <a:lnTo>
                  <a:pt x="2018" y="453"/>
                </a:lnTo>
                <a:lnTo>
                  <a:pt x="2022" y="455"/>
                </a:lnTo>
                <a:lnTo>
                  <a:pt x="2026" y="456"/>
                </a:lnTo>
                <a:lnTo>
                  <a:pt x="2032" y="455"/>
                </a:lnTo>
                <a:lnTo>
                  <a:pt x="2037" y="454"/>
                </a:lnTo>
                <a:lnTo>
                  <a:pt x="2043" y="453"/>
                </a:lnTo>
                <a:lnTo>
                  <a:pt x="2047" y="451"/>
                </a:lnTo>
                <a:lnTo>
                  <a:pt x="2052" y="448"/>
                </a:lnTo>
                <a:lnTo>
                  <a:pt x="2056" y="445"/>
                </a:lnTo>
                <a:lnTo>
                  <a:pt x="2060" y="441"/>
                </a:lnTo>
                <a:lnTo>
                  <a:pt x="2064" y="437"/>
                </a:lnTo>
                <a:lnTo>
                  <a:pt x="2070" y="427"/>
                </a:lnTo>
                <a:lnTo>
                  <a:pt x="2076" y="417"/>
                </a:lnTo>
                <a:lnTo>
                  <a:pt x="2080" y="405"/>
                </a:lnTo>
                <a:lnTo>
                  <a:pt x="2085" y="393"/>
                </a:lnTo>
                <a:lnTo>
                  <a:pt x="2092" y="368"/>
                </a:lnTo>
                <a:lnTo>
                  <a:pt x="2100" y="344"/>
                </a:lnTo>
                <a:lnTo>
                  <a:pt x="2103" y="333"/>
                </a:lnTo>
                <a:lnTo>
                  <a:pt x="2108" y="323"/>
                </a:lnTo>
                <a:lnTo>
                  <a:pt x="2113" y="314"/>
                </a:lnTo>
                <a:lnTo>
                  <a:pt x="2119" y="307"/>
                </a:lnTo>
                <a:lnTo>
                  <a:pt x="2135" y="295"/>
                </a:lnTo>
                <a:lnTo>
                  <a:pt x="2152" y="283"/>
                </a:lnTo>
                <a:lnTo>
                  <a:pt x="2169" y="273"/>
                </a:lnTo>
                <a:lnTo>
                  <a:pt x="2188" y="262"/>
                </a:lnTo>
                <a:lnTo>
                  <a:pt x="2205" y="252"/>
                </a:lnTo>
                <a:lnTo>
                  <a:pt x="2223" y="243"/>
                </a:lnTo>
                <a:lnTo>
                  <a:pt x="2238" y="233"/>
                </a:lnTo>
                <a:lnTo>
                  <a:pt x="2251" y="222"/>
                </a:lnTo>
                <a:lnTo>
                  <a:pt x="2266" y="237"/>
                </a:lnTo>
                <a:lnTo>
                  <a:pt x="2278" y="249"/>
                </a:lnTo>
                <a:lnTo>
                  <a:pt x="2283" y="255"/>
                </a:lnTo>
                <a:lnTo>
                  <a:pt x="2288" y="261"/>
                </a:lnTo>
                <a:lnTo>
                  <a:pt x="2293" y="269"/>
                </a:lnTo>
                <a:lnTo>
                  <a:pt x="2299" y="277"/>
                </a:lnTo>
                <a:lnTo>
                  <a:pt x="2289" y="284"/>
                </a:lnTo>
                <a:lnTo>
                  <a:pt x="2281" y="290"/>
                </a:lnTo>
                <a:lnTo>
                  <a:pt x="2273" y="296"/>
                </a:lnTo>
                <a:lnTo>
                  <a:pt x="2267" y="303"/>
                </a:lnTo>
                <a:lnTo>
                  <a:pt x="2260" y="310"/>
                </a:lnTo>
                <a:lnTo>
                  <a:pt x="2255" y="318"/>
                </a:lnTo>
                <a:lnTo>
                  <a:pt x="2250" y="328"/>
                </a:lnTo>
                <a:lnTo>
                  <a:pt x="2245" y="339"/>
                </a:lnTo>
                <a:lnTo>
                  <a:pt x="2259" y="338"/>
                </a:lnTo>
                <a:lnTo>
                  <a:pt x="2271" y="336"/>
                </a:lnTo>
                <a:lnTo>
                  <a:pt x="2284" y="334"/>
                </a:lnTo>
                <a:lnTo>
                  <a:pt x="2299" y="333"/>
                </a:lnTo>
                <a:lnTo>
                  <a:pt x="2299" y="347"/>
                </a:lnTo>
                <a:lnTo>
                  <a:pt x="2299" y="363"/>
                </a:lnTo>
                <a:lnTo>
                  <a:pt x="2299" y="380"/>
                </a:lnTo>
                <a:lnTo>
                  <a:pt x="2299" y="394"/>
                </a:lnTo>
                <a:lnTo>
                  <a:pt x="2299" y="394"/>
                </a:lnTo>
                <a:lnTo>
                  <a:pt x="2299" y="394"/>
                </a:lnTo>
                <a:lnTo>
                  <a:pt x="2293" y="399"/>
                </a:lnTo>
                <a:lnTo>
                  <a:pt x="2288" y="404"/>
                </a:lnTo>
                <a:lnTo>
                  <a:pt x="2281" y="411"/>
                </a:lnTo>
                <a:lnTo>
                  <a:pt x="2276" y="418"/>
                </a:lnTo>
                <a:lnTo>
                  <a:pt x="2250" y="426"/>
                </a:lnTo>
                <a:lnTo>
                  <a:pt x="2228" y="435"/>
                </a:lnTo>
                <a:lnTo>
                  <a:pt x="2219" y="439"/>
                </a:lnTo>
                <a:lnTo>
                  <a:pt x="2212" y="443"/>
                </a:lnTo>
                <a:lnTo>
                  <a:pt x="2206" y="446"/>
                </a:lnTo>
                <a:lnTo>
                  <a:pt x="2205" y="450"/>
                </a:lnTo>
                <a:lnTo>
                  <a:pt x="2205" y="452"/>
                </a:lnTo>
                <a:lnTo>
                  <a:pt x="2206" y="454"/>
                </a:lnTo>
                <a:lnTo>
                  <a:pt x="2209" y="456"/>
                </a:lnTo>
                <a:lnTo>
                  <a:pt x="2212" y="458"/>
                </a:lnTo>
                <a:lnTo>
                  <a:pt x="2219" y="463"/>
                </a:lnTo>
                <a:lnTo>
                  <a:pt x="2227" y="466"/>
                </a:lnTo>
                <a:lnTo>
                  <a:pt x="2236" y="469"/>
                </a:lnTo>
                <a:lnTo>
                  <a:pt x="2245" y="472"/>
                </a:lnTo>
                <a:lnTo>
                  <a:pt x="2253" y="473"/>
                </a:lnTo>
                <a:lnTo>
                  <a:pt x="2258" y="474"/>
                </a:lnTo>
                <a:lnTo>
                  <a:pt x="2265" y="473"/>
                </a:lnTo>
                <a:lnTo>
                  <a:pt x="2273" y="472"/>
                </a:lnTo>
                <a:lnTo>
                  <a:pt x="2283" y="469"/>
                </a:lnTo>
                <a:lnTo>
                  <a:pt x="2293" y="466"/>
                </a:lnTo>
                <a:lnTo>
                  <a:pt x="2317" y="457"/>
                </a:lnTo>
                <a:lnTo>
                  <a:pt x="2343" y="447"/>
                </a:lnTo>
                <a:lnTo>
                  <a:pt x="2369" y="436"/>
                </a:lnTo>
                <a:lnTo>
                  <a:pt x="2393" y="425"/>
                </a:lnTo>
                <a:lnTo>
                  <a:pt x="2415" y="415"/>
                </a:lnTo>
                <a:lnTo>
                  <a:pt x="2433" y="408"/>
                </a:lnTo>
                <a:lnTo>
                  <a:pt x="2439" y="407"/>
                </a:lnTo>
                <a:lnTo>
                  <a:pt x="2446" y="405"/>
                </a:lnTo>
                <a:lnTo>
                  <a:pt x="2452" y="403"/>
                </a:lnTo>
                <a:lnTo>
                  <a:pt x="2458" y="400"/>
                </a:lnTo>
                <a:lnTo>
                  <a:pt x="2530" y="382"/>
                </a:lnTo>
                <a:lnTo>
                  <a:pt x="2544" y="380"/>
                </a:lnTo>
                <a:lnTo>
                  <a:pt x="2557" y="378"/>
                </a:lnTo>
                <a:lnTo>
                  <a:pt x="2570" y="373"/>
                </a:lnTo>
                <a:lnTo>
                  <a:pt x="2583" y="369"/>
                </a:lnTo>
                <a:lnTo>
                  <a:pt x="2597" y="364"/>
                </a:lnTo>
                <a:lnTo>
                  <a:pt x="2611" y="357"/>
                </a:lnTo>
                <a:lnTo>
                  <a:pt x="2625" y="350"/>
                </a:lnTo>
                <a:lnTo>
                  <a:pt x="2638" y="342"/>
                </a:lnTo>
                <a:lnTo>
                  <a:pt x="2651" y="334"/>
                </a:lnTo>
                <a:lnTo>
                  <a:pt x="2664" y="324"/>
                </a:lnTo>
                <a:lnTo>
                  <a:pt x="2676" y="313"/>
                </a:lnTo>
                <a:lnTo>
                  <a:pt x="2689" y="303"/>
                </a:lnTo>
                <a:lnTo>
                  <a:pt x="2701" y="291"/>
                </a:lnTo>
                <a:lnTo>
                  <a:pt x="2710" y="279"/>
                </a:lnTo>
                <a:lnTo>
                  <a:pt x="2721" y="266"/>
                </a:lnTo>
                <a:lnTo>
                  <a:pt x="2730" y="252"/>
                </a:lnTo>
                <a:lnTo>
                  <a:pt x="2817" y="252"/>
                </a:lnTo>
                <a:lnTo>
                  <a:pt x="2850" y="248"/>
                </a:lnTo>
                <a:lnTo>
                  <a:pt x="2880" y="246"/>
                </a:lnTo>
                <a:lnTo>
                  <a:pt x="2906" y="244"/>
                </a:lnTo>
                <a:lnTo>
                  <a:pt x="2931" y="241"/>
                </a:lnTo>
                <a:lnTo>
                  <a:pt x="2942" y="239"/>
                </a:lnTo>
                <a:lnTo>
                  <a:pt x="2954" y="237"/>
                </a:lnTo>
                <a:lnTo>
                  <a:pt x="2965" y="234"/>
                </a:lnTo>
                <a:lnTo>
                  <a:pt x="2975" y="230"/>
                </a:lnTo>
                <a:lnTo>
                  <a:pt x="2986" y="225"/>
                </a:lnTo>
                <a:lnTo>
                  <a:pt x="2996" y="219"/>
                </a:lnTo>
                <a:lnTo>
                  <a:pt x="3006" y="212"/>
                </a:lnTo>
                <a:lnTo>
                  <a:pt x="3016" y="203"/>
                </a:lnTo>
                <a:lnTo>
                  <a:pt x="3028" y="190"/>
                </a:lnTo>
                <a:lnTo>
                  <a:pt x="3038" y="177"/>
                </a:lnTo>
                <a:lnTo>
                  <a:pt x="3048" y="162"/>
                </a:lnTo>
                <a:lnTo>
                  <a:pt x="3059" y="148"/>
                </a:lnTo>
                <a:lnTo>
                  <a:pt x="3064" y="142"/>
                </a:lnTo>
                <a:lnTo>
                  <a:pt x="3070" y="136"/>
                </a:lnTo>
                <a:lnTo>
                  <a:pt x="3075" y="130"/>
                </a:lnTo>
                <a:lnTo>
                  <a:pt x="3082" y="126"/>
                </a:lnTo>
                <a:lnTo>
                  <a:pt x="3089" y="122"/>
                </a:lnTo>
                <a:lnTo>
                  <a:pt x="3097" y="119"/>
                </a:lnTo>
                <a:lnTo>
                  <a:pt x="3106" y="117"/>
                </a:lnTo>
                <a:lnTo>
                  <a:pt x="3116" y="117"/>
                </a:lnTo>
                <a:lnTo>
                  <a:pt x="3136" y="118"/>
                </a:lnTo>
                <a:lnTo>
                  <a:pt x="3153" y="119"/>
                </a:lnTo>
                <a:lnTo>
                  <a:pt x="3160" y="120"/>
                </a:lnTo>
                <a:lnTo>
                  <a:pt x="3165" y="119"/>
                </a:lnTo>
                <a:lnTo>
                  <a:pt x="3171" y="119"/>
                </a:lnTo>
                <a:lnTo>
                  <a:pt x="3175" y="117"/>
                </a:lnTo>
                <a:lnTo>
                  <a:pt x="3175" y="125"/>
                </a:lnTo>
                <a:lnTo>
                  <a:pt x="3172" y="134"/>
                </a:lnTo>
                <a:lnTo>
                  <a:pt x="3168" y="144"/>
                </a:lnTo>
                <a:lnTo>
                  <a:pt x="3164" y="156"/>
                </a:lnTo>
                <a:lnTo>
                  <a:pt x="3160" y="165"/>
                </a:lnTo>
                <a:lnTo>
                  <a:pt x="3155" y="174"/>
                </a:lnTo>
                <a:lnTo>
                  <a:pt x="3152" y="181"/>
                </a:lnTo>
                <a:lnTo>
                  <a:pt x="3149" y="184"/>
                </a:lnTo>
                <a:lnTo>
                  <a:pt x="3149" y="252"/>
                </a:lnTo>
                <a:lnTo>
                  <a:pt x="3155" y="258"/>
                </a:lnTo>
              </a:path>
            </a:pathLst>
          </a:custGeom>
          <a:solidFill>
            <a:schemeClr val="bg1">
              <a:lumMod val="95000"/>
            </a:schemeClr>
          </a:solidFill>
          <a:ln w="12700" cmpd="sng">
            <a:solidFill>
              <a:schemeClr val="bg2"/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de-DE" b="0" dirty="0">
              <a:latin typeface="Arial" charset="0"/>
            </a:endParaRPr>
          </a:p>
        </p:txBody>
      </p:sp>
      <p:sp>
        <p:nvSpPr>
          <p:cNvPr id="149508" name="Rectangle 5"/>
          <p:cNvSpPr txBox="1">
            <a:spLocks noGrp="1" noChangeArrowheads="1"/>
          </p:cNvSpPr>
          <p:nvPr/>
        </p:nvSpPr>
        <p:spPr bwMode="auto">
          <a:xfrm>
            <a:off x="9109075" y="6623050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/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A6A95FC1-E00F-40DD-9C10-D1D260DD7670}" type="slidenum">
              <a:rPr lang="de-DE" sz="1100" b="0">
                <a:solidFill>
                  <a:srgbClr val="000000"/>
                </a:solidFill>
                <a:latin typeface="Arial" charset="0"/>
                <a:cs typeface="Arial" charset="0"/>
              </a:rPr>
              <a:pPr algn="r">
                <a:buSzPct val="100000"/>
              </a:pPr>
              <a:t>3</a:t>
            </a:fld>
            <a:endParaRPr lang="de-DE" sz="1100" b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950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19" tIns="45709" rIns="91419" bIns="45709"/>
          <a:lstStyle/>
          <a:p>
            <a:r>
              <a:rPr lang="en-US" dirty="0" smtClean="0">
                <a:solidFill>
                  <a:srgbClr val="000000"/>
                </a:solidFill>
                <a:latin typeface="Arial Black" pitchFamily="34" charset="0"/>
              </a:rPr>
              <a:t>Aurubis Group Globally</a:t>
            </a:r>
            <a:endParaRPr lang="de-DE" b="1" dirty="0" smtClean="0">
              <a:solidFill>
                <a:srgbClr val="000000"/>
              </a:solidFill>
              <a:latin typeface="Arial Black" pitchFamily="34" charset="0"/>
            </a:endParaRPr>
          </a:p>
        </p:txBody>
      </p:sp>
      <p:sp>
        <p:nvSpPr>
          <p:cNvPr id="149510" name="Rectangle 31"/>
          <p:cNvSpPr>
            <a:spLocks noChangeArrowheads="1"/>
          </p:cNvSpPr>
          <p:nvPr/>
        </p:nvSpPr>
        <p:spPr bwMode="auto">
          <a:xfrm>
            <a:off x="5084763" y="1778000"/>
            <a:ext cx="2176462" cy="1751013"/>
          </a:xfrm>
          <a:prstGeom prst="rect">
            <a:avLst/>
          </a:prstGeom>
          <a:noFill/>
          <a:ln w="38100" algn="ctr">
            <a:solidFill>
              <a:srgbClr val="0077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19" tIns="45709" rIns="91419" bIns="45709" anchor="ctr"/>
          <a:lstStyle/>
          <a:p>
            <a:endParaRPr lang="en-US" b="0">
              <a:latin typeface="Arial" charset="0"/>
              <a:cs typeface="Arial" charset="0"/>
            </a:endParaRPr>
          </a:p>
        </p:txBody>
      </p:sp>
      <p:sp>
        <p:nvSpPr>
          <p:cNvPr id="149511" name="Text Box 32"/>
          <p:cNvSpPr txBox="1">
            <a:spLocks noChangeArrowheads="1"/>
          </p:cNvSpPr>
          <p:nvPr/>
        </p:nvSpPr>
        <p:spPr bwMode="auto">
          <a:xfrm>
            <a:off x="5211763" y="1824038"/>
            <a:ext cx="131153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Commercial</a:t>
            </a:r>
          </a:p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Primary copper</a:t>
            </a:r>
            <a:endParaRPr lang="de-DE" sz="1200" u="sng" dirty="0">
              <a:solidFill>
                <a:srgbClr val="0077B2"/>
              </a:solidFill>
              <a:latin typeface="Arial" charset="0"/>
              <a:cs typeface="Arial" charset="0"/>
            </a:endParaRPr>
          </a:p>
        </p:txBody>
      </p:sp>
      <p:sp>
        <p:nvSpPr>
          <p:cNvPr id="149512" name="Rectangle 33"/>
          <p:cNvSpPr>
            <a:spLocks noChangeArrowheads="1"/>
          </p:cNvSpPr>
          <p:nvPr/>
        </p:nvSpPr>
        <p:spPr bwMode="auto">
          <a:xfrm>
            <a:off x="5059363" y="3730625"/>
            <a:ext cx="2201862" cy="1812925"/>
          </a:xfrm>
          <a:prstGeom prst="rect">
            <a:avLst/>
          </a:prstGeom>
          <a:noFill/>
          <a:ln w="38100" algn="ctr">
            <a:solidFill>
              <a:srgbClr val="0077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19" tIns="45709" rIns="91419" bIns="45709" anchor="ctr"/>
          <a:lstStyle/>
          <a:p>
            <a:endParaRPr lang="en-US" b="0">
              <a:latin typeface="Arial" charset="0"/>
              <a:cs typeface="Arial" charset="0"/>
            </a:endParaRPr>
          </a:p>
        </p:txBody>
      </p:sp>
      <p:sp>
        <p:nvSpPr>
          <p:cNvPr id="149513" name="Text Box 34"/>
          <p:cNvSpPr txBox="1">
            <a:spLocks noChangeArrowheads="1"/>
          </p:cNvSpPr>
          <p:nvPr/>
        </p:nvSpPr>
        <p:spPr bwMode="auto">
          <a:xfrm>
            <a:off x="5211763" y="3740150"/>
            <a:ext cx="1362831" cy="64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Commercial</a:t>
            </a:r>
            <a:endParaRPr lang="de-DE" sz="1200" u="sng" dirty="0">
              <a:solidFill>
                <a:srgbClr val="0077B2"/>
              </a:solidFill>
              <a:latin typeface="Arial" charset="0"/>
              <a:cs typeface="Arial" charset="0"/>
            </a:endParaRPr>
          </a:p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Recycling </a:t>
            </a:r>
            <a:r>
              <a:rPr lang="de-DE" sz="1200" u="sng" dirty="0">
                <a:solidFill>
                  <a:srgbClr val="0077B2"/>
                </a:solidFill>
                <a:latin typeface="Arial" charset="0"/>
                <a:cs typeface="Arial" charset="0"/>
              </a:rPr>
              <a:t>/</a:t>
            </a:r>
            <a:br>
              <a:rPr lang="de-DE" sz="1200" u="sng" dirty="0">
                <a:solidFill>
                  <a:srgbClr val="0077B2"/>
                </a:solidFill>
                <a:latin typeface="Arial" charset="0"/>
                <a:cs typeface="Arial" charset="0"/>
              </a:rPr>
            </a:b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Presious metals</a:t>
            </a:r>
            <a:endParaRPr lang="de-DE" sz="1200" u="sng" dirty="0">
              <a:solidFill>
                <a:srgbClr val="0077B2"/>
              </a:solidFill>
              <a:latin typeface="Arial" charset="0"/>
              <a:cs typeface="Arial" charset="0"/>
            </a:endParaRPr>
          </a:p>
        </p:txBody>
      </p:sp>
      <p:sp>
        <p:nvSpPr>
          <p:cNvPr id="149514" name="Rectangle 35"/>
          <p:cNvSpPr>
            <a:spLocks noChangeArrowheads="1"/>
          </p:cNvSpPr>
          <p:nvPr/>
        </p:nvSpPr>
        <p:spPr bwMode="auto">
          <a:xfrm>
            <a:off x="7396163" y="1770063"/>
            <a:ext cx="2159000" cy="3752850"/>
          </a:xfrm>
          <a:prstGeom prst="rect">
            <a:avLst/>
          </a:prstGeom>
          <a:noFill/>
          <a:ln w="38100" algn="ctr">
            <a:solidFill>
              <a:srgbClr val="0077B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19" tIns="45709" rIns="91419" bIns="45709" anchor="ctr"/>
          <a:lstStyle/>
          <a:p>
            <a:endParaRPr lang="en-US" b="0">
              <a:latin typeface="Arial" charset="0"/>
              <a:cs typeface="Arial" charset="0"/>
            </a:endParaRPr>
          </a:p>
        </p:txBody>
      </p:sp>
      <p:sp>
        <p:nvSpPr>
          <p:cNvPr id="149515" name="Text Box 48"/>
          <p:cNvSpPr txBox="1">
            <a:spLocks noChangeArrowheads="1"/>
          </p:cNvSpPr>
          <p:nvPr/>
        </p:nvSpPr>
        <p:spPr bwMode="auto">
          <a:xfrm>
            <a:off x="7419975" y="1824038"/>
            <a:ext cx="14253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Commercial</a:t>
            </a:r>
            <a:endParaRPr lang="de-DE" sz="1200" u="sng" dirty="0">
              <a:solidFill>
                <a:srgbClr val="0077B2"/>
              </a:solidFill>
              <a:latin typeface="Arial" charset="0"/>
              <a:cs typeface="Arial" charset="0"/>
            </a:endParaRPr>
          </a:p>
          <a:p>
            <a:pPr>
              <a:buSzPct val="100000"/>
            </a:pPr>
            <a:r>
              <a:rPr lang="de-DE" sz="1200" u="sng" dirty="0" smtClean="0">
                <a:solidFill>
                  <a:srgbClr val="0077B2"/>
                </a:solidFill>
                <a:latin typeface="Arial" charset="0"/>
                <a:cs typeface="Arial" charset="0"/>
              </a:rPr>
              <a:t>Copper products</a:t>
            </a:r>
            <a:endParaRPr lang="de-DE" sz="1200" u="sng" dirty="0">
              <a:solidFill>
                <a:srgbClr val="0077B2"/>
              </a:solidFill>
              <a:latin typeface="Arial" charset="0"/>
              <a:cs typeface="Arial" charset="0"/>
            </a:endParaRPr>
          </a:p>
        </p:txBody>
      </p:sp>
      <p:sp>
        <p:nvSpPr>
          <p:cNvPr id="43021" name="Rectangle 16"/>
          <p:cNvSpPr>
            <a:spLocks noChangeArrowheads="1"/>
          </p:cNvSpPr>
          <p:nvPr/>
        </p:nvSpPr>
        <p:spPr bwMode="auto">
          <a:xfrm>
            <a:off x="5038725" y="5715000"/>
            <a:ext cx="4516438" cy="855663"/>
          </a:xfrm>
          <a:prstGeom prst="rect">
            <a:avLst/>
          </a:prstGeom>
          <a:noFill/>
          <a:ln w="28575" algn="ctr">
            <a:solidFill>
              <a:schemeClr val="accent3"/>
            </a:solidFill>
            <a:miter lim="800000"/>
            <a:headEnd/>
            <a:tailEnd/>
          </a:ln>
          <a:effectLst/>
          <a:extLst/>
        </p:spPr>
        <p:txBody>
          <a:bodyPr lIns="53988" tIns="45709" rIns="53988" bIns="45709" anchor="ctr"/>
          <a:lstStyle/>
          <a:p>
            <a:pPr algn="ctr">
              <a:buSzPct val="100000"/>
              <a:defRPr/>
            </a:pPr>
            <a:r>
              <a:rPr lang="de-DE" sz="16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International sales and distribution network of Aurubis products </a:t>
            </a:r>
            <a:r>
              <a:rPr lang="de-DE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more than</a:t>
            </a:r>
            <a:r>
              <a:rPr lang="de-DE" sz="16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20 countries</a:t>
            </a:r>
            <a:r>
              <a:rPr lang="de-DE" sz="16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DE" sz="1600" b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de-DE" sz="1600" b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(Europe, Asia and North America)</a:t>
            </a:r>
            <a:endParaRPr lang="de-DE" sz="1600" b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7" name="AutoShape 27"/>
          <p:cNvSpPr>
            <a:spLocks noChangeArrowheads="1"/>
          </p:cNvSpPr>
          <p:nvPr/>
        </p:nvSpPr>
        <p:spPr bwMode="auto">
          <a:xfrm>
            <a:off x="5191125" y="1174750"/>
            <a:ext cx="2157413" cy="487363"/>
          </a:xfrm>
          <a:prstGeom prst="chevron">
            <a:avLst>
              <a:gd name="adj" fmla="val 25064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19" tIns="45709" rIns="91419" bIns="45709" anchor="ctr"/>
          <a:lstStyle/>
          <a:p>
            <a:pPr algn="ctr">
              <a:lnSpc>
                <a:spcPct val="90000"/>
              </a:lnSpc>
              <a:buSzPct val="100000"/>
            </a:pPr>
            <a:r>
              <a:rPr lang="de-DE" sz="1400" dirty="0" smtClean="0">
                <a:solidFill>
                  <a:srgbClr val="FFFFFF"/>
                </a:solidFill>
              </a:rPr>
              <a:t>Copper production </a:t>
            </a:r>
            <a:endParaRPr lang="de-DE" sz="1400" b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49518" name="AutoShape 30"/>
          <p:cNvSpPr>
            <a:spLocks noChangeArrowheads="1"/>
          </p:cNvSpPr>
          <p:nvPr/>
        </p:nvSpPr>
        <p:spPr bwMode="auto">
          <a:xfrm>
            <a:off x="7400925" y="1174750"/>
            <a:ext cx="2268538" cy="487363"/>
          </a:xfrm>
          <a:prstGeom prst="chevron">
            <a:avLst>
              <a:gd name="adj" fmla="val 24911"/>
            </a:avLst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lIns="91419" tIns="45709" rIns="91419" bIns="45709" anchor="ctr"/>
          <a:lstStyle/>
          <a:p>
            <a:pPr algn="ctr">
              <a:lnSpc>
                <a:spcPct val="90000"/>
              </a:lnSpc>
              <a:buSzPct val="100000"/>
            </a:pPr>
            <a:r>
              <a:rPr lang="de-DE" sz="1400" b="0" dirty="0" smtClean="0">
                <a:solidFill>
                  <a:srgbClr val="FFFFFF"/>
                </a:solidFill>
                <a:latin typeface="Arial" charset="0"/>
                <a:cs typeface="Arial" charset="0"/>
              </a:rPr>
              <a:t>Copper processing</a:t>
            </a:r>
            <a:endParaRPr lang="de-DE" sz="1400" b="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149519" name="Text Box 17"/>
          <p:cNvSpPr txBox="1">
            <a:spLocks noChangeArrowheads="1"/>
          </p:cNvSpPr>
          <p:nvPr/>
        </p:nvSpPr>
        <p:spPr bwMode="auto">
          <a:xfrm>
            <a:off x="165100" y="973138"/>
            <a:ext cx="2165935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Production plants</a:t>
            </a:r>
            <a:endParaRPr lang="de-DE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9520" name="Oval 54"/>
          <p:cNvSpPr>
            <a:spLocks noChangeAspect="1" noChangeArrowheads="1"/>
          </p:cNvSpPr>
          <p:nvPr/>
        </p:nvSpPr>
        <p:spPr bwMode="auto">
          <a:xfrm>
            <a:off x="1404938" y="1803400"/>
            <a:ext cx="107950" cy="10795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lIns="91419" tIns="45709" rIns="91419" bIns="45709" anchor="ctr"/>
          <a:lstStyle/>
          <a:p>
            <a:endParaRPr lang="en-US" b="0">
              <a:latin typeface="Arial" charset="0"/>
              <a:cs typeface="Arial" charset="0"/>
            </a:endParaRPr>
          </a:p>
        </p:txBody>
      </p:sp>
      <p:grpSp>
        <p:nvGrpSpPr>
          <p:cNvPr id="149521" name="Gruppieren 3"/>
          <p:cNvGrpSpPr>
            <a:grpSpLocks/>
          </p:cNvGrpSpPr>
          <p:nvPr/>
        </p:nvGrpSpPr>
        <p:grpSpPr bwMode="auto">
          <a:xfrm>
            <a:off x="587375" y="1293813"/>
            <a:ext cx="4194175" cy="5060950"/>
            <a:chOff x="617697" y="1500187"/>
            <a:chExt cx="4194175" cy="5060951"/>
          </a:xfrm>
        </p:grpSpPr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617697" y="5022850"/>
              <a:ext cx="487363" cy="692150"/>
            </a:xfrm>
            <a:custGeom>
              <a:avLst/>
              <a:gdLst>
                <a:gd name="T0" fmla="*/ 177 w 307"/>
                <a:gd name="T1" fmla="*/ 0 h 436"/>
                <a:gd name="T2" fmla="*/ 194 w 307"/>
                <a:gd name="T3" fmla="*/ 37 h 436"/>
                <a:gd name="T4" fmla="*/ 211 w 307"/>
                <a:gd name="T5" fmla="*/ 38 h 436"/>
                <a:gd name="T6" fmla="*/ 256 w 307"/>
                <a:gd name="T7" fmla="*/ 45 h 436"/>
                <a:gd name="T8" fmla="*/ 279 w 307"/>
                <a:gd name="T9" fmla="*/ 56 h 436"/>
                <a:gd name="T10" fmla="*/ 299 w 307"/>
                <a:gd name="T11" fmla="*/ 89 h 436"/>
                <a:gd name="T12" fmla="*/ 304 w 307"/>
                <a:gd name="T13" fmla="*/ 103 h 436"/>
                <a:gd name="T14" fmla="*/ 248 w 307"/>
                <a:gd name="T15" fmla="*/ 126 h 436"/>
                <a:gd name="T16" fmla="*/ 232 w 307"/>
                <a:gd name="T17" fmla="*/ 167 h 436"/>
                <a:gd name="T18" fmla="*/ 216 w 307"/>
                <a:gd name="T19" fmla="*/ 205 h 436"/>
                <a:gd name="T20" fmla="*/ 205 w 307"/>
                <a:gd name="T21" fmla="*/ 234 h 436"/>
                <a:gd name="T22" fmla="*/ 180 w 307"/>
                <a:gd name="T23" fmla="*/ 227 h 436"/>
                <a:gd name="T24" fmla="*/ 175 w 307"/>
                <a:gd name="T25" fmla="*/ 257 h 436"/>
                <a:gd name="T26" fmla="*/ 178 w 307"/>
                <a:gd name="T27" fmla="*/ 287 h 436"/>
                <a:gd name="T28" fmla="*/ 155 w 307"/>
                <a:gd name="T29" fmla="*/ 314 h 436"/>
                <a:gd name="T30" fmla="*/ 152 w 307"/>
                <a:gd name="T31" fmla="*/ 354 h 436"/>
                <a:gd name="T32" fmla="*/ 156 w 307"/>
                <a:gd name="T33" fmla="*/ 378 h 436"/>
                <a:gd name="T34" fmla="*/ 116 w 307"/>
                <a:gd name="T35" fmla="*/ 398 h 436"/>
                <a:gd name="T36" fmla="*/ 115 w 307"/>
                <a:gd name="T37" fmla="*/ 432 h 436"/>
                <a:gd name="T38" fmla="*/ 59 w 307"/>
                <a:gd name="T39" fmla="*/ 436 h 436"/>
                <a:gd name="T40" fmla="*/ 19 w 307"/>
                <a:gd name="T41" fmla="*/ 406 h 436"/>
                <a:gd name="T42" fmla="*/ 0 w 307"/>
                <a:gd name="T43" fmla="*/ 395 h 436"/>
                <a:gd name="T44" fmla="*/ 22 w 307"/>
                <a:gd name="T45" fmla="*/ 362 h 436"/>
                <a:gd name="T46" fmla="*/ 48 w 307"/>
                <a:gd name="T47" fmla="*/ 314 h 436"/>
                <a:gd name="T48" fmla="*/ 44 w 307"/>
                <a:gd name="T49" fmla="*/ 288 h 436"/>
                <a:gd name="T50" fmla="*/ 30 w 307"/>
                <a:gd name="T51" fmla="*/ 272 h 436"/>
                <a:gd name="T52" fmla="*/ 52 w 307"/>
                <a:gd name="T53" fmla="*/ 252 h 436"/>
                <a:gd name="T54" fmla="*/ 22 w 307"/>
                <a:gd name="T55" fmla="*/ 256 h 436"/>
                <a:gd name="T56" fmla="*/ 30 w 307"/>
                <a:gd name="T57" fmla="*/ 226 h 436"/>
                <a:gd name="T58" fmla="*/ 41 w 307"/>
                <a:gd name="T59" fmla="*/ 200 h 436"/>
                <a:gd name="T60" fmla="*/ 52 w 307"/>
                <a:gd name="T61" fmla="*/ 186 h 436"/>
                <a:gd name="T62" fmla="*/ 82 w 307"/>
                <a:gd name="T63" fmla="*/ 167 h 436"/>
                <a:gd name="T64" fmla="*/ 122 w 307"/>
                <a:gd name="T65" fmla="*/ 115 h 436"/>
                <a:gd name="T66" fmla="*/ 137 w 307"/>
                <a:gd name="T67" fmla="*/ 78 h 436"/>
                <a:gd name="T68" fmla="*/ 148 w 307"/>
                <a:gd name="T69" fmla="*/ 38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436">
                  <a:moveTo>
                    <a:pt x="155" y="4"/>
                  </a:moveTo>
                  <a:lnTo>
                    <a:pt x="177" y="0"/>
                  </a:lnTo>
                  <a:lnTo>
                    <a:pt x="192" y="17"/>
                  </a:lnTo>
                  <a:lnTo>
                    <a:pt x="194" y="37"/>
                  </a:lnTo>
                  <a:lnTo>
                    <a:pt x="200" y="41"/>
                  </a:lnTo>
                  <a:lnTo>
                    <a:pt x="211" y="38"/>
                  </a:lnTo>
                  <a:lnTo>
                    <a:pt x="246" y="52"/>
                  </a:lnTo>
                  <a:lnTo>
                    <a:pt x="256" y="45"/>
                  </a:lnTo>
                  <a:lnTo>
                    <a:pt x="270" y="44"/>
                  </a:lnTo>
                  <a:lnTo>
                    <a:pt x="279" y="56"/>
                  </a:lnTo>
                  <a:lnTo>
                    <a:pt x="287" y="76"/>
                  </a:lnTo>
                  <a:lnTo>
                    <a:pt x="299" y="89"/>
                  </a:lnTo>
                  <a:lnTo>
                    <a:pt x="307" y="96"/>
                  </a:lnTo>
                  <a:lnTo>
                    <a:pt x="304" y="103"/>
                  </a:lnTo>
                  <a:lnTo>
                    <a:pt x="277" y="110"/>
                  </a:lnTo>
                  <a:lnTo>
                    <a:pt x="248" y="126"/>
                  </a:lnTo>
                  <a:lnTo>
                    <a:pt x="249" y="153"/>
                  </a:lnTo>
                  <a:lnTo>
                    <a:pt x="232" y="167"/>
                  </a:lnTo>
                  <a:lnTo>
                    <a:pt x="218" y="179"/>
                  </a:lnTo>
                  <a:lnTo>
                    <a:pt x="216" y="205"/>
                  </a:lnTo>
                  <a:lnTo>
                    <a:pt x="216" y="222"/>
                  </a:lnTo>
                  <a:lnTo>
                    <a:pt x="205" y="234"/>
                  </a:lnTo>
                  <a:lnTo>
                    <a:pt x="196" y="222"/>
                  </a:lnTo>
                  <a:lnTo>
                    <a:pt x="180" y="227"/>
                  </a:lnTo>
                  <a:lnTo>
                    <a:pt x="178" y="235"/>
                  </a:lnTo>
                  <a:lnTo>
                    <a:pt x="175" y="257"/>
                  </a:lnTo>
                  <a:lnTo>
                    <a:pt x="181" y="265"/>
                  </a:lnTo>
                  <a:lnTo>
                    <a:pt x="178" y="287"/>
                  </a:lnTo>
                  <a:lnTo>
                    <a:pt x="168" y="297"/>
                  </a:lnTo>
                  <a:lnTo>
                    <a:pt x="155" y="314"/>
                  </a:lnTo>
                  <a:lnTo>
                    <a:pt x="149" y="328"/>
                  </a:lnTo>
                  <a:lnTo>
                    <a:pt x="152" y="354"/>
                  </a:lnTo>
                  <a:lnTo>
                    <a:pt x="163" y="369"/>
                  </a:lnTo>
                  <a:lnTo>
                    <a:pt x="156" y="378"/>
                  </a:lnTo>
                  <a:lnTo>
                    <a:pt x="127" y="387"/>
                  </a:lnTo>
                  <a:lnTo>
                    <a:pt x="116" y="398"/>
                  </a:lnTo>
                  <a:lnTo>
                    <a:pt x="115" y="410"/>
                  </a:lnTo>
                  <a:lnTo>
                    <a:pt x="115" y="432"/>
                  </a:lnTo>
                  <a:lnTo>
                    <a:pt x="82" y="432"/>
                  </a:lnTo>
                  <a:lnTo>
                    <a:pt x="59" y="436"/>
                  </a:lnTo>
                  <a:lnTo>
                    <a:pt x="33" y="406"/>
                  </a:lnTo>
                  <a:lnTo>
                    <a:pt x="19" y="406"/>
                  </a:lnTo>
                  <a:lnTo>
                    <a:pt x="7" y="406"/>
                  </a:lnTo>
                  <a:lnTo>
                    <a:pt x="0" y="395"/>
                  </a:lnTo>
                  <a:lnTo>
                    <a:pt x="7" y="384"/>
                  </a:lnTo>
                  <a:lnTo>
                    <a:pt x="22" y="362"/>
                  </a:lnTo>
                  <a:lnTo>
                    <a:pt x="30" y="340"/>
                  </a:lnTo>
                  <a:lnTo>
                    <a:pt x="48" y="314"/>
                  </a:lnTo>
                  <a:lnTo>
                    <a:pt x="52" y="299"/>
                  </a:lnTo>
                  <a:lnTo>
                    <a:pt x="44" y="288"/>
                  </a:lnTo>
                  <a:lnTo>
                    <a:pt x="33" y="278"/>
                  </a:lnTo>
                  <a:lnTo>
                    <a:pt x="30" y="272"/>
                  </a:lnTo>
                  <a:lnTo>
                    <a:pt x="44" y="267"/>
                  </a:lnTo>
                  <a:lnTo>
                    <a:pt x="52" y="252"/>
                  </a:lnTo>
                  <a:lnTo>
                    <a:pt x="37" y="248"/>
                  </a:lnTo>
                  <a:lnTo>
                    <a:pt x="22" y="256"/>
                  </a:lnTo>
                  <a:lnTo>
                    <a:pt x="22" y="237"/>
                  </a:lnTo>
                  <a:lnTo>
                    <a:pt x="30" y="226"/>
                  </a:lnTo>
                  <a:lnTo>
                    <a:pt x="37" y="215"/>
                  </a:lnTo>
                  <a:lnTo>
                    <a:pt x="41" y="200"/>
                  </a:lnTo>
                  <a:lnTo>
                    <a:pt x="44" y="189"/>
                  </a:lnTo>
                  <a:lnTo>
                    <a:pt x="52" y="186"/>
                  </a:lnTo>
                  <a:lnTo>
                    <a:pt x="63" y="193"/>
                  </a:lnTo>
                  <a:lnTo>
                    <a:pt x="82" y="167"/>
                  </a:lnTo>
                  <a:lnTo>
                    <a:pt x="93" y="149"/>
                  </a:lnTo>
                  <a:lnTo>
                    <a:pt x="122" y="115"/>
                  </a:lnTo>
                  <a:lnTo>
                    <a:pt x="122" y="101"/>
                  </a:lnTo>
                  <a:lnTo>
                    <a:pt x="137" y="78"/>
                  </a:lnTo>
                  <a:lnTo>
                    <a:pt x="141" y="52"/>
                  </a:lnTo>
                  <a:lnTo>
                    <a:pt x="148" y="38"/>
                  </a:lnTo>
                  <a:lnTo>
                    <a:pt x="155" y="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800260" y="4805362"/>
              <a:ext cx="1336675" cy="1139825"/>
              <a:chOff x="919" y="2931"/>
              <a:chExt cx="842" cy="718"/>
            </a:xfrm>
            <a:solidFill>
              <a:schemeClr val="bg1">
                <a:lumMod val="95000"/>
              </a:schemeClr>
            </a:solidFill>
          </p:grpSpPr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919" y="2931"/>
                <a:ext cx="811" cy="718"/>
              </a:xfrm>
              <a:custGeom>
                <a:avLst/>
                <a:gdLst>
                  <a:gd name="T0" fmla="*/ 37 w 811"/>
                  <a:gd name="T1" fmla="*/ 130 h 718"/>
                  <a:gd name="T2" fmla="*/ 63 w 811"/>
                  <a:gd name="T3" fmla="*/ 78 h 718"/>
                  <a:gd name="T4" fmla="*/ 56 w 811"/>
                  <a:gd name="T5" fmla="*/ 59 h 718"/>
                  <a:gd name="T6" fmla="*/ 44 w 811"/>
                  <a:gd name="T7" fmla="*/ 41 h 718"/>
                  <a:gd name="T8" fmla="*/ 89 w 811"/>
                  <a:gd name="T9" fmla="*/ 19 h 718"/>
                  <a:gd name="T10" fmla="*/ 122 w 811"/>
                  <a:gd name="T11" fmla="*/ 11 h 718"/>
                  <a:gd name="T12" fmla="*/ 156 w 811"/>
                  <a:gd name="T13" fmla="*/ 4 h 718"/>
                  <a:gd name="T14" fmla="*/ 223 w 811"/>
                  <a:gd name="T15" fmla="*/ 56 h 718"/>
                  <a:gd name="T16" fmla="*/ 270 w 811"/>
                  <a:gd name="T17" fmla="*/ 59 h 718"/>
                  <a:gd name="T18" fmla="*/ 399 w 811"/>
                  <a:gd name="T19" fmla="*/ 119 h 718"/>
                  <a:gd name="T20" fmla="*/ 454 w 811"/>
                  <a:gd name="T21" fmla="*/ 133 h 718"/>
                  <a:gd name="T22" fmla="*/ 492 w 811"/>
                  <a:gd name="T23" fmla="*/ 163 h 718"/>
                  <a:gd name="T24" fmla="*/ 529 w 811"/>
                  <a:gd name="T25" fmla="*/ 167 h 718"/>
                  <a:gd name="T26" fmla="*/ 529 w 811"/>
                  <a:gd name="T27" fmla="*/ 185 h 718"/>
                  <a:gd name="T28" fmla="*/ 588 w 811"/>
                  <a:gd name="T29" fmla="*/ 241 h 718"/>
                  <a:gd name="T30" fmla="*/ 636 w 811"/>
                  <a:gd name="T31" fmla="*/ 263 h 718"/>
                  <a:gd name="T32" fmla="*/ 710 w 811"/>
                  <a:gd name="T33" fmla="*/ 285 h 718"/>
                  <a:gd name="T34" fmla="*/ 725 w 811"/>
                  <a:gd name="T35" fmla="*/ 311 h 718"/>
                  <a:gd name="T36" fmla="*/ 755 w 811"/>
                  <a:gd name="T37" fmla="*/ 322 h 718"/>
                  <a:gd name="T38" fmla="*/ 785 w 811"/>
                  <a:gd name="T39" fmla="*/ 322 h 718"/>
                  <a:gd name="T40" fmla="*/ 804 w 811"/>
                  <a:gd name="T41" fmla="*/ 322 h 718"/>
                  <a:gd name="T42" fmla="*/ 811 w 811"/>
                  <a:gd name="T43" fmla="*/ 356 h 718"/>
                  <a:gd name="T44" fmla="*/ 740 w 811"/>
                  <a:gd name="T45" fmla="*/ 411 h 718"/>
                  <a:gd name="T46" fmla="*/ 640 w 811"/>
                  <a:gd name="T47" fmla="*/ 429 h 718"/>
                  <a:gd name="T48" fmla="*/ 614 w 811"/>
                  <a:gd name="T49" fmla="*/ 455 h 718"/>
                  <a:gd name="T50" fmla="*/ 584 w 811"/>
                  <a:gd name="T51" fmla="*/ 466 h 718"/>
                  <a:gd name="T52" fmla="*/ 554 w 811"/>
                  <a:gd name="T53" fmla="*/ 499 h 718"/>
                  <a:gd name="T54" fmla="*/ 521 w 811"/>
                  <a:gd name="T55" fmla="*/ 522 h 718"/>
                  <a:gd name="T56" fmla="*/ 532 w 811"/>
                  <a:gd name="T57" fmla="*/ 562 h 718"/>
                  <a:gd name="T58" fmla="*/ 536 w 811"/>
                  <a:gd name="T59" fmla="*/ 592 h 718"/>
                  <a:gd name="T60" fmla="*/ 517 w 811"/>
                  <a:gd name="T61" fmla="*/ 603 h 718"/>
                  <a:gd name="T62" fmla="*/ 466 w 811"/>
                  <a:gd name="T63" fmla="*/ 648 h 718"/>
                  <a:gd name="T64" fmla="*/ 447 w 811"/>
                  <a:gd name="T65" fmla="*/ 666 h 718"/>
                  <a:gd name="T66" fmla="*/ 414 w 811"/>
                  <a:gd name="T67" fmla="*/ 677 h 718"/>
                  <a:gd name="T68" fmla="*/ 380 w 811"/>
                  <a:gd name="T69" fmla="*/ 685 h 718"/>
                  <a:gd name="T70" fmla="*/ 362 w 811"/>
                  <a:gd name="T71" fmla="*/ 707 h 718"/>
                  <a:gd name="T72" fmla="*/ 332 w 811"/>
                  <a:gd name="T73" fmla="*/ 714 h 718"/>
                  <a:gd name="T74" fmla="*/ 273 w 811"/>
                  <a:gd name="T75" fmla="*/ 707 h 718"/>
                  <a:gd name="T76" fmla="*/ 182 w 811"/>
                  <a:gd name="T77" fmla="*/ 677 h 718"/>
                  <a:gd name="T78" fmla="*/ 137 w 811"/>
                  <a:gd name="T79" fmla="*/ 696 h 718"/>
                  <a:gd name="T80" fmla="*/ 96 w 811"/>
                  <a:gd name="T81" fmla="*/ 711 h 718"/>
                  <a:gd name="T82" fmla="*/ 44 w 811"/>
                  <a:gd name="T83" fmla="*/ 674 h 718"/>
                  <a:gd name="T84" fmla="*/ 26 w 811"/>
                  <a:gd name="T85" fmla="*/ 588 h 718"/>
                  <a:gd name="T86" fmla="*/ 0 w 811"/>
                  <a:gd name="T87" fmla="*/ 559 h 718"/>
                  <a:gd name="T88" fmla="*/ 11 w 811"/>
                  <a:gd name="T89" fmla="*/ 525 h 718"/>
                  <a:gd name="T90" fmla="*/ 48 w 811"/>
                  <a:gd name="T91" fmla="*/ 507 h 718"/>
                  <a:gd name="T92" fmla="*/ 33 w 811"/>
                  <a:gd name="T93" fmla="*/ 466 h 718"/>
                  <a:gd name="T94" fmla="*/ 67 w 811"/>
                  <a:gd name="T95" fmla="*/ 422 h 718"/>
                  <a:gd name="T96" fmla="*/ 59 w 811"/>
                  <a:gd name="T97" fmla="*/ 389 h 718"/>
                  <a:gd name="T98" fmla="*/ 70 w 811"/>
                  <a:gd name="T99" fmla="*/ 360 h 718"/>
                  <a:gd name="T100" fmla="*/ 89 w 811"/>
                  <a:gd name="T101" fmla="*/ 371 h 718"/>
                  <a:gd name="T102" fmla="*/ 104 w 811"/>
                  <a:gd name="T103" fmla="*/ 315 h 718"/>
                  <a:gd name="T104" fmla="*/ 133 w 811"/>
                  <a:gd name="T105" fmla="*/ 274 h 718"/>
                  <a:gd name="T106" fmla="*/ 163 w 811"/>
                  <a:gd name="T107" fmla="*/ 245 h 718"/>
                  <a:gd name="T108" fmla="*/ 194 w 811"/>
                  <a:gd name="T109" fmla="*/ 233 h 718"/>
                  <a:gd name="T110" fmla="*/ 159 w 811"/>
                  <a:gd name="T111" fmla="*/ 185 h 718"/>
                  <a:gd name="T112" fmla="*/ 130 w 811"/>
                  <a:gd name="T113" fmla="*/ 189 h 718"/>
                  <a:gd name="T114" fmla="*/ 93 w 811"/>
                  <a:gd name="T115" fmla="*/ 174 h 718"/>
                  <a:gd name="T116" fmla="*/ 78 w 811"/>
                  <a:gd name="T117" fmla="*/ 170 h 718"/>
                  <a:gd name="T118" fmla="*/ 67 w 811"/>
                  <a:gd name="T119" fmla="*/ 141 h 718"/>
                  <a:gd name="T120" fmla="*/ 41 w 811"/>
                  <a:gd name="T121" fmla="*/ 141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11" h="718">
                    <a:moveTo>
                      <a:pt x="41" y="141"/>
                    </a:moveTo>
                    <a:lnTo>
                      <a:pt x="37" y="130"/>
                    </a:lnTo>
                    <a:lnTo>
                      <a:pt x="41" y="115"/>
                    </a:lnTo>
                    <a:lnTo>
                      <a:pt x="63" y="78"/>
                    </a:lnTo>
                    <a:lnTo>
                      <a:pt x="52" y="70"/>
                    </a:lnTo>
                    <a:lnTo>
                      <a:pt x="56" y="59"/>
                    </a:lnTo>
                    <a:lnTo>
                      <a:pt x="44" y="56"/>
                    </a:lnTo>
                    <a:lnTo>
                      <a:pt x="44" y="41"/>
                    </a:lnTo>
                    <a:lnTo>
                      <a:pt x="52" y="30"/>
                    </a:lnTo>
                    <a:lnTo>
                      <a:pt x="89" y="19"/>
                    </a:lnTo>
                    <a:lnTo>
                      <a:pt x="119" y="22"/>
                    </a:lnTo>
                    <a:lnTo>
                      <a:pt x="122" y="11"/>
                    </a:lnTo>
                    <a:lnTo>
                      <a:pt x="144" y="0"/>
                    </a:lnTo>
                    <a:lnTo>
                      <a:pt x="156" y="4"/>
                    </a:lnTo>
                    <a:lnTo>
                      <a:pt x="182" y="37"/>
                    </a:lnTo>
                    <a:lnTo>
                      <a:pt x="223" y="56"/>
                    </a:lnTo>
                    <a:lnTo>
                      <a:pt x="260" y="56"/>
                    </a:lnTo>
                    <a:lnTo>
                      <a:pt x="270" y="59"/>
                    </a:lnTo>
                    <a:lnTo>
                      <a:pt x="369" y="115"/>
                    </a:lnTo>
                    <a:lnTo>
                      <a:pt x="399" y="119"/>
                    </a:lnTo>
                    <a:lnTo>
                      <a:pt x="421" y="141"/>
                    </a:lnTo>
                    <a:lnTo>
                      <a:pt x="454" y="133"/>
                    </a:lnTo>
                    <a:lnTo>
                      <a:pt x="473" y="145"/>
                    </a:lnTo>
                    <a:lnTo>
                      <a:pt x="492" y="163"/>
                    </a:lnTo>
                    <a:lnTo>
                      <a:pt x="514" y="163"/>
                    </a:lnTo>
                    <a:lnTo>
                      <a:pt x="529" y="167"/>
                    </a:lnTo>
                    <a:lnTo>
                      <a:pt x="536" y="174"/>
                    </a:lnTo>
                    <a:lnTo>
                      <a:pt x="529" y="185"/>
                    </a:lnTo>
                    <a:lnTo>
                      <a:pt x="529" y="200"/>
                    </a:lnTo>
                    <a:lnTo>
                      <a:pt x="588" y="241"/>
                    </a:lnTo>
                    <a:lnTo>
                      <a:pt x="621" y="267"/>
                    </a:lnTo>
                    <a:lnTo>
                      <a:pt x="636" y="263"/>
                    </a:lnTo>
                    <a:lnTo>
                      <a:pt x="654" y="259"/>
                    </a:lnTo>
                    <a:lnTo>
                      <a:pt x="710" y="285"/>
                    </a:lnTo>
                    <a:lnTo>
                      <a:pt x="717" y="304"/>
                    </a:lnTo>
                    <a:lnTo>
                      <a:pt x="725" y="311"/>
                    </a:lnTo>
                    <a:lnTo>
                      <a:pt x="743" y="315"/>
                    </a:lnTo>
                    <a:lnTo>
                      <a:pt x="755" y="322"/>
                    </a:lnTo>
                    <a:lnTo>
                      <a:pt x="770" y="322"/>
                    </a:lnTo>
                    <a:lnTo>
                      <a:pt x="785" y="322"/>
                    </a:lnTo>
                    <a:lnTo>
                      <a:pt x="800" y="326"/>
                    </a:lnTo>
                    <a:lnTo>
                      <a:pt x="804" y="322"/>
                    </a:lnTo>
                    <a:lnTo>
                      <a:pt x="811" y="337"/>
                    </a:lnTo>
                    <a:lnTo>
                      <a:pt x="811" y="356"/>
                    </a:lnTo>
                    <a:lnTo>
                      <a:pt x="800" y="367"/>
                    </a:lnTo>
                    <a:lnTo>
                      <a:pt x="740" y="411"/>
                    </a:lnTo>
                    <a:lnTo>
                      <a:pt x="714" y="411"/>
                    </a:lnTo>
                    <a:lnTo>
                      <a:pt x="640" y="429"/>
                    </a:lnTo>
                    <a:lnTo>
                      <a:pt x="614" y="433"/>
                    </a:lnTo>
                    <a:lnTo>
                      <a:pt x="614" y="455"/>
                    </a:lnTo>
                    <a:lnTo>
                      <a:pt x="599" y="455"/>
                    </a:lnTo>
                    <a:lnTo>
                      <a:pt x="584" y="466"/>
                    </a:lnTo>
                    <a:lnTo>
                      <a:pt x="569" y="485"/>
                    </a:lnTo>
                    <a:lnTo>
                      <a:pt x="554" y="499"/>
                    </a:lnTo>
                    <a:lnTo>
                      <a:pt x="536" y="503"/>
                    </a:lnTo>
                    <a:lnTo>
                      <a:pt x="521" y="522"/>
                    </a:lnTo>
                    <a:lnTo>
                      <a:pt x="521" y="548"/>
                    </a:lnTo>
                    <a:lnTo>
                      <a:pt x="532" y="562"/>
                    </a:lnTo>
                    <a:lnTo>
                      <a:pt x="536" y="573"/>
                    </a:lnTo>
                    <a:lnTo>
                      <a:pt x="536" y="592"/>
                    </a:lnTo>
                    <a:lnTo>
                      <a:pt x="532" y="599"/>
                    </a:lnTo>
                    <a:lnTo>
                      <a:pt x="517" y="603"/>
                    </a:lnTo>
                    <a:lnTo>
                      <a:pt x="495" y="622"/>
                    </a:lnTo>
                    <a:lnTo>
                      <a:pt x="466" y="648"/>
                    </a:lnTo>
                    <a:lnTo>
                      <a:pt x="454" y="659"/>
                    </a:lnTo>
                    <a:lnTo>
                      <a:pt x="447" y="666"/>
                    </a:lnTo>
                    <a:lnTo>
                      <a:pt x="447" y="677"/>
                    </a:lnTo>
                    <a:lnTo>
                      <a:pt x="414" y="677"/>
                    </a:lnTo>
                    <a:lnTo>
                      <a:pt x="395" y="681"/>
                    </a:lnTo>
                    <a:lnTo>
                      <a:pt x="380" y="685"/>
                    </a:lnTo>
                    <a:lnTo>
                      <a:pt x="373" y="692"/>
                    </a:lnTo>
                    <a:lnTo>
                      <a:pt x="362" y="707"/>
                    </a:lnTo>
                    <a:lnTo>
                      <a:pt x="343" y="714"/>
                    </a:lnTo>
                    <a:lnTo>
                      <a:pt x="332" y="714"/>
                    </a:lnTo>
                    <a:lnTo>
                      <a:pt x="310" y="711"/>
                    </a:lnTo>
                    <a:lnTo>
                      <a:pt x="273" y="707"/>
                    </a:lnTo>
                    <a:lnTo>
                      <a:pt x="208" y="681"/>
                    </a:lnTo>
                    <a:lnTo>
                      <a:pt x="182" y="677"/>
                    </a:lnTo>
                    <a:lnTo>
                      <a:pt x="156" y="685"/>
                    </a:lnTo>
                    <a:lnTo>
                      <a:pt x="137" y="696"/>
                    </a:lnTo>
                    <a:lnTo>
                      <a:pt x="115" y="699"/>
                    </a:lnTo>
                    <a:lnTo>
                      <a:pt x="96" y="711"/>
                    </a:lnTo>
                    <a:lnTo>
                      <a:pt x="85" y="718"/>
                    </a:lnTo>
                    <a:lnTo>
                      <a:pt x="44" y="674"/>
                    </a:lnTo>
                    <a:lnTo>
                      <a:pt x="44" y="611"/>
                    </a:lnTo>
                    <a:lnTo>
                      <a:pt x="26" y="588"/>
                    </a:lnTo>
                    <a:lnTo>
                      <a:pt x="4" y="570"/>
                    </a:lnTo>
                    <a:lnTo>
                      <a:pt x="0" y="559"/>
                    </a:lnTo>
                    <a:lnTo>
                      <a:pt x="0" y="536"/>
                    </a:lnTo>
                    <a:lnTo>
                      <a:pt x="11" y="525"/>
                    </a:lnTo>
                    <a:lnTo>
                      <a:pt x="41" y="514"/>
                    </a:lnTo>
                    <a:lnTo>
                      <a:pt x="48" y="507"/>
                    </a:lnTo>
                    <a:lnTo>
                      <a:pt x="37" y="492"/>
                    </a:lnTo>
                    <a:lnTo>
                      <a:pt x="33" y="466"/>
                    </a:lnTo>
                    <a:lnTo>
                      <a:pt x="44" y="444"/>
                    </a:lnTo>
                    <a:lnTo>
                      <a:pt x="67" y="422"/>
                    </a:lnTo>
                    <a:lnTo>
                      <a:pt x="67" y="404"/>
                    </a:lnTo>
                    <a:lnTo>
                      <a:pt x="59" y="389"/>
                    </a:lnTo>
                    <a:lnTo>
                      <a:pt x="67" y="363"/>
                    </a:lnTo>
                    <a:lnTo>
                      <a:pt x="70" y="360"/>
                    </a:lnTo>
                    <a:lnTo>
                      <a:pt x="81" y="360"/>
                    </a:lnTo>
                    <a:lnTo>
                      <a:pt x="89" y="371"/>
                    </a:lnTo>
                    <a:lnTo>
                      <a:pt x="100" y="356"/>
                    </a:lnTo>
                    <a:lnTo>
                      <a:pt x="104" y="315"/>
                    </a:lnTo>
                    <a:lnTo>
                      <a:pt x="133" y="289"/>
                    </a:lnTo>
                    <a:lnTo>
                      <a:pt x="133" y="274"/>
                    </a:lnTo>
                    <a:lnTo>
                      <a:pt x="133" y="263"/>
                    </a:lnTo>
                    <a:lnTo>
                      <a:pt x="163" y="245"/>
                    </a:lnTo>
                    <a:lnTo>
                      <a:pt x="186" y="241"/>
                    </a:lnTo>
                    <a:lnTo>
                      <a:pt x="194" y="233"/>
                    </a:lnTo>
                    <a:lnTo>
                      <a:pt x="175" y="215"/>
                    </a:lnTo>
                    <a:lnTo>
                      <a:pt x="159" y="185"/>
                    </a:lnTo>
                    <a:lnTo>
                      <a:pt x="152" y="178"/>
                    </a:lnTo>
                    <a:lnTo>
                      <a:pt x="130" y="189"/>
                    </a:lnTo>
                    <a:lnTo>
                      <a:pt x="115" y="182"/>
                    </a:lnTo>
                    <a:lnTo>
                      <a:pt x="93" y="174"/>
                    </a:lnTo>
                    <a:lnTo>
                      <a:pt x="85" y="178"/>
                    </a:lnTo>
                    <a:lnTo>
                      <a:pt x="78" y="170"/>
                    </a:lnTo>
                    <a:lnTo>
                      <a:pt x="78" y="156"/>
                    </a:lnTo>
                    <a:lnTo>
                      <a:pt x="67" y="141"/>
                    </a:lnTo>
                    <a:lnTo>
                      <a:pt x="59" y="137"/>
                    </a:lnTo>
                    <a:lnTo>
                      <a:pt x="41" y="141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1536" y="3527"/>
                <a:ext cx="31" cy="22"/>
              </a:xfrm>
              <a:custGeom>
                <a:avLst/>
                <a:gdLst>
                  <a:gd name="T0" fmla="*/ 31 w 31"/>
                  <a:gd name="T1" fmla="*/ 0 h 22"/>
                  <a:gd name="T2" fmla="*/ 16 w 31"/>
                  <a:gd name="T3" fmla="*/ 0 h 22"/>
                  <a:gd name="T4" fmla="*/ 0 w 31"/>
                  <a:gd name="T5" fmla="*/ 15 h 22"/>
                  <a:gd name="T6" fmla="*/ 8 w 31"/>
                  <a:gd name="T7" fmla="*/ 22 h 22"/>
                  <a:gd name="T8" fmla="*/ 23 w 31"/>
                  <a:gd name="T9" fmla="*/ 22 h 22"/>
                  <a:gd name="T10" fmla="*/ 31 w 3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2">
                    <a:moveTo>
                      <a:pt x="31" y="0"/>
                    </a:moveTo>
                    <a:lnTo>
                      <a:pt x="16" y="0"/>
                    </a:lnTo>
                    <a:lnTo>
                      <a:pt x="0" y="15"/>
                    </a:lnTo>
                    <a:lnTo>
                      <a:pt x="8" y="22"/>
                    </a:lnTo>
                    <a:lnTo>
                      <a:pt x="23" y="2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1626" y="3471"/>
                <a:ext cx="72" cy="56"/>
              </a:xfrm>
              <a:custGeom>
                <a:avLst/>
                <a:gdLst>
                  <a:gd name="T0" fmla="*/ 53 w 72"/>
                  <a:gd name="T1" fmla="*/ 0 h 56"/>
                  <a:gd name="T2" fmla="*/ 45 w 72"/>
                  <a:gd name="T3" fmla="*/ 7 h 56"/>
                  <a:gd name="T4" fmla="*/ 15 w 72"/>
                  <a:gd name="T5" fmla="*/ 11 h 56"/>
                  <a:gd name="T6" fmla="*/ 0 w 72"/>
                  <a:gd name="T7" fmla="*/ 30 h 56"/>
                  <a:gd name="T8" fmla="*/ 22 w 72"/>
                  <a:gd name="T9" fmla="*/ 45 h 56"/>
                  <a:gd name="T10" fmla="*/ 34 w 72"/>
                  <a:gd name="T11" fmla="*/ 56 h 56"/>
                  <a:gd name="T12" fmla="*/ 57 w 72"/>
                  <a:gd name="T13" fmla="*/ 52 h 56"/>
                  <a:gd name="T14" fmla="*/ 72 w 72"/>
                  <a:gd name="T15" fmla="*/ 45 h 56"/>
                  <a:gd name="T16" fmla="*/ 68 w 72"/>
                  <a:gd name="T17" fmla="*/ 30 h 56"/>
                  <a:gd name="T18" fmla="*/ 57 w 72"/>
                  <a:gd name="T19" fmla="*/ 19 h 56"/>
                  <a:gd name="T20" fmla="*/ 53 w 72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56">
                    <a:moveTo>
                      <a:pt x="53" y="0"/>
                    </a:moveTo>
                    <a:lnTo>
                      <a:pt x="45" y="7"/>
                    </a:lnTo>
                    <a:lnTo>
                      <a:pt x="15" y="11"/>
                    </a:lnTo>
                    <a:lnTo>
                      <a:pt x="0" y="30"/>
                    </a:lnTo>
                    <a:lnTo>
                      <a:pt x="22" y="45"/>
                    </a:lnTo>
                    <a:lnTo>
                      <a:pt x="34" y="56"/>
                    </a:lnTo>
                    <a:lnTo>
                      <a:pt x="57" y="52"/>
                    </a:lnTo>
                    <a:lnTo>
                      <a:pt x="72" y="45"/>
                    </a:lnTo>
                    <a:lnTo>
                      <a:pt x="68" y="30"/>
                    </a:lnTo>
                    <a:lnTo>
                      <a:pt x="57" y="19"/>
                    </a:lnTo>
                    <a:lnTo>
                      <a:pt x="53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1738" y="3475"/>
                <a:ext cx="23" cy="29"/>
              </a:xfrm>
              <a:custGeom>
                <a:avLst/>
                <a:gdLst>
                  <a:gd name="T0" fmla="*/ 15 w 23"/>
                  <a:gd name="T1" fmla="*/ 0 h 29"/>
                  <a:gd name="T2" fmla="*/ 0 w 23"/>
                  <a:gd name="T3" fmla="*/ 7 h 29"/>
                  <a:gd name="T4" fmla="*/ 12 w 23"/>
                  <a:gd name="T5" fmla="*/ 18 h 29"/>
                  <a:gd name="T6" fmla="*/ 23 w 23"/>
                  <a:gd name="T7" fmla="*/ 29 h 29"/>
                  <a:gd name="T8" fmla="*/ 15 w 2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9">
                    <a:moveTo>
                      <a:pt x="15" y="0"/>
                    </a:moveTo>
                    <a:lnTo>
                      <a:pt x="0" y="7"/>
                    </a:lnTo>
                    <a:lnTo>
                      <a:pt x="12" y="18"/>
                    </a:lnTo>
                    <a:lnTo>
                      <a:pt x="23" y="29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grpSp>
          <p:nvGrpSpPr>
            <p:cNvPr id="4" name="Group 30"/>
            <p:cNvGrpSpPr>
              <a:grpSpLocks/>
            </p:cNvGrpSpPr>
            <p:nvPr/>
          </p:nvGrpSpPr>
          <p:grpSpPr bwMode="auto">
            <a:xfrm>
              <a:off x="2524285" y="4840287"/>
              <a:ext cx="1168400" cy="1474788"/>
              <a:chOff x="2005" y="2953"/>
              <a:chExt cx="736" cy="929"/>
            </a:xfrm>
            <a:solidFill>
              <a:schemeClr val="bg1">
                <a:lumMod val="95000"/>
              </a:schemeClr>
            </a:solidFill>
          </p:grpSpPr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031" y="3445"/>
                <a:ext cx="118" cy="193"/>
              </a:xfrm>
              <a:custGeom>
                <a:avLst/>
                <a:gdLst>
                  <a:gd name="T0" fmla="*/ 70 w 118"/>
                  <a:gd name="T1" fmla="*/ 0 h 193"/>
                  <a:gd name="T2" fmla="*/ 52 w 118"/>
                  <a:gd name="T3" fmla="*/ 11 h 193"/>
                  <a:gd name="T4" fmla="*/ 37 w 118"/>
                  <a:gd name="T5" fmla="*/ 22 h 193"/>
                  <a:gd name="T6" fmla="*/ 22 w 118"/>
                  <a:gd name="T7" fmla="*/ 26 h 193"/>
                  <a:gd name="T8" fmla="*/ 0 w 118"/>
                  <a:gd name="T9" fmla="*/ 22 h 193"/>
                  <a:gd name="T10" fmla="*/ 4 w 118"/>
                  <a:gd name="T11" fmla="*/ 45 h 193"/>
                  <a:gd name="T12" fmla="*/ 15 w 118"/>
                  <a:gd name="T13" fmla="*/ 59 h 193"/>
                  <a:gd name="T14" fmla="*/ 11 w 118"/>
                  <a:gd name="T15" fmla="*/ 97 h 193"/>
                  <a:gd name="T16" fmla="*/ 11 w 118"/>
                  <a:gd name="T17" fmla="*/ 115 h 193"/>
                  <a:gd name="T18" fmla="*/ 15 w 118"/>
                  <a:gd name="T19" fmla="*/ 130 h 193"/>
                  <a:gd name="T20" fmla="*/ 4 w 118"/>
                  <a:gd name="T21" fmla="*/ 160 h 193"/>
                  <a:gd name="T22" fmla="*/ 7 w 118"/>
                  <a:gd name="T23" fmla="*/ 182 h 193"/>
                  <a:gd name="T24" fmla="*/ 22 w 118"/>
                  <a:gd name="T25" fmla="*/ 193 h 193"/>
                  <a:gd name="T26" fmla="*/ 44 w 118"/>
                  <a:gd name="T27" fmla="*/ 178 h 193"/>
                  <a:gd name="T28" fmla="*/ 52 w 118"/>
                  <a:gd name="T29" fmla="*/ 174 h 193"/>
                  <a:gd name="T30" fmla="*/ 74 w 118"/>
                  <a:gd name="T31" fmla="*/ 178 h 193"/>
                  <a:gd name="T32" fmla="*/ 89 w 118"/>
                  <a:gd name="T33" fmla="*/ 163 h 193"/>
                  <a:gd name="T34" fmla="*/ 89 w 118"/>
                  <a:gd name="T35" fmla="*/ 148 h 193"/>
                  <a:gd name="T36" fmla="*/ 107 w 118"/>
                  <a:gd name="T37" fmla="*/ 119 h 193"/>
                  <a:gd name="T38" fmla="*/ 114 w 118"/>
                  <a:gd name="T39" fmla="*/ 100 h 193"/>
                  <a:gd name="T40" fmla="*/ 107 w 118"/>
                  <a:gd name="T41" fmla="*/ 82 h 193"/>
                  <a:gd name="T42" fmla="*/ 118 w 118"/>
                  <a:gd name="T43" fmla="*/ 59 h 193"/>
                  <a:gd name="T44" fmla="*/ 111 w 118"/>
                  <a:gd name="T45" fmla="*/ 26 h 193"/>
                  <a:gd name="T46" fmla="*/ 107 w 118"/>
                  <a:gd name="T47" fmla="*/ 7 h 193"/>
                  <a:gd name="T48" fmla="*/ 70 w 118"/>
                  <a:gd name="T4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8" h="193">
                    <a:moveTo>
                      <a:pt x="70" y="0"/>
                    </a:moveTo>
                    <a:lnTo>
                      <a:pt x="52" y="11"/>
                    </a:lnTo>
                    <a:lnTo>
                      <a:pt x="37" y="22"/>
                    </a:lnTo>
                    <a:lnTo>
                      <a:pt x="22" y="26"/>
                    </a:lnTo>
                    <a:lnTo>
                      <a:pt x="0" y="22"/>
                    </a:lnTo>
                    <a:lnTo>
                      <a:pt x="4" y="45"/>
                    </a:lnTo>
                    <a:lnTo>
                      <a:pt x="15" y="59"/>
                    </a:lnTo>
                    <a:lnTo>
                      <a:pt x="11" y="97"/>
                    </a:lnTo>
                    <a:lnTo>
                      <a:pt x="11" y="115"/>
                    </a:lnTo>
                    <a:lnTo>
                      <a:pt x="15" y="130"/>
                    </a:lnTo>
                    <a:lnTo>
                      <a:pt x="4" y="160"/>
                    </a:lnTo>
                    <a:lnTo>
                      <a:pt x="7" y="182"/>
                    </a:lnTo>
                    <a:lnTo>
                      <a:pt x="22" y="193"/>
                    </a:lnTo>
                    <a:lnTo>
                      <a:pt x="44" y="178"/>
                    </a:lnTo>
                    <a:lnTo>
                      <a:pt x="52" y="174"/>
                    </a:lnTo>
                    <a:lnTo>
                      <a:pt x="74" y="178"/>
                    </a:lnTo>
                    <a:lnTo>
                      <a:pt x="89" y="163"/>
                    </a:lnTo>
                    <a:lnTo>
                      <a:pt x="89" y="148"/>
                    </a:lnTo>
                    <a:lnTo>
                      <a:pt x="107" y="119"/>
                    </a:lnTo>
                    <a:lnTo>
                      <a:pt x="114" y="100"/>
                    </a:lnTo>
                    <a:lnTo>
                      <a:pt x="107" y="82"/>
                    </a:lnTo>
                    <a:lnTo>
                      <a:pt x="118" y="59"/>
                    </a:lnTo>
                    <a:lnTo>
                      <a:pt x="111" y="26"/>
                    </a:lnTo>
                    <a:lnTo>
                      <a:pt x="107" y="7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306" y="3746"/>
                <a:ext cx="216" cy="136"/>
              </a:xfrm>
              <a:custGeom>
                <a:avLst/>
                <a:gdLst>
                  <a:gd name="T0" fmla="*/ 205 w 216"/>
                  <a:gd name="T1" fmla="*/ 0 h 136"/>
                  <a:gd name="T2" fmla="*/ 216 w 216"/>
                  <a:gd name="T3" fmla="*/ 11 h 136"/>
                  <a:gd name="T4" fmla="*/ 209 w 216"/>
                  <a:gd name="T5" fmla="*/ 22 h 136"/>
                  <a:gd name="T6" fmla="*/ 201 w 216"/>
                  <a:gd name="T7" fmla="*/ 40 h 136"/>
                  <a:gd name="T8" fmla="*/ 190 w 216"/>
                  <a:gd name="T9" fmla="*/ 51 h 136"/>
                  <a:gd name="T10" fmla="*/ 194 w 216"/>
                  <a:gd name="T11" fmla="*/ 85 h 136"/>
                  <a:gd name="T12" fmla="*/ 201 w 216"/>
                  <a:gd name="T13" fmla="*/ 110 h 136"/>
                  <a:gd name="T14" fmla="*/ 182 w 216"/>
                  <a:gd name="T15" fmla="*/ 121 h 136"/>
                  <a:gd name="T16" fmla="*/ 179 w 216"/>
                  <a:gd name="T17" fmla="*/ 132 h 136"/>
                  <a:gd name="T18" fmla="*/ 164 w 216"/>
                  <a:gd name="T19" fmla="*/ 136 h 136"/>
                  <a:gd name="T20" fmla="*/ 142 w 216"/>
                  <a:gd name="T21" fmla="*/ 114 h 136"/>
                  <a:gd name="T22" fmla="*/ 127 w 216"/>
                  <a:gd name="T23" fmla="*/ 114 h 136"/>
                  <a:gd name="T24" fmla="*/ 115 w 216"/>
                  <a:gd name="T25" fmla="*/ 96 h 136"/>
                  <a:gd name="T26" fmla="*/ 93 w 216"/>
                  <a:gd name="T27" fmla="*/ 85 h 136"/>
                  <a:gd name="T28" fmla="*/ 78 w 216"/>
                  <a:gd name="T29" fmla="*/ 81 h 136"/>
                  <a:gd name="T30" fmla="*/ 63 w 216"/>
                  <a:gd name="T31" fmla="*/ 74 h 136"/>
                  <a:gd name="T32" fmla="*/ 48 w 216"/>
                  <a:gd name="T33" fmla="*/ 62 h 136"/>
                  <a:gd name="T34" fmla="*/ 22 w 216"/>
                  <a:gd name="T35" fmla="*/ 44 h 136"/>
                  <a:gd name="T36" fmla="*/ 11 w 216"/>
                  <a:gd name="T37" fmla="*/ 40 h 136"/>
                  <a:gd name="T38" fmla="*/ 0 w 216"/>
                  <a:gd name="T39" fmla="*/ 29 h 136"/>
                  <a:gd name="T40" fmla="*/ 0 w 216"/>
                  <a:gd name="T41" fmla="*/ 15 h 136"/>
                  <a:gd name="T42" fmla="*/ 4 w 216"/>
                  <a:gd name="T43" fmla="*/ 4 h 136"/>
                  <a:gd name="T44" fmla="*/ 26 w 216"/>
                  <a:gd name="T45" fmla="*/ 7 h 136"/>
                  <a:gd name="T46" fmla="*/ 60 w 216"/>
                  <a:gd name="T47" fmla="*/ 7 h 136"/>
                  <a:gd name="T48" fmla="*/ 67 w 216"/>
                  <a:gd name="T49" fmla="*/ 18 h 136"/>
                  <a:gd name="T50" fmla="*/ 104 w 216"/>
                  <a:gd name="T51" fmla="*/ 18 h 136"/>
                  <a:gd name="T52" fmla="*/ 130 w 216"/>
                  <a:gd name="T53" fmla="*/ 18 h 136"/>
                  <a:gd name="T54" fmla="*/ 164 w 216"/>
                  <a:gd name="T55" fmla="*/ 11 h 136"/>
                  <a:gd name="T56" fmla="*/ 205 w 216"/>
                  <a:gd name="T57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16" h="136">
                    <a:moveTo>
                      <a:pt x="205" y="0"/>
                    </a:moveTo>
                    <a:lnTo>
                      <a:pt x="216" y="11"/>
                    </a:lnTo>
                    <a:lnTo>
                      <a:pt x="209" y="22"/>
                    </a:lnTo>
                    <a:lnTo>
                      <a:pt x="201" y="40"/>
                    </a:lnTo>
                    <a:lnTo>
                      <a:pt x="190" y="51"/>
                    </a:lnTo>
                    <a:lnTo>
                      <a:pt x="194" y="85"/>
                    </a:lnTo>
                    <a:lnTo>
                      <a:pt x="201" y="110"/>
                    </a:lnTo>
                    <a:lnTo>
                      <a:pt x="182" y="121"/>
                    </a:lnTo>
                    <a:lnTo>
                      <a:pt x="179" y="132"/>
                    </a:lnTo>
                    <a:lnTo>
                      <a:pt x="164" y="136"/>
                    </a:lnTo>
                    <a:lnTo>
                      <a:pt x="142" y="114"/>
                    </a:lnTo>
                    <a:lnTo>
                      <a:pt x="127" y="114"/>
                    </a:lnTo>
                    <a:lnTo>
                      <a:pt x="115" y="96"/>
                    </a:lnTo>
                    <a:lnTo>
                      <a:pt x="93" y="85"/>
                    </a:lnTo>
                    <a:lnTo>
                      <a:pt x="78" y="81"/>
                    </a:lnTo>
                    <a:lnTo>
                      <a:pt x="63" y="74"/>
                    </a:lnTo>
                    <a:lnTo>
                      <a:pt x="48" y="62"/>
                    </a:lnTo>
                    <a:lnTo>
                      <a:pt x="22" y="44"/>
                    </a:lnTo>
                    <a:lnTo>
                      <a:pt x="11" y="40"/>
                    </a:lnTo>
                    <a:lnTo>
                      <a:pt x="0" y="29"/>
                    </a:lnTo>
                    <a:lnTo>
                      <a:pt x="0" y="15"/>
                    </a:lnTo>
                    <a:lnTo>
                      <a:pt x="4" y="4"/>
                    </a:lnTo>
                    <a:lnTo>
                      <a:pt x="26" y="7"/>
                    </a:lnTo>
                    <a:lnTo>
                      <a:pt x="60" y="7"/>
                    </a:lnTo>
                    <a:lnTo>
                      <a:pt x="67" y="18"/>
                    </a:lnTo>
                    <a:lnTo>
                      <a:pt x="104" y="18"/>
                    </a:lnTo>
                    <a:lnTo>
                      <a:pt x="130" y="18"/>
                    </a:lnTo>
                    <a:lnTo>
                      <a:pt x="164" y="11"/>
                    </a:lnTo>
                    <a:lnTo>
                      <a:pt x="205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005" y="2953"/>
                <a:ext cx="736" cy="830"/>
              </a:xfrm>
              <a:custGeom>
                <a:avLst/>
                <a:gdLst>
                  <a:gd name="T0" fmla="*/ 564 w 736"/>
                  <a:gd name="T1" fmla="*/ 819 h 830"/>
                  <a:gd name="T2" fmla="*/ 608 w 736"/>
                  <a:gd name="T3" fmla="*/ 741 h 830"/>
                  <a:gd name="T4" fmla="*/ 627 w 736"/>
                  <a:gd name="T5" fmla="*/ 715 h 830"/>
                  <a:gd name="T6" fmla="*/ 612 w 736"/>
                  <a:gd name="T7" fmla="*/ 678 h 830"/>
                  <a:gd name="T8" fmla="*/ 594 w 736"/>
                  <a:gd name="T9" fmla="*/ 674 h 830"/>
                  <a:gd name="T10" fmla="*/ 608 w 736"/>
                  <a:gd name="T11" fmla="*/ 645 h 830"/>
                  <a:gd name="T12" fmla="*/ 631 w 736"/>
                  <a:gd name="T13" fmla="*/ 604 h 830"/>
                  <a:gd name="T14" fmla="*/ 701 w 736"/>
                  <a:gd name="T15" fmla="*/ 652 h 830"/>
                  <a:gd name="T16" fmla="*/ 730 w 736"/>
                  <a:gd name="T17" fmla="*/ 652 h 830"/>
                  <a:gd name="T18" fmla="*/ 708 w 736"/>
                  <a:gd name="T19" fmla="*/ 596 h 830"/>
                  <a:gd name="T20" fmla="*/ 686 w 736"/>
                  <a:gd name="T21" fmla="*/ 593 h 830"/>
                  <a:gd name="T22" fmla="*/ 608 w 736"/>
                  <a:gd name="T23" fmla="*/ 530 h 830"/>
                  <a:gd name="T24" fmla="*/ 560 w 736"/>
                  <a:gd name="T25" fmla="*/ 496 h 830"/>
                  <a:gd name="T26" fmla="*/ 564 w 736"/>
                  <a:gd name="T27" fmla="*/ 474 h 830"/>
                  <a:gd name="T28" fmla="*/ 490 w 736"/>
                  <a:gd name="T29" fmla="*/ 440 h 830"/>
                  <a:gd name="T30" fmla="*/ 457 w 736"/>
                  <a:gd name="T31" fmla="*/ 411 h 830"/>
                  <a:gd name="T32" fmla="*/ 379 w 736"/>
                  <a:gd name="T33" fmla="*/ 293 h 830"/>
                  <a:gd name="T34" fmla="*/ 364 w 736"/>
                  <a:gd name="T35" fmla="*/ 200 h 830"/>
                  <a:gd name="T36" fmla="*/ 342 w 736"/>
                  <a:gd name="T37" fmla="*/ 163 h 830"/>
                  <a:gd name="T38" fmla="*/ 405 w 736"/>
                  <a:gd name="T39" fmla="*/ 134 h 830"/>
                  <a:gd name="T40" fmla="*/ 434 w 736"/>
                  <a:gd name="T41" fmla="*/ 70 h 830"/>
                  <a:gd name="T42" fmla="*/ 368 w 736"/>
                  <a:gd name="T43" fmla="*/ 41 h 830"/>
                  <a:gd name="T44" fmla="*/ 357 w 736"/>
                  <a:gd name="T45" fmla="*/ 15 h 830"/>
                  <a:gd name="T46" fmla="*/ 264 w 736"/>
                  <a:gd name="T47" fmla="*/ 4 h 830"/>
                  <a:gd name="T48" fmla="*/ 219 w 736"/>
                  <a:gd name="T49" fmla="*/ 52 h 830"/>
                  <a:gd name="T50" fmla="*/ 181 w 736"/>
                  <a:gd name="T51" fmla="*/ 48 h 830"/>
                  <a:gd name="T52" fmla="*/ 133 w 736"/>
                  <a:gd name="T53" fmla="*/ 63 h 830"/>
                  <a:gd name="T54" fmla="*/ 115 w 736"/>
                  <a:gd name="T55" fmla="*/ 30 h 830"/>
                  <a:gd name="T56" fmla="*/ 89 w 736"/>
                  <a:gd name="T57" fmla="*/ 59 h 830"/>
                  <a:gd name="T58" fmla="*/ 22 w 736"/>
                  <a:gd name="T59" fmla="*/ 85 h 830"/>
                  <a:gd name="T60" fmla="*/ 7 w 736"/>
                  <a:gd name="T61" fmla="*/ 137 h 830"/>
                  <a:gd name="T62" fmla="*/ 0 w 736"/>
                  <a:gd name="T63" fmla="*/ 189 h 830"/>
                  <a:gd name="T64" fmla="*/ 30 w 736"/>
                  <a:gd name="T65" fmla="*/ 208 h 830"/>
                  <a:gd name="T66" fmla="*/ 52 w 736"/>
                  <a:gd name="T67" fmla="*/ 249 h 830"/>
                  <a:gd name="T68" fmla="*/ 122 w 736"/>
                  <a:gd name="T69" fmla="*/ 211 h 830"/>
                  <a:gd name="T70" fmla="*/ 189 w 736"/>
                  <a:gd name="T71" fmla="*/ 271 h 830"/>
                  <a:gd name="T72" fmla="*/ 219 w 736"/>
                  <a:gd name="T73" fmla="*/ 352 h 830"/>
                  <a:gd name="T74" fmla="*/ 271 w 736"/>
                  <a:gd name="T75" fmla="*/ 397 h 830"/>
                  <a:gd name="T76" fmla="*/ 338 w 736"/>
                  <a:gd name="T77" fmla="*/ 478 h 830"/>
                  <a:gd name="T78" fmla="*/ 442 w 736"/>
                  <a:gd name="T79" fmla="*/ 555 h 830"/>
                  <a:gd name="T80" fmla="*/ 475 w 736"/>
                  <a:gd name="T81" fmla="*/ 578 h 830"/>
                  <a:gd name="T82" fmla="*/ 501 w 736"/>
                  <a:gd name="T83" fmla="*/ 630 h 830"/>
                  <a:gd name="T84" fmla="*/ 542 w 736"/>
                  <a:gd name="T85" fmla="*/ 645 h 830"/>
                  <a:gd name="T86" fmla="*/ 557 w 736"/>
                  <a:gd name="T87" fmla="*/ 711 h 830"/>
                  <a:gd name="T88" fmla="*/ 545 w 736"/>
                  <a:gd name="T89" fmla="*/ 760 h 830"/>
                  <a:gd name="T90" fmla="*/ 534 w 736"/>
                  <a:gd name="T91" fmla="*/ 819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6" h="830">
                    <a:moveTo>
                      <a:pt x="534" y="819"/>
                    </a:moveTo>
                    <a:lnTo>
                      <a:pt x="545" y="830"/>
                    </a:lnTo>
                    <a:lnTo>
                      <a:pt x="564" y="819"/>
                    </a:lnTo>
                    <a:lnTo>
                      <a:pt x="586" y="789"/>
                    </a:lnTo>
                    <a:lnTo>
                      <a:pt x="597" y="745"/>
                    </a:lnTo>
                    <a:lnTo>
                      <a:pt x="608" y="741"/>
                    </a:lnTo>
                    <a:lnTo>
                      <a:pt x="616" y="748"/>
                    </a:lnTo>
                    <a:lnTo>
                      <a:pt x="631" y="734"/>
                    </a:lnTo>
                    <a:lnTo>
                      <a:pt x="627" y="715"/>
                    </a:lnTo>
                    <a:lnTo>
                      <a:pt x="634" y="700"/>
                    </a:lnTo>
                    <a:lnTo>
                      <a:pt x="631" y="693"/>
                    </a:lnTo>
                    <a:lnTo>
                      <a:pt x="612" y="678"/>
                    </a:lnTo>
                    <a:lnTo>
                      <a:pt x="605" y="678"/>
                    </a:lnTo>
                    <a:lnTo>
                      <a:pt x="608" y="670"/>
                    </a:lnTo>
                    <a:lnTo>
                      <a:pt x="594" y="674"/>
                    </a:lnTo>
                    <a:lnTo>
                      <a:pt x="586" y="667"/>
                    </a:lnTo>
                    <a:lnTo>
                      <a:pt x="586" y="659"/>
                    </a:lnTo>
                    <a:lnTo>
                      <a:pt x="608" y="645"/>
                    </a:lnTo>
                    <a:lnTo>
                      <a:pt x="619" y="630"/>
                    </a:lnTo>
                    <a:lnTo>
                      <a:pt x="619" y="607"/>
                    </a:lnTo>
                    <a:lnTo>
                      <a:pt x="631" y="604"/>
                    </a:lnTo>
                    <a:lnTo>
                      <a:pt x="668" y="622"/>
                    </a:lnTo>
                    <a:lnTo>
                      <a:pt x="682" y="626"/>
                    </a:lnTo>
                    <a:lnTo>
                      <a:pt x="701" y="652"/>
                    </a:lnTo>
                    <a:lnTo>
                      <a:pt x="708" y="667"/>
                    </a:lnTo>
                    <a:lnTo>
                      <a:pt x="719" y="667"/>
                    </a:lnTo>
                    <a:lnTo>
                      <a:pt x="730" y="652"/>
                    </a:lnTo>
                    <a:lnTo>
                      <a:pt x="736" y="637"/>
                    </a:lnTo>
                    <a:lnTo>
                      <a:pt x="723" y="611"/>
                    </a:lnTo>
                    <a:lnTo>
                      <a:pt x="708" y="596"/>
                    </a:lnTo>
                    <a:lnTo>
                      <a:pt x="694" y="596"/>
                    </a:lnTo>
                    <a:lnTo>
                      <a:pt x="694" y="593"/>
                    </a:lnTo>
                    <a:lnTo>
                      <a:pt x="686" y="593"/>
                    </a:lnTo>
                    <a:lnTo>
                      <a:pt x="649" y="555"/>
                    </a:lnTo>
                    <a:lnTo>
                      <a:pt x="631" y="559"/>
                    </a:lnTo>
                    <a:lnTo>
                      <a:pt x="608" y="530"/>
                    </a:lnTo>
                    <a:lnTo>
                      <a:pt x="594" y="526"/>
                    </a:lnTo>
                    <a:lnTo>
                      <a:pt x="571" y="504"/>
                    </a:lnTo>
                    <a:lnTo>
                      <a:pt x="560" y="496"/>
                    </a:lnTo>
                    <a:lnTo>
                      <a:pt x="568" y="489"/>
                    </a:lnTo>
                    <a:lnTo>
                      <a:pt x="579" y="485"/>
                    </a:lnTo>
                    <a:lnTo>
                      <a:pt x="564" y="474"/>
                    </a:lnTo>
                    <a:lnTo>
                      <a:pt x="545" y="481"/>
                    </a:lnTo>
                    <a:lnTo>
                      <a:pt x="531" y="474"/>
                    </a:lnTo>
                    <a:lnTo>
                      <a:pt x="490" y="440"/>
                    </a:lnTo>
                    <a:lnTo>
                      <a:pt x="486" y="426"/>
                    </a:lnTo>
                    <a:lnTo>
                      <a:pt x="471" y="422"/>
                    </a:lnTo>
                    <a:lnTo>
                      <a:pt x="457" y="411"/>
                    </a:lnTo>
                    <a:lnTo>
                      <a:pt x="419" y="330"/>
                    </a:lnTo>
                    <a:lnTo>
                      <a:pt x="408" y="319"/>
                    </a:lnTo>
                    <a:lnTo>
                      <a:pt x="379" y="293"/>
                    </a:lnTo>
                    <a:lnTo>
                      <a:pt x="345" y="241"/>
                    </a:lnTo>
                    <a:lnTo>
                      <a:pt x="345" y="211"/>
                    </a:lnTo>
                    <a:lnTo>
                      <a:pt x="364" y="200"/>
                    </a:lnTo>
                    <a:lnTo>
                      <a:pt x="364" y="185"/>
                    </a:lnTo>
                    <a:lnTo>
                      <a:pt x="349" y="171"/>
                    </a:lnTo>
                    <a:lnTo>
                      <a:pt x="342" y="163"/>
                    </a:lnTo>
                    <a:lnTo>
                      <a:pt x="345" y="152"/>
                    </a:lnTo>
                    <a:lnTo>
                      <a:pt x="360" y="145"/>
                    </a:lnTo>
                    <a:lnTo>
                      <a:pt x="405" y="134"/>
                    </a:lnTo>
                    <a:lnTo>
                      <a:pt x="423" y="122"/>
                    </a:lnTo>
                    <a:lnTo>
                      <a:pt x="438" y="108"/>
                    </a:lnTo>
                    <a:lnTo>
                      <a:pt x="434" y="70"/>
                    </a:lnTo>
                    <a:lnTo>
                      <a:pt x="438" y="56"/>
                    </a:lnTo>
                    <a:lnTo>
                      <a:pt x="416" y="52"/>
                    </a:lnTo>
                    <a:lnTo>
                      <a:pt x="368" y="41"/>
                    </a:lnTo>
                    <a:lnTo>
                      <a:pt x="360" y="30"/>
                    </a:lnTo>
                    <a:lnTo>
                      <a:pt x="357" y="26"/>
                    </a:lnTo>
                    <a:lnTo>
                      <a:pt x="357" y="15"/>
                    </a:lnTo>
                    <a:lnTo>
                      <a:pt x="353" y="4"/>
                    </a:lnTo>
                    <a:lnTo>
                      <a:pt x="327" y="0"/>
                    </a:lnTo>
                    <a:lnTo>
                      <a:pt x="264" y="4"/>
                    </a:lnTo>
                    <a:lnTo>
                      <a:pt x="257" y="19"/>
                    </a:lnTo>
                    <a:lnTo>
                      <a:pt x="233" y="22"/>
                    </a:lnTo>
                    <a:lnTo>
                      <a:pt x="219" y="52"/>
                    </a:lnTo>
                    <a:lnTo>
                      <a:pt x="219" y="63"/>
                    </a:lnTo>
                    <a:lnTo>
                      <a:pt x="204" y="52"/>
                    </a:lnTo>
                    <a:lnTo>
                      <a:pt x="181" y="48"/>
                    </a:lnTo>
                    <a:lnTo>
                      <a:pt x="167" y="56"/>
                    </a:lnTo>
                    <a:lnTo>
                      <a:pt x="156" y="78"/>
                    </a:lnTo>
                    <a:lnTo>
                      <a:pt x="133" y="63"/>
                    </a:lnTo>
                    <a:lnTo>
                      <a:pt x="137" y="41"/>
                    </a:lnTo>
                    <a:lnTo>
                      <a:pt x="130" y="26"/>
                    </a:lnTo>
                    <a:lnTo>
                      <a:pt x="115" y="30"/>
                    </a:lnTo>
                    <a:lnTo>
                      <a:pt x="111" y="48"/>
                    </a:lnTo>
                    <a:lnTo>
                      <a:pt x="100" y="59"/>
                    </a:lnTo>
                    <a:lnTo>
                      <a:pt x="89" y="59"/>
                    </a:lnTo>
                    <a:lnTo>
                      <a:pt x="37" y="52"/>
                    </a:lnTo>
                    <a:lnTo>
                      <a:pt x="19" y="67"/>
                    </a:lnTo>
                    <a:lnTo>
                      <a:pt x="22" y="85"/>
                    </a:lnTo>
                    <a:lnTo>
                      <a:pt x="26" y="100"/>
                    </a:lnTo>
                    <a:lnTo>
                      <a:pt x="0" y="122"/>
                    </a:lnTo>
                    <a:lnTo>
                      <a:pt x="7" y="137"/>
                    </a:lnTo>
                    <a:lnTo>
                      <a:pt x="15" y="145"/>
                    </a:lnTo>
                    <a:lnTo>
                      <a:pt x="0" y="163"/>
                    </a:lnTo>
                    <a:lnTo>
                      <a:pt x="0" y="189"/>
                    </a:lnTo>
                    <a:lnTo>
                      <a:pt x="7" y="200"/>
                    </a:lnTo>
                    <a:lnTo>
                      <a:pt x="22" y="200"/>
                    </a:lnTo>
                    <a:lnTo>
                      <a:pt x="30" y="208"/>
                    </a:lnTo>
                    <a:lnTo>
                      <a:pt x="37" y="226"/>
                    </a:lnTo>
                    <a:lnTo>
                      <a:pt x="37" y="245"/>
                    </a:lnTo>
                    <a:lnTo>
                      <a:pt x="52" y="249"/>
                    </a:lnTo>
                    <a:lnTo>
                      <a:pt x="63" y="245"/>
                    </a:lnTo>
                    <a:lnTo>
                      <a:pt x="104" y="204"/>
                    </a:lnTo>
                    <a:lnTo>
                      <a:pt x="122" y="211"/>
                    </a:lnTo>
                    <a:lnTo>
                      <a:pt x="159" y="230"/>
                    </a:lnTo>
                    <a:lnTo>
                      <a:pt x="185" y="249"/>
                    </a:lnTo>
                    <a:lnTo>
                      <a:pt x="189" y="271"/>
                    </a:lnTo>
                    <a:lnTo>
                      <a:pt x="204" y="286"/>
                    </a:lnTo>
                    <a:lnTo>
                      <a:pt x="211" y="312"/>
                    </a:lnTo>
                    <a:lnTo>
                      <a:pt x="219" y="352"/>
                    </a:lnTo>
                    <a:lnTo>
                      <a:pt x="230" y="371"/>
                    </a:lnTo>
                    <a:lnTo>
                      <a:pt x="244" y="387"/>
                    </a:lnTo>
                    <a:lnTo>
                      <a:pt x="271" y="397"/>
                    </a:lnTo>
                    <a:lnTo>
                      <a:pt x="294" y="433"/>
                    </a:lnTo>
                    <a:lnTo>
                      <a:pt x="316" y="463"/>
                    </a:lnTo>
                    <a:lnTo>
                      <a:pt x="338" y="478"/>
                    </a:lnTo>
                    <a:lnTo>
                      <a:pt x="379" y="526"/>
                    </a:lnTo>
                    <a:lnTo>
                      <a:pt x="408" y="526"/>
                    </a:lnTo>
                    <a:lnTo>
                      <a:pt x="442" y="555"/>
                    </a:lnTo>
                    <a:lnTo>
                      <a:pt x="442" y="585"/>
                    </a:lnTo>
                    <a:lnTo>
                      <a:pt x="453" y="593"/>
                    </a:lnTo>
                    <a:lnTo>
                      <a:pt x="475" y="578"/>
                    </a:lnTo>
                    <a:lnTo>
                      <a:pt x="479" y="593"/>
                    </a:lnTo>
                    <a:lnTo>
                      <a:pt x="479" y="611"/>
                    </a:lnTo>
                    <a:lnTo>
                      <a:pt x="501" y="630"/>
                    </a:lnTo>
                    <a:lnTo>
                      <a:pt x="508" y="641"/>
                    </a:lnTo>
                    <a:lnTo>
                      <a:pt x="538" y="633"/>
                    </a:lnTo>
                    <a:lnTo>
                      <a:pt x="542" y="645"/>
                    </a:lnTo>
                    <a:lnTo>
                      <a:pt x="538" y="670"/>
                    </a:lnTo>
                    <a:lnTo>
                      <a:pt x="553" y="693"/>
                    </a:lnTo>
                    <a:lnTo>
                      <a:pt x="557" y="711"/>
                    </a:lnTo>
                    <a:lnTo>
                      <a:pt x="564" y="730"/>
                    </a:lnTo>
                    <a:lnTo>
                      <a:pt x="560" y="745"/>
                    </a:lnTo>
                    <a:lnTo>
                      <a:pt x="545" y="760"/>
                    </a:lnTo>
                    <a:lnTo>
                      <a:pt x="542" y="778"/>
                    </a:lnTo>
                    <a:lnTo>
                      <a:pt x="531" y="800"/>
                    </a:lnTo>
                    <a:lnTo>
                      <a:pt x="534" y="819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2467135" y="4654550"/>
              <a:ext cx="473075" cy="307975"/>
            </a:xfrm>
            <a:custGeom>
              <a:avLst/>
              <a:gdLst>
                <a:gd name="T0" fmla="*/ 156 w 298"/>
                <a:gd name="T1" fmla="*/ 37 h 194"/>
                <a:gd name="T2" fmla="*/ 141 w 298"/>
                <a:gd name="T3" fmla="*/ 24 h 194"/>
                <a:gd name="T4" fmla="*/ 143 w 298"/>
                <a:gd name="T5" fmla="*/ 19 h 194"/>
                <a:gd name="T6" fmla="*/ 134 w 298"/>
                <a:gd name="T7" fmla="*/ 11 h 194"/>
                <a:gd name="T8" fmla="*/ 126 w 298"/>
                <a:gd name="T9" fmla="*/ 0 h 194"/>
                <a:gd name="T10" fmla="*/ 117 w 298"/>
                <a:gd name="T11" fmla="*/ 11 h 194"/>
                <a:gd name="T12" fmla="*/ 111 w 298"/>
                <a:gd name="T13" fmla="*/ 7 h 194"/>
                <a:gd name="T14" fmla="*/ 100 w 298"/>
                <a:gd name="T15" fmla="*/ 17 h 194"/>
                <a:gd name="T16" fmla="*/ 100 w 298"/>
                <a:gd name="T17" fmla="*/ 22 h 194"/>
                <a:gd name="T18" fmla="*/ 87 w 298"/>
                <a:gd name="T19" fmla="*/ 28 h 194"/>
                <a:gd name="T20" fmla="*/ 54 w 298"/>
                <a:gd name="T21" fmla="*/ 54 h 194"/>
                <a:gd name="T22" fmla="*/ 45 w 298"/>
                <a:gd name="T23" fmla="*/ 65 h 194"/>
                <a:gd name="T24" fmla="*/ 45 w 298"/>
                <a:gd name="T25" fmla="*/ 78 h 194"/>
                <a:gd name="T26" fmla="*/ 33 w 298"/>
                <a:gd name="T27" fmla="*/ 82 h 194"/>
                <a:gd name="T28" fmla="*/ 9 w 298"/>
                <a:gd name="T29" fmla="*/ 108 h 194"/>
                <a:gd name="T30" fmla="*/ 9 w 298"/>
                <a:gd name="T31" fmla="*/ 117 h 194"/>
                <a:gd name="T32" fmla="*/ 0 w 298"/>
                <a:gd name="T33" fmla="*/ 128 h 194"/>
                <a:gd name="T34" fmla="*/ 4 w 298"/>
                <a:gd name="T35" fmla="*/ 141 h 194"/>
                <a:gd name="T36" fmla="*/ 15 w 298"/>
                <a:gd name="T37" fmla="*/ 134 h 194"/>
                <a:gd name="T38" fmla="*/ 26 w 298"/>
                <a:gd name="T39" fmla="*/ 122 h 194"/>
                <a:gd name="T40" fmla="*/ 43 w 298"/>
                <a:gd name="T41" fmla="*/ 119 h 194"/>
                <a:gd name="T42" fmla="*/ 54 w 298"/>
                <a:gd name="T43" fmla="*/ 122 h 194"/>
                <a:gd name="T44" fmla="*/ 58 w 298"/>
                <a:gd name="T45" fmla="*/ 141 h 194"/>
                <a:gd name="T46" fmla="*/ 56 w 298"/>
                <a:gd name="T47" fmla="*/ 154 h 194"/>
                <a:gd name="T48" fmla="*/ 63 w 298"/>
                <a:gd name="T49" fmla="*/ 163 h 194"/>
                <a:gd name="T50" fmla="*/ 72 w 298"/>
                <a:gd name="T51" fmla="*/ 169 h 194"/>
                <a:gd name="T52" fmla="*/ 91 w 298"/>
                <a:gd name="T53" fmla="*/ 171 h 194"/>
                <a:gd name="T54" fmla="*/ 132 w 298"/>
                <a:gd name="T55" fmla="*/ 176 h 194"/>
                <a:gd name="T56" fmla="*/ 141 w 298"/>
                <a:gd name="T57" fmla="*/ 171 h 194"/>
                <a:gd name="T58" fmla="*/ 147 w 298"/>
                <a:gd name="T59" fmla="*/ 163 h 194"/>
                <a:gd name="T60" fmla="*/ 151 w 298"/>
                <a:gd name="T61" fmla="*/ 146 h 194"/>
                <a:gd name="T62" fmla="*/ 166 w 298"/>
                <a:gd name="T63" fmla="*/ 145 h 194"/>
                <a:gd name="T64" fmla="*/ 171 w 298"/>
                <a:gd name="T65" fmla="*/ 156 h 194"/>
                <a:gd name="T66" fmla="*/ 171 w 298"/>
                <a:gd name="T67" fmla="*/ 181 h 194"/>
                <a:gd name="T68" fmla="*/ 190 w 298"/>
                <a:gd name="T69" fmla="*/ 194 h 194"/>
                <a:gd name="T70" fmla="*/ 204 w 298"/>
                <a:gd name="T71" fmla="*/ 172 h 194"/>
                <a:gd name="T72" fmla="*/ 219 w 298"/>
                <a:gd name="T73" fmla="*/ 165 h 194"/>
                <a:gd name="T74" fmla="*/ 236 w 298"/>
                <a:gd name="T75" fmla="*/ 167 h 194"/>
                <a:gd name="T76" fmla="*/ 249 w 298"/>
                <a:gd name="T77" fmla="*/ 174 h 194"/>
                <a:gd name="T78" fmla="*/ 254 w 298"/>
                <a:gd name="T79" fmla="*/ 180 h 194"/>
                <a:gd name="T80" fmla="*/ 258 w 298"/>
                <a:gd name="T81" fmla="*/ 161 h 194"/>
                <a:gd name="T82" fmla="*/ 268 w 298"/>
                <a:gd name="T83" fmla="*/ 139 h 194"/>
                <a:gd name="T84" fmla="*/ 291 w 298"/>
                <a:gd name="T85" fmla="*/ 135 h 194"/>
                <a:gd name="T86" fmla="*/ 298 w 298"/>
                <a:gd name="T87" fmla="*/ 121 h 194"/>
                <a:gd name="T88" fmla="*/ 291 w 298"/>
                <a:gd name="T89" fmla="*/ 109 h 194"/>
                <a:gd name="T90" fmla="*/ 280 w 298"/>
                <a:gd name="T91" fmla="*/ 104 h 194"/>
                <a:gd name="T92" fmla="*/ 252 w 298"/>
                <a:gd name="T93" fmla="*/ 99 h 194"/>
                <a:gd name="T94" fmla="*/ 251 w 298"/>
                <a:gd name="T95" fmla="*/ 85 h 194"/>
                <a:gd name="T96" fmla="*/ 251 w 298"/>
                <a:gd name="T97" fmla="*/ 70 h 194"/>
                <a:gd name="T98" fmla="*/ 251 w 298"/>
                <a:gd name="T99" fmla="*/ 59 h 194"/>
                <a:gd name="T100" fmla="*/ 234 w 298"/>
                <a:gd name="T101" fmla="*/ 50 h 194"/>
                <a:gd name="T102" fmla="*/ 225 w 298"/>
                <a:gd name="T103" fmla="*/ 54 h 194"/>
                <a:gd name="T104" fmla="*/ 210 w 298"/>
                <a:gd name="T105" fmla="*/ 43 h 194"/>
                <a:gd name="T106" fmla="*/ 208 w 298"/>
                <a:gd name="T107" fmla="*/ 35 h 194"/>
                <a:gd name="T108" fmla="*/ 202 w 298"/>
                <a:gd name="T109" fmla="*/ 26 h 194"/>
                <a:gd name="T110" fmla="*/ 202 w 298"/>
                <a:gd name="T111" fmla="*/ 22 h 194"/>
                <a:gd name="T112" fmla="*/ 186 w 298"/>
                <a:gd name="T113" fmla="*/ 17 h 194"/>
                <a:gd name="T114" fmla="*/ 180 w 298"/>
                <a:gd name="T115" fmla="*/ 24 h 194"/>
                <a:gd name="T116" fmla="*/ 169 w 298"/>
                <a:gd name="T117" fmla="*/ 32 h 194"/>
                <a:gd name="T118" fmla="*/ 156 w 298"/>
                <a:gd name="T119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194">
                  <a:moveTo>
                    <a:pt x="156" y="37"/>
                  </a:moveTo>
                  <a:lnTo>
                    <a:pt x="141" y="24"/>
                  </a:lnTo>
                  <a:lnTo>
                    <a:pt x="143" y="19"/>
                  </a:lnTo>
                  <a:lnTo>
                    <a:pt x="134" y="11"/>
                  </a:lnTo>
                  <a:lnTo>
                    <a:pt x="126" y="0"/>
                  </a:lnTo>
                  <a:lnTo>
                    <a:pt x="117" y="11"/>
                  </a:lnTo>
                  <a:lnTo>
                    <a:pt x="111" y="7"/>
                  </a:lnTo>
                  <a:lnTo>
                    <a:pt x="100" y="17"/>
                  </a:lnTo>
                  <a:lnTo>
                    <a:pt x="100" y="22"/>
                  </a:lnTo>
                  <a:lnTo>
                    <a:pt x="87" y="28"/>
                  </a:lnTo>
                  <a:lnTo>
                    <a:pt x="54" y="54"/>
                  </a:lnTo>
                  <a:lnTo>
                    <a:pt x="45" y="65"/>
                  </a:lnTo>
                  <a:lnTo>
                    <a:pt x="45" y="78"/>
                  </a:lnTo>
                  <a:lnTo>
                    <a:pt x="33" y="82"/>
                  </a:lnTo>
                  <a:lnTo>
                    <a:pt x="9" y="108"/>
                  </a:lnTo>
                  <a:lnTo>
                    <a:pt x="9" y="117"/>
                  </a:lnTo>
                  <a:lnTo>
                    <a:pt x="0" y="128"/>
                  </a:lnTo>
                  <a:lnTo>
                    <a:pt x="4" y="141"/>
                  </a:lnTo>
                  <a:lnTo>
                    <a:pt x="15" y="134"/>
                  </a:lnTo>
                  <a:lnTo>
                    <a:pt x="26" y="122"/>
                  </a:lnTo>
                  <a:lnTo>
                    <a:pt x="43" y="119"/>
                  </a:lnTo>
                  <a:lnTo>
                    <a:pt x="54" y="122"/>
                  </a:lnTo>
                  <a:lnTo>
                    <a:pt x="58" y="141"/>
                  </a:lnTo>
                  <a:lnTo>
                    <a:pt x="56" y="154"/>
                  </a:lnTo>
                  <a:lnTo>
                    <a:pt x="63" y="163"/>
                  </a:lnTo>
                  <a:lnTo>
                    <a:pt x="72" y="169"/>
                  </a:lnTo>
                  <a:lnTo>
                    <a:pt x="91" y="171"/>
                  </a:lnTo>
                  <a:lnTo>
                    <a:pt x="132" y="176"/>
                  </a:lnTo>
                  <a:lnTo>
                    <a:pt x="141" y="171"/>
                  </a:lnTo>
                  <a:lnTo>
                    <a:pt x="147" y="163"/>
                  </a:lnTo>
                  <a:lnTo>
                    <a:pt x="151" y="146"/>
                  </a:lnTo>
                  <a:lnTo>
                    <a:pt x="166" y="145"/>
                  </a:lnTo>
                  <a:lnTo>
                    <a:pt x="171" y="156"/>
                  </a:lnTo>
                  <a:lnTo>
                    <a:pt x="171" y="181"/>
                  </a:lnTo>
                  <a:lnTo>
                    <a:pt x="190" y="194"/>
                  </a:lnTo>
                  <a:lnTo>
                    <a:pt x="204" y="172"/>
                  </a:lnTo>
                  <a:lnTo>
                    <a:pt x="219" y="165"/>
                  </a:lnTo>
                  <a:lnTo>
                    <a:pt x="236" y="167"/>
                  </a:lnTo>
                  <a:lnTo>
                    <a:pt x="249" y="174"/>
                  </a:lnTo>
                  <a:lnTo>
                    <a:pt x="254" y="180"/>
                  </a:lnTo>
                  <a:lnTo>
                    <a:pt x="258" y="161"/>
                  </a:lnTo>
                  <a:lnTo>
                    <a:pt x="268" y="139"/>
                  </a:lnTo>
                  <a:lnTo>
                    <a:pt x="291" y="135"/>
                  </a:lnTo>
                  <a:lnTo>
                    <a:pt x="298" y="121"/>
                  </a:lnTo>
                  <a:lnTo>
                    <a:pt x="291" y="109"/>
                  </a:lnTo>
                  <a:lnTo>
                    <a:pt x="280" y="104"/>
                  </a:lnTo>
                  <a:lnTo>
                    <a:pt x="252" y="99"/>
                  </a:lnTo>
                  <a:lnTo>
                    <a:pt x="251" y="85"/>
                  </a:lnTo>
                  <a:lnTo>
                    <a:pt x="251" y="70"/>
                  </a:lnTo>
                  <a:lnTo>
                    <a:pt x="251" y="59"/>
                  </a:lnTo>
                  <a:lnTo>
                    <a:pt x="234" y="50"/>
                  </a:lnTo>
                  <a:lnTo>
                    <a:pt x="225" y="54"/>
                  </a:lnTo>
                  <a:lnTo>
                    <a:pt x="210" y="43"/>
                  </a:lnTo>
                  <a:lnTo>
                    <a:pt x="208" y="35"/>
                  </a:lnTo>
                  <a:lnTo>
                    <a:pt x="202" y="26"/>
                  </a:lnTo>
                  <a:lnTo>
                    <a:pt x="202" y="22"/>
                  </a:lnTo>
                  <a:lnTo>
                    <a:pt x="186" y="17"/>
                  </a:lnTo>
                  <a:lnTo>
                    <a:pt x="180" y="24"/>
                  </a:lnTo>
                  <a:lnTo>
                    <a:pt x="169" y="32"/>
                  </a:lnTo>
                  <a:lnTo>
                    <a:pt x="156" y="3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2844960" y="4619625"/>
              <a:ext cx="719137" cy="327025"/>
            </a:xfrm>
            <a:custGeom>
              <a:avLst/>
              <a:gdLst>
                <a:gd name="T0" fmla="*/ 19 w 453"/>
                <a:gd name="T1" fmla="*/ 72 h 206"/>
                <a:gd name="T2" fmla="*/ 36 w 453"/>
                <a:gd name="T3" fmla="*/ 82 h 206"/>
                <a:gd name="T4" fmla="*/ 64 w 453"/>
                <a:gd name="T5" fmla="*/ 80 h 206"/>
                <a:gd name="T6" fmla="*/ 89 w 453"/>
                <a:gd name="T7" fmla="*/ 78 h 206"/>
                <a:gd name="T8" fmla="*/ 119 w 453"/>
                <a:gd name="T9" fmla="*/ 88 h 206"/>
                <a:gd name="T10" fmla="*/ 139 w 453"/>
                <a:gd name="T11" fmla="*/ 85 h 206"/>
                <a:gd name="T12" fmla="*/ 173 w 453"/>
                <a:gd name="T13" fmla="*/ 81 h 206"/>
                <a:gd name="T14" fmla="*/ 210 w 453"/>
                <a:gd name="T15" fmla="*/ 100 h 206"/>
                <a:gd name="T16" fmla="*/ 228 w 453"/>
                <a:gd name="T17" fmla="*/ 81 h 206"/>
                <a:gd name="T18" fmla="*/ 213 w 453"/>
                <a:gd name="T19" fmla="*/ 40 h 206"/>
                <a:gd name="T20" fmla="*/ 275 w 453"/>
                <a:gd name="T21" fmla="*/ 5 h 206"/>
                <a:gd name="T22" fmla="*/ 292 w 453"/>
                <a:gd name="T23" fmla="*/ 20 h 206"/>
                <a:gd name="T24" fmla="*/ 337 w 453"/>
                <a:gd name="T25" fmla="*/ 2 h 206"/>
                <a:gd name="T26" fmla="*/ 386 w 453"/>
                <a:gd name="T27" fmla="*/ 17 h 206"/>
                <a:gd name="T28" fmla="*/ 417 w 453"/>
                <a:gd name="T29" fmla="*/ 8 h 206"/>
                <a:gd name="T30" fmla="*/ 442 w 453"/>
                <a:gd name="T31" fmla="*/ 52 h 206"/>
                <a:gd name="T32" fmla="*/ 450 w 453"/>
                <a:gd name="T33" fmla="*/ 82 h 206"/>
                <a:gd name="T34" fmla="*/ 429 w 453"/>
                <a:gd name="T35" fmla="*/ 100 h 206"/>
                <a:gd name="T36" fmla="*/ 432 w 453"/>
                <a:gd name="T37" fmla="*/ 120 h 206"/>
                <a:gd name="T38" fmla="*/ 424 w 453"/>
                <a:gd name="T39" fmla="*/ 148 h 206"/>
                <a:gd name="T40" fmla="*/ 401 w 453"/>
                <a:gd name="T41" fmla="*/ 172 h 206"/>
                <a:gd name="T42" fmla="*/ 381 w 453"/>
                <a:gd name="T43" fmla="*/ 189 h 206"/>
                <a:gd name="T44" fmla="*/ 331 w 453"/>
                <a:gd name="T45" fmla="*/ 192 h 206"/>
                <a:gd name="T46" fmla="*/ 290 w 453"/>
                <a:gd name="T47" fmla="*/ 206 h 206"/>
                <a:gd name="T48" fmla="*/ 221 w 453"/>
                <a:gd name="T49" fmla="*/ 192 h 206"/>
                <a:gd name="T50" fmla="*/ 155 w 453"/>
                <a:gd name="T51" fmla="*/ 165 h 206"/>
                <a:gd name="T52" fmla="*/ 151 w 453"/>
                <a:gd name="T53" fmla="*/ 141 h 206"/>
                <a:gd name="T54" fmla="*/ 108 w 453"/>
                <a:gd name="T55" fmla="*/ 139 h 206"/>
                <a:gd name="T56" fmla="*/ 53 w 453"/>
                <a:gd name="T57" fmla="*/ 132 h 206"/>
                <a:gd name="T58" fmla="*/ 28 w 453"/>
                <a:gd name="T59" fmla="*/ 123 h 206"/>
                <a:gd name="T60" fmla="*/ 13 w 453"/>
                <a:gd name="T61" fmla="*/ 105 h 206"/>
                <a:gd name="T62" fmla="*/ 0 w 453"/>
                <a:gd name="T63" fmla="*/ 7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3" h="206">
                  <a:moveTo>
                    <a:pt x="0" y="74"/>
                  </a:moveTo>
                  <a:lnTo>
                    <a:pt x="19" y="72"/>
                  </a:lnTo>
                  <a:lnTo>
                    <a:pt x="26" y="70"/>
                  </a:lnTo>
                  <a:lnTo>
                    <a:pt x="36" y="82"/>
                  </a:lnTo>
                  <a:lnTo>
                    <a:pt x="49" y="78"/>
                  </a:lnTo>
                  <a:lnTo>
                    <a:pt x="64" y="80"/>
                  </a:lnTo>
                  <a:lnTo>
                    <a:pt x="73" y="87"/>
                  </a:lnTo>
                  <a:lnTo>
                    <a:pt x="89" y="78"/>
                  </a:lnTo>
                  <a:lnTo>
                    <a:pt x="110" y="79"/>
                  </a:lnTo>
                  <a:lnTo>
                    <a:pt x="119" y="88"/>
                  </a:lnTo>
                  <a:lnTo>
                    <a:pt x="132" y="91"/>
                  </a:lnTo>
                  <a:lnTo>
                    <a:pt x="139" y="85"/>
                  </a:lnTo>
                  <a:lnTo>
                    <a:pt x="162" y="81"/>
                  </a:lnTo>
                  <a:lnTo>
                    <a:pt x="173" y="81"/>
                  </a:lnTo>
                  <a:lnTo>
                    <a:pt x="190" y="87"/>
                  </a:lnTo>
                  <a:lnTo>
                    <a:pt x="210" y="100"/>
                  </a:lnTo>
                  <a:lnTo>
                    <a:pt x="225" y="94"/>
                  </a:lnTo>
                  <a:lnTo>
                    <a:pt x="228" y="81"/>
                  </a:lnTo>
                  <a:lnTo>
                    <a:pt x="218" y="64"/>
                  </a:lnTo>
                  <a:lnTo>
                    <a:pt x="213" y="40"/>
                  </a:lnTo>
                  <a:lnTo>
                    <a:pt x="264" y="5"/>
                  </a:lnTo>
                  <a:lnTo>
                    <a:pt x="275" y="5"/>
                  </a:lnTo>
                  <a:lnTo>
                    <a:pt x="277" y="17"/>
                  </a:lnTo>
                  <a:lnTo>
                    <a:pt x="292" y="20"/>
                  </a:lnTo>
                  <a:lnTo>
                    <a:pt x="324" y="16"/>
                  </a:lnTo>
                  <a:lnTo>
                    <a:pt x="337" y="2"/>
                  </a:lnTo>
                  <a:lnTo>
                    <a:pt x="377" y="0"/>
                  </a:lnTo>
                  <a:lnTo>
                    <a:pt x="386" y="17"/>
                  </a:lnTo>
                  <a:lnTo>
                    <a:pt x="402" y="17"/>
                  </a:lnTo>
                  <a:lnTo>
                    <a:pt x="417" y="8"/>
                  </a:lnTo>
                  <a:lnTo>
                    <a:pt x="442" y="24"/>
                  </a:lnTo>
                  <a:lnTo>
                    <a:pt x="442" y="52"/>
                  </a:lnTo>
                  <a:lnTo>
                    <a:pt x="453" y="64"/>
                  </a:lnTo>
                  <a:lnTo>
                    <a:pt x="450" y="82"/>
                  </a:lnTo>
                  <a:lnTo>
                    <a:pt x="442" y="100"/>
                  </a:lnTo>
                  <a:lnTo>
                    <a:pt x="429" y="100"/>
                  </a:lnTo>
                  <a:lnTo>
                    <a:pt x="424" y="105"/>
                  </a:lnTo>
                  <a:lnTo>
                    <a:pt x="432" y="120"/>
                  </a:lnTo>
                  <a:lnTo>
                    <a:pt x="432" y="135"/>
                  </a:lnTo>
                  <a:lnTo>
                    <a:pt x="424" y="148"/>
                  </a:lnTo>
                  <a:lnTo>
                    <a:pt x="402" y="159"/>
                  </a:lnTo>
                  <a:lnTo>
                    <a:pt x="401" y="172"/>
                  </a:lnTo>
                  <a:lnTo>
                    <a:pt x="401" y="185"/>
                  </a:lnTo>
                  <a:lnTo>
                    <a:pt x="381" y="189"/>
                  </a:lnTo>
                  <a:lnTo>
                    <a:pt x="347" y="187"/>
                  </a:lnTo>
                  <a:lnTo>
                    <a:pt x="331" y="192"/>
                  </a:lnTo>
                  <a:lnTo>
                    <a:pt x="302" y="192"/>
                  </a:lnTo>
                  <a:lnTo>
                    <a:pt x="290" y="206"/>
                  </a:lnTo>
                  <a:lnTo>
                    <a:pt x="244" y="191"/>
                  </a:lnTo>
                  <a:lnTo>
                    <a:pt x="221" y="192"/>
                  </a:lnTo>
                  <a:lnTo>
                    <a:pt x="163" y="179"/>
                  </a:lnTo>
                  <a:lnTo>
                    <a:pt x="155" y="165"/>
                  </a:lnTo>
                  <a:lnTo>
                    <a:pt x="155" y="150"/>
                  </a:lnTo>
                  <a:lnTo>
                    <a:pt x="151" y="141"/>
                  </a:lnTo>
                  <a:lnTo>
                    <a:pt x="144" y="137"/>
                  </a:lnTo>
                  <a:lnTo>
                    <a:pt x="108" y="139"/>
                  </a:lnTo>
                  <a:lnTo>
                    <a:pt x="58" y="144"/>
                  </a:lnTo>
                  <a:lnTo>
                    <a:pt x="53" y="132"/>
                  </a:lnTo>
                  <a:lnTo>
                    <a:pt x="43" y="128"/>
                  </a:lnTo>
                  <a:lnTo>
                    <a:pt x="28" y="123"/>
                  </a:lnTo>
                  <a:lnTo>
                    <a:pt x="13" y="119"/>
                  </a:lnTo>
                  <a:lnTo>
                    <a:pt x="13" y="105"/>
                  </a:lnTo>
                  <a:lnTo>
                    <a:pt x="13" y="85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3478372" y="4660900"/>
              <a:ext cx="668338" cy="403225"/>
            </a:xfrm>
            <a:custGeom>
              <a:avLst/>
              <a:gdLst>
                <a:gd name="T0" fmla="*/ 2 w 421"/>
                <a:gd name="T1" fmla="*/ 161 h 254"/>
                <a:gd name="T2" fmla="*/ 15 w 421"/>
                <a:gd name="T3" fmla="*/ 172 h 254"/>
                <a:gd name="T4" fmla="*/ 13 w 421"/>
                <a:gd name="T5" fmla="*/ 178 h 254"/>
                <a:gd name="T6" fmla="*/ 17 w 421"/>
                <a:gd name="T7" fmla="*/ 189 h 254"/>
                <a:gd name="T8" fmla="*/ 28 w 421"/>
                <a:gd name="T9" fmla="*/ 189 h 254"/>
                <a:gd name="T10" fmla="*/ 70 w 421"/>
                <a:gd name="T11" fmla="*/ 230 h 254"/>
                <a:gd name="T12" fmla="*/ 83 w 421"/>
                <a:gd name="T13" fmla="*/ 232 h 254"/>
                <a:gd name="T14" fmla="*/ 117 w 421"/>
                <a:gd name="T15" fmla="*/ 254 h 254"/>
                <a:gd name="T16" fmla="*/ 133 w 421"/>
                <a:gd name="T17" fmla="*/ 241 h 254"/>
                <a:gd name="T18" fmla="*/ 157 w 421"/>
                <a:gd name="T19" fmla="*/ 243 h 254"/>
                <a:gd name="T20" fmla="*/ 165 w 421"/>
                <a:gd name="T21" fmla="*/ 248 h 254"/>
                <a:gd name="T22" fmla="*/ 183 w 421"/>
                <a:gd name="T23" fmla="*/ 241 h 254"/>
                <a:gd name="T24" fmla="*/ 220 w 421"/>
                <a:gd name="T25" fmla="*/ 226 h 254"/>
                <a:gd name="T26" fmla="*/ 264 w 421"/>
                <a:gd name="T27" fmla="*/ 219 h 254"/>
                <a:gd name="T28" fmla="*/ 282 w 421"/>
                <a:gd name="T29" fmla="*/ 222 h 254"/>
                <a:gd name="T30" fmla="*/ 288 w 421"/>
                <a:gd name="T31" fmla="*/ 232 h 254"/>
                <a:gd name="T32" fmla="*/ 303 w 421"/>
                <a:gd name="T33" fmla="*/ 215 h 254"/>
                <a:gd name="T34" fmla="*/ 323 w 421"/>
                <a:gd name="T35" fmla="*/ 208 h 254"/>
                <a:gd name="T36" fmla="*/ 342 w 421"/>
                <a:gd name="T37" fmla="*/ 205 h 254"/>
                <a:gd name="T38" fmla="*/ 375 w 421"/>
                <a:gd name="T39" fmla="*/ 172 h 254"/>
                <a:gd name="T40" fmla="*/ 384 w 421"/>
                <a:gd name="T41" fmla="*/ 152 h 254"/>
                <a:gd name="T42" fmla="*/ 388 w 421"/>
                <a:gd name="T43" fmla="*/ 113 h 254"/>
                <a:gd name="T44" fmla="*/ 392 w 421"/>
                <a:gd name="T45" fmla="*/ 81 h 254"/>
                <a:gd name="T46" fmla="*/ 405 w 421"/>
                <a:gd name="T47" fmla="*/ 80 h 254"/>
                <a:gd name="T48" fmla="*/ 415 w 421"/>
                <a:gd name="T49" fmla="*/ 68 h 254"/>
                <a:gd name="T50" fmla="*/ 421 w 421"/>
                <a:gd name="T51" fmla="*/ 59 h 254"/>
                <a:gd name="T52" fmla="*/ 408 w 421"/>
                <a:gd name="T53" fmla="*/ 50 h 254"/>
                <a:gd name="T54" fmla="*/ 401 w 421"/>
                <a:gd name="T55" fmla="*/ 54 h 254"/>
                <a:gd name="T56" fmla="*/ 382 w 421"/>
                <a:gd name="T57" fmla="*/ 50 h 254"/>
                <a:gd name="T58" fmla="*/ 371 w 421"/>
                <a:gd name="T59" fmla="*/ 35 h 254"/>
                <a:gd name="T60" fmla="*/ 360 w 421"/>
                <a:gd name="T61" fmla="*/ 15 h 254"/>
                <a:gd name="T62" fmla="*/ 347 w 421"/>
                <a:gd name="T63" fmla="*/ 15 h 254"/>
                <a:gd name="T64" fmla="*/ 327 w 421"/>
                <a:gd name="T65" fmla="*/ 0 h 254"/>
                <a:gd name="T66" fmla="*/ 316 w 421"/>
                <a:gd name="T67" fmla="*/ 2 h 254"/>
                <a:gd name="T68" fmla="*/ 275 w 421"/>
                <a:gd name="T69" fmla="*/ 7 h 254"/>
                <a:gd name="T70" fmla="*/ 267 w 421"/>
                <a:gd name="T71" fmla="*/ 19 h 254"/>
                <a:gd name="T72" fmla="*/ 256 w 421"/>
                <a:gd name="T73" fmla="*/ 33 h 254"/>
                <a:gd name="T74" fmla="*/ 241 w 421"/>
                <a:gd name="T75" fmla="*/ 41 h 254"/>
                <a:gd name="T76" fmla="*/ 227 w 421"/>
                <a:gd name="T77" fmla="*/ 44 h 254"/>
                <a:gd name="T78" fmla="*/ 216 w 421"/>
                <a:gd name="T79" fmla="*/ 41 h 254"/>
                <a:gd name="T80" fmla="*/ 207 w 421"/>
                <a:gd name="T81" fmla="*/ 35 h 254"/>
                <a:gd name="T82" fmla="*/ 200 w 421"/>
                <a:gd name="T83" fmla="*/ 33 h 254"/>
                <a:gd name="T84" fmla="*/ 187 w 421"/>
                <a:gd name="T85" fmla="*/ 39 h 254"/>
                <a:gd name="T86" fmla="*/ 170 w 421"/>
                <a:gd name="T87" fmla="*/ 48 h 254"/>
                <a:gd name="T88" fmla="*/ 135 w 421"/>
                <a:gd name="T89" fmla="*/ 63 h 254"/>
                <a:gd name="T90" fmla="*/ 120 w 421"/>
                <a:gd name="T91" fmla="*/ 65 h 254"/>
                <a:gd name="T92" fmla="*/ 83 w 421"/>
                <a:gd name="T93" fmla="*/ 63 h 254"/>
                <a:gd name="T94" fmla="*/ 78 w 421"/>
                <a:gd name="T95" fmla="*/ 61 h 254"/>
                <a:gd name="T96" fmla="*/ 68 w 421"/>
                <a:gd name="T97" fmla="*/ 46 h 254"/>
                <a:gd name="T98" fmla="*/ 56 w 421"/>
                <a:gd name="T99" fmla="*/ 39 h 254"/>
                <a:gd name="T100" fmla="*/ 52 w 421"/>
                <a:gd name="T101" fmla="*/ 44 h 254"/>
                <a:gd name="T102" fmla="*/ 50 w 421"/>
                <a:gd name="T103" fmla="*/ 59 h 254"/>
                <a:gd name="T104" fmla="*/ 43 w 421"/>
                <a:gd name="T105" fmla="*/ 74 h 254"/>
                <a:gd name="T106" fmla="*/ 30 w 421"/>
                <a:gd name="T107" fmla="*/ 74 h 254"/>
                <a:gd name="T108" fmla="*/ 26 w 421"/>
                <a:gd name="T109" fmla="*/ 78 h 254"/>
                <a:gd name="T110" fmla="*/ 33 w 421"/>
                <a:gd name="T111" fmla="*/ 93 h 254"/>
                <a:gd name="T112" fmla="*/ 31 w 421"/>
                <a:gd name="T113" fmla="*/ 108 h 254"/>
                <a:gd name="T114" fmla="*/ 22 w 421"/>
                <a:gd name="T115" fmla="*/ 122 h 254"/>
                <a:gd name="T116" fmla="*/ 15 w 421"/>
                <a:gd name="T117" fmla="*/ 128 h 254"/>
                <a:gd name="T118" fmla="*/ 4 w 421"/>
                <a:gd name="T119" fmla="*/ 133 h 254"/>
                <a:gd name="T120" fmla="*/ 0 w 421"/>
                <a:gd name="T121" fmla="*/ 145 h 254"/>
                <a:gd name="T122" fmla="*/ 2 w 421"/>
                <a:gd name="T123" fmla="*/ 16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1" h="254">
                  <a:moveTo>
                    <a:pt x="2" y="161"/>
                  </a:moveTo>
                  <a:lnTo>
                    <a:pt x="15" y="172"/>
                  </a:lnTo>
                  <a:lnTo>
                    <a:pt x="13" y="178"/>
                  </a:lnTo>
                  <a:lnTo>
                    <a:pt x="17" y="189"/>
                  </a:lnTo>
                  <a:lnTo>
                    <a:pt x="28" y="189"/>
                  </a:lnTo>
                  <a:lnTo>
                    <a:pt x="70" y="230"/>
                  </a:lnTo>
                  <a:lnTo>
                    <a:pt x="83" y="232"/>
                  </a:lnTo>
                  <a:lnTo>
                    <a:pt x="117" y="254"/>
                  </a:lnTo>
                  <a:lnTo>
                    <a:pt x="133" y="241"/>
                  </a:lnTo>
                  <a:lnTo>
                    <a:pt x="157" y="243"/>
                  </a:lnTo>
                  <a:lnTo>
                    <a:pt x="165" y="248"/>
                  </a:lnTo>
                  <a:lnTo>
                    <a:pt x="183" y="241"/>
                  </a:lnTo>
                  <a:lnTo>
                    <a:pt x="220" y="226"/>
                  </a:lnTo>
                  <a:lnTo>
                    <a:pt x="264" y="219"/>
                  </a:lnTo>
                  <a:lnTo>
                    <a:pt x="282" y="222"/>
                  </a:lnTo>
                  <a:lnTo>
                    <a:pt x="288" y="232"/>
                  </a:lnTo>
                  <a:lnTo>
                    <a:pt x="303" y="215"/>
                  </a:lnTo>
                  <a:lnTo>
                    <a:pt x="323" y="208"/>
                  </a:lnTo>
                  <a:lnTo>
                    <a:pt x="342" y="205"/>
                  </a:lnTo>
                  <a:lnTo>
                    <a:pt x="375" y="172"/>
                  </a:lnTo>
                  <a:lnTo>
                    <a:pt x="384" y="152"/>
                  </a:lnTo>
                  <a:lnTo>
                    <a:pt x="388" y="113"/>
                  </a:lnTo>
                  <a:lnTo>
                    <a:pt x="392" y="81"/>
                  </a:lnTo>
                  <a:lnTo>
                    <a:pt x="405" y="80"/>
                  </a:lnTo>
                  <a:lnTo>
                    <a:pt x="415" y="68"/>
                  </a:lnTo>
                  <a:lnTo>
                    <a:pt x="421" y="59"/>
                  </a:lnTo>
                  <a:lnTo>
                    <a:pt x="408" y="50"/>
                  </a:lnTo>
                  <a:lnTo>
                    <a:pt x="401" y="54"/>
                  </a:lnTo>
                  <a:lnTo>
                    <a:pt x="382" y="50"/>
                  </a:lnTo>
                  <a:lnTo>
                    <a:pt x="371" y="35"/>
                  </a:lnTo>
                  <a:lnTo>
                    <a:pt x="360" y="15"/>
                  </a:lnTo>
                  <a:lnTo>
                    <a:pt x="347" y="15"/>
                  </a:lnTo>
                  <a:lnTo>
                    <a:pt x="327" y="0"/>
                  </a:lnTo>
                  <a:lnTo>
                    <a:pt x="316" y="2"/>
                  </a:lnTo>
                  <a:lnTo>
                    <a:pt x="275" y="7"/>
                  </a:lnTo>
                  <a:lnTo>
                    <a:pt x="267" y="19"/>
                  </a:lnTo>
                  <a:lnTo>
                    <a:pt x="256" y="33"/>
                  </a:lnTo>
                  <a:lnTo>
                    <a:pt x="241" y="41"/>
                  </a:lnTo>
                  <a:lnTo>
                    <a:pt x="227" y="44"/>
                  </a:lnTo>
                  <a:lnTo>
                    <a:pt x="216" y="41"/>
                  </a:lnTo>
                  <a:lnTo>
                    <a:pt x="207" y="35"/>
                  </a:lnTo>
                  <a:lnTo>
                    <a:pt x="200" y="33"/>
                  </a:lnTo>
                  <a:lnTo>
                    <a:pt x="187" y="39"/>
                  </a:lnTo>
                  <a:lnTo>
                    <a:pt x="170" y="48"/>
                  </a:lnTo>
                  <a:lnTo>
                    <a:pt x="135" y="63"/>
                  </a:lnTo>
                  <a:lnTo>
                    <a:pt x="120" y="65"/>
                  </a:lnTo>
                  <a:lnTo>
                    <a:pt x="83" y="63"/>
                  </a:lnTo>
                  <a:lnTo>
                    <a:pt x="78" y="61"/>
                  </a:lnTo>
                  <a:lnTo>
                    <a:pt x="68" y="46"/>
                  </a:lnTo>
                  <a:lnTo>
                    <a:pt x="56" y="39"/>
                  </a:lnTo>
                  <a:lnTo>
                    <a:pt x="52" y="44"/>
                  </a:lnTo>
                  <a:lnTo>
                    <a:pt x="50" y="59"/>
                  </a:lnTo>
                  <a:lnTo>
                    <a:pt x="43" y="74"/>
                  </a:lnTo>
                  <a:lnTo>
                    <a:pt x="30" y="74"/>
                  </a:lnTo>
                  <a:lnTo>
                    <a:pt x="26" y="78"/>
                  </a:lnTo>
                  <a:lnTo>
                    <a:pt x="33" y="93"/>
                  </a:lnTo>
                  <a:lnTo>
                    <a:pt x="31" y="108"/>
                  </a:lnTo>
                  <a:lnTo>
                    <a:pt x="22" y="122"/>
                  </a:lnTo>
                  <a:lnTo>
                    <a:pt x="15" y="128"/>
                  </a:lnTo>
                  <a:lnTo>
                    <a:pt x="4" y="133"/>
                  </a:lnTo>
                  <a:lnTo>
                    <a:pt x="0" y="145"/>
                  </a:lnTo>
                  <a:lnTo>
                    <a:pt x="2" y="16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3191035" y="4914900"/>
              <a:ext cx="314325" cy="182563"/>
            </a:xfrm>
            <a:custGeom>
              <a:avLst/>
              <a:gdLst>
                <a:gd name="T0" fmla="*/ 17 w 198"/>
                <a:gd name="T1" fmla="*/ 63 h 115"/>
                <a:gd name="T2" fmla="*/ 37 w 198"/>
                <a:gd name="T3" fmla="*/ 83 h 115"/>
                <a:gd name="T4" fmla="*/ 31 w 198"/>
                <a:gd name="T5" fmla="*/ 93 h 115"/>
                <a:gd name="T6" fmla="*/ 22 w 198"/>
                <a:gd name="T7" fmla="*/ 100 h 115"/>
                <a:gd name="T8" fmla="*/ 11 w 198"/>
                <a:gd name="T9" fmla="*/ 102 h 115"/>
                <a:gd name="T10" fmla="*/ 0 w 198"/>
                <a:gd name="T11" fmla="*/ 104 h 115"/>
                <a:gd name="T12" fmla="*/ 20 w 198"/>
                <a:gd name="T13" fmla="*/ 113 h 115"/>
                <a:gd name="T14" fmla="*/ 28 w 198"/>
                <a:gd name="T15" fmla="*/ 115 h 115"/>
                <a:gd name="T16" fmla="*/ 53 w 198"/>
                <a:gd name="T17" fmla="*/ 100 h 115"/>
                <a:gd name="T18" fmla="*/ 108 w 198"/>
                <a:gd name="T19" fmla="*/ 114 h 115"/>
                <a:gd name="T20" fmla="*/ 144 w 198"/>
                <a:gd name="T21" fmla="*/ 74 h 115"/>
                <a:gd name="T22" fmla="*/ 151 w 198"/>
                <a:gd name="T23" fmla="*/ 57 h 115"/>
                <a:gd name="T24" fmla="*/ 158 w 198"/>
                <a:gd name="T25" fmla="*/ 52 h 115"/>
                <a:gd name="T26" fmla="*/ 178 w 198"/>
                <a:gd name="T27" fmla="*/ 54 h 115"/>
                <a:gd name="T28" fmla="*/ 198 w 198"/>
                <a:gd name="T29" fmla="*/ 30 h 115"/>
                <a:gd name="T30" fmla="*/ 196 w 198"/>
                <a:gd name="T31" fmla="*/ 15 h 115"/>
                <a:gd name="T32" fmla="*/ 182 w 198"/>
                <a:gd name="T33" fmla="*/ 0 h 115"/>
                <a:gd name="T34" fmla="*/ 173 w 198"/>
                <a:gd name="T35" fmla="*/ 2 h 115"/>
                <a:gd name="T36" fmla="*/ 163 w 198"/>
                <a:gd name="T37" fmla="*/ 5 h 115"/>
                <a:gd name="T38" fmla="*/ 145 w 198"/>
                <a:gd name="T39" fmla="*/ 1 h 115"/>
                <a:gd name="T40" fmla="*/ 127 w 198"/>
                <a:gd name="T41" fmla="*/ 2 h 115"/>
                <a:gd name="T42" fmla="*/ 109 w 198"/>
                <a:gd name="T43" fmla="*/ 7 h 115"/>
                <a:gd name="T44" fmla="*/ 84 w 198"/>
                <a:gd name="T45" fmla="*/ 5 h 115"/>
                <a:gd name="T46" fmla="*/ 73 w 198"/>
                <a:gd name="T47" fmla="*/ 20 h 115"/>
                <a:gd name="T48" fmla="*/ 31 w 198"/>
                <a:gd name="T49" fmla="*/ 7 h 115"/>
                <a:gd name="T50" fmla="*/ 15 w 198"/>
                <a:gd name="T51" fmla="*/ 7 h 115"/>
                <a:gd name="T52" fmla="*/ 15 w 198"/>
                <a:gd name="T53" fmla="*/ 32 h 115"/>
                <a:gd name="T54" fmla="*/ 17 w 198"/>
                <a:gd name="T55" fmla="*/ 6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8" h="115">
                  <a:moveTo>
                    <a:pt x="17" y="63"/>
                  </a:moveTo>
                  <a:lnTo>
                    <a:pt x="37" y="83"/>
                  </a:lnTo>
                  <a:lnTo>
                    <a:pt x="31" y="93"/>
                  </a:lnTo>
                  <a:lnTo>
                    <a:pt x="22" y="100"/>
                  </a:lnTo>
                  <a:lnTo>
                    <a:pt x="11" y="102"/>
                  </a:lnTo>
                  <a:lnTo>
                    <a:pt x="0" y="104"/>
                  </a:lnTo>
                  <a:lnTo>
                    <a:pt x="20" y="113"/>
                  </a:lnTo>
                  <a:lnTo>
                    <a:pt x="28" y="115"/>
                  </a:lnTo>
                  <a:lnTo>
                    <a:pt x="53" y="100"/>
                  </a:lnTo>
                  <a:lnTo>
                    <a:pt x="108" y="114"/>
                  </a:lnTo>
                  <a:lnTo>
                    <a:pt x="144" y="74"/>
                  </a:lnTo>
                  <a:lnTo>
                    <a:pt x="151" y="57"/>
                  </a:lnTo>
                  <a:lnTo>
                    <a:pt x="158" y="52"/>
                  </a:lnTo>
                  <a:lnTo>
                    <a:pt x="178" y="54"/>
                  </a:lnTo>
                  <a:lnTo>
                    <a:pt x="198" y="30"/>
                  </a:lnTo>
                  <a:lnTo>
                    <a:pt x="196" y="15"/>
                  </a:lnTo>
                  <a:lnTo>
                    <a:pt x="182" y="0"/>
                  </a:lnTo>
                  <a:lnTo>
                    <a:pt x="173" y="2"/>
                  </a:lnTo>
                  <a:lnTo>
                    <a:pt x="163" y="5"/>
                  </a:lnTo>
                  <a:lnTo>
                    <a:pt x="145" y="1"/>
                  </a:lnTo>
                  <a:lnTo>
                    <a:pt x="127" y="2"/>
                  </a:lnTo>
                  <a:lnTo>
                    <a:pt x="109" y="7"/>
                  </a:lnTo>
                  <a:lnTo>
                    <a:pt x="84" y="5"/>
                  </a:lnTo>
                  <a:lnTo>
                    <a:pt x="73" y="20"/>
                  </a:lnTo>
                  <a:lnTo>
                    <a:pt x="31" y="7"/>
                  </a:lnTo>
                  <a:lnTo>
                    <a:pt x="15" y="7"/>
                  </a:lnTo>
                  <a:lnTo>
                    <a:pt x="15" y="32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4116547" y="5248275"/>
              <a:ext cx="608013" cy="446088"/>
            </a:xfrm>
            <a:custGeom>
              <a:avLst/>
              <a:gdLst>
                <a:gd name="T0" fmla="*/ 7 w 383"/>
                <a:gd name="T1" fmla="*/ 39 h 281"/>
                <a:gd name="T2" fmla="*/ 2 w 383"/>
                <a:gd name="T3" fmla="*/ 59 h 281"/>
                <a:gd name="T4" fmla="*/ 28 w 383"/>
                <a:gd name="T5" fmla="*/ 82 h 281"/>
                <a:gd name="T6" fmla="*/ 30 w 383"/>
                <a:gd name="T7" fmla="*/ 115 h 281"/>
                <a:gd name="T8" fmla="*/ 6 w 383"/>
                <a:gd name="T9" fmla="*/ 135 h 281"/>
                <a:gd name="T10" fmla="*/ 9 w 383"/>
                <a:gd name="T11" fmla="*/ 159 h 281"/>
                <a:gd name="T12" fmla="*/ 6 w 383"/>
                <a:gd name="T13" fmla="*/ 186 h 281"/>
                <a:gd name="T14" fmla="*/ 9 w 383"/>
                <a:gd name="T15" fmla="*/ 209 h 281"/>
                <a:gd name="T16" fmla="*/ 30 w 383"/>
                <a:gd name="T17" fmla="*/ 222 h 281"/>
                <a:gd name="T18" fmla="*/ 31 w 383"/>
                <a:gd name="T19" fmla="*/ 255 h 281"/>
                <a:gd name="T20" fmla="*/ 44 w 383"/>
                <a:gd name="T21" fmla="*/ 281 h 281"/>
                <a:gd name="T22" fmla="*/ 109 w 383"/>
                <a:gd name="T23" fmla="*/ 264 h 281"/>
                <a:gd name="T24" fmla="*/ 148 w 383"/>
                <a:gd name="T25" fmla="*/ 236 h 281"/>
                <a:gd name="T26" fmla="*/ 178 w 383"/>
                <a:gd name="T27" fmla="*/ 253 h 281"/>
                <a:gd name="T28" fmla="*/ 207 w 383"/>
                <a:gd name="T29" fmla="*/ 262 h 281"/>
                <a:gd name="T30" fmla="*/ 242 w 383"/>
                <a:gd name="T31" fmla="*/ 249 h 281"/>
                <a:gd name="T32" fmla="*/ 244 w 383"/>
                <a:gd name="T33" fmla="*/ 220 h 281"/>
                <a:gd name="T34" fmla="*/ 270 w 383"/>
                <a:gd name="T35" fmla="*/ 220 h 281"/>
                <a:gd name="T36" fmla="*/ 283 w 383"/>
                <a:gd name="T37" fmla="*/ 212 h 281"/>
                <a:gd name="T38" fmla="*/ 335 w 383"/>
                <a:gd name="T39" fmla="*/ 196 h 281"/>
                <a:gd name="T40" fmla="*/ 353 w 383"/>
                <a:gd name="T41" fmla="*/ 175 h 281"/>
                <a:gd name="T42" fmla="*/ 327 w 383"/>
                <a:gd name="T43" fmla="*/ 147 h 281"/>
                <a:gd name="T44" fmla="*/ 339 w 383"/>
                <a:gd name="T45" fmla="*/ 124 h 281"/>
                <a:gd name="T46" fmla="*/ 348 w 383"/>
                <a:gd name="T47" fmla="*/ 111 h 281"/>
                <a:gd name="T48" fmla="*/ 355 w 383"/>
                <a:gd name="T49" fmla="*/ 82 h 281"/>
                <a:gd name="T50" fmla="*/ 363 w 383"/>
                <a:gd name="T51" fmla="*/ 52 h 281"/>
                <a:gd name="T52" fmla="*/ 383 w 383"/>
                <a:gd name="T53" fmla="*/ 39 h 281"/>
                <a:gd name="T54" fmla="*/ 372 w 383"/>
                <a:gd name="T55" fmla="*/ 9 h 281"/>
                <a:gd name="T56" fmla="*/ 320 w 383"/>
                <a:gd name="T57" fmla="*/ 2 h 281"/>
                <a:gd name="T58" fmla="*/ 265 w 383"/>
                <a:gd name="T59" fmla="*/ 6 h 281"/>
                <a:gd name="T60" fmla="*/ 213 w 383"/>
                <a:gd name="T61" fmla="*/ 32 h 281"/>
                <a:gd name="T62" fmla="*/ 172 w 383"/>
                <a:gd name="T63" fmla="*/ 50 h 281"/>
                <a:gd name="T64" fmla="*/ 118 w 383"/>
                <a:gd name="T65" fmla="*/ 54 h 281"/>
                <a:gd name="T66" fmla="*/ 83 w 383"/>
                <a:gd name="T67" fmla="*/ 52 h 281"/>
                <a:gd name="T68" fmla="*/ 41 w 383"/>
                <a:gd name="T69" fmla="*/ 37 h 281"/>
                <a:gd name="T70" fmla="*/ 9 w 383"/>
                <a:gd name="T71" fmla="*/ 3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3" h="281">
                  <a:moveTo>
                    <a:pt x="9" y="33"/>
                  </a:moveTo>
                  <a:lnTo>
                    <a:pt x="7" y="39"/>
                  </a:lnTo>
                  <a:lnTo>
                    <a:pt x="0" y="46"/>
                  </a:lnTo>
                  <a:lnTo>
                    <a:pt x="2" y="59"/>
                  </a:lnTo>
                  <a:lnTo>
                    <a:pt x="13" y="80"/>
                  </a:lnTo>
                  <a:lnTo>
                    <a:pt x="28" y="82"/>
                  </a:lnTo>
                  <a:lnTo>
                    <a:pt x="31" y="91"/>
                  </a:lnTo>
                  <a:lnTo>
                    <a:pt x="30" y="115"/>
                  </a:lnTo>
                  <a:lnTo>
                    <a:pt x="24" y="122"/>
                  </a:lnTo>
                  <a:lnTo>
                    <a:pt x="6" y="135"/>
                  </a:lnTo>
                  <a:lnTo>
                    <a:pt x="4" y="141"/>
                  </a:lnTo>
                  <a:lnTo>
                    <a:pt x="9" y="159"/>
                  </a:lnTo>
                  <a:lnTo>
                    <a:pt x="11" y="173"/>
                  </a:lnTo>
                  <a:lnTo>
                    <a:pt x="6" y="186"/>
                  </a:lnTo>
                  <a:lnTo>
                    <a:pt x="0" y="196"/>
                  </a:lnTo>
                  <a:lnTo>
                    <a:pt x="9" y="209"/>
                  </a:lnTo>
                  <a:lnTo>
                    <a:pt x="17" y="207"/>
                  </a:lnTo>
                  <a:lnTo>
                    <a:pt x="30" y="222"/>
                  </a:lnTo>
                  <a:lnTo>
                    <a:pt x="31" y="236"/>
                  </a:lnTo>
                  <a:lnTo>
                    <a:pt x="31" y="255"/>
                  </a:lnTo>
                  <a:lnTo>
                    <a:pt x="30" y="264"/>
                  </a:lnTo>
                  <a:lnTo>
                    <a:pt x="44" y="281"/>
                  </a:lnTo>
                  <a:lnTo>
                    <a:pt x="74" y="275"/>
                  </a:lnTo>
                  <a:lnTo>
                    <a:pt x="109" y="264"/>
                  </a:lnTo>
                  <a:lnTo>
                    <a:pt x="135" y="248"/>
                  </a:lnTo>
                  <a:lnTo>
                    <a:pt x="148" y="236"/>
                  </a:lnTo>
                  <a:lnTo>
                    <a:pt x="165" y="259"/>
                  </a:lnTo>
                  <a:lnTo>
                    <a:pt x="178" y="253"/>
                  </a:lnTo>
                  <a:lnTo>
                    <a:pt x="196" y="259"/>
                  </a:lnTo>
                  <a:lnTo>
                    <a:pt x="207" y="262"/>
                  </a:lnTo>
                  <a:lnTo>
                    <a:pt x="229" y="253"/>
                  </a:lnTo>
                  <a:lnTo>
                    <a:pt x="242" y="249"/>
                  </a:lnTo>
                  <a:lnTo>
                    <a:pt x="242" y="238"/>
                  </a:lnTo>
                  <a:lnTo>
                    <a:pt x="244" y="220"/>
                  </a:lnTo>
                  <a:lnTo>
                    <a:pt x="255" y="214"/>
                  </a:lnTo>
                  <a:lnTo>
                    <a:pt x="270" y="220"/>
                  </a:lnTo>
                  <a:lnTo>
                    <a:pt x="272" y="227"/>
                  </a:lnTo>
                  <a:lnTo>
                    <a:pt x="283" y="212"/>
                  </a:lnTo>
                  <a:lnTo>
                    <a:pt x="311" y="199"/>
                  </a:lnTo>
                  <a:lnTo>
                    <a:pt x="335" y="196"/>
                  </a:lnTo>
                  <a:lnTo>
                    <a:pt x="357" y="196"/>
                  </a:lnTo>
                  <a:lnTo>
                    <a:pt x="353" y="175"/>
                  </a:lnTo>
                  <a:lnTo>
                    <a:pt x="350" y="164"/>
                  </a:lnTo>
                  <a:lnTo>
                    <a:pt x="327" y="147"/>
                  </a:lnTo>
                  <a:lnTo>
                    <a:pt x="326" y="142"/>
                  </a:lnTo>
                  <a:lnTo>
                    <a:pt x="339" y="124"/>
                  </a:lnTo>
                  <a:lnTo>
                    <a:pt x="352" y="121"/>
                  </a:lnTo>
                  <a:lnTo>
                    <a:pt x="348" y="111"/>
                  </a:lnTo>
                  <a:lnTo>
                    <a:pt x="355" y="93"/>
                  </a:lnTo>
                  <a:lnTo>
                    <a:pt x="355" y="82"/>
                  </a:lnTo>
                  <a:lnTo>
                    <a:pt x="359" y="61"/>
                  </a:lnTo>
                  <a:lnTo>
                    <a:pt x="363" y="52"/>
                  </a:lnTo>
                  <a:lnTo>
                    <a:pt x="376" y="54"/>
                  </a:lnTo>
                  <a:lnTo>
                    <a:pt x="383" y="39"/>
                  </a:lnTo>
                  <a:lnTo>
                    <a:pt x="376" y="26"/>
                  </a:lnTo>
                  <a:lnTo>
                    <a:pt x="372" y="9"/>
                  </a:lnTo>
                  <a:lnTo>
                    <a:pt x="363" y="11"/>
                  </a:lnTo>
                  <a:lnTo>
                    <a:pt x="320" y="2"/>
                  </a:lnTo>
                  <a:lnTo>
                    <a:pt x="292" y="0"/>
                  </a:lnTo>
                  <a:lnTo>
                    <a:pt x="265" y="6"/>
                  </a:lnTo>
                  <a:lnTo>
                    <a:pt x="241" y="17"/>
                  </a:lnTo>
                  <a:lnTo>
                    <a:pt x="213" y="32"/>
                  </a:lnTo>
                  <a:lnTo>
                    <a:pt x="192" y="48"/>
                  </a:lnTo>
                  <a:lnTo>
                    <a:pt x="172" y="50"/>
                  </a:lnTo>
                  <a:lnTo>
                    <a:pt x="144" y="45"/>
                  </a:lnTo>
                  <a:lnTo>
                    <a:pt x="118" y="54"/>
                  </a:lnTo>
                  <a:lnTo>
                    <a:pt x="102" y="58"/>
                  </a:lnTo>
                  <a:lnTo>
                    <a:pt x="83" y="52"/>
                  </a:lnTo>
                  <a:lnTo>
                    <a:pt x="56" y="41"/>
                  </a:lnTo>
                  <a:lnTo>
                    <a:pt x="41" y="37"/>
                  </a:lnTo>
                  <a:lnTo>
                    <a:pt x="20" y="33"/>
                  </a:lnTo>
                  <a:lnTo>
                    <a:pt x="9" y="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3764122" y="5524500"/>
              <a:ext cx="236538" cy="393700"/>
            </a:xfrm>
            <a:custGeom>
              <a:avLst/>
              <a:gdLst>
                <a:gd name="T0" fmla="*/ 11 w 149"/>
                <a:gd name="T1" fmla="*/ 56 h 248"/>
                <a:gd name="T2" fmla="*/ 20 w 149"/>
                <a:gd name="T3" fmla="*/ 63 h 248"/>
                <a:gd name="T4" fmla="*/ 20 w 149"/>
                <a:gd name="T5" fmla="*/ 74 h 248"/>
                <a:gd name="T6" fmla="*/ 19 w 149"/>
                <a:gd name="T7" fmla="*/ 81 h 248"/>
                <a:gd name="T8" fmla="*/ 13 w 149"/>
                <a:gd name="T9" fmla="*/ 91 h 248"/>
                <a:gd name="T10" fmla="*/ 13 w 149"/>
                <a:gd name="T11" fmla="*/ 115 h 248"/>
                <a:gd name="T12" fmla="*/ 17 w 149"/>
                <a:gd name="T13" fmla="*/ 124 h 248"/>
                <a:gd name="T14" fmla="*/ 4 w 149"/>
                <a:gd name="T15" fmla="*/ 144 h 248"/>
                <a:gd name="T16" fmla="*/ 7 w 149"/>
                <a:gd name="T17" fmla="*/ 148 h 248"/>
                <a:gd name="T18" fmla="*/ 0 w 149"/>
                <a:gd name="T19" fmla="*/ 159 h 248"/>
                <a:gd name="T20" fmla="*/ 6 w 149"/>
                <a:gd name="T21" fmla="*/ 170 h 248"/>
                <a:gd name="T22" fmla="*/ 7 w 149"/>
                <a:gd name="T23" fmla="*/ 178 h 248"/>
                <a:gd name="T24" fmla="*/ 11 w 149"/>
                <a:gd name="T25" fmla="*/ 168 h 248"/>
                <a:gd name="T26" fmla="*/ 22 w 149"/>
                <a:gd name="T27" fmla="*/ 181 h 248"/>
                <a:gd name="T28" fmla="*/ 20 w 149"/>
                <a:gd name="T29" fmla="*/ 194 h 248"/>
                <a:gd name="T30" fmla="*/ 15 w 149"/>
                <a:gd name="T31" fmla="*/ 200 h 248"/>
                <a:gd name="T32" fmla="*/ 22 w 149"/>
                <a:gd name="T33" fmla="*/ 211 h 248"/>
                <a:gd name="T34" fmla="*/ 31 w 149"/>
                <a:gd name="T35" fmla="*/ 215 h 248"/>
                <a:gd name="T36" fmla="*/ 47 w 149"/>
                <a:gd name="T37" fmla="*/ 224 h 248"/>
                <a:gd name="T38" fmla="*/ 60 w 149"/>
                <a:gd name="T39" fmla="*/ 235 h 248"/>
                <a:gd name="T40" fmla="*/ 62 w 149"/>
                <a:gd name="T41" fmla="*/ 242 h 248"/>
                <a:gd name="T42" fmla="*/ 77 w 149"/>
                <a:gd name="T43" fmla="*/ 248 h 248"/>
                <a:gd name="T44" fmla="*/ 90 w 149"/>
                <a:gd name="T45" fmla="*/ 242 h 248"/>
                <a:gd name="T46" fmla="*/ 106 w 149"/>
                <a:gd name="T47" fmla="*/ 233 h 248"/>
                <a:gd name="T48" fmla="*/ 114 w 149"/>
                <a:gd name="T49" fmla="*/ 217 h 248"/>
                <a:gd name="T50" fmla="*/ 121 w 149"/>
                <a:gd name="T51" fmla="*/ 207 h 248"/>
                <a:gd name="T52" fmla="*/ 134 w 149"/>
                <a:gd name="T53" fmla="*/ 183 h 248"/>
                <a:gd name="T54" fmla="*/ 138 w 149"/>
                <a:gd name="T55" fmla="*/ 165 h 248"/>
                <a:gd name="T56" fmla="*/ 140 w 149"/>
                <a:gd name="T57" fmla="*/ 148 h 248"/>
                <a:gd name="T58" fmla="*/ 149 w 149"/>
                <a:gd name="T59" fmla="*/ 137 h 248"/>
                <a:gd name="T60" fmla="*/ 134 w 149"/>
                <a:gd name="T61" fmla="*/ 133 h 248"/>
                <a:gd name="T62" fmla="*/ 129 w 149"/>
                <a:gd name="T63" fmla="*/ 126 h 248"/>
                <a:gd name="T64" fmla="*/ 121 w 149"/>
                <a:gd name="T65" fmla="*/ 128 h 248"/>
                <a:gd name="T66" fmla="*/ 108 w 149"/>
                <a:gd name="T67" fmla="*/ 122 h 248"/>
                <a:gd name="T68" fmla="*/ 105 w 149"/>
                <a:gd name="T69" fmla="*/ 105 h 248"/>
                <a:gd name="T70" fmla="*/ 101 w 149"/>
                <a:gd name="T71" fmla="*/ 93 h 248"/>
                <a:gd name="T72" fmla="*/ 108 w 149"/>
                <a:gd name="T73" fmla="*/ 80 h 248"/>
                <a:gd name="T74" fmla="*/ 108 w 149"/>
                <a:gd name="T75" fmla="*/ 41 h 248"/>
                <a:gd name="T76" fmla="*/ 108 w 149"/>
                <a:gd name="T77" fmla="*/ 28 h 248"/>
                <a:gd name="T78" fmla="*/ 101 w 149"/>
                <a:gd name="T79" fmla="*/ 20 h 248"/>
                <a:gd name="T80" fmla="*/ 88 w 149"/>
                <a:gd name="T81" fmla="*/ 19 h 248"/>
                <a:gd name="T82" fmla="*/ 79 w 149"/>
                <a:gd name="T83" fmla="*/ 15 h 248"/>
                <a:gd name="T84" fmla="*/ 71 w 149"/>
                <a:gd name="T85" fmla="*/ 2 h 248"/>
                <a:gd name="T86" fmla="*/ 62 w 149"/>
                <a:gd name="T87" fmla="*/ 0 h 248"/>
                <a:gd name="T88" fmla="*/ 58 w 149"/>
                <a:gd name="T89" fmla="*/ 6 h 248"/>
                <a:gd name="T90" fmla="*/ 57 w 149"/>
                <a:gd name="T91" fmla="*/ 2 h 248"/>
                <a:gd name="T92" fmla="*/ 41 w 149"/>
                <a:gd name="T93" fmla="*/ 4 h 248"/>
                <a:gd name="T94" fmla="*/ 33 w 149"/>
                <a:gd name="T95" fmla="*/ 0 h 248"/>
                <a:gd name="T96" fmla="*/ 22 w 149"/>
                <a:gd name="T97" fmla="*/ 7 h 248"/>
                <a:gd name="T98" fmla="*/ 20 w 149"/>
                <a:gd name="T99" fmla="*/ 30 h 248"/>
                <a:gd name="T100" fmla="*/ 17 w 149"/>
                <a:gd name="T101" fmla="*/ 44 h 248"/>
                <a:gd name="T102" fmla="*/ 11 w 149"/>
                <a:gd name="T103" fmla="*/ 5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248">
                  <a:moveTo>
                    <a:pt x="11" y="56"/>
                  </a:moveTo>
                  <a:lnTo>
                    <a:pt x="20" y="63"/>
                  </a:lnTo>
                  <a:lnTo>
                    <a:pt x="20" y="74"/>
                  </a:lnTo>
                  <a:lnTo>
                    <a:pt x="19" y="81"/>
                  </a:lnTo>
                  <a:lnTo>
                    <a:pt x="13" y="91"/>
                  </a:lnTo>
                  <a:lnTo>
                    <a:pt x="13" y="115"/>
                  </a:lnTo>
                  <a:lnTo>
                    <a:pt x="17" y="124"/>
                  </a:lnTo>
                  <a:lnTo>
                    <a:pt x="4" y="144"/>
                  </a:lnTo>
                  <a:lnTo>
                    <a:pt x="7" y="148"/>
                  </a:lnTo>
                  <a:lnTo>
                    <a:pt x="0" y="159"/>
                  </a:lnTo>
                  <a:lnTo>
                    <a:pt x="6" y="170"/>
                  </a:lnTo>
                  <a:lnTo>
                    <a:pt x="7" y="178"/>
                  </a:lnTo>
                  <a:lnTo>
                    <a:pt x="11" y="168"/>
                  </a:lnTo>
                  <a:lnTo>
                    <a:pt x="22" y="181"/>
                  </a:lnTo>
                  <a:lnTo>
                    <a:pt x="20" y="194"/>
                  </a:lnTo>
                  <a:lnTo>
                    <a:pt x="15" y="200"/>
                  </a:lnTo>
                  <a:lnTo>
                    <a:pt x="22" y="211"/>
                  </a:lnTo>
                  <a:lnTo>
                    <a:pt x="31" y="215"/>
                  </a:lnTo>
                  <a:lnTo>
                    <a:pt x="47" y="224"/>
                  </a:lnTo>
                  <a:lnTo>
                    <a:pt x="60" y="235"/>
                  </a:lnTo>
                  <a:lnTo>
                    <a:pt x="62" y="242"/>
                  </a:lnTo>
                  <a:lnTo>
                    <a:pt x="77" y="248"/>
                  </a:lnTo>
                  <a:lnTo>
                    <a:pt x="90" y="242"/>
                  </a:lnTo>
                  <a:lnTo>
                    <a:pt x="106" y="233"/>
                  </a:lnTo>
                  <a:lnTo>
                    <a:pt x="114" y="217"/>
                  </a:lnTo>
                  <a:lnTo>
                    <a:pt x="121" y="207"/>
                  </a:lnTo>
                  <a:lnTo>
                    <a:pt x="134" y="183"/>
                  </a:lnTo>
                  <a:lnTo>
                    <a:pt x="138" y="165"/>
                  </a:lnTo>
                  <a:lnTo>
                    <a:pt x="140" y="148"/>
                  </a:lnTo>
                  <a:lnTo>
                    <a:pt x="149" y="137"/>
                  </a:lnTo>
                  <a:lnTo>
                    <a:pt x="134" y="133"/>
                  </a:lnTo>
                  <a:lnTo>
                    <a:pt x="129" y="126"/>
                  </a:lnTo>
                  <a:lnTo>
                    <a:pt x="121" y="128"/>
                  </a:lnTo>
                  <a:lnTo>
                    <a:pt x="108" y="122"/>
                  </a:lnTo>
                  <a:lnTo>
                    <a:pt x="105" y="105"/>
                  </a:lnTo>
                  <a:lnTo>
                    <a:pt x="101" y="93"/>
                  </a:lnTo>
                  <a:lnTo>
                    <a:pt x="108" y="80"/>
                  </a:lnTo>
                  <a:lnTo>
                    <a:pt x="108" y="41"/>
                  </a:lnTo>
                  <a:lnTo>
                    <a:pt x="108" y="28"/>
                  </a:lnTo>
                  <a:lnTo>
                    <a:pt x="101" y="20"/>
                  </a:lnTo>
                  <a:lnTo>
                    <a:pt x="88" y="19"/>
                  </a:lnTo>
                  <a:lnTo>
                    <a:pt x="79" y="15"/>
                  </a:lnTo>
                  <a:lnTo>
                    <a:pt x="71" y="2"/>
                  </a:lnTo>
                  <a:lnTo>
                    <a:pt x="62" y="0"/>
                  </a:lnTo>
                  <a:lnTo>
                    <a:pt x="58" y="6"/>
                  </a:lnTo>
                  <a:lnTo>
                    <a:pt x="57" y="2"/>
                  </a:lnTo>
                  <a:lnTo>
                    <a:pt x="41" y="4"/>
                  </a:lnTo>
                  <a:lnTo>
                    <a:pt x="33" y="0"/>
                  </a:lnTo>
                  <a:lnTo>
                    <a:pt x="22" y="7"/>
                  </a:lnTo>
                  <a:lnTo>
                    <a:pt x="20" y="30"/>
                  </a:lnTo>
                  <a:lnTo>
                    <a:pt x="17" y="44"/>
                  </a:lnTo>
                  <a:lnTo>
                    <a:pt x="11" y="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3938747" y="4699000"/>
              <a:ext cx="873125" cy="638175"/>
            </a:xfrm>
            <a:custGeom>
              <a:avLst/>
              <a:gdLst>
                <a:gd name="T0" fmla="*/ 122 w 550"/>
                <a:gd name="T1" fmla="*/ 46 h 402"/>
                <a:gd name="T2" fmla="*/ 102 w 550"/>
                <a:gd name="T3" fmla="*/ 57 h 402"/>
                <a:gd name="T4" fmla="*/ 95 w 550"/>
                <a:gd name="T5" fmla="*/ 130 h 402"/>
                <a:gd name="T6" fmla="*/ 62 w 550"/>
                <a:gd name="T7" fmla="*/ 169 h 402"/>
                <a:gd name="T8" fmla="*/ 19 w 550"/>
                <a:gd name="T9" fmla="*/ 189 h 402"/>
                <a:gd name="T10" fmla="*/ 0 w 550"/>
                <a:gd name="T11" fmla="*/ 215 h 402"/>
                <a:gd name="T12" fmla="*/ 17 w 550"/>
                <a:gd name="T13" fmla="*/ 237 h 402"/>
                <a:gd name="T14" fmla="*/ 17 w 550"/>
                <a:gd name="T15" fmla="*/ 258 h 402"/>
                <a:gd name="T16" fmla="*/ 41 w 550"/>
                <a:gd name="T17" fmla="*/ 263 h 402"/>
                <a:gd name="T18" fmla="*/ 52 w 550"/>
                <a:gd name="T19" fmla="*/ 295 h 402"/>
                <a:gd name="T20" fmla="*/ 59 w 550"/>
                <a:gd name="T21" fmla="*/ 324 h 402"/>
                <a:gd name="T22" fmla="*/ 76 w 550"/>
                <a:gd name="T23" fmla="*/ 324 h 402"/>
                <a:gd name="T24" fmla="*/ 104 w 550"/>
                <a:gd name="T25" fmla="*/ 326 h 402"/>
                <a:gd name="T26" fmla="*/ 104 w 550"/>
                <a:gd name="T27" fmla="*/ 343 h 402"/>
                <a:gd name="T28" fmla="*/ 122 w 550"/>
                <a:gd name="T29" fmla="*/ 358 h 402"/>
                <a:gd name="T30" fmla="*/ 122 w 550"/>
                <a:gd name="T31" fmla="*/ 378 h 402"/>
                <a:gd name="T32" fmla="*/ 160 w 550"/>
                <a:gd name="T33" fmla="*/ 387 h 402"/>
                <a:gd name="T34" fmla="*/ 213 w 550"/>
                <a:gd name="T35" fmla="*/ 402 h 402"/>
                <a:gd name="T36" fmla="*/ 252 w 550"/>
                <a:gd name="T37" fmla="*/ 391 h 402"/>
                <a:gd name="T38" fmla="*/ 297 w 550"/>
                <a:gd name="T39" fmla="*/ 395 h 402"/>
                <a:gd name="T40" fmla="*/ 323 w 550"/>
                <a:gd name="T41" fmla="*/ 380 h 402"/>
                <a:gd name="T42" fmla="*/ 397 w 550"/>
                <a:gd name="T43" fmla="*/ 346 h 402"/>
                <a:gd name="T44" fmla="*/ 440 w 550"/>
                <a:gd name="T45" fmla="*/ 350 h 402"/>
                <a:gd name="T46" fmla="*/ 473 w 550"/>
                <a:gd name="T47" fmla="*/ 356 h 402"/>
                <a:gd name="T48" fmla="*/ 493 w 550"/>
                <a:gd name="T49" fmla="*/ 339 h 402"/>
                <a:gd name="T50" fmla="*/ 495 w 550"/>
                <a:gd name="T51" fmla="*/ 282 h 402"/>
                <a:gd name="T52" fmla="*/ 515 w 550"/>
                <a:gd name="T53" fmla="*/ 263 h 402"/>
                <a:gd name="T54" fmla="*/ 533 w 550"/>
                <a:gd name="T55" fmla="*/ 263 h 402"/>
                <a:gd name="T56" fmla="*/ 537 w 550"/>
                <a:gd name="T57" fmla="*/ 248 h 402"/>
                <a:gd name="T58" fmla="*/ 550 w 550"/>
                <a:gd name="T59" fmla="*/ 235 h 402"/>
                <a:gd name="T60" fmla="*/ 522 w 550"/>
                <a:gd name="T61" fmla="*/ 226 h 402"/>
                <a:gd name="T62" fmla="*/ 488 w 550"/>
                <a:gd name="T63" fmla="*/ 233 h 402"/>
                <a:gd name="T64" fmla="*/ 456 w 550"/>
                <a:gd name="T65" fmla="*/ 226 h 402"/>
                <a:gd name="T66" fmla="*/ 451 w 550"/>
                <a:gd name="T67" fmla="*/ 200 h 402"/>
                <a:gd name="T68" fmla="*/ 440 w 550"/>
                <a:gd name="T69" fmla="*/ 174 h 402"/>
                <a:gd name="T70" fmla="*/ 434 w 550"/>
                <a:gd name="T71" fmla="*/ 148 h 402"/>
                <a:gd name="T72" fmla="*/ 436 w 550"/>
                <a:gd name="T73" fmla="*/ 124 h 402"/>
                <a:gd name="T74" fmla="*/ 412 w 550"/>
                <a:gd name="T75" fmla="*/ 87 h 402"/>
                <a:gd name="T76" fmla="*/ 404 w 550"/>
                <a:gd name="T77" fmla="*/ 61 h 402"/>
                <a:gd name="T78" fmla="*/ 380 w 550"/>
                <a:gd name="T79" fmla="*/ 41 h 402"/>
                <a:gd name="T80" fmla="*/ 364 w 550"/>
                <a:gd name="T81" fmla="*/ 9 h 402"/>
                <a:gd name="T82" fmla="*/ 347 w 550"/>
                <a:gd name="T83" fmla="*/ 0 h 402"/>
                <a:gd name="T84" fmla="*/ 328 w 550"/>
                <a:gd name="T85" fmla="*/ 13 h 402"/>
                <a:gd name="T86" fmla="*/ 306 w 550"/>
                <a:gd name="T87" fmla="*/ 15 h 402"/>
                <a:gd name="T88" fmla="*/ 287 w 550"/>
                <a:gd name="T89" fmla="*/ 26 h 402"/>
                <a:gd name="T90" fmla="*/ 258 w 550"/>
                <a:gd name="T91" fmla="*/ 30 h 402"/>
                <a:gd name="T92" fmla="*/ 234 w 550"/>
                <a:gd name="T93" fmla="*/ 13 h 402"/>
                <a:gd name="T94" fmla="*/ 204 w 550"/>
                <a:gd name="T95" fmla="*/ 24 h 402"/>
                <a:gd name="T96" fmla="*/ 180 w 550"/>
                <a:gd name="T97" fmla="*/ 22 h 402"/>
                <a:gd name="T98" fmla="*/ 150 w 550"/>
                <a:gd name="T99" fmla="*/ 20 h 402"/>
                <a:gd name="T100" fmla="*/ 135 w 550"/>
                <a:gd name="T101" fmla="*/ 28 h 402"/>
                <a:gd name="T102" fmla="*/ 128 w 550"/>
                <a:gd name="T103" fmla="*/ 3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50" h="402">
                  <a:moveTo>
                    <a:pt x="132" y="35"/>
                  </a:moveTo>
                  <a:lnTo>
                    <a:pt x="122" y="46"/>
                  </a:lnTo>
                  <a:lnTo>
                    <a:pt x="115" y="54"/>
                  </a:lnTo>
                  <a:lnTo>
                    <a:pt x="102" y="57"/>
                  </a:lnTo>
                  <a:lnTo>
                    <a:pt x="96" y="119"/>
                  </a:lnTo>
                  <a:lnTo>
                    <a:pt x="95" y="130"/>
                  </a:lnTo>
                  <a:lnTo>
                    <a:pt x="80" y="154"/>
                  </a:lnTo>
                  <a:lnTo>
                    <a:pt x="62" y="169"/>
                  </a:lnTo>
                  <a:lnTo>
                    <a:pt x="50" y="182"/>
                  </a:lnTo>
                  <a:lnTo>
                    <a:pt x="19" y="189"/>
                  </a:lnTo>
                  <a:lnTo>
                    <a:pt x="3" y="203"/>
                  </a:lnTo>
                  <a:lnTo>
                    <a:pt x="0" y="215"/>
                  </a:lnTo>
                  <a:lnTo>
                    <a:pt x="11" y="224"/>
                  </a:lnTo>
                  <a:lnTo>
                    <a:pt x="17" y="237"/>
                  </a:lnTo>
                  <a:lnTo>
                    <a:pt x="15" y="246"/>
                  </a:lnTo>
                  <a:lnTo>
                    <a:pt x="17" y="258"/>
                  </a:lnTo>
                  <a:lnTo>
                    <a:pt x="26" y="263"/>
                  </a:lnTo>
                  <a:lnTo>
                    <a:pt x="41" y="263"/>
                  </a:lnTo>
                  <a:lnTo>
                    <a:pt x="46" y="274"/>
                  </a:lnTo>
                  <a:lnTo>
                    <a:pt x="52" y="295"/>
                  </a:lnTo>
                  <a:lnTo>
                    <a:pt x="54" y="311"/>
                  </a:lnTo>
                  <a:lnTo>
                    <a:pt x="59" y="324"/>
                  </a:lnTo>
                  <a:lnTo>
                    <a:pt x="69" y="328"/>
                  </a:lnTo>
                  <a:lnTo>
                    <a:pt x="76" y="324"/>
                  </a:lnTo>
                  <a:lnTo>
                    <a:pt x="89" y="315"/>
                  </a:lnTo>
                  <a:lnTo>
                    <a:pt x="104" y="326"/>
                  </a:lnTo>
                  <a:lnTo>
                    <a:pt x="102" y="337"/>
                  </a:lnTo>
                  <a:lnTo>
                    <a:pt x="104" y="343"/>
                  </a:lnTo>
                  <a:lnTo>
                    <a:pt x="111" y="346"/>
                  </a:lnTo>
                  <a:lnTo>
                    <a:pt x="122" y="358"/>
                  </a:lnTo>
                  <a:lnTo>
                    <a:pt x="119" y="371"/>
                  </a:lnTo>
                  <a:lnTo>
                    <a:pt x="122" y="378"/>
                  </a:lnTo>
                  <a:lnTo>
                    <a:pt x="139" y="378"/>
                  </a:lnTo>
                  <a:lnTo>
                    <a:pt x="160" y="387"/>
                  </a:lnTo>
                  <a:lnTo>
                    <a:pt x="198" y="402"/>
                  </a:lnTo>
                  <a:lnTo>
                    <a:pt x="213" y="402"/>
                  </a:lnTo>
                  <a:lnTo>
                    <a:pt x="234" y="398"/>
                  </a:lnTo>
                  <a:lnTo>
                    <a:pt x="252" y="391"/>
                  </a:lnTo>
                  <a:lnTo>
                    <a:pt x="282" y="396"/>
                  </a:lnTo>
                  <a:lnTo>
                    <a:pt x="297" y="395"/>
                  </a:lnTo>
                  <a:lnTo>
                    <a:pt x="304" y="393"/>
                  </a:lnTo>
                  <a:lnTo>
                    <a:pt x="323" y="380"/>
                  </a:lnTo>
                  <a:lnTo>
                    <a:pt x="365" y="356"/>
                  </a:lnTo>
                  <a:lnTo>
                    <a:pt x="397" y="346"/>
                  </a:lnTo>
                  <a:lnTo>
                    <a:pt x="414" y="345"/>
                  </a:lnTo>
                  <a:lnTo>
                    <a:pt x="440" y="350"/>
                  </a:lnTo>
                  <a:lnTo>
                    <a:pt x="462" y="352"/>
                  </a:lnTo>
                  <a:lnTo>
                    <a:pt x="473" y="356"/>
                  </a:lnTo>
                  <a:lnTo>
                    <a:pt x="490" y="354"/>
                  </a:lnTo>
                  <a:lnTo>
                    <a:pt x="493" y="339"/>
                  </a:lnTo>
                  <a:lnTo>
                    <a:pt x="493" y="311"/>
                  </a:lnTo>
                  <a:lnTo>
                    <a:pt x="495" y="282"/>
                  </a:lnTo>
                  <a:lnTo>
                    <a:pt x="504" y="267"/>
                  </a:lnTo>
                  <a:lnTo>
                    <a:pt x="515" y="263"/>
                  </a:lnTo>
                  <a:lnTo>
                    <a:pt x="524" y="269"/>
                  </a:lnTo>
                  <a:lnTo>
                    <a:pt x="533" y="263"/>
                  </a:lnTo>
                  <a:lnTo>
                    <a:pt x="539" y="256"/>
                  </a:lnTo>
                  <a:lnTo>
                    <a:pt x="537" y="248"/>
                  </a:lnTo>
                  <a:lnTo>
                    <a:pt x="548" y="245"/>
                  </a:lnTo>
                  <a:lnTo>
                    <a:pt x="550" y="235"/>
                  </a:lnTo>
                  <a:lnTo>
                    <a:pt x="539" y="230"/>
                  </a:lnTo>
                  <a:lnTo>
                    <a:pt x="522" y="226"/>
                  </a:lnTo>
                  <a:lnTo>
                    <a:pt x="508" y="230"/>
                  </a:lnTo>
                  <a:lnTo>
                    <a:pt x="488" y="233"/>
                  </a:lnTo>
                  <a:lnTo>
                    <a:pt x="469" y="233"/>
                  </a:lnTo>
                  <a:lnTo>
                    <a:pt x="456" y="226"/>
                  </a:lnTo>
                  <a:lnTo>
                    <a:pt x="451" y="215"/>
                  </a:lnTo>
                  <a:lnTo>
                    <a:pt x="451" y="200"/>
                  </a:lnTo>
                  <a:lnTo>
                    <a:pt x="449" y="185"/>
                  </a:lnTo>
                  <a:lnTo>
                    <a:pt x="440" y="174"/>
                  </a:lnTo>
                  <a:lnTo>
                    <a:pt x="434" y="163"/>
                  </a:lnTo>
                  <a:lnTo>
                    <a:pt x="434" y="148"/>
                  </a:lnTo>
                  <a:lnTo>
                    <a:pt x="436" y="133"/>
                  </a:lnTo>
                  <a:lnTo>
                    <a:pt x="436" y="124"/>
                  </a:lnTo>
                  <a:lnTo>
                    <a:pt x="427" y="102"/>
                  </a:lnTo>
                  <a:lnTo>
                    <a:pt x="412" y="87"/>
                  </a:lnTo>
                  <a:lnTo>
                    <a:pt x="406" y="72"/>
                  </a:lnTo>
                  <a:lnTo>
                    <a:pt x="404" y="61"/>
                  </a:lnTo>
                  <a:lnTo>
                    <a:pt x="401" y="56"/>
                  </a:lnTo>
                  <a:lnTo>
                    <a:pt x="380" y="41"/>
                  </a:lnTo>
                  <a:lnTo>
                    <a:pt x="373" y="28"/>
                  </a:lnTo>
                  <a:lnTo>
                    <a:pt x="364" y="9"/>
                  </a:lnTo>
                  <a:lnTo>
                    <a:pt x="356" y="2"/>
                  </a:lnTo>
                  <a:lnTo>
                    <a:pt x="347" y="0"/>
                  </a:lnTo>
                  <a:lnTo>
                    <a:pt x="338" y="4"/>
                  </a:lnTo>
                  <a:lnTo>
                    <a:pt x="328" y="13"/>
                  </a:lnTo>
                  <a:lnTo>
                    <a:pt x="323" y="15"/>
                  </a:lnTo>
                  <a:lnTo>
                    <a:pt x="306" y="15"/>
                  </a:lnTo>
                  <a:lnTo>
                    <a:pt x="295" y="17"/>
                  </a:lnTo>
                  <a:lnTo>
                    <a:pt x="287" y="26"/>
                  </a:lnTo>
                  <a:lnTo>
                    <a:pt x="273" y="31"/>
                  </a:lnTo>
                  <a:lnTo>
                    <a:pt x="258" y="30"/>
                  </a:lnTo>
                  <a:lnTo>
                    <a:pt x="250" y="22"/>
                  </a:lnTo>
                  <a:lnTo>
                    <a:pt x="234" y="13"/>
                  </a:lnTo>
                  <a:lnTo>
                    <a:pt x="221" y="17"/>
                  </a:lnTo>
                  <a:lnTo>
                    <a:pt x="204" y="24"/>
                  </a:lnTo>
                  <a:lnTo>
                    <a:pt x="191" y="26"/>
                  </a:lnTo>
                  <a:lnTo>
                    <a:pt x="180" y="22"/>
                  </a:lnTo>
                  <a:lnTo>
                    <a:pt x="167" y="15"/>
                  </a:lnTo>
                  <a:lnTo>
                    <a:pt x="150" y="20"/>
                  </a:lnTo>
                  <a:lnTo>
                    <a:pt x="139" y="26"/>
                  </a:lnTo>
                  <a:lnTo>
                    <a:pt x="135" y="28"/>
                  </a:lnTo>
                  <a:lnTo>
                    <a:pt x="132" y="30"/>
                  </a:lnTo>
                  <a:lnTo>
                    <a:pt x="128" y="31"/>
                  </a:lnTo>
                  <a:lnTo>
                    <a:pt x="132" y="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2308385" y="4089400"/>
              <a:ext cx="333375" cy="293688"/>
            </a:xfrm>
            <a:custGeom>
              <a:avLst/>
              <a:gdLst>
                <a:gd name="T0" fmla="*/ 0 w 210"/>
                <a:gd name="T1" fmla="*/ 33 h 185"/>
                <a:gd name="T2" fmla="*/ 5 w 210"/>
                <a:gd name="T3" fmla="*/ 26 h 185"/>
                <a:gd name="T4" fmla="*/ 3 w 210"/>
                <a:gd name="T5" fmla="*/ 17 h 185"/>
                <a:gd name="T6" fmla="*/ 35 w 210"/>
                <a:gd name="T7" fmla="*/ 0 h 185"/>
                <a:gd name="T8" fmla="*/ 38 w 210"/>
                <a:gd name="T9" fmla="*/ 6 h 185"/>
                <a:gd name="T10" fmla="*/ 61 w 210"/>
                <a:gd name="T11" fmla="*/ 2 h 185"/>
                <a:gd name="T12" fmla="*/ 79 w 210"/>
                <a:gd name="T13" fmla="*/ 3 h 185"/>
                <a:gd name="T14" fmla="*/ 72 w 210"/>
                <a:gd name="T15" fmla="*/ 12 h 185"/>
                <a:gd name="T16" fmla="*/ 76 w 210"/>
                <a:gd name="T17" fmla="*/ 24 h 185"/>
                <a:gd name="T18" fmla="*/ 91 w 210"/>
                <a:gd name="T19" fmla="*/ 29 h 185"/>
                <a:gd name="T20" fmla="*/ 106 w 210"/>
                <a:gd name="T21" fmla="*/ 28 h 185"/>
                <a:gd name="T22" fmla="*/ 118 w 210"/>
                <a:gd name="T23" fmla="*/ 19 h 185"/>
                <a:gd name="T24" fmla="*/ 138 w 210"/>
                <a:gd name="T25" fmla="*/ 17 h 185"/>
                <a:gd name="T26" fmla="*/ 144 w 210"/>
                <a:gd name="T27" fmla="*/ 25 h 185"/>
                <a:gd name="T28" fmla="*/ 156 w 210"/>
                <a:gd name="T29" fmla="*/ 32 h 185"/>
                <a:gd name="T30" fmla="*/ 173 w 210"/>
                <a:gd name="T31" fmla="*/ 33 h 185"/>
                <a:gd name="T32" fmla="*/ 170 w 210"/>
                <a:gd name="T33" fmla="*/ 47 h 185"/>
                <a:gd name="T34" fmla="*/ 171 w 210"/>
                <a:gd name="T35" fmla="*/ 75 h 185"/>
                <a:gd name="T36" fmla="*/ 174 w 210"/>
                <a:gd name="T37" fmla="*/ 92 h 185"/>
                <a:gd name="T38" fmla="*/ 193 w 210"/>
                <a:gd name="T39" fmla="*/ 90 h 185"/>
                <a:gd name="T40" fmla="*/ 199 w 210"/>
                <a:gd name="T41" fmla="*/ 102 h 185"/>
                <a:gd name="T42" fmla="*/ 200 w 210"/>
                <a:gd name="T43" fmla="*/ 112 h 185"/>
                <a:gd name="T44" fmla="*/ 210 w 210"/>
                <a:gd name="T45" fmla="*/ 126 h 185"/>
                <a:gd name="T46" fmla="*/ 198 w 210"/>
                <a:gd name="T47" fmla="*/ 136 h 185"/>
                <a:gd name="T48" fmla="*/ 187 w 210"/>
                <a:gd name="T49" fmla="*/ 144 h 185"/>
                <a:gd name="T50" fmla="*/ 175 w 210"/>
                <a:gd name="T51" fmla="*/ 144 h 185"/>
                <a:gd name="T52" fmla="*/ 161 w 210"/>
                <a:gd name="T53" fmla="*/ 148 h 185"/>
                <a:gd name="T54" fmla="*/ 161 w 210"/>
                <a:gd name="T55" fmla="*/ 163 h 185"/>
                <a:gd name="T56" fmla="*/ 155 w 210"/>
                <a:gd name="T57" fmla="*/ 173 h 185"/>
                <a:gd name="T58" fmla="*/ 140 w 210"/>
                <a:gd name="T59" fmla="*/ 185 h 185"/>
                <a:gd name="T60" fmla="*/ 115 w 210"/>
                <a:gd name="T61" fmla="*/ 166 h 185"/>
                <a:gd name="T62" fmla="*/ 108 w 210"/>
                <a:gd name="T63" fmla="*/ 149 h 185"/>
                <a:gd name="T64" fmla="*/ 85 w 210"/>
                <a:gd name="T65" fmla="*/ 144 h 185"/>
                <a:gd name="T66" fmla="*/ 77 w 210"/>
                <a:gd name="T67" fmla="*/ 122 h 185"/>
                <a:gd name="T68" fmla="*/ 61 w 210"/>
                <a:gd name="T69" fmla="*/ 109 h 185"/>
                <a:gd name="T70" fmla="*/ 55 w 210"/>
                <a:gd name="T71" fmla="*/ 93 h 185"/>
                <a:gd name="T72" fmla="*/ 42 w 210"/>
                <a:gd name="T73" fmla="*/ 77 h 185"/>
                <a:gd name="T74" fmla="*/ 33 w 210"/>
                <a:gd name="T75" fmla="*/ 61 h 185"/>
                <a:gd name="T76" fmla="*/ 16 w 210"/>
                <a:gd name="T77" fmla="*/ 49 h 185"/>
                <a:gd name="T78" fmla="*/ 0 w 210"/>
                <a:gd name="T79" fmla="*/ 3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185">
                  <a:moveTo>
                    <a:pt x="0" y="33"/>
                  </a:moveTo>
                  <a:lnTo>
                    <a:pt x="5" y="26"/>
                  </a:lnTo>
                  <a:lnTo>
                    <a:pt x="3" y="17"/>
                  </a:lnTo>
                  <a:lnTo>
                    <a:pt x="35" y="0"/>
                  </a:lnTo>
                  <a:lnTo>
                    <a:pt x="38" y="6"/>
                  </a:lnTo>
                  <a:lnTo>
                    <a:pt x="61" y="2"/>
                  </a:lnTo>
                  <a:lnTo>
                    <a:pt x="79" y="3"/>
                  </a:lnTo>
                  <a:lnTo>
                    <a:pt x="72" y="12"/>
                  </a:lnTo>
                  <a:lnTo>
                    <a:pt x="76" y="24"/>
                  </a:lnTo>
                  <a:lnTo>
                    <a:pt x="91" y="29"/>
                  </a:lnTo>
                  <a:lnTo>
                    <a:pt x="106" y="28"/>
                  </a:lnTo>
                  <a:lnTo>
                    <a:pt x="118" y="19"/>
                  </a:lnTo>
                  <a:lnTo>
                    <a:pt x="138" y="17"/>
                  </a:lnTo>
                  <a:lnTo>
                    <a:pt x="144" y="25"/>
                  </a:lnTo>
                  <a:lnTo>
                    <a:pt x="156" y="32"/>
                  </a:lnTo>
                  <a:lnTo>
                    <a:pt x="173" y="33"/>
                  </a:lnTo>
                  <a:lnTo>
                    <a:pt x="170" y="47"/>
                  </a:lnTo>
                  <a:lnTo>
                    <a:pt x="171" y="75"/>
                  </a:lnTo>
                  <a:lnTo>
                    <a:pt x="174" y="92"/>
                  </a:lnTo>
                  <a:lnTo>
                    <a:pt x="193" y="90"/>
                  </a:lnTo>
                  <a:lnTo>
                    <a:pt x="199" y="102"/>
                  </a:lnTo>
                  <a:lnTo>
                    <a:pt x="200" y="112"/>
                  </a:lnTo>
                  <a:lnTo>
                    <a:pt x="210" y="126"/>
                  </a:lnTo>
                  <a:lnTo>
                    <a:pt x="198" y="136"/>
                  </a:lnTo>
                  <a:lnTo>
                    <a:pt x="187" y="144"/>
                  </a:lnTo>
                  <a:lnTo>
                    <a:pt x="175" y="144"/>
                  </a:lnTo>
                  <a:lnTo>
                    <a:pt x="161" y="148"/>
                  </a:lnTo>
                  <a:lnTo>
                    <a:pt x="161" y="163"/>
                  </a:lnTo>
                  <a:lnTo>
                    <a:pt x="155" y="173"/>
                  </a:lnTo>
                  <a:lnTo>
                    <a:pt x="140" y="185"/>
                  </a:lnTo>
                  <a:lnTo>
                    <a:pt x="115" y="166"/>
                  </a:lnTo>
                  <a:lnTo>
                    <a:pt x="108" y="149"/>
                  </a:lnTo>
                  <a:lnTo>
                    <a:pt x="85" y="144"/>
                  </a:lnTo>
                  <a:lnTo>
                    <a:pt x="77" y="122"/>
                  </a:lnTo>
                  <a:lnTo>
                    <a:pt x="61" y="109"/>
                  </a:lnTo>
                  <a:lnTo>
                    <a:pt x="55" y="93"/>
                  </a:lnTo>
                  <a:lnTo>
                    <a:pt x="42" y="77"/>
                  </a:lnTo>
                  <a:lnTo>
                    <a:pt x="33" y="61"/>
                  </a:lnTo>
                  <a:lnTo>
                    <a:pt x="16" y="49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535397" y="4318000"/>
              <a:ext cx="90488" cy="112713"/>
            </a:xfrm>
            <a:custGeom>
              <a:avLst/>
              <a:gdLst>
                <a:gd name="T0" fmla="*/ 41 w 57"/>
                <a:gd name="T1" fmla="*/ 71 h 71"/>
                <a:gd name="T2" fmla="*/ 44 w 57"/>
                <a:gd name="T3" fmla="*/ 48 h 71"/>
                <a:gd name="T4" fmla="*/ 57 w 57"/>
                <a:gd name="T5" fmla="*/ 39 h 71"/>
                <a:gd name="T6" fmla="*/ 57 w 57"/>
                <a:gd name="T7" fmla="*/ 28 h 71"/>
                <a:gd name="T8" fmla="*/ 50 w 57"/>
                <a:gd name="T9" fmla="*/ 20 h 71"/>
                <a:gd name="T10" fmla="*/ 43 w 57"/>
                <a:gd name="T11" fmla="*/ 9 h 71"/>
                <a:gd name="T12" fmla="*/ 39 w 57"/>
                <a:gd name="T13" fmla="*/ 0 h 71"/>
                <a:gd name="T14" fmla="*/ 26 w 57"/>
                <a:gd name="T15" fmla="*/ 0 h 71"/>
                <a:gd name="T16" fmla="*/ 17 w 57"/>
                <a:gd name="T17" fmla="*/ 4 h 71"/>
                <a:gd name="T18" fmla="*/ 17 w 57"/>
                <a:gd name="T19" fmla="*/ 19 h 71"/>
                <a:gd name="T20" fmla="*/ 9 w 57"/>
                <a:gd name="T21" fmla="*/ 32 h 71"/>
                <a:gd name="T22" fmla="*/ 0 w 57"/>
                <a:gd name="T23" fmla="*/ 36 h 71"/>
                <a:gd name="T24" fmla="*/ 4 w 57"/>
                <a:gd name="T25" fmla="*/ 47 h 71"/>
                <a:gd name="T26" fmla="*/ 16 w 57"/>
                <a:gd name="T27" fmla="*/ 50 h 71"/>
                <a:gd name="T28" fmla="*/ 28 w 57"/>
                <a:gd name="T29" fmla="*/ 53 h 71"/>
                <a:gd name="T30" fmla="*/ 35 w 57"/>
                <a:gd name="T31" fmla="*/ 60 h 71"/>
                <a:gd name="T32" fmla="*/ 41 w 57"/>
                <a:gd name="T3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1">
                  <a:moveTo>
                    <a:pt x="41" y="71"/>
                  </a:moveTo>
                  <a:lnTo>
                    <a:pt x="44" y="48"/>
                  </a:lnTo>
                  <a:lnTo>
                    <a:pt x="57" y="39"/>
                  </a:lnTo>
                  <a:lnTo>
                    <a:pt x="57" y="28"/>
                  </a:lnTo>
                  <a:lnTo>
                    <a:pt x="50" y="20"/>
                  </a:lnTo>
                  <a:lnTo>
                    <a:pt x="43" y="9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17" y="4"/>
                  </a:lnTo>
                  <a:lnTo>
                    <a:pt x="17" y="19"/>
                  </a:lnTo>
                  <a:lnTo>
                    <a:pt x="9" y="32"/>
                  </a:lnTo>
                  <a:lnTo>
                    <a:pt x="0" y="36"/>
                  </a:lnTo>
                  <a:lnTo>
                    <a:pt x="4" y="47"/>
                  </a:lnTo>
                  <a:lnTo>
                    <a:pt x="16" y="50"/>
                  </a:lnTo>
                  <a:lnTo>
                    <a:pt x="28" y="53"/>
                  </a:lnTo>
                  <a:lnTo>
                    <a:pt x="35" y="60"/>
                  </a:lnTo>
                  <a:lnTo>
                    <a:pt x="41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2424272" y="3875087"/>
              <a:ext cx="339725" cy="360362"/>
            </a:xfrm>
            <a:custGeom>
              <a:avLst/>
              <a:gdLst>
                <a:gd name="T0" fmla="*/ 89 w 214"/>
                <a:gd name="T1" fmla="*/ 6 h 227"/>
                <a:gd name="T2" fmla="*/ 67 w 214"/>
                <a:gd name="T3" fmla="*/ 33 h 227"/>
                <a:gd name="T4" fmla="*/ 67 w 214"/>
                <a:gd name="T5" fmla="*/ 41 h 227"/>
                <a:gd name="T6" fmla="*/ 54 w 214"/>
                <a:gd name="T7" fmla="*/ 54 h 227"/>
                <a:gd name="T8" fmla="*/ 56 w 214"/>
                <a:gd name="T9" fmla="*/ 57 h 227"/>
                <a:gd name="T10" fmla="*/ 52 w 214"/>
                <a:gd name="T11" fmla="*/ 66 h 227"/>
                <a:gd name="T12" fmla="*/ 39 w 214"/>
                <a:gd name="T13" fmla="*/ 79 h 227"/>
                <a:gd name="T14" fmla="*/ 26 w 214"/>
                <a:gd name="T15" fmla="*/ 94 h 227"/>
                <a:gd name="T16" fmla="*/ 21 w 214"/>
                <a:gd name="T17" fmla="*/ 102 h 227"/>
                <a:gd name="T18" fmla="*/ 26 w 214"/>
                <a:gd name="T19" fmla="*/ 109 h 227"/>
                <a:gd name="T20" fmla="*/ 22 w 214"/>
                <a:gd name="T21" fmla="*/ 120 h 227"/>
                <a:gd name="T22" fmla="*/ 15 w 214"/>
                <a:gd name="T23" fmla="*/ 129 h 227"/>
                <a:gd name="T24" fmla="*/ 9 w 214"/>
                <a:gd name="T25" fmla="*/ 133 h 227"/>
                <a:gd name="T26" fmla="*/ 0 w 214"/>
                <a:gd name="T27" fmla="*/ 144 h 227"/>
                <a:gd name="T28" fmla="*/ 1 w 214"/>
                <a:gd name="T29" fmla="*/ 155 h 227"/>
                <a:gd name="T30" fmla="*/ 11 w 214"/>
                <a:gd name="T31" fmla="*/ 161 h 227"/>
                <a:gd name="T32" fmla="*/ 35 w 214"/>
                <a:gd name="T33" fmla="*/ 161 h 227"/>
                <a:gd name="T34" fmla="*/ 49 w 214"/>
                <a:gd name="T35" fmla="*/ 153 h 227"/>
                <a:gd name="T36" fmla="*/ 63 w 214"/>
                <a:gd name="T37" fmla="*/ 151 h 227"/>
                <a:gd name="T38" fmla="*/ 74 w 214"/>
                <a:gd name="T39" fmla="*/ 161 h 227"/>
                <a:gd name="T40" fmla="*/ 85 w 214"/>
                <a:gd name="T41" fmla="*/ 166 h 227"/>
                <a:gd name="T42" fmla="*/ 100 w 214"/>
                <a:gd name="T43" fmla="*/ 168 h 227"/>
                <a:gd name="T44" fmla="*/ 96 w 214"/>
                <a:gd name="T45" fmla="*/ 185 h 227"/>
                <a:gd name="T46" fmla="*/ 101 w 214"/>
                <a:gd name="T47" fmla="*/ 227 h 227"/>
                <a:gd name="T48" fmla="*/ 114 w 214"/>
                <a:gd name="T49" fmla="*/ 226 h 227"/>
                <a:gd name="T50" fmla="*/ 122 w 214"/>
                <a:gd name="T51" fmla="*/ 225 h 227"/>
                <a:gd name="T52" fmla="*/ 125 w 214"/>
                <a:gd name="T53" fmla="*/ 213 h 227"/>
                <a:gd name="T54" fmla="*/ 127 w 214"/>
                <a:gd name="T55" fmla="*/ 188 h 227"/>
                <a:gd name="T56" fmla="*/ 137 w 214"/>
                <a:gd name="T57" fmla="*/ 175 h 227"/>
                <a:gd name="T58" fmla="*/ 137 w 214"/>
                <a:gd name="T59" fmla="*/ 153 h 227"/>
                <a:gd name="T60" fmla="*/ 145 w 214"/>
                <a:gd name="T61" fmla="*/ 140 h 227"/>
                <a:gd name="T62" fmla="*/ 161 w 214"/>
                <a:gd name="T63" fmla="*/ 133 h 227"/>
                <a:gd name="T64" fmla="*/ 192 w 214"/>
                <a:gd name="T65" fmla="*/ 98 h 227"/>
                <a:gd name="T66" fmla="*/ 196 w 214"/>
                <a:gd name="T67" fmla="*/ 83 h 227"/>
                <a:gd name="T68" fmla="*/ 191 w 214"/>
                <a:gd name="T69" fmla="*/ 59 h 227"/>
                <a:gd name="T70" fmla="*/ 211 w 214"/>
                <a:gd name="T71" fmla="*/ 43 h 227"/>
                <a:gd name="T72" fmla="*/ 214 w 214"/>
                <a:gd name="T73" fmla="*/ 16 h 227"/>
                <a:gd name="T74" fmla="*/ 200 w 214"/>
                <a:gd name="T75" fmla="*/ 4 h 227"/>
                <a:gd name="T76" fmla="*/ 191 w 214"/>
                <a:gd name="T77" fmla="*/ 2 h 227"/>
                <a:gd name="T78" fmla="*/ 174 w 214"/>
                <a:gd name="T79" fmla="*/ 0 h 227"/>
                <a:gd name="T80" fmla="*/ 137 w 214"/>
                <a:gd name="T81" fmla="*/ 0 h 227"/>
                <a:gd name="T82" fmla="*/ 126 w 214"/>
                <a:gd name="T83" fmla="*/ 9 h 227"/>
                <a:gd name="T84" fmla="*/ 117 w 214"/>
                <a:gd name="T85" fmla="*/ 20 h 227"/>
                <a:gd name="T86" fmla="*/ 119 w 214"/>
                <a:gd name="T87" fmla="*/ 30 h 227"/>
                <a:gd name="T88" fmla="*/ 132 w 214"/>
                <a:gd name="T89" fmla="*/ 39 h 227"/>
                <a:gd name="T90" fmla="*/ 141 w 214"/>
                <a:gd name="T91" fmla="*/ 50 h 227"/>
                <a:gd name="T92" fmla="*/ 141 w 214"/>
                <a:gd name="T93" fmla="*/ 65 h 227"/>
                <a:gd name="T94" fmla="*/ 126 w 214"/>
                <a:gd name="T95" fmla="*/ 76 h 227"/>
                <a:gd name="T96" fmla="*/ 111 w 214"/>
                <a:gd name="T97" fmla="*/ 79 h 227"/>
                <a:gd name="T98" fmla="*/ 100 w 214"/>
                <a:gd name="T99" fmla="*/ 81 h 227"/>
                <a:gd name="T100" fmla="*/ 95 w 214"/>
                <a:gd name="T101" fmla="*/ 72 h 227"/>
                <a:gd name="T102" fmla="*/ 91 w 214"/>
                <a:gd name="T103" fmla="*/ 59 h 227"/>
                <a:gd name="T104" fmla="*/ 98 w 214"/>
                <a:gd name="T105" fmla="*/ 48 h 227"/>
                <a:gd name="T106" fmla="*/ 96 w 214"/>
                <a:gd name="T107" fmla="*/ 35 h 227"/>
                <a:gd name="T108" fmla="*/ 95 w 214"/>
                <a:gd name="T109" fmla="*/ 22 h 227"/>
                <a:gd name="T110" fmla="*/ 89 w 214"/>
                <a:gd name="T111" fmla="*/ 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4" h="227">
                  <a:moveTo>
                    <a:pt x="89" y="6"/>
                  </a:moveTo>
                  <a:lnTo>
                    <a:pt x="67" y="33"/>
                  </a:lnTo>
                  <a:lnTo>
                    <a:pt x="67" y="41"/>
                  </a:lnTo>
                  <a:lnTo>
                    <a:pt x="54" y="54"/>
                  </a:lnTo>
                  <a:lnTo>
                    <a:pt x="56" y="57"/>
                  </a:lnTo>
                  <a:lnTo>
                    <a:pt x="52" y="66"/>
                  </a:lnTo>
                  <a:lnTo>
                    <a:pt x="39" y="79"/>
                  </a:lnTo>
                  <a:lnTo>
                    <a:pt x="26" y="94"/>
                  </a:lnTo>
                  <a:lnTo>
                    <a:pt x="21" y="102"/>
                  </a:lnTo>
                  <a:lnTo>
                    <a:pt x="26" y="109"/>
                  </a:lnTo>
                  <a:lnTo>
                    <a:pt x="22" y="120"/>
                  </a:lnTo>
                  <a:lnTo>
                    <a:pt x="15" y="129"/>
                  </a:lnTo>
                  <a:lnTo>
                    <a:pt x="9" y="133"/>
                  </a:lnTo>
                  <a:lnTo>
                    <a:pt x="0" y="144"/>
                  </a:lnTo>
                  <a:lnTo>
                    <a:pt x="1" y="155"/>
                  </a:lnTo>
                  <a:lnTo>
                    <a:pt x="11" y="161"/>
                  </a:lnTo>
                  <a:lnTo>
                    <a:pt x="35" y="161"/>
                  </a:lnTo>
                  <a:lnTo>
                    <a:pt x="49" y="153"/>
                  </a:lnTo>
                  <a:lnTo>
                    <a:pt x="63" y="151"/>
                  </a:lnTo>
                  <a:lnTo>
                    <a:pt x="74" y="161"/>
                  </a:lnTo>
                  <a:lnTo>
                    <a:pt x="85" y="166"/>
                  </a:lnTo>
                  <a:lnTo>
                    <a:pt x="100" y="168"/>
                  </a:lnTo>
                  <a:lnTo>
                    <a:pt x="96" y="185"/>
                  </a:lnTo>
                  <a:lnTo>
                    <a:pt x="101" y="227"/>
                  </a:lnTo>
                  <a:lnTo>
                    <a:pt x="114" y="226"/>
                  </a:lnTo>
                  <a:lnTo>
                    <a:pt x="122" y="225"/>
                  </a:lnTo>
                  <a:lnTo>
                    <a:pt x="125" y="213"/>
                  </a:lnTo>
                  <a:lnTo>
                    <a:pt x="127" y="188"/>
                  </a:lnTo>
                  <a:lnTo>
                    <a:pt x="137" y="175"/>
                  </a:lnTo>
                  <a:lnTo>
                    <a:pt x="137" y="153"/>
                  </a:lnTo>
                  <a:lnTo>
                    <a:pt x="145" y="140"/>
                  </a:lnTo>
                  <a:lnTo>
                    <a:pt x="161" y="133"/>
                  </a:lnTo>
                  <a:lnTo>
                    <a:pt x="192" y="98"/>
                  </a:lnTo>
                  <a:lnTo>
                    <a:pt x="196" y="83"/>
                  </a:lnTo>
                  <a:lnTo>
                    <a:pt x="191" y="59"/>
                  </a:lnTo>
                  <a:lnTo>
                    <a:pt x="211" y="43"/>
                  </a:lnTo>
                  <a:lnTo>
                    <a:pt x="214" y="16"/>
                  </a:lnTo>
                  <a:lnTo>
                    <a:pt x="200" y="4"/>
                  </a:lnTo>
                  <a:lnTo>
                    <a:pt x="191" y="2"/>
                  </a:lnTo>
                  <a:lnTo>
                    <a:pt x="174" y="0"/>
                  </a:lnTo>
                  <a:lnTo>
                    <a:pt x="137" y="0"/>
                  </a:lnTo>
                  <a:lnTo>
                    <a:pt x="126" y="9"/>
                  </a:lnTo>
                  <a:lnTo>
                    <a:pt x="117" y="20"/>
                  </a:lnTo>
                  <a:lnTo>
                    <a:pt x="119" y="30"/>
                  </a:lnTo>
                  <a:lnTo>
                    <a:pt x="132" y="39"/>
                  </a:lnTo>
                  <a:lnTo>
                    <a:pt x="141" y="50"/>
                  </a:lnTo>
                  <a:lnTo>
                    <a:pt x="141" y="65"/>
                  </a:lnTo>
                  <a:lnTo>
                    <a:pt x="126" y="76"/>
                  </a:lnTo>
                  <a:lnTo>
                    <a:pt x="111" y="79"/>
                  </a:lnTo>
                  <a:lnTo>
                    <a:pt x="100" y="81"/>
                  </a:lnTo>
                  <a:lnTo>
                    <a:pt x="95" y="72"/>
                  </a:lnTo>
                  <a:lnTo>
                    <a:pt x="91" y="59"/>
                  </a:lnTo>
                  <a:lnTo>
                    <a:pt x="98" y="48"/>
                  </a:lnTo>
                  <a:lnTo>
                    <a:pt x="96" y="35"/>
                  </a:lnTo>
                  <a:lnTo>
                    <a:pt x="95" y="22"/>
                  </a:lnTo>
                  <a:lnTo>
                    <a:pt x="89" y="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1265397" y="3308349"/>
              <a:ext cx="481013" cy="439738"/>
            </a:xfrm>
            <a:custGeom>
              <a:avLst/>
              <a:gdLst>
                <a:gd name="T0" fmla="*/ 108 w 303"/>
                <a:gd name="T1" fmla="*/ 115 h 277"/>
                <a:gd name="T2" fmla="*/ 106 w 303"/>
                <a:gd name="T3" fmla="*/ 139 h 277"/>
                <a:gd name="T4" fmla="*/ 86 w 303"/>
                <a:gd name="T5" fmla="*/ 135 h 277"/>
                <a:gd name="T6" fmla="*/ 63 w 303"/>
                <a:gd name="T7" fmla="*/ 167 h 277"/>
                <a:gd name="T8" fmla="*/ 33 w 303"/>
                <a:gd name="T9" fmla="*/ 191 h 277"/>
                <a:gd name="T10" fmla="*/ 13 w 303"/>
                <a:gd name="T11" fmla="*/ 195 h 277"/>
                <a:gd name="T12" fmla="*/ 6 w 303"/>
                <a:gd name="T13" fmla="*/ 201 h 277"/>
                <a:gd name="T14" fmla="*/ 11 w 303"/>
                <a:gd name="T15" fmla="*/ 221 h 277"/>
                <a:gd name="T16" fmla="*/ 4 w 303"/>
                <a:gd name="T17" fmla="*/ 245 h 277"/>
                <a:gd name="T18" fmla="*/ 17 w 303"/>
                <a:gd name="T19" fmla="*/ 245 h 277"/>
                <a:gd name="T20" fmla="*/ 30 w 303"/>
                <a:gd name="T21" fmla="*/ 244 h 277"/>
                <a:gd name="T22" fmla="*/ 24 w 303"/>
                <a:gd name="T23" fmla="*/ 262 h 277"/>
                <a:gd name="T24" fmla="*/ 54 w 303"/>
                <a:gd name="T25" fmla="*/ 268 h 277"/>
                <a:gd name="T26" fmla="*/ 80 w 303"/>
                <a:gd name="T27" fmla="*/ 277 h 277"/>
                <a:gd name="T28" fmla="*/ 108 w 303"/>
                <a:gd name="T29" fmla="*/ 262 h 277"/>
                <a:gd name="T30" fmla="*/ 186 w 303"/>
                <a:gd name="T31" fmla="*/ 268 h 277"/>
                <a:gd name="T32" fmla="*/ 227 w 303"/>
                <a:gd name="T33" fmla="*/ 242 h 277"/>
                <a:gd name="T34" fmla="*/ 249 w 303"/>
                <a:gd name="T35" fmla="*/ 221 h 277"/>
                <a:gd name="T36" fmla="*/ 268 w 303"/>
                <a:gd name="T37" fmla="*/ 195 h 277"/>
                <a:gd name="T38" fmla="*/ 277 w 303"/>
                <a:gd name="T39" fmla="*/ 135 h 277"/>
                <a:gd name="T40" fmla="*/ 288 w 303"/>
                <a:gd name="T41" fmla="*/ 107 h 277"/>
                <a:gd name="T42" fmla="*/ 273 w 303"/>
                <a:gd name="T43" fmla="*/ 76 h 277"/>
                <a:gd name="T44" fmla="*/ 251 w 303"/>
                <a:gd name="T45" fmla="*/ 70 h 277"/>
                <a:gd name="T46" fmla="*/ 240 w 303"/>
                <a:gd name="T47" fmla="*/ 41 h 277"/>
                <a:gd name="T48" fmla="*/ 271 w 303"/>
                <a:gd name="T49" fmla="*/ 0 h 277"/>
                <a:gd name="T50" fmla="*/ 223 w 303"/>
                <a:gd name="T51" fmla="*/ 4 h 277"/>
                <a:gd name="T52" fmla="*/ 201 w 303"/>
                <a:gd name="T53" fmla="*/ 19 h 277"/>
                <a:gd name="T54" fmla="*/ 180 w 303"/>
                <a:gd name="T55" fmla="*/ 22 h 277"/>
                <a:gd name="T56" fmla="*/ 204 w 303"/>
                <a:gd name="T57" fmla="*/ 44 h 277"/>
                <a:gd name="T58" fmla="*/ 158 w 303"/>
                <a:gd name="T59" fmla="*/ 50 h 277"/>
                <a:gd name="T60" fmla="*/ 113 w 303"/>
                <a:gd name="T61" fmla="*/ 32 h 277"/>
                <a:gd name="T62" fmla="*/ 100 w 303"/>
                <a:gd name="T63" fmla="*/ 54 h 277"/>
                <a:gd name="T64" fmla="*/ 99 w 303"/>
                <a:gd name="T65" fmla="*/ 67 h 277"/>
                <a:gd name="T66" fmla="*/ 87 w 303"/>
                <a:gd name="T67" fmla="*/ 89 h 277"/>
                <a:gd name="T68" fmla="*/ 72 w 303"/>
                <a:gd name="T69" fmla="*/ 111 h 277"/>
                <a:gd name="T70" fmla="*/ 89 w 303"/>
                <a:gd name="T71" fmla="*/ 12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3" h="277">
                  <a:moveTo>
                    <a:pt x="112" y="104"/>
                  </a:moveTo>
                  <a:lnTo>
                    <a:pt x="108" y="115"/>
                  </a:lnTo>
                  <a:lnTo>
                    <a:pt x="112" y="130"/>
                  </a:lnTo>
                  <a:lnTo>
                    <a:pt x="106" y="139"/>
                  </a:lnTo>
                  <a:lnTo>
                    <a:pt x="97" y="133"/>
                  </a:lnTo>
                  <a:lnTo>
                    <a:pt x="86" y="135"/>
                  </a:lnTo>
                  <a:lnTo>
                    <a:pt x="86" y="146"/>
                  </a:lnTo>
                  <a:lnTo>
                    <a:pt x="63" y="167"/>
                  </a:lnTo>
                  <a:lnTo>
                    <a:pt x="50" y="172"/>
                  </a:lnTo>
                  <a:lnTo>
                    <a:pt x="33" y="191"/>
                  </a:lnTo>
                  <a:lnTo>
                    <a:pt x="22" y="196"/>
                  </a:lnTo>
                  <a:lnTo>
                    <a:pt x="13" y="195"/>
                  </a:lnTo>
                  <a:lnTo>
                    <a:pt x="9" y="198"/>
                  </a:lnTo>
                  <a:lnTo>
                    <a:pt x="6" y="201"/>
                  </a:lnTo>
                  <a:lnTo>
                    <a:pt x="11" y="208"/>
                  </a:lnTo>
                  <a:lnTo>
                    <a:pt x="11" y="221"/>
                  </a:lnTo>
                  <a:lnTo>
                    <a:pt x="0" y="233"/>
                  </a:lnTo>
                  <a:lnTo>
                    <a:pt x="4" y="245"/>
                  </a:lnTo>
                  <a:lnTo>
                    <a:pt x="4" y="245"/>
                  </a:lnTo>
                  <a:lnTo>
                    <a:pt x="17" y="245"/>
                  </a:lnTo>
                  <a:lnTo>
                    <a:pt x="22" y="236"/>
                  </a:lnTo>
                  <a:lnTo>
                    <a:pt x="30" y="244"/>
                  </a:lnTo>
                  <a:lnTo>
                    <a:pt x="20" y="251"/>
                  </a:lnTo>
                  <a:lnTo>
                    <a:pt x="24" y="262"/>
                  </a:lnTo>
                  <a:lnTo>
                    <a:pt x="30" y="264"/>
                  </a:lnTo>
                  <a:lnTo>
                    <a:pt x="54" y="268"/>
                  </a:lnTo>
                  <a:lnTo>
                    <a:pt x="58" y="270"/>
                  </a:lnTo>
                  <a:lnTo>
                    <a:pt x="80" y="277"/>
                  </a:lnTo>
                  <a:lnTo>
                    <a:pt x="89" y="273"/>
                  </a:lnTo>
                  <a:lnTo>
                    <a:pt x="108" y="262"/>
                  </a:lnTo>
                  <a:lnTo>
                    <a:pt x="136" y="268"/>
                  </a:lnTo>
                  <a:lnTo>
                    <a:pt x="186" y="268"/>
                  </a:lnTo>
                  <a:lnTo>
                    <a:pt x="214" y="262"/>
                  </a:lnTo>
                  <a:lnTo>
                    <a:pt x="227" y="242"/>
                  </a:lnTo>
                  <a:lnTo>
                    <a:pt x="244" y="233"/>
                  </a:lnTo>
                  <a:lnTo>
                    <a:pt x="249" y="221"/>
                  </a:lnTo>
                  <a:lnTo>
                    <a:pt x="255" y="205"/>
                  </a:lnTo>
                  <a:lnTo>
                    <a:pt x="268" y="195"/>
                  </a:lnTo>
                  <a:lnTo>
                    <a:pt x="279" y="167"/>
                  </a:lnTo>
                  <a:lnTo>
                    <a:pt x="277" y="135"/>
                  </a:lnTo>
                  <a:lnTo>
                    <a:pt x="303" y="120"/>
                  </a:lnTo>
                  <a:lnTo>
                    <a:pt x="288" y="107"/>
                  </a:lnTo>
                  <a:lnTo>
                    <a:pt x="283" y="85"/>
                  </a:lnTo>
                  <a:lnTo>
                    <a:pt x="273" y="76"/>
                  </a:lnTo>
                  <a:lnTo>
                    <a:pt x="262" y="76"/>
                  </a:lnTo>
                  <a:lnTo>
                    <a:pt x="251" y="70"/>
                  </a:lnTo>
                  <a:lnTo>
                    <a:pt x="231" y="46"/>
                  </a:lnTo>
                  <a:lnTo>
                    <a:pt x="240" y="41"/>
                  </a:lnTo>
                  <a:lnTo>
                    <a:pt x="275" y="9"/>
                  </a:lnTo>
                  <a:lnTo>
                    <a:pt x="271" y="0"/>
                  </a:lnTo>
                  <a:lnTo>
                    <a:pt x="260" y="2"/>
                  </a:lnTo>
                  <a:lnTo>
                    <a:pt x="223" y="4"/>
                  </a:lnTo>
                  <a:lnTo>
                    <a:pt x="210" y="13"/>
                  </a:lnTo>
                  <a:lnTo>
                    <a:pt x="201" y="19"/>
                  </a:lnTo>
                  <a:lnTo>
                    <a:pt x="188" y="17"/>
                  </a:lnTo>
                  <a:lnTo>
                    <a:pt x="180" y="22"/>
                  </a:lnTo>
                  <a:lnTo>
                    <a:pt x="186" y="32"/>
                  </a:lnTo>
                  <a:lnTo>
                    <a:pt x="204" y="44"/>
                  </a:lnTo>
                  <a:lnTo>
                    <a:pt x="191" y="46"/>
                  </a:lnTo>
                  <a:lnTo>
                    <a:pt x="158" y="50"/>
                  </a:lnTo>
                  <a:lnTo>
                    <a:pt x="136" y="41"/>
                  </a:lnTo>
                  <a:lnTo>
                    <a:pt x="113" y="32"/>
                  </a:lnTo>
                  <a:lnTo>
                    <a:pt x="106" y="37"/>
                  </a:lnTo>
                  <a:lnTo>
                    <a:pt x="100" y="54"/>
                  </a:lnTo>
                  <a:lnTo>
                    <a:pt x="102" y="63"/>
                  </a:lnTo>
                  <a:lnTo>
                    <a:pt x="99" y="67"/>
                  </a:lnTo>
                  <a:lnTo>
                    <a:pt x="86" y="72"/>
                  </a:lnTo>
                  <a:lnTo>
                    <a:pt x="87" y="89"/>
                  </a:lnTo>
                  <a:lnTo>
                    <a:pt x="86" y="93"/>
                  </a:lnTo>
                  <a:lnTo>
                    <a:pt x="72" y="111"/>
                  </a:lnTo>
                  <a:lnTo>
                    <a:pt x="84" y="128"/>
                  </a:lnTo>
                  <a:lnTo>
                    <a:pt x="89" y="126"/>
                  </a:lnTo>
                  <a:lnTo>
                    <a:pt x="112" y="10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grpSp>
          <p:nvGrpSpPr>
            <p:cNvPr id="5" name="Group 45"/>
            <p:cNvGrpSpPr>
              <a:grpSpLocks/>
            </p:cNvGrpSpPr>
            <p:nvPr/>
          </p:nvGrpSpPr>
          <p:grpSpPr bwMode="auto">
            <a:xfrm>
              <a:off x="2900522" y="3340100"/>
              <a:ext cx="547688" cy="431800"/>
              <a:chOff x="2242" y="2008"/>
              <a:chExt cx="345" cy="272"/>
            </a:xfrm>
            <a:solidFill>
              <a:schemeClr val="bg1">
                <a:lumMod val="95000"/>
              </a:schemeClr>
            </a:solidFill>
          </p:grpSpPr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242" y="2063"/>
                <a:ext cx="146" cy="179"/>
              </a:xfrm>
              <a:custGeom>
                <a:avLst/>
                <a:gdLst>
                  <a:gd name="T0" fmla="*/ 12 w 146"/>
                  <a:gd name="T1" fmla="*/ 153 h 179"/>
                  <a:gd name="T2" fmla="*/ 20 w 146"/>
                  <a:gd name="T3" fmla="*/ 166 h 179"/>
                  <a:gd name="T4" fmla="*/ 36 w 146"/>
                  <a:gd name="T5" fmla="*/ 166 h 179"/>
                  <a:gd name="T6" fmla="*/ 51 w 146"/>
                  <a:gd name="T7" fmla="*/ 170 h 179"/>
                  <a:gd name="T8" fmla="*/ 62 w 146"/>
                  <a:gd name="T9" fmla="*/ 179 h 179"/>
                  <a:gd name="T10" fmla="*/ 74 w 146"/>
                  <a:gd name="T11" fmla="*/ 179 h 179"/>
                  <a:gd name="T12" fmla="*/ 66 w 146"/>
                  <a:gd name="T13" fmla="*/ 168 h 179"/>
                  <a:gd name="T14" fmla="*/ 72 w 146"/>
                  <a:gd name="T15" fmla="*/ 153 h 179"/>
                  <a:gd name="T16" fmla="*/ 79 w 146"/>
                  <a:gd name="T17" fmla="*/ 136 h 179"/>
                  <a:gd name="T18" fmla="*/ 83 w 146"/>
                  <a:gd name="T19" fmla="*/ 117 h 179"/>
                  <a:gd name="T20" fmla="*/ 100 w 146"/>
                  <a:gd name="T21" fmla="*/ 106 h 179"/>
                  <a:gd name="T22" fmla="*/ 114 w 146"/>
                  <a:gd name="T23" fmla="*/ 98 h 179"/>
                  <a:gd name="T24" fmla="*/ 113 w 146"/>
                  <a:gd name="T25" fmla="*/ 87 h 179"/>
                  <a:gd name="T26" fmla="*/ 113 w 146"/>
                  <a:gd name="T27" fmla="*/ 69 h 179"/>
                  <a:gd name="T28" fmla="*/ 116 w 146"/>
                  <a:gd name="T29" fmla="*/ 61 h 179"/>
                  <a:gd name="T30" fmla="*/ 129 w 146"/>
                  <a:gd name="T31" fmla="*/ 59 h 179"/>
                  <a:gd name="T32" fmla="*/ 135 w 146"/>
                  <a:gd name="T33" fmla="*/ 63 h 179"/>
                  <a:gd name="T34" fmla="*/ 146 w 146"/>
                  <a:gd name="T35" fmla="*/ 50 h 179"/>
                  <a:gd name="T36" fmla="*/ 142 w 146"/>
                  <a:gd name="T37" fmla="*/ 39 h 179"/>
                  <a:gd name="T38" fmla="*/ 135 w 146"/>
                  <a:gd name="T39" fmla="*/ 37 h 179"/>
                  <a:gd name="T40" fmla="*/ 122 w 146"/>
                  <a:gd name="T41" fmla="*/ 37 h 179"/>
                  <a:gd name="T42" fmla="*/ 116 w 146"/>
                  <a:gd name="T43" fmla="*/ 37 h 179"/>
                  <a:gd name="T44" fmla="*/ 113 w 146"/>
                  <a:gd name="T45" fmla="*/ 20 h 179"/>
                  <a:gd name="T46" fmla="*/ 114 w 146"/>
                  <a:gd name="T47" fmla="*/ 4 h 179"/>
                  <a:gd name="T48" fmla="*/ 105 w 146"/>
                  <a:gd name="T49" fmla="*/ 0 h 179"/>
                  <a:gd name="T50" fmla="*/ 101 w 146"/>
                  <a:gd name="T51" fmla="*/ 6 h 179"/>
                  <a:gd name="T52" fmla="*/ 79 w 146"/>
                  <a:gd name="T53" fmla="*/ 2 h 179"/>
                  <a:gd name="T54" fmla="*/ 74 w 146"/>
                  <a:gd name="T55" fmla="*/ 7 h 179"/>
                  <a:gd name="T56" fmla="*/ 79 w 146"/>
                  <a:gd name="T57" fmla="*/ 22 h 179"/>
                  <a:gd name="T58" fmla="*/ 77 w 146"/>
                  <a:gd name="T59" fmla="*/ 37 h 179"/>
                  <a:gd name="T60" fmla="*/ 68 w 146"/>
                  <a:gd name="T61" fmla="*/ 26 h 179"/>
                  <a:gd name="T62" fmla="*/ 64 w 146"/>
                  <a:gd name="T63" fmla="*/ 17 h 179"/>
                  <a:gd name="T64" fmla="*/ 51 w 146"/>
                  <a:gd name="T65" fmla="*/ 19 h 179"/>
                  <a:gd name="T66" fmla="*/ 46 w 146"/>
                  <a:gd name="T67" fmla="*/ 28 h 179"/>
                  <a:gd name="T68" fmla="*/ 42 w 146"/>
                  <a:gd name="T69" fmla="*/ 32 h 179"/>
                  <a:gd name="T70" fmla="*/ 42 w 146"/>
                  <a:gd name="T71" fmla="*/ 45 h 179"/>
                  <a:gd name="T72" fmla="*/ 40 w 146"/>
                  <a:gd name="T73" fmla="*/ 43 h 179"/>
                  <a:gd name="T74" fmla="*/ 29 w 146"/>
                  <a:gd name="T75" fmla="*/ 26 h 179"/>
                  <a:gd name="T76" fmla="*/ 23 w 146"/>
                  <a:gd name="T77" fmla="*/ 20 h 179"/>
                  <a:gd name="T78" fmla="*/ 16 w 146"/>
                  <a:gd name="T79" fmla="*/ 24 h 179"/>
                  <a:gd name="T80" fmla="*/ 18 w 146"/>
                  <a:gd name="T81" fmla="*/ 33 h 179"/>
                  <a:gd name="T82" fmla="*/ 18 w 146"/>
                  <a:gd name="T83" fmla="*/ 39 h 179"/>
                  <a:gd name="T84" fmla="*/ 7 w 146"/>
                  <a:gd name="T85" fmla="*/ 43 h 179"/>
                  <a:gd name="T86" fmla="*/ 7 w 146"/>
                  <a:gd name="T87" fmla="*/ 56 h 179"/>
                  <a:gd name="T88" fmla="*/ 16 w 146"/>
                  <a:gd name="T89" fmla="*/ 69 h 179"/>
                  <a:gd name="T90" fmla="*/ 16 w 146"/>
                  <a:gd name="T91" fmla="*/ 78 h 179"/>
                  <a:gd name="T92" fmla="*/ 12 w 146"/>
                  <a:gd name="T93" fmla="*/ 87 h 179"/>
                  <a:gd name="T94" fmla="*/ 0 w 146"/>
                  <a:gd name="T95" fmla="*/ 96 h 179"/>
                  <a:gd name="T96" fmla="*/ 2 w 146"/>
                  <a:gd name="T97" fmla="*/ 106 h 179"/>
                  <a:gd name="T98" fmla="*/ 14 w 146"/>
                  <a:gd name="T99" fmla="*/ 115 h 179"/>
                  <a:gd name="T100" fmla="*/ 18 w 146"/>
                  <a:gd name="T101" fmla="*/ 124 h 179"/>
                  <a:gd name="T102" fmla="*/ 16 w 146"/>
                  <a:gd name="T103" fmla="*/ 142 h 179"/>
                  <a:gd name="T104" fmla="*/ 12 w 146"/>
                  <a:gd name="T105" fmla="*/ 15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6" h="179">
                    <a:moveTo>
                      <a:pt x="12" y="153"/>
                    </a:moveTo>
                    <a:lnTo>
                      <a:pt x="20" y="166"/>
                    </a:lnTo>
                    <a:lnTo>
                      <a:pt x="36" y="166"/>
                    </a:lnTo>
                    <a:lnTo>
                      <a:pt x="51" y="170"/>
                    </a:lnTo>
                    <a:lnTo>
                      <a:pt x="62" y="179"/>
                    </a:lnTo>
                    <a:lnTo>
                      <a:pt x="74" y="179"/>
                    </a:lnTo>
                    <a:lnTo>
                      <a:pt x="66" y="168"/>
                    </a:lnTo>
                    <a:lnTo>
                      <a:pt x="72" y="153"/>
                    </a:lnTo>
                    <a:lnTo>
                      <a:pt x="79" y="136"/>
                    </a:lnTo>
                    <a:lnTo>
                      <a:pt x="83" y="117"/>
                    </a:lnTo>
                    <a:lnTo>
                      <a:pt x="100" y="106"/>
                    </a:lnTo>
                    <a:lnTo>
                      <a:pt x="114" y="98"/>
                    </a:lnTo>
                    <a:lnTo>
                      <a:pt x="113" y="87"/>
                    </a:lnTo>
                    <a:lnTo>
                      <a:pt x="113" y="69"/>
                    </a:lnTo>
                    <a:lnTo>
                      <a:pt x="116" y="61"/>
                    </a:lnTo>
                    <a:lnTo>
                      <a:pt x="129" y="59"/>
                    </a:lnTo>
                    <a:lnTo>
                      <a:pt x="135" y="63"/>
                    </a:lnTo>
                    <a:lnTo>
                      <a:pt x="146" y="50"/>
                    </a:lnTo>
                    <a:lnTo>
                      <a:pt x="142" y="39"/>
                    </a:lnTo>
                    <a:lnTo>
                      <a:pt x="135" y="37"/>
                    </a:lnTo>
                    <a:lnTo>
                      <a:pt x="122" y="37"/>
                    </a:lnTo>
                    <a:lnTo>
                      <a:pt x="116" y="37"/>
                    </a:lnTo>
                    <a:lnTo>
                      <a:pt x="113" y="20"/>
                    </a:lnTo>
                    <a:lnTo>
                      <a:pt x="114" y="4"/>
                    </a:lnTo>
                    <a:lnTo>
                      <a:pt x="105" y="0"/>
                    </a:lnTo>
                    <a:lnTo>
                      <a:pt x="101" y="6"/>
                    </a:lnTo>
                    <a:lnTo>
                      <a:pt x="79" y="2"/>
                    </a:lnTo>
                    <a:lnTo>
                      <a:pt x="74" y="7"/>
                    </a:lnTo>
                    <a:lnTo>
                      <a:pt x="79" y="22"/>
                    </a:lnTo>
                    <a:lnTo>
                      <a:pt x="77" y="37"/>
                    </a:lnTo>
                    <a:lnTo>
                      <a:pt x="68" y="26"/>
                    </a:lnTo>
                    <a:lnTo>
                      <a:pt x="64" y="17"/>
                    </a:lnTo>
                    <a:lnTo>
                      <a:pt x="51" y="19"/>
                    </a:lnTo>
                    <a:lnTo>
                      <a:pt x="46" y="28"/>
                    </a:lnTo>
                    <a:lnTo>
                      <a:pt x="42" y="32"/>
                    </a:lnTo>
                    <a:lnTo>
                      <a:pt x="42" y="45"/>
                    </a:lnTo>
                    <a:lnTo>
                      <a:pt x="40" y="43"/>
                    </a:lnTo>
                    <a:lnTo>
                      <a:pt x="29" y="26"/>
                    </a:lnTo>
                    <a:lnTo>
                      <a:pt x="23" y="20"/>
                    </a:lnTo>
                    <a:lnTo>
                      <a:pt x="16" y="24"/>
                    </a:lnTo>
                    <a:lnTo>
                      <a:pt x="18" y="33"/>
                    </a:lnTo>
                    <a:lnTo>
                      <a:pt x="18" y="39"/>
                    </a:lnTo>
                    <a:lnTo>
                      <a:pt x="7" y="43"/>
                    </a:lnTo>
                    <a:lnTo>
                      <a:pt x="7" y="56"/>
                    </a:lnTo>
                    <a:lnTo>
                      <a:pt x="16" y="69"/>
                    </a:lnTo>
                    <a:lnTo>
                      <a:pt x="16" y="78"/>
                    </a:lnTo>
                    <a:lnTo>
                      <a:pt x="12" y="87"/>
                    </a:lnTo>
                    <a:lnTo>
                      <a:pt x="0" y="96"/>
                    </a:lnTo>
                    <a:lnTo>
                      <a:pt x="2" y="106"/>
                    </a:lnTo>
                    <a:lnTo>
                      <a:pt x="14" y="115"/>
                    </a:lnTo>
                    <a:lnTo>
                      <a:pt x="18" y="124"/>
                    </a:lnTo>
                    <a:lnTo>
                      <a:pt x="16" y="142"/>
                    </a:lnTo>
                    <a:lnTo>
                      <a:pt x="12" y="153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273" y="2008"/>
                <a:ext cx="109" cy="68"/>
              </a:xfrm>
              <a:custGeom>
                <a:avLst/>
                <a:gdLst>
                  <a:gd name="T0" fmla="*/ 0 w 109"/>
                  <a:gd name="T1" fmla="*/ 66 h 68"/>
                  <a:gd name="T2" fmla="*/ 9 w 109"/>
                  <a:gd name="T3" fmla="*/ 68 h 68"/>
                  <a:gd name="T4" fmla="*/ 20 w 109"/>
                  <a:gd name="T5" fmla="*/ 60 h 68"/>
                  <a:gd name="T6" fmla="*/ 31 w 109"/>
                  <a:gd name="T7" fmla="*/ 47 h 68"/>
                  <a:gd name="T8" fmla="*/ 61 w 109"/>
                  <a:gd name="T9" fmla="*/ 47 h 68"/>
                  <a:gd name="T10" fmla="*/ 87 w 109"/>
                  <a:gd name="T11" fmla="*/ 42 h 68"/>
                  <a:gd name="T12" fmla="*/ 102 w 109"/>
                  <a:gd name="T13" fmla="*/ 30 h 68"/>
                  <a:gd name="T14" fmla="*/ 107 w 109"/>
                  <a:gd name="T15" fmla="*/ 15 h 68"/>
                  <a:gd name="T16" fmla="*/ 109 w 109"/>
                  <a:gd name="T17" fmla="*/ 0 h 68"/>
                  <a:gd name="T18" fmla="*/ 89 w 109"/>
                  <a:gd name="T19" fmla="*/ 9 h 68"/>
                  <a:gd name="T20" fmla="*/ 52 w 109"/>
                  <a:gd name="T21" fmla="*/ 26 h 68"/>
                  <a:gd name="T22" fmla="*/ 42 w 109"/>
                  <a:gd name="T23" fmla="*/ 28 h 68"/>
                  <a:gd name="T24" fmla="*/ 31 w 109"/>
                  <a:gd name="T25" fmla="*/ 36 h 68"/>
                  <a:gd name="T26" fmla="*/ 9 w 109"/>
                  <a:gd name="T27" fmla="*/ 40 h 68"/>
                  <a:gd name="T28" fmla="*/ 0 w 109"/>
                  <a:gd name="T29" fmla="*/ 45 h 68"/>
                  <a:gd name="T30" fmla="*/ 0 w 109"/>
                  <a:gd name="T31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68">
                    <a:moveTo>
                      <a:pt x="0" y="66"/>
                    </a:moveTo>
                    <a:lnTo>
                      <a:pt x="9" y="68"/>
                    </a:lnTo>
                    <a:lnTo>
                      <a:pt x="20" y="60"/>
                    </a:lnTo>
                    <a:lnTo>
                      <a:pt x="31" y="47"/>
                    </a:lnTo>
                    <a:lnTo>
                      <a:pt x="61" y="47"/>
                    </a:lnTo>
                    <a:lnTo>
                      <a:pt x="87" y="42"/>
                    </a:lnTo>
                    <a:lnTo>
                      <a:pt x="102" y="30"/>
                    </a:lnTo>
                    <a:lnTo>
                      <a:pt x="107" y="15"/>
                    </a:lnTo>
                    <a:lnTo>
                      <a:pt x="109" y="0"/>
                    </a:lnTo>
                    <a:lnTo>
                      <a:pt x="89" y="9"/>
                    </a:lnTo>
                    <a:lnTo>
                      <a:pt x="52" y="26"/>
                    </a:lnTo>
                    <a:lnTo>
                      <a:pt x="42" y="28"/>
                    </a:lnTo>
                    <a:lnTo>
                      <a:pt x="31" y="36"/>
                    </a:lnTo>
                    <a:lnTo>
                      <a:pt x="9" y="40"/>
                    </a:lnTo>
                    <a:lnTo>
                      <a:pt x="0" y="45"/>
                    </a:lnTo>
                    <a:lnTo>
                      <a:pt x="0" y="66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58" name="Freeform 48"/>
              <p:cNvSpPr>
                <a:spLocks/>
              </p:cNvSpPr>
              <p:nvPr/>
            </p:nvSpPr>
            <p:spPr bwMode="auto">
              <a:xfrm>
                <a:off x="2329" y="2175"/>
                <a:ext cx="47" cy="57"/>
              </a:xfrm>
              <a:custGeom>
                <a:avLst/>
                <a:gdLst>
                  <a:gd name="T0" fmla="*/ 15 w 47"/>
                  <a:gd name="T1" fmla="*/ 0 h 57"/>
                  <a:gd name="T2" fmla="*/ 45 w 47"/>
                  <a:gd name="T3" fmla="*/ 20 h 57"/>
                  <a:gd name="T4" fmla="*/ 47 w 47"/>
                  <a:gd name="T5" fmla="*/ 29 h 57"/>
                  <a:gd name="T6" fmla="*/ 36 w 47"/>
                  <a:gd name="T7" fmla="*/ 40 h 57"/>
                  <a:gd name="T8" fmla="*/ 26 w 47"/>
                  <a:gd name="T9" fmla="*/ 48 h 57"/>
                  <a:gd name="T10" fmla="*/ 28 w 47"/>
                  <a:gd name="T11" fmla="*/ 57 h 57"/>
                  <a:gd name="T12" fmla="*/ 15 w 47"/>
                  <a:gd name="T13" fmla="*/ 55 h 57"/>
                  <a:gd name="T14" fmla="*/ 2 w 47"/>
                  <a:gd name="T15" fmla="*/ 40 h 57"/>
                  <a:gd name="T16" fmla="*/ 0 w 47"/>
                  <a:gd name="T17" fmla="*/ 29 h 57"/>
                  <a:gd name="T18" fmla="*/ 6 w 47"/>
                  <a:gd name="T19" fmla="*/ 17 h 57"/>
                  <a:gd name="T20" fmla="*/ 15 w 47"/>
                  <a:gd name="T2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57">
                    <a:moveTo>
                      <a:pt x="15" y="0"/>
                    </a:moveTo>
                    <a:lnTo>
                      <a:pt x="45" y="20"/>
                    </a:lnTo>
                    <a:lnTo>
                      <a:pt x="47" y="29"/>
                    </a:lnTo>
                    <a:lnTo>
                      <a:pt x="36" y="40"/>
                    </a:lnTo>
                    <a:lnTo>
                      <a:pt x="26" y="48"/>
                    </a:lnTo>
                    <a:lnTo>
                      <a:pt x="28" y="57"/>
                    </a:lnTo>
                    <a:lnTo>
                      <a:pt x="15" y="55"/>
                    </a:lnTo>
                    <a:lnTo>
                      <a:pt x="2" y="40"/>
                    </a:lnTo>
                    <a:lnTo>
                      <a:pt x="0" y="29"/>
                    </a:lnTo>
                    <a:lnTo>
                      <a:pt x="6" y="1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388" y="2159"/>
                <a:ext cx="69" cy="83"/>
              </a:xfrm>
              <a:custGeom>
                <a:avLst/>
                <a:gdLst>
                  <a:gd name="T0" fmla="*/ 65 w 69"/>
                  <a:gd name="T1" fmla="*/ 0 h 83"/>
                  <a:gd name="T2" fmla="*/ 69 w 69"/>
                  <a:gd name="T3" fmla="*/ 4 h 83"/>
                  <a:gd name="T4" fmla="*/ 65 w 69"/>
                  <a:gd name="T5" fmla="*/ 9 h 83"/>
                  <a:gd name="T6" fmla="*/ 69 w 69"/>
                  <a:gd name="T7" fmla="*/ 18 h 83"/>
                  <a:gd name="T8" fmla="*/ 64 w 69"/>
                  <a:gd name="T9" fmla="*/ 29 h 83"/>
                  <a:gd name="T10" fmla="*/ 54 w 69"/>
                  <a:gd name="T11" fmla="*/ 37 h 83"/>
                  <a:gd name="T12" fmla="*/ 58 w 69"/>
                  <a:gd name="T13" fmla="*/ 46 h 83"/>
                  <a:gd name="T14" fmla="*/ 54 w 69"/>
                  <a:gd name="T15" fmla="*/ 54 h 83"/>
                  <a:gd name="T16" fmla="*/ 58 w 69"/>
                  <a:gd name="T17" fmla="*/ 63 h 83"/>
                  <a:gd name="T18" fmla="*/ 45 w 69"/>
                  <a:gd name="T19" fmla="*/ 83 h 83"/>
                  <a:gd name="T20" fmla="*/ 16 w 69"/>
                  <a:gd name="T21" fmla="*/ 63 h 83"/>
                  <a:gd name="T22" fmla="*/ 0 w 69"/>
                  <a:gd name="T23" fmla="*/ 52 h 83"/>
                  <a:gd name="T24" fmla="*/ 9 w 69"/>
                  <a:gd name="T25" fmla="*/ 46 h 83"/>
                  <a:gd name="T26" fmla="*/ 9 w 69"/>
                  <a:gd name="T27" fmla="*/ 33 h 83"/>
                  <a:gd name="T28" fmla="*/ 27 w 69"/>
                  <a:gd name="T29" fmla="*/ 22 h 83"/>
                  <a:gd name="T30" fmla="*/ 36 w 69"/>
                  <a:gd name="T31" fmla="*/ 26 h 83"/>
                  <a:gd name="T32" fmla="*/ 45 w 69"/>
                  <a:gd name="T33" fmla="*/ 22 h 83"/>
                  <a:gd name="T34" fmla="*/ 60 w 69"/>
                  <a:gd name="T35" fmla="*/ 11 h 83"/>
                  <a:gd name="T36" fmla="*/ 65 w 69"/>
                  <a:gd name="T3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9" h="83">
                    <a:moveTo>
                      <a:pt x="65" y="0"/>
                    </a:moveTo>
                    <a:lnTo>
                      <a:pt x="69" y="4"/>
                    </a:lnTo>
                    <a:lnTo>
                      <a:pt x="65" y="9"/>
                    </a:lnTo>
                    <a:lnTo>
                      <a:pt x="69" y="18"/>
                    </a:lnTo>
                    <a:lnTo>
                      <a:pt x="64" y="29"/>
                    </a:lnTo>
                    <a:lnTo>
                      <a:pt x="54" y="37"/>
                    </a:lnTo>
                    <a:lnTo>
                      <a:pt x="58" y="46"/>
                    </a:lnTo>
                    <a:lnTo>
                      <a:pt x="54" y="54"/>
                    </a:lnTo>
                    <a:lnTo>
                      <a:pt x="58" y="63"/>
                    </a:lnTo>
                    <a:lnTo>
                      <a:pt x="45" y="83"/>
                    </a:lnTo>
                    <a:lnTo>
                      <a:pt x="16" y="63"/>
                    </a:lnTo>
                    <a:lnTo>
                      <a:pt x="0" y="52"/>
                    </a:lnTo>
                    <a:lnTo>
                      <a:pt x="9" y="46"/>
                    </a:lnTo>
                    <a:lnTo>
                      <a:pt x="9" y="33"/>
                    </a:lnTo>
                    <a:lnTo>
                      <a:pt x="27" y="22"/>
                    </a:lnTo>
                    <a:lnTo>
                      <a:pt x="36" y="26"/>
                    </a:lnTo>
                    <a:lnTo>
                      <a:pt x="45" y="22"/>
                    </a:lnTo>
                    <a:lnTo>
                      <a:pt x="60" y="11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379" y="2245"/>
                <a:ext cx="28" cy="35"/>
              </a:xfrm>
              <a:custGeom>
                <a:avLst/>
                <a:gdLst>
                  <a:gd name="T0" fmla="*/ 0 w 28"/>
                  <a:gd name="T1" fmla="*/ 0 h 35"/>
                  <a:gd name="T2" fmla="*/ 19 w 28"/>
                  <a:gd name="T3" fmla="*/ 6 h 35"/>
                  <a:gd name="T4" fmla="*/ 26 w 28"/>
                  <a:gd name="T5" fmla="*/ 15 h 35"/>
                  <a:gd name="T6" fmla="*/ 28 w 28"/>
                  <a:gd name="T7" fmla="*/ 28 h 35"/>
                  <a:gd name="T8" fmla="*/ 19 w 28"/>
                  <a:gd name="T9" fmla="*/ 35 h 35"/>
                  <a:gd name="T10" fmla="*/ 5 w 28"/>
                  <a:gd name="T11" fmla="*/ 29 h 35"/>
                  <a:gd name="T12" fmla="*/ 2 w 28"/>
                  <a:gd name="T13" fmla="*/ 20 h 35"/>
                  <a:gd name="T14" fmla="*/ 0 w 28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0" y="0"/>
                    </a:moveTo>
                    <a:lnTo>
                      <a:pt x="19" y="6"/>
                    </a:lnTo>
                    <a:lnTo>
                      <a:pt x="26" y="15"/>
                    </a:lnTo>
                    <a:lnTo>
                      <a:pt x="28" y="28"/>
                    </a:lnTo>
                    <a:lnTo>
                      <a:pt x="19" y="35"/>
                    </a:lnTo>
                    <a:lnTo>
                      <a:pt x="5" y="29"/>
                    </a:lnTo>
                    <a:lnTo>
                      <a:pt x="2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571" y="2236"/>
                <a:ext cx="16" cy="29"/>
              </a:xfrm>
              <a:custGeom>
                <a:avLst/>
                <a:gdLst>
                  <a:gd name="T0" fmla="*/ 5 w 16"/>
                  <a:gd name="T1" fmla="*/ 0 h 29"/>
                  <a:gd name="T2" fmla="*/ 0 w 16"/>
                  <a:gd name="T3" fmla="*/ 5 h 29"/>
                  <a:gd name="T4" fmla="*/ 0 w 16"/>
                  <a:gd name="T5" fmla="*/ 20 h 29"/>
                  <a:gd name="T6" fmla="*/ 11 w 16"/>
                  <a:gd name="T7" fmla="*/ 29 h 29"/>
                  <a:gd name="T8" fmla="*/ 16 w 16"/>
                  <a:gd name="T9" fmla="*/ 16 h 29"/>
                  <a:gd name="T10" fmla="*/ 5 w 16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9">
                    <a:moveTo>
                      <a:pt x="5" y="0"/>
                    </a:moveTo>
                    <a:lnTo>
                      <a:pt x="0" y="5"/>
                    </a:lnTo>
                    <a:lnTo>
                      <a:pt x="0" y="20"/>
                    </a:lnTo>
                    <a:lnTo>
                      <a:pt x="11" y="29"/>
                    </a:lnTo>
                    <a:lnTo>
                      <a:pt x="16" y="1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grpSp>
          <p:nvGrpSpPr>
            <p:cNvPr id="6" name="Group 52"/>
            <p:cNvGrpSpPr>
              <a:grpSpLocks/>
            </p:cNvGrpSpPr>
            <p:nvPr/>
          </p:nvGrpSpPr>
          <p:grpSpPr bwMode="auto">
            <a:xfrm>
              <a:off x="2597310" y="3689350"/>
              <a:ext cx="812800" cy="1085850"/>
              <a:chOff x="2051" y="2228"/>
              <a:chExt cx="512" cy="684"/>
            </a:xfrm>
            <a:solidFill>
              <a:schemeClr val="bg1">
                <a:lumMod val="95000"/>
              </a:schemeClr>
            </a:solidFill>
          </p:grpSpPr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485" y="2293"/>
                <a:ext cx="24" cy="22"/>
              </a:xfrm>
              <a:custGeom>
                <a:avLst/>
                <a:gdLst>
                  <a:gd name="T0" fmla="*/ 2 w 24"/>
                  <a:gd name="T1" fmla="*/ 0 h 22"/>
                  <a:gd name="T2" fmla="*/ 0 w 24"/>
                  <a:gd name="T3" fmla="*/ 4 h 22"/>
                  <a:gd name="T4" fmla="*/ 2 w 24"/>
                  <a:gd name="T5" fmla="*/ 15 h 22"/>
                  <a:gd name="T6" fmla="*/ 15 w 24"/>
                  <a:gd name="T7" fmla="*/ 22 h 22"/>
                  <a:gd name="T8" fmla="*/ 24 w 24"/>
                  <a:gd name="T9" fmla="*/ 13 h 22"/>
                  <a:gd name="T10" fmla="*/ 2 w 2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2">
                    <a:moveTo>
                      <a:pt x="2" y="0"/>
                    </a:moveTo>
                    <a:lnTo>
                      <a:pt x="0" y="4"/>
                    </a:lnTo>
                    <a:lnTo>
                      <a:pt x="2" y="1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auto">
              <a:xfrm>
                <a:off x="2051" y="2228"/>
                <a:ext cx="512" cy="684"/>
              </a:xfrm>
              <a:custGeom>
                <a:avLst/>
                <a:gdLst>
                  <a:gd name="T0" fmla="*/ 201 w 512"/>
                  <a:gd name="T1" fmla="*/ 15 h 684"/>
                  <a:gd name="T2" fmla="*/ 207 w 512"/>
                  <a:gd name="T3" fmla="*/ 48 h 684"/>
                  <a:gd name="T4" fmla="*/ 203 w 512"/>
                  <a:gd name="T5" fmla="*/ 72 h 684"/>
                  <a:gd name="T6" fmla="*/ 231 w 512"/>
                  <a:gd name="T7" fmla="*/ 107 h 684"/>
                  <a:gd name="T8" fmla="*/ 189 w 512"/>
                  <a:gd name="T9" fmla="*/ 96 h 684"/>
                  <a:gd name="T10" fmla="*/ 157 w 512"/>
                  <a:gd name="T11" fmla="*/ 122 h 684"/>
                  <a:gd name="T12" fmla="*/ 135 w 512"/>
                  <a:gd name="T13" fmla="*/ 100 h 684"/>
                  <a:gd name="T14" fmla="*/ 94 w 512"/>
                  <a:gd name="T15" fmla="*/ 122 h 684"/>
                  <a:gd name="T16" fmla="*/ 102 w 512"/>
                  <a:gd name="T17" fmla="*/ 157 h 684"/>
                  <a:gd name="T18" fmla="*/ 81 w 512"/>
                  <a:gd name="T19" fmla="*/ 176 h 684"/>
                  <a:gd name="T20" fmla="*/ 85 w 512"/>
                  <a:gd name="T21" fmla="*/ 209 h 684"/>
                  <a:gd name="T22" fmla="*/ 57 w 512"/>
                  <a:gd name="T23" fmla="*/ 244 h 684"/>
                  <a:gd name="T24" fmla="*/ 28 w 512"/>
                  <a:gd name="T25" fmla="*/ 272 h 684"/>
                  <a:gd name="T26" fmla="*/ 19 w 512"/>
                  <a:gd name="T27" fmla="*/ 326 h 684"/>
                  <a:gd name="T28" fmla="*/ 15 w 512"/>
                  <a:gd name="T29" fmla="*/ 350 h 684"/>
                  <a:gd name="T30" fmla="*/ 2 w 512"/>
                  <a:gd name="T31" fmla="*/ 400 h 684"/>
                  <a:gd name="T32" fmla="*/ 19 w 512"/>
                  <a:gd name="T33" fmla="*/ 424 h 684"/>
                  <a:gd name="T34" fmla="*/ 0 w 512"/>
                  <a:gd name="T35" fmla="*/ 455 h 684"/>
                  <a:gd name="T36" fmla="*/ 28 w 512"/>
                  <a:gd name="T37" fmla="*/ 489 h 684"/>
                  <a:gd name="T38" fmla="*/ 80 w 512"/>
                  <a:gd name="T39" fmla="*/ 496 h 684"/>
                  <a:gd name="T40" fmla="*/ 89 w 512"/>
                  <a:gd name="T41" fmla="*/ 520 h 684"/>
                  <a:gd name="T42" fmla="*/ 65 w 512"/>
                  <a:gd name="T43" fmla="*/ 553 h 684"/>
                  <a:gd name="T44" fmla="*/ 44 w 512"/>
                  <a:gd name="T45" fmla="*/ 608 h 684"/>
                  <a:gd name="T46" fmla="*/ 72 w 512"/>
                  <a:gd name="T47" fmla="*/ 641 h 684"/>
                  <a:gd name="T48" fmla="*/ 98 w 512"/>
                  <a:gd name="T49" fmla="*/ 628 h 684"/>
                  <a:gd name="T50" fmla="*/ 124 w 512"/>
                  <a:gd name="T51" fmla="*/ 638 h 684"/>
                  <a:gd name="T52" fmla="*/ 148 w 512"/>
                  <a:gd name="T53" fmla="*/ 660 h 684"/>
                  <a:gd name="T54" fmla="*/ 196 w 512"/>
                  <a:gd name="T55" fmla="*/ 667 h 684"/>
                  <a:gd name="T56" fmla="*/ 229 w 512"/>
                  <a:gd name="T57" fmla="*/ 673 h 684"/>
                  <a:gd name="T58" fmla="*/ 277 w 512"/>
                  <a:gd name="T59" fmla="*/ 673 h 684"/>
                  <a:gd name="T60" fmla="*/ 308 w 512"/>
                  <a:gd name="T61" fmla="*/ 669 h 684"/>
                  <a:gd name="T62" fmla="*/ 342 w 512"/>
                  <a:gd name="T63" fmla="*/ 669 h 684"/>
                  <a:gd name="T64" fmla="*/ 382 w 512"/>
                  <a:gd name="T65" fmla="*/ 678 h 684"/>
                  <a:gd name="T66" fmla="*/ 373 w 512"/>
                  <a:gd name="T67" fmla="*/ 649 h 684"/>
                  <a:gd name="T68" fmla="*/ 432 w 512"/>
                  <a:gd name="T69" fmla="*/ 593 h 684"/>
                  <a:gd name="T70" fmla="*/ 403 w 512"/>
                  <a:gd name="T71" fmla="*/ 567 h 684"/>
                  <a:gd name="T72" fmla="*/ 347 w 512"/>
                  <a:gd name="T73" fmla="*/ 511 h 684"/>
                  <a:gd name="T74" fmla="*/ 333 w 512"/>
                  <a:gd name="T75" fmla="*/ 461 h 684"/>
                  <a:gd name="T76" fmla="*/ 352 w 512"/>
                  <a:gd name="T77" fmla="*/ 449 h 684"/>
                  <a:gd name="T78" fmla="*/ 463 w 512"/>
                  <a:gd name="T79" fmla="*/ 400 h 684"/>
                  <a:gd name="T80" fmla="*/ 503 w 512"/>
                  <a:gd name="T81" fmla="*/ 397 h 684"/>
                  <a:gd name="T82" fmla="*/ 512 w 512"/>
                  <a:gd name="T83" fmla="*/ 363 h 684"/>
                  <a:gd name="T84" fmla="*/ 501 w 512"/>
                  <a:gd name="T85" fmla="*/ 300 h 684"/>
                  <a:gd name="T86" fmla="*/ 492 w 512"/>
                  <a:gd name="T87" fmla="*/ 256 h 684"/>
                  <a:gd name="T88" fmla="*/ 479 w 512"/>
                  <a:gd name="T89" fmla="*/ 207 h 684"/>
                  <a:gd name="T90" fmla="*/ 458 w 512"/>
                  <a:gd name="T91" fmla="*/ 130 h 684"/>
                  <a:gd name="T92" fmla="*/ 414 w 512"/>
                  <a:gd name="T93" fmla="*/ 85 h 684"/>
                  <a:gd name="T94" fmla="*/ 379 w 512"/>
                  <a:gd name="T95" fmla="*/ 83 h 684"/>
                  <a:gd name="T96" fmla="*/ 319 w 512"/>
                  <a:gd name="T97" fmla="*/ 106 h 684"/>
                  <a:gd name="T98" fmla="*/ 314 w 512"/>
                  <a:gd name="T99" fmla="*/ 87 h 684"/>
                  <a:gd name="T100" fmla="*/ 284 w 512"/>
                  <a:gd name="T101" fmla="*/ 59 h 684"/>
                  <a:gd name="T102" fmla="*/ 260 w 512"/>
                  <a:gd name="T103" fmla="*/ 15 h 684"/>
                  <a:gd name="T104" fmla="*/ 225 w 512"/>
                  <a:gd name="T105" fmla="*/ 2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2" h="684">
                    <a:moveTo>
                      <a:pt x="212" y="0"/>
                    </a:moveTo>
                    <a:lnTo>
                      <a:pt x="201" y="7"/>
                    </a:lnTo>
                    <a:lnTo>
                      <a:pt x="201" y="15"/>
                    </a:lnTo>
                    <a:lnTo>
                      <a:pt x="203" y="22"/>
                    </a:lnTo>
                    <a:lnTo>
                      <a:pt x="205" y="33"/>
                    </a:lnTo>
                    <a:lnTo>
                      <a:pt x="207" y="48"/>
                    </a:lnTo>
                    <a:lnTo>
                      <a:pt x="201" y="54"/>
                    </a:lnTo>
                    <a:lnTo>
                      <a:pt x="201" y="63"/>
                    </a:lnTo>
                    <a:lnTo>
                      <a:pt x="203" y="72"/>
                    </a:lnTo>
                    <a:lnTo>
                      <a:pt x="218" y="85"/>
                    </a:lnTo>
                    <a:lnTo>
                      <a:pt x="227" y="87"/>
                    </a:lnTo>
                    <a:lnTo>
                      <a:pt x="231" y="107"/>
                    </a:lnTo>
                    <a:lnTo>
                      <a:pt x="210" y="102"/>
                    </a:lnTo>
                    <a:lnTo>
                      <a:pt x="198" y="91"/>
                    </a:lnTo>
                    <a:lnTo>
                      <a:pt x="189" y="96"/>
                    </a:lnTo>
                    <a:lnTo>
                      <a:pt x="172" y="117"/>
                    </a:lnTo>
                    <a:lnTo>
                      <a:pt x="165" y="124"/>
                    </a:lnTo>
                    <a:lnTo>
                      <a:pt x="157" y="122"/>
                    </a:lnTo>
                    <a:lnTo>
                      <a:pt x="156" y="113"/>
                    </a:lnTo>
                    <a:lnTo>
                      <a:pt x="150" y="106"/>
                    </a:lnTo>
                    <a:lnTo>
                      <a:pt x="135" y="100"/>
                    </a:lnTo>
                    <a:lnTo>
                      <a:pt x="113" y="100"/>
                    </a:lnTo>
                    <a:lnTo>
                      <a:pt x="106" y="109"/>
                    </a:lnTo>
                    <a:lnTo>
                      <a:pt x="94" y="122"/>
                    </a:lnTo>
                    <a:lnTo>
                      <a:pt x="104" y="131"/>
                    </a:lnTo>
                    <a:lnTo>
                      <a:pt x="104" y="148"/>
                    </a:lnTo>
                    <a:lnTo>
                      <a:pt x="102" y="157"/>
                    </a:lnTo>
                    <a:lnTo>
                      <a:pt x="98" y="165"/>
                    </a:lnTo>
                    <a:lnTo>
                      <a:pt x="85" y="174"/>
                    </a:lnTo>
                    <a:lnTo>
                      <a:pt x="81" y="176"/>
                    </a:lnTo>
                    <a:lnTo>
                      <a:pt x="83" y="189"/>
                    </a:lnTo>
                    <a:lnTo>
                      <a:pt x="89" y="198"/>
                    </a:lnTo>
                    <a:lnTo>
                      <a:pt x="85" y="209"/>
                    </a:lnTo>
                    <a:lnTo>
                      <a:pt x="76" y="222"/>
                    </a:lnTo>
                    <a:lnTo>
                      <a:pt x="65" y="235"/>
                    </a:lnTo>
                    <a:lnTo>
                      <a:pt x="57" y="244"/>
                    </a:lnTo>
                    <a:lnTo>
                      <a:pt x="44" y="254"/>
                    </a:lnTo>
                    <a:lnTo>
                      <a:pt x="35" y="257"/>
                    </a:lnTo>
                    <a:lnTo>
                      <a:pt x="28" y="272"/>
                    </a:lnTo>
                    <a:lnTo>
                      <a:pt x="26" y="294"/>
                    </a:lnTo>
                    <a:lnTo>
                      <a:pt x="19" y="307"/>
                    </a:lnTo>
                    <a:lnTo>
                      <a:pt x="19" y="326"/>
                    </a:lnTo>
                    <a:lnTo>
                      <a:pt x="11" y="335"/>
                    </a:lnTo>
                    <a:lnTo>
                      <a:pt x="9" y="341"/>
                    </a:lnTo>
                    <a:lnTo>
                      <a:pt x="15" y="350"/>
                    </a:lnTo>
                    <a:lnTo>
                      <a:pt x="19" y="365"/>
                    </a:lnTo>
                    <a:lnTo>
                      <a:pt x="28" y="378"/>
                    </a:lnTo>
                    <a:lnTo>
                      <a:pt x="2" y="400"/>
                    </a:lnTo>
                    <a:lnTo>
                      <a:pt x="7" y="413"/>
                    </a:lnTo>
                    <a:lnTo>
                      <a:pt x="17" y="422"/>
                    </a:lnTo>
                    <a:lnTo>
                      <a:pt x="19" y="424"/>
                    </a:lnTo>
                    <a:lnTo>
                      <a:pt x="19" y="433"/>
                    </a:lnTo>
                    <a:lnTo>
                      <a:pt x="6" y="442"/>
                    </a:lnTo>
                    <a:lnTo>
                      <a:pt x="0" y="455"/>
                    </a:lnTo>
                    <a:lnTo>
                      <a:pt x="6" y="472"/>
                    </a:lnTo>
                    <a:lnTo>
                      <a:pt x="13" y="483"/>
                    </a:lnTo>
                    <a:lnTo>
                      <a:pt x="28" y="489"/>
                    </a:lnTo>
                    <a:lnTo>
                      <a:pt x="46" y="492"/>
                    </a:lnTo>
                    <a:lnTo>
                      <a:pt x="65" y="494"/>
                    </a:lnTo>
                    <a:lnTo>
                      <a:pt x="80" y="496"/>
                    </a:lnTo>
                    <a:lnTo>
                      <a:pt x="91" y="504"/>
                    </a:lnTo>
                    <a:lnTo>
                      <a:pt x="102" y="513"/>
                    </a:lnTo>
                    <a:lnTo>
                      <a:pt x="89" y="520"/>
                    </a:lnTo>
                    <a:lnTo>
                      <a:pt x="78" y="531"/>
                    </a:lnTo>
                    <a:lnTo>
                      <a:pt x="67" y="541"/>
                    </a:lnTo>
                    <a:lnTo>
                      <a:pt x="65" y="553"/>
                    </a:lnTo>
                    <a:lnTo>
                      <a:pt x="59" y="580"/>
                    </a:lnTo>
                    <a:lnTo>
                      <a:pt x="50" y="597"/>
                    </a:lnTo>
                    <a:lnTo>
                      <a:pt x="44" y="608"/>
                    </a:lnTo>
                    <a:lnTo>
                      <a:pt x="59" y="628"/>
                    </a:lnTo>
                    <a:lnTo>
                      <a:pt x="63" y="634"/>
                    </a:lnTo>
                    <a:lnTo>
                      <a:pt x="72" y="641"/>
                    </a:lnTo>
                    <a:lnTo>
                      <a:pt x="81" y="640"/>
                    </a:lnTo>
                    <a:lnTo>
                      <a:pt x="93" y="634"/>
                    </a:lnTo>
                    <a:lnTo>
                      <a:pt x="98" y="628"/>
                    </a:lnTo>
                    <a:lnTo>
                      <a:pt x="100" y="625"/>
                    </a:lnTo>
                    <a:lnTo>
                      <a:pt x="117" y="628"/>
                    </a:lnTo>
                    <a:lnTo>
                      <a:pt x="124" y="638"/>
                    </a:lnTo>
                    <a:lnTo>
                      <a:pt x="130" y="649"/>
                    </a:lnTo>
                    <a:lnTo>
                      <a:pt x="137" y="658"/>
                    </a:lnTo>
                    <a:lnTo>
                      <a:pt x="148" y="660"/>
                    </a:lnTo>
                    <a:lnTo>
                      <a:pt x="170" y="658"/>
                    </a:lnTo>
                    <a:lnTo>
                      <a:pt x="181" y="656"/>
                    </a:lnTo>
                    <a:lnTo>
                      <a:pt x="196" y="667"/>
                    </a:lnTo>
                    <a:lnTo>
                      <a:pt x="208" y="662"/>
                    </a:lnTo>
                    <a:lnTo>
                      <a:pt x="219" y="665"/>
                    </a:lnTo>
                    <a:lnTo>
                      <a:pt x="229" y="673"/>
                    </a:lnTo>
                    <a:lnTo>
                      <a:pt x="247" y="665"/>
                    </a:lnTo>
                    <a:lnTo>
                      <a:pt x="264" y="665"/>
                    </a:lnTo>
                    <a:lnTo>
                      <a:pt x="277" y="673"/>
                    </a:lnTo>
                    <a:lnTo>
                      <a:pt x="286" y="677"/>
                    </a:lnTo>
                    <a:lnTo>
                      <a:pt x="297" y="669"/>
                    </a:lnTo>
                    <a:lnTo>
                      <a:pt x="308" y="669"/>
                    </a:lnTo>
                    <a:lnTo>
                      <a:pt x="327" y="665"/>
                    </a:lnTo>
                    <a:lnTo>
                      <a:pt x="340" y="673"/>
                    </a:lnTo>
                    <a:lnTo>
                      <a:pt x="342" y="669"/>
                    </a:lnTo>
                    <a:lnTo>
                      <a:pt x="356" y="678"/>
                    </a:lnTo>
                    <a:lnTo>
                      <a:pt x="368" y="684"/>
                    </a:lnTo>
                    <a:lnTo>
                      <a:pt x="382" y="678"/>
                    </a:lnTo>
                    <a:lnTo>
                      <a:pt x="384" y="669"/>
                    </a:lnTo>
                    <a:lnTo>
                      <a:pt x="375" y="656"/>
                    </a:lnTo>
                    <a:lnTo>
                      <a:pt x="373" y="649"/>
                    </a:lnTo>
                    <a:lnTo>
                      <a:pt x="368" y="627"/>
                    </a:lnTo>
                    <a:lnTo>
                      <a:pt x="419" y="593"/>
                    </a:lnTo>
                    <a:lnTo>
                      <a:pt x="432" y="593"/>
                    </a:lnTo>
                    <a:lnTo>
                      <a:pt x="434" y="588"/>
                    </a:lnTo>
                    <a:lnTo>
                      <a:pt x="416" y="581"/>
                    </a:lnTo>
                    <a:lnTo>
                      <a:pt x="403" y="567"/>
                    </a:lnTo>
                    <a:lnTo>
                      <a:pt x="370" y="538"/>
                    </a:lnTo>
                    <a:lnTo>
                      <a:pt x="366" y="515"/>
                    </a:lnTo>
                    <a:lnTo>
                      <a:pt x="347" y="511"/>
                    </a:lnTo>
                    <a:lnTo>
                      <a:pt x="345" y="489"/>
                    </a:lnTo>
                    <a:lnTo>
                      <a:pt x="341" y="470"/>
                    </a:lnTo>
                    <a:lnTo>
                      <a:pt x="333" y="461"/>
                    </a:lnTo>
                    <a:lnTo>
                      <a:pt x="338" y="452"/>
                    </a:lnTo>
                    <a:lnTo>
                      <a:pt x="342" y="448"/>
                    </a:lnTo>
                    <a:lnTo>
                      <a:pt x="352" y="449"/>
                    </a:lnTo>
                    <a:lnTo>
                      <a:pt x="383" y="440"/>
                    </a:lnTo>
                    <a:lnTo>
                      <a:pt x="449" y="406"/>
                    </a:lnTo>
                    <a:lnTo>
                      <a:pt x="463" y="400"/>
                    </a:lnTo>
                    <a:lnTo>
                      <a:pt x="477" y="391"/>
                    </a:lnTo>
                    <a:lnTo>
                      <a:pt x="488" y="403"/>
                    </a:lnTo>
                    <a:lnTo>
                      <a:pt x="503" y="397"/>
                    </a:lnTo>
                    <a:lnTo>
                      <a:pt x="507" y="382"/>
                    </a:lnTo>
                    <a:lnTo>
                      <a:pt x="506" y="373"/>
                    </a:lnTo>
                    <a:lnTo>
                      <a:pt x="512" y="363"/>
                    </a:lnTo>
                    <a:lnTo>
                      <a:pt x="504" y="351"/>
                    </a:lnTo>
                    <a:lnTo>
                      <a:pt x="495" y="330"/>
                    </a:lnTo>
                    <a:lnTo>
                      <a:pt x="501" y="300"/>
                    </a:lnTo>
                    <a:lnTo>
                      <a:pt x="491" y="285"/>
                    </a:lnTo>
                    <a:lnTo>
                      <a:pt x="487" y="270"/>
                    </a:lnTo>
                    <a:lnTo>
                      <a:pt x="492" y="256"/>
                    </a:lnTo>
                    <a:lnTo>
                      <a:pt x="489" y="244"/>
                    </a:lnTo>
                    <a:lnTo>
                      <a:pt x="468" y="221"/>
                    </a:lnTo>
                    <a:lnTo>
                      <a:pt x="479" y="207"/>
                    </a:lnTo>
                    <a:lnTo>
                      <a:pt x="479" y="183"/>
                    </a:lnTo>
                    <a:lnTo>
                      <a:pt x="481" y="155"/>
                    </a:lnTo>
                    <a:lnTo>
                      <a:pt x="458" y="130"/>
                    </a:lnTo>
                    <a:lnTo>
                      <a:pt x="447" y="115"/>
                    </a:lnTo>
                    <a:lnTo>
                      <a:pt x="434" y="102"/>
                    </a:lnTo>
                    <a:lnTo>
                      <a:pt x="414" y="85"/>
                    </a:lnTo>
                    <a:lnTo>
                      <a:pt x="401" y="76"/>
                    </a:lnTo>
                    <a:lnTo>
                      <a:pt x="392" y="74"/>
                    </a:lnTo>
                    <a:lnTo>
                      <a:pt x="379" y="83"/>
                    </a:lnTo>
                    <a:lnTo>
                      <a:pt x="369" y="89"/>
                    </a:lnTo>
                    <a:lnTo>
                      <a:pt x="340" y="111"/>
                    </a:lnTo>
                    <a:lnTo>
                      <a:pt x="319" y="106"/>
                    </a:lnTo>
                    <a:lnTo>
                      <a:pt x="310" y="106"/>
                    </a:lnTo>
                    <a:lnTo>
                      <a:pt x="310" y="98"/>
                    </a:lnTo>
                    <a:lnTo>
                      <a:pt x="314" y="87"/>
                    </a:lnTo>
                    <a:lnTo>
                      <a:pt x="319" y="78"/>
                    </a:lnTo>
                    <a:lnTo>
                      <a:pt x="292" y="61"/>
                    </a:lnTo>
                    <a:lnTo>
                      <a:pt x="284" y="59"/>
                    </a:lnTo>
                    <a:lnTo>
                      <a:pt x="271" y="48"/>
                    </a:lnTo>
                    <a:lnTo>
                      <a:pt x="266" y="28"/>
                    </a:lnTo>
                    <a:lnTo>
                      <a:pt x="260" y="15"/>
                    </a:lnTo>
                    <a:lnTo>
                      <a:pt x="251" y="17"/>
                    </a:lnTo>
                    <a:lnTo>
                      <a:pt x="240" y="4"/>
                    </a:lnTo>
                    <a:lnTo>
                      <a:pt x="225" y="2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sp>
          <p:nvSpPr>
            <p:cNvPr id="65" name="Freeform 55"/>
            <p:cNvSpPr>
              <a:spLocks/>
            </p:cNvSpPr>
            <p:nvPr/>
          </p:nvSpPr>
          <p:spPr bwMode="auto">
            <a:xfrm>
              <a:off x="3340260" y="3776662"/>
              <a:ext cx="874712" cy="822325"/>
            </a:xfrm>
            <a:custGeom>
              <a:avLst/>
              <a:gdLst>
                <a:gd name="T0" fmla="*/ 11 w 551"/>
                <a:gd name="T1" fmla="*/ 130 h 518"/>
                <a:gd name="T2" fmla="*/ 0 w 551"/>
                <a:gd name="T3" fmla="*/ 165 h 518"/>
                <a:gd name="T4" fmla="*/ 24 w 551"/>
                <a:gd name="T5" fmla="*/ 198 h 518"/>
                <a:gd name="T6" fmla="*/ 20 w 551"/>
                <a:gd name="T7" fmla="*/ 226 h 518"/>
                <a:gd name="T8" fmla="*/ 30 w 551"/>
                <a:gd name="T9" fmla="*/ 250 h 518"/>
                <a:gd name="T10" fmla="*/ 37 w 551"/>
                <a:gd name="T11" fmla="*/ 297 h 518"/>
                <a:gd name="T12" fmla="*/ 39 w 551"/>
                <a:gd name="T13" fmla="*/ 315 h 518"/>
                <a:gd name="T14" fmla="*/ 33 w 551"/>
                <a:gd name="T15" fmla="*/ 332 h 518"/>
                <a:gd name="T16" fmla="*/ 48 w 551"/>
                <a:gd name="T17" fmla="*/ 341 h 518"/>
                <a:gd name="T18" fmla="*/ 63 w 551"/>
                <a:gd name="T19" fmla="*/ 352 h 518"/>
                <a:gd name="T20" fmla="*/ 78 w 551"/>
                <a:gd name="T21" fmla="*/ 380 h 518"/>
                <a:gd name="T22" fmla="*/ 94 w 551"/>
                <a:gd name="T23" fmla="*/ 399 h 518"/>
                <a:gd name="T24" fmla="*/ 126 w 551"/>
                <a:gd name="T25" fmla="*/ 408 h 518"/>
                <a:gd name="T26" fmla="*/ 148 w 551"/>
                <a:gd name="T27" fmla="*/ 406 h 518"/>
                <a:gd name="T28" fmla="*/ 180 w 551"/>
                <a:gd name="T29" fmla="*/ 436 h 518"/>
                <a:gd name="T30" fmla="*/ 218 w 551"/>
                <a:gd name="T31" fmla="*/ 452 h 518"/>
                <a:gd name="T32" fmla="*/ 246 w 551"/>
                <a:gd name="T33" fmla="*/ 447 h 518"/>
                <a:gd name="T34" fmla="*/ 276 w 551"/>
                <a:gd name="T35" fmla="*/ 467 h 518"/>
                <a:gd name="T36" fmla="*/ 291 w 551"/>
                <a:gd name="T37" fmla="*/ 469 h 518"/>
                <a:gd name="T38" fmla="*/ 314 w 551"/>
                <a:gd name="T39" fmla="*/ 478 h 518"/>
                <a:gd name="T40" fmla="*/ 340 w 551"/>
                <a:gd name="T41" fmla="*/ 498 h 518"/>
                <a:gd name="T42" fmla="*/ 362 w 551"/>
                <a:gd name="T43" fmla="*/ 501 h 518"/>
                <a:gd name="T44" fmla="*/ 379 w 551"/>
                <a:gd name="T45" fmla="*/ 490 h 518"/>
                <a:gd name="T46" fmla="*/ 482 w 551"/>
                <a:gd name="T47" fmla="*/ 518 h 518"/>
                <a:gd name="T48" fmla="*/ 486 w 551"/>
                <a:gd name="T49" fmla="*/ 490 h 518"/>
                <a:gd name="T50" fmla="*/ 536 w 551"/>
                <a:gd name="T51" fmla="*/ 408 h 518"/>
                <a:gd name="T52" fmla="*/ 551 w 551"/>
                <a:gd name="T53" fmla="*/ 374 h 518"/>
                <a:gd name="T54" fmla="*/ 532 w 551"/>
                <a:gd name="T55" fmla="*/ 324 h 518"/>
                <a:gd name="T56" fmla="*/ 505 w 551"/>
                <a:gd name="T57" fmla="*/ 287 h 518"/>
                <a:gd name="T58" fmla="*/ 505 w 551"/>
                <a:gd name="T59" fmla="*/ 254 h 518"/>
                <a:gd name="T60" fmla="*/ 503 w 551"/>
                <a:gd name="T61" fmla="*/ 226 h 518"/>
                <a:gd name="T62" fmla="*/ 503 w 551"/>
                <a:gd name="T63" fmla="*/ 208 h 518"/>
                <a:gd name="T64" fmla="*/ 523 w 551"/>
                <a:gd name="T65" fmla="*/ 182 h 518"/>
                <a:gd name="T66" fmla="*/ 514 w 551"/>
                <a:gd name="T67" fmla="*/ 128 h 518"/>
                <a:gd name="T68" fmla="*/ 508 w 551"/>
                <a:gd name="T69" fmla="*/ 91 h 518"/>
                <a:gd name="T70" fmla="*/ 482 w 551"/>
                <a:gd name="T71" fmla="*/ 59 h 518"/>
                <a:gd name="T72" fmla="*/ 418 w 551"/>
                <a:gd name="T73" fmla="*/ 56 h 518"/>
                <a:gd name="T74" fmla="*/ 344 w 551"/>
                <a:gd name="T75" fmla="*/ 50 h 518"/>
                <a:gd name="T76" fmla="*/ 304 w 551"/>
                <a:gd name="T77" fmla="*/ 39 h 518"/>
                <a:gd name="T78" fmla="*/ 280 w 551"/>
                <a:gd name="T79" fmla="*/ 52 h 518"/>
                <a:gd name="T80" fmla="*/ 257 w 551"/>
                <a:gd name="T81" fmla="*/ 37 h 518"/>
                <a:gd name="T82" fmla="*/ 239 w 551"/>
                <a:gd name="T83" fmla="*/ 32 h 518"/>
                <a:gd name="T84" fmla="*/ 218 w 551"/>
                <a:gd name="T85" fmla="*/ 2 h 518"/>
                <a:gd name="T86" fmla="*/ 183 w 551"/>
                <a:gd name="T87" fmla="*/ 6 h 518"/>
                <a:gd name="T88" fmla="*/ 150 w 551"/>
                <a:gd name="T89" fmla="*/ 20 h 518"/>
                <a:gd name="T90" fmla="*/ 98 w 551"/>
                <a:gd name="T91" fmla="*/ 43 h 518"/>
                <a:gd name="T92" fmla="*/ 52 w 551"/>
                <a:gd name="T93" fmla="*/ 63 h 518"/>
                <a:gd name="T94" fmla="*/ 24 w 551"/>
                <a:gd name="T95" fmla="*/ 9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1" h="518">
                  <a:moveTo>
                    <a:pt x="13" y="98"/>
                  </a:moveTo>
                  <a:lnTo>
                    <a:pt x="11" y="130"/>
                  </a:lnTo>
                  <a:lnTo>
                    <a:pt x="11" y="150"/>
                  </a:lnTo>
                  <a:lnTo>
                    <a:pt x="0" y="165"/>
                  </a:lnTo>
                  <a:lnTo>
                    <a:pt x="22" y="191"/>
                  </a:lnTo>
                  <a:lnTo>
                    <a:pt x="24" y="198"/>
                  </a:lnTo>
                  <a:lnTo>
                    <a:pt x="19" y="215"/>
                  </a:lnTo>
                  <a:lnTo>
                    <a:pt x="20" y="226"/>
                  </a:lnTo>
                  <a:lnTo>
                    <a:pt x="31" y="241"/>
                  </a:lnTo>
                  <a:lnTo>
                    <a:pt x="30" y="250"/>
                  </a:lnTo>
                  <a:lnTo>
                    <a:pt x="28" y="278"/>
                  </a:lnTo>
                  <a:lnTo>
                    <a:pt x="37" y="297"/>
                  </a:lnTo>
                  <a:lnTo>
                    <a:pt x="44" y="308"/>
                  </a:lnTo>
                  <a:lnTo>
                    <a:pt x="39" y="315"/>
                  </a:lnTo>
                  <a:lnTo>
                    <a:pt x="39" y="326"/>
                  </a:lnTo>
                  <a:lnTo>
                    <a:pt x="33" y="332"/>
                  </a:lnTo>
                  <a:lnTo>
                    <a:pt x="33" y="339"/>
                  </a:lnTo>
                  <a:lnTo>
                    <a:pt x="48" y="341"/>
                  </a:lnTo>
                  <a:lnTo>
                    <a:pt x="59" y="345"/>
                  </a:lnTo>
                  <a:lnTo>
                    <a:pt x="63" y="352"/>
                  </a:lnTo>
                  <a:lnTo>
                    <a:pt x="63" y="365"/>
                  </a:lnTo>
                  <a:lnTo>
                    <a:pt x="78" y="380"/>
                  </a:lnTo>
                  <a:lnTo>
                    <a:pt x="91" y="386"/>
                  </a:lnTo>
                  <a:lnTo>
                    <a:pt x="94" y="399"/>
                  </a:lnTo>
                  <a:lnTo>
                    <a:pt x="111" y="421"/>
                  </a:lnTo>
                  <a:lnTo>
                    <a:pt x="126" y="408"/>
                  </a:lnTo>
                  <a:lnTo>
                    <a:pt x="139" y="404"/>
                  </a:lnTo>
                  <a:lnTo>
                    <a:pt x="148" y="406"/>
                  </a:lnTo>
                  <a:lnTo>
                    <a:pt x="174" y="434"/>
                  </a:lnTo>
                  <a:lnTo>
                    <a:pt x="180" y="436"/>
                  </a:lnTo>
                  <a:lnTo>
                    <a:pt x="211" y="450"/>
                  </a:lnTo>
                  <a:lnTo>
                    <a:pt x="218" y="452"/>
                  </a:lnTo>
                  <a:lnTo>
                    <a:pt x="231" y="449"/>
                  </a:lnTo>
                  <a:lnTo>
                    <a:pt x="246" y="447"/>
                  </a:lnTo>
                  <a:lnTo>
                    <a:pt x="259" y="452"/>
                  </a:lnTo>
                  <a:lnTo>
                    <a:pt x="276" y="467"/>
                  </a:lnTo>
                  <a:lnTo>
                    <a:pt x="283" y="475"/>
                  </a:lnTo>
                  <a:lnTo>
                    <a:pt x="291" y="469"/>
                  </a:lnTo>
                  <a:lnTo>
                    <a:pt x="300" y="467"/>
                  </a:lnTo>
                  <a:lnTo>
                    <a:pt x="314" y="478"/>
                  </a:lnTo>
                  <a:lnTo>
                    <a:pt x="329" y="490"/>
                  </a:lnTo>
                  <a:lnTo>
                    <a:pt x="340" y="498"/>
                  </a:lnTo>
                  <a:lnTo>
                    <a:pt x="355" y="503"/>
                  </a:lnTo>
                  <a:lnTo>
                    <a:pt x="362" y="501"/>
                  </a:lnTo>
                  <a:lnTo>
                    <a:pt x="369" y="494"/>
                  </a:lnTo>
                  <a:lnTo>
                    <a:pt x="379" y="490"/>
                  </a:lnTo>
                  <a:lnTo>
                    <a:pt x="397" y="496"/>
                  </a:lnTo>
                  <a:lnTo>
                    <a:pt x="482" y="518"/>
                  </a:lnTo>
                  <a:lnTo>
                    <a:pt x="495" y="507"/>
                  </a:lnTo>
                  <a:lnTo>
                    <a:pt x="486" y="490"/>
                  </a:lnTo>
                  <a:lnTo>
                    <a:pt x="477" y="462"/>
                  </a:lnTo>
                  <a:lnTo>
                    <a:pt x="536" y="408"/>
                  </a:lnTo>
                  <a:lnTo>
                    <a:pt x="547" y="395"/>
                  </a:lnTo>
                  <a:lnTo>
                    <a:pt x="551" y="374"/>
                  </a:lnTo>
                  <a:lnTo>
                    <a:pt x="542" y="347"/>
                  </a:lnTo>
                  <a:lnTo>
                    <a:pt x="532" y="324"/>
                  </a:lnTo>
                  <a:lnTo>
                    <a:pt x="516" y="298"/>
                  </a:lnTo>
                  <a:lnTo>
                    <a:pt x="505" y="287"/>
                  </a:lnTo>
                  <a:lnTo>
                    <a:pt x="503" y="271"/>
                  </a:lnTo>
                  <a:lnTo>
                    <a:pt x="505" y="254"/>
                  </a:lnTo>
                  <a:lnTo>
                    <a:pt x="510" y="237"/>
                  </a:lnTo>
                  <a:lnTo>
                    <a:pt x="503" y="226"/>
                  </a:lnTo>
                  <a:lnTo>
                    <a:pt x="494" y="219"/>
                  </a:lnTo>
                  <a:lnTo>
                    <a:pt x="503" y="208"/>
                  </a:lnTo>
                  <a:lnTo>
                    <a:pt x="518" y="187"/>
                  </a:lnTo>
                  <a:lnTo>
                    <a:pt x="523" y="182"/>
                  </a:lnTo>
                  <a:lnTo>
                    <a:pt x="520" y="146"/>
                  </a:lnTo>
                  <a:lnTo>
                    <a:pt x="514" y="128"/>
                  </a:lnTo>
                  <a:lnTo>
                    <a:pt x="508" y="109"/>
                  </a:lnTo>
                  <a:lnTo>
                    <a:pt x="508" y="91"/>
                  </a:lnTo>
                  <a:lnTo>
                    <a:pt x="497" y="74"/>
                  </a:lnTo>
                  <a:lnTo>
                    <a:pt x="482" y="59"/>
                  </a:lnTo>
                  <a:lnTo>
                    <a:pt x="466" y="57"/>
                  </a:lnTo>
                  <a:lnTo>
                    <a:pt x="418" y="56"/>
                  </a:lnTo>
                  <a:lnTo>
                    <a:pt x="392" y="54"/>
                  </a:lnTo>
                  <a:lnTo>
                    <a:pt x="344" y="50"/>
                  </a:lnTo>
                  <a:lnTo>
                    <a:pt x="325" y="41"/>
                  </a:lnTo>
                  <a:lnTo>
                    <a:pt x="304" y="39"/>
                  </a:lnTo>
                  <a:lnTo>
                    <a:pt x="293" y="43"/>
                  </a:lnTo>
                  <a:lnTo>
                    <a:pt x="280" y="52"/>
                  </a:lnTo>
                  <a:lnTo>
                    <a:pt x="268" y="48"/>
                  </a:lnTo>
                  <a:lnTo>
                    <a:pt x="257" y="37"/>
                  </a:lnTo>
                  <a:lnTo>
                    <a:pt x="244" y="37"/>
                  </a:lnTo>
                  <a:lnTo>
                    <a:pt x="239" y="32"/>
                  </a:lnTo>
                  <a:lnTo>
                    <a:pt x="235" y="15"/>
                  </a:lnTo>
                  <a:lnTo>
                    <a:pt x="218" y="2"/>
                  </a:lnTo>
                  <a:lnTo>
                    <a:pt x="206" y="0"/>
                  </a:lnTo>
                  <a:lnTo>
                    <a:pt x="183" y="6"/>
                  </a:lnTo>
                  <a:lnTo>
                    <a:pt x="165" y="11"/>
                  </a:lnTo>
                  <a:lnTo>
                    <a:pt x="150" y="20"/>
                  </a:lnTo>
                  <a:lnTo>
                    <a:pt x="124" y="35"/>
                  </a:lnTo>
                  <a:lnTo>
                    <a:pt x="98" y="43"/>
                  </a:lnTo>
                  <a:lnTo>
                    <a:pt x="76" y="52"/>
                  </a:lnTo>
                  <a:lnTo>
                    <a:pt x="52" y="63"/>
                  </a:lnTo>
                  <a:lnTo>
                    <a:pt x="39" y="78"/>
                  </a:lnTo>
                  <a:lnTo>
                    <a:pt x="24" y="91"/>
                  </a:lnTo>
                  <a:lnTo>
                    <a:pt x="13" y="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66" name="Freeform 56"/>
            <p:cNvSpPr>
              <a:spLocks/>
            </p:cNvSpPr>
            <p:nvPr/>
          </p:nvSpPr>
          <p:spPr bwMode="auto">
            <a:xfrm>
              <a:off x="3927635" y="3570287"/>
              <a:ext cx="455612" cy="357187"/>
            </a:xfrm>
            <a:custGeom>
              <a:avLst/>
              <a:gdLst>
                <a:gd name="T0" fmla="*/ 2 w 287"/>
                <a:gd name="T1" fmla="*/ 24 h 225"/>
                <a:gd name="T2" fmla="*/ 0 w 287"/>
                <a:gd name="T3" fmla="*/ 31 h 225"/>
                <a:gd name="T4" fmla="*/ 4 w 287"/>
                <a:gd name="T5" fmla="*/ 58 h 225"/>
                <a:gd name="T6" fmla="*/ 17 w 287"/>
                <a:gd name="T7" fmla="*/ 97 h 225"/>
                <a:gd name="T8" fmla="*/ 28 w 287"/>
                <a:gd name="T9" fmla="*/ 108 h 225"/>
                <a:gd name="T10" fmla="*/ 54 w 287"/>
                <a:gd name="T11" fmla="*/ 118 h 225"/>
                <a:gd name="T12" fmla="*/ 65 w 287"/>
                <a:gd name="T13" fmla="*/ 121 h 225"/>
                <a:gd name="T14" fmla="*/ 67 w 287"/>
                <a:gd name="T15" fmla="*/ 134 h 225"/>
                <a:gd name="T16" fmla="*/ 67 w 287"/>
                <a:gd name="T17" fmla="*/ 156 h 225"/>
                <a:gd name="T18" fmla="*/ 93 w 287"/>
                <a:gd name="T19" fmla="*/ 182 h 225"/>
                <a:gd name="T20" fmla="*/ 109 w 287"/>
                <a:gd name="T21" fmla="*/ 190 h 225"/>
                <a:gd name="T22" fmla="*/ 117 w 287"/>
                <a:gd name="T23" fmla="*/ 194 h 225"/>
                <a:gd name="T24" fmla="*/ 139 w 287"/>
                <a:gd name="T25" fmla="*/ 221 h 225"/>
                <a:gd name="T26" fmla="*/ 146 w 287"/>
                <a:gd name="T27" fmla="*/ 216 h 225"/>
                <a:gd name="T28" fmla="*/ 161 w 287"/>
                <a:gd name="T29" fmla="*/ 214 h 225"/>
                <a:gd name="T30" fmla="*/ 178 w 287"/>
                <a:gd name="T31" fmla="*/ 225 h 225"/>
                <a:gd name="T32" fmla="*/ 191 w 287"/>
                <a:gd name="T33" fmla="*/ 218 h 225"/>
                <a:gd name="T34" fmla="*/ 209 w 287"/>
                <a:gd name="T35" fmla="*/ 197 h 225"/>
                <a:gd name="T36" fmla="*/ 222 w 287"/>
                <a:gd name="T37" fmla="*/ 190 h 225"/>
                <a:gd name="T38" fmla="*/ 235 w 287"/>
                <a:gd name="T39" fmla="*/ 195 h 225"/>
                <a:gd name="T40" fmla="*/ 243 w 287"/>
                <a:gd name="T41" fmla="*/ 192 h 225"/>
                <a:gd name="T42" fmla="*/ 244 w 287"/>
                <a:gd name="T43" fmla="*/ 184 h 225"/>
                <a:gd name="T44" fmla="*/ 246 w 287"/>
                <a:gd name="T45" fmla="*/ 142 h 225"/>
                <a:gd name="T46" fmla="*/ 254 w 287"/>
                <a:gd name="T47" fmla="*/ 129 h 225"/>
                <a:gd name="T48" fmla="*/ 254 w 287"/>
                <a:gd name="T49" fmla="*/ 110 h 225"/>
                <a:gd name="T50" fmla="*/ 257 w 287"/>
                <a:gd name="T51" fmla="*/ 103 h 225"/>
                <a:gd name="T52" fmla="*/ 272 w 287"/>
                <a:gd name="T53" fmla="*/ 92 h 225"/>
                <a:gd name="T54" fmla="*/ 287 w 287"/>
                <a:gd name="T55" fmla="*/ 90 h 225"/>
                <a:gd name="T56" fmla="*/ 287 w 287"/>
                <a:gd name="T57" fmla="*/ 69 h 225"/>
                <a:gd name="T58" fmla="*/ 283 w 287"/>
                <a:gd name="T59" fmla="*/ 53 h 225"/>
                <a:gd name="T60" fmla="*/ 272 w 287"/>
                <a:gd name="T61" fmla="*/ 47 h 225"/>
                <a:gd name="T62" fmla="*/ 267 w 287"/>
                <a:gd name="T63" fmla="*/ 49 h 225"/>
                <a:gd name="T64" fmla="*/ 248 w 287"/>
                <a:gd name="T65" fmla="*/ 31 h 225"/>
                <a:gd name="T66" fmla="*/ 237 w 287"/>
                <a:gd name="T67" fmla="*/ 19 h 225"/>
                <a:gd name="T68" fmla="*/ 224 w 287"/>
                <a:gd name="T69" fmla="*/ 19 h 225"/>
                <a:gd name="T70" fmla="*/ 198 w 287"/>
                <a:gd name="T71" fmla="*/ 19 h 225"/>
                <a:gd name="T72" fmla="*/ 193 w 287"/>
                <a:gd name="T73" fmla="*/ 15 h 225"/>
                <a:gd name="T74" fmla="*/ 187 w 287"/>
                <a:gd name="T75" fmla="*/ 2 h 225"/>
                <a:gd name="T76" fmla="*/ 180 w 287"/>
                <a:gd name="T77" fmla="*/ 0 h 225"/>
                <a:gd name="T78" fmla="*/ 157 w 287"/>
                <a:gd name="T79" fmla="*/ 0 h 225"/>
                <a:gd name="T80" fmla="*/ 148 w 287"/>
                <a:gd name="T81" fmla="*/ 11 h 225"/>
                <a:gd name="T82" fmla="*/ 139 w 287"/>
                <a:gd name="T83" fmla="*/ 9 h 225"/>
                <a:gd name="T84" fmla="*/ 124 w 287"/>
                <a:gd name="T85" fmla="*/ 6 h 225"/>
                <a:gd name="T86" fmla="*/ 117 w 287"/>
                <a:gd name="T87" fmla="*/ 4 h 225"/>
                <a:gd name="T88" fmla="*/ 106 w 287"/>
                <a:gd name="T89" fmla="*/ 7 h 225"/>
                <a:gd name="T90" fmla="*/ 98 w 287"/>
                <a:gd name="T91" fmla="*/ 13 h 225"/>
                <a:gd name="T92" fmla="*/ 83 w 287"/>
                <a:gd name="T93" fmla="*/ 7 h 225"/>
                <a:gd name="T94" fmla="*/ 52 w 287"/>
                <a:gd name="T95" fmla="*/ 2 h 225"/>
                <a:gd name="T96" fmla="*/ 44 w 287"/>
                <a:gd name="T97" fmla="*/ 0 h 225"/>
                <a:gd name="T98" fmla="*/ 35 w 287"/>
                <a:gd name="T99" fmla="*/ 7 h 225"/>
                <a:gd name="T100" fmla="*/ 20 w 287"/>
                <a:gd name="T101" fmla="*/ 17 h 225"/>
                <a:gd name="T102" fmla="*/ 2 w 287"/>
                <a:gd name="T10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7" h="225">
                  <a:moveTo>
                    <a:pt x="2" y="24"/>
                  </a:moveTo>
                  <a:lnTo>
                    <a:pt x="0" y="31"/>
                  </a:lnTo>
                  <a:lnTo>
                    <a:pt x="4" y="58"/>
                  </a:lnTo>
                  <a:lnTo>
                    <a:pt x="17" y="97"/>
                  </a:lnTo>
                  <a:lnTo>
                    <a:pt x="28" y="108"/>
                  </a:lnTo>
                  <a:lnTo>
                    <a:pt x="54" y="118"/>
                  </a:lnTo>
                  <a:lnTo>
                    <a:pt x="65" y="121"/>
                  </a:lnTo>
                  <a:lnTo>
                    <a:pt x="67" y="134"/>
                  </a:lnTo>
                  <a:lnTo>
                    <a:pt x="67" y="156"/>
                  </a:lnTo>
                  <a:lnTo>
                    <a:pt x="93" y="182"/>
                  </a:lnTo>
                  <a:lnTo>
                    <a:pt x="109" y="190"/>
                  </a:lnTo>
                  <a:lnTo>
                    <a:pt x="117" y="194"/>
                  </a:lnTo>
                  <a:lnTo>
                    <a:pt x="139" y="221"/>
                  </a:lnTo>
                  <a:lnTo>
                    <a:pt x="146" y="216"/>
                  </a:lnTo>
                  <a:lnTo>
                    <a:pt x="161" y="214"/>
                  </a:lnTo>
                  <a:lnTo>
                    <a:pt x="178" y="225"/>
                  </a:lnTo>
                  <a:lnTo>
                    <a:pt x="191" y="218"/>
                  </a:lnTo>
                  <a:lnTo>
                    <a:pt x="209" y="197"/>
                  </a:lnTo>
                  <a:lnTo>
                    <a:pt x="222" y="190"/>
                  </a:lnTo>
                  <a:lnTo>
                    <a:pt x="235" y="195"/>
                  </a:lnTo>
                  <a:lnTo>
                    <a:pt x="243" y="192"/>
                  </a:lnTo>
                  <a:lnTo>
                    <a:pt x="244" y="184"/>
                  </a:lnTo>
                  <a:lnTo>
                    <a:pt x="246" y="142"/>
                  </a:lnTo>
                  <a:lnTo>
                    <a:pt x="254" y="129"/>
                  </a:lnTo>
                  <a:lnTo>
                    <a:pt x="254" y="110"/>
                  </a:lnTo>
                  <a:lnTo>
                    <a:pt x="257" y="103"/>
                  </a:lnTo>
                  <a:lnTo>
                    <a:pt x="272" y="92"/>
                  </a:lnTo>
                  <a:lnTo>
                    <a:pt x="287" y="90"/>
                  </a:lnTo>
                  <a:lnTo>
                    <a:pt x="287" y="69"/>
                  </a:lnTo>
                  <a:lnTo>
                    <a:pt x="283" y="53"/>
                  </a:lnTo>
                  <a:lnTo>
                    <a:pt x="272" y="47"/>
                  </a:lnTo>
                  <a:lnTo>
                    <a:pt x="267" y="49"/>
                  </a:lnTo>
                  <a:lnTo>
                    <a:pt x="248" y="31"/>
                  </a:lnTo>
                  <a:lnTo>
                    <a:pt x="237" y="19"/>
                  </a:lnTo>
                  <a:lnTo>
                    <a:pt x="224" y="19"/>
                  </a:lnTo>
                  <a:lnTo>
                    <a:pt x="198" y="19"/>
                  </a:lnTo>
                  <a:lnTo>
                    <a:pt x="193" y="15"/>
                  </a:lnTo>
                  <a:lnTo>
                    <a:pt x="187" y="2"/>
                  </a:lnTo>
                  <a:lnTo>
                    <a:pt x="180" y="0"/>
                  </a:lnTo>
                  <a:lnTo>
                    <a:pt x="157" y="0"/>
                  </a:lnTo>
                  <a:lnTo>
                    <a:pt x="148" y="11"/>
                  </a:lnTo>
                  <a:lnTo>
                    <a:pt x="139" y="9"/>
                  </a:lnTo>
                  <a:lnTo>
                    <a:pt x="124" y="6"/>
                  </a:lnTo>
                  <a:lnTo>
                    <a:pt x="117" y="4"/>
                  </a:lnTo>
                  <a:lnTo>
                    <a:pt x="106" y="7"/>
                  </a:lnTo>
                  <a:lnTo>
                    <a:pt x="98" y="13"/>
                  </a:lnTo>
                  <a:lnTo>
                    <a:pt x="83" y="7"/>
                  </a:lnTo>
                  <a:lnTo>
                    <a:pt x="52" y="2"/>
                  </a:lnTo>
                  <a:lnTo>
                    <a:pt x="44" y="0"/>
                  </a:lnTo>
                  <a:lnTo>
                    <a:pt x="35" y="7"/>
                  </a:lnTo>
                  <a:lnTo>
                    <a:pt x="20" y="17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grpSp>
          <p:nvGrpSpPr>
            <p:cNvPr id="7" name="Group 57"/>
            <p:cNvGrpSpPr>
              <a:grpSpLocks/>
            </p:cNvGrpSpPr>
            <p:nvPr/>
          </p:nvGrpSpPr>
          <p:grpSpPr bwMode="auto">
            <a:xfrm>
              <a:off x="3962560" y="3087687"/>
              <a:ext cx="458788" cy="303213"/>
              <a:chOff x="2911" y="1849"/>
              <a:chExt cx="289" cy="191"/>
            </a:xfrm>
            <a:solidFill>
              <a:schemeClr val="bg1">
                <a:lumMod val="95000"/>
              </a:schemeClr>
            </a:solidFill>
          </p:grpSpPr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924" y="1912"/>
                <a:ext cx="44" cy="37"/>
              </a:xfrm>
              <a:custGeom>
                <a:avLst/>
                <a:gdLst>
                  <a:gd name="T0" fmla="*/ 26 w 44"/>
                  <a:gd name="T1" fmla="*/ 0 h 37"/>
                  <a:gd name="T2" fmla="*/ 6 w 44"/>
                  <a:gd name="T3" fmla="*/ 13 h 37"/>
                  <a:gd name="T4" fmla="*/ 0 w 44"/>
                  <a:gd name="T5" fmla="*/ 20 h 37"/>
                  <a:gd name="T6" fmla="*/ 13 w 44"/>
                  <a:gd name="T7" fmla="*/ 24 h 37"/>
                  <a:gd name="T8" fmla="*/ 24 w 44"/>
                  <a:gd name="T9" fmla="*/ 37 h 37"/>
                  <a:gd name="T10" fmla="*/ 33 w 44"/>
                  <a:gd name="T11" fmla="*/ 28 h 37"/>
                  <a:gd name="T12" fmla="*/ 44 w 44"/>
                  <a:gd name="T13" fmla="*/ 20 h 37"/>
                  <a:gd name="T14" fmla="*/ 35 w 44"/>
                  <a:gd name="T15" fmla="*/ 11 h 37"/>
                  <a:gd name="T16" fmla="*/ 26 w 44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7">
                    <a:moveTo>
                      <a:pt x="26" y="0"/>
                    </a:moveTo>
                    <a:lnTo>
                      <a:pt x="6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24" y="37"/>
                    </a:lnTo>
                    <a:lnTo>
                      <a:pt x="33" y="28"/>
                    </a:lnTo>
                    <a:lnTo>
                      <a:pt x="44" y="20"/>
                    </a:lnTo>
                    <a:lnTo>
                      <a:pt x="35" y="11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911" y="1955"/>
                <a:ext cx="65" cy="67"/>
              </a:xfrm>
              <a:custGeom>
                <a:avLst/>
                <a:gdLst>
                  <a:gd name="T0" fmla="*/ 54 w 65"/>
                  <a:gd name="T1" fmla="*/ 0 h 67"/>
                  <a:gd name="T2" fmla="*/ 32 w 65"/>
                  <a:gd name="T3" fmla="*/ 4 h 67"/>
                  <a:gd name="T4" fmla="*/ 24 w 65"/>
                  <a:gd name="T5" fmla="*/ 0 h 67"/>
                  <a:gd name="T6" fmla="*/ 11 w 65"/>
                  <a:gd name="T7" fmla="*/ 17 h 67"/>
                  <a:gd name="T8" fmla="*/ 6 w 65"/>
                  <a:gd name="T9" fmla="*/ 13 h 67"/>
                  <a:gd name="T10" fmla="*/ 0 w 65"/>
                  <a:gd name="T11" fmla="*/ 24 h 67"/>
                  <a:gd name="T12" fmla="*/ 7 w 65"/>
                  <a:gd name="T13" fmla="*/ 30 h 67"/>
                  <a:gd name="T14" fmla="*/ 7 w 65"/>
                  <a:gd name="T15" fmla="*/ 58 h 67"/>
                  <a:gd name="T16" fmla="*/ 13 w 65"/>
                  <a:gd name="T17" fmla="*/ 67 h 67"/>
                  <a:gd name="T18" fmla="*/ 46 w 65"/>
                  <a:gd name="T19" fmla="*/ 30 h 67"/>
                  <a:gd name="T20" fmla="*/ 59 w 65"/>
                  <a:gd name="T21" fmla="*/ 30 h 67"/>
                  <a:gd name="T22" fmla="*/ 65 w 65"/>
                  <a:gd name="T23" fmla="*/ 20 h 67"/>
                  <a:gd name="T24" fmla="*/ 63 w 65"/>
                  <a:gd name="T25" fmla="*/ 15 h 67"/>
                  <a:gd name="T26" fmla="*/ 54 w 65"/>
                  <a:gd name="T2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67">
                    <a:moveTo>
                      <a:pt x="54" y="0"/>
                    </a:moveTo>
                    <a:lnTo>
                      <a:pt x="32" y="4"/>
                    </a:lnTo>
                    <a:lnTo>
                      <a:pt x="24" y="0"/>
                    </a:lnTo>
                    <a:lnTo>
                      <a:pt x="11" y="17"/>
                    </a:lnTo>
                    <a:lnTo>
                      <a:pt x="6" y="13"/>
                    </a:lnTo>
                    <a:lnTo>
                      <a:pt x="0" y="24"/>
                    </a:lnTo>
                    <a:lnTo>
                      <a:pt x="7" y="30"/>
                    </a:lnTo>
                    <a:lnTo>
                      <a:pt x="7" y="58"/>
                    </a:lnTo>
                    <a:lnTo>
                      <a:pt x="13" y="67"/>
                    </a:lnTo>
                    <a:lnTo>
                      <a:pt x="46" y="30"/>
                    </a:lnTo>
                    <a:lnTo>
                      <a:pt x="59" y="30"/>
                    </a:lnTo>
                    <a:lnTo>
                      <a:pt x="65" y="20"/>
                    </a:lnTo>
                    <a:lnTo>
                      <a:pt x="63" y="15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70" name="Freeform 60"/>
              <p:cNvSpPr>
                <a:spLocks/>
              </p:cNvSpPr>
              <p:nvPr/>
            </p:nvSpPr>
            <p:spPr bwMode="auto">
              <a:xfrm>
                <a:off x="2986" y="1849"/>
                <a:ext cx="214" cy="191"/>
              </a:xfrm>
              <a:custGeom>
                <a:avLst/>
                <a:gdLst>
                  <a:gd name="T0" fmla="*/ 207 w 214"/>
                  <a:gd name="T1" fmla="*/ 180 h 191"/>
                  <a:gd name="T2" fmla="*/ 205 w 214"/>
                  <a:gd name="T3" fmla="*/ 169 h 191"/>
                  <a:gd name="T4" fmla="*/ 212 w 214"/>
                  <a:gd name="T5" fmla="*/ 159 h 191"/>
                  <a:gd name="T6" fmla="*/ 212 w 214"/>
                  <a:gd name="T7" fmla="*/ 145 h 191"/>
                  <a:gd name="T8" fmla="*/ 197 w 214"/>
                  <a:gd name="T9" fmla="*/ 134 h 191"/>
                  <a:gd name="T10" fmla="*/ 192 w 214"/>
                  <a:gd name="T11" fmla="*/ 128 h 191"/>
                  <a:gd name="T12" fmla="*/ 188 w 214"/>
                  <a:gd name="T13" fmla="*/ 109 h 191"/>
                  <a:gd name="T14" fmla="*/ 179 w 214"/>
                  <a:gd name="T15" fmla="*/ 93 h 191"/>
                  <a:gd name="T16" fmla="*/ 169 w 214"/>
                  <a:gd name="T17" fmla="*/ 80 h 191"/>
                  <a:gd name="T18" fmla="*/ 169 w 214"/>
                  <a:gd name="T19" fmla="*/ 69 h 191"/>
                  <a:gd name="T20" fmla="*/ 175 w 214"/>
                  <a:gd name="T21" fmla="*/ 61 h 191"/>
                  <a:gd name="T22" fmla="*/ 199 w 214"/>
                  <a:gd name="T23" fmla="*/ 63 h 191"/>
                  <a:gd name="T24" fmla="*/ 208 w 214"/>
                  <a:gd name="T25" fmla="*/ 52 h 191"/>
                  <a:gd name="T26" fmla="*/ 214 w 214"/>
                  <a:gd name="T27" fmla="*/ 24 h 191"/>
                  <a:gd name="T28" fmla="*/ 212 w 214"/>
                  <a:gd name="T29" fmla="*/ 15 h 191"/>
                  <a:gd name="T30" fmla="*/ 201 w 214"/>
                  <a:gd name="T31" fmla="*/ 13 h 191"/>
                  <a:gd name="T32" fmla="*/ 181 w 214"/>
                  <a:gd name="T33" fmla="*/ 15 h 191"/>
                  <a:gd name="T34" fmla="*/ 153 w 214"/>
                  <a:gd name="T35" fmla="*/ 15 h 191"/>
                  <a:gd name="T36" fmla="*/ 132 w 214"/>
                  <a:gd name="T37" fmla="*/ 6 h 191"/>
                  <a:gd name="T38" fmla="*/ 117 w 214"/>
                  <a:gd name="T39" fmla="*/ 2 h 191"/>
                  <a:gd name="T40" fmla="*/ 104 w 214"/>
                  <a:gd name="T41" fmla="*/ 0 h 191"/>
                  <a:gd name="T42" fmla="*/ 91 w 214"/>
                  <a:gd name="T43" fmla="*/ 17 h 191"/>
                  <a:gd name="T44" fmla="*/ 76 w 214"/>
                  <a:gd name="T45" fmla="*/ 28 h 191"/>
                  <a:gd name="T46" fmla="*/ 54 w 214"/>
                  <a:gd name="T47" fmla="*/ 26 h 191"/>
                  <a:gd name="T48" fmla="*/ 41 w 214"/>
                  <a:gd name="T49" fmla="*/ 35 h 191"/>
                  <a:gd name="T50" fmla="*/ 20 w 214"/>
                  <a:gd name="T51" fmla="*/ 56 h 191"/>
                  <a:gd name="T52" fmla="*/ 4 w 214"/>
                  <a:gd name="T53" fmla="*/ 69 h 191"/>
                  <a:gd name="T54" fmla="*/ 0 w 214"/>
                  <a:gd name="T55" fmla="*/ 78 h 191"/>
                  <a:gd name="T56" fmla="*/ 9 w 214"/>
                  <a:gd name="T57" fmla="*/ 95 h 191"/>
                  <a:gd name="T58" fmla="*/ 19 w 214"/>
                  <a:gd name="T59" fmla="*/ 117 h 191"/>
                  <a:gd name="T60" fmla="*/ 30 w 214"/>
                  <a:gd name="T61" fmla="*/ 130 h 191"/>
                  <a:gd name="T62" fmla="*/ 41 w 214"/>
                  <a:gd name="T63" fmla="*/ 126 h 191"/>
                  <a:gd name="T64" fmla="*/ 60 w 214"/>
                  <a:gd name="T65" fmla="*/ 119 h 191"/>
                  <a:gd name="T66" fmla="*/ 58 w 214"/>
                  <a:gd name="T67" fmla="*/ 137 h 191"/>
                  <a:gd name="T68" fmla="*/ 52 w 214"/>
                  <a:gd name="T69" fmla="*/ 159 h 191"/>
                  <a:gd name="T70" fmla="*/ 54 w 214"/>
                  <a:gd name="T71" fmla="*/ 163 h 191"/>
                  <a:gd name="T72" fmla="*/ 63 w 214"/>
                  <a:gd name="T73" fmla="*/ 163 h 191"/>
                  <a:gd name="T74" fmla="*/ 76 w 214"/>
                  <a:gd name="T75" fmla="*/ 159 h 191"/>
                  <a:gd name="T76" fmla="*/ 104 w 214"/>
                  <a:gd name="T77" fmla="*/ 162 h 191"/>
                  <a:gd name="T78" fmla="*/ 112 w 214"/>
                  <a:gd name="T79" fmla="*/ 172 h 191"/>
                  <a:gd name="T80" fmla="*/ 128 w 214"/>
                  <a:gd name="T81" fmla="*/ 178 h 191"/>
                  <a:gd name="T82" fmla="*/ 141 w 214"/>
                  <a:gd name="T83" fmla="*/ 191 h 191"/>
                  <a:gd name="T84" fmla="*/ 150 w 214"/>
                  <a:gd name="T85" fmla="*/ 189 h 191"/>
                  <a:gd name="T86" fmla="*/ 167 w 214"/>
                  <a:gd name="T87" fmla="*/ 180 h 191"/>
                  <a:gd name="T88" fmla="*/ 184 w 214"/>
                  <a:gd name="T89" fmla="*/ 178 h 191"/>
                  <a:gd name="T90" fmla="*/ 207 w 214"/>
                  <a:gd name="T91" fmla="*/ 18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4" h="191">
                    <a:moveTo>
                      <a:pt x="207" y="180"/>
                    </a:moveTo>
                    <a:lnTo>
                      <a:pt x="205" y="169"/>
                    </a:lnTo>
                    <a:lnTo>
                      <a:pt x="212" y="159"/>
                    </a:lnTo>
                    <a:lnTo>
                      <a:pt x="212" y="145"/>
                    </a:lnTo>
                    <a:lnTo>
                      <a:pt x="197" y="134"/>
                    </a:lnTo>
                    <a:lnTo>
                      <a:pt x="192" y="128"/>
                    </a:lnTo>
                    <a:lnTo>
                      <a:pt x="188" y="109"/>
                    </a:lnTo>
                    <a:lnTo>
                      <a:pt x="179" y="93"/>
                    </a:lnTo>
                    <a:lnTo>
                      <a:pt x="169" y="80"/>
                    </a:lnTo>
                    <a:lnTo>
                      <a:pt x="169" y="69"/>
                    </a:lnTo>
                    <a:lnTo>
                      <a:pt x="175" y="61"/>
                    </a:lnTo>
                    <a:lnTo>
                      <a:pt x="199" y="63"/>
                    </a:lnTo>
                    <a:lnTo>
                      <a:pt x="208" y="52"/>
                    </a:lnTo>
                    <a:lnTo>
                      <a:pt x="214" y="24"/>
                    </a:lnTo>
                    <a:lnTo>
                      <a:pt x="212" y="15"/>
                    </a:lnTo>
                    <a:lnTo>
                      <a:pt x="201" y="13"/>
                    </a:lnTo>
                    <a:lnTo>
                      <a:pt x="181" y="15"/>
                    </a:lnTo>
                    <a:lnTo>
                      <a:pt x="153" y="15"/>
                    </a:lnTo>
                    <a:lnTo>
                      <a:pt x="132" y="6"/>
                    </a:lnTo>
                    <a:lnTo>
                      <a:pt x="117" y="2"/>
                    </a:lnTo>
                    <a:lnTo>
                      <a:pt x="104" y="0"/>
                    </a:lnTo>
                    <a:lnTo>
                      <a:pt x="91" y="17"/>
                    </a:lnTo>
                    <a:lnTo>
                      <a:pt x="76" y="28"/>
                    </a:lnTo>
                    <a:lnTo>
                      <a:pt x="54" y="26"/>
                    </a:lnTo>
                    <a:lnTo>
                      <a:pt x="41" y="35"/>
                    </a:lnTo>
                    <a:lnTo>
                      <a:pt x="20" y="56"/>
                    </a:lnTo>
                    <a:lnTo>
                      <a:pt x="4" y="69"/>
                    </a:lnTo>
                    <a:lnTo>
                      <a:pt x="0" y="78"/>
                    </a:lnTo>
                    <a:lnTo>
                      <a:pt x="9" y="95"/>
                    </a:lnTo>
                    <a:lnTo>
                      <a:pt x="19" y="117"/>
                    </a:lnTo>
                    <a:lnTo>
                      <a:pt x="30" y="130"/>
                    </a:lnTo>
                    <a:lnTo>
                      <a:pt x="41" y="126"/>
                    </a:lnTo>
                    <a:lnTo>
                      <a:pt x="60" y="119"/>
                    </a:lnTo>
                    <a:lnTo>
                      <a:pt x="58" y="137"/>
                    </a:lnTo>
                    <a:lnTo>
                      <a:pt x="52" y="159"/>
                    </a:lnTo>
                    <a:lnTo>
                      <a:pt x="54" y="163"/>
                    </a:lnTo>
                    <a:lnTo>
                      <a:pt x="63" y="163"/>
                    </a:lnTo>
                    <a:lnTo>
                      <a:pt x="76" y="159"/>
                    </a:lnTo>
                    <a:lnTo>
                      <a:pt x="104" y="162"/>
                    </a:lnTo>
                    <a:lnTo>
                      <a:pt x="112" y="172"/>
                    </a:lnTo>
                    <a:lnTo>
                      <a:pt x="128" y="178"/>
                    </a:lnTo>
                    <a:lnTo>
                      <a:pt x="141" y="191"/>
                    </a:lnTo>
                    <a:lnTo>
                      <a:pt x="150" y="189"/>
                    </a:lnTo>
                    <a:lnTo>
                      <a:pt x="167" y="180"/>
                    </a:lnTo>
                    <a:lnTo>
                      <a:pt x="184" y="178"/>
                    </a:lnTo>
                    <a:lnTo>
                      <a:pt x="207" y="18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grpSp>
          <p:nvGrpSpPr>
            <p:cNvPr id="8" name="Group 61"/>
            <p:cNvGrpSpPr>
              <a:grpSpLocks/>
            </p:cNvGrpSpPr>
            <p:nvPr/>
          </p:nvGrpSpPr>
          <p:grpSpPr bwMode="auto">
            <a:xfrm>
              <a:off x="3819685" y="1651000"/>
              <a:ext cx="739775" cy="1433513"/>
              <a:chOff x="2821" y="944"/>
              <a:chExt cx="466" cy="903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9" name="Group 62"/>
              <p:cNvGrpSpPr>
                <a:grpSpLocks/>
              </p:cNvGrpSpPr>
              <p:nvPr/>
            </p:nvGrpSpPr>
            <p:grpSpPr bwMode="auto">
              <a:xfrm>
                <a:off x="2821" y="944"/>
                <a:ext cx="466" cy="903"/>
                <a:chOff x="2821" y="944"/>
                <a:chExt cx="466" cy="903"/>
              </a:xfrm>
              <a:grpFill/>
            </p:grpSpPr>
            <p:sp>
              <p:nvSpPr>
                <p:cNvPr id="86" name="Freeform 63"/>
                <p:cNvSpPr>
                  <a:spLocks/>
                </p:cNvSpPr>
                <p:nvPr/>
              </p:nvSpPr>
              <p:spPr bwMode="auto">
                <a:xfrm>
                  <a:off x="2821" y="1792"/>
                  <a:ext cx="29" cy="26"/>
                </a:xfrm>
                <a:custGeom>
                  <a:avLst/>
                  <a:gdLst>
                    <a:gd name="T0" fmla="*/ 25 w 29"/>
                    <a:gd name="T1" fmla="*/ 0 h 26"/>
                    <a:gd name="T2" fmla="*/ 14 w 29"/>
                    <a:gd name="T3" fmla="*/ 6 h 26"/>
                    <a:gd name="T4" fmla="*/ 0 w 29"/>
                    <a:gd name="T5" fmla="*/ 17 h 26"/>
                    <a:gd name="T6" fmla="*/ 2 w 29"/>
                    <a:gd name="T7" fmla="*/ 26 h 26"/>
                    <a:gd name="T8" fmla="*/ 10 w 29"/>
                    <a:gd name="T9" fmla="*/ 26 h 26"/>
                    <a:gd name="T10" fmla="*/ 29 w 29"/>
                    <a:gd name="T11" fmla="*/ 13 h 26"/>
                    <a:gd name="T12" fmla="*/ 25 w 29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26">
                      <a:moveTo>
                        <a:pt x="25" y="0"/>
                      </a:moveTo>
                      <a:lnTo>
                        <a:pt x="14" y="6"/>
                      </a:lnTo>
                      <a:lnTo>
                        <a:pt x="0" y="17"/>
                      </a:lnTo>
                      <a:lnTo>
                        <a:pt x="2" y="26"/>
                      </a:lnTo>
                      <a:lnTo>
                        <a:pt x="10" y="26"/>
                      </a:lnTo>
                      <a:lnTo>
                        <a:pt x="29" y="13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7" name="Freeform 64"/>
                <p:cNvSpPr>
                  <a:spLocks/>
                </p:cNvSpPr>
                <p:nvPr/>
              </p:nvSpPr>
              <p:spPr bwMode="auto">
                <a:xfrm>
                  <a:off x="2850" y="944"/>
                  <a:ext cx="437" cy="903"/>
                </a:xfrm>
                <a:custGeom>
                  <a:avLst/>
                  <a:gdLst>
                    <a:gd name="T0" fmla="*/ 119 w 437"/>
                    <a:gd name="T1" fmla="*/ 873 h 903"/>
                    <a:gd name="T2" fmla="*/ 93 w 437"/>
                    <a:gd name="T3" fmla="*/ 851 h 903"/>
                    <a:gd name="T4" fmla="*/ 59 w 437"/>
                    <a:gd name="T5" fmla="*/ 844 h 903"/>
                    <a:gd name="T6" fmla="*/ 59 w 437"/>
                    <a:gd name="T7" fmla="*/ 773 h 903"/>
                    <a:gd name="T8" fmla="*/ 44 w 437"/>
                    <a:gd name="T9" fmla="*/ 725 h 903"/>
                    <a:gd name="T10" fmla="*/ 41 w 437"/>
                    <a:gd name="T11" fmla="*/ 688 h 903"/>
                    <a:gd name="T12" fmla="*/ 30 w 437"/>
                    <a:gd name="T13" fmla="*/ 655 h 903"/>
                    <a:gd name="T14" fmla="*/ 52 w 437"/>
                    <a:gd name="T15" fmla="*/ 622 h 903"/>
                    <a:gd name="T16" fmla="*/ 63 w 437"/>
                    <a:gd name="T17" fmla="*/ 592 h 903"/>
                    <a:gd name="T18" fmla="*/ 107 w 437"/>
                    <a:gd name="T19" fmla="*/ 555 h 903"/>
                    <a:gd name="T20" fmla="*/ 137 w 437"/>
                    <a:gd name="T21" fmla="*/ 511 h 903"/>
                    <a:gd name="T22" fmla="*/ 159 w 437"/>
                    <a:gd name="T23" fmla="*/ 474 h 903"/>
                    <a:gd name="T24" fmla="*/ 178 w 437"/>
                    <a:gd name="T25" fmla="*/ 448 h 903"/>
                    <a:gd name="T26" fmla="*/ 181 w 437"/>
                    <a:gd name="T27" fmla="*/ 422 h 903"/>
                    <a:gd name="T28" fmla="*/ 174 w 437"/>
                    <a:gd name="T29" fmla="*/ 396 h 903"/>
                    <a:gd name="T30" fmla="*/ 152 w 437"/>
                    <a:gd name="T31" fmla="*/ 385 h 903"/>
                    <a:gd name="T32" fmla="*/ 119 w 437"/>
                    <a:gd name="T33" fmla="*/ 314 h 903"/>
                    <a:gd name="T34" fmla="*/ 122 w 437"/>
                    <a:gd name="T35" fmla="*/ 255 h 903"/>
                    <a:gd name="T36" fmla="*/ 107 w 437"/>
                    <a:gd name="T37" fmla="*/ 196 h 903"/>
                    <a:gd name="T38" fmla="*/ 81 w 437"/>
                    <a:gd name="T39" fmla="*/ 158 h 903"/>
                    <a:gd name="T40" fmla="*/ 30 w 437"/>
                    <a:gd name="T41" fmla="*/ 129 h 903"/>
                    <a:gd name="T42" fmla="*/ 11 w 437"/>
                    <a:gd name="T43" fmla="*/ 99 h 903"/>
                    <a:gd name="T44" fmla="*/ 15 w 437"/>
                    <a:gd name="T45" fmla="*/ 78 h 903"/>
                    <a:gd name="T46" fmla="*/ 48 w 437"/>
                    <a:gd name="T47" fmla="*/ 95 h 903"/>
                    <a:gd name="T48" fmla="*/ 107 w 437"/>
                    <a:gd name="T49" fmla="*/ 110 h 903"/>
                    <a:gd name="T50" fmla="*/ 130 w 437"/>
                    <a:gd name="T51" fmla="*/ 125 h 903"/>
                    <a:gd name="T52" fmla="*/ 159 w 437"/>
                    <a:gd name="T53" fmla="*/ 99 h 903"/>
                    <a:gd name="T54" fmla="*/ 178 w 437"/>
                    <a:gd name="T55" fmla="*/ 78 h 903"/>
                    <a:gd name="T56" fmla="*/ 174 w 437"/>
                    <a:gd name="T57" fmla="*/ 37 h 903"/>
                    <a:gd name="T58" fmla="*/ 204 w 437"/>
                    <a:gd name="T59" fmla="*/ 19 h 903"/>
                    <a:gd name="T60" fmla="*/ 244 w 437"/>
                    <a:gd name="T61" fmla="*/ 26 h 903"/>
                    <a:gd name="T62" fmla="*/ 244 w 437"/>
                    <a:gd name="T63" fmla="*/ 59 h 903"/>
                    <a:gd name="T64" fmla="*/ 211 w 437"/>
                    <a:gd name="T65" fmla="*/ 92 h 903"/>
                    <a:gd name="T66" fmla="*/ 248 w 437"/>
                    <a:gd name="T67" fmla="*/ 85 h 903"/>
                    <a:gd name="T68" fmla="*/ 252 w 437"/>
                    <a:gd name="T69" fmla="*/ 30 h 903"/>
                    <a:gd name="T70" fmla="*/ 274 w 437"/>
                    <a:gd name="T71" fmla="*/ 63 h 903"/>
                    <a:gd name="T72" fmla="*/ 267 w 437"/>
                    <a:gd name="T73" fmla="*/ 114 h 903"/>
                    <a:gd name="T74" fmla="*/ 296 w 437"/>
                    <a:gd name="T75" fmla="*/ 158 h 903"/>
                    <a:gd name="T76" fmla="*/ 315 w 437"/>
                    <a:gd name="T77" fmla="*/ 199 h 903"/>
                    <a:gd name="T78" fmla="*/ 318 w 437"/>
                    <a:gd name="T79" fmla="*/ 262 h 903"/>
                    <a:gd name="T80" fmla="*/ 348 w 437"/>
                    <a:gd name="T81" fmla="*/ 351 h 903"/>
                    <a:gd name="T82" fmla="*/ 359 w 437"/>
                    <a:gd name="T83" fmla="*/ 448 h 903"/>
                    <a:gd name="T84" fmla="*/ 374 w 437"/>
                    <a:gd name="T85" fmla="*/ 518 h 903"/>
                    <a:gd name="T86" fmla="*/ 418 w 437"/>
                    <a:gd name="T87" fmla="*/ 566 h 903"/>
                    <a:gd name="T88" fmla="*/ 437 w 437"/>
                    <a:gd name="T89" fmla="*/ 604 h 903"/>
                    <a:gd name="T90" fmla="*/ 415 w 437"/>
                    <a:gd name="T91" fmla="*/ 680 h 903"/>
                    <a:gd name="T92" fmla="*/ 404 w 437"/>
                    <a:gd name="T93" fmla="*/ 721 h 903"/>
                    <a:gd name="T94" fmla="*/ 381 w 437"/>
                    <a:gd name="T95" fmla="*/ 744 h 903"/>
                    <a:gd name="T96" fmla="*/ 326 w 437"/>
                    <a:gd name="T97" fmla="*/ 799 h 903"/>
                    <a:gd name="T98" fmla="*/ 300 w 437"/>
                    <a:gd name="T99" fmla="*/ 825 h 903"/>
                    <a:gd name="T100" fmla="*/ 267 w 437"/>
                    <a:gd name="T101" fmla="*/ 840 h 903"/>
                    <a:gd name="T102" fmla="*/ 215 w 437"/>
                    <a:gd name="T103" fmla="*/ 855 h 903"/>
                    <a:gd name="T104" fmla="*/ 163 w 437"/>
                    <a:gd name="T105" fmla="*/ 877 h 903"/>
                    <a:gd name="T106" fmla="*/ 122 w 437"/>
                    <a:gd name="T107" fmla="*/ 903 h 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437" h="903">
                      <a:moveTo>
                        <a:pt x="122" y="903"/>
                      </a:moveTo>
                      <a:lnTo>
                        <a:pt x="119" y="873"/>
                      </a:lnTo>
                      <a:lnTo>
                        <a:pt x="104" y="858"/>
                      </a:lnTo>
                      <a:lnTo>
                        <a:pt x="93" y="851"/>
                      </a:lnTo>
                      <a:lnTo>
                        <a:pt x="74" y="844"/>
                      </a:lnTo>
                      <a:lnTo>
                        <a:pt x="59" y="844"/>
                      </a:lnTo>
                      <a:lnTo>
                        <a:pt x="52" y="829"/>
                      </a:lnTo>
                      <a:lnTo>
                        <a:pt x="59" y="773"/>
                      </a:lnTo>
                      <a:lnTo>
                        <a:pt x="56" y="740"/>
                      </a:lnTo>
                      <a:lnTo>
                        <a:pt x="44" y="725"/>
                      </a:lnTo>
                      <a:lnTo>
                        <a:pt x="37" y="718"/>
                      </a:lnTo>
                      <a:lnTo>
                        <a:pt x="41" y="688"/>
                      </a:lnTo>
                      <a:lnTo>
                        <a:pt x="37" y="669"/>
                      </a:lnTo>
                      <a:lnTo>
                        <a:pt x="30" y="655"/>
                      </a:lnTo>
                      <a:lnTo>
                        <a:pt x="41" y="622"/>
                      </a:lnTo>
                      <a:lnTo>
                        <a:pt x="52" y="622"/>
                      </a:lnTo>
                      <a:lnTo>
                        <a:pt x="59" y="615"/>
                      </a:lnTo>
                      <a:lnTo>
                        <a:pt x="63" y="592"/>
                      </a:lnTo>
                      <a:lnTo>
                        <a:pt x="85" y="574"/>
                      </a:lnTo>
                      <a:lnTo>
                        <a:pt x="107" y="555"/>
                      </a:lnTo>
                      <a:lnTo>
                        <a:pt x="111" y="533"/>
                      </a:lnTo>
                      <a:lnTo>
                        <a:pt x="137" y="511"/>
                      </a:lnTo>
                      <a:lnTo>
                        <a:pt x="163" y="485"/>
                      </a:lnTo>
                      <a:lnTo>
                        <a:pt x="159" y="474"/>
                      </a:lnTo>
                      <a:lnTo>
                        <a:pt x="159" y="459"/>
                      </a:lnTo>
                      <a:lnTo>
                        <a:pt x="178" y="448"/>
                      </a:lnTo>
                      <a:lnTo>
                        <a:pt x="185" y="444"/>
                      </a:lnTo>
                      <a:lnTo>
                        <a:pt x="181" y="422"/>
                      </a:lnTo>
                      <a:lnTo>
                        <a:pt x="181" y="400"/>
                      </a:lnTo>
                      <a:lnTo>
                        <a:pt x="174" y="396"/>
                      </a:lnTo>
                      <a:lnTo>
                        <a:pt x="163" y="400"/>
                      </a:lnTo>
                      <a:lnTo>
                        <a:pt x="152" y="385"/>
                      </a:lnTo>
                      <a:lnTo>
                        <a:pt x="141" y="344"/>
                      </a:lnTo>
                      <a:lnTo>
                        <a:pt x="119" y="314"/>
                      </a:lnTo>
                      <a:lnTo>
                        <a:pt x="126" y="273"/>
                      </a:lnTo>
                      <a:lnTo>
                        <a:pt x="122" y="255"/>
                      </a:lnTo>
                      <a:lnTo>
                        <a:pt x="96" y="229"/>
                      </a:lnTo>
                      <a:lnTo>
                        <a:pt x="107" y="196"/>
                      </a:lnTo>
                      <a:lnTo>
                        <a:pt x="100" y="177"/>
                      </a:lnTo>
                      <a:lnTo>
                        <a:pt x="81" y="158"/>
                      </a:lnTo>
                      <a:lnTo>
                        <a:pt x="70" y="170"/>
                      </a:lnTo>
                      <a:lnTo>
                        <a:pt x="30" y="129"/>
                      </a:lnTo>
                      <a:lnTo>
                        <a:pt x="19" y="114"/>
                      </a:lnTo>
                      <a:lnTo>
                        <a:pt x="11" y="99"/>
                      </a:lnTo>
                      <a:lnTo>
                        <a:pt x="0" y="92"/>
                      </a:lnTo>
                      <a:lnTo>
                        <a:pt x="15" y="78"/>
                      </a:lnTo>
                      <a:lnTo>
                        <a:pt x="37" y="78"/>
                      </a:lnTo>
                      <a:lnTo>
                        <a:pt x="48" y="95"/>
                      </a:lnTo>
                      <a:lnTo>
                        <a:pt x="78" y="129"/>
                      </a:lnTo>
                      <a:lnTo>
                        <a:pt x="107" y="110"/>
                      </a:lnTo>
                      <a:lnTo>
                        <a:pt x="126" y="114"/>
                      </a:lnTo>
                      <a:lnTo>
                        <a:pt x="130" y="125"/>
                      </a:lnTo>
                      <a:lnTo>
                        <a:pt x="152" y="129"/>
                      </a:lnTo>
                      <a:lnTo>
                        <a:pt x="159" y="99"/>
                      </a:lnTo>
                      <a:lnTo>
                        <a:pt x="170" y="89"/>
                      </a:lnTo>
                      <a:lnTo>
                        <a:pt x="178" y="78"/>
                      </a:lnTo>
                      <a:lnTo>
                        <a:pt x="178" y="67"/>
                      </a:lnTo>
                      <a:lnTo>
                        <a:pt x="174" y="37"/>
                      </a:lnTo>
                      <a:lnTo>
                        <a:pt x="193" y="19"/>
                      </a:lnTo>
                      <a:lnTo>
                        <a:pt x="204" y="19"/>
                      </a:lnTo>
                      <a:lnTo>
                        <a:pt x="222" y="0"/>
                      </a:lnTo>
                      <a:lnTo>
                        <a:pt x="244" y="26"/>
                      </a:lnTo>
                      <a:lnTo>
                        <a:pt x="252" y="37"/>
                      </a:lnTo>
                      <a:lnTo>
                        <a:pt x="244" y="59"/>
                      </a:lnTo>
                      <a:lnTo>
                        <a:pt x="226" y="74"/>
                      </a:lnTo>
                      <a:lnTo>
                        <a:pt x="211" y="92"/>
                      </a:lnTo>
                      <a:lnTo>
                        <a:pt x="215" y="110"/>
                      </a:lnTo>
                      <a:lnTo>
                        <a:pt x="248" y="85"/>
                      </a:lnTo>
                      <a:lnTo>
                        <a:pt x="248" y="63"/>
                      </a:lnTo>
                      <a:lnTo>
                        <a:pt x="252" y="30"/>
                      </a:lnTo>
                      <a:lnTo>
                        <a:pt x="263" y="22"/>
                      </a:lnTo>
                      <a:lnTo>
                        <a:pt x="274" y="63"/>
                      </a:lnTo>
                      <a:lnTo>
                        <a:pt x="274" y="99"/>
                      </a:lnTo>
                      <a:lnTo>
                        <a:pt x="267" y="114"/>
                      </a:lnTo>
                      <a:lnTo>
                        <a:pt x="267" y="136"/>
                      </a:lnTo>
                      <a:lnTo>
                        <a:pt x="296" y="158"/>
                      </a:lnTo>
                      <a:lnTo>
                        <a:pt x="296" y="173"/>
                      </a:lnTo>
                      <a:lnTo>
                        <a:pt x="315" y="199"/>
                      </a:lnTo>
                      <a:lnTo>
                        <a:pt x="322" y="218"/>
                      </a:lnTo>
                      <a:lnTo>
                        <a:pt x="318" y="262"/>
                      </a:lnTo>
                      <a:lnTo>
                        <a:pt x="330" y="311"/>
                      </a:lnTo>
                      <a:lnTo>
                        <a:pt x="348" y="351"/>
                      </a:lnTo>
                      <a:lnTo>
                        <a:pt x="344" y="411"/>
                      </a:lnTo>
                      <a:lnTo>
                        <a:pt x="359" y="448"/>
                      </a:lnTo>
                      <a:lnTo>
                        <a:pt x="367" y="463"/>
                      </a:lnTo>
                      <a:lnTo>
                        <a:pt x="374" y="518"/>
                      </a:lnTo>
                      <a:lnTo>
                        <a:pt x="381" y="541"/>
                      </a:lnTo>
                      <a:lnTo>
                        <a:pt x="418" y="566"/>
                      </a:lnTo>
                      <a:lnTo>
                        <a:pt x="437" y="589"/>
                      </a:lnTo>
                      <a:lnTo>
                        <a:pt x="437" y="604"/>
                      </a:lnTo>
                      <a:lnTo>
                        <a:pt x="422" y="673"/>
                      </a:lnTo>
                      <a:lnTo>
                        <a:pt x="415" y="680"/>
                      </a:lnTo>
                      <a:lnTo>
                        <a:pt x="422" y="695"/>
                      </a:lnTo>
                      <a:lnTo>
                        <a:pt x="404" y="721"/>
                      </a:lnTo>
                      <a:lnTo>
                        <a:pt x="381" y="732"/>
                      </a:lnTo>
                      <a:lnTo>
                        <a:pt x="381" y="744"/>
                      </a:lnTo>
                      <a:lnTo>
                        <a:pt x="348" y="788"/>
                      </a:lnTo>
                      <a:lnTo>
                        <a:pt x="326" y="799"/>
                      </a:lnTo>
                      <a:lnTo>
                        <a:pt x="322" y="825"/>
                      </a:lnTo>
                      <a:lnTo>
                        <a:pt x="300" y="825"/>
                      </a:lnTo>
                      <a:lnTo>
                        <a:pt x="289" y="833"/>
                      </a:lnTo>
                      <a:lnTo>
                        <a:pt x="267" y="840"/>
                      </a:lnTo>
                      <a:lnTo>
                        <a:pt x="237" y="836"/>
                      </a:lnTo>
                      <a:lnTo>
                        <a:pt x="215" y="855"/>
                      </a:lnTo>
                      <a:lnTo>
                        <a:pt x="189" y="870"/>
                      </a:lnTo>
                      <a:lnTo>
                        <a:pt x="163" y="877"/>
                      </a:lnTo>
                      <a:lnTo>
                        <a:pt x="144" y="892"/>
                      </a:lnTo>
                      <a:lnTo>
                        <a:pt x="122" y="903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</p:grpSp>
          <p:grpSp>
            <p:nvGrpSpPr>
              <p:cNvPr id="10" name="Group 65"/>
              <p:cNvGrpSpPr>
                <a:grpSpLocks/>
              </p:cNvGrpSpPr>
              <p:nvPr/>
            </p:nvGrpSpPr>
            <p:grpSpPr bwMode="auto">
              <a:xfrm>
                <a:off x="2977" y="1265"/>
                <a:ext cx="282" cy="460"/>
                <a:chOff x="2977" y="1265"/>
                <a:chExt cx="282" cy="460"/>
              </a:xfrm>
              <a:grpFill/>
            </p:grpSpPr>
            <p:sp>
              <p:nvSpPr>
                <p:cNvPr id="74" name="Freeform 66"/>
                <p:cNvSpPr>
                  <a:spLocks/>
                </p:cNvSpPr>
                <p:nvPr/>
              </p:nvSpPr>
              <p:spPr bwMode="auto">
                <a:xfrm>
                  <a:off x="3136" y="1265"/>
                  <a:ext cx="16" cy="22"/>
                </a:xfrm>
                <a:custGeom>
                  <a:avLst/>
                  <a:gdLst>
                    <a:gd name="T0" fmla="*/ 10 w 16"/>
                    <a:gd name="T1" fmla="*/ 2 h 22"/>
                    <a:gd name="T2" fmla="*/ 0 w 16"/>
                    <a:gd name="T3" fmla="*/ 0 h 22"/>
                    <a:gd name="T4" fmla="*/ 8 w 16"/>
                    <a:gd name="T5" fmla="*/ 22 h 22"/>
                    <a:gd name="T6" fmla="*/ 16 w 16"/>
                    <a:gd name="T7" fmla="*/ 17 h 22"/>
                    <a:gd name="T8" fmla="*/ 10 w 16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2">
                      <a:moveTo>
                        <a:pt x="10" y="2"/>
                      </a:moveTo>
                      <a:lnTo>
                        <a:pt x="0" y="0"/>
                      </a:lnTo>
                      <a:lnTo>
                        <a:pt x="8" y="22"/>
                      </a:lnTo>
                      <a:lnTo>
                        <a:pt x="16" y="17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75" name="Freeform 67"/>
                <p:cNvSpPr>
                  <a:spLocks/>
                </p:cNvSpPr>
                <p:nvPr/>
              </p:nvSpPr>
              <p:spPr bwMode="auto">
                <a:xfrm>
                  <a:off x="3167" y="1348"/>
                  <a:ext cx="16" cy="45"/>
                </a:xfrm>
                <a:custGeom>
                  <a:avLst/>
                  <a:gdLst>
                    <a:gd name="T0" fmla="*/ 16 w 16"/>
                    <a:gd name="T1" fmla="*/ 0 h 45"/>
                    <a:gd name="T2" fmla="*/ 0 w 16"/>
                    <a:gd name="T3" fmla="*/ 9 h 45"/>
                    <a:gd name="T4" fmla="*/ 0 w 16"/>
                    <a:gd name="T5" fmla="*/ 45 h 45"/>
                    <a:gd name="T6" fmla="*/ 8 w 16"/>
                    <a:gd name="T7" fmla="*/ 28 h 45"/>
                    <a:gd name="T8" fmla="*/ 11 w 16"/>
                    <a:gd name="T9" fmla="*/ 9 h 45"/>
                    <a:gd name="T10" fmla="*/ 5 w 16"/>
                    <a:gd name="T11" fmla="*/ 8 h 45"/>
                    <a:gd name="T12" fmla="*/ 16 w 16"/>
                    <a:gd name="T1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45">
                      <a:moveTo>
                        <a:pt x="16" y="0"/>
                      </a:moveTo>
                      <a:lnTo>
                        <a:pt x="0" y="9"/>
                      </a:lnTo>
                      <a:lnTo>
                        <a:pt x="0" y="45"/>
                      </a:lnTo>
                      <a:lnTo>
                        <a:pt x="8" y="28"/>
                      </a:lnTo>
                      <a:lnTo>
                        <a:pt x="11" y="9"/>
                      </a:lnTo>
                      <a:lnTo>
                        <a:pt x="5" y="8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76" name="Freeform 68"/>
                <p:cNvSpPr>
                  <a:spLocks/>
                </p:cNvSpPr>
                <p:nvPr/>
              </p:nvSpPr>
              <p:spPr bwMode="auto">
                <a:xfrm>
                  <a:off x="3192" y="1413"/>
                  <a:ext cx="19" cy="26"/>
                </a:xfrm>
                <a:custGeom>
                  <a:avLst/>
                  <a:gdLst>
                    <a:gd name="T0" fmla="*/ 4 w 19"/>
                    <a:gd name="T1" fmla="*/ 0 h 26"/>
                    <a:gd name="T2" fmla="*/ 0 w 19"/>
                    <a:gd name="T3" fmla="*/ 7 h 26"/>
                    <a:gd name="T4" fmla="*/ 6 w 19"/>
                    <a:gd name="T5" fmla="*/ 26 h 26"/>
                    <a:gd name="T6" fmla="*/ 17 w 19"/>
                    <a:gd name="T7" fmla="*/ 20 h 26"/>
                    <a:gd name="T8" fmla="*/ 19 w 19"/>
                    <a:gd name="T9" fmla="*/ 11 h 26"/>
                    <a:gd name="T10" fmla="*/ 4 w 19"/>
                    <a:gd name="T11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26">
                      <a:moveTo>
                        <a:pt x="4" y="0"/>
                      </a:moveTo>
                      <a:lnTo>
                        <a:pt x="0" y="7"/>
                      </a:lnTo>
                      <a:lnTo>
                        <a:pt x="6" y="26"/>
                      </a:lnTo>
                      <a:lnTo>
                        <a:pt x="17" y="20"/>
                      </a:lnTo>
                      <a:lnTo>
                        <a:pt x="19" y="11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77" name="Freeform 69"/>
                <p:cNvSpPr>
                  <a:spLocks/>
                </p:cNvSpPr>
                <p:nvPr/>
              </p:nvSpPr>
              <p:spPr bwMode="auto">
                <a:xfrm>
                  <a:off x="3088" y="1409"/>
                  <a:ext cx="41" cy="39"/>
                </a:xfrm>
                <a:custGeom>
                  <a:avLst/>
                  <a:gdLst>
                    <a:gd name="T0" fmla="*/ 41 w 41"/>
                    <a:gd name="T1" fmla="*/ 17 h 39"/>
                    <a:gd name="T2" fmla="*/ 32 w 41"/>
                    <a:gd name="T3" fmla="*/ 17 h 39"/>
                    <a:gd name="T4" fmla="*/ 21 w 41"/>
                    <a:gd name="T5" fmla="*/ 0 h 39"/>
                    <a:gd name="T6" fmla="*/ 13 w 41"/>
                    <a:gd name="T7" fmla="*/ 11 h 39"/>
                    <a:gd name="T8" fmla="*/ 2 w 41"/>
                    <a:gd name="T9" fmla="*/ 7 h 39"/>
                    <a:gd name="T10" fmla="*/ 0 w 41"/>
                    <a:gd name="T11" fmla="*/ 17 h 39"/>
                    <a:gd name="T12" fmla="*/ 6 w 41"/>
                    <a:gd name="T13" fmla="*/ 24 h 39"/>
                    <a:gd name="T14" fmla="*/ 6 w 41"/>
                    <a:gd name="T15" fmla="*/ 32 h 39"/>
                    <a:gd name="T16" fmla="*/ 13 w 41"/>
                    <a:gd name="T17" fmla="*/ 39 h 39"/>
                    <a:gd name="T18" fmla="*/ 21 w 41"/>
                    <a:gd name="T19" fmla="*/ 33 h 39"/>
                    <a:gd name="T20" fmla="*/ 35 w 41"/>
                    <a:gd name="T21" fmla="*/ 37 h 39"/>
                    <a:gd name="T22" fmla="*/ 41 w 41"/>
                    <a:gd name="T23" fmla="*/ 1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" h="39">
                      <a:moveTo>
                        <a:pt x="41" y="17"/>
                      </a:moveTo>
                      <a:lnTo>
                        <a:pt x="32" y="17"/>
                      </a:lnTo>
                      <a:lnTo>
                        <a:pt x="21" y="0"/>
                      </a:lnTo>
                      <a:lnTo>
                        <a:pt x="13" y="11"/>
                      </a:lnTo>
                      <a:lnTo>
                        <a:pt x="2" y="7"/>
                      </a:lnTo>
                      <a:lnTo>
                        <a:pt x="0" y="17"/>
                      </a:lnTo>
                      <a:lnTo>
                        <a:pt x="6" y="24"/>
                      </a:lnTo>
                      <a:lnTo>
                        <a:pt x="6" y="32"/>
                      </a:lnTo>
                      <a:lnTo>
                        <a:pt x="13" y="39"/>
                      </a:lnTo>
                      <a:lnTo>
                        <a:pt x="21" y="33"/>
                      </a:lnTo>
                      <a:lnTo>
                        <a:pt x="35" y="37"/>
                      </a:lnTo>
                      <a:lnTo>
                        <a:pt x="41" y="17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78" name="Freeform 70"/>
                <p:cNvSpPr>
                  <a:spLocks/>
                </p:cNvSpPr>
                <p:nvPr/>
              </p:nvSpPr>
              <p:spPr bwMode="auto">
                <a:xfrm>
                  <a:off x="3183" y="1506"/>
                  <a:ext cx="58" cy="40"/>
                </a:xfrm>
                <a:custGeom>
                  <a:avLst/>
                  <a:gdLst>
                    <a:gd name="T0" fmla="*/ 7 w 58"/>
                    <a:gd name="T1" fmla="*/ 0 h 40"/>
                    <a:gd name="T2" fmla="*/ 0 w 58"/>
                    <a:gd name="T3" fmla="*/ 4 h 40"/>
                    <a:gd name="T4" fmla="*/ 21 w 58"/>
                    <a:gd name="T5" fmla="*/ 24 h 40"/>
                    <a:gd name="T6" fmla="*/ 28 w 58"/>
                    <a:gd name="T7" fmla="*/ 24 h 40"/>
                    <a:gd name="T8" fmla="*/ 51 w 58"/>
                    <a:gd name="T9" fmla="*/ 40 h 40"/>
                    <a:gd name="T10" fmla="*/ 58 w 58"/>
                    <a:gd name="T11" fmla="*/ 33 h 40"/>
                    <a:gd name="T12" fmla="*/ 52 w 58"/>
                    <a:gd name="T13" fmla="*/ 16 h 40"/>
                    <a:gd name="T14" fmla="*/ 51 w 58"/>
                    <a:gd name="T15" fmla="*/ 7 h 40"/>
                    <a:gd name="T16" fmla="*/ 34 w 58"/>
                    <a:gd name="T17" fmla="*/ 7 h 40"/>
                    <a:gd name="T18" fmla="*/ 21 w 58"/>
                    <a:gd name="T19" fmla="*/ 0 h 40"/>
                    <a:gd name="T20" fmla="*/ 7 w 58"/>
                    <a:gd name="T2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8" h="40">
                      <a:moveTo>
                        <a:pt x="7" y="0"/>
                      </a:moveTo>
                      <a:lnTo>
                        <a:pt x="0" y="4"/>
                      </a:lnTo>
                      <a:lnTo>
                        <a:pt x="21" y="24"/>
                      </a:lnTo>
                      <a:lnTo>
                        <a:pt x="28" y="24"/>
                      </a:lnTo>
                      <a:lnTo>
                        <a:pt x="51" y="40"/>
                      </a:lnTo>
                      <a:lnTo>
                        <a:pt x="58" y="33"/>
                      </a:lnTo>
                      <a:lnTo>
                        <a:pt x="52" y="16"/>
                      </a:lnTo>
                      <a:lnTo>
                        <a:pt x="51" y="7"/>
                      </a:lnTo>
                      <a:lnTo>
                        <a:pt x="34" y="7"/>
                      </a:lnTo>
                      <a:lnTo>
                        <a:pt x="21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79" name="Freeform 71"/>
                <p:cNvSpPr>
                  <a:spLocks/>
                </p:cNvSpPr>
                <p:nvPr/>
              </p:nvSpPr>
              <p:spPr bwMode="auto">
                <a:xfrm>
                  <a:off x="3061" y="1530"/>
                  <a:ext cx="37" cy="59"/>
                </a:xfrm>
                <a:custGeom>
                  <a:avLst/>
                  <a:gdLst>
                    <a:gd name="T0" fmla="*/ 33 w 37"/>
                    <a:gd name="T1" fmla="*/ 0 h 59"/>
                    <a:gd name="T2" fmla="*/ 37 w 37"/>
                    <a:gd name="T3" fmla="*/ 11 h 59"/>
                    <a:gd name="T4" fmla="*/ 19 w 37"/>
                    <a:gd name="T5" fmla="*/ 39 h 59"/>
                    <a:gd name="T6" fmla="*/ 20 w 37"/>
                    <a:gd name="T7" fmla="*/ 48 h 59"/>
                    <a:gd name="T8" fmla="*/ 9 w 37"/>
                    <a:gd name="T9" fmla="*/ 59 h 59"/>
                    <a:gd name="T10" fmla="*/ 0 w 37"/>
                    <a:gd name="T11" fmla="*/ 50 h 59"/>
                    <a:gd name="T12" fmla="*/ 4 w 37"/>
                    <a:gd name="T13" fmla="*/ 42 h 59"/>
                    <a:gd name="T14" fmla="*/ 6 w 37"/>
                    <a:gd name="T15" fmla="*/ 24 h 59"/>
                    <a:gd name="T16" fmla="*/ 15 w 37"/>
                    <a:gd name="T17" fmla="*/ 13 h 59"/>
                    <a:gd name="T18" fmla="*/ 4 w 37"/>
                    <a:gd name="T19" fmla="*/ 4 h 59"/>
                    <a:gd name="T20" fmla="*/ 11 w 37"/>
                    <a:gd name="T21" fmla="*/ 0 h 59"/>
                    <a:gd name="T22" fmla="*/ 22 w 37"/>
                    <a:gd name="T23" fmla="*/ 6 h 59"/>
                    <a:gd name="T24" fmla="*/ 33 w 37"/>
                    <a:gd name="T2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59">
                      <a:moveTo>
                        <a:pt x="33" y="0"/>
                      </a:moveTo>
                      <a:lnTo>
                        <a:pt x="37" y="11"/>
                      </a:lnTo>
                      <a:lnTo>
                        <a:pt x="19" y="39"/>
                      </a:lnTo>
                      <a:lnTo>
                        <a:pt x="20" y="48"/>
                      </a:lnTo>
                      <a:lnTo>
                        <a:pt x="9" y="59"/>
                      </a:lnTo>
                      <a:lnTo>
                        <a:pt x="0" y="50"/>
                      </a:lnTo>
                      <a:lnTo>
                        <a:pt x="4" y="42"/>
                      </a:lnTo>
                      <a:lnTo>
                        <a:pt x="6" y="24"/>
                      </a:lnTo>
                      <a:lnTo>
                        <a:pt x="15" y="13"/>
                      </a:lnTo>
                      <a:lnTo>
                        <a:pt x="4" y="4"/>
                      </a:lnTo>
                      <a:lnTo>
                        <a:pt x="11" y="0"/>
                      </a:lnTo>
                      <a:lnTo>
                        <a:pt x="22" y="6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0" name="Freeform 72"/>
                <p:cNvSpPr>
                  <a:spLocks/>
                </p:cNvSpPr>
                <p:nvPr/>
              </p:nvSpPr>
              <p:spPr bwMode="auto">
                <a:xfrm>
                  <a:off x="3079" y="1567"/>
                  <a:ext cx="32" cy="55"/>
                </a:xfrm>
                <a:custGeom>
                  <a:avLst/>
                  <a:gdLst>
                    <a:gd name="T0" fmla="*/ 28 w 32"/>
                    <a:gd name="T1" fmla="*/ 0 h 55"/>
                    <a:gd name="T2" fmla="*/ 21 w 32"/>
                    <a:gd name="T3" fmla="*/ 0 h 55"/>
                    <a:gd name="T4" fmla="*/ 21 w 32"/>
                    <a:gd name="T5" fmla="*/ 4 h 55"/>
                    <a:gd name="T6" fmla="*/ 21 w 32"/>
                    <a:gd name="T7" fmla="*/ 7 h 55"/>
                    <a:gd name="T8" fmla="*/ 21 w 32"/>
                    <a:gd name="T9" fmla="*/ 11 h 55"/>
                    <a:gd name="T10" fmla="*/ 15 w 32"/>
                    <a:gd name="T11" fmla="*/ 21 h 55"/>
                    <a:gd name="T12" fmla="*/ 6 w 32"/>
                    <a:gd name="T13" fmla="*/ 30 h 55"/>
                    <a:gd name="T14" fmla="*/ 8 w 32"/>
                    <a:gd name="T15" fmla="*/ 37 h 55"/>
                    <a:gd name="T16" fmla="*/ 0 w 32"/>
                    <a:gd name="T17" fmla="*/ 49 h 55"/>
                    <a:gd name="T18" fmla="*/ 8 w 32"/>
                    <a:gd name="T19" fmla="*/ 55 h 55"/>
                    <a:gd name="T20" fmla="*/ 28 w 32"/>
                    <a:gd name="T21" fmla="*/ 26 h 55"/>
                    <a:gd name="T22" fmla="*/ 28 w 32"/>
                    <a:gd name="T23" fmla="*/ 19 h 55"/>
                    <a:gd name="T24" fmla="*/ 32 w 32"/>
                    <a:gd name="T25" fmla="*/ 11 h 55"/>
                    <a:gd name="T26" fmla="*/ 28 w 32"/>
                    <a:gd name="T2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2" h="55">
                      <a:moveTo>
                        <a:pt x="28" y="0"/>
                      </a:moveTo>
                      <a:lnTo>
                        <a:pt x="21" y="0"/>
                      </a:lnTo>
                      <a:lnTo>
                        <a:pt x="21" y="4"/>
                      </a:lnTo>
                      <a:lnTo>
                        <a:pt x="21" y="7"/>
                      </a:lnTo>
                      <a:lnTo>
                        <a:pt x="21" y="11"/>
                      </a:lnTo>
                      <a:lnTo>
                        <a:pt x="15" y="21"/>
                      </a:lnTo>
                      <a:lnTo>
                        <a:pt x="6" y="30"/>
                      </a:lnTo>
                      <a:lnTo>
                        <a:pt x="8" y="37"/>
                      </a:lnTo>
                      <a:lnTo>
                        <a:pt x="0" y="49"/>
                      </a:lnTo>
                      <a:lnTo>
                        <a:pt x="8" y="55"/>
                      </a:lnTo>
                      <a:lnTo>
                        <a:pt x="28" y="26"/>
                      </a:lnTo>
                      <a:lnTo>
                        <a:pt x="28" y="19"/>
                      </a:lnTo>
                      <a:lnTo>
                        <a:pt x="32" y="11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1" name="Freeform 73"/>
                <p:cNvSpPr>
                  <a:spLocks/>
                </p:cNvSpPr>
                <p:nvPr/>
              </p:nvSpPr>
              <p:spPr bwMode="auto">
                <a:xfrm>
                  <a:off x="2977" y="1635"/>
                  <a:ext cx="44" cy="79"/>
                </a:xfrm>
                <a:custGeom>
                  <a:avLst/>
                  <a:gdLst>
                    <a:gd name="T0" fmla="*/ 29 w 44"/>
                    <a:gd name="T1" fmla="*/ 2 h 79"/>
                    <a:gd name="T2" fmla="*/ 25 w 44"/>
                    <a:gd name="T3" fmla="*/ 4 h 79"/>
                    <a:gd name="T4" fmla="*/ 17 w 44"/>
                    <a:gd name="T5" fmla="*/ 0 h 79"/>
                    <a:gd name="T6" fmla="*/ 4 w 44"/>
                    <a:gd name="T7" fmla="*/ 2 h 79"/>
                    <a:gd name="T8" fmla="*/ 4 w 44"/>
                    <a:gd name="T9" fmla="*/ 20 h 79"/>
                    <a:gd name="T10" fmla="*/ 11 w 44"/>
                    <a:gd name="T11" fmla="*/ 22 h 79"/>
                    <a:gd name="T12" fmla="*/ 11 w 44"/>
                    <a:gd name="T13" fmla="*/ 15 h 79"/>
                    <a:gd name="T14" fmla="*/ 23 w 44"/>
                    <a:gd name="T15" fmla="*/ 28 h 79"/>
                    <a:gd name="T16" fmla="*/ 19 w 44"/>
                    <a:gd name="T17" fmla="*/ 39 h 79"/>
                    <a:gd name="T18" fmla="*/ 10 w 44"/>
                    <a:gd name="T19" fmla="*/ 46 h 79"/>
                    <a:gd name="T20" fmla="*/ 6 w 44"/>
                    <a:gd name="T21" fmla="*/ 62 h 79"/>
                    <a:gd name="T22" fmla="*/ 0 w 44"/>
                    <a:gd name="T23" fmla="*/ 70 h 79"/>
                    <a:gd name="T24" fmla="*/ 8 w 44"/>
                    <a:gd name="T25" fmla="*/ 79 h 79"/>
                    <a:gd name="T26" fmla="*/ 31 w 44"/>
                    <a:gd name="T27" fmla="*/ 64 h 79"/>
                    <a:gd name="T28" fmla="*/ 23 w 44"/>
                    <a:gd name="T29" fmla="*/ 53 h 79"/>
                    <a:gd name="T30" fmla="*/ 29 w 44"/>
                    <a:gd name="T31" fmla="*/ 35 h 79"/>
                    <a:gd name="T32" fmla="*/ 42 w 44"/>
                    <a:gd name="T33" fmla="*/ 26 h 79"/>
                    <a:gd name="T34" fmla="*/ 44 w 44"/>
                    <a:gd name="T35" fmla="*/ 13 h 79"/>
                    <a:gd name="T36" fmla="*/ 29 w 44"/>
                    <a:gd name="T37" fmla="*/ 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" h="79">
                      <a:moveTo>
                        <a:pt x="29" y="2"/>
                      </a:moveTo>
                      <a:lnTo>
                        <a:pt x="25" y="4"/>
                      </a:lnTo>
                      <a:lnTo>
                        <a:pt x="17" y="0"/>
                      </a:lnTo>
                      <a:lnTo>
                        <a:pt x="4" y="2"/>
                      </a:lnTo>
                      <a:lnTo>
                        <a:pt x="4" y="20"/>
                      </a:lnTo>
                      <a:lnTo>
                        <a:pt x="11" y="22"/>
                      </a:lnTo>
                      <a:lnTo>
                        <a:pt x="11" y="15"/>
                      </a:lnTo>
                      <a:lnTo>
                        <a:pt x="23" y="28"/>
                      </a:lnTo>
                      <a:lnTo>
                        <a:pt x="19" y="39"/>
                      </a:lnTo>
                      <a:lnTo>
                        <a:pt x="10" y="46"/>
                      </a:lnTo>
                      <a:lnTo>
                        <a:pt x="6" y="62"/>
                      </a:lnTo>
                      <a:lnTo>
                        <a:pt x="0" y="70"/>
                      </a:lnTo>
                      <a:lnTo>
                        <a:pt x="8" y="79"/>
                      </a:lnTo>
                      <a:lnTo>
                        <a:pt x="31" y="64"/>
                      </a:lnTo>
                      <a:lnTo>
                        <a:pt x="23" y="53"/>
                      </a:lnTo>
                      <a:lnTo>
                        <a:pt x="29" y="35"/>
                      </a:lnTo>
                      <a:lnTo>
                        <a:pt x="42" y="26"/>
                      </a:lnTo>
                      <a:lnTo>
                        <a:pt x="44" y="13"/>
                      </a:lnTo>
                      <a:lnTo>
                        <a:pt x="29" y="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2" name="Freeform 74"/>
                <p:cNvSpPr>
                  <a:spLocks/>
                </p:cNvSpPr>
                <p:nvPr/>
              </p:nvSpPr>
              <p:spPr bwMode="auto">
                <a:xfrm>
                  <a:off x="3003" y="1678"/>
                  <a:ext cx="27" cy="47"/>
                </a:xfrm>
                <a:custGeom>
                  <a:avLst/>
                  <a:gdLst>
                    <a:gd name="T0" fmla="*/ 17 w 27"/>
                    <a:gd name="T1" fmla="*/ 0 h 47"/>
                    <a:gd name="T2" fmla="*/ 27 w 27"/>
                    <a:gd name="T3" fmla="*/ 11 h 47"/>
                    <a:gd name="T4" fmla="*/ 21 w 27"/>
                    <a:gd name="T5" fmla="*/ 23 h 47"/>
                    <a:gd name="T6" fmla="*/ 19 w 27"/>
                    <a:gd name="T7" fmla="*/ 34 h 47"/>
                    <a:gd name="T8" fmla="*/ 6 w 27"/>
                    <a:gd name="T9" fmla="*/ 47 h 47"/>
                    <a:gd name="T10" fmla="*/ 0 w 27"/>
                    <a:gd name="T11" fmla="*/ 38 h 47"/>
                    <a:gd name="T12" fmla="*/ 6 w 27"/>
                    <a:gd name="T13" fmla="*/ 21 h 47"/>
                    <a:gd name="T14" fmla="*/ 17 w 27"/>
                    <a:gd name="T15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" h="47">
                      <a:moveTo>
                        <a:pt x="17" y="0"/>
                      </a:moveTo>
                      <a:lnTo>
                        <a:pt x="27" y="11"/>
                      </a:lnTo>
                      <a:lnTo>
                        <a:pt x="21" y="23"/>
                      </a:lnTo>
                      <a:lnTo>
                        <a:pt x="19" y="34"/>
                      </a:lnTo>
                      <a:lnTo>
                        <a:pt x="6" y="47"/>
                      </a:lnTo>
                      <a:lnTo>
                        <a:pt x="0" y="38"/>
                      </a:lnTo>
                      <a:lnTo>
                        <a:pt x="6" y="2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3" name="Freeform 75"/>
                <p:cNvSpPr>
                  <a:spLocks/>
                </p:cNvSpPr>
                <p:nvPr/>
              </p:nvSpPr>
              <p:spPr bwMode="auto">
                <a:xfrm>
                  <a:off x="3051" y="1635"/>
                  <a:ext cx="28" cy="70"/>
                </a:xfrm>
                <a:custGeom>
                  <a:avLst/>
                  <a:gdLst>
                    <a:gd name="T0" fmla="*/ 13 w 28"/>
                    <a:gd name="T1" fmla="*/ 0 h 70"/>
                    <a:gd name="T2" fmla="*/ 26 w 28"/>
                    <a:gd name="T3" fmla="*/ 13 h 70"/>
                    <a:gd name="T4" fmla="*/ 24 w 28"/>
                    <a:gd name="T5" fmla="*/ 22 h 70"/>
                    <a:gd name="T6" fmla="*/ 19 w 28"/>
                    <a:gd name="T7" fmla="*/ 29 h 70"/>
                    <a:gd name="T8" fmla="*/ 26 w 28"/>
                    <a:gd name="T9" fmla="*/ 48 h 70"/>
                    <a:gd name="T10" fmla="*/ 28 w 28"/>
                    <a:gd name="T11" fmla="*/ 57 h 70"/>
                    <a:gd name="T12" fmla="*/ 21 w 28"/>
                    <a:gd name="T13" fmla="*/ 68 h 70"/>
                    <a:gd name="T14" fmla="*/ 9 w 28"/>
                    <a:gd name="T15" fmla="*/ 70 h 70"/>
                    <a:gd name="T16" fmla="*/ 0 w 28"/>
                    <a:gd name="T17" fmla="*/ 55 h 70"/>
                    <a:gd name="T18" fmla="*/ 6 w 28"/>
                    <a:gd name="T19" fmla="*/ 42 h 70"/>
                    <a:gd name="T20" fmla="*/ 13 w 28"/>
                    <a:gd name="T21" fmla="*/ 29 h 70"/>
                    <a:gd name="T22" fmla="*/ 13 w 28"/>
                    <a:gd name="T23" fmla="*/ 15 h 70"/>
                    <a:gd name="T24" fmla="*/ 13 w 28"/>
                    <a:gd name="T2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" h="70">
                      <a:moveTo>
                        <a:pt x="13" y="0"/>
                      </a:moveTo>
                      <a:lnTo>
                        <a:pt x="26" y="13"/>
                      </a:lnTo>
                      <a:lnTo>
                        <a:pt x="24" y="22"/>
                      </a:lnTo>
                      <a:lnTo>
                        <a:pt x="19" y="29"/>
                      </a:lnTo>
                      <a:lnTo>
                        <a:pt x="26" y="48"/>
                      </a:lnTo>
                      <a:lnTo>
                        <a:pt x="28" y="57"/>
                      </a:lnTo>
                      <a:lnTo>
                        <a:pt x="21" y="68"/>
                      </a:lnTo>
                      <a:lnTo>
                        <a:pt x="9" y="70"/>
                      </a:lnTo>
                      <a:lnTo>
                        <a:pt x="0" y="55"/>
                      </a:lnTo>
                      <a:lnTo>
                        <a:pt x="6" y="42"/>
                      </a:lnTo>
                      <a:lnTo>
                        <a:pt x="13" y="29"/>
                      </a:lnTo>
                      <a:lnTo>
                        <a:pt x="13" y="15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4" name="Freeform 76"/>
                <p:cNvSpPr>
                  <a:spLocks/>
                </p:cNvSpPr>
                <p:nvPr/>
              </p:nvSpPr>
              <p:spPr bwMode="auto">
                <a:xfrm>
                  <a:off x="3107" y="1526"/>
                  <a:ext cx="152" cy="199"/>
                </a:xfrm>
                <a:custGeom>
                  <a:avLst/>
                  <a:gdLst>
                    <a:gd name="T0" fmla="*/ 44 w 152"/>
                    <a:gd name="T1" fmla="*/ 2 h 199"/>
                    <a:gd name="T2" fmla="*/ 28 w 152"/>
                    <a:gd name="T3" fmla="*/ 19 h 199"/>
                    <a:gd name="T4" fmla="*/ 20 w 152"/>
                    <a:gd name="T5" fmla="*/ 7 h 199"/>
                    <a:gd name="T6" fmla="*/ 19 w 152"/>
                    <a:gd name="T7" fmla="*/ 0 h 199"/>
                    <a:gd name="T8" fmla="*/ 6 w 152"/>
                    <a:gd name="T9" fmla="*/ 2 h 199"/>
                    <a:gd name="T10" fmla="*/ 0 w 152"/>
                    <a:gd name="T11" fmla="*/ 15 h 199"/>
                    <a:gd name="T12" fmla="*/ 11 w 152"/>
                    <a:gd name="T13" fmla="*/ 31 h 199"/>
                    <a:gd name="T14" fmla="*/ 13 w 152"/>
                    <a:gd name="T15" fmla="*/ 50 h 199"/>
                    <a:gd name="T16" fmla="*/ 28 w 152"/>
                    <a:gd name="T17" fmla="*/ 74 h 199"/>
                    <a:gd name="T18" fmla="*/ 41 w 152"/>
                    <a:gd name="T19" fmla="*/ 85 h 199"/>
                    <a:gd name="T20" fmla="*/ 39 w 152"/>
                    <a:gd name="T21" fmla="*/ 93 h 199"/>
                    <a:gd name="T22" fmla="*/ 41 w 152"/>
                    <a:gd name="T23" fmla="*/ 99 h 199"/>
                    <a:gd name="T24" fmla="*/ 41 w 152"/>
                    <a:gd name="T25" fmla="*/ 108 h 199"/>
                    <a:gd name="T26" fmla="*/ 59 w 152"/>
                    <a:gd name="T27" fmla="*/ 108 h 199"/>
                    <a:gd name="T28" fmla="*/ 74 w 152"/>
                    <a:gd name="T29" fmla="*/ 127 h 199"/>
                    <a:gd name="T30" fmla="*/ 72 w 152"/>
                    <a:gd name="T31" fmla="*/ 130 h 199"/>
                    <a:gd name="T32" fmla="*/ 67 w 152"/>
                    <a:gd name="T33" fmla="*/ 143 h 199"/>
                    <a:gd name="T34" fmla="*/ 57 w 152"/>
                    <a:gd name="T35" fmla="*/ 142 h 199"/>
                    <a:gd name="T36" fmla="*/ 44 w 152"/>
                    <a:gd name="T37" fmla="*/ 140 h 199"/>
                    <a:gd name="T38" fmla="*/ 35 w 152"/>
                    <a:gd name="T39" fmla="*/ 147 h 199"/>
                    <a:gd name="T40" fmla="*/ 39 w 152"/>
                    <a:gd name="T41" fmla="*/ 162 h 199"/>
                    <a:gd name="T42" fmla="*/ 48 w 152"/>
                    <a:gd name="T43" fmla="*/ 182 h 199"/>
                    <a:gd name="T44" fmla="*/ 72 w 152"/>
                    <a:gd name="T45" fmla="*/ 199 h 199"/>
                    <a:gd name="T46" fmla="*/ 93 w 152"/>
                    <a:gd name="T47" fmla="*/ 184 h 199"/>
                    <a:gd name="T48" fmla="*/ 91 w 152"/>
                    <a:gd name="T49" fmla="*/ 169 h 199"/>
                    <a:gd name="T50" fmla="*/ 89 w 152"/>
                    <a:gd name="T51" fmla="*/ 158 h 199"/>
                    <a:gd name="T52" fmla="*/ 91 w 152"/>
                    <a:gd name="T53" fmla="*/ 145 h 199"/>
                    <a:gd name="T54" fmla="*/ 100 w 152"/>
                    <a:gd name="T55" fmla="*/ 147 h 199"/>
                    <a:gd name="T56" fmla="*/ 108 w 152"/>
                    <a:gd name="T57" fmla="*/ 136 h 199"/>
                    <a:gd name="T58" fmla="*/ 119 w 152"/>
                    <a:gd name="T59" fmla="*/ 134 h 199"/>
                    <a:gd name="T60" fmla="*/ 130 w 152"/>
                    <a:gd name="T61" fmla="*/ 119 h 199"/>
                    <a:gd name="T62" fmla="*/ 115 w 152"/>
                    <a:gd name="T63" fmla="*/ 105 h 199"/>
                    <a:gd name="T64" fmla="*/ 104 w 152"/>
                    <a:gd name="T65" fmla="*/ 116 h 199"/>
                    <a:gd name="T66" fmla="*/ 100 w 152"/>
                    <a:gd name="T67" fmla="*/ 119 h 199"/>
                    <a:gd name="T68" fmla="*/ 89 w 152"/>
                    <a:gd name="T69" fmla="*/ 106 h 199"/>
                    <a:gd name="T70" fmla="*/ 96 w 152"/>
                    <a:gd name="T71" fmla="*/ 97 h 199"/>
                    <a:gd name="T72" fmla="*/ 104 w 152"/>
                    <a:gd name="T73" fmla="*/ 105 h 199"/>
                    <a:gd name="T74" fmla="*/ 113 w 152"/>
                    <a:gd name="T75" fmla="*/ 93 h 199"/>
                    <a:gd name="T76" fmla="*/ 126 w 152"/>
                    <a:gd name="T77" fmla="*/ 92 h 199"/>
                    <a:gd name="T78" fmla="*/ 132 w 152"/>
                    <a:gd name="T79" fmla="*/ 108 h 199"/>
                    <a:gd name="T80" fmla="*/ 143 w 152"/>
                    <a:gd name="T81" fmla="*/ 112 h 199"/>
                    <a:gd name="T82" fmla="*/ 152 w 152"/>
                    <a:gd name="T83" fmla="*/ 101 h 199"/>
                    <a:gd name="T84" fmla="*/ 130 w 152"/>
                    <a:gd name="T85" fmla="*/ 78 h 199"/>
                    <a:gd name="T86" fmla="*/ 133 w 152"/>
                    <a:gd name="T87" fmla="*/ 69 h 199"/>
                    <a:gd name="T88" fmla="*/ 126 w 152"/>
                    <a:gd name="T89" fmla="*/ 67 h 199"/>
                    <a:gd name="T90" fmla="*/ 133 w 152"/>
                    <a:gd name="T91" fmla="*/ 50 h 199"/>
                    <a:gd name="T92" fmla="*/ 122 w 152"/>
                    <a:gd name="T93" fmla="*/ 52 h 199"/>
                    <a:gd name="T94" fmla="*/ 98 w 152"/>
                    <a:gd name="T95" fmla="*/ 61 h 199"/>
                    <a:gd name="T96" fmla="*/ 98 w 152"/>
                    <a:gd name="T97" fmla="*/ 81 h 199"/>
                    <a:gd name="T98" fmla="*/ 89 w 152"/>
                    <a:gd name="T99" fmla="*/ 76 h 199"/>
                    <a:gd name="T100" fmla="*/ 80 w 152"/>
                    <a:gd name="T101" fmla="*/ 83 h 199"/>
                    <a:gd name="T102" fmla="*/ 61 w 152"/>
                    <a:gd name="T103" fmla="*/ 80 h 199"/>
                    <a:gd name="T104" fmla="*/ 57 w 152"/>
                    <a:gd name="T105" fmla="*/ 67 h 199"/>
                    <a:gd name="T106" fmla="*/ 52 w 152"/>
                    <a:gd name="T107" fmla="*/ 52 h 199"/>
                    <a:gd name="T108" fmla="*/ 65 w 152"/>
                    <a:gd name="T109" fmla="*/ 63 h 199"/>
                    <a:gd name="T110" fmla="*/ 80 w 152"/>
                    <a:gd name="T111" fmla="*/ 56 h 199"/>
                    <a:gd name="T112" fmla="*/ 82 w 152"/>
                    <a:gd name="T113" fmla="*/ 52 h 199"/>
                    <a:gd name="T114" fmla="*/ 80 w 152"/>
                    <a:gd name="T115" fmla="*/ 41 h 199"/>
                    <a:gd name="T116" fmla="*/ 63 w 152"/>
                    <a:gd name="T117" fmla="*/ 31 h 199"/>
                    <a:gd name="T118" fmla="*/ 54 w 152"/>
                    <a:gd name="T119" fmla="*/ 28 h 199"/>
                    <a:gd name="T120" fmla="*/ 57 w 152"/>
                    <a:gd name="T121" fmla="*/ 17 h 199"/>
                    <a:gd name="T122" fmla="*/ 57 w 152"/>
                    <a:gd name="T123" fmla="*/ 6 h 199"/>
                    <a:gd name="T124" fmla="*/ 44 w 152"/>
                    <a:gd name="T125" fmla="*/ 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52" h="199">
                      <a:moveTo>
                        <a:pt x="44" y="2"/>
                      </a:moveTo>
                      <a:lnTo>
                        <a:pt x="28" y="19"/>
                      </a:lnTo>
                      <a:lnTo>
                        <a:pt x="20" y="7"/>
                      </a:lnTo>
                      <a:lnTo>
                        <a:pt x="19" y="0"/>
                      </a:lnTo>
                      <a:lnTo>
                        <a:pt x="6" y="2"/>
                      </a:lnTo>
                      <a:lnTo>
                        <a:pt x="0" y="15"/>
                      </a:lnTo>
                      <a:lnTo>
                        <a:pt x="11" y="31"/>
                      </a:lnTo>
                      <a:lnTo>
                        <a:pt x="13" y="50"/>
                      </a:lnTo>
                      <a:lnTo>
                        <a:pt x="28" y="74"/>
                      </a:lnTo>
                      <a:lnTo>
                        <a:pt x="41" y="85"/>
                      </a:lnTo>
                      <a:lnTo>
                        <a:pt x="39" y="93"/>
                      </a:lnTo>
                      <a:lnTo>
                        <a:pt x="41" y="99"/>
                      </a:lnTo>
                      <a:lnTo>
                        <a:pt x="41" y="108"/>
                      </a:lnTo>
                      <a:lnTo>
                        <a:pt x="59" y="108"/>
                      </a:lnTo>
                      <a:lnTo>
                        <a:pt x="74" y="127"/>
                      </a:lnTo>
                      <a:lnTo>
                        <a:pt x="72" y="130"/>
                      </a:lnTo>
                      <a:lnTo>
                        <a:pt x="67" y="143"/>
                      </a:lnTo>
                      <a:lnTo>
                        <a:pt x="57" y="142"/>
                      </a:lnTo>
                      <a:lnTo>
                        <a:pt x="44" y="140"/>
                      </a:lnTo>
                      <a:lnTo>
                        <a:pt x="35" y="147"/>
                      </a:lnTo>
                      <a:lnTo>
                        <a:pt x="39" y="162"/>
                      </a:lnTo>
                      <a:lnTo>
                        <a:pt x="48" y="182"/>
                      </a:lnTo>
                      <a:lnTo>
                        <a:pt x="72" y="199"/>
                      </a:lnTo>
                      <a:lnTo>
                        <a:pt x="93" y="184"/>
                      </a:lnTo>
                      <a:lnTo>
                        <a:pt x="91" y="169"/>
                      </a:lnTo>
                      <a:lnTo>
                        <a:pt x="89" y="158"/>
                      </a:lnTo>
                      <a:lnTo>
                        <a:pt x="91" y="145"/>
                      </a:lnTo>
                      <a:lnTo>
                        <a:pt x="100" y="147"/>
                      </a:lnTo>
                      <a:lnTo>
                        <a:pt x="108" y="136"/>
                      </a:lnTo>
                      <a:lnTo>
                        <a:pt x="119" y="134"/>
                      </a:lnTo>
                      <a:lnTo>
                        <a:pt x="130" y="119"/>
                      </a:lnTo>
                      <a:lnTo>
                        <a:pt x="115" y="105"/>
                      </a:lnTo>
                      <a:lnTo>
                        <a:pt x="104" y="116"/>
                      </a:lnTo>
                      <a:lnTo>
                        <a:pt x="100" y="119"/>
                      </a:lnTo>
                      <a:lnTo>
                        <a:pt x="89" y="106"/>
                      </a:lnTo>
                      <a:lnTo>
                        <a:pt x="96" y="97"/>
                      </a:lnTo>
                      <a:lnTo>
                        <a:pt x="104" y="105"/>
                      </a:lnTo>
                      <a:lnTo>
                        <a:pt x="113" y="93"/>
                      </a:lnTo>
                      <a:lnTo>
                        <a:pt x="126" y="92"/>
                      </a:lnTo>
                      <a:lnTo>
                        <a:pt x="132" y="108"/>
                      </a:lnTo>
                      <a:lnTo>
                        <a:pt x="143" y="112"/>
                      </a:lnTo>
                      <a:lnTo>
                        <a:pt x="152" y="101"/>
                      </a:lnTo>
                      <a:lnTo>
                        <a:pt x="130" y="78"/>
                      </a:lnTo>
                      <a:lnTo>
                        <a:pt x="133" y="69"/>
                      </a:lnTo>
                      <a:lnTo>
                        <a:pt x="126" y="67"/>
                      </a:lnTo>
                      <a:lnTo>
                        <a:pt x="133" y="50"/>
                      </a:lnTo>
                      <a:lnTo>
                        <a:pt x="122" y="52"/>
                      </a:lnTo>
                      <a:lnTo>
                        <a:pt x="98" y="61"/>
                      </a:lnTo>
                      <a:lnTo>
                        <a:pt x="98" y="81"/>
                      </a:lnTo>
                      <a:lnTo>
                        <a:pt x="89" y="76"/>
                      </a:lnTo>
                      <a:lnTo>
                        <a:pt x="80" y="83"/>
                      </a:lnTo>
                      <a:lnTo>
                        <a:pt x="61" y="80"/>
                      </a:lnTo>
                      <a:lnTo>
                        <a:pt x="57" y="67"/>
                      </a:lnTo>
                      <a:lnTo>
                        <a:pt x="52" y="52"/>
                      </a:lnTo>
                      <a:lnTo>
                        <a:pt x="65" y="63"/>
                      </a:lnTo>
                      <a:lnTo>
                        <a:pt x="80" y="56"/>
                      </a:lnTo>
                      <a:lnTo>
                        <a:pt x="82" y="52"/>
                      </a:lnTo>
                      <a:lnTo>
                        <a:pt x="80" y="41"/>
                      </a:lnTo>
                      <a:lnTo>
                        <a:pt x="63" y="31"/>
                      </a:lnTo>
                      <a:lnTo>
                        <a:pt x="54" y="28"/>
                      </a:lnTo>
                      <a:lnTo>
                        <a:pt x="57" y="17"/>
                      </a:lnTo>
                      <a:lnTo>
                        <a:pt x="57" y="6"/>
                      </a:lnTo>
                      <a:lnTo>
                        <a:pt x="44" y="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85" name="Freeform 77"/>
                <p:cNvSpPr>
                  <a:spLocks/>
                </p:cNvSpPr>
                <p:nvPr/>
              </p:nvSpPr>
              <p:spPr bwMode="auto">
                <a:xfrm>
                  <a:off x="3086" y="1631"/>
                  <a:ext cx="49" cy="50"/>
                </a:xfrm>
                <a:custGeom>
                  <a:avLst/>
                  <a:gdLst>
                    <a:gd name="T0" fmla="*/ 44 w 49"/>
                    <a:gd name="T1" fmla="*/ 0 h 50"/>
                    <a:gd name="T2" fmla="*/ 49 w 49"/>
                    <a:gd name="T3" fmla="*/ 6 h 50"/>
                    <a:gd name="T4" fmla="*/ 49 w 49"/>
                    <a:gd name="T5" fmla="*/ 17 h 50"/>
                    <a:gd name="T6" fmla="*/ 47 w 49"/>
                    <a:gd name="T7" fmla="*/ 26 h 50"/>
                    <a:gd name="T8" fmla="*/ 24 w 49"/>
                    <a:gd name="T9" fmla="*/ 43 h 50"/>
                    <a:gd name="T10" fmla="*/ 11 w 49"/>
                    <a:gd name="T11" fmla="*/ 50 h 50"/>
                    <a:gd name="T12" fmla="*/ 0 w 49"/>
                    <a:gd name="T13" fmla="*/ 39 h 50"/>
                    <a:gd name="T14" fmla="*/ 9 w 49"/>
                    <a:gd name="T15" fmla="*/ 24 h 50"/>
                    <a:gd name="T16" fmla="*/ 20 w 49"/>
                    <a:gd name="T17" fmla="*/ 17 h 50"/>
                    <a:gd name="T18" fmla="*/ 44 w 49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50">
                      <a:moveTo>
                        <a:pt x="44" y="0"/>
                      </a:moveTo>
                      <a:lnTo>
                        <a:pt x="49" y="6"/>
                      </a:lnTo>
                      <a:lnTo>
                        <a:pt x="49" y="17"/>
                      </a:lnTo>
                      <a:lnTo>
                        <a:pt x="47" y="26"/>
                      </a:lnTo>
                      <a:lnTo>
                        <a:pt x="24" y="43"/>
                      </a:lnTo>
                      <a:lnTo>
                        <a:pt x="11" y="50"/>
                      </a:lnTo>
                      <a:lnTo>
                        <a:pt x="0" y="39"/>
                      </a:lnTo>
                      <a:lnTo>
                        <a:pt x="9" y="24"/>
                      </a:lnTo>
                      <a:lnTo>
                        <a:pt x="20" y="17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</p:grpSp>
        </p:grpSp>
        <p:sp>
          <p:nvSpPr>
            <p:cNvPr id="88" name="Freeform 78"/>
            <p:cNvSpPr>
              <a:spLocks/>
            </p:cNvSpPr>
            <p:nvPr/>
          </p:nvSpPr>
          <p:spPr bwMode="auto">
            <a:xfrm>
              <a:off x="3127535" y="4308475"/>
              <a:ext cx="638175" cy="349250"/>
            </a:xfrm>
            <a:custGeom>
              <a:avLst/>
              <a:gdLst>
                <a:gd name="T0" fmla="*/ 99 w 402"/>
                <a:gd name="T1" fmla="*/ 211 h 220"/>
                <a:gd name="T2" fmla="*/ 96 w 402"/>
                <a:gd name="T3" fmla="*/ 199 h 220"/>
                <a:gd name="T4" fmla="*/ 83 w 402"/>
                <a:gd name="T5" fmla="*/ 192 h 220"/>
                <a:gd name="T6" fmla="*/ 36 w 402"/>
                <a:gd name="T7" fmla="*/ 149 h 220"/>
                <a:gd name="T8" fmla="*/ 33 w 402"/>
                <a:gd name="T9" fmla="*/ 126 h 220"/>
                <a:gd name="T10" fmla="*/ 12 w 402"/>
                <a:gd name="T11" fmla="*/ 123 h 220"/>
                <a:gd name="T12" fmla="*/ 13 w 402"/>
                <a:gd name="T13" fmla="*/ 102 h 220"/>
                <a:gd name="T14" fmla="*/ 6 w 402"/>
                <a:gd name="T15" fmla="*/ 82 h 220"/>
                <a:gd name="T16" fmla="*/ 0 w 402"/>
                <a:gd name="T17" fmla="*/ 71 h 220"/>
                <a:gd name="T18" fmla="*/ 4 w 402"/>
                <a:gd name="T19" fmla="*/ 59 h 220"/>
                <a:gd name="T20" fmla="*/ 19 w 402"/>
                <a:gd name="T21" fmla="*/ 59 h 220"/>
                <a:gd name="T22" fmla="*/ 45 w 402"/>
                <a:gd name="T23" fmla="*/ 53 h 220"/>
                <a:gd name="T24" fmla="*/ 126 w 402"/>
                <a:gd name="T25" fmla="*/ 11 h 220"/>
                <a:gd name="T26" fmla="*/ 143 w 402"/>
                <a:gd name="T27" fmla="*/ 0 h 220"/>
                <a:gd name="T28" fmla="*/ 154 w 402"/>
                <a:gd name="T29" fmla="*/ 13 h 220"/>
                <a:gd name="T30" fmla="*/ 171 w 402"/>
                <a:gd name="T31" fmla="*/ 6 h 220"/>
                <a:gd name="T32" fmla="*/ 187 w 402"/>
                <a:gd name="T33" fmla="*/ 7 h 220"/>
                <a:gd name="T34" fmla="*/ 197 w 402"/>
                <a:gd name="T35" fmla="*/ 14 h 220"/>
                <a:gd name="T36" fmla="*/ 197 w 402"/>
                <a:gd name="T37" fmla="*/ 33 h 220"/>
                <a:gd name="T38" fmla="*/ 226 w 402"/>
                <a:gd name="T39" fmla="*/ 52 h 220"/>
                <a:gd name="T40" fmla="*/ 228 w 402"/>
                <a:gd name="T41" fmla="*/ 65 h 220"/>
                <a:gd name="T42" fmla="*/ 239 w 402"/>
                <a:gd name="T43" fmla="*/ 80 h 220"/>
                <a:gd name="T44" fmla="*/ 247 w 402"/>
                <a:gd name="T45" fmla="*/ 86 h 220"/>
                <a:gd name="T46" fmla="*/ 252 w 402"/>
                <a:gd name="T47" fmla="*/ 80 h 220"/>
                <a:gd name="T48" fmla="*/ 273 w 402"/>
                <a:gd name="T49" fmla="*/ 69 h 220"/>
                <a:gd name="T50" fmla="*/ 282 w 402"/>
                <a:gd name="T51" fmla="*/ 71 h 220"/>
                <a:gd name="T52" fmla="*/ 308 w 402"/>
                <a:gd name="T53" fmla="*/ 100 h 220"/>
                <a:gd name="T54" fmla="*/ 314 w 402"/>
                <a:gd name="T55" fmla="*/ 99 h 220"/>
                <a:gd name="T56" fmla="*/ 341 w 402"/>
                <a:gd name="T57" fmla="*/ 115 h 220"/>
                <a:gd name="T58" fmla="*/ 381 w 402"/>
                <a:gd name="T59" fmla="*/ 113 h 220"/>
                <a:gd name="T60" fmla="*/ 402 w 402"/>
                <a:gd name="T61" fmla="*/ 126 h 220"/>
                <a:gd name="T62" fmla="*/ 358 w 402"/>
                <a:gd name="T63" fmla="*/ 151 h 220"/>
                <a:gd name="T64" fmla="*/ 356 w 402"/>
                <a:gd name="T65" fmla="*/ 181 h 220"/>
                <a:gd name="T66" fmla="*/ 329 w 402"/>
                <a:gd name="T67" fmla="*/ 206 h 220"/>
                <a:gd name="T68" fmla="*/ 300 w 402"/>
                <a:gd name="T69" fmla="*/ 205 h 220"/>
                <a:gd name="T70" fmla="*/ 284 w 402"/>
                <a:gd name="T71" fmla="*/ 212 h 220"/>
                <a:gd name="T72" fmla="*/ 264 w 402"/>
                <a:gd name="T73" fmla="*/ 220 h 220"/>
                <a:gd name="T74" fmla="*/ 239 w 402"/>
                <a:gd name="T75" fmla="*/ 204 h 220"/>
                <a:gd name="T76" fmla="*/ 223 w 402"/>
                <a:gd name="T77" fmla="*/ 212 h 220"/>
                <a:gd name="T78" fmla="*/ 209 w 402"/>
                <a:gd name="T79" fmla="*/ 215 h 220"/>
                <a:gd name="T80" fmla="*/ 197 w 402"/>
                <a:gd name="T81" fmla="*/ 196 h 220"/>
                <a:gd name="T82" fmla="*/ 162 w 402"/>
                <a:gd name="T83" fmla="*/ 197 h 220"/>
                <a:gd name="T84" fmla="*/ 151 w 402"/>
                <a:gd name="T85" fmla="*/ 205 h 220"/>
                <a:gd name="T86" fmla="*/ 143 w 402"/>
                <a:gd name="T87" fmla="*/ 213 h 220"/>
                <a:gd name="T88" fmla="*/ 128 w 402"/>
                <a:gd name="T89" fmla="*/ 213 h 220"/>
                <a:gd name="T90" fmla="*/ 112 w 402"/>
                <a:gd name="T91" fmla="*/ 216 h 220"/>
                <a:gd name="T92" fmla="*/ 99 w 402"/>
                <a:gd name="T93" fmla="*/ 21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2" h="220">
                  <a:moveTo>
                    <a:pt x="99" y="211"/>
                  </a:moveTo>
                  <a:lnTo>
                    <a:pt x="96" y="199"/>
                  </a:lnTo>
                  <a:lnTo>
                    <a:pt x="83" y="192"/>
                  </a:lnTo>
                  <a:lnTo>
                    <a:pt x="36" y="149"/>
                  </a:lnTo>
                  <a:lnTo>
                    <a:pt x="33" y="126"/>
                  </a:lnTo>
                  <a:lnTo>
                    <a:pt x="12" y="123"/>
                  </a:lnTo>
                  <a:lnTo>
                    <a:pt x="13" y="102"/>
                  </a:lnTo>
                  <a:lnTo>
                    <a:pt x="6" y="82"/>
                  </a:lnTo>
                  <a:lnTo>
                    <a:pt x="0" y="71"/>
                  </a:lnTo>
                  <a:lnTo>
                    <a:pt x="4" y="59"/>
                  </a:lnTo>
                  <a:lnTo>
                    <a:pt x="19" y="59"/>
                  </a:lnTo>
                  <a:lnTo>
                    <a:pt x="45" y="53"/>
                  </a:lnTo>
                  <a:lnTo>
                    <a:pt x="126" y="11"/>
                  </a:lnTo>
                  <a:lnTo>
                    <a:pt x="143" y="0"/>
                  </a:lnTo>
                  <a:lnTo>
                    <a:pt x="154" y="13"/>
                  </a:lnTo>
                  <a:lnTo>
                    <a:pt x="171" y="6"/>
                  </a:lnTo>
                  <a:lnTo>
                    <a:pt x="187" y="7"/>
                  </a:lnTo>
                  <a:lnTo>
                    <a:pt x="197" y="14"/>
                  </a:lnTo>
                  <a:lnTo>
                    <a:pt x="197" y="33"/>
                  </a:lnTo>
                  <a:lnTo>
                    <a:pt x="226" y="52"/>
                  </a:lnTo>
                  <a:lnTo>
                    <a:pt x="228" y="65"/>
                  </a:lnTo>
                  <a:lnTo>
                    <a:pt x="239" y="80"/>
                  </a:lnTo>
                  <a:lnTo>
                    <a:pt x="247" y="86"/>
                  </a:lnTo>
                  <a:lnTo>
                    <a:pt x="252" y="80"/>
                  </a:lnTo>
                  <a:lnTo>
                    <a:pt x="273" y="69"/>
                  </a:lnTo>
                  <a:lnTo>
                    <a:pt x="282" y="71"/>
                  </a:lnTo>
                  <a:lnTo>
                    <a:pt x="308" y="100"/>
                  </a:lnTo>
                  <a:lnTo>
                    <a:pt x="314" y="99"/>
                  </a:lnTo>
                  <a:lnTo>
                    <a:pt x="341" y="115"/>
                  </a:lnTo>
                  <a:lnTo>
                    <a:pt x="381" y="113"/>
                  </a:lnTo>
                  <a:lnTo>
                    <a:pt x="402" y="126"/>
                  </a:lnTo>
                  <a:lnTo>
                    <a:pt x="358" y="151"/>
                  </a:lnTo>
                  <a:lnTo>
                    <a:pt x="356" y="181"/>
                  </a:lnTo>
                  <a:lnTo>
                    <a:pt x="329" y="206"/>
                  </a:lnTo>
                  <a:lnTo>
                    <a:pt x="300" y="205"/>
                  </a:lnTo>
                  <a:lnTo>
                    <a:pt x="284" y="212"/>
                  </a:lnTo>
                  <a:lnTo>
                    <a:pt x="264" y="220"/>
                  </a:lnTo>
                  <a:lnTo>
                    <a:pt x="239" y="204"/>
                  </a:lnTo>
                  <a:lnTo>
                    <a:pt x="223" y="212"/>
                  </a:lnTo>
                  <a:lnTo>
                    <a:pt x="209" y="215"/>
                  </a:lnTo>
                  <a:lnTo>
                    <a:pt x="197" y="196"/>
                  </a:lnTo>
                  <a:lnTo>
                    <a:pt x="162" y="197"/>
                  </a:lnTo>
                  <a:lnTo>
                    <a:pt x="151" y="205"/>
                  </a:lnTo>
                  <a:lnTo>
                    <a:pt x="143" y="213"/>
                  </a:lnTo>
                  <a:lnTo>
                    <a:pt x="128" y="213"/>
                  </a:lnTo>
                  <a:lnTo>
                    <a:pt x="112" y="216"/>
                  </a:lnTo>
                  <a:lnTo>
                    <a:pt x="99" y="2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auto">
            <a:xfrm>
              <a:off x="3191035" y="4957763"/>
              <a:ext cx="576262" cy="566737"/>
            </a:xfrm>
            <a:custGeom>
              <a:avLst/>
              <a:gdLst>
                <a:gd name="T0" fmla="*/ 7 w 363"/>
                <a:gd name="T1" fmla="*/ 102 h 357"/>
                <a:gd name="T2" fmla="*/ 22 w 363"/>
                <a:gd name="T3" fmla="*/ 130 h 357"/>
                <a:gd name="T4" fmla="*/ 41 w 363"/>
                <a:gd name="T5" fmla="*/ 126 h 357"/>
                <a:gd name="T6" fmla="*/ 56 w 363"/>
                <a:gd name="T7" fmla="*/ 98 h 357"/>
                <a:gd name="T8" fmla="*/ 82 w 363"/>
                <a:gd name="T9" fmla="*/ 111 h 357"/>
                <a:gd name="T10" fmla="*/ 89 w 363"/>
                <a:gd name="T11" fmla="*/ 135 h 357"/>
                <a:gd name="T12" fmla="*/ 102 w 363"/>
                <a:gd name="T13" fmla="*/ 167 h 357"/>
                <a:gd name="T14" fmla="*/ 115 w 363"/>
                <a:gd name="T15" fmla="*/ 189 h 357"/>
                <a:gd name="T16" fmla="*/ 106 w 363"/>
                <a:gd name="T17" fmla="*/ 199 h 357"/>
                <a:gd name="T18" fmla="*/ 161 w 363"/>
                <a:gd name="T19" fmla="*/ 260 h 357"/>
                <a:gd name="T20" fmla="*/ 187 w 363"/>
                <a:gd name="T21" fmla="*/ 263 h 357"/>
                <a:gd name="T22" fmla="*/ 228 w 363"/>
                <a:gd name="T23" fmla="*/ 291 h 357"/>
                <a:gd name="T24" fmla="*/ 239 w 363"/>
                <a:gd name="T25" fmla="*/ 314 h 357"/>
                <a:gd name="T26" fmla="*/ 250 w 363"/>
                <a:gd name="T27" fmla="*/ 313 h 357"/>
                <a:gd name="T28" fmla="*/ 274 w 363"/>
                <a:gd name="T29" fmla="*/ 326 h 357"/>
                <a:gd name="T30" fmla="*/ 290 w 363"/>
                <a:gd name="T31" fmla="*/ 325 h 357"/>
                <a:gd name="T32" fmla="*/ 289 w 363"/>
                <a:gd name="T33" fmla="*/ 301 h 357"/>
                <a:gd name="T34" fmla="*/ 271 w 363"/>
                <a:gd name="T35" fmla="*/ 275 h 357"/>
                <a:gd name="T36" fmla="*/ 228 w 363"/>
                <a:gd name="T37" fmla="*/ 232 h 357"/>
                <a:gd name="T38" fmla="*/ 213 w 363"/>
                <a:gd name="T39" fmla="*/ 228 h 357"/>
                <a:gd name="T40" fmla="*/ 198 w 363"/>
                <a:gd name="T41" fmla="*/ 217 h 357"/>
                <a:gd name="T42" fmla="*/ 187 w 363"/>
                <a:gd name="T43" fmla="*/ 197 h 357"/>
                <a:gd name="T44" fmla="*/ 169 w 363"/>
                <a:gd name="T45" fmla="*/ 165 h 357"/>
                <a:gd name="T46" fmla="*/ 137 w 363"/>
                <a:gd name="T47" fmla="*/ 126 h 357"/>
                <a:gd name="T48" fmla="*/ 154 w 363"/>
                <a:gd name="T49" fmla="*/ 119 h 357"/>
                <a:gd name="T50" fmla="*/ 222 w 363"/>
                <a:gd name="T51" fmla="*/ 102 h 357"/>
                <a:gd name="T52" fmla="*/ 254 w 363"/>
                <a:gd name="T53" fmla="*/ 122 h 357"/>
                <a:gd name="T54" fmla="*/ 267 w 363"/>
                <a:gd name="T55" fmla="*/ 122 h 357"/>
                <a:gd name="T56" fmla="*/ 295 w 363"/>
                <a:gd name="T57" fmla="*/ 124 h 357"/>
                <a:gd name="T58" fmla="*/ 332 w 363"/>
                <a:gd name="T59" fmla="*/ 122 h 357"/>
                <a:gd name="T60" fmla="*/ 356 w 363"/>
                <a:gd name="T61" fmla="*/ 135 h 357"/>
                <a:gd name="T62" fmla="*/ 363 w 363"/>
                <a:gd name="T63" fmla="*/ 111 h 357"/>
                <a:gd name="T64" fmla="*/ 344 w 363"/>
                <a:gd name="T65" fmla="*/ 91 h 357"/>
                <a:gd name="T66" fmla="*/ 343 w 363"/>
                <a:gd name="T67" fmla="*/ 69 h 357"/>
                <a:gd name="T68" fmla="*/ 328 w 363"/>
                <a:gd name="T69" fmla="*/ 54 h 357"/>
                <a:gd name="T70" fmla="*/ 312 w 363"/>
                <a:gd name="T71" fmla="*/ 58 h 357"/>
                <a:gd name="T72" fmla="*/ 293 w 363"/>
                <a:gd name="T73" fmla="*/ 65 h 357"/>
                <a:gd name="T74" fmla="*/ 265 w 363"/>
                <a:gd name="T75" fmla="*/ 43 h 357"/>
                <a:gd name="T76" fmla="*/ 241 w 363"/>
                <a:gd name="T77" fmla="*/ 33 h 357"/>
                <a:gd name="T78" fmla="*/ 198 w 363"/>
                <a:gd name="T79" fmla="*/ 0 h 357"/>
                <a:gd name="T80" fmla="*/ 157 w 363"/>
                <a:gd name="T81" fmla="*/ 24 h 357"/>
                <a:gd name="T82" fmla="*/ 145 w 363"/>
                <a:gd name="T83" fmla="*/ 45 h 357"/>
                <a:gd name="T84" fmla="*/ 80 w 363"/>
                <a:gd name="T85" fmla="*/ 80 h 357"/>
                <a:gd name="T86" fmla="*/ 41 w 363"/>
                <a:gd name="T87" fmla="*/ 80 h 357"/>
                <a:gd name="T88" fmla="*/ 0 w 363"/>
                <a:gd name="T89" fmla="*/ 8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3" h="357">
                  <a:moveTo>
                    <a:pt x="0" y="80"/>
                  </a:moveTo>
                  <a:lnTo>
                    <a:pt x="7" y="102"/>
                  </a:lnTo>
                  <a:lnTo>
                    <a:pt x="15" y="119"/>
                  </a:lnTo>
                  <a:lnTo>
                    <a:pt x="22" y="130"/>
                  </a:lnTo>
                  <a:lnTo>
                    <a:pt x="31" y="132"/>
                  </a:lnTo>
                  <a:lnTo>
                    <a:pt x="41" y="126"/>
                  </a:lnTo>
                  <a:lnTo>
                    <a:pt x="46" y="115"/>
                  </a:lnTo>
                  <a:lnTo>
                    <a:pt x="56" y="98"/>
                  </a:lnTo>
                  <a:lnTo>
                    <a:pt x="69" y="108"/>
                  </a:lnTo>
                  <a:lnTo>
                    <a:pt x="82" y="111"/>
                  </a:lnTo>
                  <a:lnTo>
                    <a:pt x="91" y="117"/>
                  </a:lnTo>
                  <a:lnTo>
                    <a:pt x="89" y="135"/>
                  </a:lnTo>
                  <a:lnTo>
                    <a:pt x="89" y="147"/>
                  </a:lnTo>
                  <a:lnTo>
                    <a:pt x="102" y="167"/>
                  </a:lnTo>
                  <a:lnTo>
                    <a:pt x="117" y="184"/>
                  </a:lnTo>
                  <a:lnTo>
                    <a:pt x="115" y="189"/>
                  </a:lnTo>
                  <a:lnTo>
                    <a:pt x="98" y="189"/>
                  </a:lnTo>
                  <a:lnTo>
                    <a:pt x="106" y="199"/>
                  </a:lnTo>
                  <a:lnTo>
                    <a:pt x="156" y="256"/>
                  </a:lnTo>
                  <a:lnTo>
                    <a:pt x="161" y="260"/>
                  </a:lnTo>
                  <a:lnTo>
                    <a:pt x="176" y="260"/>
                  </a:lnTo>
                  <a:lnTo>
                    <a:pt x="187" y="263"/>
                  </a:lnTo>
                  <a:lnTo>
                    <a:pt x="209" y="273"/>
                  </a:lnTo>
                  <a:lnTo>
                    <a:pt x="228" y="291"/>
                  </a:lnTo>
                  <a:lnTo>
                    <a:pt x="232" y="299"/>
                  </a:lnTo>
                  <a:lnTo>
                    <a:pt x="239" y="314"/>
                  </a:lnTo>
                  <a:lnTo>
                    <a:pt x="245" y="313"/>
                  </a:lnTo>
                  <a:lnTo>
                    <a:pt x="250" y="313"/>
                  </a:lnTo>
                  <a:lnTo>
                    <a:pt x="265" y="319"/>
                  </a:lnTo>
                  <a:lnTo>
                    <a:pt x="274" y="326"/>
                  </a:lnTo>
                  <a:lnTo>
                    <a:pt x="302" y="357"/>
                  </a:lnTo>
                  <a:lnTo>
                    <a:pt x="290" y="325"/>
                  </a:lnTo>
                  <a:lnTo>
                    <a:pt x="283" y="313"/>
                  </a:lnTo>
                  <a:lnTo>
                    <a:pt x="289" y="301"/>
                  </a:lnTo>
                  <a:lnTo>
                    <a:pt x="285" y="291"/>
                  </a:lnTo>
                  <a:lnTo>
                    <a:pt x="271" y="275"/>
                  </a:lnTo>
                  <a:lnTo>
                    <a:pt x="245" y="245"/>
                  </a:lnTo>
                  <a:lnTo>
                    <a:pt x="228" y="232"/>
                  </a:lnTo>
                  <a:lnTo>
                    <a:pt x="222" y="226"/>
                  </a:lnTo>
                  <a:lnTo>
                    <a:pt x="213" y="228"/>
                  </a:lnTo>
                  <a:lnTo>
                    <a:pt x="200" y="217"/>
                  </a:lnTo>
                  <a:lnTo>
                    <a:pt x="198" y="217"/>
                  </a:lnTo>
                  <a:lnTo>
                    <a:pt x="191" y="210"/>
                  </a:lnTo>
                  <a:lnTo>
                    <a:pt x="187" y="197"/>
                  </a:lnTo>
                  <a:lnTo>
                    <a:pt x="183" y="184"/>
                  </a:lnTo>
                  <a:lnTo>
                    <a:pt x="169" y="165"/>
                  </a:lnTo>
                  <a:lnTo>
                    <a:pt x="139" y="134"/>
                  </a:lnTo>
                  <a:lnTo>
                    <a:pt x="137" y="126"/>
                  </a:lnTo>
                  <a:lnTo>
                    <a:pt x="139" y="122"/>
                  </a:lnTo>
                  <a:lnTo>
                    <a:pt x="154" y="119"/>
                  </a:lnTo>
                  <a:lnTo>
                    <a:pt x="195" y="132"/>
                  </a:lnTo>
                  <a:lnTo>
                    <a:pt x="222" y="102"/>
                  </a:lnTo>
                  <a:lnTo>
                    <a:pt x="245" y="121"/>
                  </a:lnTo>
                  <a:lnTo>
                    <a:pt x="254" y="122"/>
                  </a:lnTo>
                  <a:lnTo>
                    <a:pt x="259" y="130"/>
                  </a:lnTo>
                  <a:lnTo>
                    <a:pt x="267" y="122"/>
                  </a:lnTo>
                  <a:lnTo>
                    <a:pt x="282" y="122"/>
                  </a:lnTo>
                  <a:lnTo>
                    <a:pt x="295" y="124"/>
                  </a:lnTo>
                  <a:lnTo>
                    <a:pt x="313" y="115"/>
                  </a:lnTo>
                  <a:lnTo>
                    <a:pt x="332" y="122"/>
                  </a:lnTo>
                  <a:lnTo>
                    <a:pt x="343" y="132"/>
                  </a:lnTo>
                  <a:lnTo>
                    <a:pt x="356" y="135"/>
                  </a:lnTo>
                  <a:lnTo>
                    <a:pt x="357" y="126"/>
                  </a:lnTo>
                  <a:lnTo>
                    <a:pt x="363" y="111"/>
                  </a:lnTo>
                  <a:lnTo>
                    <a:pt x="356" y="104"/>
                  </a:lnTo>
                  <a:lnTo>
                    <a:pt x="344" y="91"/>
                  </a:lnTo>
                  <a:lnTo>
                    <a:pt x="343" y="78"/>
                  </a:lnTo>
                  <a:lnTo>
                    <a:pt x="343" y="69"/>
                  </a:lnTo>
                  <a:lnTo>
                    <a:pt x="344" y="58"/>
                  </a:lnTo>
                  <a:lnTo>
                    <a:pt x="328" y="54"/>
                  </a:lnTo>
                  <a:lnTo>
                    <a:pt x="320" y="52"/>
                  </a:lnTo>
                  <a:lnTo>
                    <a:pt x="312" y="58"/>
                  </a:lnTo>
                  <a:lnTo>
                    <a:pt x="302" y="65"/>
                  </a:lnTo>
                  <a:lnTo>
                    <a:pt x="293" y="65"/>
                  </a:lnTo>
                  <a:lnTo>
                    <a:pt x="278" y="50"/>
                  </a:lnTo>
                  <a:lnTo>
                    <a:pt x="265" y="43"/>
                  </a:lnTo>
                  <a:lnTo>
                    <a:pt x="252" y="45"/>
                  </a:lnTo>
                  <a:lnTo>
                    <a:pt x="241" y="33"/>
                  </a:lnTo>
                  <a:lnTo>
                    <a:pt x="211" y="2"/>
                  </a:lnTo>
                  <a:lnTo>
                    <a:pt x="198" y="0"/>
                  </a:lnTo>
                  <a:lnTo>
                    <a:pt x="178" y="26"/>
                  </a:lnTo>
                  <a:lnTo>
                    <a:pt x="157" y="24"/>
                  </a:lnTo>
                  <a:lnTo>
                    <a:pt x="148" y="33"/>
                  </a:lnTo>
                  <a:lnTo>
                    <a:pt x="145" y="45"/>
                  </a:lnTo>
                  <a:lnTo>
                    <a:pt x="106" y="87"/>
                  </a:lnTo>
                  <a:lnTo>
                    <a:pt x="80" y="80"/>
                  </a:lnTo>
                  <a:lnTo>
                    <a:pt x="54" y="74"/>
                  </a:lnTo>
                  <a:lnTo>
                    <a:pt x="41" y="80"/>
                  </a:lnTo>
                  <a:lnTo>
                    <a:pt x="24" y="8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grpSp>
          <p:nvGrpSpPr>
            <p:cNvPr id="11" name="Group 80"/>
            <p:cNvGrpSpPr>
              <a:grpSpLocks/>
            </p:cNvGrpSpPr>
            <p:nvPr/>
          </p:nvGrpSpPr>
          <p:grpSpPr bwMode="auto">
            <a:xfrm>
              <a:off x="3865722" y="5591175"/>
              <a:ext cx="930275" cy="969963"/>
              <a:chOff x="2850" y="3426"/>
              <a:chExt cx="586" cy="611"/>
            </a:xfrm>
            <a:solidFill>
              <a:schemeClr val="bg1">
                <a:lumMod val="95000"/>
              </a:schemeClr>
            </a:solidFill>
          </p:grpSpPr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863" y="3746"/>
                <a:ext cx="24" cy="25"/>
              </a:xfrm>
              <a:custGeom>
                <a:avLst/>
                <a:gdLst>
                  <a:gd name="T0" fmla="*/ 18 w 24"/>
                  <a:gd name="T1" fmla="*/ 0 h 25"/>
                  <a:gd name="T2" fmla="*/ 24 w 24"/>
                  <a:gd name="T3" fmla="*/ 7 h 25"/>
                  <a:gd name="T4" fmla="*/ 22 w 24"/>
                  <a:gd name="T5" fmla="*/ 16 h 25"/>
                  <a:gd name="T6" fmla="*/ 24 w 24"/>
                  <a:gd name="T7" fmla="*/ 23 h 25"/>
                  <a:gd name="T8" fmla="*/ 18 w 24"/>
                  <a:gd name="T9" fmla="*/ 25 h 25"/>
                  <a:gd name="T10" fmla="*/ 7 w 24"/>
                  <a:gd name="T11" fmla="*/ 23 h 25"/>
                  <a:gd name="T12" fmla="*/ 0 w 24"/>
                  <a:gd name="T13" fmla="*/ 14 h 25"/>
                  <a:gd name="T14" fmla="*/ 18 w 24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5">
                    <a:moveTo>
                      <a:pt x="18" y="0"/>
                    </a:moveTo>
                    <a:lnTo>
                      <a:pt x="24" y="7"/>
                    </a:lnTo>
                    <a:lnTo>
                      <a:pt x="22" y="16"/>
                    </a:lnTo>
                    <a:lnTo>
                      <a:pt x="24" y="23"/>
                    </a:lnTo>
                    <a:lnTo>
                      <a:pt x="18" y="25"/>
                    </a:lnTo>
                    <a:lnTo>
                      <a:pt x="7" y="23"/>
                    </a:lnTo>
                    <a:lnTo>
                      <a:pt x="0" y="14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12" y="3756"/>
                <a:ext cx="184" cy="163"/>
              </a:xfrm>
              <a:custGeom>
                <a:avLst/>
                <a:gdLst>
                  <a:gd name="T0" fmla="*/ 26 w 184"/>
                  <a:gd name="T1" fmla="*/ 7 h 163"/>
                  <a:gd name="T2" fmla="*/ 17 w 184"/>
                  <a:gd name="T3" fmla="*/ 11 h 163"/>
                  <a:gd name="T4" fmla="*/ 20 w 184"/>
                  <a:gd name="T5" fmla="*/ 20 h 163"/>
                  <a:gd name="T6" fmla="*/ 11 w 184"/>
                  <a:gd name="T7" fmla="*/ 31 h 163"/>
                  <a:gd name="T8" fmla="*/ 4 w 184"/>
                  <a:gd name="T9" fmla="*/ 30 h 163"/>
                  <a:gd name="T10" fmla="*/ 0 w 184"/>
                  <a:gd name="T11" fmla="*/ 35 h 163"/>
                  <a:gd name="T12" fmla="*/ 2 w 184"/>
                  <a:gd name="T13" fmla="*/ 46 h 163"/>
                  <a:gd name="T14" fmla="*/ 32 w 184"/>
                  <a:gd name="T15" fmla="*/ 57 h 163"/>
                  <a:gd name="T16" fmla="*/ 39 w 184"/>
                  <a:gd name="T17" fmla="*/ 82 h 163"/>
                  <a:gd name="T18" fmla="*/ 48 w 184"/>
                  <a:gd name="T19" fmla="*/ 113 h 163"/>
                  <a:gd name="T20" fmla="*/ 59 w 184"/>
                  <a:gd name="T21" fmla="*/ 130 h 163"/>
                  <a:gd name="T22" fmla="*/ 72 w 184"/>
                  <a:gd name="T23" fmla="*/ 119 h 163"/>
                  <a:gd name="T24" fmla="*/ 89 w 184"/>
                  <a:gd name="T25" fmla="*/ 141 h 163"/>
                  <a:gd name="T26" fmla="*/ 106 w 184"/>
                  <a:gd name="T27" fmla="*/ 163 h 163"/>
                  <a:gd name="T28" fmla="*/ 113 w 184"/>
                  <a:gd name="T29" fmla="*/ 146 h 163"/>
                  <a:gd name="T30" fmla="*/ 108 w 184"/>
                  <a:gd name="T31" fmla="*/ 135 h 163"/>
                  <a:gd name="T32" fmla="*/ 115 w 184"/>
                  <a:gd name="T33" fmla="*/ 130 h 163"/>
                  <a:gd name="T34" fmla="*/ 141 w 184"/>
                  <a:gd name="T35" fmla="*/ 150 h 163"/>
                  <a:gd name="T36" fmla="*/ 149 w 184"/>
                  <a:gd name="T37" fmla="*/ 144 h 163"/>
                  <a:gd name="T38" fmla="*/ 151 w 184"/>
                  <a:gd name="T39" fmla="*/ 137 h 163"/>
                  <a:gd name="T40" fmla="*/ 138 w 184"/>
                  <a:gd name="T41" fmla="*/ 111 h 163"/>
                  <a:gd name="T42" fmla="*/ 138 w 184"/>
                  <a:gd name="T43" fmla="*/ 106 h 163"/>
                  <a:gd name="T44" fmla="*/ 126 w 184"/>
                  <a:gd name="T45" fmla="*/ 85 h 163"/>
                  <a:gd name="T46" fmla="*/ 121 w 184"/>
                  <a:gd name="T47" fmla="*/ 70 h 163"/>
                  <a:gd name="T48" fmla="*/ 126 w 184"/>
                  <a:gd name="T49" fmla="*/ 69 h 163"/>
                  <a:gd name="T50" fmla="*/ 141 w 184"/>
                  <a:gd name="T51" fmla="*/ 72 h 163"/>
                  <a:gd name="T52" fmla="*/ 158 w 184"/>
                  <a:gd name="T53" fmla="*/ 87 h 163"/>
                  <a:gd name="T54" fmla="*/ 167 w 184"/>
                  <a:gd name="T55" fmla="*/ 76 h 163"/>
                  <a:gd name="T56" fmla="*/ 182 w 184"/>
                  <a:gd name="T57" fmla="*/ 78 h 163"/>
                  <a:gd name="T58" fmla="*/ 184 w 184"/>
                  <a:gd name="T59" fmla="*/ 74 h 163"/>
                  <a:gd name="T60" fmla="*/ 165 w 184"/>
                  <a:gd name="T61" fmla="*/ 50 h 163"/>
                  <a:gd name="T62" fmla="*/ 151 w 184"/>
                  <a:gd name="T63" fmla="*/ 52 h 163"/>
                  <a:gd name="T64" fmla="*/ 147 w 184"/>
                  <a:gd name="T65" fmla="*/ 44 h 163"/>
                  <a:gd name="T66" fmla="*/ 138 w 184"/>
                  <a:gd name="T67" fmla="*/ 26 h 163"/>
                  <a:gd name="T68" fmla="*/ 130 w 184"/>
                  <a:gd name="T69" fmla="*/ 33 h 163"/>
                  <a:gd name="T70" fmla="*/ 112 w 184"/>
                  <a:gd name="T71" fmla="*/ 26 h 163"/>
                  <a:gd name="T72" fmla="*/ 100 w 184"/>
                  <a:gd name="T73" fmla="*/ 7 h 163"/>
                  <a:gd name="T74" fmla="*/ 78 w 184"/>
                  <a:gd name="T75" fmla="*/ 9 h 163"/>
                  <a:gd name="T76" fmla="*/ 61 w 184"/>
                  <a:gd name="T77" fmla="*/ 11 h 163"/>
                  <a:gd name="T78" fmla="*/ 50 w 184"/>
                  <a:gd name="T79" fmla="*/ 0 h 163"/>
                  <a:gd name="T80" fmla="*/ 41 w 184"/>
                  <a:gd name="T81" fmla="*/ 6 h 163"/>
                  <a:gd name="T82" fmla="*/ 26 w 184"/>
                  <a:gd name="T83" fmla="*/ 7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4" h="163">
                    <a:moveTo>
                      <a:pt x="26" y="7"/>
                    </a:moveTo>
                    <a:lnTo>
                      <a:pt x="17" y="11"/>
                    </a:lnTo>
                    <a:lnTo>
                      <a:pt x="20" y="20"/>
                    </a:lnTo>
                    <a:lnTo>
                      <a:pt x="11" y="31"/>
                    </a:lnTo>
                    <a:lnTo>
                      <a:pt x="4" y="30"/>
                    </a:lnTo>
                    <a:lnTo>
                      <a:pt x="0" y="35"/>
                    </a:lnTo>
                    <a:lnTo>
                      <a:pt x="2" y="46"/>
                    </a:lnTo>
                    <a:lnTo>
                      <a:pt x="32" y="57"/>
                    </a:lnTo>
                    <a:lnTo>
                      <a:pt x="39" y="82"/>
                    </a:lnTo>
                    <a:lnTo>
                      <a:pt x="48" y="113"/>
                    </a:lnTo>
                    <a:lnTo>
                      <a:pt x="59" y="130"/>
                    </a:lnTo>
                    <a:lnTo>
                      <a:pt x="72" y="119"/>
                    </a:lnTo>
                    <a:lnTo>
                      <a:pt x="89" y="141"/>
                    </a:lnTo>
                    <a:lnTo>
                      <a:pt x="106" y="163"/>
                    </a:lnTo>
                    <a:lnTo>
                      <a:pt x="113" y="146"/>
                    </a:lnTo>
                    <a:lnTo>
                      <a:pt x="108" y="135"/>
                    </a:lnTo>
                    <a:lnTo>
                      <a:pt x="115" y="130"/>
                    </a:lnTo>
                    <a:lnTo>
                      <a:pt x="141" y="150"/>
                    </a:lnTo>
                    <a:lnTo>
                      <a:pt x="149" y="144"/>
                    </a:lnTo>
                    <a:lnTo>
                      <a:pt x="151" y="137"/>
                    </a:lnTo>
                    <a:lnTo>
                      <a:pt x="138" y="111"/>
                    </a:lnTo>
                    <a:lnTo>
                      <a:pt x="138" y="106"/>
                    </a:lnTo>
                    <a:lnTo>
                      <a:pt x="126" y="85"/>
                    </a:lnTo>
                    <a:lnTo>
                      <a:pt x="121" y="70"/>
                    </a:lnTo>
                    <a:lnTo>
                      <a:pt x="126" y="69"/>
                    </a:lnTo>
                    <a:lnTo>
                      <a:pt x="141" y="72"/>
                    </a:lnTo>
                    <a:lnTo>
                      <a:pt x="158" y="87"/>
                    </a:lnTo>
                    <a:lnTo>
                      <a:pt x="167" y="76"/>
                    </a:lnTo>
                    <a:lnTo>
                      <a:pt x="182" y="78"/>
                    </a:lnTo>
                    <a:lnTo>
                      <a:pt x="184" y="74"/>
                    </a:lnTo>
                    <a:lnTo>
                      <a:pt x="165" y="50"/>
                    </a:lnTo>
                    <a:lnTo>
                      <a:pt x="151" y="52"/>
                    </a:lnTo>
                    <a:lnTo>
                      <a:pt x="147" y="44"/>
                    </a:lnTo>
                    <a:lnTo>
                      <a:pt x="138" y="26"/>
                    </a:lnTo>
                    <a:lnTo>
                      <a:pt x="130" y="33"/>
                    </a:lnTo>
                    <a:lnTo>
                      <a:pt x="112" y="26"/>
                    </a:lnTo>
                    <a:lnTo>
                      <a:pt x="100" y="7"/>
                    </a:lnTo>
                    <a:lnTo>
                      <a:pt x="78" y="9"/>
                    </a:lnTo>
                    <a:lnTo>
                      <a:pt x="61" y="11"/>
                    </a:lnTo>
                    <a:lnTo>
                      <a:pt x="50" y="0"/>
                    </a:lnTo>
                    <a:lnTo>
                      <a:pt x="41" y="6"/>
                    </a:lnTo>
                    <a:lnTo>
                      <a:pt x="26" y="7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2850" y="3426"/>
                <a:ext cx="429" cy="386"/>
              </a:xfrm>
              <a:custGeom>
                <a:avLst/>
                <a:gdLst>
                  <a:gd name="T0" fmla="*/ 78 w 429"/>
                  <a:gd name="T1" fmla="*/ 102 h 386"/>
                  <a:gd name="T2" fmla="*/ 55 w 429"/>
                  <a:gd name="T3" fmla="*/ 167 h 386"/>
                  <a:gd name="T4" fmla="*/ 44 w 429"/>
                  <a:gd name="T5" fmla="*/ 182 h 386"/>
                  <a:gd name="T6" fmla="*/ 24 w 429"/>
                  <a:gd name="T7" fmla="*/ 200 h 386"/>
                  <a:gd name="T8" fmla="*/ 0 w 429"/>
                  <a:gd name="T9" fmla="*/ 204 h 386"/>
                  <a:gd name="T10" fmla="*/ 31 w 429"/>
                  <a:gd name="T11" fmla="*/ 260 h 386"/>
                  <a:gd name="T12" fmla="*/ 57 w 429"/>
                  <a:gd name="T13" fmla="*/ 260 h 386"/>
                  <a:gd name="T14" fmla="*/ 48 w 429"/>
                  <a:gd name="T15" fmla="*/ 278 h 386"/>
                  <a:gd name="T16" fmla="*/ 57 w 429"/>
                  <a:gd name="T17" fmla="*/ 308 h 386"/>
                  <a:gd name="T18" fmla="*/ 76 w 429"/>
                  <a:gd name="T19" fmla="*/ 330 h 386"/>
                  <a:gd name="T20" fmla="*/ 91 w 429"/>
                  <a:gd name="T21" fmla="*/ 317 h 386"/>
                  <a:gd name="T22" fmla="*/ 107 w 429"/>
                  <a:gd name="T23" fmla="*/ 319 h 386"/>
                  <a:gd name="T24" fmla="*/ 159 w 429"/>
                  <a:gd name="T25" fmla="*/ 325 h 386"/>
                  <a:gd name="T26" fmla="*/ 190 w 429"/>
                  <a:gd name="T27" fmla="*/ 341 h 386"/>
                  <a:gd name="T28" fmla="*/ 207 w 429"/>
                  <a:gd name="T29" fmla="*/ 362 h 386"/>
                  <a:gd name="T30" fmla="*/ 229 w 429"/>
                  <a:gd name="T31" fmla="*/ 353 h 386"/>
                  <a:gd name="T32" fmla="*/ 270 w 429"/>
                  <a:gd name="T33" fmla="*/ 386 h 386"/>
                  <a:gd name="T34" fmla="*/ 277 w 429"/>
                  <a:gd name="T35" fmla="*/ 367 h 386"/>
                  <a:gd name="T36" fmla="*/ 276 w 429"/>
                  <a:gd name="T37" fmla="*/ 336 h 386"/>
                  <a:gd name="T38" fmla="*/ 259 w 429"/>
                  <a:gd name="T39" fmla="*/ 323 h 386"/>
                  <a:gd name="T40" fmla="*/ 215 w 429"/>
                  <a:gd name="T41" fmla="*/ 295 h 386"/>
                  <a:gd name="T42" fmla="*/ 189 w 429"/>
                  <a:gd name="T43" fmla="*/ 286 h 386"/>
                  <a:gd name="T44" fmla="*/ 179 w 429"/>
                  <a:gd name="T45" fmla="*/ 273 h 386"/>
                  <a:gd name="T46" fmla="*/ 194 w 429"/>
                  <a:gd name="T47" fmla="*/ 258 h 386"/>
                  <a:gd name="T48" fmla="*/ 183 w 429"/>
                  <a:gd name="T49" fmla="*/ 236 h 386"/>
                  <a:gd name="T50" fmla="*/ 202 w 429"/>
                  <a:gd name="T51" fmla="*/ 245 h 386"/>
                  <a:gd name="T52" fmla="*/ 215 w 429"/>
                  <a:gd name="T53" fmla="*/ 238 h 386"/>
                  <a:gd name="T54" fmla="*/ 190 w 429"/>
                  <a:gd name="T55" fmla="*/ 202 h 386"/>
                  <a:gd name="T56" fmla="*/ 170 w 429"/>
                  <a:gd name="T57" fmla="*/ 160 h 386"/>
                  <a:gd name="T58" fmla="*/ 165 w 429"/>
                  <a:gd name="T59" fmla="*/ 134 h 386"/>
                  <a:gd name="T60" fmla="*/ 176 w 429"/>
                  <a:gd name="T61" fmla="*/ 117 h 386"/>
                  <a:gd name="T62" fmla="*/ 185 w 429"/>
                  <a:gd name="T63" fmla="*/ 139 h 386"/>
                  <a:gd name="T64" fmla="*/ 190 w 429"/>
                  <a:gd name="T65" fmla="*/ 147 h 386"/>
                  <a:gd name="T66" fmla="*/ 227 w 429"/>
                  <a:gd name="T67" fmla="*/ 176 h 386"/>
                  <a:gd name="T68" fmla="*/ 231 w 429"/>
                  <a:gd name="T69" fmla="*/ 156 h 386"/>
                  <a:gd name="T70" fmla="*/ 257 w 429"/>
                  <a:gd name="T71" fmla="*/ 176 h 386"/>
                  <a:gd name="T72" fmla="*/ 246 w 429"/>
                  <a:gd name="T73" fmla="*/ 152 h 386"/>
                  <a:gd name="T74" fmla="*/ 257 w 429"/>
                  <a:gd name="T75" fmla="*/ 141 h 386"/>
                  <a:gd name="T76" fmla="*/ 287 w 429"/>
                  <a:gd name="T77" fmla="*/ 148 h 386"/>
                  <a:gd name="T78" fmla="*/ 274 w 429"/>
                  <a:gd name="T79" fmla="*/ 130 h 386"/>
                  <a:gd name="T80" fmla="*/ 246 w 429"/>
                  <a:gd name="T81" fmla="*/ 113 h 386"/>
                  <a:gd name="T82" fmla="*/ 248 w 429"/>
                  <a:gd name="T83" fmla="*/ 98 h 386"/>
                  <a:gd name="T84" fmla="*/ 298 w 429"/>
                  <a:gd name="T85" fmla="*/ 87 h 386"/>
                  <a:gd name="T86" fmla="*/ 349 w 429"/>
                  <a:gd name="T87" fmla="*/ 82 h 386"/>
                  <a:gd name="T88" fmla="*/ 377 w 429"/>
                  <a:gd name="T89" fmla="*/ 87 h 386"/>
                  <a:gd name="T90" fmla="*/ 405 w 429"/>
                  <a:gd name="T91" fmla="*/ 76 h 386"/>
                  <a:gd name="T92" fmla="*/ 427 w 429"/>
                  <a:gd name="T93" fmla="*/ 48 h 386"/>
                  <a:gd name="T94" fmla="*/ 427 w 429"/>
                  <a:gd name="T95" fmla="*/ 6 h 386"/>
                  <a:gd name="T96" fmla="*/ 407 w 429"/>
                  <a:gd name="T97" fmla="*/ 0 h 386"/>
                  <a:gd name="T98" fmla="*/ 401 w 429"/>
                  <a:gd name="T99" fmla="*/ 20 h 386"/>
                  <a:gd name="T100" fmla="*/ 388 w 429"/>
                  <a:gd name="T101" fmla="*/ 35 h 386"/>
                  <a:gd name="T102" fmla="*/ 370 w 429"/>
                  <a:gd name="T103" fmla="*/ 45 h 386"/>
                  <a:gd name="T104" fmla="*/ 337 w 429"/>
                  <a:gd name="T105" fmla="*/ 33 h 386"/>
                  <a:gd name="T106" fmla="*/ 305 w 429"/>
                  <a:gd name="T107" fmla="*/ 20 h 386"/>
                  <a:gd name="T108" fmla="*/ 270 w 429"/>
                  <a:gd name="T109" fmla="*/ 45 h 386"/>
                  <a:gd name="T110" fmla="*/ 231 w 429"/>
                  <a:gd name="T111" fmla="*/ 56 h 386"/>
                  <a:gd name="T112" fmla="*/ 202 w 429"/>
                  <a:gd name="T113" fmla="*/ 61 h 386"/>
                  <a:gd name="T114" fmla="*/ 183 w 429"/>
                  <a:gd name="T115" fmla="*/ 78 h 386"/>
                  <a:gd name="T116" fmla="*/ 153 w 429"/>
                  <a:gd name="T117" fmla="*/ 82 h 386"/>
                  <a:gd name="T118" fmla="*/ 126 w 429"/>
                  <a:gd name="T119" fmla="*/ 97 h 386"/>
                  <a:gd name="T120" fmla="*/ 98 w 429"/>
                  <a:gd name="T121" fmla="*/ 97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9" h="386">
                    <a:moveTo>
                      <a:pt x="87" y="95"/>
                    </a:moveTo>
                    <a:lnTo>
                      <a:pt x="78" y="102"/>
                    </a:lnTo>
                    <a:lnTo>
                      <a:pt x="68" y="135"/>
                    </a:lnTo>
                    <a:lnTo>
                      <a:pt x="55" y="167"/>
                    </a:lnTo>
                    <a:lnTo>
                      <a:pt x="50" y="171"/>
                    </a:lnTo>
                    <a:lnTo>
                      <a:pt x="44" y="182"/>
                    </a:lnTo>
                    <a:lnTo>
                      <a:pt x="37" y="193"/>
                    </a:lnTo>
                    <a:lnTo>
                      <a:pt x="24" y="200"/>
                    </a:lnTo>
                    <a:lnTo>
                      <a:pt x="13" y="204"/>
                    </a:lnTo>
                    <a:lnTo>
                      <a:pt x="0" y="204"/>
                    </a:lnTo>
                    <a:lnTo>
                      <a:pt x="17" y="241"/>
                    </a:lnTo>
                    <a:lnTo>
                      <a:pt x="31" y="260"/>
                    </a:lnTo>
                    <a:lnTo>
                      <a:pt x="44" y="260"/>
                    </a:lnTo>
                    <a:lnTo>
                      <a:pt x="57" y="260"/>
                    </a:lnTo>
                    <a:lnTo>
                      <a:pt x="61" y="269"/>
                    </a:lnTo>
                    <a:lnTo>
                      <a:pt x="48" y="278"/>
                    </a:lnTo>
                    <a:lnTo>
                      <a:pt x="48" y="290"/>
                    </a:lnTo>
                    <a:lnTo>
                      <a:pt x="57" y="308"/>
                    </a:lnTo>
                    <a:lnTo>
                      <a:pt x="68" y="323"/>
                    </a:lnTo>
                    <a:lnTo>
                      <a:pt x="76" y="330"/>
                    </a:lnTo>
                    <a:lnTo>
                      <a:pt x="80" y="319"/>
                    </a:lnTo>
                    <a:lnTo>
                      <a:pt x="91" y="317"/>
                    </a:lnTo>
                    <a:lnTo>
                      <a:pt x="104" y="328"/>
                    </a:lnTo>
                    <a:lnTo>
                      <a:pt x="107" y="319"/>
                    </a:lnTo>
                    <a:lnTo>
                      <a:pt x="128" y="321"/>
                    </a:lnTo>
                    <a:lnTo>
                      <a:pt x="159" y="325"/>
                    </a:lnTo>
                    <a:lnTo>
                      <a:pt x="181" y="332"/>
                    </a:lnTo>
                    <a:lnTo>
                      <a:pt x="190" y="341"/>
                    </a:lnTo>
                    <a:lnTo>
                      <a:pt x="200" y="354"/>
                    </a:lnTo>
                    <a:lnTo>
                      <a:pt x="207" y="362"/>
                    </a:lnTo>
                    <a:lnTo>
                      <a:pt x="216" y="354"/>
                    </a:lnTo>
                    <a:lnTo>
                      <a:pt x="229" y="353"/>
                    </a:lnTo>
                    <a:lnTo>
                      <a:pt x="248" y="366"/>
                    </a:lnTo>
                    <a:lnTo>
                      <a:pt x="270" y="386"/>
                    </a:lnTo>
                    <a:lnTo>
                      <a:pt x="276" y="382"/>
                    </a:lnTo>
                    <a:lnTo>
                      <a:pt x="277" y="367"/>
                    </a:lnTo>
                    <a:lnTo>
                      <a:pt x="277" y="351"/>
                    </a:lnTo>
                    <a:lnTo>
                      <a:pt x="276" y="336"/>
                    </a:lnTo>
                    <a:lnTo>
                      <a:pt x="266" y="319"/>
                    </a:lnTo>
                    <a:lnTo>
                      <a:pt x="259" y="323"/>
                    </a:lnTo>
                    <a:lnTo>
                      <a:pt x="242" y="315"/>
                    </a:lnTo>
                    <a:lnTo>
                      <a:pt x="215" y="295"/>
                    </a:lnTo>
                    <a:lnTo>
                      <a:pt x="207" y="288"/>
                    </a:lnTo>
                    <a:lnTo>
                      <a:pt x="189" y="286"/>
                    </a:lnTo>
                    <a:lnTo>
                      <a:pt x="179" y="280"/>
                    </a:lnTo>
                    <a:lnTo>
                      <a:pt x="179" y="273"/>
                    </a:lnTo>
                    <a:lnTo>
                      <a:pt x="190" y="262"/>
                    </a:lnTo>
                    <a:lnTo>
                      <a:pt x="194" y="258"/>
                    </a:lnTo>
                    <a:lnTo>
                      <a:pt x="187" y="249"/>
                    </a:lnTo>
                    <a:lnTo>
                      <a:pt x="183" y="236"/>
                    </a:lnTo>
                    <a:lnTo>
                      <a:pt x="187" y="230"/>
                    </a:lnTo>
                    <a:lnTo>
                      <a:pt x="202" y="245"/>
                    </a:lnTo>
                    <a:lnTo>
                      <a:pt x="215" y="251"/>
                    </a:lnTo>
                    <a:lnTo>
                      <a:pt x="215" y="238"/>
                    </a:lnTo>
                    <a:lnTo>
                      <a:pt x="207" y="223"/>
                    </a:lnTo>
                    <a:lnTo>
                      <a:pt x="190" y="202"/>
                    </a:lnTo>
                    <a:lnTo>
                      <a:pt x="172" y="174"/>
                    </a:lnTo>
                    <a:lnTo>
                      <a:pt x="170" y="160"/>
                    </a:lnTo>
                    <a:lnTo>
                      <a:pt x="168" y="147"/>
                    </a:lnTo>
                    <a:lnTo>
                      <a:pt x="165" y="134"/>
                    </a:lnTo>
                    <a:lnTo>
                      <a:pt x="163" y="121"/>
                    </a:lnTo>
                    <a:lnTo>
                      <a:pt x="176" y="117"/>
                    </a:lnTo>
                    <a:lnTo>
                      <a:pt x="174" y="126"/>
                    </a:lnTo>
                    <a:lnTo>
                      <a:pt x="185" y="139"/>
                    </a:lnTo>
                    <a:lnTo>
                      <a:pt x="192" y="139"/>
                    </a:lnTo>
                    <a:lnTo>
                      <a:pt x="190" y="147"/>
                    </a:lnTo>
                    <a:lnTo>
                      <a:pt x="226" y="182"/>
                    </a:lnTo>
                    <a:lnTo>
                      <a:pt x="227" y="176"/>
                    </a:lnTo>
                    <a:lnTo>
                      <a:pt x="220" y="160"/>
                    </a:lnTo>
                    <a:lnTo>
                      <a:pt x="231" y="156"/>
                    </a:lnTo>
                    <a:lnTo>
                      <a:pt x="248" y="163"/>
                    </a:lnTo>
                    <a:lnTo>
                      <a:pt x="257" y="176"/>
                    </a:lnTo>
                    <a:lnTo>
                      <a:pt x="259" y="167"/>
                    </a:lnTo>
                    <a:lnTo>
                      <a:pt x="246" y="152"/>
                    </a:lnTo>
                    <a:lnTo>
                      <a:pt x="248" y="145"/>
                    </a:lnTo>
                    <a:lnTo>
                      <a:pt x="257" y="141"/>
                    </a:lnTo>
                    <a:lnTo>
                      <a:pt x="281" y="152"/>
                    </a:lnTo>
                    <a:lnTo>
                      <a:pt x="287" y="148"/>
                    </a:lnTo>
                    <a:lnTo>
                      <a:pt x="285" y="137"/>
                    </a:lnTo>
                    <a:lnTo>
                      <a:pt x="274" y="130"/>
                    </a:lnTo>
                    <a:lnTo>
                      <a:pt x="257" y="122"/>
                    </a:lnTo>
                    <a:lnTo>
                      <a:pt x="246" y="113"/>
                    </a:lnTo>
                    <a:lnTo>
                      <a:pt x="244" y="106"/>
                    </a:lnTo>
                    <a:lnTo>
                      <a:pt x="248" y="98"/>
                    </a:lnTo>
                    <a:lnTo>
                      <a:pt x="272" y="95"/>
                    </a:lnTo>
                    <a:lnTo>
                      <a:pt x="298" y="87"/>
                    </a:lnTo>
                    <a:lnTo>
                      <a:pt x="316" y="89"/>
                    </a:lnTo>
                    <a:lnTo>
                      <a:pt x="349" y="82"/>
                    </a:lnTo>
                    <a:lnTo>
                      <a:pt x="355" y="78"/>
                    </a:lnTo>
                    <a:lnTo>
                      <a:pt x="377" y="87"/>
                    </a:lnTo>
                    <a:lnTo>
                      <a:pt x="396" y="97"/>
                    </a:lnTo>
                    <a:lnTo>
                      <a:pt x="405" y="76"/>
                    </a:lnTo>
                    <a:lnTo>
                      <a:pt x="422" y="54"/>
                    </a:lnTo>
                    <a:lnTo>
                      <a:pt x="427" y="48"/>
                    </a:lnTo>
                    <a:lnTo>
                      <a:pt x="429" y="9"/>
                    </a:lnTo>
                    <a:lnTo>
                      <a:pt x="427" y="6"/>
                    </a:lnTo>
                    <a:lnTo>
                      <a:pt x="418" y="0"/>
                    </a:lnTo>
                    <a:lnTo>
                      <a:pt x="407" y="0"/>
                    </a:lnTo>
                    <a:lnTo>
                      <a:pt x="401" y="6"/>
                    </a:lnTo>
                    <a:lnTo>
                      <a:pt x="401" y="20"/>
                    </a:lnTo>
                    <a:lnTo>
                      <a:pt x="403" y="32"/>
                    </a:lnTo>
                    <a:lnTo>
                      <a:pt x="388" y="35"/>
                    </a:lnTo>
                    <a:lnTo>
                      <a:pt x="377" y="43"/>
                    </a:lnTo>
                    <a:lnTo>
                      <a:pt x="370" y="45"/>
                    </a:lnTo>
                    <a:lnTo>
                      <a:pt x="346" y="39"/>
                    </a:lnTo>
                    <a:lnTo>
                      <a:pt x="337" y="33"/>
                    </a:lnTo>
                    <a:lnTo>
                      <a:pt x="324" y="41"/>
                    </a:lnTo>
                    <a:lnTo>
                      <a:pt x="305" y="20"/>
                    </a:lnTo>
                    <a:lnTo>
                      <a:pt x="285" y="35"/>
                    </a:lnTo>
                    <a:lnTo>
                      <a:pt x="270" y="45"/>
                    </a:lnTo>
                    <a:lnTo>
                      <a:pt x="255" y="52"/>
                    </a:lnTo>
                    <a:lnTo>
                      <a:pt x="231" y="56"/>
                    </a:lnTo>
                    <a:lnTo>
                      <a:pt x="215" y="61"/>
                    </a:lnTo>
                    <a:lnTo>
                      <a:pt x="202" y="61"/>
                    </a:lnTo>
                    <a:lnTo>
                      <a:pt x="196" y="63"/>
                    </a:lnTo>
                    <a:lnTo>
                      <a:pt x="183" y="78"/>
                    </a:lnTo>
                    <a:lnTo>
                      <a:pt x="172" y="78"/>
                    </a:lnTo>
                    <a:lnTo>
                      <a:pt x="153" y="82"/>
                    </a:lnTo>
                    <a:lnTo>
                      <a:pt x="135" y="80"/>
                    </a:lnTo>
                    <a:lnTo>
                      <a:pt x="126" y="97"/>
                    </a:lnTo>
                    <a:lnTo>
                      <a:pt x="111" y="98"/>
                    </a:lnTo>
                    <a:lnTo>
                      <a:pt x="98" y="97"/>
                    </a:lnTo>
                    <a:lnTo>
                      <a:pt x="87" y="95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4" name="Freeform 84"/>
              <p:cNvSpPr>
                <a:spLocks/>
              </p:cNvSpPr>
              <p:nvPr/>
            </p:nvSpPr>
            <p:spPr bwMode="auto">
              <a:xfrm>
                <a:off x="3064" y="3691"/>
                <a:ext cx="106" cy="87"/>
              </a:xfrm>
              <a:custGeom>
                <a:avLst/>
                <a:gdLst>
                  <a:gd name="T0" fmla="*/ 9 w 106"/>
                  <a:gd name="T1" fmla="*/ 0 h 87"/>
                  <a:gd name="T2" fmla="*/ 0 w 106"/>
                  <a:gd name="T3" fmla="*/ 7 h 87"/>
                  <a:gd name="T4" fmla="*/ 11 w 106"/>
                  <a:gd name="T5" fmla="*/ 26 h 87"/>
                  <a:gd name="T6" fmla="*/ 24 w 106"/>
                  <a:gd name="T7" fmla="*/ 30 h 87"/>
                  <a:gd name="T8" fmla="*/ 39 w 106"/>
                  <a:gd name="T9" fmla="*/ 46 h 87"/>
                  <a:gd name="T10" fmla="*/ 52 w 106"/>
                  <a:gd name="T11" fmla="*/ 54 h 87"/>
                  <a:gd name="T12" fmla="*/ 73 w 106"/>
                  <a:gd name="T13" fmla="*/ 70 h 87"/>
                  <a:gd name="T14" fmla="*/ 86 w 106"/>
                  <a:gd name="T15" fmla="*/ 76 h 87"/>
                  <a:gd name="T16" fmla="*/ 102 w 106"/>
                  <a:gd name="T17" fmla="*/ 87 h 87"/>
                  <a:gd name="T18" fmla="*/ 106 w 106"/>
                  <a:gd name="T19" fmla="*/ 81 h 87"/>
                  <a:gd name="T20" fmla="*/ 73 w 106"/>
                  <a:gd name="T21" fmla="*/ 56 h 87"/>
                  <a:gd name="T22" fmla="*/ 71 w 106"/>
                  <a:gd name="T23" fmla="*/ 44 h 87"/>
                  <a:gd name="T24" fmla="*/ 67 w 106"/>
                  <a:gd name="T25" fmla="*/ 33 h 87"/>
                  <a:gd name="T26" fmla="*/ 54 w 106"/>
                  <a:gd name="T27" fmla="*/ 20 h 87"/>
                  <a:gd name="T28" fmla="*/ 50 w 106"/>
                  <a:gd name="T29" fmla="*/ 22 h 87"/>
                  <a:gd name="T30" fmla="*/ 32 w 106"/>
                  <a:gd name="T31" fmla="*/ 9 h 87"/>
                  <a:gd name="T32" fmla="*/ 22 w 106"/>
                  <a:gd name="T33" fmla="*/ 4 h 87"/>
                  <a:gd name="T34" fmla="*/ 9 w 106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" h="87">
                    <a:moveTo>
                      <a:pt x="9" y="0"/>
                    </a:moveTo>
                    <a:lnTo>
                      <a:pt x="0" y="7"/>
                    </a:lnTo>
                    <a:lnTo>
                      <a:pt x="11" y="26"/>
                    </a:lnTo>
                    <a:lnTo>
                      <a:pt x="24" y="30"/>
                    </a:lnTo>
                    <a:lnTo>
                      <a:pt x="39" y="46"/>
                    </a:lnTo>
                    <a:lnTo>
                      <a:pt x="52" y="54"/>
                    </a:lnTo>
                    <a:lnTo>
                      <a:pt x="73" y="70"/>
                    </a:lnTo>
                    <a:lnTo>
                      <a:pt x="86" y="76"/>
                    </a:lnTo>
                    <a:lnTo>
                      <a:pt x="102" y="87"/>
                    </a:lnTo>
                    <a:lnTo>
                      <a:pt x="106" y="81"/>
                    </a:lnTo>
                    <a:lnTo>
                      <a:pt x="73" y="56"/>
                    </a:lnTo>
                    <a:lnTo>
                      <a:pt x="71" y="44"/>
                    </a:lnTo>
                    <a:lnTo>
                      <a:pt x="67" y="33"/>
                    </a:lnTo>
                    <a:lnTo>
                      <a:pt x="54" y="20"/>
                    </a:lnTo>
                    <a:lnTo>
                      <a:pt x="50" y="22"/>
                    </a:lnTo>
                    <a:lnTo>
                      <a:pt x="32" y="9"/>
                    </a:lnTo>
                    <a:lnTo>
                      <a:pt x="22" y="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5" name="Freeform 85"/>
              <p:cNvSpPr>
                <a:spLocks/>
              </p:cNvSpPr>
              <p:nvPr/>
            </p:nvSpPr>
            <p:spPr bwMode="auto">
              <a:xfrm>
                <a:off x="3098" y="3983"/>
                <a:ext cx="200" cy="54"/>
              </a:xfrm>
              <a:custGeom>
                <a:avLst/>
                <a:gdLst>
                  <a:gd name="T0" fmla="*/ 41 w 200"/>
                  <a:gd name="T1" fmla="*/ 11 h 54"/>
                  <a:gd name="T2" fmla="*/ 56 w 200"/>
                  <a:gd name="T3" fmla="*/ 4 h 54"/>
                  <a:gd name="T4" fmla="*/ 63 w 200"/>
                  <a:gd name="T5" fmla="*/ 11 h 54"/>
                  <a:gd name="T6" fmla="*/ 69 w 200"/>
                  <a:gd name="T7" fmla="*/ 13 h 54"/>
                  <a:gd name="T8" fmla="*/ 80 w 200"/>
                  <a:gd name="T9" fmla="*/ 7 h 54"/>
                  <a:gd name="T10" fmla="*/ 87 w 200"/>
                  <a:gd name="T11" fmla="*/ 4 h 54"/>
                  <a:gd name="T12" fmla="*/ 119 w 200"/>
                  <a:gd name="T13" fmla="*/ 7 h 54"/>
                  <a:gd name="T14" fmla="*/ 150 w 200"/>
                  <a:gd name="T15" fmla="*/ 6 h 54"/>
                  <a:gd name="T16" fmla="*/ 159 w 200"/>
                  <a:gd name="T17" fmla="*/ 15 h 54"/>
                  <a:gd name="T18" fmla="*/ 159 w 200"/>
                  <a:gd name="T19" fmla="*/ 20 h 54"/>
                  <a:gd name="T20" fmla="*/ 181 w 200"/>
                  <a:gd name="T21" fmla="*/ 17 h 54"/>
                  <a:gd name="T22" fmla="*/ 193 w 200"/>
                  <a:gd name="T23" fmla="*/ 19 h 54"/>
                  <a:gd name="T24" fmla="*/ 200 w 200"/>
                  <a:gd name="T25" fmla="*/ 26 h 54"/>
                  <a:gd name="T26" fmla="*/ 193 w 200"/>
                  <a:gd name="T27" fmla="*/ 35 h 54"/>
                  <a:gd name="T28" fmla="*/ 174 w 200"/>
                  <a:gd name="T29" fmla="*/ 34 h 54"/>
                  <a:gd name="T30" fmla="*/ 161 w 200"/>
                  <a:gd name="T31" fmla="*/ 41 h 54"/>
                  <a:gd name="T32" fmla="*/ 139 w 200"/>
                  <a:gd name="T33" fmla="*/ 41 h 54"/>
                  <a:gd name="T34" fmla="*/ 117 w 200"/>
                  <a:gd name="T35" fmla="*/ 50 h 54"/>
                  <a:gd name="T36" fmla="*/ 98 w 200"/>
                  <a:gd name="T37" fmla="*/ 54 h 54"/>
                  <a:gd name="T38" fmla="*/ 83 w 200"/>
                  <a:gd name="T39" fmla="*/ 45 h 54"/>
                  <a:gd name="T40" fmla="*/ 63 w 200"/>
                  <a:gd name="T41" fmla="*/ 34 h 54"/>
                  <a:gd name="T42" fmla="*/ 43 w 200"/>
                  <a:gd name="T43" fmla="*/ 34 h 54"/>
                  <a:gd name="T44" fmla="*/ 17 w 200"/>
                  <a:gd name="T45" fmla="*/ 28 h 54"/>
                  <a:gd name="T46" fmla="*/ 7 w 200"/>
                  <a:gd name="T47" fmla="*/ 20 h 54"/>
                  <a:gd name="T48" fmla="*/ 0 w 200"/>
                  <a:gd name="T49" fmla="*/ 6 h 54"/>
                  <a:gd name="T50" fmla="*/ 4 w 200"/>
                  <a:gd name="T51" fmla="*/ 0 h 54"/>
                  <a:gd name="T52" fmla="*/ 26 w 200"/>
                  <a:gd name="T53" fmla="*/ 4 h 54"/>
                  <a:gd name="T54" fmla="*/ 41 w 200"/>
                  <a:gd name="T55" fmla="*/ 1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0" h="54">
                    <a:moveTo>
                      <a:pt x="41" y="11"/>
                    </a:moveTo>
                    <a:lnTo>
                      <a:pt x="56" y="4"/>
                    </a:lnTo>
                    <a:lnTo>
                      <a:pt x="63" y="11"/>
                    </a:lnTo>
                    <a:lnTo>
                      <a:pt x="69" y="13"/>
                    </a:lnTo>
                    <a:lnTo>
                      <a:pt x="80" y="7"/>
                    </a:lnTo>
                    <a:lnTo>
                      <a:pt x="87" y="4"/>
                    </a:lnTo>
                    <a:lnTo>
                      <a:pt x="119" y="7"/>
                    </a:lnTo>
                    <a:lnTo>
                      <a:pt x="150" y="6"/>
                    </a:lnTo>
                    <a:lnTo>
                      <a:pt x="159" y="15"/>
                    </a:lnTo>
                    <a:lnTo>
                      <a:pt x="159" y="20"/>
                    </a:lnTo>
                    <a:lnTo>
                      <a:pt x="181" y="17"/>
                    </a:lnTo>
                    <a:lnTo>
                      <a:pt x="193" y="19"/>
                    </a:lnTo>
                    <a:lnTo>
                      <a:pt x="200" y="26"/>
                    </a:lnTo>
                    <a:lnTo>
                      <a:pt x="193" y="35"/>
                    </a:lnTo>
                    <a:lnTo>
                      <a:pt x="174" y="34"/>
                    </a:lnTo>
                    <a:lnTo>
                      <a:pt x="161" y="41"/>
                    </a:lnTo>
                    <a:lnTo>
                      <a:pt x="139" y="41"/>
                    </a:lnTo>
                    <a:lnTo>
                      <a:pt x="117" y="50"/>
                    </a:lnTo>
                    <a:lnTo>
                      <a:pt x="98" y="54"/>
                    </a:lnTo>
                    <a:lnTo>
                      <a:pt x="83" y="45"/>
                    </a:lnTo>
                    <a:lnTo>
                      <a:pt x="63" y="34"/>
                    </a:lnTo>
                    <a:lnTo>
                      <a:pt x="43" y="34"/>
                    </a:lnTo>
                    <a:lnTo>
                      <a:pt x="17" y="28"/>
                    </a:lnTo>
                    <a:lnTo>
                      <a:pt x="7" y="20"/>
                    </a:lnTo>
                    <a:lnTo>
                      <a:pt x="0" y="6"/>
                    </a:lnTo>
                    <a:lnTo>
                      <a:pt x="4" y="0"/>
                    </a:lnTo>
                    <a:lnTo>
                      <a:pt x="26" y="4"/>
                    </a:lnTo>
                    <a:lnTo>
                      <a:pt x="41" y="11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6" name="Freeform 86"/>
              <p:cNvSpPr>
                <a:spLocks/>
              </p:cNvSpPr>
              <p:nvPr/>
            </p:nvSpPr>
            <p:spPr bwMode="auto">
              <a:xfrm>
                <a:off x="3183" y="3588"/>
                <a:ext cx="30" cy="28"/>
              </a:xfrm>
              <a:custGeom>
                <a:avLst/>
                <a:gdLst>
                  <a:gd name="T0" fmla="*/ 30 w 30"/>
                  <a:gd name="T1" fmla="*/ 0 h 28"/>
                  <a:gd name="T2" fmla="*/ 11 w 30"/>
                  <a:gd name="T3" fmla="*/ 0 h 28"/>
                  <a:gd name="T4" fmla="*/ 2 w 30"/>
                  <a:gd name="T5" fmla="*/ 6 h 28"/>
                  <a:gd name="T6" fmla="*/ 0 w 30"/>
                  <a:gd name="T7" fmla="*/ 15 h 28"/>
                  <a:gd name="T8" fmla="*/ 0 w 30"/>
                  <a:gd name="T9" fmla="*/ 26 h 28"/>
                  <a:gd name="T10" fmla="*/ 9 w 30"/>
                  <a:gd name="T11" fmla="*/ 28 h 28"/>
                  <a:gd name="T12" fmla="*/ 26 w 30"/>
                  <a:gd name="T13" fmla="*/ 17 h 28"/>
                  <a:gd name="T14" fmla="*/ 30 w 30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0"/>
                    </a:moveTo>
                    <a:lnTo>
                      <a:pt x="11" y="0"/>
                    </a:lnTo>
                    <a:lnTo>
                      <a:pt x="2" y="6"/>
                    </a:lnTo>
                    <a:lnTo>
                      <a:pt x="0" y="15"/>
                    </a:lnTo>
                    <a:lnTo>
                      <a:pt x="0" y="26"/>
                    </a:lnTo>
                    <a:lnTo>
                      <a:pt x="9" y="28"/>
                    </a:lnTo>
                    <a:lnTo>
                      <a:pt x="26" y="1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7" name="Freeform 87"/>
              <p:cNvSpPr>
                <a:spLocks/>
              </p:cNvSpPr>
              <p:nvPr/>
            </p:nvSpPr>
            <p:spPr bwMode="auto">
              <a:xfrm>
                <a:off x="3387" y="3851"/>
                <a:ext cx="42" cy="22"/>
              </a:xfrm>
              <a:custGeom>
                <a:avLst/>
                <a:gdLst>
                  <a:gd name="T0" fmla="*/ 42 w 42"/>
                  <a:gd name="T1" fmla="*/ 6 h 22"/>
                  <a:gd name="T2" fmla="*/ 23 w 42"/>
                  <a:gd name="T3" fmla="*/ 22 h 22"/>
                  <a:gd name="T4" fmla="*/ 9 w 42"/>
                  <a:gd name="T5" fmla="*/ 22 h 22"/>
                  <a:gd name="T6" fmla="*/ 0 w 42"/>
                  <a:gd name="T7" fmla="*/ 15 h 22"/>
                  <a:gd name="T8" fmla="*/ 6 w 42"/>
                  <a:gd name="T9" fmla="*/ 2 h 22"/>
                  <a:gd name="T10" fmla="*/ 27 w 42"/>
                  <a:gd name="T11" fmla="*/ 0 h 22"/>
                  <a:gd name="T12" fmla="*/ 42 w 42"/>
                  <a:gd name="T13" fmla="*/ 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22">
                    <a:moveTo>
                      <a:pt x="42" y="6"/>
                    </a:moveTo>
                    <a:lnTo>
                      <a:pt x="23" y="22"/>
                    </a:lnTo>
                    <a:lnTo>
                      <a:pt x="9" y="22"/>
                    </a:lnTo>
                    <a:lnTo>
                      <a:pt x="0" y="15"/>
                    </a:lnTo>
                    <a:lnTo>
                      <a:pt x="6" y="2"/>
                    </a:lnTo>
                    <a:lnTo>
                      <a:pt x="27" y="0"/>
                    </a:lnTo>
                    <a:lnTo>
                      <a:pt x="42" y="6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8" name="Freeform 88"/>
              <p:cNvSpPr>
                <a:spLocks/>
              </p:cNvSpPr>
              <p:nvPr/>
            </p:nvSpPr>
            <p:spPr bwMode="auto">
              <a:xfrm>
                <a:off x="3393" y="3901"/>
                <a:ext cx="43" cy="34"/>
              </a:xfrm>
              <a:custGeom>
                <a:avLst/>
                <a:gdLst>
                  <a:gd name="T0" fmla="*/ 43 w 43"/>
                  <a:gd name="T1" fmla="*/ 0 h 34"/>
                  <a:gd name="T2" fmla="*/ 43 w 43"/>
                  <a:gd name="T3" fmla="*/ 11 h 34"/>
                  <a:gd name="T4" fmla="*/ 17 w 43"/>
                  <a:gd name="T5" fmla="*/ 29 h 34"/>
                  <a:gd name="T6" fmla="*/ 5 w 43"/>
                  <a:gd name="T7" fmla="*/ 34 h 34"/>
                  <a:gd name="T8" fmla="*/ 0 w 43"/>
                  <a:gd name="T9" fmla="*/ 32 h 34"/>
                  <a:gd name="T10" fmla="*/ 4 w 43"/>
                  <a:gd name="T11" fmla="*/ 20 h 34"/>
                  <a:gd name="T12" fmla="*/ 23 w 43"/>
                  <a:gd name="T13" fmla="*/ 6 h 34"/>
                  <a:gd name="T14" fmla="*/ 43 w 4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34">
                    <a:moveTo>
                      <a:pt x="43" y="0"/>
                    </a:moveTo>
                    <a:lnTo>
                      <a:pt x="43" y="11"/>
                    </a:lnTo>
                    <a:lnTo>
                      <a:pt x="17" y="29"/>
                    </a:lnTo>
                    <a:lnTo>
                      <a:pt x="5" y="34"/>
                    </a:lnTo>
                    <a:lnTo>
                      <a:pt x="0" y="32"/>
                    </a:lnTo>
                    <a:lnTo>
                      <a:pt x="4" y="20"/>
                    </a:lnTo>
                    <a:lnTo>
                      <a:pt x="23" y="6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99" name="Freeform 89"/>
              <p:cNvSpPr>
                <a:spLocks/>
              </p:cNvSpPr>
              <p:nvPr/>
            </p:nvSpPr>
            <p:spPr bwMode="auto">
              <a:xfrm>
                <a:off x="3239" y="3636"/>
                <a:ext cx="52" cy="37"/>
              </a:xfrm>
              <a:custGeom>
                <a:avLst/>
                <a:gdLst>
                  <a:gd name="T0" fmla="*/ 28 w 52"/>
                  <a:gd name="T1" fmla="*/ 0 h 37"/>
                  <a:gd name="T2" fmla="*/ 52 w 52"/>
                  <a:gd name="T3" fmla="*/ 26 h 37"/>
                  <a:gd name="T4" fmla="*/ 48 w 52"/>
                  <a:gd name="T5" fmla="*/ 33 h 37"/>
                  <a:gd name="T6" fmla="*/ 35 w 52"/>
                  <a:gd name="T7" fmla="*/ 37 h 37"/>
                  <a:gd name="T8" fmla="*/ 33 w 52"/>
                  <a:gd name="T9" fmla="*/ 28 h 37"/>
                  <a:gd name="T10" fmla="*/ 28 w 52"/>
                  <a:gd name="T11" fmla="*/ 24 h 37"/>
                  <a:gd name="T12" fmla="*/ 20 w 52"/>
                  <a:gd name="T13" fmla="*/ 28 h 37"/>
                  <a:gd name="T14" fmla="*/ 11 w 52"/>
                  <a:gd name="T15" fmla="*/ 22 h 37"/>
                  <a:gd name="T16" fmla="*/ 7 w 52"/>
                  <a:gd name="T17" fmla="*/ 17 h 37"/>
                  <a:gd name="T18" fmla="*/ 13 w 52"/>
                  <a:gd name="T19" fmla="*/ 13 h 37"/>
                  <a:gd name="T20" fmla="*/ 2 w 52"/>
                  <a:gd name="T21" fmla="*/ 19 h 37"/>
                  <a:gd name="T22" fmla="*/ 0 w 52"/>
                  <a:gd name="T23" fmla="*/ 13 h 37"/>
                  <a:gd name="T24" fmla="*/ 15 w 52"/>
                  <a:gd name="T25" fmla="*/ 7 h 37"/>
                  <a:gd name="T26" fmla="*/ 28 w 52"/>
                  <a:gd name="T2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37">
                    <a:moveTo>
                      <a:pt x="28" y="0"/>
                    </a:moveTo>
                    <a:lnTo>
                      <a:pt x="52" y="26"/>
                    </a:lnTo>
                    <a:lnTo>
                      <a:pt x="48" y="33"/>
                    </a:lnTo>
                    <a:lnTo>
                      <a:pt x="35" y="37"/>
                    </a:lnTo>
                    <a:lnTo>
                      <a:pt x="33" y="28"/>
                    </a:lnTo>
                    <a:lnTo>
                      <a:pt x="28" y="24"/>
                    </a:lnTo>
                    <a:lnTo>
                      <a:pt x="20" y="28"/>
                    </a:lnTo>
                    <a:lnTo>
                      <a:pt x="11" y="22"/>
                    </a:lnTo>
                    <a:lnTo>
                      <a:pt x="7" y="17"/>
                    </a:lnTo>
                    <a:lnTo>
                      <a:pt x="13" y="13"/>
                    </a:lnTo>
                    <a:lnTo>
                      <a:pt x="2" y="19"/>
                    </a:lnTo>
                    <a:lnTo>
                      <a:pt x="0" y="13"/>
                    </a:lnTo>
                    <a:lnTo>
                      <a:pt x="15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grpSp>
          <p:nvGrpSpPr>
            <p:cNvPr id="12" name="Group 90"/>
            <p:cNvGrpSpPr>
              <a:grpSpLocks/>
            </p:cNvGrpSpPr>
            <p:nvPr/>
          </p:nvGrpSpPr>
          <p:grpSpPr bwMode="auto">
            <a:xfrm>
              <a:off x="1547972" y="4137025"/>
              <a:ext cx="1211263" cy="1438275"/>
              <a:chOff x="1390" y="2510"/>
              <a:chExt cx="763" cy="906"/>
            </a:xfrm>
            <a:solidFill>
              <a:schemeClr val="bg1">
                <a:lumMod val="95000"/>
              </a:schemeClr>
            </a:solidFill>
          </p:grpSpPr>
          <p:sp>
            <p:nvSpPr>
              <p:cNvPr id="101" name="Freeform 91"/>
              <p:cNvSpPr>
                <a:spLocks/>
              </p:cNvSpPr>
              <p:nvPr/>
            </p:nvSpPr>
            <p:spPr bwMode="auto">
              <a:xfrm>
                <a:off x="2086" y="3294"/>
                <a:ext cx="67" cy="122"/>
              </a:xfrm>
              <a:custGeom>
                <a:avLst/>
                <a:gdLst>
                  <a:gd name="T0" fmla="*/ 67 w 67"/>
                  <a:gd name="T1" fmla="*/ 0 h 122"/>
                  <a:gd name="T2" fmla="*/ 45 w 67"/>
                  <a:gd name="T3" fmla="*/ 26 h 122"/>
                  <a:gd name="T4" fmla="*/ 19 w 67"/>
                  <a:gd name="T5" fmla="*/ 26 h 122"/>
                  <a:gd name="T6" fmla="*/ 0 w 67"/>
                  <a:gd name="T7" fmla="*/ 41 h 122"/>
                  <a:gd name="T8" fmla="*/ 4 w 67"/>
                  <a:gd name="T9" fmla="*/ 62 h 122"/>
                  <a:gd name="T10" fmla="*/ 4 w 67"/>
                  <a:gd name="T11" fmla="*/ 96 h 122"/>
                  <a:gd name="T12" fmla="*/ 19 w 67"/>
                  <a:gd name="T13" fmla="*/ 122 h 122"/>
                  <a:gd name="T14" fmla="*/ 37 w 67"/>
                  <a:gd name="T15" fmla="*/ 115 h 122"/>
                  <a:gd name="T16" fmla="*/ 41 w 67"/>
                  <a:gd name="T17" fmla="*/ 100 h 122"/>
                  <a:gd name="T18" fmla="*/ 60 w 67"/>
                  <a:gd name="T19" fmla="*/ 66 h 122"/>
                  <a:gd name="T20" fmla="*/ 60 w 67"/>
                  <a:gd name="T21" fmla="*/ 48 h 122"/>
                  <a:gd name="T22" fmla="*/ 67 w 67"/>
                  <a:gd name="T23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122">
                    <a:moveTo>
                      <a:pt x="67" y="0"/>
                    </a:moveTo>
                    <a:lnTo>
                      <a:pt x="45" y="26"/>
                    </a:lnTo>
                    <a:lnTo>
                      <a:pt x="19" y="26"/>
                    </a:lnTo>
                    <a:lnTo>
                      <a:pt x="0" y="41"/>
                    </a:lnTo>
                    <a:lnTo>
                      <a:pt x="4" y="62"/>
                    </a:lnTo>
                    <a:lnTo>
                      <a:pt x="4" y="96"/>
                    </a:lnTo>
                    <a:lnTo>
                      <a:pt x="19" y="122"/>
                    </a:lnTo>
                    <a:lnTo>
                      <a:pt x="37" y="115"/>
                    </a:lnTo>
                    <a:lnTo>
                      <a:pt x="41" y="100"/>
                    </a:lnTo>
                    <a:lnTo>
                      <a:pt x="60" y="66"/>
                    </a:lnTo>
                    <a:lnTo>
                      <a:pt x="60" y="48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02" name="Freeform 92"/>
              <p:cNvSpPr>
                <a:spLocks/>
              </p:cNvSpPr>
              <p:nvPr/>
            </p:nvSpPr>
            <p:spPr bwMode="auto">
              <a:xfrm>
                <a:off x="1390" y="2510"/>
                <a:ext cx="763" cy="746"/>
              </a:xfrm>
              <a:custGeom>
                <a:avLst/>
                <a:gdLst>
                  <a:gd name="T0" fmla="*/ 11 w 763"/>
                  <a:gd name="T1" fmla="*/ 145 h 746"/>
                  <a:gd name="T2" fmla="*/ 13 w 763"/>
                  <a:gd name="T3" fmla="*/ 174 h 746"/>
                  <a:gd name="T4" fmla="*/ 74 w 763"/>
                  <a:gd name="T5" fmla="*/ 221 h 746"/>
                  <a:gd name="T6" fmla="*/ 122 w 763"/>
                  <a:gd name="T7" fmla="*/ 250 h 746"/>
                  <a:gd name="T8" fmla="*/ 117 w 763"/>
                  <a:gd name="T9" fmla="*/ 290 h 746"/>
                  <a:gd name="T10" fmla="*/ 145 w 763"/>
                  <a:gd name="T11" fmla="*/ 349 h 746"/>
                  <a:gd name="T12" fmla="*/ 158 w 763"/>
                  <a:gd name="T13" fmla="*/ 429 h 746"/>
                  <a:gd name="T14" fmla="*/ 132 w 763"/>
                  <a:gd name="T15" fmla="*/ 429 h 746"/>
                  <a:gd name="T16" fmla="*/ 115 w 763"/>
                  <a:gd name="T17" fmla="*/ 470 h 746"/>
                  <a:gd name="T18" fmla="*/ 98 w 763"/>
                  <a:gd name="T19" fmla="*/ 511 h 746"/>
                  <a:gd name="T20" fmla="*/ 57 w 763"/>
                  <a:gd name="T21" fmla="*/ 583 h 746"/>
                  <a:gd name="T22" fmla="*/ 59 w 763"/>
                  <a:gd name="T23" fmla="*/ 618 h 746"/>
                  <a:gd name="T24" fmla="*/ 161 w 763"/>
                  <a:gd name="T25" fmla="*/ 685 h 746"/>
                  <a:gd name="T26" fmla="*/ 248 w 763"/>
                  <a:gd name="T27" fmla="*/ 726 h 746"/>
                  <a:gd name="T28" fmla="*/ 325 w 763"/>
                  <a:gd name="T29" fmla="*/ 746 h 746"/>
                  <a:gd name="T30" fmla="*/ 353 w 763"/>
                  <a:gd name="T31" fmla="*/ 689 h 746"/>
                  <a:gd name="T32" fmla="*/ 422 w 763"/>
                  <a:gd name="T33" fmla="*/ 664 h 746"/>
                  <a:gd name="T34" fmla="*/ 472 w 763"/>
                  <a:gd name="T35" fmla="*/ 690 h 746"/>
                  <a:gd name="T36" fmla="*/ 541 w 763"/>
                  <a:gd name="T37" fmla="*/ 726 h 746"/>
                  <a:gd name="T38" fmla="*/ 604 w 763"/>
                  <a:gd name="T39" fmla="*/ 711 h 746"/>
                  <a:gd name="T40" fmla="*/ 650 w 763"/>
                  <a:gd name="T41" fmla="*/ 663 h 746"/>
                  <a:gd name="T42" fmla="*/ 622 w 763"/>
                  <a:gd name="T43" fmla="*/ 642 h 746"/>
                  <a:gd name="T44" fmla="*/ 617 w 763"/>
                  <a:gd name="T45" fmla="*/ 574 h 746"/>
                  <a:gd name="T46" fmla="*/ 635 w 763"/>
                  <a:gd name="T47" fmla="*/ 511 h 746"/>
                  <a:gd name="T48" fmla="*/ 635 w 763"/>
                  <a:gd name="T49" fmla="*/ 453 h 746"/>
                  <a:gd name="T50" fmla="*/ 602 w 763"/>
                  <a:gd name="T51" fmla="*/ 455 h 746"/>
                  <a:gd name="T52" fmla="*/ 587 w 763"/>
                  <a:gd name="T53" fmla="*/ 446 h 746"/>
                  <a:gd name="T54" fmla="*/ 622 w 763"/>
                  <a:gd name="T55" fmla="*/ 405 h 746"/>
                  <a:gd name="T56" fmla="*/ 676 w 763"/>
                  <a:gd name="T57" fmla="*/ 353 h 746"/>
                  <a:gd name="T58" fmla="*/ 704 w 763"/>
                  <a:gd name="T59" fmla="*/ 327 h 746"/>
                  <a:gd name="T60" fmla="*/ 726 w 763"/>
                  <a:gd name="T61" fmla="*/ 277 h 746"/>
                  <a:gd name="T62" fmla="*/ 763 w 763"/>
                  <a:gd name="T63" fmla="*/ 234 h 746"/>
                  <a:gd name="T64" fmla="*/ 719 w 763"/>
                  <a:gd name="T65" fmla="*/ 213 h 746"/>
                  <a:gd name="T66" fmla="*/ 667 w 763"/>
                  <a:gd name="T67" fmla="*/ 195 h 746"/>
                  <a:gd name="T68" fmla="*/ 631 w 763"/>
                  <a:gd name="T69" fmla="*/ 163 h 746"/>
                  <a:gd name="T70" fmla="*/ 581 w 763"/>
                  <a:gd name="T71" fmla="*/ 119 h 746"/>
                  <a:gd name="T72" fmla="*/ 539 w 763"/>
                  <a:gd name="T73" fmla="*/ 76 h 746"/>
                  <a:gd name="T74" fmla="*/ 509 w 763"/>
                  <a:gd name="T75" fmla="*/ 30 h 746"/>
                  <a:gd name="T76" fmla="*/ 444 w 763"/>
                  <a:gd name="T77" fmla="*/ 2 h 746"/>
                  <a:gd name="T78" fmla="*/ 416 w 763"/>
                  <a:gd name="T79" fmla="*/ 35 h 746"/>
                  <a:gd name="T80" fmla="*/ 318 w 763"/>
                  <a:gd name="T81" fmla="*/ 87 h 746"/>
                  <a:gd name="T82" fmla="*/ 265 w 763"/>
                  <a:gd name="T83" fmla="*/ 104 h 746"/>
                  <a:gd name="T84" fmla="*/ 219 w 763"/>
                  <a:gd name="T85" fmla="*/ 78 h 746"/>
                  <a:gd name="T86" fmla="*/ 198 w 763"/>
                  <a:gd name="T87" fmla="*/ 56 h 746"/>
                  <a:gd name="T88" fmla="*/ 204 w 763"/>
                  <a:gd name="T89" fmla="*/ 83 h 746"/>
                  <a:gd name="T90" fmla="*/ 197 w 763"/>
                  <a:gd name="T91" fmla="*/ 113 h 746"/>
                  <a:gd name="T92" fmla="*/ 182 w 763"/>
                  <a:gd name="T93" fmla="*/ 137 h 746"/>
                  <a:gd name="T94" fmla="*/ 141 w 763"/>
                  <a:gd name="T95" fmla="*/ 126 h 746"/>
                  <a:gd name="T96" fmla="*/ 93 w 763"/>
                  <a:gd name="T97" fmla="*/ 96 h 746"/>
                  <a:gd name="T98" fmla="*/ 59 w 763"/>
                  <a:gd name="T99" fmla="*/ 108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63" h="746">
                    <a:moveTo>
                      <a:pt x="13" y="106"/>
                    </a:moveTo>
                    <a:lnTo>
                      <a:pt x="20" y="124"/>
                    </a:lnTo>
                    <a:lnTo>
                      <a:pt x="13" y="139"/>
                    </a:lnTo>
                    <a:lnTo>
                      <a:pt x="11" y="145"/>
                    </a:lnTo>
                    <a:lnTo>
                      <a:pt x="0" y="141"/>
                    </a:lnTo>
                    <a:lnTo>
                      <a:pt x="4" y="150"/>
                    </a:lnTo>
                    <a:lnTo>
                      <a:pt x="4" y="159"/>
                    </a:lnTo>
                    <a:lnTo>
                      <a:pt x="13" y="174"/>
                    </a:lnTo>
                    <a:lnTo>
                      <a:pt x="30" y="169"/>
                    </a:lnTo>
                    <a:lnTo>
                      <a:pt x="52" y="193"/>
                    </a:lnTo>
                    <a:lnTo>
                      <a:pt x="61" y="209"/>
                    </a:lnTo>
                    <a:lnTo>
                      <a:pt x="74" y="221"/>
                    </a:lnTo>
                    <a:lnTo>
                      <a:pt x="91" y="221"/>
                    </a:lnTo>
                    <a:lnTo>
                      <a:pt x="98" y="235"/>
                    </a:lnTo>
                    <a:lnTo>
                      <a:pt x="113" y="248"/>
                    </a:lnTo>
                    <a:lnTo>
                      <a:pt x="122" y="250"/>
                    </a:lnTo>
                    <a:lnTo>
                      <a:pt x="124" y="256"/>
                    </a:lnTo>
                    <a:lnTo>
                      <a:pt x="119" y="268"/>
                    </a:lnTo>
                    <a:lnTo>
                      <a:pt x="119" y="279"/>
                    </a:lnTo>
                    <a:lnTo>
                      <a:pt x="117" y="290"/>
                    </a:lnTo>
                    <a:lnTo>
                      <a:pt x="113" y="309"/>
                    </a:lnTo>
                    <a:lnTo>
                      <a:pt x="128" y="327"/>
                    </a:lnTo>
                    <a:lnTo>
                      <a:pt x="145" y="340"/>
                    </a:lnTo>
                    <a:lnTo>
                      <a:pt x="145" y="349"/>
                    </a:lnTo>
                    <a:lnTo>
                      <a:pt x="143" y="381"/>
                    </a:lnTo>
                    <a:lnTo>
                      <a:pt x="139" y="407"/>
                    </a:lnTo>
                    <a:lnTo>
                      <a:pt x="143" y="418"/>
                    </a:lnTo>
                    <a:lnTo>
                      <a:pt x="158" y="429"/>
                    </a:lnTo>
                    <a:lnTo>
                      <a:pt x="158" y="451"/>
                    </a:lnTo>
                    <a:lnTo>
                      <a:pt x="158" y="466"/>
                    </a:lnTo>
                    <a:lnTo>
                      <a:pt x="141" y="444"/>
                    </a:lnTo>
                    <a:lnTo>
                      <a:pt x="132" y="429"/>
                    </a:lnTo>
                    <a:lnTo>
                      <a:pt x="126" y="433"/>
                    </a:lnTo>
                    <a:lnTo>
                      <a:pt x="130" y="444"/>
                    </a:lnTo>
                    <a:lnTo>
                      <a:pt x="124" y="457"/>
                    </a:lnTo>
                    <a:lnTo>
                      <a:pt x="115" y="470"/>
                    </a:lnTo>
                    <a:lnTo>
                      <a:pt x="109" y="479"/>
                    </a:lnTo>
                    <a:lnTo>
                      <a:pt x="117" y="488"/>
                    </a:lnTo>
                    <a:lnTo>
                      <a:pt x="111" y="498"/>
                    </a:lnTo>
                    <a:lnTo>
                      <a:pt x="98" y="511"/>
                    </a:lnTo>
                    <a:lnTo>
                      <a:pt x="96" y="522"/>
                    </a:lnTo>
                    <a:lnTo>
                      <a:pt x="89" y="535"/>
                    </a:lnTo>
                    <a:lnTo>
                      <a:pt x="69" y="559"/>
                    </a:lnTo>
                    <a:lnTo>
                      <a:pt x="57" y="583"/>
                    </a:lnTo>
                    <a:lnTo>
                      <a:pt x="57" y="587"/>
                    </a:lnTo>
                    <a:lnTo>
                      <a:pt x="63" y="594"/>
                    </a:lnTo>
                    <a:lnTo>
                      <a:pt x="56" y="605"/>
                    </a:lnTo>
                    <a:lnTo>
                      <a:pt x="59" y="618"/>
                    </a:lnTo>
                    <a:lnTo>
                      <a:pt x="70" y="635"/>
                    </a:lnTo>
                    <a:lnTo>
                      <a:pt x="117" y="661"/>
                    </a:lnTo>
                    <a:lnTo>
                      <a:pt x="150" y="689"/>
                    </a:lnTo>
                    <a:lnTo>
                      <a:pt x="161" y="685"/>
                    </a:lnTo>
                    <a:lnTo>
                      <a:pt x="178" y="679"/>
                    </a:lnTo>
                    <a:lnTo>
                      <a:pt x="235" y="703"/>
                    </a:lnTo>
                    <a:lnTo>
                      <a:pt x="243" y="711"/>
                    </a:lnTo>
                    <a:lnTo>
                      <a:pt x="248" y="726"/>
                    </a:lnTo>
                    <a:lnTo>
                      <a:pt x="258" y="731"/>
                    </a:lnTo>
                    <a:lnTo>
                      <a:pt x="271" y="733"/>
                    </a:lnTo>
                    <a:lnTo>
                      <a:pt x="292" y="744"/>
                    </a:lnTo>
                    <a:lnTo>
                      <a:pt x="325" y="746"/>
                    </a:lnTo>
                    <a:lnTo>
                      <a:pt x="335" y="733"/>
                    </a:lnTo>
                    <a:lnTo>
                      <a:pt x="338" y="718"/>
                    </a:lnTo>
                    <a:lnTo>
                      <a:pt x="338" y="702"/>
                    </a:lnTo>
                    <a:lnTo>
                      <a:pt x="353" y="689"/>
                    </a:lnTo>
                    <a:lnTo>
                      <a:pt x="381" y="674"/>
                    </a:lnTo>
                    <a:lnTo>
                      <a:pt x="394" y="672"/>
                    </a:lnTo>
                    <a:lnTo>
                      <a:pt x="409" y="664"/>
                    </a:lnTo>
                    <a:lnTo>
                      <a:pt x="422" y="664"/>
                    </a:lnTo>
                    <a:lnTo>
                      <a:pt x="437" y="674"/>
                    </a:lnTo>
                    <a:lnTo>
                      <a:pt x="448" y="687"/>
                    </a:lnTo>
                    <a:lnTo>
                      <a:pt x="461" y="687"/>
                    </a:lnTo>
                    <a:lnTo>
                      <a:pt x="472" y="690"/>
                    </a:lnTo>
                    <a:lnTo>
                      <a:pt x="494" y="692"/>
                    </a:lnTo>
                    <a:lnTo>
                      <a:pt x="509" y="711"/>
                    </a:lnTo>
                    <a:lnTo>
                      <a:pt x="522" y="720"/>
                    </a:lnTo>
                    <a:lnTo>
                      <a:pt x="541" y="726"/>
                    </a:lnTo>
                    <a:lnTo>
                      <a:pt x="557" y="735"/>
                    </a:lnTo>
                    <a:lnTo>
                      <a:pt x="566" y="737"/>
                    </a:lnTo>
                    <a:lnTo>
                      <a:pt x="589" y="714"/>
                    </a:lnTo>
                    <a:lnTo>
                      <a:pt x="604" y="711"/>
                    </a:lnTo>
                    <a:lnTo>
                      <a:pt x="615" y="702"/>
                    </a:lnTo>
                    <a:lnTo>
                      <a:pt x="631" y="690"/>
                    </a:lnTo>
                    <a:lnTo>
                      <a:pt x="652" y="689"/>
                    </a:lnTo>
                    <a:lnTo>
                      <a:pt x="650" y="663"/>
                    </a:lnTo>
                    <a:lnTo>
                      <a:pt x="646" y="655"/>
                    </a:lnTo>
                    <a:lnTo>
                      <a:pt x="637" y="642"/>
                    </a:lnTo>
                    <a:lnTo>
                      <a:pt x="630" y="644"/>
                    </a:lnTo>
                    <a:lnTo>
                      <a:pt x="622" y="642"/>
                    </a:lnTo>
                    <a:lnTo>
                      <a:pt x="615" y="631"/>
                    </a:lnTo>
                    <a:lnTo>
                      <a:pt x="613" y="605"/>
                    </a:lnTo>
                    <a:lnTo>
                      <a:pt x="628" y="588"/>
                    </a:lnTo>
                    <a:lnTo>
                      <a:pt x="617" y="574"/>
                    </a:lnTo>
                    <a:lnTo>
                      <a:pt x="617" y="568"/>
                    </a:lnTo>
                    <a:lnTo>
                      <a:pt x="639" y="546"/>
                    </a:lnTo>
                    <a:lnTo>
                      <a:pt x="639" y="538"/>
                    </a:lnTo>
                    <a:lnTo>
                      <a:pt x="635" y="511"/>
                    </a:lnTo>
                    <a:lnTo>
                      <a:pt x="648" y="498"/>
                    </a:lnTo>
                    <a:lnTo>
                      <a:pt x="637" y="483"/>
                    </a:lnTo>
                    <a:lnTo>
                      <a:pt x="637" y="472"/>
                    </a:lnTo>
                    <a:lnTo>
                      <a:pt x="635" y="453"/>
                    </a:lnTo>
                    <a:lnTo>
                      <a:pt x="630" y="448"/>
                    </a:lnTo>
                    <a:lnTo>
                      <a:pt x="617" y="448"/>
                    </a:lnTo>
                    <a:lnTo>
                      <a:pt x="605" y="451"/>
                    </a:lnTo>
                    <a:lnTo>
                      <a:pt x="602" y="455"/>
                    </a:lnTo>
                    <a:lnTo>
                      <a:pt x="594" y="462"/>
                    </a:lnTo>
                    <a:lnTo>
                      <a:pt x="583" y="466"/>
                    </a:lnTo>
                    <a:lnTo>
                      <a:pt x="579" y="455"/>
                    </a:lnTo>
                    <a:lnTo>
                      <a:pt x="587" y="446"/>
                    </a:lnTo>
                    <a:lnTo>
                      <a:pt x="591" y="438"/>
                    </a:lnTo>
                    <a:lnTo>
                      <a:pt x="591" y="429"/>
                    </a:lnTo>
                    <a:lnTo>
                      <a:pt x="611" y="409"/>
                    </a:lnTo>
                    <a:lnTo>
                      <a:pt x="622" y="405"/>
                    </a:lnTo>
                    <a:lnTo>
                      <a:pt x="624" y="390"/>
                    </a:lnTo>
                    <a:lnTo>
                      <a:pt x="635" y="377"/>
                    </a:lnTo>
                    <a:lnTo>
                      <a:pt x="667" y="353"/>
                    </a:lnTo>
                    <a:lnTo>
                      <a:pt x="676" y="353"/>
                    </a:lnTo>
                    <a:lnTo>
                      <a:pt x="680" y="344"/>
                    </a:lnTo>
                    <a:lnTo>
                      <a:pt x="691" y="333"/>
                    </a:lnTo>
                    <a:lnTo>
                      <a:pt x="700" y="333"/>
                    </a:lnTo>
                    <a:lnTo>
                      <a:pt x="704" y="327"/>
                    </a:lnTo>
                    <a:lnTo>
                      <a:pt x="709" y="323"/>
                    </a:lnTo>
                    <a:lnTo>
                      <a:pt x="717" y="310"/>
                    </a:lnTo>
                    <a:lnTo>
                      <a:pt x="724" y="290"/>
                    </a:lnTo>
                    <a:lnTo>
                      <a:pt x="726" y="277"/>
                    </a:lnTo>
                    <a:lnTo>
                      <a:pt x="726" y="266"/>
                    </a:lnTo>
                    <a:lnTo>
                      <a:pt x="737" y="252"/>
                    </a:lnTo>
                    <a:lnTo>
                      <a:pt x="754" y="243"/>
                    </a:lnTo>
                    <a:lnTo>
                      <a:pt x="763" y="234"/>
                    </a:lnTo>
                    <a:lnTo>
                      <a:pt x="763" y="230"/>
                    </a:lnTo>
                    <a:lnTo>
                      <a:pt x="748" y="219"/>
                    </a:lnTo>
                    <a:lnTo>
                      <a:pt x="741" y="215"/>
                    </a:lnTo>
                    <a:lnTo>
                      <a:pt x="719" y="213"/>
                    </a:lnTo>
                    <a:lnTo>
                      <a:pt x="694" y="209"/>
                    </a:lnTo>
                    <a:lnTo>
                      <a:pt x="685" y="208"/>
                    </a:lnTo>
                    <a:lnTo>
                      <a:pt x="676" y="204"/>
                    </a:lnTo>
                    <a:lnTo>
                      <a:pt x="667" y="195"/>
                    </a:lnTo>
                    <a:lnTo>
                      <a:pt x="659" y="180"/>
                    </a:lnTo>
                    <a:lnTo>
                      <a:pt x="652" y="171"/>
                    </a:lnTo>
                    <a:lnTo>
                      <a:pt x="642" y="167"/>
                    </a:lnTo>
                    <a:lnTo>
                      <a:pt x="631" y="163"/>
                    </a:lnTo>
                    <a:lnTo>
                      <a:pt x="626" y="161"/>
                    </a:lnTo>
                    <a:lnTo>
                      <a:pt x="611" y="148"/>
                    </a:lnTo>
                    <a:lnTo>
                      <a:pt x="592" y="133"/>
                    </a:lnTo>
                    <a:lnTo>
                      <a:pt x="581" y="119"/>
                    </a:lnTo>
                    <a:lnTo>
                      <a:pt x="568" y="115"/>
                    </a:lnTo>
                    <a:lnTo>
                      <a:pt x="561" y="109"/>
                    </a:lnTo>
                    <a:lnTo>
                      <a:pt x="555" y="95"/>
                    </a:lnTo>
                    <a:lnTo>
                      <a:pt x="539" y="76"/>
                    </a:lnTo>
                    <a:lnTo>
                      <a:pt x="535" y="63"/>
                    </a:lnTo>
                    <a:lnTo>
                      <a:pt x="522" y="50"/>
                    </a:lnTo>
                    <a:lnTo>
                      <a:pt x="516" y="39"/>
                    </a:lnTo>
                    <a:lnTo>
                      <a:pt x="509" y="30"/>
                    </a:lnTo>
                    <a:lnTo>
                      <a:pt x="496" y="20"/>
                    </a:lnTo>
                    <a:lnTo>
                      <a:pt x="483" y="6"/>
                    </a:lnTo>
                    <a:lnTo>
                      <a:pt x="472" y="0"/>
                    </a:lnTo>
                    <a:lnTo>
                      <a:pt x="444" y="2"/>
                    </a:lnTo>
                    <a:lnTo>
                      <a:pt x="433" y="2"/>
                    </a:lnTo>
                    <a:lnTo>
                      <a:pt x="418" y="13"/>
                    </a:lnTo>
                    <a:lnTo>
                      <a:pt x="427" y="22"/>
                    </a:lnTo>
                    <a:lnTo>
                      <a:pt x="416" y="35"/>
                    </a:lnTo>
                    <a:lnTo>
                      <a:pt x="388" y="70"/>
                    </a:lnTo>
                    <a:lnTo>
                      <a:pt x="374" y="78"/>
                    </a:lnTo>
                    <a:lnTo>
                      <a:pt x="335" y="82"/>
                    </a:lnTo>
                    <a:lnTo>
                      <a:pt x="318" y="87"/>
                    </a:lnTo>
                    <a:lnTo>
                      <a:pt x="309" y="96"/>
                    </a:lnTo>
                    <a:lnTo>
                      <a:pt x="305" y="104"/>
                    </a:lnTo>
                    <a:lnTo>
                      <a:pt x="290" y="100"/>
                    </a:lnTo>
                    <a:lnTo>
                      <a:pt x="265" y="104"/>
                    </a:lnTo>
                    <a:lnTo>
                      <a:pt x="250" y="102"/>
                    </a:lnTo>
                    <a:lnTo>
                      <a:pt x="237" y="93"/>
                    </a:lnTo>
                    <a:lnTo>
                      <a:pt x="228" y="82"/>
                    </a:lnTo>
                    <a:lnTo>
                      <a:pt x="219" y="78"/>
                    </a:lnTo>
                    <a:lnTo>
                      <a:pt x="226" y="69"/>
                    </a:lnTo>
                    <a:lnTo>
                      <a:pt x="215" y="59"/>
                    </a:lnTo>
                    <a:lnTo>
                      <a:pt x="206" y="57"/>
                    </a:lnTo>
                    <a:lnTo>
                      <a:pt x="198" y="56"/>
                    </a:lnTo>
                    <a:lnTo>
                      <a:pt x="197" y="59"/>
                    </a:lnTo>
                    <a:lnTo>
                      <a:pt x="204" y="67"/>
                    </a:lnTo>
                    <a:lnTo>
                      <a:pt x="200" y="72"/>
                    </a:lnTo>
                    <a:lnTo>
                      <a:pt x="204" y="83"/>
                    </a:lnTo>
                    <a:lnTo>
                      <a:pt x="206" y="96"/>
                    </a:lnTo>
                    <a:lnTo>
                      <a:pt x="206" y="106"/>
                    </a:lnTo>
                    <a:lnTo>
                      <a:pt x="204" y="108"/>
                    </a:lnTo>
                    <a:lnTo>
                      <a:pt x="197" y="113"/>
                    </a:lnTo>
                    <a:lnTo>
                      <a:pt x="195" y="122"/>
                    </a:lnTo>
                    <a:lnTo>
                      <a:pt x="195" y="132"/>
                    </a:lnTo>
                    <a:lnTo>
                      <a:pt x="193" y="139"/>
                    </a:lnTo>
                    <a:lnTo>
                      <a:pt x="182" y="137"/>
                    </a:lnTo>
                    <a:lnTo>
                      <a:pt x="169" y="130"/>
                    </a:lnTo>
                    <a:lnTo>
                      <a:pt x="161" y="137"/>
                    </a:lnTo>
                    <a:lnTo>
                      <a:pt x="148" y="128"/>
                    </a:lnTo>
                    <a:lnTo>
                      <a:pt x="141" y="126"/>
                    </a:lnTo>
                    <a:lnTo>
                      <a:pt x="132" y="133"/>
                    </a:lnTo>
                    <a:lnTo>
                      <a:pt x="124" y="132"/>
                    </a:lnTo>
                    <a:lnTo>
                      <a:pt x="124" y="126"/>
                    </a:lnTo>
                    <a:lnTo>
                      <a:pt x="93" y="96"/>
                    </a:lnTo>
                    <a:lnTo>
                      <a:pt x="85" y="95"/>
                    </a:lnTo>
                    <a:lnTo>
                      <a:pt x="80" y="100"/>
                    </a:lnTo>
                    <a:lnTo>
                      <a:pt x="67" y="106"/>
                    </a:lnTo>
                    <a:lnTo>
                      <a:pt x="59" y="108"/>
                    </a:lnTo>
                    <a:lnTo>
                      <a:pt x="50" y="98"/>
                    </a:lnTo>
                    <a:lnTo>
                      <a:pt x="28" y="98"/>
                    </a:lnTo>
                    <a:lnTo>
                      <a:pt x="13" y="106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sp>
          <p:nvSpPr>
            <p:cNvPr id="103" name="Freeform 93"/>
            <p:cNvSpPr>
              <a:spLocks/>
            </p:cNvSpPr>
            <p:nvPr/>
          </p:nvSpPr>
          <p:spPr bwMode="auto">
            <a:xfrm>
              <a:off x="3910172" y="3340099"/>
              <a:ext cx="587375" cy="307975"/>
            </a:xfrm>
            <a:custGeom>
              <a:avLst/>
              <a:gdLst>
                <a:gd name="T0" fmla="*/ 91 w 370"/>
                <a:gd name="T1" fmla="*/ 65 h 194"/>
                <a:gd name="T2" fmla="*/ 83 w 370"/>
                <a:gd name="T3" fmla="*/ 39 h 194"/>
                <a:gd name="T4" fmla="*/ 59 w 370"/>
                <a:gd name="T5" fmla="*/ 26 h 194"/>
                <a:gd name="T6" fmla="*/ 33 w 370"/>
                <a:gd name="T7" fmla="*/ 46 h 194"/>
                <a:gd name="T8" fmla="*/ 17 w 370"/>
                <a:gd name="T9" fmla="*/ 89 h 194"/>
                <a:gd name="T10" fmla="*/ 13 w 370"/>
                <a:gd name="T11" fmla="*/ 104 h 194"/>
                <a:gd name="T12" fmla="*/ 0 w 370"/>
                <a:gd name="T13" fmla="*/ 119 h 194"/>
                <a:gd name="T14" fmla="*/ 4 w 370"/>
                <a:gd name="T15" fmla="*/ 149 h 194"/>
                <a:gd name="T16" fmla="*/ 15 w 370"/>
                <a:gd name="T17" fmla="*/ 169 h 194"/>
                <a:gd name="T18" fmla="*/ 48 w 370"/>
                <a:gd name="T19" fmla="*/ 152 h 194"/>
                <a:gd name="T20" fmla="*/ 70 w 370"/>
                <a:gd name="T21" fmla="*/ 149 h 194"/>
                <a:gd name="T22" fmla="*/ 98 w 370"/>
                <a:gd name="T23" fmla="*/ 156 h 194"/>
                <a:gd name="T24" fmla="*/ 126 w 370"/>
                <a:gd name="T25" fmla="*/ 149 h 194"/>
                <a:gd name="T26" fmla="*/ 144 w 370"/>
                <a:gd name="T27" fmla="*/ 154 h 194"/>
                <a:gd name="T28" fmla="*/ 168 w 370"/>
                <a:gd name="T29" fmla="*/ 149 h 194"/>
                <a:gd name="T30" fmla="*/ 196 w 370"/>
                <a:gd name="T31" fmla="*/ 147 h 194"/>
                <a:gd name="T32" fmla="*/ 224 w 370"/>
                <a:gd name="T33" fmla="*/ 165 h 194"/>
                <a:gd name="T34" fmla="*/ 261 w 370"/>
                <a:gd name="T35" fmla="*/ 181 h 194"/>
                <a:gd name="T36" fmla="*/ 283 w 370"/>
                <a:gd name="T37" fmla="*/ 194 h 194"/>
                <a:gd name="T38" fmla="*/ 316 w 370"/>
                <a:gd name="T39" fmla="*/ 185 h 194"/>
                <a:gd name="T40" fmla="*/ 333 w 370"/>
                <a:gd name="T41" fmla="*/ 167 h 194"/>
                <a:gd name="T42" fmla="*/ 364 w 370"/>
                <a:gd name="T43" fmla="*/ 134 h 194"/>
                <a:gd name="T44" fmla="*/ 366 w 370"/>
                <a:gd name="T45" fmla="*/ 91 h 194"/>
                <a:gd name="T46" fmla="*/ 340 w 370"/>
                <a:gd name="T47" fmla="*/ 69 h 194"/>
                <a:gd name="T48" fmla="*/ 326 w 370"/>
                <a:gd name="T49" fmla="*/ 33 h 194"/>
                <a:gd name="T50" fmla="*/ 302 w 370"/>
                <a:gd name="T51" fmla="*/ 19 h 194"/>
                <a:gd name="T52" fmla="*/ 259 w 370"/>
                <a:gd name="T53" fmla="*/ 30 h 194"/>
                <a:gd name="T54" fmla="*/ 235 w 370"/>
                <a:gd name="T55" fmla="*/ 19 h 194"/>
                <a:gd name="T56" fmla="*/ 213 w 370"/>
                <a:gd name="T57" fmla="*/ 4 h 194"/>
                <a:gd name="T58" fmla="*/ 191 w 370"/>
                <a:gd name="T59" fmla="*/ 0 h 194"/>
                <a:gd name="T60" fmla="*/ 167 w 370"/>
                <a:gd name="T61" fmla="*/ 4 h 194"/>
                <a:gd name="T62" fmla="*/ 155 w 370"/>
                <a:gd name="T63" fmla="*/ 19 h 194"/>
                <a:gd name="T64" fmla="*/ 159 w 370"/>
                <a:gd name="T65" fmla="*/ 61 h 194"/>
                <a:gd name="T66" fmla="*/ 144 w 370"/>
                <a:gd name="T67" fmla="*/ 85 h 194"/>
                <a:gd name="T68" fmla="*/ 128 w 370"/>
                <a:gd name="T69" fmla="*/ 8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0" h="194">
                  <a:moveTo>
                    <a:pt x="109" y="76"/>
                  </a:moveTo>
                  <a:lnTo>
                    <a:pt x="91" y="65"/>
                  </a:lnTo>
                  <a:lnTo>
                    <a:pt x="87" y="52"/>
                  </a:lnTo>
                  <a:lnTo>
                    <a:pt x="83" y="39"/>
                  </a:lnTo>
                  <a:lnTo>
                    <a:pt x="74" y="26"/>
                  </a:lnTo>
                  <a:lnTo>
                    <a:pt x="59" y="26"/>
                  </a:lnTo>
                  <a:lnTo>
                    <a:pt x="48" y="32"/>
                  </a:lnTo>
                  <a:lnTo>
                    <a:pt x="33" y="46"/>
                  </a:lnTo>
                  <a:lnTo>
                    <a:pt x="15" y="80"/>
                  </a:lnTo>
                  <a:lnTo>
                    <a:pt x="17" y="89"/>
                  </a:lnTo>
                  <a:lnTo>
                    <a:pt x="17" y="98"/>
                  </a:lnTo>
                  <a:lnTo>
                    <a:pt x="13" y="104"/>
                  </a:lnTo>
                  <a:lnTo>
                    <a:pt x="6" y="111"/>
                  </a:lnTo>
                  <a:lnTo>
                    <a:pt x="0" y="119"/>
                  </a:lnTo>
                  <a:lnTo>
                    <a:pt x="4" y="128"/>
                  </a:lnTo>
                  <a:lnTo>
                    <a:pt x="4" y="149"/>
                  </a:lnTo>
                  <a:lnTo>
                    <a:pt x="7" y="165"/>
                  </a:lnTo>
                  <a:lnTo>
                    <a:pt x="15" y="169"/>
                  </a:lnTo>
                  <a:lnTo>
                    <a:pt x="30" y="163"/>
                  </a:lnTo>
                  <a:lnTo>
                    <a:pt x="48" y="152"/>
                  </a:lnTo>
                  <a:lnTo>
                    <a:pt x="56" y="145"/>
                  </a:lnTo>
                  <a:lnTo>
                    <a:pt x="70" y="149"/>
                  </a:lnTo>
                  <a:lnTo>
                    <a:pt x="85" y="152"/>
                  </a:lnTo>
                  <a:lnTo>
                    <a:pt x="98" y="156"/>
                  </a:lnTo>
                  <a:lnTo>
                    <a:pt x="107" y="160"/>
                  </a:lnTo>
                  <a:lnTo>
                    <a:pt x="126" y="149"/>
                  </a:lnTo>
                  <a:lnTo>
                    <a:pt x="135" y="149"/>
                  </a:lnTo>
                  <a:lnTo>
                    <a:pt x="144" y="154"/>
                  </a:lnTo>
                  <a:lnTo>
                    <a:pt x="157" y="158"/>
                  </a:lnTo>
                  <a:lnTo>
                    <a:pt x="168" y="149"/>
                  </a:lnTo>
                  <a:lnTo>
                    <a:pt x="185" y="145"/>
                  </a:lnTo>
                  <a:lnTo>
                    <a:pt x="196" y="147"/>
                  </a:lnTo>
                  <a:lnTo>
                    <a:pt x="205" y="163"/>
                  </a:lnTo>
                  <a:lnTo>
                    <a:pt x="224" y="165"/>
                  </a:lnTo>
                  <a:lnTo>
                    <a:pt x="246" y="163"/>
                  </a:lnTo>
                  <a:lnTo>
                    <a:pt x="261" y="181"/>
                  </a:lnTo>
                  <a:lnTo>
                    <a:pt x="272" y="192"/>
                  </a:lnTo>
                  <a:lnTo>
                    <a:pt x="283" y="194"/>
                  </a:lnTo>
                  <a:lnTo>
                    <a:pt x="300" y="187"/>
                  </a:lnTo>
                  <a:lnTo>
                    <a:pt x="316" y="185"/>
                  </a:lnTo>
                  <a:lnTo>
                    <a:pt x="327" y="176"/>
                  </a:lnTo>
                  <a:lnTo>
                    <a:pt x="333" y="167"/>
                  </a:lnTo>
                  <a:lnTo>
                    <a:pt x="353" y="145"/>
                  </a:lnTo>
                  <a:lnTo>
                    <a:pt x="364" y="134"/>
                  </a:lnTo>
                  <a:lnTo>
                    <a:pt x="370" y="117"/>
                  </a:lnTo>
                  <a:lnTo>
                    <a:pt x="366" y="91"/>
                  </a:lnTo>
                  <a:lnTo>
                    <a:pt x="357" y="85"/>
                  </a:lnTo>
                  <a:lnTo>
                    <a:pt x="340" y="69"/>
                  </a:lnTo>
                  <a:lnTo>
                    <a:pt x="333" y="52"/>
                  </a:lnTo>
                  <a:lnTo>
                    <a:pt x="326" y="33"/>
                  </a:lnTo>
                  <a:lnTo>
                    <a:pt x="311" y="20"/>
                  </a:lnTo>
                  <a:lnTo>
                    <a:pt x="302" y="19"/>
                  </a:lnTo>
                  <a:lnTo>
                    <a:pt x="272" y="20"/>
                  </a:lnTo>
                  <a:lnTo>
                    <a:pt x="259" y="30"/>
                  </a:lnTo>
                  <a:lnTo>
                    <a:pt x="250" y="33"/>
                  </a:lnTo>
                  <a:lnTo>
                    <a:pt x="235" y="19"/>
                  </a:lnTo>
                  <a:lnTo>
                    <a:pt x="222" y="13"/>
                  </a:lnTo>
                  <a:lnTo>
                    <a:pt x="213" y="4"/>
                  </a:lnTo>
                  <a:lnTo>
                    <a:pt x="207" y="2"/>
                  </a:lnTo>
                  <a:lnTo>
                    <a:pt x="191" y="0"/>
                  </a:lnTo>
                  <a:lnTo>
                    <a:pt x="178" y="4"/>
                  </a:lnTo>
                  <a:lnTo>
                    <a:pt x="167" y="4"/>
                  </a:lnTo>
                  <a:lnTo>
                    <a:pt x="161" y="9"/>
                  </a:lnTo>
                  <a:lnTo>
                    <a:pt x="155" y="19"/>
                  </a:lnTo>
                  <a:lnTo>
                    <a:pt x="155" y="39"/>
                  </a:lnTo>
                  <a:lnTo>
                    <a:pt x="159" y="61"/>
                  </a:lnTo>
                  <a:lnTo>
                    <a:pt x="159" y="71"/>
                  </a:lnTo>
                  <a:lnTo>
                    <a:pt x="144" y="85"/>
                  </a:lnTo>
                  <a:lnTo>
                    <a:pt x="135" y="93"/>
                  </a:lnTo>
                  <a:lnTo>
                    <a:pt x="128" y="84"/>
                  </a:lnTo>
                  <a:lnTo>
                    <a:pt x="109" y="7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grpSp>
          <p:nvGrpSpPr>
            <p:cNvPr id="13" name="Group 94"/>
            <p:cNvGrpSpPr>
              <a:grpSpLocks/>
            </p:cNvGrpSpPr>
            <p:nvPr/>
          </p:nvGrpSpPr>
          <p:grpSpPr bwMode="auto">
            <a:xfrm>
              <a:off x="1560672" y="2928937"/>
              <a:ext cx="717550" cy="1196975"/>
              <a:chOff x="1398" y="1749"/>
              <a:chExt cx="452" cy="754"/>
            </a:xfrm>
            <a:solidFill>
              <a:schemeClr val="bg1">
                <a:lumMod val="95000"/>
              </a:schemeClr>
            </a:solidFill>
          </p:grpSpPr>
          <p:sp>
            <p:nvSpPr>
              <p:cNvPr id="105" name="Freeform 95"/>
              <p:cNvSpPr>
                <a:spLocks/>
              </p:cNvSpPr>
              <p:nvPr/>
            </p:nvSpPr>
            <p:spPr bwMode="auto">
              <a:xfrm>
                <a:off x="1398" y="1758"/>
                <a:ext cx="452" cy="745"/>
              </a:xfrm>
              <a:custGeom>
                <a:avLst/>
                <a:gdLst>
                  <a:gd name="T0" fmla="*/ 147 w 452"/>
                  <a:gd name="T1" fmla="*/ 515 h 745"/>
                  <a:gd name="T2" fmla="*/ 97 w 452"/>
                  <a:gd name="T3" fmla="*/ 549 h 745"/>
                  <a:gd name="T4" fmla="*/ 84 w 452"/>
                  <a:gd name="T5" fmla="*/ 580 h 745"/>
                  <a:gd name="T6" fmla="*/ 113 w 452"/>
                  <a:gd name="T7" fmla="*/ 597 h 745"/>
                  <a:gd name="T8" fmla="*/ 137 w 452"/>
                  <a:gd name="T9" fmla="*/ 608 h 745"/>
                  <a:gd name="T10" fmla="*/ 180 w 452"/>
                  <a:gd name="T11" fmla="*/ 617 h 745"/>
                  <a:gd name="T12" fmla="*/ 152 w 452"/>
                  <a:gd name="T13" fmla="*/ 651 h 745"/>
                  <a:gd name="T14" fmla="*/ 87 w 452"/>
                  <a:gd name="T15" fmla="*/ 632 h 745"/>
                  <a:gd name="T16" fmla="*/ 41 w 452"/>
                  <a:gd name="T17" fmla="*/ 671 h 745"/>
                  <a:gd name="T18" fmla="*/ 2 w 452"/>
                  <a:gd name="T19" fmla="*/ 691 h 745"/>
                  <a:gd name="T20" fmla="*/ 22 w 452"/>
                  <a:gd name="T21" fmla="*/ 708 h 745"/>
                  <a:gd name="T22" fmla="*/ 59 w 452"/>
                  <a:gd name="T23" fmla="*/ 702 h 745"/>
                  <a:gd name="T24" fmla="*/ 110 w 452"/>
                  <a:gd name="T25" fmla="*/ 723 h 745"/>
                  <a:gd name="T26" fmla="*/ 148 w 452"/>
                  <a:gd name="T27" fmla="*/ 689 h 745"/>
                  <a:gd name="T28" fmla="*/ 182 w 452"/>
                  <a:gd name="T29" fmla="*/ 710 h 745"/>
                  <a:gd name="T30" fmla="*/ 230 w 452"/>
                  <a:gd name="T31" fmla="*/ 717 h 745"/>
                  <a:gd name="T32" fmla="*/ 265 w 452"/>
                  <a:gd name="T33" fmla="*/ 714 h 745"/>
                  <a:gd name="T34" fmla="*/ 315 w 452"/>
                  <a:gd name="T35" fmla="*/ 734 h 745"/>
                  <a:gd name="T36" fmla="*/ 357 w 452"/>
                  <a:gd name="T37" fmla="*/ 738 h 745"/>
                  <a:gd name="T38" fmla="*/ 398 w 452"/>
                  <a:gd name="T39" fmla="*/ 723 h 745"/>
                  <a:gd name="T40" fmla="*/ 381 w 452"/>
                  <a:gd name="T41" fmla="*/ 689 h 745"/>
                  <a:gd name="T42" fmla="*/ 383 w 452"/>
                  <a:gd name="T43" fmla="*/ 667 h 745"/>
                  <a:gd name="T44" fmla="*/ 437 w 452"/>
                  <a:gd name="T45" fmla="*/ 632 h 745"/>
                  <a:gd name="T46" fmla="*/ 452 w 452"/>
                  <a:gd name="T47" fmla="*/ 584 h 745"/>
                  <a:gd name="T48" fmla="*/ 413 w 452"/>
                  <a:gd name="T49" fmla="*/ 558 h 745"/>
                  <a:gd name="T50" fmla="*/ 385 w 452"/>
                  <a:gd name="T51" fmla="*/ 556 h 745"/>
                  <a:gd name="T52" fmla="*/ 394 w 452"/>
                  <a:gd name="T53" fmla="*/ 510 h 745"/>
                  <a:gd name="T54" fmla="*/ 394 w 452"/>
                  <a:gd name="T55" fmla="*/ 447 h 745"/>
                  <a:gd name="T56" fmla="*/ 354 w 452"/>
                  <a:gd name="T57" fmla="*/ 374 h 745"/>
                  <a:gd name="T58" fmla="*/ 354 w 452"/>
                  <a:gd name="T59" fmla="*/ 317 h 745"/>
                  <a:gd name="T60" fmla="*/ 341 w 452"/>
                  <a:gd name="T61" fmla="*/ 272 h 745"/>
                  <a:gd name="T62" fmla="*/ 298 w 452"/>
                  <a:gd name="T63" fmla="*/ 248 h 745"/>
                  <a:gd name="T64" fmla="*/ 294 w 452"/>
                  <a:gd name="T65" fmla="*/ 230 h 745"/>
                  <a:gd name="T66" fmla="*/ 331 w 452"/>
                  <a:gd name="T67" fmla="*/ 235 h 745"/>
                  <a:gd name="T68" fmla="*/ 389 w 452"/>
                  <a:gd name="T69" fmla="*/ 165 h 745"/>
                  <a:gd name="T70" fmla="*/ 385 w 452"/>
                  <a:gd name="T71" fmla="*/ 120 h 745"/>
                  <a:gd name="T72" fmla="*/ 331 w 452"/>
                  <a:gd name="T73" fmla="*/ 98 h 745"/>
                  <a:gd name="T74" fmla="*/ 302 w 452"/>
                  <a:gd name="T75" fmla="*/ 100 h 745"/>
                  <a:gd name="T76" fmla="*/ 318 w 452"/>
                  <a:gd name="T77" fmla="*/ 72 h 745"/>
                  <a:gd name="T78" fmla="*/ 376 w 452"/>
                  <a:gd name="T79" fmla="*/ 37 h 745"/>
                  <a:gd name="T80" fmla="*/ 339 w 452"/>
                  <a:gd name="T81" fmla="*/ 13 h 745"/>
                  <a:gd name="T82" fmla="*/ 278 w 452"/>
                  <a:gd name="T83" fmla="*/ 22 h 745"/>
                  <a:gd name="T84" fmla="*/ 249 w 452"/>
                  <a:gd name="T85" fmla="*/ 48 h 745"/>
                  <a:gd name="T86" fmla="*/ 230 w 452"/>
                  <a:gd name="T87" fmla="*/ 83 h 745"/>
                  <a:gd name="T88" fmla="*/ 182 w 452"/>
                  <a:gd name="T89" fmla="*/ 143 h 745"/>
                  <a:gd name="T90" fmla="*/ 213 w 452"/>
                  <a:gd name="T91" fmla="*/ 155 h 745"/>
                  <a:gd name="T92" fmla="*/ 169 w 452"/>
                  <a:gd name="T93" fmla="*/ 230 h 745"/>
                  <a:gd name="T94" fmla="*/ 184 w 452"/>
                  <a:gd name="T95" fmla="*/ 241 h 745"/>
                  <a:gd name="T96" fmla="*/ 212 w 452"/>
                  <a:gd name="T97" fmla="*/ 257 h 745"/>
                  <a:gd name="T98" fmla="*/ 180 w 452"/>
                  <a:gd name="T99" fmla="*/ 302 h 745"/>
                  <a:gd name="T100" fmla="*/ 225 w 452"/>
                  <a:gd name="T101" fmla="*/ 331 h 745"/>
                  <a:gd name="T102" fmla="*/ 252 w 452"/>
                  <a:gd name="T103" fmla="*/ 341 h 745"/>
                  <a:gd name="T104" fmla="*/ 243 w 452"/>
                  <a:gd name="T105" fmla="*/ 405 h 745"/>
                  <a:gd name="T106" fmla="*/ 241 w 452"/>
                  <a:gd name="T107" fmla="*/ 449 h 745"/>
                  <a:gd name="T108" fmla="*/ 221 w 452"/>
                  <a:gd name="T109" fmla="*/ 469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2" h="745">
                    <a:moveTo>
                      <a:pt x="135" y="478"/>
                    </a:moveTo>
                    <a:lnTo>
                      <a:pt x="156" y="497"/>
                    </a:lnTo>
                    <a:lnTo>
                      <a:pt x="147" y="515"/>
                    </a:lnTo>
                    <a:lnTo>
                      <a:pt x="134" y="530"/>
                    </a:lnTo>
                    <a:lnTo>
                      <a:pt x="113" y="540"/>
                    </a:lnTo>
                    <a:lnTo>
                      <a:pt x="97" y="549"/>
                    </a:lnTo>
                    <a:lnTo>
                      <a:pt x="80" y="551"/>
                    </a:lnTo>
                    <a:lnTo>
                      <a:pt x="71" y="558"/>
                    </a:lnTo>
                    <a:lnTo>
                      <a:pt x="84" y="580"/>
                    </a:lnTo>
                    <a:lnTo>
                      <a:pt x="104" y="580"/>
                    </a:lnTo>
                    <a:lnTo>
                      <a:pt x="113" y="582"/>
                    </a:lnTo>
                    <a:lnTo>
                      <a:pt x="113" y="597"/>
                    </a:lnTo>
                    <a:lnTo>
                      <a:pt x="124" y="597"/>
                    </a:lnTo>
                    <a:lnTo>
                      <a:pt x="132" y="593"/>
                    </a:lnTo>
                    <a:lnTo>
                      <a:pt x="137" y="608"/>
                    </a:lnTo>
                    <a:lnTo>
                      <a:pt x="148" y="621"/>
                    </a:lnTo>
                    <a:lnTo>
                      <a:pt x="167" y="621"/>
                    </a:lnTo>
                    <a:lnTo>
                      <a:pt x="180" y="617"/>
                    </a:lnTo>
                    <a:lnTo>
                      <a:pt x="191" y="621"/>
                    </a:lnTo>
                    <a:lnTo>
                      <a:pt x="163" y="645"/>
                    </a:lnTo>
                    <a:lnTo>
                      <a:pt x="152" y="651"/>
                    </a:lnTo>
                    <a:lnTo>
                      <a:pt x="137" y="645"/>
                    </a:lnTo>
                    <a:lnTo>
                      <a:pt x="104" y="632"/>
                    </a:lnTo>
                    <a:lnTo>
                      <a:pt x="87" y="632"/>
                    </a:lnTo>
                    <a:lnTo>
                      <a:pt x="72" y="645"/>
                    </a:lnTo>
                    <a:lnTo>
                      <a:pt x="52" y="662"/>
                    </a:lnTo>
                    <a:lnTo>
                      <a:pt x="41" y="671"/>
                    </a:lnTo>
                    <a:lnTo>
                      <a:pt x="28" y="675"/>
                    </a:lnTo>
                    <a:lnTo>
                      <a:pt x="13" y="682"/>
                    </a:lnTo>
                    <a:lnTo>
                      <a:pt x="2" y="691"/>
                    </a:lnTo>
                    <a:lnTo>
                      <a:pt x="0" y="697"/>
                    </a:lnTo>
                    <a:lnTo>
                      <a:pt x="13" y="699"/>
                    </a:lnTo>
                    <a:lnTo>
                      <a:pt x="22" y="708"/>
                    </a:lnTo>
                    <a:lnTo>
                      <a:pt x="35" y="714"/>
                    </a:lnTo>
                    <a:lnTo>
                      <a:pt x="48" y="708"/>
                    </a:lnTo>
                    <a:lnTo>
                      <a:pt x="59" y="702"/>
                    </a:lnTo>
                    <a:lnTo>
                      <a:pt x="72" y="704"/>
                    </a:lnTo>
                    <a:lnTo>
                      <a:pt x="91" y="715"/>
                    </a:lnTo>
                    <a:lnTo>
                      <a:pt x="110" y="723"/>
                    </a:lnTo>
                    <a:lnTo>
                      <a:pt x="122" y="715"/>
                    </a:lnTo>
                    <a:lnTo>
                      <a:pt x="128" y="701"/>
                    </a:lnTo>
                    <a:lnTo>
                      <a:pt x="148" y="689"/>
                    </a:lnTo>
                    <a:lnTo>
                      <a:pt x="161" y="689"/>
                    </a:lnTo>
                    <a:lnTo>
                      <a:pt x="173" y="702"/>
                    </a:lnTo>
                    <a:lnTo>
                      <a:pt x="182" y="710"/>
                    </a:lnTo>
                    <a:lnTo>
                      <a:pt x="197" y="710"/>
                    </a:lnTo>
                    <a:lnTo>
                      <a:pt x="217" y="712"/>
                    </a:lnTo>
                    <a:lnTo>
                      <a:pt x="230" y="717"/>
                    </a:lnTo>
                    <a:lnTo>
                      <a:pt x="243" y="708"/>
                    </a:lnTo>
                    <a:lnTo>
                      <a:pt x="254" y="708"/>
                    </a:lnTo>
                    <a:lnTo>
                      <a:pt x="265" y="714"/>
                    </a:lnTo>
                    <a:lnTo>
                      <a:pt x="279" y="728"/>
                    </a:lnTo>
                    <a:lnTo>
                      <a:pt x="296" y="730"/>
                    </a:lnTo>
                    <a:lnTo>
                      <a:pt x="315" y="734"/>
                    </a:lnTo>
                    <a:lnTo>
                      <a:pt x="328" y="741"/>
                    </a:lnTo>
                    <a:lnTo>
                      <a:pt x="344" y="745"/>
                    </a:lnTo>
                    <a:lnTo>
                      <a:pt x="357" y="738"/>
                    </a:lnTo>
                    <a:lnTo>
                      <a:pt x="374" y="728"/>
                    </a:lnTo>
                    <a:lnTo>
                      <a:pt x="385" y="726"/>
                    </a:lnTo>
                    <a:lnTo>
                      <a:pt x="398" y="723"/>
                    </a:lnTo>
                    <a:lnTo>
                      <a:pt x="411" y="712"/>
                    </a:lnTo>
                    <a:lnTo>
                      <a:pt x="402" y="701"/>
                    </a:lnTo>
                    <a:lnTo>
                      <a:pt x="381" y="689"/>
                    </a:lnTo>
                    <a:lnTo>
                      <a:pt x="374" y="682"/>
                    </a:lnTo>
                    <a:lnTo>
                      <a:pt x="374" y="675"/>
                    </a:lnTo>
                    <a:lnTo>
                      <a:pt x="383" y="667"/>
                    </a:lnTo>
                    <a:lnTo>
                      <a:pt x="398" y="665"/>
                    </a:lnTo>
                    <a:lnTo>
                      <a:pt x="413" y="658"/>
                    </a:lnTo>
                    <a:lnTo>
                      <a:pt x="437" y="632"/>
                    </a:lnTo>
                    <a:lnTo>
                      <a:pt x="448" y="619"/>
                    </a:lnTo>
                    <a:lnTo>
                      <a:pt x="452" y="597"/>
                    </a:lnTo>
                    <a:lnTo>
                      <a:pt x="452" y="584"/>
                    </a:lnTo>
                    <a:lnTo>
                      <a:pt x="441" y="575"/>
                    </a:lnTo>
                    <a:lnTo>
                      <a:pt x="426" y="564"/>
                    </a:lnTo>
                    <a:lnTo>
                      <a:pt x="413" y="558"/>
                    </a:lnTo>
                    <a:lnTo>
                      <a:pt x="398" y="560"/>
                    </a:lnTo>
                    <a:lnTo>
                      <a:pt x="389" y="565"/>
                    </a:lnTo>
                    <a:lnTo>
                      <a:pt x="385" y="556"/>
                    </a:lnTo>
                    <a:lnTo>
                      <a:pt x="393" y="541"/>
                    </a:lnTo>
                    <a:lnTo>
                      <a:pt x="396" y="530"/>
                    </a:lnTo>
                    <a:lnTo>
                      <a:pt x="394" y="510"/>
                    </a:lnTo>
                    <a:lnTo>
                      <a:pt x="393" y="482"/>
                    </a:lnTo>
                    <a:lnTo>
                      <a:pt x="398" y="460"/>
                    </a:lnTo>
                    <a:lnTo>
                      <a:pt x="394" y="447"/>
                    </a:lnTo>
                    <a:lnTo>
                      <a:pt x="385" y="431"/>
                    </a:lnTo>
                    <a:lnTo>
                      <a:pt x="363" y="392"/>
                    </a:lnTo>
                    <a:lnTo>
                      <a:pt x="354" y="374"/>
                    </a:lnTo>
                    <a:lnTo>
                      <a:pt x="350" y="352"/>
                    </a:lnTo>
                    <a:lnTo>
                      <a:pt x="348" y="339"/>
                    </a:lnTo>
                    <a:lnTo>
                      <a:pt x="354" y="317"/>
                    </a:lnTo>
                    <a:lnTo>
                      <a:pt x="354" y="300"/>
                    </a:lnTo>
                    <a:lnTo>
                      <a:pt x="350" y="281"/>
                    </a:lnTo>
                    <a:lnTo>
                      <a:pt x="341" y="272"/>
                    </a:lnTo>
                    <a:lnTo>
                      <a:pt x="324" y="255"/>
                    </a:lnTo>
                    <a:lnTo>
                      <a:pt x="311" y="250"/>
                    </a:lnTo>
                    <a:lnTo>
                      <a:pt x="298" y="248"/>
                    </a:lnTo>
                    <a:lnTo>
                      <a:pt x="289" y="246"/>
                    </a:lnTo>
                    <a:lnTo>
                      <a:pt x="289" y="237"/>
                    </a:lnTo>
                    <a:lnTo>
                      <a:pt x="294" y="230"/>
                    </a:lnTo>
                    <a:lnTo>
                      <a:pt x="309" y="228"/>
                    </a:lnTo>
                    <a:lnTo>
                      <a:pt x="322" y="233"/>
                    </a:lnTo>
                    <a:lnTo>
                      <a:pt x="331" y="235"/>
                    </a:lnTo>
                    <a:lnTo>
                      <a:pt x="337" y="226"/>
                    </a:lnTo>
                    <a:lnTo>
                      <a:pt x="335" y="215"/>
                    </a:lnTo>
                    <a:lnTo>
                      <a:pt x="389" y="165"/>
                    </a:lnTo>
                    <a:lnTo>
                      <a:pt x="398" y="154"/>
                    </a:lnTo>
                    <a:lnTo>
                      <a:pt x="398" y="131"/>
                    </a:lnTo>
                    <a:lnTo>
                      <a:pt x="385" y="120"/>
                    </a:lnTo>
                    <a:lnTo>
                      <a:pt x="370" y="118"/>
                    </a:lnTo>
                    <a:lnTo>
                      <a:pt x="357" y="98"/>
                    </a:lnTo>
                    <a:lnTo>
                      <a:pt x="331" y="98"/>
                    </a:lnTo>
                    <a:lnTo>
                      <a:pt x="331" y="98"/>
                    </a:lnTo>
                    <a:lnTo>
                      <a:pt x="307" y="102"/>
                    </a:lnTo>
                    <a:lnTo>
                      <a:pt x="302" y="100"/>
                    </a:lnTo>
                    <a:lnTo>
                      <a:pt x="296" y="91"/>
                    </a:lnTo>
                    <a:lnTo>
                      <a:pt x="307" y="83"/>
                    </a:lnTo>
                    <a:lnTo>
                      <a:pt x="318" y="72"/>
                    </a:lnTo>
                    <a:lnTo>
                      <a:pt x="341" y="52"/>
                    </a:lnTo>
                    <a:lnTo>
                      <a:pt x="359" y="50"/>
                    </a:lnTo>
                    <a:lnTo>
                      <a:pt x="376" y="37"/>
                    </a:lnTo>
                    <a:lnTo>
                      <a:pt x="393" y="24"/>
                    </a:lnTo>
                    <a:lnTo>
                      <a:pt x="355" y="15"/>
                    </a:lnTo>
                    <a:lnTo>
                      <a:pt x="339" y="13"/>
                    </a:lnTo>
                    <a:lnTo>
                      <a:pt x="320" y="11"/>
                    </a:lnTo>
                    <a:lnTo>
                      <a:pt x="298" y="0"/>
                    </a:lnTo>
                    <a:lnTo>
                      <a:pt x="278" y="22"/>
                    </a:lnTo>
                    <a:lnTo>
                      <a:pt x="279" y="33"/>
                    </a:lnTo>
                    <a:lnTo>
                      <a:pt x="267" y="37"/>
                    </a:lnTo>
                    <a:lnTo>
                      <a:pt x="249" y="48"/>
                    </a:lnTo>
                    <a:lnTo>
                      <a:pt x="232" y="54"/>
                    </a:lnTo>
                    <a:lnTo>
                      <a:pt x="232" y="70"/>
                    </a:lnTo>
                    <a:lnTo>
                      <a:pt x="230" y="83"/>
                    </a:lnTo>
                    <a:lnTo>
                      <a:pt x="215" y="104"/>
                    </a:lnTo>
                    <a:lnTo>
                      <a:pt x="191" y="130"/>
                    </a:lnTo>
                    <a:lnTo>
                      <a:pt x="182" y="143"/>
                    </a:lnTo>
                    <a:lnTo>
                      <a:pt x="187" y="152"/>
                    </a:lnTo>
                    <a:lnTo>
                      <a:pt x="212" y="150"/>
                    </a:lnTo>
                    <a:lnTo>
                      <a:pt x="213" y="155"/>
                    </a:lnTo>
                    <a:lnTo>
                      <a:pt x="213" y="165"/>
                    </a:lnTo>
                    <a:lnTo>
                      <a:pt x="180" y="207"/>
                    </a:lnTo>
                    <a:lnTo>
                      <a:pt x="169" y="230"/>
                    </a:lnTo>
                    <a:lnTo>
                      <a:pt x="161" y="250"/>
                    </a:lnTo>
                    <a:lnTo>
                      <a:pt x="169" y="259"/>
                    </a:lnTo>
                    <a:lnTo>
                      <a:pt x="184" y="241"/>
                    </a:lnTo>
                    <a:lnTo>
                      <a:pt x="199" y="220"/>
                    </a:lnTo>
                    <a:lnTo>
                      <a:pt x="210" y="226"/>
                    </a:lnTo>
                    <a:lnTo>
                      <a:pt x="212" y="257"/>
                    </a:lnTo>
                    <a:lnTo>
                      <a:pt x="213" y="278"/>
                    </a:lnTo>
                    <a:lnTo>
                      <a:pt x="193" y="289"/>
                    </a:lnTo>
                    <a:lnTo>
                      <a:pt x="180" y="302"/>
                    </a:lnTo>
                    <a:lnTo>
                      <a:pt x="176" y="313"/>
                    </a:lnTo>
                    <a:lnTo>
                      <a:pt x="202" y="335"/>
                    </a:lnTo>
                    <a:lnTo>
                      <a:pt x="225" y="331"/>
                    </a:lnTo>
                    <a:lnTo>
                      <a:pt x="230" y="344"/>
                    </a:lnTo>
                    <a:lnTo>
                      <a:pt x="254" y="329"/>
                    </a:lnTo>
                    <a:lnTo>
                      <a:pt x="252" y="341"/>
                    </a:lnTo>
                    <a:lnTo>
                      <a:pt x="232" y="365"/>
                    </a:lnTo>
                    <a:lnTo>
                      <a:pt x="241" y="391"/>
                    </a:lnTo>
                    <a:lnTo>
                      <a:pt x="243" y="405"/>
                    </a:lnTo>
                    <a:lnTo>
                      <a:pt x="264" y="407"/>
                    </a:lnTo>
                    <a:lnTo>
                      <a:pt x="265" y="420"/>
                    </a:lnTo>
                    <a:lnTo>
                      <a:pt x="241" y="449"/>
                    </a:lnTo>
                    <a:lnTo>
                      <a:pt x="232" y="445"/>
                    </a:lnTo>
                    <a:lnTo>
                      <a:pt x="223" y="454"/>
                    </a:lnTo>
                    <a:lnTo>
                      <a:pt x="221" y="469"/>
                    </a:lnTo>
                    <a:lnTo>
                      <a:pt x="197" y="456"/>
                    </a:lnTo>
                    <a:lnTo>
                      <a:pt x="135" y="478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06" name="Freeform 96"/>
              <p:cNvSpPr>
                <a:spLocks/>
              </p:cNvSpPr>
              <p:nvPr/>
            </p:nvSpPr>
            <p:spPr bwMode="auto">
              <a:xfrm>
                <a:off x="1561" y="2119"/>
                <a:ext cx="37" cy="27"/>
              </a:xfrm>
              <a:custGeom>
                <a:avLst/>
                <a:gdLst>
                  <a:gd name="T0" fmla="*/ 19 w 37"/>
                  <a:gd name="T1" fmla="*/ 0 h 27"/>
                  <a:gd name="T2" fmla="*/ 35 w 37"/>
                  <a:gd name="T3" fmla="*/ 2 h 27"/>
                  <a:gd name="T4" fmla="*/ 37 w 37"/>
                  <a:gd name="T5" fmla="*/ 12 h 27"/>
                  <a:gd name="T6" fmla="*/ 20 w 37"/>
                  <a:gd name="T7" fmla="*/ 23 h 27"/>
                  <a:gd name="T8" fmla="*/ 2 w 37"/>
                  <a:gd name="T9" fmla="*/ 27 h 27"/>
                  <a:gd name="T10" fmla="*/ 0 w 37"/>
                  <a:gd name="T11" fmla="*/ 15 h 27"/>
                  <a:gd name="T12" fmla="*/ 19 w 37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7">
                    <a:moveTo>
                      <a:pt x="19" y="0"/>
                    </a:moveTo>
                    <a:lnTo>
                      <a:pt x="35" y="2"/>
                    </a:lnTo>
                    <a:lnTo>
                      <a:pt x="37" y="12"/>
                    </a:lnTo>
                    <a:lnTo>
                      <a:pt x="20" y="23"/>
                    </a:lnTo>
                    <a:lnTo>
                      <a:pt x="2" y="27"/>
                    </a:lnTo>
                    <a:lnTo>
                      <a:pt x="0" y="15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07" name="Freeform 97"/>
              <p:cNvSpPr>
                <a:spLocks/>
              </p:cNvSpPr>
              <p:nvPr/>
            </p:nvSpPr>
            <p:spPr bwMode="auto">
              <a:xfrm>
                <a:off x="1535" y="1944"/>
                <a:ext cx="37" cy="27"/>
              </a:xfrm>
              <a:custGeom>
                <a:avLst/>
                <a:gdLst>
                  <a:gd name="T0" fmla="*/ 31 w 37"/>
                  <a:gd name="T1" fmla="*/ 0 h 27"/>
                  <a:gd name="T2" fmla="*/ 37 w 37"/>
                  <a:gd name="T3" fmla="*/ 13 h 27"/>
                  <a:gd name="T4" fmla="*/ 19 w 37"/>
                  <a:gd name="T5" fmla="*/ 23 h 27"/>
                  <a:gd name="T6" fmla="*/ 4 w 37"/>
                  <a:gd name="T7" fmla="*/ 27 h 27"/>
                  <a:gd name="T8" fmla="*/ 0 w 37"/>
                  <a:gd name="T9" fmla="*/ 14 h 27"/>
                  <a:gd name="T10" fmla="*/ 7 w 37"/>
                  <a:gd name="T11" fmla="*/ 5 h 27"/>
                  <a:gd name="T12" fmla="*/ 31 w 37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7">
                    <a:moveTo>
                      <a:pt x="31" y="0"/>
                    </a:moveTo>
                    <a:lnTo>
                      <a:pt x="37" y="13"/>
                    </a:lnTo>
                    <a:lnTo>
                      <a:pt x="19" y="23"/>
                    </a:lnTo>
                    <a:lnTo>
                      <a:pt x="4" y="27"/>
                    </a:lnTo>
                    <a:lnTo>
                      <a:pt x="0" y="14"/>
                    </a:lnTo>
                    <a:lnTo>
                      <a:pt x="7" y="5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08" name="Freeform 98"/>
              <p:cNvSpPr>
                <a:spLocks/>
              </p:cNvSpPr>
              <p:nvPr/>
            </p:nvSpPr>
            <p:spPr bwMode="auto">
              <a:xfrm>
                <a:off x="1589" y="1808"/>
                <a:ext cx="20" cy="52"/>
              </a:xfrm>
              <a:custGeom>
                <a:avLst/>
                <a:gdLst>
                  <a:gd name="T0" fmla="*/ 9 w 20"/>
                  <a:gd name="T1" fmla="*/ 52 h 52"/>
                  <a:gd name="T2" fmla="*/ 20 w 20"/>
                  <a:gd name="T3" fmla="*/ 39 h 52"/>
                  <a:gd name="T4" fmla="*/ 16 w 20"/>
                  <a:gd name="T5" fmla="*/ 22 h 52"/>
                  <a:gd name="T6" fmla="*/ 13 w 20"/>
                  <a:gd name="T7" fmla="*/ 13 h 52"/>
                  <a:gd name="T8" fmla="*/ 9 w 20"/>
                  <a:gd name="T9" fmla="*/ 0 h 52"/>
                  <a:gd name="T10" fmla="*/ 0 w 20"/>
                  <a:gd name="T11" fmla="*/ 6 h 52"/>
                  <a:gd name="T12" fmla="*/ 5 w 20"/>
                  <a:gd name="T13" fmla="*/ 24 h 52"/>
                  <a:gd name="T14" fmla="*/ 9 w 20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2">
                    <a:moveTo>
                      <a:pt x="9" y="52"/>
                    </a:moveTo>
                    <a:lnTo>
                      <a:pt x="20" y="39"/>
                    </a:lnTo>
                    <a:lnTo>
                      <a:pt x="16" y="22"/>
                    </a:lnTo>
                    <a:lnTo>
                      <a:pt x="13" y="13"/>
                    </a:lnTo>
                    <a:lnTo>
                      <a:pt x="9" y="0"/>
                    </a:lnTo>
                    <a:lnTo>
                      <a:pt x="0" y="6"/>
                    </a:lnTo>
                    <a:lnTo>
                      <a:pt x="5" y="24"/>
                    </a:lnTo>
                    <a:lnTo>
                      <a:pt x="9" y="52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09" name="Freeform 99"/>
              <p:cNvSpPr>
                <a:spLocks/>
              </p:cNvSpPr>
              <p:nvPr/>
            </p:nvSpPr>
            <p:spPr bwMode="auto">
              <a:xfrm>
                <a:off x="1442" y="2011"/>
                <a:ext cx="97" cy="99"/>
              </a:xfrm>
              <a:custGeom>
                <a:avLst/>
                <a:gdLst>
                  <a:gd name="T0" fmla="*/ 34 w 97"/>
                  <a:gd name="T1" fmla="*/ 0 h 99"/>
                  <a:gd name="T2" fmla="*/ 56 w 97"/>
                  <a:gd name="T3" fmla="*/ 0 h 99"/>
                  <a:gd name="T4" fmla="*/ 73 w 97"/>
                  <a:gd name="T5" fmla="*/ 4 h 99"/>
                  <a:gd name="T6" fmla="*/ 84 w 97"/>
                  <a:gd name="T7" fmla="*/ 20 h 99"/>
                  <a:gd name="T8" fmla="*/ 95 w 97"/>
                  <a:gd name="T9" fmla="*/ 46 h 99"/>
                  <a:gd name="T10" fmla="*/ 97 w 97"/>
                  <a:gd name="T11" fmla="*/ 68 h 99"/>
                  <a:gd name="T12" fmla="*/ 86 w 97"/>
                  <a:gd name="T13" fmla="*/ 79 h 99"/>
                  <a:gd name="T14" fmla="*/ 82 w 97"/>
                  <a:gd name="T15" fmla="*/ 94 h 99"/>
                  <a:gd name="T16" fmla="*/ 71 w 97"/>
                  <a:gd name="T17" fmla="*/ 99 h 99"/>
                  <a:gd name="T18" fmla="*/ 60 w 97"/>
                  <a:gd name="T19" fmla="*/ 86 h 99"/>
                  <a:gd name="T20" fmla="*/ 50 w 97"/>
                  <a:gd name="T21" fmla="*/ 62 h 99"/>
                  <a:gd name="T22" fmla="*/ 43 w 97"/>
                  <a:gd name="T23" fmla="*/ 53 h 99"/>
                  <a:gd name="T24" fmla="*/ 24 w 97"/>
                  <a:gd name="T25" fmla="*/ 51 h 99"/>
                  <a:gd name="T26" fmla="*/ 0 w 97"/>
                  <a:gd name="T27" fmla="*/ 26 h 99"/>
                  <a:gd name="T28" fmla="*/ 34 w 97"/>
                  <a:gd name="T2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99">
                    <a:moveTo>
                      <a:pt x="34" y="0"/>
                    </a:moveTo>
                    <a:lnTo>
                      <a:pt x="56" y="0"/>
                    </a:lnTo>
                    <a:lnTo>
                      <a:pt x="73" y="4"/>
                    </a:lnTo>
                    <a:lnTo>
                      <a:pt x="84" y="20"/>
                    </a:lnTo>
                    <a:lnTo>
                      <a:pt x="95" y="46"/>
                    </a:lnTo>
                    <a:lnTo>
                      <a:pt x="97" y="68"/>
                    </a:lnTo>
                    <a:lnTo>
                      <a:pt x="86" y="79"/>
                    </a:lnTo>
                    <a:lnTo>
                      <a:pt x="82" y="94"/>
                    </a:lnTo>
                    <a:lnTo>
                      <a:pt x="71" y="99"/>
                    </a:lnTo>
                    <a:lnTo>
                      <a:pt x="60" y="86"/>
                    </a:lnTo>
                    <a:lnTo>
                      <a:pt x="50" y="62"/>
                    </a:lnTo>
                    <a:lnTo>
                      <a:pt x="43" y="53"/>
                    </a:lnTo>
                    <a:lnTo>
                      <a:pt x="24" y="51"/>
                    </a:lnTo>
                    <a:lnTo>
                      <a:pt x="0" y="26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  <p:sp>
            <p:nvSpPr>
              <p:cNvPr id="110" name="Freeform 100"/>
              <p:cNvSpPr>
                <a:spLocks/>
              </p:cNvSpPr>
              <p:nvPr/>
            </p:nvSpPr>
            <p:spPr bwMode="auto">
              <a:xfrm>
                <a:off x="1585" y="1749"/>
                <a:ext cx="50" cy="37"/>
              </a:xfrm>
              <a:custGeom>
                <a:avLst/>
                <a:gdLst>
                  <a:gd name="T0" fmla="*/ 44 w 50"/>
                  <a:gd name="T1" fmla="*/ 0 h 37"/>
                  <a:gd name="T2" fmla="*/ 50 w 50"/>
                  <a:gd name="T3" fmla="*/ 9 h 37"/>
                  <a:gd name="T4" fmla="*/ 31 w 50"/>
                  <a:gd name="T5" fmla="*/ 20 h 37"/>
                  <a:gd name="T6" fmla="*/ 13 w 50"/>
                  <a:gd name="T7" fmla="*/ 37 h 37"/>
                  <a:gd name="T8" fmla="*/ 2 w 50"/>
                  <a:gd name="T9" fmla="*/ 33 h 37"/>
                  <a:gd name="T10" fmla="*/ 0 w 50"/>
                  <a:gd name="T11" fmla="*/ 13 h 37"/>
                  <a:gd name="T12" fmla="*/ 0 w 50"/>
                  <a:gd name="T13" fmla="*/ 6 h 37"/>
                  <a:gd name="T14" fmla="*/ 30 w 50"/>
                  <a:gd name="T15" fmla="*/ 0 h 37"/>
                  <a:gd name="T16" fmla="*/ 44 w 50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7">
                    <a:moveTo>
                      <a:pt x="44" y="0"/>
                    </a:moveTo>
                    <a:lnTo>
                      <a:pt x="50" y="9"/>
                    </a:lnTo>
                    <a:lnTo>
                      <a:pt x="31" y="20"/>
                    </a:lnTo>
                    <a:lnTo>
                      <a:pt x="13" y="37"/>
                    </a:lnTo>
                    <a:lnTo>
                      <a:pt x="2" y="33"/>
                    </a:lnTo>
                    <a:lnTo>
                      <a:pt x="0" y="13"/>
                    </a:lnTo>
                    <a:lnTo>
                      <a:pt x="0" y="6"/>
                    </a:lnTo>
                    <a:lnTo>
                      <a:pt x="30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12700">
                <a:solidFill>
                  <a:schemeClr val="bg2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de-DE" b="0" dirty="0">
                  <a:latin typeface="Arial" charset="0"/>
                </a:endParaRPr>
              </a:p>
            </p:txBody>
          </p:sp>
        </p:grpSp>
        <p:grpSp>
          <p:nvGrpSpPr>
            <p:cNvPr id="14" name="Group 101"/>
            <p:cNvGrpSpPr>
              <a:grpSpLocks/>
            </p:cNvGrpSpPr>
            <p:nvPr/>
          </p:nvGrpSpPr>
          <p:grpSpPr bwMode="auto">
            <a:xfrm>
              <a:off x="3206910" y="1804987"/>
              <a:ext cx="881063" cy="1884363"/>
              <a:chOff x="2435" y="1041"/>
              <a:chExt cx="555" cy="1187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15" name="Group 102"/>
              <p:cNvGrpSpPr>
                <a:grpSpLocks/>
              </p:cNvGrpSpPr>
              <p:nvPr/>
            </p:nvGrpSpPr>
            <p:grpSpPr bwMode="auto">
              <a:xfrm>
                <a:off x="2435" y="1041"/>
                <a:ext cx="555" cy="1187"/>
                <a:chOff x="2435" y="1041"/>
                <a:chExt cx="555" cy="1187"/>
              </a:xfrm>
              <a:grpFill/>
            </p:grpSpPr>
            <p:sp>
              <p:nvSpPr>
                <p:cNvPr id="118" name="Freeform 103"/>
                <p:cNvSpPr>
                  <a:spLocks/>
                </p:cNvSpPr>
                <p:nvPr/>
              </p:nvSpPr>
              <p:spPr bwMode="auto">
                <a:xfrm>
                  <a:off x="2656" y="2068"/>
                  <a:ext cx="37" cy="92"/>
                </a:xfrm>
                <a:custGeom>
                  <a:avLst/>
                  <a:gdLst>
                    <a:gd name="T0" fmla="*/ 37 w 37"/>
                    <a:gd name="T1" fmla="*/ 0 h 92"/>
                    <a:gd name="T2" fmla="*/ 35 w 37"/>
                    <a:gd name="T3" fmla="*/ 31 h 92"/>
                    <a:gd name="T4" fmla="*/ 24 w 37"/>
                    <a:gd name="T5" fmla="*/ 55 h 92"/>
                    <a:gd name="T6" fmla="*/ 7 w 37"/>
                    <a:gd name="T7" fmla="*/ 70 h 92"/>
                    <a:gd name="T8" fmla="*/ 11 w 37"/>
                    <a:gd name="T9" fmla="*/ 86 h 92"/>
                    <a:gd name="T10" fmla="*/ 4 w 37"/>
                    <a:gd name="T11" fmla="*/ 92 h 92"/>
                    <a:gd name="T12" fmla="*/ 0 w 37"/>
                    <a:gd name="T13" fmla="*/ 72 h 92"/>
                    <a:gd name="T14" fmla="*/ 6 w 37"/>
                    <a:gd name="T15" fmla="*/ 57 h 92"/>
                    <a:gd name="T16" fmla="*/ 11 w 37"/>
                    <a:gd name="T17" fmla="*/ 40 h 92"/>
                    <a:gd name="T18" fmla="*/ 37 w 37"/>
                    <a:gd name="T19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" h="92">
                      <a:moveTo>
                        <a:pt x="37" y="0"/>
                      </a:moveTo>
                      <a:lnTo>
                        <a:pt x="35" y="31"/>
                      </a:lnTo>
                      <a:lnTo>
                        <a:pt x="24" y="55"/>
                      </a:lnTo>
                      <a:lnTo>
                        <a:pt x="7" y="70"/>
                      </a:lnTo>
                      <a:lnTo>
                        <a:pt x="11" y="86"/>
                      </a:lnTo>
                      <a:lnTo>
                        <a:pt x="4" y="92"/>
                      </a:lnTo>
                      <a:lnTo>
                        <a:pt x="0" y="72"/>
                      </a:lnTo>
                      <a:lnTo>
                        <a:pt x="6" y="57"/>
                      </a:lnTo>
                      <a:lnTo>
                        <a:pt x="11" y="4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19" name="Freeform 104"/>
                <p:cNvSpPr>
                  <a:spLocks/>
                </p:cNvSpPr>
                <p:nvPr/>
              </p:nvSpPr>
              <p:spPr bwMode="auto">
                <a:xfrm>
                  <a:off x="2738" y="2025"/>
                  <a:ext cx="50" cy="73"/>
                </a:xfrm>
                <a:custGeom>
                  <a:avLst/>
                  <a:gdLst>
                    <a:gd name="T0" fmla="*/ 39 w 50"/>
                    <a:gd name="T1" fmla="*/ 0 h 73"/>
                    <a:gd name="T2" fmla="*/ 50 w 50"/>
                    <a:gd name="T3" fmla="*/ 0 h 73"/>
                    <a:gd name="T4" fmla="*/ 37 w 50"/>
                    <a:gd name="T5" fmla="*/ 15 h 73"/>
                    <a:gd name="T6" fmla="*/ 35 w 50"/>
                    <a:gd name="T7" fmla="*/ 26 h 73"/>
                    <a:gd name="T8" fmla="*/ 39 w 50"/>
                    <a:gd name="T9" fmla="*/ 41 h 73"/>
                    <a:gd name="T10" fmla="*/ 26 w 50"/>
                    <a:gd name="T11" fmla="*/ 56 h 73"/>
                    <a:gd name="T12" fmla="*/ 9 w 50"/>
                    <a:gd name="T13" fmla="*/ 73 h 73"/>
                    <a:gd name="T14" fmla="*/ 6 w 50"/>
                    <a:gd name="T15" fmla="*/ 56 h 73"/>
                    <a:gd name="T16" fmla="*/ 0 w 50"/>
                    <a:gd name="T17" fmla="*/ 49 h 73"/>
                    <a:gd name="T18" fmla="*/ 0 w 50"/>
                    <a:gd name="T19" fmla="*/ 36 h 73"/>
                    <a:gd name="T20" fmla="*/ 15 w 50"/>
                    <a:gd name="T21" fmla="*/ 22 h 73"/>
                    <a:gd name="T22" fmla="*/ 39 w 50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0" h="73">
                      <a:moveTo>
                        <a:pt x="39" y="0"/>
                      </a:moveTo>
                      <a:lnTo>
                        <a:pt x="50" y="0"/>
                      </a:lnTo>
                      <a:lnTo>
                        <a:pt x="37" y="15"/>
                      </a:lnTo>
                      <a:lnTo>
                        <a:pt x="35" y="26"/>
                      </a:lnTo>
                      <a:lnTo>
                        <a:pt x="39" y="41"/>
                      </a:lnTo>
                      <a:lnTo>
                        <a:pt x="26" y="56"/>
                      </a:lnTo>
                      <a:lnTo>
                        <a:pt x="9" y="73"/>
                      </a:lnTo>
                      <a:lnTo>
                        <a:pt x="6" y="56"/>
                      </a:lnTo>
                      <a:lnTo>
                        <a:pt x="0" y="49"/>
                      </a:lnTo>
                      <a:lnTo>
                        <a:pt x="0" y="36"/>
                      </a:lnTo>
                      <a:lnTo>
                        <a:pt x="15" y="22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grpSp>
              <p:nvGrpSpPr>
                <p:cNvPr id="16" name="Group 105"/>
                <p:cNvGrpSpPr>
                  <a:grpSpLocks/>
                </p:cNvGrpSpPr>
                <p:nvPr/>
              </p:nvGrpSpPr>
              <p:grpSpPr bwMode="auto">
                <a:xfrm>
                  <a:off x="2435" y="1041"/>
                  <a:ext cx="555" cy="1187"/>
                  <a:chOff x="2435" y="1041"/>
                  <a:chExt cx="555" cy="1187"/>
                </a:xfrm>
                <a:grpFill/>
              </p:grpSpPr>
              <p:sp>
                <p:nvSpPr>
                  <p:cNvPr id="121" name="Freeform 106"/>
                  <p:cNvSpPr>
                    <a:spLocks/>
                  </p:cNvSpPr>
                  <p:nvPr/>
                </p:nvSpPr>
                <p:spPr bwMode="auto">
                  <a:xfrm>
                    <a:off x="2435" y="1041"/>
                    <a:ext cx="555" cy="1187"/>
                  </a:xfrm>
                  <a:custGeom>
                    <a:avLst/>
                    <a:gdLst>
                      <a:gd name="T0" fmla="*/ 436 w 555"/>
                      <a:gd name="T1" fmla="*/ 21 h 1187"/>
                      <a:gd name="T2" fmla="*/ 511 w 555"/>
                      <a:gd name="T3" fmla="*/ 73 h 1187"/>
                      <a:gd name="T4" fmla="*/ 518 w 555"/>
                      <a:gd name="T5" fmla="*/ 118 h 1187"/>
                      <a:gd name="T6" fmla="*/ 536 w 555"/>
                      <a:gd name="T7" fmla="*/ 158 h 1187"/>
                      <a:gd name="T8" fmla="*/ 533 w 555"/>
                      <a:gd name="T9" fmla="*/ 210 h 1187"/>
                      <a:gd name="T10" fmla="*/ 548 w 555"/>
                      <a:gd name="T11" fmla="*/ 247 h 1187"/>
                      <a:gd name="T12" fmla="*/ 544 w 555"/>
                      <a:gd name="T13" fmla="*/ 277 h 1187"/>
                      <a:gd name="T14" fmla="*/ 477 w 555"/>
                      <a:gd name="T15" fmla="*/ 284 h 1187"/>
                      <a:gd name="T16" fmla="*/ 448 w 555"/>
                      <a:gd name="T17" fmla="*/ 329 h 1187"/>
                      <a:gd name="T18" fmla="*/ 440 w 555"/>
                      <a:gd name="T19" fmla="*/ 362 h 1187"/>
                      <a:gd name="T20" fmla="*/ 444 w 555"/>
                      <a:gd name="T21" fmla="*/ 410 h 1187"/>
                      <a:gd name="T22" fmla="*/ 422 w 555"/>
                      <a:gd name="T23" fmla="*/ 455 h 1187"/>
                      <a:gd name="T24" fmla="*/ 358 w 555"/>
                      <a:gd name="T25" fmla="*/ 492 h 1187"/>
                      <a:gd name="T26" fmla="*/ 335 w 555"/>
                      <a:gd name="T27" fmla="*/ 514 h 1187"/>
                      <a:gd name="T28" fmla="*/ 306 w 555"/>
                      <a:gd name="T29" fmla="*/ 570 h 1187"/>
                      <a:gd name="T30" fmla="*/ 297 w 555"/>
                      <a:gd name="T31" fmla="*/ 613 h 1187"/>
                      <a:gd name="T32" fmla="*/ 271 w 555"/>
                      <a:gd name="T33" fmla="*/ 673 h 1187"/>
                      <a:gd name="T34" fmla="*/ 309 w 555"/>
                      <a:gd name="T35" fmla="*/ 751 h 1187"/>
                      <a:gd name="T36" fmla="*/ 339 w 555"/>
                      <a:gd name="T37" fmla="*/ 810 h 1187"/>
                      <a:gd name="T38" fmla="*/ 306 w 555"/>
                      <a:gd name="T39" fmla="*/ 832 h 1187"/>
                      <a:gd name="T40" fmla="*/ 278 w 555"/>
                      <a:gd name="T41" fmla="*/ 836 h 1187"/>
                      <a:gd name="T42" fmla="*/ 215 w 555"/>
                      <a:gd name="T43" fmla="*/ 840 h 1187"/>
                      <a:gd name="T44" fmla="*/ 274 w 555"/>
                      <a:gd name="T45" fmla="*/ 854 h 1187"/>
                      <a:gd name="T46" fmla="*/ 306 w 555"/>
                      <a:gd name="T47" fmla="*/ 873 h 1187"/>
                      <a:gd name="T48" fmla="*/ 285 w 555"/>
                      <a:gd name="T49" fmla="*/ 888 h 1187"/>
                      <a:gd name="T50" fmla="*/ 248 w 555"/>
                      <a:gd name="T51" fmla="*/ 921 h 1187"/>
                      <a:gd name="T52" fmla="*/ 237 w 555"/>
                      <a:gd name="T53" fmla="*/ 954 h 1187"/>
                      <a:gd name="T54" fmla="*/ 222 w 555"/>
                      <a:gd name="T55" fmla="*/ 1032 h 1187"/>
                      <a:gd name="T56" fmla="*/ 204 w 555"/>
                      <a:gd name="T57" fmla="*/ 1084 h 1187"/>
                      <a:gd name="T58" fmla="*/ 159 w 555"/>
                      <a:gd name="T59" fmla="*/ 1125 h 1187"/>
                      <a:gd name="T60" fmla="*/ 115 w 555"/>
                      <a:gd name="T61" fmla="*/ 1140 h 1187"/>
                      <a:gd name="T62" fmla="*/ 107 w 555"/>
                      <a:gd name="T63" fmla="*/ 1176 h 1187"/>
                      <a:gd name="T64" fmla="*/ 63 w 555"/>
                      <a:gd name="T65" fmla="*/ 1187 h 1187"/>
                      <a:gd name="T66" fmla="*/ 44 w 555"/>
                      <a:gd name="T67" fmla="*/ 1168 h 1187"/>
                      <a:gd name="T68" fmla="*/ 26 w 555"/>
                      <a:gd name="T69" fmla="*/ 1103 h 1187"/>
                      <a:gd name="T70" fmla="*/ 41 w 555"/>
                      <a:gd name="T71" fmla="*/ 1088 h 1187"/>
                      <a:gd name="T72" fmla="*/ 44 w 555"/>
                      <a:gd name="T73" fmla="*/ 1066 h 1187"/>
                      <a:gd name="T74" fmla="*/ 26 w 555"/>
                      <a:gd name="T75" fmla="*/ 1006 h 1187"/>
                      <a:gd name="T76" fmla="*/ 11 w 555"/>
                      <a:gd name="T77" fmla="*/ 958 h 1187"/>
                      <a:gd name="T78" fmla="*/ 0 w 555"/>
                      <a:gd name="T79" fmla="*/ 884 h 1187"/>
                      <a:gd name="T80" fmla="*/ 19 w 555"/>
                      <a:gd name="T81" fmla="*/ 854 h 1187"/>
                      <a:gd name="T82" fmla="*/ 33 w 555"/>
                      <a:gd name="T83" fmla="*/ 780 h 1187"/>
                      <a:gd name="T84" fmla="*/ 70 w 555"/>
                      <a:gd name="T85" fmla="*/ 736 h 1187"/>
                      <a:gd name="T86" fmla="*/ 59 w 555"/>
                      <a:gd name="T87" fmla="*/ 658 h 1187"/>
                      <a:gd name="T88" fmla="*/ 74 w 555"/>
                      <a:gd name="T89" fmla="*/ 621 h 1187"/>
                      <a:gd name="T90" fmla="*/ 67 w 555"/>
                      <a:gd name="T91" fmla="*/ 555 h 1187"/>
                      <a:gd name="T92" fmla="*/ 82 w 555"/>
                      <a:gd name="T93" fmla="*/ 477 h 1187"/>
                      <a:gd name="T94" fmla="*/ 130 w 555"/>
                      <a:gd name="T95" fmla="*/ 425 h 1187"/>
                      <a:gd name="T96" fmla="*/ 174 w 555"/>
                      <a:gd name="T97" fmla="*/ 410 h 1187"/>
                      <a:gd name="T98" fmla="*/ 156 w 555"/>
                      <a:gd name="T99" fmla="*/ 362 h 1187"/>
                      <a:gd name="T100" fmla="*/ 174 w 555"/>
                      <a:gd name="T101" fmla="*/ 322 h 1187"/>
                      <a:gd name="T102" fmla="*/ 185 w 555"/>
                      <a:gd name="T103" fmla="*/ 262 h 1187"/>
                      <a:gd name="T104" fmla="*/ 234 w 555"/>
                      <a:gd name="T105" fmla="*/ 225 h 1187"/>
                      <a:gd name="T106" fmla="*/ 256 w 555"/>
                      <a:gd name="T107" fmla="*/ 177 h 1187"/>
                      <a:gd name="T108" fmla="*/ 291 w 555"/>
                      <a:gd name="T109" fmla="*/ 103 h 1187"/>
                      <a:gd name="T110" fmla="*/ 330 w 555"/>
                      <a:gd name="T111" fmla="*/ 69 h 1187"/>
                      <a:gd name="T112" fmla="*/ 367 w 555"/>
                      <a:gd name="T113" fmla="*/ 42 h 1187"/>
                      <a:gd name="T114" fmla="*/ 414 w 555"/>
                      <a:gd name="T115" fmla="*/ 0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555" h="1187">
                        <a:moveTo>
                          <a:pt x="418" y="0"/>
                        </a:moveTo>
                        <a:lnTo>
                          <a:pt x="425" y="3"/>
                        </a:lnTo>
                        <a:lnTo>
                          <a:pt x="436" y="21"/>
                        </a:lnTo>
                        <a:lnTo>
                          <a:pt x="485" y="69"/>
                        </a:lnTo>
                        <a:lnTo>
                          <a:pt x="492" y="58"/>
                        </a:lnTo>
                        <a:lnTo>
                          <a:pt x="511" y="73"/>
                        </a:lnTo>
                        <a:lnTo>
                          <a:pt x="518" y="88"/>
                        </a:lnTo>
                        <a:lnTo>
                          <a:pt x="518" y="99"/>
                        </a:lnTo>
                        <a:lnTo>
                          <a:pt x="518" y="118"/>
                        </a:lnTo>
                        <a:lnTo>
                          <a:pt x="511" y="129"/>
                        </a:lnTo>
                        <a:lnTo>
                          <a:pt x="525" y="144"/>
                        </a:lnTo>
                        <a:lnTo>
                          <a:pt x="536" y="158"/>
                        </a:lnTo>
                        <a:lnTo>
                          <a:pt x="536" y="170"/>
                        </a:lnTo>
                        <a:lnTo>
                          <a:pt x="536" y="188"/>
                        </a:lnTo>
                        <a:lnTo>
                          <a:pt x="533" y="210"/>
                        </a:lnTo>
                        <a:lnTo>
                          <a:pt x="525" y="218"/>
                        </a:lnTo>
                        <a:lnTo>
                          <a:pt x="536" y="229"/>
                        </a:lnTo>
                        <a:lnTo>
                          <a:pt x="548" y="247"/>
                        </a:lnTo>
                        <a:lnTo>
                          <a:pt x="555" y="266"/>
                        </a:lnTo>
                        <a:lnTo>
                          <a:pt x="555" y="273"/>
                        </a:lnTo>
                        <a:lnTo>
                          <a:pt x="544" y="277"/>
                        </a:lnTo>
                        <a:lnTo>
                          <a:pt x="496" y="277"/>
                        </a:lnTo>
                        <a:lnTo>
                          <a:pt x="485" y="277"/>
                        </a:lnTo>
                        <a:lnTo>
                          <a:pt x="477" y="284"/>
                        </a:lnTo>
                        <a:lnTo>
                          <a:pt x="477" y="299"/>
                        </a:lnTo>
                        <a:lnTo>
                          <a:pt x="470" y="310"/>
                        </a:lnTo>
                        <a:lnTo>
                          <a:pt x="448" y="329"/>
                        </a:lnTo>
                        <a:lnTo>
                          <a:pt x="451" y="344"/>
                        </a:lnTo>
                        <a:lnTo>
                          <a:pt x="448" y="355"/>
                        </a:lnTo>
                        <a:lnTo>
                          <a:pt x="440" y="362"/>
                        </a:lnTo>
                        <a:lnTo>
                          <a:pt x="448" y="385"/>
                        </a:lnTo>
                        <a:lnTo>
                          <a:pt x="451" y="399"/>
                        </a:lnTo>
                        <a:lnTo>
                          <a:pt x="444" y="410"/>
                        </a:lnTo>
                        <a:lnTo>
                          <a:pt x="429" y="422"/>
                        </a:lnTo>
                        <a:lnTo>
                          <a:pt x="425" y="436"/>
                        </a:lnTo>
                        <a:lnTo>
                          <a:pt x="422" y="455"/>
                        </a:lnTo>
                        <a:lnTo>
                          <a:pt x="396" y="466"/>
                        </a:lnTo>
                        <a:lnTo>
                          <a:pt x="380" y="477"/>
                        </a:lnTo>
                        <a:lnTo>
                          <a:pt x="358" y="492"/>
                        </a:lnTo>
                        <a:lnTo>
                          <a:pt x="361" y="503"/>
                        </a:lnTo>
                        <a:lnTo>
                          <a:pt x="343" y="507"/>
                        </a:lnTo>
                        <a:lnTo>
                          <a:pt x="335" y="514"/>
                        </a:lnTo>
                        <a:lnTo>
                          <a:pt x="317" y="540"/>
                        </a:lnTo>
                        <a:lnTo>
                          <a:pt x="302" y="551"/>
                        </a:lnTo>
                        <a:lnTo>
                          <a:pt x="306" y="570"/>
                        </a:lnTo>
                        <a:lnTo>
                          <a:pt x="297" y="576"/>
                        </a:lnTo>
                        <a:lnTo>
                          <a:pt x="289" y="584"/>
                        </a:lnTo>
                        <a:lnTo>
                          <a:pt x="297" y="613"/>
                        </a:lnTo>
                        <a:lnTo>
                          <a:pt x="293" y="632"/>
                        </a:lnTo>
                        <a:lnTo>
                          <a:pt x="274" y="643"/>
                        </a:lnTo>
                        <a:lnTo>
                          <a:pt x="271" y="673"/>
                        </a:lnTo>
                        <a:lnTo>
                          <a:pt x="274" y="710"/>
                        </a:lnTo>
                        <a:lnTo>
                          <a:pt x="282" y="728"/>
                        </a:lnTo>
                        <a:lnTo>
                          <a:pt x="309" y="751"/>
                        </a:lnTo>
                        <a:lnTo>
                          <a:pt x="320" y="773"/>
                        </a:lnTo>
                        <a:lnTo>
                          <a:pt x="332" y="795"/>
                        </a:lnTo>
                        <a:lnTo>
                          <a:pt x="339" y="810"/>
                        </a:lnTo>
                        <a:lnTo>
                          <a:pt x="332" y="825"/>
                        </a:lnTo>
                        <a:lnTo>
                          <a:pt x="317" y="836"/>
                        </a:lnTo>
                        <a:lnTo>
                          <a:pt x="306" y="832"/>
                        </a:lnTo>
                        <a:lnTo>
                          <a:pt x="297" y="821"/>
                        </a:lnTo>
                        <a:lnTo>
                          <a:pt x="282" y="825"/>
                        </a:lnTo>
                        <a:lnTo>
                          <a:pt x="278" y="836"/>
                        </a:lnTo>
                        <a:lnTo>
                          <a:pt x="256" y="836"/>
                        </a:lnTo>
                        <a:lnTo>
                          <a:pt x="222" y="832"/>
                        </a:lnTo>
                        <a:lnTo>
                          <a:pt x="215" y="840"/>
                        </a:lnTo>
                        <a:lnTo>
                          <a:pt x="237" y="851"/>
                        </a:lnTo>
                        <a:lnTo>
                          <a:pt x="267" y="840"/>
                        </a:lnTo>
                        <a:lnTo>
                          <a:pt x="274" y="854"/>
                        </a:lnTo>
                        <a:lnTo>
                          <a:pt x="297" y="858"/>
                        </a:lnTo>
                        <a:lnTo>
                          <a:pt x="313" y="865"/>
                        </a:lnTo>
                        <a:lnTo>
                          <a:pt x="306" y="873"/>
                        </a:lnTo>
                        <a:lnTo>
                          <a:pt x="285" y="869"/>
                        </a:lnTo>
                        <a:lnTo>
                          <a:pt x="282" y="877"/>
                        </a:lnTo>
                        <a:lnTo>
                          <a:pt x="285" y="888"/>
                        </a:lnTo>
                        <a:lnTo>
                          <a:pt x="274" y="903"/>
                        </a:lnTo>
                        <a:lnTo>
                          <a:pt x="256" y="917"/>
                        </a:lnTo>
                        <a:lnTo>
                          <a:pt x="248" y="921"/>
                        </a:lnTo>
                        <a:lnTo>
                          <a:pt x="241" y="925"/>
                        </a:lnTo>
                        <a:lnTo>
                          <a:pt x="245" y="943"/>
                        </a:lnTo>
                        <a:lnTo>
                          <a:pt x="237" y="954"/>
                        </a:lnTo>
                        <a:lnTo>
                          <a:pt x="226" y="977"/>
                        </a:lnTo>
                        <a:lnTo>
                          <a:pt x="230" y="999"/>
                        </a:lnTo>
                        <a:lnTo>
                          <a:pt x="222" y="1032"/>
                        </a:lnTo>
                        <a:lnTo>
                          <a:pt x="215" y="1047"/>
                        </a:lnTo>
                        <a:lnTo>
                          <a:pt x="215" y="1069"/>
                        </a:lnTo>
                        <a:lnTo>
                          <a:pt x="204" y="1084"/>
                        </a:lnTo>
                        <a:lnTo>
                          <a:pt x="189" y="1110"/>
                        </a:lnTo>
                        <a:lnTo>
                          <a:pt x="185" y="1129"/>
                        </a:lnTo>
                        <a:lnTo>
                          <a:pt x="159" y="1125"/>
                        </a:lnTo>
                        <a:lnTo>
                          <a:pt x="133" y="1125"/>
                        </a:lnTo>
                        <a:lnTo>
                          <a:pt x="130" y="1136"/>
                        </a:lnTo>
                        <a:lnTo>
                          <a:pt x="115" y="1140"/>
                        </a:lnTo>
                        <a:lnTo>
                          <a:pt x="107" y="1144"/>
                        </a:lnTo>
                        <a:lnTo>
                          <a:pt x="111" y="1157"/>
                        </a:lnTo>
                        <a:lnTo>
                          <a:pt x="107" y="1176"/>
                        </a:lnTo>
                        <a:lnTo>
                          <a:pt x="89" y="1187"/>
                        </a:lnTo>
                        <a:lnTo>
                          <a:pt x="78" y="1176"/>
                        </a:lnTo>
                        <a:lnTo>
                          <a:pt x="63" y="1187"/>
                        </a:lnTo>
                        <a:lnTo>
                          <a:pt x="44" y="1187"/>
                        </a:lnTo>
                        <a:lnTo>
                          <a:pt x="37" y="1176"/>
                        </a:lnTo>
                        <a:lnTo>
                          <a:pt x="44" y="1168"/>
                        </a:lnTo>
                        <a:lnTo>
                          <a:pt x="48" y="1147"/>
                        </a:lnTo>
                        <a:lnTo>
                          <a:pt x="33" y="1118"/>
                        </a:lnTo>
                        <a:lnTo>
                          <a:pt x="26" y="1103"/>
                        </a:lnTo>
                        <a:lnTo>
                          <a:pt x="30" y="1095"/>
                        </a:lnTo>
                        <a:lnTo>
                          <a:pt x="37" y="1095"/>
                        </a:lnTo>
                        <a:lnTo>
                          <a:pt x="41" y="1088"/>
                        </a:lnTo>
                        <a:lnTo>
                          <a:pt x="44" y="1080"/>
                        </a:lnTo>
                        <a:lnTo>
                          <a:pt x="48" y="1073"/>
                        </a:lnTo>
                        <a:lnTo>
                          <a:pt x="44" y="1066"/>
                        </a:lnTo>
                        <a:lnTo>
                          <a:pt x="37" y="1051"/>
                        </a:lnTo>
                        <a:lnTo>
                          <a:pt x="22" y="1029"/>
                        </a:lnTo>
                        <a:lnTo>
                          <a:pt x="26" y="1006"/>
                        </a:lnTo>
                        <a:lnTo>
                          <a:pt x="15" y="988"/>
                        </a:lnTo>
                        <a:lnTo>
                          <a:pt x="4" y="977"/>
                        </a:lnTo>
                        <a:lnTo>
                          <a:pt x="11" y="958"/>
                        </a:lnTo>
                        <a:lnTo>
                          <a:pt x="19" y="921"/>
                        </a:lnTo>
                        <a:lnTo>
                          <a:pt x="4" y="903"/>
                        </a:lnTo>
                        <a:lnTo>
                          <a:pt x="0" y="884"/>
                        </a:lnTo>
                        <a:lnTo>
                          <a:pt x="0" y="873"/>
                        </a:lnTo>
                        <a:lnTo>
                          <a:pt x="7" y="851"/>
                        </a:lnTo>
                        <a:lnTo>
                          <a:pt x="19" y="854"/>
                        </a:lnTo>
                        <a:lnTo>
                          <a:pt x="30" y="825"/>
                        </a:lnTo>
                        <a:lnTo>
                          <a:pt x="30" y="791"/>
                        </a:lnTo>
                        <a:lnTo>
                          <a:pt x="33" y="780"/>
                        </a:lnTo>
                        <a:lnTo>
                          <a:pt x="48" y="769"/>
                        </a:lnTo>
                        <a:lnTo>
                          <a:pt x="70" y="754"/>
                        </a:lnTo>
                        <a:lnTo>
                          <a:pt x="70" y="736"/>
                        </a:lnTo>
                        <a:lnTo>
                          <a:pt x="67" y="680"/>
                        </a:lnTo>
                        <a:lnTo>
                          <a:pt x="59" y="673"/>
                        </a:lnTo>
                        <a:lnTo>
                          <a:pt x="59" y="658"/>
                        </a:lnTo>
                        <a:lnTo>
                          <a:pt x="78" y="650"/>
                        </a:lnTo>
                        <a:lnTo>
                          <a:pt x="85" y="643"/>
                        </a:lnTo>
                        <a:lnTo>
                          <a:pt x="74" y="621"/>
                        </a:lnTo>
                        <a:lnTo>
                          <a:pt x="59" y="599"/>
                        </a:lnTo>
                        <a:lnTo>
                          <a:pt x="63" y="573"/>
                        </a:lnTo>
                        <a:lnTo>
                          <a:pt x="67" y="555"/>
                        </a:lnTo>
                        <a:lnTo>
                          <a:pt x="82" y="522"/>
                        </a:lnTo>
                        <a:lnTo>
                          <a:pt x="82" y="507"/>
                        </a:lnTo>
                        <a:lnTo>
                          <a:pt x="82" y="477"/>
                        </a:lnTo>
                        <a:lnTo>
                          <a:pt x="93" y="451"/>
                        </a:lnTo>
                        <a:lnTo>
                          <a:pt x="111" y="436"/>
                        </a:lnTo>
                        <a:lnTo>
                          <a:pt x="130" y="425"/>
                        </a:lnTo>
                        <a:lnTo>
                          <a:pt x="148" y="429"/>
                        </a:lnTo>
                        <a:lnTo>
                          <a:pt x="167" y="436"/>
                        </a:lnTo>
                        <a:lnTo>
                          <a:pt x="174" y="410"/>
                        </a:lnTo>
                        <a:lnTo>
                          <a:pt x="167" y="388"/>
                        </a:lnTo>
                        <a:lnTo>
                          <a:pt x="159" y="373"/>
                        </a:lnTo>
                        <a:lnTo>
                          <a:pt x="156" y="362"/>
                        </a:lnTo>
                        <a:lnTo>
                          <a:pt x="159" y="351"/>
                        </a:lnTo>
                        <a:lnTo>
                          <a:pt x="171" y="347"/>
                        </a:lnTo>
                        <a:lnTo>
                          <a:pt x="174" y="322"/>
                        </a:lnTo>
                        <a:lnTo>
                          <a:pt x="182" y="299"/>
                        </a:lnTo>
                        <a:lnTo>
                          <a:pt x="185" y="281"/>
                        </a:lnTo>
                        <a:lnTo>
                          <a:pt x="185" y="262"/>
                        </a:lnTo>
                        <a:lnTo>
                          <a:pt x="196" y="244"/>
                        </a:lnTo>
                        <a:lnTo>
                          <a:pt x="219" y="229"/>
                        </a:lnTo>
                        <a:lnTo>
                          <a:pt x="234" y="225"/>
                        </a:lnTo>
                        <a:lnTo>
                          <a:pt x="234" y="207"/>
                        </a:lnTo>
                        <a:lnTo>
                          <a:pt x="241" y="195"/>
                        </a:lnTo>
                        <a:lnTo>
                          <a:pt x="256" y="177"/>
                        </a:lnTo>
                        <a:lnTo>
                          <a:pt x="271" y="166"/>
                        </a:lnTo>
                        <a:lnTo>
                          <a:pt x="263" y="134"/>
                        </a:lnTo>
                        <a:lnTo>
                          <a:pt x="291" y="103"/>
                        </a:lnTo>
                        <a:lnTo>
                          <a:pt x="297" y="90"/>
                        </a:lnTo>
                        <a:lnTo>
                          <a:pt x="317" y="86"/>
                        </a:lnTo>
                        <a:lnTo>
                          <a:pt x="330" y="69"/>
                        </a:lnTo>
                        <a:lnTo>
                          <a:pt x="330" y="58"/>
                        </a:lnTo>
                        <a:lnTo>
                          <a:pt x="343" y="45"/>
                        </a:lnTo>
                        <a:lnTo>
                          <a:pt x="367" y="42"/>
                        </a:lnTo>
                        <a:lnTo>
                          <a:pt x="396" y="42"/>
                        </a:lnTo>
                        <a:lnTo>
                          <a:pt x="418" y="21"/>
                        </a:lnTo>
                        <a:lnTo>
                          <a:pt x="414" y="0"/>
                        </a:lnTo>
                        <a:lnTo>
                          <a:pt x="418" y="0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de-DE" b="0" dirty="0">
                      <a:latin typeface="Arial" charset="0"/>
                    </a:endParaRPr>
                  </a:p>
                </p:txBody>
              </p:sp>
              <p:sp>
                <p:nvSpPr>
                  <p:cNvPr id="122" name="Freeform 107"/>
                  <p:cNvSpPr>
                    <a:spLocks/>
                  </p:cNvSpPr>
                  <p:nvPr/>
                </p:nvSpPr>
                <p:spPr bwMode="auto">
                  <a:xfrm>
                    <a:off x="2435" y="1041"/>
                    <a:ext cx="555" cy="1187"/>
                  </a:xfrm>
                  <a:custGeom>
                    <a:avLst/>
                    <a:gdLst>
                      <a:gd name="T0" fmla="*/ 436 w 555"/>
                      <a:gd name="T1" fmla="*/ 21 h 1187"/>
                      <a:gd name="T2" fmla="*/ 511 w 555"/>
                      <a:gd name="T3" fmla="*/ 73 h 1187"/>
                      <a:gd name="T4" fmla="*/ 518 w 555"/>
                      <a:gd name="T5" fmla="*/ 118 h 1187"/>
                      <a:gd name="T6" fmla="*/ 536 w 555"/>
                      <a:gd name="T7" fmla="*/ 158 h 1187"/>
                      <a:gd name="T8" fmla="*/ 533 w 555"/>
                      <a:gd name="T9" fmla="*/ 210 h 1187"/>
                      <a:gd name="T10" fmla="*/ 548 w 555"/>
                      <a:gd name="T11" fmla="*/ 247 h 1187"/>
                      <a:gd name="T12" fmla="*/ 544 w 555"/>
                      <a:gd name="T13" fmla="*/ 277 h 1187"/>
                      <a:gd name="T14" fmla="*/ 477 w 555"/>
                      <a:gd name="T15" fmla="*/ 284 h 1187"/>
                      <a:gd name="T16" fmla="*/ 448 w 555"/>
                      <a:gd name="T17" fmla="*/ 329 h 1187"/>
                      <a:gd name="T18" fmla="*/ 440 w 555"/>
                      <a:gd name="T19" fmla="*/ 362 h 1187"/>
                      <a:gd name="T20" fmla="*/ 444 w 555"/>
                      <a:gd name="T21" fmla="*/ 410 h 1187"/>
                      <a:gd name="T22" fmla="*/ 422 w 555"/>
                      <a:gd name="T23" fmla="*/ 455 h 1187"/>
                      <a:gd name="T24" fmla="*/ 358 w 555"/>
                      <a:gd name="T25" fmla="*/ 492 h 1187"/>
                      <a:gd name="T26" fmla="*/ 335 w 555"/>
                      <a:gd name="T27" fmla="*/ 514 h 1187"/>
                      <a:gd name="T28" fmla="*/ 306 w 555"/>
                      <a:gd name="T29" fmla="*/ 570 h 1187"/>
                      <a:gd name="T30" fmla="*/ 297 w 555"/>
                      <a:gd name="T31" fmla="*/ 613 h 1187"/>
                      <a:gd name="T32" fmla="*/ 271 w 555"/>
                      <a:gd name="T33" fmla="*/ 673 h 1187"/>
                      <a:gd name="T34" fmla="*/ 309 w 555"/>
                      <a:gd name="T35" fmla="*/ 751 h 1187"/>
                      <a:gd name="T36" fmla="*/ 339 w 555"/>
                      <a:gd name="T37" fmla="*/ 810 h 1187"/>
                      <a:gd name="T38" fmla="*/ 306 w 555"/>
                      <a:gd name="T39" fmla="*/ 832 h 1187"/>
                      <a:gd name="T40" fmla="*/ 278 w 555"/>
                      <a:gd name="T41" fmla="*/ 836 h 1187"/>
                      <a:gd name="T42" fmla="*/ 215 w 555"/>
                      <a:gd name="T43" fmla="*/ 840 h 1187"/>
                      <a:gd name="T44" fmla="*/ 274 w 555"/>
                      <a:gd name="T45" fmla="*/ 854 h 1187"/>
                      <a:gd name="T46" fmla="*/ 306 w 555"/>
                      <a:gd name="T47" fmla="*/ 873 h 1187"/>
                      <a:gd name="T48" fmla="*/ 285 w 555"/>
                      <a:gd name="T49" fmla="*/ 888 h 1187"/>
                      <a:gd name="T50" fmla="*/ 248 w 555"/>
                      <a:gd name="T51" fmla="*/ 921 h 1187"/>
                      <a:gd name="T52" fmla="*/ 237 w 555"/>
                      <a:gd name="T53" fmla="*/ 954 h 1187"/>
                      <a:gd name="T54" fmla="*/ 222 w 555"/>
                      <a:gd name="T55" fmla="*/ 1032 h 1187"/>
                      <a:gd name="T56" fmla="*/ 204 w 555"/>
                      <a:gd name="T57" fmla="*/ 1084 h 1187"/>
                      <a:gd name="T58" fmla="*/ 159 w 555"/>
                      <a:gd name="T59" fmla="*/ 1125 h 1187"/>
                      <a:gd name="T60" fmla="*/ 115 w 555"/>
                      <a:gd name="T61" fmla="*/ 1140 h 1187"/>
                      <a:gd name="T62" fmla="*/ 107 w 555"/>
                      <a:gd name="T63" fmla="*/ 1176 h 1187"/>
                      <a:gd name="T64" fmla="*/ 63 w 555"/>
                      <a:gd name="T65" fmla="*/ 1187 h 1187"/>
                      <a:gd name="T66" fmla="*/ 44 w 555"/>
                      <a:gd name="T67" fmla="*/ 1168 h 1187"/>
                      <a:gd name="T68" fmla="*/ 26 w 555"/>
                      <a:gd name="T69" fmla="*/ 1103 h 1187"/>
                      <a:gd name="T70" fmla="*/ 41 w 555"/>
                      <a:gd name="T71" fmla="*/ 1088 h 1187"/>
                      <a:gd name="T72" fmla="*/ 44 w 555"/>
                      <a:gd name="T73" fmla="*/ 1066 h 1187"/>
                      <a:gd name="T74" fmla="*/ 26 w 555"/>
                      <a:gd name="T75" fmla="*/ 1006 h 1187"/>
                      <a:gd name="T76" fmla="*/ 11 w 555"/>
                      <a:gd name="T77" fmla="*/ 958 h 1187"/>
                      <a:gd name="T78" fmla="*/ 0 w 555"/>
                      <a:gd name="T79" fmla="*/ 884 h 1187"/>
                      <a:gd name="T80" fmla="*/ 19 w 555"/>
                      <a:gd name="T81" fmla="*/ 854 h 1187"/>
                      <a:gd name="T82" fmla="*/ 33 w 555"/>
                      <a:gd name="T83" fmla="*/ 780 h 1187"/>
                      <a:gd name="T84" fmla="*/ 70 w 555"/>
                      <a:gd name="T85" fmla="*/ 736 h 1187"/>
                      <a:gd name="T86" fmla="*/ 59 w 555"/>
                      <a:gd name="T87" fmla="*/ 658 h 1187"/>
                      <a:gd name="T88" fmla="*/ 74 w 555"/>
                      <a:gd name="T89" fmla="*/ 621 h 1187"/>
                      <a:gd name="T90" fmla="*/ 67 w 555"/>
                      <a:gd name="T91" fmla="*/ 555 h 1187"/>
                      <a:gd name="T92" fmla="*/ 82 w 555"/>
                      <a:gd name="T93" fmla="*/ 477 h 1187"/>
                      <a:gd name="T94" fmla="*/ 130 w 555"/>
                      <a:gd name="T95" fmla="*/ 425 h 1187"/>
                      <a:gd name="T96" fmla="*/ 174 w 555"/>
                      <a:gd name="T97" fmla="*/ 410 h 1187"/>
                      <a:gd name="T98" fmla="*/ 156 w 555"/>
                      <a:gd name="T99" fmla="*/ 362 h 1187"/>
                      <a:gd name="T100" fmla="*/ 174 w 555"/>
                      <a:gd name="T101" fmla="*/ 322 h 1187"/>
                      <a:gd name="T102" fmla="*/ 185 w 555"/>
                      <a:gd name="T103" fmla="*/ 262 h 1187"/>
                      <a:gd name="T104" fmla="*/ 234 w 555"/>
                      <a:gd name="T105" fmla="*/ 225 h 1187"/>
                      <a:gd name="T106" fmla="*/ 256 w 555"/>
                      <a:gd name="T107" fmla="*/ 177 h 1187"/>
                      <a:gd name="T108" fmla="*/ 291 w 555"/>
                      <a:gd name="T109" fmla="*/ 103 h 1187"/>
                      <a:gd name="T110" fmla="*/ 330 w 555"/>
                      <a:gd name="T111" fmla="*/ 69 h 1187"/>
                      <a:gd name="T112" fmla="*/ 367 w 555"/>
                      <a:gd name="T113" fmla="*/ 42 h 1187"/>
                      <a:gd name="T114" fmla="*/ 414 w 555"/>
                      <a:gd name="T115" fmla="*/ 0 h 1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555" h="1187">
                        <a:moveTo>
                          <a:pt x="418" y="0"/>
                        </a:moveTo>
                        <a:lnTo>
                          <a:pt x="425" y="3"/>
                        </a:lnTo>
                        <a:lnTo>
                          <a:pt x="436" y="21"/>
                        </a:lnTo>
                        <a:lnTo>
                          <a:pt x="485" y="69"/>
                        </a:lnTo>
                        <a:lnTo>
                          <a:pt x="492" y="58"/>
                        </a:lnTo>
                        <a:lnTo>
                          <a:pt x="511" y="73"/>
                        </a:lnTo>
                        <a:lnTo>
                          <a:pt x="518" y="88"/>
                        </a:lnTo>
                        <a:lnTo>
                          <a:pt x="518" y="99"/>
                        </a:lnTo>
                        <a:lnTo>
                          <a:pt x="518" y="118"/>
                        </a:lnTo>
                        <a:lnTo>
                          <a:pt x="511" y="129"/>
                        </a:lnTo>
                        <a:lnTo>
                          <a:pt x="525" y="144"/>
                        </a:lnTo>
                        <a:lnTo>
                          <a:pt x="536" y="158"/>
                        </a:lnTo>
                        <a:lnTo>
                          <a:pt x="536" y="170"/>
                        </a:lnTo>
                        <a:lnTo>
                          <a:pt x="536" y="188"/>
                        </a:lnTo>
                        <a:lnTo>
                          <a:pt x="533" y="210"/>
                        </a:lnTo>
                        <a:lnTo>
                          <a:pt x="525" y="218"/>
                        </a:lnTo>
                        <a:lnTo>
                          <a:pt x="536" y="229"/>
                        </a:lnTo>
                        <a:lnTo>
                          <a:pt x="548" y="247"/>
                        </a:lnTo>
                        <a:lnTo>
                          <a:pt x="555" y="266"/>
                        </a:lnTo>
                        <a:lnTo>
                          <a:pt x="555" y="273"/>
                        </a:lnTo>
                        <a:lnTo>
                          <a:pt x="544" y="277"/>
                        </a:lnTo>
                        <a:lnTo>
                          <a:pt x="496" y="277"/>
                        </a:lnTo>
                        <a:lnTo>
                          <a:pt x="485" y="277"/>
                        </a:lnTo>
                        <a:lnTo>
                          <a:pt x="477" y="284"/>
                        </a:lnTo>
                        <a:lnTo>
                          <a:pt x="477" y="299"/>
                        </a:lnTo>
                        <a:lnTo>
                          <a:pt x="470" y="310"/>
                        </a:lnTo>
                        <a:lnTo>
                          <a:pt x="448" y="329"/>
                        </a:lnTo>
                        <a:lnTo>
                          <a:pt x="451" y="344"/>
                        </a:lnTo>
                        <a:lnTo>
                          <a:pt x="448" y="355"/>
                        </a:lnTo>
                        <a:lnTo>
                          <a:pt x="440" y="362"/>
                        </a:lnTo>
                        <a:lnTo>
                          <a:pt x="448" y="385"/>
                        </a:lnTo>
                        <a:lnTo>
                          <a:pt x="451" y="399"/>
                        </a:lnTo>
                        <a:lnTo>
                          <a:pt x="444" y="410"/>
                        </a:lnTo>
                        <a:lnTo>
                          <a:pt x="429" y="422"/>
                        </a:lnTo>
                        <a:lnTo>
                          <a:pt x="425" y="436"/>
                        </a:lnTo>
                        <a:lnTo>
                          <a:pt x="422" y="455"/>
                        </a:lnTo>
                        <a:lnTo>
                          <a:pt x="396" y="466"/>
                        </a:lnTo>
                        <a:lnTo>
                          <a:pt x="380" y="477"/>
                        </a:lnTo>
                        <a:lnTo>
                          <a:pt x="358" y="492"/>
                        </a:lnTo>
                        <a:lnTo>
                          <a:pt x="361" y="503"/>
                        </a:lnTo>
                        <a:lnTo>
                          <a:pt x="343" y="507"/>
                        </a:lnTo>
                        <a:lnTo>
                          <a:pt x="335" y="514"/>
                        </a:lnTo>
                        <a:lnTo>
                          <a:pt x="317" y="540"/>
                        </a:lnTo>
                        <a:lnTo>
                          <a:pt x="302" y="551"/>
                        </a:lnTo>
                        <a:lnTo>
                          <a:pt x="306" y="570"/>
                        </a:lnTo>
                        <a:lnTo>
                          <a:pt x="297" y="576"/>
                        </a:lnTo>
                        <a:lnTo>
                          <a:pt x="289" y="584"/>
                        </a:lnTo>
                        <a:lnTo>
                          <a:pt x="297" y="613"/>
                        </a:lnTo>
                        <a:lnTo>
                          <a:pt x="293" y="632"/>
                        </a:lnTo>
                        <a:lnTo>
                          <a:pt x="274" y="643"/>
                        </a:lnTo>
                        <a:lnTo>
                          <a:pt x="271" y="673"/>
                        </a:lnTo>
                        <a:lnTo>
                          <a:pt x="274" y="710"/>
                        </a:lnTo>
                        <a:lnTo>
                          <a:pt x="282" y="728"/>
                        </a:lnTo>
                        <a:lnTo>
                          <a:pt x="309" y="751"/>
                        </a:lnTo>
                        <a:lnTo>
                          <a:pt x="320" y="773"/>
                        </a:lnTo>
                        <a:lnTo>
                          <a:pt x="332" y="795"/>
                        </a:lnTo>
                        <a:lnTo>
                          <a:pt x="339" y="810"/>
                        </a:lnTo>
                        <a:lnTo>
                          <a:pt x="332" y="825"/>
                        </a:lnTo>
                        <a:lnTo>
                          <a:pt x="317" y="836"/>
                        </a:lnTo>
                        <a:lnTo>
                          <a:pt x="306" y="832"/>
                        </a:lnTo>
                        <a:lnTo>
                          <a:pt x="297" y="821"/>
                        </a:lnTo>
                        <a:lnTo>
                          <a:pt x="282" y="825"/>
                        </a:lnTo>
                        <a:lnTo>
                          <a:pt x="278" y="836"/>
                        </a:lnTo>
                        <a:lnTo>
                          <a:pt x="256" y="836"/>
                        </a:lnTo>
                        <a:lnTo>
                          <a:pt x="222" y="832"/>
                        </a:lnTo>
                        <a:lnTo>
                          <a:pt x="215" y="840"/>
                        </a:lnTo>
                        <a:lnTo>
                          <a:pt x="237" y="851"/>
                        </a:lnTo>
                        <a:lnTo>
                          <a:pt x="267" y="840"/>
                        </a:lnTo>
                        <a:lnTo>
                          <a:pt x="274" y="854"/>
                        </a:lnTo>
                        <a:lnTo>
                          <a:pt x="297" y="858"/>
                        </a:lnTo>
                        <a:lnTo>
                          <a:pt x="313" y="865"/>
                        </a:lnTo>
                        <a:lnTo>
                          <a:pt x="306" y="873"/>
                        </a:lnTo>
                        <a:lnTo>
                          <a:pt x="285" y="869"/>
                        </a:lnTo>
                        <a:lnTo>
                          <a:pt x="282" y="877"/>
                        </a:lnTo>
                        <a:lnTo>
                          <a:pt x="285" y="888"/>
                        </a:lnTo>
                        <a:lnTo>
                          <a:pt x="274" y="903"/>
                        </a:lnTo>
                        <a:lnTo>
                          <a:pt x="256" y="917"/>
                        </a:lnTo>
                        <a:lnTo>
                          <a:pt x="248" y="921"/>
                        </a:lnTo>
                        <a:lnTo>
                          <a:pt x="241" y="925"/>
                        </a:lnTo>
                        <a:lnTo>
                          <a:pt x="245" y="943"/>
                        </a:lnTo>
                        <a:lnTo>
                          <a:pt x="237" y="954"/>
                        </a:lnTo>
                        <a:lnTo>
                          <a:pt x="226" y="977"/>
                        </a:lnTo>
                        <a:lnTo>
                          <a:pt x="230" y="999"/>
                        </a:lnTo>
                        <a:lnTo>
                          <a:pt x="222" y="1032"/>
                        </a:lnTo>
                        <a:lnTo>
                          <a:pt x="215" y="1047"/>
                        </a:lnTo>
                        <a:lnTo>
                          <a:pt x="215" y="1069"/>
                        </a:lnTo>
                        <a:lnTo>
                          <a:pt x="204" y="1084"/>
                        </a:lnTo>
                        <a:lnTo>
                          <a:pt x="189" y="1110"/>
                        </a:lnTo>
                        <a:lnTo>
                          <a:pt x="185" y="1129"/>
                        </a:lnTo>
                        <a:lnTo>
                          <a:pt x="159" y="1125"/>
                        </a:lnTo>
                        <a:lnTo>
                          <a:pt x="133" y="1125"/>
                        </a:lnTo>
                        <a:lnTo>
                          <a:pt x="130" y="1136"/>
                        </a:lnTo>
                        <a:lnTo>
                          <a:pt x="115" y="1140"/>
                        </a:lnTo>
                        <a:lnTo>
                          <a:pt x="107" y="1144"/>
                        </a:lnTo>
                        <a:lnTo>
                          <a:pt x="111" y="1157"/>
                        </a:lnTo>
                        <a:lnTo>
                          <a:pt x="107" y="1176"/>
                        </a:lnTo>
                        <a:lnTo>
                          <a:pt x="89" y="1187"/>
                        </a:lnTo>
                        <a:lnTo>
                          <a:pt x="78" y="1176"/>
                        </a:lnTo>
                        <a:lnTo>
                          <a:pt x="63" y="1187"/>
                        </a:lnTo>
                        <a:lnTo>
                          <a:pt x="44" y="1187"/>
                        </a:lnTo>
                        <a:lnTo>
                          <a:pt x="37" y="1176"/>
                        </a:lnTo>
                        <a:lnTo>
                          <a:pt x="44" y="1168"/>
                        </a:lnTo>
                        <a:lnTo>
                          <a:pt x="48" y="1147"/>
                        </a:lnTo>
                        <a:lnTo>
                          <a:pt x="33" y="1118"/>
                        </a:lnTo>
                        <a:lnTo>
                          <a:pt x="26" y="1103"/>
                        </a:lnTo>
                        <a:lnTo>
                          <a:pt x="30" y="1095"/>
                        </a:lnTo>
                        <a:lnTo>
                          <a:pt x="37" y="1095"/>
                        </a:lnTo>
                        <a:lnTo>
                          <a:pt x="41" y="1088"/>
                        </a:lnTo>
                        <a:lnTo>
                          <a:pt x="44" y="1080"/>
                        </a:lnTo>
                        <a:lnTo>
                          <a:pt x="48" y="1073"/>
                        </a:lnTo>
                        <a:lnTo>
                          <a:pt x="44" y="1066"/>
                        </a:lnTo>
                        <a:lnTo>
                          <a:pt x="37" y="1051"/>
                        </a:lnTo>
                        <a:lnTo>
                          <a:pt x="22" y="1029"/>
                        </a:lnTo>
                        <a:lnTo>
                          <a:pt x="26" y="1006"/>
                        </a:lnTo>
                        <a:lnTo>
                          <a:pt x="15" y="988"/>
                        </a:lnTo>
                        <a:lnTo>
                          <a:pt x="4" y="977"/>
                        </a:lnTo>
                        <a:lnTo>
                          <a:pt x="11" y="958"/>
                        </a:lnTo>
                        <a:lnTo>
                          <a:pt x="19" y="921"/>
                        </a:lnTo>
                        <a:lnTo>
                          <a:pt x="4" y="903"/>
                        </a:lnTo>
                        <a:lnTo>
                          <a:pt x="0" y="884"/>
                        </a:lnTo>
                        <a:lnTo>
                          <a:pt x="0" y="873"/>
                        </a:lnTo>
                        <a:lnTo>
                          <a:pt x="7" y="851"/>
                        </a:lnTo>
                        <a:lnTo>
                          <a:pt x="19" y="854"/>
                        </a:lnTo>
                        <a:lnTo>
                          <a:pt x="30" y="825"/>
                        </a:lnTo>
                        <a:lnTo>
                          <a:pt x="30" y="791"/>
                        </a:lnTo>
                        <a:lnTo>
                          <a:pt x="33" y="780"/>
                        </a:lnTo>
                        <a:lnTo>
                          <a:pt x="48" y="769"/>
                        </a:lnTo>
                        <a:lnTo>
                          <a:pt x="70" y="754"/>
                        </a:lnTo>
                        <a:lnTo>
                          <a:pt x="70" y="736"/>
                        </a:lnTo>
                        <a:lnTo>
                          <a:pt x="67" y="680"/>
                        </a:lnTo>
                        <a:lnTo>
                          <a:pt x="59" y="673"/>
                        </a:lnTo>
                        <a:lnTo>
                          <a:pt x="59" y="658"/>
                        </a:lnTo>
                        <a:lnTo>
                          <a:pt x="78" y="650"/>
                        </a:lnTo>
                        <a:lnTo>
                          <a:pt x="85" y="643"/>
                        </a:lnTo>
                        <a:lnTo>
                          <a:pt x="74" y="621"/>
                        </a:lnTo>
                        <a:lnTo>
                          <a:pt x="59" y="599"/>
                        </a:lnTo>
                        <a:lnTo>
                          <a:pt x="63" y="573"/>
                        </a:lnTo>
                        <a:lnTo>
                          <a:pt x="67" y="555"/>
                        </a:lnTo>
                        <a:lnTo>
                          <a:pt x="82" y="522"/>
                        </a:lnTo>
                        <a:lnTo>
                          <a:pt x="82" y="507"/>
                        </a:lnTo>
                        <a:lnTo>
                          <a:pt x="82" y="477"/>
                        </a:lnTo>
                        <a:lnTo>
                          <a:pt x="93" y="451"/>
                        </a:lnTo>
                        <a:lnTo>
                          <a:pt x="111" y="436"/>
                        </a:lnTo>
                        <a:lnTo>
                          <a:pt x="130" y="425"/>
                        </a:lnTo>
                        <a:lnTo>
                          <a:pt x="148" y="429"/>
                        </a:lnTo>
                        <a:lnTo>
                          <a:pt x="167" y="436"/>
                        </a:lnTo>
                        <a:lnTo>
                          <a:pt x="174" y="410"/>
                        </a:lnTo>
                        <a:lnTo>
                          <a:pt x="167" y="388"/>
                        </a:lnTo>
                        <a:lnTo>
                          <a:pt x="159" y="373"/>
                        </a:lnTo>
                        <a:lnTo>
                          <a:pt x="156" y="362"/>
                        </a:lnTo>
                        <a:lnTo>
                          <a:pt x="159" y="351"/>
                        </a:lnTo>
                        <a:lnTo>
                          <a:pt x="171" y="347"/>
                        </a:lnTo>
                        <a:lnTo>
                          <a:pt x="174" y="322"/>
                        </a:lnTo>
                        <a:lnTo>
                          <a:pt x="182" y="299"/>
                        </a:lnTo>
                        <a:lnTo>
                          <a:pt x="185" y="281"/>
                        </a:lnTo>
                        <a:lnTo>
                          <a:pt x="185" y="262"/>
                        </a:lnTo>
                        <a:lnTo>
                          <a:pt x="196" y="244"/>
                        </a:lnTo>
                        <a:lnTo>
                          <a:pt x="219" y="229"/>
                        </a:lnTo>
                        <a:lnTo>
                          <a:pt x="234" y="225"/>
                        </a:lnTo>
                        <a:lnTo>
                          <a:pt x="234" y="207"/>
                        </a:lnTo>
                        <a:lnTo>
                          <a:pt x="241" y="195"/>
                        </a:lnTo>
                        <a:lnTo>
                          <a:pt x="256" y="177"/>
                        </a:lnTo>
                        <a:lnTo>
                          <a:pt x="271" y="166"/>
                        </a:lnTo>
                        <a:lnTo>
                          <a:pt x="263" y="134"/>
                        </a:lnTo>
                        <a:lnTo>
                          <a:pt x="291" y="103"/>
                        </a:lnTo>
                        <a:lnTo>
                          <a:pt x="297" y="90"/>
                        </a:lnTo>
                        <a:lnTo>
                          <a:pt x="317" y="86"/>
                        </a:lnTo>
                        <a:lnTo>
                          <a:pt x="330" y="69"/>
                        </a:lnTo>
                        <a:lnTo>
                          <a:pt x="330" y="58"/>
                        </a:lnTo>
                        <a:lnTo>
                          <a:pt x="343" y="45"/>
                        </a:lnTo>
                        <a:lnTo>
                          <a:pt x="367" y="42"/>
                        </a:lnTo>
                        <a:lnTo>
                          <a:pt x="396" y="42"/>
                        </a:lnTo>
                        <a:lnTo>
                          <a:pt x="418" y="21"/>
                        </a:lnTo>
                        <a:lnTo>
                          <a:pt x="414" y="0"/>
                        </a:lnTo>
                      </a:path>
                    </a:pathLst>
                  </a:custGeom>
                  <a:grpFill/>
                  <a:ln w="12700">
                    <a:solidFill>
                      <a:schemeClr val="bg2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de-DE" b="0" dirty="0">
                      <a:latin typeface="Arial" charset="0"/>
                    </a:endParaRPr>
                  </a:p>
                </p:txBody>
              </p:sp>
            </p:grpSp>
          </p:grpSp>
          <p:grpSp>
            <p:nvGrpSpPr>
              <p:cNvPr id="17" name="Group 108"/>
              <p:cNvGrpSpPr>
                <a:grpSpLocks/>
              </p:cNvGrpSpPr>
              <p:nvPr/>
            </p:nvGrpSpPr>
            <p:grpSpPr bwMode="auto">
              <a:xfrm>
                <a:off x="2485" y="1873"/>
                <a:ext cx="127" cy="138"/>
                <a:chOff x="2485" y="1873"/>
                <a:chExt cx="127" cy="138"/>
              </a:xfrm>
              <a:grpFill/>
            </p:grpSpPr>
            <p:grpSp>
              <p:nvGrpSpPr>
                <p:cNvPr id="18" name="Group 109"/>
                <p:cNvGrpSpPr>
                  <a:grpSpLocks/>
                </p:cNvGrpSpPr>
                <p:nvPr/>
              </p:nvGrpSpPr>
              <p:grpSpPr bwMode="auto">
                <a:xfrm>
                  <a:off x="2552" y="1914"/>
                  <a:ext cx="60" cy="97"/>
                  <a:chOff x="2552" y="1914"/>
                  <a:chExt cx="60" cy="97"/>
                </a:xfrm>
                <a:grpFill/>
              </p:grpSpPr>
              <p:sp>
                <p:nvSpPr>
                  <p:cNvPr id="116" name="Freeform 110"/>
                  <p:cNvSpPr>
                    <a:spLocks/>
                  </p:cNvSpPr>
                  <p:nvPr/>
                </p:nvSpPr>
                <p:spPr bwMode="auto">
                  <a:xfrm>
                    <a:off x="2552" y="1914"/>
                    <a:ext cx="60" cy="97"/>
                  </a:xfrm>
                  <a:custGeom>
                    <a:avLst/>
                    <a:gdLst>
                      <a:gd name="T0" fmla="*/ 53 w 60"/>
                      <a:gd name="T1" fmla="*/ 0 h 97"/>
                      <a:gd name="T2" fmla="*/ 53 w 60"/>
                      <a:gd name="T3" fmla="*/ 17 h 97"/>
                      <a:gd name="T4" fmla="*/ 60 w 60"/>
                      <a:gd name="T5" fmla="*/ 32 h 97"/>
                      <a:gd name="T6" fmla="*/ 53 w 60"/>
                      <a:gd name="T7" fmla="*/ 49 h 97"/>
                      <a:gd name="T8" fmla="*/ 43 w 60"/>
                      <a:gd name="T9" fmla="*/ 63 h 97"/>
                      <a:gd name="T10" fmla="*/ 24 w 60"/>
                      <a:gd name="T11" fmla="*/ 80 h 97"/>
                      <a:gd name="T12" fmla="*/ 9 w 60"/>
                      <a:gd name="T13" fmla="*/ 97 h 97"/>
                      <a:gd name="T14" fmla="*/ 0 w 60"/>
                      <a:gd name="T15" fmla="*/ 80 h 97"/>
                      <a:gd name="T16" fmla="*/ 6 w 60"/>
                      <a:gd name="T17" fmla="*/ 73 h 97"/>
                      <a:gd name="T18" fmla="*/ 24 w 60"/>
                      <a:gd name="T19" fmla="*/ 54 h 97"/>
                      <a:gd name="T20" fmla="*/ 23 w 60"/>
                      <a:gd name="T21" fmla="*/ 43 h 97"/>
                      <a:gd name="T22" fmla="*/ 32 w 60"/>
                      <a:gd name="T23" fmla="*/ 28 h 97"/>
                      <a:gd name="T24" fmla="*/ 54 w 60"/>
                      <a:gd name="T25" fmla="*/ 9 h 97"/>
                      <a:gd name="T26" fmla="*/ 54 w 60"/>
                      <a:gd name="T27" fmla="*/ 15 h 97"/>
                      <a:gd name="T28" fmla="*/ 58 w 60"/>
                      <a:gd name="T29" fmla="*/ 24 h 97"/>
                      <a:gd name="T30" fmla="*/ 53 w 60"/>
                      <a:gd name="T31" fmla="*/ 0 h 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0" h="97">
                        <a:moveTo>
                          <a:pt x="53" y="0"/>
                        </a:moveTo>
                        <a:lnTo>
                          <a:pt x="53" y="17"/>
                        </a:lnTo>
                        <a:lnTo>
                          <a:pt x="60" y="32"/>
                        </a:lnTo>
                        <a:lnTo>
                          <a:pt x="53" y="49"/>
                        </a:lnTo>
                        <a:lnTo>
                          <a:pt x="43" y="63"/>
                        </a:lnTo>
                        <a:lnTo>
                          <a:pt x="24" y="80"/>
                        </a:lnTo>
                        <a:lnTo>
                          <a:pt x="9" y="97"/>
                        </a:lnTo>
                        <a:lnTo>
                          <a:pt x="0" y="80"/>
                        </a:lnTo>
                        <a:lnTo>
                          <a:pt x="6" y="73"/>
                        </a:lnTo>
                        <a:lnTo>
                          <a:pt x="24" y="54"/>
                        </a:lnTo>
                        <a:lnTo>
                          <a:pt x="23" y="43"/>
                        </a:lnTo>
                        <a:lnTo>
                          <a:pt x="32" y="28"/>
                        </a:lnTo>
                        <a:lnTo>
                          <a:pt x="54" y="9"/>
                        </a:lnTo>
                        <a:lnTo>
                          <a:pt x="54" y="15"/>
                        </a:lnTo>
                        <a:lnTo>
                          <a:pt x="58" y="24"/>
                        </a:lnTo>
                        <a:lnTo>
                          <a:pt x="53" y="0"/>
                        </a:lnTo>
                        <a:close/>
                      </a:path>
                    </a:pathLst>
                  </a:custGeom>
                  <a:grpFill/>
                  <a:ln w="12700">
                    <a:solidFill>
                      <a:schemeClr val="bg2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de-DE" b="0" dirty="0">
                      <a:latin typeface="Arial" charset="0"/>
                    </a:endParaRPr>
                  </a:p>
                </p:txBody>
              </p:sp>
              <p:sp>
                <p:nvSpPr>
                  <p:cNvPr id="117" name="Freeform 111"/>
                  <p:cNvSpPr>
                    <a:spLocks/>
                  </p:cNvSpPr>
                  <p:nvPr/>
                </p:nvSpPr>
                <p:spPr bwMode="auto">
                  <a:xfrm>
                    <a:off x="2552" y="1914"/>
                    <a:ext cx="60" cy="97"/>
                  </a:xfrm>
                  <a:custGeom>
                    <a:avLst/>
                    <a:gdLst>
                      <a:gd name="T0" fmla="*/ 53 w 60"/>
                      <a:gd name="T1" fmla="*/ 0 h 97"/>
                      <a:gd name="T2" fmla="*/ 53 w 60"/>
                      <a:gd name="T3" fmla="*/ 17 h 97"/>
                      <a:gd name="T4" fmla="*/ 60 w 60"/>
                      <a:gd name="T5" fmla="*/ 32 h 97"/>
                      <a:gd name="T6" fmla="*/ 53 w 60"/>
                      <a:gd name="T7" fmla="*/ 49 h 97"/>
                      <a:gd name="T8" fmla="*/ 43 w 60"/>
                      <a:gd name="T9" fmla="*/ 63 h 97"/>
                      <a:gd name="T10" fmla="*/ 24 w 60"/>
                      <a:gd name="T11" fmla="*/ 80 h 97"/>
                      <a:gd name="T12" fmla="*/ 9 w 60"/>
                      <a:gd name="T13" fmla="*/ 97 h 97"/>
                      <a:gd name="T14" fmla="*/ 0 w 60"/>
                      <a:gd name="T15" fmla="*/ 80 h 97"/>
                      <a:gd name="T16" fmla="*/ 6 w 60"/>
                      <a:gd name="T17" fmla="*/ 73 h 97"/>
                      <a:gd name="T18" fmla="*/ 24 w 60"/>
                      <a:gd name="T19" fmla="*/ 54 h 97"/>
                      <a:gd name="T20" fmla="*/ 23 w 60"/>
                      <a:gd name="T21" fmla="*/ 43 h 97"/>
                      <a:gd name="T22" fmla="*/ 32 w 60"/>
                      <a:gd name="T23" fmla="*/ 28 h 97"/>
                      <a:gd name="T24" fmla="*/ 54 w 60"/>
                      <a:gd name="T25" fmla="*/ 9 h 97"/>
                      <a:gd name="T26" fmla="*/ 54 w 60"/>
                      <a:gd name="T27" fmla="*/ 15 h 97"/>
                      <a:gd name="T28" fmla="*/ 58 w 60"/>
                      <a:gd name="T29" fmla="*/ 24 h 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0" h="97">
                        <a:moveTo>
                          <a:pt x="53" y="0"/>
                        </a:moveTo>
                        <a:lnTo>
                          <a:pt x="53" y="17"/>
                        </a:lnTo>
                        <a:lnTo>
                          <a:pt x="60" y="32"/>
                        </a:lnTo>
                        <a:lnTo>
                          <a:pt x="53" y="49"/>
                        </a:lnTo>
                        <a:lnTo>
                          <a:pt x="43" y="63"/>
                        </a:lnTo>
                        <a:lnTo>
                          <a:pt x="24" y="80"/>
                        </a:lnTo>
                        <a:lnTo>
                          <a:pt x="9" y="97"/>
                        </a:lnTo>
                        <a:lnTo>
                          <a:pt x="0" y="80"/>
                        </a:lnTo>
                        <a:lnTo>
                          <a:pt x="6" y="73"/>
                        </a:lnTo>
                        <a:lnTo>
                          <a:pt x="24" y="54"/>
                        </a:lnTo>
                        <a:lnTo>
                          <a:pt x="23" y="43"/>
                        </a:lnTo>
                        <a:lnTo>
                          <a:pt x="32" y="28"/>
                        </a:lnTo>
                        <a:lnTo>
                          <a:pt x="54" y="9"/>
                        </a:lnTo>
                        <a:lnTo>
                          <a:pt x="54" y="15"/>
                        </a:lnTo>
                        <a:lnTo>
                          <a:pt x="58" y="24"/>
                        </a:lnTo>
                      </a:path>
                    </a:pathLst>
                  </a:custGeom>
                  <a:grpFill/>
                  <a:ln w="12700">
                    <a:solidFill>
                      <a:schemeClr val="bg2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eaLnBrk="1" hangingPunct="1">
                      <a:defRPr/>
                    </a:pPr>
                    <a:endParaRPr lang="de-DE" b="0" dirty="0">
                      <a:latin typeface="Arial" charset="0"/>
                    </a:endParaRPr>
                  </a:p>
                </p:txBody>
              </p:sp>
            </p:grpSp>
            <p:sp>
              <p:nvSpPr>
                <p:cNvPr id="115" name="Freeform 112"/>
                <p:cNvSpPr>
                  <a:spLocks/>
                </p:cNvSpPr>
                <p:nvPr/>
              </p:nvSpPr>
              <p:spPr bwMode="auto">
                <a:xfrm>
                  <a:off x="2485" y="1873"/>
                  <a:ext cx="76" cy="78"/>
                </a:xfrm>
                <a:custGeom>
                  <a:avLst/>
                  <a:gdLst>
                    <a:gd name="T0" fmla="*/ 59 w 76"/>
                    <a:gd name="T1" fmla="*/ 0 h 78"/>
                    <a:gd name="T2" fmla="*/ 50 w 76"/>
                    <a:gd name="T3" fmla="*/ 11 h 78"/>
                    <a:gd name="T4" fmla="*/ 35 w 76"/>
                    <a:gd name="T5" fmla="*/ 9 h 78"/>
                    <a:gd name="T6" fmla="*/ 26 w 76"/>
                    <a:gd name="T7" fmla="*/ 7 h 78"/>
                    <a:gd name="T8" fmla="*/ 30 w 76"/>
                    <a:gd name="T9" fmla="*/ 20 h 78"/>
                    <a:gd name="T10" fmla="*/ 32 w 76"/>
                    <a:gd name="T11" fmla="*/ 30 h 78"/>
                    <a:gd name="T12" fmla="*/ 33 w 76"/>
                    <a:gd name="T13" fmla="*/ 37 h 78"/>
                    <a:gd name="T14" fmla="*/ 28 w 76"/>
                    <a:gd name="T15" fmla="*/ 39 h 78"/>
                    <a:gd name="T16" fmla="*/ 19 w 76"/>
                    <a:gd name="T17" fmla="*/ 35 h 78"/>
                    <a:gd name="T18" fmla="*/ 19 w 76"/>
                    <a:gd name="T19" fmla="*/ 30 h 78"/>
                    <a:gd name="T20" fmla="*/ 11 w 76"/>
                    <a:gd name="T21" fmla="*/ 30 h 78"/>
                    <a:gd name="T22" fmla="*/ 13 w 76"/>
                    <a:gd name="T23" fmla="*/ 39 h 78"/>
                    <a:gd name="T24" fmla="*/ 9 w 76"/>
                    <a:gd name="T25" fmla="*/ 48 h 78"/>
                    <a:gd name="T26" fmla="*/ 0 w 76"/>
                    <a:gd name="T27" fmla="*/ 61 h 78"/>
                    <a:gd name="T28" fmla="*/ 4 w 76"/>
                    <a:gd name="T29" fmla="*/ 72 h 78"/>
                    <a:gd name="T30" fmla="*/ 13 w 76"/>
                    <a:gd name="T31" fmla="*/ 78 h 78"/>
                    <a:gd name="T32" fmla="*/ 22 w 76"/>
                    <a:gd name="T33" fmla="*/ 72 h 78"/>
                    <a:gd name="T34" fmla="*/ 33 w 76"/>
                    <a:gd name="T35" fmla="*/ 65 h 78"/>
                    <a:gd name="T36" fmla="*/ 54 w 76"/>
                    <a:gd name="T37" fmla="*/ 59 h 78"/>
                    <a:gd name="T38" fmla="*/ 63 w 76"/>
                    <a:gd name="T39" fmla="*/ 61 h 78"/>
                    <a:gd name="T40" fmla="*/ 59 w 76"/>
                    <a:gd name="T41" fmla="*/ 48 h 78"/>
                    <a:gd name="T42" fmla="*/ 67 w 76"/>
                    <a:gd name="T43" fmla="*/ 41 h 78"/>
                    <a:gd name="T44" fmla="*/ 76 w 76"/>
                    <a:gd name="T45" fmla="*/ 28 h 78"/>
                    <a:gd name="T46" fmla="*/ 72 w 76"/>
                    <a:gd name="T47" fmla="*/ 20 h 78"/>
                    <a:gd name="T48" fmla="*/ 65 w 76"/>
                    <a:gd name="T49" fmla="*/ 11 h 78"/>
                    <a:gd name="T50" fmla="*/ 59 w 76"/>
                    <a:gd name="T51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76" h="78">
                      <a:moveTo>
                        <a:pt x="59" y="0"/>
                      </a:moveTo>
                      <a:lnTo>
                        <a:pt x="50" y="11"/>
                      </a:lnTo>
                      <a:lnTo>
                        <a:pt x="35" y="9"/>
                      </a:lnTo>
                      <a:lnTo>
                        <a:pt x="26" y="7"/>
                      </a:lnTo>
                      <a:lnTo>
                        <a:pt x="30" y="20"/>
                      </a:lnTo>
                      <a:lnTo>
                        <a:pt x="32" y="30"/>
                      </a:lnTo>
                      <a:lnTo>
                        <a:pt x="33" y="37"/>
                      </a:lnTo>
                      <a:lnTo>
                        <a:pt x="28" y="39"/>
                      </a:lnTo>
                      <a:lnTo>
                        <a:pt x="19" y="35"/>
                      </a:lnTo>
                      <a:lnTo>
                        <a:pt x="19" y="30"/>
                      </a:lnTo>
                      <a:lnTo>
                        <a:pt x="11" y="30"/>
                      </a:lnTo>
                      <a:lnTo>
                        <a:pt x="13" y="39"/>
                      </a:lnTo>
                      <a:lnTo>
                        <a:pt x="9" y="48"/>
                      </a:lnTo>
                      <a:lnTo>
                        <a:pt x="0" y="61"/>
                      </a:lnTo>
                      <a:lnTo>
                        <a:pt x="4" y="72"/>
                      </a:lnTo>
                      <a:lnTo>
                        <a:pt x="13" y="78"/>
                      </a:lnTo>
                      <a:lnTo>
                        <a:pt x="22" y="72"/>
                      </a:lnTo>
                      <a:lnTo>
                        <a:pt x="33" y="65"/>
                      </a:lnTo>
                      <a:lnTo>
                        <a:pt x="54" y="59"/>
                      </a:lnTo>
                      <a:lnTo>
                        <a:pt x="63" y="61"/>
                      </a:lnTo>
                      <a:lnTo>
                        <a:pt x="59" y="48"/>
                      </a:lnTo>
                      <a:lnTo>
                        <a:pt x="67" y="41"/>
                      </a:lnTo>
                      <a:lnTo>
                        <a:pt x="76" y="28"/>
                      </a:lnTo>
                      <a:lnTo>
                        <a:pt x="72" y="20"/>
                      </a:lnTo>
                      <a:lnTo>
                        <a:pt x="65" y="11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</p:grpSp>
        </p:grpSp>
        <p:grpSp>
          <p:nvGrpSpPr>
            <p:cNvPr id="19" name="Group 113"/>
            <p:cNvGrpSpPr>
              <a:grpSpLocks/>
            </p:cNvGrpSpPr>
            <p:nvPr/>
          </p:nvGrpSpPr>
          <p:grpSpPr bwMode="auto">
            <a:xfrm>
              <a:off x="2776697" y="1500187"/>
              <a:ext cx="1606550" cy="1762125"/>
              <a:chOff x="2164" y="849"/>
              <a:chExt cx="1012" cy="1110"/>
            </a:xfrm>
            <a:solidFill>
              <a:schemeClr val="bg1">
                <a:lumMod val="95000"/>
              </a:schemeClr>
            </a:solidFill>
          </p:grpSpPr>
          <p:grpSp>
            <p:nvGrpSpPr>
              <p:cNvPr id="20" name="Group 114"/>
              <p:cNvGrpSpPr>
                <a:grpSpLocks/>
              </p:cNvGrpSpPr>
              <p:nvPr/>
            </p:nvGrpSpPr>
            <p:grpSpPr bwMode="auto">
              <a:xfrm>
                <a:off x="2164" y="849"/>
                <a:ext cx="1012" cy="1110"/>
                <a:chOff x="2164" y="849"/>
                <a:chExt cx="1012" cy="1110"/>
              </a:xfrm>
              <a:grpFill/>
            </p:grpSpPr>
            <p:sp>
              <p:nvSpPr>
                <p:cNvPr id="136" name="Freeform 115"/>
                <p:cNvSpPr>
                  <a:spLocks/>
                </p:cNvSpPr>
                <p:nvPr/>
              </p:nvSpPr>
              <p:spPr bwMode="auto">
                <a:xfrm>
                  <a:off x="2164" y="849"/>
                  <a:ext cx="1012" cy="1110"/>
                </a:xfrm>
                <a:custGeom>
                  <a:avLst/>
                  <a:gdLst>
                    <a:gd name="T0" fmla="*/ 298 w 1012"/>
                    <a:gd name="T1" fmla="*/ 1014 h 1110"/>
                    <a:gd name="T2" fmla="*/ 338 w 1012"/>
                    <a:gd name="T3" fmla="*/ 951 h 1110"/>
                    <a:gd name="T4" fmla="*/ 327 w 1012"/>
                    <a:gd name="T5" fmla="*/ 865 h 1110"/>
                    <a:gd name="T6" fmla="*/ 335 w 1012"/>
                    <a:gd name="T7" fmla="*/ 791 h 1110"/>
                    <a:gd name="T8" fmla="*/ 353 w 1012"/>
                    <a:gd name="T9" fmla="*/ 688 h 1110"/>
                    <a:gd name="T10" fmla="*/ 405 w 1012"/>
                    <a:gd name="T11" fmla="*/ 618 h 1110"/>
                    <a:gd name="T12" fmla="*/ 431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7 w 1012"/>
                    <a:gd name="T25" fmla="*/ 174 h 1110"/>
                    <a:gd name="T26" fmla="*/ 786 w 1012"/>
                    <a:gd name="T27" fmla="*/ 210 h 1110"/>
                    <a:gd name="T28" fmla="*/ 834 w 1012"/>
                    <a:gd name="T29" fmla="*/ 221 h 1110"/>
                    <a:gd name="T30" fmla="*/ 860 w 1012"/>
                    <a:gd name="T31" fmla="*/ 133 h 1110"/>
                    <a:gd name="T32" fmla="*/ 934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6 w 1012"/>
                    <a:gd name="T43" fmla="*/ 22 h 1110"/>
                    <a:gd name="T44" fmla="*/ 890 w 1012"/>
                    <a:gd name="T45" fmla="*/ 19 h 1110"/>
                    <a:gd name="T46" fmla="*/ 853 w 1012"/>
                    <a:gd name="T47" fmla="*/ 44 h 1110"/>
                    <a:gd name="T48" fmla="*/ 838 w 1012"/>
                    <a:gd name="T49" fmla="*/ 30 h 1110"/>
                    <a:gd name="T50" fmla="*/ 782 w 1012"/>
                    <a:gd name="T51" fmla="*/ 96 h 1110"/>
                    <a:gd name="T52" fmla="*/ 727 w 1012"/>
                    <a:gd name="T53" fmla="*/ 115 h 1110"/>
                    <a:gd name="T54" fmla="*/ 667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6 w 1012"/>
                    <a:gd name="T69" fmla="*/ 436 h 1110"/>
                    <a:gd name="T70" fmla="*/ 379 w 1012"/>
                    <a:gd name="T71" fmla="*/ 511 h 1110"/>
                    <a:gd name="T72" fmla="*/ 357 w 1012"/>
                    <a:gd name="T73" fmla="*/ 555 h 1110"/>
                    <a:gd name="T74" fmla="*/ 286 w 1012"/>
                    <a:gd name="T75" fmla="*/ 618 h 1110"/>
                    <a:gd name="T76" fmla="*/ 327 w 1012"/>
                    <a:gd name="T77" fmla="*/ 625 h 1110"/>
                    <a:gd name="T78" fmla="*/ 264 w 1012"/>
                    <a:gd name="T79" fmla="*/ 637 h 1110"/>
                    <a:gd name="T80" fmla="*/ 205 w 1012"/>
                    <a:gd name="T81" fmla="*/ 674 h 1110"/>
                    <a:gd name="T82" fmla="*/ 155 w 1012"/>
                    <a:gd name="T83" fmla="*/ 677 h 1110"/>
                    <a:gd name="T84" fmla="*/ 114 w 1012"/>
                    <a:gd name="T85" fmla="*/ 705 h 1110"/>
                    <a:gd name="T86" fmla="*/ 88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10 w 1012"/>
                    <a:gd name="T103" fmla="*/ 1019 h 1110"/>
                    <a:gd name="T104" fmla="*/ 255 w 1012"/>
                    <a:gd name="T105" fmla="*/ 967 h 1110"/>
                    <a:gd name="T106" fmla="*/ 264 w 1012"/>
                    <a:gd name="T107" fmla="*/ 1045 h 1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12" h="1110">
                      <a:moveTo>
                        <a:pt x="272" y="1045"/>
                      </a:moveTo>
                      <a:lnTo>
                        <a:pt x="275" y="1043"/>
                      </a:lnTo>
                      <a:lnTo>
                        <a:pt x="286" y="1040"/>
                      </a:lnTo>
                      <a:lnTo>
                        <a:pt x="294" y="1028"/>
                      </a:lnTo>
                      <a:lnTo>
                        <a:pt x="298" y="1014"/>
                      </a:lnTo>
                      <a:lnTo>
                        <a:pt x="301" y="1006"/>
                      </a:lnTo>
                      <a:lnTo>
                        <a:pt x="298" y="984"/>
                      </a:lnTo>
                      <a:lnTo>
                        <a:pt x="301" y="969"/>
                      </a:lnTo>
                      <a:lnTo>
                        <a:pt x="312" y="962"/>
                      </a:lnTo>
                      <a:lnTo>
                        <a:pt x="338" y="951"/>
                      </a:lnTo>
                      <a:lnTo>
                        <a:pt x="342" y="939"/>
                      </a:lnTo>
                      <a:lnTo>
                        <a:pt x="338" y="902"/>
                      </a:lnTo>
                      <a:lnTo>
                        <a:pt x="335" y="895"/>
                      </a:lnTo>
                      <a:lnTo>
                        <a:pt x="335" y="873"/>
                      </a:lnTo>
                      <a:lnTo>
                        <a:pt x="327" y="865"/>
                      </a:lnTo>
                      <a:lnTo>
                        <a:pt x="331" y="847"/>
                      </a:lnTo>
                      <a:lnTo>
                        <a:pt x="338" y="847"/>
                      </a:lnTo>
                      <a:lnTo>
                        <a:pt x="357" y="836"/>
                      </a:lnTo>
                      <a:lnTo>
                        <a:pt x="342" y="802"/>
                      </a:lnTo>
                      <a:lnTo>
                        <a:pt x="335" y="791"/>
                      </a:lnTo>
                      <a:lnTo>
                        <a:pt x="335" y="788"/>
                      </a:lnTo>
                      <a:lnTo>
                        <a:pt x="335" y="759"/>
                      </a:lnTo>
                      <a:lnTo>
                        <a:pt x="346" y="737"/>
                      </a:lnTo>
                      <a:lnTo>
                        <a:pt x="349" y="714"/>
                      </a:lnTo>
                      <a:lnTo>
                        <a:pt x="353" y="688"/>
                      </a:lnTo>
                      <a:lnTo>
                        <a:pt x="349" y="666"/>
                      </a:lnTo>
                      <a:lnTo>
                        <a:pt x="357" y="651"/>
                      </a:lnTo>
                      <a:lnTo>
                        <a:pt x="361" y="640"/>
                      </a:lnTo>
                      <a:lnTo>
                        <a:pt x="383" y="625"/>
                      </a:lnTo>
                      <a:lnTo>
                        <a:pt x="405" y="618"/>
                      </a:lnTo>
                      <a:lnTo>
                        <a:pt x="424" y="625"/>
                      </a:lnTo>
                      <a:lnTo>
                        <a:pt x="431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1" y="562"/>
                      </a:lnTo>
                      <a:lnTo>
                        <a:pt x="427" y="548"/>
                      </a:lnTo>
                      <a:lnTo>
                        <a:pt x="431" y="540"/>
                      </a:lnTo>
                      <a:lnTo>
                        <a:pt x="438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9" y="214"/>
                      </a:lnTo>
                      <a:lnTo>
                        <a:pt x="686" y="199"/>
                      </a:lnTo>
                      <a:lnTo>
                        <a:pt x="689" y="192"/>
                      </a:lnTo>
                      <a:lnTo>
                        <a:pt x="682" y="188"/>
                      </a:lnTo>
                      <a:lnTo>
                        <a:pt x="697" y="174"/>
                      </a:lnTo>
                      <a:lnTo>
                        <a:pt x="719" y="171"/>
                      </a:lnTo>
                      <a:lnTo>
                        <a:pt x="734" y="192"/>
                      </a:lnTo>
                      <a:lnTo>
                        <a:pt x="760" y="221"/>
                      </a:lnTo>
                      <a:lnTo>
                        <a:pt x="771" y="221"/>
                      </a:lnTo>
                      <a:lnTo>
                        <a:pt x="786" y="210"/>
                      </a:lnTo>
                      <a:lnTo>
                        <a:pt x="797" y="207"/>
                      </a:lnTo>
                      <a:lnTo>
                        <a:pt x="804" y="210"/>
                      </a:lnTo>
                      <a:lnTo>
                        <a:pt x="816" y="221"/>
                      </a:lnTo>
                      <a:lnTo>
                        <a:pt x="830" y="225"/>
                      </a:lnTo>
                      <a:lnTo>
                        <a:pt x="834" y="221"/>
                      </a:lnTo>
                      <a:lnTo>
                        <a:pt x="841" y="207"/>
                      </a:lnTo>
                      <a:lnTo>
                        <a:pt x="845" y="199"/>
                      </a:lnTo>
                      <a:lnTo>
                        <a:pt x="860" y="174"/>
                      </a:lnTo>
                      <a:lnTo>
                        <a:pt x="864" y="171"/>
                      </a:lnTo>
                      <a:lnTo>
                        <a:pt x="860" y="133"/>
                      </a:lnTo>
                      <a:lnTo>
                        <a:pt x="879" y="115"/>
                      </a:lnTo>
                      <a:lnTo>
                        <a:pt x="886" y="119"/>
                      </a:lnTo>
                      <a:lnTo>
                        <a:pt x="908" y="96"/>
                      </a:lnTo>
                      <a:lnTo>
                        <a:pt x="927" y="119"/>
                      </a:lnTo>
                      <a:lnTo>
                        <a:pt x="934" y="126"/>
                      </a:lnTo>
                      <a:lnTo>
                        <a:pt x="945" y="122"/>
                      </a:lnTo>
                      <a:lnTo>
                        <a:pt x="953" y="133"/>
                      </a:lnTo>
                      <a:lnTo>
                        <a:pt x="953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5" y="15"/>
                      </a:lnTo>
                      <a:lnTo>
                        <a:pt x="930" y="30"/>
                      </a:lnTo>
                      <a:lnTo>
                        <a:pt x="923" y="41"/>
                      </a:lnTo>
                      <a:lnTo>
                        <a:pt x="908" y="30"/>
                      </a:lnTo>
                      <a:lnTo>
                        <a:pt x="916" y="22"/>
                      </a:lnTo>
                      <a:lnTo>
                        <a:pt x="919" y="4"/>
                      </a:lnTo>
                      <a:lnTo>
                        <a:pt x="916" y="0"/>
                      </a:lnTo>
                      <a:lnTo>
                        <a:pt x="897" y="0"/>
                      </a:lnTo>
                      <a:lnTo>
                        <a:pt x="893" y="7"/>
                      </a:lnTo>
                      <a:lnTo>
                        <a:pt x="890" y="19"/>
                      </a:lnTo>
                      <a:lnTo>
                        <a:pt x="893" y="30"/>
                      </a:lnTo>
                      <a:lnTo>
                        <a:pt x="879" y="44"/>
                      </a:lnTo>
                      <a:lnTo>
                        <a:pt x="867" y="22"/>
                      </a:lnTo>
                      <a:lnTo>
                        <a:pt x="856" y="26"/>
                      </a:lnTo>
                      <a:lnTo>
                        <a:pt x="853" y="44"/>
                      </a:lnTo>
                      <a:lnTo>
                        <a:pt x="845" y="70"/>
                      </a:lnTo>
                      <a:lnTo>
                        <a:pt x="827" y="89"/>
                      </a:lnTo>
                      <a:lnTo>
                        <a:pt x="816" y="67"/>
                      </a:lnTo>
                      <a:lnTo>
                        <a:pt x="834" y="52"/>
                      </a:lnTo>
                      <a:lnTo>
                        <a:pt x="838" y="30"/>
                      </a:lnTo>
                      <a:lnTo>
                        <a:pt x="827" y="30"/>
                      </a:lnTo>
                      <a:lnTo>
                        <a:pt x="808" y="30"/>
                      </a:lnTo>
                      <a:lnTo>
                        <a:pt x="793" y="52"/>
                      </a:lnTo>
                      <a:lnTo>
                        <a:pt x="775" y="82"/>
                      </a:lnTo>
                      <a:lnTo>
                        <a:pt x="782" y="96"/>
                      </a:lnTo>
                      <a:lnTo>
                        <a:pt x="771" y="104"/>
                      </a:lnTo>
                      <a:lnTo>
                        <a:pt x="756" y="93"/>
                      </a:lnTo>
                      <a:lnTo>
                        <a:pt x="741" y="100"/>
                      </a:lnTo>
                      <a:lnTo>
                        <a:pt x="745" y="115"/>
                      </a:lnTo>
                      <a:lnTo>
                        <a:pt x="727" y="115"/>
                      </a:lnTo>
                      <a:lnTo>
                        <a:pt x="715" y="119"/>
                      </a:lnTo>
                      <a:lnTo>
                        <a:pt x="701" y="137"/>
                      </a:lnTo>
                      <a:lnTo>
                        <a:pt x="682" y="133"/>
                      </a:lnTo>
                      <a:lnTo>
                        <a:pt x="682" y="145"/>
                      </a:lnTo>
                      <a:lnTo>
                        <a:pt x="667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1" y="399"/>
                      </a:lnTo>
                      <a:lnTo>
                        <a:pt x="412" y="414"/>
                      </a:lnTo>
                      <a:lnTo>
                        <a:pt x="412" y="425"/>
                      </a:lnTo>
                      <a:lnTo>
                        <a:pt x="416" y="436"/>
                      </a:lnTo>
                      <a:lnTo>
                        <a:pt x="401" y="448"/>
                      </a:lnTo>
                      <a:lnTo>
                        <a:pt x="405" y="462"/>
                      </a:lnTo>
                      <a:lnTo>
                        <a:pt x="390" y="488"/>
                      </a:lnTo>
                      <a:lnTo>
                        <a:pt x="379" y="492"/>
                      </a:lnTo>
                      <a:lnTo>
                        <a:pt x="379" y="511"/>
                      </a:lnTo>
                      <a:lnTo>
                        <a:pt x="387" y="522"/>
                      </a:lnTo>
                      <a:lnTo>
                        <a:pt x="375" y="533"/>
                      </a:lnTo>
                      <a:lnTo>
                        <a:pt x="368" y="525"/>
                      </a:lnTo>
                      <a:lnTo>
                        <a:pt x="353" y="533"/>
                      </a:lnTo>
                      <a:lnTo>
                        <a:pt x="357" y="555"/>
                      </a:lnTo>
                      <a:lnTo>
                        <a:pt x="342" y="562"/>
                      </a:lnTo>
                      <a:lnTo>
                        <a:pt x="320" y="566"/>
                      </a:lnTo>
                      <a:lnTo>
                        <a:pt x="305" y="585"/>
                      </a:lnTo>
                      <a:lnTo>
                        <a:pt x="301" y="603"/>
                      </a:lnTo>
                      <a:lnTo>
                        <a:pt x="286" y="618"/>
                      </a:lnTo>
                      <a:lnTo>
                        <a:pt x="286" y="629"/>
                      </a:lnTo>
                      <a:lnTo>
                        <a:pt x="305" y="614"/>
                      </a:lnTo>
                      <a:lnTo>
                        <a:pt x="327" y="599"/>
                      </a:lnTo>
                      <a:lnTo>
                        <a:pt x="335" y="603"/>
                      </a:lnTo>
                      <a:lnTo>
                        <a:pt x="327" y="625"/>
                      </a:lnTo>
                      <a:lnTo>
                        <a:pt x="309" y="637"/>
                      </a:lnTo>
                      <a:lnTo>
                        <a:pt x="290" y="633"/>
                      </a:lnTo>
                      <a:lnTo>
                        <a:pt x="294" y="648"/>
                      </a:lnTo>
                      <a:lnTo>
                        <a:pt x="268" y="659"/>
                      </a:lnTo>
                      <a:lnTo>
                        <a:pt x="264" y="637"/>
                      </a:lnTo>
                      <a:lnTo>
                        <a:pt x="253" y="629"/>
                      </a:lnTo>
                      <a:lnTo>
                        <a:pt x="238" y="651"/>
                      </a:lnTo>
                      <a:lnTo>
                        <a:pt x="223" y="651"/>
                      </a:lnTo>
                      <a:lnTo>
                        <a:pt x="207" y="655"/>
                      </a:lnTo>
                      <a:lnTo>
                        <a:pt x="205" y="674"/>
                      </a:lnTo>
                      <a:lnTo>
                        <a:pt x="197" y="677"/>
                      </a:lnTo>
                      <a:lnTo>
                        <a:pt x="197" y="687"/>
                      </a:lnTo>
                      <a:lnTo>
                        <a:pt x="188" y="683"/>
                      </a:lnTo>
                      <a:lnTo>
                        <a:pt x="175" y="675"/>
                      </a:lnTo>
                      <a:lnTo>
                        <a:pt x="155" y="677"/>
                      </a:lnTo>
                      <a:lnTo>
                        <a:pt x="155" y="688"/>
                      </a:lnTo>
                      <a:lnTo>
                        <a:pt x="157" y="698"/>
                      </a:lnTo>
                      <a:lnTo>
                        <a:pt x="149" y="701"/>
                      </a:lnTo>
                      <a:lnTo>
                        <a:pt x="131" y="692"/>
                      </a:lnTo>
                      <a:lnTo>
                        <a:pt x="114" y="705"/>
                      </a:lnTo>
                      <a:lnTo>
                        <a:pt x="118" y="716"/>
                      </a:lnTo>
                      <a:lnTo>
                        <a:pt x="116" y="724"/>
                      </a:lnTo>
                      <a:lnTo>
                        <a:pt x="99" y="716"/>
                      </a:lnTo>
                      <a:lnTo>
                        <a:pt x="94" y="726"/>
                      </a:lnTo>
                      <a:lnTo>
                        <a:pt x="88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9" y="1110"/>
                      </a:lnTo>
                      <a:lnTo>
                        <a:pt x="142" y="1088"/>
                      </a:lnTo>
                      <a:lnTo>
                        <a:pt x="175" y="1064"/>
                      </a:lnTo>
                      <a:lnTo>
                        <a:pt x="205" y="1023"/>
                      </a:lnTo>
                      <a:lnTo>
                        <a:pt x="210" y="1019"/>
                      </a:lnTo>
                      <a:lnTo>
                        <a:pt x="218" y="1032"/>
                      </a:lnTo>
                      <a:lnTo>
                        <a:pt x="233" y="1023"/>
                      </a:lnTo>
                      <a:lnTo>
                        <a:pt x="238" y="1008"/>
                      </a:lnTo>
                      <a:lnTo>
                        <a:pt x="240" y="990"/>
                      </a:lnTo>
                      <a:lnTo>
                        <a:pt x="255" y="967"/>
                      </a:lnTo>
                      <a:lnTo>
                        <a:pt x="249" y="993"/>
                      </a:lnTo>
                      <a:lnTo>
                        <a:pt x="257" y="997"/>
                      </a:lnTo>
                      <a:lnTo>
                        <a:pt x="253" y="1008"/>
                      </a:lnTo>
                      <a:lnTo>
                        <a:pt x="257" y="1028"/>
                      </a:lnTo>
                      <a:lnTo>
                        <a:pt x="264" y="1045"/>
                      </a:lnTo>
                      <a:lnTo>
                        <a:pt x="273" y="1040"/>
                      </a:lnTo>
                      <a:lnTo>
                        <a:pt x="272" y="1045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7" name="Freeform 116"/>
                <p:cNvSpPr>
                  <a:spLocks/>
                </p:cNvSpPr>
                <p:nvPr/>
              </p:nvSpPr>
              <p:spPr bwMode="auto">
                <a:xfrm>
                  <a:off x="2164" y="849"/>
                  <a:ext cx="1012" cy="1110"/>
                </a:xfrm>
                <a:custGeom>
                  <a:avLst/>
                  <a:gdLst>
                    <a:gd name="T0" fmla="*/ 298 w 1012"/>
                    <a:gd name="T1" fmla="*/ 1014 h 1110"/>
                    <a:gd name="T2" fmla="*/ 338 w 1012"/>
                    <a:gd name="T3" fmla="*/ 951 h 1110"/>
                    <a:gd name="T4" fmla="*/ 327 w 1012"/>
                    <a:gd name="T5" fmla="*/ 865 h 1110"/>
                    <a:gd name="T6" fmla="*/ 335 w 1012"/>
                    <a:gd name="T7" fmla="*/ 791 h 1110"/>
                    <a:gd name="T8" fmla="*/ 353 w 1012"/>
                    <a:gd name="T9" fmla="*/ 688 h 1110"/>
                    <a:gd name="T10" fmla="*/ 405 w 1012"/>
                    <a:gd name="T11" fmla="*/ 618 h 1110"/>
                    <a:gd name="T12" fmla="*/ 431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7 w 1012"/>
                    <a:gd name="T25" fmla="*/ 174 h 1110"/>
                    <a:gd name="T26" fmla="*/ 786 w 1012"/>
                    <a:gd name="T27" fmla="*/ 210 h 1110"/>
                    <a:gd name="T28" fmla="*/ 834 w 1012"/>
                    <a:gd name="T29" fmla="*/ 221 h 1110"/>
                    <a:gd name="T30" fmla="*/ 860 w 1012"/>
                    <a:gd name="T31" fmla="*/ 133 h 1110"/>
                    <a:gd name="T32" fmla="*/ 934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6 w 1012"/>
                    <a:gd name="T43" fmla="*/ 22 h 1110"/>
                    <a:gd name="T44" fmla="*/ 890 w 1012"/>
                    <a:gd name="T45" fmla="*/ 19 h 1110"/>
                    <a:gd name="T46" fmla="*/ 853 w 1012"/>
                    <a:gd name="T47" fmla="*/ 44 h 1110"/>
                    <a:gd name="T48" fmla="*/ 838 w 1012"/>
                    <a:gd name="T49" fmla="*/ 30 h 1110"/>
                    <a:gd name="T50" fmla="*/ 782 w 1012"/>
                    <a:gd name="T51" fmla="*/ 96 h 1110"/>
                    <a:gd name="T52" fmla="*/ 727 w 1012"/>
                    <a:gd name="T53" fmla="*/ 115 h 1110"/>
                    <a:gd name="T54" fmla="*/ 667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6 w 1012"/>
                    <a:gd name="T69" fmla="*/ 436 h 1110"/>
                    <a:gd name="T70" fmla="*/ 379 w 1012"/>
                    <a:gd name="T71" fmla="*/ 511 h 1110"/>
                    <a:gd name="T72" fmla="*/ 357 w 1012"/>
                    <a:gd name="T73" fmla="*/ 555 h 1110"/>
                    <a:gd name="T74" fmla="*/ 286 w 1012"/>
                    <a:gd name="T75" fmla="*/ 618 h 1110"/>
                    <a:gd name="T76" fmla="*/ 327 w 1012"/>
                    <a:gd name="T77" fmla="*/ 625 h 1110"/>
                    <a:gd name="T78" fmla="*/ 264 w 1012"/>
                    <a:gd name="T79" fmla="*/ 637 h 1110"/>
                    <a:gd name="T80" fmla="*/ 205 w 1012"/>
                    <a:gd name="T81" fmla="*/ 674 h 1110"/>
                    <a:gd name="T82" fmla="*/ 155 w 1012"/>
                    <a:gd name="T83" fmla="*/ 677 h 1110"/>
                    <a:gd name="T84" fmla="*/ 114 w 1012"/>
                    <a:gd name="T85" fmla="*/ 705 h 1110"/>
                    <a:gd name="T86" fmla="*/ 88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10 w 1012"/>
                    <a:gd name="T103" fmla="*/ 1019 h 1110"/>
                    <a:gd name="T104" fmla="*/ 255 w 1012"/>
                    <a:gd name="T105" fmla="*/ 967 h 1110"/>
                    <a:gd name="T106" fmla="*/ 264 w 1012"/>
                    <a:gd name="T107" fmla="*/ 1045 h 1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12" h="1110">
                      <a:moveTo>
                        <a:pt x="272" y="1045"/>
                      </a:moveTo>
                      <a:lnTo>
                        <a:pt x="275" y="1043"/>
                      </a:lnTo>
                      <a:lnTo>
                        <a:pt x="286" y="1040"/>
                      </a:lnTo>
                      <a:lnTo>
                        <a:pt x="294" y="1028"/>
                      </a:lnTo>
                      <a:lnTo>
                        <a:pt x="298" y="1014"/>
                      </a:lnTo>
                      <a:lnTo>
                        <a:pt x="301" y="1006"/>
                      </a:lnTo>
                      <a:lnTo>
                        <a:pt x="298" y="984"/>
                      </a:lnTo>
                      <a:lnTo>
                        <a:pt x="301" y="969"/>
                      </a:lnTo>
                      <a:lnTo>
                        <a:pt x="312" y="962"/>
                      </a:lnTo>
                      <a:lnTo>
                        <a:pt x="338" y="951"/>
                      </a:lnTo>
                      <a:lnTo>
                        <a:pt x="342" y="939"/>
                      </a:lnTo>
                      <a:lnTo>
                        <a:pt x="338" y="902"/>
                      </a:lnTo>
                      <a:lnTo>
                        <a:pt x="335" y="895"/>
                      </a:lnTo>
                      <a:lnTo>
                        <a:pt x="335" y="873"/>
                      </a:lnTo>
                      <a:lnTo>
                        <a:pt x="327" y="865"/>
                      </a:lnTo>
                      <a:lnTo>
                        <a:pt x="331" y="847"/>
                      </a:lnTo>
                      <a:lnTo>
                        <a:pt x="338" y="847"/>
                      </a:lnTo>
                      <a:lnTo>
                        <a:pt x="357" y="836"/>
                      </a:lnTo>
                      <a:lnTo>
                        <a:pt x="342" y="802"/>
                      </a:lnTo>
                      <a:lnTo>
                        <a:pt x="335" y="791"/>
                      </a:lnTo>
                      <a:lnTo>
                        <a:pt x="335" y="788"/>
                      </a:lnTo>
                      <a:lnTo>
                        <a:pt x="335" y="759"/>
                      </a:lnTo>
                      <a:lnTo>
                        <a:pt x="346" y="737"/>
                      </a:lnTo>
                      <a:lnTo>
                        <a:pt x="349" y="714"/>
                      </a:lnTo>
                      <a:lnTo>
                        <a:pt x="353" y="688"/>
                      </a:lnTo>
                      <a:lnTo>
                        <a:pt x="349" y="666"/>
                      </a:lnTo>
                      <a:lnTo>
                        <a:pt x="357" y="651"/>
                      </a:lnTo>
                      <a:lnTo>
                        <a:pt x="361" y="640"/>
                      </a:lnTo>
                      <a:lnTo>
                        <a:pt x="383" y="625"/>
                      </a:lnTo>
                      <a:lnTo>
                        <a:pt x="405" y="618"/>
                      </a:lnTo>
                      <a:lnTo>
                        <a:pt x="424" y="625"/>
                      </a:lnTo>
                      <a:lnTo>
                        <a:pt x="431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1" y="562"/>
                      </a:lnTo>
                      <a:lnTo>
                        <a:pt x="427" y="548"/>
                      </a:lnTo>
                      <a:lnTo>
                        <a:pt x="431" y="540"/>
                      </a:lnTo>
                      <a:lnTo>
                        <a:pt x="438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9" y="214"/>
                      </a:lnTo>
                      <a:lnTo>
                        <a:pt x="686" y="199"/>
                      </a:lnTo>
                      <a:lnTo>
                        <a:pt x="689" y="192"/>
                      </a:lnTo>
                      <a:lnTo>
                        <a:pt x="682" y="188"/>
                      </a:lnTo>
                      <a:lnTo>
                        <a:pt x="697" y="174"/>
                      </a:lnTo>
                      <a:lnTo>
                        <a:pt x="719" y="171"/>
                      </a:lnTo>
                      <a:lnTo>
                        <a:pt x="734" y="192"/>
                      </a:lnTo>
                      <a:lnTo>
                        <a:pt x="760" y="221"/>
                      </a:lnTo>
                      <a:lnTo>
                        <a:pt x="771" y="221"/>
                      </a:lnTo>
                      <a:lnTo>
                        <a:pt x="786" y="210"/>
                      </a:lnTo>
                      <a:lnTo>
                        <a:pt x="797" y="207"/>
                      </a:lnTo>
                      <a:lnTo>
                        <a:pt x="804" y="210"/>
                      </a:lnTo>
                      <a:lnTo>
                        <a:pt x="816" y="221"/>
                      </a:lnTo>
                      <a:lnTo>
                        <a:pt x="830" y="225"/>
                      </a:lnTo>
                      <a:lnTo>
                        <a:pt x="834" y="221"/>
                      </a:lnTo>
                      <a:lnTo>
                        <a:pt x="841" y="207"/>
                      </a:lnTo>
                      <a:lnTo>
                        <a:pt x="845" y="199"/>
                      </a:lnTo>
                      <a:lnTo>
                        <a:pt x="860" y="174"/>
                      </a:lnTo>
                      <a:lnTo>
                        <a:pt x="864" y="171"/>
                      </a:lnTo>
                      <a:lnTo>
                        <a:pt x="860" y="133"/>
                      </a:lnTo>
                      <a:lnTo>
                        <a:pt x="879" y="115"/>
                      </a:lnTo>
                      <a:lnTo>
                        <a:pt x="886" y="119"/>
                      </a:lnTo>
                      <a:lnTo>
                        <a:pt x="908" y="96"/>
                      </a:lnTo>
                      <a:lnTo>
                        <a:pt x="927" y="119"/>
                      </a:lnTo>
                      <a:lnTo>
                        <a:pt x="934" y="126"/>
                      </a:lnTo>
                      <a:lnTo>
                        <a:pt x="945" y="122"/>
                      </a:lnTo>
                      <a:lnTo>
                        <a:pt x="953" y="133"/>
                      </a:lnTo>
                      <a:lnTo>
                        <a:pt x="953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5" y="15"/>
                      </a:lnTo>
                      <a:lnTo>
                        <a:pt x="930" y="30"/>
                      </a:lnTo>
                      <a:lnTo>
                        <a:pt x="923" y="41"/>
                      </a:lnTo>
                      <a:lnTo>
                        <a:pt x="908" y="30"/>
                      </a:lnTo>
                      <a:lnTo>
                        <a:pt x="916" y="22"/>
                      </a:lnTo>
                      <a:lnTo>
                        <a:pt x="919" y="4"/>
                      </a:lnTo>
                      <a:lnTo>
                        <a:pt x="916" y="0"/>
                      </a:lnTo>
                      <a:lnTo>
                        <a:pt x="897" y="0"/>
                      </a:lnTo>
                      <a:lnTo>
                        <a:pt x="893" y="7"/>
                      </a:lnTo>
                      <a:lnTo>
                        <a:pt x="890" y="19"/>
                      </a:lnTo>
                      <a:lnTo>
                        <a:pt x="893" y="30"/>
                      </a:lnTo>
                      <a:lnTo>
                        <a:pt x="879" y="44"/>
                      </a:lnTo>
                      <a:lnTo>
                        <a:pt x="867" y="22"/>
                      </a:lnTo>
                      <a:lnTo>
                        <a:pt x="856" y="26"/>
                      </a:lnTo>
                      <a:lnTo>
                        <a:pt x="853" y="44"/>
                      </a:lnTo>
                      <a:lnTo>
                        <a:pt x="845" y="70"/>
                      </a:lnTo>
                      <a:lnTo>
                        <a:pt x="827" y="89"/>
                      </a:lnTo>
                      <a:lnTo>
                        <a:pt x="816" y="67"/>
                      </a:lnTo>
                      <a:lnTo>
                        <a:pt x="834" y="52"/>
                      </a:lnTo>
                      <a:lnTo>
                        <a:pt x="838" y="30"/>
                      </a:lnTo>
                      <a:lnTo>
                        <a:pt x="827" y="30"/>
                      </a:lnTo>
                      <a:lnTo>
                        <a:pt x="808" y="30"/>
                      </a:lnTo>
                      <a:lnTo>
                        <a:pt x="793" y="52"/>
                      </a:lnTo>
                      <a:lnTo>
                        <a:pt x="775" y="82"/>
                      </a:lnTo>
                      <a:lnTo>
                        <a:pt x="782" y="96"/>
                      </a:lnTo>
                      <a:lnTo>
                        <a:pt x="771" y="104"/>
                      </a:lnTo>
                      <a:lnTo>
                        <a:pt x="756" y="93"/>
                      </a:lnTo>
                      <a:lnTo>
                        <a:pt x="741" y="100"/>
                      </a:lnTo>
                      <a:lnTo>
                        <a:pt x="745" y="115"/>
                      </a:lnTo>
                      <a:lnTo>
                        <a:pt x="727" y="115"/>
                      </a:lnTo>
                      <a:lnTo>
                        <a:pt x="715" y="119"/>
                      </a:lnTo>
                      <a:lnTo>
                        <a:pt x="701" y="137"/>
                      </a:lnTo>
                      <a:lnTo>
                        <a:pt x="682" y="133"/>
                      </a:lnTo>
                      <a:lnTo>
                        <a:pt x="682" y="145"/>
                      </a:lnTo>
                      <a:lnTo>
                        <a:pt x="667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1" y="399"/>
                      </a:lnTo>
                      <a:lnTo>
                        <a:pt x="412" y="414"/>
                      </a:lnTo>
                      <a:lnTo>
                        <a:pt x="412" y="425"/>
                      </a:lnTo>
                      <a:lnTo>
                        <a:pt x="416" y="436"/>
                      </a:lnTo>
                      <a:lnTo>
                        <a:pt x="401" y="448"/>
                      </a:lnTo>
                      <a:lnTo>
                        <a:pt x="405" y="462"/>
                      </a:lnTo>
                      <a:lnTo>
                        <a:pt x="390" y="488"/>
                      </a:lnTo>
                      <a:lnTo>
                        <a:pt x="379" y="492"/>
                      </a:lnTo>
                      <a:lnTo>
                        <a:pt x="379" y="511"/>
                      </a:lnTo>
                      <a:lnTo>
                        <a:pt x="387" y="522"/>
                      </a:lnTo>
                      <a:lnTo>
                        <a:pt x="375" y="533"/>
                      </a:lnTo>
                      <a:lnTo>
                        <a:pt x="368" y="525"/>
                      </a:lnTo>
                      <a:lnTo>
                        <a:pt x="353" y="533"/>
                      </a:lnTo>
                      <a:lnTo>
                        <a:pt x="357" y="555"/>
                      </a:lnTo>
                      <a:lnTo>
                        <a:pt x="342" y="562"/>
                      </a:lnTo>
                      <a:lnTo>
                        <a:pt x="320" y="566"/>
                      </a:lnTo>
                      <a:lnTo>
                        <a:pt x="305" y="585"/>
                      </a:lnTo>
                      <a:lnTo>
                        <a:pt x="301" y="603"/>
                      </a:lnTo>
                      <a:lnTo>
                        <a:pt x="286" y="618"/>
                      </a:lnTo>
                      <a:lnTo>
                        <a:pt x="286" y="629"/>
                      </a:lnTo>
                      <a:lnTo>
                        <a:pt x="305" y="614"/>
                      </a:lnTo>
                      <a:lnTo>
                        <a:pt x="327" y="599"/>
                      </a:lnTo>
                      <a:lnTo>
                        <a:pt x="335" y="603"/>
                      </a:lnTo>
                      <a:lnTo>
                        <a:pt x="327" y="625"/>
                      </a:lnTo>
                      <a:lnTo>
                        <a:pt x="309" y="637"/>
                      </a:lnTo>
                      <a:lnTo>
                        <a:pt x="290" y="633"/>
                      </a:lnTo>
                      <a:lnTo>
                        <a:pt x="294" y="648"/>
                      </a:lnTo>
                      <a:lnTo>
                        <a:pt x="268" y="659"/>
                      </a:lnTo>
                      <a:lnTo>
                        <a:pt x="264" y="637"/>
                      </a:lnTo>
                      <a:lnTo>
                        <a:pt x="253" y="629"/>
                      </a:lnTo>
                      <a:lnTo>
                        <a:pt x="238" y="651"/>
                      </a:lnTo>
                      <a:lnTo>
                        <a:pt x="223" y="651"/>
                      </a:lnTo>
                      <a:lnTo>
                        <a:pt x="207" y="655"/>
                      </a:lnTo>
                      <a:lnTo>
                        <a:pt x="205" y="674"/>
                      </a:lnTo>
                      <a:lnTo>
                        <a:pt x="197" y="677"/>
                      </a:lnTo>
                      <a:lnTo>
                        <a:pt x="197" y="687"/>
                      </a:lnTo>
                      <a:lnTo>
                        <a:pt x="188" y="683"/>
                      </a:lnTo>
                      <a:lnTo>
                        <a:pt x="175" y="675"/>
                      </a:lnTo>
                      <a:lnTo>
                        <a:pt x="155" y="677"/>
                      </a:lnTo>
                      <a:lnTo>
                        <a:pt x="155" y="688"/>
                      </a:lnTo>
                      <a:lnTo>
                        <a:pt x="157" y="698"/>
                      </a:lnTo>
                      <a:lnTo>
                        <a:pt x="149" y="701"/>
                      </a:lnTo>
                      <a:lnTo>
                        <a:pt x="131" y="692"/>
                      </a:lnTo>
                      <a:lnTo>
                        <a:pt x="114" y="705"/>
                      </a:lnTo>
                      <a:lnTo>
                        <a:pt x="118" y="716"/>
                      </a:lnTo>
                      <a:lnTo>
                        <a:pt x="116" y="724"/>
                      </a:lnTo>
                      <a:lnTo>
                        <a:pt x="99" y="716"/>
                      </a:lnTo>
                      <a:lnTo>
                        <a:pt x="94" y="726"/>
                      </a:lnTo>
                      <a:lnTo>
                        <a:pt x="88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9" y="1110"/>
                      </a:lnTo>
                      <a:lnTo>
                        <a:pt x="142" y="1088"/>
                      </a:lnTo>
                      <a:lnTo>
                        <a:pt x="175" y="1064"/>
                      </a:lnTo>
                      <a:lnTo>
                        <a:pt x="205" y="1023"/>
                      </a:lnTo>
                      <a:lnTo>
                        <a:pt x="210" y="1019"/>
                      </a:lnTo>
                      <a:lnTo>
                        <a:pt x="218" y="1032"/>
                      </a:lnTo>
                      <a:lnTo>
                        <a:pt x="233" y="1023"/>
                      </a:lnTo>
                      <a:lnTo>
                        <a:pt x="238" y="1008"/>
                      </a:lnTo>
                      <a:lnTo>
                        <a:pt x="240" y="990"/>
                      </a:lnTo>
                      <a:lnTo>
                        <a:pt x="255" y="967"/>
                      </a:lnTo>
                      <a:lnTo>
                        <a:pt x="249" y="993"/>
                      </a:lnTo>
                      <a:lnTo>
                        <a:pt x="257" y="997"/>
                      </a:lnTo>
                      <a:lnTo>
                        <a:pt x="253" y="1008"/>
                      </a:lnTo>
                      <a:lnTo>
                        <a:pt x="257" y="1028"/>
                      </a:lnTo>
                      <a:lnTo>
                        <a:pt x="264" y="1045"/>
                      </a:lnTo>
                      <a:lnTo>
                        <a:pt x="273" y="1040"/>
                      </a:lnTo>
                      <a:lnTo>
                        <a:pt x="272" y="1045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8" name="Freeform 117"/>
                <p:cNvSpPr>
                  <a:spLocks/>
                </p:cNvSpPr>
                <p:nvPr/>
              </p:nvSpPr>
              <p:spPr bwMode="auto">
                <a:xfrm>
                  <a:off x="2164" y="849"/>
                  <a:ext cx="1012" cy="1110"/>
                </a:xfrm>
                <a:custGeom>
                  <a:avLst/>
                  <a:gdLst>
                    <a:gd name="T0" fmla="*/ 298 w 1012"/>
                    <a:gd name="T1" fmla="*/ 1014 h 1110"/>
                    <a:gd name="T2" fmla="*/ 338 w 1012"/>
                    <a:gd name="T3" fmla="*/ 951 h 1110"/>
                    <a:gd name="T4" fmla="*/ 327 w 1012"/>
                    <a:gd name="T5" fmla="*/ 865 h 1110"/>
                    <a:gd name="T6" fmla="*/ 335 w 1012"/>
                    <a:gd name="T7" fmla="*/ 791 h 1110"/>
                    <a:gd name="T8" fmla="*/ 353 w 1012"/>
                    <a:gd name="T9" fmla="*/ 688 h 1110"/>
                    <a:gd name="T10" fmla="*/ 405 w 1012"/>
                    <a:gd name="T11" fmla="*/ 618 h 1110"/>
                    <a:gd name="T12" fmla="*/ 431 w 1012"/>
                    <a:gd name="T13" fmla="*/ 562 h 1110"/>
                    <a:gd name="T14" fmla="*/ 450 w 1012"/>
                    <a:gd name="T15" fmla="*/ 507 h 1110"/>
                    <a:gd name="T16" fmla="*/ 505 w 1012"/>
                    <a:gd name="T17" fmla="*/ 414 h 1110"/>
                    <a:gd name="T18" fmla="*/ 535 w 1012"/>
                    <a:gd name="T19" fmla="*/ 340 h 1110"/>
                    <a:gd name="T20" fmla="*/ 603 w 1012"/>
                    <a:gd name="T21" fmla="*/ 266 h 1110"/>
                    <a:gd name="T22" fmla="*/ 659 w 1012"/>
                    <a:gd name="T23" fmla="*/ 240 h 1110"/>
                    <a:gd name="T24" fmla="*/ 697 w 1012"/>
                    <a:gd name="T25" fmla="*/ 174 h 1110"/>
                    <a:gd name="T26" fmla="*/ 786 w 1012"/>
                    <a:gd name="T27" fmla="*/ 210 h 1110"/>
                    <a:gd name="T28" fmla="*/ 834 w 1012"/>
                    <a:gd name="T29" fmla="*/ 221 h 1110"/>
                    <a:gd name="T30" fmla="*/ 860 w 1012"/>
                    <a:gd name="T31" fmla="*/ 133 h 1110"/>
                    <a:gd name="T32" fmla="*/ 934 w 1012"/>
                    <a:gd name="T33" fmla="*/ 126 h 1110"/>
                    <a:gd name="T34" fmla="*/ 960 w 1012"/>
                    <a:gd name="T35" fmla="*/ 159 h 1110"/>
                    <a:gd name="T36" fmla="*/ 982 w 1012"/>
                    <a:gd name="T37" fmla="*/ 115 h 1110"/>
                    <a:gd name="T38" fmla="*/ 1008 w 1012"/>
                    <a:gd name="T39" fmla="*/ 63 h 1110"/>
                    <a:gd name="T40" fmla="*/ 960 w 1012"/>
                    <a:gd name="T41" fmla="*/ 19 h 1110"/>
                    <a:gd name="T42" fmla="*/ 916 w 1012"/>
                    <a:gd name="T43" fmla="*/ 22 h 1110"/>
                    <a:gd name="T44" fmla="*/ 890 w 1012"/>
                    <a:gd name="T45" fmla="*/ 19 h 1110"/>
                    <a:gd name="T46" fmla="*/ 853 w 1012"/>
                    <a:gd name="T47" fmla="*/ 44 h 1110"/>
                    <a:gd name="T48" fmla="*/ 838 w 1012"/>
                    <a:gd name="T49" fmla="*/ 30 h 1110"/>
                    <a:gd name="T50" fmla="*/ 782 w 1012"/>
                    <a:gd name="T51" fmla="*/ 96 h 1110"/>
                    <a:gd name="T52" fmla="*/ 727 w 1012"/>
                    <a:gd name="T53" fmla="*/ 115 h 1110"/>
                    <a:gd name="T54" fmla="*/ 667 w 1012"/>
                    <a:gd name="T55" fmla="*/ 133 h 1110"/>
                    <a:gd name="T56" fmla="*/ 596 w 1012"/>
                    <a:gd name="T57" fmla="*/ 148 h 1110"/>
                    <a:gd name="T58" fmla="*/ 588 w 1012"/>
                    <a:gd name="T59" fmla="*/ 203 h 1110"/>
                    <a:gd name="T60" fmla="*/ 581 w 1012"/>
                    <a:gd name="T61" fmla="*/ 251 h 1110"/>
                    <a:gd name="T62" fmla="*/ 524 w 1012"/>
                    <a:gd name="T63" fmla="*/ 262 h 1110"/>
                    <a:gd name="T64" fmla="*/ 505 w 1012"/>
                    <a:gd name="T65" fmla="*/ 303 h 1110"/>
                    <a:gd name="T66" fmla="*/ 461 w 1012"/>
                    <a:gd name="T67" fmla="*/ 362 h 1110"/>
                    <a:gd name="T68" fmla="*/ 416 w 1012"/>
                    <a:gd name="T69" fmla="*/ 436 h 1110"/>
                    <a:gd name="T70" fmla="*/ 379 w 1012"/>
                    <a:gd name="T71" fmla="*/ 511 h 1110"/>
                    <a:gd name="T72" fmla="*/ 357 w 1012"/>
                    <a:gd name="T73" fmla="*/ 555 h 1110"/>
                    <a:gd name="T74" fmla="*/ 286 w 1012"/>
                    <a:gd name="T75" fmla="*/ 618 h 1110"/>
                    <a:gd name="T76" fmla="*/ 327 w 1012"/>
                    <a:gd name="T77" fmla="*/ 625 h 1110"/>
                    <a:gd name="T78" fmla="*/ 264 w 1012"/>
                    <a:gd name="T79" fmla="*/ 637 h 1110"/>
                    <a:gd name="T80" fmla="*/ 205 w 1012"/>
                    <a:gd name="T81" fmla="*/ 674 h 1110"/>
                    <a:gd name="T82" fmla="*/ 155 w 1012"/>
                    <a:gd name="T83" fmla="*/ 677 h 1110"/>
                    <a:gd name="T84" fmla="*/ 114 w 1012"/>
                    <a:gd name="T85" fmla="*/ 705 h 1110"/>
                    <a:gd name="T86" fmla="*/ 88 w 1012"/>
                    <a:gd name="T87" fmla="*/ 733 h 1110"/>
                    <a:gd name="T88" fmla="*/ 35 w 1012"/>
                    <a:gd name="T89" fmla="*/ 767 h 1110"/>
                    <a:gd name="T90" fmla="*/ 20 w 1012"/>
                    <a:gd name="T91" fmla="*/ 889 h 1110"/>
                    <a:gd name="T92" fmla="*/ 41 w 1012"/>
                    <a:gd name="T93" fmla="*/ 917 h 1110"/>
                    <a:gd name="T94" fmla="*/ 20 w 1012"/>
                    <a:gd name="T95" fmla="*/ 971 h 1110"/>
                    <a:gd name="T96" fmla="*/ 33 w 1012"/>
                    <a:gd name="T97" fmla="*/ 1003 h 1110"/>
                    <a:gd name="T98" fmla="*/ 0 w 1012"/>
                    <a:gd name="T99" fmla="*/ 1030 h 1110"/>
                    <a:gd name="T100" fmla="*/ 85 w 1012"/>
                    <a:gd name="T101" fmla="*/ 1110 h 1110"/>
                    <a:gd name="T102" fmla="*/ 210 w 1012"/>
                    <a:gd name="T103" fmla="*/ 1019 h 1110"/>
                    <a:gd name="T104" fmla="*/ 255 w 1012"/>
                    <a:gd name="T105" fmla="*/ 967 h 1110"/>
                    <a:gd name="T106" fmla="*/ 264 w 1012"/>
                    <a:gd name="T107" fmla="*/ 1045 h 1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012" h="1110">
                      <a:moveTo>
                        <a:pt x="272" y="1045"/>
                      </a:moveTo>
                      <a:lnTo>
                        <a:pt x="275" y="1043"/>
                      </a:lnTo>
                      <a:lnTo>
                        <a:pt x="286" y="1040"/>
                      </a:lnTo>
                      <a:lnTo>
                        <a:pt x="294" y="1028"/>
                      </a:lnTo>
                      <a:lnTo>
                        <a:pt x="298" y="1014"/>
                      </a:lnTo>
                      <a:lnTo>
                        <a:pt x="301" y="1006"/>
                      </a:lnTo>
                      <a:lnTo>
                        <a:pt x="298" y="984"/>
                      </a:lnTo>
                      <a:lnTo>
                        <a:pt x="301" y="969"/>
                      </a:lnTo>
                      <a:lnTo>
                        <a:pt x="312" y="962"/>
                      </a:lnTo>
                      <a:lnTo>
                        <a:pt x="338" y="951"/>
                      </a:lnTo>
                      <a:lnTo>
                        <a:pt x="342" y="939"/>
                      </a:lnTo>
                      <a:lnTo>
                        <a:pt x="338" y="902"/>
                      </a:lnTo>
                      <a:lnTo>
                        <a:pt x="335" y="895"/>
                      </a:lnTo>
                      <a:lnTo>
                        <a:pt x="335" y="873"/>
                      </a:lnTo>
                      <a:lnTo>
                        <a:pt x="327" y="865"/>
                      </a:lnTo>
                      <a:lnTo>
                        <a:pt x="331" y="847"/>
                      </a:lnTo>
                      <a:lnTo>
                        <a:pt x="338" y="847"/>
                      </a:lnTo>
                      <a:lnTo>
                        <a:pt x="357" y="836"/>
                      </a:lnTo>
                      <a:lnTo>
                        <a:pt x="342" y="802"/>
                      </a:lnTo>
                      <a:lnTo>
                        <a:pt x="335" y="791"/>
                      </a:lnTo>
                      <a:lnTo>
                        <a:pt x="335" y="788"/>
                      </a:lnTo>
                      <a:lnTo>
                        <a:pt x="335" y="759"/>
                      </a:lnTo>
                      <a:lnTo>
                        <a:pt x="346" y="737"/>
                      </a:lnTo>
                      <a:lnTo>
                        <a:pt x="349" y="714"/>
                      </a:lnTo>
                      <a:lnTo>
                        <a:pt x="353" y="688"/>
                      </a:lnTo>
                      <a:lnTo>
                        <a:pt x="349" y="666"/>
                      </a:lnTo>
                      <a:lnTo>
                        <a:pt x="357" y="651"/>
                      </a:lnTo>
                      <a:lnTo>
                        <a:pt x="361" y="640"/>
                      </a:lnTo>
                      <a:lnTo>
                        <a:pt x="383" y="625"/>
                      </a:lnTo>
                      <a:lnTo>
                        <a:pt x="405" y="618"/>
                      </a:lnTo>
                      <a:lnTo>
                        <a:pt x="424" y="625"/>
                      </a:lnTo>
                      <a:lnTo>
                        <a:pt x="431" y="629"/>
                      </a:lnTo>
                      <a:lnTo>
                        <a:pt x="442" y="614"/>
                      </a:lnTo>
                      <a:lnTo>
                        <a:pt x="442" y="596"/>
                      </a:lnTo>
                      <a:lnTo>
                        <a:pt x="431" y="562"/>
                      </a:lnTo>
                      <a:lnTo>
                        <a:pt x="427" y="548"/>
                      </a:lnTo>
                      <a:lnTo>
                        <a:pt x="431" y="540"/>
                      </a:lnTo>
                      <a:lnTo>
                        <a:pt x="438" y="540"/>
                      </a:lnTo>
                      <a:lnTo>
                        <a:pt x="446" y="529"/>
                      </a:lnTo>
                      <a:lnTo>
                        <a:pt x="450" y="507"/>
                      </a:lnTo>
                      <a:lnTo>
                        <a:pt x="453" y="477"/>
                      </a:lnTo>
                      <a:lnTo>
                        <a:pt x="457" y="448"/>
                      </a:lnTo>
                      <a:lnTo>
                        <a:pt x="468" y="436"/>
                      </a:lnTo>
                      <a:lnTo>
                        <a:pt x="490" y="422"/>
                      </a:lnTo>
                      <a:lnTo>
                        <a:pt x="505" y="414"/>
                      </a:lnTo>
                      <a:lnTo>
                        <a:pt x="509" y="392"/>
                      </a:lnTo>
                      <a:lnTo>
                        <a:pt x="516" y="377"/>
                      </a:lnTo>
                      <a:lnTo>
                        <a:pt x="535" y="362"/>
                      </a:lnTo>
                      <a:lnTo>
                        <a:pt x="539" y="351"/>
                      </a:lnTo>
                      <a:lnTo>
                        <a:pt x="535" y="340"/>
                      </a:lnTo>
                      <a:lnTo>
                        <a:pt x="535" y="325"/>
                      </a:lnTo>
                      <a:lnTo>
                        <a:pt x="550" y="314"/>
                      </a:lnTo>
                      <a:lnTo>
                        <a:pt x="568" y="281"/>
                      </a:lnTo>
                      <a:lnTo>
                        <a:pt x="581" y="284"/>
                      </a:lnTo>
                      <a:lnTo>
                        <a:pt x="603" y="266"/>
                      </a:lnTo>
                      <a:lnTo>
                        <a:pt x="600" y="251"/>
                      </a:lnTo>
                      <a:lnTo>
                        <a:pt x="614" y="236"/>
                      </a:lnTo>
                      <a:lnTo>
                        <a:pt x="622" y="240"/>
                      </a:lnTo>
                      <a:lnTo>
                        <a:pt x="637" y="236"/>
                      </a:lnTo>
                      <a:lnTo>
                        <a:pt x="659" y="240"/>
                      </a:lnTo>
                      <a:lnTo>
                        <a:pt x="689" y="214"/>
                      </a:lnTo>
                      <a:lnTo>
                        <a:pt x="686" y="199"/>
                      </a:lnTo>
                      <a:lnTo>
                        <a:pt x="689" y="192"/>
                      </a:lnTo>
                      <a:lnTo>
                        <a:pt x="682" y="188"/>
                      </a:lnTo>
                      <a:lnTo>
                        <a:pt x="697" y="174"/>
                      </a:lnTo>
                      <a:lnTo>
                        <a:pt x="719" y="171"/>
                      </a:lnTo>
                      <a:lnTo>
                        <a:pt x="734" y="192"/>
                      </a:lnTo>
                      <a:lnTo>
                        <a:pt x="760" y="221"/>
                      </a:lnTo>
                      <a:lnTo>
                        <a:pt x="771" y="221"/>
                      </a:lnTo>
                      <a:lnTo>
                        <a:pt x="786" y="210"/>
                      </a:lnTo>
                      <a:lnTo>
                        <a:pt x="797" y="207"/>
                      </a:lnTo>
                      <a:lnTo>
                        <a:pt x="804" y="210"/>
                      </a:lnTo>
                      <a:lnTo>
                        <a:pt x="816" y="221"/>
                      </a:lnTo>
                      <a:lnTo>
                        <a:pt x="830" y="225"/>
                      </a:lnTo>
                      <a:lnTo>
                        <a:pt x="834" y="221"/>
                      </a:lnTo>
                      <a:lnTo>
                        <a:pt x="841" y="207"/>
                      </a:lnTo>
                      <a:lnTo>
                        <a:pt x="845" y="199"/>
                      </a:lnTo>
                      <a:lnTo>
                        <a:pt x="860" y="174"/>
                      </a:lnTo>
                      <a:lnTo>
                        <a:pt x="864" y="171"/>
                      </a:lnTo>
                      <a:lnTo>
                        <a:pt x="860" y="133"/>
                      </a:lnTo>
                      <a:lnTo>
                        <a:pt x="879" y="115"/>
                      </a:lnTo>
                      <a:lnTo>
                        <a:pt x="886" y="119"/>
                      </a:lnTo>
                      <a:lnTo>
                        <a:pt x="908" y="96"/>
                      </a:lnTo>
                      <a:lnTo>
                        <a:pt x="927" y="119"/>
                      </a:lnTo>
                      <a:lnTo>
                        <a:pt x="934" y="126"/>
                      </a:lnTo>
                      <a:lnTo>
                        <a:pt x="945" y="122"/>
                      </a:lnTo>
                      <a:lnTo>
                        <a:pt x="953" y="133"/>
                      </a:lnTo>
                      <a:lnTo>
                        <a:pt x="953" y="141"/>
                      </a:lnTo>
                      <a:lnTo>
                        <a:pt x="960" y="148"/>
                      </a:lnTo>
                      <a:lnTo>
                        <a:pt x="960" y="159"/>
                      </a:lnTo>
                      <a:lnTo>
                        <a:pt x="971" y="145"/>
                      </a:lnTo>
                      <a:lnTo>
                        <a:pt x="990" y="130"/>
                      </a:lnTo>
                      <a:lnTo>
                        <a:pt x="1001" y="107"/>
                      </a:lnTo>
                      <a:lnTo>
                        <a:pt x="993" y="104"/>
                      </a:lnTo>
                      <a:lnTo>
                        <a:pt x="982" y="115"/>
                      </a:lnTo>
                      <a:lnTo>
                        <a:pt x="979" y="96"/>
                      </a:lnTo>
                      <a:lnTo>
                        <a:pt x="971" y="93"/>
                      </a:lnTo>
                      <a:lnTo>
                        <a:pt x="968" y="82"/>
                      </a:lnTo>
                      <a:lnTo>
                        <a:pt x="997" y="59"/>
                      </a:lnTo>
                      <a:lnTo>
                        <a:pt x="1008" y="63"/>
                      </a:lnTo>
                      <a:lnTo>
                        <a:pt x="1012" y="48"/>
                      </a:lnTo>
                      <a:lnTo>
                        <a:pt x="1005" y="44"/>
                      </a:lnTo>
                      <a:lnTo>
                        <a:pt x="986" y="37"/>
                      </a:lnTo>
                      <a:lnTo>
                        <a:pt x="975" y="33"/>
                      </a:lnTo>
                      <a:lnTo>
                        <a:pt x="960" y="19"/>
                      </a:lnTo>
                      <a:lnTo>
                        <a:pt x="945" y="15"/>
                      </a:lnTo>
                      <a:lnTo>
                        <a:pt x="930" y="30"/>
                      </a:lnTo>
                      <a:lnTo>
                        <a:pt x="923" y="41"/>
                      </a:lnTo>
                      <a:lnTo>
                        <a:pt x="908" y="30"/>
                      </a:lnTo>
                      <a:lnTo>
                        <a:pt x="916" y="22"/>
                      </a:lnTo>
                      <a:lnTo>
                        <a:pt x="919" y="4"/>
                      </a:lnTo>
                      <a:lnTo>
                        <a:pt x="916" y="0"/>
                      </a:lnTo>
                      <a:lnTo>
                        <a:pt x="897" y="0"/>
                      </a:lnTo>
                      <a:lnTo>
                        <a:pt x="893" y="7"/>
                      </a:lnTo>
                      <a:lnTo>
                        <a:pt x="890" y="19"/>
                      </a:lnTo>
                      <a:lnTo>
                        <a:pt x="893" y="30"/>
                      </a:lnTo>
                      <a:lnTo>
                        <a:pt x="879" y="44"/>
                      </a:lnTo>
                      <a:lnTo>
                        <a:pt x="867" y="22"/>
                      </a:lnTo>
                      <a:lnTo>
                        <a:pt x="856" y="26"/>
                      </a:lnTo>
                      <a:lnTo>
                        <a:pt x="853" y="44"/>
                      </a:lnTo>
                      <a:lnTo>
                        <a:pt x="845" y="70"/>
                      </a:lnTo>
                      <a:lnTo>
                        <a:pt x="827" y="89"/>
                      </a:lnTo>
                      <a:lnTo>
                        <a:pt x="816" y="67"/>
                      </a:lnTo>
                      <a:lnTo>
                        <a:pt x="834" y="52"/>
                      </a:lnTo>
                      <a:lnTo>
                        <a:pt x="838" y="30"/>
                      </a:lnTo>
                      <a:lnTo>
                        <a:pt x="827" y="30"/>
                      </a:lnTo>
                      <a:lnTo>
                        <a:pt x="808" y="30"/>
                      </a:lnTo>
                      <a:lnTo>
                        <a:pt x="793" y="52"/>
                      </a:lnTo>
                      <a:lnTo>
                        <a:pt x="775" y="82"/>
                      </a:lnTo>
                      <a:lnTo>
                        <a:pt x="782" y="96"/>
                      </a:lnTo>
                      <a:lnTo>
                        <a:pt x="771" y="104"/>
                      </a:lnTo>
                      <a:lnTo>
                        <a:pt x="756" y="93"/>
                      </a:lnTo>
                      <a:lnTo>
                        <a:pt x="741" y="100"/>
                      </a:lnTo>
                      <a:lnTo>
                        <a:pt x="745" y="115"/>
                      </a:lnTo>
                      <a:lnTo>
                        <a:pt x="727" y="115"/>
                      </a:lnTo>
                      <a:lnTo>
                        <a:pt x="715" y="119"/>
                      </a:lnTo>
                      <a:lnTo>
                        <a:pt x="701" y="137"/>
                      </a:lnTo>
                      <a:lnTo>
                        <a:pt x="682" y="133"/>
                      </a:lnTo>
                      <a:lnTo>
                        <a:pt x="682" y="145"/>
                      </a:lnTo>
                      <a:lnTo>
                        <a:pt x="667" y="133"/>
                      </a:lnTo>
                      <a:lnTo>
                        <a:pt x="648" y="141"/>
                      </a:lnTo>
                      <a:lnTo>
                        <a:pt x="644" y="156"/>
                      </a:lnTo>
                      <a:lnTo>
                        <a:pt x="629" y="159"/>
                      </a:lnTo>
                      <a:lnTo>
                        <a:pt x="618" y="145"/>
                      </a:lnTo>
                      <a:lnTo>
                        <a:pt x="596" y="148"/>
                      </a:lnTo>
                      <a:lnTo>
                        <a:pt x="574" y="156"/>
                      </a:lnTo>
                      <a:lnTo>
                        <a:pt x="574" y="178"/>
                      </a:lnTo>
                      <a:lnTo>
                        <a:pt x="588" y="182"/>
                      </a:lnTo>
                      <a:lnTo>
                        <a:pt x="588" y="188"/>
                      </a:lnTo>
                      <a:lnTo>
                        <a:pt x="588" y="203"/>
                      </a:lnTo>
                      <a:lnTo>
                        <a:pt x="577" y="199"/>
                      </a:lnTo>
                      <a:lnTo>
                        <a:pt x="564" y="207"/>
                      </a:lnTo>
                      <a:lnTo>
                        <a:pt x="568" y="221"/>
                      </a:lnTo>
                      <a:lnTo>
                        <a:pt x="581" y="233"/>
                      </a:lnTo>
                      <a:lnTo>
                        <a:pt x="581" y="251"/>
                      </a:lnTo>
                      <a:lnTo>
                        <a:pt x="568" y="244"/>
                      </a:lnTo>
                      <a:lnTo>
                        <a:pt x="557" y="247"/>
                      </a:lnTo>
                      <a:lnTo>
                        <a:pt x="557" y="262"/>
                      </a:lnTo>
                      <a:lnTo>
                        <a:pt x="539" y="262"/>
                      </a:lnTo>
                      <a:lnTo>
                        <a:pt x="524" y="262"/>
                      </a:lnTo>
                      <a:lnTo>
                        <a:pt x="520" y="273"/>
                      </a:lnTo>
                      <a:lnTo>
                        <a:pt x="516" y="281"/>
                      </a:lnTo>
                      <a:lnTo>
                        <a:pt x="505" y="284"/>
                      </a:lnTo>
                      <a:lnTo>
                        <a:pt x="501" y="292"/>
                      </a:lnTo>
                      <a:lnTo>
                        <a:pt x="505" y="303"/>
                      </a:lnTo>
                      <a:lnTo>
                        <a:pt x="483" y="310"/>
                      </a:lnTo>
                      <a:lnTo>
                        <a:pt x="498" y="325"/>
                      </a:lnTo>
                      <a:lnTo>
                        <a:pt x="501" y="333"/>
                      </a:lnTo>
                      <a:lnTo>
                        <a:pt x="487" y="344"/>
                      </a:lnTo>
                      <a:lnTo>
                        <a:pt x="461" y="362"/>
                      </a:lnTo>
                      <a:lnTo>
                        <a:pt x="442" y="377"/>
                      </a:lnTo>
                      <a:lnTo>
                        <a:pt x="431" y="399"/>
                      </a:lnTo>
                      <a:lnTo>
                        <a:pt x="412" y="414"/>
                      </a:lnTo>
                      <a:lnTo>
                        <a:pt x="412" y="425"/>
                      </a:lnTo>
                      <a:lnTo>
                        <a:pt x="416" y="436"/>
                      </a:lnTo>
                      <a:lnTo>
                        <a:pt x="401" y="448"/>
                      </a:lnTo>
                      <a:lnTo>
                        <a:pt x="405" y="462"/>
                      </a:lnTo>
                      <a:lnTo>
                        <a:pt x="390" y="488"/>
                      </a:lnTo>
                      <a:lnTo>
                        <a:pt x="379" y="492"/>
                      </a:lnTo>
                      <a:lnTo>
                        <a:pt x="379" y="511"/>
                      </a:lnTo>
                      <a:lnTo>
                        <a:pt x="387" y="522"/>
                      </a:lnTo>
                      <a:lnTo>
                        <a:pt x="375" y="533"/>
                      </a:lnTo>
                      <a:lnTo>
                        <a:pt x="368" y="525"/>
                      </a:lnTo>
                      <a:lnTo>
                        <a:pt x="353" y="533"/>
                      </a:lnTo>
                      <a:lnTo>
                        <a:pt x="357" y="555"/>
                      </a:lnTo>
                      <a:lnTo>
                        <a:pt x="342" y="562"/>
                      </a:lnTo>
                      <a:lnTo>
                        <a:pt x="320" y="566"/>
                      </a:lnTo>
                      <a:lnTo>
                        <a:pt x="305" y="585"/>
                      </a:lnTo>
                      <a:lnTo>
                        <a:pt x="301" y="603"/>
                      </a:lnTo>
                      <a:lnTo>
                        <a:pt x="286" y="618"/>
                      </a:lnTo>
                      <a:lnTo>
                        <a:pt x="286" y="629"/>
                      </a:lnTo>
                      <a:lnTo>
                        <a:pt x="305" y="614"/>
                      </a:lnTo>
                      <a:lnTo>
                        <a:pt x="327" y="599"/>
                      </a:lnTo>
                      <a:lnTo>
                        <a:pt x="335" y="603"/>
                      </a:lnTo>
                      <a:lnTo>
                        <a:pt x="327" y="625"/>
                      </a:lnTo>
                      <a:lnTo>
                        <a:pt x="309" y="637"/>
                      </a:lnTo>
                      <a:lnTo>
                        <a:pt x="290" y="633"/>
                      </a:lnTo>
                      <a:lnTo>
                        <a:pt x="294" y="648"/>
                      </a:lnTo>
                      <a:lnTo>
                        <a:pt x="268" y="659"/>
                      </a:lnTo>
                      <a:lnTo>
                        <a:pt x="264" y="637"/>
                      </a:lnTo>
                      <a:lnTo>
                        <a:pt x="253" y="629"/>
                      </a:lnTo>
                      <a:lnTo>
                        <a:pt x="238" y="651"/>
                      </a:lnTo>
                      <a:lnTo>
                        <a:pt x="223" y="651"/>
                      </a:lnTo>
                      <a:lnTo>
                        <a:pt x="207" y="655"/>
                      </a:lnTo>
                      <a:lnTo>
                        <a:pt x="205" y="674"/>
                      </a:lnTo>
                      <a:lnTo>
                        <a:pt x="197" y="677"/>
                      </a:lnTo>
                      <a:lnTo>
                        <a:pt x="197" y="687"/>
                      </a:lnTo>
                      <a:lnTo>
                        <a:pt x="188" y="683"/>
                      </a:lnTo>
                      <a:lnTo>
                        <a:pt x="175" y="675"/>
                      </a:lnTo>
                      <a:lnTo>
                        <a:pt x="155" y="677"/>
                      </a:lnTo>
                      <a:lnTo>
                        <a:pt x="155" y="688"/>
                      </a:lnTo>
                      <a:lnTo>
                        <a:pt x="157" y="698"/>
                      </a:lnTo>
                      <a:lnTo>
                        <a:pt x="149" y="701"/>
                      </a:lnTo>
                      <a:lnTo>
                        <a:pt x="131" y="692"/>
                      </a:lnTo>
                      <a:lnTo>
                        <a:pt x="114" y="705"/>
                      </a:lnTo>
                      <a:lnTo>
                        <a:pt x="118" y="716"/>
                      </a:lnTo>
                      <a:lnTo>
                        <a:pt x="116" y="724"/>
                      </a:lnTo>
                      <a:lnTo>
                        <a:pt x="99" y="716"/>
                      </a:lnTo>
                      <a:lnTo>
                        <a:pt x="94" y="726"/>
                      </a:lnTo>
                      <a:lnTo>
                        <a:pt x="88" y="733"/>
                      </a:lnTo>
                      <a:lnTo>
                        <a:pt x="67" y="729"/>
                      </a:lnTo>
                      <a:lnTo>
                        <a:pt x="56" y="731"/>
                      </a:lnTo>
                      <a:lnTo>
                        <a:pt x="54" y="746"/>
                      </a:lnTo>
                      <a:lnTo>
                        <a:pt x="46" y="750"/>
                      </a:lnTo>
                      <a:lnTo>
                        <a:pt x="35" y="767"/>
                      </a:lnTo>
                      <a:lnTo>
                        <a:pt x="37" y="788"/>
                      </a:lnTo>
                      <a:lnTo>
                        <a:pt x="33" y="817"/>
                      </a:lnTo>
                      <a:lnTo>
                        <a:pt x="28" y="847"/>
                      </a:lnTo>
                      <a:lnTo>
                        <a:pt x="24" y="875"/>
                      </a:lnTo>
                      <a:lnTo>
                        <a:pt x="20" y="889"/>
                      </a:lnTo>
                      <a:lnTo>
                        <a:pt x="30" y="902"/>
                      </a:lnTo>
                      <a:lnTo>
                        <a:pt x="46" y="891"/>
                      </a:lnTo>
                      <a:lnTo>
                        <a:pt x="57" y="897"/>
                      </a:lnTo>
                      <a:lnTo>
                        <a:pt x="57" y="908"/>
                      </a:lnTo>
                      <a:lnTo>
                        <a:pt x="41" y="917"/>
                      </a:lnTo>
                      <a:lnTo>
                        <a:pt x="39" y="936"/>
                      </a:lnTo>
                      <a:lnTo>
                        <a:pt x="35" y="945"/>
                      </a:lnTo>
                      <a:lnTo>
                        <a:pt x="19" y="943"/>
                      </a:lnTo>
                      <a:lnTo>
                        <a:pt x="13" y="965"/>
                      </a:lnTo>
                      <a:lnTo>
                        <a:pt x="20" y="971"/>
                      </a:lnTo>
                      <a:lnTo>
                        <a:pt x="35" y="967"/>
                      </a:lnTo>
                      <a:lnTo>
                        <a:pt x="43" y="977"/>
                      </a:lnTo>
                      <a:lnTo>
                        <a:pt x="44" y="982"/>
                      </a:lnTo>
                      <a:lnTo>
                        <a:pt x="32" y="990"/>
                      </a:lnTo>
                      <a:lnTo>
                        <a:pt x="33" y="1003"/>
                      </a:lnTo>
                      <a:lnTo>
                        <a:pt x="19" y="1006"/>
                      </a:lnTo>
                      <a:lnTo>
                        <a:pt x="9" y="999"/>
                      </a:lnTo>
                      <a:lnTo>
                        <a:pt x="11" y="1017"/>
                      </a:lnTo>
                      <a:lnTo>
                        <a:pt x="9" y="1030"/>
                      </a:lnTo>
                      <a:lnTo>
                        <a:pt x="0" y="1030"/>
                      </a:lnTo>
                      <a:lnTo>
                        <a:pt x="22" y="1053"/>
                      </a:lnTo>
                      <a:lnTo>
                        <a:pt x="33" y="1066"/>
                      </a:lnTo>
                      <a:lnTo>
                        <a:pt x="39" y="1084"/>
                      </a:lnTo>
                      <a:lnTo>
                        <a:pt x="61" y="1097"/>
                      </a:lnTo>
                      <a:lnTo>
                        <a:pt x="85" y="1110"/>
                      </a:lnTo>
                      <a:lnTo>
                        <a:pt x="109" y="1110"/>
                      </a:lnTo>
                      <a:lnTo>
                        <a:pt x="142" y="1088"/>
                      </a:lnTo>
                      <a:lnTo>
                        <a:pt x="175" y="1064"/>
                      </a:lnTo>
                      <a:lnTo>
                        <a:pt x="205" y="1023"/>
                      </a:lnTo>
                      <a:lnTo>
                        <a:pt x="210" y="1019"/>
                      </a:lnTo>
                      <a:lnTo>
                        <a:pt x="218" y="1032"/>
                      </a:lnTo>
                      <a:lnTo>
                        <a:pt x="233" y="1023"/>
                      </a:lnTo>
                      <a:lnTo>
                        <a:pt x="238" y="1008"/>
                      </a:lnTo>
                      <a:lnTo>
                        <a:pt x="240" y="990"/>
                      </a:lnTo>
                      <a:lnTo>
                        <a:pt x="255" y="967"/>
                      </a:lnTo>
                      <a:lnTo>
                        <a:pt x="249" y="993"/>
                      </a:lnTo>
                      <a:lnTo>
                        <a:pt x="257" y="997"/>
                      </a:lnTo>
                      <a:lnTo>
                        <a:pt x="253" y="1008"/>
                      </a:lnTo>
                      <a:lnTo>
                        <a:pt x="257" y="1028"/>
                      </a:lnTo>
                      <a:lnTo>
                        <a:pt x="264" y="1045"/>
                      </a:lnTo>
                      <a:lnTo>
                        <a:pt x="273" y="1040"/>
                      </a:lnTo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</p:grpSp>
          <p:grpSp>
            <p:nvGrpSpPr>
              <p:cNvPr id="21" name="Group 118"/>
              <p:cNvGrpSpPr>
                <a:grpSpLocks/>
              </p:cNvGrpSpPr>
              <p:nvPr/>
            </p:nvGrpSpPr>
            <p:grpSpPr bwMode="auto">
              <a:xfrm>
                <a:off x="2369" y="849"/>
                <a:ext cx="641" cy="635"/>
                <a:chOff x="2369" y="849"/>
                <a:chExt cx="641" cy="635"/>
              </a:xfrm>
              <a:grpFill/>
            </p:grpSpPr>
            <p:sp>
              <p:nvSpPr>
                <p:cNvPr id="126" name="Freeform 119"/>
                <p:cNvSpPr>
                  <a:spLocks/>
                </p:cNvSpPr>
                <p:nvPr/>
              </p:nvSpPr>
              <p:spPr bwMode="auto">
                <a:xfrm>
                  <a:off x="2672" y="1043"/>
                  <a:ext cx="30" cy="39"/>
                </a:xfrm>
                <a:custGeom>
                  <a:avLst/>
                  <a:gdLst>
                    <a:gd name="T0" fmla="*/ 30 w 30"/>
                    <a:gd name="T1" fmla="*/ 6 h 39"/>
                    <a:gd name="T2" fmla="*/ 27 w 30"/>
                    <a:gd name="T3" fmla="*/ 15 h 39"/>
                    <a:gd name="T4" fmla="*/ 30 w 30"/>
                    <a:gd name="T5" fmla="*/ 33 h 39"/>
                    <a:gd name="T6" fmla="*/ 9 w 30"/>
                    <a:gd name="T7" fmla="*/ 39 h 39"/>
                    <a:gd name="T8" fmla="*/ 0 w 30"/>
                    <a:gd name="T9" fmla="*/ 30 h 39"/>
                    <a:gd name="T10" fmla="*/ 0 w 30"/>
                    <a:gd name="T11" fmla="*/ 15 h 39"/>
                    <a:gd name="T12" fmla="*/ 6 w 30"/>
                    <a:gd name="T13" fmla="*/ 0 h 39"/>
                    <a:gd name="T14" fmla="*/ 30 w 30"/>
                    <a:gd name="T15" fmla="*/ 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" h="39">
                      <a:moveTo>
                        <a:pt x="30" y="6"/>
                      </a:moveTo>
                      <a:lnTo>
                        <a:pt x="27" y="15"/>
                      </a:lnTo>
                      <a:lnTo>
                        <a:pt x="30" y="33"/>
                      </a:lnTo>
                      <a:lnTo>
                        <a:pt x="9" y="39"/>
                      </a:lnTo>
                      <a:lnTo>
                        <a:pt x="0" y="30"/>
                      </a:lnTo>
                      <a:lnTo>
                        <a:pt x="0" y="15"/>
                      </a:lnTo>
                      <a:lnTo>
                        <a:pt x="6" y="0"/>
                      </a:lnTo>
                      <a:lnTo>
                        <a:pt x="30" y="6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27" name="Freeform 120"/>
                <p:cNvSpPr>
                  <a:spLocks/>
                </p:cNvSpPr>
                <p:nvPr/>
              </p:nvSpPr>
              <p:spPr bwMode="auto">
                <a:xfrm>
                  <a:off x="2624" y="1070"/>
                  <a:ext cx="27" cy="21"/>
                </a:xfrm>
                <a:custGeom>
                  <a:avLst/>
                  <a:gdLst>
                    <a:gd name="T0" fmla="*/ 24 w 27"/>
                    <a:gd name="T1" fmla="*/ 0 h 21"/>
                    <a:gd name="T2" fmla="*/ 27 w 27"/>
                    <a:gd name="T3" fmla="*/ 15 h 21"/>
                    <a:gd name="T4" fmla="*/ 6 w 27"/>
                    <a:gd name="T5" fmla="*/ 21 h 21"/>
                    <a:gd name="T6" fmla="*/ 0 w 27"/>
                    <a:gd name="T7" fmla="*/ 6 h 21"/>
                    <a:gd name="T8" fmla="*/ 24 w 27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1">
                      <a:moveTo>
                        <a:pt x="24" y="0"/>
                      </a:moveTo>
                      <a:lnTo>
                        <a:pt x="27" y="15"/>
                      </a:lnTo>
                      <a:lnTo>
                        <a:pt x="6" y="21"/>
                      </a:lnTo>
                      <a:lnTo>
                        <a:pt x="0" y="6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28" name="Freeform 121"/>
                <p:cNvSpPr>
                  <a:spLocks/>
                </p:cNvSpPr>
                <p:nvPr/>
              </p:nvSpPr>
              <p:spPr bwMode="auto">
                <a:xfrm>
                  <a:off x="2633" y="1026"/>
                  <a:ext cx="33" cy="26"/>
                </a:xfrm>
                <a:custGeom>
                  <a:avLst/>
                  <a:gdLst>
                    <a:gd name="T0" fmla="*/ 0 w 33"/>
                    <a:gd name="T1" fmla="*/ 17 h 26"/>
                    <a:gd name="T2" fmla="*/ 24 w 33"/>
                    <a:gd name="T3" fmla="*/ 26 h 26"/>
                    <a:gd name="T4" fmla="*/ 33 w 33"/>
                    <a:gd name="T5" fmla="*/ 6 h 26"/>
                    <a:gd name="T6" fmla="*/ 18 w 33"/>
                    <a:gd name="T7" fmla="*/ 0 h 26"/>
                    <a:gd name="T8" fmla="*/ 9 w 33"/>
                    <a:gd name="T9" fmla="*/ 6 h 26"/>
                    <a:gd name="T10" fmla="*/ 0 w 33"/>
                    <a:gd name="T11" fmla="*/ 11 h 26"/>
                    <a:gd name="T12" fmla="*/ 0 w 33"/>
                    <a:gd name="T13" fmla="*/ 17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26">
                      <a:moveTo>
                        <a:pt x="0" y="17"/>
                      </a:moveTo>
                      <a:lnTo>
                        <a:pt x="24" y="26"/>
                      </a:lnTo>
                      <a:lnTo>
                        <a:pt x="33" y="6"/>
                      </a:lnTo>
                      <a:lnTo>
                        <a:pt x="18" y="0"/>
                      </a:lnTo>
                      <a:lnTo>
                        <a:pt x="9" y="6"/>
                      </a:lnTo>
                      <a:lnTo>
                        <a:pt x="0" y="11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29" name="Freeform 122"/>
                <p:cNvSpPr>
                  <a:spLocks/>
                </p:cNvSpPr>
                <p:nvPr/>
              </p:nvSpPr>
              <p:spPr bwMode="auto">
                <a:xfrm>
                  <a:off x="2672" y="1003"/>
                  <a:ext cx="24" cy="16"/>
                </a:xfrm>
                <a:custGeom>
                  <a:avLst/>
                  <a:gdLst>
                    <a:gd name="T0" fmla="*/ 0 w 24"/>
                    <a:gd name="T1" fmla="*/ 16 h 16"/>
                    <a:gd name="T2" fmla="*/ 18 w 24"/>
                    <a:gd name="T3" fmla="*/ 0 h 16"/>
                    <a:gd name="T4" fmla="*/ 24 w 24"/>
                    <a:gd name="T5" fmla="*/ 6 h 16"/>
                    <a:gd name="T6" fmla="*/ 0 w 24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4" h="16">
                      <a:moveTo>
                        <a:pt x="0" y="16"/>
                      </a:moveTo>
                      <a:lnTo>
                        <a:pt x="18" y="0"/>
                      </a:lnTo>
                      <a:lnTo>
                        <a:pt x="24" y="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0" name="Freeform 123"/>
                <p:cNvSpPr>
                  <a:spLocks/>
                </p:cNvSpPr>
                <p:nvPr/>
              </p:nvSpPr>
              <p:spPr bwMode="auto">
                <a:xfrm>
                  <a:off x="2585" y="1079"/>
                  <a:ext cx="18" cy="18"/>
                </a:xfrm>
                <a:custGeom>
                  <a:avLst/>
                  <a:gdLst>
                    <a:gd name="T0" fmla="*/ 15 w 18"/>
                    <a:gd name="T1" fmla="*/ 0 h 18"/>
                    <a:gd name="T2" fmla="*/ 18 w 18"/>
                    <a:gd name="T3" fmla="*/ 15 h 18"/>
                    <a:gd name="T4" fmla="*/ 0 w 18"/>
                    <a:gd name="T5" fmla="*/ 18 h 18"/>
                    <a:gd name="T6" fmla="*/ 15 w 18"/>
                    <a:gd name="T7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18">
                      <a:moveTo>
                        <a:pt x="15" y="0"/>
                      </a:moveTo>
                      <a:lnTo>
                        <a:pt x="18" y="15"/>
                      </a:lnTo>
                      <a:lnTo>
                        <a:pt x="0" y="18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1" name="Freeform 124"/>
                <p:cNvSpPr>
                  <a:spLocks/>
                </p:cNvSpPr>
                <p:nvPr/>
              </p:nvSpPr>
              <p:spPr bwMode="auto">
                <a:xfrm>
                  <a:off x="2775" y="954"/>
                  <a:ext cx="33" cy="27"/>
                </a:xfrm>
                <a:custGeom>
                  <a:avLst/>
                  <a:gdLst>
                    <a:gd name="T0" fmla="*/ 15 w 33"/>
                    <a:gd name="T1" fmla="*/ 0 h 27"/>
                    <a:gd name="T2" fmla="*/ 0 w 33"/>
                    <a:gd name="T3" fmla="*/ 12 h 27"/>
                    <a:gd name="T4" fmla="*/ 21 w 33"/>
                    <a:gd name="T5" fmla="*/ 27 h 27"/>
                    <a:gd name="T6" fmla="*/ 33 w 33"/>
                    <a:gd name="T7" fmla="*/ 12 h 27"/>
                    <a:gd name="T8" fmla="*/ 15 w 33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27">
                      <a:moveTo>
                        <a:pt x="15" y="0"/>
                      </a:moveTo>
                      <a:lnTo>
                        <a:pt x="0" y="12"/>
                      </a:lnTo>
                      <a:lnTo>
                        <a:pt x="21" y="27"/>
                      </a:lnTo>
                      <a:lnTo>
                        <a:pt x="33" y="12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2" name="Freeform 125"/>
                <p:cNvSpPr>
                  <a:spLocks/>
                </p:cNvSpPr>
                <p:nvPr/>
              </p:nvSpPr>
              <p:spPr bwMode="auto">
                <a:xfrm>
                  <a:off x="2805" y="930"/>
                  <a:ext cx="34" cy="27"/>
                </a:xfrm>
                <a:custGeom>
                  <a:avLst/>
                  <a:gdLst>
                    <a:gd name="T0" fmla="*/ 0 w 34"/>
                    <a:gd name="T1" fmla="*/ 9 h 27"/>
                    <a:gd name="T2" fmla="*/ 15 w 34"/>
                    <a:gd name="T3" fmla="*/ 27 h 27"/>
                    <a:gd name="T4" fmla="*/ 34 w 34"/>
                    <a:gd name="T5" fmla="*/ 15 h 27"/>
                    <a:gd name="T6" fmla="*/ 18 w 34"/>
                    <a:gd name="T7" fmla="*/ 0 h 27"/>
                    <a:gd name="T8" fmla="*/ 0 w 34"/>
                    <a:gd name="T9" fmla="*/ 9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7">
                      <a:moveTo>
                        <a:pt x="0" y="9"/>
                      </a:moveTo>
                      <a:lnTo>
                        <a:pt x="15" y="27"/>
                      </a:lnTo>
                      <a:lnTo>
                        <a:pt x="34" y="15"/>
                      </a:lnTo>
                      <a:lnTo>
                        <a:pt x="1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3" name="Freeform 126"/>
                <p:cNvSpPr>
                  <a:spLocks/>
                </p:cNvSpPr>
                <p:nvPr/>
              </p:nvSpPr>
              <p:spPr bwMode="auto">
                <a:xfrm>
                  <a:off x="2893" y="879"/>
                  <a:ext cx="48" cy="33"/>
                </a:xfrm>
                <a:custGeom>
                  <a:avLst/>
                  <a:gdLst>
                    <a:gd name="T0" fmla="*/ 21 w 48"/>
                    <a:gd name="T1" fmla="*/ 9 h 33"/>
                    <a:gd name="T2" fmla="*/ 30 w 48"/>
                    <a:gd name="T3" fmla="*/ 15 h 33"/>
                    <a:gd name="T4" fmla="*/ 48 w 48"/>
                    <a:gd name="T5" fmla="*/ 0 h 33"/>
                    <a:gd name="T6" fmla="*/ 39 w 48"/>
                    <a:gd name="T7" fmla="*/ 30 h 33"/>
                    <a:gd name="T8" fmla="*/ 21 w 48"/>
                    <a:gd name="T9" fmla="*/ 33 h 33"/>
                    <a:gd name="T10" fmla="*/ 0 w 48"/>
                    <a:gd name="T11" fmla="*/ 12 h 33"/>
                    <a:gd name="T12" fmla="*/ 21 w 48"/>
                    <a:gd name="T13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33">
                      <a:moveTo>
                        <a:pt x="21" y="9"/>
                      </a:moveTo>
                      <a:lnTo>
                        <a:pt x="30" y="15"/>
                      </a:lnTo>
                      <a:lnTo>
                        <a:pt x="48" y="0"/>
                      </a:lnTo>
                      <a:lnTo>
                        <a:pt x="39" y="30"/>
                      </a:lnTo>
                      <a:lnTo>
                        <a:pt x="21" y="33"/>
                      </a:lnTo>
                      <a:lnTo>
                        <a:pt x="0" y="12"/>
                      </a:lnTo>
                      <a:lnTo>
                        <a:pt x="21" y="9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4" name="Freeform 127"/>
                <p:cNvSpPr>
                  <a:spLocks/>
                </p:cNvSpPr>
                <p:nvPr/>
              </p:nvSpPr>
              <p:spPr bwMode="auto">
                <a:xfrm>
                  <a:off x="2986" y="849"/>
                  <a:ext cx="24" cy="18"/>
                </a:xfrm>
                <a:custGeom>
                  <a:avLst/>
                  <a:gdLst>
                    <a:gd name="T0" fmla="*/ 12 w 24"/>
                    <a:gd name="T1" fmla="*/ 0 h 18"/>
                    <a:gd name="T2" fmla="*/ 21 w 24"/>
                    <a:gd name="T3" fmla="*/ 6 h 18"/>
                    <a:gd name="T4" fmla="*/ 24 w 24"/>
                    <a:gd name="T5" fmla="*/ 18 h 18"/>
                    <a:gd name="T6" fmla="*/ 0 w 24"/>
                    <a:gd name="T7" fmla="*/ 18 h 18"/>
                    <a:gd name="T8" fmla="*/ 12 w 24"/>
                    <a:gd name="T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8">
                      <a:moveTo>
                        <a:pt x="12" y="0"/>
                      </a:moveTo>
                      <a:lnTo>
                        <a:pt x="21" y="6"/>
                      </a:lnTo>
                      <a:lnTo>
                        <a:pt x="24" y="18"/>
                      </a:lnTo>
                      <a:lnTo>
                        <a:pt x="0" y="18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  <p:sp>
              <p:nvSpPr>
                <p:cNvPr id="135" name="Freeform 128"/>
                <p:cNvSpPr>
                  <a:spLocks/>
                </p:cNvSpPr>
                <p:nvPr/>
              </p:nvSpPr>
              <p:spPr bwMode="auto">
                <a:xfrm>
                  <a:off x="2369" y="1463"/>
                  <a:ext cx="36" cy="21"/>
                </a:xfrm>
                <a:custGeom>
                  <a:avLst/>
                  <a:gdLst>
                    <a:gd name="T0" fmla="*/ 36 w 36"/>
                    <a:gd name="T1" fmla="*/ 12 h 21"/>
                    <a:gd name="T2" fmla="*/ 9 w 36"/>
                    <a:gd name="T3" fmla="*/ 0 h 21"/>
                    <a:gd name="T4" fmla="*/ 0 w 36"/>
                    <a:gd name="T5" fmla="*/ 9 h 21"/>
                    <a:gd name="T6" fmla="*/ 3 w 36"/>
                    <a:gd name="T7" fmla="*/ 21 h 21"/>
                    <a:gd name="T8" fmla="*/ 36 w 36"/>
                    <a:gd name="T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21">
                      <a:moveTo>
                        <a:pt x="36" y="12"/>
                      </a:moveTo>
                      <a:lnTo>
                        <a:pt x="9" y="0"/>
                      </a:lnTo>
                      <a:lnTo>
                        <a:pt x="0" y="9"/>
                      </a:lnTo>
                      <a:lnTo>
                        <a:pt x="3" y="21"/>
                      </a:lnTo>
                      <a:lnTo>
                        <a:pt x="36" y="1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1" hangingPunct="1">
                    <a:defRPr/>
                  </a:pPr>
                  <a:endParaRPr lang="de-DE" b="0" dirty="0">
                    <a:latin typeface="Arial" charset="0"/>
                  </a:endParaRPr>
                </a:p>
              </p:txBody>
            </p:sp>
          </p:grpSp>
        </p:grpSp>
        <p:sp>
          <p:nvSpPr>
            <p:cNvPr id="139" name="Freeform 129"/>
            <p:cNvSpPr>
              <a:spLocks/>
            </p:cNvSpPr>
            <p:nvPr/>
          </p:nvSpPr>
          <p:spPr bwMode="auto">
            <a:xfrm>
              <a:off x="3545047" y="4513263"/>
              <a:ext cx="560388" cy="249237"/>
            </a:xfrm>
            <a:custGeom>
              <a:avLst/>
              <a:gdLst>
                <a:gd name="T0" fmla="*/ 120 w 353"/>
                <a:gd name="T1" fmla="*/ 8 h 157"/>
                <a:gd name="T2" fmla="*/ 132 w 353"/>
                <a:gd name="T3" fmla="*/ 0 h 157"/>
                <a:gd name="T4" fmla="*/ 146 w 353"/>
                <a:gd name="T5" fmla="*/ 0 h 157"/>
                <a:gd name="T6" fmla="*/ 152 w 353"/>
                <a:gd name="T7" fmla="*/ 11 h 157"/>
                <a:gd name="T8" fmla="*/ 165 w 353"/>
                <a:gd name="T9" fmla="*/ 2 h 157"/>
                <a:gd name="T10" fmla="*/ 178 w 353"/>
                <a:gd name="T11" fmla="*/ 6 h 157"/>
                <a:gd name="T12" fmla="*/ 199 w 353"/>
                <a:gd name="T13" fmla="*/ 27 h 157"/>
                <a:gd name="T14" fmla="*/ 221 w 353"/>
                <a:gd name="T15" fmla="*/ 36 h 157"/>
                <a:gd name="T16" fmla="*/ 229 w 353"/>
                <a:gd name="T17" fmla="*/ 38 h 157"/>
                <a:gd name="T18" fmla="*/ 240 w 353"/>
                <a:gd name="T19" fmla="*/ 29 h 157"/>
                <a:gd name="T20" fmla="*/ 251 w 353"/>
                <a:gd name="T21" fmla="*/ 25 h 157"/>
                <a:gd name="T22" fmla="*/ 281 w 353"/>
                <a:gd name="T23" fmla="*/ 33 h 157"/>
                <a:gd name="T24" fmla="*/ 321 w 353"/>
                <a:gd name="T25" fmla="*/ 42 h 157"/>
                <a:gd name="T26" fmla="*/ 353 w 353"/>
                <a:gd name="T27" fmla="*/ 51 h 157"/>
                <a:gd name="T28" fmla="*/ 342 w 353"/>
                <a:gd name="T29" fmla="*/ 64 h 157"/>
                <a:gd name="T30" fmla="*/ 321 w 353"/>
                <a:gd name="T31" fmla="*/ 85 h 157"/>
                <a:gd name="T32" fmla="*/ 316 w 353"/>
                <a:gd name="T33" fmla="*/ 92 h 157"/>
                <a:gd name="T34" fmla="*/ 318 w 353"/>
                <a:gd name="T35" fmla="*/ 107 h 157"/>
                <a:gd name="T36" fmla="*/ 303 w 353"/>
                <a:gd name="T37" fmla="*/ 107 h 157"/>
                <a:gd name="T38" fmla="*/ 288 w 353"/>
                <a:gd name="T39" fmla="*/ 96 h 157"/>
                <a:gd name="T40" fmla="*/ 273 w 353"/>
                <a:gd name="T41" fmla="*/ 92 h 157"/>
                <a:gd name="T42" fmla="*/ 234 w 353"/>
                <a:gd name="T43" fmla="*/ 101 h 157"/>
                <a:gd name="T44" fmla="*/ 224 w 353"/>
                <a:gd name="T45" fmla="*/ 110 h 157"/>
                <a:gd name="T46" fmla="*/ 213 w 353"/>
                <a:gd name="T47" fmla="*/ 124 h 157"/>
                <a:gd name="T48" fmla="*/ 192 w 353"/>
                <a:gd name="T49" fmla="*/ 137 h 157"/>
                <a:gd name="T50" fmla="*/ 179 w 353"/>
                <a:gd name="T51" fmla="*/ 137 h 157"/>
                <a:gd name="T52" fmla="*/ 166 w 353"/>
                <a:gd name="T53" fmla="*/ 126 h 157"/>
                <a:gd name="T54" fmla="*/ 155 w 353"/>
                <a:gd name="T55" fmla="*/ 126 h 157"/>
                <a:gd name="T56" fmla="*/ 115 w 353"/>
                <a:gd name="T57" fmla="*/ 145 h 157"/>
                <a:gd name="T58" fmla="*/ 96 w 353"/>
                <a:gd name="T59" fmla="*/ 155 h 157"/>
                <a:gd name="T60" fmla="*/ 82 w 353"/>
                <a:gd name="T61" fmla="*/ 157 h 157"/>
                <a:gd name="T62" fmla="*/ 50 w 353"/>
                <a:gd name="T63" fmla="*/ 155 h 157"/>
                <a:gd name="T64" fmla="*/ 37 w 353"/>
                <a:gd name="T65" fmla="*/ 155 h 157"/>
                <a:gd name="T66" fmla="*/ 27 w 353"/>
                <a:gd name="T67" fmla="*/ 140 h 157"/>
                <a:gd name="T68" fmla="*/ 22 w 353"/>
                <a:gd name="T69" fmla="*/ 135 h 157"/>
                <a:gd name="T70" fmla="*/ 11 w 353"/>
                <a:gd name="T71" fmla="*/ 129 h 157"/>
                <a:gd name="T72" fmla="*/ 5 w 353"/>
                <a:gd name="T73" fmla="*/ 122 h 157"/>
                <a:gd name="T74" fmla="*/ 0 w 353"/>
                <a:gd name="T75" fmla="*/ 107 h 157"/>
                <a:gd name="T76" fmla="*/ 0 w 353"/>
                <a:gd name="T77" fmla="*/ 90 h 157"/>
                <a:gd name="T78" fmla="*/ 34 w 353"/>
                <a:gd name="T79" fmla="*/ 76 h 157"/>
                <a:gd name="T80" fmla="*/ 72 w 353"/>
                <a:gd name="T81" fmla="*/ 76 h 157"/>
                <a:gd name="T82" fmla="*/ 95 w 353"/>
                <a:gd name="T83" fmla="*/ 55 h 157"/>
                <a:gd name="T84" fmla="*/ 98 w 353"/>
                <a:gd name="T85" fmla="*/ 19 h 157"/>
                <a:gd name="T86" fmla="*/ 120 w 353"/>
                <a:gd name="T87" fmla="*/ 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3" h="157">
                  <a:moveTo>
                    <a:pt x="120" y="8"/>
                  </a:moveTo>
                  <a:lnTo>
                    <a:pt x="132" y="0"/>
                  </a:lnTo>
                  <a:lnTo>
                    <a:pt x="146" y="0"/>
                  </a:lnTo>
                  <a:lnTo>
                    <a:pt x="152" y="11"/>
                  </a:lnTo>
                  <a:lnTo>
                    <a:pt x="165" y="2"/>
                  </a:lnTo>
                  <a:lnTo>
                    <a:pt x="178" y="6"/>
                  </a:lnTo>
                  <a:lnTo>
                    <a:pt x="199" y="27"/>
                  </a:lnTo>
                  <a:lnTo>
                    <a:pt x="221" y="36"/>
                  </a:lnTo>
                  <a:lnTo>
                    <a:pt x="229" y="38"/>
                  </a:lnTo>
                  <a:lnTo>
                    <a:pt x="240" y="29"/>
                  </a:lnTo>
                  <a:lnTo>
                    <a:pt x="251" y="25"/>
                  </a:lnTo>
                  <a:lnTo>
                    <a:pt x="281" y="33"/>
                  </a:lnTo>
                  <a:lnTo>
                    <a:pt x="321" y="42"/>
                  </a:lnTo>
                  <a:lnTo>
                    <a:pt x="353" y="51"/>
                  </a:lnTo>
                  <a:lnTo>
                    <a:pt x="342" y="64"/>
                  </a:lnTo>
                  <a:lnTo>
                    <a:pt x="321" y="85"/>
                  </a:lnTo>
                  <a:lnTo>
                    <a:pt x="316" y="92"/>
                  </a:lnTo>
                  <a:lnTo>
                    <a:pt x="318" y="107"/>
                  </a:lnTo>
                  <a:lnTo>
                    <a:pt x="303" y="107"/>
                  </a:lnTo>
                  <a:lnTo>
                    <a:pt x="288" y="96"/>
                  </a:lnTo>
                  <a:lnTo>
                    <a:pt x="273" y="92"/>
                  </a:lnTo>
                  <a:lnTo>
                    <a:pt x="234" y="101"/>
                  </a:lnTo>
                  <a:lnTo>
                    <a:pt x="224" y="110"/>
                  </a:lnTo>
                  <a:lnTo>
                    <a:pt x="213" y="124"/>
                  </a:lnTo>
                  <a:lnTo>
                    <a:pt x="192" y="137"/>
                  </a:lnTo>
                  <a:lnTo>
                    <a:pt x="179" y="137"/>
                  </a:lnTo>
                  <a:lnTo>
                    <a:pt x="166" y="126"/>
                  </a:lnTo>
                  <a:lnTo>
                    <a:pt x="155" y="126"/>
                  </a:lnTo>
                  <a:lnTo>
                    <a:pt x="115" y="145"/>
                  </a:lnTo>
                  <a:lnTo>
                    <a:pt x="96" y="155"/>
                  </a:lnTo>
                  <a:lnTo>
                    <a:pt x="82" y="157"/>
                  </a:lnTo>
                  <a:lnTo>
                    <a:pt x="50" y="155"/>
                  </a:lnTo>
                  <a:lnTo>
                    <a:pt x="37" y="155"/>
                  </a:lnTo>
                  <a:lnTo>
                    <a:pt x="27" y="140"/>
                  </a:lnTo>
                  <a:lnTo>
                    <a:pt x="22" y="135"/>
                  </a:lnTo>
                  <a:lnTo>
                    <a:pt x="11" y="129"/>
                  </a:lnTo>
                  <a:lnTo>
                    <a:pt x="5" y="122"/>
                  </a:lnTo>
                  <a:lnTo>
                    <a:pt x="0" y="107"/>
                  </a:lnTo>
                  <a:lnTo>
                    <a:pt x="0" y="90"/>
                  </a:lnTo>
                  <a:lnTo>
                    <a:pt x="34" y="76"/>
                  </a:lnTo>
                  <a:lnTo>
                    <a:pt x="72" y="76"/>
                  </a:lnTo>
                  <a:lnTo>
                    <a:pt x="95" y="55"/>
                  </a:lnTo>
                  <a:lnTo>
                    <a:pt x="98" y="19"/>
                  </a:lnTo>
                  <a:lnTo>
                    <a:pt x="120" y="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140" name="Freeform 130"/>
            <p:cNvSpPr>
              <a:spLocks/>
            </p:cNvSpPr>
            <p:nvPr/>
          </p:nvSpPr>
          <p:spPr bwMode="auto">
            <a:xfrm>
              <a:off x="3408522" y="5119688"/>
              <a:ext cx="376238" cy="350837"/>
            </a:xfrm>
            <a:custGeom>
              <a:avLst/>
              <a:gdLst>
                <a:gd name="T0" fmla="*/ 219 w 237"/>
                <a:gd name="T1" fmla="*/ 31 h 221"/>
                <a:gd name="T2" fmla="*/ 207 w 237"/>
                <a:gd name="T3" fmla="*/ 31 h 221"/>
                <a:gd name="T4" fmla="*/ 194 w 237"/>
                <a:gd name="T5" fmla="*/ 22 h 221"/>
                <a:gd name="T6" fmla="*/ 177 w 237"/>
                <a:gd name="T7" fmla="*/ 13 h 221"/>
                <a:gd name="T8" fmla="*/ 156 w 237"/>
                <a:gd name="T9" fmla="*/ 24 h 221"/>
                <a:gd name="T10" fmla="*/ 137 w 237"/>
                <a:gd name="T11" fmla="*/ 19 h 221"/>
                <a:gd name="T12" fmla="*/ 120 w 237"/>
                <a:gd name="T13" fmla="*/ 27 h 221"/>
                <a:gd name="T14" fmla="*/ 119 w 237"/>
                <a:gd name="T15" fmla="*/ 19 h 221"/>
                <a:gd name="T16" fmla="*/ 104 w 237"/>
                <a:gd name="T17" fmla="*/ 18 h 221"/>
                <a:gd name="T18" fmla="*/ 86 w 237"/>
                <a:gd name="T19" fmla="*/ 0 h 221"/>
                <a:gd name="T20" fmla="*/ 59 w 237"/>
                <a:gd name="T21" fmla="*/ 30 h 221"/>
                <a:gd name="T22" fmla="*/ 17 w 237"/>
                <a:gd name="T23" fmla="*/ 16 h 221"/>
                <a:gd name="T24" fmla="*/ 0 w 237"/>
                <a:gd name="T25" fmla="*/ 21 h 221"/>
                <a:gd name="T26" fmla="*/ 0 w 237"/>
                <a:gd name="T27" fmla="*/ 31 h 221"/>
                <a:gd name="T28" fmla="*/ 45 w 237"/>
                <a:gd name="T29" fmla="*/ 78 h 221"/>
                <a:gd name="T30" fmla="*/ 56 w 237"/>
                <a:gd name="T31" fmla="*/ 109 h 221"/>
                <a:gd name="T32" fmla="*/ 80 w 237"/>
                <a:gd name="T33" fmla="*/ 127 h 221"/>
                <a:gd name="T34" fmla="*/ 90 w 237"/>
                <a:gd name="T35" fmla="*/ 124 h 221"/>
                <a:gd name="T36" fmla="*/ 149 w 237"/>
                <a:gd name="T37" fmla="*/ 187 h 221"/>
                <a:gd name="T38" fmla="*/ 153 w 237"/>
                <a:gd name="T39" fmla="*/ 201 h 221"/>
                <a:gd name="T40" fmla="*/ 149 w 237"/>
                <a:gd name="T41" fmla="*/ 211 h 221"/>
                <a:gd name="T42" fmla="*/ 153 w 237"/>
                <a:gd name="T43" fmla="*/ 221 h 221"/>
                <a:gd name="T44" fmla="*/ 170 w 237"/>
                <a:gd name="T45" fmla="*/ 212 h 221"/>
                <a:gd name="T46" fmla="*/ 183 w 237"/>
                <a:gd name="T47" fmla="*/ 207 h 221"/>
                <a:gd name="T48" fmla="*/ 183 w 237"/>
                <a:gd name="T49" fmla="*/ 186 h 221"/>
                <a:gd name="T50" fmla="*/ 200 w 237"/>
                <a:gd name="T51" fmla="*/ 172 h 221"/>
                <a:gd name="T52" fmla="*/ 207 w 237"/>
                <a:gd name="T53" fmla="*/ 157 h 221"/>
                <a:gd name="T54" fmla="*/ 225 w 237"/>
                <a:gd name="T55" fmla="*/ 150 h 221"/>
                <a:gd name="T56" fmla="*/ 228 w 237"/>
                <a:gd name="T57" fmla="*/ 132 h 221"/>
                <a:gd name="T58" fmla="*/ 225 w 237"/>
                <a:gd name="T59" fmla="*/ 115 h 221"/>
                <a:gd name="T60" fmla="*/ 234 w 237"/>
                <a:gd name="T61" fmla="*/ 108 h 221"/>
                <a:gd name="T62" fmla="*/ 218 w 237"/>
                <a:gd name="T63" fmla="*/ 85 h 221"/>
                <a:gd name="T64" fmla="*/ 237 w 237"/>
                <a:gd name="T65" fmla="*/ 52 h 221"/>
                <a:gd name="T66" fmla="*/ 219 w 237"/>
                <a:gd name="T67" fmla="*/ 3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7" h="221">
                  <a:moveTo>
                    <a:pt x="219" y="31"/>
                  </a:moveTo>
                  <a:lnTo>
                    <a:pt x="207" y="31"/>
                  </a:lnTo>
                  <a:lnTo>
                    <a:pt x="194" y="22"/>
                  </a:lnTo>
                  <a:lnTo>
                    <a:pt x="177" y="13"/>
                  </a:lnTo>
                  <a:lnTo>
                    <a:pt x="156" y="24"/>
                  </a:lnTo>
                  <a:lnTo>
                    <a:pt x="137" y="19"/>
                  </a:lnTo>
                  <a:lnTo>
                    <a:pt x="120" y="27"/>
                  </a:lnTo>
                  <a:lnTo>
                    <a:pt x="119" y="19"/>
                  </a:lnTo>
                  <a:lnTo>
                    <a:pt x="104" y="18"/>
                  </a:lnTo>
                  <a:lnTo>
                    <a:pt x="86" y="0"/>
                  </a:lnTo>
                  <a:lnTo>
                    <a:pt x="59" y="30"/>
                  </a:lnTo>
                  <a:lnTo>
                    <a:pt x="17" y="16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45" y="78"/>
                  </a:lnTo>
                  <a:lnTo>
                    <a:pt x="56" y="109"/>
                  </a:lnTo>
                  <a:lnTo>
                    <a:pt x="80" y="127"/>
                  </a:lnTo>
                  <a:lnTo>
                    <a:pt x="90" y="124"/>
                  </a:lnTo>
                  <a:lnTo>
                    <a:pt x="149" y="187"/>
                  </a:lnTo>
                  <a:lnTo>
                    <a:pt x="153" y="201"/>
                  </a:lnTo>
                  <a:lnTo>
                    <a:pt x="149" y="211"/>
                  </a:lnTo>
                  <a:lnTo>
                    <a:pt x="153" y="221"/>
                  </a:lnTo>
                  <a:lnTo>
                    <a:pt x="170" y="212"/>
                  </a:lnTo>
                  <a:lnTo>
                    <a:pt x="183" y="207"/>
                  </a:lnTo>
                  <a:lnTo>
                    <a:pt x="183" y="186"/>
                  </a:lnTo>
                  <a:lnTo>
                    <a:pt x="200" y="172"/>
                  </a:lnTo>
                  <a:lnTo>
                    <a:pt x="207" y="157"/>
                  </a:lnTo>
                  <a:lnTo>
                    <a:pt x="225" y="150"/>
                  </a:lnTo>
                  <a:lnTo>
                    <a:pt x="228" y="132"/>
                  </a:lnTo>
                  <a:lnTo>
                    <a:pt x="225" y="115"/>
                  </a:lnTo>
                  <a:lnTo>
                    <a:pt x="234" y="108"/>
                  </a:lnTo>
                  <a:lnTo>
                    <a:pt x="218" y="85"/>
                  </a:lnTo>
                  <a:lnTo>
                    <a:pt x="237" y="52"/>
                  </a:lnTo>
                  <a:lnTo>
                    <a:pt x="219" y="3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141" name="Freeform 131"/>
            <p:cNvSpPr>
              <a:spLocks/>
            </p:cNvSpPr>
            <p:nvPr/>
          </p:nvSpPr>
          <p:spPr bwMode="auto">
            <a:xfrm>
              <a:off x="3924460" y="5575300"/>
              <a:ext cx="257175" cy="174625"/>
            </a:xfrm>
            <a:custGeom>
              <a:avLst/>
              <a:gdLst>
                <a:gd name="T0" fmla="*/ 6 w 162"/>
                <a:gd name="T1" fmla="*/ 33 h 110"/>
                <a:gd name="T2" fmla="*/ 34 w 162"/>
                <a:gd name="T3" fmla="*/ 14 h 110"/>
                <a:gd name="T4" fmla="*/ 52 w 162"/>
                <a:gd name="T5" fmla="*/ 11 h 110"/>
                <a:gd name="T6" fmla="*/ 70 w 162"/>
                <a:gd name="T7" fmla="*/ 6 h 110"/>
                <a:gd name="T8" fmla="*/ 85 w 162"/>
                <a:gd name="T9" fmla="*/ 6 h 110"/>
                <a:gd name="T10" fmla="*/ 100 w 162"/>
                <a:gd name="T11" fmla="*/ 0 h 110"/>
                <a:gd name="T12" fmla="*/ 126 w 162"/>
                <a:gd name="T13" fmla="*/ 6 h 110"/>
                <a:gd name="T14" fmla="*/ 141 w 162"/>
                <a:gd name="T15" fmla="*/ 5 h 110"/>
                <a:gd name="T16" fmla="*/ 156 w 162"/>
                <a:gd name="T17" fmla="*/ 20 h 110"/>
                <a:gd name="T18" fmla="*/ 154 w 162"/>
                <a:gd name="T19" fmla="*/ 63 h 110"/>
                <a:gd name="T20" fmla="*/ 162 w 162"/>
                <a:gd name="T21" fmla="*/ 68 h 110"/>
                <a:gd name="T22" fmla="*/ 151 w 162"/>
                <a:gd name="T23" fmla="*/ 86 h 110"/>
                <a:gd name="T24" fmla="*/ 115 w 162"/>
                <a:gd name="T25" fmla="*/ 93 h 110"/>
                <a:gd name="T26" fmla="*/ 100 w 162"/>
                <a:gd name="T27" fmla="*/ 89 h 110"/>
                <a:gd name="T28" fmla="*/ 90 w 162"/>
                <a:gd name="T29" fmla="*/ 110 h 110"/>
                <a:gd name="T30" fmla="*/ 63 w 162"/>
                <a:gd name="T31" fmla="*/ 108 h 110"/>
                <a:gd name="T32" fmla="*/ 52 w 162"/>
                <a:gd name="T33" fmla="*/ 105 h 110"/>
                <a:gd name="T34" fmla="*/ 36 w 162"/>
                <a:gd name="T35" fmla="*/ 104 h 110"/>
                <a:gd name="T36" fmla="*/ 27 w 162"/>
                <a:gd name="T37" fmla="*/ 95 h 110"/>
                <a:gd name="T38" fmla="*/ 21 w 162"/>
                <a:gd name="T39" fmla="*/ 98 h 110"/>
                <a:gd name="T40" fmla="*/ 9 w 162"/>
                <a:gd name="T41" fmla="*/ 89 h 110"/>
                <a:gd name="T42" fmla="*/ 0 w 162"/>
                <a:gd name="T43" fmla="*/ 63 h 110"/>
                <a:gd name="T44" fmla="*/ 7 w 162"/>
                <a:gd name="T45" fmla="*/ 50 h 110"/>
                <a:gd name="T46" fmla="*/ 6 w 162"/>
                <a:gd name="T47" fmla="*/ 33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10">
                  <a:moveTo>
                    <a:pt x="6" y="33"/>
                  </a:moveTo>
                  <a:lnTo>
                    <a:pt x="34" y="14"/>
                  </a:lnTo>
                  <a:lnTo>
                    <a:pt x="52" y="11"/>
                  </a:lnTo>
                  <a:lnTo>
                    <a:pt x="70" y="6"/>
                  </a:lnTo>
                  <a:lnTo>
                    <a:pt x="85" y="6"/>
                  </a:lnTo>
                  <a:lnTo>
                    <a:pt x="100" y="0"/>
                  </a:lnTo>
                  <a:lnTo>
                    <a:pt x="126" y="6"/>
                  </a:lnTo>
                  <a:lnTo>
                    <a:pt x="141" y="5"/>
                  </a:lnTo>
                  <a:lnTo>
                    <a:pt x="156" y="20"/>
                  </a:lnTo>
                  <a:lnTo>
                    <a:pt x="154" y="63"/>
                  </a:lnTo>
                  <a:lnTo>
                    <a:pt x="162" y="68"/>
                  </a:lnTo>
                  <a:lnTo>
                    <a:pt x="151" y="86"/>
                  </a:lnTo>
                  <a:lnTo>
                    <a:pt x="115" y="93"/>
                  </a:lnTo>
                  <a:lnTo>
                    <a:pt x="100" y="89"/>
                  </a:lnTo>
                  <a:lnTo>
                    <a:pt x="90" y="110"/>
                  </a:lnTo>
                  <a:lnTo>
                    <a:pt x="63" y="108"/>
                  </a:lnTo>
                  <a:lnTo>
                    <a:pt x="52" y="105"/>
                  </a:lnTo>
                  <a:lnTo>
                    <a:pt x="36" y="104"/>
                  </a:lnTo>
                  <a:lnTo>
                    <a:pt x="27" y="95"/>
                  </a:lnTo>
                  <a:lnTo>
                    <a:pt x="21" y="98"/>
                  </a:lnTo>
                  <a:lnTo>
                    <a:pt x="9" y="89"/>
                  </a:lnTo>
                  <a:lnTo>
                    <a:pt x="0" y="63"/>
                  </a:lnTo>
                  <a:lnTo>
                    <a:pt x="7" y="50"/>
                  </a:lnTo>
                  <a:lnTo>
                    <a:pt x="6" y="3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142" name="Freeform 132"/>
            <p:cNvSpPr>
              <a:spLocks/>
            </p:cNvSpPr>
            <p:nvPr/>
          </p:nvSpPr>
          <p:spPr bwMode="auto">
            <a:xfrm>
              <a:off x="3648235" y="5010150"/>
              <a:ext cx="520700" cy="615950"/>
            </a:xfrm>
            <a:custGeom>
              <a:avLst/>
              <a:gdLst>
                <a:gd name="T0" fmla="*/ 121 w 328"/>
                <a:gd name="T1" fmla="*/ 3 h 388"/>
                <a:gd name="T2" fmla="*/ 169 w 328"/>
                <a:gd name="T3" fmla="*/ 1 h 388"/>
                <a:gd name="T4" fmla="*/ 181 w 328"/>
                <a:gd name="T5" fmla="*/ 12 h 388"/>
                <a:gd name="T6" fmla="*/ 188 w 328"/>
                <a:gd name="T7" fmla="*/ 21 h 388"/>
                <a:gd name="T8" fmla="*/ 197 w 328"/>
                <a:gd name="T9" fmla="*/ 58 h 388"/>
                <a:gd name="T10" fmla="*/ 224 w 328"/>
                <a:gd name="T11" fmla="*/ 66 h 388"/>
                <a:gd name="T12" fmla="*/ 236 w 328"/>
                <a:gd name="T13" fmla="*/ 118 h 388"/>
                <a:gd name="T14" fmla="*/ 253 w 328"/>
                <a:gd name="T15" fmla="*/ 132 h 388"/>
                <a:gd name="T16" fmla="*/ 283 w 328"/>
                <a:gd name="T17" fmla="*/ 127 h 388"/>
                <a:gd name="T18" fmla="*/ 304 w 328"/>
                <a:gd name="T19" fmla="*/ 156 h 388"/>
                <a:gd name="T20" fmla="*/ 302 w 328"/>
                <a:gd name="T21" fmla="*/ 180 h 388"/>
                <a:gd name="T22" fmla="*/ 298 w 328"/>
                <a:gd name="T23" fmla="*/ 193 h 388"/>
                <a:gd name="T24" fmla="*/ 307 w 328"/>
                <a:gd name="T25" fmla="*/ 229 h 388"/>
                <a:gd name="T26" fmla="*/ 328 w 328"/>
                <a:gd name="T27" fmla="*/ 244 h 388"/>
                <a:gd name="T28" fmla="*/ 299 w 328"/>
                <a:gd name="T29" fmla="*/ 290 h 388"/>
                <a:gd name="T30" fmla="*/ 296 w 328"/>
                <a:gd name="T31" fmla="*/ 344 h 388"/>
                <a:gd name="T32" fmla="*/ 272 w 328"/>
                <a:gd name="T33" fmla="*/ 356 h 388"/>
                <a:gd name="T34" fmla="*/ 242 w 328"/>
                <a:gd name="T35" fmla="*/ 362 h 388"/>
                <a:gd name="T36" fmla="*/ 206 w 328"/>
                <a:gd name="T37" fmla="*/ 370 h 388"/>
                <a:gd name="T38" fmla="*/ 179 w 328"/>
                <a:gd name="T39" fmla="*/ 353 h 388"/>
                <a:gd name="T40" fmla="*/ 154 w 328"/>
                <a:gd name="T41" fmla="*/ 341 h 388"/>
                <a:gd name="T42" fmla="*/ 136 w 328"/>
                <a:gd name="T43" fmla="*/ 325 h 388"/>
                <a:gd name="T44" fmla="*/ 105 w 328"/>
                <a:gd name="T45" fmla="*/ 325 h 388"/>
                <a:gd name="T46" fmla="*/ 91 w 328"/>
                <a:gd name="T47" fmla="*/ 359 h 388"/>
                <a:gd name="T48" fmla="*/ 13 w 328"/>
                <a:gd name="T49" fmla="*/ 320 h 388"/>
                <a:gd name="T50" fmla="*/ 18 w 328"/>
                <a:gd name="T51" fmla="*/ 284 h 388"/>
                <a:gd name="T52" fmla="*/ 33 w 328"/>
                <a:gd name="T53" fmla="*/ 253 h 388"/>
                <a:gd name="T54" fmla="*/ 55 w 328"/>
                <a:gd name="T55" fmla="*/ 228 h 388"/>
                <a:gd name="T56" fmla="*/ 75 w 328"/>
                <a:gd name="T57" fmla="*/ 202 h 388"/>
                <a:gd name="T58" fmla="*/ 84 w 328"/>
                <a:gd name="T59" fmla="*/ 177 h 388"/>
                <a:gd name="T60" fmla="*/ 85 w 328"/>
                <a:gd name="T61" fmla="*/ 123 h 388"/>
                <a:gd name="T62" fmla="*/ 72 w 328"/>
                <a:gd name="T63" fmla="*/ 79 h 388"/>
                <a:gd name="T64" fmla="*/ 55 w 328"/>
                <a:gd name="T65" fmla="*/ 27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388">
                  <a:moveTo>
                    <a:pt x="55" y="27"/>
                  </a:moveTo>
                  <a:lnTo>
                    <a:pt x="121" y="3"/>
                  </a:lnTo>
                  <a:lnTo>
                    <a:pt x="151" y="0"/>
                  </a:lnTo>
                  <a:lnTo>
                    <a:pt x="169" y="1"/>
                  </a:lnTo>
                  <a:lnTo>
                    <a:pt x="176" y="6"/>
                  </a:lnTo>
                  <a:lnTo>
                    <a:pt x="181" y="12"/>
                  </a:lnTo>
                  <a:lnTo>
                    <a:pt x="182" y="19"/>
                  </a:lnTo>
                  <a:lnTo>
                    <a:pt x="188" y="21"/>
                  </a:lnTo>
                  <a:lnTo>
                    <a:pt x="196" y="36"/>
                  </a:lnTo>
                  <a:lnTo>
                    <a:pt x="197" y="58"/>
                  </a:lnTo>
                  <a:lnTo>
                    <a:pt x="205" y="66"/>
                  </a:lnTo>
                  <a:lnTo>
                    <a:pt x="224" y="66"/>
                  </a:lnTo>
                  <a:lnTo>
                    <a:pt x="236" y="97"/>
                  </a:lnTo>
                  <a:lnTo>
                    <a:pt x="236" y="118"/>
                  </a:lnTo>
                  <a:lnTo>
                    <a:pt x="244" y="132"/>
                  </a:lnTo>
                  <a:lnTo>
                    <a:pt x="253" y="132"/>
                  </a:lnTo>
                  <a:lnTo>
                    <a:pt x="272" y="118"/>
                  </a:lnTo>
                  <a:lnTo>
                    <a:pt x="283" y="127"/>
                  </a:lnTo>
                  <a:lnTo>
                    <a:pt x="284" y="145"/>
                  </a:lnTo>
                  <a:lnTo>
                    <a:pt x="304" y="156"/>
                  </a:lnTo>
                  <a:lnTo>
                    <a:pt x="301" y="175"/>
                  </a:lnTo>
                  <a:lnTo>
                    <a:pt x="302" y="180"/>
                  </a:lnTo>
                  <a:lnTo>
                    <a:pt x="305" y="183"/>
                  </a:lnTo>
                  <a:lnTo>
                    <a:pt x="298" y="193"/>
                  </a:lnTo>
                  <a:lnTo>
                    <a:pt x="296" y="205"/>
                  </a:lnTo>
                  <a:lnTo>
                    <a:pt x="307" y="229"/>
                  </a:lnTo>
                  <a:lnTo>
                    <a:pt x="323" y="232"/>
                  </a:lnTo>
                  <a:lnTo>
                    <a:pt x="328" y="244"/>
                  </a:lnTo>
                  <a:lnTo>
                    <a:pt x="323" y="268"/>
                  </a:lnTo>
                  <a:lnTo>
                    <a:pt x="299" y="290"/>
                  </a:lnTo>
                  <a:lnTo>
                    <a:pt x="305" y="328"/>
                  </a:lnTo>
                  <a:lnTo>
                    <a:pt x="296" y="344"/>
                  </a:lnTo>
                  <a:lnTo>
                    <a:pt x="302" y="362"/>
                  </a:lnTo>
                  <a:lnTo>
                    <a:pt x="272" y="356"/>
                  </a:lnTo>
                  <a:lnTo>
                    <a:pt x="257" y="362"/>
                  </a:lnTo>
                  <a:lnTo>
                    <a:pt x="242" y="362"/>
                  </a:lnTo>
                  <a:lnTo>
                    <a:pt x="224" y="367"/>
                  </a:lnTo>
                  <a:lnTo>
                    <a:pt x="206" y="370"/>
                  </a:lnTo>
                  <a:lnTo>
                    <a:pt x="178" y="388"/>
                  </a:lnTo>
                  <a:lnTo>
                    <a:pt x="179" y="353"/>
                  </a:lnTo>
                  <a:lnTo>
                    <a:pt x="173" y="344"/>
                  </a:lnTo>
                  <a:lnTo>
                    <a:pt x="154" y="341"/>
                  </a:lnTo>
                  <a:lnTo>
                    <a:pt x="148" y="326"/>
                  </a:lnTo>
                  <a:lnTo>
                    <a:pt x="136" y="325"/>
                  </a:lnTo>
                  <a:lnTo>
                    <a:pt x="131" y="329"/>
                  </a:lnTo>
                  <a:lnTo>
                    <a:pt x="105" y="325"/>
                  </a:lnTo>
                  <a:lnTo>
                    <a:pt x="96" y="332"/>
                  </a:lnTo>
                  <a:lnTo>
                    <a:pt x="91" y="359"/>
                  </a:lnTo>
                  <a:lnTo>
                    <a:pt x="81" y="380"/>
                  </a:lnTo>
                  <a:lnTo>
                    <a:pt x="13" y="320"/>
                  </a:lnTo>
                  <a:lnTo>
                    <a:pt x="0" y="292"/>
                  </a:lnTo>
                  <a:lnTo>
                    <a:pt x="18" y="284"/>
                  </a:lnTo>
                  <a:lnTo>
                    <a:pt x="33" y="276"/>
                  </a:lnTo>
                  <a:lnTo>
                    <a:pt x="33" y="253"/>
                  </a:lnTo>
                  <a:lnTo>
                    <a:pt x="48" y="244"/>
                  </a:lnTo>
                  <a:lnTo>
                    <a:pt x="55" y="228"/>
                  </a:lnTo>
                  <a:lnTo>
                    <a:pt x="72" y="217"/>
                  </a:lnTo>
                  <a:lnTo>
                    <a:pt x="75" y="202"/>
                  </a:lnTo>
                  <a:lnTo>
                    <a:pt x="73" y="186"/>
                  </a:lnTo>
                  <a:lnTo>
                    <a:pt x="84" y="177"/>
                  </a:lnTo>
                  <a:lnTo>
                    <a:pt x="69" y="154"/>
                  </a:lnTo>
                  <a:lnTo>
                    <a:pt x="85" y="123"/>
                  </a:lnTo>
                  <a:lnTo>
                    <a:pt x="67" y="102"/>
                  </a:lnTo>
                  <a:lnTo>
                    <a:pt x="72" y="79"/>
                  </a:lnTo>
                  <a:lnTo>
                    <a:pt x="55" y="58"/>
                  </a:lnTo>
                  <a:lnTo>
                    <a:pt x="55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de-DE" b="0" dirty="0">
                <a:latin typeface="Arial" charset="0"/>
              </a:endParaRPr>
            </a:p>
          </p:txBody>
        </p:sp>
        <p:sp>
          <p:nvSpPr>
            <p:cNvPr id="149554" name="Oval 39"/>
            <p:cNvSpPr>
              <a:spLocks noChangeAspect="1" noChangeArrowheads="1"/>
            </p:cNvSpPr>
            <p:nvPr/>
          </p:nvSpPr>
          <p:spPr bwMode="auto">
            <a:xfrm>
              <a:off x="2551272" y="4001293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55" name="Oval 41"/>
            <p:cNvSpPr>
              <a:spLocks noChangeAspect="1" noChangeArrowheads="1"/>
            </p:cNvSpPr>
            <p:nvPr/>
          </p:nvSpPr>
          <p:spPr bwMode="auto">
            <a:xfrm>
              <a:off x="2635093" y="5066133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56" name="Oval 42"/>
            <p:cNvSpPr>
              <a:spLocks noChangeAspect="1" noChangeArrowheads="1"/>
            </p:cNvSpPr>
            <p:nvPr/>
          </p:nvSpPr>
          <p:spPr bwMode="auto">
            <a:xfrm>
              <a:off x="2429193" y="4170680"/>
              <a:ext cx="106363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57" name="Oval 43"/>
            <p:cNvSpPr>
              <a:spLocks noChangeAspect="1" noChangeArrowheads="1"/>
            </p:cNvSpPr>
            <p:nvPr/>
          </p:nvSpPr>
          <p:spPr bwMode="auto">
            <a:xfrm>
              <a:off x="3999866" y="2799557"/>
              <a:ext cx="106363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58" name="Oval 44"/>
            <p:cNvSpPr>
              <a:spLocks noChangeAspect="1" noChangeArrowheads="1"/>
            </p:cNvSpPr>
            <p:nvPr/>
          </p:nvSpPr>
          <p:spPr bwMode="auto">
            <a:xfrm>
              <a:off x="2969578" y="3836035"/>
              <a:ext cx="106363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59" name="Oval 45"/>
            <p:cNvSpPr>
              <a:spLocks noChangeAspect="1" noChangeArrowheads="1"/>
            </p:cNvSpPr>
            <p:nvPr/>
          </p:nvSpPr>
          <p:spPr bwMode="auto">
            <a:xfrm>
              <a:off x="3019586" y="4386263"/>
              <a:ext cx="106362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0" name="Oval 46"/>
            <p:cNvSpPr>
              <a:spLocks noChangeAspect="1" noChangeArrowheads="1"/>
            </p:cNvSpPr>
            <p:nvPr/>
          </p:nvSpPr>
          <p:spPr bwMode="auto">
            <a:xfrm>
              <a:off x="2623187" y="4137025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1" name="Oval 47"/>
            <p:cNvSpPr>
              <a:spLocks noChangeAspect="1" noChangeArrowheads="1"/>
            </p:cNvSpPr>
            <p:nvPr/>
          </p:nvSpPr>
          <p:spPr bwMode="auto">
            <a:xfrm>
              <a:off x="3745073" y="4511675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2" name="Oval 48"/>
            <p:cNvSpPr>
              <a:spLocks noChangeAspect="1" noChangeArrowheads="1"/>
            </p:cNvSpPr>
            <p:nvPr/>
          </p:nvSpPr>
          <p:spPr bwMode="auto">
            <a:xfrm>
              <a:off x="3180716" y="5586413"/>
              <a:ext cx="109538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3" name="Oval 49"/>
            <p:cNvSpPr>
              <a:spLocks noChangeAspect="1" noChangeArrowheads="1"/>
            </p:cNvSpPr>
            <p:nvPr/>
          </p:nvSpPr>
          <p:spPr bwMode="auto">
            <a:xfrm>
              <a:off x="4241644" y="5408875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4" name="Oval 50"/>
            <p:cNvSpPr>
              <a:spLocks noChangeAspect="1" noChangeArrowheads="1"/>
            </p:cNvSpPr>
            <p:nvPr/>
          </p:nvSpPr>
          <p:spPr bwMode="auto">
            <a:xfrm>
              <a:off x="2640649" y="4236982"/>
              <a:ext cx="107950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5" name="Oval 51"/>
            <p:cNvSpPr>
              <a:spLocks noChangeAspect="1" noChangeArrowheads="1"/>
            </p:cNvSpPr>
            <p:nvPr/>
          </p:nvSpPr>
          <p:spPr bwMode="auto">
            <a:xfrm>
              <a:off x="3137854" y="3971290"/>
              <a:ext cx="106362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6" name="Oval 52"/>
            <p:cNvSpPr>
              <a:spLocks noChangeAspect="1" noChangeArrowheads="1"/>
            </p:cNvSpPr>
            <p:nvPr/>
          </p:nvSpPr>
          <p:spPr bwMode="auto">
            <a:xfrm>
              <a:off x="2738598" y="4129032"/>
              <a:ext cx="106362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  <p:sp>
          <p:nvSpPr>
            <p:cNvPr id="149567" name="Oval 55"/>
            <p:cNvSpPr>
              <a:spLocks noChangeAspect="1" noChangeArrowheads="1"/>
            </p:cNvSpPr>
            <p:nvPr/>
          </p:nvSpPr>
          <p:spPr bwMode="auto">
            <a:xfrm>
              <a:off x="1838168" y="3743643"/>
              <a:ext cx="106362" cy="10795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lIns="91419" tIns="45709" rIns="91419" bIns="45709" anchor="ctr"/>
            <a:lstStyle/>
            <a:p>
              <a:endParaRPr lang="en-US" b="0">
                <a:latin typeface="Arial" charset="0"/>
                <a:cs typeface="Arial" charset="0"/>
              </a:endParaRPr>
            </a:p>
          </p:txBody>
        </p:sp>
      </p:grpSp>
      <p:sp>
        <p:nvSpPr>
          <p:cNvPr id="149568" name="Rechteck 2"/>
          <p:cNvSpPr>
            <a:spLocks noChangeArrowheads="1"/>
          </p:cNvSpPr>
          <p:nvPr/>
        </p:nvSpPr>
        <p:spPr bwMode="auto">
          <a:xfrm>
            <a:off x="282575" y="1416050"/>
            <a:ext cx="1644650" cy="1011238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bg-BG" b="0">
              <a:latin typeface="Arial" charset="0"/>
              <a:cs typeface="Arial" charset="0"/>
            </a:endParaRPr>
          </a:p>
        </p:txBody>
      </p:sp>
      <p:sp>
        <p:nvSpPr>
          <p:cNvPr id="149569" name="Text Box 10"/>
          <p:cNvSpPr txBox="1">
            <a:spLocks noChangeArrowheads="1"/>
          </p:cNvSpPr>
          <p:nvPr/>
        </p:nvSpPr>
        <p:spPr bwMode="auto">
          <a:xfrm>
            <a:off x="5100638" y="2281238"/>
            <a:ext cx="2184400" cy="108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 marL="176213" indent="-176213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Hamburg, 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Olen, Belgium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Pirdop, Bulgaria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Röthenbach, 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9570" name="Text Box 11"/>
          <p:cNvSpPr txBox="1">
            <a:spLocks noChangeArrowheads="1"/>
          </p:cNvSpPr>
          <p:nvPr/>
        </p:nvSpPr>
        <p:spPr bwMode="auto">
          <a:xfrm>
            <a:off x="7419975" y="2165350"/>
            <a:ext cx="2282825" cy="297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 marL="176213" indent="-176213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Avellino, </a:t>
            </a:r>
            <a:r>
              <a:rPr lang="de-DE" sz="1400" b="0" dirty="0">
                <a:solidFill>
                  <a:srgbClr val="000000"/>
                </a:solidFill>
                <a:latin typeface="Arial" charset="0"/>
                <a:cs typeface="Arial" charset="0"/>
              </a:rPr>
              <a:t>Италия</a:t>
            </a: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Buffalo, USA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Dolnẏ Kubin, Slovakia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Emmerich, </a:t>
            </a:r>
            <a:r>
              <a:rPr lang="de-DE" sz="1400" b="0" dirty="0">
                <a:solidFill>
                  <a:srgbClr val="000000"/>
                </a:solidFill>
                <a:latin typeface="Arial" charset="0"/>
              </a:rPr>
              <a:t>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Hamburg, </a:t>
            </a:r>
            <a:r>
              <a:rPr lang="de-DE" sz="1400" b="0" dirty="0">
                <a:solidFill>
                  <a:srgbClr val="000000"/>
                </a:solidFill>
                <a:latin typeface="Arial" charset="0"/>
              </a:rPr>
              <a:t>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Mortara, Italy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Olen, Belgium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Pori, Finland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Birmingham, UK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Stolberg, </a:t>
            </a:r>
            <a:r>
              <a:rPr lang="de-DE" sz="1400" b="0" dirty="0">
                <a:solidFill>
                  <a:srgbClr val="000000"/>
                </a:solidFill>
                <a:latin typeface="Arial" charset="0"/>
              </a:rPr>
              <a:t>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ts val="4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Zutpen, Netherland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49571" name="Text Box 14"/>
          <p:cNvSpPr txBox="1">
            <a:spLocks noChangeArrowheads="1"/>
          </p:cNvSpPr>
          <p:nvPr/>
        </p:nvSpPr>
        <p:spPr bwMode="auto">
          <a:xfrm>
            <a:off x="5126038" y="4325938"/>
            <a:ext cx="2206625" cy="1083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 marL="176213" indent="-176213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24000" algn="l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Fehrbellin, </a:t>
            </a:r>
            <a:r>
              <a:rPr lang="de-DE" sz="1400" b="0" dirty="0" smtClean="0">
                <a:solidFill>
                  <a:srgbClr val="000000"/>
                </a:solidFill>
                <a:latin typeface="Arial" charset="0"/>
              </a:rPr>
              <a:t>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Hamburg, 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Lünen, </a:t>
            </a:r>
            <a:r>
              <a:rPr lang="de-DE" sz="1400" b="0" dirty="0">
                <a:solidFill>
                  <a:srgbClr val="000000"/>
                </a:solidFill>
                <a:latin typeface="Arial" charset="0"/>
              </a:rPr>
              <a:t>Germany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>
              <a:spcBef>
                <a:spcPct val="20000"/>
              </a:spcBef>
              <a:buClr>
                <a:srgbClr val="E57200"/>
              </a:buClr>
              <a:buFont typeface="Arial Black" pitchFamily="34" charset="0"/>
              <a:buChar char="»"/>
            </a:pPr>
            <a:r>
              <a:rPr lang="de-DE" sz="1400" b="0" dirty="0" smtClean="0">
                <a:solidFill>
                  <a:srgbClr val="000000"/>
                </a:solidFill>
                <a:latin typeface="Arial" charset="0"/>
              </a:rPr>
              <a:t>Olen</a:t>
            </a:r>
            <a:r>
              <a:rPr lang="de-DE" sz="14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, Belgium</a:t>
            </a:r>
            <a:endParaRPr lang="de-DE" sz="14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141720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5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419" tIns="45709" rIns="91419" bIns="45709"/>
          <a:lstStyle/>
          <a:p>
            <a:r>
              <a:rPr lang="de-DE" dirty="0" smtClean="0">
                <a:solidFill>
                  <a:srgbClr val="000000"/>
                </a:solidFill>
                <a:latin typeface="Arial Black" pitchFamily="34" charset="0"/>
              </a:rPr>
              <a:t>Aurubis is the leading company in world recycling market</a:t>
            </a:r>
          </a:p>
        </p:txBody>
      </p:sp>
      <p:sp>
        <p:nvSpPr>
          <p:cNvPr id="153603" name="Rectangle 6"/>
          <p:cNvSpPr txBox="1">
            <a:spLocks noGrp="1" noChangeArrowheads="1"/>
          </p:cNvSpPr>
          <p:nvPr/>
        </p:nvSpPr>
        <p:spPr bwMode="auto">
          <a:xfrm>
            <a:off x="9109075" y="6623050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/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A0FC555C-C584-4E00-8B61-EE03C26CD81D}" type="slidenum">
              <a:rPr lang="de-DE" sz="1000" b="0">
                <a:solidFill>
                  <a:srgbClr val="000000"/>
                </a:solidFill>
                <a:latin typeface="Arial" charset="0"/>
                <a:cs typeface="Arial" charset="0"/>
              </a:rPr>
              <a:pPr algn="r">
                <a:buSzPct val="100000"/>
              </a:pPr>
              <a:t>4</a:t>
            </a:fld>
            <a:endParaRPr lang="de-DE" sz="1000" b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153604" name="Object 4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0" name="think-cell Folie" r:id="rId4" imgW="360" imgH="360" progId="">
                  <p:embed/>
                </p:oleObj>
              </mc:Choice>
              <mc:Fallback>
                <p:oleObj name="think-cell Folie" r:id="rId4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05" name="Picture 2" descr="DSC_0342_recycling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363" y="3995738"/>
            <a:ext cx="2859087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3606" name="Object 5"/>
          <p:cNvGraphicFramePr>
            <a:graphicFrameLocks noChangeAspect="1"/>
          </p:cNvGraphicFramePr>
          <p:nvPr/>
        </p:nvGraphicFramePr>
        <p:xfrm>
          <a:off x="3325813" y="1708150"/>
          <a:ext cx="6361112" cy="456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1" name="Arbeitsblatt" r:id="rId7" imgW="6347509" imgH="4556868" progId="Excel.Sheet.8">
                  <p:embed/>
                </p:oleObj>
              </mc:Choice>
              <mc:Fallback>
                <p:oleObj name="Arbeitsblatt" r:id="rId7" imgW="6347509" imgH="4556868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813" y="1708150"/>
                        <a:ext cx="6361112" cy="456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7" name="Rectangle 5"/>
          <p:cNvSpPr>
            <a:spLocks noChangeArrowheads="1"/>
          </p:cNvSpPr>
          <p:nvPr/>
        </p:nvSpPr>
        <p:spPr bwMode="gray">
          <a:xfrm>
            <a:off x="3343275" y="1148576"/>
            <a:ext cx="51889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spcBef>
                <a:spcPct val="20000"/>
              </a:spcBef>
              <a:buSzPct val="100000"/>
            </a:pPr>
            <a:r>
              <a:rPr lang="de-DE" dirty="0" smtClean="0">
                <a:solidFill>
                  <a:srgbClr val="000000"/>
                </a:solidFill>
              </a:rPr>
              <a:t>Global scale recycling materials consumption</a:t>
            </a:r>
            <a:r>
              <a:rPr lang="de-DE" sz="1600" b="0" dirty="0">
                <a:solidFill>
                  <a:srgbClr val="000000"/>
                </a:solidFill>
                <a:latin typeface="Arial" charset="0"/>
                <a:cs typeface="Arial" charset="0"/>
              </a:rPr>
              <a:t/>
            </a:r>
            <a:br>
              <a:rPr lang="de-DE" sz="1600" b="0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de-DE" sz="16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(in thousand tones)</a:t>
            </a:r>
            <a:endParaRPr lang="de-DE" sz="16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53608" name="Picture 8" descr="DSC_0163_recycling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363" y="1189038"/>
            <a:ext cx="2859087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9" name="Text Box 11"/>
          <p:cNvSpPr txBox="1">
            <a:spLocks noChangeArrowheads="1"/>
          </p:cNvSpPr>
          <p:nvPr/>
        </p:nvSpPr>
        <p:spPr bwMode="auto">
          <a:xfrm>
            <a:off x="931863" y="3582988"/>
            <a:ext cx="1569618" cy="36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sz="18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Copper scrab</a:t>
            </a:r>
            <a:endParaRPr lang="de-DE" sz="18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10" name="Text Box 12"/>
          <p:cNvSpPr txBox="1">
            <a:spLocks noChangeArrowheads="1"/>
          </p:cNvSpPr>
          <p:nvPr/>
        </p:nvSpPr>
        <p:spPr bwMode="auto">
          <a:xfrm>
            <a:off x="749856" y="6267450"/>
            <a:ext cx="1826099" cy="36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buSzPct val="100000"/>
            </a:pPr>
            <a:r>
              <a:rPr lang="de-DE" sz="1800" b="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Electronic scrap</a:t>
            </a:r>
            <a:endParaRPr lang="de-DE" sz="1800" b="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53611" name="Text Box 13"/>
          <p:cNvSpPr txBox="1">
            <a:spLocks noChangeArrowheads="1"/>
          </p:cNvSpPr>
          <p:nvPr/>
        </p:nvSpPr>
        <p:spPr bwMode="auto">
          <a:xfrm>
            <a:off x="3873302" y="1887538"/>
            <a:ext cx="1655762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spcBef>
                <a:spcPct val="50000"/>
              </a:spcBef>
              <a:buSzPct val="100000"/>
            </a:pPr>
            <a:r>
              <a:rPr lang="de-DE" sz="1600" dirty="0" smtClean="0">
                <a:solidFill>
                  <a:srgbClr val="A3674F"/>
                </a:solidFill>
                <a:latin typeface="Arial" charset="0"/>
                <a:cs typeface="Arial" charset="0"/>
              </a:rPr>
              <a:t>Aurubis</a:t>
            </a:r>
            <a:endParaRPr lang="de-DE" sz="1600" dirty="0">
              <a:solidFill>
                <a:srgbClr val="A3674F"/>
              </a:solidFill>
              <a:latin typeface="Arial" charset="0"/>
              <a:cs typeface="Arial" charset="0"/>
            </a:endParaRPr>
          </a:p>
        </p:txBody>
      </p:sp>
      <p:sp>
        <p:nvSpPr>
          <p:cNvPr id="153612" name="Text Box 3"/>
          <p:cNvSpPr txBox="1">
            <a:spLocks noChangeArrowheads="1"/>
          </p:cNvSpPr>
          <p:nvPr/>
        </p:nvSpPr>
        <p:spPr bwMode="auto">
          <a:xfrm>
            <a:off x="4911725" y="6407150"/>
            <a:ext cx="48196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r>
              <a:rPr lang="de-DE" sz="1100" b="0">
                <a:solidFill>
                  <a:srgbClr val="9E948A"/>
                </a:solidFill>
                <a:latin typeface="Arial" charset="0"/>
                <a:cs typeface="Arial" charset="0"/>
              </a:rPr>
              <a:t>Източник: Интернет страница на конкурент, изчисления на Аурубис</a:t>
            </a:r>
          </a:p>
        </p:txBody>
      </p:sp>
      <p:sp>
        <p:nvSpPr>
          <p:cNvPr id="153613" name="Line 16"/>
          <p:cNvSpPr>
            <a:spLocks noChangeShapeType="1"/>
          </p:cNvSpPr>
          <p:nvPr/>
        </p:nvSpPr>
        <p:spPr bwMode="auto">
          <a:xfrm>
            <a:off x="3571875" y="5330825"/>
            <a:ext cx="3587750" cy="4763"/>
          </a:xfrm>
          <a:prstGeom prst="line">
            <a:avLst/>
          </a:prstGeom>
          <a:noFill/>
          <a:ln w="9525">
            <a:solidFill>
              <a:schemeClr val="bg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6597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0" y="0"/>
            <a:ext cx="176213" cy="16351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wrap="none" lIns="27060" tIns="0" rIns="27060" bIns="0" anchor="ctr"/>
          <a:lstStyle/>
          <a:p>
            <a:pPr algn="ctr" defTabSz="977900">
              <a:buSzPct val="100000"/>
            </a:pPr>
            <a:r>
              <a:rPr lang="de-DE" sz="1600" b="0">
                <a:solidFill>
                  <a:srgbClr val="000000"/>
                </a:solidFill>
                <a:latin typeface="Arial" charset="0"/>
                <a:ea typeface="ＭＳ Ｐゴシック" pitchFamily="34" charset="-128"/>
                <a:cs typeface="Arial" charset="0"/>
              </a:rPr>
              <a:t>100</a:t>
            </a:r>
          </a:p>
        </p:txBody>
      </p:sp>
      <p:graphicFrame>
        <p:nvGraphicFramePr>
          <p:cNvPr id="156676" name="Object 5"/>
          <p:cNvGraphicFramePr>
            <a:graphicFrameLocks/>
          </p:cNvGraphicFramePr>
          <p:nvPr/>
        </p:nvGraphicFramePr>
        <p:xfrm>
          <a:off x="3152775" y="1557338"/>
          <a:ext cx="6138863" cy="483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99" name="Diagramm" r:id="rId6" imgW="5400707" imgH="4257662" progId="MSGraph.Chart.8">
                  <p:embed followColorScheme="full"/>
                </p:oleObj>
              </mc:Choice>
              <mc:Fallback>
                <p:oleObj name="Diagramm" r:id="rId6" imgW="5400707" imgH="4257662" progId="MSGraph.Chart.8">
                  <p:embed followColorScheme="full"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2775" y="1557338"/>
                        <a:ext cx="6138863" cy="483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6677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 lIns="91158" tIns="45574" rIns="91158" bIns="45574"/>
          <a:lstStyle/>
          <a:p>
            <a:r>
              <a:rPr lang="de-DE" dirty="0" smtClean="0">
                <a:solidFill>
                  <a:srgbClr val="000000"/>
                </a:solidFill>
                <a:latin typeface="Arial Black" pitchFamily="34" charset="0"/>
              </a:rPr>
              <a:t>Aurubis is the second international producer of cathodes</a:t>
            </a:r>
          </a:p>
        </p:txBody>
      </p:sp>
      <p:sp>
        <p:nvSpPr>
          <p:cNvPr id="156678" name="Rectangle 5"/>
          <p:cNvSpPr txBox="1">
            <a:spLocks noGrp="1" noChangeArrowheads="1"/>
          </p:cNvSpPr>
          <p:nvPr/>
        </p:nvSpPr>
        <p:spPr bwMode="auto">
          <a:xfrm>
            <a:off x="9109075" y="6623050"/>
            <a:ext cx="649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/>
          <a:lstStyle>
            <a:lvl1pPr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buSzPct val="100000"/>
            </a:pPr>
            <a:fld id="{BCFBA73B-8B5D-4D5A-8B9F-7B63396607BD}" type="slidenum">
              <a:rPr lang="de-DE" sz="1000" b="0">
                <a:solidFill>
                  <a:srgbClr val="000000"/>
                </a:solidFill>
                <a:latin typeface="Arial" charset="0"/>
                <a:cs typeface="Arial" charset="0"/>
              </a:rPr>
              <a:pPr algn="r">
                <a:buSzPct val="100000"/>
              </a:pPr>
              <a:t>5</a:t>
            </a:fld>
            <a:endParaRPr lang="de-DE" sz="1000" b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56679" name="Picture 12" descr="Kathode_DSC_0147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50" y="1192213"/>
            <a:ext cx="2843213" cy="5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81" name="Text Box 10"/>
          <p:cNvSpPr txBox="1">
            <a:spLocks noChangeArrowheads="1"/>
          </p:cNvSpPr>
          <p:nvPr/>
        </p:nvSpPr>
        <p:spPr bwMode="auto">
          <a:xfrm>
            <a:off x="3370263" y="2209800"/>
            <a:ext cx="2247900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58" tIns="45574" rIns="91158" bIns="45574">
            <a:spAutoFit/>
          </a:bodyPr>
          <a:lstStyle>
            <a:lvl1pPr defTabSz="407988"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407988"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407988"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407988"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407988"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407988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r">
              <a:spcBef>
                <a:spcPct val="50000"/>
              </a:spcBef>
              <a:buSzPct val="100000"/>
            </a:pPr>
            <a:r>
              <a:rPr lang="de-DE" sz="1600" dirty="0" smtClean="0">
                <a:solidFill>
                  <a:srgbClr val="A3674F"/>
                </a:solidFill>
                <a:latin typeface="Arial" charset="0"/>
                <a:ea typeface="ＭＳ Ｐゴシック" pitchFamily="34" charset="-128"/>
                <a:cs typeface="Arial" charset="0"/>
              </a:rPr>
              <a:t>Aurubis</a:t>
            </a:r>
            <a:endParaRPr lang="de-DE" sz="1600" dirty="0">
              <a:solidFill>
                <a:srgbClr val="A3674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56682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368675" y="1123177"/>
            <a:ext cx="401552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Arial Black" pitchFamily="34" charset="0"/>
              <a:buNone/>
            </a:pPr>
            <a:r>
              <a:rPr lang="en-US" b="0" dirty="0" smtClean="0">
                <a:latin typeface="Arial" charset="0"/>
              </a:rPr>
              <a:t>International </a:t>
            </a:r>
            <a:r>
              <a:rPr lang="en-US" dirty="0"/>
              <a:t>producers of cathodes</a:t>
            </a:r>
            <a:r>
              <a:rPr lang="en-GB" dirty="0"/>
              <a:t/>
            </a:r>
            <a:br>
              <a:rPr lang="en-GB" dirty="0"/>
            </a:br>
            <a:r>
              <a:rPr lang="en-US" sz="1600" b="0" dirty="0" smtClean="0">
                <a:latin typeface="Arial" charset="0"/>
              </a:rPr>
              <a:t>(in thousand tones</a:t>
            </a:r>
            <a:r>
              <a:rPr lang="bg-BG" sz="1600" b="0" dirty="0" smtClean="0">
                <a:latin typeface="Arial" charset="0"/>
              </a:rPr>
              <a:t>)</a:t>
            </a:r>
            <a:endParaRPr lang="en-GB" sz="1600" b="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24399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 sz="quarter" idx="4294967295"/>
          </p:nvPr>
        </p:nvSpPr>
        <p:spPr/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Production for </a:t>
            </a:r>
            <a:r>
              <a:rPr lang="bg-BG" dirty="0" smtClean="0">
                <a:latin typeface="Arial Black" pitchFamily="34" charset="0"/>
              </a:rPr>
              <a:t>201</a:t>
            </a:r>
            <a:r>
              <a:rPr lang="en-US" dirty="0" smtClean="0">
                <a:latin typeface="Arial Black" pitchFamily="34" charset="0"/>
              </a:rPr>
              <a:t>6</a:t>
            </a:r>
            <a:endParaRPr lang="bg-BG" dirty="0" smtClean="0">
              <a:latin typeface="Arial Black" pitchFamily="34" charset="0"/>
            </a:endParaRPr>
          </a:p>
        </p:txBody>
      </p:sp>
      <p:pic>
        <p:nvPicPr>
          <p:cNvPr id="83981" name="Picture 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6513" y="981075"/>
            <a:ext cx="2303462" cy="153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85" name="Picture 17" descr="2fe18e19e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981075"/>
            <a:ext cx="2303463" cy="153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986" name="Picture 1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9488" y="981075"/>
            <a:ext cx="230505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987" name="Text Box 19"/>
          <p:cNvSpPr txBox="1">
            <a:spLocks noChangeArrowheads="1"/>
          </p:cNvSpPr>
          <p:nvPr/>
        </p:nvSpPr>
        <p:spPr bwMode="auto">
          <a:xfrm>
            <a:off x="273050" y="2565400"/>
            <a:ext cx="2159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/>
              <a:t>Metallurgy</a:t>
            </a:r>
            <a:endParaRPr lang="bg-BG" sz="1400" dirty="0">
              <a:latin typeface="Arial" charset="0"/>
            </a:endParaRPr>
          </a:p>
        </p:txBody>
      </p:sp>
      <p:sp>
        <p:nvSpPr>
          <p:cNvPr id="83988" name="Text Box 20"/>
          <p:cNvSpPr txBox="1">
            <a:spLocks noChangeArrowheads="1"/>
          </p:cNvSpPr>
          <p:nvPr/>
        </p:nvSpPr>
        <p:spPr bwMode="auto">
          <a:xfrm>
            <a:off x="2649538" y="2547938"/>
            <a:ext cx="2159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</a:rPr>
              <a:t>Warehouse</a:t>
            </a:r>
            <a:endParaRPr lang="bg-BG" sz="1400" dirty="0">
              <a:latin typeface="Arial" charset="0"/>
            </a:endParaRPr>
          </a:p>
        </p:txBody>
      </p:sp>
      <p:sp>
        <p:nvSpPr>
          <p:cNvPr id="83989" name="Text Box 21"/>
          <p:cNvSpPr txBox="1">
            <a:spLocks noChangeArrowheads="1"/>
          </p:cNvSpPr>
          <p:nvPr/>
        </p:nvSpPr>
        <p:spPr bwMode="auto">
          <a:xfrm>
            <a:off x="5026025" y="2551113"/>
            <a:ext cx="2159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err="1" smtClean="0">
                <a:latin typeface="Arial" charset="0"/>
              </a:rPr>
              <a:t>Sulphuric</a:t>
            </a:r>
            <a:r>
              <a:rPr lang="en-US" sz="1400" dirty="0" smtClean="0">
                <a:latin typeface="Arial" charset="0"/>
              </a:rPr>
              <a:t> Acid Plant</a:t>
            </a:r>
            <a:endParaRPr lang="bg-BG" sz="1400" dirty="0">
              <a:latin typeface="Arial" charset="0"/>
            </a:endParaRPr>
          </a:p>
        </p:txBody>
      </p:sp>
      <p:sp>
        <p:nvSpPr>
          <p:cNvPr id="83990" name="Text Box 22"/>
          <p:cNvSpPr txBox="1">
            <a:spLocks noChangeArrowheads="1"/>
          </p:cNvSpPr>
          <p:nvPr/>
        </p:nvSpPr>
        <p:spPr bwMode="auto">
          <a:xfrm>
            <a:off x="7400925" y="2565400"/>
            <a:ext cx="2159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latin typeface="Arial" charset="0"/>
              </a:rPr>
              <a:t>Flotation Plant</a:t>
            </a:r>
            <a:endParaRPr lang="bg-BG" sz="1400" dirty="0">
              <a:latin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49" y="981075"/>
            <a:ext cx="2193609" cy="15351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5385617" y="3510300"/>
            <a:ext cx="4175895" cy="251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265113" indent="-265113" algn="ctr">
              <a:spcBef>
                <a:spcPct val="20000"/>
              </a:spcBef>
              <a:spcAft>
                <a:spcPts val="2400"/>
              </a:spcAft>
              <a:buClr>
                <a:schemeClr val="accent1"/>
              </a:buClr>
              <a:buFont typeface="Arial Black" pitchFamily="34" charset="0"/>
              <a:buNone/>
            </a:pPr>
            <a:r>
              <a:rPr lang="en-US" sz="1800" dirty="0" smtClean="0">
                <a:solidFill>
                  <a:srgbClr val="0066CC"/>
                </a:solidFill>
                <a:cs typeface="Arial" pitchFamily="34" charset="0"/>
              </a:rPr>
              <a:t>Produced:</a:t>
            </a:r>
            <a:endParaRPr lang="en-GB" sz="1800" dirty="0">
              <a:solidFill>
                <a:srgbClr val="0066CC"/>
              </a:solidFill>
              <a:cs typeface="Arial" pitchFamily="34" charset="0"/>
            </a:endParaRP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b="0" dirty="0" smtClean="0">
                <a:cs typeface="Arial" pitchFamily="34" charset="0"/>
              </a:rPr>
              <a:t>Anodes</a:t>
            </a:r>
            <a:r>
              <a:rPr lang="en-GB" sz="1800" b="0" dirty="0">
                <a:cs typeface="Arial" pitchFamily="34" charset="0"/>
              </a:rPr>
              <a:t>		</a:t>
            </a:r>
            <a:r>
              <a:rPr lang="en-GB" sz="1800" b="0" dirty="0" smtClean="0">
                <a:cs typeface="Arial" pitchFamily="34" charset="0"/>
              </a:rPr>
              <a:t>  </a:t>
            </a:r>
            <a:r>
              <a:rPr lang="en-US" sz="1800" b="0" dirty="0" smtClean="0">
                <a:cs typeface="Arial" pitchFamily="34" charset="0"/>
              </a:rPr>
              <a:t>350 000 </a:t>
            </a:r>
            <a:r>
              <a:rPr lang="bg-BG" sz="1800" b="0" dirty="0" smtClean="0">
                <a:cs typeface="Arial" pitchFamily="34" charset="0"/>
              </a:rPr>
              <a:t>t</a:t>
            </a:r>
            <a:endParaRPr lang="en-GB" sz="1800" b="0" dirty="0">
              <a:cs typeface="Arial" pitchFamily="34" charset="0"/>
            </a:endParaRP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b="0" dirty="0" smtClean="0">
                <a:cs typeface="Arial" pitchFamily="34" charset="0"/>
              </a:rPr>
              <a:t>Cathodes</a:t>
            </a:r>
            <a:r>
              <a:rPr lang="en-GB" sz="1800" b="0" dirty="0">
                <a:cs typeface="Arial" pitchFamily="34" charset="0"/>
              </a:rPr>
              <a:t>	             </a:t>
            </a:r>
            <a:r>
              <a:rPr lang="bg-BG" sz="1800" b="0" dirty="0">
                <a:cs typeface="Arial" pitchFamily="34" charset="0"/>
              </a:rPr>
              <a:t>  </a:t>
            </a:r>
            <a:r>
              <a:rPr lang="bg-BG" sz="1800" b="0" dirty="0" smtClean="0">
                <a:cs typeface="Arial" pitchFamily="34" charset="0"/>
              </a:rPr>
              <a:t>  </a:t>
            </a:r>
            <a:r>
              <a:rPr lang="en-US" sz="1800" b="0" dirty="0" smtClean="0">
                <a:cs typeface="Arial" pitchFamily="34" charset="0"/>
              </a:rPr>
              <a:t>230 000</a:t>
            </a:r>
            <a:r>
              <a:rPr lang="bg-BG" sz="1800" b="0" dirty="0" smtClean="0">
                <a:cs typeface="Arial" pitchFamily="34" charset="0"/>
              </a:rPr>
              <a:t> </a:t>
            </a:r>
            <a:r>
              <a:rPr lang="bg-BG" sz="1800" b="0" dirty="0">
                <a:cs typeface="Arial" pitchFamily="34" charset="0"/>
              </a:rPr>
              <a:t>t </a:t>
            </a:r>
            <a:endParaRPr lang="en-GB" sz="1800" b="0" dirty="0">
              <a:cs typeface="Arial" pitchFamily="34" charset="0"/>
            </a:endParaRP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b="0" dirty="0" err="1" smtClean="0">
                <a:cs typeface="Arial" pitchFamily="34" charset="0"/>
              </a:rPr>
              <a:t>Sulphuric</a:t>
            </a:r>
            <a:r>
              <a:rPr lang="en-US" sz="1800" b="0" dirty="0" smtClean="0">
                <a:cs typeface="Arial" pitchFamily="34" charset="0"/>
              </a:rPr>
              <a:t> acid</a:t>
            </a:r>
            <a:r>
              <a:rPr lang="bg-BG" sz="1800" dirty="0">
                <a:cs typeface="Arial" pitchFamily="34" charset="0"/>
              </a:rPr>
              <a:t>	</a:t>
            </a:r>
            <a:r>
              <a:rPr lang="en-US" sz="1800" dirty="0" smtClean="0">
                <a:cs typeface="Arial" pitchFamily="34" charset="0"/>
              </a:rPr>
              <a:t>	</a:t>
            </a:r>
            <a:r>
              <a:rPr lang="bg-BG" sz="1800" dirty="0" smtClean="0">
                <a:cs typeface="Arial" pitchFamily="34" charset="0"/>
              </a:rPr>
              <a:t>1 2</a:t>
            </a:r>
            <a:r>
              <a:rPr lang="en-US" sz="1800" dirty="0" smtClean="0">
                <a:cs typeface="Arial" pitchFamily="34" charset="0"/>
              </a:rPr>
              <a:t>2</a:t>
            </a:r>
            <a:r>
              <a:rPr lang="bg-BG" sz="1800" dirty="0" smtClean="0">
                <a:cs typeface="Arial" pitchFamily="34" charset="0"/>
              </a:rPr>
              <a:t>0 000 </a:t>
            </a:r>
            <a:r>
              <a:rPr lang="en-US" sz="1800" dirty="0" smtClean="0">
                <a:cs typeface="Arial" pitchFamily="34" charset="0"/>
              </a:rPr>
              <a:t>t</a:t>
            </a: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b="1" dirty="0">
                <a:solidFill>
                  <a:srgbClr val="A3674F"/>
                </a:solidFill>
                <a:ea typeface="ＭＳ Ｐゴシック" pitchFamily="34" charset="-128"/>
              </a:rPr>
              <a:t>Iron-silicate </a:t>
            </a:r>
            <a:r>
              <a:rPr lang="en-US" sz="1800" b="1" dirty="0" smtClean="0">
                <a:solidFill>
                  <a:srgbClr val="A3674F"/>
                </a:solidFill>
                <a:ea typeface="ＭＳ Ｐゴシック" pitchFamily="34" charset="-128"/>
              </a:rPr>
              <a:t>fines	    677 000t             </a:t>
            </a:r>
            <a:endParaRPr lang="bg-BG" sz="1800" b="1" dirty="0">
              <a:solidFill>
                <a:srgbClr val="A3674F"/>
              </a:solidFill>
              <a:ea typeface="ＭＳ Ｐゴシック" pitchFamily="34" charset="-128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44488" y="3475373"/>
            <a:ext cx="4592960" cy="2257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265113" indent="-265113" algn="ctr">
              <a:spcBef>
                <a:spcPct val="20000"/>
              </a:spcBef>
              <a:spcAft>
                <a:spcPts val="2400"/>
              </a:spcAft>
              <a:buClr>
                <a:schemeClr val="accent1"/>
              </a:buClr>
              <a:buFont typeface="Arial Black" pitchFamily="34" charset="0"/>
              <a:buNone/>
            </a:pPr>
            <a:r>
              <a:rPr lang="en-US" sz="1800" dirty="0" smtClean="0">
                <a:solidFill>
                  <a:srgbClr val="0066CC"/>
                </a:solidFill>
                <a:cs typeface="Arial" pitchFamily="34" charset="0"/>
              </a:rPr>
              <a:t>Processed: </a:t>
            </a:r>
            <a:endParaRPr lang="en-GB" sz="1800" dirty="0">
              <a:solidFill>
                <a:srgbClr val="0066CC"/>
              </a:solidFill>
              <a:cs typeface="Arial" pitchFamily="34" charset="0"/>
            </a:endParaRP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b="0" dirty="0" smtClean="0">
                <a:cs typeface="Arial" pitchFamily="34" charset="0"/>
              </a:rPr>
              <a:t>Copper concentrates</a:t>
            </a:r>
            <a:r>
              <a:rPr lang="bg-BG" sz="1800" b="0" dirty="0" smtClean="0">
                <a:cs typeface="Arial" pitchFamily="34" charset="0"/>
              </a:rPr>
              <a:t>	1 200 000 </a:t>
            </a:r>
            <a:r>
              <a:rPr lang="en-US" sz="1800" dirty="0" smtClean="0">
                <a:cs typeface="Arial" pitchFamily="34" charset="0"/>
              </a:rPr>
              <a:t>t</a:t>
            </a:r>
            <a:endParaRPr lang="bg-BG" sz="1800" dirty="0">
              <a:cs typeface="Arial" pitchFamily="34" charset="0"/>
            </a:endParaRPr>
          </a:p>
          <a:p>
            <a:pPr marL="265113" indent="-265113" algn="just">
              <a:spcBef>
                <a:spcPct val="20000"/>
              </a:spcBef>
              <a:spcAft>
                <a:spcPts val="1200"/>
              </a:spcAft>
              <a:buClr>
                <a:schemeClr val="accent1"/>
              </a:buClr>
              <a:buFont typeface="Arial Black" pitchFamily="34" charset="0"/>
              <a:buChar char="»"/>
            </a:pPr>
            <a:r>
              <a:rPr lang="en-US" sz="1800" dirty="0" smtClean="0">
                <a:cs typeface="Arial" pitchFamily="34" charset="0"/>
              </a:rPr>
              <a:t>Copper scrap</a:t>
            </a:r>
            <a:r>
              <a:rPr lang="bg-BG" sz="1800" dirty="0" smtClean="0">
                <a:cs typeface="Arial" pitchFamily="34" charset="0"/>
              </a:rPr>
              <a:t>		     56 000 </a:t>
            </a:r>
            <a:r>
              <a:rPr lang="en-US" sz="1800" dirty="0" smtClean="0">
                <a:cs typeface="Arial" pitchFamily="34" charset="0"/>
              </a:rPr>
              <a:t>t      </a:t>
            </a:r>
            <a:endParaRPr lang="bg-BG" sz="1800" b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263155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7" grpId="0"/>
      <p:bldP spid="83988" grpId="0"/>
      <p:bldP spid="83989" grpId="0"/>
      <p:bldP spid="83990" grpId="0"/>
      <p:bldP spid="14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Production process</a:t>
            </a:r>
            <a:endParaRPr lang="bg-BG" dirty="0" smtClean="0">
              <a:latin typeface="Arial Black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3216"/>
            <a:ext cx="9906000" cy="147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4143"/>
            <a:ext cx="9906000" cy="147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18140"/>
            <a:ext cx="9906000" cy="1476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8" b="1"/>
          <a:stretch/>
        </p:blipFill>
        <p:spPr bwMode="auto">
          <a:xfrm>
            <a:off x="0" y="1020726"/>
            <a:ext cx="9906000" cy="140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 flipH="1">
            <a:off x="2333592" y="4581128"/>
            <a:ext cx="3555512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rgbClr val="BB6745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8438" name="Picture 6" descr="C:\Users\u998840\Documents\Fayalite\scientific articles\info_Aurubis\EXVLADOCOMP\FAYALITE\AurubisBulgariaSlagIronFin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4221088"/>
            <a:ext cx="1773080" cy="1067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8544" y="5157192"/>
            <a:ext cx="13681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A3674F"/>
                </a:solidFill>
                <a:latin typeface="Calibri" pitchFamily="34" charset="0"/>
                <a:ea typeface="ＭＳ Ｐゴシック" pitchFamily="34" charset="-128"/>
              </a:rPr>
              <a:t>Iron-silicate fines</a:t>
            </a:r>
          </a:p>
        </p:txBody>
      </p:sp>
    </p:spTree>
    <p:extLst>
      <p:ext uri="{BB962C8B-B14F-4D97-AF65-F5344CB8AC3E}">
        <p14:creationId xmlns:p14="http://schemas.microsoft.com/office/powerpoint/2010/main" val="3993564355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4232275" y="1989485"/>
            <a:ext cx="5257800" cy="143951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chemeClr val="accent1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721" name="Text Box 5"/>
          <p:cNvSpPr txBox="1">
            <a:spLocks noChangeArrowheads="1"/>
          </p:cNvSpPr>
          <p:nvPr/>
        </p:nvSpPr>
        <p:spPr bwMode="auto">
          <a:xfrm>
            <a:off x="4342010" y="1272557"/>
            <a:ext cx="5148065" cy="518218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marL="457200" indent="-4572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8291513" algn="r"/>
              </a:tabLst>
              <a:defRPr sz="2000" b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>
                <a:solidFill>
                  <a:schemeClr val="bg2"/>
                </a:solidFill>
                <a:latin typeface="Arial Black" pitchFamily="34" charset="0"/>
              </a:rPr>
              <a:t>Aurubis as a company</a:t>
            </a:r>
            <a:endParaRPr lang="de-DE" sz="2100" b="0" dirty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1"/>
                </a:solidFill>
                <a:latin typeface="Arial Black" pitchFamily="34" charset="0"/>
              </a:rPr>
              <a:t>Iron-silicate fines (ISF) - application in concrete pavements</a:t>
            </a:r>
            <a:endParaRPr lang="bg-BG" sz="2100" b="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b="0" dirty="0" smtClean="0">
                <a:solidFill>
                  <a:schemeClr val="bg2"/>
                </a:solidFill>
                <a:latin typeface="Arial Black" pitchFamily="34" charset="0"/>
                <a:cs typeface="Arial" charset="0"/>
              </a:rPr>
              <a:t>Influence of ISF on fresh concrete mixture</a:t>
            </a:r>
            <a:endParaRPr lang="bg-BG" sz="2100" b="0" dirty="0" smtClean="0">
              <a:solidFill>
                <a:schemeClr val="bg2"/>
              </a:solidFill>
              <a:latin typeface="Arial Black" pitchFamily="34" charset="0"/>
              <a:cs typeface="Arial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Influence of ISF on hardened concrete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  <a:p>
            <a:pPr>
              <a:lnSpc>
                <a:spcPct val="135000"/>
              </a:lnSpc>
              <a:spcAft>
                <a:spcPct val="90000"/>
              </a:spcAft>
              <a:buFontTx/>
              <a:buAutoNum type="arabicPeriod"/>
            </a:pPr>
            <a:r>
              <a:rPr lang="en-US" sz="2100" dirty="0" smtClean="0">
                <a:solidFill>
                  <a:schemeClr val="bg2"/>
                </a:solidFill>
                <a:latin typeface="Arial Black" pitchFamily="34" charset="0"/>
              </a:rPr>
              <a:t>Conclusions</a:t>
            </a:r>
            <a:endParaRPr lang="bg-BG" sz="2100" dirty="0" smtClean="0">
              <a:solidFill>
                <a:schemeClr val="bg2"/>
              </a:solidFill>
              <a:latin typeface="Arial Black" pitchFamily="34" charset="0"/>
            </a:endParaRPr>
          </a:p>
        </p:txBody>
      </p:sp>
      <p:pic>
        <p:nvPicPr>
          <p:cNvPr id="1741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3" t="3080" b="22523"/>
          <a:stretch/>
        </p:blipFill>
        <p:spPr bwMode="auto">
          <a:xfrm>
            <a:off x="263029" y="1268760"/>
            <a:ext cx="3825875" cy="511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218020"/>
      </p:ext>
    </p:extLst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DF89C97-8B28-4354-BFEF-5EFAE244BF51}" type="slidenum">
              <a:rPr lang="en-US" sz="1000" smtClean="0">
                <a:solidFill>
                  <a:srgbClr val="000000"/>
                </a:solidFill>
              </a:rPr>
              <a:pPr/>
              <a:t>9</a:t>
            </a:fld>
            <a:endParaRPr lang="en-US" sz="1000" smtClean="0">
              <a:solidFill>
                <a:srgbClr val="000000"/>
              </a:solidFill>
            </a:endParaRPr>
          </a:p>
        </p:txBody>
      </p:sp>
      <p:sp>
        <p:nvSpPr>
          <p:cNvPr id="15363" name="Rectangle 6"/>
          <p:cNvSpPr txBox="1">
            <a:spLocks noGrp="1" noChangeArrowheads="1"/>
          </p:cNvSpPr>
          <p:nvPr/>
        </p:nvSpPr>
        <p:spPr bwMode="auto">
          <a:xfrm>
            <a:off x="8482013" y="6623050"/>
            <a:ext cx="127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1000">
                <a:solidFill>
                  <a:srgbClr val="000000"/>
                </a:solidFill>
                <a:cs typeface="Arial" charset="0"/>
              </a:rPr>
              <a:t> </a:t>
            </a:r>
            <a:fld id="{2D434DA0-E9B7-4582-846F-832DBD0F71CA}" type="slidenum">
              <a:rPr lang="en-US" sz="1000">
                <a:solidFill>
                  <a:srgbClr val="000000"/>
                </a:solidFill>
                <a:cs typeface="Arial" charset="0"/>
              </a:rPr>
              <a:pPr algn="r"/>
              <a:t>9</a:t>
            </a:fld>
            <a:endParaRPr lang="en-US" sz="10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5364" name="Rectangle 9"/>
          <p:cNvSpPr txBox="1">
            <a:spLocks noGrp="1" noChangeArrowheads="1"/>
          </p:cNvSpPr>
          <p:nvPr/>
        </p:nvSpPr>
        <p:spPr bwMode="auto">
          <a:xfrm>
            <a:off x="169863" y="6653213"/>
            <a:ext cx="292576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5000"/>
              </a:lnSpc>
            </a:pPr>
            <a:endParaRPr lang="en-US" sz="800">
              <a:solidFill>
                <a:srgbClr val="9E948A"/>
              </a:solidFill>
              <a:cs typeface="Arial" charset="0"/>
            </a:endParaRPr>
          </a:p>
        </p:txBody>
      </p:sp>
      <p:sp>
        <p:nvSpPr>
          <p:cNvPr id="15365" name="Rectangle 2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Iron-silicate fines: definition &amp; characteristics</a:t>
            </a:r>
            <a:endParaRPr lang="en-GB" dirty="0" smtClean="0"/>
          </a:p>
        </p:txBody>
      </p:sp>
      <p:sp>
        <p:nvSpPr>
          <p:cNvPr id="15368" name="TextBox 4"/>
          <p:cNvSpPr txBox="1">
            <a:spLocks noChangeArrowheads="1"/>
          </p:cNvSpPr>
          <p:nvPr/>
        </p:nvSpPr>
        <p:spPr bwMode="auto">
          <a:xfrm>
            <a:off x="287332" y="981074"/>
            <a:ext cx="9171977" cy="852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1200"/>
              </a:spcBef>
              <a:buClr>
                <a:srgbClr val="0076B0"/>
              </a:buClr>
            </a:pPr>
            <a:r>
              <a:rPr lang="en-US" u="sng" dirty="0" smtClean="0">
                <a:solidFill>
                  <a:srgbClr val="000000"/>
                </a:solidFill>
                <a:cs typeface="Arial" charset="0"/>
              </a:rPr>
              <a:t>Definition</a:t>
            </a:r>
            <a:endParaRPr lang="en-US" u="sng" dirty="0">
              <a:solidFill>
                <a:srgbClr val="FF0000"/>
              </a:solidFill>
              <a:cs typeface="Arial" charset="0"/>
            </a:endParaRPr>
          </a:p>
          <a:p>
            <a:pPr lvl="1"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By-product, g</a:t>
            </a:r>
            <a:r>
              <a:rPr lang="en-US" dirty="0" smtClean="0">
                <a:cs typeface="Arial" charset="0"/>
              </a:rPr>
              <a:t>enerated by a flotation of copper slag (both from furnaces and convertors), during the metallurgic process in the copper plant.</a:t>
            </a: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US" u="sng" dirty="0">
                <a:solidFill>
                  <a:srgbClr val="000000"/>
                </a:solidFill>
              </a:rPr>
              <a:t>Chemical composition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US" dirty="0" smtClean="0"/>
              <a:t>Mostly ferrous and silicate oxides (</a:t>
            </a:r>
            <a:r>
              <a:rPr lang="en-GB" dirty="0" smtClean="0"/>
              <a:t>Fe</a:t>
            </a:r>
            <a:r>
              <a:rPr lang="en-GB" sz="1600" dirty="0" smtClean="0"/>
              <a:t>2</a:t>
            </a:r>
            <a:r>
              <a:rPr lang="en-GB" dirty="0" smtClean="0"/>
              <a:t>O</a:t>
            </a:r>
            <a:r>
              <a:rPr lang="en-GB" sz="1600" dirty="0" smtClean="0"/>
              <a:t>3</a:t>
            </a:r>
            <a:r>
              <a:rPr lang="en-GB" dirty="0" smtClean="0"/>
              <a:t> </a:t>
            </a:r>
            <a:r>
              <a:rPr lang="en-GB" dirty="0"/>
              <a:t>in the form of fayalite (Fe</a:t>
            </a:r>
            <a:r>
              <a:rPr lang="en-GB" sz="1600" dirty="0"/>
              <a:t>2</a:t>
            </a:r>
            <a:r>
              <a:rPr lang="en-GB" dirty="0"/>
              <a:t>SiO</a:t>
            </a:r>
            <a:r>
              <a:rPr lang="en-GB" sz="1600" dirty="0"/>
              <a:t>4</a:t>
            </a:r>
            <a:r>
              <a:rPr lang="en-GB" dirty="0"/>
              <a:t>) and magnetite (Fe</a:t>
            </a:r>
            <a:r>
              <a:rPr lang="en-GB" sz="1600" dirty="0"/>
              <a:t>3</a:t>
            </a:r>
            <a:r>
              <a:rPr lang="en-GB" dirty="0"/>
              <a:t>O</a:t>
            </a:r>
            <a:r>
              <a:rPr lang="en-GB" sz="1600" dirty="0"/>
              <a:t>4</a:t>
            </a:r>
            <a:r>
              <a:rPr lang="en-GB" dirty="0"/>
              <a:t>)), together with smaller quantities of aluminium, calcium and magnesium </a:t>
            </a:r>
            <a:r>
              <a:rPr lang="en-GB" dirty="0" smtClean="0"/>
              <a:t>oxides.</a:t>
            </a:r>
          </a:p>
          <a:p>
            <a:pPr marL="457200" lvl="1" indent="-45720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r>
              <a:rPr lang="en-GB" u="sng" dirty="0"/>
              <a:t>Physical characteristics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/>
              <a:t>dark angular particles with rough texture and irregular </a:t>
            </a:r>
            <a:r>
              <a:rPr lang="en-GB" dirty="0" smtClean="0"/>
              <a:t>		  shape</a:t>
            </a:r>
            <a:endParaRPr lang="en-GB" dirty="0"/>
          </a:p>
          <a:p>
            <a:pPr lvl="1">
              <a:lnSpc>
                <a:spcPct val="130000"/>
              </a:lnSpc>
              <a:spcBef>
                <a:spcPts val="6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r>
              <a:rPr lang="en-GB" dirty="0" smtClean="0"/>
              <a:t>specific </a:t>
            </a:r>
            <a:r>
              <a:rPr lang="en-GB" dirty="0"/>
              <a:t>density is 3.8 g/cm³ </a:t>
            </a:r>
            <a:r>
              <a:rPr lang="en-GB" dirty="0" smtClean="0"/>
              <a:t>(EN </a:t>
            </a:r>
            <a:r>
              <a:rPr lang="en-GB" dirty="0"/>
              <a:t>1097-6)</a:t>
            </a:r>
            <a:r>
              <a:rPr lang="en-GB" dirty="0" smtClean="0"/>
              <a:t>							                    </a:t>
            </a:r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en-GB" dirty="0"/>
          </a:p>
          <a:p>
            <a:pPr marL="457200" lvl="1" indent="0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</a:pPr>
            <a:endParaRPr lang="en-GB" dirty="0" smtClean="0"/>
          </a:p>
          <a:p>
            <a:pPr lvl="1">
              <a:lnSpc>
                <a:spcPct val="130000"/>
              </a:lnSpc>
              <a:spcBef>
                <a:spcPct val="50000"/>
              </a:spcBef>
              <a:spcAft>
                <a:spcPts val="1200"/>
              </a:spcAft>
              <a:buClr>
                <a:srgbClr val="0076B0"/>
              </a:buClr>
              <a:buFont typeface="Arial Black" pitchFamily="34" charset="0"/>
              <a:buChar char="»"/>
            </a:pPr>
            <a:endParaRPr lang="bg-BG" dirty="0" smtClean="0">
              <a:cs typeface="Arial" charset="0"/>
            </a:endParaRPr>
          </a:p>
        </p:txBody>
      </p:sp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272" y="4355461"/>
            <a:ext cx="1960261" cy="188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87522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nuqZtKEiES8Ie9XC0JTH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TwGQE8uWk2YWXypnTEfWA"/>
</p:tagLst>
</file>

<file path=ppt/theme/theme1.xml><?xml version="1.0" encoding="utf-8"?>
<a:theme xmlns:a="http://schemas.openxmlformats.org/drawingml/2006/main" name="4_masterweiss">
  <a:themeElements>
    <a:clrScheme name="4_masterweiss 5">
      <a:dk1>
        <a:srgbClr val="000000"/>
      </a:dk1>
      <a:lt1>
        <a:srgbClr val="FFFFFF"/>
      </a:lt1>
      <a:dk2>
        <a:srgbClr val="003479"/>
      </a:dk2>
      <a:lt2>
        <a:srgbClr val="9E948A"/>
      </a:lt2>
      <a:accent1>
        <a:srgbClr val="0076B0"/>
      </a:accent1>
      <a:accent2>
        <a:srgbClr val="F3C138"/>
      </a:accent2>
      <a:accent3>
        <a:srgbClr val="FFFFFF"/>
      </a:accent3>
      <a:accent4>
        <a:srgbClr val="000000"/>
      </a:accent4>
      <a:accent5>
        <a:srgbClr val="AABDD4"/>
      </a:accent5>
      <a:accent6>
        <a:srgbClr val="DCAF32"/>
      </a:accent6>
      <a:hlink>
        <a:srgbClr val="E57200"/>
      </a:hlink>
      <a:folHlink>
        <a:srgbClr val="A3674F"/>
      </a:folHlink>
    </a:clrScheme>
    <a:fontScheme name="4_masterweis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masterwei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0C0"/>
        </a:accent1>
        <a:accent2>
          <a:srgbClr val="002A7E"/>
        </a:accent2>
        <a:accent3>
          <a:srgbClr val="FFFFFF"/>
        </a:accent3>
        <a:accent4>
          <a:srgbClr val="000000"/>
        </a:accent4>
        <a:accent5>
          <a:srgbClr val="AACDDC"/>
        </a:accent5>
        <a:accent6>
          <a:srgbClr val="002572"/>
        </a:accent6>
        <a:hlink>
          <a:srgbClr val="F08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2">
        <a:dk1>
          <a:srgbClr val="002966"/>
        </a:dk1>
        <a:lt1>
          <a:srgbClr val="FFFFFF"/>
        </a:lt1>
        <a:dk2>
          <a:srgbClr val="000000"/>
        </a:dk2>
        <a:lt2>
          <a:srgbClr val="808080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2156"/>
        </a:accent4>
        <a:accent5>
          <a:srgbClr val="AABDD4"/>
        </a:accent5>
        <a:accent6>
          <a:srgbClr val="DCAF32"/>
        </a:accent6>
        <a:hlink>
          <a:srgbClr val="F08C00"/>
        </a:hlink>
        <a:folHlink>
          <a:srgbClr val="CE69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3">
        <a:dk1>
          <a:srgbClr val="000000"/>
        </a:dk1>
        <a:lt1>
          <a:srgbClr val="FFFFFF"/>
        </a:lt1>
        <a:dk2>
          <a:srgbClr val="003479"/>
        </a:dk2>
        <a:lt2>
          <a:srgbClr val="AFA79F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0089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4">
        <a:dk1>
          <a:srgbClr val="000000"/>
        </a:dk1>
        <a:lt1>
          <a:srgbClr val="FFFFFF"/>
        </a:lt1>
        <a:dk2>
          <a:srgbClr val="003479"/>
        </a:dk2>
        <a:lt2>
          <a:srgbClr val="9E948A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0089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5">
        <a:dk1>
          <a:srgbClr val="000000"/>
        </a:dk1>
        <a:lt1>
          <a:srgbClr val="FFFFFF"/>
        </a:lt1>
        <a:dk2>
          <a:srgbClr val="003479"/>
        </a:dk2>
        <a:lt2>
          <a:srgbClr val="9E948A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A3674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masterweiss">
  <a:themeElements>
    <a:clrScheme name="4_masterweiss 5">
      <a:dk1>
        <a:srgbClr val="000000"/>
      </a:dk1>
      <a:lt1>
        <a:srgbClr val="FFFFFF"/>
      </a:lt1>
      <a:dk2>
        <a:srgbClr val="003479"/>
      </a:dk2>
      <a:lt2>
        <a:srgbClr val="9E948A"/>
      </a:lt2>
      <a:accent1>
        <a:srgbClr val="0076B0"/>
      </a:accent1>
      <a:accent2>
        <a:srgbClr val="F3C138"/>
      </a:accent2>
      <a:accent3>
        <a:srgbClr val="FFFFFF"/>
      </a:accent3>
      <a:accent4>
        <a:srgbClr val="000000"/>
      </a:accent4>
      <a:accent5>
        <a:srgbClr val="AABDD4"/>
      </a:accent5>
      <a:accent6>
        <a:srgbClr val="DCAF32"/>
      </a:accent6>
      <a:hlink>
        <a:srgbClr val="E57200"/>
      </a:hlink>
      <a:folHlink>
        <a:srgbClr val="A3674F"/>
      </a:folHlink>
    </a:clrScheme>
    <a:fontScheme name="4_masterweis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masterwei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A0C0"/>
        </a:accent1>
        <a:accent2>
          <a:srgbClr val="002A7E"/>
        </a:accent2>
        <a:accent3>
          <a:srgbClr val="FFFFFF"/>
        </a:accent3>
        <a:accent4>
          <a:srgbClr val="000000"/>
        </a:accent4>
        <a:accent5>
          <a:srgbClr val="AACDDC"/>
        </a:accent5>
        <a:accent6>
          <a:srgbClr val="002572"/>
        </a:accent6>
        <a:hlink>
          <a:srgbClr val="F08C00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2">
        <a:dk1>
          <a:srgbClr val="002966"/>
        </a:dk1>
        <a:lt1>
          <a:srgbClr val="FFFFFF"/>
        </a:lt1>
        <a:dk2>
          <a:srgbClr val="000000"/>
        </a:dk2>
        <a:lt2>
          <a:srgbClr val="808080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2156"/>
        </a:accent4>
        <a:accent5>
          <a:srgbClr val="AABDD4"/>
        </a:accent5>
        <a:accent6>
          <a:srgbClr val="DCAF32"/>
        </a:accent6>
        <a:hlink>
          <a:srgbClr val="F08C00"/>
        </a:hlink>
        <a:folHlink>
          <a:srgbClr val="CE69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3">
        <a:dk1>
          <a:srgbClr val="000000"/>
        </a:dk1>
        <a:lt1>
          <a:srgbClr val="FFFFFF"/>
        </a:lt1>
        <a:dk2>
          <a:srgbClr val="003479"/>
        </a:dk2>
        <a:lt2>
          <a:srgbClr val="AFA79F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0089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4">
        <a:dk1>
          <a:srgbClr val="000000"/>
        </a:dk1>
        <a:lt1>
          <a:srgbClr val="FFFFFF"/>
        </a:lt1>
        <a:dk2>
          <a:srgbClr val="003479"/>
        </a:dk2>
        <a:lt2>
          <a:srgbClr val="9E948A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0089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masterweiss 5">
        <a:dk1>
          <a:srgbClr val="000000"/>
        </a:dk1>
        <a:lt1>
          <a:srgbClr val="FFFFFF"/>
        </a:lt1>
        <a:dk2>
          <a:srgbClr val="003479"/>
        </a:dk2>
        <a:lt2>
          <a:srgbClr val="9E948A"/>
        </a:lt2>
        <a:accent1>
          <a:srgbClr val="0076B0"/>
        </a:accent1>
        <a:accent2>
          <a:srgbClr val="F3C138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DCAF32"/>
        </a:accent6>
        <a:hlink>
          <a:srgbClr val="E57200"/>
        </a:hlink>
        <a:folHlink>
          <a:srgbClr val="A3674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4704</TotalTime>
  <Words>1073</Words>
  <Application>Microsoft Office PowerPoint</Application>
  <PresentationFormat>A4 Paper (210x297 mm)</PresentationFormat>
  <Paragraphs>312</Paragraphs>
  <Slides>20</Slides>
  <Notes>17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4_masterweiss</vt:lpstr>
      <vt:lpstr>5_masterweiss</vt:lpstr>
      <vt:lpstr>think-cell Folie</vt:lpstr>
      <vt:lpstr>Arbeitsblatt</vt:lpstr>
      <vt:lpstr>Diagramm</vt:lpstr>
      <vt:lpstr>UTILIZATION OF IRON-SILICATE FINES AS REPLACEMENT OF FINE AGGREGATES IN CEMENT CONCRETE PAVEMENTS </vt:lpstr>
      <vt:lpstr>PowerPoint Presentation</vt:lpstr>
      <vt:lpstr>Aurubis Group Globally</vt:lpstr>
      <vt:lpstr>Aurubis is the leading company in world recycling market</vt:lpstr>
      <vt:lpstr>Aurubis is the second international producer of cathodes</vt:lpstr>
      <vt:lpstr>Production for 2016</vt:lpstr>
      <vt:lpstr>Production process</vt:lpstr>
      <vt:lpstr>PowerPoint Presentation</vt:lpstr>
      <vt:lpstr>Iron-silicate fines: definition &amp; characteristics</vt:lpstr>
      <vt:lpstr>Iron-silicate fines: definition &amp; characteristics</vt:lpstr>
      <vt:lpstr>Iron-silicate fines as a building material</vt:lpstr>
      <vt:lpstr>PowerPoint Presentation</vt:lpstr>
      <vt:lpstr>Fresh concrete mixture with ISF</vt:lpstr>
      <vt:lpstr>Fresh concrete mixture with ISF</vt:lpstr>
      <vt:lpstr>PowerPoint Presentation</vt:lpstr>
      <vt:lpstr>Hardened concrete with ISF</vt:lpstr>
      <vt:lpstr>Hardened concrete with ISF</vt:lpstr>
      <vt:lpstr>PowerPoint Presentation</vt:lpstr>
      <vt:lpstr>Conclusions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Copper – the material for modern life</dc:title>
  <dc:creator>eschuep</dc:creator>
  <cp:lastModifiedBy>Emanuela Manolova</cp:lastModifiedBy>
  <cp:revision>538</cp:revision>
  <cp:lastPrinted>2015-04-02T09:57:14Z</cp:lastPrinted>
  <dcterms:created xsi:type="dcterms:W3CDTF">2013-06-19T13:38:02Z</dcterms:created>
  <dcterms:modified xsi:type="dcterms:W3CDTF">2017-04-04T21:12:00Z</dcterms:modified>
</cp:coreProperties>
</file>