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418" r:id="rId4"/>
    <p:sldId id="406" r:id="rId5"/>
    <p:sldId id="338" r:id="rId6"/>
    <p:sldId id="391" r:id="rId7"/>
    <p:sldId id="392" r:id="rId8"/>
    <p:sldId id="393" r:id="rId9"/>
    <p:sldId id="408" r:id="rId10"/>
    <p:sldId id="409" r:id="rId11"/>
    <p:sldId id="394" r:id="rId12"/>
    <p:sldId id="410" r:id="rId13"/>
    <p:sldId id="411" r:id="rId14"/>
    <p:sldId id="412" r:id="rId15"/>
    <p:sldId id="413" r:id="rId16"/>
    <p:sldId id="415" r:id="rId17"/>
    <p:sldId id="416" r:id="rId18"/>
    <p:sldId id="417" r:id="rId1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6FFCC"/>
    <a:srgbClr val="29E332"/>
    <a:srgbClr val="1FCBED"/>
    <a:srgbClr val="4CF2F2"/>
    <a:srgbClr val="99FFCC"/>
    <a:srgbClr val="4A784B"/>
    <a:srgbClr val="FF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2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DB7F63-62F6-4C34-92C4-9AA27AFBF8BB}" type="datetimeFigureOut">
              <a:rPr lang="zh-CN" altLang="en-US" smtClean="0"/>
              <a:pPr/>
              <a:t>2017/4/1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61DC16-A543-4333-98B5-54728C56544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241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FE9A7-8344-4E9F-9733-49D12B2FF790}" type="datetimeFigureOut">
              <a:rPr lang="zh-CN" altLang="en-US"/>
              <a:pPr>
                <a:defRPr/>
              </a:pPr>
              <a:t>2017/4/1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97B4E-5437-4BB0-B650-00736FF8519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C32D6-F142-4F34-AF35-EB706913B01E}" type="datetimeFigureOut">
              <a:rPr lang="zh-CN" altLang="en-US"/>
              <a:pPr>
                <a:defRPr/>
              </a:pPr>
              <a:t>2017/4/1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16FE5-48B6-4589-A37B-14DB628032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15ED0-74EC-4370-9C3B-CDE35B15CA99}" type="datetimeFigureOut">
              <a:rPr lang="zh-CN" altLang="en-US"/>
              <a:pPr>
                <a:defRPr/>
              </a:pPr>
              <a:t>2017/4/1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63337-2B5C-45D9-9929-B93298E0C9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FD89B-7A71-4B04-AAA6-EE28543CEF5E}" type="datetimeFigureOut">
              <a:rPr lang="zh-CN" altLang="en-US"/>
              <a:pPr>
                <a:defRPr/>
              </a:pPr>
              <a:t>2017/4/1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87B6F-25DF-4C96-A68C-9FB47D1C59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F3E97-8480-44C7-8DA2-0268D6EFE3C8}" type="datetimeFigureOut">
              <a:rPr lang="zh-CN" altLang="en-US"/>
              <a:pPr>
                <a:defRPr/>
              </a:pPr>
              <a:t>2017/4/1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1ACCC-4927-402F-8B05-C47F6FA73E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1E47F-4FAC-4BC3-9AC8-5275872902EC}" type="datetimeFigureOut">
              <a:rPr lang="zh-CN" altLang="en-US"/>
              <a:pPr>
                <a:defRPr/>
              </a:pPr>
              <a:t>2017/4/1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46E32-2AE6-4E57-A990-E38630590E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BA7CA-29A0-4E20-81B6-CC40E1FA049F}" type="datetimeFigureOut">
              <a:rPr lang="zh-CN" altLang="en-US"/>
              <a:pPr>
                <a:defRPr/>
              </a:pPr>
              <a:t>2017/4/1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3AF57-ADFF-4718-BF46-3B833C8F5B2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A345B-B72B-4F98-8D5B-0464AB2A218E}" type="datetimeFigureOut">
              <a:rPr lang="zh-CN" altLang="en-US"/>
              <a:pPr>
                <a:defRPr/>
              </a:pPr>
              <a:t>2017/4/1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0D814-18BE-4732-96E7-1928EF461B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D4D06-A300-4952-8BFB-9CA7CCB56560}" type="datetimeFigureOut">
              <a:rPr lang="zh-CN" altLang="en-US"/>
              <a:pPr>
                <a:defRPr/>
              </a:pPr>
              <a:t>2017/4/1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88758-C187-4C85-A965-56ABEB91D63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DED0D-531A-489B-8EBE-56312FAA2979}" type="datetimeFigureOut">
              <a:rPr lang="zh-CN" altLang="en-US"/>
              <a:pPr>
                <a:defRPr/>
              </a:pPr>
              <a:t>2017/4/1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55F8D-E517-4423-9FA5-93969A88959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ea typeface="SimSun" pitchFamily="2" charset="-122"/>
              </a:defRPr>
            </a:lvl1pPr>
          </a:lstStyle>
          <a:p>
            <a:pPr>
              <a:defRPr/>
            </a:pPr>
            <a:fld id="{6FB131D4-3A8C-4E7F-8E26-8AC4EA649F7F}" type="datetimeFigureOut">
              <a:rPr lang="zh-CN" altLang="en-US"/>
              <a:pPr>
                <a:defRPr/>
              </a:pPr>
              <a:t>2017/4/1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  <a:ea typeface="SimSun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SimSun" pitchFamily="2" charset="-122"/>
              </a:defRPr>
            </a:lvl1pPr>
          </a:lstStyle>
          <a:p>
            <a:pPr>
              <a:defRPr/>
            </a:pPr>
            <a:fld id="{180CDCB5-0118-4469-AE6B-29AF97AE66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91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宋体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宋体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宋体" pitchFamily="2" charset="-122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宋体" pitchFamily="2" charset="-122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宋体" pitchFamily="2" charset="-122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宋体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3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6.png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10.bin"/><Relationship Id="rId5" Type="http://schemas.openxmlformats.org/officeDocument/2006/relationships/image" Target="../media/image3.wmf"/><Relationship Id="rId10" Type="http://schemas.openxmlformats.org/officeDocument/2006/relationships/image" Target="../media/image9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4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20"/>
          <p:cNvSpPr txBox="1">
            <a:spLocks noChangeArrowheads="1"/>
          </p:cNvSpPr>
          <p:nvPr/>
        </p:nvSpPr>
        <p:spPr bwMode="auto">
          <a:xfrm>
            <a:off x="708391" y="3933056"/>
            <a:ext cx="800105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dirty="0" err="1" smtClean="0">
                <a:solidFill>
                  <a:srgbClr val="0000FF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Yanling</a:t>
            </a:r>
            <a:r>
              <a:rPr lang="en-US" altLang="zh-CN" sz="2400" b="1" dirty="0" smtClean="0">
                <a:solidFill>
                  <a:srgbClr val="0000FF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 Zhang </a:t>
            </a:r>
            <a:r>
              <a:rPr lang="en-US" altLang="zh-CN" sz="1600" b="1" dirty="0" err="1" smtClean="0">
                <a:solidFill>
                  <a:srgbClr val="0000FF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Ph.D</a:t>
            </a:r>
            <a:endParaRPr lang="en-US" altLang="zh-CN" sz="1600" b="1" dirty="0" smtClean="0">
              <a:solidFill>
                <a:srgbClr val="0000FF"/>
              </a:solidFill>
              <a:latin typeface="Times New Roman" pitchFamily="18" charset="0"/>
              <a:ea typeface="隶书" pitchFamily="49" charset="-122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 smtClean="0">
                <a:solidFill>
                  <a:srgbClr val="0000FF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State Key Laboratory of Advanced Metallurgy</a:t>
            </a:r>
          </a:p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600" b="1" dirty="0" smtClean="0">
                <a:solidFill>
                  <a:srgbClr val="0000FF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University of Science and Technology Beijing, China</a:t>
            </a:r>
            <a:r>
              <a:rPr lang="zh-CN" altLang="en-US" sz="1600" b="1" dirty="0" smtClean="0">
                <a:solidFill>
                  <a:srgbClr val="0000FF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          </a:t>
            </a:r>
            <a:endParaRPr lang="en-US" altLang="zh-CN" sz="1600" b="1" dirty="0" smtClean="0">
              <a:solidFill>
                <a:srgbClr val="0000FF"/>
              </a:solidFill>
              <a:latin typeface="Times New Roman" pitchFamily="18" charset="0"/>
              <a:ea typeface="隶书" pitchFamily="49" charset="-122"/>
              <a:cs typeface="Times New Roman" pitchFamily="18" charset="0"/>
            </a:endParaRPr>
          </a:p>
          <a:p>
            <a:pPr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 smtClean="0">
                <a:solidFill>
                  <a:srgbClr val="0000FF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  </a:t>
            </a:r>
            <a:endParaRPr lang="en-US" altLang="zh-CN" sz="2800" b="1" dirty="0">
              <a:solidFill>
                <a:srgbClr val="0000FF"/>
              </a:solidFill>
              <a:latin typeface="Times New Roman" pitchFamily="18" charset="0"/>
              <a:ea typeface="隶书" pitchFamily="49" charset="-122"/>
              <a:cs typeface="Times New Roman" pitchFamily="18" charset="0"/>
            </a:endParaRPr>
          </a:p>
        </p:txBody>
      </p:sp>
      <p:pic>
        <p:nvPicPr>
          <p:cNvPr id="4100" name="图片 21" descr="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0188" y="116632"/>
            <a:ext cx="4404576" cy="905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TextBox 19"/>
          <p:cNvSpPr txBox="1">
            <a:spLocks noChangeArrowheads="1"/>
          </p:cNvSpPr>
          <p:nvPr/>
        </p:nvSpPr>
        <p:spPr bwMode="auto">
          <a:xfrm>
            <a:off x="708391" y="1844824"/>
            <a:ext cx="7391400" cy="111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5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itchFamily="2" charset="-122"/>
                <a:cs typeface="Times New Roman" panose="02020603050405020304" pitchFamily="18" charset="0"/>
              </a:rPr>
              <a:t>Thermodynamic prediction for chromium reduction behavior from molten slag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  <a:ea typeface="隶书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1" name="组合 39"/>
          <p:cNvGrpSpPr>
            <a:grpSpLocks/>
          </p:cNvGrpSpPr>
          <p:nvPr/>
        </p:nvGrpSpPr>
        <p:grpSpPr bwMode="auto">
          <a:xfrm>
            <a:off x="604589" y="1411759"/>
            <a:ext cx="8143875" cy="73025"/>
            <a:chOff x="500034" y="1142984"/>
            <a:chExt cx="8143932" cy="73026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500034" y="1142984"/>
              <a:ext cx="8143932" cy="1588"/>
            </a:xfrm>
            <a:prstGeom prst="line">
              <a:avLst/>
            </a:prstGeom>
            <a:ln w="444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14347" y="1214423"/>
              <a:ext cx="7704192" cy="1587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420435" y="3180354"/>
            <a:ext cx="25587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Influence of [%Si] on %Cr</a:t>
            </a:r>
            <a:endParaRPr lang="zh-CN" altLang="en-US" sz="16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64088" y="6143049"/>
            <a:ext cx="32986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Influence </a:t>
            </a:r>
            <a:r>
              <a:rPr lang="en-US" altLang="zh-CN" sz="1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temperature on </a:t>
            </a:r>
            <a:r>
              <a:rPr lang="en-US" altLang="zh-CN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(%Cr)</a:t>
            </a:r>
            <a:endParaRPr lang="en-US" altLang="zh-CN" sz="16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8546" name="Picture 2" descr="F:\实验情况\铬分配平衡试验\FACTSAGE计算\铬在金渣之间的分配计算20161114后\Graph10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59" y="192376"/>
            <a:ext cx="4250477" cy="298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4572000" y="202670"/>
            <a:ext cx="4248472" cy="2987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/>
              <p:nvPr/>
            </p:nvSpPr>
            <p:spPr>
              <a:xfrm>
                <a:off x="1022837" y="4069326"/>
                <a:ext cx="3353910" cy="15696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zh-CN" sz="16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𝜸</m:t>
                        </m:r>
                      </m:e>
                      <m:sub>
                        <m:r>
                          <a:rPr lang="en-US" altLang="zh-CN" sz="16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𝑪𝒓</m:t>
                        </m:r>
                      </m:sub>
                    </m:sSub>
                  </m:oMath>
                </a14:m>
                <a:r>
                  <a:rPr lang="zh-CN" altLang="en-US" sz="1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melt phase increases with increasing temperature, which means high T does not benefit the reduction of </a:t>
                </a:r>
                <a:r>
                  <a:rPr lang="en-US" altLang="zh-CN" sz="1600" b="1" dirty="0" err="1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CrO</a:t>
                </a:r>
                <a:r>
                  <a:rPr lang="en-US" altLang="zh-CN" sz="1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in slag when it equilibrates with high Cr melt.</a:t>
                </a:r>
                <a:endParaRPr lang="zh-CN" altLang="en-US" sz="16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2837" y="4069326"/>
                <a:ext cx="3353910" cy="1569660"/>
              </a:xfrm>
              <a:prstGeom prst="rect">
                <a:avLst/>
              </a:prstGeom>
              <a:blipFill rotWithShape="1">
                <a:blip r:embed="rId4"/>
                <a:stretch>
                  <a:fillRect l="-1091" b="-27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4619599" y="3147562"/>
            <a:ext cx="4259149" cy="299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036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596" y="116632"/>
            <a:ext cx="79581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3.Experiments</a:t>
            </a:r>
            <a:endParaRPr lang="zh-CN" altLang="en-US" sz="2800" b="1" dirty="0">
              <a:solidFill>
                <a:srgbClr val="0000FF"/>
              </a:solidFill>
              <a:latin typeface="Times New Roman" pitchFamily="18" charset="0"/>
              <a:ea typeface="黑体" pitchFamily="2" charset="-122"/>
              <a:cs typeface="Times New Roman" pitchFamily="18" charset="0"/>
            </a:endParaRPr>
          </a:p>
        </p:txBody>
      </p:sp>
      <p:grpSp>
        <p:nvGrpSpPr>
          <p:cNvPr id="5" name="组合 39"/>
          <p:cNvGrpSpPr>
            <a:grpSpLocks/>
          </p:cNvGrpSpPr>
          <p:nvPr/>
        </p:nvGrpSpPr>
        <p:grpSpPr bwMode="auto">
          <a:xfrm>
            <a:off x="350838" y="721732"/>
            <a:ext cx="8143875" cy="73025"/>
            <a:chOff x="500034" y="1142984"/>
            <a:chExt cx="8143932" cy="73026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500034" y="1142984"/>
              <a:ext cx="8143932" cy="1588"/>
            </a:xfrm>
            <a:prstGeom prst="line">
              <a:avLst/>
            </a:prstGeom>
            <a:ln w="444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714347" y="1214423"/>
              <a:ext cx="7704192" cy="158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6" name="Picture 2" descr="F:\实验情况\酒泉铬渣还原实验\还原试验照片\mmexport148879726214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51" t="21990" r="23325" b="21272"/>
          <a:stretch/>
        </p:blipFill>
        <p:spPr bwMode="auto">
          <a:xfrm>
            <a:off x="374798" y="1484784"/>
            <a:ext cx="3600000" cy="2739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F:\实验情况\酒泉铬渣还原实验\酒钢不锈钢渣的XRD+XRF（张颖老师）\QQ图片2017032116100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998" y="1691070"/>
            <a:ext cx="3600000" cy="2326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表格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6739133"/>
              </p:ext>
            </p:extLst>
          </p:nvPr>
        </p:nvGraphicFramePr>
        <p:xfrm>
          <a:off x="404701" y="4555153"/>
          <a:ext cx="8229601" cy="7920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683057"/>
                <a:gridCol w="641909"/>
                <a:gridCol w="655076"/>
                <a:gridCol w="766999"/>
                <a:gridCol w="704454"/>
                <a:gridCol w="766999"/>
                <a:gridCol w="679765"/>
                <a:gridCol w="766999"/>
                <a:gridCol w="704454"/>
                <a:gridCol w="658368"/>
                <a:gridCol w="692932"/>
                <a:gridCol w="508589"/>
              </a:tblGrid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zh-CN" sz="1400" b="1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成分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CaO</a:t>
                      </a:r>
                      <a:endParaRPr lang="zh-CN" sz="1400" b="1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SiO</a:t>
                      </a:r>
                      <a:r>
                        <a:rPr lang="en-US" sz="1400" b="1" kern="100" baseline="-250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zh-CN" sz="1400" b="1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Al</a:t>
                      </a:r>
                      <a:r>
                        <a:rPr lang="en-US" sz="1400" b="1" kern="100" baseline="-250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400" b="1" kern="100" baseline="-250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lang="zh-CN" sz="1400" b="1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MgO</a:t>
                      </a:r>
                      <a:endParaRPr lang="zh-CN" sz="1400" b="1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Cr</a:t>
                      </a:r>
                      <a:r>
                        <a:rPr lang="en-US" sz="1400" b="1" kern="100" baseline="-250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400" b="1" kern="100" baseline="-250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lang="zh-CN" sz="1400" b="1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CaF</a:t>
                      </a:r>
                      <a:r>
                        <a:rPr lang="en-US" sz="1400" b="1" kern="100" baseline="-250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zh-CN" sz="1400" b="1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FeO</a:t>
                      </a:r>
                      <a:endParaRPr lang="zh-CN" sz="1400" b="1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MnO</a:t>
                      </a:r>
                      <a:endParaRPr lang="zh-CN" sz="1400" b="1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TiO</a:t>
                      </a:r>
                      <a:r>
                        <a:rPr lang="en-US" sz="1400" b="1" kern="100" baseline="-250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zh-CN" sz="1400" b="1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other</a:t>
                      </a:r>
                      <a:endParaRPr lang="zh-CN" sz="1400" b="1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</a:t>
                      </a:r>
                      <a:endParaRPr lang="zh-CN" sz="1400" b="1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96000"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%</a:t>
                      </a:r>
                      <a:endParaRPr lang="zh-CN" sz="1400" b="1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35.7</a:t>
                      </a:r>
                      <a:endParaRPr lang="zh-CN" sz="1400" b="1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25.6</a:t>
                      </a:r>
                      <a:endParaRPr lang="zh-CN" sz="1400" b="1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2.1</a:t>
                      </a:r>
                      <a:endParaRPr lang="zh-CN" sz="1400" b="1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12.3</a:t>
                      </a:r>
                      <a:endParaRPr lang="zh-CN" sz="1400" b="1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13.4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3.7</a:t>
                      </a:r>
                      <a:endParaRPr lang="zh-CN" sz="1400" b="1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3.2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1.6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0.8</a:t>
                      </a:r>
                      <a:endParaRPr lang="zh-CN" sz="1400" b="1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1.6</a:t>
                      </a:r>
                      <a:endParaRPr lang="zh-CN" sz="1400" b="1" kern="10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1.4</a:t>
                      </a:r>
                      <a:endParaRPr lang="zh-CN" sz="1400" b="1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9" name="圆角矩形 18"/>
          <p:cNvSpPr/>
          <p:nvPr/>
        </p:nvSpPr>
        <p:spPr>
          <a:xfrm>
            <a:off x="379570" y="5600571"/>
            <a:ext cx="8290683" cy="79208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indent="457200"/>
            <a:r>
              <a:rPr lang="en-US" altLang="zh-CN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(Fe+Cr+Mn)%=12.8%</a:t>
            </a:r>
            <a:r>
              <a:rPr lang="zh-CN" alt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 discharge or improper management will lead to the </a:t>
            </a:r>
            <a:r>
              <a:rPr lang="en-US" altLang="zh-CN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pollution of environment and the waste of valuable metal, especially Cr.</a:t>
            </a:r>
            <a:endParaRPr lang="zh-CN" alt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3944538" y="4439290"/>
            <a:ext cx="621260" cy="10081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5384698" y="4445789"/>
            <a:ext cx="621260" cy="10081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>
            <a:off x="6095253" y="4445789"/>
            <a:ext cx="621260" cy="10081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350838" y="972048"/>
            <a:ext cx="75857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200" b="1" dirty="0" smtClean="0">
                <a:latin typeface="Times New Roman" pitchFamily="18" charset="0"/>
                <a:cs typeface="Times New Roman" pitchFamily="18" charset="0"/>
              </a:rPr>
              <a:t>3.1  Materials</a:t>
            </a:r>
            <a:endParaRPr lang="zh-CN" altLang="zh-CN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76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9"/>
          <p:cNvGrpSpPr>
            <a:grpSpLocks/>
          </p:cNvGrpSpPr>
          <p:nvPr/>
        </p:nvGrpSpPr>
        <p:grpSpPr bwMode="auto">
          <a:xfrm>
            <a:off x="369886" y="1124744"/>
            <a:ext cx="8143875" cy="73025"/>
            <a:chOff x="500034" y="1142984"/>
            <a:chExt cx="8143932" cy="73026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00034" y="1142984"/>
              <a:ext cx="8143932" cy="1588"/>
            </a:xfrm>
            <a:prstGeom prst="line">
              <a:avLst/>
            </a:prstGeom>
            <a:ln w="44450"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714347" y="1214423"/>
              <a:ext cx="7704192" cy="1587"/>
            </a:xfrm>
            <a:prstGeom prst="line">
              <a:avLst/>
            </a:prstGeom>
            <a:ln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矩形 6"/>
          <p:cNvSpPr/>
          <p:nvPr/>
        </p:nvSpPr>
        <p:spPr>
          <a:xfrm>
            <a:off x="711648" y="4748951"/>
            <a:ext cx="75327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en-US" altLang="zh-CN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Slag pretreatment</a:t>
            </a:r>
            <a:r>
              <a:rPr lang="zh-CN" altLang="zh-CN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Crashing—Fine grinding—Removing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Iron </a:t>
            </a:r>
            <a:r>
              <a:rPr lang="en-US" altLang="zh-CN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particle—Screening to 60 mesh——Drying</a:t>
            </a:r>
            <a:endParaRPr lang="zh-CN" altLang="zh-CN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en-US" altLang="zh-CN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Procedure</a:t>
            </a:r>
            <a:r>
              <a:rPr lang="zh-CN" altLang="zh-CN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20g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metal </a:t>
            </a:r>
            <a:r>
              <a:rPr lang="en-US" altLang="zh-CN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(Pig iron or Fe-</a:t>
            </a:r>
            <a:r>
              <a:rPr lang="en-US" altLang="zh-CN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xC</a:t>
            </a:r>
            <a:r>
              <a:rPr lang="en-US" altLang="zh-CN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was set in the bottom of MgO crucible and 20g the slag block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containing reductant </a:t>
            </a:r>
            <a:r>
              <a:rPr lang="en-US" altLang="zh-CN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(C, 78%SiFe, or Aluminum) </a:t>
            </a:r>
            <a:r>
              <a:rPr lang="en-US" altLang="zh-CN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zh-CN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flux (SiO</a:t>
            </a:r>
            <a:r>
              <a:rPr lang="en-US" altLang="zh-CN" baseline="-25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,CaO, or Al</a:t>
            </a:r>
            <a:r>
              <a:rPr lang="en-US" altLang="zh-CN" baseline="-25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baseline="-25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was pressed under the 20MPa and then was charged above the metal.</a:t>
            </a:r>
          </a:p>
        </p:txBody>
      </p:sp>
      <p:pic>
        <p:nvPicPr>
          <p:cNvPr id="8" name="Picture 2" descr="F:\实验情况\酒泉铬渣还原实验\还原试验照片\IMG_20170320_1824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4320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F:\实验情况\酒泉铬渣还原实验\还原试验照片\IMG_20170310_12582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24" t="10250" r="29702" b="16249"/>
          <a:stretch/>
        </p:blipFill>
        <p:spPr bwMode="auto">
          <a:xfrm>
            <a:off x="5292080" y="1412776"/>
            <a:ext cx="136459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F:\实验情况\酒泉铬渣还原实验\还原试验照片\IMG_20170310_13054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47" b="38216"/>
          <a:stretch/>
        </p:blipFill>
        <p:spPr bwMode="auto">
          <a:xfrm>
            <a:off x="6775561" y="1964060"/>
            <a:ext cx="1800000" cy="11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5561" y="3302669"/>
            <a:ext cx="1800000" cy="918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矩形 11"/>
          <p:cNvSpPr/>
          <p:nvPr/>
        </p:nvSpPr>
        <p:spPr>
          <a:xfrm>
            <a:off x="348590" y="541161"/>
            <a:ext cx="75857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3.2  Apparatus</a:t>
            </a:r>
            <a:endParaRPr lang="zh-CN" altLang="zh-CN" sz="2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5364088" y="4149080"/>
            <a:ext cx="1220574" cy="43168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rgbClr val="0000FF"/>
                </a:solidFill>
              </a:rPr>
              <a:t>MgO Crucible</a:t>
            </a:r>
            <a:endParaRPr lang="zh-CN" alt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63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39"/>
          <p:cNvGrpSpPr>
            <a:grpSpLocks/>
          </p:cNvGrpSpPr>
          <p:nvPr/>
        </p:nvGrpSpPr>
        <p:grpSpPr bwMode="auto">
          <a:xfrm>
            <a:off x="369886" y="1124744"/>
            <a:ext cx="8143875" cy="73025"/>
            <a:chOff x="500034" y="1142984"/>
            <a:chExt cx="8143932" cy="73026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500034" y="1142984"/>
              <a:ext cx="8143932" cy="1588"/>
            </a:xfrm>
            <a:prstGeom prst="line">
              <a:avLst/>
            </a:prstGeom>
            <a:ln w="44450"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714347" y="1214423"/>
              <a:ext cx="7704192" cy="1587"/>
            </a:xfrm>
            <a:prstGeom prst="line">
              <a:avLst/>
            </a:prstGeom>
            <a:ln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矩形 7"/>
          <p:cNvSpPr/>
          <p:nvPr/>
        </p:nvSpPr>
        <p:spPr>
          <a:xfrm>
            <a:off x="348590" y="541161"/>
            <a:ext cx="75857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3.3  Results</a:t>
            </a:r>
            <a:endParaRPr lang="zh-CN" altLang="zh-CN" sz="2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图片 8" descr="F:\实验情况\酒泉铬渣还原实验\(Fe-C)-(Cr).bmp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4320000" cy="303825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矩形 9"/>
          <p:cNvSpPr/>
          <p:nvPr/>
        </p:nvSpPr>
        <p:spPr>
          <a:xfrm>
            <a:off x="130726" y="4509120"/>
            <a:ext cx="48013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Fig.1 Effect </a:t>
            </a: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[%C] </a:t>
            </a:r>
            <a:r>
              <a:rPr lang="en-US" altLang="zh-CN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Fe-C melts on </a:t>
            </a: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(%Cr</a:t>
            </a:r>
            <a:r>
              <a:rPr lang="en-US" altLang="zh-CN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and </a:t>
            </a:r>
            <a:r>
              <a:rPr lang="en-US" altLang="zh-CN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ƞ</a:t>
            </a:r>
            <a:r>
              <a:rPr lang="en-US" altLang="zh-CN" sz="1600" b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</a:t>
            </a:r>
            <a:endParaRPr lang="zh-CN" altLang="zh-CN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353841" y="1556792"/>
                <a:ext cx="3394623" cy="6670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b="1" i="1" dirty="0" smtClean="0">
                          <a:solidFill>
                            <a:srgbClr val="0000FF"/>
                          </a:solidFill>
                          <a:latin typeface="Cambria Math"/>
                        </a:rPr>
                        <m:t>𝜼</m:t>
                      </m:r>
                      <m:r>
                        <a:rPr lang="en-US" altLang="zh-CN" b="1" i="1" dirty="0" smtClean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zh-CN" b="1" i="1" dirty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zh-CN" b="1" i="1" dirty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𝑻𝒉𝒆</m:t>
                          </m:r>
                          <m:r>
                            <a:rPr lang="en-US" altLang="zh-CN" b="1" i="1" dirty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altLang="zh-CN" b="1" i="1" dirty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𝑪𝒓</m:t>
                          </m:r>
                          <m:r>
                            <a:rPr lang="en-US" altLang="zh-CN" b="1" i="1" dirty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altLang="zh-CN" b="1" i="1" dirty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𝒓𝒆𝒅𝒖𝒄𝒆𝒅</m:t>
                          </m:r>
                          <m:r>
                            <a:rPr lang="en-US" altLang="zh-CN" b="1" i="1" dirty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altLang="zh-CN" b="1" i="1" dirty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𝒕𝒐</m:t>
                          </m:r>
                          <m:r>
                            <a:rPr lang="en-US" altLang="zh-CN" b="1" i="1" dirty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altLang="zh-CN" b="1" i="1" dirty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𝒎𝒆𝒕𝒂𝒍</m:t>
                          </m:r>
                        </m:num>
                        <m:den>
                          <m:r>
                            <a:rPr lang="en-US" altLang="zh-CN" b="1" i="1" dirty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𝑻𝒉𝒆</m:t>
                          </m:r>
                          <m:r>
                            <a:rPr lang="en-US" altLang="zh-CN" b="1" i="1" dirty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altLang="zh-CN" b="1" i="1" dirty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𝒕𝒐𝒕𝒂𝒍</m:t>
                          </m:r>
                          <m:r>
                            <a:rPr lang="en-US" altLang="zh-CN" b="1" i="1" dirty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altLang="zh-CN" b="1" i="1" dirty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𝑪𝒓</m:t>
                          </m:r>
                          <m:r>
                            <a:rPr lang="en-US" altLang="zh-CN" b="1" i="1" dirty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altLang="zh-CN" b="1" i="1" dirty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𝒊𝒏</m:t>
                          </m:r>
                          <m:r>
                            <a:rPr lang="en-US" altLang="zh-CN" b="1" i="1" dirty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altLang="zh-CN" b="1" i="1" dirty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𝒔𝒍𝒂𝒈</m:t>
                          </m:r>
                        </m:den>
                      </m:f>
                    </m:oMath>
                  </m:oMathPara>
                </a14:m>
                <a:endParaRPr lang="zh-CN" altLang="zh-CN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3841" y="1556792"/>
                <a:ext cx="3394623" cy="66704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626595"/>
              </p:ext>
            </p:extLst>
          </p:nvPr>
        </p:nvGraphicFramePr>
        <p:xfrm>
          <a:off x="5652120" y="2708920"/>
          <a:ext cx="2736000" cy="7093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92" name="Equation" r:id="rId5" imgW="1803400" imgH="469900" progId="Equation.DSMT4">
                  <p:embed/>
                </p:oleObj>
              </mc:Choice>
              <mc:Fallback>
                <p:oleObj name="Equation" r:id="rId5" imgW="1803400" imgH="4699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2708920"/>
                        <a:ext cx="2736000" cy="70932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148064" y="3429000"/>
            <a:ext cx="3735061" cy="23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l-GR" altLang="zh-CN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η</a:t>
            </a:r>
            <a:r>
              <a:rPr lang="en-US" altLang="zh-CN" sz="14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zh-CN" sz="1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—Reduction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ratio of Cr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14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f,m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—Final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weight of metal, g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altLang="zh-CN" sz="14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f,Cr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—The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 of Cr in the final metal, wt.%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14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i,m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Inital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weight of metal, g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altLang="zh-CN" sz="14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i,Cr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—The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 of Cr in the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inital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metal, wt.%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14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i,s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—The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initial weight of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slag,g</a:t>
            </a:r>
            <a:endParaRPr lang="en-US" altLang="zh-CN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altLang="zh-CN" sz="14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i,Cr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—The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content of Cr in the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inital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slag, wt</a:t>
            </a:r>
            <a:r>
              <a:rPr lang="en-US" altLang="zh-CN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.%</a:t>
            </a:r>
            <a:endParaRPr lang="en-US" altLang="zh-CN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6208" y="4869160"/>
            <a:ext cx="48606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20g Fe-</a:t>
            </a:r>
            <a:r>
              <a:rPr lang="en-US" altLang="zh-CN" sz="16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xC</a:t>
            </a:r>
            <a:r>
              <a:rPr lang="en-US" altLang="zh-CN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20g stainless steel slag, 1550</a:t>
            </a:r>
            <a:r>
              <a:rPr lang="zh-CN" altLang="en-US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℃</a:t>
            </a:r>
            <a:r>
              <a:rPr lang="en-US" altLang="zh-CN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20min</a:t>
            </a:r>
            <a:endParaRPr lang="zh-CN" altLang="zh-CN" sz="16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 flipH="1">
            <a:off x="7051152" y="2132856"/>
            <a:ext cx="1" cy="55709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101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F:\实验情况\酒泉铬渣还原实验\(Fe-5.0C)-(Cr).bmp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992" y="1052736"/>
            <a:ext cx="3600000" cy="2530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C:\Users\new\Desktop\(Fe-1.9C)-(Cr)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16" y="1052736"/>
            <a:ext cx="3600000" cy="2530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719572" y="3645024"/>
            <a:ext cx="378042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Fig.2 Different C/</a:t>
            </a:r>
            <a:r>
              <a:rPr lang="en-US" altLang="zh-CN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SiFe</a:t>
            </a:r>
            <a:r>
              <a:rPr lang="en-US" altLang="zh-CN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/Al-containing slag   pellets reduced by Fe-5.0C melts</a:t>
            </a:r>
            <a:endParaRPr lang="zh-CN" altLang="zh-CN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932040" y="3645024"/>
            <a:ext cx="345638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Fig.3  Different C/</a:t>
            </a:r>
            <a:r>
              <a:rPr lang="en-US" altLang="zh-CN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SiFe</a:t>
            </a:r>
            <a:r>
              <a:rPr lang="en-US" altLang="zh-CN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/Al-containing slag pellets reduced by Fe-1.9C melts</a:t>
            </a:r>
            <a:endParaRPr lang="zh-CN" altLang="zh-CN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15121" y="4293096"/>
            <a:ext cx="758527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 condition</a:t>
            </a:r>
          </a:p>
          <a:p>
            <a:pPr marL="342900" indent="-342900" algn="just">
              <a:buFont typeface="+mj-ea"/>
              <a:buAutoNum type="circleNumDbPlain"/>
            </a:pPr>
            <a:r>
              <a:rPr lang="en-US" altLang="zh-CN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20g Fe-</a:t>
            </a:r>
            <a:r>
              <a:rPr lang="en-US" altLang="zh-CN" sz="16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xC</a:t>
            </a:r>
            <a:r>
              <a:rPr lang="en-US" altLang="zh-CN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20g stainless steel slag</a:t>
            </a:r>
          </a:p>
          <a:p>
            <a:pPr marL="342900" indent="-342900" algn="just">
              <a:buFont typeface="+mj-ea"/>
              <a:buAutoNum type="circleNumDbPlain"/>
            </a:pPr>
            <a:r>
              <a:rPr lang="en-US" altLang="zh-CN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addition quantity </a:t>
            </a:r>
            <a:r>
              <a:rPr lang="en-US" altLang="zh-CN" sz="1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zh-CN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reductant is based on the oxygen combined with Fe, Cr, and Mn in the slag</a:t>
            </a:r>
          </a:p>
          <a:p>
            <a:pPr marL="342900" indent="-342900" algn="just">
              <a:buFont typeface="+mj-ea"/>
              <a:buAutoNum type="circleNumDbPlain"/>
            </a:pPr>
            <a:r>
              <a:rPr lang="en-US" altLang="zh-CN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sample was kept at 1550</a:t>
            </a:r>
            <a:r>
              <a:rPr lang="zh-CN" altLang="en-US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℃ </a:t>
            </a:r>
            <a:r>
              <a:rPr lang="en-US" altLang="zh-CN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20min</a:t>
            </a:r>
          </a:p>
        </p:txBody>
      </p:sp>
    </p:spTree>
    <p:extLst>
      <p:ext uri="{BB962C8B-B14F-4D97-AF65-F5344CB8AC3E}">
        <p14:creationId xmlns:p14="http://schemas.microsoft.com/office/powerpoint/2010/main" val="188211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F:\实验情况\酒泉铬渣还原实验\生铁-T-[Cr]-(Cr).bmp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320000" cy="30382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矩形 4"/>
          <p:cNvSpPr/>
          <p:nvPr/>
        </p:nvSpPr>
        <p:spPr>
          <a:xfrm>
            <a:off x="323528" y="3404814"/>
            <a:ext cx="424847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Fig.4  Time dependent of Cr in slag and metal</a:t>
            </a:r>
            <a:endParaRPr lang="zh-CN" altLang="zh-CN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31145" y="3933056"/>
            <a:ext cx="758527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 condition</a:t>
            </a:r>
          </a:p>
          <a:p>
            <a:pPr marL="342900" indent="-342900" algn="just">
              <a:buFont typeface="+mj-ea"/>
              <a:buAutoNum type="circleNumDbPlain"/>
            </a:pPr>
            <a:r>
              <a:rPr lang="en-US" altLang="zh-CN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20g pig iron (C: 4.61%, Si: 0.42%, Cr: 0.014%) and 20g stainless steel slag</a:t>
            </a:r>
          </a:p>
          <a:p>
            <a:pPr marL="342900" indent="-342900" algn="just">
              <a:buFont typeface="+mj-ea"/>
              <a:buAutoNum type="circleNumDbPlain"/>
            </a:pPr>
            <a:r>
              <a:rPr lang="en-US" altLang="zh-CN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addition quantity </a:t>
            </a:r>
            <a:r>
              <a:rPr lang="en-US" altLang="zh-CN" sz="1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zh-CN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high-pure graphite is based on the oxygen combined with Fe, Cr, and Mn in the slag</a:t>
            </a:r>
          </a:p>
          <a:p>
            <a:pPr marL="342900" indent="-342900" algn="just">
              <a:buFont typeface="+mj-ea"/>
              <a:buAutoNum type="circleNumDbPlain"/>
            </a:pPr>
            <a:r>
              <a:rPr lang="en-US" altLang="zh-CN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little SiO</a:t>
            </a:r>
            <a:r>
              <a:rPr lang="en-US" altLang="zh-CN" sz="1600" b="1" baseline="-25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(about 1g ) was added to the pellets to adjust the final basicity to 1.1</a:t>
            </a:r>
          </a:p>
          <a:p>
            <a:pPr marL="342900" indent="-342900" algn="just">
              <a:buFont typeface="+mj-ea"/>
              <a:buAutoNum type="circleNumDbPlain"/>
            </a:pPr>
            <a:r>
              <a:rPr lang="en-US" altLang="zh-CN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sample was kept at 1550</a:t>
            </a:r>
            <a:r>
              <a:rPr lang="zh-CN" altLang="en-US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℃ </a:t>
            </a:r>
            <a:r>
              <a:rPr lang="en-US" altLang="zh-CN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5, 10, 20, 40 min to find the proper holding time </a:t>
            </a:r>
          </a:p>
        </p:txBody>
      </p:sp>
      <p:pic>
        <p:nvPicPr>
          <p:cNvPr id="110594" name="Picture 2" descr="F:\实验情况\酒泉铬渣还原实验\生铁-(Cr)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02965"/>
            <a:ext cx="4320000" cy="3036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4888524" y="3404814"/>
            <a:ext cx="378793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Fig.5  Effect </a:t>
            </a: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zh-CN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 on </a:t>
            </a:r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(%Cr) and </a:t>
            </a:r>
            <a:r>
              <a:rPr lang="en-US" altLang="zh-CN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ƞ</a:t>
            </a:r>
            <a:r>
              <a:rPr lang="en-US" altLang="zh-CN" sz="1600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</a:t>
            </a:r>
            <a:endParaRPr lang="zh-CN" altLang="zh-CN" sz="1600" b="1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942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115912"/>
              </p:ext>
            </p:extLst>
          </p:nvPr>
        </p:nvGraphicFramePr>
        <p:xfrm>
          <a:off x="755576" y="980728"/>
          <a:ext cx="7588403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2232248"/>
                <a:gridCol w="978914"/>
                <a:gridCol w="900000"/>
                <a:gridCol w="934756"/>
                <a:gridCol w="1246341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Metal</a:t>
                      </a:r>
                      <a:endParaRPr lang="zh-CN" altLang="en-US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Reductant</a:t>
                      </a:r>
                      <a:endParaRPr lang="zh-CN" altLang="en-US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Flux</a:t>
                      </a:r>
                      <a:endParaRPr lang="zh-CN" altLang="en-US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[C]</a:t>
                      </a:r>
                      <a:r>
                        <a:rPr lang="en-US" altLang="zh-CN" sz="14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final</a:t>
                      </a:r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η</a:t>
                      </a:r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%</a:t>
                      </a:r>
                      <a:endParaRPr lang="zh-CN" altLang="en-US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(Cr)</a:t>
                      </a:r>
                      <a:r>
                        <a:rPr lang="en-US" altLang="zh-CN" sz="14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slag</a:t>
                      </a:r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%</a:t>
                      </a:r>
                      <a:endParaRPr lang="zh-CN" altLang="en-US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Fe-5.0C</a:t>
                      </a:r>
                      <a:endParaRPr lang="zh-CN" altLang="en-US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—</a:t>
                      </a:r>
                      <a:endParaRPr lang="zh-CN" altLang="zh-CN" sz="14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25" marR="4302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—</a:t>
                      </a:r>
                      <a:endParaRPr lang="zh-CN" altLang="zh-CN" sz="14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25" marR="4302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4.08</a:t>
                      </a:r>
                      <a:endParaRPr lang="zh-CN" altLang="zh-CN" sz="14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25" marR="4302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40.6</a:t>
                      </a:r>
                      <a:endParaRPr lang="zh-CN" altLang="en-US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6.14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Fe-5.0C</a:t>
                      </a:r>
                      <a:endParaRPr lang="zh-CN" altLang="en-US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nC:nO</a:t>
                      </a: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=1.0</a:t>
                      </a:r>
                      <a:endParaRPr lang="zh-CN" altLang="zh-CN" sz="14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25" marR="4302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—</a:t>
                      </a:r>
                      <a:endParaRPr lang="zh-CN" altLang="zh-CN" sz="14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25" marR="4302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5.07</a:t>
                      </a:r>
                      <a:endParaRPr lang="zh-CN" altLang="zh-CN" sz="14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25" marR="4302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80.7</a:t>
                      </a:r>
                      <a:endParaRPr lang="zh-CN" altLang="en-US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0.55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Fe-5.0C</a:t>
                      </a:r>
                      <a:endParaRPr lang="zh-CN" altLang="en-US" sz="14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nC:nO</a:t>
                      </a: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=1.0,nSi:nO=0.1</a:t>
                      </a:r>
                      <a:endParaRPr lang="zh-CN" altLang="zh-CN" sz="14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25" marR="4302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—</a:t>
                      </a:r>
                      <a:endParaRPr lang="zh-CN" altLang="zh-CN" sz="14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25" marR="4302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5.42</a:t>
                      </a:r>
                      <a:endParaRPr lang="zh-CN" altLang="zh-CN" sz="14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25" marR="43025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89.7</a:t>
                      </a:r>
                      <a:endParaRPr lang="zh-CN" altLang="en-US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0.39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Fe-5.0C</a:t>
                      </a:r>
                      <a:endParaRPr lang="zh-CN" altLang="en-US" sz="14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nC:nO</a:t>
                      </a: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=1.0,nAl:nO=0.1</a:t>
                      </a:r>
                      <a:endParaRPr lang="zh-CN" altLang="zh-CN" sz="14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25" marR="43025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—</a:t>
                      </a:r>
                      <a:endParaRPr lang="zh-CN" altLang="zh-CN" sz="14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25" marR="43025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5.39</a:t>
                      </a:r>
                      <a:endParaRPr lang="zh-CN" altLang="zh-CN" sz="14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25" marR="43025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88.8</a:t>
                      </a:r>
                      <a:endParaRPr lang="zh-CN" altLang="en-US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Fe-1.9C</a:t>
                      </a:r>
                      <a:endParaRPr lang="zh-CN" altLang="en-US" sz="14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nC:nO</a:t>
                      </a: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=1.0</a:t>
                      </a:r>
                      <a:endParaRPr lang="zh-CN" altLang="zh-CN" sz="14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25" marR="4302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—</a:t>
                      </a:r>
                      <a:endParaRPr lang="zh-CN" altLang="zh-CN" sz="14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25" marR="4302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2.41</a:t>
                      </a:r>
                      <a:endParaRPr lang="zh-CN" altLang="zh-CN" sz="14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25" marR="43025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81.2</a:t>
                      </a:r>
                      <a:endParaRPr lang="zh-CN" altLang="en-US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1.04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6FF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Fe-1.9C</a:t>
                      </a:r>
                      <a:endParaRPr lang="zh-CN" altLang="en-US" sz="14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nC:nO</a:t>
                      </a: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=1.0,nSi:nO=0.1</a:t>
                      </a:r>
                      <a:endParaRPr lang="zh-CN" altLang="zh-CN" sz="14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25" marR="43025" marT="0" marB="0" anchor="ctr"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—</a:t>
                      </a:r>
                      <a:endParaRPr lang="zh-CN" altLang="zh-CN" sz="14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25" marR="43025" marT="0" marB="0" anchor="ctr"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2.71</a:t>
                      </a:r>
                      <a:endParaRPr lang="zh-CN" altLang="zh-CN" sz="14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25" marR="43025" marT="0" marB="0" anchor="ctr"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83.0</a:t>
                      </a:r>
                      <a:endParaRPr lang="zh-CN" altLang="en-US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0.63</a:t>
                      </a:r>
                    </a:p>
                  </a:txBody>
                  <a:tcPr>
                    <a:solidFill>
                      <a:srgbClr val="66FF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Fe-1.9C</a:t>
                      </a:r>
                      <a:endParaRPr lang="zh-CN" altLang="en-US" sz="14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nSi:nO</a:t>
                      </a: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=0.5</a:t>
                      </a:r>
                      <a:endParaRPr lang="zh-CN" altLang="zh-CN" sz="14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—</a:t>
                      </a:r>
                      <a:endParaRPr lang="zh-CN" altLang="zh-CN" sz="14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2.04</a:t>
                      </a:r>
                      <a:endParaRPr lang="zh-CN" altLang="zh-CN" sz="14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92.6</a:t>
                      </a:r>
                      <a:endParaRPr lang="zh-CN" altLang="en-US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0.33</a:t>
                      </a:r>
                      <a:endParaRPr lang="zh-CN" altLang="en-US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Fe-1.9C</a:t>
                      </a:r>
                      <a:endParaRPr lang="zh-CN" altLang="en-US" sz="14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nSi:nO</a:t>
                      </a: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=0.75</a:t>
                      </a:r>
                      <a:endParaRPr lang="zh-CN" altLang="zh-CN" sz="14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—</a:t>
                      </a:r>
                      <a:endParaRPr lang="zh-CN" altLang="zh-CN" sz="14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*</a:t>
                      </a:r>
                      <a:endParaRPr lang="zh-CN" altLang="zh-CN" sz="1400" b="1" kern="1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endParaRPr lang="zh-CN" altLang="en-US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  <a:endParaRPr lang="zh-CN" altLang="en-US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Fe-1.9C</a:t>
                      </a:r>
                      <a:endParaRPr lang="zh-CN" altLang="en-US" sz="14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nAl:nO</a:t>
                      </a: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=2:3</a:t>
                      </a:r>
                      <a:endParaRPr lang="zh-CN" altLang="zh-CN" sz="14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—</a:t>
                      </a:r>
                      <a:endParaRPr lang="zh-CN" altLang="zh-CN" sz="14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*</a:t>
                      </a:r>
                      <a:endParaRPr lang="zh-CN" altLang="zh-CN" sz="1400" b="1" kern="1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endParaRPr lang="zh-CN" altLang="en-US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0.12</a:t>
                      </a:r>
                      <a:endParaRPr lang="zh-CN" altLang="en-US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Fe-1.9C</a:t>
                      </a:r>
                      <a:endParaRPr lang="zh-CN" altLang="en-US" sz="14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nC:nO</a:t>
                      </a: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=1.0,nSi:nO=0.1</a:t>
                      </a:r>
                      <a:endParaRPr lang="zh-CN" altLang="zh-CN" sz="14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SiO</a:t>
                      </a:r>
                      <a:r>
                        <a:rPr lang="en-US" altLang="zh-CN" sz="1400" b="1" kern="1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zh-CN" sz="1400" b="1" kern="100" baseline="-250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*</a:t>
                      </a:r>
                      <a:endParaRPr lang="zh-CN" altLang="zh-CN" sz="1400" b="1" kern="1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endParaRPr lang="zh-CN" altLang="en-US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0.59</a:t>
                      </a:r>
                      <a:endParaRPr lang="zh-CN" altLang="en-US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66FFCC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Fe-1.9C</a:t>
                      </a:r>
                      <a:endParaRPr lang="zh-CN" altLang="en-US" sz="14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nC:nO</a:t>
                      </a: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=1.0,nSi:nO=0.1</a:t>
                      </a:r>
                      <a:endParaRPr lang="zh-CN" altLang="zh-CN" sz="14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CaO</a:t>
                      </a:r>
                      <a:endParaRPr lang="zh-CN" altLang="zh-CN" sz="14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*</a:t>
                      </a:r>
                      <a:endParaRPr lang="zh-CN" altLang="zh-CN" sz="1400" b="1" kern="1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endParaRPr lang="zh-CN" altLang="en-US" sz="1400" b="1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0.88</a:t>
                      </a:r>
                      <a:endParaRPr lang="zh-CN" altLang="en-US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CC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Pig iron</a:t>
                      </a:r>
                      <a:endParaRPr lang="zh-CN" altLang="en-US" sz="14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nC:nO</a:t>
                      </a: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=1.0</a:t>
                      </a:r>
                      <a:endParaRPr lang="zh-CN" altLang="zh-CN" sz="14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SiO</a:t>
                      </a:r>
                      <a:r>
                        <a:rPr lang="en-US" altLang="zh-CN" sz="1400" b="1" kern="1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zh-CN" sz="1400" b="1" kern="100" baseline="-250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4.46</a:t>
                      </a:r>
                      <a:endParaRPr lang="zh-CN" altLang="zh-CN" sz="1400" b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87.8</a:t>
                      </a:r>
                      <a:endParaRPr lang="zh-CN" altLang="en-US" sz="14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0.38</a:t>
                      </a:r>
                      <a:endParaRPr lang="zh-CN" altLang="en-US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1547664" y="548680"/>
            <a:ext cx="619268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indent="-357188">
              <a:lnSpc>
                <a:spcPct val="120000"/>
              </a:lnSpc>
            </a:pPr>
            <a:r>
              <a:rPr lang="en-US" altLang="zh-CN" sz="1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  Comparison </a:t>
            </a:r>
            <a:r>
              <a:rPr lang="en-US" altLang="zh-CN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chromium oxides reduction by different melts</a:t>
            </a:r>
            <a:endParaRPr lang="zh-CN" altLang="zh-CN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5575" y="5060096"/>
            <a:ext cx="42894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The [C], [Cr] in  metal has not been detected.</a:t>
            </a:r>
            <a:endParaRPr lang="zh-CN" altLang="en-US" sz="16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4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9"/>
          <p:cNvGrpSpPr>
            <a:grpSpLocks/>
          </p:cNvGrpSpPr>
          <p:nvPr/>
        </p:nvGrpSpPr>
        <p:grpSpPr bwMode="auto">
          <a:xfrm>
            <a:off x="369886" y="1124744"/>
            <a:ext cx="8143875" cy="73025"/>
            <a:chOff x="500034" y="1142984"/>
            <a:chExt cx="8143932" cy="73026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500034" y="1142984"/>
              <a:ext cx="8143932" cy="1588"/>
            </a:xfrm>
            <a:prstGeom prst="line">
              <a:avLst/>
            </a:prstGeom>
            <a:ln w="44450"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714347" y="1214423"/>
              <a:ext cx="7704192" cy="1587"/>
            </a:xfrm>
            <a:prstGeom prst="line">
              <a:avLst/>
            </a:prstGeom>
            <a:ln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矩形 6"/>
          <p:cNvSpPr/>
          <p:nvPr/>
        </p:nvSpPr>
        <p:spPr>
          <a:xfrm>
            <a:off x="348590" y="541161"/>
            <a:ext cx="75857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4.1  Conclusions</a:t>
            </a:r>
            <a:endParaRPr lang="zh-CN" altLang="zh-CN" sz="2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7544" y="1343143"/>
            <a:ext cx="8046217" cy="56969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8013" indent="-342900" algn="just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altLang="zh-CN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zh-CN" sz="16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decreases with Increasing [%C], increasing [%Si], and decreasing [%Al] in metal phase. And,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zh-CN" sz="16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increases with increasing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temperature.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8013" indent="-342900" algn="just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Activity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CrO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CaO-SiO</a:t>
            </a:r>
            <a:r>
              <a:rPr lang="en-US" altLang="zh-CN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-MgO(Al</a:t>
            </a:r>
            <a:r>
              <a:rPr lang="en-US" altLang="zh-CN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)-3%CrO increases with increasing basicity (%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CaO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/%SiO</a:t>
            </a:r>
            <a:r>
              <a:rPr lang="en-US" altLang="zh-CN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%Al</a:t>
            </a:r>
            <a:r>
              <a:rPr lang="en-US" altLang="zh-CN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gives little influence on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16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CrO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while it was helpful to increase the ratio of the liquid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phase.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8013" indent="-342900" algn="just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Thermodynamically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(%Cr) of slag greatly decreases as the [%C] of a metal increases. For the high [%Cr] and low [%C] metal melt, Si has limited reducibility for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CrO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slag. Temperature has different effects on the reduction of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CrO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slag and depends on the effective reductant in the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melt.</a:t>
            </a:r>
          </a:p>
          <a:p>
            <a:pPr marL="608013" indent="-342900" algn="just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effective reduction of  high Cr-containing slag must rely on self-reduction and proper addition of C, </a:t>
            </a:r>
            <a:r>
              <a:rPr lang="en-US" altLang="zh-CN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SiFe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and Al increases the </a:t>
            </a:r>
            <a:r>
              <a:rPr lang="el-GR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η</a:t>
            </a:r>
            <a:r>
              <a:rPr lang="en-US" altLang="zh-CN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extensively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High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[C]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pool is beneficial to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keep the low [Cr] in the metal, which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consistent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the calculation from </a:t>
            </a:r>
            <a:r>
              <a:rPr lang="en-US" altLang="zh-CN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Factsage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equilib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module.</a:t>
            </a:r>
          </a:p>
          <a:p>
            <a:pPr marL="608013" indent="-342900" algn="just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Compared with C, </a:t>
            </a:r>
            <a:r>
              <a:rPr lang="en-US" altLang="zh-CN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SiFe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Al have stronger reducibility. Considering the economy, a little addition of </a:t>
            </a:r>
            <a:r>
              <a:rPr lang="en-US" altLang="zh-CN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SiFe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or Al will promote the reduction of </a:t>
            </a:r>
            <a:r>
              <a:rPr lang="en-US" altLang="zh-CN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CrO</a:t>
            </a:r>
            <a:r>
              <a:rPr lang="en-US" altLang="zh-CN" sz="16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once the C was chosen as the main reductant. The final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slag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composition has remarkable influence on the (Cr)</a:t>
            </a:r>
            <a:r>
              <a:rPr lang="en-US" altLang="zh-CN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slag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the work will be carried out.</a:t>
            </a:r>
            <a:endParaRPr lang="en-US" altLang="zh-CN" sz="16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8013" indent="-342900" algn="just">
              <a:lnSpc>
                <a:spcPct val="120000"/>
              </a:lnSpc>
              <a:spcBef>
                <a:spcPts val="600"/>
              </a:spcBef>
              <a:buFont typeface="+mj-lt"/>
              <a:buAutoNum type="arabicPeriod"/>
            </a:pPr>
            <a:endParaRPr lang="en-US" altLang="zh-CN" sz="1600" baseline="-25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21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21" descr="log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04800"/>
            <a:ext cx="40767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组合 39"/>
          <p:cNvGrpSpPr>
            <a:grpSpLocks/>
          </p:cNvGrpSpPr>
          <p:nvPr/>
        </p:nvGrpSpPr>
        <p:grpSpPr bwMode="auto">
          <a:xfrm>
            <a:off x="533400" y="1219200"/>
            <a:ext cx="8143875" cy="73025"/>
            <a:chOff x="500034" y="1142984"/>
            <a:chExt cx="8143932" cy="73026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500034" y="1142984"/>
              <a:ext cx="8143932" cy="1588"/>
            </a:xfrm>
            <a:prstGeom prst="line">
              <a:avLst/>
            </a:prstGeom>
            <a:ln w="444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714349" y="1214423"/>
              <a:ext cx="7704191" cy="1587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99081" y="1819116"/>
            <a:ext cx="8077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4800" b="1" dirty="0">
                <a:solidFill>
                  <a:srgbClr val="FF0000"/>
                </a:solidFill>
                <a:latin typeface="Rockwell" pitchFamily="18" charset="0"/>
              </a:rPr>
              <a:t>Thanks </a:t>
            </a:r>
            <a:r>
              <a:rPr lang="en-US" altLang="zh-CN" sz="4800" b="1" dirty="0" smtClean="0">
                <a:solidFill>
                  <a:srgbClr val="FF0000"/>
                </a:solidFill>
                <a:latin typeface="Rockwell" pitchFamily="18" charset="0"/>
              </a:rPr>
              <a:t>for your attention!</a:t>
            </a:r>
            <a:endParaRPr lang="zh-CN" altLang="en-US" sz="4800" b="1" dirty="0">
              <a:solidFill>
                <a:srgbClr val="FF0000"/>
              </a:solidFill>
              <a:latin typeface="Rockwell" pitchFamily="18" charset="0"/>
            </a:endParaRPr>
          </a:p>
        </p:txBody>
      </p:sp>
      <p:pic>
        <p:nvPicPr>
          <p:cNvPr id="11" name="Picture 4" descr="C:\Documents and Settings\Administrator\Local Settings\Temporary Internet Files\Content.IE5\W7VSXGIZ\MC900440379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164" y="3278088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Documents and Settings\Administrator\Local Settings\Temporary Internet Files\Content.IE5\ICEXAG18\MC900437457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75" y="3127962"/>
            <a:ext cx="2224087" cy="2893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C:\Documents and Settings\Administrator\Local Settings\Temporary Internet Files\Content.IE5\W7VSXGIZ\MC900440405[1]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2964" y="3601938"/>
            <a:ext cx="20955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7076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428596" y="313548"/>
            <a:ext cx="79581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0000FF"/>
                </a:solidFill>
              </a:rPr>
              <a:t>1.Background</a:t>
            </a:r>
            <a:endParaRPr lang="zh-CN" altLang="zh-CN" sz="2800" b="1" dirty="0">
              <a:solidFill>
                <a:srgbClr val="0000FF"/>
              </a:solidFill>
            </a:endParaRPr>
          </a:p>
        </p:txBody>
      </p:sp>
      <p:grpSp>
        <p:nvGrpSpPr>
          <p:cNvPr id="11" name="组合 39"/>
          <p:cNvGrpSpPr>
            <a:grpSpLocks/>
          </p:cNvGrpSpPr>
          <p:nvPr/>
        </p:nvGrpSpPr>
        <p:grpSpPr bwMode="auto">
          <a:xfrm>
            <a:off x="350838" y="990600"/>
            <a:ext cx="8143875" cy="73025"/>
            <a:chOff x="500034" y="1142984"/>
            <a:chExt cx="8143932" cy="73026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500034" y="1142984"/>
              <a:ext cx="8143932" cy="1588"/>
            </a:xfrm>
            <a:prstGeom prst="line">
              <a:avLst/>
            </a:prstGeom>
            <a:ln w="444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14347" y="1214423"/>
              <a:ext cx="7704192" cy="158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 Box 17"/>
          <p:cNvSpPr txBox="1">
            <a:spLocks noChangeArrowheads="1"/>
          </p:cNvSpPr>
          <p:nvPr/>
        </p:nvSpPr>
        <p:spPr bwMode="gray">
          <a:xfrm>
            <a:off x="1115616" y="5589240"/>
            <a:ext cx="6840760" cy="10156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Wingdings"/>
              </a:rPr>
              <a:t>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18-33 kg/t </a:t>
            </a:r>
            <a:r>
              <a:rPr lang="en-US" altLang="zh-CN" sz="2000" b="1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dust produced in stainless steel making  process;</a:t>
            </a:r>
          </a:p>
          <a:p>
            <a:pPr algn="just">
              <a:lnSpc>
                <a:spcPct val="150000"/>
              </a:lnSpc>
              <a:defRPr/>
            </a:pPr>
            <a:r>
              <a:rPr lang="zh-CN" altLang="zh-CN" sz="2000" dirty="0"/>
              <a:t> </a:t>
            </a:r>
            <a:r>
              <a:rPr lang="en-US" altLang="zh-CN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Wingdings"/>
              </a:rPr>
              <a:t> 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Capital of Cr/Ni-bearing </a:t>
            </a:r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raw 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materials,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≥ </a:t>
            </a:r>
            <a:r>
              <a:rPr lang="en-US" altLang="zh-CN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 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production </a:t>
            </a:r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cost. </a:t>
            </a:r>
            <a:endParaRPr lang="en-US" altLang="zh-CN" b="1" dirty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475656" y="1208301"/>
            <a:ext cx="7056784" cy="4369906"/>
            <a:chOff x="1475656" y="1208301"/>
            <a:chExt cx="7056784" cy="4369906"/>
          </a:xfrm>
        </p:grpSpPr>
        <p:grpSp>
          <p:nvGrpSpPr>
            <p:cNvPr id="3" name="组合 2"/>
            <p:cNvGrpSpPr/>
            <p:nvPr/>
          </p:nvGrpSpPr>
          <p:grpSpPr>
            <a:xfrm>
              <a:off x="1475656" y="1208301"/>
              <a:ext cx="6048672" cy="4369906"/>
              <a:chOff x="1475656" y="1208301"/>
              <a:chExt cx="6048672" cy="4369906"/>
            </a:xfrm>
          </p:grpSpPr>
          <p:pic>
            <p:nvPicPr>
              <p:cNvPr id="24" name="Picture 2" descr="不锈钢粗钢产量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5440" t="5511" r="10057" b="5188"/>
              <a:stretch>
                <a:fillRect/>
              </a:stretch>
            </p:blipFill>
            <p:spPr bwMode="auto">
              <a:xfrm>
                <a:off x="1691680" y="1208301"/>
                <a:ext cx="5832648" cy="43089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1475656" y="2102626"/>
                <a:ext cx="553998" cy="2520280"/>
              </a:xfrm>
              <a:prstGeom prst="rect">
                <a:avLst/>
              </a:prstGeom>
              <a:solidFill>
                <a:schemeClr val="bg1"/>
              </a:solidFill>
              <a:scene3d>
                <a:camera prst="orthographicFront">
                  <a:rot lat="0" lon="0" rev="0"/>
                </a:camera>
                <a:lightRig rig="threePt" dir="t"/>
              </a:scene3d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en-US" altLang="zh-CN" sz="1200" b="1" dirty="0" smtClean="0">
                    <a:latin typeface="Times New Roman" pitchFamily="18" charset="0"/>
                    <a:cs typeface="Times New Roman" pitchFamily="18" charset="0"/>
                  </a:rPr>
                  <a:t>Annual out put of stainless steel, million ton</a:t>
                </a:r>
                <a:endParaRPr lang="zh-CN" alt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" name="TextBox 1"/>
              <p:cNvSpPr txBox="1"/>
              <p:nvPr/>
            </p:nvSpPr>
            <p:spPr>
              <a:xfrm>
                <a:off x="4572000" y="5301208"/>
                <a:ext cx="792088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b="1" dirty="0" smtClean="0">
                    <a:latin typeface="Times New Roman" pitchFamily="18" charset="0"/>
                    <a:cs typeface="Times New Roman" pitchFamily="18" charset="0"/>
                  </a:rPr>
                  <a:t>Year</a:t>
                </a:r>
                <a:endParaRPr lang="zh-CN" alt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029654" y="1340768"/>
                <a:ext cx="396044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rIns="0" rtlCol="0">
                <a:spAutoFit/>
              </a:bodyPr>
              <a:lstStyle/>
              <a:p>
                <a:pPr algn="ctr"/>
                <a:r>
                  <a:rPr lang="en-US" altLang="zh-CN" sz="1200" b="1" dirty="0" smtClean="0">
                    <a:latin typeface="Times New Roman" pitchFamily="18" charset="0"/>
                    <a:cs typeface="Times New Roman" pitchFamily="18" charset="0"/>
                  </a:rPr>
                  <a:t>35</a:t>
                </a:r>
                <a:endParaRPr lang="zh-CN" alt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2029654" y="1855857"/>
                <a:ext cx="396044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rIns="0" rtlCol="0">
                <a:spAutoFit/>
              </a:bodyPr>
              <a:lstStyle/>
              <a:p>
                <a:pPr algn="ctr"/>
                <a:r>
                  <a:rPr lang="en-US" altLang="zh-CN" sz="1200" b="1" dirty="0" smtClean="0">
                    <a:latin typeface="Times New Roman" pitchFamily="18" charset="0"/>
                    <a:cs typeface="Times New Roman" pitchFamily="18" charset="0"/>
                  </a:rPr>
                  <a:t>30</a:t>
                </a:r>
                <a:endParaRPr lang="zh-CN" alt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2029654" y="2348880"/>
                <a:ext cx="396044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rIns="0" rtlCol="0">
                <a:spAutoFit/>
              </a:bodyPr>
              <a:lstStyle/>
              <a:p>
                <a:pPr algn="ctr"/>
                <a:r>
                  <a:rPr lang="en-US" altLang="zh-CN" sz="1200" b="1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altLang="zh-CN" sz="1200" b="1" dirty="0" smtClean="0">
                    <a:latin typeface="Times New Roman" pitchFamily="18" charset="0"/>
                    <a:cs typeface="Times New Roman" pitchFamily="18" charset="0"/>
                  </a:rPr>
                  <a:t>5</a:t>
                </a:r>
                <a:endParaRPr lang="zh-CN" alt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051720" y="2863969"/>
                <a:ext cx="396044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rIns="0" rtlCol="0">
                <a:spAutoFit/>
              </a:bodyPr>
              <a:lstStyle/>
              <a:p>
                <a:pPr algn="ctr"/>
                <a:r>
                  <a:rPr lang="en-US" altLang="zh-CN" sz="1200" b="1" dirty="0" smtClean="0">
                    <a:latin typeface="Times New Roman" pitchFamily="18" charset="0"/>
                    <a:cs typeface="Times New Roman" pitchFamily="18" charset="0"/>
                  </a:rPr>
                  <a:t>20</a:t>
                </a:r>
                <a:endParaRPr lang="zh-CN" alt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051720" y="3348000"/>
                <a:ext cx="396044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rIns="0" rtlCol="0">
                <a:spAutoFit/>
              </a:bodyPr>
              <a:lstStyle/>
              <a:p>
                <a:pPr algn="ctr"/>
                <a:r>
                  <a:rPr lang="en-US" altLang="zh-CN" sz="1200" b="1" dirty="0" smtClean="0">
                    <a:latin typeface="Times New Roman" pitchFamily="18" charset="0"/>
                    <a:cs typeface="Times New Roman" pitchFamily="18" charset="0"/>
                  </a:rPr>
                  <a:t>15</a:t>
                </a:r>
                <a:endParaRPr lang="zh-CN" alt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2051720" y="3852000"/>
                <a:ext cx="396044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rIns="0" rtlCol="0">
                <a:spAutoFit/>
              </a:bodyPr>
              <a:lstStyle/>
              <a:p>
                <a:pPr algn="ctr"/>
                <a:r>
                  <a:rPr lang="en-US" altLang="zh-CN" sz="1200" b="1" dirty="0" smtClean="0">
                    <a:latin typeface="Times New Roman" pitchFamily="18" charset="0"/>
                    <a:cs typeface="Times New Roman" pitchFamily="18" charset="0"/>
                  </a:rPr>
                  <a:t>10</a:t>
                </a:r>
                <a:endParaRPr lang="zh-CN" alt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051720" y="4356000"/>
                <a:ext cx="396044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rIns="0" rtlCol="0">
                <a:spAutoFit/>
              </a:bodyPr>
              <a:lstStyle/>
              <a:p>
                <a:pPr algn="ctr"/>
                <a:r>
                  <a:rPr lang="en-US" altLang="zh-CN" sz="1200" b="1" dirty="0" smtClean="0">
                    <a:latin typeface="Times New Roman" pitchFamily="18" charset="0"/>
                    <a:cs typeface="Times New Roman" pitchFamily="18" charset="0"/>
                  </a:rPr>
                  <a:t>5</a:t>
                </a:r>
                <a:endParaRPr lang="zh-CN" alt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2051720" y="4880193"/>
                <a:ext cx="396044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rIns="0" rtlCol="0">
                <a:spAutoFit/>
              </a:bodyPr>
              <a:lstStyle/>
              <a:p>
                <a:pPr algn="ctr"/>
                <a:r>
                  <a:rPr lang="en-US" altLang="zh-CN" sz="1200" b="1" dirty="0" smtClean="0"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zh-CN" altLang="en-US" sz="1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5220072" y="1208301"/>
              <a:ext cx="1296144" cy="64755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zh-CN" alt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668394" y="4184214"/>
              <a:ext cx="12241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China</a:t>
              </a:r>
              <a:endParaRPr lang="zh-CN" alt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045152" y="1948190"/>
              <a:ext cx="14872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Worldwide</a:t>
              </a:r>
              <a:endParaRPr lang="zh-CN" altLang="en-US" dirty="0"/>
            </a:p>
          </p:txBody>
        </p:sp>
        <p:cxnSp>
          <p:nvCxnSpPr>
            <p:cNvPr id="7" name="直接箭头连接符 6"/>
            <p:cNvCxnSpPr>
              <a:stCxn id="5" idx="1"/>
            </p:cNvCxnSpPr>
            <p:nvPr/>
          </p:nvCxnSpPr>
          <p:spPr>
            <a:xfrm flipH="1" flipV="1">
              <a:off x="6372200" y="4129000"/>
              <a:ext cx="296194" cy="23988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箭头连接符 24"/>
            <p:cNvCxnSpPr/>
            <p:nvPr/>
          </p:nvCxnSpPr>
          <p:spPr>
            <a:xfrm flipH="1" flipV="1">
              <a:off x="6748958" y="1920405"/>
              <a:ext cx="296194" cy="23988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428596" y="313548"/>
            <a:ext cx="79581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0000FF"/>
                </a:solidFill>
              </a:rPr>
              <a:t>1.Background</a:t>
            </a:r>
            <a:endParaRPr lang="zh-CN" altLang="zh-CN" sz="2800" b="1" dirty="0">
              <a:solidFill>
                <a:srgbClr val="0000FF"/>
              </a:solidFill>
            </a:endParaRPr>
          </a:p>
        </p:txBody>
      </p:sp>
      <p:grpSp>
        <p:nvGrpSpPr>
          <p:cNvPr id="11" name="组合 39"/>
          <p:cNvGrpSpPr>
            <a:grpSpLocks/>
          </p:cNvGrpSpPr>
          <p:nvPr/>
        </p:nvGrpSpPr>
        <p:grpSpPr bwMode="auto">
          <a:xfrm>
            <a:off x="350838" y="990600"/>
            <a:ext cx="8143875" cy="73025"/>
            <a:chOff x="500034" y="1142984"/>
            <a:chExt cx="8143932" cy="73026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500034" y="1142984"/>
              <a:ext cx="8143932" cy="1588"/>
            </a:xfrm>
            <a:prstGeom prst="line">
              <a:avLst/>
            </a:prstGeom>
            <a:ln w="444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14347" y="1214423"/>
              <a:ext cx="7704192" cy="158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 Box 17"/>
          <p:cNvSpPr txBox="1">
            <a:spLocks noChangeArrowheads="1"/>
          </p:cNvSpPr>
          <p:nvPr/>
        </p:nvSpPr>
        <p:spPr bwMode="gray">
          <a:xfrm>
            <a:off x="1187624" y="4581128"/>
            <a:ext cx="6840760" cy="96949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defRPr/>
            </a:pPr>
            <a:r>
              <a:rPr lang="en-US" altLang="zh-CN" dirty="0" smtClean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Wingdings"/>
              </a:rPr>
              <a:t>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Wingdings"/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18-33 kg/t </a:t>
            </a:r>
            <a:r>
              <a:rPr lang="en-US" altLang="zh-CN" b="1" dirty="0" smtClean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dust produced in stainless steel making  process;</a:t>
            </a:r>
          </a:p>
          <a:p>
            <a:pPr algn="just">
              <a:lnSpc>
                <a:spcPct val="150000"/>
              </a:lnSpc>
              <a:defRPr/>
            </a:pP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  <a:sym typeface="Wingdings"/>
              </a:rPr>
              <a:t> 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Capital of Cr/Ni-bearing </a:t>
            </a:r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raw 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materials,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≥ </a:t>
            </a:r>
            <a:r>
              <a:rPr lang="en-US" altLang="zh-CN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 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production </a:t>
            </a:r>
            <a:r>
              <a:rPr lang="en-US" altLang="zh-CN" b="1" dirty="0">
                <a:latin typeface="Times New Roman" pitchFamily="18" charset="0"/>
                <a:cs typeface="Times New Roman" pitchFamily="18" charset="0"/>
              </a:rPr>
              <a:t>cost. </a:t>
            </a:r>
            <a:endParaRPr lang="en-US" altLang="zh-CN" b="1" dirty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90592" y="1196752"/>
            <a:ext cx="2361544" cy="338554"/>
          </a:xfrm>
          <a:prstGeom prst="rect">
            <a:avLst/>
          </a:prstGeom>
          <a:solidFill>
            <a:srgbClr val="66FFCC"/>
          </a:solidFill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Stainless steel </a:t>
            </a:r>
            <a:r>
              <a:rPr lang="en-US" altLang="zh-CN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slag  wt.%</a:t>
            </a:r>
            <a:endParaRPr lang="en-US" altLang="zh-CN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2161964"/>
              </p:ext>
            </p:extLst>
          </p:nvPr>
        </p:nvGraphicFramePr>
        <p:xfrm>
          <a:off x="323528" y="1657198"/>
          <a:ext cx="8641552" cy="9077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48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793552"/>
              </a:tblGrid>
              <a:tr h="2536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From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CaO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SiO2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MgO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</a:t>
                      </a:r>
                      <a:r>
                        <a:rPr lang="en-US" sz="1400" b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400" b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</a:t>
                      </a:r>
                      <a:r>
                        <a:rPr lang="en-US" sz="1400" b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400" b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</a:t>
                      </a:r>
                      <a:r>
                        <a:rPr lang="en-US" sz="1400" b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400" b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TiO</a:t>
                      </a:r>
                      <a:r>
                        <a:rPr lang="en-US" sz="1400" b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MnO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NiO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CaF</a:t>
                      </a:r>
                      <a:r>
                        <a:rPr lang="en-US" sz="1400" b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other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</a:tr>
              <a:tr h="1401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Baosteel</a:t>
                      </a:r>
                      <a:r>
                        <a:rPr lang="en-US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Co., Ltd.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44.5</a:t>
                      </a:r>
                      <a:endParaRPr lang="en-US" altLang="zh-CN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28.0</a:t>
                      </a:r>
                      <a:endParaRPr lang="en-US" altLang="zh-CN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9.3</a:t>
                      </a:r>
                      <a:endParaRPr lang="en-US" altLang="zh-CN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8.3</a:t>
                      </a:r>
                      <a:endParaRPr lang="en-US" altLang="zh-CN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</a:t>
                      </a:r>
                      <a:endParaRPr lang="en-US" altLang="zh-CN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</a:t>
                      </a:r>
                      <a:endParaRPr lang="en-US" altLang="zh-CN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</a:t>
                      </a:r>
                      <a:endParaRPr lang="en-US" altLang="zh-CN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US" altLang="zh-CN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—</a:t>
                      </a:r>
                      <a:endParaRPr lang="en-US" alt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—</a:t>
                      </a:r>
                      <a:endParaRPr lang="en-US" alt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  <a:endParaRPr lang="en-US" altLang="zh-CN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Jiuquan</a:t>
                      </a:r>
                      <a:r>
                        <a:rPr lang="en-US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iron and steel company (JISCO)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35.7</a:t>
                      </a:r>
                      <a:endParaRPr lang="en-US" altLang="zh-CN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25.6</a:t>
                      </a:r>
                      <a:endParaRPr lang="en-US" altLang="zh-CN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12.3</a:t>
                      </a:r>
                      <a:endParaRPr lang="en-US" altLang="zh-CN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13.4</a:t>
                      </a:r>
                      <a:endParaRPr lang="en-US" alt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</a:t>
                      </a:r>
                      <a:endParaRPr lang="en-US" altLang="zh-CN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alt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</a:t>
                      </a:r>
                      <a:endParaRPr lang="en-US" altLang="zh-CN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</a:t>
                      </a:r>
                      <a:endParaRPr lang="en-US" altLang="zh-CN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—</a:t>
                      </a:r>
                      <a:endParaRPr lang="en-US" altLang="zh-CN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</a:t>
                      </a:r>
                      <a:endParaRPr lang="en-US" alt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</a:t>
                      </a:r>
                      <a:endParaRPr lang="en-US" alt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06" marR="7006" marT="7006" marB="0" anchor="ctr"/>
                </a:tc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1486584" y="2924944"/>
            <a:ext cx="2395206" cy="338554"/>
          </a:xfrm>
          <a:prstGeom prst="rect">
            <a:avLst/>
          </a:prstGeom>
          <a:solidFill>
            <a:srgbClr val="66FFCC"/>
          </a:solidFill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Stainless steel </a:t>
            </a:r>
            <a:r>
              <a:rPr lang="en-US" altLang="zh-CN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dust  wt.%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2" name="表格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8932248"/>
              </p:ext>
            </p:extLst>
          </p:nvPr>
        </p:nvGraphicFramePr>
        <p:xfrm>
          <a:off x="323528" y="3356992"/>
          <a:ext cx="8604000" cy="7229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40000"/>
                <a:gridCol w="540000"/>
                <a:gridCol w="540000"/>
                <a:gridCol w="540000"/>
                <a:gridCol w="540000"/>
                <a:gridCol w="540000"/>
                <a:gridCol w="540000"/>
                <a:gridCol w="468672"/>
                <a:gridCol w="611328"/>
                <a:gridCol w="540000"/>
                <a:gridCol w="1404000"/>
              </a:tblGrid>
              <a:tr h="2806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From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</a:t>
                      </a:r>
                      <a:r>
                        <a:rPr lang="en-US" sz="1400" b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400" b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</a:t>
                      </a:r>
                      <a:r>
                        <a:rPr lang="en-US" sz="1400" b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400" b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NiO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CaO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SiO</a:t>
                      </a:r>
                      <a:r>
                        <a:rPr lang="en-US" sz="1400" b="1" u="none" strike="noStrike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MgO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</a:t>
                      </a:r>
                      <a:r>
                        <a:rPr lang="en-US" sz="1400" b="1" u="none" strike="noStrike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400" b="1" u="none" strike="noStrike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4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MnO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other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Σ(</a:t>
                      </a:r>
                      <a:r>
                        <a:rPr lang="en-US" sz="14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Fe+Cr+Ni+Mn</a:t>
                      </a:r>
                      <a:r>
                        <a:rPr lang="en-US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</a:tr>
              <a:tr h="1550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Baosteel</a:t>
                      </a:r>
                      <a:r>
                        <a:rPr lang="en-US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Co., Ltd.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20.9</a:t>
                      </a:r>
                      <a:endParaRPr lang="en-US" altLang="zh-CN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28.1</a:t>
                      </a:r>
                      <a:endParaRPr lang="en-US" altLang="zh-CN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altLang="zh-CN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31.3</a:t>
                      </a:r>
                      <a:endParaRPr lang="en-US" alt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5.3</a:t>
                      </a:r>
                      <a:endParaRPr lang="en-US" altLang="zh-CN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10.6</a:t>
                      </a:r>
                      <a:endParaRPr lang="en-US" altLang="zh-CN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  <a:endParaRPr lang="en-US" alt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—</a:t>
                      </a:r>
                      <a:endParaRPr lang="en-US" alt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endParaRPr lang="en-US" alt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33.9</a:t>
                      </a:r>
                      <a:endParaRPr lang="en-US" altLang="zh-CN" sz="14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</a:tr>
              <a:tr h="1550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Jin</a:t>
                      </a:r>
                      <a:r>
                        <a:rPr lang="en-US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hui stainless steel Co., Ltd.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41.9</a:t>
                      </a:r>
                      <a:endParaRPr lang="en-US" alt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9.3</a:t>
                      </a:r>
                      <a:endParaRPr lang="en-US" altLang="zh-CN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  <a:endParaRPr lang="en-US" altLang="zh-CN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26.7</a:t>
                      </a:r>
                      <a:endParaRPr lang="en-US" altLang="zh-CN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altLang="zh-CN" sz="1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  <a:endParaRPr lang="en-US" alt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—</a:t>
                      </a:r>
                      <a:endParaRPr lang="en-US" alt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7.7</a:t>
                      </a:r>
                      <a:endParaRPr lang="en-US" alt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9.5</a:t>
                      </a:r>
                      <a:endParaRPr lang="en-US" altLang="zh-CN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4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42.2</a:t>
                      </a:r>
                      <a:endParaRPr lang="en-US" altLang="zh-CN" sz="1400" b="1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4" marR="7754" marT="7754" marB="0" anchor="ctr"/>
                </a:tc>
              </a:tr>
            </a:tbl>
          </a:graphicData>
        </a:graphic>
      </p:graphicFrame>
      <p:sp>
        <p:nvSpPr>
          <p:cNvPr id="2" name="圆角矩形 1"/>
          <p:cNvSpPr/>
          <p:nvPr/>
        </p:nvSpPr>
        <p:spPr>
          <a:xfrm>
            <a:off x="4422775" y="1484784"/>
            <a:ext cx="509265" cy="117419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3203848" y="3356992"/>
            <a:ext cx="509265" cy="7920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833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119690" y="2341338"/>
            <a:ext cx="1316457" cy="1449283"/>
            <a:chOff x="2568471" y="3216676"/>
            <a:chExt cx="995617" cy="932404"/>
          </a:xfrm>
        </p:grpSpPr>
        <p:grpSp>
          <p:nvGrpSpPr>
            <p:cNvPr id="2" name="组合 1"/>
            <p:cNvGrpSpPr/>
            <p:nvPr/>
          </p:nvGrpSpPr>
          <p:grpSpPr>
            <a:xfrm>
              <a:off x="2604467" y="3499487"/>
              <a:ext cx="887413" cy="649593"/>
              <a:chOff x="2074863" y="3050871"/>
              <a:chExt cx="887413" cy="649593"/>
            </a:xfrm>
          </p:grpSpPr>
          <p:sp>
            <p:nvSpPr>
              <p:cNvPr id="246" name="Oval 258"/>
              <p:cNvSpPr>
                <a:spLocks noChangeArrowheads="1"/>
              </p:cNvSpPr>
              <p:nvPr/>
            </p:nvSpPr>
            <p:spPr bwMode="auto">
              <a:xfrm>
                <a:off x="2228850" y="3351213"/>
                <a:ext cx="123825" cy="85725"/>
              </a:xfrm>
              <a:prstGeom prst="ellipse">
                <a:avLst/>
              </a:prstGeom>
              <a:solidFill>
                <a:srgbClr val="969696"/>
              </a:solidFill>
              <a:ln w="222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47" name="Oval 259"/>
              <p:cNvSpPr>
                <a:spLocks noChangeArrowheads="1"/>
              </p:cNvSpPr>
              <p:nvPr/>
            </p:nvSpPr>
            <p:spPr bwMode="auto">
              <a:xfrm>
                <a:off x="2693988" y="3305176"/>
                <a:ext cx="112713" cy="106363"/>
              </a:xfrm>
              <a:prstGeom prst="ellipse">
                <a:avLst/>
              </a:prstGeom>
              <a:solidFill>
                <a:srgbClr val="969696"/>
              </a:solidFill>
              <a:ln w="222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48" name="AutoShape 260"/>
              <p:cNvSpPr>
                <a:spLocks noChangeArrowheads="1"/>
              </p:cNvSpPr>
              <p:nvPr/>
            </p:nvSpPr>
            <p:spPr bwMode="auto">
              <a:xfrm>
                <a:off x="2638425" y="3578226"/>
                <a:ext cx="92075" cy="88900"/>
              </a:xfrm>
              <a:prstGeom prst="octagon">
                <a:avLst>
                  <a:gd name="adj" fmla="val 29287"/>
                </a:avLst>
              </a:prstGeom>
              <a:solidFill>
                <a:srgbClr val="969696"/>
              </a:solidFill>
              <a:ln w="222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49" name="Freeform 261"/>
              <p:cNvSpPr>
                <a:spLocks/>
              </p:cNvSpPr>
              <p:nvPr/>
            </p:nvSpPr>
            <p:spPr bwMode="auto">
              <a:xfrm>
                <a:off x="2578100" y="3216276"/>
                <a:ext cx="106363" cy="120650"/>
              </a:xfrm>
              <a:custGeom>
                <a:avLst/>
                <a:gdLst>
                  <a:gd name="T0" fmla="*/ 396 w 396"/>
                  <a:gd name="T1" fmla="*/ 216 h 538"/>
                  <a:gd name="T2" fmla="*/ 330 w 396"/>
                  <a:gd name="T3" fmla="*/ 420 h 538"/>
                  <a:gd name="T4" fmla="*/ 312 w 396"/>
                  <a:gd name="T5" fmla="*/ 474 h 538"/>
                  <a:gd name="T6" fmla="*/ 258 w 396"/>
                  <a:gd name="T7" fmla="*/ 492 h 538"/>
                  <a:gd name="T8" fmla="*/ 150 w 396"/>
                  <a:gd name="T9" fmla="*/ 528 h 538"/>
                  <a:gd name="T10" fmla="*/ 0 w 396"/>
                  <a:gd name="T11" fmla="*/ 90 h 538"/>
                  <a:gd name="T12" fmla="*/ 252 w 396"/>
                  <a:gd name="T13" fmla="*/ 0 h 538"/>
                  <a:gd name="T14" fmla="*/ 396 w 396"/>
                  <a:gd name="T15" fmla="*/ 216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538">
                    <a:moveTo>
                      <a:pt x="396" y="216"/>
                    </a:moveTo>
                    <a:cubicBezTo>
                      <a:pt x="348" y="280"/>
                      <a:pt x="386" y="364"/>
                      <a:pt x="330" y="420"/>
                    </a:cubicBezTo>
                    <a:cubicBezTo>
                      <a:pt x="324" y="438"/>
                      <a:pt x="325" y="461"/>
                      <a:pt x="312" y="474"/>
                    </a:cubicBezTo>
                    <a:cubicBezTo>
                      <a:pt x="299" y="487"/>
                      <a:pt x="275" y="484"/>
                      <a:pt x="258" y="492"/>
                    </a:cubicBezTo>
                    <a:cubicBezTo>
                      <a:pt x="166" y="538"/>
                      <a:pt x="245" y="528"/>
                      <a:pt x="150" y="528"/>
                    </a:cubicBezTo>
                    <a:lnTo>
                      <a:pt x="0" y="90"/>
                    </a:lnTo>
                    <a:lnTo>
                      <a:pt x="252" y="0"/>
                    </a:lnTo>
                    <a:lnTo>
                      <a:pt x="396" y="216"/>
                    </a:lnTo>
                    <a:close/>
                  </a:path>
                </a:pathLst>
              </a:custGeom>
              <a:solidFill>
                <a:srgbClr val="969696"/>
              </a:solidFill>
              <a:ln w="222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50" name="Freeform 262"/>
              <p:cNvSpPr>
                <a:spLocks/>
              </p:cNvSpPr>
              <p:nvPr/>
            </p:nvSpPr>
            <p:spPr bwMode="auto">
              <a:xfrm>
                <a:off x="2670175" y="3432176"/>
                <a:ext cx="185738" cy="134938"/>
              </a:xfrm>
              <a:custGeom>
                <a:avLst/>
                <a:gdLst>
                  <a:gd name="T0" fmla="*/ 306 w 450"/>
                  <a:gd name="T1" fmla="*/ 0 h 660"/>
                  <a:gd name="T2" fmla="*/ 126 w 450"/>
                  <a:gd name="T3" fmla="*/ 342 h 660"/>
                  <a:gd name="T4" fmla="*/ 108 w 450"/>
                  <a:gd name="T5" fmla="*/ 396 h 660"/>
                  <a:gd name="T6" fmla="*/ 54 w 450"/>
                  <a:gd name="T7" fmla="*/ 450 h 660"/>
                  <a:gd name="T8" fmla="*/ 18 w 450"/>
                  <a:gd name="T9" fmla="*/ 504 h 660"/>
                  <a:gd name="T10" fmla="*/ 0 w 450"/>
                  <a:gd name="T11" fmla="*/ 504 h 660"/>
                  <a:gd name="T12" fmla="*/ 450 w 450"/>
                  <a:gd name="T13" fmla="*/ 660 h 660"/>
                  <a:gd name="T14" fmla="*/ 402 w 450"/>
                  <a:gd name="T15" fmla="*/ 180 h 660"/>
                  <a:gd name="T16" fmla="*/ 306 w 450"/>
                  <a:gd name="T17" fmla="*/ 0 h 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0" h="660">
                    <a:moveTo>
                      <a:pt x="306" y="0"/>
                    </a:moveTo>
                    <a:cubicBezTo>
                      <a:pt x="274" y="127"/>
                      <a:pt x="198" y="234"/>
                      <a:pt x="126" y="342"/>
                    </a:cubicBezTo>
                    <a:cubicBezTo>
                      <a:pt x="115" y="358"/>
                      <a:pt x="119" y="380"/>
                      <a:pt x="108" y="396"/>
                    </a:cubicBezTo>
                    <a:cubicBezTo>
                      <a:pt x="94" y="417"/>
                      <a:pt x="70" y="430"/>
                      <a:pt x="54" y="450"/>
                    </a:cubicBezTo>
                    <a:cubicBezTo>
                      <a:pt x="40" y="467"/>
                      <a:pt x="33" y="489"/>
                      <a:pt x="18" y="504"/>
                    </a:cubicBezTo>
                    <a:cubicBezTo>
                      <a:pt x="14" y="508"/>
                      <a:pt x="6" y="504"/>
                      <a:pt x="0" y="504"/>
                    </a:cubicBezTo>
                    <a:lnTo>
                      <a:pt x="450" y="660"/>
                    </a:lnTo>
                    <a:lnTo>
                      <a:pt x="402" y="180"/>
                    </a:lnTo>
                    <a:lnTo>
                      <a:pt x="306" y="0"/>
                    </a:lnTo>
                    <a:close/>
                  </a:path>
                </a:pathLst>
              </a:custGeom>
              <a:solidFill>
                <a:srgbClr val="969696"/>
              </a:solidFill>
              <a:ln w="222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51" name="Freeform 263"/>
              <p:cNvSpPr>
                <a:spLocks/>
              </p:cNvSpPr>
              <p:nvPr/>
            </p:nvSpPr>
            <p:spPr bwMode="auto">
              <a:xfrm>
                <a:off x="2386013" y="3330576"/>
                <a:ext cx="88900" cy="138113"/>
              </a:xfrm>
              <a:custGeom>
                <a:avLst/>
                <a:gdLst>
                  <a:gd name="T0" fmla="*/ 380 w 458"/>
                  <a:gd name="T1" fmla="*/ 0 h 489"/>
                  <a:gd name="T2" fmla="*/ 272 w 458"/>
                  <a:gd name="T3" fmla="*/ 36 h 489"/>
                  <a:gd name="T4" fmla="*/ 110 w 458"/>
                  <a:gd name="T5" fmla="*/ 162 h 489"/>
                  <a:gd name="T6" fmla="*/ 38 w 458"/>
                  <a:gd name="T7" fmla="*/ 270 h 489"/>
                  <a:gd name="T8" fmla="*/ 2 w 458"/>
                  <a:gd name="T9" fmla="*/ 324 h 489"/>
                  <a:gd name="T10" fmla="*/ 218 w 458"/>
                  <a:gd name="T11" fmla="*/ 432 h 489"/>
                  <a:gd name="T12" fmla="*/ 458 w 458"/>
                  <a:gd name="T13" fmla="*/ 234 h 489"/>
                  <a:gd name="T14" fmla="*/ 380 w 458"/>
                  <a:gd name="T15" fmla="*/ 0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8" h="489">
                    <a:moveTo>
                      <a:pt x="380" y="0"/>
                    </a:moveTo>
                    <a:cubicBezTo>
                      <a:pt x="344" y="12"/>
                      <a:pt x="308" y="24"/>
                      <a:pt x="272" y="36"/>
                    </a:cubicBezTo>
                    <a:cubicBezTo>
                      <a:pt x="211" y="56"/>
                      <a:pt x="163" y="127"/>
                      <a:pt x="110" y="162"/>
                    </a:cubicBezTo>
                    <a:cubicBezTo>
                      <a:pt x="86" y="198"/>
                      <a:pt x="62" y="234"/>
                      <a:pt x="38" y="270"/>
                    </a:cubicBezTo>
                    <a:cubicBezTo>
                      <a:pt x="26" y="288"/>
                      <a:pt x="2" y="324"/>
                      <a:pt x="2" y="324"/>
                    </a:cubicBezTo>
                    <a:cubicBezTo>
                      <a:pt x="57" y="489"/>
                      <a:pt x="0" y="432"/>
                      <a:pt x="218" y="432"/>
                    </a:cubicBezTo>
                    <a:lnTo>
                      <a:pt x="458" y="234"/>
                    </a:lnTo>
                    <a:lnTo>
                      <a:pt x="380" y="0"/>
                    </a:lnTo>
                    <a:close/>
                  </a:path>
                </a:pathLst>
              </a:custGeom>
              <a:solidFill>
                <a:srgbClr val="969696"/>
              </a:solidFill>
              <a:ln w="222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52" name="Freeform 264"/>
              <p:cNvSpPr>
                <a:spLocks/>
              </p:cNvSpPr>
              <p:nvPr/>
            </p:nvSpPr>
            <p:spPr bwMode="auto">
              <a:xfrm>
                <a:off x="2111375" y="3297238"/>
                <a:ext cx="112713" cy="161925"/>
              </a:xfrm>
              <a:custGeom>
                <a:avLst/>
                <a:gdLst>
                  <a:gd name="T0" fmla="*/ 185 w 329"/>
                  <a:gd name="T1" fmla="*/ 0 h 666"/>
                  <a:gd name="T2" fmla="*/ 59 w 329"/>
                  <a:gd name="T3" fmla="*/ 234 h 666"/>
                  <a:gd name="T4" fmla="*/ 41 w 329"/>
                  <a:gd name="T5" fmla="*/ 288 h 666"/>
                  <a:gd name="T6" fmla="*/ 5 w 329"/>
                  <a:gd name="T7" fmla="*/ 342 h 666"/>
                  <a:gd name="T8" fmla="*/ 131 w 329"/>
                  <a:gd name="T9" fmla="*/ 666 h 666"/>
                  <a:gd name="T10" fmla="*/ 329 w 329"/>
                  <a:gd name="T11" fmla="*/ 288 h 666"/>
                  <a:gd name="T12" fmla="*/ 185 w 329"/>
                  <a:gd name="T13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9" h="666">
                    <a:moveTo>
                      <a:pt x="185" y="0"/>
                    </a:moveTo>
                    <a:cubicBezTo>
                      <a:pt x="139" y="93"/>
                      <a:pt x="120" y="142"/>
                      <a:pt x="59" y="234"/>
                    </a:cubicBezTo>
                    <a:cubicBezTo>
                      <a:pt x="48" y="250"/>
                      <a:pt x="49" y="271"/>
                      <a:pt x="41" y="288"/>
                    </a:cubicBezTo>
                    <a:cubicBezTo>
                      <a:pt x="31" y="307"/>
                      <a:pt x="17" y="324"/>
                      <a:pt x="5" y="342"/>
                    </a:cubicBezTo>
                    <a:cubicBezTo>
                      <a:pt x="25" y="562"/>
                      <a:pt x="0" y="535"/>
                      <a:pt x="131" y="666"/>
                    </a:cubicBezTo>
                    <a:lnTo>
                      <a:pt x="329" y="288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969696"/>
              </a:solidFill>
              <a:ln w="222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53" name="Freeform 265"/>
              <p:cNvSpPr>
                <a:spLocks/>
              </p:cNvSpPr>
              <p:nvPr/>
            </p:nvSpPr>
            <p:spPr bwMode="auto">
              <a:xfrm rot="3600000">
                <a:off x="2462213" y="3546476"/>
                <a:ext cx="111125" cy="196850"/>
              </a:xfrm>
              <a:custGeom>
                <a:avLst/>
                <a:gdLst>
                  <a:gd name="T0" fmla="*/ 0 w 630"/>
                  <a:gd name="T1" fmla="*/ 588 h 588"/>
                  <a:gd name="T2" fmla="*/ 144 w 630"/>
                  <a:gd name="T3" fmla="*/ 282 h 588"/>
                  <a:gd name="T4" fmla="*/ 180 w 630"/>
                  <a:gd name="T5" fmla="*/ 156 h 588"/>
                  <a:gd name="T6" fmla="*/ 630 w 630"/>
                  <a:gd name="T7" fmla="*/ 12 h 588"/>
                  <a:gd name="T8" fmla="*/ 558 w 630"/>
                  <a:gd name="T9" fmla="*/ 402 h 588"/>
                  <a:gd name="T10" fmla="*/ 0 w 630"/>
                  <a:gd name="T11" fmla="*/ 588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0" h="588">
                    <a:moveTo>
                      <a:pt x="0" y="588"/>
                    </a:moveTo>
                    <a:cubicBezTo>
                      <a:pt x="120" y="508"/>
                      <a:pt x="118" y="411"/>
                      <a:pt x="144" y="282"/>
                    </a:cubicBezTo>
                    <a:cubicBezTo>
                      <a:pt x="146" y="273"/>
                      <a:pt x="170" y="171"/>
                      <a:pt x="180" y="156"/>
                    </a:cubicBezTo>
                    <a:cubicBezTo>
                      <a:pt x="284" y="0"/>
                      <a:pt x="467" y="12"/>
                      <a:pt x="630" y="12"/>
                    </a:cubicBezTo>
                    <a:lnTo>
                      <a:pt x="558" y="402"/>
                    </a:lnTo>
                    <a:lnTo>
                      <a:pt x="0" y="588"/>
                    </a:lnTo>
                    <a:close/>
                  </a:path>
                </a:pathLst>
              </a:custGeom>
              <a:solidFill>
                <a:srgbClr val="969696"/>
              </a:solidFill>
              <a:ln w="222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54" name="AutoShape 266"/>
              <p:cNvSpPr>
                <a:spLocks noChangeArrowheads="1"/>
              </p:cNvSpPr>
              <p:nvPr/>
            </p:nvSpPr>
            <p:spPr bwMode="auto">
              <a:xfrm>
                <a:off x="2074863" y="3216276"/>
                <a:ext cx="115888" cy="88900"/>
              </a:xfrm>
              <a:prstGeom prst="flowChartManualInput">
                <a:avLst/>
              </a:prstGeom>
              <a:solidFill>
                <a:srgbClr val="969696"/>
              </a:solidFill>
              <a:ln w="222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55" name="AutoShape 267"/>
              <p:cNvSpPr>
                <a:spLocks noChangeArrowheads="1"/>
              </p:cNvSpPr>
              <p:nvPr/>
            </p:nvSpPr>
            <p:spPr bwMode="auto">
              <a:xfrm>
                <a:off x="2422525" y="3222626"/>
                <a:ext cx="100013" cy="114300"/>
              </a:xfrm>
              <a:prstGeom prst="flowChartOffpageConnector">
                <a:avLst/>
              </a:prstGeom>
              <a:solidFill>
                <a:srgbClr val="969696"/>
              </a:solidFill>
              <a:ln w="222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56" name="Oval 268"/>
              <p:cNvSpPr>
                <a:spLocks noChangeArrowheads="1"/>
              </p:cNvSpPr>
              <p:nvPr/>
            </p:nvSpPr>
            <p:spPr bwMode="auto">
              <a:xfrm>
                <a:off x="2228850" y="3206751"/>
                <a:ext cx="149225" cy="131763"/>
              </a:xfrm>
              <a:prstGeom prst="ellipse">
                <a:avLst/>
              </a:prstGeom>
              <a:solidFill>
                <a:srgbClr val="969696"/>
              </a:solidFill>
              <a:ln w="222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61" name="Freeform 273"/>
              <p:cNvSpPr>
                <a:spLocks/>
              </p:cNvSpPr>
              <p:nvPr/>
            </p:nvSpPr>
            <p:spPr bwMode="auto">
              <a:xfrm>
                <a:off x="2730500" y="3206751"/>
                <a:ext cx="109538" cy="119063"/>
              </a:xfrm>
              <a:custGeom>
                <a:avLst/>
                <a:gdLst>
                  <a:gd name="T0" fmla="*/ 396 w 396"/>
                  <a:gd name="T1" fmla="*/ 216 h 538"/>
                  <a:gd name="T2" fmla="*/ 330 w 396"/>
                  <a:gd name="T3" fmla="*/ 420 h 538"/>
                  <a:gd name="T4" fmla="*/ 312 w 396"/>
                  <a:gd name="T5" fmla="*/ 474 h 538"/>
                  <a:gd name="T6" fmla="*/ 258 w 396"/>
                  <a:gd name="T7" fmla="*/ 492 h 538"/>
                  <a:gd name="T8" fmla="*/ 150 w 396"/>
                  <a:gd name="T9" fmla="*/ 528 h 538"/>
                  <a:gd name="T10" fmla="*/ 0 w 396"/>
                  <a:gd name="T11" fmla="*/ 90 h 538"/>
                  <a:gd name="T12" fmla="*/ 252 w 396"/>
                  <a:gd name="T13" fmla="*/ 0 h 538"/>
                  <a:gd name="T14" fmla="*/ 396 w 396"/>
                  <a:gd name="T15" fmla="*/ 216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538">
                    <a:moveTo>
                      <a:pt x="396" y="216"/>
                    </a:moveTo>
                    <a:cubicBezTo>
                      <a:pt x="348" y="280"/>
                      <a:pt x="386" y="364"/>
                      <a:pt x="330" y="420"/>
                    </a:cubicBezTo>
                    <a:cubicBezTo>
                      <a:pt x="324" y="438"/>
                      <a:pt x="325" y="461"/>
                      <a:pt x="312" y="474"/>
                    </a:cubicBezTo>
                    <a:cubicBezTo>
                      <a:pt x="299" y="487"/>
                      <a:pt x="275" y="484"/>
                      <a:pt x="258" y="492"/>
                    </a:cubicBezTo>
                    <a:cubicBezTo>
                      <a:pt x="166" y="538"/>
                      <a:pt x="245" y="528"/>
                      <a:pt x="150" y="528"/>
                    </a:cubicBezTo>
                    <a:lnTo>
                      <a:pt x="0" y="90"/>
                    </a:lnTo>
                    <a:lnTo>
                      <a:pt x="252" y="0"/>
                    </a:lnTo>
                    <a:lnTo>
                      <a:pt x="396" y="216"/>
                    </a:lnTo>
                    <a:close/>
                  </a:path>
                </a:pathLst>
              </a:custGeom>
              <a:solidFill>
                <a:srgbClr val="969696"/>
              </a:solidFill>
              <a:ln w="222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62" name="Freeform 274"/>
              <p:cNvSpPr>
                <a:spLocks/>
              </p:cNvSpPr>
              <p:nvPr/>
            </p:nvSpPr>
            <p:spPr bwMode="auto">
              <a:xfrm>
                <a:off x="2855913" y="3206751"/>
                <a:ext cx="106363" cy="119063"/>
              </a:xfrm>
              <a:custGeom>
                <a:avLst/>
                <a:gdLst>
                  <a:gd name="T0" fmla="*/ 396 w 396"/>
                  <a:gd name="T1" fmla="*/ 216 h 538"/>
                  <a:gd name="T2" fmla="*/ 330 w 396"/>
                  <a:gd name="T3" fmla="*/ 420 h 538"/>
                  <a:gd name="T4" fmla="*/ 312 w 396"/>
                  <a:gd name="T5" fmla="*/ 474 h 538"/>
                  <a:gd name="T6" fmla="*/ 258 w 396"/>
                  <a:gd name="T7" fmla="*/ 492 h 538"/>
                  <a:gd name="T8" fmla="*/ 150 w 396"/>
                  <a:gd name="T9" fmla="*/ 528 h 538"/>
                  <a:gd name="T10" fmla="*/ 0 w 396"/>
                  <a:gd name="T11" fmla="*/ 90 h 538"/>
                  <a:gd name="T12" fmla="*/ 252 w 396"/>
                  <a:gd name="T13" fmla="*/ 0 h 538"/>
                  <a:gd name="T14" fmla="*/ 396 w 396"/>
                  <a:gd name="T15" fmla="*/ 216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538">
                    <a:moveTo>
                      <a:pt x="396" y="216"/>
                    </a:moveTo>
                    <a:cubicBezTo>
                      <a:pt x="348" y="280"/>
                      <a:pt x="386" y="364"/>
                      <a:pt x="330" y="420"/>
                    </a:cubicBezTo>
                    <a:cubicBezTo>
                      <a:pt x="324" y="438"/>
                      <a:pt x="325" y="461"/>
                      <a:pt x="312" y="474"/>
                    </a:cubicBezTo>
                    <a:cubicBezTo>
                      <a:pt x="299" y="487"/>
                      <a:pt x="275" y="484"/>
                      <a:pt x="258" y="492"/>
                    </a:cubicBezTo>
                    <a:cubicBezTo>
                      <a:pt x="166" y="538"/>
                      <a:pt x="245" y="528"/>
                      <a:pt x="150" y="528"/>
                    </a:cubicBezTo>
                    <a:lnTo>
                      <a:pt x="0" y="90"/>
                    </a:lnTo>
                    <a:lnTo>
                      <a:pt x="252" y="0"/>
                    </a:lnTo>
                    <a:lnTo>
                      <a:pt x="396" y="216"/>
                    </a:lnTo>
                    <a:close/>
                  </a:path>
                </a:pathLst>
              </a:custGeom>
              <a:solidFill>
                <a:srgbClr val="969696"/>
              </a:solidFill>
              <a:ln w="222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63" name="Freeform 275"/>
              <p:cNvSpPr>
                <a:spLocks/>
              </p:cNvSpPr>
              <p:nvPr/>
            </p:nvSpPr>
            <p:spPr bwMode="auto">
              <a:xfrm>
                <a:off x="2276475" y="3581401"/>
                <a:ext cx="109538" cy="119063"/>
              </a:xfrm>
              <a:custGeom>
                <a:avLst/>
                <a:gdLst>
                  <a:gd name="T0" fmla="*/ 396 w 396"/>
                  <a:gd name="T1" fmla="*/ 216 h 538"/>
                  <a:gd name="T2" fmla="*/ 330 w 396"/>
                  <a:gd name="T3" fmla="*/ 420 h 538"/>
                  <a:gd name="T4" fmla="*/ 312 w 396"/>
                  <a:gd name="T5" fmla="*/ 474 h 538"/>
                  <a:gd name="T6" fmla="*/ 258 w 396"/>
                  <a:gd name="T7" fmla="*/ 492 h 538"/>
                  <a:gd name="T8" fmla="*/ 150 w 396"/>
                  <a:gd name="T9" fmla="*/ 528 h 538"/>
                  <a:gd name="T10" fmla="*/ 0 w 396"/>
                  <a:gd name="T11" fmla="*/ 90 h 538"/>
                  <a:gd name="T12" fmla="*/ 252 w 396"/>
                  <a:gd name="T13" fmla="*/ 0 h 538"/>
                  <a:gd name="T14" fmla="*/ 396 w 396"/>
                  <a:gd name="T15" fmla="*/ 216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538">
                    <a:moveTo>
                      <a:pt x="396" y="216"/>
                    </a:moveTo>
                    <a:cubicBezTo>
                      <a:pt x="348" y="280"/>
                      <a:pt x="386" y="364"/>
                      <a:pt x="330" y="420"/>
                    </a:cubicBezTo>
                    <a:cubicBezTo>
                      <a:pt x="324" y="438"/>
                      <a:pt x="325" y="461"/>
                      <a:pt x="312" y="474"/>
                    </a:cubicBezTo>
                    <a:cubicBezTo>
                      <a:pt x="299" y="487"/>
                      <a:pt x="275" y="484"/>
                      <a:pt x="258" y="492"/>
                    </a:cubicBezTo>
                    <a:cubicBezTo>
                      <a:pt x="166" y="538"/>
                      <a:pt x="245" y="528"/>
                      <a:pt x="150" y="528"/>
                    </a:cubicBezTo>
                    <a:lnTo>
                      <a:pt x="0" y="90"/>
                    </a:lnTo>
                    <a:lnTo>
                      <a:pt x="252" y="0"/>
                    </a:lnTo>
                    <a:lnTo>
                      <a:pt x="396" y="216"/>
                    </a:lnTo>
                    <a:close/>
                  </a:path>
                </a:pathLst>
              </a:custGeom>
              <a:solidFill>
                <a:srgbClr val="969696"/>
              </a:solidFill>
              <a:ln w="222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64" name="AutoShape 276"/>
              <p:cNvSpPr>
                <a:spLocks noChangeArrowheads="1"/>
              </p:cNvSpPr>
              <p:nvPr/>
            </p:nvSpPr>
            <p:spPr bwMode="auto">
              <a:xfrm>
                <a:off x="2538413" y="3336926"/>
                <a:ext cx="115888" cy="87313"/>
              </a:xfrm>
              <a:prstGeom prst="flowChartManualInput">
                <a:avLst/>
              </a:prstGeom>
              <a:solidFill>
                <a:srgbClr val="969696"/>
              </a:solidFill>
              <a:ln w="222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65" name="AutoShape 277"/>
              <p:cNvSpPr>
                <a:spLocks noChangeArrowheads="1"/>
              </p:cNvSpPr>
              <p:nvPr/>
            </p:nvSpPr>
            <p:spPr bwMode="auto">
              <a:xfrm>
                <a:off x="2578100" y="3448051"/>
                <a:ext cx="114300" cy="85725"/>
              </a:xfrm>
              <a:prstGeom prst="flowChartManualInput">
                <a:avLst/>
              </a:prstGeom>
              <a:solidFill>
                <a:srgbClr val="969696"/>
              </a:solidFill>
              <a:ln w="222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66" name="Freeform 278"/>
              <p:cNvSpPr>
                <a:spLocks/>
              </p:cNvSpPr>
              <p:nvPr/>
            </p:nvSpPr>
            <p:spPr bwMode="auto">
              <a:xfrm>
                <a:off x="2460625" y="3448051"/>
                <a:ext cx="106363" cy="120650"/>
              </a:xfrm>
              <a:custGeom>
                <a:avLst/>
                <a:gdLst>
                  <a:gd name="T0" fmla="*/ 396 w 396"/>
                  <a:gd name="T1" fmla="*/ 216 h 538"/>
                  <a:gd name="T2" fmla="*/ 330 w 396"/>
                  <a:gd name="T3" fmla="*/ 420 h 538"/>
                  <a:gd name="T4" fmla="*/ 312 w 396"/>
                  <a:gd name="T5" fmla="*/ 474 h 538"/>
                  <a:gd name="T6" fmla="*/ 258 w 396"/>
                  <a:gd name="T7" fmla="*/ 492 h 538"/>
                  <a:gd name="T8" fmla="*/ 150 w 396"/>
                  <a:gd name="T9" fmla="*/ 528 h 538"/>
                  <a:gd name="T10" fmla="*/ 0 w 396"/>
                  <a:gd name="T11" fmla="*/ 90 h 538"/>
                  <a:gd name="T12" fmla="*/ 252 w 396"/>
                  <a:gd name="T13" fmla="*/ 0 h 538"/>
                  <a:gd name="T14" fmla="*/ 396 w 396"/>
                  <a:gd name="T15" fmla="*/ 216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538">
                    <a:moveTo>
                      <a:pt x="396" y="216"/>
                    </a:moveTo>
                    <a:cubicBezTo>
                      <a:pt x="348" y="280"/>
                      <a:pt x="386" y="364"/>
                      <a:pt x="330" y="420"/>
                    </a:cubicBezTo>
                    <a:cubicBezTo>
                      <a:pt x="324" y="438"/>
                      <a:pt x="325" y="461"/>
                      <a:pt x="312" y="474"/>
                    </a:cubicBezTo>
                    <a:cubicBezTo>
                      <a:pt x="299" y="487"/>
                      <a:pt x="275" y="484"/>
                      <a:pt x="258" y="492"/>
                    </a:cubicBezTo>
                    <a:cubicBezTo>
                      <a:pt x="166" y="538"/>
                      <a:pt x="245" y="528"/>
                      <a:pt x="150" y="528"/>
                    </a:cubicBezTo>
                    <a:lnTo>
                      <a:pt x="0" y="90"/>
                    </a:lnTo>
                    <a:lnTo>
                      <a:pt x="252" y="0"/>
                    </a:lnTo>
                    <a:lnTo>
                      <a:pt x="396" y="216"/>
                    </a:lnTo>
                    <a:close/>
                  </a:path>
                </a:pathLst>
              </a:custGeom>
              <a:solidFill>
                <a:srgbClr val="969696"/>
              </a:solidFill>
              <a:ln w="222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67" name="Oval 279"/>
              <p:cNvSpPr>
                <a:spLocks noChangeArrowheads="1"/>
              </p:cNvSpPr>
              <p:nvPr/>
            </p:nvSpPr>
            <p:spPr bwMode="auto">
              <a:xfrm>
                <a:off x="2338388" y="3449638"/>
                <a:ext cx="122238" cy="84138"/>
              </a:xfrm>
              <a:prstGeom prst="ellipse">
                <a:avLst/>
              </a:prstGeom>
              <a:solidFill>
                <a:srgbClr val="969696"/>
              </a:solidFill>
              <a:ln w="222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68" name="Freeform 280"/>
              <p:cNvSpPr>
                <a:spLocks/>
              </p:cNvSpPr>
              <p:nvPr/>
            </p:nvSpPr>
            <p:spPr bwMode="auto">
              <a:xfrm>
                <a:off x="2193925" y="3406776"/>
                <a:ext cx="112713" cy="161925"/>
              </a:xfrm>
              <a:custGeom>
                <a:avLst/>
                <a:gdLst>
                  <a:gd name="T0" fmla="*/ 185 w 329"/>
                  <a:gd name="T1" fmla="*/ 0 h 666"/>
                  <a:gd name="T2" fmla="*/ 59 w 329"/>
                  <a:gd name="T3" fmla="*/ 234 h 666"/>
                  <a:gd name="T4" fmla="*/ 41 w 329"/>
                  <a:gd name="T5" fmla="*/ 288 h 666"/>
                  <a:gd name="T6" fmla="*/ 5 w 329"/>
                  <a:gd name="T7" fmla="*/ 342 h 666"/>
                  <a:gd name="T8" fmla="*/ 131 w 329"/>
                  <a:gd name="T9" fmla="*/ 666 h 666"/>
                  <a:gd name="T10" fmla="*/ 329 w 329"/>
                  <a:gd name="T11" fmla="*/ 288 h 666"/>
                  <a:gd name="T12" fmla="*/ 185 w 329"/>
                  <a:gd name="T13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9" h="666">
                    <a:moveTo>
                      <a:pt x="185" y="0"/>
                    </a:moveTo>
                    <a:cubicBezTo>
                      <a:pt x="139" y="93"/>
                      <a:pt x="120" y="142"/>
                      <a:pt x="59" y="234"/>
                    </a:cubicBezTo>
                    <a:cubicBezTo>
                      <a:pt x="48" y="250"/>
                      <a:pt x="49" y="271"/>
                      <a:pt x="41" y="288"/>
                    </a:cubicBezTo>
                    <a:cubicBezTo>
                      <a:pt x="31" y="307"/>
                      <a:pt x="17" y="324"/>
                      <a:pt x="5" y="342"/>
                    </a:cubicBezTo>
                    <a:cubicBezTo>
                      <a:pt x="25" y="562"/>
                      <a:pt x="0" y="535"/>
                      <a:pt x="131" y="666"/>
                    </a:cubicBezTo>
                    <a:lnTo>
                      <a:pt x="329" y="288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969696"/>
              </a:solidFill>
              <a:ln w="222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69" name="Freeform 281"/>
              <p:cNvSpPr>
                <a:spLocks/>
              </p:cNvSpPr>
              <p:nvPr/>
            </p:nvSpPr>
            <p:spPr bwMode="auto">
              <a:xfrm>
                <a:off x="2847975" y="3316288"/>
                <a:ext cx="106363" cy="120650"/>
              </a:xfrm>
              <a:custGeom>
                <a:avLst/>
                <a:gdLst>
                  <a:gd name="T0" fmla="*/ 396 w 396"/>
                  <a:gd name="T1" fmla="*/ 216 h 538"/>
                  <a:gd name="T2" fmla="*/ 330 w 396"/>
                  <a:gd name="T3" fmla="*/ 420 h 538"/>
                  <a:gd name="T4" fmla="*/ 312 w 396"/>
                  <a:gd name="T5" fmla="*/ 474 h 538"/>
                  <a:gd name="T6" fmla="*/ 258 w 396"/>
                  <a:gd name="T7" fmla="*/ 492 h 538"/>
                  <a:gd name="T8" fmla="*/ 150 w 396"/>
                  <a:gd name="T9" fmla="*/ 528 h 538"/>
                  <a:gd name="T10" fmla="*/ 0 w 396"/>
                  <a:gd name="T11" fmla="*/ 90 h 538"/>
                  <a:gd name="T12" fmla="*/ 252 w 396"/>
                  <a:gd name="T13" fmla="*/ 0 h 538"/>
                  <a:gd name="T14" fmla="*/ 396 w 396"/>
                  <a:gd name="T15" fmla="*/ 216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538">
                    <a:moveTo>
                      <a:pt x="396" y="216"/>
                    </a:moveTo>
                    <a:cubicBezTo>
                      <a:pt x="348" y="280"/>
                      <a:pt x="386" y="364"/>
                      <a:pt x="330" y="420"/>
                    </a:cubicBezTo>
                    <a:cubicBezTo>
                      <a:pt x="324" y="438"/>
                      <a:pt x="325" y="461"/>
                      <a:pt x="312" y="474"/>
                    </a:cubicBezTo>
                    <a:cubicBezTo>
                      <a:pt x="299" y="487"/>
                      <a:pt x="275" y="484"/>
                      <a:pt x="258" y="492"/>
                    </a:cubicBezTo>
                    <a:cubicBezTo>
                      <a:pt x="166" y="538"/>
                      <a:pt x="245" y="528"/>
                      <a:pt x="150" y="528"/>
                    </a:cubicBezTo>
                    <a:lnTo>
                      <a:pt x="0" y="90"/>
                    </a:lnTo>
                    <a:lnTo>
                      <a:pt x="252" y="0"/>
                    </a:lnTo>
                    <a:lnTo>
                      <a:pt x="396" y="216"/>
                    </a:lnTo>
                    <a:close/>
                  </a:path>
                </a:pathLst>
              </a:custGeom>
              <a:solidFill>
                <a:srgbClr val="969696"/>
              </a:solidFill>
              <a:ln w="222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70" name="Freeform 282"/>
              <p:cNvSpPr>
                <a:spLocks/>
              </p:cNvSpPr>
              <p:nvPr/>
            </p:nvSpPr>
            <p:spPr bwMode="auto">
              <a:xfrm>
                <a:off x="2386013" y="3502026"/>
                <a:ext cx="104775" cy="119063"/>
              </a:xfrm>
              <a:custGeom>
                <a:avLst/>
                <a:gdLst>
                  <a:gd name="T0" fmla="*/ 396 w 396"/>
                  <a:gd name="T1" fmla="*/ 216 h 538"/>
                  <a:gd name="T2" fmla="*/ 330 w 396"/>
                  <a:gd name="T3" fmla="*/ 420 h 538"/>
                  <a:gd name="T4" fmla="*/ 312 w 396"/>
                  <a:gd name="T5" fmla="*/ 474 h 538"/>
                  <a:gd name="T6" fmla="*/ 258 w 396"/>
                  <a:gd name="T7" fmla="*/ 492 h 538"/>
                  <a:gd name="T8" fmla="*/ 150 w 396"/>
                  <a:gd name="T9" fmla="*/ 528 h 538"/>
                  <a:gd name="T10" fmla="*/ 0 w 396"/>
                  <a:gd name="T11" fmla="*/ 90 h 538"/>
                  <a:gd name="T12" fmla="*/ 252 w 396"/>
                  <a:gd name="T13" fmla="*/ 0 h 538"/>
                  <a:gd name="T14" fmla="*/ 396 w 396"/>
                  <a:gd name="T15" fmla="*/ 216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6" h="538">
                    <a:moveTo>
                      <a:pt x="396" y="216"/>
                    </a:moveTo>
                    <a:cubicBezTo>
                      <a:pt x="348" y="280"/>
                      <a:pt x="386" y="364"/>
                      <a:pt x="330" y="420"/>
                    </a:cubicBezTo>
                    <a:cubicBezTo>
                      <a:pt x="324" y="438"/>
                      <a:pt x="325" y="461"/>
                      <a:pt x="312" y="474"/>
                    </a:cubicBezTo>
                    <a:cubicBezTo>
                      <a:pt x="299" y="487"/>
                      <a:pt x="275" y="484"/>
                      <a:pt x="258" y="492"/>
                    </a:cubicBezTo>
                    <a:cubicBezTo>
                      <a:pt x="166" y="538"/>
                      <a:pt x="245" y="528"/>
                      <a:pt x="150" y="528"/>
                    </a:cubicBezTo>
                    <a:lnTo>
                      <a:pt x="0" y="90"/>
                    </a:lnTo>
                    <a:lnTo>
                      <a:pt x="252" y="0"/>
                    </a:lnTo>
                    <a:lnTo>
                      <a:pt x="396" y="216"/>
                    </a:lnTo>
                    <a:close/>
                  </a:path>
                </a:pathLst>
              </a:custGeom>
              <a:solidFill>
                <a:srgbClr val="969696"/>
              </a:solidFill>
              <a:ln w="222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71" name="Oval 283"/>
              <p:cNvSpPr>
                <a:spLocks noChangeArrowheads="1"/>
              </p:cNvSpPr>
              <p:nvPr/>
            </p:nvSpPr>
            <p:spPr bwMode="auto">
              <a:xfrm>
                <a:off x="2386013" y="3050871"/>
                <a:ext cx="111125" cy="107950"/>
              </a:xfrm>
              <a:prstGeom prst="ellipse">
                <a:avLst/>
              </a:prstGeom>
              <a:solidFill>
                <a:srgbClr val="969696"/>
              </a:solidFill>
              <a:ln w="222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72" name="Oval 284"/>
              <p:cNvSpPr>
                <a:spLocks noChangeArrowheads="1"/>
              </p:cNvSpPr>
              <p:nvPr/>
            </p:nvSpPr>
            <p:spPr bwMode="auto">
              <a:xfrm>
                <a:off x="2527300" y="3107839"/>
                <a:ext cx="111125" cy="107950"/>
              </a:xfrm>
              <a:prstGeom prst="ellipse">
                <a:avLst/>
              </a:prstGeom>
              <a:solidFill>
                <a:srgbClr val="969696"/>
              </a:solidFill>
              <a:ln w="222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74" name="Text Box 296"/>
            <p:cNvSpPr txBox="1">
              <a:spLocks noChangeArrowheads="1"/>
            </p:cNvSpPr>
            <p:nvPr/>
          </p:nvSpPr>
          <p:spPr bwMode="auto">
            <a:xfrm>
              <a:off x="2568471" y="3216676"/>
              <a:ext cx="995617" cy="277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22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>
              <a:lvl1pPr defTabSz="198438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1pPr>
              <a:lvl2pPr marL="98425" defTabSz="198438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2pPr>
              <a:lvl3pPr marL="198438" defTabSz="198438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3pPr>
              <a:lvl4pPr marL="296863" defTabSz="198438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4pPr>
              <a:lvl5pPr marL="396875" defTabSz="198438">
                <a:spcBef>
                  <a:spcPct val="0"/>
                </a:spcBef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5pPr>
              <a:lvl6pPr marL="854075" defTabSz="198438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6pPr>
              <a:lvl7pPr marL="1311275" defTabSz="198438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7pPr>
              <a:lvl8pPr marL="1768475" defTabSz="198438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8pPr>
              <a:lvl9pPr marL="2225675" defTabSz="198438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34" charset="-128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ja-JP" sz="1400" b="1" dirty="0" smtClean="0">
                  <a:solidFill>
                    <a:srgbClr val="0000FF"/>
                  </a:solidFill>
                </a:rPr>
                <a:t>stainless steel dust</a:t>
              </a:r>
              <a:endParaRPr lang="zh-CN" altLang="en-US" sz="1400" b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40" name="Rectangle 38"/>
          <p:cNvSpPr>
            <a:spLocks noChangeArrowheads="1"/>
          </p:cNvSpPr>
          <p:nvPr/>
        </p:nvSpPr>
        <p:spPr bwMode="auto">
          <a:xfrm>
            <a:off x="3923928" y="3965268"/>
            <a:ext cx="1706332" cy="166152"/>
          </a:xfrm>
          <a:prstGeom prst="rect">
            <a:avLst/>
          </a:prstGeom>
          <a:solidFill>
            <a:srgbClr val="808080"/>
          </a:solidFill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endParaRPr lang="zh-CN" altLang="en-US"/>
          </a:p>
        </p:txBody>
      </p:sp>
      <p:sp>
        <p:nvSpPr>
          <p:cNvPr id="45" name="Rectangle 43"/>
          <p:cNvSpPr>
            <a:spLocks noChangeArrowheads="1"/>
          </p:cNvSpPr>
          <p:nvPr/>
        </p:nvSpPr>
        <p:spPr bwMode="auto">
          <a:xfrm>
            <a:off x="4138133" y="1836441"/>
            <a:ext cx="82761" cy="2128826"/>
          </a:xfrm>
          <a:prstGeom prst="rect">
            <a:avLst/>
          </a:prstGeom>
          <a:solidFill>
            <a:srgbClr val="969696"/>
          </a:solidFill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endParaRPr lang="zh-CN" altLang="en-US"/>
          </a:p>
        </p:txBody>
      </p:sp>
      <p:grpSp>
        <p:nvGrpSpPr>
          <p:cNvPr id="7185" name="组合 7184"/>
          <p:cNvGrpSpPr/>
          <p:nvPr/>
        </p:nvGrpSpPr>
        <p:grpSpPr>
          <a:xfrm>
            <a:off x="4191798" y="3023218"/>
            <a:ext cx="3960339" cy="942049"/>
            <a:chOff x="4889226" y="3542838"/>
            <a:chExt cx="3849242" cy="816916"/>
          </a:xfrm>
        </p:grpSpPr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4933720" y="3542838"/>
              <a:ext cx="1107533" cy="816916"/>
            </a:xfrm>
            <a:prstGeom prst="rect">
              <a:avLst/>
            </a:prstGeom>
            <a:gradFill rotWithShape="0">
              <a:gsLst>
                <a:gs pos="0">
                  <a:srgbClr val="CC3300"/>
                </a:gs>
                <a:gs pos="50000">
                  <a:srgbClr val="FF9900"/>
                </a:gs>
                <a:gs pos="100000">
                  <a:srgbClr val="CC330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22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zh-CN" altLang="en-US"/>
            </a:p>
          </p:txBody>
        </p:sp>
        <p:sp>
          <p:nvSpPr>
            <p:cNvPr id="44" name="Line 42"/>
            <p:cNvSpPr>
              <a:spLocks noChangeShapeType="1"/>
            </p:cNvSpPr>
            <p:nvPr/>
          </p:nvSpPr>
          <p:spPr bwMode="auto">
            <a:xfrm>
              <a:off x="4889226" y="4353043"/>
              <a:ext cx="1107533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endParaRPr lang="zh-CN" altLang="en-US"/>
            </a:p>
          </p:txBody>
        </p:sp>
        <p:sp>
          <p:nvSpPr>
            <p:cNvPr id="7175" name="矩形 7174"/>
            <p:cNvSpPr/>
            <p:nvPr/>
          </p:nvSpPr>
          <p:spPr>
            <a:xfrm>
              <a:off x="6413408" y="3983711"/>
              <a:ext cx="232506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Fe-Cr-Ni-C (-Si/Al</a:t>
              </a:r>
              <a:r>
                <a:rPr lang="en-US" altLang="zh-CN" sz="1600" b="1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) melt</a:t>
              </a:r>
              <a:endParaRPr lang="zh-CN" altLang="en-US" sz="1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177" name="直接箭头连接符 7176"/>
            <p:cNvCxnSpPr>
              <a:stCxn id="7175" idx="1"/>
            </p:cNvCxnSpPr>
            <p:nvPr/>
          </p:nvCxnSpPr>
          <p:spPr>
            <a:xfrm flipH="1" flipV="1">
              <a:off x="5786140" y="3774971"/>
              <a:ext cx="627268" cy="378017"/>
            </a:xfrm>
            <a:prstGeom prst="straightConnector1">
              <a:avLst/>
            </a:prstGeom>
            <a:ln w="22225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86" name="组合 7185"/>
          <p:cNvGrpSpPr/>
          <p:nvPr/>
        </p:nvGrpSpPr>
        <p:grpSpPr>
          <a:xfrm>
            <a:off x="4236293" y="1484784"/>
            <a:ext cx="4291286" cy="1627609"/>
            <a:chOff x="4889226" y="1915229"/>
            <a:chExt cx="4291286" cy="1627609"/>
          </a:xfrm>
        </p:grpSpPr>
        <p:sp>
          <p:nvSpPr>
            <p:cNvPr id="42" name="Rectangle 40" descr="紙ふぶき (大)"/>
            <p:cNvSpPr>
              <a:spLocks noChangeArrowheads="1"/>
            </p:cNvSpPr>
            <p:nvPr/>
          </p:nvSpPr>
          <p:spPr bwMode="auto">
            <a:xfrm>
              <a:off x="4889226" y="2819384"/>
              <a:ext cx="1085139" cy="723454"/>
            </a:xfrm>
            <a:prstGeom prst="rect">
              <a:avLst/>
            </a:prstGeom>
            <a:pattFill prst="lgConfetti">
              <a:fgClr>
                <a:srgbClr val="A50021"/>
              </a:fgClr>
              <a:bgClr>
                <a:srgbClr val="FF99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22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zh-CN" altLang="en-US"/>
            </a:p>
          </p:txBody>
        </p:sp>
        <p:cxnSp>
          <p:nvCxnSpPr>
            <p:cNvPr id="7173" name="直接箭头连接符 7172"/>
            <p:cNvCxnSpPr/>
            <p:nvPr/>
          </p:nvCxnSpPr>
          <p:spPr>
            <a:xfrm flipH="1">
              <a:off x="5786140" y="2298992"/>
              <a:ext cx="1120288" cy="752340"/>
            </a:xfrm>
            <a:prstGeom prst="straightConnector1">
              <a:avLst/>
            </a:prstGeom>
            <a:ln w="22225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78" name="矩形 7177"/>
            <p:cNvSpPr/>
            <p:nvPr/>
          </p:nvSpPr>
          <p:spPr>
            <a:xfrm>
              <a:off x="6413408" y="1915229"/>
              <a:ext cx="276710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CaO-SiO</a:t>
              </a:r>
              <a:r>
                <a:rPr lang="en-US" altLang="zh-CN" sz="1600" b="1" baseline="-25000" dirty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altLang="zh-CN" sz="1600" b="1" dirty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-MgO-Al</a:t>
              </a:r>
              <a:r>
                <a:rPr lang="en-US" altLang="zh-CN" sz="1600" b="1" baseline="-25000" dirty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altLang="zh-CN" sz="1600" b="1" dirty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O</a:t>
              </a:r>
              <a:r>
                <a:rPr lang="en-US" altLang="zh-CN" sz="1600" b="1" baseline="-25000" dirty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en-US" altLang="zh-CN" sz="1600" b="1" dirty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zh-CN" sz="1600" b="1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based </a:t>
              </a:r>
            </a:p>
            <a:p>
              <a:pPr algn="ctr"/>
              <a:r>
                <a:rPr lang="en-US" altLang="zh-CN" sz="1600" b="1" dirty="0" smtClean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slag</a:t>
              </a:r>
              <a:endParaRPr lang="zh-CN" altLang="en-US" sz="1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92" name="Text Box 296"/>
          <p:cNvSpPr txBox="1">
            <a:spLocks noChangeArrowheads="1"/>
          </p:cNvSpPr>
          <p:nvPr/>
        </p:nvSpPr>
        <p:spPr bwMode="auto">
          <a:xfrm>
            <a:off x="4103910" y="4315162"/>
            <a:ext cx="1316458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22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defTabSz="198438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98425" defTabSz="198438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98438" defTabSz="198438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296863" defTabSz="198438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396875" defTabSz="198438">
              <a:spcBef>
                <a:spcPct val="0"/>
              </a:spcBef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854075" defTabSz="19843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11275" defTabSz="19843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768475" defTabSz="19843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25675" defTabSz="198438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ja-JP" sz="1800" b="1" dirty="0" smtClean="0">
                <a:solidFill>
                  <a:srgbClr val="0000FF"/>
                </a:solidFill>
              </a:rPr>
              <a:t>Smelting treatment</a:t>
            </a:r>
            <a:endParaRPr lang="zh-CN" altLang="en-US" sz="1800" b="1" dirty="0">
              <a:solidFill>
                <a:srgbClr val="0000FF"/>
              </a:solidFill>
            </a:endParaRPr>
          </a:p>
        </p:txBody>
      </p:sp>
      <p:sp>
        <p:nvSpPr>
          <p:cNvPr id="7184" name="矩形 7183"/>
          <p:cNvSpPr/>
          <p:nvPr/>
        </p:nvSpPr>
        <p:spPr>
          <a:xfrm>
            <a:off x="323528" y="476672"/>
            <a:ext cx="3239760" cy="4816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zh-CN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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Smelting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promising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method to recovery Fe/ Cr/Ni resources from stainless steel dust;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zh-CN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</a:t>
            </a:r>
            <a:r>
              <a:rPr lang="en-US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Compared to Fe</a:t>
            </a:r>
            <a:r>
              <a:rPr lang="en-US" altLang="zh-CN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altLang="zh-CN" dirty="0" err="1">
                <a:latin typeface="Times New Roman" pitchFamily="18" charset="0"/>
                <a:cs typeface="Times New Roman" pitchFamily="18" charset="0"/>
              </a:rPr>
              <a:t>NiO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, Cr</a:t>
            </a:r>
            <a:r>
              <a:rPr lang="en-US" altLang="zh-CN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much more difficult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be reduced;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zh-CN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</a:t>
            </a:r>
            <a:r>
              <a:rPr lang="en-US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  <a:sym typeface="Wingdings"/>
              </a:rPr>
              <a:t>Behaviors of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  <a:sym typeface="Wingdings"/>
              </a:rPr>
              <a:t>Cr in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Fe-Cr-Ni-C (-Si/Al)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melt and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CaO-SiO</a:t>
            </a:r>
            <a:r>
              <a:rPr lang="en-US" altLang="zh-CN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-MgO-Al</a:t>
            </a:r>
            <a:r>
              <a:rPr lang="en-US" altLang="zh-CN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based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slag are necessary knowledge</a:t>
            </a:r>
            <a:r>
              <a:rPr lang="zh-CN" altLang="en-US" dirty="0" smtClean="0">
                <a:latin typeface="Times New Roman" pitchFamily="18" charset="0"/>
                <a:cs typeface="Times New Roman" pitchFamily="18" charset="0"/>
              </a:rPr>
              <a:t>；</a:t>
            </a:r>
            <a:endParaRPr lang="zh-CN" altLang="en-US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Rectangle 210"/>
          <p:cNvSpPr>
            <a:spLocks noChangeArrowheads="1"/>
          </p:cNvSpPr>
          <p:nvPr/>
        </p:nvSpPr>
        <p:spPr bwMode="auto">
          <a:xfrm>
            <a:off x="5323557" y="1836441"/>
            <a:ext cx="63289" cy="2139211"/>
          </a:xfrm>
          <a:prstGeom prst="rect">
            <a:avLst/>
          </a:prstGeom>
          <a:solidFill>
            <a:srgbClr val="969696"/>
          </a:solidFill>
          <a:ln w="222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35496" y="5639426"/>
            <a:ext cx="9093328" cy="809345"/>
            <a:chOff x="35496" y="5639426"/>
            <a:chExt cx="9093328" cy="809345"/>
          </a:xfrm>
        </p:grpSpPr>
        <p:grpSp>
          <p:nvGrpSpPr>
            <p:cNvPr id="8" name="组合 7"/>
            <p:cNvGrpSpPr/>
            <p:nvPr/>
          </p:nvGrpSpPr>
          <p:grpSpPr>
            <a:xfrm>
              <a:off x="35496" y="5639426"/>
              <a:ext cx="8803952" cy="809345"/>
              <a:chOff x="35496" y="5639426"/>
              <a:chExt cx="8803952" cy="809345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" name="TextBox 2"/>
                  <p:cNvSpPr txBox="1"/>
                  <p:nvPr/>
                </p:nvSpPr>
                <p:spPr>
                  <a:xfrm>
                    <a:off x="35496" y="5661248"/>
                    <a:ext cx="4896544" cy="78752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zh-CN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en-US" altLang="zh-CN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𝑪𝒓𝑶𝒙</m:t>
                              </m:r>
                            </m:sub>
                          </m:sSub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↑, </m:t>
                          </m:r>
                          <m:sSub>
                            <m:sSubPr>
                              <m:ctrlPr>
                                <a:rPr lang="en-US" altLang="zh-CN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zh-CN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en-US" altLang="zh-CN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𝑪𝒓</m:t>
                              </m:r>
                            </m:sub>
                          </m:sSub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↓              </m:t>
                          </m:r>
                          <m:f>
                            <m:fPr>
                              <m:ctrlPr>
                                <a:rPr lang="en-US" altLang="zh-CN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zh-CN" sz="24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𝜸</m:t>
                                  </m:r>
                                </m:e>
                                <m:sub>
                                  <m:r>
                                    <a:rPr lang="en-US" altLang="zh-CN" sz="24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𝑪𝒓𝑶</m:t>
                                  </m:r>
                                  <m:r>
                                    <a:rPr lang="en-US" altLang="zh-CN" sz="24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𝒙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altLang="zh-CN" sz="24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4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𝜸</m:t>
                                  </m:r>
                                </m:e>
                                <m:sub>
                                  <m:r>
                                    <a:rPr lang="en-US" altLang="zh-CN" sz="2400" b="1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𝑪𝒓</m:t>
                                  </m:r>
                                </m:sub>
                              </m:sSub>
                            </m:den>
                          </m:f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↑</m:t>
                          </m:r>
                        </m:oMath>
                      </m:oMathPara>
                    </a14:m>
                    <a:endParaRPr lang="zh-CN" altLang="en-US" sz="2400" b="1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" name="TextBox 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5496" y="5661248"/>
                    <a:ext cx="4896544" cy="787523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graphicFrame>
                <p:nvGraphicFramePr>
                  <p:cNvPr id="5" name="对象 4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871808314"/>
                      </p:ext>
                    </p:extLst>
                  </p:nvPr>
                </p:nvGraphicFramePr>
                <p:xfrm>
                  <a:off x="5148064" y="5673431"/>
                  <a:ext cx="2003588" cy="673610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107716" r:id="rId4" imgW="927100" imgH="419100" progId="Equation.DSMT4">
                          <p:embed/>
                        </p:oleObj>
                      </mc:Choice>
                      <mc:Fallback>
                        <p:oleObj r:id="rId4" imgW="927100" imgH="419100" progId="Equation.DSMT4">
                          <p:embed/>
                          <p:pic>
                            <p:nvPicPr>
                              <p:cNvPr id="0" name="对象 8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5">
                                <a:extLst>
                                  <a:ext uri="{28A0092B-C50C-407E-A947-70E740481C1C}">
                                    <a14:useLocalDpi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5148064" y="5673431"/>
                                <a:ext cx="2003588" cy="67361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n>
                                <a:noFill/>
                              </a:ln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Choice>
            <mc:Fallback xmlns="">
              <p:graphicFrame>
                <p:nvGraphicFramePr>
                  <p:cNvPr id="5" name="对象 4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871808314"/>
                      </p:ext>
                    </p:extLst>
                  </p:nvPr>
                </p:nvGraphicFramePr>
                <p:xfrm>
                  <a:off x="5148064" y="5673431"/>
                  <a:ext cx="2003588" cy="673610"/>
                </p:xfrm>
                <a:graphic>
                  <a:graphicData uri="http://schemas.openxmlformats.org/presentationml/2006/ole">
                    <mc:AlternateContent>
                      <mc:Choice xmlns:v="urn:schemas-microsoft-com:vml" Requires="v">
                        <p:oleObj spid="_x0000_s107536" r:id="rId6" imgW="927100" imgH="419100" progId="Equation.DSMT4">
                          <p:embed/>
                        </p:oleObj>
                      </mc:Choice>
                      <mc:Fallback>
                        <p:oleObj r:id="rId6" imgW="927100" imgH="419100" progId="Equation.DSMT4">
                          <p:embed/>
                          <p:pic>
                            <p:nvPicPr>
                              <p:cNvPr id="0" name="对象 8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7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5148064" y="5673431"/>
                                <a:ext cx="2003588" cy="673610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n>
                                <a:noFill/>
                              </a:ln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mc:Fallback>
          </mc:AlternateContent>
          <p:sp>
            <p:nvSpPr>
              <p:cNvPr id="6" name="右箭头 5"/>
              <p:cNvSpPr/>
              <p:nvPr/>
            </p:nvSpPr>
            <p:spPr>
              <a:xfrm>
                <a:off x="2555776" y="5866220"/>
                <a:ext cx="528389" cy="288032"/>
              </a:xfrm>
              <a:prstGeom prst="rightArrow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="1">
                  <a:solidFill>
                    <a:srgbClr val="FF0000"/>
                  </a:solidFill>
                </a:endParaRPr>
              </a:p>
            </p:txBody>
          </p:sp>
          <p:sp>
            <p:nvSpPr>
              <p:cNvPr id="46" name="右箭头 45"/>
              <p:cNvSpPr/>
              <p:nvPr/>
            </p:nvSpPr>
            <p:spPr>
              <a:xfrm>
                <a:off x="4427984" y="5885293"/>
                <a:ext cx="528389" cy="288032"/>
              </a:xfrm>
              <a:prstGeom prst="rightArrow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="1">
                  <a:solidFill>
                    <a:srgbClr val="FF0000"/>
                  </a:solidFill>
                </a:endParaRPr>
              </a:p>
            </p:txBody>
          </p:sp>
          <p:sp>
            <p:nvSpPr>
              <p:cNvPr id="47" name="右箭头 46"/>
              <p:cNvSpPr/>
              <p:nvPr/>
            </p:nvSpPr>
            <p:spPr>
              <a:xfrm>
                <a:off x="7452320" y="5813059"/>
                <a:ext cx="528389" cy="288032"/>
              </a:xfrm>
              <a:prstGeom prst="rightArrow">
                <a:avLst/>
              </a:prstGeom>
              <a:solidFill>
                <a:srgbClr val="0000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="1">
                  <a:solidFill>
                    <a:srgbClr val="FF0000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TextBox 6"/>
                  <p:cNvSpPr txBox="1"/>
                  <p:nvPr/>
                </p:nvSpPr>
                <p:spPr>
                  <a:xfrm>
                    <a:off x="8215709" y="5639426"/>
                    <a:ext cx="623739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zh-CN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zh-CN" altLang="en-US" sz="2400" b="1" i="1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𝜼</m:t>
                              </m:r>
                            </m:e>
                            <m:sub>
                              <m:r>
                                <a:rPr lang="en-US" altLang="zh-CN" sz="2400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</a:rPr>
                                <m:t>𝑪𝒓</m:t>
                              </m:r>
                            </m:sub>
                          </m:sSub>
                        </m:oMath>
                      </m:oMathPara>
                    </a14:m>
                    <a:endParaRPr lang="zh-CN" altLang="en-US" sz="2400" b="1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7" name="TextBox 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215709" y="5639426"/>
                    <a:ext cx="623739" cy="461665"/>
                  </a:xfrm>
                  <a:prstGeom prst="rect">
                    <a:avLst/>
                  </a:prstGeom>
                  <a:blipFill rotWithShape="1">
                    <a:blip r:embed="rId8"/>
                    <a:stretch>
                      <a:fillRect l="-3922" b="-13158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矩形 8"/>
                <p:cNvSpPr/>
                <p:nvPr/>
              </p:nvSpPr>
              <p:spPr>
                <a:xfrm>
                  <a:off x="7092280" y="5661248"/>
                  <a:ext cx="452368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↑</m:t>
                        </m:r>
                      </m:oMath>
                    </m:oMathPara>
                  </a14:m>
                  <a:endParaRPr lang="zh-CN" altLang="en-US" sz="2800" dirty="0"/>
                </a:p>
              </p:txBody>
            </p:sp>
          </mc:Choice>
          <mc:Fallback xmlns="">
            <p:sp>
              <p:nvSpPr>
                <p:cNvPr id="9" name="矩形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92280" y="5661248"/>
                  <a:ext cx="452368" cy="523220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矩形 9"/>
                <p:cNvSpPr/>
                <p:nvPr/>
              </p:nvSpPr>
              <p:spPr>
                <a:xfrm>
                  <a:off x="8676456" y="5642084"/>
                  <a:ext cx="452368" cy="52322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sz="28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↑</m:t>
                        </m:r>
                      </m:oMath>
                    </m:oMathPara>
                  </a14:m>
                  <a:endParaRPr lang="zh-CN" altLang="en-US" sz="2800" dirty="0"/>
                </a:p>
              </p:txBody>
            </p:sp>
          </mc:Choice>
          <mc:Fallback xmlns="">
            <p:sp>
              <p:nvSpPr>
                <p:cNvPr id="10" name="矩形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76456" y="5642084"/>
                  <a:ext cx="452368" cy="523220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686673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28596" y="285728"/>
            <a:ext cx="79581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800" b="1" dirty="0" smtClean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2.Thermodynamic predictions</a:t>
            </a:r>
            <a:endParaRPr lang="zh-CN" altLang="en-US" sz="2800" b="1" dirty="0">
              <a:solidFill>
                <a:srgbClr val="0000FF"/>
              </a:solidFill>
              <a:latin typeface="Times New Roman" pitchFamily="18" charset="0"/>
              <a:ea typeface="黑体" pitchFamily="2" charset="-122"/>
              <a:cs typeface="Times New Roman" pitchFamily="18" charset="0"/>
            </a:endParaRPr>
          </a:p>
        </p:txBody>
      </p:sp>
      <p:grpSp>
        <p:nvGrpSpPr>
          <p:cNvPr id="8" name="组合 39"/>
          <p:cNvGrpSpPr>
            <a:grpSpLocks/>
          </p:cNvGrpSpPr>
          <p:nvPr/>
        </p:nvGrpSpPr>
        <p:grpSpPr bwMode="auto">
          <a:xfrm>
            <a:off x="350838" y="990600"/>
            <a:ext cx="8143875" cy="73025"/>
            <a:chOff x="500034" y="1142984"/>
            <a:chExt cx="8143932" cy="73026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500034" y="1142984"/>
              <a:ext cx="8143932" cy="1588"/>
            </a:xfrm>
            <a:prstGeom prst="line">
              <a:avLst/>
            </a:prstGeom>
            <a:ln w="444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714347" y="1214423"/>
              <a:ext cx="7704192" cy="158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683568" y="1156102"/>
            <a:ext cx="75857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200" b="1" dirty="0" smtClean="0">
                <a:latin typeface="Times New Roman" pitchFamily="18" charset="0"/>
                <a:cs typeface="Times New Roman" pitchFamily="18" charset="0"/>
              </a:rPr>
              <a:t>2.1  Activity </a:t>
            </a:r>
            <a:r>
              <a:rPr lang="en-US" altLang="zh-CN" sz="2200" b="1" dirty="0">
                <a:latin typeface="Times New Roman" pitchFamily="18" charset="0"/>
                <a:cs typeface="Times New Roman" pitchFamily="18" charset="0"/>
              </a:rPr>
              <a:t>coefficient of Cr in Fe-Cr-Ni-C(-Si/Al) melt</a:t>
            </a:r>
            <a:endParaRPr lang="zh-CN" altLang="zh-CN" sz="2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28596" y="1772817"/>
            <a:ext cx="8032830" cy="2232248"/>
            <a:chOff x="457200" y="304801"/>
            <a:chExt cx="8229600" cy="2538994"/>
          </a:xfrm>
        </p:grpSpPr>
        <p:sp>
          <p:nvSpPr>
            <p:cNvPr id="12" name="圆角矩形 11"/>
            <p:cNvSpPr/>
            <p:nvPr/>
          </p:nvSpPr>
          <p:spPr bwMode="auto">
            <a:xfrm>
              <a:off x="457200" y="304801"/>
              <a:ext cx="8229600" cy="2538994"/>
            </a:xfrm>
            <a:prstGeom prst="roundRect">
              <a:avLst>
                <a:gd name="adj" fmla="val 0"/>
              </a:avLst>
            </a:prstGeom>
            <a:solidFill>
              <a:srgbClr val="65BDFF">
                <a:alpha val="13000"/>
              </a:srgbClr>
            </a:solidFill>
            <a:ln w="25400">
              <a:solidFill>
                <a:srgbClr val="0070C0"/>
              </a:solidFill>
            </a:ln>
            <a:effectLst>
              <a:outerShdw blurRad="50800" dist="38100" dir="18900000" algn="bl" rotWithShape="0">
                <a:srgbClr val="0070C0">
                  <a:alpha val="40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w="1016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tIns="288000"/>
            <a:lstStyle/>
            <a:p>
              <a:pPr marL="269875" lvl="2" indent="-269875" eaLnBrk="0" fontAlgn="ctr" hangingPunct="0">
                <a:lnSpc>
                  <a:spcPct val="150000"/>
                </a:lnSpc>
                <a:spcBef>
                  <a:spcPts val="0"/>
                </a:spcBef>
                <a:spcAft>
                  <a:spcPts val="120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tabLst>
                  <a:tab pos="136525" algn="l"/>
                </a:tabLst>
                <a:defRPr/>
              </a:pPr>
              <a:endParaRPr lang="en-US" altLang="zh-CN" sz="2800" b="1" dirty="0">
                <a:solidFill>
                  <a:srgbClr val="0000FF"/>
                </a:solidFill>
                <a:latin typeface="微软雅黑" pitchFamily="34" charset="-122"/>
                <a:cs typeface="Arial" pitchFamily="34" charset="0"/>
              </a:endParaRPr>
            </a:p>
          </p:txBody>
        </p:sp>
        <p:grpSp>
          <p:nvGrpSpPr>
            <p:cNvPr id="13" name="组合 9"/>
            <p:cNvGrpSpPr/>
            <p:nvPr/>
          </p:nvGrpSpPr>
          <p:grpSpPr>
            <a:xfrm>
              <a:off x="616480" y="425080"/>
              <a:ext cx="7873550" cy="2217047"/>
              <a:chOff x="464080" y="425080"/>
              <a:chExt cx="7873550" cy="2217047"/>
            </a:xfrm>
          </p:grpSpPr>
          <p:graphicFrame>
            <p:nvGraphicFramePr>
              <p:cNvPr id="14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5535040"/>
                  </p:ext>
                </p:extLst>
              </p:nvPr>
            </p:nvGraphicFramePr>
            <p:xfrm>
              <a:off x="464080" y="1041928"/>
              <a:ext cx="7873550" cy="160019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4640" name="Equation" r:id="rId3" imgW="5283000" imgH="939600" progId="">
                      <p:embed/>
                    </p:oleObj>
                  </mc:Choice>
                  <mc:Fallback>
                    <p:oleObj name="Equation" r:id="rId3" imgW="5283000" imgH="939600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4080" y="1041928"/>
                            <a:ext cx="7873550" cy="1600199"/>
                          </a:xfrm>
                          <a:prstGeom prst="rect">
                            <a:avLst/>
                          </a:prstGeom>
                          <a:gradFill rotWithShape="1">
                            <a:gsLst>
                              <a:gs pos="0">
                                <a:srgbClr val="66FFFF"/>
                              </a:gs>
                              <a:gs pos="100000">
                                <a:srgbClr val="12ADD2"/>
                              </a:gs>
                            </a:gsLst>
                            <a:lin ang="5400000" scaled="1"/>
                          </a:grad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25400">
                                <a:solidFill>
                                  <a:srgbClr val="FF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5" name="TextBox 2"/>
              <p:cNvSpPr txBox="1">
                <a:spLocks noChangeArrowheads="1"/>
              </p:cNvSpPr>
              <p:nvPr/>
            </p:nvSpPr>
            <p:spPr bwMode="auto">
              <a:xfrm>
                <a:off x="609600" y="425080"/>
                <a:ext cx="7620000" cy="59631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130000"/>
                  </a:lnSpc>
                  <a:spcBef>
                    <a:spcPts val="600"/>
                  </a:spcBef>
                </a:pPr>
                <a:endParaRPr lang="zh-CN" altLang="en-US" sz="2800" b="1" dirty="0">
                  <a:solidFill>
                    <a:srgbClr val="0000FF"/>
                  </a:solidFill>
                  <a:latin typeface="Rockwell" pitchFamily="18" charset="0"/>
                  <a:cs typeface="Times New Roman" pitchFamily="18" charset="0"/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533400" y="514291"/>
                <a:ext cx="300454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dirty="0" err="1" smtClean="0">
                    <a:solidFill>
                      <a:srgbClr val="FF0000"/>
                    </a:solidFill>
                    <a:latin typeface="Rockwell" pitchFamily="18" charset="0"/>
                  </a:rPr>
                  <a:t>Redlich-Kister</a:t>
                </a:r>
                <a:r>
                  <a:rPr lang="en-US" altLang="zh-CN" dirty="0" smtClean="0">
                    <a:solidFill>
                      <a:srgbClr val="FF0000"/>
                    </a:solidFill>
                    <a:latin typeface="Rockwell" pitchFamily="18" charset="0"/>
                  </a:rPr>
                  <a:t> </a:t>
                </a:r>
                <a:r>
                  <a:rPr lang="en-US" dirty="0" smtClean="0">
                    <a:solidFill>
                      <a:srgbClr val="FF0000"/>
                    </a:solidFill>
                    <a:latin typeface="Rockwell" pitchFamily="18" charset="0"/>
                  </a:rPr>
                  <a:t>polynomial:</a:t>
                </a:r>
                <a:endParaRPr lang="zh-CN" altLang="en-US" dirty="0">
                  <a:solidFill>
                    <a:srgbClr val="FF0000"/>
                  </a:solidFill>
                  <a:latin typeface="Rockwell" pitchFamily="18" charset="0"/>
                </a:endParaRPr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445291" y="4293096"/>
            <a:ext cx="8016135" cy="2376264"/>
            <a:chOff x="457200" y="3276600"/>
            <a:chExt cx="8229600" cy="2819400"/>
          </a:xfrm>
        </p:grpSpPr>
        <p:sp>
          <p:nvSpPr>
            <p:cNvPr id="18" name="圆角矩形 17"/>
            <p:cNvSpPr/>
            <p:nvPr/>
          </p:nvSpPr>
          <p:spPr bwMode="auto">
            <a:xfrm>
              <a:off x="457200" y="3276600"/>
              <a:ext cx="8229600" cy="2819400"/>
            </a:xfrm>
            <a:prstGeom prst="roundRect">
              <a:avLst>
                <a:gd name="adj" fmla="val 0"/>
              </a:avLst>
            </a:prstGeom>
            <a:solidFill>
              <a:srgbClr val="65BDFF">
                <a:alpha val="13000"/>
              </a:srgbClr>
            </a:solidFill>
            <a:ln w="25400">
              <a:solidFill>
                <a:srgbClr val="0070C0"/>
              </a:solidFill>
            </a:ln>
            <a:effectLst>
              <a:outerShdw blurRad="50800" dist="38100" dir="18900000" algn="bl" rotWithShape="0">
                <a:srgbClr val="0070C0">
                  <a:alpha val="40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w="101600" prst="artDeco"/>
              <a:bevelB w="0" h="0"/>
              <a:contourClr>
                <a:schemeClr val="bg1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tIns="288000"/>
            <a:lstStyle/>
            <a:p>
              <a:pPr marL="269875" lvl="2" indent="-269875" eaLnBrk="0" fontAlgn="ctr" hangingPunct="0">
                <a:lnSpc>
                  <a:spcPct val="150000"/>
                </a:lnSpc>
                <a:spcBef>
                  <a:spcPts val="0"/>
                </a:spcBef>
                <a:spcAft>
                  <a:spcPts val="120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tabLst>
                  <a:tab pos="136525" algn="l"/>
                </a:tabLst>
                <a:defRPr/>
              </a:pPr>
              <a:endParaRPr lang="en-US" altLang="zh-CN" sz="2800" b="1" dirty="0">
                <a:solidFill>
                  <a:srgbClr val="0000FF"/>
                </a:solidFill>
                <a:latin typeface="微软雅黑" pitchFamily="34" charset="-122"/>
                <a:cs typeface="Arial" pitchFamily="34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762000" y="3485367"/>
              <a:ext cx="2261836" cy="47472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000" dirty="0" smtClean="0">
                  <a:solidFill>
                    <a:srgbClr val="FF0000"/>
                  </a:solidFill>
                  <a:latin typeface="Rockwell" pitchFamily="18" charset="0"/>
                </a:rPr>
                <a:t>In Fe-Cr-C melts:</a:t>
              </a:r>
              <a:endParaRPr lang="zh-CN" altLang="en-US" sz="2000" dirty="0">
                <a:solidFill>
                  <a:srgbClr val="FF0000"/>
                </a:solidFill>
                <a:latin typeface="Rockwell" pitchFamily="18" charset="0"/>
              </a:endParaRPr>
            </a:p>
          </p:txBody>
        </p:sp>
        <p:graphicFrame>
          <p:nvGraphicFramePr>
            <p:cNvPr id="20" name="Object 4"/>
            <p:cNvGraphicFramePr>
              <a:graphicFrameLocks noChangeAspect="1"/>
            </p:cNvGraphicFramePr>
            <p:nvPr/>
          </p:nvGraphicFramePr>
          <p:xfrm>
            <a:off x="533399" y="4114800"/>
            <a:ext cx="7772401" cy="16989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4641" name="Equation" r:id="rId5" imgW="4800600" imgH="863280" progId="">
                    <p:embed/>
                  </p:oleObj>
                </mc:Choice>
                <mc:Fallback>
                  <p:oleObj name="Equation" r:id="rId5" imgW="4800600" imgH="86328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3399" y="4114800"/>
                          <a:ext cx="7772401" cy="1698915"/>
                        </a:xfrm>
                        <a:prstGeom prst="rect">
                          <a:avLst/>
                        </a:prstGeom>
                        <a:gradFill rotWithShape="1">
                          <a:gsLst>
                            <a:gs pos="0">
                              <a:srgbClr val="66FFFF"/>
                            </a:gs>
                            <a:gs pos="100000">
                              <a:srgbClr val="12ADD2"/>
                            </a:gs>
                          </a:gsLst>
                          <a:lin ang="5400000" scaled="1"/>
                        </a:gra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38100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1" name="Picture 3" descr="F:\实验情况\铬分配平衡试验\FACTSAGE计算\铬在金渣之间的分配计算20161114后\组合图\Graph1-1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8640"/>
            <a:ext cx="4320000" cy="303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778552" y="260648"/>
            <a:ext cx="524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endParaRPr lang="zh-CN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24008" y="260648"/>
            <a:ext cx="4320000" cy="3038400"/>
            <a:chOff x="480" y="404662"/>
            <a:chExt cx="4320000" cy="3038400"/>
          </a:xfrm>
        </p:grpSpPr>
        <p:pic>
          <p:nvPicPr>
            <p:cNvPr id="109570" name="Picture 2" descr="F:\实验情况\酒泉铬渣还原实验\捕获1.JPG"/>
            <p:cNvPicPr>
              <a:picLocks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" y="404662"/>
              <a:ext cx="4320000" cy="3038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2149663" y="476670"/>
              <a:ext cx="524673" cy="309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(a)</a:t>
              </a:r>
              <a:endParaRPr lang="zh-CN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24008" y="3356992"/>
            <a:ext cx="4320000" cy="3036907"/>
            <a:chOff x="107504" y="3432905"/>
            <a:chExt cx="4320000" cy="3036907"/>
          </a:xfrm>
        </p:grpSpPr>
        <p:pic>
          <p:nvPicPr>
            <p:cNvPr id="109572" name="Picture 4" descr="F:\实验情况\铬分配平衡试验\FACTSAGE计算\铬在金渣之间的分配计算20161114后\组合图\Graph3.bmp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3432905"/>
              <a:ext cx="4320000" cy="30369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2160000" y="3573016"/>
              <a:ext cx="5246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(c)</a:t>
              </a:r>
              <a:endParaRPr lang="zh-CN" alt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09573" name="Picture 5" descr="F:\实验情况\铬分配平衡试验\FACTSAGE计算\铬在金渣之间的分配计算20161114后\组合图\1111111.bmp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44477"/>
            <a:ext cx="4320000" cy="303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804248" y="3432905"/>
            <a:ext cx="5246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(d)</a:t>
            </a:r>
            <a:endParaRPr lang="zh-CN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356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39552" y="332656"/>
            <a:ext cx="79928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2.2 Activity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coefficient of 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CrO</a:t>
            </a:r>
            <a:r>
              <a:rPr lang="en-US" altLang="zh-CN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CaO-SiO</a:t>
            </a:r>
            <a:r>
              <a:rPr lang="en-US" altLang="zh-CN" sz="20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-MgO-Al</a:t>
            </a:r>
            <a:r>
              <a:rPr lang="en-US" altLang="zh-CN" sz="20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sz="20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-3%CrO</a:t>
            </a:r>
            <a:endParaRPr lang="zh-CN" altLang="en-US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8352395"/>
              </p:ext>
            </p:extLst>
          </p:nvPr>
        </p:nvGraphicFramePr>
        <p:xfrm>
          <a:off x="899592" y="1700808"/>
          <a:ext cx="5987556" cy="568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666" r:id="rId3" imgW="4140200" imgH="393700" progId="Equation.DSMT4">
                  <p:embed/>
                </p:oleObj>
              </mc:Choice>
              <mc:Fallback>
                <p:oleObj r:id="rId3" imgW="4140200" imgH="3937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1700808"/>
                        <a:ext cx="5987556" cy="568162"/>
                      </a:xfrm>
                      <a:prstGeom prst="rect">
                        <a:avLst/>
                      </a:prstGeom>
                      <a:solidFill>
                        <a:srgbClr val="4CF2F2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 7"/>
          <p:cNvSpPr/>
          <p:nvPr/>
        </p:nvSpPr>
        <p:spPr>
          <a:xfrm>
            <a:off x="755576" y="2492896"/>
            <a:ext cx="7776864" cy="3524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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en-US" altLang="zh-CN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altLang="zh-CN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</a:t>
            </a:r>
            <a:r>
              <a:rPr lang="en-US" altLang="zh-CN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, P</a:t>
            </a:r>
            <a:r>
              <a:rPr lang="en-US" altLang="zh-CN" sz="2000" baseline="-25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O2  </a:t>
            </a:r>
            <a:r>
              <a:rPr lang="en-US" altLang="zh-CN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</a:t>
            </a:r>
            <a:r>
              <a:rPr lang="en-US" altLang="zh-CN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,                        </a:t>
            </a:r>
            <a:r>
              <a:rPr lang="en-US" altLang="zh-CN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  <a:sym typeface="Wingdings 3"/>
              </a:rPr>
              <a:t></a:t>
            </a:r>
            <a:endParaRPr lang="en-US" altLang="zh-CN" sz="28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en-US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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en-US" altLang="zh-CN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It was assumed that the oxides state of chromium in residual slag is </a:t>
            </a:r>
            <a:r>
              <a:rPr lang="en-US" altLang="zh-CN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CrO</a:t>
            </a:r>
            <a:r>
              <a:rPr lang="en-US" altLang="zh-CN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during smelting treatment of stainless steel dust.</a:t>
            </a:r>
          </a:p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en-US" altLang="zh-C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</a:t>
            </a:r>
            <a:r>
              <a:rPr lang="en-US" altLang="zh-CN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Wingdings"/>
              </a:rPr>
              <a:t> </a:t>
            </a:r>
            <a:r>
              <a:rPr lang="en-US" altLang="zh-CN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Liquid 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areas of </a:t>
            </a:r>
            <a:r>
              <a:rPr lang="en-US" altLang="zh-CN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1823–1923K </a:t>
            </a:r>
            <a:r>
              <a:rPr lang="en-US" altLang="zh-CN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altLang="zh-CN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CaO-SiO</a:t>
            </a:r>
            <a:r>
              <a:rPr lang="en-US" altLang="zh-CN" baseline="-25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-Al</a:t>
            </a:r>
            <a:r>
              <a:rPr lang="en-US" altLang="zh-CN" baseline="-25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zh-CN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zh-CN" baseline="-25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zh-CN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/MgO-3%CrO 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systems were predicted by using of Phase Diagram Module of </a:t>
            </a:r>
            <a:r>
              <a:rPr lang="en-US" altLang="zh-CN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FactSage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software; </a:t>
            </a:r>
            <a:r>
              <a:rPr lang="en-US" altLang="zh-CN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Iso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-activity coefficient lines of </a:t>
            </a:r>
            <a:r>
              <a:rPr lang="en-US" altLang="zh-CN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CrO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at1873 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K in the above systems were predicted by using </a:t>
            </a:r>
            <a:r>
              <a:rPr lang="en-US" altLang="zh-CN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FactSage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software based on a modified </a:t>
            </a:r>
            <a:r>
              <a:rPr lang="en-US" altLang="zh-CN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quasichemical</a:t>
            </a:r>
            <a:r>
              <a:rPr lang="en-US" altLang="zh-CN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model.</a:t>
            </a:r>
            <a:endParaRPr lang="zh-CN" altLang="en-US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1151666"/>
              </p:ext>
            </p:extLst>
          </p:nvPr>
        </p:nvGraphicFramePr>
        <p:xfrm>
          <a:off x="2771800" y="2636912"/>
          <a:ext cx="972000" cy="597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667" name="公式" r:id="rId5" imgW="888840" imgH="545760" progId="Equation.3">
                  <p:embed/>
                </p:oleObj>
              </mc:Choice>
              <mc:Fallback>
                <p:oleObj name="公式" r:id="rId5" imgW="888840" imgH="5457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771800" y="2636912"/>
                        <a:ext cx="972000" cy="597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020272" y="1734870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altLang="zh-CN" sz="1400" b="1" dirty="0">
                <a:latin typeface="Times New Roman" pitchFamily="18" charset="0"/>
                <a:cs typeface="Times New Roman" pitchFamily="18" charset="0"/>
              </a:rPr>
              <a:t>L.J. Wang and S. Seetharaman</a:t>
            </a:r>
            <a:endParaRPr lang="zh-CN" alt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" name="组合 39"/>
          <p:cNvGrpSpPr>
            <a:grpSpLocks/>
          </p:cNvGrpSpPr>
          <p:nvPr/>
        </p:nvGrpSpPr>
        <p:grpSpPr bwMode="auto">
          <a:xfrm>
            <a:off x="388565" y="908720"/>
            <a:ext cx="8143875" cy="73025"/>
            <a:chOff x="500034" y="1142984"/>
            <a:chExt cx="8143932" cy="73026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500034" y="1142984"/>
              <a:ext cx="8143932" cy="1588"/>
            </a:xfrm>
            <a:prstGeom prst="line">
              <a:avLst/>
            </a:prstGeom>
            <a:ln w="444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714347" y="1214423"/>
              <a:ext cx="7704192" cy="1587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05349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360" y="116632"/>
            <a:ext cx="6480000" cy="3247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429000"/>
            <a:ext cx="6480000" cy="3214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276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79584" y="332656"/>
            <a:ext cx="7272808" cy="798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indent="-357188">
              <a:lnSpc>
                <a:spcPct val="120000"/>
              </a:lnSpc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2.3 Final (%Cr) in CaO-SiO</a:t>
            </a:r>
            <a:r>
              <a:rPr lang="en-US" altLang="zh-CN" sz="2000" b="1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-Al</a:t>
            </a:r>
            <a:r>
              <a:rPr lang="en-US" altLang="zh-CN" sz="2000" b="1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2000" b="1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-MgO-CrO slag when equilibrating with different melts</a:t>
            </a:r>
            <a:endParaRPr lang="zh-CN" altLang="en-US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组合 39"/>
          <p:cNvGrpSpPr>
            <a:grpSpLocks/>
          </p:cNvGrpSpPr>
          <p:nvPr/>
        </p:nvGrpSpPr>
        <p:grpSpPr bwMode="auto">
          <a:xfrm>
            <a:off x="374303" y="1256793"/>
            <a:ext cx="8143875" cy="73025"/>
            <a:chOff x="500034" y="1142984"/>
            <a:chExt cx="8143932" cy="73026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500034" y="1142984"/>
              <a:ext cx="8143932" cy="1588"/>
            </a:xfrm>
            <a:prstGeom prst="line">
              <a:avLst/>
            </a:prstGeom>
            <a:ln w="444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714347" y="1214423"/>
              <a:ext cx="7704192" cy="1587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矩形 8"/>
          <p:cNvSpPr/>
          <p:nvPr/>
        </p:nvSpPr>
        <p:spPr>
          <a:xfrm>
            <a:off x="251520" y="2403601"/>
            <a:ext cx="24465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Effect of [%C] on (%Cr)</a:t>
            </a:r>
            <a:endParaRPr lang="zh-CN" altLang="zh-CN" sz="16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187624" y="1383363"/>
            <a:ext cx="7253211" cy="5082073"/>
            <a:chOff x="971600" y="1383363"/>
            <a:chExt cx="7253211" cy="5082073"/>
          </a:xfrm>
        </p:grpSpPr>
        <p:pic>
          <p:nvPicPr>
            <p:cNvPr id="14" name="Picture 2" descr="C:\Users\new\Desktop\C-Cr-1600\Graph14-1.bmp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2200" y="1383363"/>
              <a:ext cx="3600000" cy="25307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5796136" y="2201226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6" name="Picture 3" descr="C:\Users\new\Desktop\C-Cr-1600\Graph15-1.bmp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4811" y="3934727"/>
              <a:ext cx="3600000" cy="25307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7668344" y="4738416"/>
              <a:ext cx="3209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8" name="Picture 4" descr="C:\Users\new\Desktop\C-Cr-1600\Graph16-1.bmp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3934727"/>
              <a:ext cx="3600000" cy="25307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3999788" y="4785187"/>
              <a:ext cx="356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8619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5514</TotalTime>
  <Words>1232</Words>
  <Application>Microsoft Office PowerPoint</Application>
  <PresentationFormat>全屏显示(4:3)</PresentationFormat>
  <Paragraphs>269</Paragraphs>
  <Slides>18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18</vt:i4>
      </vt:variant>
    </vt:vector>
  </HeadingPairs>
  <TitlesOfParts>
    <vt:vector size="22" baseType="lpstr">
      <vt:lpstr>Office 主题</vt:lpstr>
      <vt:lpstr>MathType 6.0 Equation</vt:lpstr>
      <vt:lpstr>Equation</vt:lpstr>
      <vt:lpstr>公式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new</dc:creator>
  <cp:lastModifiedBy>dell</cp:lastModifiedBy>
  <cp:revision>463</cp:revision>
  <dcterms:created xsi:type="dcterms:W3CDTF">2012-07-12T01:22:29Z</dcterms:created>
  <dcterms:modified xsi:type="dcterms:W3CDTF">2017-04-01T03:39:10Z</dcterms:modified>
</cp:coreProperties>
</file>