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418" r:id="rId4"/>
    <p:sldId id="406" r:id="rId5"/>
    <p:sldId id="338" r:id="rId6"/>
    <p:sldId id="391" r:id="rId7"/>
    <p:sldId id="392" r:id="rId8"/>
    <p:sldId id="393" r:id="rId9"/>
    <p:sldId id="408" r:id="rId10"/>
    <p:sldId id="409" r:id="rId11"/>
    <p:sldId id="394" r:id="rId12"/>
    <p:sldId id="410" r:id="rId13"/>
    <p:sldId id="411" r:id="rId14"/>
    <p:sldId id="412" r:id="rId15"/>
    <p:sldId id="413" r:id="rId16"/>
    <p:sldId id="415" r:id="rId17"/>
    <p:sldId id="416" r:id="rId18"/>
    <p:sldId id="417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CC"/>
    <a:srgbClr val="29E332"/>
    <a:srgbClr val="1FCBED"/>
    <a:srgbClr val="4CF2F2"/>
    <a:srgbClr val="99FFCC"/>
    <a:srgbClr val="4A784B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2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B7F63-62F6-4C34-92C4-9AA27AFBF8BB}" type="datetimeFigureOut">
              <a:rPr lang="zh-CN" altLang="en-US" smtClean="0"/>
              <a:pPr/>
              <a:t>2017/4/1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1DC16-A543-4333-98B5-54728C5654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24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E9A7-8344-4E9F-9733-49D12B2FF790}" type="datetimeFigureOut">
              <a:rPr lang="zh-CN" altLang="en-US"/>
              <a:pPr>
                <a:defRPr/>
              </a:pPr>
              <a:t>2017/4/1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7B4E-5437-4BB0-B650-00736FF851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32D6-F142-4F34-AF35-EB706913B01E}" type="datetimeFigureOut">
              <a:rPr lang="zh-CN" altLang="en-US"/>
              <a:pPr>
                <a:defRPr/>
              </a:pPr>
              <a:t>2017/4/1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16FE5-48B6-4589-A37B-14DB628032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5ED0-74EC-4370-9C3B-CDE35B15CA99}" type="datetimeFigureOut">
              <a:rPr lang="zh-CN" altLang="en-US"/>
              <a:pPr>
                <a:defRPr/>
              </a:pPr>
              <a:t>2017/4/1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3337-2B5C-45D9-9929-B93298E0C9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D89B-7A71-4B04-AAA6-EE28543CEF5E}" type="datetimeFigureOut">
              <a:rPr lang="zh-CN" altLang="en-US"/>
              <a:pPr>
                <a:defRPr/>
              </a:pPr>
              <a:t>2017/4/1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7B6F-25DF-4C96-A68C-9FB47D1C59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F3E97-8480-44C7-8DA2-0268D6EFE3C8}" type="datetimeFigureOut">
              <a:rPr lang="zh-CN" altLang="en-US"/>
              <a:pPr>
                <a:defRPr/>
              </a:pPr>
              <a:t>2017/4/1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ACCC-4927-402F-8B05-C47F6FA73E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E47F-4FAC-4BC3-9AC8-5275872902EC}" type="datetimeFigureOut">
              <a:rPr lang="zh-CN" altLang="en-US"/>
              <a:pPr>
                <a:defRPr/>
              </a:pPr>
              <a:t>2017/4/1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6E32-2AE6-4E57-A990-E38630590E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BA7CA-29A0-4E20-81B6-CC40E1FA049F}" type="datetimeFigureOut">
              <a:rPr lang="zh-CN" altLang="en-US"/>
              <a:pPr>
                <a:defRPr/>
              </a:pPr>
              <a:t>2017/4/1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3AF57-ADFF-4718-BF46-3B833C8F5B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345B-B72B-4F98-8D5B-0464AB2A218E}" type="datetimeFigureOut">
              <a:rPr lang="zh-CN" altLang="en-US"/>
              <a:pPr>
                <a:defRPr/>
              </a:pPr>
              <a:t>2017/4/1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0D814-18BE-4732-96E7-1928EF461B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D4D06-A300-4952-8BFB-9CA7CCB56560}" type="datetimeFigureOut">
              <a:rPr lang="zh-CN" altLang="en-US"/>
              <a:pPr>
                <a:defRPr/>
              </a:pPr>
              <a:t>2017/4/1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8758-C187-4C85-A965-56ABEB91D6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DED0D-531A-489B-8EBE-56312FAA2979}" type="datetimeFigureOut">
              <a:rPr lang="zh-CN" altLang="en-US"/>
              <a:pPr>
                <a:defRPr/>
              </a:pPr>
              <a:t>2017/4/1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55F8D-E517-4423-9FA5-93969A8895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6FB131D4-3A8C-4E7F-8E26-8AC4EA649F7F}" type="datetimeFigureOut">
              <a:rPr lang="zh-CN" altLang="en-US"/>
              <a:pPr>
                <a:defRPr/>
              </a:pPr>
              <a:t>2017/4/1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80CDCB5-0118-4469-AE6B-29AF97AE66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91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宋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宋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10.bin"/><Relationship Id="rId5" Type="http://schemas.openxmlformats.org/officeDocument/2006/relationships/image" Target="../media/image3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0"/>
          <p:cNvSpPr txBox="1">
            <a:spLocks noChangeArrowheads="1"/>
          </p:cNvSpPr>
          <p:nvPr/>
        </p:nvSpPr>
        <p:spPr bwMode="auto">
          <a:xfrm>
            <a:off x="708391" y="3933056"/>
            <a:ext cx="80010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err="1" smtClean="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Yanling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Zhang </a:t>
            </a:r>
            <a:r>
              <a:rPr lang="en-US" altLang="zh-CN" sz="1600" b="1" dirty="0" err="1" smtClean="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Ph.D</a:t>
            </a:r>
            <a:endParaRPr lang="en-US" altLang="zh-CN" sz="1600" b="1" dirty="0" smtClean="0">
              <a:solidFill>
                <a:srgbClr val="0000FF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 smtClean="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State Key Laboratory of Advanced Metallurgy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 smtClean="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University of Science and Technology Beijing, China</a:t>
            </a:r>
            <a:r>
              <a:rPr lang="zh-CN" altLang="en-US" sz="1600" b="1" dirty="0" smtClean="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         </a:t>
            </a:r>
            <a:endParaRPr lang="en-US" altLang="zh-CN" sz="1600" b="1" dirty="0" smtClean="0">
              <a:solidFill>
                <a:srgbClr val="0000FF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 </a:t>
            </a:r>
            <a:endParaRPr lang="en-US" altLang="zh-CN" sz="2800" b="1" dirty="0">
              <a:solidFill>
                <a:srgbClr val="0000FF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  <p:pic>
        <p:nvPicPr>
          <p:cNvPr id="4100" name="图片 21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188" y="116632"/>
            <a:ext cx="4404576" cy="90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Box 19"/>
          <p:cNvSpPr txBox="1">
            <a:spLocks noChangeArrowheads="1"/>
          </p:cNvSpPr>
          <p:nvPr/>
        </p:nvSpPr>
        <p:spPr bwMode="auto">
          <a:xfrm>
            <a:off x="708391" y="1844824"/>
            <a:ext cx="7391400" cy="111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Thermodynamic prediction for chromium reduction behavior from molten slag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隶书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39"/>
          <p:cNvGrpSpPr>
            <a:grpSpLocks/>
          </p:cNvGrpSpPr>
          <p:nvPr/>
        </p:nvGrpSpPr>
        <p:grpSpPr bwMode="auto">
          <a:xfrm>
            <a:off x="604589" y="1411759"/>
            <a:ext cx="8143875" cy="73025"/>
            <a:chOff x="500034" y="1142984"/>
            <a:chExt cx="8143932" cy="7302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500034" y="1142984"/>
              <a:ext cx="8143932" cy="1588"/>
            </a:xfrm>
            <a:prstGeom prst="line">
              <a:avLst/>
            </a:prstGeom>
            <a:ln w="444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14347" y="1214423"/>
              <a:ext cx="7704192" cy="158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20435" y="3180354"/>
            <a:ext cx="2558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[%Si] on %Cr</a:t>
            </a:r>
            <a:endParaRPr lang="zh-CN" alt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64088" y="6143049"/>
            <a:ext cx="3298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</a:t>
            </a: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temperature on 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(%Cr)</a:t>
            </a:r>
            <a:endParaRPr lang="en-US" altLang="zh-CN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546" name="Picture 2" descr="F:\实验情况\铬分配平衡试验\FACTSAGE计算\铬在金渣之间的分配计算20161114后\Graph10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9" y="192376"/>
            <a:ext cx="4250477" cy="29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72000" y="202670"/>
            <a:ext cx="4248472" cy="298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1022837" y="4069326"/>
                <a:ext cx="335391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𝜸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𝑪𝒓</m:t>
                        </m:r>
                      </m:sub>
                    </m:sSub>
                  </m:oMath>
                </a14:m>
                <a:r>
                  <a:rPr lang="zh-CN" altLang="en-US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melt phase increases with increasing temperature, which means high T does not benefit the reduction of </a:t>
                </a:r>
                <a:r>
                  <a:rPr lang="en-US" altLang="zh-CN" sz="1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</a:t>
                </a:r>
                <a:r>
                  <a:rPr lang="en-US" altLang="zh-CN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slag when it equilibrates with high Cr melt.</a:t>
                </a:r>
                <a:endParaRPr lang="zh-CN" alt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37" y="4069326"/>
                <a:ext cx="335391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091" b="-2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619599" y="3147562"/>
            <a:ext cx="4259149" cy="2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3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596" y="116632"/>
            <a:ext cx="79581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3.Experiments</a:t>
            </a:r>
            <a:endParaRPr lang="zh-CN" altLang="en-US" sz="2800" b="1" dirty="0">
              <a:solidFill>
                <a:srgbClr val="0000FF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grpSp>
        <p:nvGrpSpPr>
          <p:cNvPr id="5" name="组合 39"/>
          <p:cNvGrpSpPr>
            <a:grpSpLocks/>
          </p:cNvGrpSpPr>
          <p:nvPr/>
        </p:nvGrpSpPr>
        <p:grpSpPr bwMode="auto">
          <a:xfrm>
            <a:off x="350838" y="721732"/>
            <a:ext cx="8143875" cy="73025"/>
            <a:chOff x="500034" y="1142984"/>
            <a:chExt cx="8143932" cy="73026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500034" y="1142984"/>
              <a:ext cx="8143932" cy="1588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14347" y="1214423"/>
              <a:ext cx="7704192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6" name="Picture 2" descr="F:\实验情况\酒泉铬渣还原实验\还原试验照片\mmexport14887972621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1" t="21990" r="23325" b="21272"/>
          <a:stretch/>
        </p:blipFill>
        <p:spPr bwMode="auto">
          <a:xfrm>
            <a:off x="374798" y="1484784"/>
            <a:ext cx="3600000" cy="27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实验情况\酒泉铬渣还原实验\酒钢不锈钢渣的XRD+XRF（张颖老师）\QQ图片20170321161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98" y="1691070"/>
            <a:ext cx="3600000" cy="232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739133"/>
              </p:ext>
            </p:extLst>
          </p:nvPr>
        </p:nvGraphicFramePr>
        <p:xfrm>
          <a:off x="404701" y="4555153"/>
          <a:ext cx="8229601" cy="79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3057"/>
                <a:gridCol w="641909"/>
                <a:gridCol w="655076"/>
                <a:gridCol w="766999"/>
                <a:gridCol w="704454"/>
                <a:gridCol w="766999"/>
                <a:gridCol w="679765"/>
                <a:gridCol w="766999"/>
                <a:gridCol w="704454"/>
                <a:gridCol w="658368"/>
                <a:gridCol w="692932"/>
                <a:gridCol w="508589"/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成分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sz="1400" b="1" kern="100" baseline="-250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n-US" sz="1400" b="1" kern="100" baseline="-250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b="1" kern="100" baseline="-250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MgO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lang="en-US" sz="1400" b="1" kern="100" baseline="-250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b="1" kern="100" baseline="-250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CaF</a:t>
                      </a:r>
                      <a:r>
                        <a:rPr lang="en-US" sz="1400" b="1" kern="100" baseline="-250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FeO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MnO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TiO</a:t>
                      </a:r>
                      <a:r>
                        <a:rPr lang="en-US" sz="1400" b="1" kern="100" baseline="-250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other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35.7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25.6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12.3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13.4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3.7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1.6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1.6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9" name="圆角矩形 18"/>
          <p:cNvSpPr/>
          <p:nvPr/>
        </p:nvSpPr>
        <p:spPr>
          <a:xfrm>
            <a:off x="379570" y="5600571"/>
            <a:ext cx="8290683" cy="7920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/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(Fe+Cr+Mn)%=12.8%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discharge or improper management will lead to the 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pollution of environment and the waste of valuable metal, especially Cr.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944538" y="4439290"/>
            <a:ext cx="621260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384698" y="4445789"/>
            <a:ext cx="621260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095253" y="4445789"/>
            <a:ext cx="621260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50838" y="972048"/>
            <a:ext cx="7585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latin typeface="Times New Roman" pitchFamily="18" charset="0"/>
                <a:cs typeface="Times New Roman" pitchFamily="18" charset="0"/>
              </a:rPr>
              <a:t>3.1  Materials</a:t>
            </a:r>
            <a:endParaRPr lang="zh-CN" altLang="zh-CN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9"/>
          <p:cNvGrpSpPr>
            <a:grpSpLocks/>
          </p:cNvGrpSpPr>
          <p:nvPr/>
        </p:nvGrpSpPr>
        <p:grpSpPr bwMode="auto">
          <a:xfrm>
            <a:off x="369886" y="1124744"/>
            <a:ext cx="8143875" cy="73025"/>
            <a:chOff x="500034" y="1142984"/>
            <a:chExt cx="8143932" cy="73026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00034" y="1142984"/>
              <a:ext cx="8143932" cy="1588"/>
            </a:xfrm>
            <a:prstGeom prst="line">
              <a:avLst/>
            </a:prstGeom>
            <a:ln w="444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714347" y="1214423"/>
              <a:ext cx="7704192" cy="1587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711648" y="4748951"/>
            <a:ext cx="7532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Slag pretreatment</a:t>
            </a:r>
            <a:r>
              <a:rPr lang="zh-CN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Crashing—Fine grinding—Removing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particle—Screening to 60 mesh——Drying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zh-CN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20g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(Pig iron or Fe-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was set in the bottom of MgO crucible and 20g the slag block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containing reductant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(C, 78%SiFe, or Aluminum)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 (SiO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,CaO, or Al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was pressed under the 20MPa and then was charged above the metal.</a:t>
            </a:r>
          </a:p>
        </p:txBody>
      </p:sp>
      <p:pic>
        <p:nvPicPr>
          <p:cNvPr id="8" name="Picture 2" descr="F:\实验情况\酒泉铬渣还原实验\还原试验照片\IMG_20170320_182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实验情况\酒泉铬渣还原实验\还原试验照片\IMG_20170310_1258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4" t="10250" r="29702" b="16249"/>
          <a:stretch/>
        </p:blipFill>
        <p:spPr bwMode="auto">
          <a:xfrm>
            <a:off x="5292080" y="1412776"/>
            <a:ext cx="136459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实验情况\酒泉铬渣还原实验\还原试验照片\IMG_20170310_1305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 b="38216"/>
          <a:stretch/>
        </p:blipFill>
        <p:spPr bwMode="auto">
          <a:xfrm>
            <a:off x="6775561" y="1964060"/>
            <a:ext cx="18000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61" y="3302669"/>
            <a:ext cx="1800000" cy="91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348590" y="541161"/>
            <a:ext cx="7585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3.2  Apparatus</a:t>
            </a:r>
            <a:endParaRPr lang="zh-CN" altLang="zh-C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364088" y="4149080"/>
            <a:ext cx="1220574" cy="431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MgO Crucible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9"/>
          <p:cNvGrpSpPr>
            <a:grpSpLocks/>
          </p:cNvGrpSpPr>
          <p:nvPr/>
        </p:nvGrpSpPr>
        <p:grpSpPr bwMode="auto">
          <a:xfrm>
            <a:off x="369886" y="1124744"/>
            <a:ext cx="8143875" cy="73025"/>
            <a:chOff x="500034" y="1142984"/>
            <a:chExt cx="8143932" cy="73026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500034" y="1142984"/>
              <a:ext cx="8143932" cy="1588"/>
            </a:xfrm>
            <a:prstGeom prst="line">
              <a:avLst/>
            </a:prstGeom>
            <a:ln w="444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14347" y="1214423"/>
              <a:ext cx="7704192" cy="1587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348590" y="541161"/>
            <a:ext cx="7585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3.3  Results</a:t>
            </a:r>
            <a:endParaRPr lang="zh-CN" altLang="zh-C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8" descr="F:\实验情况\酒泉铬渣还原实验\(Fe-C)-(Cr)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320000" cy="30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130726" y="4509120"/>
            <a:ext cx="4801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Fig.1 Effect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[%C]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Fe-C melts on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(%Cr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zh-CN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ƞ</a:t>
            </a:r>
            <a:r>
              <a:rPr lang="en-US" altLang="zh-CN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endParaRPr lang="zh-CN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53841" y="1556792"/>
                <a:ext cx="3394623" cy="667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𝜼</m:t>
                      </m:r>
                      <m:r>
                        <a:rPr lang="en-US" altLang="zh-CN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𝑻𝒉𝒆</m:t>
                          </m:r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𝑪𝒓</m:t>
                          </m:r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𝒓𝒆𝒅𝒖𝒄𝒆𝒅</m:t>
                          </m:r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𝒕𝒐</m:t>
                          </m:r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𝒎𝒆𝒕𝒂𝒍</m:t>
                          </m:r>
                        </m:num>
                        <m:den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𝑻𝒉𝒆</m:t>
                          </m:r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𝒕𝒐𝒕𝒂𝒍</m:t>
                          </m:r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𝑪𝒓</m:t>
                          </m:r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𝒊𝒏</m:t>
                          </m:r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CN" b="1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𝒔𝒍𝒂𝒈</m:t>
                          </m:r>
                        </m:den>
                      </m:f>
                    </m:oMath>
                  </m:oMathPara>
                </a14:m>
                <a:endParaRPr lang="zh-CN" altLang="zh-CN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841" y="1556792"/>
                <a:ext cx="3394623" cy="6670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26595"/>
              </p:ext>
            </p:extLst>
          </p:nvPr>
        </p:nvGraphicFramePr>
        <p:xfrm>
          <a:off x="5652120" y="2708920"/>
          <a:ext cx="2736000" cy="709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2" name="Equation" r:id="rId5" imgW="1803400" imgH="469900" progId="Equation.DSMT4">
                  <p:embed/>
                </p:oleObj>
              </mc:Choice>
              <mc:Fallback>
                <p:oleObj name="Equation" r:id="rId5" imgW="18034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708920"/>
                        <a:ext cx="2736000" cy="7093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48064" y="3429000"/>
            <a:ext cx="3735061" cy="23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zh-CN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—Reduction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 of Cr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f,m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—Final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of metal, g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f,Cr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—The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of Cr in the final metal, wt.%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i,m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Inital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of metal, g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i,Cr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—The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of Cr in the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inital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metal, wt.%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i,s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—The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weight of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slag,g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1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i,Cr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—The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of Cr in the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inital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slag, wt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.%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208" y="4869160"/>
            <a:ext cx="4860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20g Fe-</a:t>
            </a:r>
            <a:r>
              <a:rPr lang="en-US" altLang="zh-CN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20g stainless steel slag, 1550</a:t>
            </a:r>
            <a:r>
              <a:rPr lang="zh-CN" alt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20min</a:t>
            </a:r>
            <a:endParaRPr lang="zh-CN" altLang="zh-CN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7051152" y="2132856"/>
            <a:ext cx="1" cy="5570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0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:\实验情况\酒泉铬渣还原实验\(Fe-5.0C)-(Cr)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92" y="1052736"/>
            <a:ext cx="3600000" cy="25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new\Desktop\(Fe-1.9C)-(Cr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16" y="1052736"/>
            <a:ext cx="3600000" cy="253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19572" y="3645024"/>
            <a:ext cx="378042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Fig.2 Different C/</a:t>
            </a:r>
            <a:r>
              <a:rPr lang="en-US" altLang="zh-CN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SiFe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/Al-containing slag   pellets reduced by Fe-5.0C melts</a:t>
            </a:r>
            <a:endParaRPr lang="zh-CN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32040" y="3645024"/>
            <a:ext cx="345638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Fig.3  Different C/</a:t>
            </a:r>
            <a:r>
              <a:rPr lang="en-US" altLang="zh-CN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SiFe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/Al-containing slag pellets reduced by Fe-1.9C melts</a:t>
            </a:r>
            <a:endParaRPr lang="zh-CN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5121" y="4293096"/>
            <a:ext cx="75852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condition</a:t>
            </a:r>
          </a:p>
          <a:p>
            <a:pPr marL="342900" indent="-342900" algn="just">
              <a:buFont typeface="+mj-ea"/>
              <a:buAutoNum type="circleNumDbPlain"/>
            </a:pP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20g Fe-</a:t>
            </a:r>
            <a:r>
              <a:rPr lang="en-US" altLang="zh-CN" sz="1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20g stainless steel slag</a:t>
            </a:r>
          </a:p>
          <a:p>
            <a:pPr marL="342900" indent="-342900" algn="just">
              <a:buFont typeface="+mj-ea"/>
              <a:buAutoNum type="circleNumDbPlain"/>
            </a:pP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addition quantity </a:t>
            </a: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reductant is based on the oxygen combined with Fe, Cr, and Mn in the slag</a:t>
            </a:r>
          </a:p>
          <a:p>
            <a:pPr marL="342900" indent="-342900" algn="just">
              <a:buFont typeface="+mj-ea"/>
              <a:buAutoNum type="circleNumDbPlain"/>
            </a:pP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sample was kept at 1550</a:t>
            </a:r>
            <a:r>
              <a:rPr lang="zh-CN" alt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℃ 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20min</a:t>
            </a:r>
          </a:p>
        </p:txBody>
      </p:sp>
    </p:spTree>
    <p:extLst>
      <p:ext uri="{BB962C8B-B14F-4D97-AF65-F5344CB8AC3E}">
        <p14:creationId xmlns:p14="http://schemas.microsoft.com/office/powerpoint/2010/main" val="18821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:\实验情况\酒泉铬渣还原实验\生铁-T-[Cr]-(Cr)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320000" cy="30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23528" y="3404814"/>
            <a:ext cx="424847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Fig.4  Time dependent of Cr in slag and metal</a:t>
            </a:r>
            <a:endParaRPr lang="zh-CN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1145" y="3933056"/>
            <a:ext cx="75852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condition</a:t>
            </a:r>
          </a:p>
          <a:p>
            <a:pPr marL="342900" indent="-342900" algn="just">
              <a:buFont typeface="+mj-ea"/>
              <a:buAutoNum type="circleNumDbPlain"/>
            </a:pP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20g pig iron (C: 4.61%, Si: 0.42%, Cr: 0.014%) and 20g stainless steel slag</a:t>
            </a:r>
          </a:p>
          <a:p>
            <a:pPr marL="342900" indent="-342900" algn="just">
              <a:buFont typeface="+mj-ea"/>
              <a:buAutoNum type="circleNumDbPlain"/>
            </a:pP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addition quantity </a:t>
            </a: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high-pure graphite is based on the oxygen combined with Fe, Cr, and Mn in the slag</a:t>
            </a:r>
          </a:p>
          <a:p>
            <a:pPr marL="342900" indent="-342900" algn="just">
              <a:buFont typeface="+mj-ea"/>
              <a:buAutoNum type="circleNumDbPlain"/>
            </a:pP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little SiO</a:t>
            </a:r>
            <a:r>
              <a:rPr lang="en-US" altLang="zh-CN" sz="16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(about 1g ) was added to the pellets to adjust the final basicity to 1.1</a:t>
            </a:r>
          </a:p>
          <a:p>
            <a:pPr marL="342900" indent="-342900" algn="just">
              <a:buFont typeface="+mj-ea"/>
              <a:buAutoNum type="circleNumDbPlain"/>
            </a:pP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sample was kept at 1550</a:t>
            </a:r>
            <a:r>
              <a:rPr lang="zh-CN" alt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℃ 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5, 10, 20, 40 min to find the proper holding time </a:t>
            </a:r>
          </a:p>
        </p:txBody>
      </p:sp>
      <p:pic>
        <p:nvPicPr>
          <p:cNvPr id="110594" name="Picture 2" descr="F:\实验情况\酒泉铬渣还原实验\生铁-(Cr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2965"/>
            <a:ext cx="4320000" cy="303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888524" y="3404814"/>
            <a:ext cx="378793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Fig.5  Effect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on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(%Cr) and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ƞ</a:t>
            </a:r>
            <a:r>
              <a:rPr lang="en-US" altLang="zh-CN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endParaRPr lang="zh-CN" altLang="zh-CN" sz="16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115912"/>
              </p:ext>
            </p:extLst>
          </p:nvPr>
        </p:nvGraphicFramePr>
        <p:xfrm>
          <a:off x="755576" y="980728"/>
          <a:ext cx="7588403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232248"/>
                <a:gridCol w="978914"/>
                <a:gridCol w="900000"/>
                <a:gridCol w="934756"/>
                <a:gridCol w="124634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Metal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Reductant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Flux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[C]</a:t>
                      </a:r>
                      <a:r>
                        <a:rPr lang="en-US" altLang="zh-CN" sz="14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</a:t>
                      </a: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%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(Cr)</a:t>
                      </a:r>
                      <a:r>
                        <a:rPr lang="en-US" altLang="zh-CN" sz="14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slag</a:t>
                      </a: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Fe-5.0C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—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—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4.08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40.6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Fe-5.0C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nC:nO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=1.0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—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5.07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80.7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Fe-5.0C</a:t>
                      </a:r>
                      <a:endParaRPr lang="zh-CN" alt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nC:nO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=1.0,nSi:nO=0.1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—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5.42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89.7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Fe-5.0C</a:t>
                      </a:r>
                      <a:endParaRPr lang="zh-CN" alt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nC:nO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=1.0,nAl:nO=0.1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—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5.39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88.8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Fe-1.9C</a:t>
                      </a:r>
                      <a:endParaRPr lang="zh-CN" alt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nC:nO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=1.0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—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2.41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81.2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Fe-1.9C</a:t>
                      </a:r>
                      <a:endParaRPr lang="zh-CN" alt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nC:nO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=1.0,nSi:nO=0.1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—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2.71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25" marR="43025" marT="0" marB="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83.0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</a:p>
                  </a:txBody>
                  <a:tcPr>
                    <a:solidFill>
                      <a:srgbClr val="66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Fe-1.9C</a:t>
                      </a:r>
                      <a:endParaRPr lang="zh-CN" alt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nSi:nO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=0.5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—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2.04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92.6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Fe-1.9C</a:t>
                      </a:r>
                      <a:endParaRPr lang="zh-CN" alt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nSi:nO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=0.75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—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zh-CN" altLang="zh-CN" sz="14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Fe-1.9C</a:t>
                      </a:r>
                      <a:endParaRPr lang="zh-CN" alt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nAl:nO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=2:3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—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zh-CN" altLang="zh-CN" sz="14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Fe-1.9C</a:t>
                      </a:r>
                      <a:endParaRPr lang="zh-CN" alt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nC:nO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=1.0,nSi:nO=0.1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altLang="zh-CN" sz="1400" b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zh-CN" sz="1400" b="1" kern="100" baseline="-25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zh-CN" altLang="zh-CN" sz="14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Fe-1.9C</a:t>
                      </a:r>
                      <a:endParaRPr lang="zh-CN" alt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nC:nO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=1.0,nSi:nO=0.1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zh-CN" altLang="zh-CN" sz="14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zh-CN" altLang="en-US" sz="1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Pig iron</a:t>
                      </a:r>
                      <a:endParaRPr lang="zh-CN" alt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nC:nO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=1.0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altLang="zh-CN" sz="1400" b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zh-CN" sz="1400" b="1" kern="100" baseline="-25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4.46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87.8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547664" y="548680"/>
            <a:ext cx="619268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120000"/>
              </a:lnSpc>
            </a:pPr>
            <a:r>
              <a:rPr lang="en-US" altLang="zh-CN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 Comparison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chromium oxides reduction by different melts</a:t>
            </a:r>
            <a:endParaRPr lang="zh-CN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5" y="5060096"/>
            <a:ext cx="4289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The [C], [Cr] in  metal has not been detected.</a:t>
            </a:r>
            <a:endParaRPr lang="zh-CN" alt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9"/>
          <p:cNvGrpSpPr>
            <a:grpSpLocks/>
          </p:cNvGrpSpPr>
          <p:nvPr/>
        </p:nvGrpSpPr>
        <p:grpSpPr bwMode="auto">
          <a:xfrm>
            <a:off x="369886" y="1124744"/>
            <a:ext cx="8143875" cy="73025"/>
            <a:chOff x="500034" y="1142984"/>
            <a:chExt cx="8143932" cy="73026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00034" y="1142984"/>
              <a:ext cx="8143932" cy="1588"/>
            </a:xfrm>
            <a:prstGeom prst="line">
              <a:avLst/>
            </a:prstGeom>
            <a:ln w="444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714347" y="1214423"/>
              <a:ext cx="7704192" cy="1587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348590" y="541161"/>
            <a:ext cx="7585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4.1  Conclusions</a:t>
            </a:r>
            <a:endParaRPr lang="zh-CN" altLang="zh-C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1343143"/>
            <a:ext cx="8046217" cy="569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8013" indent="-3429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with Increasing [%C], increasing [%Si], and decreasing [%Al] in metal phase. And,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with increasing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8013" indent="-3429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CaO-SiO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-MgO(Al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)-3%CrO increases with increasing basicity (%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/%SiO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%Al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gives little influence on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while it was helpful to increase the ratio of the liquid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8013" indent="-3429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Thermodynamically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(%Cr) of slag greatly decreases as the [%C] of a metal increases. For the high [%Cr] and low [%C] metal melt, Si has limited reducibility for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slag. Temperature has different effects on the reduction of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slag and depends on the effective reductant in the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melt.</a:t>
            </a:r>
          </a:p>
          <a:p>
            <a:pPr marL="608013" indent="-3429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 reduction of  high Cr-containing slag must rely on self-reduction and proper addition of C,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SiFe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Al increases the </a:t>
            </a:r>
            <a:r>
              <a:rPr lang="el-GR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zh-CN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extensively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High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[C]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pool is beneficial to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low [Cr] in the metal, which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consistent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calculation from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Factsage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module.</a:t>
            </a:r>
          </a:p>
          <a:p>
            <a:pPr marL="608013" indent="-3429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C,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SiFe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Al have stronger reducibility. Considering the economy, a little addition of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SiFe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Al will promote the reduction of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en-US" altLang="zh-CN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C was chosen as the main reductant. The final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slag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has remarkable influence on the (Cr)</a:t>
            </a:r>
            <a:r>
              <a:rPr lang="en-US" altLang="zh-CN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slag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work will be carried out.</a:t>
            </a:r>
            <a:endParaRPr lang="en-US" altLang="zh-CN" sz="16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8013" indent="-3429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endParaRPr lang="en-US" altLang="zh-CN" sz="16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1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407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39"/>
          <p:cNvGrpSpPr>
            <a:grpSpLocks/>
          </p:cNvGrpSpPr>
          <p:nvPr/>
        </p:nvGrpSpPr>
        <p:grpSpPr bwMode="auto">
          <a:xfrm>
            <a:off x="533400" y="1219200"/>
            <a:ext cx="8143875" cy="73025"/>
            <a:chOff x="500034" y="1142984"/>
            <a:chExt cx="8143932" cy="7302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00034" y="1142984"/>
              <a:ext cx="8143932" cy="1588"/>
            </a:xfrm>
            <a:prstGeom prst="line">
              <a:avLst/>
            </a:prstGeom>
            <a:ln w="444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14349" y="1214423"/>
              <a:ext cx="7704191" cy="158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9081" y="1819116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Rockwell" pitchFamily="18" charset="0"/>
              </a:rPr>
              <a:t>Thanks </a:t>
            </a:r>
            <a:r>
              <a:rPr lang="en-US" altLang="zh-CN" sz="4800" b="1" dirty="0" smtClean="0">
                <a:solidFill>
                  <a:srgbClr val="FF0000"/>
                </a:solidFill>
                <a:latin typeface="Rockwell" pitchFamily="18" charset="0"/>
              </a:rPr>
              <a:t>for your attention!</a:t>
            </a:r>
            <a:endParaRPr lang="zh-CN" altLang="en-US" sz="4800" b="1" dirty="0">
              <a:solidFill>
                <a:srgbClr val="FF0000"/>
              </a:solidFill>
              <a:latin typeface="Rockwell" pitchFamily="18" charset="0"/>
            </a:endParaRPr>
          </a:p>
        </p:txBody>
      </p:sp>
      <p:pic>
        <p:nvPicPr>
          <p:cNvPr id="11" name="Picture 4" descr="C:\Documents and Settings\Administrator\Local Settings\Temporary Internet Files\Content.IE5\W7VSXGIZ\MC90044037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64" y="327808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Documents and Settings\Administrator\Local Settings\Temporary Internet Files\Content.IE5\ICEXAG18\MC90043745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5" y="3127962"/>
            <a:ext cx="2224087" cy="289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Documents and Settings\Administrator\Local Settings\Temporary Internet Files\Content.IE5\W7VSXGIZ\MC900440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64" y="3601938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28596" y="313548"/>
            <a:ext cx="79581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1.Background</a:t>
            </a:r>
            <a:endParaRPr lang="zh-CN" altLang="zh-CN" sz="2800" b="1" dirty="0">
              <a:solidFill>
                <a:srgbClr val="0000FF"/>
              </a:solidFill>
            </a:endParaRPr>
          </a:p>
        </p:txBody>
      </p:sp>
      <p:grpSp>
        <p:nvGrpSpPr>
          <p:cNvPr id="11" name="组合 39"/>
          <p:cNvGrpSpPr>
            <a:grpSpLocks/>
          </p:cNvGrpSpPr>
          <p:nvPr/>
        </p:nvGrpSpPr>
        <p:grpSpPr bwMode="auto">
          <a:xfrm>
            <a:off x="350838" y="990600"/>
            <a:ext cx="8143875" cy="73025"/>
            <a:chOff x="500034" y="1142984"/>
            <a:chExt cx="8143932" cy="7302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500034" y="1142984"/>
              <a:ext cx="8143932" cy="1588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14347" y="1214423"/>
              <a:ext cx="7704192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17"/>
          <p:cNvSpPr txBox="1">
            <a:spLocks noChangeArrowheads="1"/>
          </p:cNvSpPr>
          <p:nvPr/>
        </p:nvSpPr>
        <p:spPr bwMode="gray">
          <a:xfrm>
            <a:off x="1115616" y="5589240"/>
            <a:ext cx="6840760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/>
              </a:rPr>
              <a:t>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18-33 kg/t </a:t>
            </a:r>
            <a:r>
              <a:rPr lang="en-US" altLang="zh-CN" sz="20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dust produced in stainless steel making  process;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zh-CN" sz="2000" dirty="0"/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/>
              </a:rPr>
              <a:t>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Capital of Cr/Ni-bearing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raw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materials,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production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cost. </a:t>
            </a:r>
            <a:endParaRPr lang="en-US" altLang="zh-CN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475656" y="1208301"/>
            <a:ext cx="7056784" cy="4369906"/>
            <a:chOff x="1475656" y="1208301"/>
            <a:chExt cx="7056784" cy="4369906"/>
          </a:xfrm>
        </p:grpSpPr>
        <p:grpSp>
          <p:nvGrpSpPr>
            <p:cNvPr id="3" name="组合 2"/>
            <p:cNvGrpSpPr/>
            <p:nvPr/>
          </p:nvGrpSpPr>
          <p:grpSpPr>
            <a:xfrm>
              <a:off x="1475656" y="1208301"/>
              <a:ext cx="6048672" cy="4369906"/>
              <a:chOff x="1475656" y="1208301"/>
              <a:chExt cx="6048672" cy="4369906"/>
            </a:xfrm>
          </p:grpSpPr>
          <p:pic>
            <p:nvPicPr>
              <p:cNvPr id="24" name="Picture 2" descr="不锈钢粗钢产量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440" t="5511" r="10057" b="5188"/>
              <a:stretch>
                <a:fillRect/>
              </a:stretch>
            </p:blipFill>
            <p:spPr bwMode="auto">
              <a:xfrm>
                <a:off x="1691680" y="1208301"/>
                <a:ext cx="5832648" cy="4308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475656" y="2102626"/>
                <a:ext cx="553998" cy="2520280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Annual out put of stainless steel, million ton</a:t>
                </a:r>
                <a:endParaRPr lang="zh-CN" alt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4572000" y="5301208"/>
                <a:ext cx="79208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Year</a:t>
                </a:r>
                <a:endParaRPr lang="zh-CN" alt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29654" y="1340768"/>
                <a:ext cx="3960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35</a:t>
                </a:r>
                <a:endParaRPr lang="zh-CN" alt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29654" y="1855857"/>
                <a:ext cx="3960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30</a:t>
                </a:r>
                <a:endParaRPr lang="zh-CN" alt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029654" y="2348880"/>
                <a:ext cx="3960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zh-CN" alt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51720" y="2863969"/>
                <a:ext cx="3960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20</a:t>
                </a:r>
                <a:endParaRPr lang="zh-CN" alt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51720" y="3348000"/>
                <a:ext cx="3960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15</a:t>
                </a:r>
                <a:endParaRPr lang="zh-CN" alt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051720" y="3852000"/>
                <a:ext cx="3960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zh-CN" alt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051720" y="4356000"/>
                <a:ext cx="3960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zh-CN" alt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51720" y="4880193"/>
                <a:ext cx="3960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zh-CN" alt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220072" y="1208301"/>
              <a:ext cx="1296144" cy="6475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68394" y="418421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China</a:t>
              </a:r>
              <a:endParaRPr lang="zh-CN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45152" y="1948190"/>
              <a:ext cx="1487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Worldwide</a:t>
              </a:r>
              <a:endParaRPr lang="zh-CN" altLang="en-US" dirty="0"/>
            </a:p>
          </p:txBody>
        </p:sp>
        <p:cxnSp>
          <p:nvCxnSpPr>
            <p:cNvPr id="7" name="直接箭头连接符 6"/>
            <p:cNvCxnSpPr>
              <a:stCxn id="5" idx="1"/>
            </p:cNvCxnSpPr>
            <p:nvPr/>
          </p:nvCxnSpPr>
          <p:spPr>
            <a:xfrm flipH="1" flipV="1">
              <a:off x="6372200" y="4129000"/>
              <a:ext cx="296194" cy="2398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 flipV="1">
              <a:off x="6748958" y="1920405"/>
              <a:ext cx="296194" cy="2398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28596" y="313548"/>
            <a:ext cx="79581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1.Background</a:t>
            </a:r>
            <a:endParaRPr lang="zh-CN" altLang="zh-CN" sz="2800" b="1" dirty="0">
              <a:solidFill>
                <a:srgbClr val="0000FF"/>
              </a:solidFill>
            </a:endParaRPr>
          </a:p>
        </p:txBody>
      </p:sp>
      <p:grpSp>
        <p:nvGrpSpPr>
          <p:cNvPr id="11" name="组合 39"/>
          <p:cNvGrpSpPr>
            <a:grpSpLocks/>
          </p:cNvGrpSpPr>
          <p:nvPr/>
        </p:nvGrpSpPr>
        <p:grpSpPr bwMode="auto">
          <a:xfrm>
            <a:off x="350838" y="990600"/>
            <a:ext cx="8143875" cy="73025"/>
            <a:chOff x="500034" y="1142984"/>
            <a:chExt cx="8143932" cy="7302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500034" y="1142984"/>
              <a:ext cx="8143932" cy="1588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14347" y="1214423"/>
              <a:ext cx="7704192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17"/>
          <p:cNvSpPr txBox="1">
            <a:spLocks noChangeArrowheads="1"/>
          </p:cNvSpPr>
          <p:nvPr/>
        </p:nvSpPr>
        <p:spPr bwMode="gray">
          <a:xfrm>
            <a:off x="1187624" y="4581128"/>
            <a:ext cx="6840760" cy="9694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/>
              </a:rPr>
              <a:t>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18-33 kg/t </a:t>
            </a:r>
            <a:r>
              <a:rPr lang="en-US" altLang="zh-CN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dust produced in stainless steel making  process;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/>
              </a:rPr>
              <a:t>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Capital of Cr/Ni-bearing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raw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materials,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production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cost. </a:t>
            </a:r>
            <a:endParaRPr lang="en-US" altLang="zh-CN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90592" y="1196752"/>
            <a:ext cx="2361544" cy="338554"/>
          </a:xfrm>
          <a:prstGeom prst="rect">
            <a:avLst/>
          </a:prstGeom>
          <a:solidFill>
            <a:srgbClr val="66FFCC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slag  wt.%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161964"/>
              </p:ext>
            </p:extLst>
          </p:nvPr>
        </p:nvGraphicFramePr>
        <p:xfrm>
          <a:off x="323528" y="1657198"/>
          <a:ext cx="8641552" cy="907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793552"/>
              </a:tblGrid>
              <a:tr h="253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CaF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</a:tr>
              <a:tr h="140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Baosteel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Co., Ltd.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44.5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Jiuquan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iron and steel company (JISCO)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35.7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25.6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6" marR="7006" marT="7006" marB="0" anchor="ctr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486584" y="2924944"/>
            <a:ext cx="2395206" cy="338554"/>
          </a:xfrm>
          <a:prstGeom prst="rect">
            <a:avLst/>
          </a:prstGeom>
          <a:solidFill>
            <a:srgbClr val="66FFCC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dust  wt.%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32248"/>
              </p:ext>
            </p:extLst>
          </p:nvPr>
        </p:nvGraphicFramePr>
        <p:xfrm>
          <a:off x="323528" y="3356992"/>
          <a:ext cx="8604000" cy="722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0000"/>
                <a:gridCol w="540000"/>
                <a:gridCol w="540000"/>
                <a:gridCol w="540000"/>
                <a:gridCol w="540000"/>
                <a:gridCol w="540000"/>
                <a:gridCol w="540000"/>
                <a:gridCol w="468672"/>
                <a:gridCol w="611328"/>
                <a:gridCol w="540000"/>
                <a:gridCol w="1404000"/>
              </a:tblGrid>
              <a:tr h="2806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n-US" sz="1400" b="1" u="none" strike="noStrike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b="1" u="none" strike="noStrike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Σ(</a:t>
                      </a:r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Fe+Cr+Ni+Mn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</a:tr>
              <a:tr h="155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Baosteel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Co., Ltd.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20.9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31.3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33.9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</a:tr>
              <a:tr h="155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Jin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hui stainless steel Co., Ltd.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41.9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26.7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42.2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4" marR="7754" marT="7754" marB="0" anchor="ctr"/>
                </a:tc>
              </a:tr>
            </a:tbl>
          </a:graphicData>
        </a:graphic>
      </p:graphicFrame>
      <p:sp>
        <p:nvSpPr>
          <p:cNvPr id="2" name="圆角矩形 1"/>
          <p:cNvSpPr/>
          <p:nvPr/>
        </p:nvSpPr>
        <p:spPr>
          <a:xfrm>
            <a:off x="4422775" y="1484784"/>
            <a:ext cx="509265" cy="11741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203848" y="3356992"/>
            <a:ext cx="509265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3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19690" y="2341338"/>
            <a:ext cx="1316457" cy="1449283"/>
            <a:chOff x="2568471" y="3216676"/>
            <a:chExt cx="995617" cy="932404"/>
          </a:xfrm>
        </p:grpSpPr>
        <p:grpSp>
          <p:nvGrpSpPr>
            <p:cNvPr id="2" name="组合 1"/>
            <p:cNvGrpSpPr/>
            <p:nvPr/>
          </p:nvGrpSpPr>
          <p:grpSpPr>
            <a:xfrm>
              <a:off x="2604467" y="3499487"/>
              <a:ext cx="887413" cy="649593"/>
              <a:chOff x="2074863" y="3050871"/>
              <a:chExt cx="887413" cy="649593"/>
            </a:xfrm>
          </p:grpSpPr>
          <p:sp>
            <p:nvSpPr>
              <p:cNvPr id="246" name="Oval 258"/>
              <p:cNvSpPr>
                <a:spLocks noChangeArrowheads="1"/>
              </p:cNvSpPr>
              <p:nvPr/>
            </p:nvSpPr>
            <p:spPr bwMode="auto">
              <a:xfrm>
                <a:off x="2228850" y="3351213"/>
                <a:ext cx="123825" cy="85725"/>
              </a:xfrm>
              <a:prstGeom prst="ellipse">
                <a:avLst/>
              </a:pr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47" name="Oval 259"/>
              <p:cNvSpPr>
                <a:spLocks noChangeArrowheads="1"/>
              </p:cNvSpPr>
              <p:nvPr/>
            </p:nvSpPr>
            <p:spPr bwMode="auto">
              <a:xfrm>
                <a:off x="2693988" y="3305176"/>
                <a:ext cx="112713" cy="106363"/>
              </a:xfrm>
              <a:prstGeom prst="ellipse">
                <a:avLst/>
              </a:pr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48" name="AutoShape 260"/>
              <p:cNvSpPr>
                <a:spLocks noChangeArrowheads="1"/>
              </p:cNvSpPr>
              <p:nvPr/>
            </p:nvSpPr>
            <p:spPr bwMode="auto">
              <a:xfrm>
                <a:off x="2638425" y="3578226"/>
                <a:ext cx="92075" cy="88900"/>
              </a:xfrm>
              <a:prstGeom prst="octagon">
                <a:avLst>
                  <a:gd name="adj" fmla="val 29287"/>
                </a:avLst>
              </a:prstGeom>
              <a:solidFill>
                <a:srgbClr val="969696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261"/>
              <p:cNvSpPr>
                <a:spLocks/>
              </p:cNvSpPr>
              <p:nvPr/>
            </p:nvSpPr>
            <p:spPr bwMode="auto">
              <a:xfrm>
                <a:off x="2578100" y="3216276"/>
                <a:ext cx="106363" cy="120650"/>
              </a:xfrm>
              <a:custGeom>
                <a:avLst/>
                <a:gdLst>
                  <a:gd name="T0" fmla="*/ 396 w 396"/>
                  <a:gd name="T1" fmla="*/ 216 h 538"/>
                  <a:gd name="T2" fmla="*/ 330 w 396"/>
                  <a:gd name="T3" fmla="*/ 420 h 538"/>
                  <a:gd name="T4" fmla="*/ 312 w 396"/>
                  <a:gd name="T5" fmla="*/ 474 h 538"/>
                  <a:gd name="T6" fmla="*/ 258 w 396"/>
                  <a:gd name="T7" fmla="*/ 492 h 538"/>
                  <a:gd name="T8" fmla="*/ 150 w 396"/>
                  <a:gd name="T9" fmla="*/ 528 h 538"/>
                  <a:gd name="T10" fmla="*/ 0 w 396"/>
                  <a:gd name="T11" fmla="*/ 90 h 538"/>
                  <a:gd name="T12" fmla="*/ 252 w 396"/>
                  <a:gd name="T13" fmla="*/ 0 h 538"/>
                  <a:gd name="T14" fmla="*/ 396 w 396"/>
                  <a:gd name="T15" fmla="*/ 21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6" h="538">
                    <a:moveTo>
                      <a:pt x="396" y="216"/>
                    </a:moveTo>
                    <a:cubicBezTo>
                      <a:pt x="348" y="280"/>
                      <a:pt x="386" y="364"/>
                      <a:pt x="330" y="420"/>
                    </a:cubicBezTo>
                    <a:cubicBezTo>
                      <a:pt x="324" y="438"/>
                      <a:pt x="325" y="461"/>
                      <a:pt x="312" y="474"/>
                    </a:cubicBezTo>
                    <a:cubicBezTo>
                      <a:pt x="299" y="487"/>
                      <a:pt x="275" y="484"/>
                      <a:pt x="258" y="492"/>
                    </a:cubicBezTo>
                    <a:cubicBezTo>
                      <a:pt x="166" y="538"/>
                      <a:pt x="245" y="528"/>
                      <a:pt x="150" y="528"/>
                    </a:cubicBezTo>
                    <a:lnTo>
                      <a:pt x="0" y="90"/>
                    </a:lnTo>
                    <a:lnTo>
                      <a:pt x="252" y="0"/>
                    </a:lnTo>
                    <a:lnTo>
                      <a:pt x="396" y="216"/>
                    </a:lnTo>
                    <a:close/>
                  </a:path>
                </a:pathLst>
              </a:cu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262"/>
              <p:cNvSpPr>
                <a:spLocks/>
              </p:cNvSpPr>
              <p:nvPr/>
            </p:nvSpPr>
            <p:spPr bwMode="auto">
              <a:xfrm>
                <a:off x="2670175" y="3432176"/>
                <a:ext cx="185738" cy="134938"/>
              </a:xfrm>
              <a:custGeom>
                <a:avLst/>
                <a:gdLst>
                  <a:gd name="T0" fmla="*/ 306 w 450"/>
                  <a:gd name="T1" fmla="*/ 0 h 660"/>
                  <a:gd name="T2" fmla="*/ 126 w 450"/>
                  <a:gd name="T3" fmla="*/ 342 h 660"/>
                  <a:gd name="T4" fmla="*/ 108 w 450"/>
                  <a:gd name="T5" fmla="*/ 396 h 660"/>
                  <a:gd name="T6" fmla="*/ 54 w 450"/>
                  <a:gd name="T7" fmla="*/ 450 h 660"/>
                  <a:gd name="T8" fmla="*/ 18 w 450"/>
                  <a:gd name="T9" fmla="*/ 504 h 660"/>
                  <a:gd name="T10" fmla="*/ 0 w 450"/>
                  <a:gd name="T11" fmla="*/ 504 h 660"/>
                  <a:gd name="T12" fmla="*/ 450 w 450"/>
                  <a:gd name="T13" fmla="*/ 660 h 660"/>
                  <a:gd name="T14" fmla="*/ 402 w 450"/>
                  <a:gd name="T15" fmla="*/ 180 h 660"/>
                  <a:gd name="T16" fmla="*/ 306 w 450"/>
                  <a:gd name="T17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0" h="660">
                    <a:moveTo>
                      <a:pt x="306" y="0"/>
                    </a:moveTo>
                    <a:cubicBezTo>
                      <a:pt x="274" y="127"/>
                      <a:pt x="198" y="234"/>
                      <a:pt x="126" y="342"/>
                    </a:cubicBezTo>
                    <a:cubicBezTo>
                      <a:pt x="115" y="358"/>
                      <a:pt x="119" y="380"/>
                      <a:pt x="108" y="396"/>
                    </a:cubicBezTo>
                    <a:cubicBezTo>
                      <a:pt x="94" y="417"/>
                      <a:pt x="70" y="430"/>
                      <a:pt x="54" y="450"/>
                    </a:cubicBezTo>
                    <a:cubicBezTo>
                      <a:pt x="40" y="467"/>
                      <a:pt x="33" y="489"/>
                      <a:pt x="18" y="504"/>
                    </a:cubicBezTo>
                    <a:cubicBezTo>
                      <a:pt x="14" y="508"/>
                      <a:pt x="6" y="504"/>
                      <a:pt x="0" y="504"/>
                    </a:cubicBezTo>
                    <a:lnTo>
                      <a:pt x="450" y="660"/>
                    </a:lnTo>
                    <a:lnTo>
                      <a:pt x="402" y="18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263"/>
              <p:cNvSpPr>
                <a:spLocks/>
              </p:cNvSpPr>
              <p:nvPr/>
            </p:nvSpPr>
            <p:spPr bwMode="auto">
              <a:xfrm>
                <a:off x="2386013" y="3330576"/>
                <a:ext cx="88900" cy="138113"/>
              </a:xfrm>
              <a:custGeom>
                <a:avLst/>
                <a:gdLst>
                  <a:gd name="T0" fmla="*/ 380 w 458"/>
                  <a:gd name="T1" fmla="*/ 0 h 489"/>
                  <a:gd name="T2" fmla="*/ 272 w 458"/>
                  <a:gd name="T3" fmla="*/ 36 h 489"/>
                  <a:gd name="T4" fmla="*/ 110 w 458"/>
                  <a:gd name="T5" fmla="*/ 162 h 489"/>
                  <a:gd name="T6" fmla="*/ 38 w 458"/>
                  <a:gd name="T7" fmla="*/ 270 h 489"/>
                  <a:gd name="T8" fmla="*/ 2 w 458"/>
                  <a:gd name="T9" fmla="*/ 324 h 489"/>
                  <a:gd name="T10" fmla="*/ 218 w 458"/>
                  <a:gd name="T11" fmla="*/ 432 h 489"/>
                  <a:gd name="T12" fmla="*/ 458 w 458"/>
                  <a:gd name="T13" fmla="*/ 234 h 489"/>
                  <a:gd name="T14" fmla="*/ 380 w 458"/>
                  <a:gd name="T1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8" h="489">
                    <a:moveTo>
                      <a:pt x="380" y="0"/>
                    </a:moveTo>
                    <a:cubicBezTo>
                      <a:pt x="344" y="12"/>
                      <a:pt x="308" y="24"/>
                      <a:pt x="272" y="36"/>
                    </a:cubicBezTo>
                    <a:cubicBezTo>
                      <a:pt x="211" y="56"/>
                      <a:pt x="163" y="127"/>
                      <a:pt x="110" y="162"/>
                    </a:cubicBezTo>
                    <a:cubicBezTo>
                      <a:pt x="86" y="198"/>
                      <a:pt x="62" y="234"/>
                      <a:pt x="38" y="270"/>
                    </a:cubicBezTo>
                    <a:cubicBezTo>
                      <a:pt x="26" y="288"/>
                      <a:pt x="2" y="324"/>
                      <a:pt x="2" y="324"/>
                    </a:cubicBezTo>
                    <a:cubicBezTo>
                      <a:pt x="57" y="489"/>
                      <a:pt x="0" y="432"/>
                      <a:pt x="218" y="432"/>
                    </a:cubicBezTo>
                    <a:lnTo>
                      <a:pt x="458" y="234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264"/>
              <p:cNvSpPr>
                <a:spLocks/>
              </p:cNvSpPr>
              <p:nvPr/>
            </p:nvSpPr>
            <p:spPr bwMode="auto">
              <a:xfrm>
                <a:off x="2111375" y="3297238"/>
                <a:ext cx="112713" cy="161925"/>
              </a:xfrm>
              <a:custGeom>
                <a:avLst/>
                <a:gdLst>
                  <a:gd name="T0" fmla="*/ 185 w 329"/>
                  <a:gd name="T1" fmla="*/ 0 h 666"/>
                  <a:gd name="T2" fmla="*/ 59 w 329"/>
                  <a:gd name="T3" fmla="*/ 234 h 666"/>
                  <a:gd name="T4" fmla="*/ 41 w 329"/>
                  <a:gd name="T5" fmla="*/ 288 h 666"/>
                  <a:gd name="T6" fmla="*/ 5 w 329"/>
                  <a:gd name="T7" fmla="*/ 342 h 666"/>
                  <a:gd name="T8" fmla="*/ 131 w 329"/>
                  <a:gd name="T9" fmla="*/ 666 h 666"/>
                  <a:gd name="T10" fmla="*/ 329 w 329"/>
                  <a:gd name="T11" fmla="*/ 288 h 666"/>
                  <a:gd name="T12" fmla="*/ 185 w 329"/>
                  <a:gd name="T13" fmla="*/ 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" h="666">
                    <a:moveTo>
                      <a:pt x="185" y="0"/>
                    </a:moveTo>
                    <a:cubicBezTo>
                      <a:pt x="139" y="93"/>
                      <a:pt x="120" y="142"/>
                      <a:pt x="59" y="234"/>
                    </a:cubicBezTo>
                    <a:cubicBezTo>
                      <a:pt x="48" y="250"/>
                      <a:pt x="49" y="271"/>
                      <a:pt x="41" y="288"/>
                    </a:cubicBezTo>
                    <a:cubicBezTo>
                      <a:pt x="31" y="307"/>
                      <a:pt x="17" y="324"/>
                      <a:pt x="5" y="342"/>
                    </a:cubicBezTo>
                    <a:cubicBezTo>
                      <a:pt x="25" y="562"/>
                      <a:pt x="0" y="535"/>
                      <a:pt x="131" y="666"/>
                    </a:cubicBezTo>
                    <a:lnTo>
                      <a:pt x="329" y="288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265"/>
              <p:cNvSpPr>
                <a:spLocks/>
              </p:cNvSpPr>
              <p:nvPr/>
            </p:nvSpPr>
            <p:spPr bwMode="auto">
              <a:xfrm rot="3600000">
                <a:off x="2462213" y="3546476"/>
                <a:ext cx="111125" cy="196850"/>
              </a:xfrm>
              <a:custGeom>
                <a:avLst/>
                <a:gdLst>
                  <a:gd name="T0" fmla="*/ 0 w 630"/>
                  <a:gd name="T1" fmla="*/ 588 h 588"/>
                  <a:gd name="T2" fmla="*/ 144 w 630"/>
                  <a:gd name="T3" fmla="*/ 282 h 588"/>
                  <a:gd name="T4" fmla="*/ 180 w 630"/>
                  <a:gd name="T5" fmla="*/ 156 h 588"/>
                  <a:gd name="T6" fmla="*/ 630 w 630"/>
                  <a:gd name="T7" fmla="*/ 12 h 588"/>
                  <a:gd name="T8" fmla="*/ 558 w 630"/>
                  <a:gd name="T9" fmla="*/ 402 h 588"/>
                  <a:gd name="T10" fmla="*/ 0 w 630"/>
                  <a:gd name="T11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0" h="588">
                    <a:moveTo>
                      <a:pt x="0" y="588"/>
                    </a:moveTo>
                    <a:cubicBezTo>
                      <a:pt x="120" y="508"/>
                      <a:pt x="118" y="411"/>
                      <a:pt x="144" y="282"/>
                    </a:cubicBezTo>
                    <a:cubicBezTo>
                      <a:pt x="146" y="273"/>
                      <a:pt x="170" y="171"/>
                      <a:pt x="180" y="156"/>
                    </a:cubicBezTo>
                    <a:cubicBezTo>
                      <a:pt x="284" y="0"/>
                      <a:pt x="467" y="12"/>
                      <a:pt x="630" y="12"/>
                    </a:cubicBezTo>
                    <a:lnTo>
                      <a:pt x="558" y="402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54" name="AutoShape 266"/>
              <p:cNvSpPr>
                <a:spLocks noChangeArrowheads="1"/>
              </p:cNvSpPr>
              <p:nvPr/>
            </p:nvSpPr>
            <p:spPr bwMode="auto">
              <a:xfrm>
                <a:off x="2074863" y="3216276"/>
                <a:ext cx="115888" cy="88900"/>
              </a:xfrm>
              <a:prstGeom prst="flowChartManualInput">
                <a:avLst/>
              </a:prstGeom>
              <a:solidFill>
                <a:srgbClr val="969696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55" name="AutoShape 267"/>
              <p:cNvSpPr>
                <a:spLocks noChangeArrowheads="1"/>
              </p:cNvSpPr>
              <p:nvPr/>
            </p:nvSpPr>
            <p:spPr bwMode="auto">
              <a:xfrm>
                <a:off x="2422525" y="3222626"/>
                <a:ext cx="100013" cy="114300"/>
              </a:xfrm>
              <a:prstGeom prst="flowChartOffpageConnector">
                <a:avLst/>
              </a:prstGeom>
              <a:solidFill>
                <a:srgbClr val="969696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56" name="Oval 268"/>
              <p:cNvSpPr>
                <a:spLocks noChangeArrowheads="1"/>
              </p:cNvSpPr>
              <p:nvPr/>
            </p:nvSpPr>
            <p:spPr bwMode="auto">
              <a:xfrm>
                <a:off x="2228850" y="3206751"/>
                <a:ext cx="149225" cy="131763"/>
              </a:xfrm>
              <a:prstGeom prst="ellipse">
                <a:avLst/>
              </a:pr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273"/>
              <p:cNvSpPr>
                <a:spLocks/>
              </p:cNvSpPr>
              <p:nvPr/>
            </p:nvSpPr>
            <p:spPr bwMode="auto">
              <a:xfrm>
                <a:off x="2730500" y="3206751"/>
                <a:ext cx="109538" cy="119063"/>
              </a:xfrm>
              <a:custGeom>
                <a:avLst/>
                <a:gdLst>
                  <a:gd name="T0" fmla="*/ 396 w 396"/>
                  <a:gd name="T1" fmla="*/ 216 h 538"/>
                  <a:gd name="T2" fmla="*/ 330 w 396"/>
                  <a:gd name="T3" fmla="*/ 420 h 538"/>
                  <a:gd name="T4" fmla="*/ 312 w 396"/>
                  <a:gd name="T5" fmla="*/ 474 h 538"/>
                  <a:gd name="T6" fmla="*/ 258 w 396"/>
                  <a:gd name="T7" fmla="*/ 492 h 538"/>
                  <a:gd name="T8" fmla="*/ 150 w 396"/>
                  <a:gd name="T9" fmla="*/ 528 h 538"/>
                  <a:gd name="T10" fmla="*/ 0 w 396"/>
                  <a:gd name="T11" fmla="*/ 90 h 538"/>
                  <a:gd name="T12" fmla="*/ 252 w 396"/>
                  <a:gd name="T13" fmla="*/ 0 h 538"/>
                  <a:gd name="T14" fmla="*/ 396 w 396"/>
                  <a:gd name="T15" fmla="*/ 21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6" h="538">
                    <a:moveTo>
                      <a:pt x="396" y="216"/>
                    </a:moveTo>
                    <a:cubicBezTo>
                      <a:pt x="348" y="280"/>
                      <a:pt x="386" y="364"/>
                      <a:pt x="330" y="420"/>
                    </a:cubicBezTo>
                    <a:cubicBezTo>
                      <a:pt x="324" y="438"/>
                      <a:pt x="325" y="461"/>
                      <a:pt x="312" y="474"/>
                    </a:cubicBezTo>
                    <a:cubicBezTo>
                      <a:pt x="299" y="487"/>
                      <a:pt x="275" y="484"/>
                      <a:pt x="258" y="492"/>
                    </a:cubicBezTo>
                    <a:cubicBezTo>
                      <a:pt x="166" y="538"/>
                      <a:pt x="245" y="528"/>
                      <a:pt x="150" y="528"/>
                    </a:cubicBezTo>
                    <a:lnTo>
                      <a:pt x="0" y="90"/>
                    </a:lnTo>
                    <a:lnTo>
                      <a:pt x="252" y="0"/>
                    </a:lnTo>
                    <a:lnTo>
                      <a:pt x="396" y="216"/>
                    </a:lnTo>
                    <a:close/>
                  </a:path>
                </a:pathLst>
              </a:cu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274"/>
              <p:cNvSpPr>
                <a:spLocks/>
              </p:cNvSpPr>
              <p:nvPr/>
            </p:nvSpPr>
            <p:spPr bwMode="auto">
              <a:xfrm>
                <a:off x="2855913" y="3206751"/>
                <a:ext cx="106363" cy="119063"/>
              </a:xfrm>
              <a:custGeom>
                <a:avLst/>
                <a:gdLst>
                  <a:gd name="T0" fmla="*/ 396 w 396"/>
                  <a:gd name="T1" fmla="*/ 216 h 538"/>
                  <a:gd name="T2" fmla="*/ 330 w 396"/>
                  <a:gd name="T3" fmla="*/ 420 h 538"/>
                  <a:gd name="T4" fmla="*/ 312 w 396"/>
                  <a:gd name="T5" fmla="*/ 474 h 538"/>
                  <a:gd name="T6" fmla="*/ 258 w 396"/>
                  <a:gd name="T7" fmla="*/ 492 h 538"/>
                  <a:gd name="T8" fmla="*/ 150 w 396"/>
                  <a:gd name="T9" fmla="*/ 528 h 538"/>
                  <a:gd name="T10" fmla="*/ 0 w 396"/>
                  <a:gd name="T11" fmla="*/ 90 h 538"/>
                  <a:gd name="T12" fmla="*/ 252 w 396"/>
                  <a:gd name="T13" fmla="*/ 0 h 538"/>
                  <a:gd name="T14" fmla="*/ 396 w 396"/>
                  <a:gd name="T15" fmla="*/ 21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6" h="538">
                    <a:moveTo>
                      <a:pt x="396" y="216"/>
                    </a:moveTo>
                    <a:cubicBezTo>
                      <a:pt x="348" y="280"/>
                      <a:pt x="386" y="364"/>
                      <a:pt x="330" y="420"/>
                    </a:cubicBezTo>
                    <a:cubicBezTo>
                      <a:pt x="324" y="438"/>
                      <a:pt x="325" y="461"/>
                      <a:pt x="312" y="474"/>
                    </a:cubicBezTo>
                    <a:cubicBezTo>
                      <a:pt x="299" y="487"/>
                      <a:pt x="275" y="484"/>
                      <a:pt x="258" y="492"/>
                    </a:cubicBezTo>
                    <a:cubicBezTo>
                      <a:pt x="166" y="538"/>
                      <a:pt x="245" y="528"/>
                      <a:pt x="150" y="528"/>
                    </a:cubicBezTo>
                    <a:lnTo>
                      <a:pt x="0" y="90"/>
                    </a:lnTo>
                    <a:lnTo>
                      <a:pt x="252" y="0"/>
                    </a:lnTo>
                    <a:lnTo>
                      <a:pt x="396" y="216"/>
                    </a:lnTo>
                    <a:close/>
                  </a:path>
                </a:pathLst>
              </a:cu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275"/>
              <p:cNvSpPr>
                <a:spLocks/>
              </p:cNvSpPr>
              <p:nvPr/>
            </p:nvSpPr>
            <p:spPr bwMode="auto">
              <a:xfrm>
                <a:off x="2276475" y="3581401"/>
                <a:ext cx="109538" cy="119063"/>
              </a:xfrm>
              <a:custGeom>
                <a:avLst/>
                <a:gdLst>
                  <a:gd name="T0" fmla="*/ 396 w 396"/>
                  <a:gd name="T1" fmla="*/ 216 h 538"/>
                  <a:gd name="T2" fmla="*/ 330 w 396"/>
                  <a:gd name="T3" fmla="*/ 420 h 538"/>
                  <a:gd name="T4" fmla="*/ 312 w 396"/>
                  <a:gd name="T5" fmla="*/ 474 h 538"/>
                  <a:gd name="T6" fmla="*/ 258 w 396"/>
                  <a:gd name="T7" fmla="*/ 492 h 538"/>
                  <a:gd name="T8" fmla="*/ 150 w 396"/>
                  <a:gd name="T9" fmla="*/ 528 h 538"/>
                  <a:gd name="T10" fmla="*/ 0 w 396"/>
                  <a:gd name="T11" fmla="*/ 90 h 538"/>
                  <a:gd name="T12" fmla="*/ 252 w 396"/>
                  <a:gd name="T13" fmla="*/ 0 h 538"/>
                  <a:gd name="T14" fmla="*/ 396 w 396"/>
                  <a:gd name="T15" fmla="*/ 21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6" h="538">
                    <a:moveTo>
                      <a:pt x="396" y="216"/>
                    </a:moveTo>
                    <a:cubicBezTo>
                      <a:pt x="348" y="280"/>
                      <a:pt x="386" y="364"/>
                      <a:pt x="330" y="420"/>
                    </a:cubicBezTo>
                    <a:cubicBezTo>
                      <a:pt x="324" y="438"/>
                      <a:pt x="325" y="461"/>
                      <a:pt x="312" y="474"/>
                    </a:cubicBezTo>
                    <a:cubicBezTo>
                      <a:pt x="299" y="487"/>
                      <a:pt x="275" y="484"/>
                      <a:pt x="258" y="492"/>
                    </a:cubicBezTo>
                    <a:cubicBezTo>
                      <a:pt x="166" y="538"/>
                      <a:pt x="245" y="528"/>
                      <a:pt x="150" y="528"/>
                    </a:cubicBezTo>
                    <a:lnTo>
                      <a:pt x="0" y="90"/>
                    </a:lnTo>
                    <a:lnTo>
                      <a:pt x="252" y="0"/>
                    </a:lnTo>
                    <a:lnTo>
                      <a:pt x="396" y="216"/>
                    </a:lnTo>
                    <a:close/>
                  </a:path>
                </a:pathLst>
              </a:cu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4" name="AutoShape 276"/>
              <p:cNvSpPr>
                <a:spLocks noChangeArrowheads="1"/>
              </p:cNvSpPr>
              <p:nvPr/>
            </p:nvSpPr>
            <p:spPr bwMode="auto">
              <a:xfrm>
                <a:off x="2538413" y="3336926"/>
                <a:ext cx="115888" cy="87313"/>
              </a:xfrm>
              <a:prstGeom prst="flowChartManualInput">
                <a:avLst/>
              </a:prstGeom>
              <a:solidFill>
                <a:srgbClr val="969696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5" name="AutoShape 277"/>
              <p:cNvSpPr>
                <a:spLocks noChangeArrowheads="1"/>
              </p:cNvSpPr>
              <p:nvPr/>
            </p:nvSpPr>
            <p:spPr bwMode="auto">
              <a:xfrm>
                <a:off x="2578100" y="3448051"/>
                <a:ext cx="114300" cy="85725"/>
              </a:xfrm>
              <a:prstGeom prst="flowChartManualInput">
                <a:avLst/>
              </a:prstGeom>
              <a:solidFill>
                <a:srgbClr val="969696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278"/>
              <p:cNvSpPr>
                <a:spLocks/>
              </p:cNvSpPr>
              <p:nvPr/>
            </p:nvSpPr>
            <p:spPr bwMode="auto">
              <a:xfrm>
                <a:off x="2460625" y="3448051"/>
                <a:ext cx="106363" cy="120650"/>
              </a:xfrm>
              <a:custGeom>
                <a:avLst/>
                <a:gdLst>
                  <a:gd name="T0" fmla="*/ 396 w 396"/>
                  <a:gd name="T1" fmla="*/ 216 h 538"/>
                  <a:gd name="T2" fmla="*/ 330 w 396"/>
                  <a:gd name="T3" fmla="*/ 420 h 538"/>
                  <a:gd name="T4" fmla="*/ 312 w 396"/>
                  <a:gd name="T5" fmla="*/ 474 h 538"/>
                  <a:gd name="T6" fmla="*/ 258 w 396"/>
                  <a:gd name="T7" fmla="*/ 492 h 538"/>
                  <a:gd name="T8" fmla="*/ 150 w 396"/>
                  <a:gd name="T9" fmla="*/ 528 h 538"/>
                  <a:gd name="T10" fmla="*/ 0 w 396"/>
                  <a:gd name="T11" fmla="*/ 90 h 538"/>
                  <a:gd name="T12" fmla="*/ 252 w 396"/>
                  <a:gd name="T13" fmla="*/ 0 h 538"/>
                  <a:gd name="T14" fmla="*/ 396 w 396"/>
                  <a:gd name="T15" fmla="*/ 21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6" h="538">
                    <a:moveTo>
                      <a:pt x="396" y="216"/>
                    </a:moveTo>
                    <a:cubicBezTo>
                      <a:pt x="348" y="280"/>
                      <a:pt x="386" y="364"/>
                      <a:pt x="330" y="420"/>
                    </a:cubicBezTo>
                    <a:cubicBezTo>
                      <a:pt x="324" y="438"/>
                      <a:pt x="325" y="461"/>
                      <a:pt x="312" y="474"/>
                    </a:cubicBezTo>
                    <a:cubicBezTo>
                      <a:pt x="299" y="487"/>
                      <a:pt x="275" y="484"/>
                      <a:pt x="258" y="492"/>
                    </a:cubicBezTo>
                    <a:cubicBezTo>
                      <a:pt x="166" y="538"/>
                      <a:pt x="245" y="528"/>
                      <a:pt x="150" y="528"/>
                    </a:cubicBezTo>
                    <a:lnTo>
                      <a:pt x="0" y="90"/>
                    </a:lnTo>
                    <a:lnTo>
                      <a:pt x="252" y="0"/>
                    </a:lnTo>
                    <a:lnTo>
                      <a:pt x="396" y="216"/>
                    </a:lnTo>
                    <a:close/>
                  </a:path>
                </a:pathLst>
              </a:cu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7" name="Oval 279"/>
              <p:cNvSpPr>
                <a:spLocks noChangeArrowheads="1"/>
              </p:cNvSpPr>
              <p:nvPr/>
            </p:nvSpPr>
            <p:spPr bwMode="auto">
              <a:xfrm>
                <a:off x="2338388" y="3449638"/>
                <a:ext cx="122238" cy="84138"/>
              </a:xfrm>
              <a:prstGeom prst="ellipse">
                <a:avLst/>
              </a:pr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280"/>
              <p:cNvSpPr>
                <a:spLocks/>
              </p:cNvSpPr>
              <p:nvPr/>
            </p:nvSpPr>
            <p:spPr bwMode="auto">
              <a:xfrm>
                <a:off x="2193925" y="3406776"/>
                <a:ext cx="112713" cy="161925"/>
              </a:xfrm>
              <a:custGeom>
                <a:avLst/>
                <a:gdLst>
                  <a:gd name="T0" fmla="*/ 185 w 329"/>
                  <a:gd name="T1" fmla="*/ 0 h 666"/>
                  <a:gd name="T2" fmla="*/ 59 w 329"/>
                  <a:gd name="T3" fmla="*/ 234 h 666"/>
                  <a:gd name="T4" fmla="*/ 41 w 329"/>
                  <a:gd name="T5" fmla="*/ 288 h 666"/>
                  <a:gd name="T6" fmla="*/ 5 w 329"/>
                  <a:gd name="T7" fmla="*/ 342 h 666"/>
                  <a:gd name="T8" fmla="*/ 131 w 329"/>
                  <a:gd name="T9" fmla="*/ 666 h 666"/>
                  <a:gd name="T10" fmla="*/ 329 w 329"/>
                  <a:gd name="T11" fmla="*/ 288 h 666"/>
                  <a:gd name="T12" fmla="*/ 185 w 329"/>
                  <a:gd name="T13" fmla="*/ 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" h="666">
                    <a:moveTo>
                      <a:pt x="185" y="0"/>
                    </a:moveTo>
                    <a:cubicBezTo>
                      <a:pt x="139" y="93"/>
                      <a:pt x="120" y="142"/>
                      <a:pt x="59" y="234"/>
                    </a:cubicBezTo>
                    <a:cubicBezTo>
                      <a:pt x="48" y="250"/>
                      <a:pt x="49" y="271"/>
                      <a:pt x="41" y="288"/>
                    </a:cubicBezTo>
                    <a:cubicBezTo>
                      <a:pt x="31" y="307"/>
                      <a:pt x="17" y="324"/>
                      <a:pt x="5" y="342"/>
                    </a:cubicBezTo>
                    <a:cubicBezTo>
                      <a:pt x="25" y="562"/>
                      <a:pt x="0" y="535"/>
                      <a:pt x="131" y="666"/>
                    </a:cubicBezTo>
                    <a:lnTo>
                      <a:pt x="329" y="288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281"/>
              <p:cNvSpPr>
                <a:spLocks/>
              </p:cNvSpPr>
              <p:nvPr/>
            </p:nvSpPr>
            <p:spPr bwMode="auto">
              <a:xfrm>
                <a:off x="2847975" y="3316288"/>
                <a:ext cx="106363" cy="120650"/>
              </a:xfrm>
              <a:custGeom>
                <a:avLst/>
                <a:gdLst>
                  <a:gd name="T0" fmla="*/ 396 w 396"/>
                  <a:gd name="T1" fmla="*/ 216 h 538"/>
                  <a:gd name="T2" fmla="*/ 330 w 396"/>
                  <a:gd name="T3" fmla="*/ 420 h 538"/>
                  <a:gd name="T4" fmla="*/ 312 w 396"/>
                  <a:gd name="T5" fmla="*/ 474 h 538"/>
                  <a:gd name="T6" fmla="*/ 258 w 396"/>
                  <a:gd name="T7" fmla="*/ 492 h 538"/>
                  <a:gd name="T8" fmla="*/ 150 w 396"/>
                  <a:gd name="T9" fmla="*/ 528 h 538"/>
                  <a:gd name="T10" fmla="*/ 0 w 396"/>
                  <a:gd name="T11" fmla="*/ 90 h 538"/>
                  <a:gd name="T12" fmla="*/ 252 w 396"/>
                  <a:gd name="T13" fmla="*/ 0 h 538"/>
                  <a:gd name="T14" fmla="*/ 396 w 396"/>
                  <a:gd name="T15" fmla="*/ 21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6" h="538">
                    <a:moveTo>
                      <a:pt x="396" y="216"/>
                    </a:moveTo>
                    <a:cubicBezTo>
                      <a:pt x="348" y="280"/>
                      <a:pt x="386" y="364"/>
                      <a:pt x="330" y="420"/>
                    </a:cubicBezTo>
                    <a:cubicBezTo>
                      <a:pt x="324" y="438"/>
                      <a:pt x="325" y="461"/>
                      <a:pt x="312" y="474"/>
                    </a:cubicBezTo>
                    <a:cubicBezTo>
                      <a:pt x="299" y="487"/>
                      <a:pt x="275" y="484"/>
                      <a:pt x="258" y="492"/>
                    </a:cubicBezTo>
                    <a:cubicBezTo>
                      <a:pt x="166" y="538"/>
                      <a:pt x="245" y="528"/>
                      <a:pt x="150" y="528"/>
                    </a:cubicBezTo>
                    <a:lnTo>
                      <a:pt x="0" y="90"/>
                    </a:lnTo>
                    <a:lnTo>
                      <a:pt x="252" y="0"/>
                    </a:lnTo>
                    <a:lnTo>
                      <a:pt x="396" y="216"/>
                    </a:lnTo>
                    <a:close/>
                  </a:path>
                </a:pathLst>
              </a:cu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282"/>
              <p:cNvSpPr>
                <a:spLocks/>
              </p:cNvSpPr>
              <p:nvPr/>
            </p:nvSpPr>
            <p:spPr bwMode="auto">
              <a:xfrm>
                <a:off x="2386013" y="3502026"/>
                <a:ext cx="104775" cy="119063"/>
              </a:xfrm>
              <a:custGeom>
                <a:avLst/>
                <a:gdLst>
                  <a:gd name="T0" fmla="*/ 396 w 396"/>
                  <a:gd name="T1" fmla="*/ 216 h 538"/>
                  <a:gd name="T2" fmla="*/ 330 w 396"/>
                  <a:gd name="T3" fmla="*/ 420 h 538"/>
                  <a:gd name="T4" fmla="*/ 312 w 396"/>
                  <a:gd name="T5" fmla="*/ 474 h 538"/>
                  <a:gd name="T6" fmla="*/ 258 w 396"/>
                  <a:gd name="T7" fmla="*/ 492 h 538"/>
                  <a:gd name="T8" fmla="*/ 150 w 396"/>
                  <a:gd name="T9" fmla="*/ 528 h 538"/>
                  <a:gd name="T10" fmla="*/ 0 w 396"/>
                  <a:gd name="T11" fmla="*/ 90 h 538"/>
                  <a:gd name="T12" fmla="*/ 252 w 396"/>
                  <a:gd name="T13" fmla="*/ 0 h 538"/>
                  <a:gd name="T14" fmla="*/ 396 w 396"/>
                  <a:gd name="T15" fmla="*/ 21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6" h="538">
                    <a:moveTo>
                      <a:pt x="396" y="216"/>
                    </a:moveTo>
                    <a:cubicBezTo>
                      <a:pt x="348" y="280"/>
                      <a:pt x="386" y="364"/>
                      <a:pt x="330" y="420"/>
                    </a:cubicBezTo>
                    <a:cubicBezTo>
                      <a:pt x="324" y="438"/>
                      <a:pt x="325" y="461"/>
                      <a:pt x="312" y="474"/>
                    </a:cubicBezTo>
                    <a:cubicBezTo>
                      <a:pt x="299" y="487"/>
                      <a:pt x="275" y="484"/>
                      <a:pt x="258" y="492"/>
                    </a:cubicBezTo>
                    <a:cubicBezTo>
                      <a:pt x="166" y="538"/>
                      <a:pt x="245" y="528"/>
                      <a:pt x="150" y="528"/>
                    </a:cubicBezTo>
                    <a:lnTo>
                      <a:pt x="0" y="90"/>
                    </a:lnTo>
                    <a:lnTo>
                      <a:pt x="252" y="0"/>
                    </a:lnTo>
                    <a:lnTo>
                      <a:pt x="396" y="216"/>
                    </a:lnTo>
                    <a:close/>
                  </a:path>
                </a:pathLst>
              </a:cu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71" name="Oval 283"/>
              <p:cNvSpPr>
                <a:spLocks noChangeArrowheads="1"/>
              </p:cNvSpPr>
              <p:nvPr/>
            </p:nvSpPr>
            <p:spPr bwMode="auto">
              <a:xfrm>
                <a:off x="2386013" y="3050871"/>
                <a:ext cx="111125" cy="107950"/>
              </a:xfrm>
              <a:prstGeom prst="ellipse">
                <a:avLst/>
              </a:pr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72" name="Oval 284"/>
              <p:cNvSpPr>
                <a:spLocks noChangeArrowheads="1"/>
              </p:cNvSpPr>
              <p:nvPr/>
            </p:nvSpPr>
            <p:spPr bwMode="auto">
              <a:xfrm>
                <a:off x="2527300" y="3107839"/>
                <a:ext cx="111125" cy="107950"/>
              </a:xfrm>
              <a:prstGeom prst="ellipse">
                <a:avLst/>
              </a:prstGeom>
              <a:solidFill>
                <a:srgbClr val="969696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4" name="Text Box 296"/>
            <p:cNvSpPr txBox="1">
              <a:spLocks noChangeArrowheads="1"/>
            </p:cNvSpPr>
            <p:nvPr/>
          </p:nvSpPr>
          <p:spPr bwMode="auto">
            <a:xfrm>
              <a:off x="2568471" y="3216676"/>
              <a:ext cx="995617" cy="277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defTabSz="198438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98425" defTabSz="198438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98438" defTabSz="198438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296863" defTabSz="198438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396875" defTabSz="198438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854075" defTabSz="198438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1311275" defTabSz="198438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768475" defTabSz="198438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2225675" defTabSz="198438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ja-JP" sz="1400" b="1" dirty="0" smtClean="0">
                  <a:solidFill>
                    <a:srgbClr val="0000FF"/>
                  </a:solidFill>
                </a:rPr>
                <a:t>stainless steel dust</a:t>
              </a:r>
              <a:endParaRPr lang="zh-CN" altLang="en-US" sz="1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3923928" y="3965268"/>
            <a:ext cx="1706332" cy="166152"/>
          </a:xfrm>
          <a:prstGeom prst="rect">
            <a:avLst/>
          </a:prstGeom>
          <a:solidFill>
            <a:srgbClr val="80808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4138133" y="1836441"/>
            <a:ext cx="82761" cy="2128826"/>
          </a:xfrm>
          <a:prstGeom prst="rect">
            <a:avLst/>
          </a:prstGeom>
          <a:solidFill>
            <a:srgbClr val="969696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grpSp>
        <p:nvGrpSpPr>
          <p:cNvPr id="7185" name="组合 7184"/>
          <p:cNvGrpSpPr/>
          <p:nvPr/>
        </p:nvGrpSpPr>
        <p:grpSpPr>
          <a:xfrm>
            <a:off x="4191798" y="3023218"/>
            <a:ext cx="3960339" cy="942049"/>
            <a:chOff x="4889226" y="3542838"/>
            <a:chExt cx="3849242" cy="816916"/>
          </a:xfrm>
        </p:grpSpPr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4933720" y="3542838"/>
              <a:ext cx="1107533" cy="816916"/>
            </a:xfrm>
            <a:prstGeom prst="rect">
              <a:avLst/>
            </a:prstGeom>
            <a:gradFill rotWithShape="0">
              <a:gsLst>
                <a:gs pos="0">
                  <a:srgbClr val="CC3300"/>
                </a:gs>
                <a:gs pos="50000">
                  <a:srgbClr val="FF9900"/>
                </a:gs>
                <a:gs pos="100000">
                  <a:srgbClr val="CC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4889226" y="4353043"/>
              <a:ext cx="110753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175" name="矩形 7174"/>
            <p:cNvSpPr/>
            <p:nvPr/>
          </p:nvSpPr>
          <p:spPr>
            <a:xfrm>
              <a:off x="6413408" y="3983711"/>
              <a:ext cx="23250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Fe-Cr-Ni-C (-Si/Al</a:t>
              </a:r>
              <a:r>
                <a:rPr lang="en-US" altLang="zh-CN" sz="1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 melt</a:t>
              </a:r>
              <a:endParaRPr lang="zh-CN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177" name="直接箭头连接符 7176"/>
            <p:cNvCxnSpPr>
              <a:stCxn id="7175" idx="1"/>
            </p:cNvCxnSpPr>
            <p:nvPr/>
          </p:nvCxnSpPr>
          <p:spPr>
            <a:xfrm flipH="1" flipV="1">
              <a:off x="5786140" y="3774971"/>
              <a:ext cx="627268" cy="378017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86" name="组合 7185"/>
          <p:cNvGrpSpPr/>
          <p:nvPr/>
        </p:nvGrpSpPr>
        <p:grpSpPr>
          <a:xfrm>
            <a:off x="4236293" y="1484784"/>
            <a:ext cx="4291286" cy="1627609"/>
            <a:chOff x="4889226" y="1915229"/>
            <a:chExt cx="4291286" cy="1627609"/>
          </a:xfrm>
        </p:grpSpPr>
        <p:sp>
          <p:nvSpPr>
            <p:cNvPr id="42" name="Rectangle 40" descr="紙ふぶき (大)"/>
            <p:cNvSpPr>
              <a:spLocks noChangeArrowheads="1"/>
            </p:cNvSpPr>
            <p:nvPr/>
          </p:nvSpPr>
          <p:spPr bwMode="auto">
            <a:xfrm>
              <a:off x="4889226" y="2819384"/>
              <a:ext cx="1085139" cy="723454"/>
            </a:xfrm>
            <a:prstGeom prst="rect">
              <a:avLst/>
            </a:prstGeom>
            <a:pattFill prst="lgConfetti">
              <a:fgClr>
                <a:srgbClr val="A50021"/>
              </a:fgClr>
              <a:bgClr>
                <a:srgbClr val="FF99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zh-CN" altLang="en-US"/>
            </a:p>
          </p:txBody>
        </p:sp>
        <p:cxnSp>
          <p:nvCxnSpPr>
            <p:cNvPr id="7173" name="直接箭头连接符 7172"/>
            <p:cNvCxnSpPr/>
            <p:nvPr/>
          </p:nvCxnSpPr>
          <p:spPr>
            <a:xfrm flipH="1">
              <a:off x="5786140" y="2298992"/>
              <a:ext cx="1120288" cy="75234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8" name="矩形 7177"/>
            <p:cNvSpPr/>
            <p:nvPr/>
          </p:nvSpPr>
          <p:spPr>
            <a:xfrm>
              <a:off x="6413408" y="1915229"/>
              <a:ext cx="27671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CaO-SiO</a:t>
              </a:r>
              <a:r>
                <a:rPr lang="en-US" altLang="zh-CN" sz="1600" b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sz="1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-MgO-Al</a:t>
              </a:r>
              <a:r>
                <a:rPr lang="en-US" altLang="zh-CN" sz="1600" b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sz="1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zh-CN" sz="1600" b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altLang="zh-CN" sz="1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1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based </a:t>
              </a:r>
            </a:p>
            <a:p>
              <a:pPr algn="ctr"/>
              <a:r>
                <a:rPr lang="en-US" altLang="zh-CN" sz="1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slag</a:t>
              </a:r>
              <a:endParaRPr lang="zh-CN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2" name="Text Box 296"/>
          <p:cNvSpPr txBox="1">
            <a:spLocks noChangeArrowheads="1"/>
          </p:cNvSpPr>
          <p:nvPr/>
        </p:nvSpPr>
        <p:spPr bwMode="auto">
          <a:xfrm>
            <a:off x="4103910" y="4315162"/>
            <a:ext cx="131645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1984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98425" defTabSz="1984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98438" defTabSz="1984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296863" defTabSz="1984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396875" defTabSz="1984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854075" defTabSz="1984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1311275" defTabSz="1984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768475" defTabSz="1984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2225675" defTabSz="1984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800" b="1" dirty="0" smtClean="0">
                <a:solidFill>
                  <a:srgbClr val="0000FF"/>
                </a:solidFill>
              </a:rPr>
              <a:t>Smelting treatment</a:t>
            </a:r>
            <a:endParaRPr lang="zh-CN" altLang="en-US" sz="1800" b="1" dirty="0">
              <a:solidFill>
                <a:srgbClr val="0000FF"/>
              </a:solidFill>
            </a:endParaRPr>
          </a:p>
        </p:txBody>
      </p:sp>
      <p:sp>
        <p:nvSpPr>
          <p:cNvPr id="7184" name="矩形 7183"/>
          <p:cNvSpPr/>
          <p:nvPr/>
        </p:nvSpPr>
        <p:spPr>
          <a:xfrm>
            <a:off x="323528" y="476672"/>
            <a:ext cx="323976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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Smelting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promising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method to recovery Fe/ Cr/Ni resources from stainless steel dust;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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Compared to Fe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NiO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Cr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much more difficult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be reduced;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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  <a:sym typeface="Wingdings"/>
              </a:rPr>
              <a:t>Behaviors of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/>
              </a:rPr>
              <a:t>Cr in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Fe-Cr-Ni-C (-Si/Al)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melt and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CaO-SiO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-MgO-Al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based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slag are necessary knowledge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；</a:t>
            </a:r>
            <a:endParaRPr lang="zh-CN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210"/>
          <p:cNvSpPr>
            <a:spLocks noChangeArrowheads="1"/>
          </p:cNvSpPr>
          <p:nvPr/>
        </p:nvSpPr>
        <p:spPr bwMode="auto">
          <a:xfrm>
            <a:off x="5323557" y="1836441"/>
            <a:ext cx="63289" cy="2139211"/>
          </a:xfrm>
          <a:prstGeom prst="rect">
            <a:avLst/>
          </a:prstGeom>
          <a:solidFill>
            <a:srgbClr val="969696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5496" y="5639426"/>
            <a:ext cx="9093328" cy="809345"/>
            <a:chOff x="35496" y="5639426"/>
            <a:chExt cx="9093328" cy="809345"/>
          </a:xfrm>
        </p:grpSpPr>
        <p:grpSp>
          <p:nvGrpSpPr>
            <p:cNvPr id="8" name="组合 7"/>
            <p:cNvGrpSpPr/>
            <p:nvPr/>
          </p:nvGrpSpPr>
          <p:grpSpPr>
            <a:xfrm>
              <a:off x="35496" y="5639426"/>
              <a:ext cx="8803952" cy="809345"/>
              <a:chOff x="35496" y="5639426"/>
              <a:chExt cx="8803952" cy="8093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35496" y="5661248"/>
                    <a:ext cx="4896544" cy="787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𝑪𝒓𝑶𝒙</m:t>
                              </m:r>
                            </m:sub>
                          </m:sSub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↑, </m:t>
                          </m:r>
                          <m:sSub>
                            <m:sSub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𝑪𝒓</m:t>
                              </m:r>
                            </m:sub>
                          </m:sSub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↓              </m:t>
                          </m: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𝜸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𝑪𝒓𝑶</m:t>
                                  </m:r>
                                  <m:r>
                                    <a:rPr lang="en-US" altLang="zh-C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𝜸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𝑪𝒓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↑</m:t>
                          </m:r>
                        </m:oMath>
                      </m:oMathPara>
                    </a14:m>
                    <a:endParaRPr lang="zh-CN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96" y="5661248"/>
                    <a:ext cx="4896544" cy="78752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" name="对象 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871808314"/>
                      </p:ext>
                    </p:extLst>
                  </p:nvPr>
                </p:nvGraphicFramePr>
                <p:xfrm>
                  <a:off x="5148064" y="5673431"/>
                  <a:ext cx="2003588" cy="67361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7716" r:id="rId4" imgW="927100" imgH="419100" progId="Equation.DSMT4">
                          <p:embed/>
                        </p:oleObj>
                      </mc:Choice>
                      <mc:Fallback>
                        <p:oleObj r:id="rId4" imgW="927100" imgH="419100" progId="Equation.DSMT4">
                          <p:embed/>
                          <p:pic>
                            <p:nvPicPr>
                              <p:cNvPr id="0" name="对象 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148064" y="5673431"/>
                                <a:ext cx="2003588" cy="67361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" name="对象 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871808314"/>
                      </p:ext>
                    </p:extLst>
                  </p:nvPr>
                </p:nvGraphicFramePr>
                <p:xfrm>
                  <a:off x="5148064" y="5673431"/>
                  <a:ext cx="2003588" cy="67361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7536" r:id="rId6" imgW="927100" imgH="419100" progId="Equation.DSMT4">
                          <p:embed/>
                        </p:oleObj>
                      </mc:Choice>
                      <mc:Fallback>
                        <p:oleObj r:id="rId6" imgW="927100" imgH="419100" progId="Equation.DSMT4">
                          <p:embed/>
                          <p:pic>
                            <p:nvPicPr>
                              <p:cNvPr id="0" name="对象 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148064" y="5673431"/>
                                <a:ext cx="2003588" cy="67361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6" name="右箭头 5"/>
              <p:cNvSpPr/>
              <p:nvPr/>
            </p:nvSpPr>
            <p:spPr>
              <a:xfrm>
                <a:off x="2555776" y="5866220"/>
                <a:ext cx="528389" cy="288032"/>
              </a:xfrm>
              <a:prstGeom prst="rightArrow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右箭头 45"/>
              <p:cNvSpPr/>
              <p:nvPr/>
            </p:nvSpPr>
            <p:spPr>
              <a:xfrm>
                <a:off x="4427984" y="5885293"/>
                <a:ext cx="528389" cy="288032"/>
              </a:xfrm>
              <a:prstGeom prst="rightArrow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右箭头 46"/>
              <p:cNvSpPr/>
              <p:nvPr/>
            </p:nvSpPr>
            <p:spPr>
              <a:xfrm>
                <a:off x="7452320" y="5813059"/>
                <a:ext cx="528389" cy="288032"/>
              </a:xfrm>
              <a:prstGeom prst="rightArrow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8215709" y="5639426"/>
                    <a:ext cx="62373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𝑪𝒓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5709" y="5639426"/>
                    <a:ext cx="623739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3922" b="-1315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7092280" y="5661248"/>
                  <a:ext cx="45236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↑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80" y="5661248"/>
                  <a:ext cx="452368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8676456" y="5642084"/>
                  <a:ext cx="45236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↑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6456" y="5642084"/>
                  <a:ext cx="452368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866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596" y="285728"/>
            <a:ext cx="79581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2.Thermodynamic predictions</a:t>
            </a:r>
            <a:endParaRPr lang="zh-CN" altLang="en-US" sz="2800" b="1" dirty="0">
              <a:solidFill>
                <a:srgbClr val="0000FF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grpSp>
        <p:nvGrpSpPr>
          <p:cNvPr id="8" name="组合 39"/>
          <p:cNvGrpSpPr>
            <a:grpSpLocks/>
          </p:cNvGrpSpPr>
          <p:nvPr/>
        </p:nvGrpSpPr>
        <p:grpSpPr bwMode="auto">
          <a:xfrm>
            <a:off x="350838" y="990600"/>
            <a:ext cx="8143875" cy="73025"/>
            <a:chOff x="500034" y="1142984"/>
            <a:chExt cx="8143932" cy="7302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00034" y="1142984"/>
              <a:ext cx="8143932" cy="1588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14347" y="1214423"/>
              <a:ext cx="7704192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683568" y="1156102"/>
            <a:ext cx="7585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latin typeface="Times New Roman" pitchFamily="18" charset="0"/>
                <a:cs typeface="Times New Roman" pitchFamily="18" charset="0"/>
              </a:rPr>
              <a:t>2.1  Activity 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coefficient of Cr in Fe-Cr-Ni-C(-Si/Al) melt</a:t>
            </a:r>
            <a:endParaRPr lang="zh-CN" altLang="zh-CN" sz="2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8596" y="1772817"/>
            <a:ext cx="8032830" cy="2232248"/>
            <a:chOff x="457200" y="304801"/>
            <a:chExt cx="8229600" cy="2538994"/>
          </a:xfrm>
        </p:grpSpPr>
        <p:sp>
          <p:nvSpPr>
            <p:cNvPr id="12" name="圆角矩形 11"/>
            <p:cNvSpPr/>
            <p:nvPr/>
          </p:nvSpPr>
          <p:spPr bwMode="auto">
            <a:xfrm>
              <a:off x="457200" y="304801"/>
              <a:ext cx="8229600" cy="2538994"/>
            </a:xfrm>
            <a:prstGeom prst="roundRect">
              <a:avLst>
                <a:gd name="adj" fmla="val 0"/>
              </a:avLst>
            </a:prstGeom>
            <a:solidFill>
              <a:srgbClr val="65BDFF">
                <a:alpha val="13000"/>
              </a:srgbClr>
            </a:solidFill>
            <a:ln w="25400">
              <a:solidFill>
                <a:srgbClr val="0070C0"/>
              </a:solidFill>
            </a:ln>
            <a:effectLst>
              <a:outerShdw blurRad="50800" dist="38100" dir="18900000" algn="bl" rotWithShape="0">
                <a:srgbClr val="0070C0">
                  <a:alpha val="40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288000"/>
            <a:lstStyle/>
            <a:p>
              <a:pPr marL="269875" lvl="2" indent="-269875" eaLnBrk="0" fontAlgn="ctr" hangingPunct="0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en-US" altLang="zh-CN" sz="2800" b="1" dirty="0">
                <a:solidFill>
                  <a:srgbClr val="0000FF"/>
                </a:solidFill>
                <a:latin typeface="微软雅黑" pitchFamily="34" charset="-122"/>
                <a:cs typeface="Arial" pitchFamily="34" charset="0"/>
              </a:endParaRPr>
            </a:p>
          </p:txBody>
        </p:sp>
        <p:grpSp>
          <p:nvGrpSpPr>
            <p:cNvPr id="13" name="组合 9"/>
            <p:cNvGrpSpPr/>
            <p:nvPr/>
          </p:nvGrpSpPr>
          <p:grpSpPr>
            <a:xfrm>
              <a:off x="616480" y="425080"/>
              <a:ext cx="7873550" cy="2217047"/>
              <a:chOff x="464080" y="425080"/>
              <a:chExt cx="7873550" cy="2217047"/>
            </a:xfrm>
          </p:grpSpPr>
          <p:graphicFrame>
            <p:nvGraphicFramePr>
              <p:cNvPr id="14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535040"/>
                  </p:ext>
                </p:extLst>
              </p:nvPr>
            </p:nvGraphicFramePr>
            <p:xfrm>
              <a:off x="464080" y="1041928"/>
              <a:ext cx="7873550" cy="16001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640" name="Equation" r:id="rId3" imgW="5283000" imgH="939600" progId="">
                      <p:embed/>
                    </p:oleObj>
                  </mc:Choice>
                  <mc:Fallback>
                    <p:oleObj name="Equation" r:id="rId3" imgW="5283000" imgH="939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4080" y="1041928"/>
                            <a:ext cx="7873550" cy="1600199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66FFFF"/>
                              </a:gs>
                              <a:gs pos="100000">
                                <a:srgbClr val="12ADD2"/>
                              </a:gs>
                            </a:gsLst>
                            <a:lin ang="5400000" scaled="1"/>
                          </a:gra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TextBox 2"/>
              <p:cNvSpPr txBox="1">
                <a:spLocks noChangeArrowheads="1"/>
              </p:cNvSpPr>
              <p:nvPr/>
            </p:nvSpPr>
            <p:spPr bwMode="auto">
              <a:xfrm>
                <a:off x="609600" y="425080"/>
                <a:ext cx="7620000" cy="596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</a:pPr>
                <a:endParaRPr lang="zh-CN" altLang="en-US" sz="2800" b="1" dirty="0">
                  <a:solidFill>
                    <a:srgbClr val="0000FF"/>
                  </a:solidFill>
                  <a:latin typeface="Rockwell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33400" y="514291"/>
                <a:ext cx="3004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err="1" smtClean="0">
                    <a:solidFill>
                      <a:srgbClr val="FF0000"/>
                    </a:solidFill>
                    <a:latin typeface="Rockwell" pitchFamily="18" charset="0"/>
                  </a:rPr>
                  <a:t>Redlich-Kister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Rockwell" pitchFamily="18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Rockwell" pitchFamily="18" charset="0"/>
                  </a:rPr>
                  <a:t>polynomial:</a:t>
                </a:r>
                <a:endParaRPr lang="zh-CN" altLang="en-US" dirty="0">
                  <a:solidFill>
                    <a:srgbClr val="FF0000"/>
                  </a:solidFill>
                  <a:latin typeface="Rockwell" pitchFamily="18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45291" y="4293096"/>
            <a:ext cx="8016135" cy="2376264"/>
            <a:chOff x="457200" y="3276600"/>
            <a:chExt cx="8229600" cy="2819400"/>
          </a:xfrm>
        </p:grpSpPr>
        <p:sp>
          <p:nvSpPr>
            <p:cNvPr id="18" name="圆角矩形 17"/>
            <p:cNvSpPr/>
            <p:nvPr/>
          </p:nvSpPr>
          <p:spPr bwMode="auto">
            <a:xfrm>
              <a:off x="457200" y="3276600"/>
              <a:ext cx="8229600" cy="2819400"/>
            </a:xfrm>
            <a:prstGeom prst="roundRect">
              <a:avLst>
                <a:gd name="adj" fmla="val 0"/>
              </a:avLst>
            </a:prstGeom>
            <a:solidFill>
              <a:srgbClr val="65BDFF">
                <a:alpha val="13000"/>
              </a:srgbClr>
            </a:solidFill>
            <a:ln w="25400">
              <a:solidFill>
                <a:srgbClr val="0070C0"/>
              </a:solidFill>
            </a:ln>
            <a:effectLst>
              <a:outerShdw blurRad="50800" dist="38100" dir="18900000" algn="bl" rotWithShape="0">
                <a:srgbClr val="0070C0">
                  <a:alpha val="40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288000"/>
            <a:lstStyle/>
            <a:p>
              <a:pPr marL="269875" lvl="2" indent="-269875" eaLnBrk="0" fontAlgn="ctr" hangingPunct="0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en-US" altLang="zh-CN" sz="2800" b="1" dirty="0">
                <a:solidFill>
                  <a:srgbClr val="0000FF"/>
                </a:solidFill>
                <a:latin typeface="微软雅黑" pitchFamily="34" charset="-122"/>
                <a:cs typeface="Arial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62000" y="3485367"/>
              <a:ext cx="2261836" cy="4747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latin typeface="Rockwell" pitchFamily="18" charset="0"/>
                </a:rPr>
                <a:t>In Fe-Cr-C melts:</a:t>
              </a:r>
              <a:endParaRPr lang="zh-CN" altLang="en-US" sz="2000" dirty="0">
                <a:solidFill>
                  <a:srgbClr val="FF0000"/>
                </a:solidFill>
                <a:latin typeface="Rockwell" pitchFamily="18" charset="0"/>
              </a:endParaRPr>
            </a:p>
          </p:txBody>
        </p:sp>
        <p:graphicFrame>
          <p:nvGraphicFramePr>
            <p:cNvPr id="20" name="Object 4"/>
            <p:cNvGraphicFramePr>
              <a:graphicFrameLocks noChangeAspect="1"/>
            </p:cNvGraphicFramePr>
            <p:nvPr/>
          </p:nvGraphicFramePr>
          <p:xfrm>
            <a:off x="533399" y="4114800"/>
            <a:ext cx="7772401" cy="1698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41" name="Equation" r:id="rId5" imgW="4800600" imgH="863280" progId="">
                    <p:embed/>
                  </p:oleObj>
                </mc:Choice>
                <mc:Fallback>
                  <p:oleObj name="Equation" r:id="rId5" imgW="4800600" imgH="8632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399" y="4114800"/>
                          <a:ext cx="7772401" cy="169891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66FFFF"/>
                            </a:gs>
                            <a:gs pos="100000">
                              <a:srgbClr val="12ADD2"/>
                            </a:gs>
                          </a:gsLst>
                          <a:lin ang="5400000" scaled="1"/>
                        </a:gra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 descr="F:\实验情况\铬分配平衡试验\FACTSAGE计算\铬在金渣之间的分配计算20161114后\组合图\Graph1-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20000" cy="30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8552" y="260648"/>
            <a:ext cx="524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4008" y="260648"/>
            <a:ext cx="4320000" cy="3038400"/>
            <a:chOff x="480" y="404662"/>
            <a:chExt cx="4320000" cy="3038400"/>
          </a:xfrm>
        </p:grpSpPr>
        <p:pic>
          <p:nvPicPr>
            <p:cNvPr id="109570" name="Picture 2" descr="F:\实验情况\酒泉铬渣还原实验\捕获1.JPG"/>
            <p:cNvPicPr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04662"/>
              <a:ext cx="4320000" cy="30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149663" y="476670"/>
              <a:ext cx="524673" cy="30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4008" y="3356992"/>
            <a:ext cx="4320000" cy="3036907"/>
            <a:chOff x="107504" y="3432905"/>
            <a:chExt cx="4320000" cy="3036907"/>
          </a:xfrm>
        </p:grpSpPr>
        <p:pic>
          <p:nvPicPr>
            <p:cNvPr id="109572" name="Picture 4" descr="F:\实验情况\铬分配平衡试验\FACTSAGE计算\铬在金渣之间的分配计算20161114后\组合图\Graph3.b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432905"/>
              <a:ext cx="4320000" cy="3036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160000" y="3573016"/>
              <a:ext cx="524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9573" name="Picture 5" descr="F:\实验情况\铬分配平衡试验\FACTSAGE计算\铬在金渣之间的分配计算20161114后\组合图\1111111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4477"/>
            <a:ext cx="4320000" cy="30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04248" y="3432905"/>
            <a:ext cx="524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9552" y="33265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2.2 Activity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coefficient of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CaO-SiO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-MgO-Al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-3%CrO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352395"/>
              </p:ext>
            </p:extLst>
          </p:nvPr>
        </p:nvGraphicFramePr>
        <p:xfrm>
          <a:off x="899592" y="1700808"/>
          <a:ext cx="5987556" cy="56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66" r:id="rId3" imgW="4140200" imgH="393700" progId="Equation.DSMT4">
                  <p:embed/>
                </p:oleObj>
              </mc:Choice>
              <mc:Fallback>
                <p:oleObj r:id="rId3" imgW="41402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700808"/>
                        <a:ext cx="5987556" cy="568162"/>
                      </a:xfrm>
                      <a:prstGeom prst="rect">
                        <a:avLst/>
                      </a:prstGeom>
                      <a:solidFill>
                        <a:srgbClr val="4CF2F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755576" y="2492896"/>
            <a:ext cx="7776864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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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, P</a:t>
            </a:r>
            <a:r>
              <a:rPr lang="en-US" altLang="zh-CN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O2 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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,                       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</a:t>
            </a:r>
            <a:endParaRPr lang="en-US" altLang="zh-CN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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 was assumed that the oxides state of chromium in residual slag is 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during smelting treatment of stainless steel dust.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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Liquid 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areas of 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1823–1923K 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CaO-SiO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-Al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/MgO-3%CrO 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systems were predicted by using of Phase Diagram Module of </a:t>
            </a:r>
            <a:r>
              <a:rPr lang="en-US" altLang="zh-CN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FactSage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software; </a:t>
            </a:r>
            <a:r>
              <a:rPr lang="en-US" altLang="zh-CN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-activity coefficient lines of </a:t>
            </a:r>
            <a:r>
              <a:rPr lang="en-US" altLang="zh-CN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at1873 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 in the above systems were predicted by using </a:t>
            </a:r>
            <a:r>
              <a:rPr lang="en-US" altLang="zh-CN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FactSage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software based on a modified </a:t>
            </a:r>
            <a:r>
              <a:rPr lang="en-US" altLang="zh-CN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quasichemical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model.</a:t>
            </a:r>
            <a:endParaRPr lang="zh-CN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151666"/>
              </p:ext>
            </p:extLst>
          </p:nvPr>
        </p:nvGraphicFramePr>
        <p:xfrm>
          <a:off x="2771800" y="2636912"/>
          <a:ext cx="972000" cy="59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67" name="公式" r:id="rId5" imgW="888840" imgH="545760" progId="Equation.3">
                  <p:embed/>
                </p:oleObj>
              </mc:Choice>
              <mc:Fallback>
                <p:oleObj name="公式" r:id="rId5" imgW="888840" imgH="545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1800" y="2636912"/>
                        <a:ext cx="972000" cy="59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20272" y="173487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L.J. Wang and S. Seetharaman</a:t>
            </a:r>
            <a:endParaRPr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组合 39"/>
          <p:cNvGrpSpPr>
            <a:grpSpLocks/>
          </p:cNvGrpSpPr>
          <p:nvPr/>
        </p:nvGrpSpPr>
        <p:grpSpPr bwMode="auto">
          <a:xfrm>
            <a:off x="388565" y="908720"/>
            <a:ext cx="8143875" cy="73025"/>
            <a:chOff x="500034" y="1142984"/>
            <a:chExt cx="8143932" cy="73026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500034" y="1142984"/>
              <a:ext cx="8143932" cy="1588"/>
            </a:xfrm>
            <a:prstGeom prst="line">
              <a:avLst/>
            </a:prstGeom>
            <a:ln w="444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14347" y="1214423"/>
              <a:ext cx="7704192" cy="158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53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60" y="116632"/>
            <a:ext cx="6480000" cy="324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6480000" cy="32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7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9584" y="332656"/>
            <a:ext cx="7272808" cy="79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 Final (%Cr) in CaO-SiO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-Al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-MgO-CrO slag when equilibrating with different melts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39"/>
          <p:cNvGrpSpPr>
            <a:grpSpLocks/>
          </p:cNvGrpSpPr>
          <p:nvPr/>
        </p:nvGrpSpPr>
        <p:grpSpPr bwMode="auto">
          <a:xfrm>
            <a:off x="374303" y="1256793"/>
            <a:ext cx="8143875" cy="73025"/>
            <a:chOff x="500034" y="1142984"/>
            <a:chExt cx="8143932" cy="73026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500034" y="1142984"/>
              <a:ext cx="8143932" cy="1588"/>
            </a:xfrm>
            <a:prstGeom prst="line">
              <a:avLst/>
            </a:prstGeom>
            <a:ln w="444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14347" y="1214423"/>
              <a:ext cx="7704192" cy="158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251520" y="2403601"/>
            <a:ext cx="2446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[%C] on (%Cr)</a:t>
            </a:r>
            <a:endParaRPr lang="zh-CN" altLang="zh-CN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187624" y="1383363"/>
            <a:ext cx="7253211" cy="5082073"/>
            <a:chOff x="971600" y="1383363"/>
            <a:chExt cx="7253211" cy="5082073"/>
          </a:xfrm>
        </p:grpSpPr>
        <p:pic>
          <p:nvPicPr>
            <p:cNvPr id="14" name="Picture 2" descr="C:\Users\new\Desktop\C-Cr-1600\Graph14-1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00" y="1383363"/>
              <a:ext cx="3600000" cy="2530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796136" y="220122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3" descr="C:\Users\new\Desktop\C-Cr-1600\Graph15-1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811" y="3934727"/>
              <a:ext cx="3600000" cy="2530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668344" y="4738416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4" descr="C:\Users\new\Desktop\C-Cr-1600\Graph16-1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934727"/>
              <a:ext cx="3600000" cy="2530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999788" y="478518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6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5514</TotalTime>
  <Words>1232</Words>
  <Application>Microsoft Office PowerPoint</Application>
  <PresentationFormat>全屏显示(4:3)</PresentationFormat>
  <Paragraphs>269</Paragraphs>
  <Slides>18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Office 主题</vt:lpstr>
      <vt:lpstr>MathType 6.0 Equation</vt:lpstr>
      <vt:lpstr>Equation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new</dc:creator>
  <cp:lastModifiedBy>dell</cp:lastModifiedBy>
  <cp:revision>463</cp:revision>
  <dcterms:created xsi:type="dcterms:W3CDTF">2012-07-12T01:22:29Z</dcterms:created>
  <dcterms:modified xsi:type="dcterms:W3CDTF">2017-04-01T03:39:10Z</dcterms:modified>
</cp:coreProperties>
</file>