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14" r:id="rId2"/>
    <p:sldId id="303" r:id="rId3"/>
    <p:sldId id="315" r:id="rId4"/>
    <p:sldId id="316" r:id="rId5"/>
    <p:sldId id="317" r:id="rId6"/>
    <p:sldId id="263" r:id="rId7"/>
    <p:sldId id="318" r:id="rId8"/>
    <p:sldId id="319" r:id="rId9"/>
    <p:sldId id="265" r:id="rId10"/>
    <p:sldId id="266" r:id="rId11"/>
    <p:sldId id="322" r:id="rId12"/>
    <p:sldId id="305" r:id="rId13"/>
    <p:sldId id="308" r:id="rId14"/>
    <p:sldId id="307" r:id="rId15"/>
    <p:sldId id="323" r:id="rId16"/>
    <p:sldId id="310" r:id="rId17"/>
    <p:sldId id="324" r:id="rId18"/>
    <p:sldId id="325" r:id="rId19"/>
    <p:sldId id="326" r:id="rId20"/>
    <p:sldId id="302" r:id="rId21"/>
    <p:sldId id="29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3" autoAdjust="0"/>
    <p:restoredTop sz="94660"/>
  </p:normalViewPr>
  <p:slideViewPr>
    <p:cSldViewPr snapToGrid="0">
      <p:cViewPr varScale="1">
        <p:scale>
          <a:sx n="43" d="100"/>
          <a:sy n="43" d="100"/>
        </p:scale>
        <p:origin x="46" y="6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nheta\AppData\Local\Microsoft\Windows\Temporary%20Internet%20Files\Content.Outlook\OI05BLGN\RECOVERY%20IN%20%25.%20Exel%20document%20(00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wnheta\AppData\Local\Microsoft\Windows\Temporary%20Internet%20Files\Content.Outlook\OI05BLGN\RECOVERY%20IN%20%25.%20Exel%20document%20(00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81719076362517"/>
          <c:y val="0.11492614684955081"/>
          <c:w val="0.83762729658792656"/>
          <c:h val="0.69332314621434088"/>
        </c:manualLayout>
      </c:layout>
      <c:scatterChart>
        <c:scatterStyle val="lineMarker"/>
        <c:varyColors val="0"/>
        <c:ser>
          <c:idx val="0"/>
          <c:order val="0"/>
          <c:tx>
            <c:v>Gluconic acid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'[RECOVERY IN %. Exel document (002).xlsx]Sheet1'!$B$2:$B$5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</c:numCache>
            </c:numRef>
          </c:xVal>
          <c:yVal>
            <c:numRef>
              <c:f>'[RECOVERY IN %. Exel document (002).xlsx]Sheet1'!$C$2:$C$5</c:f>
              <c:numCache>
                <c:formatCode>General</c:formatCode>
                <c:ptCount val="4"/>
                <c:pt idx="0">
                  <c:v>0</c:v>
                </c:pt>
                <c:pt idx="1">
                  <c:v>2.4990999999999999</c:v>
                </c:pt>
                <c:pt idx="2">
                  <c:v>2.8896999999999999</c:v>
                </c:pt>
                <c:pt idx="3">
                  <c:v>3.1454499999999999</c:v>
                </c:pt>
              </c:numCache>
            </c:numRef>
          </c:yVal>
          <c:smooth val="0"/>
        </c:ser>
        <c:ser>
          <c:idx val="1"/>
          <c:order val="1"/>
          <c:tx>
            <c:v>Citric acid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'[RECOVERY IN %. Exel document (002).xlsx]Sheet1'!$B$2:$B$5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</c:numCache>
            </c:numRef>
          </c:xVal>
          <c:yVal>
            <c:numRef>
              <c:f>'[RECOVERY IN %. Exel document (002).xlsx]Sheet1'!$D$2:$D$5</c:f>
              <c:numCache>
                <c:formatCode>General</c:formatCode>
                <c:ptCount val="4"/>
                <c:pt idx="0">
                  <c:v>0</c:v>
                </c:pt>
                <c:pt idx="1">
                  <c:v>3.9660000000000002</c:v>
                </c:pt>
                <c:pt idx="2">
                  <c:v>3.8352400000000002</c:v>
                </c:pt>
                <c:pt idx="3">
                  <c:v>4.3485899999999997</c:v>
                </c:pt>
              </c:numCache>
            </c:numRef>
          </c:yVal>
          <c:smooth val="0"/>
        </c:ser>
        <c:ser>
          <c:idx val="2"/>
          <c:order val="2"/>
          <c:tx>
            <c:v>Oxalic acid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'[RECOVERY IN %. Exel document (002).xlsx]Sheet1'!$B$2:$B$5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</c:numCache>
            </c:numRef>
          </c:xVal>
          <c:yVal>
            <c:numRef>
              <c:f>'[RECOVERY IN %. Exel document (002).xlsx]Sheet1'!$E$2:$E$5</c:f>
              <c:numCache>
                <c:formatCode>General</c:formatCode>
                <c:ptCount val="4"/>
                <c:pt idx="0">
                  <c:v>0</c:v>
                </c:pt>
                <c:pt idx="1">
                  <c:v>6.2656000000000001</c:v>
                </c:pt>
                <c:pt idx="2">
                  <c:v>6.3391999999999999</c:v>
                </c:pt>
                <c:pt idx="3">
                  <c:v>6.8391599999999997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629376"/>
        <c:axId val="194439768"/>
      </c:scatterChart>
      <c:valAx>
        <c:axId val="198629376"/>
        <c:scaling>
          <c:orientation val="minMax"/>
          <c:max val="16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dirty="0" smtClean="0"/>
                  <a:t>Acid concentration, </a:t>
                </a:r>
                <a:r>
                  <a:rPr lang="en-US" cap="none" dirty="0" err="1" smtClean="0"/>
                  <a:t>mM</a:t>
                </a:r>
                <a:endParaRPr lang="en-US" cap="non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94439768"/>
        <c:crosses val="autoZero"/>
        <c:crossBetween val="midCat"/>
        <c:majorUnit val="20"/>
      </c:valAx>
      <c:valAx>
        <c:axId val="194439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dirty="0" smtClean="0"/>
                  <a:t>Vanadium % recovery</a:t>
                </a:r>
                <a:endParaRPr lang="en-US" cap="non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98629376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nl-B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Gluconic acid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'[RECOVERY IN %. Exel document (002).xlsx]Sheet1'!$G$2:$G$5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</c:numCache>
            </c:numRef>
          </c:xVal>
          <c:yVal>
            <c:numRef>
              <c:f>'[RECOVERY IN %. Exel document (002).xlsx]Sheet1'!$H$2:$H$5</c:f>
              <c:numCache>
                <c:formatCode>General</c:formatCode>
                <c:ptCount val="4"/>
                <c:pt idx="0">
                  <c:v>0</c:v>
                </c:pt>
                <c:pt idx="1">
                  <c:v>90.818330000000003</c:v>
                </c:pt>
                <c:pt idx="2">
                  <c:v>81.639439999999993</c:v>
                </c:pt>
                <c:pt idx="3">
                  <c:v>85.068539999999999</c:v>
                </c:pt>
              </c:numCache>
            </c:numRef>
          </c:yVal>
          <c:smooth val="0"/>
        </c:ser>
        <c:ser>
          <c:idx val="1"/>
          <c:order val="1"/>
          <c:tx>
            <c:v>Citric acid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'[RECOVERY IN %. Exel document (002).xlsx]Sheet1'!$G$2:$G$5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</c:numCache>
            </c:numRef>
          </c:xVal>
          <c:yVal>
            <c:numRef>
              <c:f>'[RECOVERY IN %. Exel document (002).xlsx]Sheet1'!$I$2:$I$6</c:f>
              <c:numCache>
                <c:formatCode>General</c:formatCode>
                <c:ptCount val="5"/>
                <c:pt idx="0">
                  <c:v>0</c:v>
                </c:pt>
                <c:pt idx="1">
                  <c:v>34.214440000000003</c:v>
                </c:pt>
                <c:pt idx="2">
                  <c:v>54.331670000000003</c:v>
                </c:pt>
                <c:pt idx="3">
                  <c:v>62.318330000000003</c:v>
                </c:pt>
              </c:numCache>
            </c:numRef>
          </c:yVal>
          <c:smooth val="0"/>
        </c:ser>
        <c:ser>
          <c:idx val="2"/>
          <c:order val="2"/>
          <c:tx>
            <c:v>Oxalic acid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'[RECOVERY IN %. Exel document (002).xlsx]Sheet1'!$G$2:$G$5</c:f>
              <c:numCache>
                <c:formatCode>General</c:formatCode>
                <c:ptCount val="4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</c:numCache>
            </c:numRef>
          </c:xVal>
          <c:yVal>
            <c:numRef>
              <c:f>'[RECOVERY IN %. Exel document (002).xlsx]Sheet1'!$J$2:$J$6</c:f>
              <c:numCache>
                <c:formatCode>General</c:formatCode>
                <c:ptCount val="5"/>
                <c:pt idx="0">
                  <c:v>0</c:v>
                </c:pt>
                <c:pt idx="1">
                  <c:v>15.16222</c:v>
                </c:pt>
                <c:pt idx="2">
                  <c:v>54.197220000000002</c:v>
                </c:pt>
                <c:pt idx="3">
                  <c:v>55.811109999999999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4434280"/>
        <c:axId val="194428792"/>
      </c:scatterChart>
      <c:valAx>
        <c:axId val="194434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cap="none" dirty="0" smtClean="0"/>
                  <a:t>Acid concentration</a:t>
                </a:r>
                <a:r>
                  <a:rPr lang="en-ZA" dirty="0" smtClean="0"/>
                  <a:t>, </a:t>
                </a:r>
                <a:r>
                  <a:rPr lang="en-ZA" cap="none" dirty="0" err="1" smtClean="0"/>
                  <a:t>m</a:t>
                </a:r>
                <a:r>
                  <a:rPr lang="en-ZA" dirty="0" err="1" smtClean="0"/>
                  <a:t>M</a:t>
                </a:r>
                <a:endParaRPr lang="en-ZA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94428792"/>
        <c:crosses val="autoZero"/>
        <c:crossBetween val="midCat"/>
      </c:valAx>
      <c:valAx>
        <c:axId val="194428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cap="none" dirty="0" smtClean="0"/>
                  <a:t>Vanadium % recovery</a:t>
                </a:r>
                <a:endParaRPr lang="en-ZA" cap="non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94434280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nl-B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Gluconic acid</c:v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'[RECOVERY IN %. Exel document (002).xlsx]Sheet1'!$L$2:$L$11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</c:numCache>
            </c:numRef>
          </c:xVal>
          <c:yVal>
            <c:numRef>
              <c:f>'[RECOVERY IN %. Exel document (002).xlsx]Sheet1'!$M$2:$M$11</c:f>
              <c:numCache>
                <c:formatCode>General</c:formatCode>
                <c:ptCount val="10"/>
                <c:pt idx="0">
                  <c:v>0</c:v>
                </c:pt>
                <c:pt idx="1">
                  <c:v>77.42389</c:v>
                </c:pt>
                <c:pt idx="2">
                  <c:v>80.974999999999994</c:v>
                </c:pt>
                <c:pt idx="3">
                  <c:v>85.157780000000002</c:v>
                </c:pt>
                <c:pt idx="4">
                  <c:v>81.916669999999996</c:v>
                </c:pt>
                <c:pt idx="5">
                  <c:v>82.09111</c:v>
                </c:pt>
                <c:pt idx="6">
                  <c:v>75.43056</c:v>
                </c:pt>
                <c:pt idx="7">
                  <c:v>92.12388</c:v>
                </c:pt>
                <c:pt idx="8">
                  <c:v>83.892219999999995</c:v>
                </c:pt>
                <c:pt idx="9">
                  <c:v>85.068539999999999</c:v>
                </c:pt>
              </c:numCache>
            </c:numRef>
          </c:yVal>
          <c:smooth val="0"/>
        </c:ser>
        <c:ser>
          <c:idx val="1"/>
          <c:order val="1"/>
          <c:tx>
            <c:v>Citric acid</c:v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'[RECOVERY IN %. Exel document (002).xlsx]Sheet1'!$L$2:$L$11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</c:numCache>
            </c:numRef>
          </c:xVal>
          <c:yVal>
            <c:numRef>
              <c:f>'[RECOVERY IN %. Exel document (002).xlsx]Sheet1'!$N$2:$N$11</c:f>
              <c:numCache>
                <c:formatCode>General</c:formatCode>
                <c:ptCount val="10"/>
                <c:pt idx="0">
                  <c:v>0</c:v>
                </c:pt>
                <c:pt idx="1">
                  <c:v>67.411670000000001</c:v>
                </c:pt>
                <c:pt idx="2">
                  <c:v>70.399439999999998</c:v>
                </c:pt>
                <c:pt idx="3">
                  <c:v>65.111670000000004</c:v>
                </c:pt>
                <c:pt idx="4">
                  <c:v>68.052779999999998</c:v>
                </c:pt>
                <c:pt idx="5">
                  <c:v>67.341669999999993</c:v>
                </c:pt>
                <c:pt idx="6">
                  <c:v>63.81</c:v>
                </c:pt>
                <c:pt idx="7">
                  <c:v>64.291110000000003</c:v>
                </c:pt>
                <c:pt idx="8">
                  <c:v>66.831670000000003</c:v>
                </c:pt>
                <c:pt idx="9">
                  <c:v>62.318330000000003</c:v>
                </c:pt>
              </c:numCache>
            </c:numRef>
          </c:yVal>
          <c:smooth val="0"/>
        </c:ser>
        <c:ser>
          <c:idx val="2"/>
          <c:order val="2"/>
          <c:tx>
            <c:v>Oxalic acid</c:v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'[RECOVERY IN %. Exel document (002).xlsx]Sheet1'!$L$2:$L$11</c:f>
              <c:numCache>
                <c:formatCode>General</c:formatCode>
                <c:ptCount val="10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  <c:pt idx="8">
                  <c:v>160</c:v>
                </c:pt>
                <c:pt idx="9">
                  <c:v>180</c:v>
                </c:pt>
              </c:numCache>
            </c:numRef>
          </c:xVal>
          <c:yVal>
            <c:numRef>
              <c:f>'[RECOVERY IN %. Exel document (002).xlsx]Sheet1'!$O$2:$O$11</c:f>
              <c:numCache>
                <c:formatCode>General</c:formatCode>
                <c:ptCount val="10"/>
                <c:pt idx="0">
                  <c:v>0</c:v>
                </c:pt>
                <c:pt idx="1">
                  <c:v>53.708329999999997</c:v>
                </c:pt>
                <c:pt idx="2">
                  <c:v>45.973329999999997</c:v>
                </c:pt>
                <c:pt idx="3">
                  <c:v>79.006110000000007</c:v>
                </c:pt>
                <c:pt idx="4">
                  <c:v>77.466669999999993</c:v>
                </c:pt>
                <c:pt idx="5">
                  <c:v>85.092219999999998</c:v>
                </c:pt>
                <c:pt idx="6">
                  <c:v>73.107780000000005</c:v>
                </c:pt>
                <c:pt idx="7">
                  <c:v>70.48</c:v>
                </c:pt>
                <c:pt idx="8">
                  <c:v>57.919440000000002</c:v>
                </c:pt>
                <c:pt idx="9">
                  <c:v>55.811109999999999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223920"/>
        <c:axId val="195221568"/>
      </c:scatterChart>
      <c:valAx>
        <c:axId val="195223920"/>
        <c:scaling>
          <c:orientation val="minMax"/>
          <c:max val="1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cap="none" dirty="0" smtClean="0"/>
                  <a:t>Time , min</a:t>
                </a:r>
                <a:endParaRPr lang="en-ZA" cap="none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95221568"/>
        <c:crosses val="autoZero"/>
        <c:crossBetween val="midCat"/>
      </c:valAx>
      <c:valAx>
        <c:axId val="19522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none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ZA" cap="none" dirty="0" smtClean="0"/>
                  <a:t>Vanadium % recovery</a:t>
                </a:r>
                <a:endParaRPr lang="en-ZA" cap="none" dirty="0"/>
              </a:p>
            </c:rich>
          </c:tx>
          <c:layout>
            <c:manualLayout>
              <c:xMode val="edge"/>
              <c:yMode val="edge"/>
              <c:x val="1.3530134646147027E-2"/>
              <c:y val="0.195517453434923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cap="none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B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195223920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nl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8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75666A-BDFD-4860-94C4-26BED99A65DF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C42B97-B185-4EE0-9D93-B39463A86EC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Content</a:t>
          </a:r>
        </a:p>
      </dgm:t>
    </dgm:pt>
    <dgm:pt modelId="{8A9B8241-AE2D-4F23-8B56-7450BBB42DD1}" type="parTrans" cxnId="{307BD681-387C-4D7C-A890-27547DA41BDE}">
      <dgm:prSet/>
      <dgm:spPr/>
      <dgm:t>
        <a:bodyPr/>
        <a:lstStyle/>
        <a:p>
          <a:endParaRPr lang="en-US"/>
        </a:p>
      </dgm:t>
    </dgm:pt>
    <dgm:pt modelId="{2000AFE2-378A-4EA9-A4C0-DA835292E021}" type="sibTrans" cxnId="{307BD681-387C-4D7C-A890-27547DA41BDE}">
      <dgm:prSet/>
      <dgm:spPr/>
      <dgm:t>
        <a:bodyPr/>
        <a:lstStyle/>
        <a:p>
          <a:endParaRPr lang="en-US"/>
        </a:p>
      </dgm:t>
    </dgm:pt>
    <dgm:pt modelId="{454C8230-6D5E-4A75-B528-E644EA5E82B1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Introduction and Back </a:t>
          </a:r>
          <a:r>
            <a:rPr lang="en-US" dirty="0"/>
            <a:t>ground</a:t>
          </a:r>
        </a:p>
      </dgm:t>
    </dgm:pt>
    <dgm:pt modelId="{FAC8FA03-DD14-4ABA-821F-F4BC9B2BCA71}" type="parTrans" cxnId="{C3AD4F53-9FBB-4C76-AB2F-954772797341}">
      <dgm:prSet/>
      <dgm:spPr/>
      <dgm:t>
        <a:bodyPr/>
        <a:lstStyle/>
        <a:p>
          <a:endParaRPr lang="en-US" dirty="0"/>
        </a:p>
      </dgm:t>
    </dgm:pt>
    <dgm:pt modelId="{183BD299-0608-41B7-B78B-10AB8D9C5798}" type="sibTrans" cxnId="{C3AD4F53-9FBB-4C76-AB2F-954772797341}">
      <dgm:prSet/>
      <dgm:spPr/>
      <dgm:t>
        <a:bodyPr/>
        <a:lstStyle/>
        <a:p>
          <a:endParaRPr lang="en-US"/>
        </a:p>
      </dgm:t>
    </dgm:pt>
    <dgm:pt modelId="{81750262-11A7-40A6-8FA5-B91B9EFEFB3B}">
      <dgm:prSet phldrT="[Text]"/>
      <dgm:spPr>
        <a:solidFill>
          <a:schemeClr val="accent2"/>
        </a:solidFill>
      </dgm:spPr>
      <dgm:t>
        <a:bodyPr/>
        <a:lstStyle/>
        <a:p>
          <a:r>
            <a:rPr lang="en-ZW" dirty="0" smtClean="0"/>
            <a:t>Research Justification</a:t>
          </a:r>
          <a:endParaRPr lang="en-US" dirty="0"/>
        </a:p>
      </dgm:t>
    </dgm:pt>
    <dgm:pt modelId="{4AF92BF8-A702-4F03-8354-721476B8F64F}" type="parTrans" cxnId="{C5C3138F-83A4-4802-B7C3-2FBFB95EEEEB}">
      <dgm:prSet/>
      <dgm:spPr/>
      <dgm:t>
        <a:bodyPr/>
        <a:lstStyle/>
        <a:p>
          <a:endParaRPr lang="en-US" dirty="0"/>
        </a:p>
      </dgm:t>
    </dgm:pt>
    <dgm:pt modelId="{B7B1F8EE-586C-40DA-AC7C-9759882001BB}" type="sibTrans" cxnId="{C5C3138F-83A4-4802-B7C3-2FBFB95EEEEB}">
      <dgm:prSet/>
      <dgm:spPr/>
      <dgm:t>
        <a:bodyPr/>
        <a:lstStyle/>
        <a:p>
          <a:endParaRPr lang="en-US"/>
        </a:p>
      </dgm:t>
    </dgm:pt>
    <dgm:pt modelId="{0FD72C7B-1431-4154-B281-5569BB0EE5F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Methodology</a:t>
          </a:r>
          <a:endParaRPr lang="en-US" dirty="0"/>
        </a:p>
      </dgm:t>
    </dgm:pt>
    <dgm:pt modelId="{D6B90195-03E3-4E2B-A520-3901628FF2D6}" type="parTrans" cxnId="{5748D030-3D67-4EAD-96D8-D9D1C315A2AF}">
      <dgm:prSet/>
      <dgm:spPr/>
      <dgm:t>
        <a:bodyPr/>
        <a:lstStyle/>
        <a:p>
          <a:endParaRPr lang="en-US" dirty="0"/>
        </a:p>
      </dgm:t>
    </dgm:pt>
    <dgm:pt modelId="{9769443A-98B4-4777-9AF6-3E1BB037FD43}" type="sibTrans" cxnId="{5748D030-3D67-4EAD-96D8-D9D1C315A2AF}">
      <dgm:prSet/>
      <dgm:spPr/>
      <dgm:t>
        <a:bodyPr/>
        <a:lstStyle/>
        <a:p>
          <a:endParaRPr lang="en-US"/>
        </a:p>
      </dgm:t>
    </dgm:pt>
    <dgm:pt modelId="{C60FAA76-C3BC-4271-89C4-D5749187BC6B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Results and Discussion</a:t>
          </a:r>
          <a:endParaRPr lang="en-US" dirty="0"/>
        </a:p>
      </dgm:t>
    </dgm:pt>
    <dgm:pt modelId="{B9E4050C-1EC8-446E-9871-BEB8C4AEC1FB}" type="parTrans" cxnId="{859FB9B1-E83A-414E-B868-4C2C088F8026}">
      <dgm:prSet/>
      <dgm:spPr/>
      <dgm:t>
        <a:bodyPr/>
        <a:lstStyle/>
        <a:p>
          <a:endParaRPr lang="en-US" dirty="0"/>
        </a:p>
      </dgm:t>
    </dgm:pt>
    <dgm:pt modelId="{183D7F8B-9BA7-4713-BF52-EEBCCBEACC0D}" type="sibTrans" cxnId="{859FB9B1-E83A-414E-B868-4C2C088F8026}">
      <dgm:prSet/>
      <dgm:spPr/>
      <dgm:t>
        <a:bodyPr/>
        <a:lstStyle/>
        <a:p>
          <a:endParaRPr lang="en-US"/>
        </a:p>
      </dgm:t>
    </dgm:pt>
    <dgm:pt modelId="{F291CEFF-4788-4D0C-9470-0DFB895B190F}">
      <dgm:prSet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Conclusion</a:t>
          </a:r>
          <a:endParaRPr lang="en-ZA" dirty="0"/>
        </a:p>
      </dgm:t>
    </dgm:pt>
    <dgm:pt modelId="{C50E45DC-556B-4D21-975F-CECCF154DC38}" type="parTrans" cxnId="{1C7D0A49-1F04-486D-962D-B688C8138551}">
      <dgm:prSet/>
      <dgm:spPr/>
      <dgm:t>
        <a:bodyPr/>
        <a:lstStyle/>
        <a:p>
          <a:endParaRPr lang="en-ZA"/>
        </a:p>
      </dgm:t>
    </dgm:pt>
    <dgm:pt modelId="{32B921B3-CFF5-4BD7-A99C-0466329A2BB2}" type="sibTrans" cxnId="{1C7D0A49-1F04-486D-962D-B688C8138551}">
      <dgm:prSet/>
      <dgm:spPr/>
      <dgm:t>
        <a:bodyPr/>
        <a:lstStyle/>
        <a:p>
          <a:endParaRPr lang="en-ZA"/>
        </a:p>
      </dgm:t>
    </dgm:pt>
    <dgm:pt modelId="{ABD57F27-4FF7-41FB-B367-9F43321C9AA5}" type="pres">
      <dgm:prSet presAssocID="{7075666A-BDFD-4860-94C4-26BED99A65D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ZA"/>
        </a:p>
      </dgm:t>
    </dgm:pt>
    <dgm:pt modelId="{FF722F70-4A97-48C4-9D19-4526AF128CCE}" type="pres">
      <dgm:prSet presAssocID="{7BC42B97-B185-4EE0-9D93-B39463A86ECD}" presName="centerShape" presStyleLbl="node0" presStyleIdx="0" presStyleCnt="1"/>
      <dgm:spPr/>
      <dgm:t>
        <a:bodyPr/>
        <a:lstStyle/>
        <a:p>
          <a:endParaRPr lang="en-ZA"/>
        </a:p>
      </dgm:t>
    </dgm:pt>
    <dgm:pt modelId="{10086DD5-485E-41FA-BCF9-F1405D62FD54}" type="pres">
      <dgm:prSet presAssocID="{FAC8FA03-DD14-4ABA-821F-F4BC9B2BCA71}" presName="Name9" presStyleLbl="parChTrans1D2" presStyleIdx="0" presStyleCnt="5"/>
      <dgm:spPr/>
      <dgm:t>
        <a:bodyPr/>
        <a:lstStyle/>
        <a:p>
          <a:endParaRPr lang="en-ZA"/>
        </a:p>
      </dgm:t>
    </dgm:pt>
    <dgm:pt modelId="{01F94333-30CE-4743-B4D0-F686572E2698}" type="pres">
      <dgm:prSet presAssocID="{FAC8FA03-DD14-4ABA-821F-F4BC9B2BCA71}" presName="connTx" presStyleLbl="parChTrans1D2" presStyleIdx="0" presStyleCnt="5"/>
      <dgm:spPr/>
      <dgm:t>
        <a:bodyPr/>
        <a:lstStyle/>
        <a:p>
          <a:endParaRPr lang="en-ZA"/>
        </a:p>
      </dgm:t>
    </dgm:pt>
    <dgm:pt modelId="{10A76917-C094-46DA-A7A3-800F4B708093}" type="pres">
      <dgm:prSet presAssocID="{454C8230-6D5E-4A75-B528-E644EA5E82B1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4B5ECAD4-FD77-41A2-A1FB-493957D56F46}" type="pres">
      <dgm:prSet presAssocID="{4AF92BF8-A702-4F03-8354-721476B8F64F}" presName="Name9" presStyleLbl="parChTrans1D2" presStyleIdx="1" presStyleCnt="5"/>
      <dgm:spPr/>
      <dgm:t>
        <a:bodyPr/>
        <a:lstStyle/>
        <a:p>
          <a:endParaRPr lang="en-ZA"/>
        </a:p>
      </dgm:t>
    </dgm:pt>
    <dgm:pt modelId="{0FCF11BD-AC3E-4B3A-A734-79730661B31A}" type="pres">
      <dgm:prSet presAssocID="{4AF92BF8-A702-4F03-8354-721476B8F64F}" presName="connTx" presStyleLbl="parChTrans1D2" presStyleIdx="1" presStyleCnt="5"/>
      <dgm:spPr/>
      <dgm:t>
        <a:bodyPr/>
        <a:lstStyle/>
        <a:p>
          <a:endParaRPr lang="en-ZA"/>
        </a:p>
      </dgm:t>
    </dgm:pt>
    <dgm:pt modelId="{D08F7F03-58F3-4966-BC6C-45F49DD86299}" type="pres">
      <dgm:prSet presAssocID="{81750262-11A7-40A6-8FA5-B91B9EFEFB3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30F3AA53-98F3-4DC3-9559-159A43E53242}" type="pres">
      <dgm:prSet presAssocID="{D6B90195-03E3-4E2B-A520-3901628FF2D6}" presName="Name9" presStyleLbl="parChTrans1D2" presStyleIdx="2" presStyleCnt="5"/>
      <dgm:spPr/>
      <dgm:t>
        <a:bodyPr/>
        <a:lstStyle/>
        <a:p>
          <a:endParaRPr lang="en-ZA"/>
        </a:p>
      </dgm:t>
    </dgm:pt>
    <dgm:pt modelId="{74C40F10-9A08-4F16-881B-1CB79F7E5227}" type="pres">
      <dgm:prSet presAssocID="{D6B90195-03E3-4E2B-A520-3901628FF2D6}" presName="connTx" presStyleLbl="parChTrans1D2" presStyleIdx="2" presStyleCnt="5"/>
      <dgm:spPr/>
      <dgm:t>
        <a:bodyPr/>
        <a:lstStyle/>
        <a:p>
          <a:endParaRPr lang="en-ZA"/>
        </a:p>
      </dgm:t>
    </dgm:pt>
    <dgm:pt modelId="{AB8BB4AD-78FE-4CAF-9DEE-786EFBC1C620}" type="pres">
      <dgm:prSet presAssocID="{0FD72C7B-1431-4154-B281-5569BB0EE5FD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EF8740F8-9014-40CB-9FAA-E7ED2F14C493}" type="pres">
      <dgm:prSet presAssocID="{B9E4050C-1EC8-446E-9871-BEB8C4AEC1FB}" presName="Name9" presStyleLbl="parChTrans1D2" presStyleIdx="3" presStyleCnt="5"/>
      <dgm:spPr/>
      <dgm:t>
        <a:bodyPr/>
        <a:lstStyle/>
        <a:p>
          <a:endParaRPr lang="en-ZA"/>
        </a:p>
      </dgm:t>
    </dgm:pt>
    <dgm:pt modelId="{D5B06C7F-55F0-4557-B241-77E85EFD48AF}" type="pres">
      <dgm:prSet presAssocID="{B9E4050C-1EC8-446E-9871-BEB8C4AEC1FB}" presName="connTx" presStyleLbl="parChTrans1D2" presStyleIdx="3" presStyleCnt="5"/>
      <dgm:spPr/>
      <dgm:t>
        <a:bodyPr/>
        <a:lstStyle/>
        <a:p>
          <a:endParaRPr lang="en-ZA"/>
        </a:p>
      </dgm:t>
    </dgm:pt>
    <dgm:pt modelId="{62BFA15D-47EF-4185-B8A8-DDA8B6650B7C}" type="pres">
      <dgm:prSet presAssocID="{C60FAA76-C3BC-4271-89C4-D5749187BC6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  <dgm:pt modelId="{CAB97A73-918E-44B8-AC34-BF082F86D9F6}" type="pres">
      <dgm:prSet presAssocID="{C50E45DC-556B-4D21-975F-CECCF154DC38}" presName="Name9" presStyleLbl="parChTrans1D2" presStyleIdx="4" presStyleCnt="5"/>
      <dgm:spPr/>
      <dgm:t>
        <a:bodyPr/>
        <a:lstStyle/>
        <a:p>
          <a:endParaRPr lang="en-ZA"/>
        </a:p>
      </dgm:t>
    </dgm:pt>
    <dgm:pt modelId="{E139C906-1D20-4DB9-96CB-EBC3EA5D1FF1}" type="pres">
      <dgm:prSet presAssocID="{C50E45DC-556B-4D21-975F-CECCF154DC38}" presName="connTx" presStyleLbl="parChTrans1D2" presStyleIdx="4" presStyleCnt="5"/>
      <dgm:spPr/>
      <dgm:t>
        <a:bodyPr/>
        <a:lstStyle/>
        <a:p>
          <a:endParaRPr lang="en-ZA"/>
        </a:p>
      </dgm:t>
    </dgm:pt>
    <dgm:pt modelId="{F40916AB-D120-4A6A-8C71-95DA00BBF92E}" type="pres">
      <dgm:prSet presAssocID="{F291CEFF-4788-4D0C-9470-0DFB895B190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ZA"/>
        </a:p>
      </dgm:t>
    </dgm:pt>
  </dgm:ptLst>
  <dgm:cxnLst>
    <dgm:cxn modelId="{6882E120-36DB-42A1-A33C-FD2FDADF1AD2}" type="presOf" srcId="{C50E45DC-556B-4D21-975F-CECCF154DC38}" destId="{CAB97A73-918E-44B8-AC34-BF082F86D9F6}" srcOrd="0" destOrd="0" presId="urn:microsoft.com/office/officeart/2005/8/layout/radial1"/>
    <dgm:cxn modelId="{DF529DE1-EA2E-4233-AE41-DF4FE395EAB1}" type="presOf" srcId="{C60FAA76-C3BC-4271-89C4-D5749187BC6B}" destId="{62BFA15D-47EF-4185-B8A8-DDA8B6650B7C}" srcOrd="0" destOrd="0" presId="urn:microsoft.com/office/officeart/2005/8/layout/radial1"/>
    <dgm:cxn modelId="{C3AD4F53-9FBB-4C76-AB2F-954772797341}" srcId="{7BC42B97-B185-4EE0-9D93-B39463A86ECD}" destId="{454C8230-6D5E-4A75-B528-E644EA5E82B1}" srcOrd="0" destOrd="0" parTransId="{FAC8FA03-DD14-4ABA-821F-F4BC9B2BCA71}" sibTransId="{183BD299-0608-41B7-B78B-10AB8D9C5798}"/>
    <dgm:cxn modelId="{13DCA6FD-EF08-4397-A035-CF7E5A09E095}" type="presOf" srcId="{B9E4050C-1EC8-446E-9871-BEB8C4AEC1FB}" destId="{EF8740F8-9014-40CB-9FAA-E7ED2F14C493}" srcOrd="0" destOrd="0" presId="urn:microsoft.com/office/officeart/2005/8/layout/radial1"/>
    <dgm:cxn modelId="{7AA57ADD-2B71-46B5-BC6D-56DD041BC4CD}" type="presOf" srcId="{4AF92BF8-A702-4F03-8354-721476B8F64F}" destId="{4B5ECAD4-FD77-41A2-A1FB-493957D56F46}" srcOrd="0" destOrd="0" presId="urn:microsoft.com/office/officeart/2005/8/layout/radial1"/>
    <dgm:cxn modelId="{CA919D42-62B8-4FEB-B4D1-AAF5ACA836DA}" type="presOf" srcId="{D6B90195-03E3-4E2B-A520-3901628FF2D6}" destId="{30F3AA53-98F3-4DC3-9559-159A43E53242}" srcOrd="0" destOrd="0" presId="urn:microsoft.com/office/officeart/2005/8/layout/radial1"/>
    <dgm:cxn modelId="{EDF42BC6-A7A5-4A05-8369-7B52380EBB52}" type="presOf" srcId="{C50E45DC-556B-4D21-975F-CECCF154DC38}" destId="{E139C906-1D20-4DB9-96CB-EBC3EA5D1FF1}" srcOrd="1" destOrd="0" presId="urn:microsoft.com/office/officeart/2005/8/layout/radial1"/>
    <dgm:cxn modelId="{FB3C9DA0-C61D-4913-93BE-E625ABBEC4E9}" type="presOf" srcId="{FAC8FA03-DD14-4ABA-821F-F4BC9B2BCA71}" destId="{01F94333-30CE-4743-B4D0-F686572E2698}" srcOrd="1" destOrd="0" presId="urn:microsoft.com/office/officeart/2005/8/layout/radial1"/>
    <dgm:cxn modelId="{61CE6C61-532B-4B4F-BD33-5B83C52E4546}" type="presOf" srcId="{FAC8FA03-DD14-4ABA-821F-F4BC9B2BCA71}" destId="{10086DD5-485E-41FA-BCF9-F1405D62FD54}" srcOrd="0" destOrd="0" presId="urn:microsoft.com/office/officeart/2005/8/layout/radial1"/>
    <dgm:cxn modelId="{04631604-AF26-427B-961A-2CC4D2AD19D2}" type="presOf" srcId="{81750262-11A7-40A6-8FA5-B91B9EFEFB3B}" destId="{D08F7F03-58F3-4966-BC6C-45F49DD86299}" srcOrd="0" destOrd="0" presId="urn:microsoft.com/office/officeart/2005/8/layout/radial1"/>
    <dgm:cxn modelId="{859FB9B1-E83A-414E-B868-4C2C088F8026}" srcId="{7BC42B97-B185-4EE0-9D93-B39463A86ECD}" destId="{C60FAA76-C3BC-4271-89C4-D5749187BC6B}" srcOrd="3" destOrd="0" parTransId="{B9E4050C-1EC8-446E-9871-BEB8C4AEC1FB}" sibTransId="{183D7F8B-9BA7-4713-BF52-EEBCCBEACC0D}"/>
    <dgm:cxn modelId="{307BD681-387C-4D7C-A890-27547DA41BDE}" srcId="{7075666A-BDFD-4860-94C4-26BED99A65DF}" destId="{7BC42B97-B185-4EE0-9D93-B39463A86ECD}" srcOrd="0" destOrd="0" parTransId="{8A9B8241-AE2D-4F23-8B56-7450BBB42DD1}" sibTransId="{2000AFE2-378A-4EA9-A4C0-DA835292E021}"/>
    <dgm:cxn modelId="{612AA63E-7D18-4B83-AC38-DAC3135B220E}" type="presOf" srcId="{7075666A-BDFD-4860-94C4-26BED99A65DF}" destId="{ABD57F27-4FF7-41FB-B367-9F43321C9AA5}" srcOrd="0" destOrd="0" presId="urn:microsoft.com/office/officeart/2005/8/layout/radial1"/>
    <dgm:cxn modelId="{20873B20-5DEE-4248-BB9F-7763C94D3AFB}" type="presOf" srcId="{454C8230-6D5E-4A75-B528-E644EA5E82B1}" destId="{10A76917-C094-46DA-A7A3-800F4B708093}" srcOrd="0" destOrd="0" presId="urn:microsoft.com/office/officeart/2005/8/layout/radial1"/>
    <dgm:cxn modelId="{A86F8520-4C13-4A8C-ADEC-25DFAD6CAA26}" type="presOf" srcId="{D6B90195-03E3-4E2B-A520-3901628FF2D6}" destId="{74C40F10-9A08-4F16-881B-1CB79F7E5227}" srcOrd="1" destOrd="0" presId="urn:microsoft.com/office/officeart/2005/8/layout/radial1"/>
    <dgm:cxn modelId="{1C7D0A49-1F04-486D-962D-B688C8138551}" srcId="{7BC42B97-B185-4EE0-9D93-B39463A86ECD}" destId="{F291CEFF-4788-4D0C-9470-0DFB895B190F}" srcOrd="4" destOrd="0" parTransId="{C50E45DC-556B-4D21-975F-CECCF154DC38}" sibTransId="{32B921B3-CFF5-4BD7-A99C-0466329A2BB2}"/>
    <dgm:cxn modelId="{A2B83A3C-495A-4393-9489-07A4ADD9D50B}" type="presOf" srcId="{B9E4050C-1EC8-446E-9871-BEB8C4AEC1FB}" destId="{D5B06C7F-55F0-4557-B241-77E85EFD48AF}" srcOrd="1" destOrd="0" presId="urn:microsoft.com/office/officeart/2005/8/layout/radial1"/>
    <dgm:cxn modelId="{121B1849-D943-4F0A-A7D3-0A08274838B9}" type="presOf" srcId="{0FD72C7B-1431-4154-B281-5569BB0EE5FD}" destId="{AB8BB4AD-78FE-4CAF-9DEE-786EFBC1C620}" srcOrd="0" destOrd="0" presId="urn:microsoft.com/office/officeart/2005/8/layout/radial1"/>
    <dgm:cxn modelId="{F158688D-E444-45B9-9C9F-3A9FB9D532AA}" type="presOf" srcId="{7BC42B97-B185-4EE0-9D93-B39463A86ECD}" destId="{FF722F70-4A97-48C4-9D19-4526AF128CCE}" srcOrd="0" destOrd="0" presId="urn:microsoft.com/office/officeart/2005/8/layout/radial1"/>
    <dgm:cxn modelId="{8571D529-9578-46A1-8F68-445114322F4E}" type="presOf" srcId="{F291CEFF-4788-4D0C-9470-0DFB895B190F}" destId="{F40916AB-D120-4A6A-8C71-95DA00BBF92E}" srcOrd="0" destOrd="0" presId="urn:microsoft.com/office/officeart/2005/8/layout/radial1"/>
    <dgm:cxn modelId="{C5C3138F-83A4-4802-B7C3-2FBFB95EEEEB}" srcId="{7BC42B97-B185-4EE0-9D93-B39463A86ECD}" destId="{81750262-11A7-40A6-8FA5-B91B9EFEFB3B}" srcOrd="1" destOrd="0" parTransId="{4AF92BF8-A702-4F03-8354-721476B8F64F}" sibTransId="{B7B1F8EE-586C-40DA-AC7C-9759882001BB}"/>
    <dgm:cxn modelId="{AEEDE8D9-F461-4283-ADDD-E5DFDBB8B235}" type="presOf" srcId="{4AF92BF8-A702-4F03-8354-721476B8F64F}" destId="{0FCF11BD-AC3E-4B3A-A734-79730661B31A}" srcOrd="1" destOrd="0" presId="urn:microsoft.com/office/officeart/2005/8/layout/radial1"/>
    <dgm:cxn modelId="{5748D030-3D67-4EAD-96D8-D9D1C315A2AF}" srcId="{7BC42B97-B185-4EE0-9D93-B39463A86ECD}" destId="{0FD72C7B-1431-4154-B281-5569BB0EE5FD}" srcOrd="2" destOrd="0" parTransId="{D6B90195-03E3-4E2B-A520-3901628FF2D6}" sibTransId="{9769443A-98B4-4777-9AF6-3E1BB037FD43}"/>
    <dgm:cxn modelId="{90963D1E-F093-472E-B5A7-A84706174C34}" type="presParOf" srcId="{ABD57F27-4FF7-41FB-B367-9F43321C9AA5}" destId="{FF722F70-4A97-48C4-9D19-4526AF128CCE}" srcOrd="0" destOrd="0" presId="urn:microsoft.com/office/officeart/2005/8/layout/radial1"/>
    <dgm:cxn modelId="{79CBDB52-5907-4C58-89D9-86073DA3863C}" type="presParOf" srcId="{ABD57F27-4FF7-41FB-B367-9F43321C9AA5}" destId="{10086DD5-485E-41FA-BCF9-F1405D62FD54}" srcOrd="1" destOrd="0" presId="urn:microsoft.com/office/officeart/2005/8/layout/radial1"/>
    <dgm:cxn modelId="{0B6196DD-9ABF-498B-8647-57FD653AB531}" type="presParOf" srcId="{10086DD5-485E-41FA-BCF9-F1405D62FD54}" destId="{01F94333-30CE-4743-B4D0-F686572E2698}" srcOrd="0" destOrd="0" presId="urn:microsoft.com/office/officeart/2005/8/layout/radial1"/>
    <dgm:cxn modelId="{3691F1C6-011A-4A39-9856-C4EB5DE4BFDE}" type="presParOf" srcId="{ABD57F27-4FF7-41FB-B367-9F43321C9AA5}" destId="{10A76917-C094-46DA-A7A3-800F4B708093}" srcOrd="2" destOrd="0" presId="urn:microsoft.com/office/officeart/2005/8/layout/radial1"/>
    <dgm:cxn modelId="{396F8993-8022-4355-8B2D-D3604CAFE6D5}" type="presParOf" srcId="{ABD57F27-4FF7-41FB-B367-9F43321C9AA5}" destId="{4B5ECAD4-FD77-41A2-A1FB-493957D56F46}" srcOrd="3" destOrd="0" presId="urn:microsoft.com/office/officeart/2005/8/layout/radial1"/>
    <dgm:cxn modelId="{AFC6DD26-CC47-4A3E-A3EF-907144F15E5B}" type="presParOf" srcId="{4B5ECAD4-FD77-41A2-A1FB-493957D56F46}" destId="{0FCF11BD-AC3E-4B3A-A734-79730661B31A}" srcOrd="0" destOrd="0" presId="urn:microsoft.com/office/officeart/2005/8/layout/radial1"/>
    <dgm:cxn modelId="{A76A4BA8-BC89-4A5E-9A1E-1F398E0C89AE}" type="presParOf" srcId="{ABD57F27-4FF7-41FB-B367-9F43321C9AA5}" destId="{D08F7F03-58F3-4966-BC6C-45F49DD86299}" srcOrd="4" destOrd="0" presId="urn:microsoft.com/office/officeart/2005/8/layout/radial1"/>
    <dgm:cxn modelId="{345338E6-88A5-4DEF-8E61-8BB891ECD2FA}" type="presParOf" srcId="{ABD57F27-4FF7-41FB-B367-9F43321C9AA5}" destId="{30F3AA53-98F3-4DC3-9559-159A43E53242}" srcOrd="5" destOrd="0" presId="urn:microsoft.com/office/officeart/2005/8/layout/radial1"/>
    <dgm:cxn modelId="{F60297C3-4DD7-4F68-B2D0-0D011E797FF2}" type="presParOf" srcId="{30F3AA53-98F3-4DC3-9559-159A43E53242}" destId="{74C40F10-9A08-4F16-881B-1CB79F7E5227}" srcOrd="0" destOrd="0" presId="urn:microsoft.com/office/officeart/2005/8/layout/radial1"/>
    <dgm:cxn modelId="{2F364BC3-AAEA-4D2C-9146-35553CAD9DE4}" type="presParOf" srcId="{ABD57F27-4FF7-41FB-B367-9F43321C9AA5}" destId="{AB8BB4AD-78FE-4CAF-9DEE-786EFBC1C620}" srcOrd="6" destOrd="0" presId="urn:microsoft.com/office/officeart/2005/8/layout/radial1"/>
    <dgm:cxn modelId="{5786B2AF-1E32-49F9-86C0-81F97B0B6182}" type="presParOf" srcId="{ABD57F27-4FF7-41FB-B367-9F43321C9AA5}" destId="{EF8740F8-9014-40CB-9FAA-E7ED2F14C493}" srcOrd="7" destOrd="0" presId="urn:microsoft.com/office/officeart/2005/8/layout/radial1"/>
    <dgm:cxn modelId="{1DEF45D2-57E3-4B80-81B3-FC6A4343B05F}" type="presParOf" srcId="{EF8740F8-9014-40CB-9FAA-E7ED2F14C493}" destId="{D5B06C7F-55F0-4557-B241-77E85EFD48AF}" srcOrd="0" destOrd="0" presId="urn:microsoft.com/office/officeart/2005/8/layout/radial1"/>
    <dgm:cxn modelId="{B6AF9CB4-1F08-4F4A-9924-0AFED7268AC3}" type="presParOf" srcId="{ABD57F27-4FF7-41FB-B367-9F43321C9AA5}" destId="{62BFA15D-47EF-4185-B8A8-DDA8B6650B7C}" srcOrd="8" destOrd="0" presId="urn:microsoft.com/office/officeart/2005/8/layout/radial1"/>
    <dgm:cxn modelId="{53BF2FE3-2C56-442D-9883-0BAB3E728A2B}" type="presParOf" srcId="{ABD57F27-4FF7-41FB-B367-9F43321C9AA5}" destId="{CAB97A73-918E-44B8-AC34-BF082F86D9F6}" srcOrd="9" destOrd="0" presId="urn:microsoft.com/office/officeart/2005/8/layout/radial1"/>
    <dgm:cxn modelId="{1B642B36-2244-44E2-BA9E-3BC5FA081D17}" type="presParOf" srcId="{CAB97A73-918E-44B8-AC34-BF082F86D9F6}" destId="{E139C906-1D20-4DB9-96CB-EBC3EA5D1FF1}" srcOrd="0" destOrd="0" presId="urn:microsoft.com/office/officeart/2005/8/layout/radial1"/>
    <dgm:cxn modelId="{8E95C278-A9BD-4E49-BD33-1008E91FAEF2}" type="presParOf" srcId="{ABD57F27-4FF7-41FB-B367-9F43321C9AA5}" destId="{F40916AB-D120-4A6A-8C71-95DA00BBF92E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22F70-4A97-48C4-9D19-4526AF128CCE}">
      <dsp:nvSpPr>
        <dsp:cNvPr id="0" name=""/>
        <dsp:cNvSpPr/>
      </dsp:nvSpPr>
      <dsp:spPr>
        <a:xfrm>
          <a:off x="4372086" y="2306034"/>
          <a:ext cx="1771426" cy="177142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/>
            <a:t>Content</a:t>
          </a:r>
        </a:p>
      </dsp:txBody>
      <dsp:txXfrm>
        <a:off x="4631505" y="2565453"/>
        <a:ext cx="1252588" cy="1252588"/>
      </dsp:txXfrm>
    </dsp:sp>
    <dsp:sp modelId="{10086DD5-485E-41FA-BCF9-F1405D62FD54}">
      <dsp:nvSpPr>
        <dsp:cNvPr id="0" name=""/>
        <dsp:cNvSpPr/>
      </dsp:nvSpPr>
      <dsp:spPr>
        <a:xfrm rot="16200000">
          <a:off x="4991849" y="2024923"/>
          <a:ext cx="531900" cy="30322"/>
        </a:xfrm>
        <a:custGeom>
          <a:avLst/>
          <a:gdLst/>
          <a:ahLst/>
          <a:cxnLst/>
          <a:rect l="0" t="0" r="0" b="0"/>
          <a:pathLst>
            <a:path>
              <a:moveTo>
                <a:pt x="0" y="15161"/>
              </a:moveTo>
              <a:lnTo>
                <a:pt x="531900" y="151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244502" y="2026787"/>
        <a:ext cx="26595" cy="26595"/>
      </dsp:txXfrm>
    </dsp:sp>
    <dsp:sp modelId="{10A76917-C094-46DA-A7A3-800F4B708093}">
      <dsp:nvSpPr>
        <dsp:cNvPr id="0" name=""/>
        <dsp:cNvSpPr/>
      </dsp:nvSpPr>
      <dsp:spPr>
        <a:xfrm>
          <a:off x="4372086" y="2707"/>
          <a:ext cx="1771426" cy="177142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Introduction and Back </a:t>
          </a:r>
          <a:r>
            <a:rPr lang="en-US" sz="1700" kern="1200" dirty="0"/>
            <a:t>ground</a:t>
          </a:r>
        </a:p>
      </dsp:txBody>
      <dsp:txXfrm>
        <a:off x="4631505" y="262126"/>
        <a:ext cx="1252588" cy="1252588"/>
      </dsp:txXfrm>
    </dsp:sp>
    <dsp:sp modelId="{4B5ECAD4-FD77-41A2-A1FB-493957D56F46}">
      <dsp:nvSpPr>
        <dsp:cNvPr id="0" name=""/>
        <dsp:cNvSpPr/>
      </dsp:nvSpPr>
      <dsp:spPr>
        <a:xfrm rot="20520000">
          <a:off x="6087146" y="2820703"/>
          <a:ext cx="531900" cy="30322"/>
        </a:xfrm>
        <a:custGeom>
          <a:avLst/>
          <a:gdLst/>
          <a:ahLst/>
          <a:cxnLst/>
          <a:rect l="0" t="0" r="0" b="0"/>
          <a:pathLst>
            <a:path>
              <a:moveTo>
                <a:pt x="0" y="15161"/>
              </a:moveTo>
              <a:lnTo>
                <a:pt x="531900" y="151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6339799" y="2822567"/>
        <a:ext cx="26595" cy="26595"/>
      </dsp:txXfrm>
    </dsp:sp>
    <dsp:sp modelId="{D08F7F03-58F3-4966-BC6C-45F49DD86299}">
      <dsp:nvSpPr>
        <dsp:cNvPr id="0" name=""/>
        <dsp:cNvSpPr/>
      </dsp:nvSpPr>
      <dsp:spPr>
        <a:xfrm>
          <a:off x="6562680" y="1594267"/>
          <a:ext cx="1771426" cy="177142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ZW" sz="1700" kern="1200" dirty="0" smtClean="0"/>
            <a:t>Research Justification</a:t>
          </a:r>
          <a:endParaRPr lang="en-US" sz="1700" kern="1200" dirty="0"/>
        </a:p>
      </dsp:txBody>
      <dsp:txXfrm>
        <a:off x="6822099" y="1853686"/>
        <a:ext cx="1252588" cy="1252588"/>
      </dsp:txXfrm>
    </dsp:sp>
    <dsp:sp modelId="{30F3AA53-98F3-4DC3-9559-159A43E53242}">
      <dsp:nvSpPr>
        <dsp:cNvPr id="0" name=""/>
        <dsp:cNvSpPr/>
      </dsp:nvSpPr>
      <dsp:spPr>
        <a:xfrm rot="3240000">
          <a:off x="5668780" y="4108302"/>
          <a:ext cx="531900" cy="30322"/>
        </a:xfrm>
        <a:custGeom>
          <a:avLst/>
          <a:gdLst/>
          <a:ahLst/>
          <a:cxnLst/>
          <a:rect l="0" t="0" r="0" b="0"/>
          <a:pathLst>
            <a:path>
              <a:moveTo>
                <a:pt x="0" y="15161"/>
              </a:moveTo>
              <a:lnTo>
                <a:pt x="531900" y="151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>
        <a:off x="5921433" y="4110166"/>
        <a:ext cx="26595" cy="26595"/>
      </dsp:txXfrm>
    </dsp:sp>
    <dsp:sp modelId="{AB8BB4AD-78FE-4CAF-9DEE-786EFBC1C620}">
      <dsp:nvSpPr>
        <dsp:cNvPr id="0" name=""/>
        <dsp:cNvSpPr/>
      </dsp:nvSpPr>
      <dsp:spPr>
        <a:xfrm>
          <a:off x="5725948" y="4169465"/>
          <a:ext cx="1771426" cy="177142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Methodology</a:t>
          </a:r>
          <a:endParaRPr lang="en-US" sz="1700" kern="1200" dirty="0"/>
        </a:p>
      </dsp:txBody>
      <dsp:txXfrm>
        <a:off x="5985367" y="4428884"/>
        <a:ext cx="1252588" cy="1252588"/>
      </dsp:txXfrm>
    </dsp:sp>
    <dsp:sp modelId="{EF8740F8-9014-40CB-9FAA-E7ED2F14C493}">
      <dsp:nvSpPr>
        <dsp:cNvPr id="0" name=""/>
        <dsp:cNvSpPr/>
      </dsp:nvSpPr>
      <dsp:spPr>
        <a:xfrm rot="7560000">
          <a:off x="4314918" y="4108302"/>
          <a:ext cx="531900" cy="30322"/>
        </a:xfrm>
        <a:custGeom>
          <a:avLst/>
          <a:gdLst/>
          <a:ahLst/>
          <a:cxnLst/>
          <a:rect l="0" t="0" r="0" b="0"/>
          <a:pathLst>
            <a:path>
              <a:moveTo>
                <a:pt x="0" y="15161"/>
              </a:moveTo>
              <a:lnTo>
                <a:pt x="531900" y="151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 dirty="0"/>
        </a:p>
      </dsp:txBody>
      <dsp:txXfrm rot="10800000">
        <a:off x="4567571" y="4110166"/>
        <a:ext cx="26595" cy="26595"/>
      </dsp:txXfrm>
    </dsp:sp>
    <dsp:sp modelId="{62BFA15D-47EF-4185-B8A8-DDA8B6650B7C}">
      <dsp:nvSpPr>
        <dsp:cNvPr id="0" name=""/>
        <dsp:cNvSpPr/>
      </dsp:nvSpPr>
      <dsp:spPr>
        <a:xfrm>
          <a:off x="3018224" y="4169465"/>
          <a:ext cx="1771426" cy="177142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Results and Discussion</a:t>
          </a:r>
          <a:endParaRPr lang="en-US" sz="1700" kern="1200" dirty="0"/>
        </a:p>
      </dsp:txBody>
      <dsp:txXfrm>
        <a:off x="3277643" y="4428884"/>
        <a:ext cx="1252588" cy="1252588"/>
      </dsp:txXfrm>
    </dsp:sp>
    <dsp:sp modelId="{CAB97A73-918E-44B8-AC34-BF082F86D9F6}">
      <dsp:nvSpPr>
        <dsp:cNvPr id="0" name=""/>
        <dsp:cNvSpPr/>
      </dsp:nvSpPr>
      <dsp:spPr>
        <a:xfrm rot="11880000">
          <a:off x="3896552" y="2820703"/>
          <a:ext cx="531900" cy="30322"/>
        </a:xfrm>
        <a:custGeom>
          <a:avLst/>
          <a:gdLst/>
          <a:ahLst/>
          <a:cxnLst/>
          <a:rect l="0" t="0" r="0" b="0"/>
          <a:pathLst>
            <a:path>
              <a:moveTo>
                <a:pt x="0" y="15161"/>
              </a:moveTo>
              <a:lnTo>
                <a:pt x="531900" y="1516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ZA" sz="500" kern="1200"/>
        </a:p>
      </dsp:txBody>
      <dsp:txXfrm rot="10800000">
        <a:off x="4149205" y="2822567"/>
        <a:ext cx="26595" cy="26595"/>
      </dsp:txXfrm>
    </dsp:sp>
    <dsp:sp modelId="{F40916AB-D120-4A6A-8C71-95DA00BBF92E}">
      <dsp:nvSpPr>
        <dsp:cNvPr id="0" name=""/>
        <dsp:cNvSpPr/>
      </dsp:nvSpPr>
      <dsp:spPr>
        <a:xfrm>
          <a:off x="2181492" y="1594267"/>
          <a:ext cx="1771426" cy="1771426"/>
        </a:xfrm>
        <a:prstGeom prst="ellipse">
          <a:avLst/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Conclusion</a:t>
          </a:r>
          <a:endParaRPr lang="en-ZA" sz="1700" kern="1200" dirty="0"/>
        </a:p>
      </dsp:txBody>
      <dsp:txXfrm>
        <a:off x="2440911" y="1853686"/>
        <a:ext cx="1252588" cy="1252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DADDA-A49F-413F-8EDD-DD132F08316D}" type="datetimeFigureOut">
              <a:rPr lang="en-ZA" smtClean="0"/>
              <a:t>2017/04/05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0F907-23DC-4719-B8BF-DA7CE09FB4E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84705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59929-D919-4F35-BCC0-96A323B6DA81}" type="datetime1">
              <a:rPr lang="en-ZA" smtClean="0"/>
              <a:t>2017/04/05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8643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30280-D9B2-43E2-973D-6A704C85403E}" type="datetime1">
              <a:rPr lang="en-ZA" smtClean="0"/>
              <a:t>2017/04/05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1011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FD740-14B8-4697-BD3E-C7A47E1EF3EF}" type="datetime1">
              <a:rPr lang="en-ZA" smtClean="0"/>
              <a:t>2017/04/05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99265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white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907" y="192742"/>
            <a:ext cx="11806186" cy="6472517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0022541" y="4720197"/>
            <a:ext cx="1757083" cy="17612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86682" y="4684290"/>
            <a:ext cx="1833843" cy="18379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448235" y="4720197"/>
            <a:ext cx="9413501" cy="1761285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50311" y="4980501"/>
            <a:ext cx="8716418" cy="450338"/>
          </a:xfrm>
        </p:spPr>
        <p:txBody>
          <a:bodyPr tIns="0" rIns="0" bIns="0" anchor="t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2800" b="1" cap="none" baseline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Add presentation title</a:t>
            </a:r>
            <a:endParaRPr lang="en-ZA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50311" y="5439804"/>
            <a:ext cx="8716418" cy="277906"/>
          </a:xfrm>
        </p:spPr>
        <p:txBody>
          <a:bodyPr tIns="0" rIns="0" bIns="0"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Add subtitle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750888" y="5986979"/>
            <a:ext cx="4583112" cy="306245"/>
          </a:xfrm>
        </p:spPr>
        <p:txBody>
          <a:bodyPr vert="horz" lIns="0" tIns="0" rIns="0" bIns="0" rtlCol="0" anchor="t">
            <a:noAutofit/>
          </a:bodyPr>
          <a:lstStyle>
            <a:lvl1pPr marL="0" indent="0">
              <a:buNone/>
              <a:defRPr lang="en-US" sz="1800" b="1" cap="none" spc="-30" baseline="0" smtClean="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marL="165100" lvl="0" indent="-165100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Add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660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0B064-16E1-44F2-A370-8AD274BDEA6F}" type="datetime1">
              <a:rPr lang="en-ZA" smtClean="0"/>
              <a:t>2017/04/05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8322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94D47-8601-44D8-A68C-BBB843B6ED7C}" type="datetime1">
              <a:rPr lang="en-ZA" smtClean="0"/>
              <a:t>2017/04/05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36262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F7482-DD3E-4F2B-A59A-85A65CBFE302}" type="datetime1">
              <a:rPr lang="en-ZA" smtClean="0"/>
              <a:t>2017/04/05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977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6978B-F387-44D8-8A07-B3B04BD69163}" type="datetime1">
              <a:rPr lang="en-ZA" smtClean="0"/>
              <a:t>2017/04/05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90196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1C76F-8357-4419-B0A5-9FBFBFD09D36}" type="datetime1">
              <a:rPr lang="en-ZA" smtClean="0"/>
              <a:t>2017/04/05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2337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0FA68-6482-4763-8DD2-25EC7D580FA1}" type="datetime1">
              <a:rPr lang="en-ZA" smtClean="0"/>
              <a:t>2017/04/05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23628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8F8D-4E23-4300-B0C7-749DA0ED14EA}" type="datetime1">
              <a:rPr lang="en-ZA" smtClean="0"/>
              <a:t>2017/04/05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47594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ECAB0-AB82-4E58-9F9F-CEB172AEF27D}" type="datetime1">
              <a:rPr lang="en-ZA" smtClean="0"/>
              <a:t>2017/04/05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86595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5B381-A825-4CDF-B428-0E5CF968E959}" type="datetime1">
              <a:rPr lang="en-ZA" smtClean="0"/>
              <a:t>2017/04/05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D8ACA-4CCD-4583-82F3-78D146DE6273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2598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INVESTIGATION ON THE MECHANISMS OF </a:t>
            </a:r>
            <a:r>
              <a:rPr lang="en-ZA" dirty="0" smtClean="0"/>
              <a:t/>
            </a:r>
            <a:br>
              <a:rPr lang="en-ZA" dirty="0" smtClean="0"/>
            </a:br>
            <a:r>
              <a:rPr lang="en-ZA" dirty="0" smtClean="0"/>
              <a:t>BIO-PROCESSING </a:t>
            </a:r>
            <a:r>
              <a:rPr lang="en-ZA" dirty="0"/>
              <a:t>VANADIUM SLAGS</a:t>
            </a:r>
            <a:br>
              <a:rPr lang="en-ZA" dirty="0"/>
            </a:b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     By DR Willie Nheta   05 April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6340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/>
              <a:t>AIM 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/>
              <a:t>To simulate </a:t>
            </a:r>
            <a:r>
              <a:rPr lang="en-ZA" dirty="0" smtClean="0"/>
              <a:t>the </a:t>
            </a:r>
            <a:r>
              <a:rPr lang="en-ZA" dirty="0"/>
              <a:t>bioleaching of vanadium from slags using organic </a:t>
            </a:r>
            <a:r>
              <a:rPr lang="en-ZA" dirty="0" smtClean="0"/>
              <a:t>acids </a:t>
            </a:r>
            <a:r>
              <a:rPr lang="en-ZA" dirty="0"/>
              <a:t>produced by </a:t>
            </a:r>
            <a:r>
              <a:rPr lang="en-ZA" i="1" dirty="0"/>
              <a:t>Pseudomonas putida</a:t>
            </a:r>
            <a:r>
              <a:rPr lang="en-ZA" dirty="0"/>
              <a:t> and </a:t>
            </a:r>
            <a:r>
              <a:rPr lang="en-ZA" i="1" dirty="0" err="1"/>
              <a:t>Aspergellius</a:t>
            </a:r>
            <a:r>
              <a:rPr lang="en-ZA" i="1" dirty="0"/>
              <a:t> </a:t>
            </a:r>
            <a:r>
              <a:rPr lang="en-ZA" i="1" dirty="0" err="1"/>
              <a:t>niger</a:t>
            </a:r>
            <a:r>
              <a:rPr lang="en-ZA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10</a:t>
            </a:fld>
            <a:endParaRPr lang="en-ZA" sz="2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769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METHODOLOGY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1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B40AF384-80D2-4EF5-B9D5-40F50A404376}"/>
              </a:ext>
            </a:extLst>
          </p:cNvPr>
          <p:cNvSpPr txBox="1"/>
          <p:nvPr/>
        </p:nvSpPr>
        <p:spPr>
          <a:xfrm>
            <a:off x="1484009" y="1653044"/>
            <a:ext cx="2195753" cy="1838325"/>
          </a:xfrm>
          <a:prstGeom prst="rect">
            <a:avLst/>
          </a:prstGeom>
          <a:solidFill>
            <a:schemeClr val="lt1"/>
          </a:solidFill>
          <a:ln w="28575" cmpd="sng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800" dirty="0"/>
              <a:t>CHARACTERISATION</a:t>
            </a:r>
          </a:p>
          <a:p>
            <a:endParaRPr lang="en-ZA" sz="1100" dirty="0"/>
          </a:p>
        </p:txBody>
      </p:sp>
      <p:sp>
        <p:nvSpPr>
          <p:cNvPr id="6" name="TextBox 2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36B27422-786E-4ADE-9D81-1993B44860A9}"/>
              </a:ext>
            </a:extLst>
          </p:cNvPr>
          <p:cNvSpPr txBox="1"/>
          <p:nvPr/>
        </p:nvSpPr>
        <p:spPr>
          <a:xfrm>
            <a:off x="8486520" y="1732980"/>
            <a:ext cx="2718100" cy="1228414"/>
          </a:xfrm>
          <a:prstGeom prst="rect">
            <a:avLst/>
          </a:prstGeom>
          <a:solidFill>
            <a:schemeClr val="lt1"/>
          </a:solidFill>
          <a:ln w="28575" cmpd="sng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dirty="0"/>
              <a:t>PRE-TREATMENT OF THE SAMPLE</a:t>
            </a:r>
          </a:p>
          <a:p>
            <a:pPr algn="ctr"/>
            <a:r>
              <a:rPr lang="en-ZA" sz="1600" dirty="0"/>
              <a:t>Roasting</a:t>
            </a:r>
          </a:p>
          <a:p>
            <a:pPr algn="ctr"/>
            <a:r>
              <a:rPr lang="en-ZA" sz="1600" dirty="0"/>
              <a:t>800ºC 10% Na</a:t>
            </a:r>
            <a:r>
              <a:rPr lang="en-ZA" sz="1600" baseline="-25000" dirty="0"/>
              <a:t>2</a:t>
            </a:r>
            <a:r>
              <a:rPr lang="en-ZA" sz="1600" dirty="0"/>
              <a:t>CO</a:t>
            </a:r>
            <a:r>
              <a:rPr lang="en-ZA" sz="1600" baseline="-25000" dirty="0"/>
              <a:t>3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94FBB6E7-74D3-4F6E-908B-1D4AAA3CA4BE}"/>
              </a:ext>
            </a:extLst>
          </p:cNvPr>
          <p:cNvSpPr txBox="1"/>
          <p:nvPr/>
        </p:nvSpPr>
        <p:spPr>
          <a:xfrm>
            <a:off x="5419135" y="2080250"/>
            <a:ext cx="1823008" cy="560773"/>
          </a:xfrm>
          <a:prstGeom prst="rect">
            <a:avLst/>
          </a:prstGeom>
          <a:solidFill>
            <a:schemeClr val="lt1"/>
          </a:solidFill>
          <a:ln w="28575" cmpd="sng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dirty="0"/>
              <a:t>SAMPLE COLLECTION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070C8C94-0609-4714-A3B0-2EF8E83EDBAA}"/>
              </a:ext>
            </a:extLst>
          </p:cNvPr>
          <p:cNvSpPr/>
          <p:nvPr/>
        </p:nvSpPr>
        <p:spPr>
          <a:xfrm>
            <a:off x="1832665" y="2170384"/>
            <a:ext cx="1387053" cy="541179"/>
          </a:xfrm>
          <a:prstGeom prst="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dirty="0" smtClean="0">
                <a:solidFill>
                  <a:sysClr val="windowText" lastClr="000000"/>
                </a:solidFill>
              </a:rPr>
              <a:t>XRD</a:t>
            </a:r>
            <a:r>
              <a:rPr lang="en-ZA" sz="1600" dirty="0">
                <a:solidFill>
                  <a:sysClr val="windowText" lastClr="000000"/>
                </a:solidFill>
              </a:rPr>
              <a:t>, XRF, </a:t>
            </a:r>
            <a:r>
              <a:rPr lang="en-ZA" sz="1600" dirty="0" smtClean="0">
                <a:solidFill>
                  <a:sysClr val="windowText" lastClr="000000"/>
                </a:solidFill>
              </a:rPr>
              <a:t>SEM/EDX</a:t>
            </a:r>
            <a:endParaRPr lang="en-ZA" sz="1600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E9A6C5E1-4318-4662-9DE5-A8F72DB950CF}"/>
              </a:ext>
            </a:extLst>
          </p:cNvPr>
          <p:cNvSpPr/>
          <p:nvPr/>
        </p:nvSpPr>
        <p:spPr>
          <a:xfrm>
            <a:off x="5592690" y="3444847"/>
            <a:ext cx="3340261" cy="557361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dirty="0">
                <a:solidFill>
                  <a:sysClr val="windowText" lastClr="000000"/>
                </a:solidFill>
              </a:rPr>
              <a:t>LEACHING</a:t>
            </a:r>
            <a:r>
              <a:rPr lang="en-ZA" sz="1600" baseline="0" dirty="0">
                <a:solidFill>
                  <a:sysClr val="windowText" lastClr="000000"/>
                </a:solidFill>
              </a:rPr>
              <a:t> WITH ORGANIC ACIDS (</a:t>
            </a:r>
            <a:r>
              <a:rPr lang="en-ZA" sz="1600" baseline="0" dirty="0" err="1">
                <a:solidFill>
                  <a:sysClr val="windowText" lastClr="000000"/>
                </a:solidFill>
              </a:rPr>
              <a:t>Gluconic</a:t>
            </a:r>
            <a:r>
              <a:rPr lang="en-ZA" sz="1600" baseline="0" dirty="0">
                <a:solidFill>
                  <a:sysClr val="windowText" lastClr="000000"/>
                </a:solidFill>
              </a:rPr>
              <a:t>, Citric, Oxalic)</a:t>
            </a:r>
            <a:endParaRPr lang="en-ZA" sz="1600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6CF6984E-D7ED-4723-B959-DC0C05343960}"/>
              </a:ext>
            </a:extLst>
          </p:cNvPr>
          <p:cNvSpPr/>
          <p:nvPr/>
        </p:nvSpPr>
        <p:spPr>
          <a:xfrm>
            <a:off x="6415633" y="4529057"/>
            <a:ext cx="2174576" cy="578864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dirty="0" smtClean="0">
                <a:solidFill>
                  <a:sysClr val="windowText" lastClr="000000"/>
                </a:solidFill>
              </a:rPr>
              <a:t>S/L</a:t>
            </a:r>
          </a:p>
          <a:p>
            <a:pPr algn="ctr"/>
            <a:r>
              <a:rPr lang="en-ZA" sz="1600" dirty="0" smtClean="0">
                <a:solidFill>
                  <a:sysClr val="windowText" lastClr="000000"/>
                </a:solidFill>
              </a:rPr>
              <a:t>Separation</a:t>
            </a:r>
            <a:r>
              <a:rPr lang="en-ZA" dirty="0" smtClean="0">
                <a:solidFill>
                  <a:sysClr val="windowText" lastClr="000000"/>
                </a:solidFill>
              </a:rPr>
              <a:t> </a:t>
            </a:r>
            <a:endParaRPr lang="en-ZA" sz="1100" dirty="0">
              <a:solidFill>
                <a:sysClr val="windowText" lastClr="00000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E87BA8FD-F9D9-4854-B670-D36875D52E96}"/>
              </a:ext>
            </a:extLst>
          </p:cNvPr>
          <p:cNvCxnSpPr/>
          <p:nvPr/>
        </p:nvCxnSpPr>
        <p:spPr>
          <a:xfrm>
            <a:off x="7336441" y="4007783"/>
            <a:ext cx="17396" cy="47787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04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E26D00C5-38B3-49B7-8684-719E5A8D0DBB}"/>
              </a:ext>
            </a:extLst>
          </p:cNvPr>
          <p:cNvCxnSpPr>
            <a:stCxn id="6" idx="2"/>
            <a:endCxn id="10" idx="3"/>
          </p:cNvCxnSpPr>
          <p:nvPr/>
        </p:nvCxnSpPr>
        <p:spPr>
          <a:xfrm rot="5400000">
            <a:off x="9008194" y="2886152"/>
            <a:ext cx="762134" cy="912619"/>
          </a:xfrm>
          <a:prstGeom prst="bentConnector2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or: Elbow 112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4C81877C-CA1A-4FE2-A07E-0764F86C2D9C}"/>
              </a:ext>
            </a:extLst>
          </p:cNvPr>
          <p:cNvCxnSpPr>
            <a:stCxn id="7" idx="2"/>
            <a:endCxn id="10" idx="0"/>
          </p:cNvCxnSpPr>
          <p:nvPr/>
        </p:nvCxnSpPr>
        <p:spPr>
          <a:xfrm rot="16200000" flipH="1">
            <a:off x="6394818" y="2576844"/>
            <a:ext cx="803824" cy="93218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41585F1C-1F6C-4D83-BBB4-22D2A3E4273C}"/>
              </a:ext>
            </a:extLst>
          </p:cNvPr>
          <p:cNvSpPr/>
          <p:nvPr/>
        </p:nvSpPr>
        <p:spPr>
          <a:xfrm>
            <a:off x="2143838" y="2961394"/>
            <a:ext cx="876093" cy="322435"/>
          </a:xfrm>
          <a:prstGeom prst="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ZA" sz="1600" dirty="0" smtClean="0">
                <a:solidFill>
                  <a:sysClr val="windowText" lastClr="000000"/>
                </a:solidFill>
              </a:rPr>
              <a:t>AAS</a:t>
            </a:r>
            <a:endParaRPr lang="en-ZA" sz="1600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Connector: Elbow 151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F26CB769-CA48-48DF-81F3-1D402A2B9515}"/>
              </a:ext>
            </a:extLst>
          </p:cNvPr>
          <p:cNvCxnSpPr/>
          <p:nvPr/>
        </p:nvCxnSpPr>
        <p:spPr>
          <a:xfrm rot="10800000">
            <a:off x="2772993" y="3504633"/>
            <a:ext cx="4489828" cy="1603289"/>
          </a:xfrm>
          <a:prstGeom prst="bentConnector3">
            <a:avLst>
              <a:gd name="adj1" fmla="val 99911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54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B1268D1A-2A02-4C7F-B16D-567CD8428CE5}"/>
              </a:ext>
            </a:extLst>
          </p:cNvPr>
          <p:cNvCxnSpPr/>
          <p:nvPr/>
        </p:nvCxnSpPr>
        <p:spPr>
          <a:xfrm rot="10800000" flipV="1">
            <a:off x="3679762" y="1728788"/>
            <a:ext cx="6520310" cy="91261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7" idx="1"/>
          </p:cNvCxnSpPr>
          <p:nvPr/>
        </p:nvCxnSpPr>
        <p:spPr>
          <a:xfrm flipH="1">
            <a:off x="3739277" y="2360637"/>
            <a:ext cx="1679858" cy="204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7" idx="3"/>
            <a:endCxn id="6" idx="1"/>
          </p:cNvCxnSpPr>
          <p:nvPr/>
        </p:nvCxnSpPr>
        <p:spPr>
          <a:xfrm flipV="1">
            <a:off x="7242143" y="2347187"/>
            <a:ext cx="1244377" cy="134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E87BA8FD-F9D9-4854-B670-D36875D52E96}"/>
              </a:ext>
            </a:extLst>
          </p:cNvPr>
          <p:cNvCxnSpPr/>
          <p:nvPr/>
        </p:nvCxnSpPr>
        <p:spPr>
          <a:xfrm flipH="1">
            <a:off x="7664458" y="4030046"/>
            <a:ext cx="1" cy="45561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151">
            <a:extLst>
              <a:ext uri="{FF2B5EF4-FFF2-40B4-BE49-F238E27FC236}">
                <a16:creationId xmlns:lc="http://schemas.openxmlformats.org/drawingml/2006/lockedCanvas" xmlns:a16="http://schemas.microsoft.com/office/drawing/2014/main" xmlns:xdr="http://schemas.openxmlformats.org/drawingml/2006/spreadsheetDrawing" xmlns="" id="{F26CB769-CA48-48DF-81F3-1D402A2B9515}"/>
              </a:ext>
            </a:extLst>
          </p:cNvPr>
          <p:cNvCxnSpPr>
            <a:stCxn id="11" idx="2"/>
            <a:endCxn id="5" idx="2"/>
          </p:cNvCxnSpPr>
          <p:nvPr/>
        </p:nvCxnSpPr>
        <p:spPr>
          <a:xfrm rot="5400000" flipH="1">
            <a:off x="4234128" y="1839128"/>
            <a:ext cx="1616552" cy="4921035"/>
          </a:xfrm>
          <a:prstGeom prst="bentConnector3">
            <a:avLst>
              <a:gd name="adj1" fmla="val -14141"/>
            </a:avLst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74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5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/>
              <a:t>RESULTS AND DISCUSSION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sz="2400" dirty="0" smtClean="0"/>
              <a:t>Table 1. Chemical </a:t>
            </a:r>
            <a:r>
              <a:rPr lang="en-ZA" sz="2400" dirty="0"/>
              <a:t>composition of </a:t>
            </a:r>
            <a:r>
              <a:rPr lang="en-ZA" sz="2400" dirty="0" smtClean="0"/>
              <a:t> the slag </a:t>
            </a:r>
            <a:r>
              <a:rPr lang="en-ZA" sz="2400" dirty="0"/>
              <a:t>sample</a:t>
            </a:r>
          </a:p>
          <a:p>
            <a:pPr marL="0" indent="0" algn="ctr">
              <a:buNone/>
            </a:pPr>
            <a:endParaRPr lang="en-ZA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12</a:t>
            </a:fld>
            <a:endParaRPr lang="en-ZA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404303"/>
              </p:ext>
            </p:extLst>
          </p:nvPr>
        </p:nvGraphicFramePr>
        <p:xfrm>
          <a:off x="2466840" y="2665928"/>
          <a:ext cx="7258319" cy="19235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244"/>
                <a:gridCol w="888167"/>
                <a:gridCol w="888167"/>
                <a:gridCol w="888167"/>
                <a:gridCol w="888167"/>
                <a:gridCol w="888167"/>
                <a:gridCol w="1522240"/>
              </a:tblGrid>
              <a:tr h="721313"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Component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MgO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Al</a:t>
                      </a:r>
                      <a:r>
                        <a:rPr lang="en-ZA" sz="2000" u="none" strike="noStrike" baseline="-25000">
                          <a:effectLst/>
                        </a:rPr>
                        <a:t>2</a:t>
                      </a:r>
                      <a:r>
                        <a:rPr lang="en-ZA" sz="2000" u="none" strike="noStrike">
                          <a:effectLst/>
                        </a:rPr>
                        <a:t>O</a:t>
                      </a:r>
                      <a:r>
                        <a:rPr lang="en-ZA" sz="2000" u="none" strike="noStrike" baseline="-25000">
                          <a:effectLst/>
                        </a:rPr>
                        <a:t>3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SiO</a:t>
                      </a:r>
                      <a:r>
                        <a:rPr lang="en-ZA" sz="2000" u="none" strike="noStrike" baseline="-25000">
                          <a:effectLst/>
                        </a:rPr>
                        <a:t>2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CaO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V</a:t>
                      </a:r>
                      <a:r>
                        <a:rPr lang="en-ZA" sz="2000" u="none" strike="noStrike" baseline="-25000">
                          <a:effectLst/>
                        </a:rPr>
                        <a:t>2</a:t>
                      </a:r>
                      <a:r>
                        <a:rPr lang="en-ZA" sz="2000" u="none" strike="noStrike">
                          <a:effectLst/>
                        </a:rPr>
                        <a:t>O</a:t>
                      </a:r>
                      <a:r>
                        <a:rPr lang="en-ZA" sz="2000" u="none" strike="noStrike" baseline="-25000">
                          <a:effectLst/>
                        </a:rPr>
                        <a:t>5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Fe</a:t>
                      </a:r>
                      <a:r>
                        <a:rPr lang="en-ZA" sz="2000" u="none" strike="noStrike" baseline="-25000">
                          <a:effectLst/>
                        </a:rPr>
                        <a:t>2</a:t>
                      </a:r>
                      <a:r>
                        <a:rPr lang="en-ZA" sz="2000" u="none" strike="noStrike">
                          <a:effectLst/>
                        </a:rPr>
                        <a:t>O</a:t>
                      </a:r>
                      <a:r>
                        <a:rPr lang="en-ZA" sz="2000" u="none" strike="noStrike" baseline="-25000">
                          <a:effectLst/>
                        </a:rPr>
                        <a:t>3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01094"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% </a:t>
                      </a:r>
                      <a:r>
                        <a:rPr lang="en-ZA" sz="2000" u="none" strike="noStrike" dirty="0" err="1">
                          <a:effectLst/>
                        </a:rPr>
                        <a:t>Wt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7.2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60.3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1.6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23.8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4.3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>
                          <a:effectLst/>
                        </a:rPr>
                        <a:t>1.07</a:t>
                      </a:r>
                      <a:endParaRPr lang="en-ZA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601094"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% </a:t>
                      </a:r>
                      <a:r>
                        <a:rPr lang="en-ZA" sz="2000" u="none" strike="noStrike" dirty="0" err="1">
                          <a:effectLst/>
                        </a:rPr>
                        <a:t>Elemt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4.3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31.9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0.7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17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2.4</a:t>
                      </a:r>
                      <a:endParaRPr lang="en-ZA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2000" u="none" strike="noStrike" dirty="0">
                          <a:effectLst/>
                        </a:rPr>
                        <a:t>0.7</a:t>
                      </a:r>
                      <a:endParaRPr lang="en-ZA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7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ZA" b="1" dirty="0" smtClean="0"/>
              <a:t>RESULTS AND DISCUSSION</a:t>
            </a:r>
            <a:endParaRPr lang="en-ZA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2104" y="1380292"/>
            <a:ext cx="8478419" cy="418593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13</a:t>
            </a:fld>
            <a:endParaRPr lang="en-Z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06085" y="5847008"/>
            <a:ext cx="6156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Fig 1. XRD pattern of the slag sample</a:t>
            </a:r>
            <a:endParaRPr lang="en-ZA" sz="2400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839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1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RESULTS AND DISCUSSION</a:t>
            </a:r>
            <a:endParaRPr lang="en-ZA" b="1" dirty="0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72" y="1195318"/>
            <a:ext cx="3392557" cy="394335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098459"/>
              </p:ext>
            </p:extLst>
          </p:nvPr>
        </p:nvGraphicFramePr>
        <p:xfrm>
          <a:off x="3564829" y="1195318"/>
          <a:ext cx="7788970" cy="40371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5351">
                  <a:extLst>
                    <a:ext uri="{9D8B030D-6E8A-4147-A177-3AD203B41FA5}">
                      <a16:colId xmlns="" xmlns:a16="http://schemas.microsoft.com/office/drawing/2014/main" val="3003658712"/>
                    </a:ext>
                  </a:extLst>
                </a:gridCol>
                <a:gridCol w="660211">
                  <a:extLst>
                    <a:ext uri="{9D8B030D-6E8A-4147-A177-3AD203B41FA5}">
                      <a16:colId xmlns="" xmlns:a16="http://schemas.microsoft.com/office/drawing/2014/main" val="546313108"/>
                    </a:ext>
                  </a:extLst>
                </a:gridCol>
                <a:gridCol w="673666">
                  <a:extLst>
                    <a:ext uri="{9D8B030D-6E8A-4147-A177-3AD203B41FA5}">
                      <a16:colId xmlns="" xmlns:a16="http://schemas.microsoft.com/office/drawing/2014/main" val="2002170063"/>
                    </a:ext>
                  </a:extLst>
                </a:gridCol>
                <a:gridCol w="685915">
                  <a:extLst>
                    <a:ext uri="{9D8B030D-6E8A-4147-A177-3AD203B41FA5}">
                      <a16:colId xmlns="" xmlns:a16="http://schemas.microsoft.com/office/drawing/2014/main" val="2973159866"/>
                    </a:ext>
                  </a:extLst>
                </a:gridCol>
                <a:gridCol w="783903">
                  <a:extLst>
                    <a:ext uri="{9D8B030D-6E8A-4147-A177-3AD203B41FA5}">
                      <a16:colId xmlns="" xmlns:a16="http://schemas.microsoft.com/office/drawing/2014/main" val="2559102238"/>
                    </a:ext>
                  </a:extLst>
                </a:gridCol>
                <a:gridCol w="771654">
                  <a:extLst>
                    <a:ext uri="{9D8B030D-6E8A-4147-A177-3AD203B41FA5}">
                      <a16:colId xmlns="" xmlns:a16="http://schemas.microsoft.com/office/drawing/2014/main" val="3078724717"/>
                    </a:ext>
                  </a:extLst>
                </a:gridCol>
                <a:gridCol w="734908">
                  <a:extLst>
                    <a:ext uri="{9D8B030D-6E8A-4147-A177-3AD203B41FA5}">
                      <a16:colId xmlns="" xmlns:a16="http://schemas.microsoft.com/office/drawing/2014/main" val="2561673342"/>
                    </a:ext>
                  </a:extLst>
                </a:gridCol>
                <a:gridCol w="2703362">
                  <a:extLst>
                    <a:ext uri="{9D8B030D-6E8A-4147-A177-3AD203B41FA5}">
                      <a16:colId xmlns="" xmlns:a16="http://schemas.microsoft.com/office/drawing/2014/main" val="1801752809"/>
                    </a:ext>
                  </a:extLst>
                </a:gridCol>
              </a:tblGrid>
              <a:tr h="358487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2000" dirty="0">
                          <a:effectLst/>
                        </a:rPr>
                        <a:t> </a:t>
                      </a:r>
                      <a:endParaRPr lang="en-Z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2800" dirty="0">
                          <a:effectLst/>
                        </a:rPr>
                        <a:t>Percentage</a:t>
                      </a:r>
                      <a:endParaRPr lang="en-ZA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2000" dirty="0">
                          <a:effectLst/>
                        </a:rPr>
                        <a:t> </a:t>
                      </a:r>
                      <a:endParaRPr lang="en-ZA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4156880079"/>
                  </a:ext>
                </a:extLst>
              </a:tr>
              <a:tr h="71697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>
                          <a:effectLst/>
                        </a:rPr>
                        <a:t>POINT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>
                          <a:effectLst/>
                        </a:rPr>
                        <a:t>V</a:t>
                      </a:r>
                      <a:r>
                        <a:rPr lang="en-ZA" sz="1800" b="1" baseline="-25000" dirty="0">
                          <a:effectLst/>
                        </a:rPr>
                        <a:t>2</a:t>
                      </a:r>
                      <a:r>
                        <a:rPr lang="en-ZA" sz="1800" b="1" dirty="0">
                          <a:effectLst/>
                        </a:rPr>
                        <a:t>0</a:t>
                      </a:r>
                      <a:r>
                        <a:rPr lang="en-ZA" sz="1800" b="1" baseline="-25000" dirty="0">
                          <a:effectLst/>
                        </a:rPr>
                        <a:t>5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 err="1">
                          <a:effectLst/>
                        </a:rPr>
                        <a:t>MgO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 err="1">
                          <a:effectLst/>
                        </a:rPr>
                        <a:t>CaO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>
                          <a:effectLst/>
                        </a:rPr>
                        <a:t>Al</a:t>
                      </a:r>
                      <a:r>
                        <a:rPr lang="en-ZA" sz="1800" b="1" baseline="-25000" dirty="0">
                          <a:effectLst/>
                        </a:rPr>
                        <a:t>2</a:t>
                      </a:r>
                      <a:r>
                        <a:rPr lang="en-ZA" sz="1800" b="1" dirty="0">
                          <a:effectLst/>
                        </a:rPr>
                        <a:t>0</a:t>
                      </a:r>
                      <a:r>
                        <a:rPr lang="en-ZA" sz="1800" b="1" baseline="-25000" dirty="0">
                          <a:effectLst/>
                        </a:rPr>
                        <a:t>3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>
                          <a:effectLst/>
                        </a:rPr>
                        <a:t>SiO</a:t>
                      </a:r>
                      <a:r>
                        <a:rPr lang="en-ZA" sz="1800" b="1" baseline="-25000" dirty="0">
                          <a:effectLst/>
                        </a:rPr>
                        <a:t>2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 err="1">
                          <a:effectLst/>
                        </a:rPr>
                        <a:t>FeO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b="1" dirty="0">
                          <a:effectLst/>
                        </a:rPr>
                        <a:t>Phase Mineral</a:t>
                      </a:r>
                      <a:endParaRPr lang="en-ZA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551542885"/>
                  </a:ext>
                </a:extLst>
              </a:tr>
              <a:tr h="358487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a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11.47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 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3.54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76.95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6.13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1.02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Spinel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601839971"/>
                  </a:ext>
                </a:extLst>
              </a:tr>
              <a:tr h="716973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b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91.18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3.63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4.17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0.76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0.37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Vanadium oxide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799082453"/>
                  </a:ext>
                </a:extLst>
              </a:tr>
              <a:tr h="358487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 c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 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6.05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5.79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38.89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4.94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43.30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 err="1">
                          <a:effectLst/>
                        </a:rPr>
                        <a:t>Grossite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680676249"/>
                  </a:ext>
                </a:extLst>
              </a:tr>
              <a:tr h="1433946"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>
                          <a:effectLst/>
                        </a:rPr>
                        <a:t>d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solidFill>
                            <a:srgbClr val="FF0000"/>
                          </a:solidFill>
                          <a:effectLst/>
                        </a:rPr>
                        <a:t>0.33</a:t>
                      </a:r>
                      <a:endParaRPr lang="en-ZA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 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12.15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86.62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0.90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 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Calcium aluminium oxide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16072314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14</a:t>
            </a:fld>
            <a:endParaRPr lang="en-ZA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365161" y="5743977"/>
            <a:ext cx="8126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2. SEM photomicrograph of the slag sample </a:t>
            </a:r>
            <a:endParaRPr lang="en-ZA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084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065" y="16044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RESULTS AND DISCUSSION</a:t>
            </a:r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15</a:t>
            </a:fld>
            <a:endParaRPr lang="en-ZA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966431"/>
              </p:ext>
            </p:extLst>
          </p:nvPr>
        </p:nvGraphicFramePr>
        <p:xfrm>
          <a:off x="1093065" y="1064029"/>
          <a:ext cx="9713948" cy="4864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0" name="Graph" r:id="rId3" imgW="33413399" imgH="23631176" progId="Origin50.Graph">
                  <p:embed/>
                </p:oleObj>
              </mc:Choice>
              <mc:Fallback>
                <p:oleObj name="Graph" r:id="rId3" imgW="33413399" imgH="2363117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3065" y="1064029"/>
                        <a:ext cx="9713948" cy="48646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71988" y="5928643"/>
            <a:ext cx="6156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 3. XRD pattern of raw and roasted slag</a:t>
            </a:r>
            <a:endParaRPr lang="en-ZA" dirty="0"/>
          </a:p>
        </p:txBody>
      </p:sp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522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ZA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RESULTS AND DISCUSSION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141" y="1059017"/>
            <a:ext cx="10515600" cy="51139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ZA" sz="4400" dirty="0"/>
          </a:p>
          <a:p>
            <a:pPr marL="0" indent="0" algn="ctr">
              <a:buNone/>
            </a:pPr>
            <a:r>
              <a:rPr lang="en-ZA" sz="4400" dirty="0" smtClean="0"/>
              <a:t>     </a:t>
            </a:r>
            <a:endParaRPr lang="en-ZA" sz="44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43141" y="6052548"/>
            <a:ext cx="10515600" cy="805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Fig 4. Effect of acid concentration on recovery of vanadium from raw slag </a:t>
            </a:r>
            <a:endParaRPr lang="en-ZA" sz="1800" dirty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-218364" y="46402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16</a:t>
            </a:fld>
            <a:endParaRPr lang="en-ZA" sz="20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624820"/>
              </p:ext>
            </p:extLst>
          </p:nvPr>
        </p:nvGraphicFramePr>
        <p:xfrm>
          <a:off x="1676400" y="1243861"/>
          <a:ext cx="8754533" cy="4808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841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RESULTS AND DISCUSSION</a:t>
            </a:r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17</a:t>
            </a:fld>
            <a:endParaRPr lang="en-ZA"/>
          </a:p>
        </p:txBody>
      </p:sp>
      <p:sp>
        <p:nvSpPr>
          <p:cNvPr id="7" name="TextBox 6"/>
          <p:cNvSpPr txBox="1"/>
          <p:nvPr/>
        </p:nvSpPr>
        <p:spPr>
          <a:xfrm>
            <a:off x="2676697" y="5670207"/>
            <a:ext cx="812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 5. Effect of acid concentration on vanadium recovery – roasted slag</a:t>
            </a:r>
            <a:endParaRPr lang="en-ZA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005389"/>
              </p:ext>
            </p:extLst>
          </p:nvPr>
        </p:nvGraphicFramePr>
        <p:xfrm>
          <a:off x="1168400" y="1303867"/>
          <a:ext cx="9414933" cy="43663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79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862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RESULTS AND DISCUSSION</a:t>
            </a:r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18</a:t>
            </a:fld>
            <a:endParaRPr lang="en-ZA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214985"/>
              </p:ext>
            </p:extLst>
          </p:nvPr>
        </p:nvGraphicFramePr>
        <p:xfrm>
          <a:off x="1354667" y="1379913"/>
          <a:ext cx="8869988" cy="479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28306" y="6176963"/>
            <a:ext cx="7680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Fig 6. Effect of leaching time on vanadium recovery</a:t>
            </a:r>
            <a:endParaRPr lang="en-ZA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275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CONCLUSION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ZA" sz="3200" dirty="0"/>
              <a:t>V</a:t>
            </a:r>
            <a:r>
              <a:rPr lang="en-ZA" sz="3200" dirty="0" smtClean="0"/>
              <a:t>anadium </a:t>
            </a:r>
            <a:r>
              <a:rPr lang="en-ZA" sz="3200" dirty="0"/>
              <a:t>can be leached from roasted V- bearing slag using very low concentrations of </a:t>
            </a:r>
            <a:r>
              <a:rPr lang="en-ZA" sz="3200" dirty="0" err="1"/>
              <a:t>gluconic</a:t>
            </a:r>
            <a:r>
              <a:rPr lang="en-ZA" sz="3200" dirty="0"/>
              <a:t>, oxalic and citric acid. </a:t>
            </a:r>
            <a:endParaRPr lang="en-ZA" sz="32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ZA" sz="3200" dirty="0" smtClean="0"/>
              <a:t>The </a:t>
            </a:r>
            <a:r>
              <a:rPr lang="en-ZA" sz="3200" dirty="0"/>
              <a:t>results suggest that </a:t>
            </a:r>
            <a:r>
              <a:rPr lang="en-ZA" sz="3200" dirty="0" err="1"/>
              <a:t>gluconic</a:t>
            </a:r>
            <a:r>
              <a:rPr lang="en-ZA" sz="3200" dirty="0"/>
              <a:t> acid is the best leachate followed by citric acid and then oxalic acid. </a:t>
            </a:r>
            <a:endParaRPr lang="en-ZA" sz="32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en-ZA" sz="3200" dirty="0" smtClean="0"/>
              <a:t>Optimum </a:t>
            </a:r>
            <a:r>
              <a:rPr lang="en-ZA" sz="3200" dirty="0"/>
              <a:t>leaching time using all acids is 60mins</a:t>
            </a:r>
            <a:r>
              <a:rPr lang="en-ZA" sz="3200" dirty="0" smtClean="0"/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en-ZA" sz="3200" dirty="0" smtClean="0"/>
              <a:t> </a:t>
            </a:r>
            <a:r>
              <a:rPr lang="en-ZA" sz="3200" dirty="0"/>
              <a:t>Further studies needs to target bacteria that produces more of </a:t>
            </a:r>
            <a:r>
              <a:rPr lang="en-ZA" sz="3200" dirty="0" err="1"/>
              <a:t>gluconic</a:t>
            </a:r>
            <a:r>
              <a:rPr lang="en-ZA" sz="3200" dirty="0"/>
              <a:t> acid as compared to the other two.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ZA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19</a:t>
            </a:fld>
            <a:endParaRPr lang="en-ZA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603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718407"/>
              </p:ext>
            </p:extLst>
          </p:nvPr>
        </p:nvGraphicFramePr>
        <p:xfrm>
          <a:off x="838200" y="509451"/>
          <a:ext cx="10515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2</a:t>
            </a:fld>
            <a:endParaRPr lang="en-ZA" dirty="0"/>
          </a:p>
        </p:txBody>
      </p:sp>
      <p:pic>
        <p:nvPicPr>
          <p:cNvPr id="6" name="Picture 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666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ZA" sz="9600" i="1" dirty="0">
                <a:solidFill>
                  <a:schemeClr val="accent2"/>
                </a:solidFill>
                <a:latin typeface="Algerian" panose="04020705040A02060702" pitchFamily="82" charset="0"/>
              </a:rPr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20</a:t>
            </a:fld>
            <a:endParaRPr lang="en-ZA" sz="2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812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026972"/>
          </a:xfrm>
        </p:spPr>
        <p:txBody>
          <a:bodyPr>
            <a:normAutofit/>
          </a:bodyPr>
          <a:lstStyle/>
          <a:p>
            <a:r>
              <a:rPr lang="en-ZA" sz="5400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3" y="2428205"/>
            <a:ext cx="9601195" cy="3921795"/>
          </a:xfrm>
        </p:spPr>
        <p:txBody>
          <a:bodyPr>
            <a:normAutofit fontScale="62500" lnSpcReduction="20000"/>
          </a:bodyPr>
          <a:lstStyle/>
          <a:p>
            <a:r>
              <a:rPr lang="en-ZA" dirty="0"/>
              <a:t>Song, W.C., Li, H., Fu-</a:t>
            </a:r>
            <a:r>
              <a:rPr lang="en-ZA" dirty="0" err="1"/>
              <a:t>xing</a:t>
            </a:r>
            <a:r>
              <a:rPr lang="en-ZA" dirty="0"/>
              <a:t>, Z.H., Li, K., </a:t>
            </a:r>
            <a:r>
              <a:rPr lang="en-ZA" dirty="0" err="1"/>
              <a:t>Zheng</a:t>
            </a:r>
            <a:r>
              <a:rPr lang="en-ZA" dirty="0"/>
              <a:t>, Q, 2004. Extraction of Vanadium from molten Vanadium bearing slag by oxidation with pure Oxygen in the presence of </a:t>
            </a:r>
            <a:r>
              <a:rPr lang="en-ZA" dirty="0" err="1"/>
              <a:t>CaO</a:t>
            </a:r>
            <a:r>
              <a:rPr lang="en-ZA" dirty="0"/>
              <a:t>.  Transactions of Nonferrous Metals Society of China, vol. 24.  pp. 2687−2694. </a:t>
            </a:r>
          </a:p>
          <a:p>
            <a:r>
              <a:rPr lang="en-ZA" dirty="0"/>
              <a:t>Mirazimi, M., </a:t>
            </a:r>
            <a:r>
              <a:rPr lang="en-ZA" dirty="0" err="1"/>
              <a:t>Rashchi</a:t>
            </a:r>
            <a:r>
              <a:rPr lang="en-ZA" dirty="0"/>
              <a:t> E, 2011. Optimization of bioleaching of a Vanadium containing slag using RSM. 7th International Chemical Engineering Congress &amp; Exhibition. pp. 21-24. </a:t>
            </a:r>
          </a:p>
          <a:p>
            <a:r>
              <a:rPr lang="en-ZA" dirty="0" err="1"/>
              <a:t>Bayraktar</a:t>
            </a:r>
            <a:r>
              <a:rPr lang="en-ZA" dirty="0"/>
              <a:t>, O, 2005. Bioleaching of Nickel from equilibrium fluid catalytic cracking catalysts. World Journal of Microbiology &amp; Biotechnology, vol. 21, pp. 661–665. </a:t>
            </a:r>
          </a:p>
          <a:p>
            <a:r>
              <a:rPr lang="en-ZA" dirty="0" err="1"/>
              <a:t>Behera</a:t>
            </a:r>
            <a:r>
              <a:rPr lang="en-ZA" dirty="0"/>
              <a:t>, S.K., Panda S.K., Pradhan N., </a:t>
            </a:r>
            <a:r>
              <a:rPr lang="en-ZA" dirty="0" err="1"/>
              <a:t>Sukla</a:t>
            </a:r>
            <a:r>
              <a:rPr lang="en-ZA" dirty="0"/>
              <a:t> L.B., Mishra B.K, 2012. Extraction of Nickel by microbial reduction of lateritic chromite overburden of </a:t>
            </a:r>
            <a:r>
              <a:rPr lang="en-ZA" dirty="0" err="1"/>
              <a:t>Sukinda</a:t>
            </a:r>
            <a:r>
              <a:rPr lang="en-ZA" dirty="0"/>
              <a:t>, India. </a:t>
            </a:r>
            <a:r>
              <a:rPr lang="en-ZA" dirty="0" err="1"/>
              <a:t>Bioresource</a:t>
            </a:r>
            <a:r>
              <a:rPr lang="en-ZA" dirty="0"/>
              <a:t> Technology, </a:t>
            </a:r>
            <a:r>
              <a:rPr lang="en-ZA" dirty="0" err="1"/>
              <a:t>Vol</a:t>
            </a:r>
            <a:r>
              <a:rPr lang="en-ZA" dirty="0"/>
              <a:t> 125. pp. 17–22. </a:t>
            </a:r>
          </a:p>
          <a:p>
            <a:r>
              <a:rPr lang="en-ZA" dirty="0"/>
              <a:t>Zhang, G., Zhang, T., </a:t>
            </a:r>
            <a:r>
              <a:rPr lang="en-ZA" dirty="0" err="1"/>
              <a:t>Lü</a:t>
            </a:r>
            <a:r>
              <a:rPr lang="en-ZA" dirty="0"/>
              <a:t>, G., Zhang Y., Liu, Y., and Liu, Z., 2015. Extraction of Vanadium from Vanadium slag by high pressure oxidative acid leaching. International Journal of Minerals, Metallurgy and Materials, </a:t>
            </a:r>
            <a:r>
              <a:rPr lang="en-ZA" dirty="0" err="1"/>
              <a:t>vol</a:t>
            </a:r>
            <a:r>
              <a:rPr lang="en-ZA" dirty="0"/>
              <a:t> 22. pp. 21.</a:t>
            </a:r>
          </a:p>
          <a:p>
            <a:r>
              <a:rPr lang="en-ZA" dirty="0"/>
              <a:t>Biswas, S., </a:t>
            </a:r>
            <a:r>
              <a:rPr lang="en-ZA" dirty="0" err="1"/>
              <a:t>Dey</a:t>
            </a:r>
            <a:r>
              <a:rPr lang="en-ZA" dirty="0"/>
              <a:t>, R., Mukherjee, S., Banerjee, C.P., 2013.  Bioleaching of Nickel and Cobalt from Lateritic Chromite Overburden Using the Culture Filtrate of </a:t>
            </a:r>
            <a:r>
              <a:rPr lang="en-ZA" dirty="0" err="1"/>
              <a:t>Aspergillus</a:t>
            </a:r>
            <a:r>
              <a:rPr lang="en-ZA" dirty="0"/>
              <a:t> </a:t>
            </a:r>
            <a:r>
              <a:rPr lang="en-ZA" dirty="0" err="1"/>
              <a:t>niger</a:t>
            </a:r>
            <a:r>
              <a:rPr lang="en-ZA" dirty="0"/>
              <a:t>. </a:t>
            </a:r>
            <a:r>
              <a:rPr lang="en-ZA" dirty="0" err="1"/>
              <a:t>Appl</a:t>
            </a:r>
            <a:r>
              <a:rPr lang="en-ZA" dirty="0"/>
              <a:t> </a:t>
            </a:r>
            <a:r>
              <a:rPr lang="en-ZA" dirty="0" err="1"/>
              <a:t>Biochem</a:t>
            </a:r>
            <a:r>
              <a:rPr lang="en-ZA" dirty="0"/>
              <a:t> </a:t>
            </a:r>
            <a:r>
              <a:rPr lang="en-ZA" dirty="0" err="1"/>
              <a:t>Biotechnol</a:t>
            </a:r>
            <a:r>
              <a:rPr lang="en-ZA" dirty="0"/>
              <a:t>, vol. 170, pp. 1547–1559.</a:t>
            </a:r>
          </a:p>
          <a:p>
            <a:pPr marL="0" indent="0">
              <a:buNone/>
            </a:pPr>
            <a:endParaRPr lang="en-ZA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21</a:t>
            </a:fld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53962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7561" y="-124096"/>
            <a:ext cx="7879209" cy="1600200"/>
          </a:xfrm>
        </p:spPr>
        <p:txBody>
          <a:bodyPr/>
          <a:lstStyle/>
          <a:p>
            <a:r>
              <a:rPr lang="en-ZA" b="1" dirty="0" smtClean="0"/>
              <a:t>INTRODUCTION AND BACK GROUND</a:t>
            </a:r>
            <a:r>
              <a:rPr lang="en-ZW" dirty="0" smtClean="0"/>
              <a:t/>
            </a:r>
            <a:br>
              <a:rPr lang="en-ZW" dirty="0" smtClean="0"/>
            </a:br>
            <a:endParaRPr lang="en-ZA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>
          <a:xfrm>
            <a:off x="6888091" y="1476104"/>
            <a:ext cx="4934715" cy="4319390"/>
          </a:xfrm>
        </p:spPr>
      </p:pic>
      <p:sp>
        <p:nvSpPr>
          <p:cNvPr id="10" name="Text Placeholder 9"/>
          <p:cNvSpPr>
            <a:spLocks noGrp="1"/>
          </p:cNvSpPr>
          <p:nvPr>
            <p:ph type="body" sz="half" idx="2"/>
          </p:nvPr>
        </p:nvSpPr>
        <p:spPr>
          <a:xfrm>
            <a:off x="839788" y="1766751"/>
            <a:ext cx="5947378" cy="38115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Highveld Process – South Africa</a:t>
            </a:r>
          </a:p>
          <a:p>
            <a:endParaRPr lang="en-US" sz="2800" dirty="0" smtClean="0"/>
          </a:p>
          <a:p>
            <a:r>
              <a:rPr lang="en-US" sz="2800" dirty="0" smtClean="0"/>
              <a:t>New Zealand Process – New Zealand</a:t>
            </a:r>
          </a:p>
          <a:p>
            <a:endParaRPr lang="en-US" sz="2800" dirty="0" smtClean="0"/>
          </a:p>
          <a:p>
            <a:r>
              <a:rPr lang="en-US" sz="2800" dirty="0" smtClean="0"/>
              <a:t>Pan steel Process – China</a:t>
            </a:r>
          </a:p>
          <a:p>
            <a:endParaRPr lang="en-US" sz="2800" dirty="0" smtClean="0"/>
          </a:p>
          <a:p>
            <a:r>
              <a:rPr lang="en-US" sz="2800" dirty="0" smtClean="0"/>
              <a:t>NTMK Duplex  Process – Russia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888091" y="5939865"/>
            <a:ext cx="331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 smtClean="0"/>
              <a:t>Source -Metal </a:t>
            </a:r>
            <a:r>
              <a:rPr lang="en-US" sz="1100" i="1" dirty="0"/>
              <a:t>Bulletin</a:t>
            </a:r>
            <a:endParaRPr lang="en-ZA" sz="1100" i="1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43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549" y="0"/>
            <a:ext cx="7995119" cy="1672045"/>
          </a:xfrm>
        </p:spPr>
        <p:txBody>
          <a:bodyPr/>
          <a:lstStyle/>
          <a:p>
            <a:pPr algn="ctr"/>
            <a:r>
              <a:rPr lang="en-ZA" b="1" dirty="0"/>
              <a:t>INTRODUCTION AND BACK GROUND</a:t>
            </a:r>
            <a:r>
              <a:rPr lang="en-ZW" dirty="0"/>
              <a:t/>
            </a:r>
            <a:br>
              <a:rPr lang="en-ZW" dirty="0"/>
            </a:br>
            <a:endParaRPr lang="en-ZA" dirty="0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6" b="4766"/>
          <a:stretch>
            <a:fillRect/>
          </a:stretch>
        </p:blipFill>
        <p:spPr>
          <a:xfrm>
            <a:off x="6973978" y="1521822"/>
            <a:ext cx="4379822" cy="4347165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72046"/>
            <a:ext cx="3932237" cy="4196942"/>
          </a:xfrm>
        </p:spPr>
        <p:txBody>
          <a:bodyPr/>
          <a:lstStyle/>
          <a:p>
            <a:endParaRPr lang="en-US" dirty="0" smtClean="0"/>
          </a:p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4</a:t>
            </a:fld>
            <a:endParaRPr lang="en-Z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88" y="1672045"/>
            <a:ext cx="5848395" cy="4310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1614" y="5982788"/>
            <a:ext cx="1554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SLAG</a:t>
            </a:r>
            <a:endParaRPr lang="en-Z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457645" y="5982788"/>
            <a:ext cx="11719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Sybit.com</a:t>
            </a:r>
            <a:endParaRPr lang="en-ZA" sz="1100" i="1" dirty="0"/>
          </a:p>
        </p:txBody>
      </p:sp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1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0111" y="0"/>
            <a:ext cx="7024052" cy="1600200"/>
          </a:xfrm>
        </p:spPr>
        <p:txBody>
          <a:bodyPr/>
          <a:lstStyle/>
          <a:p>
            <a:r>
              <a:rPr lang="en-ZA" b="1" dirty="0"/>
              <a:t>INTRODUCTION AND BACK GROUND</a:t>
            </a:r>
            <a:r>
              <a:rPr lang="en-ZW" dirty="0"/>
              <a:t/>
            </a:r>
            <a:br>
              <a:rPr lang="en-ZW" dirty="0"/>
            </a:br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5</a:t>
            </a:fld>
            <a:endParaRPr lang="en-ZA" dirty="0"/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2074" y="1210614"/>
            <a:ext cx="7810872" cy="500053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167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536" y="553793"/>
            <a:ext cx="10508087" cy="840724"/>
          </a:xfrm>
        </p:spPr>
        <p:txBody>
          <a:bodyPr>
            <a:normAutofit fontScale="90000"/>
          </a:bodyPr>
          <a:lstStyle/>
          <a:p>
            <a:pPr algn="ctr"/>
            <a:r>
              <a:rPr lang="en-ZA" b="1" dirty="0" smtClean="0"/>
              <a:t>INTRODUCTION </a:t>
            </a:r>
            <a:r>
              <a:rPr lang="en-ZA" b="1" dirty="0"/>
              <a:t>AND BACK GROUND</a:t>
            </a:r>
            <a:r>
              <a:rPr lang="en-ZW" b="1" dirty="0"/>
              <a:t/>
            </a:r>
            <a:br>
              <a:rPr lang="en-ZW" b="1" dirty="0"/>
            </a:br>
            <a:endParaRPr lang="en-ZA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6</a:t>
            </a:fld>
            <a:endParaRPr lang="en-ZA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226410" y="3506101"/>
            <a:ext cx="1630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Vanadium slag </a:t>
            </a:r>
            <a:endParaRPr lang="en-ZA" sz="2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06756" y="3726734"/>
            <a:ext cx="9409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49754" y="2175148"/>
            <a:ext cx="1497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Na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CO</a:t>
            </a:r>
            <a:r>
              <a:rPr lang="en-US" sz="2000" baseline="-25000" dirty="0" smtClean="0"/>
              <a:t>3</a:t>
            </a:r>
            <a:endParaRPr lang="en-ZA" sz="2000" baseline="-25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98502" y="2657897"/>
            <a:ext cx="1" cy="574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47660" y="3325977"/>
            <a:ext cx="1901687" cy="861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Alkaline </a:t>
            </a:r>
          </a:p>
          <a:p>
            <a:pPr algn="ctr"/>
            <a:r>
              <a:rPr lang="en-US" sz="2400" dirty="0" smtClean="0"/>
              <a:t>Roasting</a:t>
            </a:r>
            <a:endParaRPr lang="en-ZA" sz="2400" dirty="0"/>
          </a:p>
        </p:txBody>
      </p:sp>
      <p:cxnSp>
        <p:nvCxnSpPr>
          <p:cNvPr id="16" name="Straight Arrow Connector 15"/>
          <p:cNvCxnSpPr>
            <a:stCxn id="14" idx="3"/>
            <a:endCxn id="17" idx="1"/>
          </p:cNvCxnSpPr>
          <p:nvPr/>
        </p:nvCxnSpPr>
        <p:spPr>
          <a:xfrm flipV="1">
            <a:off x="5549347" y="3756241"/>
            <a:ext cx="2240203" cy="4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789550" y="3325112"/>
            <a:ext cx="1606241" cy="8622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Leaching</a:t>
            </a:r>
            <a:endParaRPr lang="en-ZA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789550" y="1897708"/>
            <a:ext cx="1172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NaOH</a:t>
            </a:r>
            <a:r>
              <a:rPr lang="en-US" dirty="0" smtClean="0"/>
              <a:t> + </a:t>
            </a:r>
            <a:r>
              <a:rPr lang="en-US" dirty="0"/>
              <a:t>Na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endParaRPr lang="en-ZA" baseline="-25000" dirty="0"/>
          </a:p>
          <a:p>
            <a:endParaRPr lang="en-ZA" dirty="0"/>
          </a:p>
        </p:txBody>
      </p:sp>
      <p:sp>
        <p:nvSpPr>
          <p:cNvPr id="19" name="TextBox 18"/>
          <p:cNvSpPr txBox="1"/>
          <p:nvPr/>
        </p:nvSpPr>
        <p:spPr>
          <a:xfrm>
            <a:off x="5986961" y="3386908"/>
            <a:ext cx="13649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Roasted slag</a:t>
            </a:r>
            <a:endParaRPr lang="en-ZA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0029753" y="3490712"/>
            <a:ext cx="136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 smtClean="0"/>
              <a:t>ɳ V = 80%</a:t>
            </a:r>
            <a:endParaRPr lang="en-ZA" sz="2000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282609" y="2575258"/>
            <a:ext cx="0" cy="657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2051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/>
              <a:t>RESEARCH JUSTIFICATION</a:t>
            </a:r>
            <a:endParaRPr lang="en-ZA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42" y="1503590"/>
            <a:ext cx="4312516" cy="324202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mtClean="0"/>
              <a:t>7</a:t>
            </a:fld>
            <a:endParaRPr lang="en-ZA"/>
          </a:p>
        </p:txBody>
      </p:sp>
      <p:sp>
        <p:nvSpPr>
          <p:cNvPr id="6" name="TextBox 5"/>
          <p:cNvSpPr txBox="1"/>
          <p:nvPr/>
        </p:nvSpPr>
        <p:spPr>
          <a:xfrm>
            <a:off x="1023442" y="4725086"/>
            <a:ext cx="28738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100" i="1" dirty="0"/>
              <a:t>Photograph by Greg Girard</a:t>
            </a:r>
            <a:endParaRPr lang="en-ZA" sz="1100" i="1" dirty="0"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384" y="1281504"/>
            <a:ext cx="3048000" cy="31760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853" y="4048336"/>
            <a:ext cx="3810000" cy="2533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14834" y="2212471"/>
            <a:ext cx="1435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COST</a:t>
            </a:r>
            <a:endParaRPr lang="en-ZA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9214834" y="4520485"/>
            <a:ext cx="21389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COMPLEX</a:t>
            </a:r>
            <a:endParaRPr lang="en-ZA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120462" y="5112913"/>
            <a:ext cx="4043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POLLUTION</a:t>
            </a:r>
            <a:endParaRPr lang="en-ZA" sz="3200" dirty="0"/>
          </a:p>
        </p:txBody>
      </p:sp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158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/>
              <a:t>RESEARCH JUSTIFICATION</a:t>
            </a:r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38531" y="6042026"/>
            <a:ext cx="3315269" cy="679449"/>
          </a:xfrm>
        </p:spPr>
        <p:txBody>
          <a:bodyPr/>
          <a:lstStyle/>
          <a:p>
            <a:r>
              <a:rPr lang="en-US" sz="4400" dirty="0" smtClean="0"/>
              <a:t>Bioleaching</a:t>
            </a:r>
            <a:endParaRPr lang="en-Z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812" y="2005012"/>
            <a:ext cx="747499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Beolichni</a:t>
            </a:r>
            <a:r>
              <a:rPr lang="en-US" dirty="0" smtClean="0"/>
              <a:t>, 2009 – Bioleaching of iron from </a:t>
            </a:r>
            <a:r>
              <a:rPr lang="en-ZA" dirty="0"/>
              <a:t>exhaust catalyst</a:t>
            </a:r>
            <a:r>
              <a:rPr lang="en-ZA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Mohamad, 2011 – Recovery of vanadium using heterotrophic bacteria Pseudomonas Putida</a:t>
            </a:r>
          </a:p>
          <a:p>
            <a:pPr marL="0" indent="0">
              <a:buNone/>
            </a:pPr>
            <a:r>
              <a:rPr lang="en-US" dirty="0" err="1" smtClean="0"/>
              <a:t>Mirazimi</a:t>
            </a:r>
            <a:r>
              <a:rPr lang="en-US" dirty="0" smtClean="0"/>
              <a:t> 2015 – Vanadium recovery using Fungi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    - Bacteria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endParaRPr lang="en-Z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804" y="2118519"/>
            <a:ext cx="3810000" cy="381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92485" y="5857360"/>
            <a:ext cx="15454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Vale.com</a:t>
            </a:r>
            <a:endParaRPr lang="en-ZA" sz="1100" i="1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582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 smtClean="0"/>
              <a:t>RESEARCH JUSTIFICATION</a:t>
            </a:r>
            <a:endParaRPr lang="en-ZA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867" y="1847850"/>
            <a:ext cx="677321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dirty="0"/>
              <a:t>Microorganisms can mobilise metals by:</a:t>
            </a:r>
          </a:p>
          <a:p>
            <a:pPr lvl="0"/>
            <a:r>
              <a:rPr lang="en-ZA" dirty="0"/>
              <a:t>Formation of organic acids</a:t>
            </a:r>
          </a:p>
          <a:p>
            <a:pPr lvl="0"/>
            <a:r>
              <a:rPr lang="en-ZA" dirty="0"/>
              <a:t>Oxidation and reduction reaction,</a:t>
            </a:r>
          </a:p>
          <a:p>
            <a:pPr lvl="0"/>
            <a:r>
              <a:rPr lang="en-ZA" dirty="0"/>
              <a:t>Extraction by complexion,</a:t>
            </a:r>
          </a:p>
          <a:p>
            <a:pPr lvl="0"/>
            <a:r>
              <a:rPr lang="en-ZA" dirty="0"/>
              <a:t>Chelate formation</a:t>
            </a:r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D8ACA-4CCD-4583-82F3-78D146DE6273}" type="slidenum">
              <a:rPr lang="en-ZA" sz="2000" smtClean="0"/>
              <a:t>9</a:t>
            </a:fld>
            <a:endParaRPr lang="en-ZA" sz="2000" dirty="0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7070" y="0"/>
            <a:ext cx="1344930" cy="1212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919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529</Words>
  <Application>Microsoft Office PowerPoint</Application>
  <PresentationFormat>Widescreen</PresentationFormat>
  <Paragraphs>178</Paragraphs>
  <Slides>21</Slides>
  <Notes>0</Notes>
  <HiddenSlides>1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Algerian</vt:lpstr>
      <vt:lpstr>Arial</vt:lpstr>
      <vt:lpstr>Calibri</vt:lpstr>
      <vt:lpstr>Calibri Light</vt:lpstr>
      <vt:lpstr>Times New Roman</vt:lpstr>
      <vt:lpstr>Wingdings</vt:lpstr>
      <vt:lpstr>Office Theme</vt:lpstr>
      <vt:lpstr>Graph</vt:lpstr>
      <vt:lpstr>INVESTIGATION ON THE MECHANISMS OF  BIO-PROCESSING VANADIUM SLAGS </vt:lpstr>
      <vt:lpstr>PowerPoint Presentation</vt:lpstr>
      <vt:lpstr>INTRODUCTION AND BACK GROUND </vt:lpstr>
      <vt:lpstr>INTRODUCTION AND BACK GROUND </vt:lpstr>
      <vt:lpstr>INTRODUCTION AND BACK GROUND </vt:lpstr>
      <vt:lpstr>INTRODUCTION AND BACK GROUND </vt:lpstr>
      <vt:lpstr>RESEARCH JUSTIFICATION</vt:lpstr>
      <vt:lpstr>RESEARCH JUSTIFICATION</vt:lpstr>
      <vt:lpstr>RESEARCH JUSTIFICATION</vt:lpstr>
      <vt:lpstr>AIM </vt:lpstr>
      <vt:lpstr>METHODOLOGY</vt:lpstr>
      <vt:lpstr>RESULTS AND DISCUSSION</vt:lpstr>
      <vt:lpstr>RESULTS AND DISCUSSION</vt:lpstr>
      <vt:lpstr>RESULTS AND DISCUSSION</vt:lpstr>
      <vt:lpstr>RESULTS AND DISCUSSION</vt:lpstr>
      <vt:lpstr>RESULTS AND DISCUSSION</vt:lpstr>
      <vt:lpstr>RESULTS AND DISCUSSION</vt:lpstr>
      <vt:lpstr>RESULTS AND DISCUSSION</vt:lpstr>
      <vt:lpstr>CONCLUSION</vt:lpstr>
      <vt:lpstr>THANK YOU</vt:lpstr>
      <vt:lpstr>REFERENCES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NTITA</dc:creator>
  <cp:lastModifiedBy>Administrator</cp:lastModifiedBy>
  <cp:revision>90</cp:revision>
  <dcterms:created xsi:type="dcterms:W3CDTF">2017-02-11T09:50:33Z</dcterms:created>
  <dcterms:modified xsi:type="dcterms:W3CDTF">2017-04-05T08:30:51Z</dcterms:modified>
</cp:coreProperties>
</file>