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1.xml" ContentType="application/vnd.openxmlformats-officedocument.themeOverrid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2.xml" ContentType="application/vnd.openxmlformats-officedocument.themeOverride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3.xml" ContentType="application/vnd.openxmlformats-officedocument.themeOverride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4.xml" ContentType="application/vnd.openxmlformats-officedocument.themeOverride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5.xml" ContentType="application/vnd.openxmlformats-officedocument.themeOverride+xml"/>
  <Override PartName="/ppt/drawings/drawing7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6.xml" ContentType="application/vnd.openxmlformats-officedocument.themeOverride+xml"/>
  <Override PartName="/ppt/drawings/drawing8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9.xml" ContentType="application/vnd.openxmlformats-officedocument.drawingml.chart+xml"/>
  <Override PartName="/ppt/theme/themeOverride7.xml" ContentType="application/vnd.openxmlformats-officedocument.themeOverride+xml"/>
  <Override PartName="/ppt/drawings/drawing9.xml" ContentType="application/vnd.openxmlformats-officedocument.drawingml.chartshapes+xml"/>
  <Override PartName="/ppt/charts/chart10.xml" ContentType="application/vnd.openxmlformats-officedocument.drawingml.chart+xml"/>
  <Override PartName="/ppt/theme/themeOverride8.xml" ContentType="application/vnd.openxmlformats-officedocument.themeOverride+xml"/>
  <Override PartName="/ppt/drawings/drawing10.xml" ContentType="application/vnd.openxmlformats-officedocument.drawingml.chartshapes+xml"/>
  <Override PartName="/ppt/comments/comment1.xml" ContentType="application/vnd.openxmlformats-officedocument.presentationml.comments+xml"/>
  <Override PartName="/ppt/charts/chart11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drawings/drawing11.xml" ContentType="application/vnd.openxmlformats-officedocument.drawingml.chartshapes+xml"/>
  <Override PartName="/ppt/charts/chart12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0.xml" ContentType="application/vnd.openxmlformats-officedocument.themeOverride+xml"/>
  <Override PartName="/ppt/drawings/drawing12.xml" ContentType="application/vnd.openxmlformats-officedocument.drawingml.chartshapes+xml"/>
  <Override PartName="/ppt/charts/chart13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1.xml" ContentType="application/vnd.openxmlformats-officedocument.themeOverride+xml"/>
  <Override PartName="/ppt/drawings/drawing13.xml" ContentType="application/vnd.openxmlformats-officedocument.drawingml.chartshapes+xml"/>
  <Override PartName="/ppt/charts/chart14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2.xml" ContentType="application/vnd.openxmlformats-officedocument.themeOverride+xml"/>
  <Override PartName="/ppt/drawings/drawing14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15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3.xml" ContentType="application/vnd.openxmlformats-officedocument.themeOverride+xml"/>
  <Override PartName="/ppt/drawings/drawing15.xml" ContentType="application/vnd.openxmlformats-officedocument.drawingml.chartshapes+xml"/>
  <Override PartName="/ppt/charts/chart16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14.xml" ContentType="application/vnd.openxmlformats-officedocument.themeOverride+xml"/>
  <Override PartName="/ppt/drawings/drawing16.xml" ContentType="application/vnd.openxmlformats-officedocument.drawingml.chartshapes+xml"/>
  <Override PartName="/ppt/notesSlides/notesSlide9.xml" ContentType="application/vnd.openxmlformats-officedocument.presentationml.notesSlide+xml"/>
  <Override PartName="/ppt/charts/chart17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15.xml" ContentType="application/vnd.openxmlformats-officedocument.themeOverride+xml"/>
  <Override PartName="/ppt/drawings/drawing17.xml" ContentType="application/vnd.openxmlformats-officedocument.drawingml.chartshapes+xml"/>
  <Override PartName="/ppt/charts/chart18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theme/themeOverride16.xml" ContentType="application/vnd.openxmlformats-officedocument.themeOverride+xml"/>
  <Override PartName="/ppt/drawings/drawing18.xml" ContentType="application/vnd.openxmlformats-officedocument.drawingml.chartshapes+xml"/>
  <Override PartName="/ppt/charts/chart19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17.xml" ContentType="application/vnd.openxmlformats-officedocument.themeOverride+xml"/>
  <Override PartName="/ppt/drawings/drawing19.xml" ContentType="application/vnd.openxmlformats-officedocument.drawingml.chartshapes+xml"/>
  <Override PartName="/ppt/charts/chart20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theme/themeOverride18.xml" ContentType="application/vnd.openxmlformats-officedocument.themeOverride+xml"/>
  <Override PartName="/ppt/drawings/drawing20.xml" ContentType="application/vnd.openxmlformats-officedocument.drawingml.chartshape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71" r:id="rId2"/>
    <p:sldId id="289" r:id="rId3"/>
    <p:sldId id="307" r:id="rId4"/>
    <p:sldId id="290" r:id="rId5"/>
    <p:sldId id="310" r:id="rId6"/>
    <p:sldId id="299" r:id="rId7"/>
    <p:sldId id="291" r:id="rId8"/>
    <p:sldId id="309" r:id="rId9"/>
    <p:sldId id="287" r:id="rId10"/>
    <p:sldId id="296" r:id="rId11"/>
    <p:sldId id="306" r:id="rId12"/>
    <p:sldId id="297" r:id="rId13"/>
    <p:sldId id="314" r:id="rId14"/>
    <p:sldId id="300" r:id="rId15"/>
  </p:sldIdLst>
  <p:sldSz cx="9144000" cy="6858000" type="screen4x3"/>
  <p:notesSz cx="9353550" cy="70691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in dongjun" initials="sd" lastIdx="5" clrIdx="0">
    <p:extLst>
      <p:ext uri="{19B8F6BF-5375-455C-9EA6-DF929625EA0E}">
        <p15:presenceInfo xmlns:p15="http://schemas.microsoft.com/office/powerpoint/2012/main" userId="e5023fb1dbf18fa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FF3300"/>
    <a:srgbClr val="500838"/>
    <a:srgbClr val="F4793B"/>
    <a:srgbClr val="FF9933"/>
    <a:srgbClr val="FF6600"/>
    <a:srgbClr val="33BBFF"/>
    <a:srgbClr val="660066"/>
    <a:srgbClr val="F5EBFF"/>
    <a:srgbClr val="FDF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보통 스타일 1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A111915-BE36-4E01-A7E5-04B1672EAD32}" styleName="밝은 스타일 2 - 강조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677" autoAdjust="0"/>
  </p:normalViewPr>
  <p:slideViewPr>
    <p:cSldViewPr>
      <p:cViewPr varScale="1">
        <p:scale>
          <a:sx n="62" d="100"/>
          <a:sy n="62" d="100"/>
        </p:scale>
        <p:origin x="1400" y="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in\Desktop\part%201%20total%20data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0.xml"/><Relationship Id="rId2" Type="http://schemas.openxmlformats.org/officeDocument/2006/relationships/oleObject" Target="file:///C:\Users\shin\Desktop\part%201%20total%20data.xlsx" TargetMode="External"/><Relationship Id="rId1" Type="http://schemas.openxmlformats.org/officeDocument/2006/relationships/themeOverride" Target="../theme/themeOverride8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5" Type="http://schemas.openxmlformats.org/officeDocument/2006/relationships/chartUserShapes" Target="../drawings/drawing11.xml"/><Relationship Id="rId4" Type="http://schemas.openxmlformats.org/officeDocument/2006/relationships/oleObject" Target="file:///C:\Users\shin\Desktop\part%201%20total%20data.xlsx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0.xml"/><Relationship Id="rId1" Type="http://schemas.microsoft.com/office/2011/relationships/chartStyle" Target="style10.xml"/><Relationship Id="rId5" Type="http://schemas.openxmlformats.org/officeDocument/2006/relationships/chartUserShapes" Target="../drawings/drawing12.xml"/><Relationship Id="rId4" Type="http://schemas.openxmlformats.org/officeDocument/2006/relationships/oleObject" Target="file:///C:\Users\shin\Desktop\part%201%20total%20data.xlsx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1.xml"/><Relationship Id="rId1" Type="http://schemas.microsoft.com/office/2011/relationships/chartStyle" Target="style11.xml"/><Relationship Id="rId5" Type="http://schemas.openxmlformats.org/officeDocument/2006/relationships/chartUserShapes" Target="../drawings/drawing13.xml"/><Relationship Id="rId4" Type="http://schemas.openxmlformats.org/officeDocument/2006/relationships/oleObject" Target="file:///C:\Users\shin\Desktop\part%201%20total%20data.xlsx" TargetMode="Externa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2.xml"/><Relationship Id="rId1" Type="http://schemas.microsoft.com/office/2011/relationships/chartStyle" Target="style12.xml"/><Relationship Id="rId5" Type="http://schemas.openxmlformats.org/officeDocument/2006/relationships/chartUserShapes" Target="../drawings/drawing14.xml"/><Relationship Id="rId4" Type="http://schemas.openxmlformats.org/officeDocument/2006/relationships/oleObject" Target="file:///C:\Users\shin\Desktop\part%201%20total%20data.xlsx" TargetMode="Externa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3.xml"/><Relationship Id="rId1" Type="http://schemas.microsoft.com/office/2011/relationships/chartStyle" Target="style13.xml"/><Relationship Id="rId5" Type="http://schemas.openxmlformats.org/officeDocument/2006/relationships/chartUserShapes" Target="../drawings/drawing15.xml"/><Relationship Id="rId4" Type="http://schemas.openxmlformats.org/officeDocument/2006/relationships/oleObject" Target="file:///C:\Users\shin\Desktop\part%201%20total%20data.xlsx" TargetMode="Externa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14.xml"/><Relationship Id="rId1" Type="http://schemas.microsoft.com/office/2011/relationships/chartStyle" Target="style14.xml"/><Relationship Id="rId5" Type="http://schemas.openxmlformats.org/officeDocument/2006/relationships/chartUserShapes" Target="../drawings/drawing16.xml"/><Relationship Id="rId4" Type="http://schemas.openxmlformats.org/officeDocument/2006/relationships/oleObject" Target="file:///C:\Users\shin\Desktop\part%201%20total%20data.xlsx" TargetMode="Externa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5.xml"/><Relationship Id="rId2" Type="http://schemas.microsoft.com/office/2011/relationships/chartColorStyle" Target="colors15.xml"/><Relationship Id="rId1" Type="http://schemas.microsoft.com/office/2011/relationships/chartStyle" Target="style15.xml"/><Relationship Id="rId5" Type="http://schemas.openxmlformats.org/officeDocument/2006/relationships/chartUserShapes" Target="../drawings/drawing17.xml"/><Relationship Id="rId4" Type="http://schemas.openxmlformats.org/officeDocument/2006/relationships/oleObject" Target="file:///C:\Users\shin\Desktop\part%201%20total%20data.xlsx" TargetMode="Externa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6.xml"/><Relationship Id="rId2" Type="http://schemas.microsoft.com/office/2011/relationships/chartColorStyle" Target="colors16.xml"/><Relationship Id="rId1" Type="http://schemas.microsoft.com/office/2011/relationships/chartStyle" Target="style16.xml"/><Relationship Id="rId5" Type="http://schemas.openxmlformats.org/officeDocument/2006/relationships/chartUserShapes" Target="../drawings/drawing18.xml"/><Relationship Id="rId4" Type="http://schemas.openxmlformats.org/officeDocument/2006/relationships/oleObject" Target="file:///C:\Users\shin\Desktop\part%201%20total%20data.xlsx" TargetMode="Externa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7.xml"/><Relationship Id="rId2" Type="http://schemas.microsoft.com/office/2011/relationships/chartColorStyle" Target="colors17.xml"/><Relationship Id="rId1" Type="http://schemas.microsoft.com/office/2011/relationships/chartStyle" Target="style17.xml"/><Relationship Id="rId5" Type="http://schemas.openxmlformats.org/officeDocument/2006/relationships/chartUserShapes" Target="../drawings/drawing19.xml"/><Relationship Id="rId4" Type="http://schemas.openxmlformats.org/officeDocument/2006/relationships/oleObject" Target="file:///C:\Users\shin\Desktop\part%201%20total%20data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hin\Desktop\part%201%20total%20data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8.xml"/><Relationship Id="rId2" Type="http://schemas.microsoft.com/office/2011/relationships/chartColorStyle" Target="colors18.xml"/><Relationship Id="rId1" Type="http://schemas.microsoft.com/office/2011/relationships/chartStyle" Target="style18.xml"/><Relationship Id="rId5" Type="http://schemas.openxmlformats.org/officeDocument/2006/relationships/chartUserShapes" Target="../drawings/drawing20.xml"/><Relationship Id="rId4" Type="http://schemas.openxmlformats.org/officeDocument/2006/relationships/oleObject" Target="file:///C:\Users\shin\Desktop\part%201%20total%20data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chartUserShapes" Target="../drawings/drawing3.xml"/><Relationship Id="rId4" Type="http://schemas.openxmlformats.org/officeDocument/2006/relationships/oleObject" Target="file:///C:\Users\shin\Desktop\part%201%20total%20data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4.xml"/><Relationship Id="rId1" Type="http://schemas.microsoft.com/office/2011/relationships/chartStyle" Target="style4.xml"/><Relationship Id="rId5" Type="http://schemas.openxmlformats.org/officeDocument/2006/relationships/chartUserShapes" Target="../drawings/drawing4.xml"/><Relationship Id="rId4" Type="http://schemas.openxmlformats.org/officeDocument/2006/relationships/oleObject" Target="file:///C:\Users\shin\Desktop\part%201%20total%20data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5.xml"/><Relationship Id="rId1" Type="http://schemas.microsoft.com/office/2011/relationships/chartStyle" Target="style5.xml"/><Relationship Id="rId5" Type="http://schemas.openxmlformats.org/officeDocument/2006/relationships/chartUserShapes" Target="../drawings/drawing5.xml"/><Relationship Id="rId4" Type="http://schemas.openxmlformats.org/officeDocument/2006/relationships/oleObject" Target="file:///C:\Users\shin\Desktop\part%201%20total%20data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6.xml"/><Relationship Id="rId1" Type="http://schemas.microsoft.com/office/2011/relationships/chartStyle" Target="style6.xml"/><Relationship Id="rId5" Type="http://schemas.openxmlformats.org/officeDocument/2006/relationships/chartUserShapes" Target="../drawings/drawing6.xml"/><Relationship Id="rId4" Type="http://schemas.openxmlformats.org/officeDocument/2006/relationships/oleObject" Target="file:///C:\Users\shin\Desktop\part%201%20total%20data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7.xml"/><Relationship Id="rId1" Type="http://schemas.microsoft.com/office/2011/relationships/chartStyle" Target="style7.xml"/><Relationship Id="rId5" Type="http://schemas.openxmlformats.org/officeDocument/2006/relationships/chartUserShapes" Target="../drawings/drawing7.xml"/><Relationship Id="rId4" Type="http://schemas.openxmlformats.org/officeDocument/2006/relationships/oleObject" Target="file:///C:\Users\shin\Desktop\part%201%20total%20data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8.xml"/><Relationship Id="rId1" Type="http://schemas.microsoft.com/office/2011/relationships/chartStyle" Target="style8.xml"/><Relationship Id="rId5" Type="http://schemas.openxmlformats.org/officeDocument/2006/relationships/chartUserShapes" Target="../drawings/drawing8.xml"/><Relationship Id="rId4" Type="http://schemas.openxmlformats.org/officeDocument/2006/relationships/oleObject" Target="file:///C:\Users\shin\Desktop\part%201%20total%20data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9.xml"/><Relationship Id="rId2" Type="http://schemas.openxmlformats.org/officeDocument/2006/relationships/oleObject" Target="file:///C:\Users\shin\Desktop\part%201%20total%20data.xlsx" TargetMode="External"/><Relationship Id="rId1" Type="http://schemas.openxmlformats.org/officeDocument/2006/relationships/themeOverride" Target="../theme/themeOverrid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activity!$C$47</c:f>
              <c:strCache>
                <c:ptCount val="1"/>
                <c:pt idx="0">
                  <c:v>Mn</c:v>
                </c:pt>
              </c:strCache>
            </c:strRef>
          </c:tx>
          <c:spPr>
            <a:ln w="25400" cap="rnd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activity!$D$46:$F$46</c:f>
              <c:numCache>
                <c:formatCode>General</c:formatCode>
                <c:ptCount val="3"/>
                <c:pt idx="0">
                  <c:v>0.7</c:v>
                </c:pt>
                <c:pt idx="1">
                  <c:v>1</c:v>
                </c:pt>
                <c:pt idx="2">
                  <c:v>1.5</c:v>
                </c:pt>
              </c:numCache>
            </c:numRef>
          </c:xVal>
          <c:yVal>
            <c:numRef>
              <c:f>activity!$D$47:$F$47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0.2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activity!$C$48</c:f>
              <c:strCache>
                <c:ptCount val="1"/>
                <c:pt idx="0">
                  <c:v>P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activity!$D$46:$F$46</c:f>
              <c:numCache>
                <c:formatCode>General</c:formatCode>
                <c:ptCount val="3"/>
                <c:pt idx="0">
                  <c:v>0.7</c:v>
                </c:pt>
                <c:pt idx="1">
                  <c:v>1</c:v>
                </c:pt>
                <c:pt idx="2">
                  <c:v>1.5</c:v>
                </c:pt>
              </c:numCache>
            </c:numRef>
          </c:xVal>
          <c:yVal>
            <c:numRef>
              <c:f>activity!$D$48:$F$48</c:f>
              <c:numCache>
                <c:formatCode>General</c:formatCode>
                <c:ptCount val="3"/>
                <c:pt idx="0">
                  <c:v>-14.8</c:v>
                </c:pt>
                <c:pt idx="1">
                  <c:v>-16.7</c:v>
                </c:pt>
                <c:pt idx="2">
                  <c:v>-18.8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2646528"/>
        <c:axId val="382650840"/>
      </c:scatterChart>
      <c:valAx>
        <c:axId val="382646528"/>
        <c:scaling>
          <c:orientation val="minMax"/>
          <c:min val="0.60000000000000009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82650840"/>
        <c:crosses val="autoZero"/>
        <c:crossBetween val="midCat"/>
      </c:valAx>
      <c:valAx>
        <c:axId val="3826508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82646528"/>
        <c:crosses val="autoZero"/>
        <c:crossBetween val="midCat"/>
      </c:valAx>
      <c:spPr>
        <a:noFill/>
        <a:ln w="1270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>
                <a:solidFill>
                  <a:sysClr val="windowText" lastClr="000000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en-US" altLang="ko-KR" sz="1600" dirty="0" smtClean="0">
                <a:solidFill>
                  <a:sysClr val="windowText" lastClr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Mass Balance</a:t>
            </a:r>
            <a:r>
              <a:rPr lang="en-US" altLang="ko-KR" sz="1600" baseline="0" dirty="0" smtClean="0">
                <a:solidFill>
                  <a:sysClr val="windowText" lastClr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of </a:t>
            </a:r>
            <a:r>
              <a:rPr lang="en-US" altLang="ko-KR" sz="1600" dirty="0" smtClean="0">
                <a:solidFill>
                  <a:sysClr val="windowText" lastClr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Phosphorus</a:t>
            </a:r>
            <a:endParaRPr lang="en-US" altLang="ko-KR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25933465729974753"/>
          <c:y val="6.890850312184621E-2"/>
        </c:manualLayout>
      </c:layout>
      <c:overlay val="1"/>
      <c:spPr>
        <a:noFill/>
        <a:ln w="6350" cap="flat" cmpd="sng" algn="ctr">
          <a:noFill/>
          <a:prstDash val="solid"/>
          <a:miter lim="800000"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1808573928258968"/>
          <c:y val="0.15373008191050883"/>
          <c:w val="0.85135870516185486"/>
          <c:h val="0.6475348366731195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Slag!$AN$30</c:f>
              <c:strCache>
                <c:ptCount val="1"/>
                <c:pt idx="0">
                  <c:v>Metal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rgbClr val="FFFF00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dPt>
            <c:idx val="5"/>
            <c:invertIfNegative val="0"/>
            <c:bubble3D val="0"/>
          </c:dPt>
          <c:dPt>
            <c:idx val="8"/>
            <c:invertIfNegative val="0"/>
            <c:bubble3D val="0"/>
            <c:spPr>
              <a:solidFill>
                <a:srgbClr val="FFFF00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cat>
            <c:strRef>
              <c:f>Slag!$BA$29:$BK$29</c:f>
              <c:strCache>
                <c:ptCount val="11"/>
                <c:pt idx="0">
                  <c:v>Total</c:v>
                </c:pt>
                <c:pt idx="1">
                  <c:v>20</c:v>
                </c:pt>
                <c:pt idx="2">
                  <c:v>40</c:v>
                </c:pt>
                <c:pt idx="4">
                  <c:v>Total</c:v>
                </c:pt>
                <c:pt idx="5">
                  <c:v>20</c:v>
                </c:pt>
                <c:pt idx="6">
                  <c:v>40</c:v>
                </c:pt>
                <c:pt idx="8">
                  <c:v>Total</c:v>
                </c:pt>
                <c:pt idx="9">
                  <c:v>20</c:v>
                </c:pt>
                <c:pt idx="10">
                  <c:v>40</c:v>
                </c:pt>
              </c:strCache>
            </c:strRef>
          </c:cat>
          <c:val>
            <c:numRef>
              <c:f>Slag!$BA$30:$BK$30</c:f>
              <c:numCache>
                <c:formatCode>0.0000</c:formatCode>
                <c:ptCount val="11"/>
                <c:pt idx="0">
                  <c:v>5.3113664434508427E-2</c:v>
                </c:pt>
                <c:pt idx="1">
                  <c:v>1.8502656952148359E-2</c:v>
                </c:pt>
                <c:pt idx="2">
                  <c:v>2.4446413841752147E-2</c:v>
                </c:pt>
                <c:pt idx="4">
                  <c:v>4.9391590639554728E-2</c:v>
                </c:pt>
                <c:pt idx="5">
                  <c:v>3.2814505662635531E-2</c:v>
                </c:pt>
                <c:pt idx="6">
                  <c:v>4.334787997523977E-2</c:v>
                </c:pt>
                <c:pt idx="8">
                  <c:v>5.1224935569563951E-2</c:v>
                </c:pt>
                <c:pt idx="9">
                  <c:v>4.9163967853477902E-2</c:v>
                </c:pt>
                <c:pt idx="10">
                  <c:v>5.0420603977506279E-2</c:v>
                </c:pt>
              </c:numCache>
            </c:numRef>
          </c:val>
        </c:ser>
        <c:ser>
          <c:idx val="1"/>
          <c:order val="1"/>
          <c:tx>
            <c:strRef>
              <c:f>Slag!$AN$31</c:f>
              <c:strCache>
                <c:ptCount val="1"/>
                <c:pt idx="0">
                  <c:v>Slag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Slag!$BA$29:$BK$29</c:f>
              <c:strCache>
                <c:ptCount val="11"/>
                <c:pt idx="0">
                  <c:v>Total</c:v>
                </c:pt>
                <c:pt idx="1">
                  <c:v>20</c:v>
                </c:pt>
                <c:pt idx="2">
                  <c:v>40</c:v>
                </c:pt>
                <c:pt idx="4">
                  <c:v>Total</c:v>
                </c:pt>
                <c:pt idx="5">
                  <c:v>20</c:v>
                </c:pt>
                <c:pt idx="6">
                  <c:v>40</c:v>
                </c:pt>
                <c:pt idx="8">
                  <c:v>Total</c:v>
                </c:pt>
                <c:pt idx="9">
                  <c:v>20</c:v>
                </c:pt>
                <c:pt idx="10">
                  <c:v>40</c:v>
                </c:pt>
              </c:strCache>
            </c:strRef>
          </c:cat>
          <c:val>
            <c:numRef>
              <c:f>Slag!$BA$31:$BK$31</c:f>
              <c:numCache>
                <c:formatCode>0.0000</c:formatCode>
                <c:ptCount val="11"/>
                <c:pt idx="1">
                  <c:v>2.7832839932889389E-2</c:v>
                </c:pt>
                <c:pt idx="2">
                  <c:v>2.1978864209817726E-2</c:v>
                </c:pt>
                <c:pt idx="5">
                  <c:v>1.6577084976919197E-2</c:v>
                </c:pt>
                <c:pt idx="6">
                  <c:v>6.0437106643149562E-3</c:v>
                </c:pt>
                <c:pt idx="9">
                  <c:v>2.0609677160860454E-3</c:v>
                </c:pt>
                <c:pt idx="10">
                  <c:v>8.0433159205767039E-4</c:v>
                </c:pt>
              </c:numCache>
            </c:numRef>
          </c:val>
        </c:ser>
        <c:ser>
          <c:idx val="2"/>
          <c:order val="2"/>
          <c:tx>
            <c:strRef>
              <c:f>Slag!$AN$32</c:f>
              <c:strCache>
                <c:ptCount val="1"/>
                <c:pt idx="0">
                  <c:v>Unknown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Slag!$BA$29:$BK$29</c:f>
              <c:strCache>
                <c:ptCount val="11"/>
                <c:pt idx="0">
                  <c:v>Total</c:v>
                </c:pt>
                <c:pt idx="1">
                  <c:v>20</c:v>
                </c:pt>
                <c:pt idx="2">
                  <c:v>40</c:v>
                </c:pt>
                <c:pt idx="4">
                  <c:v>Total</c:v>
                </c:pt>
                <c:pt idx="5">
                  <c:v>20</c:v>
                </c:pt>
                <c:pt idx="6">
                  <c:v>40</c:v>
                </c:pt>
                <c:pt idx="8">
                  <c:v>Total</c:v>
                </c:pt>
                <c:pt idx="9">
                  <c:v>20</c:v>
                </c:pt>
                <c:pt idx="10">
                  <c:v>40</c:v>
                </c:pt>
              </c:strCache>
            </c:strRef>
          </c:cat>
          <c:val>
            <c:numRef>
              <c:f>Slag!$BA$32:$BK$32</c:f>
              <c:numCache>
                <c:formatCode>0.0000</c:formatCode>
                <c:ptCount val="11"/>
                <c:pt idx="1">
                  <c:v>6.7781675494706789E-3</c:v>
                </c:pt>
                <c:pt idx="2">
                  <c:v>6.6883863829385534E-3</c:v>
                </c:pt>
                <c:pt idx="5">
                  <c:v>0</c:v>
                </c:pt>
                <c:pt idx="6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8722312"/>
        <c:axId val="398722704"/>
      </c:barChart>
      <c:catAx>
        <c:axId val="398722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398722704"/>
        <c:crosses val="autoZero"/>
        <c:auto val="1"/>
        <c:lblAlgn val="ctr"/>
        <c:lblOffset val="100"/>
        <c:noMultiLvlLbl val="0"/>
      </c:catAx>
      <c:valAx>
        <c:axId val="398722704"/>
        <c:scaling>
          <c:orientation val="minMax"/>
          <c:max val="8.0000000000000016E-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398722312"/>
        <c:crosses val="autoZero"/>
        <c:crossBetween val="between"/>
        <c:majorUnit val="2.0000000000000004E-2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0.38688061728745482"/>
          <c:y val="0.16730577501060942"/>
          <c:w val="0.33734973753280839"/>
          <c:h val="7.8125546806649168E-2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  <c:userShapes r:id="rId3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ko-KR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MnO Content in Slag</a:t>
            </a:r>
          </a:p>
        </c:rich>
      </c:tx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419685039370079"/>
          <c:y val="0.17218759113444151"/>
          <c:w val="0.85116426071741036"/>
          <c:h val="0.60592920676582096"/>
        </c:manualLayout>
      </c:layout>
      <c:scatterChart>
        <c:scatterStyle val="lineMarker"/>
        <c:varyColors val="0"/>
        <c:ser>
          <c:idx val="0"/>
          <c:order val="0"/>
          <c:tx>
            <c:strRef>
              <c:f>'Slag E(0.75) 1'!$H$64</c:f>
              <c:strCache>
                <c:ptCount val="1"/>
                <c:pt idx="0">
                  <c:v>1673K</c:v>
                </c:pt>
              </c:strCache>
            </c:strRef>
          </c:tx>
          <c:spPr>
            <a:ln w="6350" cap="rnd">
              <a:solidFill>
                <a:srgbClr val="00B0F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00B0F0"/>
              </a:solidFill>
              <a:ln w="9525">
                <a:noFill/>
              </a:ln>
              <a:effectLst/>
            </c:spPr>
          </c:marker>
          <c:xVal>
            <c:numRef>
              <c:f>'Slag E(0.75) 1'!$I$63:$K$63</c:f>
              <c:numCache>
                <c:formatCode>General</c:formatCode>
                <c:ptCount val="3"/>
                <c:pt idx="0">
                  <c:v>0</c:v>
                </c:pt>
                <c:pt idx="1">
                  <c:v>20</c:v>
                </c:pt>
                <c:pt idx="2">
                  <c:v>40</c:v>
                </c:pt>
              </c:numCache>
            </c:numRef>
          </c:xVal>
          <c:yVal>
            <c:numRef>
              <c:f>'Slag E(0.75) 1'!$I$64:$K$64</c:f>
              <c:numCache>
                <c:formatCode>0.00</c:formatCode>
                <c:ptCount val="3"/>
                <c:pt idx="0">
                  <c:v>5.5382153345569263</c:v>
                </c:pt>
                <c:pt idx="1">
                  <c:v>6.2520808732823614</c:v>
                </c:pt>
                <c:pt idx="2">
                  <c:v>5.1074495147367323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'Slag E(0.75) 1'!$H$65</c:f>
              <c:strCache>
                <c:ptCount val="1"/>
                <c:pt idx="0">
                  <c:v>1773K</c:v>
                </c:pt>
              </c:strCache>
            </c:strRef>
          </c:tx>
          <c:spPr>
            <a:ln w="63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noFill/>
              </a:ln>
              <a:effectLst/>
            </c:spPr>
          </c:marker>
          <c:xVal>
            <c:numRef>
              <c:f>'Slag E(0.75) 1'!$I$63:$K$63</c:f>
              <c:numCache>
                <c:formatCode>General</c:formatCode>
                <c:ptCount val="3"/>
                <c:pt idx="0">
                  <c:v>0</c:v>
                </c:pt>
                <c:pt idx="1">
                  <c:v>20</c:v>
                </c:pt>
                <c:pt idx="2">
                  <c:v>40</c:v>
                </c:pt>
              </c:numCache>
            </c:numRef>
          </c:xVal>
          <c:yVal>
            <c:numRef>
              <c:f>'Slag E(0.75) 1'!$I$65:$K$65</c:f>
              <c:numCache>
                <c:formatCode>0.00</c:formatCode>
                <c:ptCount val="3"/>
                <c:pt idx="0">
                  <c:v>5.5382153345569263</c:v>
                </c:pt>
                <c:pt idx="1">
                  <c:v>6.2650515952507142</c:v>
                </c:pt>
                <c:pt idx="2">
                  <c:v>4.9263581802511043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'Slag E(0.75) 1'!$H$66</c:f>
              <c:strCache>
                <c:ptCount val="1"/>
                <c:pt idx="0">
                  <c:v>1873K</c:v>
                </c:pt>
              </c:strCache>
            </c:strRef>
          </c:tx>
          <c:spPr>
            <a:ln w="6350" cap="rnd">
              <a:solidFill>
                <a:srgbClr val="FF0000"/>
              </a:solidFill>
              <a:round/>
            </a:ln>
            <a:effectLst/>
          </c:spPr>
          <c:marker>
            <c:symbol val="triangle"/>
            <c:size val="7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numRef>
              <c:f>'Slag E(0.75) 1'!$I$63:$K$63</c:f>
              <c:numCache>
                <c:formatCode>General</c:formatCode>
                <c:ptCount val="3"/>
                <c:pt idx="0">
                  <c:v>0</c:v>
                </c:pt>
                <c:pt idx="1">
                  <c:v>20</c:v>
                </c:pt>
                <c:pt idx="2">
                  <c:v>40</c:v>
                </c:pt>
              </c:numCache>
            </c:numRef>
          </c:xVal>
          <c:yVal>
            <c:numRef>
              <c:f>'Slag E(0.75) 1'!$I$66:$K$66</c:f>
              <c:numCache>
                <c:formatCode>0.00</c:formatCode>
                <c:ptCount val="3"/>
                <c:pt idx="0">
                  <c:v>5.5382153345569263</c:v>
                </c:pt>
                <c:pt idx="1">
                  <c:v>5.3560938885186404</c:v>
                </c:pt>
                <c:pt idx="2">
                  <c:v>4.3758751304548804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8725056"/>
        <c:axId val="398724272"/>
      </c:scatterChart>
      <c:valAx>
        <c:axId val="398725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398724272"/>
        <c:crosses val="autoZero"/>
        <c:crossBetween val="midCat"/>
      </c:valAx>
      <c:valAx>
        <c:axId val="398724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398725056"/>
        <c:crosses val="autoZero"/>
        <c:crossBetween val="midCat"/>
        <c:majorUnit val="2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ko-KR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ko-KR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Content in Slag</a:t>
            </a:r>
          </a:p>
        </c:rich>
      </c:tx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419685039370079"/>
          <c:y val="0.17218759113444151"/>
          <c:w val="0.85116426071741036"/>
          <c:h val="0.60592920676582096"/>
        </c:manualLayout>
      </c:layout>
      <c:scatterChart>
        <c:scatterStyle val="lineMarker"/>
        <c:varyColors val="0"/>
        <c:ser>
          <c:idx val="0"/>
          <c:order val="0"/>
          <c:tx>
            <c:strRef>
              <c:f>'Slag E(0.75) 1'!$H$64</c:f>
              <c:strCache>
                <c:ptCount val="1"/>
                <c:pt idx="0">
                  <c:v>1673K</c:v>
                </c:pt>
              </c:strCache>
            </c:strRef>
          </c:tx>
          <c:spPr>
            <a:ln w="6350" cap="rnd">
              <a:solidFill>
                <a:srgbClr val="00B0F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00B0F0"/>
              </a:solidFill>
              <a:ln w="9525">
                <a:noFill/>
              </a:ln>
              <a:effectLst/>
            </c:spPr>
          </c:marker>
          <c:xVal>
            <c:numRef>
              <c:f>'Slag E(0.75) 1'!$O$63:$Q$63</c:f>
              <c:numCache>
                <c:formatCode>General</c:formatCode>
                <c:ptCount val="3"/>
                <c:pt idx="0">
                  <c:v>0</c:v>
                </c:pt>
                <c:pt idx="1">
                  <c:v>20</c:v>
                </c:pt>
                <c:pt idx="2">
                  <c:v>40</c:v>
                </c:pt>
              </c:numCache>
            </c:numRef>
          </c:xVal>
          <c:yVal>
            <c:numRef>
              <c:f>'Slag E(0.75) 1'!$O$64:$Q$64</c:f>
              <c:numCache>
                <c:formatCode>0.00</c:formatCode>
                <c:ptCount val="3"/>
                <c:pt idx="0">
                  <c:v>3.9124324861446245</c:v>
                </c:pt>
                <c:pt idx="1">
                  <c:v>1.64118464630937</c:v>
                </c:pt>
                <c:pt idx="2">
                  <c:v>0.45689668313385601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'Slag E(0.75) 1'!$H$65</c:f>
              <c:strCache>
                <c:ptCount val="1"/>
                <c:pt idx="0">
                  <c:v>1773K</c:v>
                </c:pt>
              </c:strCache>
            </c:strRef>
          </c:tx>
          <c:spPr>
            <a:ln w="63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noFill/>
              </a:ln>
              <a:effectLst/>
            </c:spPr>
          </c:marker>
          <c:xVal>
            <c:numRef>
              <c:f>'Slag E(0.75) 1'!$O$63:$Q$63</c:f>
              <c:numCache>
                <c:formatCode>General</c:formatCode>
                <c:ptCount val="3"/>
                <c:pt idx="0">
                  <c:v>0</c:v>
                </c:pt>
                <c:pt idx="1">
                  <c:v>20</c:v>
                </c:pt>
                <c:pt idx="2">
                  <c:v>40</c:v>
                </c:pt>
              </c:numCache>
            </c:numRef>
          </c:xVal>
          <c:yVal>
            <c:numRef>
              <c:f>'Slag E(0.75) 1'!$O$65:$Q$65</c:f>
              <c:numCache>
                <c:formatCode>0.00</c:formatCode>
                <c:ptCount val="3"/>
                <c:pt idx="0">
                  <c:v>3.9124324861446245</c:v>
                </c:pt>
                <c:pt idx="1">
                  <c:v>0.16164521252039199</c:v>
                </c:pt>
                <c:pt idx="2">
                  <c:v>6.1599887044448479E-2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'Slag E(0.75) 1'!$H$66</c:f>
              <c:strCache>
                <c:ptCount val="1"/>
                <c:pt idx="0">
                  <c:v>1873K</c:v>
                </c:pt>
              </c:strCache>
            </c:strRef>
          </c:tx>
          <c:spPr>
            <a:ln w="6350" cap="rnd">
              <a:solidFill>
                <a:srgbClr val="FF0000"/>
              </a:solidFill>
              <a:round/>
            </a:ln>
            <a:effectLst/>
          </c:spPr>
          <c:marker>
            <c:symbol val="triangle"/>
            <c:size val="7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numRef>
              <c:f>'Slag E(0.75) 1'!$O$63:$Q$63</c:f>
              <c:numCache>
                <c:formatCode>General</c:formatCode>
                <c:ptCount val="3"/>
                <c:pt idx="0">
                  <c:v>0</c:v>
                </c:pt>
                <c:pt idx="1">
                  <c:v>20</c:v>
                </c:pt>
                <c:pt idx="2">
                  <c:v>40</c:v>
                </c:pt>
              </c:numCache>
            </c:numRef>
          </c:xVal>
          <c:yVal>
            <c:numRef>
              <c:f>'Slag E(0.75) 1'!$O$66:$Q$66</c:f>
              <c:numCache>
                <c:formatCode>0.00</c:formatCode>
                <c:ptCount val="3"/>
                <c:pt idx="0">
                  <c:v>3.9124324861446245</c:v>
                </c:pt>
                <c:pt idx="1">
                  <c:v>0.12655894682584001</c:v>
                </c:pt>
                <c:pt idx="2">
                  <c:v>3.1604072622203841E-2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8965440"/>
        <c:axId val="398966616"/>
      </c:scatterChart>
      <c:valAx>
        <c:axId val="398965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398966616"/>
        <c:crosses val="autoZero"/>
        <c:crossBetween val="midCat"/>
      </c:valAx>
      <c:valAx>
        <c:axId val="398966616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398965440"/>
        <c:crosses val="autoZero"/>
        <c:crossBetween val="midCat"/>
        <c:majorUnit val="1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ko-KR" sz="1600">
                <a:latin typeface="Times New Roman" panose="02020603050405020304" pitchFamily="18" charset="0"/>
                <a:cs typeface="Times New Roman" panose="02020603050405020304" pitchFamily="18" charset="0"/>
              </a:rPr>
              <a:t>Mn Content in Metal</a:t>
            </a:r>
          </a:p>
        </c:rich>
      </c:tx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419685039370079"/>
          <c:y val="0.17218759113444151"/>
          <c:w val="0.85116426071741036"/>
          <c:h val="0.60592920676582096"/>
        </c:manualLayout>
      </c:layout>
      <c:scatterChart>
        <c:scatterStyle val="lineMarker"/>
        <c:varyColors val="0"/>
        <c:ser>
          <c:idx val="0"/>
          <c:order val="0"/>
          <c:tx>
            <c:strRef>
              <c:f>'Slag E(0.75) 1'!$T$64</c:f>
              <c:strCache>
                <c:ptCount val="1"/>
                <c:pt idx="0">
                  <c:v>1673K</c:v>
                </c:pt>
              </c:strCache>
            </c:strRef>
          </c:tx>
          <c:spPr>
            <a:ln w="6350" cap="rnd">
              <a:solidFill>
                <a:srgbClr val="00B0F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00B0F0"/>
              </a:solidFill>
              <a:ln w="9525">
                <a:noFill/>
              </a:ln>
              <a:effectLst/>
            </c:spPr>
          </c:marker>
          <c:xVal>
            <c:numRef>
              <c:f>'Slag E(0.75) 1'!$U$63:$W$63</c:f>
              <c:numCache>
                <c:formatCode>General</c:formatCode>
                <c:ptCount val="3"/>
                <c:pt idx="0">
                  <c:v>0</c:v>
                </c:pt>
                <c:pt idx="1">
                  <c:v>20</c:v>
                </c:pt>
                <c:pt idx="2">
                  <c:v>40</c:v>
                </c:pt>
              </c:numCache>
            </c:numRef>
          </c:xVal>
          <c:yVal>
            <c:numRef>
              <c:f>'Slag E(0.75) 1'!$U$64:$W$64</c:f>
              <c:numCache>
                <c:formatCode>0.00</c:formatCode>
                <c:ptCount val="3"/>
                <c:pt idx="0" formatCode="General">
                  <c:v>0</c:v>
                </c:pt>
                <c:pt idx="1">
                  <c:v>0.41196722643409289</c:v>
                </c:pt>
                <c:pt idx="2">
                  <c:v>1.766229891495436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'Slag E(0.75) 1'!$T$65</c:f>
              <c:strCache>
                <c:ptCount val="1"/>
                <c:pt idx="0">
                  <c:v>1773K</c:v>
                </c:pt>
              </c:strCache>
            </c:strRef>
          </c:tx>
          <c:spPr>
            <a:ln w="63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noFill/>
              </a:ln>
              <a:effectLst/>
            </c:spPr>
          </c:marker>
          <c:xVal>
            <c:numRef>
              <c:f>'Slag E(0.75) 1'!$U$63:$W$63</c:f>
              <c:numCache>
                <c:formatCode>General</c:formatCode>
                <c:ptCount val="3"/>
                <c:pt idx="0">
                  <c:v>0</c:v>
                </c:pt>
                <c:pt idx="1">
                  <c:v>20</c:v>
                </c:pt>
                <c:pt idx="2">
                  <c:v>40</c:v>
                </c:pt>
              </c:numCache>
            </c:numRef>
          </c:xVal>
          <c:yVal>
            <c:numRef>
              <c:f>'Slag E(0.75) 1'!$U$65:$W$65</c:f>
              <c:numCache>
                <c:formatCode>0.00</c:formatCode>
                <c:ptCount val="3"/>
                <c:pt idx="0" formatCode="General">
                  <c:v>0</c:v>
                </c:pt>
                <c:pt idx="1">
                  <c:v>0.95344399942426505</c:v>
                </c:pt>
                <c:pt idx="2">
                  <c:v>2.2661023805425624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'Slag E(0.75) 1'!$T$66</c:f>
              <c:strCache>
                <c:ptCount val="1"/>
                <c:pt idx="0">
                  <c:v>1873K</c:v>
                </c:pt>
              </c:strCache>
            </c:strRef>
          </c:tx>
          <c:spPr>
            <a:ln w="6350" cap="rnd">
              <a:solidFill>
                <a:srgbClr val="FF0000"/>
              </a:solidFill>
              <a:round/>
            </a:ln>
            <a:effectLst/>
          </c:spPr>
          <c:marker>
            <c:symbol val="triangle"/>
            <c:size val="7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numRef>
              <c:f>'Slag E(0.75) 1'!$U$63:$W$63</c:f>
              <c:numCache>
                <c:formatCode>General</c:formatCode>
                <c:ptCount val="3"/>
                <c:pt idx="0">
                  <c:v>0</c:v>
                </c:pt>
                <c:pt idx="1">
                  <c:v>20</c:v>
                </c:pt>
                <c:pt idx="2">
                  <c:v>40</c:v>
                </c:pt>
              </c:numCache>
            </c:numRef>
          </c:xVal>
          <c:yVal>
            <c:numRef>
              <c:f>'Slag E(0.75) 1'!$U$66:$W$66</c:f>
              <c:numCache>
                <c:formatCode>0.00</c:formatCode>
                <c:ptCount val="3"/>
                <c:pt idx="0" formatCode="General">
                  <c:v>0</c:v>
                </c:pt>
                <c:pt idx="1">
                  <c:v>0.99843807483672931</c:v>
                </c:pt>
                <c:pt idx="2">
                  <c:v>3.9374982615320033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8963872"/>
        <c:axId val="398967008"/>
      </c:scatterChart>
      <c:valAx>
        <c:axId val="398963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398967008"/>
        <c:crosses val="autoZero"/>
        <c:crossBetween val="midCat"/>
      </c:valAx>
      <c:valAx>
        <c:axId val="398967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398963872"/>
        <c:crosses val="autoZero"/>
        <c:crossBetween val="midCat"/>
        <c:majorUnit val="1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ko-KR" sz="1600">
                <a:latin typeface="Times New Roman" panose="02020603050405020304" pitchFamily="18" charset="0"/>
                <a:cs typeface="Times New Roman" panose="02020603050405020304" pitchFamily="18" charset="0"/>
              </a:rPr>
              <a:t>P Content in Metal</a:t>
            </a:r>
          </a:p>
        </c:rich>
      </c:tx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419685039370079"/>
          <c:y val="0.17218759113444151"/>
          <c:w val="0.85116426071741036"/>
          <c:h val="0.60592920676582096"/>
        </c:manualLayout>
      </c:layout>
      <c:scatterChart>
        <c:scatterStyle val="lineMarker"/>
        <c:varyColors val="0"/>
        <c:ser>
          <c:idx val="0"/>
          <c:order val="0"/>
          <c:tx>
            <c:strRef>
              <c:f>'Slag E(0.75) 1'!$T$64</c:f>
              <c:strCache>
                <c:ptCount val="1"/>
                <c:pt idx="0">
                  <c:v>1673K</c:v>
                </c:pt>
              </c:strCache>
            </c:strRef>
          </c:tx>
          <c:spPr>
            <a:ln w="6350" cap="rnd">
              <a:solidFill>
                <a:srgbClr val="00B0F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00B0F0"/>
              </a:solidFill>
              <a:ln w="9525">
                <a:noFill/>
              </a:ln>
              <a:effectLst/>
            </c:spPr>
          </c:marker>
          <c:xVal>
            <c:numRef>
              <c:f>'Slag E(0.75) 1'!$AA$63:$AC$63</c:f>
              <c:numCache>
                <c:formatCode>General</c:formatCode>
                <c:ptCount val="3"/>
                <c:pt idx="0">
                  <c:v>0</c:v>
                </c:pt>
                <c:pt idx="1">
                  <c:v>20</c:v>
                </c:pt>
                <c:pt idx="2">
                  <c:v>40</c:v>
                </c:pt>
              </c:numCache>
            </c:numRef>
          </c:xVal>
          <c:yVal>
            <c:numRef>
              <c:f>'Slag E(0.75) 1'!$AA$64:$AC$64</c:f>
              <c:numCache>
                <c:formatCode>0.00</c:formatCode>
                <c:ptCount val="3"/>
                <c:pt idx="0" formatCode="General">
                  <c:v>0</c:v>
                </c:pt>
                <c:pt idx="1">
                  <c:v>5.6744398446732811</c:v>
                </c:pt>
                <c:pt idx="2">
                  <c:v>6.5837735743104124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'Slag E(0.75) 1'!$T$65</c:f>
              <c:strCache>
                <c:ptCount val="1"/>
                <c:pt idx="0">
                  <c:v>1773K</c:v>
                </c:pt>
              </c:strCache>
            </c:strRef>
          </c:tx>
          <c:spPr>
            <a:ln w="63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noFill/>
              </a:ln>
              <a:effectLst/>
            </c:spPr>
          </c:marker>
          <c:xVal>
            <c:numRef>
              <c:f>'Slag E(0.75) 1'!$AA$63:$AC$63</c:f>
              <c:numCache>
                <c:formatCode>General</c:formatCode>
                <c:ptCount val="3"/>
                <c:pt idx="0">
                  <c:v>0</c:v>
                </c:pt>
                <c:pt idx="1">
                  <c:v>20</c:v>
                </c:pt>
                <c:pt idx="2">
                  <c:v>40</c:v>
                </c:pt>
              </c:numCache>
            </c:numRef>
          </c:xVal>
          <c:yVal>
            <c:numRef>
              <c:f>'Slag E(0.75) 1'!$AA$65:$AC$65</c:f>
              <c:numCache>
                <c:formatCode>0.00</c:formatCode>
                <c:ptCount val="3"/>
                <c:pt idx="0" formatCode="General">
                  <c:v>0</c:v>
                </c:pt>
                <c:pt idx="1">
                  <c:v>7.9920510043795536</c:v>
                </c:pt>
                <c:pt idx="2">
                  <c:v>8.0447110628931124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'Slag E(0.75) 1'!$T$66</c:f>
              <c:strCache>
                <c:ptCount val="1"/>
                <c:pt idx="0">
                  <c:v>1873K</c:v>
                </c:pt>
              </c:strCache>
            </c:strRef>
          </c:tx>
          <c:spPr>
            <a:ln w="6350" cap="rnd">
              <a:solidFill>
                <a:srgbClr val="FF0000"/>
              </a:solidFill>
              <a:round/>
            </a:ln>
            <a:effectLst/>
          </c:spPr>
          <c:marker>
            <c:symbol val="triangle"/>
            <c:size val="7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numRef>
              <c:f>'Slag E(0.75) 1'!$AA$63:$AC$63</c:f>
              <c:numCache>
                <c:formatCode>General</c:formatCode>
                <c:ptCount val="3"/>
                <c:pt idx="0">
                  <c:v>0</c:v>
                </c:pt>
                <c:pt idx="1">
                  <c:v>20</c:v>
                </c:pt>
                <c:pt idx="2">
                  <c:v>40</c:v>
                </c:pt>
              </c:numCache>
            </c:numRef>
          </c:xVal>
          <c:yVal>
            <c:numRef>
              <c:f>'Slag E(0.75) 1'!$AA$66:$AC$66</c:f>
              <c:numCache>
                <c:formatCode>0.00</c:formatCode>
                <c:ptCount val="3"/>
                <c:pt idx="0" formatCode="General">
                  <c:v>0</c:v>
                </c:pt>
                <c:pt idx="1">
                  <c:v>7.6670351533293228</c:v>
                </c:pt>
                <c:pt idx="2">
                  <c:v>8.0726881107907591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8965832"/>
        <c:axId val="398963480"/>
      </c:scatterChart>
      <c:valAx>
        <c:axId val="398965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398963480"/>
        <c:crosses val="autoZero"/>
        <c:crossBetween val="midCat"/>
      </c:valAx>
      <c:valAx>
        <c:axId val="398963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398965832"/>
        <c:crosses val="autoZero"/>
        <c:crossBetween val="midCat"/>
        <c:majorUnit val="2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en-US" altLang="ko-KR" sz="1600" dirty="0" smtClean="0"/>
              <a:t>Mass</a:t>
            </a:r>
            <a:r>
              <a:rPr lang="en-US" altLang="ko-KR" sz="1600" baseline="0" dirty="0" smtClean="0"/>
              <a:t> Balance of Manganese</a:t>
            </a:r>
            <a:endParaRPr lang="ko-KR" altLang="en-US" sz="1600" dirty="0"/>
          </a:p>
        </c:rich>
      </c:tx>
      <c:layout>
        <c:manualLayout>
          <c:xMode val="edge"/>
          <c:yMode val="edge"/>
          <c:x val="0.28894444444444445"/>
          <c:y val="4.7747244883713527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808573928258968"/>
          <c:y val="0.15373008191050883"/>
          <c:w val="0.85135870516185486"/>
          <c:h val="0.6475348366731195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'Slag E(0.75) 1'!$AN$47</c:f>
              <c:strCache>
                <c:ptCount val="1"/>
                <c:pt idx="0">
                  <c:v>Metal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dPt>
            <c:idx val="5"/>
            <c:invertIfNegative val="0"/>
            <c:bubble3D val="0"/>
          </c:dPt>
          <c:cat>
            <c:strRef>
              <c:f>'Slag E(0.75) 1'!$AO$46:$AW$46</c:f>
              <c:strCache>
                <c:ptCount val="9"/>
                <c:pt idx="0">
                  <c:v>Total</c:v>
                </c:pt>
                <c:pt idx="1">
                  <c:v>20</c:v>
                </c:pt>
                <c:pt idx="2">
                  <c:v>40</c:v>
                </c:pt>
                <c:pt idx="4">
                  <c:v>20</c:v>
                </c:pt>
                <c:pt idx="5">
                  <c:v>40</c:v>
                </c:pt>
                <c:pt idx="7">
                  <c:v>20</c:v>
                </c:pt>
                <c:pt idx="8">
                  <c:v>40</c:v>
                </c:pt>
              </c:strCache>
            </c:strRef>
          </c:cat>
          <c:val>
            <c:numRef>
              <c:f>'Slag E(0.75) 1'!$AO$47:$AW$47</c:f>
              <c:numCache>
                <c:formatCode>General</c:formatCode>
                <c:ptCount val="9"/>
                <c:pt idx="0">
                  <c:v>0.12867409421735698</c:v>
                </c:pt>
                <c:pt idx="1">
                  <c:v>2.387692907185318E-3</c:v>
                </c:pt>
                <c:pt idx="2">
                  <c:v>1.1316239797902456E-2</c:v>
                </c:pt>
                <c:pt idx="4">
                  <c:v>6.0474843516401177E-3</c:v>
                </c:pt>
                <c:pt idx="5">
                  <c:v>1.4810904966510621E-2</c:v>
                </c:pt>
                <c:pt idx="7">
                  <c:v>6.3666400284221351E-3</c:v>
                </c:pt>
                <c:pt idx="8">
                  <c:v>2.6386281816116165E-2</c:v>
                </c:pt>
              </c:numCache>
            </c:numRef>
          </c:val>
        </c:ser>
        <c:ser>
          <c:idx val="1"/>
          <c:order val="1"/>
          <c:tx>
            <c:strRef>
              <c:f>'Slag E(0.75) 1'!$AN$48</c:f>
              <c:strCache>
                <c:ptCount val="1"/>
                <c:pt idx="0">
                  <c:v>Slag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66CCFF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66CCFF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rgbClr val="66CCFF"/>
              </a:solidFill>
              <a:ln>
                <a:noFill/>
              </a:ln>
              <a:effectLst/>
            </c:spPr>
          </c:dPt>
          <c:dPt>
            <c:idx val="5"/>
            <c:invertIfNegative val="0"/>
            <c:bubble3D val="0"/>
            <c:spPr>
              <a:solidFill>
                <a:srgbClr val="66CCFF"/>
              </a:solidFill>
              <a:ln>
                <a:noFill/>
              </a:ln>
              <a:effectLst/>
            </c:spPr>
          </c:dPt>
          <c:dPt>
            <c:idx val="7"/>
            <c:invertIfNegative val="0"/>
            <c:bubble3D val="0"/>
            <c:spPr>
              <a:solidFill>
                <a:srgbClr val="66CCFF"/>
              </a:solidFill>
              <a:ln>
                <a:noFill/>
              </a:ln>
              <a:effectLst/>
            </c:spPr>
          </c:dPt>
          <c:dPt>
            <c:idx val="8"/>
            <c:invertIfNegative val="0"/>
            <c:bubble3D val="0"/>
            <c:spPr>
              <a:solidFill>
                <a:srgbClr val="66CCFF"/>
              </a:solidFill>
              <a:ln>
                <a:noFill/>
              </a:ln>
              <a:effectLst/>
            </c:spPr>
          </c:dPt>
          <c:cat>
            <c:strRef>
              <c:f>'Slag E(0.75) 1'!$AO$46:$AW$46</c:f>
              <c:strCache>
                <c:ptCount val="9"/>
                <c:pt idx="0">
                  <c:v>Total</c:v>
                </c:pt>
                <c:pt idx="1">
                  <c:v>20</c:v>
                </c:pt>
                <c:pt idx="2">
                  <c:v>40</c:v>
                </c:pt>
                <c:pt idx="4">
                  <c:v>20</c:v>
                </c:pt>
                <c:pt idx="5">
                  <c:v>40</c:v>
                </c:pt>
                <c:pt idx="7">
                  <c:v>20</c:v>
                </c:pt>
                <c:pt idx="8">
                  <c:v>40</c:v>
                </c:pt>
              </c:strCache>
            </c:strRef>
          </c:cat>
          <c:val>
            <c:numRef>
              <c:f>'Slag E(0.75) 1'!$AO$48:$AW$48</c:f>
              <c:numCache>
                <c:formatCode>General</c:formatCode>
                <c:ptCount val="9"/>
                <c:pt idx="1">
                  <c:v>0.12012219260763184</c:v>
                </c:pt>
                <c:pt idx="2">
                  <c:v>9.4363536793087135E-2</c:v>
                </c:pt>
                <c:pt idx="4">
                  <c:v>0.12262660986571687</c:v>
                </c:pt>
                <c:pt idx="5">
                  <c:v>0.11414789670126446</c:v>
                </c:pt>
                <c:pt idx="7">
                  <c:v>0.12297940749274208</c:v>
                </c:pt>
                <c:pt idx="8">
                  <c:v>0.10278675287951601</c:v>
                </c:pt>
              </c:numCache>
            </c:numRef>
          </c:val>
        </c:ser>
        <c:ser>
          <c:idx val="2"/>
          <c:order val="2"/>
          <c:tx>
            <c:strRef>
              <c:f>'Slag E(0.75) 1'!$AN$49</c:f>
              <c:strCache>
                <c:ptCount val="1"/>
                <c:pt idx="0">
                  <c:v>Unknown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'Slag E(0.75) 1'!$AO$46:$AW$46</c:f>
              <c:strCache>
                <c:ptCount val="9"/>
                <c:pt idx="0">
                  <c:v>Total</c:v>
                </c:pt>
                <c:pt idx="1">
                  <c:v>20</c:v>
                </c:pt>
                <c:pt idx="2">
                  <c:v>40</c:v>
                </c:pt>
                <c:pt idx="4">
                  <c:v>20</c:v>
                </c:pt>
                <c:pt idx="5">
                  <c:v>40</c:v>
                </c:pt>
                <c:pt idx="7">
                  <c:v>20</c:v>
                </c:pt>
                <c:pt idx="8">
                  <c:v>40</c:v>
                </c:pt>
              </c:strCache>
            </c:strRef>
          </c:cat>
          <c:val>
            <c:numRef>
              <c:f>'Slag E(0.75) 1'!$AO$49:$AW$49</c:f>
              <c:numCache>
                <c:formatCode>General</c:formatCode>
                <c:ptCount val="9"/>
                <c:pt idx="1">
                  <c:v>6.1642087025398223E-3</c:v>
                </c:pt>
                <c:pt idx="2">
                  <c:v>2.2994317626367389E-2</c:v>
                </c:pt>
                <c:pt idx="4">
                  <c:v>0</c:v>
                </c:pt>
                <c:pt idx="5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8968184"/>
        <c:axId val="398964656"/>
      </c:barChart>
      <c:catAx>
        <c:axId val="398968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398964656"/>
        <c:crosses val="autoZero"/>
        <c:auto val="1"/>
        <c:lblAlgn val="ctr"/>
        <c:lblOffset val="100"/>
        <c:noMultiLvlLbl val="0"/>
      </c:catAx>
      <c:valAx>
        <c:axId val="398964656"/>
        <c:scaling>
          <c:orientation val="minMax"/>
          <c:max val="0.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98968184"/>
        <c:crosses val="autoZero"/>
        <c:crossBetween val="between"/>
        <c:majorUnit val="4.0000000000000008E-2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0.38688061728745482"/>
          <c:y val="0.16730577501060942"/>
          <c:w val="0.33734973753280839"/>
          <c:h val="7.8125546806649168E-2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en-US" altLang="ko-KR" sz="1600" dirty="0" smtClean="0"/>
              <a:t>Mass Balance of Phosphorus</a:t>
            </a:r>
            <a:endParaRPr lang="ko-KR" altLang="en-US" sz="1600" dirty="0"/>
          </a:p>
        </c:rich>
      </c:tx>
      <c:layout>
        <c:manualLayout>
          <c:xMode val="edge"/>
          <c:yMode val="edge"/>
          <c:x val="0.25872900262467186"/>
          <c:y val="5.0930394542627766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808573928258968"/>
          <c:y val="0.15373008191050883"/>
          <c:w val="0.85135870516185486"/>
          <c:h val="0.6475348366731195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'Slag E(0.75) 1'!$AN$47</c:f>
              <c:strCache>
                <c:ptCount val="1"/>
                <c:pt idx="0">
                  <c:v>Metal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dPt>
            <c:idx val="5"/>
            <c:invertIfNegative val="0"/>
            <c:bubble3D val="0"/>
          </c:dPt>
          <c:cat>
            <c:strRef>
              <c:f>'Slag E(0.75) 1'!$AZ$46:$BH$46</c:f>
              <c:strCache>
                <c:ptCount val="9"/>
                <c:pt idx="0">
                  <c:v>Total</c:v>
                </c:pt>
                <c:pt idx="1">
                  <c:v>20</c:v>
                </c:pt>
                <c:pt idx="2">
                  <c:v>40</c:v>
                </c:pt>
                <c:pt idx="4">
                  <c:v>20</c:v>
                </c:pt>
                <c:pt idx="5">
                  <c:v>40</c:v>
                </c:pt>
                <c:pt idx="7">
                  <c:v>20</c:v>
                </c:pt>
                <c:pt idx="8">
                  <c:v>40</c:v>
                </c:pt>
              </c:strCache>
            </c:strRef>
          </c:cat>
          <c:val>
            <c:numRef>
              <c:f>'Slag E(0.75) 1'!$AZ$47:$BH$47</c:f>
              <c:numCache>
                <c:formatCode>General</c:formatCode>
                <c:ptCount val="9"/>
                <c:pt idx="0">
                  <c:v>5.1224935569563951E-2</c:v>
                </c:pt>
                <c:pt idx="1">
                  <c:v>3.2888101043017585E-2</c:v>
                </c:pt>
                <c:pt idx="2">
                  <c:v>4.2182255492748524E-2</c:v>
                </c:pt>
                <c:pt idx="4">
                  <c:v>4.9163967853477902E-2</c:v>
                </c:pt>
                <c:pt idx="5">
                  <c:v>5.0420603977506279E-2</c:v>
                </c:pt>
                <c:pt idx="7">
                  <c:v>4.9587401480245201E-2</c:v>
                </c:pt>
                <c:pt idx="8">
                  <c:v>5.0806596371440603E-2</c:v>
                </c:pt>
              </c:numCache>
            </c:numRef>
          </c:val>
        </c:ser>
        <c:ser>
          <c:idx val="1"/>
          <c:order val="1"/>
          <c:tx>
            <c:strRef>
              <c:f>'Slag E(0.75) 1'!$AN$48</c:f>
              <c:strCache>
                <c:ptCount val="1"/>
                <c:pt idx="0">
                  <c:v>Slag</c:v>
                </c:pt>
              </c:strCache>
            </c:strRef>
          </c:tx>
          <c:spPr>
            <a:solidFill>
              <a:srgbClr val="66CCFF"/>
            </a:solidFill>
            <a:ln>
              <a:noFill/>
            </a:ln>
            <a:effectLst/>
          </c:spPr>
          <c:invertIfNegative val="0"/>
          <c:cat>
            <c:strRef>
              <c:f>'Slag E(0.75) 1'!$AZ$46:$BH$46</c:f>
              <c:strCache>
                <c:ptCount val="9"/>
                <c:pt idx="0">
                  <c:v>Total</c:v>
                </c:pt>
                <c:pt idx="1">
                  <c:v>20</c:v>
                </c:pt>
                <c:pt idx="2">
                  <c:v>40</c:v>
                </c:pt>
                <c:pt idx="4">
                  <c:v>20</c:v>
                </c:pt>
                <c:pt idx="5">
                  <c:v>40</c:v>
                </c:pt>
                <c:pt idx="7">
                  <c:v>20</c:v>
                </c:pt>
                <c:pt idx="8">
                  <c:v>40</c:v>
                </c:pt>
              </c:strCache>
            </c:strRef>
          </c:cat>
          <c:val>
            <c:numRef>
              <c:f>'Slag E(0.75) 1'!$AZ$48:$BH$48</c:f>
              <c:numCache>
                <c:formatCode>General</c:formatCode>
                <c:ptCount val="9"/>
                <c:pt idx="1">
                  <c:v>1.77692620273119E-2</c:v>
                </c:pt>
                <c:pt idx="2">
                  <c:v>4.7569809846819645E-3</c:v>
                </c:pt>
                <c:pt idx="4">
                  <c:v>2.0609677160860454E-3</c:v>
                </c:pt>
                <c:pt idx="5">
                  <c:v>8.0433159205767039E-4</c:v>
                </c:pt>
                <c:pt idx="7">
                  <c:v>1.6375340893187498E-3</c:v>
                </c:pt>
                <c:pt idx="8">
                  <c:v>4.1833919812334818E-4</c:v>
                </c:pt>
              </c:numCache>
            </c:numRef>
          </c:val>
        </c:ser>
        <c:ser>
          <c:idx val="2"/>
          <c:order val="2"/>
          <c:tx>
            <c:strRef>
              <c:f>'Slag E(0.75) 1'!$AN$49</c:f>
              <c:strCache>
                <c:ptCount val="1"/>
                <c:pt idx="0">
                  <c:v>Unknown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'Slag E(0.75) 1'!$AZ$46:$BH$46</c:f>
              <c:strCache>
                <c:ptCount val="9"/>
                <c:pt idx="0">
                  <c:v>Total</c:v>
                </c:pt>
                <c:pt idx="1">
                  <c:v>20</c:v>
                </c:pt>
                <c:pt idx="2">
                  <c:v>40</c:v>
                </c:pt>
                <c:pt idx="4">
                  <c:v>20</c:v>
                </c:pt>
                <c:pt idx="5">
                  <c:v>40</c:v>
                </c:pt>
                <c:pt idx="7">
                  <c:v>20</c:v>
                </c:pt>
                <c:pt idx="8">
                  <c:v>40</c:v>
                </c:pt>
              </c:strCache>
            </c:strRef>
          </c:cat>
          <c:val>
            <c:numRef>
              <c:f>'Slag E(0.75) 1'!$AZ$49:$BH$49</c:f>
              <c:numCache>
                <c:formatCode>General</c:formatCode>
                <c:ptCount val="9"/>
                <c:pt idx="1">
                  <c:v>5.6757249923446509E-4</c:v>
                </c:pt>
                <c:pt idx="2">
                  <c:v>4.2856990921334619E-3</c:v>
                </c:pt>
                <c:pt idx="4">
                  <c:v>0</c:v>
                </c:pt>
                <c:pt idx="5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8962696"/>
        <c:axId val="398968576"/>
      </c:barChart>
      <c:catAx>
        <c:axId val="398962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398968576"/>
        <c:crosses val="autoZero"/>
        <c:auto val="1"/>
        <c:lblAlgn val="ctr"/>
        <c:lblOffset val="100"/>
        <c:noMultiLvlLbl val="0"/>
      </c:catAx>
      <c:valAx>
        <c:axId val="398968576"/>
        <c:scaling>
          <c:orientation val="minMax"/>
          <c:max val="8.0000000000000016E-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98962696"/>
        <c:crosses val="autoZero"/>
        <c:crossBetween val="between"/>
        <c:majorUnit val="2.0000000000000004E-2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0.38688061728745482"/>
          <c:y val="0.16730577501060942"/>
          <c:w val="0.33734973753280839"/>
          <c:h val="7.8125546806649168E-2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ko-KR" sz="1400" dirty="0" smtClean="0"/>
              <a:t>aP</a:t>
            </a:r>
            <a:r>
              <a:rPr lang="en-US" altLang="ko-KR" sz="1400" baseline="-25000" dirty="0" smtClean="0"/>
              <a:t>2</a:t>
            </a:r>
            <a:r>
              <a:rPr lang="en-US" altLang="ko-KR" sz="1400" dirty="0" smtClean="0"/>
              <a:t>O</a:t>
            </a:r>
            <a:r>
              <a:rPr lang="en-US" altLang="ko-KR" sz="1400" baseline="-25000" dirty="0" smtClean="0"/>
              <a:t>5</a:t>
            </a:r>
            <a:r>
              <a:rPr lang="en-US" altLang="ko-KR" sz="1400" dirty="0" smtClean="0"/>
              <a:t> (Initial Composition)</a:t>
            </a:r>
            <a:endParaRPr lang="en-US" altLang="ko-KR" sz="14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8425427350427369E-2"/>
          <c:y val="0.17815277777777777"/>
          <c:w val="0.8656049145299145"/>
          <c:h val="0.72042361111111108"/>
        </c:manualLayout>
      </c:layout>
      <c:scatterChart>
        <c:scatterStyle val="smoothMarker"/>
        <c:varyColors val="0"/>
        <c:ser>
          <c:idx val="0"/>
          <c:order val="0"/>
          <c:tx>
            <c:strRef>
              <c:f>activity!$F$144</c:f>
              <c:strCache>
                <c:ptCount val="1"/>
                <c:pt idx="0">
                  <c:v>aP2O5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activity!$G$140:$I$140</c:f>
              <c:numCache>
                <c:formatCode>0.00E+00</c:formatCode>
                <c:ptCount val="3"/>
                <c:pt idx="0" formatCode="General">
                  <c:v>0.76</c:v>
                </c:pt>
                <c:pt idx="1">
                  <c:v>1.01</c:v>
                </c:pt>
                <c:pt idx="2" formatCode="General">
                  <c:v>1.49</c:v>
                </c:pt>
              </c:numCache>
            </c:numRef>
          </c:xVal>
          <c:yVal>
            <c:numRef>
              <c:f>activity!$G$144:$I$144</c:f>
              <c:numCache>
                <c:formatCode>0.00E+00</c:formatCode>
                <c:ptCount val="3"/>
                <c:pt idx="0">
                  <c:v>3.5201999999999997E-14</c:v>
                </c:pt>
                <c:pt idx="1">
                  <c:v>3.2826999999999999E-15</c:v>
                </c:pt>
                <c:pt idx="2">
                  <c:v>1.7604E-16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activity!$F$145</c:f>
              <c:strCache>
                <c:ptCount val="1"/>
                <c:pt idx="0">
                  <c:v>aP2O5 (10mass% Al2O3)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activity!$G$140:$I$140</c:f>
              <c:numCache>
                <c:formatCode>0.00E+00</c:formatCode>
                <c:ptCount val="3"/>
                <c:pt idx="0" formatCode="General">
                  <c:v>0.76</c:v>
                </c:pt>
                <c:pt idx="1">
                  <c:v>1.01</c:v>
                </c:pt>
                <c:pt idx="2" formatCode="General">
                  <c:v>1.49</c:v>
                </c:pt>
              </c:numCache>
            </c:numRef>
          </c:xVal>
          <c:yVal>
            <c:numRef>
              <c:f>activity!$G$145:$I$145</c:f>
              <c:numCache>
                <c:formatCode>0.00E+00</c:formatCode>
                <c:ptCount val="3"/>
                <c:pt idx="0">
                  <c:v>3.5589E-14</c:v>
                </c:pt>
                <c:pt idx="1">
                  <c:v>3.311E-15</c:v>
                </c:pt>
                <c:pt idx="2">
                  <c:v>1.5569E-16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8961520"/>
        <c:axId val="398961912"/>
      </c:scatterChart>
      <c:valAx>
        <c:axId val="398961520"/>
        <c:scaling>
          <c:orientation val="minMax"/>
          <c:max val="1.6"/>
          <c:min val="0.70000000000000007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98961912"/>
        <c:crosses val="autoZero"/>
        <c:crossBetween val="midCat"/>
        <c:majorUnit val="0.2"/>
      </c:valAx>
      <c:valAx>
        <c:axId val="398961912"/>
        <c:scaling>
          <c:logBase val="10"/>
          <c:orientation val="minMax"/>
          <c:max val="1.0000000000000007E-1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98961520"/>
        <c:crosses val="autoZero"/>
        <c:crossBetween val="midCat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ko-KR" sz="1400" dirty="0" err="1" smtClean="0"/>
              <a:t>aMnO</a:t>
            </a:r>
            <a:r>
              <a:rPr lang="en-US" altLang="ko-KR" sz="1400" dirty="0" smtClean="0"/>
              <a:t> (Initial</a:t>
            </a:r>
            <a:r>
              <a:rPr lang="en-US" altLang="ko-KR" sz="1400" baseline="0" dirty="0" smtClean="0"/>
              <a:t> Composition)</a:t>
            </a:r>
            <a:endParaRPr lang="en-US" altLang="ko-KR" sz="14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8425427350427369E-2"/>
          <c:y val="0.17815277777777777"/>
          <c:w val="0.8656049145299145"/>
          <c:h val="0.72042361111111108"/>
        </c:manualLayout>
      </c:layout>
      <c:scatterChart>
        <c:scatterStyle val="smoothMarker"/>
        <c:varyColors val="0"/>
        <c:ser>
          <c:idx val="0"/>
          <c:order val="0"/>
          <c:tx>
            <c:strRef>
              <c:f>activity!$F$141</c:f>
              <c:strCache>
                <c:ptCount val="1"/>
                <c:pt idx="0">
                  <c:v>aMnO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activity!$G$140:$I$140</c:f>
              <c:numCache>
                <c:formatCode>0.00E+00</c:formatCode>
                <c:ptCount val="3"/>
                <c:pt idx="0" formatCode="General">
                  <c:v>0.76</c:v>
                </c:pt>
                <c:pt idx="1">
                  <c:v>1.01</c:v>
                </c:pt>
                <c:pt idx="2" formatCode="General">
                  <c:v>1.49</c:v>
                </c:pt>
              </c:numCache>
            </c:numRef>
          </c:xVal>
          <c:yVal>
            <c:numRef>
              <c:f>activity!$G$141:$I$141</c:f>
              <c:numCache>
                <c:formatCode>0.00E+00</c:formatCode>
                <c:ptCount val="3"/>
                <c:pt idx="0">
                  <c:v>2.2904999999999998E-2</c:v>
                </c:pt>
                <c:pt idx="1">
                  <c:v>3.4438999999999997E-2</c:v>
                </c:pt>
                <c:pt idx="2">
                  <c:v>4.1945000000000003E-2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activity!$F$142</c:f>
              <c:strCache>
                <c:ptCount val="1"/>
                <c:pt idx="0">
                  <c:v>aMnO (10mass % Al2O3)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activity!$G$140:$I$140</c:f>
              <c:numCache>
                <c:formatCode>0.00E+00</c:formatCode>
                <c:ptCount val="3"/>
                <c:pt idx="0" formatCode="General">
                  <c:v>0.76</c:v>
                </c:pt>
                <c:pt idx="1">
                  <c:v>1.01</c:v>
                </c:pt>
                <c:pt idx="2" formatCode="General">
                  <c:v>1.49</c:v>
                </c:pt>
              </c:numCache>
            </c:numRef>
          </c:xVal>
          <c:yVal>
            <c:numRef>
              <c:f>activity!$G$142:$I$142</c:f>
              <c:numCache>
                <c:formatCode>0.00E+00</c:formatCode>
                <c:ptCount val="3"/>
                <c:pt idx="0">
                  <c:v>2.1336999999999998E-2</c:v>
                </c:pt>
                <c:pt idx="1">
                  <c:v>3.3167000000000002E-2</c:v>
                </c:pt>
                <c:pt idx="2">
                  <c:v>4.9084999999999997E-2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0503640"/>
        <c:axId val="400503248"/>
      </c:scatterChart>
      <c:valAx>
        <c:axId val="400503640"/>
        <c:scaling>
          <c:orientation val="minMax"/>
          <c:max val="1.6"/>
          <c:min val="0.70000000000000007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00503248"/>
        <c:crosses val="autoZero"/>
        <c:crossBetween val="midCat"/>
        <c:majorUnit val="0.2"/>
      </c:valAx>
      <c:valAx>
        <c:axId val="400503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00503640"/>
        <c:crosses val="autoZero"/>
        <c:crossBetween val="midCat"/>
        <c:majorUnit val="2.0000000000000004E-2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ko-KR" sz="1400" dirty="0" smtClean="0"/>
              <a:t>aP</a:t>
            </a:r>
            <a:r>
              <a:rPr lang="en-US" altLang="ko-KR" sz="1400" baseline="-25000" dirty="0" smtClean="0"/>
              <a:t>2</a:t>
            </a:r>
            <a:r>
              <a:rPr lang="en-US" altLang="ko-KR" sz="1400" dirty="0" smtClean="0"/>
              <a:t>O</a:t>
            </a:r>
            <a:r>
              <a:rPr lang="en-US" altLang="ko-KR" sz="1400" baseline="-25000" dirty="0" smtClean="0"/>
              <a:t>5</a:t>
            </a:r>
            <a:r>
              <a:rPr lang="en-US" altLang="ko-KR" sz="1400" dirty="0" smtClean="0"/>
              <a:t> (Initial Composition)</a:t>
            </a:r>
            <a:endParaRPr lang="en-US" altLang="ko-KR" sz="14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activity!$F$144</c:f>
              <c:strCache>
                <c:ptCount val="1"/>
                <c:pt idx="0">
                  <c:v>aP2O5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activity!$L$140:$N$140</c:f>
              <c:numCache>
                <c:formatCode>General</c:formatCode>
                <c:ptCount val="3"/>
                <c:pt idx="0">
                  <c:v>1673</c:v>
                </c:pt>
                <c:pt idx="1">
                  <c:v>1773</c:v>
                </c:pt>
                <c:pt idx="2" formatCode="0.00E+00">
                  <c:v>1873</c:v>
                </c:pt>
              </c:numCache>
            </c:numRef>
          </c:xVal>
          <c:yVal>
            <c:numRef>
              <c:f>activity!$L$144:$N$144</c:f>
              <c:numCache>
                <c:formatCode>0.00E+00</c:formatCode>
                <c:ptCount val="3"/>
                <c:pt idx="0">
                  <c:v>5.2621000000000001E-15</c:v>
                </c:pt>
                <c:pt idx="1">
                  <c:v>3.5201999999999997E-14</c:v>
                </c:pt>
                <c:pt idx="2">
                  <c:v>1.9142000000000001E-13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activity!$F$145</c:f>
              <c:strCache>
                <c:ptCount val="1"/>
                <c:pt idx="0">
                  <c:v>aP2O5 (10mass% Al2O3)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activity!$L$140:$N$140</c:f>
              <c:numCache>
                <c:formatCode>General</c:formatCode>
                <c:ptCount val="3"/>
                <c:pt idx="0">
                  <c:v>1673</c:v>
                </c:pt>
                <c:pt idx="1">
                  <c:v>1773</c:v>
                </c:pt>
                <c:pt idx="2" formatCode="0.00E+00">
                  <c:v>1873</c:v>
                </c:pt>
              </c:numCache>
            </c:numRef>
          </c:xVal>
          <c:yVal>
            <c:numRef>
              <c:f>activity!$L$145:$N$145</c:f>
              <c:numCache>
                <c:formatCode>0.00E+00</c:formatCode>
                <c:ptCount val="3"/>
                <c:pt idx="0">
                  <c:v>5.3019999999999998E-15</c:v>
                </c:pt>
                <c:pt idx="1">
                  <c:v>3.5589E-14</c:v>
                </c:pt>
                <c:pt idx="2">
                  <c:v>1.9388999999999999E-13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0505600"/>
        <c:axId val="400509520"/>
      </c:scatterChart>
      <c:valAx>
        <c:axId val="400505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00509520"/>
        <c:crosses val="autoZero"/>
        <c:crossBetween val="midCat"/>
      </c:valAx>
      <c:valAx>
        <c:axId val="400509520"/>
        <c:scaling>
          <c:logBase val="10"/>
          <c:orientation val="minMax"/>
          <c:max val="1.0000000000000006E-1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00505600"/>
        <c:crosses val="autoZero"/>
        <c:crossBetween val="midCat"/>
      </c:valAx>
      <c:spPr>
        <a:noFill/>
        <a:ln w="9525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activity!$C$51</c:f>
              <c:strCache>
                <c:ptCount val="1"/>
                <c:pt idx="0">
                  <c:v>Mn</c:v>
                </c:pt>
              </c:strCache>
            </c:strRef>
          </c:tx>
          <c:spPr>
            <a:ln w="25400" cap="rnd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activity!$D$50:$F$50</c:f>
              <c:numCache>
                <c:formatCode>General</c:formatCode>
                <c:ptCount val="3"/>
                <c:pt idx="0">
                  <c:v>1625</c:v>
                </c:pt>
                <c:pt idx="1">
                  <c:v>1700</c:v>
                </c:pt>
                <c:pt idx="2">
                  <c:v>1925</c:v>
                </c:pt>
              </c:numCache>
            </c:numRef>
          </c:xVal>
          <c:yVal>
            <c:numRef>
              <c:f>activity!$D$51:$F$51</c:f>
              <c:numCache>
                <c:formatCode>General</c:formatCode>
                <c:ptCount val="3"/>
                <c:pt idx="0">
                  <c:v>5.0999999999999996</c:v>
                </c:pt>
                <c:pt idx="1">
                  <c:v>4.3</c:v>
                </c:pt>
                <c:pt idx="2">
                  <c:v>2.8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activity!$C$52</c:f>
              <c:strCache>
                <c:ptCount val="1"/>
                <c:pt idx="0">
                  <c:v>P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activity!$D$50:$F$50</c:f>
              <c:numCache>
                <c:formatCode>General</c:formatCode>
                <c:ptCount val="3"/>
                <c:pt idx="0">
                  <c:v>1625</c:v>
                </c:pt>
                <c:pt idx="1">
                  <c:v>1700</c:v>
                </c:pt>
                <c:pt idx="2">
                  <c:v>1925</c:v>
                </c:pt>
              </c:numCache>
            </c:numRef>
          </c:xVal>
          <c:yVal>
            <c:numRef>
              <c:f>activity!$D$52:$F$52</c:f>
              <c:numCache>
                <c:formatCode>General</c:formatCode>
                <c:ptCount val="3"/>
                <c:pt idx="0">
                  <c:v>-14.9</c:v>
                </c:pt>
                <c:pt idx="1">
                  <c:v>-17.5</c:v>
                </c:pt>
                <c:pt idx="2">
                  <c:v>-22.5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2646920"/>
        <c:axId val="382650056"/>
      </c:scatterChart>
      <c:valAx>
        <c:axId val="382646920"/>
        <c:scaling>
          <c:orientation val="minMax"/>
          <c:max val="1950"/>
          <c:min val="1600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82650056"/>
        <c:crosses val="autoZero"/>
        <c:crossBetween val="midCat"/>
        <c:majorUnit val="100"/>
      </c:valAx>
      <c:valAx>
        <c:axId val="3826500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82646920"/>
        <c:crosses val="autoZero"/>
        <c:crossBetween val="midCat"/>
      </c:valAx>
      <c:spPr>
        <a:noFill/>
        <a:ln w="1270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altLang="ko-KR" sz="1400" dirty="0" err="1" smtClean="0"/>
              <a:t>aMnO</a:t>
            </a:r>
            <a:r>
              <a:rPr lang="en-US" altLang="ko-KR" sz="1400" dirty="0" smtClean="0"/>
              <a:t> (Initial Composition)</a:t>
            </a:r>
            <a:endParaRPr lang="en-US" altLang="ko-KR" sz="14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8425427350427369E-2"/>
          <c:y val="0.17815277777777777"/>
          <c:w val="0.8656049145299145"/>
          <c:h val="0.72042361111111108"/>
        </c:manualLayout>
      </c:layout>
      <c:scatterChart>
        <c:scatterStyle val="smoothMarker"/>
        <c:varyColors val="0"/>
        <c:ser>
          <c:idx val="0"/>
          <c:order val="0"/>
          <c:tx>
            <c:strRef>
              <c:f>activity!$F$141</c:f>
              <c:strCache>
                <c:ptCount val="1"/>
                <c:pt idx="0">
                  <c:v>aMnO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activity!$L$140:$N$140</c:f>
              <c:numCache>
                <c:formatCode>General</c:formatCode>
                <c:ptCount val="3"/>
                <c:pt idx="0">
                  <c:v>1673</c:v>
                </c:pt>
                <c:pt idx="1">
                  <c:v>1773</c:v>
                </c:pt>
                <c:pt idx="2" formatCode="0.00E+00">
                  <c:v>1873</c:v>
                </c:pt>
              </c:numCache>
            </c:numRef>
          </c:xVal>
          <c:yVal>
            <c:numRef>
              <c:f>activity!$L$141:$N$141</c:f>
              <c:numCache>
                <c:formatCode>0.00E+00</c:formatCode>
                <c:ptCount val="3"/>
                <c:pt idx="0">
                  <c:v>1.9422999999999999E-2</c:v>
                </c:pt>
                <c:pt idx="1">
                  <c:v>2.2904999999999998E-2</c:v>
                </c:pt>
                <c:pt idx="2">
                  <c:v>2.6415999999999999E-2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activity!$F$142</c:f>
              <c:strCache>
                <c:ptCount val="1"/>
                <c:pt idx="0">
                  <c:v>aMnO (10mass % Al2O3)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activity!$L$140:$N$140</c:f>
              <c:numCache>
                <c:formatCode>General</c:formatCode>
                <c:ptCount val="3"/>
                <c:pt idx="0">
                  <c:v>1673</c:v>
                </c:pt>
                <c:pt idx="1">
                  <c:v>1773</c:v>
                </c:pt>
                <c:pt idx="2" formatCode="0.00E+00">
                  <c:v>1873</c:v>
                </c:pt>
              </c:numCache>
            </c:numRef>
          </c:xVal>
          <c:yVal>
            <c:numRef>
              <c:f>activity!$L$142:$N$142</c:f>
              <c:numCache>
                <c:formatCode>0.00E+00</c:formatCode>
                <c:ptCount val="3"/>
                <c:pt idx="0">
                  <c:v>1.8082000000000001E-2</c:v>
                </c:pt>
                <c:pt idx="1">
                  <c:v>2.1336999999999998E-2</c:v>
                </c:pt>
                <c:pt idx="2">
                  <c:v>2.4618999999999999E-2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0505992"/>
        <c:axId val="400508344"/>
      </c:scatterChart>
      <c:valAx>
        <c:axId val="400505992"/>
        <c:scaling>
          <c:orientation val="minMax"/>
          <c:max val="1900"/>
          <c:min val="1650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00508344"/>
        <c:crosses val="autoZero"/>
        <c:crossBetween val="midCat"/>
      </c:valAx>
      <c:valAx>
        <c:axId val="400508344"/>
        <c:scaling>
          <c:orientation val="minMax"/>
          <c:max val="4.0000000000000008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00505992"/>
        <c:crosses val="autoZero"/>
        <c:crossBetween val="midCat"/>
        <c:majorUnit val="1.0000000000000002E-2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419685039370079"/>
          <c:y val="0.17218759113444151"/>
          <c:w val="0.85116426071741036"/>
          <c:h val="0.60592920676582096"/>
        </c:manualLayout>
      </c:layout>
      <c:scatterChart>
        <c:scatterStyle val="lineMarker"/>
        <c:varyColors val="0"/>
        <c:ser>
          <c:idx val="0"/>
          <c:order val="0"/>
          <c:tx>
            <c:strRef>
              <c:f>Slag!$AP$64</c:f>
              <c:strCache>
                <c:ptCount val="1"/>
                <c:pt idx="0">
                  <c:v>Mn</c:v>
                </c:pt>
              </c:strCache>
            </c:strRef>
          </c:tx>
          <c:spPr>
            <a:ln w="63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xVal>
            <c:numRef>
              <c:f>Slag!$AQ$63:$AT$63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80</c:v>
                </c:pt>
              </c:numCache>
            </c:numRef>
          </c:xVal>
          <c:yVal>
            <c:numRef>
              <c:f>Slag!$AQ$64:$AT$64</c:f>
              <c:numCache>
                <c:formatCode>0.00</c:formatCode>
                <c:ptCount val="4"/>
                <c:pt idx="0" formatCode="General">
                  <c:v>0</c:v>
                </c:pt>
                <c:pt idx="1">
                  <c:v>1.5125463734434199</c:v>
                </c:pt>
                <c:pt idx="2">
                  <c:v>2.6854170524676428</c:v>
                </c:pt>
                <c:pt idx="3">
                  <c:v>5.9799772915792238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Slag!$AP$65</c:f>
              <c:strCache>
                <c:ptCount val="1"/>
                <c:pt idx="0">
                  <c:v>P</c:v>
                </c:pt>
              </c:strCache>
            </c:strRef>
          </c:tx>
          <c:spPr>
            <a:ln w="6350" cap="rnd">
              <a:solidFill>
                <a:srgbClr val="FF0000"/>
              </a:solidFill>
              <a:round/>
            </a:ln>
            <a:effectLst/>
          </c:spPr>
          <c:marker>
            <c:symbol val="x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Slag!$AQ$63:$AT$63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80</c:v>
                </c:pt>
              </c:numCache>
            </c:numRef>
          </c:xVal>
          <c:yVal>
            <c:numRef>
              <c:f>Slag!$AQ$65:$AT$65</c:f>
              <c:numCache>
                <c:formatCode>0.00</c:formatCode>
                <c:ptCount val="4"/>
                <c:pt idx="0" formatCode="General">
                  <c:v>0</c:v>
                </c:pt>
                <c:pt idx="1">
                  <c:v>6.2965970394313304</c:v>
                </c:pt>
                <c:pt idx="2">
                  <c:v>7.2856785786456397</c:v>
                </c:pt>
                <c:pt idx="3">
                  <c:v>8.1056396595410778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Slag!$AP$66</c:f>
              <c:strCache>
                <c:ptCount val="1"/>
                <c:pt idx="0">
                  <c:v>C</c:v>
                </c:pt>
              </c:strCache>
            </c:strRef>
          </c:tx>
          <c:spPr>
            <a:ln w="6350" cap="rnd">
              <a:solidFill>
                <a:sysClr val="windowText" lastClr="000000"/>
              </a:solidFill>
              <a:round/>
            </a:ln>
            <a:effectLst/>
          </c:spPr>
          <c:marker>
            <c:symbol val="triangle"/>
            <c:size val="7"/>
            <c:spPr>
              <a:solidFill>
                <a:sysClr val="windowText" lastClr="000000"/>
              </a:solidFill>
              <a:ln w="9525">
                <a:solidFill>
                  <a:sysClr val="windowText" lastClr="000000"/>
                </a:solidFill>
              </a:ln>
              <a:effectLst/>
            </c:spPr>
          </c:marker>
          <c:xVal>
            <c:numRef>
              <c:f>Slag!$AQ$63:$AT$63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80</c:v>
                </c:pt>
              </c:numCache>
            </c:numRef>
          </c:xVal>
          <c:yVal>
            <c:numRef>
              <c:f>Slag!$AQ$66:$AT$66</c:f>
              <c:numCache>
                <c:formatCode>0.00</c:formatCode>
                <c:ptCount val="4"/>
                <c:pt idx="0" formatCode="General">
                  <c:v>0</c:v>
                </c:pt>
                <c:pt idx="1">
                  <c:v>2.0345674783345</c:v>
                </c:pt>
                <c:pt idx="2">
                  <c:v>2.0109503840825336</c:v>
                </c:pt>
                <c:pt idx="3">
                  <c:v>1.7430879369738503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2647704"/>
        <c:axId val="382648096"/>
      </c:scatterChart>
      <c:valAx>
        <c:axId val="382647704"/>
        <c:scaling>
          <c:orientation val="minMax"/>
          <c:max val="98"/>
          <c:min val="0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82648096"/>
        <c:crosses val="autoZero"/>
        <c:crossBetween val="midCat"/>
      </c:valAx>
      <c:valAx>
        <c:axId val="382648096"/>
        <c:scaling>
          <c:orientation val="minMax"/>
        </c:scaling>
        <c:delete val="0"/>
        <c:axPos val="l"/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82647704"/>
        <c:crosses val="autoZero"/>
        <c:crossBetween val="midCat"/>
        <c:majorUnit val="2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914475308641974"/>
          <c:y val="1.9549768518518518E-2"/>
          <c:w val="0.81791450617283956"/>
          <c:h val="0.92165393518518524"/>
        </c:manualLayout>
      </c:layout>
      <c:scatterChart>
        <c:scatterStyle val="lineMarker"/>
        <c:varyColors val="0"/>
        <c:ser>
          <c:idx val="0"/>
          <c:order val="0"/>
          <c:tx>
            <c:strRef>
              <c:f>Slag!$H$40</c:f>
              <c:strCache>
                <c:ptCount val="1"/>
                <c:pt idx="0">
                  <c:v>Al2O3</c:v>
                </c:pt>
              </c:strCache>
            </c:strRef>
          </c:tx>
          <c:spPr>
            <a:ln w="63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6"/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  <a:effectLst/>
            </c:spPr>
          </c:marker>
          <c:xVal>
            <c:numRef>
              <c:f>Slag!$I$39:$L$39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80</c:v>
                </c:pt>
              </c:numCache>
            </c:numRef>
          </c:xVal>
          <c:yVal>
            <c:numRef>
              <c:f>Slag!$I$40:$L$40</c:f>
              <c:numCache>
                <c:formatCode>0.00</c:formatCode>
                <c:ptCount val="4"/>
                <c:pt idx="0">
                  <c:v>9.0292192663777033</c:v>
                </c:pt>
                <c:pt idx="1">
                  <c:v>29.466631791996196</c:v>
                </c:pt>
                <c:pt idx="2">
                  <c:v>36.872691151688102</c:v>
                </c:pt>
                <c:pt idx="3">
                  <c:v>40.827508576955601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Slag!$H$41</c:f>
              <c:strCache>
                <c:ptCount val="1"/>
                <c:pt idx="0">
                  <c:v>CaO</c:v>
                </c:pt>
              </c:strCache>
            </c:strRef>
          </c:tx>
          <c:spPr>
            <a:ln w="63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diamond"/>
            <c:size val="6"/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  <a:effectLst/>
            </c:spPr>
          </c:marker>
          <c:xVal>
            <c:numRef>
              <c:f>Slag!$I$39:$L$39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80</c:v>
                </c:pt>
              </c:numCache>
            </c:numRef>
          </c:xVal>
          <c:yVal>
            <c:numRef>
              <c:f>Slag!$I$41:$L$41</c:f>
              <c:numCache>
                <c:formatCode>0.00</c:formatCode>
                <c:ptCount val="4"/>
                <c:pt idx="0">
                  <c:v>25.699857401427707</c:v>
                </c:pt>
                <c:pt idx="1">
                  <c:v>27.199666289721101</c:v>
                </c:pt>
                <c:pt idx="2">
                  <c:v>26.571851072499399</c:v>
                </c:pt>
                <c:pt idx="3">
                  <c:v>26.2774785103821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Slag!$H$42</c:f>
              <c:strCache>
                <c:ptCount val="1"/>
                <c:pt idx="0">
                  <c:v>FeO</c:v>
                </c:pt>
              </c:strCache>
            </c:strRef>
          </c:tx>
          <c:spPr>
            <a:ln w="6350" cap="rnd">
              <a:solidFill>
                <a:srgbClr val="0070C0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tx2"/>
              </a:solidFill>
              <a:ln w="6350">
                <a:noFill/>
              </a:ln>
              <a:effectLst/>
            </c:spPr>
          </c:marker>
          <c:xVal>
            <c:numRef>
              <c:f>Slag!$I$39:$L$39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80</c:v>
                </c:pt>
              </c:numCache>
            </c:numRef>
          </c:xVal>
          <c:yVal>
            <c:numRef>
              <c:f>Slag!$I$42:$L$42</c:f>
              <c:numCache>
                <c:formatCode>0.00</c:formatCode>
                <c:ptCount val="4"/>
                <c:pt idx="0">
                  <c:v>26.272514400774387</c:v>
                </c:pt>
                <c:pt idx="1">
                  <c:v>5.6408815426657375</c:v>
                </c:pt>
                <c:pt idx="2">
                  <c:v>1.5033230583213133</c:v>
                </c:pt>
                <c:pt idx="3">
                  <c:v>0.47626183940536271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Slag!$H$43</c:f>
              <c:strCache>
                <c:ptCount val="1"/>
                <c:pt idx="0">
                  <c:v>MgO</c:v>
                </c:pt>
              </c:strCache>
            </c:strRef>
          </c:tx>
          <c:spPr>
            <a:ln w="63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triangle"/>
            <c:size val="6"/>
            <c:spPr>
              <a:solidFill>
                <a:schemeClr val="bg1"/>
              </a:solidFill>
              <a:ln w="6350">
                <a:solidFill>
                  <a:schemeClr val="tx1"/>
                </a:solidFill>
              </a:ln>
              <a:effectLst/>
            </c:spPr>
          </c:marker>
          <c:xVal>
            <c:numRef>
              <c:f>Slag!$I$39:$L$39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80</c:v>
                </c:pt>
              </c:numCache>
            </c:numRef>
          </c:xVal>
          <c:yVal>
            <c:numRef>
              <c:f>Slag!$I$43:$L$43</c:f>
              <c:numCache>
                <c:formatCode>0.00</c:formatCode>
                <c:ptCount val="4"/>
                <c:pt idx="0">
                  <c:v>3.6674336749398053</c:v>
                </c:pt>
                <c:pt idx="1">
                  <c:v>3.64857410713772</c:v>
                </c:pt>
                <c:pt idx="2">
                  <c:v>3.72510293014059</c:v>
                </c:pt>
                <c:pt idx="3">
                  <c:v>3.2096625778471441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Slag!$H$44</c:f>
              <c:strCache>
                <c:ptCount val="1"/>
                <c:pt idx="0">
                  <c:v>MnO</c:v>
                </c:pt>
              </c:strCache>
            </c:strRef>
          </c:tx>
          <c:spPr>
            <a:ln w="63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6350">
                <a:noFill/>
              </a:ln>
              <a:effectLst/>
            </c:spPr>
          </c:marker>
          <c:xVal>
            <c:numRef>
              <c:f>Slag!$I$39:$L$39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80</c:v>
                </c:pt>
              </c:numCache>
            </c:numRef>
          </c:xVal>
          <c:yVal>
            <c:numRef>
              <c:f>Slag!$I$44:$L$44</c:f>
              <c:numCache>
                <c:formatCode>0.00</c:formatCode>
                <c:ptCount val="4"/>
                <c:pt idx="0">
                  <c:v>6.0237520432593081</c:v>
                </c:pt>
                <c:pt idx="1">
                  <c:v>5.5991203247422447</c:v>
                </c:pt>
                <c:pt idx="2">
                  <c:v>4.5049270575277998</c:v>
                </c:pt>
                <c:pt idx="3">
                  <c:v>2.4904155792773794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Slag!$H$45</c:f>
              <c:strCache>
                <c:ptCount val="1"/>
                <c:pt idx="0">
                  <c:v>P2O5</c:v>
                </c:pt>
              </c:strCache>
            </c:strRef>
          </c:tx>
          <c:spPr>
            <a:ln w="6350" cap="rnd">
              <a:solidFill>
                <a:srgbClr val="FF000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FF0000"/>
              </a:solidFill>
              <a:ln w="6350">
                <a:noFill/>
              </a:ln>
              <a:effectLst/>
            </c:spPr>
          </c:marker>
          <c:xVal>
            <c:numRef>
              <c:f>Slag!$I$39:$L$39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80</c:v>
                </c:pt>
              </c:numCache>
            </c:numRef>
          </c:xVal>
          <c:yVal>
            <c:numRef>
              <c:f>Slag!$I$45:$L$45</c:f>
              <c:numCache>
                <c:formatCode>0.00</c:formatCode>
                <c:ptCount val="4"/>
                <c:pt idx="0">
                  <c:v>3.7724061848379913</c:v>
                </c:pt>
                <c:pt idx="1">
                  <c:v>1.34000513123513</c:v>
                </c:pt>
                <c:pt idx="2">
                  <c:v>0.4772656699685433</c:v>
                </c:pt>
                <c:pt idx="3">
                  <c:v>9.0836866805049543E-2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Slag!$H$46</c:f>
              <c:strCache>
                <c:ptCount val="1"/>
                <c:pt idx="0">
                  <c:v>SiO2</c:v>
                </c:pt>
              </c:strCache>
            </c:strRef>
          </c:tx>
          <c:spPr>
            <a:ln w="63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square"/>
            <c:size val="5"/>
            <c:spPr>
              <a:solidFill>
                <a:schemeClr val="bg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Slag!$I$39:$L$39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80</c:v>
                </c:pt>
              </c:numCache>
            </c:numRef>
          </c:xVal>
          <c:yVal>
            <c:numRef>
              <c:f>Slag!$I$46:$L$46</c:f>
              <c:numCache>
                <c:formatCode>0.00</c:formatCode>
                <c:ptCount val="4"/>
                <c:pt idx="0">
                  <c:v>25.539491253967672</c:v>
                </c:pt>
                <c:pt idx="1">
                  <c:v>27.110118601875801</c:v>
                </c:pt>
                <c:pt idx="2">
                  <c:v>26.349273411629198</c:v>
                </c:pt>
                <c:pt idx="3">
                  <c:v>26.627836049327399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2650448"/>
        <c:axId val="381582600"/>
      </c:scatterChart>
      <c:valAx>
        <c:axId val="382650448"/>
        <c:scaling>
          <c:orientation val="minMax"/>
          <c:max val="98"/>
          <c:min val="0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81582600"/>
        <c:crosses val="autoZero"/>
        <c:crossBetween val="midCat"/>
      </c:valAx>
      <c:valAx>
        <c:axId val="381582600"/>
        <c:scaling>
          <c:orientation val="minMax"/>
        </c:scaling>
        <c:delete val="0"/>
        <c:axPos val="l"/>
        <c:numFmt formatCode="0.0" sourceLinked="0"/>
        <c:majorTickMark val="in"/>
        <c:minorTickMark val="none"/>
        <c:tickLblPos val="nextTo"/>
        <c:spPr>
          <a:solidFill>
            <a:schemeClr val="bg1"/>
          </a:solidFill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ln>
                  <a:noFill/>
                </a:ln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82650448"/>
        <c:crosses val="autoZero"/>
        <c:crossBetween val="midCat"/>
      </c:valAx>
      <c:spPr>
        <a:noFill/>
        <a:ln w="12700"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en-US" altLang="ko-KR" sz="1600" b="1" dirty="0" err="1" smtClean="0">
                <a:latin typeface="Times New Roman" pitchFamily="18" charset="0"/>
                <a:cs typeface="Times New Roman" pitchFamily="18" charset="0"/>
              </a:rPr>
              <a:t>MnO</a:t>
            </a:r>
            <a:r>
              <a:rPr lang="en-US" altLang="ko-KR" sz="1600" b="1" dirty="0" smtClean="0">
                <a:latin typeface="Times New Roman" pitchFamily="18" charset="0"/>
                <a:cs typeface="Times New Roman" pitchFamily="18" charset="0"/>
              </a:rPr>
              <a:t> Contents in Slag</a:t>
            </a:r>
            <a:endParaRPr lang="en-US" altLang="ko-KR" sz="1600" b="1" dirty="0">
              <a:latin typeface="Times New Roman" pitchFamily="18" charset="0"/>
              <a:cs typeface="Times New Roman" pitchFamily="18" charset="0"/>
            </a:endParaRPr>
          </a:p>
        </c:rich>
      </c:tx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419685039370079"/>
          <c:y val="0.17218759113444151"/>
          <c:w val="0.85116426071741036"/>
          <c:h val="0.60592920676582096"/>
        </c:manualLayout>
      </c:layout>
      <c:scatterChart>
        <c:scatterStyle val="lineMarker"/>
        <c:varyColors val="0"/>
        <c:ser>
          <c:idx val="0"/>
          <c:order val="0"/>
          <c:tx>
            <c:strRef>
              <c:f>Slag!$H$69</c:f>
              <c:strCache>
                <c:ptCount val="1"/>
                <c:pt idx="0">
                  <c:v>Slag C</c:v>
                </c:pt>
              </c:strCache>
            </c:strRef>
          </c:tx>
          <c:spPr>
            <a:ln w="6350" cap="rnd">
              <a:solidFill>
                <a:srgbClr val="00B0F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00B0F0"/>
              </a:solidFill>
              <a:ln w="9525">
                <a:noFill/>
              </a:ln>
              <a:effectLst/>
            </c:spPr>
          </c:marker>
          <c:xVal>
            <c:numRef>
              <c:f>Slag!$I$68:$L$68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80</c:v>
                </c:pt>
              </c:numCache>
            </c:numRef>
          </c:xVal>
          <c:yVal>
            <c:numRef>
              <c:f>Slag!$I$69:$L$69</c:f>
              <c:numCache>
                <c:formatCode>0.00</c:formatCode>
                <c:ptCount val="4"/>
                <c:pt idx="0">
                  <c:v>5.6134878514545292</c:v>
                </c:pt>
                <c:pt idx="1">
                  <c:v>2.444835935603892</c:v>
                </c:pt>
                <c:pt idx="2">
                  <c:v>1.9232577268976629</c:v>
                </c:pt>
                <c:pt idx="3">
                  <c:v>0.80547316392685897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Slag!$H$70</c:f>
              <c:strCache>
                <c:ptCount val="1"/>
                <c:pt idx="0">
                  <c:v>Slag D</c:v>
                </c:pt>
              </c:strCache>
            </c:strRef>
          </c:tx>
          <c:spPr>
            <a:ln w="63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noFill/>
              </a:ln>
              <a:effectLst/>
            </c:spPr>
          </c:marker>
          <c:xVal>
            <c:numRef>
              <c:f>Slag!$I$68:$L$68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80</c:v>
                </c:pt>
              </c:numCache>
            </c:numRef>
          </c:xVal>
          <c:yVal>
            <c:numRef>
              <c:f>Slag!$I$70:$L$70</c:f>
              <c:numCache>
                <c:formatCode>0.00</c:formatCode>
                <c:ptCount val="4"/>
                <c:pt idx="0">
                  <c:v>6.0237520432593081</c:v>
                </c:pt>
                <c:pt idx="1">
                  <c:v>5.5991203247422447</c:v>
                </c:pt>
                <c:pt idx="2">
                  <c:v>4.5049270575277998</c:v>
                </c:pt>
                <c:pt idx="3">
                  <c:v>2.4904155792773794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Slag!$H$71</c:f>
              <c:strCache>
                <c:ptCount val="1"/>
                <c:pt idx="0">
                  <c:v>Slag E</c:v>
                </c:pt>
              </c:strCache>
            </c:strRef>
          </c:tx>
          <c:spPr>
            <a:ln w="6350" cap="rnd">
              <a:solidFill>
                <a:srgbClr val="FF0000"/>
              </a:solidFill>
              <a:round/>
            </a:ln>
            <a:effectLst/>
          </c:spPr>
          <c:marker>
            <c:symbol val="triangle"/>
            <c:size val="7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numRef>
              <c:f>Slag!$I$68:$L$68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80</c:v>
                </c:pt>
              </c:numCache>
            </c:numRef>
          </c:xVal>
          <c:yVal>
            <c:numRef>
              <c:f>Slag!$I$71:$L$71</c:f>
              <c:numCache>
                <c:formatCode>0.00</c:formatCode>
                <c:ptCount val="4"/>
                <c:pt idx="0">
                  <c:v>5.5382153345569263</c:v>
                </c:pt>
                <c:pt idx="1">
                  <c:v>6.2650515952507142</c:v>
                </c:pt>
                <c:pt idx="2">
                  <c:v>4.9263581802511043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1581816"/>
        <c:axId val="398724664"/>
      </c:scatterChart>
      <c:valAx>
        <c:axId val="381581816"/>
        <c:scaling>
          <c:orientation val="minMax"/>
          <c:max val="85"/>
          <c:min val="0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398724664"/>
        <c:crosses val="autoZero"/>
        <c:crossBetween val="midCat"/>
      </c:valAx>
      <c:valAx>
        <c:axId val="398724664"/>
        <c:scaling>
          <c:orientation val="minMax"/>
          <c:max val="9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381581816"/>
        <c:crosses val="autoZero"/>
        <c:crossBetween val="midCat"/>
        <c:majorUnit val="2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en-US" altLang="ko-KR" sz="16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altLang="ko-KR" sz="16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ko-KR" sz="16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ko-KR" sz="1600" b="1" baseline="-25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altLang="ko-KR" sz="1600" b="1" dirty="0">
                <a:latin typeface="Times New Roman" pitchFamily="18" charset="0"/>
                <a:cs typeface="Times New Roman" pitchFamily="18" charset="0"/>
              </a:rPr>
              <a:t> Contents in Slag  </a:t>
            </a:r>
          </a:p>
        </c:rich>
      </c:tx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419685039370079"/>
          <c:y val="0.17218759113444151"/>
          <c:w val="0.85116426071741036"/>
          <c:h val="0.60592920676582096"/>
        </c:manualLayout>
      </c:layout>
      <c:scatterChart>
        <c:scatterStyle val="lineMarker"/>
        <c:varyColors val="0"/>
        <c:ser>
          <c:idx val="0"/>
          <c:order val="0"/>
          <c:tx>
            <c:strRef>
              <c:f>Slag!$H$69</c:f>
              <c:strCache>
                <c:ptCount val="1"/>
                <c:pt idx="0">
                  <c:v>Slag C</c:v>
                </c:pt>
              </c:strCache>
            </c:strRef>
          </c:tx>
          <c:spPr>
            <a:ln w="6350" cap="rnd">
              <a:solidFill>
                <a:srgbClr val="00B0F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00B0F0"/>
              </a:solidFill>
              <a:ln w="9525">
                <a:noFill/>
              </a:ln>
              <a:effectLst/>
            </c:spPr>
          </c:marker>
          <c:xVal>
            <c:numRef>
              <c:f>Slag!$O$68:$R$68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80</c:v>
                </c:pt>
              </c:numCache>
            </c:numRef>
          </c:xVal>
          <c:yVal>
            <c:numRef>
              <c:f>Slag!$O$69:$R$69</c:f>
              <c:numCache>
                <c:formatCode>0.00</c:formatCode>
                <c:ptCount val="4"/>
                <c:pt idx="0">
                  <c:v>4.0566888739089935</c:v>
                </c:pt>
                <c:pt idx="1">
                  <c:v>2.756776072375223</c:v>
                </c:pt>
                <c:pt idx="2">
                  <c:v>2.2155249681142792</c:v>
                </c:pt>
                <c:pt idx="3">
                  <c:v>1.6751305475910818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Slag!$H$70</c:f>
              <c:strCache>
                <c:ptCount val="1"/>
                <c:pt idx="0">
                  <c:v>Slag D</c:v>
                </c:pt>
              </c:strCache>
            </c:strRef>
          </c:tx>
          <c:spPr>
            <a:ln w="63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noFill/>
              </a:ln>
              <a:effectLst/>
            </c:spPr>
          </c:marker>
          <c:xVal>
            <c:numRef>
              <c:f>Slag!$O$68:$R$68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80</c:v>
                </c:pt>
              </c:numCache>
            </c:numRef>
          </c:xVal>
          <c:yVal>
            <c:numRef>
              <c:f>Slag!$O$70:$R$70</c:f>
              <c:numCache>
                <c:formatCode>0.00</c:formatCode>
                <c:ptCount val="4"/>
                <c:pt idx="0">
                  <c:v>3.7724061848379913</c:v>
                </c:pt>
                <c:pt idx="1">
                  <c:v>1.34000513123513</c:v>
                </c:pt>
                <c:pt idx="2">
                  <c:v>0.4772656699685433</c:v>
                </c:pt>
                <c:pt idx="3">
                  <c:v>9.0836866805049543E-2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Slag!$H$71</c:f>
              <c:strCache>
                <c:ptCount val="1"/>
                <c:pt idx="0">
                  <c:v>Slag E</c:v>
                </c:pt>
              </c:strCache>
            </c:strRef>
          </c:tx>
          <c:spPr>
            <a:ln w="6350" cap="rnd">
              <a:solidFill>
                <a:srgbClr val="FF0000"/>
              </a:solidFill>
              <a:round/>
            </a:ln>
            <a:effectLst/>
          </c:spPr>
          <c:marker>
            <c:symbol val="triangle"/>
            <c:size val="7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numRef>
              <c:f>Slag!$O$68:$R$68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80</c:v>
                </c:pt>
              </c:numCache>
            </c:numRef>
          </c:xVal>
          <c:yVal>
            <c:numRef>
              <c:f>Slag!$O$71:$R$71</c:f>
              <c:numCache>
                <c:formatCode>0.00</c:formatCode>
                <c:ptCount val="4"/>
                <c:pt idx="0">
                  <c:v>3.9124324861446245</c:v>
                </c:pt>
                <c:pt idx="1">
                  <c:v>0.16164521252039199</c:v>
                </c:pt>
                <c:pt idx="2">
                  <c:v>6.1599887044448479E-2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8723096"/>
        <c:axId val="398726232"/>
      </c:scatterChart>
      <c:valAx>
        <c:axId val="398723096"/>
        <c:scaling>
          <c:orientation val="minMax"/>
          <c:max val="85"/>
          <c:min val="0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398726232"/>
        <c:crosses val="autoZero"/>
        <c:crossBetween val="midCat"/>
      </c:valAx>
      <c:valAx>
        <c:axId val="398726232"/>
        <c:scaling>
          <c:orientation val="minMax"/>
          <c:max val="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398723096"/>
        <c:crosses val="autoZero"/>
        <c:crossBetween val="midCat"/>
        <c:majorUnit val="1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en-US" altLang="ko-KR" sz="1600" b="1" dirty="0" err="1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en-US" altLang="ko-KR" sz="1600" b="1" dirty="0">
                <a:latin typeface="Times New Roman" pitchFamily="18" charset="0"/>
                <a:cs typeface="Times New Roman" pitchFamily="18" charset="0"/>
              </a:rPr>
              <a:t> Contents in Metal</a:t>
            </a:r>
          </a:p>
        </c:rich>
      </c:tx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419685039370079"/>
          <c:y val="0.17218759113444151"/>
          <c:w val="0.85116426071741036"/>
          <c:h val="0.60592920676582096"/>
        </c:manualLayout>
      </c:layout>
      <c:scatterChart>
        <c:scatterStyle val="lineMarker"/>
        <c:varyColors val="0"/>
        <c:ser>
          <c:idx val="0"/>
          <c:order val="0"/>
          <c:tx>
            <c:strRef>
              <c:f>Slag!$T$69</c:f>
              <c:strCache>
                <c:ptCount val="1"/>
                <c:pt idx="0">
                  <c:v>Slag C</c:v>
                </c:pt>
              </c:strCache>
            </c:strRef>
          </c:tx>
          <c:spPr>
            <a:ln w="6350" cap="rnd">
              <a:solidFill>
                <a:srgbClr val="00B0F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00B0F0"/>
              </a:solidFill>
              <a:ln w="9525">
                <a:noFill/>
              </a:ln>
              <a:effectLst/>
            </c:spPr>
          </c:marker>
          <c:xVal>
            <c:numRef>
              <c:f>Slag!$U$68:$X$68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80</c:v>
                </c:pt>
              </c:numCache>
            </c:numRef>
          </c:xVal>
          <c:yVal>
            <c:numRef>
              <c:f>Slag!$U$69:$X$69</c:f>
              <c:numCache>
                <c:formatCode>0.00</c:formatCode>
                <c:ptCount val="4"/>
                <c:pt idx="0" formatCode="General">
                  <c:v>0</c:v>
                </c:pt>
                <c:pt idx="1">
                  <c:v>12.569624469057276</c:v>
                </c:pt>
                <c:pt idx="2">
                  <c:v>13.455735504904704</c:v>
                </c:pt>
                <c:pt idx="3">
                  <c:v>16.161014305686543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Slag!$T$70</c:f>
              <c:strCache>
                <c:ptCount val="1"/>
                <c:pt idx="0">
                  <c:v>Slag D</c:v>
                </c:pt>
              </c:strCache>
            </c:strRef>
          </c:tx>
          <c:spPr>
            <a:ln w="63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noFill/>
              </a:ln>
              <a:effectLst/>
            </c:spPr>
          </c:marker>
          <c:xVal>
            <c:numRef>
              <c:f>Slag!$U$68:$X$68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80</c:v>
                </c:pt>
              </c:numCache>
            </c:numRef>
          </c:xVal>
          <c:yVal>
            <c:numRef>
              <c:f>Slag!$U$70:$X$70</c:f>
              <c:numCache>
                <c:formatCode>0.00</c:formatCode>
                <c:ptCount val="4"/>
                <c:pt idx="0" formatCode="General">
                  <c:v>0</c:v>
                </c:pt>
                <c:pt idx="1">
                  <c:v>1.5125463734434199</c:v>
                </c:pt>
                <c:pt idx="2">
                  <c:v>2.6854170524676428</c:v>
                </c:pt>
                <c:pt idx="3">
                  <c:v>5.9799772915792238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Slag!$T$71</c:f>
              <c:strCache>
                <c:ptCount val="1"/>
                <c:pt idx="0">
                  <c:v>Slag E</c:v>
                </c:pt>
              </c:strCache>
            </c:strRef>
          </c:tx>
          <c:spPr>
            <a:ln w="6350" cap="rnd">
              <a:solidFill>
                <a:srgbClr val="FF0000"/>
              </a:solidFill>
              <a:round/>
            </a:ln>
            <a:effectLst/>
          </c:spPr>
          <c:marker>
            <c:symbol val="triangle"/>
            <c:size val="7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numRef>
              <c:f>Slag!$U$68:$X$68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80</c:v>
                </c:pt>
              </c:numCache>
            </c:numRef>
          </c:xVal>
          <c:yVal>
            <c:numRef>
              <c:f>Slag!$U$71:$X$71</c:f>
              <c:numCache>
                <c:formatCode>0.00</c:formatCode>
                <c:ptCount val="4"/>
                <c:pt idx="0" formatCode="General">
                  <c:v>0</c:v>
                </c:pt>
                <c:pt idx="1">
                  <c:v>0.95344399942426483</c:v>
                </c:pt>
                <c:pt idx="2">
                  <c:v>2.2661023805425624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8727800"/>
        <c:axId val="398727408"/>
      </c:scatterChart>
      <c:valAx>
        <c:axId val="398727800"/>
        <c:scaling>
          <c:orientation val="minMax"/>
          <c:max val="85"/>
          <c:min val="0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398727408"/>
        <c:crosses val="autoZero"/>
        <c:crossBetween val="midCat"/>
      </c:valAx>
      <c:valAx>
        <c:axId val="398727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398727800"/>
        <c:crosses val="autoZero"/>
        <c:crossBetween val="midCat"/>
        <c:majorUnit val="4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en-US" altLang="ko-KR" sz="1600" b="1" dirty="0">
                <a:latin typeface="Times New Roman" pitchFamily="18" charset="0"/>
                <a:cs typeface="Times New Roman" pitchFamily="18" charset="0"/>
              </a:rPr>
              <a:t>P Contents in Metal</a:t>
            </a:r>
          </a:p>
        </c:rich>
      </c:tx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419685039370079"/>
          <c:y val="0.17218759113444151"/>
          <c:w val="0.85116426071741036"/>
          <c:h val="0.60592920676582096"/>
        </c:manualLayout>
      </c:layout>
      <c:scatterChart>
        <c:scatterStyle val="lineMarker"/>
        <c:varyColors val="0"/>
        <c:ser>
          <c:idx val="0"/>
          <c:order val="0"/>
          <c:tx>
            <c:strRef>
              <c:f>Slag!$T$69</c:f>
              <c:strCache>
                <c:ptCount val="1"/>
                <c:pt idx="0">
                  <c:v>Slag C</c:v>
                </c:pt>
              </c:strCache>
            </c:strRef>
          </c:tx>
          <c:spPr>
            <a:ln w="6350" cap="rnd">
              <a:solidFill>
                <a:srgbClr val="00B0F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00B0F0"/>
              </a:solidFill>
              <a:ln w="9525">
                <a:noFill/>
              </a:ln>
              <a:effectLst/>
            </c:spPr>
          </c:marker>
          <c:xVal>
            <c:numRef>
              <c:f>Slag!$AA$68:$AD$68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80</c:v>
                </c:pt>
              </c:numCache>
            </c:numRef>
          </c:xVal>
          <c:yVal>
            <c:numRef>
              <c:f>Slag!$AA$69:$AD$69</c:f>
              <c:numCache>
                <c:formatCode>0.00</c:formatCode>
                <c:ptCount val="4"/>
                <c:pt idx="0" formatCode="General">
                  <c:v>0</c:v>
                </c:pt>
                <c:pt idx="1">
                  <c:v>3.2424019811311355</c:v>
                </c:pt>
                <c:pt idx="2">
                  <c:v>3.7458733022555548</c:v>
                </c:pt>
                <c:pt idx="3">
                  <c:v>4.2237615074829309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Slag!$T$70</c:f>
              <c:strCache>
                <c:ptCount val="1"/>
                <c:pt idx="0">
                  <c:v>Slag D</c:v>
                </c:pt>
              </c:strCache>
            </c:strRef>
          </c:tx>
          <c:spPr>
            <a:ln w="63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noFill/>
              </a:ln>
              <a:effectLst/>
            </c:spPr>
          </c:marker>
          <c:xVal>
            <c:numRef>
              <c:f>Slag!$AA$68:$AD$68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80</c:v>
                </c:pt>
              </c:numCache>
            </c:numRef>
          </c:xVal>
          <c:yVal>
            <c:numRef>
              <c:f>Slag!$AA$70:$AD$70</c:f>
              <c:numCache>
                <c:formatCode>0.00</c:formatCode>
                <c:ptCount val="4"/>
                <c:pt idx="0" formatCode="General">
                  <c:v>0</c:v>
                </c:pt>
                <c:pt idx="1">
                  <c:v>6.2965970394313304</c:v>
                </c:pt>
                <c:pt idx="2">
                  <c:v>7.2856785786456397</c:v>
                </c:pt>
                <c:pt idx="3">
                  <c:v>8.1056396595410778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Slag!$T$71</c:f>
              <c:strCache>
                <c:ptCount val="1"/>
                <c:pt idx="0">
                  <c:v>Slag E</c:v>
                </c:pt>
              </c:strCache>
            </c:strRef>
          </c:tx>
          <c:spPr>
            <a:ln w="6350" cap="rnd">
              <a:solidFill>
                <a:srgbClr val="FF0000"/>
              </a:solidFill>
              <a:round/>
            </a:ln>
            <a:effectLst/>
          </c:spPr>
          <c:marker>
            <c:symbol val="triangle"/>
            <c:size val="7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numRef>
              <c:f>Slag!$AA$68:$AD$68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80</c:v>
                </c:pt>
              </c:numCache>
            </c:numRef>
          </c:xVal>
          <c:yVal>
            <c:numRef>
              <c:f>Slag!$AA$71:$AD$71</c:f>
              <c:numCache>
                <c:formatCode>0.00</c:formatCode>
                <c:ptCount val="4"/>
                <c:pt idx="0" formatCode="General">
                  <c:v>0</c:v>
                </c:pt>
                <c:pt idx="1">
                  <c:v>7.9920510043795527</c:v>
                </c:pt>
                <c:pt idx="2">
                  <c:v>8.0447110628931124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8728584"/>
        <c:axId val="398725448"/>
      </c:scatterChart>
      <c:valAx>
        <c:axId val="398728584"/>
        <c:scaling>
          <c:orientation val="minMax"/>
          <c:max val="85"/>
          <c:min val="0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398725448"/>
        <c:crosses val="autoZero"/>
        <c:crossBetween val="midCat"/>
      </c:valAx>
      <c:valAx>
        <c:axId val="398725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398728584"/>
        <c:crosses val="autoZero"/>
        <c:crossBetween val="midCat"/>
        <c:majorUnit val="2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>
                <a:solidFill>
                  <a:sysClr val="windowText" lastClr="000000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en-US" altLang="ko-KR" sz="1600" dirty="0" smtClean="0">
                <a:solidFill>
                  <a:sysClr val="windowText" lastClr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Mass Balance of Manganese</a:t>
            </a:r>
            <a:endParaRPr lang="en-US" altLang="ko-KR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26122953603995069"/>
          <c:y val="6.5776298434489566E-2"/>
        </c:manualLayout>
      </c:layout>
      <c:overlay val="1"/>
      <c:spPr>
        <a:noFill/>
        <a:ln w="6350" cap="flat" cmpd="sng" algn="ctr">
          <a:solidFill>
            <a:sysClr val="window" lastClr="FFFFFF"/>
          </a:solidFill>
          <a:prstDash val="solid"/>
          <a:miter lim="800000"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1808573928258968"/>
          <c:y val="0.15373008191050883"/>
          <c:w val="0.85135870516185486"/>
          <c:h val="0.6475348366731195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Slag!$AN$30</c:f>
              <c:strCache>
                <c:ptCount val="1"/>
                <c:pt idx="0">
                  <c:v>Metal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rgbClr val="FFFF00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dPt>
            <c:idx val="5"/>
            <c:invertIfNegative val="0"/>
            <c:bubble3D val="0"/>
          </c:dPt>
          <c:dPt>
            <c:idx val="8"/>
            <c:invertIfNegative val="0"/>
            <c:bubble3D val="0"/>
            <c:spPr>
              <a:solidFill>
                <a:srgbClr val="FFFF00"/>
              </a:solidFill>
              <a:ln>
                <a:solidFill>
                  <a:sysClr val="windowText" lastClr="000000"/>
                </a:solidFill>
              </a:ln>
              <a:effectLst/>
            </c:spPr>
          </c:dPt>
          <c:cat>
            <c:strRef>
              <c:f>Slag!$AO$29:$AY$29</c:f>
              <c:strCache>
                <c:ptCount val="11"/>
                <c:pt idx="0">
                  <c:v>Total</c:v>
                </c:pt>
                <c:pt idx="1">
                  <c:v>20</c:v>
                </c:pt>
                <c:pt idx="2">
                  <c:v>40</c:v>
                </c:pt>
                <c:pt idx="4">
                  <c:v>Total</c:v>
                </c:pt>
                <c:pt idx="5">
                  <c:v>20</c:v>
                </c:pt>
                <c:pt idx="6">
                  <c:v>40</c:v>
                </c:pt>
                <c:pt idx="8">
                  <c:v>Total</c:v>
                </c:pt>
                <c:pt idx="9">
                  <c:v>20</c:v>
                </c:pt>
                <c:pt idx="10">
                  <c:v>40</c:v>
                </c:pt>
              </c:strCache>
            </c:strRef>
          </c:cat>
          <c:val>
            <c:numRef>
              <c:f>Slag!$AO$30:$AY$30</c:f>
              <c:numCache>
                <c:formatCode>0.0000</c:formatCode>
                <c:ptCount val="11"/>
                <c:pt idx="0">
                  <c:v>0.13042296499000902</c:v>
                </c:pt>
                <c:pt idx="1">
                  <c:v>7.1728135783818661E-2</c:v>
                </c:pt>
                <c:pt idx="2">
                  <c:v>8.781516409003641E-2</c:v>
                </c:pt>
                <c:pt idx="4">
                  <c:v>0.13995498389525068</c:v>
                </c:pt>
                <c:pt idx="5">
                  <c:v>8.1936676145943528E-3</c:v>
                </c:pt>
                <c:pt idx="6">
                  <c:v>1.7664051688526635E-2</c:v>
                </c:pt>
                <c:pt idx="8">
                  <c:v>0.12867409421735698</c:v>
                </c:pt>
                <c:pt idx="9">
                  <c:v>6.0474843516401169E-3</c:v>
                </c:pt>
                <c:pt idx="10">
                  <c:v>1.4810904966510621E-2</c:v>
                </c:pt>
              </c:numCache>
            </c:numRef>
          </c:val>
        </c:ser>
        <c:ser>
          <c:idx val="1"/>
          <c:order val="1"/>
          <c:tx>
            <c:strRef>
              <c:f>Slag!$AN$31</c:f>
              <c:strCache>
                <c:ptCount val="1"/>
                <c:pt idx="0">
                  <c:v>Slag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Slag!$AO$29:$AY$29</c:f>
              <c:strCache>
                <c:ptCount val="11"/>
                <c:pt idx="0">
                  <c:v>Total</c:v>
                </c:pt>
                <c:pt idx="1">
                  <c:v>20</c:v>
                </c:pt>
                <c:pt idx="2">
                  <c:v>40</c:v>
                </c:pt>
                <c:pt idx="4">
                  <c:v>Total</c:v>
                </c:pt>
                <c:pt idx="5">
                  <c:v>20</c:v>
                </c:pt>
                <c:pt idx="6">
                  <c:v>40</c:v>
                </c:pt>
                <c:pt idx="8">
                  <c:v>Total</c:v>
                </c:pt>
                <c:pt idx="9">
                  <c:v>20</c:v>
                </c:pt>
                <c:pt idx="10">
                  <c:v>40</c:v>
                </c:pt>
              </c:strCache>
            </c:strRef>
          </c:cat>
          <c:val>
            <c:numRef>
              <c:f>Slag!$AO$31:$AY$31</c:f>
              <c:numCache>
                <c:formatCode>0.0000</c:formatCode>
                <c:ptCount val="11"/>
                <c:pt idx="1">
                  <c:v>4.3801851582167275E-2</c:v>
                </c:pt>
                <c:pt idx="2">
                  <c:v>3.3857337332079178E-2</c:v>
                </c:pt>
                <c:pt idx="5">
                  <c:v>0.12291594385858706</c:v>
                </c:pt>
                <c:pt idx="6">
                  <c:v>0.10123203081457378</c:v>
                </c:pt>
                <c:pt idx="9">
                  <c:v>0.12262660986571687</c:v>
                </c:pt>
                <c:pt idx="10">
                  <c:v>0.11414789670126446</c:v>
                </c:pt>
              </c:numCache>
            </c:numRef>
          </c:val>
        </c:ser>
        <c:ser>
          <c:idx val="2"/>
          <c:order val="2"/>
          <c:tx>
            <c:strRef>
              <c:f>Slag!$AN$32</c:f>
              <c:strCache>
                <c:ptCount val="1"/>
                <c:pt idx="0">
                  <c:v>Unknown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Slag!$AO$29:$AY$29</c:f>
              <c:strCache>
                <c:ptCount val="11"/>
                <c:pt idx="0">
                  <c:v>Total</c:v>
                </c:pt>
                <c:pt idx="1">
                  <c:v>20</c:v>
                </c:pt>
                <c:pt idx="2">
                  <c:v>40</c:v>
                </c:pt>
                <c:pt idx="4">
                  <c:v>Total</c:v>
                </c:pt>
                <c:pt idx="5">
                  <c:v>20</c:v>
                </c:pt>
                <c:pt idx="6">
                  <c:v>40</c:v>
                </c:pt>
                <c:pt idx="8">
                  <c:v>Total</c:v>
                </c:pt>
                <c:pt idx="9">
                  <c:v>20</c:v>
                </c:pt>
                <c:pt idx="10">
                  <c:v>40</c:v>
                </c:pt>
              </c:strCache>
            </c:strRef>
          </c:cat>
          <c:val>
            <c:numRef>
              <c:f>Slag!$AO$32:$AY$32</c:f>
              <c:numCache>
                <c:formatCode>0.0000</c:formatCode>
                <c:ptCount val="11"/>
                <c:pt idx="1">
                  <c:v>1.4892977624023085E-2</c:v>
                </c:pt>
                <c:pt idx="2">
                  <c:v>8.7504635678934337E-3</c:v>
                </c:pt>
                <c:pt idx="5">
                  <c:v>8.8453724220692587E-3</c:v>
                </c:pt>
                <c:pt idx="6">
                  <c:v>2.1058901392150262E-2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8725840"/>
        <c:axId val="398721528"/>
      </c:barChart>
      <c:catAx>
        <c:axId val="398725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398721528"/>
        <c:crosses val="autoZero"/>
        <c:auto val="1"/>
        <c:lblAlgn val="ctr"/>
        <c:lblOffset val="100"/>
        <c:noMultiLvlLbl val="0"/>
      </c:catAx>
      <c:valAx>
        <c:axId val="398721528"/>
        <c:scaling>
          <c:orientation val="minMax"/>
          <c:max val="0.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398725840"/>
        <c:crosses val="autoZero"/>
        <c:crossBetween val="between"/>
        <c:majorUnit val="4.0000000000000008E-2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0.38688061728745482"/>
          <c:y val="0.16730577501060942"/>
          <c:w val="0.33734973753280839"/>
          <c:h val="7.8125546806649168E-2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  <c:userShapes r:id="rId3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3-31T14:47:04.548" idx="5">
    <p:pos x="10" y="10"/>
    <p:text/>
    <p:extLst>
      <p:ext uri="{C676402C-5697-4E1C-873F-D02D1690AC5C}">
        <p15:threadingInfo xmlns:p15="http://schemas.microsoft.com/office/powerpoint/2012/main" timeZoneBias="-540"/>
      </p:ext>
    </p:extLst>
  </p:cm>
</p:cmLst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0.56738</cdr:x>
      <cdr:y>0.24375</cdr:y>
    </cdr:from>
    <cdr:to>
      <cdr:x>0.76067</cdr:x>
      <cdr:y>0.40215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12252" y="515618"/>
          <a:ext cx="549267" cy="3350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b="1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Mn</a:t>
          </a:r>
          <a:endParaRPr lang="en-US" sz="1400" b="1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0.16002</cdr:x>
      <cdr:y>0.26538</cdr:y>
    </cdr:from>
    <cdr:to>
      <cdr:x>0.31869</cdr:x>
      <cdr:y>0.32238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726236" y="1146451"/>
          <a:ext cx="720080" cy="24622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square" rtlCol="0" anchor="ctr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en-US" sz="1000" b="1" dirty="0" smtClean="0">
              <a:latin typeface="Calibri" panose="020F0502020204030204" pitchFamily="34" charset="0"/>
              <a:cs typeface="Calibri" panose="020F0502020204030204" pitchFamily="34" charset="0"/>
            </a:rPr>
            <a:t>C/S = 1.49</a:t>
          </a:r>
          <a:endParaRPr lang="en-US" sz="1000" dirty="0"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  <cdr:relSizeAnchor xmlns:cdr="http://schemas.openxmlformats.org/drawingml/2006/chartDrawing">
    <cdr:from>
      <cdr:x>0.77881</cdr:x>
      <cdr:y>0.26538</cdr:y>
    </cdr:from>
    <cdr:to>
      <cdr:x>0.93976</cdr:x>
      <cdr:y>0.32238</cdr:y>
    </cdr:to>
    <cdr:sp macro="" textlink="">
      <cdr:nvSpPr>
        <cdr:cNvPr id="8" name="TextBox 2"/>
        <cdr:cNvSpPr txBox="1"/>
      </cdr:nvSpPr>
      <cdr:spPr>
        <a:xfrm xmlns:a="http://schemas.openxmlformats.org/drawingml/2006/main">
          <a:off x="3534548" y="1146451"/>
          <a:ext cx="730423" cy="24622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square" rtlCol="0" anchor="ctr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en-US" sz="1000" b="1" dirty="0" smtClean="0">
              <a:latin typeface="Calibri" panose="020F0502020204030204" pitchFamily="34" charset="0"/>
              <a:cs typeface="Calibri" panose="020F0502020204030204" pitchFamily="34" charset="0"/>
            </a:rPr>
            <a:t>C/S = 0.76</a:t>
          </a:r>
          <a:endParaRPr lang="en-US" sz="1000" b="1" dirty="0"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  <cdr:relSizeAnchor xmlns:cdr="http://schemas.openxmlformats.org/drawingml/2006/chartDrawing">
    <cdr:from>
      <cdr:x>0</cdr:x>
      <cdr:y>0.0856</cdr:y>
    </cdr:from>
    <cdr:to>
      <cdr:x>0.16078</cdr:x>
      <cdr:y>0.1462</cdr:y>
    </cdr:to>
    <cdr:sp macro="" textlink="">
      <cdr:nvSpPr>
        <cdr:cNvPr id="9" name="TextBox 3"/>
        <cdr:cNvSpPr txBox="1"/>
      </cdr:nvSpPr>
      <cdr:spPr>
        <a:xfrm xmlns:a="http://schemas.openxmlformats.org/drawingml/2006/main">
          <a:off x="0" y="347747"/>
          <a:ext cx="729687" cy="2462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ctr">
          <a:spAutoFit/>
        </a:bodyPr>
        <a:lstStyle xmlns:a="http://schemas.openxmlformats.org/drawingml/2006/main"/>
        <a:p xmlns:a="http://schemas.openxmlformats.org/drawingml/2006/main">
          <a:r>
            <a:rPr lang="en-US" sz="1000" dirty="0" smtClean="0">
              <a:latin typeface="Calibri" panose="020F0502020204030204" pitchFamily="34" charset="0"/>
              <a:cs typeface="Calibri" panose="020F0502020204030204" pitchFamily="34" charset="0"/>
            </a:rPr>
            <a:t>Weight (g)</a:t>
          </a:r>
          <a:endParaRPr lang="en-US" sz="1000" dirty="0"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  <cdr:relSizeAnchor xmlns:cdr="http://schemas.openxmlformats.org/drawingml/2006/chartDrawing">
    <cdr:from>
      <cdr:x>0.46787</cdr:x>
      <cdr:y>0.84013</cdr:y>
    </cdr:from>
    <cdr:to>
      <cdr:x>0.63133</cdr:x>
      <cdr:y>0.90745</cdr:y>
    </cdr:to>
    <cdr:sp macro="" textlink="">
      <cdr:nvSpPr>
        <cdr:cNvPr id="10" name="TextBox 4"/>
        <cdr:cNvSpPr txBox="1"/>
      </cdr:nvSpPr>
      <cdr:spPr>
        <a:xfrm xmlns:a="http://schemas.openxmlformats.org/drawingml/2006/main">
          <a:off x="2123373" y="3811267"/>
          <a:ext cx="741844" cy="3053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ctr">
          <a:spAutoFit/>
        </a:bodyPr>
        <a:lstStyle xmlns:a="http://schemas.openxmlformats.org/drawingml/2006/main"/>
        <a:p xmlns:a="http://schemas.openxmlformats.org/drawingml/2006/main">
          <a:r>
            <a:rPr lang="en-US" sz="900" b="1" dirty="0" smtClean="0"/>
            <a:t>Time</a:t>
          </a:r>
          <a:r>
            <a:rPr lang="en-US" sz="1000" dirty="0" smtClean="0"/>
            <a:t> (min)</a:t>
          </a:r>
          <a:endParaRPr lang="en-US" sz="1000" dirty="0"/>
        </a:p>
      </cdr:txBody>
    </cdr:sp>
  </cdr:relSizeAnchor>
  <cdr:relSizeAnchor xmlns:cdr="http://schemas.openxmlformats.org/drawingml/2006/chartDrawing">
    <cdr:from>
      <cdr:x>0.46963</cdr:x>
      <cdr:y>0.26538</cdr:y>
    </cdr:from>
    <cdr:to>
      <cdr:x>0.63601</cdr:x>
      <cdr:y>0.32238</cdr:y>
    </cdr:to>
    <cdr:sp macro="" textlink="">
      <cdr:nvSpPr>
        <cdr:cNvPr id="11" name="TextBox 5"/>
        <cdr:cNvSpPr txBox="1"/>
      </cdr:nvSpPr>
      <cdr:spPr>
        <a:xfrm xmlns:a="http://schemas.openxmlformats.org/drawingml/2006/main">
          <a:off x="2131372" y="1146451"/>
          <a:ext cx="755104" cy="24622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square" rtlCol="0" anchor="ctr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en-US" sz="1000" b="1" dirty="0" smtClean="0">
              <a:latin typeface="Calibri" panose="020F0502020204030204" pitchFamily="34" charset="0"/>
              <a:cs typeface="Calibri" panose="020F0502020204030204" pitchFamily="34" charset="0"/>
            </a:rPr>
            <a:t>C/S = 1.01</a:t>
          </a:r>
          <a:endParaRPr lang="en-US" sz="1000" b="1" dirty="0"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  <cdr:relSizeAnchor xmlns:cdr="http://schemas.openxmlformats.org/drawingml/2006/chartDrawing">
    <cdr:from>
      <cdr:x>0.12829</cdr:x>
      <cdr:y>0.15494</cdr:y>
    </cdr:from>
    <cdr:to>
      <cdr:x>0.25522</cdr:x>
      <cdr:y>0.22161</cdr:y>
    </cdr:to>
    <cdr:sp macro="" textlink="">
      <cdr:nvSpPr>
        <cdr:cNvPr id="12" name="TextBox 1"/>
        <cdr:cNvSpPr txBox="1"/>
      </cdr:nvSpPr>
      <cdr:spPr>
        <a:xfrm xmlns:a="http://schemas.openxmlformats.org/drawingml/2006/main">
          <a:off x="582220" y="669337"/>
          <a:ext cx="57606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1773K</a:t>
          </a:r>
          <a:endParaRPr lang="en-US" sz="11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0.26899</cdr:x>
      <cdr:y>0.69589</cdr:y>
    </cdr:from>
    <cdr:to>
      <cdr:x>0.34832</cdr:x>
      <cdr:y>0.7459</cdr:y>
    </cdr:to>
    <cdr:sp macro="" textlink="">
      <cdr:nvSpPr>
        <cdr:cNvPr id="13" name="TextBox 23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1220758" y="3006252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46.03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0.26899</cdr:x>
      <cdr:y>0.49874</cdr:y>
    </cdr:from>
    <cdr:to>
      <cdr:x>0.34832</cdr:x>
      <cdr:y>0.54875</cdr:y>
    </cdr:to>
    <cdr:sp macro="" textlink="">
      <cdr:nvSpPr>
        <cdr:cNvPr id="14" name="TextBox 25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1220758" y="2154555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41.38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0.26899</cdr:x>
      <cdr:y>0.37235</cdr:y>
    </cdr:from>
    <cdr:to>
      <cdr:x>0.34832</cdr:x>
      <cdr:y>0.42236</cdr:y>
    </cdr:to>
    <cdr:sp macro="" textlink="">
      <cdr:nvSpPr>
        <cdr:cNvPr id="15" name="TextBox 26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1220758" y="1608570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12.59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0.19099</cdr:x>
      <cdr:y>0.70237</cdr:y>
    </cdr:from>
    <cdr:to>
      <cdr:x>0.27033</cdr:x>
      <cdr:y>0.75237</cdr:y>
    </cdr:to>
    <cdr:sp macro="" textlink="">
      <cdr:nvSpPr>
        <cdr:cNvPr id="16" name="TextBox 27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866804" y="3034223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34.84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0.19099</cdr:x>
      <cdr:y>0.50132</cdr:y>
    </cdr:from>
    <cdr:to>
      <cdr:x>0.27033</cdr:x>
      <cdr:y>0.55132</cdr:y>
    </cdr:to>
    <cdr:sp macro="" textlink="">
      <cdr:nvSpPr>
        <cdr:cNvPr id="17" name="TextBox 28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866804" y="2165691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52.40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0.19099</cdr:x>
      <cdr:y>0.37235</cdr:y>
    </cdr:from>
    <cdr:to>
      <cdr:x>0.27033</cdr:x>
      <cdr:y>0.42236</cdr:y>
    </cdr:to>
    <cdr:sp macro="" textlink="">
      <cdr:nvSpPr>
        <cdr:cNvPr id="18" name="TextBox 29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866804" y="1608570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12.76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0.50286</cdr:x>
      <cdr:y>0.66526</cdr:y>
    </cdr:from>
    <cdr:to>
      <cdr:x>0.5822</cdr:x>
      <cdr:y>0.71527</cdr:y>
    </cdr:to>
    <cdr:sp macro="" textlink="">
      <cdr:nvSpPr>
        <cdr:cNvPr id="19" name="TextBox 23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2282190" y="2873932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66.44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0.50286</cdr:x>
      <cdr:y>0.44999</cdr:y>
    </cdr:from>
    <cdr:to>
      <cdr:x>0.5822</cdr:x>
      <cdr:y>0.5</cdr:y>
    </cdr:to>
    <cdr:sp macro="" textlink="">
      <cdr:nvSpPr>
        <cdr:cNvPr id="20" name="TextBox 25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2282190" y="1943976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33.56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0.58195</cdr:x>
      <cdr:y>0.59844</cdr:y>
    </cdr:from>
    <cdr:to>
      <cdr:x>0.66128</cdr:x>
      <cdr:y>0.64844</cdr:y>
    </cdr:to>
    <cdr:sp macro="" textlink="">
      <cdr:nvSpPr>
        <cdr:cNvPr id="21" name="TextBox 23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2641100" y="2585245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87.76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0.58195</cdr:x>
      <cdr:y>0.40128</cdr:y>
    </cdr:from>
    <cdr:to>
      <cdr:x>0.66128</cdr:x>
      <cdr:y>0.45129</cdr:y>
    </cdr:to>
    <cdr:sp macro="" textlink="">
      <cdr:nvSpPr>
        <cdr:cNvPr id="22" name="TextBox 25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2641100" y="1733548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12.24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0.81012</cdr:x>
      <cdr:y>0.58828</cdr:y>
    </cdr:from>
    <cdr:to>
      <cdr:x>0.88946</cdr:x>
      <cdr:y>0.63829</cdr:y>
    </cdr:to>
    <cdr:sp macro="" textlink="">
      <cdr:nvSpPr>
        <cdr:cNvPr id="23" name="TextBox 23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3676652" y="2541390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95.98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0.81012</cdr:x>
      <cdr:y>0.36172</cdr:y>
    </cdr:from>
    <cdr:to>
      <cdr:x>0.88946</cdr:x>
      <cdr:y>0.41172</cdr:y>
    </cdr:to>
    <cdr:sp macro="" textlink="">
      <cdr:nvSpPr>
        <cdr:cNvPr id="24" name="TextBox 25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3676652" y="1562610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4.02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0.88804</cdr:x>
      <cdr:y>0.3572</cdr:y>
    </cdr:from>
    <cdr:to>
      <cdr:x>0.96737</cdr:x>
      <cdr:y>0.4072</cdr:y>
    </cdr:to>
    <cdr:sp macro="" textlink="">
      <cdr:nvSpPr>
        <cdr:cNvPr id="25" name="TextBox 23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4030272" y="1543096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1.57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0.88804</cdr:x>
      <cdr:y>0.57329</cdr:y>
    </cdr:from>
    <cdr:to>
      <cdr:x>0.96737</cdr:x>
      <cdr:y>0.6233</cdr:y>
    </cdr:to>
    <cdr:sp macro="" textlink="">
      <cdr:nvSpPr>
        <cdr:cNvPr id="26" name="TextBox 25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4030272" y="2476615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98.43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0.41306</cdr:x>
      <cdr:y>0.88181</cdr:y>
    </cdr:from>
    <cdr:to>
      <cdr:x>0.62472</cdr:x>
      <cdr:y>1</cdr:y>
    </cdr:to>
    <cdr:sp macro="" textlink="">
      <cdr:nvSpPr>
        <cdr:cNvPr id="4" name="TextBox 2"/>
        <cdr:cNvSpPr txBox="1"/>
      </cdr:nvSpPr>
      <cdr:spPr>
        <a:xfrm xmlns:a="http://schemas.openxmlformats.org/drawingml/2006/main">
          <a:off x="1784408" y="1743510"/>
          <a:ext cx="914400" cy="2336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dirty="0" smtClean="0"/>
            <a:t>Time (min)</a:t>
          </a:r>
          <a:endParaRPr lang="en-US" sz="1100" dirty="0"/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0.41306</cdr:x>
      <cdr:y>0.88181</cdr:y>
    </cdr:from>
    <cdr:to>
      <cdr:x>0.62472</cdr:x>
      <cdr:y>1</cdr:y>
    </cdr:to>
    <cdr:sp macro="" textlink="">
      <cdr:nvSpPr>
        <cdr:cNvPr id="4" name="TextBox 2"/>
        <cdr:cNvSpPr txBox="1"/>
      </cdr:nvSpPr>
      <cdr:spPr>
        <a:xfrm xmlns:a="http://schemas.openxmlformats.org/drawingml/2006/main">
          <a:off x="1784408" y="1743510"/>
          <a:ext cx="914400" cy="2336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dirty="0" smtClean="0"/>
            <a:t>Time (min)</a:t>
          </a:r>
          <a:endParaRPr lang="en-US" sz="1100" dirty="0"/>
        </a:p>
      </cdr:txBody>
    </cdr: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0.41306</cdr:x>
      <cdr:y>0.88181</cdr:y>
    </cdr:from>
    <cdr:to>
      <cdr:x>0.62472</cdr:x>
      <cdr:y>1</cdr:y>
    </cdr:to>
    <cdr:sp macro="" textlink="">
      <cdr:nvSpPr>
        <cdr:cNvPr id="4" name="TextBox 2"/>
        <cdr:cNvSpPr txBox="1"/>
      </cdr:nvSpPr>
      <cdr:spPr>
        <a:xfrm xmlns:a="http://schemas.openxmlformats.org/drawingml/2006/main">
          <a:off x="1784408" y="1743510"/>
          <a:ext cx="914400" cy="2336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dirty="0" smtClean="0"/>
            <a:t>Time (min)</a:t>
          </a:r>
          <a:endParaRPr lang="en-US" sz="1100" dirty="0"/>
        </a:p>
      </cdr:txBody>
    </cdr: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0.41306</cdr:x>
      <cdr:y>0.88181</cdr:y>
    </cdr:from>
    <cdr:to>
      <cdr:x>0.62472</cdr:x>
      <cdr:y>1</cdr:y>
    </cdr:to>
    <cdr:sp macro="" textlink="">
      <cdr:nvSpPr>
        <cdr:cNvPr id="4" name="TextBox 2"/>
        <cdr:cNvSpPr txBox="1"/>
      </cdr:nvSpPr>
      <cdr:spPr>
        <a:xfrm xmlns:a="http://schemas.openxmlformats.org/drawingml/2006/main">
          <a:off x="1784408" y="1743510"/>
          <a:ext cx="914400" cy="2336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dirty="0" smtClean="0"/>
            <a:t>Time (min)</a:t>
          </a:r>
          <a:endParaRPr lang="en-US" sz="1100" dirty="0"/>
        </a:p>
      </cdr:txBody>
    </cdr: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0.25508</cdr:x>
      <cdr:y>0.28224</cdr:y>
    </cdr:from>
    <cdr:to>
      <cdr:x>0.36653</cdr:x>
      <cdr:y>0.34009</cdr:y>
    </cdr:to>
    <cdr:sp macro="" textlink="">
      <cdr:nvSpPr>
        <cdr:cNvPr id="2" name="TextBox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1166218" y="1126051"/>
          <a:ext cx="509542" cy="230832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square" rtlCol="0" anchor="ctr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en-US" sz="900" b="1" dirty="0" smtClean="0">
              <a:latin typeface="Calibri" panose="020F0502020204030204" pitchFamily="34" charset="0"/>
              <a:cs typeface="Calibri" panose="020F0502020204030204" pitchFamily="34" charset="0"/>
            </a:rPr>
            <a:t>1673K</a:t>
          </a:r>
          <a:endParaRPr lang="en-US" sz="900" dirty="0"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  <cdr:relSizeAnchor xmlns:cdr="http://schemas.openxmlformats.org/drawingml/2006/chartDrawing">
    <cdr:from>
      <cdr:x>0.82226</cdr:x>
      <cdr:y>0.28224</cdr:y>
    </cdr:from>
    <cdr:to>
      <cdr:x>0.92924</cdr:x>
      <cdr:y>0.34009</cdr:y>
    </cdr:to>
    <cdr:sp macro="" textlink="">
      <cdr:nvSpPr>
        <cdr:cNvPr id="3" name="TextBox 2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3759356" y="1126051"/>
          <a:ext cx="489116" cy="230832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square" rtlCol="0" anchor="ctr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en-US" sz="900" b="1" dirty="0" smtClean="0">
              <a:latin typeface="Calibri" panose="020F0502020204030204" pitchFamily="34" charset="0"/>
              <a:cs typeface="Calibri" panose="020F0502020204030204" pitchFamily="34" charset="0"/>
            </a:rPr>
            <a:t>1873K</a:t>
          </a:r>
          <a:endParaRPr lang="en-US" sz="900" b="1" dirty="0"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  <cdr:relSizeAnchor xmlns:cdr="http://schemas.openxmlformats.org/drawingml/2006/chartDrawing">
    <cdr:from>
      <cdr:x>0</cdr:x>
      <cdr:y>0.0617</cdr:y>
    </cdr:from>
    <cdr:to>
      <cdr:x>0.16766</cdr:x>
      <cdr:y>0.12342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0" y="246182"/>
          <a:ext cx="766557" cy="2462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ctr">
          <a:spAutoFit/>
        </a:bodyPr>
        <a:lstStyle xmlns:a="http://schemas.openxmlformats.org/drawingml/2006/main"/>
        <a:p xmlns:a="http://schemas.openxmlformats.org/drawingml/2006/main">
          <a:r>
            <a:rPr lang="en-US" sz="1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Weight (g)</a:t>
          </a:r>
          <a:endParaRPr lang="en-US" sz="1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0.46787</cdr:x>
      <cdr:y>0.86669</cdr:y>
    </cdr:from>
    <cdr:to>
      <cdr:x>0.64325</cdr:x>
      <cdr:y>0.92841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139102" y="3457904"/>
          <a:ext cx="801823" cy="2462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ctr">
          <a:spAutoFit/>
        </a:bodyPr>
        <a:lstStyle xmlns:a="http://schemas.openxmlformats.org/drawingml/2006/main"/>
        <a:p xmlns:a="http://schemas.openxmlformats.org/drawingml/2006/main">
          <a:r>
            <a:rPr lang="en-US" sz="1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Time (min)</a:t>
          </a:r>
          <a:endParaRPr lang="en-US" sz="1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0.53549</cdr:x>
      <cdr:y>0.28224</cdr:y>
    </cdr:from>
    <cdr:to>
      <cdr:x>0.64995</cdr:x>
      <cdr:y>0.34009</cdr:y>
    </cdr:to>
    <cdr:sp macro="" textlink="">
      <cdr:nvSpPr>
        <cdr:cNvPr id="6" name="TextBox 5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2448272" y="1126051"/>
          <a:ext cx="523306" cy="230832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square" rtlCol="0" anchor="ctr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en-US" sz="900" b="1" dirty="0" smtClean="0">
              <a:latin typeface="Calibri" panose="020F0502020204030204" pitchFamily="34" charset="0"/>
              <a:cs typeface="Calibri" panose="020F0502020204030204" pitchFamily="34" charset="0"/>
            </a:rPr>
            <a:t>1773K</a:t>
          </a:r>
          <a:endParaRPr lang="en-US" sz="900" b="1" dirty="0"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  <cdr:relSizeAnchor xmlns:cdr="http://schemas.openxmlformats.org/drawingml/2006/chartDrawing">
    <cdr:from>
      <cdr:x>0.21584</cdr:x>
      <cdr:y>0.75486</cdr:y>
    </cdr:from>
    <cdr:to>
      <cdr:x>0.29459</cdr:x>
      <cdr:y>0.80901</cdr:y>
    </cdr:to>
    <cdr:sp macro="" textlink="">
      <cdr:nvSpPr>
        <cdr:cNvPr id="7" name="TextBox 2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986840" y="3011711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4.79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0.21584</cdr:x>
      <cdr:y>0.54385</cdr:y>
    </cdr:from>
    <cdr:to>
      <cdr:x>0.29459</cdr:x>
      <cdr:y>0.59799</cdr:y>
    </cdr:to>
    <cdr:sp macro="" textlink="">
      <cdr:nvSpPr>
        <cdr:cNvPr id="8" name="TextBox 14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986840" y="2169824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93.35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0.21584</cdr:x>
      <cdr:y>0.35358</cdr:y>
    </cdr:from>
    <cdr:to>
      <cdr:x>0.29459</cdr:x>
      <cdr:y>0.40773</cdr:y>
    </cdr:to>
    <cdr:sp macro="" textlink="">
      <cdr:nvSpPr>
        <cdr:cNvPr id="9" name="TextBox 18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986840" y="1410715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1.86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0.3126</cdr:x>
      <cdr:y>0.75486</cdr:y>
    </cdr:from>
    <cdr:to>
      <cdr:x>0.39135</cdr:x>
      <cdr:y>0.80901</cdr:y>
    </cdr:to>
    <cdr:sp macro="" textlink="">
      <cdr:nvSpPr>
        <cdr:cNvPr id="10" name="TextBox 2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1429198" y="3011711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17.87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0.3126</cdr:x>
      <cdr:y>0.5619</cdr:y>
    </cdr:from>
    <cdr:to>
      <cdr:x>0.39135</cdr:x>
      <cdr:y>0.61604</cdr:y>
    </cdr:to>
    <cdr:sp macro="" textlink="">
      <cdr:nvSpPr>
        <cdr:cNvPr id="11" name="TextBox 14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1429198" y="2241832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73.34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0.3126</cdr:x>
      <cdr:y>0.38924</cdr:y>
    </cdr:from>
    <cdr:to>
      <cdr:x>0.39135</cdr:x>
      <cdr:y>0.44338</cdr:y>
    </cdr:to>
    <cdr:sp macro="" textlink="">
      <cdr:nvSpPr>
        <cdr:cNvPr id="12" name="TextBox 18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1429198" y="1552955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8.79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0.50392</cdr:x>
      <cdr:y>0.75327</cdr:y>
    </cdr:from>
    <cdr:to>
      <cdr:x>0.58267</cdr:x>
      <cdr:y>0.80741</cdr:y>
    </cdr:to>
    <cdr:sp macro="" textlink="">
      <cdr:nvSpPr>
        <cdr:cNvPr id="13" name="TextBox 2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2303939" y="3005361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4.70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0.50045</cdr:x>
      <cdr:y>0.53717</cdr:y>
    </cdr:from>
    <cdr:to>
      <cdr:x>0.5792</cdr:x>
      <cdr:y>0.59132</cdr:y>
    </cdr:to>
    <cdr:sp macro="" textlink="">
      <cdr:nvSpPr>
        <cdr:cNvPr id="14" name="TextBox 14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2288064" y="2143190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95.30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0.59828</cdr:x>
      <cdr:y>0.74849</cdr:y>
    </cdr:from>
    <cdr:to>
      <cdr:x>0.67703</cdr:x>
      <cdr:y>0.80264</cdr:y>
    </cdr:to>
    <cdr:sp macro="" textlink="">
      <cdr:nvSpPr>
        <cdr:cNvPr id="16" name="TextBox 2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2735352" y="2986311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11.51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0.59828</cdr:x>
      <cdr:y>0.53081</cdr:y>
    </cdr:from>
    <cdr:to>
      <cdr:x>0.67703</cdr:x>
      <cdr:y>0.58495</cdr:y>
    </cdr:to>
    <cdr:sp macro="" textlink="">
      <cdr:nvSpPr>
        <cdr:cNvPr id="17" name="TextBox 14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2735352" y="2117790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88.71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0.78659</cdr:x>
      <cdr:y>0.75884</cdr:y>
    </cdr:from>
    <cdr:to>
      <cdr:x>0.86534</cdr:x>
      <cdr:y>0.81298</cdr:y>
    </cdr:to>
    <cdr:sp macro="" textlink="">
      <cdr:nvSpPr>
        <cdr:cNvPr id="19" name="TextBox 2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3596273" y="3027586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4.95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0.7895</cdr:x>
      <cdr:y>0.53715</cdr:y>
    </cdr:from>
    <cdr:to>
      <cdr:x>0.86825</cdr:x>
      <cdr:y>0.59129</cdr:y>
    </cdr:to>
    <cdr:sp macro="" textlink="">
      <cdr:nvSpPr>
        <cdr:cNvPr id="20" name="TextBox 14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3609608" y="2143083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95.05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0.88227</cdr:x>
      <cdr:y>0.73964</cdr:y>
    </cdr:from>
    <cdr:to>
      <cdr:x>0.96102</cdr:x>
      <cdr:y>0.79378</cdr:y>
    </cdr:to>
    <cdr:sp macro="" textlink="">
      <cdr:nvSpPr>
        <cdr:cNvPr id="22" name="TextBox 2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4033728" y="2950971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20.51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0.88227</cdr:x>
      <cdr:y>0.49131</cdr:y>
    </cdr:from>
    <cdr:to>
      <cdr:x>0.96102</cdr:x>
      <cdr:y>0.54545</cdr:y>
    </cdr:to>
    <cdr:sp macro="" textlink="">
      <cdr:nvSpPr>
        <cdr:cNvPr id="23" name="TextBox 14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4033728" y="1960203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79.88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16.xml><?xml version="1.0" encoding="utf-8"?>
<c:userShapes xmlns:c="http://schemas.openxmlformats.org/drawingml/2006/chart">
  <cdr:relSizeAnchor xmlns:cdr="http://schemas.openxmlformats.org/drawingml/2006/chartDrawing">
    <cdr:from>
      <cdr:x>0.252</cdr:x>
      <cdr:y>0.28594</cdr:y>
    </cdr:from>
    <cdr:to>
      <cdr:x>0.36224</cdr:x>
      <cdr:y>0.3438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52128" y="1140847"/>
          <a:ext cx="504056" cy="230832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square" rtlCol="0" anchor="ctr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en-US" sz="900" b="1" dirty="0" smtClean="0">
              <a:latin typeface="Calibri" panose="020F0502020204030204" pitchFamily="34" charset="0"/>
              <a:cs typeface="Calibri" panose="020F0502020204030204" pitchFamily="34" charset="0"/>
            </a:rPr>
            <a:t>1673K</a:t>
          </a:r>
          <a:endParaRPr lang="en-US" sz="900" dirty="0"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  <cdr:relSizeAnchor xmlns:cdr="http://schemas.openxmlformats.org/drawingml/2006/chartDrawing">
    <cdr:from>
      <cdr:x>0.81899</cdr:x>
      <cdr:y>0.28594</cdr:y>
    </cdr:from>
    <cdr:to>
      <cdr:x>0.93213</cdr:x>
      <cdr:y>0.3438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744416" y="1140847"/>
          <a:ext cx="517302" cy="230832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square" rtlCol="0" anchor="ctr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en-US" sz="900" b="1" dirty="0" smtClean="0">
              <a:latin typeface="Calibri" panose="020F0502020204030204" pitchFamily="34" charset="0"/>
              <a:cs typeface="Calibri" panose="020F0502020204030204" pitchFamily="34" charset="0"/>
            </a:rPr>
            <a:t>1873K</a:t>
          </a:r>
          <a:endParaRPr lang="en-US" sz="900" b="1" dirty="0"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  <cdr:relSizeAnchor xmlns:cdr="http://schemas.openxmlformats.org/drawingml/2006/chartDrawing">
    <cdr:from>
      <cdr:x>0</cdr:x>
      <cdr:y>0.06363</cdr:y>
    </cdr:from>
    <cdr:to>
      <cdr:x>0.15469</cdr:x>
      <cdr:y>0.12149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0" y="253876"/>
          <a:ext cx="707245" cy="2308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ctr">
          <a:spAutoFit/>
        </a:bodyPr>
        <a:lstStyle xmlns:a="http://schemas.openxmlformats.org/drawingml/2006/main"/>
        <a:p xmlns:a="http://schemas.openxmlformats.org/drawingml/2006/main"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Weight (g)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0.46787</cdr:x>
      <cdr:y>0.85945</cdr:y>
    </cdr:from>
    <cdr:to>
      <cdr:x>0.64325</cdr:x>
      <cdr:y>0.92117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139102" y="3429016"/>
          <a:ext cx="801823" cy="2462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ctr">
          <a:spAutoFit/>
        </a:bodyPr>
        <a:lstStyle xmlns:a="http://schemas.openxmlformats.org/drawingml/2006/main"/>
        <a:p xmlns:a="http://schemas.openxmlformats.org/drawingml/2006/main">
          <a:r>
            <a:rPr lang="en-US" sz="1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Time (min)</a:t>
          </a:r>
          <a:endParaRPr lang="en-US" sz="1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0.54054</cdr:x>
      <cdr:y>0.28594</cdr:y>
    </cdr:from>
    <cdr:to>
      <cdr:x>0.6449</cdr:x>
      <cdr:y>0.3438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471368" y="1140847"/>
          <a:ext cx="477102" cy="230832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square" rtlCol="0" anchor="ctr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en-US" sz="900" b="1" dirty="0" smtClean="0">
              <a:latin typeface="Calibri" panose="020F0502020204030204" pitchFamily="34" charset="0"/>
              <a:cs typeface="Calibri" panose="020F0502020204030204" pitchFamily="34" charset="0"/>
            </a:rPr>
            <a:t>1773K</a:t>
          </a:r>
          <a:endParaRPr lang="en-US" sz="900" b="1" dirty="0"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  <cdr:relSizeAnchor xmlns:cdr="http://schemas.openxmlformats.org/drawingml/2006/chartDrawing">
    <cdr:from>
      <cdr:x>0.21584</cdr:x>
      <cdr:y>0.64663</cdr:y>
    </cdr:from>
    <cdr:to>
      <cdr:x>0.29459</cdr:x>
      <cdr:y>0.70078</cdr:y>
    </cdr:to>
    <cdr:sp macro="" textlink="">
      <cdr:nvSpPr>
        <cdr:cNvPr id="7" name="TextBox 2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986840" y="2579911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64.20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0.21584</cdr:x>
      <cdr:y>0.4404</cdr:y>
    </cdr:from>
    <cdr:to>
      <cdr:x>0.29459</cdr:x>
      <cdr:y>0.49454</cdr:y>
    </cdr:to>
    <cdr:sp macro="" textlink="">
      <cdr:nvSpPr>
        <cdr:cNvPr id="8" name="TextBox 14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986840" y="1757074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34.69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0.21584</cdr:x>
      <cdr:y>0.35518</cdr:y>
    </cdr:from>
    <cdr:to>
      <cdr:x>0.29459</cdr:x>
      <cdr:y>0.40932</cdr:y>
    </cdr:to>
    <cdr:sp macro="" textlink="">
      <cdr:nvSpPr>
        <cdr:cNvPr id="9" name="TextBox 18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986840" y="1417065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1.11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0.3126</cdr:x>
      <cdr:y>0.60207</cdr:y>
    </cdr:from>
    <cdr:to>
      <cdr:x>0.39135</cdr:x>
      <cdr:y>0.65621</cdr:y>
    </cdr:to>
    <cdr:sp macro="" textlink="">
      <cdr:nvSpPr>
        <cdr:cNvPr id="10" name="TextBox 2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1429198" y="2402111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82.35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0.31538</cdr:x>
      <cdr:y>0.41706</cdr:y>
    </cdr:from>
    <cdr:to>
      <cdr:x>0.39412</cdr:x>
      <cdr:y>0.47121</cdr:y>
    </cdr:to>
    <cdr:sp macro="" textlink="">
      <cdr:nvSpPr>
        <cdr:cNvPr id="11" name="TextBox 14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1441898" y="1663982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9.29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0.31538</cdr:x>
      <cdr:y>0.3765</cdr:y>
    </cdr:from>
    <cdr:to>
      <cdr:x>0.39412</cdr:x>
      <cdr:y>0.43065</cdr:y>
    </cdr:to>
    <cdr:sp macro="" textlink="">
      <cdr:nvSpPr>
        <cdr:cNvPr id="12" name="TextBox 18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1441898" y="1502155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8.37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0.50392</cdr:x>
      <cdr:y>0.56387</cdr:y>
    </cdr:from>
    <cdr:to>
      <cdr:x>0.58267</cdr:x>
      <cdr:y>0.61802</cdr:y>
    </cdr:to>
    <cdr:sp macro="" textlink="">
      <cdr:nvSpPr>
        <cdr:cNvPr id="13" name="TextBox 2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2303939" y="2249711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95.98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0.50462</cdr:x>
      <cdr:y>0.36369</cdr:y>
    </cdr:from>
    <cdr:to>
      <cdr:x>0.58337</cdr:x>
      <cdr:y>0.41784</cdr:y>
    </cdr:to>
    <cdr:sp macro="" textlink="">
      <cdr:nvSpPr>
        <cdr:cNvPr id="14" name="TextBox 14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2307114" y="1451040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4.02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0.59828</cdr:x>
      <cdr:y>0.35697</cdr:y>
    </cdr:from>
    <cdr:to>
      <cdr:x>0.67703</cdr:x>
      <cdr:y>0.41111</cdr:y>
    </cdr:to>
    <cdr:sp macro="" textlink="">
      <cdr:nvSpPr>
        <cdr:cNvPr id="15" name="TextBox 2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2735352" y="1424211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1.57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0.59828</cdr:x>
      <cdr:y>0.55309</cdr:y>
    </cdr:from>
    <cdr:to>
      <cdr:x>0.67703</cdr:x>
      <cdr:y>0.60723</cdr:y>
    </cdr:to>
    <cdr:sp macro="" textlink="">
      <cdr:nvSpPr>
        <cdr:cNvPr id="16" name="TextBox 14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2735352" y="2206690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98.43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0.78659</cdr:x>
      <cdr:y>0.35935</cdr:y>
    </cdr:from>
    <cdr:to>
      <cdr:x>0.86534</cdr:x>
      <cdr:y>0.4135</cdr:y>
    </cdr:to>
    <cdr:sp macro="" textlink="">
      <cdr:nvSpPr>
        <cdr:cNvPr id="17" name="TextBox 2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3596273" y="1433736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3.20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0.7895</cdr:x>
      <cdr:y>0.55943</cdr:y>
    </cdr:from>
    <cdr:to>
      <cdr:x>0.86825</cdr:x>
      <cdr:y>0.61357</cdr:y>
    </cdr:to>
    <cdr:sp macro="" textlink="">
      <cdr:nvSpPr>
        <cdr:cNvPr id="18" name="TextBox 14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3609608" y="2231983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96.80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0.88227</cdr:x>
      <cdr:y>0.35448</cdr:y>
    </cdr:from>
    <cdr:to>
      <cdr:x>0.96102</cdr:x>
      <cdr:y>0.40862</cdr:y>
    </cdr:to>
    <cdr:sp macro="" textlink="">
      <cdr:nvSpPr>
        <cdr:cNvPr id="19" name="TextBox 2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4033728" y="1414271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0.82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0.88227</cdr:x>
      <cdr:y>0.54224</cdr:y>
    </cdr:from>
    <cdr:to>
      <cdr:x>0.96102</cdr:x>
      <cdr:y>0.59638</cdr:y>
    </cdr:to>
    <cdr:sp macro="" textlink="">
      <cdr:nvSpPr>
        <cdr:cNvPr id="20" name="TextBox 14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4033728" y="2163403"/>
          <a:ext cx="360040" cy="2160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wrap="square" lIns="0" tIns="0" rIns="0" bIns="0" rtlCol="0" anchor="ctr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9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99.18</a:t>
          </a:r>
          <a:endParaRPr lang="en-US" sz="9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17.xml><?xml version="1.0" encoding="utf-8"?>
<c:userShapes xmlns:c="http://schemas.openxmlformats.org/drawingml/2006/chart">
  <cdr:relSizeAnchor xmlns:cdr="http://schemas.openxmlformats.org/drawingml/2006/chartDrawing">
    <cdr:from>
      <cdr:x>0.22762</cdr:x>
      <cdr:y>0.61179</cdr:y>
    </cdr:from>
    <cdr:to>
      <cdr:x>0.41512</cdr:x>
      <cdr:y>0.94513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40692" y="1678250"/>
          <a:ext cx="857250" cy="9144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aP</a:t>
          </a:r>
          <a:r>
            <a:rPr lang="en-US" sz="1100" b="1" baseline="-25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1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sz="1100" b="1" baseline="-25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  <a:r>
            <a:rPr lang="en-US" sz="11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(Normal)</a:t>
          </a:r>
          <a:endParaRPr lang="en-US" sz="1100" b="1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</cdr:x>
      <cdr:y>0.47638</cdr:y>
    </cdr:from>
    <cdr:to>
      <cdr:x>0.6875</cdr:x>
      <cdr:y>0.80971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286000" y="1306807"/>
          <a:ext cx="857250" cy="9143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aP</a:t>
          </a:r>
          <a:r>
            <a:rPr lang="en-US" sz="1100" b="1" baseline="-25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1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sz="1100" b="1" baseline="-25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  <a:r>
            <a:rPr lang="en-US" sz="11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(10 % Al</a:t>
          </a:r>
          <a:r>
            <a:rPr lang="en-US" sz="1100" b="1" baseline="-25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1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sz="1100" b="1" baseline="-25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r>
            <a:rPr lang="en-US" sz="11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en-US" sz="1100" b="1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18.xml><?xml version="1.0" encoding="utf-8"?>
<c:userShapes xmlns:c="http://schemas.openxmlformats.org/drawingml/2006/chart">
  <cdr:relSizeAnchor xmlns:cdr="http://schemas.openxmlformats.org/drawingml/2006/chartDrawing">
    <cdr:from>
      <cdr:x>0.62809</cdr:x>
      <cdr:y>0.46156</cdr:y>
    </cdr:from>
    <cdr:to>
      <cdr:x>0.81559</cdr:x>
      <cdr:y>0.56656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871615" y="1266145"/>
          <a:ext cx="85725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 dirty="0" err="1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aMnO</a:t>
          </a:r>
          <a:r>
            <a:rPr lang="en-US" sz="11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(Normal)</a:t>
          </a:r>
          <a:endParaRPr lang="en-US" sz="1100" b="1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</cdr:x>
      <cdr:y>0.22531</cdr:y>
    </cdr:from>
    <cdr:to>
      <cdr:x>0.6875</cdr:x>
      <cdr:y>0.33031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286000" y="618074"/>
          <a:ext cx="85725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 dirty="0" err="1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aMnO</a:t>
          </a:r>
          <a:r>
            <a:rPr lang="en-US" sz="11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(10 % Al</a:t>
          </a:r>
          <a:r>
            <a:rPr lang="en-US" sz="1100" b="1" baseline="-25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1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sz="1100" b="1" baseline="-25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r>
            <a:rPr lang="en-US" sz="11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en-US" sz="1100" b="1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19.xml><?xml version="1.0" encoding="utf-8"?>
<c:userShapes xmlns:c="http://schemas.openxmlformats.org/drawingml/2006/chart">
  <cdr:relSizeAnchor xmlns:cdr="http://schemas.openxmlformats.org/drawingml/2006/chartDrawing">
    <cdr:from>
      <cdr:x>0.51879</cdr:x>
      <cdr:y>0.28119</cdr:y>
    </cdr:from>
    <cdr:to>
      <cdr:x>0.71879</cdr:x>
      <cdr:y>0.38619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034453" y="661622"/>
          <a:ext cx="784300" cy="2470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aP</a:t>
          </a:r>
          <a:r>
            <a:rPr lang="en-US" sz="1100" b="1" baseline="-25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1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sz="1100" b="1" baseline="-250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  <a:r>
            <a:rPr lang="en-US" sz="11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(Normal)</a:t>
          </a:r>
          <a:endParaRPr lang="en-US" sz="1100" b="1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0.36192</cdr:x>
      <cdr:y>0.65972</cdr:y>
    </cdr:from>
    <cdr:to>
      <cdr:x>0.56192</cdr:x>
      <cdr:y>0.99306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1654720" y="180975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aP</a:t>
          </a:r>
          <a:r>
            <a:rPr lang="en-US" sz="1100" b="1" baseline="-25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1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sz="1100" b="1" baseline="-25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  <a:r>
            <a:rPr lang="en-US" sz="11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(10 % Al</a:t>
          </a:r>
          <a:r>
            <a:rPr lang="en-US" sz="1100" b="1" baseline="-25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1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sz="1100" b="1" baseline="-25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r>
            <a:rPr lang="en-US" sz="11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en-US" sz="1100" b="1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0.31617</cdr:x>
      <cdr:y>0.53727</cdr:y>
    </cdr:from>
    <cdr:to>
      <cdr:x>0.42516</cdr:x>
      <cdr:y>0.69731</cdr:y>
    </cdr:to>
    <cdr:sp macro="" textlink="">
      <cdr:nvSpPr>
        <cdr:cNvPr id="2" name="TextBox 14"/>
        <cdr:cNvSpPr txBox="1"/>
      </cdr:nvSpPr>
      <cdr:spPr>
        <a:xfrm xmlns:a="http://schemas.openxmlformats.org/drawingml/2006/main">
          <a:off x="898425" y="1136527"/>
          <a:ext cx="309700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ko-KR"/>
          </a:defPPr>
          <a:lvl1pPr marL="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1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</a:t>
          </a:r>
          <a:endParaRPr lang="en-US" sz="1600" b="1" dirty="0">
            <a:solidFill>
              <a:srgbClr val="C0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0.xml><?xml version="1.0" encoding="utf-8"?>
<c:userShapes xmlns:c="http://schemas.openxmlformats.org/drawingml/2006/chart">
  <cdr:relSizeAnchor xmlns:cdr="http://schemas.openxmlformats.org/drawingml/2006/chartDrawing">
    <cdr:from>
      <cdr:x>0.15396</cdr:x>
      <cdr:y>0.3547</cdr:y>
    </cdr:from>
    <cdr:to>
      <cdr:x>0.34146</cdr:x>
      <cdr:y>0.68804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703905" y="973000"/>
          <a:ext cx="857250" cy="91441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 dirty="0" err="1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aMnO</a:t>
          </a:r>
          <a:r>
            <a:rPr lang="en-US" sz="1100" b="1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(Normal)</a:t>
          </a:r>
          <a:endParaRPr lang="en-US" sz="1100" b="1" dirty="0">
            <a:solidFill>
              <a:schemeClr val="tx2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0.56345</cdr:x>
      <cdr:y>0.53844</cdr:y>
    </cdr:from>
    <cdr:to>
      <cdr:x>0.75095</cdr:x>
      <cdr:y>0.87177</cdr:y>
    </cdr:to>
    <cdr:sp macro="" textlink="">
      <cdr:nvSpPr>
        <cdr:cNvPr id="5" name="TextBox 2"/>
        <cdr:cNvSpPr txBox="1"/>
      </cdr:nvSpPr>
      <cdr:spPr>
        <a:xfrm xmlns:a="http://schemas.openxmlformats.org/drawingml/2006/main">
          <a:off x="2576113" y="1477056"/>
          <a:ext cx="857250" cy="9143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 dirty="0" err="1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aMnO</a:t>
          </a:r>
          <a:r>
            <a:rPr lang="en-US" sz="11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(10 % Al</a:t>
          </a:r>
          <a:r>
            <a:rPr lang="en-US" sz="1100" b="1" baseline="-25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1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sz="1100" b="1" baseline="-25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r>
            <a:rPr lang="en-US" sz="11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en-US" sz="1100" b="1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0.1262</cdr:x>
      <cdr:y>0.20677</cdr:y>
    </cdr:from>
    <cdr:to>
      <cdr:x>0.27194</cdr:x>
      <cdr:y>0.33742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498627" y="414020"/>
          <a:ext cx="575799" cy="261610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wrap="none" rtlCol="0" anchor="ctr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lnSpc>
              <a:spcPct val="100000"/>
            </a:lnSpc>
          </a:pPr>
          <a:r>
            <a:rPr lang="en-US" sz="11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177</a:t>
          </a:r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3K</a:t>
          </a:r>
          <a:endParaRPr lang="en-US" sz="11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0.83928</cdr:x>
      <cdr:y>0.21244</cdr:y>
    </cdr:from>
    <cdr:to>
      <cdr:x>0.91218</cdr:x>
      <cdr:y>0.37668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15977" y="425373"/>
          <a:ext cx="288032" cy="3288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1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</a:t>
          </a:r>
          <a:endParaRPr lang="en-US" sz="1100" b="1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0.83928</cdr:x>
      <cdr:y>0.33742</cdr:y>
    </cdr:from>
    <cdr:to>
      <cdr:x>0.91218</cdr:x>
      <cdr:y>0.50166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315977" y="675630"/>
          <a:ext cx="288032" cy="3288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100" b="1" dirty="0" err="1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Mn</a:t>
          </a:r>
          <a:endParaRPr lang="en-US" sz="1100" b="1" dirty="0">
            <a:solidFill>
              <a:srgbClr val="00B05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0.83928</cdr:x>
      <cdr:y>0.58144</cdr:y>
    </cdr:from>
    <cdr:to>
      <cdr:x>0.91218</cdr:x>
      <cdr:y>0.74568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315977" y="1164246"/>
          <a:ext cx="288032" cy="3288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11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C</a:t>
          </a:r>
          <a:endParaRPr lang="en-US" sz="11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0.79552</cdr:x>
      <cdr:y>0.06757</cdr:y>
    </cdr:from>
    <cdr:to>
      <cdr:x>0.93333</cdr:x>
      <cdr:y>0.14002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81067" y="263322"/>
          <a:ext cx="568388" cy="2823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1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Al</a:t>
          </a:r>
          <a:r>
            <a:rPr lang="en-US" sz="1100" b="1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1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sz="1100" b="1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endParaRPr lang="en-US" sz="1100" b="1" baseline="-25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0.80987</cdr:x>
      <cdr:y>0.35135</cdr:y>
    </cdr:from>
    <cdr:to>
      <cdr:x>0.93333</cdr:x>
      <cdr:y>0.45414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340253" y="1369218"/>
          <a:ext cx="509202" cy="4005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1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CaO</a:t>
          </a:r>
          <a:endParaRPr lang="en-US" sz="1100" b="1" baseline="-25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0.81228</cdr:x>
      <cdr:y>0.40143</cdr:y>
    </cdr:from>
    <cdr:to>
      <cdr:x>0.93574</cdr:x>
      <cdr:y>0.50098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350177" y="1564381"/>
          <a:ext cx="509202" cy="3879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1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SiO</a:t>
          </a:r>
          <a:r>
            <a:rPr lang="en-US" sz="1100" b="1" baseline="-25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endParaRPr lang="en-US" sz="1100" b="1" baseline="-25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0.81033</cdr:x>
      <cdr:y>0.80003</cdr:y>
    </cdr:from>
    <cdr:to>
      <cdr:x>0.94527</cdr:x>
      <cdr:y>0.88193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342160" y="3117737"/>
          <a:ext cx="556551" cy="3191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100" b="1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MgO</a:t>
          </a:r>
          <a:endParaRPr lang="en-US" sz="1100" b="1" baseline="-25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0.21802</cdr:x>
      <cdr:y>0.534</cdr:y>
    </cdr:from>
    <cdr:to>
      <cdr:x>0.35296</cdr:x>
      <cdr:y>0.64826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899197" y="2081001"/>
          <a:ext cx="556551" cy="44528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400" b="1" dirty="0" err="1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FeO</a:t>
          </a:r>
          <a:endParaRPr lang="en-US" sz="1400" b="1" baseline="-25000" dirty="0">
            <a:solidFill>
              <a:srgbClr val="0070C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0.14285</cdr:x>
      <cdr:y>0.73566</cdr:y>
    </cdr:from>
    <cdr:to>
      <cdr:x>0.28651</cdr:x>
      <cdr:y>0.79637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589190" y="2866887"/>
          <a:ext cx="592516" cy="2365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en-US" sz="1400" b="1" dirty="0" err="1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MnO</a:t>
          </a:r>
          <a:endParaRPr lang="en-US" sz="1400" b="1" dirty="0">
            <a:solidFill>
              <a:srgbClr val="00B05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0.17067</cdr:x>
      <cdr:y>0.03661</cdr:y>
    </cdr:from>
    <cdr:to>
      <cdr:x>0.31027</cdr:x>
      <cdr:y>0.1073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703903" y="135521"/>
          <a:ext cx="575799" cy="261610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none" rtlCol="0" anchor="ctr">
          <a:spAutoFit/>
        </a:bodyPr>
        <a:lstStyle xmlns:a="http://schemas.openxmlformats.org/drawingml/2006/main"/>
        <a:p xmlns:a="http://schemas.openxmlformats.org/drawingml/2006/main">
          <a:pPr algn="ctr">
            <a:lnSpc>
              <a:spcPct val="100000"/>
            </a:lnSpc>
          </a:pPr>
          <a:r>
            <a:rPr lang="en-US" sz="11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177</a:t>
          </a:r>
          <a:r>
            <a: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3K</a:t>
          </a:r>
          <a:endParaRPr lang="en-US" sz="11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0.81985</cdr:x>
      <cdr:y>0.86763</cdr:y>
    </cdr:from>
    <cdr:to>
      <cdr:x>0.95479</cdr:x>
      <cdr:y>0.98767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3381431" y="3381166"/>
          <a:ext cx="556550" cy="46780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P</a:t>
          </a:r>
          <a:r>
            <a:rPr lang="en-US" sz="1400" b="1" baseline="-25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1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O</a:t>
          </a:r>
          <a:r>
            <a:rPr lang="en-US" sz="1400" b="1" baseline="-25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  <a:endParaRPr lang="en-US" sz="1400" b="1" baseline="-25000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0.41355</cdr:x>
      <cdr:y>0.87037</cdr:y>
    </cdr:from>
    <cdr:to>
      <cdr:x>0.58645</cdr:x>
      <cdr:y>1</cdr:y>
    </cdr:to>
    <cdr:sp macro="" textlink="">
      <cdr:nvSpPr>
        <cdr:cNvPr id="5" name="TextBox 2"/>
        <cdr:cNvSpPr txBox="1"/>
      </cdr:nvSpPr>
      <cdr:spPr>
        <a:xfrm xmlns:a="http://schemas.openxmlformats.org/drawingml/2006/main">
          <a:off x="1890760" y="2387600"/>
          <a:ext cx="790479" cy="355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ctr"/>
        <a:lstStyle xmlns:a="http://schemas.openxmlformats.org/drawingml/2006/main"/>
        <a:p xmlns:a="http://schemas.openxmlformats.org/drawingml/2006/main">
          <a:r>
            <a:rPr lang="en-US" sz="900" b="1" dirty="0" smtClean="0">
              <a:latin typeface="Calibri" panose="020F0502020204030204" pitchFamily="34" charset="0"/>
              <a:cs typeface="Calibri" panose="020F0502020204030204" pitchFamily="34" charset="0"/>
            </a:rPr>
            <a:t>Time (min)</a:t>
          </a:r>
          <a:endParaRPr lang="en-US" sz="900" b="1" dirty="0"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  <cdr:relSizeAnchor xmlns:cdr="http://schemas.openxmlformats.org/drawingml/2006/chartDrawing">
    <cdr:from>
      <cdr:x>0.4297</cdr:x>
      <cdr:y>0.29505</cdr:y>
    </cdr:from>
    <cdr:to>
      <cdr:x>0.62045</cdr:x>
      <cdr:y>0.41264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850934" y="727905"/>
          <a:ext cx="821658" cy="2900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000" b="1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rPr>
            <a:t>C/S=0.76</a:t>
          </a:r>
          <a:endParaRPr lang="en-US" sz="1000" b="1" dirty="0">
            <a:solidFill>
              <a:srgbClr val="FF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  <cdr:relSizeAnchor xmlns:cdr="http://schemas.openxmlformats.org/drawingml/2006/chartDrawing">
    <cdr:from>
      <cdr:x>0.62728</cdr:x>
      <cdr:y>0.41264</cdr:y>
    </cdr:from>
    <cdr:to>
      <cdr:x>0.81803</cdr:x>
      <cdr:y>0.53023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702030" y="1018003"/>
          <a:ext cx="821658" cy="2900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000" b="1" dirty="0" smtClean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rPr>
            <a:t>C/S=1.01</a:t>
          </a:r>
          <a:endParaRPr lang="en-US" sz="1000" b="1" dirty="0">
            <a:solidFill>
              <a:srgbClr val="00B05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  <cdr:relSizeAnchor xmlns:cdr="http://schemas.openxmlformats.org/drawingml/2006/chartDrawing">
    <cdr:from>
      <cdr:x>0.68322</cdr:x>
      <cdr:y>0.57821</cdr:y>
    </cdr:from>
    <cdr:to>
      <cdr:x>0.87397</cdr:x>
      <cdr:y>0.6958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778801" y="1346888"/>
          <a:ext cx="775821" cy="2739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000" b="1" dirty="0" smtClean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rPr>
            <a:t>C/S=1.49</a:t>
          </a:r>
          <a:endParaRPr lang="en-US" sz="1000" b="1" dirty="0">
            <a:solidFill>
              <a:srgbClr val="00B0F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0.41355</cdr:x>
      <cdr:y>0.87037</cdr:y>
    </cdr:from>
    <cdr:to>
      <cdr:x>0.58645</cdr:x>
      <cdr:y>1</cdr:y>
    </cdr:to>
    <cdr:sp macro="" textlink="">
      <cdr:nvSpPr>
        <cdr:cNvPr id="4" name="TextBox 2"/>
        <cdr:cNvSpPr txBox="1"/>
      </cdr:nvSpPr>
      <cdr:spPr>
        <a:xfrm xmlns:a="http://schemas.openxmlformats.org/drawingml/2006/main">
          <a:off x="1890760" y="2387600"/>
          <a:ext cx="790479" cy="355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ctr"/>
        <a:lstStyle xmlns:a="http://schemas.openxmlformats.org/drawingml/2006/main"/>
        <a:p xmlns:a="http://schemas.openxmlformats.org/drawingml/2006/main">
          <a:r>
            <a:rPr lang="en-US" sz="900" b="1" dirty="0" smtClean="0">
              <a:latin typeface="Calibri" panose="020F0502020204030204" pitchFamily="34" charset="0"/>
              <a:cs typeface="Calibri" panose="020F0502020204030204" pitchFamily="34" charset="0"/>
            </a:rPr>
            <a:t>Time (min)</a:t>
          </a:r>
          <a:endParaRPr lang="en-US" sz="900" b="1" dirty="0"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  <cdr:relSizeAnchor xmlns:cdr="http://schemas.openxmlformats.org/drawingml/2006/chartDrawing">
    <cdr:from>
      <cdr:x>0.09798</cdr:x>
      <cdr:y>0.65457</cdr:y>
    </cdr:from>
    <cdr:to>
      <cdr:x>0.28873</cdr:x>
      <cdr:y>0.77216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03040" y="1227709"/>
          <a:ext cx="589943" cy="2205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000" b="1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rPr>
            <a:t>C/S=0.76</a:t>
          </a:r>
          <a:endParaRPr lang="en-US" sz="1000" b="1" dirty="0">
            <a:solidFill>
              <a:srgbClr val="FF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  <cdr:relSizeAnchor xmlns:cdr="http://schemas.openxmlformats.org/drawingml/2006/chartDrawing">
    <cdr:from>
      <cdr:x>0.5</cdr:x>
      <cdr:y>0.61232</cdr:y>
    </cdr:from>
    <cdr:to>
      <cdr:x>0.69075</cdr:x>
      <cdr:y>0.72991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153756" y="1510615"/>
          <a:ext cx="821658" cy="2900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000" b="1" dirty="0" smtClean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rPr>
            <a:t>C/S=1.01</a:t>
          </a:r>
          <a:endParaRPr lang="en-US" sz="1000" b="1" dirty="0">
            <a:solidFill>
              <a:srgbClr val="00B05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  <cdr:relSizeAnchor xmlns:cdr="http://schemas.openxmlformats.org/drawingml/2006/chartDrawing">
    <cdr:from>
      <cdr:x>0.71846</cdr:x>
      <cdr:y>0.38241</cdr:y>
    </cdr:from>
    <cdr:to>
      <cdr:x>0.90921</cdr:x>
      <cdr:y>0.5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222016" y="717246"/>
          <a:ext cx="589944" cy="2205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000" b="1" dirty="0" smtClean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rPr>
            <a:t>C/S=1.49</a:t>
          </a:r>
          <a:endParaRPr lang="en-US" sz="1000" b="1" dirty="0">
            <a:solidFill>
              <a:srgbClr val="00B0F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0.41355</cdr:x>
      <cdr:y>0.87037</cdr:y>
    </cdr:from>
    <cdr:to>
      <cdr:x>0.58645</cdr:x>
      <cdr:y>1</cdr:y>
    </cdr:to>
    <cdr:sp macro="" textlink="">
      <cdr:nvSpPr>
        <cdr:cNvPr id="4" name="TextBox 2"/>
        <cdr:cNvSpPr txBox="1"/>
      </cdr:nvSpPr>
      <cdr:spPr>
        <a:xfrm xmlns:a="http://schemas.openxmlformats.org/drawingml/2006/main">
          <a:off x="1890760" y="2387600"/>
          <a:ext cx="790479" cy="355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ctr"/>
        <a:lstStyle xmlns:a="http://schemas.openxmlformats.org/drawingml/2006/main"/>
        <a:p xmlns:a="http://schemas.openxmlformats.org/drawingml/2006/main">
          <a:r>
            <a:rPr lang="en-US" sz="900" b="1" dirty="0" smtClean="0">
              <a:latin typeface="Calibri" panose="020F0502020204030204" pitchFamily="34" charset="0"/>
              <a:cs typeface="Calibri" panose="020F0502020204030204" pitchFamily="34" charset="0"/>
            </a:rPr>
            <a:t>Time (min)</a:t>
          </a:r>
          <a:endParaRPr lang="en-US" sz="900" b="1" dirty="0"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  <cdr:relSizeAnchor xmlns:cdr="http://schemas.openxmlformats.org/drawingml/2006/chartDrawing">
    <cdr:from>
      <cdr:x>0.53283</cdr:x>
      <cdr:y>0.66504</cdr:y>
    </cdr:from>
    <cdr:to>
      <cdr:x>0.72358</cdr:x>
      <cdr:y>0.78263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647927" y="1247351"/>
          <a:ext cx="589944" cy="2205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000" b="1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rPr>
            <a:t>C/S=0.76</a:t>
          </a:r>
          <a:endParaRPr lang="en-US" sz="1000" b="1" dirty="0">
            <a:solidFill>
              <a:srgbClr val="FF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  <cdr:relSizeAnchor xmlns:cdr="http://schemas.openxmlformats.org/drawingml/2006/chartDrawing">
    <cdr:from>
      <cdr:x>0.70785</cdr:x>
      <cdr:y>0.45975</cdr:y>
    </cdr:from>
    <cdr:to>
      <cdr:x>0.8986</cdr:x>
      <cdr:y>0.57734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189220" y="862309"/>
          <a:ext cx="589944" cy="2205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000" b="1" dirty="0" smtClean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rPr>
            <a:t>C/S=1.01</a:t>
          </a:r>
          <a:endParaRPr lang="en-US" sz="1000" b="1" dirty="0">
            <a:solidFill>
              <a:srgbClr val="00B05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  <cdr:relSizeAnchor xmlns:cdr="http://schemas.openxmlformats.org/drawingml/2006/chartDrawing">
    <cdr:from>
      <cdr:x>0.56208</cdr:x>
      <cdr:y>0.19705</cdr:y>
    </cdr:from>
    <cdr:to>
      <cdr:x>0.75283</cdr:x>
      <cdr:y>0.31464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1738370" y="369595"/>
          <a:ext cx="589944" cy="2205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000" b="1" dirty="0" smtClean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rPr>
            <a:t>C/S=1.49</a:t>
          </a:r>
          <a:endParaRPr lang="en-US" sz="1000" b="1" dirty="0">
            <a:solidFill>
              <a:srgbClr val="00B0F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0.41355</cdr:x>
      <cdr:y>0.87037</cdr:y>
    </cdr:from>
    <cdr:to>
      <cdr:x>0.58645</cdr:x>
      <cdr:y>1</cdr:y>
    </cdr:to>
    <cdr:sp macro="" textlink="">
      <cdr:nvSpPr>
        <cdr:cNvPr id="4" name="TextBox 2"/>
        <cdr:cNvSpPr txBox="1"/>
      </cdr:nvSpPr>
      <cdr:spPr>
        <a:xfrm xmlns:a="http://schemas.openxmlformats.org/drawingml/2006/main">
          <a:off x="1890760" y="2387600"/>
          <a:ext cx="790479" cy="355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ctr"/>
        <a:lstStyle xmlns:a="http://schemas.openxmlformats.org/drawingml/2006/main"/>
        <a:p xmlns:a="http://schemas.openxmlformats.org/drawingml/2006/main">
          <a:r>
            <a:rPr lang="en-US" sz="900" b="1" dirty="0" smtClean="0">
              <a:latin typeface="Calibri" panose="020F0502020204030204" pitchFamily="34" charset="0"/>
              <a:cs typeface="Calibri" panose="020F0502020204030204" pitchFamily="34" charset="0"/>
            </a:rPr>
            <a:t>Time (min)</a:t>
          </a:r>
          <a:endParaRPr lang="en-US" sz="900" b="1" dirty="0"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  <cdr:relSizeAnchor xmlns:cdr="http://schemas.openxmlformats.org/drawingml/2006/chartDrawing">
    <cdr:from>
      <cdr:x>0.5</cdr:x>
      <cdr:y>0.18223</cdr:y>
    </cdr:from>
    <cdr:to>
      <cdr:x>0.69075</cdr:x>
      <cdr:y>0.29982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544994" y="341787"/>
          <a:ext cx="589416" cy="22055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000" b="1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rPr>
            <a:t>C/S=0.76</a:t>
          </a:r>
          <a:endParaRPr lang="en-US" sz="1000" b="1" dirty="0">
            <a:solidFill>
              <a:srgbClr val="FF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  <cdr:relSizeAnchor xmlns:cdr="http://schemas.openxmlformats.org/drawingml/2006/chartDrawing">
    <cdr:from>
      <cdr:x>0.73445</cdr:x>
      <cdr:y>0.33881</cdr:y>
    </cdr:from>
    <cdr:to>
      <cdr:x>0.9252</cdr:x>
      <cdr:y>0.4564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987185" y="789233"/>
          <a:ext cx="775821" cy="2739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000" b="1" dirty="0" smtClean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rPr>
            <a:t>C/S=1.01</a:t>
          </a:r>
          <a:endParaRPr lang="en-US" sz="1000" b="1" dirty="0">
            <a:solidFill>
              <a:srgbClr val="00B05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  <cdr:relSizeAnchor xmlns:cdr="http://schemas.openxmlformats.org/drawingml/2006/chartDrawing">
    <cdr:from>
      <cdr:x>0.66679</cdr:x>
      <cdr:y>0.539</cdr:y>
    </cdr:from>
    <cdr:to>
      <cdr:x>0.85754</cdr:x>
      <cdr:y>0.65659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062229" y="1010948"/>
          <a:ext cx="589938" cy="2205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000" b="1" dirty="0" smtClean="0">
              <a:solidFill>
                <a:srgbClr val="00B0F0"/>
              </a:solidFill>
              <a:latin typeface="Calibri" panose="020F0502020204030204" pitchFamily="34" charset="0"/>
              <a:cs typeface="Calibri" panose="020F0502020204030204" pitchFamily="34" charset="0"/>
            </a:rPr>
            <a:t>C/S=1.49</a:t>
          </a:r>
          <a:endParaRPr lang="en-US" sz="1000" b="1" dirty="0">
            <a:solidFill>
              <a:srgbClr val="00B0F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0.1655</cdr:x>
      <cdr:y>0.26694</cdr:y>
    </cdr:from>
    <cdr:to>
      <cdr:x>0.32541</cdr:x>
      <cdr:y>0.32394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50306" y="1153188"/>
          <a:ext cx="724944" cy="24622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square" rtlCol="0" anchor="ctr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en-US" sz="1000" b="1" dirty="0" smtClean="0">
              <a:latin typeface="Calibri" panose="020F0502020204030204" pitchFamily="34" charset="0"/>
              <a:cs typeface="Calibri" panose="020F0502020204030204" pitchFamily="34" charset="0"/>
            </a:rPr>
            <a:t>C/S = 1.49</a:t>
          </a:r>
          <a:endParaRPr lang="en-US" sz="1000" dirty="0"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  <cdr:relSizeAnchor xmlns:cdr="http://schemas.openxmlformats.org/drawingml/2006/chartDrawing">
    <cdr:from>
      <cdr:x>0.76906</cdr:x>
      <cdr:y>0.26694</cdr:y>
    </cdr:from>
    <cdr:to>
      <cdr:x>0.9279</cdr:x>
      <cdr:y>0.32394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486610" y="1153188"/>
          <a:ext cx="720080" cy="24622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square" rtlCol="0" anchor="ctr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en-US" sz="1000" b="1" dirty="0" smtClean="0">
              <a:latin typeface="Calibri" panose="020F0502020204030204" pitchFamily="34" charset="0"/>
              <a:cs typeface="Calibri" panose="020F0502020204030204" pitchFamily="34" charset="0"/>
            </a:rPr>
            <a:t>C/S = 0.76</a:t>
          </a:r>
          <a:endParaRPr lang="en-US" sz="1000" b="1" dirty="0"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  <cdr:relSizeAnchor xmlns:cdr="http://schemas.openxmlformats.org/drawingml/2006/chartDrawing">
    <cdr:from>
      <cdr:x>0</cdr:x>
      <cdr:y>0.08952</cdr:y>
    </cdr:from>
    <cdr:to>
      <cdr:x>0.16378</cdr:x>
      <cdr:y>0.14652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0" y="386735"/>
          <a:ext cx="742511" cy="2462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ctr">
          <a:spAutoFit/>
        </a:bodyPr>
        <a:lstStyle xmlns:a="http://schemas.openxmlformats.org/drawingml/2006/main"/>
        <a:p xmlns:a="http://schemas.openxmlformats.org/drawingml/2006/main">
          <a:r>
            <a:rPr lang="en-US" sz="1000" b="1" dirty="0" smtClean="0">
              <a:latin typeface="Calibri" panose="020F0502020204030204" pitchFamily="34" charset="0"/>
              <a:cs typeface="Calibri" panose="020F0502020204030204" pitchFamily="34" charset="0"/>
            </a:rPr>
            <a:t>Weight (g)</a:t>
          </a:r>
          <a:endParaRPr lang="en-US" sz="1000" b="1" dirty="0"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  <cdr:relSizeAnchor xmlns:cdr="http://schemas.openxmlformats.org/drawingml/2006/chartDrawing">
    <cdr:from>
      <cdr:x>0.46787</cdr:x>
      <cdr:y>0.84952</cdr:y>
    </cdr:from>
    <cdr:to>
      <cdr:x>0.63133</cdr:x>
      <cdr:y>0.91684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121126" y="3853853"/>
          <a:ext cx="741059" cy="3053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ctr">
          <a:spAutoFit/>
        </a:bodyPr>
        <a:lstStyle xmlns:a="http://schemas.openxmlformats.org/drawingml/2006/main"/>
        <a:p xmlns:a="http://schemas.openxmlformats.org/drawingml/2006/main">
          <a:r>
            <a:rPr lang="en-US" sz="900" b="1" dirty="0" smtClean="0"/>
            <a:t>Time</a:t>
          </a:r>
          <a:r>
            <a:rPr lang="en-US" sz="1000" dirty="0" smtClean="0"/>
            <a:t> (min)</a:t>
          </a:r>
          <a:endParaRPr lang="en-US" sz="1000" dirty="0"/>
        </a:p>
      </cdr:txBody>
    </cdr:sp>
  </cdr:relSizeAnchor>
  <cdr:relSizeAnchor xmlns:cdr="http://schemas.openxmlformats.org/drawingml/2006/chartDrawing">
    <cdr:from>
      <cdr:x>0.46728</cdr:x>
      <cdr:y>0.26538</cdr:y>
    </cdr:from>
    <cdr:to>
      <cdr:x>0.62611</cdr:x>
      <cdr:y>0.32238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118458" y="1146451"/>
          <a:ext cx="720080" cy="24622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txBody>
        <a:bodyPr xmlns:a="http://schemas.openxmlformats.org/drawingml/2006/main" vertOverflow="clip" wrap="square" rtlCol="0" anchor="ctr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en-US" sz="1000" b="1" dirty="0" smtClean="0">
              <a:latin typeface="Calibri" panose="020F0502020204030204" pitchFamily="34" charset="0"/>
              <a:cs typeface="Calibri" panose="020F0502020204030204" pitchFamily="34" charset="0"/>
            </a:rPr>
            <a:t>C/S = 1.01</a:t>
          </a:r>
          <a:endParaRPr lang="en-US" sz="1000" b="1" dirty="0">
            <a:latin typeface="Calibri" panose="020F0502020204030204" pitchFamily="34" charset="0"/>
            <a:cs typeface="Calibri" panose="020F0502020204030204" pitchFamily="34" charset="0"/>
          </a:endParaRPr>
        </a:p>
      </cdr:txBody>
    </cdr:sp>
  </cdr:relSizeAnchor>
  <cdr:relSizeAnchor xmlns:cdr="http://schemas.openxmlformats.org/drawingml/2006/chartDrawing">
    <cdr:from>
      <cdr:x>0.13373</cdr:x>
      <cdr:y>0.15494</cdr:y>
    </cdr:from>
    <cdr:to>
      <cdr:x>0.2608</cdr:x>
      <cdr:y>0.22161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606290" y="669337"/>
          <a:ext cx="57606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1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1773K</a:t>
          </a:r>
          <a:endParaRPr lang="en-US" sz="11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4053205" cy="353457"/>
          </a:xfrm>
          <a:prstGeom prst="rect">
            <a:avLst/>
          </a:prstGeom>
        </p:spPr>
        <p:txBody>
          <a:bodyPr vert="horz" lIns="91406" tIns="45702" rIns="91406" bIns="45702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298181" y="2"/>
            <a:ext cx="4053205" cy="353457"/>
          </a:xfrm>
          <a:prstGeom prst="rect">
            <a:avLst/>
          </a:prstGeom>
        </p:spPr>
        <p:txBody>
          <a:bodyPr vert="horz" lIns="91406" tIns="45702" rIns="91406" bIns="45702" rtlCol="0"/>
          <a:lstStyle>
            <a:lvl1pPr algn="r">
              <a:defRPr sz="1200"/>
            </a:lvl1pPr>
          </a:lstStyle>
          <a:p>
            <a:fld id="{DC562A10-71F7-4391-8B37-C88109096E8E}" type="datetimeFigureOut">
              <a:rPr lang="ko-KR" altLang="en-US" smtClean="0"/>
              <a:t>2017-03-31</a:t>
            </a:fld>
            <a:endParaRPr lang="ko-KR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6714455"/>
            <a:ext cx="4053205" cy="353457"/>
          </a:xfrm>
          <a:prstGeom prst="rect">
            <a:avLst/>
          </a:prstGeom>
        </p:spPr>
        <p:txBody>
          <a:bodyPr vert="horz" lIns="91406" tIns="45702" rIns="91406" bIns="45702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298181" y="6714455"/>
            <a:ext cx="4053205" cy="353457"/>
          </a:xfrm>
          <a:prstGeom prst="rect">
            <a:avLst/>
          </a:prstGeom>
        </p:spPr>
        <p:txBody>
          <a:bodyPr vert="horz" lIns="91406" tIns="45702" rIns="91406" bIns="45702" rtlCol="0" anchor="b"/>
          <a:lstStyle>
            <a:lvl1pPr algn="r">
              <a:defRPr sz="1200"/>
            </a:lvl1pPr>
          </a:lstStyle>
          <a:p>
            <a:fld id="{9C9AE9E9-D5CD-4CBC-915B-0800B7714E1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07514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4053205" cy="353457"/>
          </a:xfrm>
          <a:prstGeom prst="rect">
            <a:avLst/>
          </a:prstGeom>
        </p:spPr>
        <p:txBody>
          <a:bodyPr vert="horz" lIns="91406" tIns="45702" rIns="91406" bIns="45702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298181" y="2"/>
            <a:ext cx="4053205" cy="353457"/>
          </a:xfrm>
          <a:prstGeom prst="rect">
            <a:avLst/>
          </a:prstGeom>
        </p:spPr>
        <p:txBody>
          <a:bodyPr vert="horz" lIns="91406" tIns="45702" rIns="91406" bIns="45702" rtlCol="0"/>
          <a:lstStyle>
            <a:lvl1pPr algn="r">
              <a:defRPr sz="1200"/>
            </a:lvl1pPr>
          </a:lstStyle>
          <a:p>
            <a:fld id="{862AB550-8733-4D85-90EB-FA3343040242}" type="datetimeFigureOut">
              <a:rPr lang="ko-KR" altLang="en-US" smtClean="0"/>
              <a:pPr/>
              <a:t>2017-03-31</a:t>
            </a:fld>
            <a:endParaRPr lang="ko-KR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9888" y="530225"/>
            <a:ext cx="3533775" cy="2651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6" tIns="45702" rIns="91406" bIns="45702" rtlCol="0" anchor="ctr"/>
          <a:lstStyle/>
          <a:p>
            <a:endParaRPr lang="ko-KR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35355" y="3357844"/>
            <a:ext cx="7482840" cy="3181111"/>
          </a:xfrm>
          <a:prstGeom prst="rect">
            <a:avLst/>
          </a:prstGeom>
        </p:spPr>
        <p:txBody>
          <a:bodyPr vert="horz" lIns="91406" tIns="45702" rIns="91406" bIns="45702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6714455"/>
            <a:ext cx="4053205" cy="353457"/>
          </a:xfrm>
          <a:prstGeom prst="rect">
            <a:avLst/>
          </a:prstGeom>
        </p:spPr>
        <p:txBody>
          <a:bodyPr vert="horz" lIns="91406" tIns="45702" rIns="91406" bIns="45702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298181" y="6714455"/>
            <a:ext cx="4053205" cy="353457"/>
          </a:xfrm>
          <a:prstGeom prst="rect">
            <a:avLst/>
          </a:prstGeom>
        </p:spPr>
        <p:txBody>
          <a:bodyPr vert="horz" lIns="91406" tIns="45702" rIns="91406" bIns="45702" rtlCol="0" anchor="b"/>
          <a:lstStyle>
            <a:lvl1pPr algn="r">
              <a:defRPr sz="1200"/>
            </a:lvl1pPr>
          </a:lstStyle>
          <a:p>
            <a:fld id="{87F22179-617D-4FFE-A7F7-E0446C86B9A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22364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63600" y="1295400"/>
            <a:ext cx="4656138" cy="34925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22179-617D-4FFE-A7F7-E0446C86B9AF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10755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22179-617D-4FFE-A7F7-E0446C86B9AF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2067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22179-617D-4FFE-A7F7-E0446C86B9AF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7721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22179-617D-4FFE-A7F7-E0446C86B9AF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18511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22179-617D-4FFE-A7F7-E0446C86B9AF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3529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22179-617D-4FFE-A7F7-E0446C86B9AF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01004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22179-617D-4FFE-A7F7-E0446C86B9AF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04045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22179-617D-4FFE-A7F7-E0446C86B9AF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90077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22179-617D-4FFE-A7F7-E0446C86B9AF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06730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22179-617D-4FFE-A7F7-E0446C86B9AF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0793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51677-1535-4021-9218-002A31F62E7C}" type="datetime1">
              <a:rPr lang="ko-KR" altLang="en-US" smtClean="0"/>
              <a:t>2017-03-31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C4F9-3956-406B-9FD2-F996F82F99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9914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01152-3D39-49C8-9225-2C9085B43A4E}" type="datetime1">
              <a:rPr lang="ko-KR" altLang="en-US" smtClean="0"/>
              <a:t>2017-03-31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C4F9-3956-406B-9FD2-F996F82F99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912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33B9C-B969-4812-8CBE-04152D04585C}" type="datetime1">
              <a:rPr lang="ko-KR" altLang="en-US" smtClean="0"/>
              <a:t>2017-03-31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C4F9-3956-406B-9FD2-F996F82F99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9403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BCEE0-749D-4071-BCFE-4EF1F544E4EE}" type="datetime1">
              <a:rPr lang="ko-KR" altLang="en-US" smtClean="0"/>
              <a:t>2017-03-31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C4F9-3956-406B-9FD2-F996F82F99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52029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C3E7E-C4C9-42C3-A916-A864EC194A55}" type="datetime1">
              <a:rPr lang="ko-KR" altLang="en-US" smtClean="0"/>
              <a:t>2017-03-31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C4F9-3956-406B-9FD2-F996F82F99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2103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13791-AE24-48F0-989A-16F0AE714009}" type="datetime1">
              <a:rPr lang="ko-KR" altLang="en-US" smtClean="0"/>
              <a:t>2017-03-31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C4F9-3956-406B-9FD2-F996F82F99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5802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8F3C4-C0EF-49C6-B80D-1F141A286233}" type="datetime1">
              <a:rPr lang="ko-KR" altLang="en-US" smtClean="0"/>
              <a:t>2017-03-31</a:t>
            </a:fld>
            <a:endParaRPr lang="ko-KR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C4F9-3956-406B-9FD2-F996F82F99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4947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63E47-32A6-4209-89D3-76808F315610}" type="datetime1">
              <a:rPr lang="ko-KR" altLang="en-US" smtClean="0"/>
              <a:t>2017-03-31</a:t>
            </a:fld>
            <a:endParaRPr lang="ko-KR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C4F9-3956-406B-9FD2-F996F82F99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520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181EE-B8DD-4C1A-8125-DA291B215B58}" type="datetime1">
              <a:rPr lang="ko-KR" altLang="en-US" smtClean="0"/>
              <a:t>2017-03-31</a:t>
            </a:fld>
            <a:endParaRPr lang="ko-KR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C4F9-3956-406B-9FD2-F996F82F99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3730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F440F-FC53-45C6-A1AA-8A77293A951C}" type="datetime1">
              <a:rPr lang="ko-KR" altLang="en-US" smtClean="0"/>
              <a:t>2017-03-31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C4F9-3956-406B-9FD2-F996F82F99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43398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4FB3-0C1D-4921-BA19-D6E392B1C7AA}" type="datetime1">
              <a:rPr lang="ko-KR" altLang="en-US" smtClean="0"/>
              <a:t>2017-03-31</a:t>
            </a:fld>
            <a:endParaRPr lang="ko-KR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C4F9-3956-406B-9FD2-F996F82F99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3535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ko-KR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ko-KR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A1667-DB2F-4F7D-8E75-8DEB71D5E129}" type="datetime1">
              <a:rPr lang="ko-KR" altLang="en-US" smtClean="0"/>
              <a:t>2017-03-31</a:t>
            </a:fld>
            <a:endParaRPr lang="ko-KR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BC4F9-3956-406B-9FD2-F996F82F99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7630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chart" Target="../charts/char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4.xml"/><Relationship Id="rId4" Type="http://schemas.openxmlformats.org/officeDocument/2006/relationships/chart" Target="../charts/char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0.xml"/><Relationship Id="rId5" Type="http://schemas.openxmlformats.org/officeDocument/2006/relationships/chart" Target="../charts/chart19.xml"/><Relationship Id="rId4" Type="http://schemas.openxmlformats.org/officeDocument/2006/relationships/chart" Target="../charts/char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chart" Target="../charts/chart1.xm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DFDF8"/>
              </a:clrFrom>
              <a:clrTo>
                <a:srgbClr val="FDFDF8">
                  <a:alpha val="0"/>
                </a:srgbClr>
              </a:clrTo>
            </a:clrChange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5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038"/>
          <a:stretch/>
        </p:blipFill>
        <p:spPr bwMode="auto">
          <a:xfrm>
            <a:off x="0" y="260648"/>
            <a:ext cx="2756827" cy="5528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266196" y="1409255"/>
            <a:ext cx="87565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Selective Recovery of Phosphorus and Manganese by </a:t>
            </a:r>
            <a:r>
              <a:rPr lang="en-US" altLang="ko-KR" sz="4000" b="1" dirty="0" err="1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Carbothermic</a:t>
            </a:r>
            <a:r>
              <a:rPr lang="en-US" altLang="ko-KR" sz="4000" b="1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Reduction</a:t>
            </a:r>
            <a:endParaRPr lang="ko-KR" altLang="en-US" sz="4000" b="1" dirty="0"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1" name="正方形/長方形 1"/>
          <p:cNvSpPr>
            <a:spLocks noChangeArrowheads="1"/>
          </p:cNvSpPr>
          <p:nvPr/>
        </p:nvSpPr>
        <p:spPr bwMode="auto">
          <a:xfrm>
            <a:off x="976086" y="3499399"/>
            <a:ext cx="723900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 b="1" baseline="-25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800" b="1" baseline="-25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800" b="1" baseline="-25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800" b="1" baseline="-25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800" b="1" baseline="-25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baseline="-25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baseline="-25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baseline="-25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baseline="-25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ja-JP" u="sng" baseline="0" dirty="0" smtClean="0">
                <a:solidFill>
                  <a:srgbClr val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Presenter : Shin Dong-Jun</a:t>
            </a:r>
            <a:r>
              <a:rPr lang="en-US" altLang="ja-JP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1</a:t>
            </a:r>
            <a:endParaRPr lang="en-US" altLang="ja-JP" baseline="0" dirty="0">
              <a:solidFill>
                <a:srgbClr val="000000"/>
              </a:solidFill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algn="ctr" eaLnBrk="1" hangingPunct="1">
              <a:lnSpc>
                <a:spcPct val="150000"/>
              </a:lnSpc>
            </a:pPr>
            <a:r>
              <a:rPr lang="en-US" altLang="ja-JP" sz="2400" baseline="0" dirty="0" smtClean="0">
                <a:solidFill>
                  <a:srgbClr val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altLang="ja-JP" sz="2400" b="0" baseline="0" dirty="0" err="1">
                <a:solidFill>
                  <a:srgbClr val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Xu</a:t>
            </a:r>
            <a:r>
              <a:rPr lang="en-US" altLang="ja-JP" sz="2400" b="0" baseline="0" dirty="0">
                <a:solidFill>
                  <a:srgbClr val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altLang="ja-JP" sz="2400" b="0" baseline="0" dirty="0" smtClean="0">
                <a:solidFill>
                  <a:srgbClr val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Gao</a:t>
            </a:r>
            <a:r>
              <a:rPr lang="en-US" altLang="ja-JP" sz="2400" b="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2</a:t>
            </a:r>
            <a:r>
              <a:rPr lang="en-US" altLang="ja-JP" sz="2400" b="0" baseline="0" dirty="0" smtClean="0">
                <a:solidFill>
                  <a:srgbClr val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, </a:t>
            </a:r>
            <a:r>
              <a:rPr lang="en-US" altLang="ja-JP" sz="2400" b="0" baseline="0" dirty="0">
                <a:solidFill>
                  <a:srgbClr val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Shigeru </a:t>
            </a:r>
            <a:r>
              <a:rPr lang="en-US" altLang="ja-JP" sz="2400" b="0" baseline="0" dirty="0" smtClean="0">
                <a:solidFill>
                  <a:srgbClr val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Ueda</a:t>
            </a:r>
            <a:r>
              <a:rPr lang="en-US" altLang="ja-JP" sz="2400" b="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2</a:t>
            </a:r>
            <a:r>
              <a:rPr lang="en-US" altLang="ja-JP" sz="2400" b="0" baseline="0" dirty="0" smtClean="0">
                <a:solidFill>
                  <a:srgbClr val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, Shin-</a:t>
            </a:r>
            <a:r>
              <a:rPr lang="en-US" altLang="ja-JP" sz="2400" b="0" baseline="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ya</a:t>
            </a:r>
            <a:r>
              <a:rPr lang="en-US" altLang="ja-JP" sz="2400" b="0" baseline="0" dirty="0" smtClean="0">
                <a:solidFill>
                  <a:srgbClr val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Kitamura</a:t>
            </a:r>
            <a:r>
              <a:rPr lang="en-US" altLang="ja-JP" sz="2400" b="0" baseline="30000" dirty="0" smtClean="0">
                <a:solidFill>
                  <a:srgbClr val="00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2</a:t>
            </a:r>
            <a:endParaRPr lang="en-US" altLang="ja-JP" sz="2400" b="0" baseline="30000" dirty="0">
              <a:solidFill>
                <a:srgbClr val="000000"/>
              </a:solidFill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2" name="正方形/長方形 6"/>
          <p:cNvSpPr>
            <a:spLocks noChangeArrowheads="1"/>
          </p:cNvSpPr>
          <p:nvPr/>
        </p:nvSpPr>
        <p:spPr bwMode="auto">
          <a:xfrm>
            <a:off x="910770" y="4912274"/>
            <a:ext cx="7315200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 b="1" baseline="-25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800" b="1" baseline="-25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800" b="1" baseline="-25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800" b="1" baseline="-25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800" b="1" baseline="-25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baseline="-25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baseline="-25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baseline="-25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baseline="-25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altLang="ja-JP" sz="1800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1</a:t>
            </a:r>
            <a:r>
              <a:rPr lang="en-US" altLang="ja-JP" sz="1800" baseline="0" dirty="0" smtClean="0">
                <a:solidFill>
                  <a:srgbClr val="FF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altLang="ja-JP" sz="1800" baseline="0" dirty="0">
                <a:solidFill>
                  <a:srgbClr val="FF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Tohoku University, Graduate School of Engineering</a:t>
            </a:r>
          </a:p>
          <a:p>
            <a:pPr algn="ctr">
              <a:spcBef>
                <a:spcPct val="20000"/>
              </a:spcBef>
            </a:pPr>
            <a:r>
              <a:rPr lang="en-US" altLang="ja-JP" sz="1800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2</a:t>
            </a:r>
            <a:r>
              <a:rPr lang="en-US" altLang="ja-JP" sz="1800" baseline="0" dirty="0" smtClean="0">
                <a:solidFill>
                  <a:srgbClr val="FF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altLang="ja-JP" sz="1800" baseline="0" dirty="0">
                <a:solidFill>
                  <a:srgbClr val="FF000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Tohoku University, IMRAM</a:t>
            </a:r>
            <a:endParaRPr lang="ja-JP" altLang="en-US" sz="1800" dirty="0">
              <a:solidFill>
                <a:srgbClr val="FF0000"/>
              </a:solidFill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4" name="직사각형 3"/>
          <p:cNvSpPr/>
          <p:nvPr/>
        </p:nvSpPr>
        <p:spPr>
          <a:xfrm rot="-1200000">
            <a:off x="6894715" y="6049702"/>
            <a:ext cx="382626" cy="597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Malgun Gothic" panose="020B0503020000020004" pitchFamily="34" charset="-127"/>
              <a:ea typeface="Malgun Gothic" panose="020B0503020000020004" pitchFamily="34" charset="-127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040" y="6165304"/>
            <a:ext cx="1828666" cy="638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그룹 18"/>
          <p:cNvGrpSpPr/>
          <p:nvPr/>
        </p:nvGrpSpPr>
        <p:grpSpPr>
          <a:xfrm>
            <a:off x="5040467" y="6282116"/>
            <a:ext cx="2016224" cy="521915"/>
            <a:chOff x="1" y="6002170"/>
            <a:chExt cx="3306186" cy="855830"/>
          </a:xfrm>
        </p:grpSpPr>
        <p:pic>
          <p:nvPicPr>
            <p:cNvPr id="20" name="그림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91612" y="6002170"/>
              <a:ext cx="2314575" cy="855830"/>
            </a:xfrm>
            <a:prstGeom prst="rect">
              <a:avLst/>
            </a:prstGeom>
          </p:spPr>
        </p:pic>
        <p:pic>
          <p:nvPicPr>
            <p:cNvPr id="21" name="그림 2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19800"/>
              <a:ext cx="838200" cy="838200"/>
            </a:xfrm>
            <a:prstGeom prst="rect">
              <a:avLst/>
            </a:prstGeom>
          </p:spPr>
        </p:pic>
      </p:grp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8" cstate="print">
            <a:clrChange>
              <a:clrFrom>
                <a:srgbClr val="FDFDF8"/>
              </a:clrFrom>
              <a:clrTo>
                <a:srgbClr val="FDFDF8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725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038" b="59102"/>
          <a:stretch/>
        </p:blipFill>
        <p:spPr bwMode="auto">
          <a:xfrm rot="10800000">
            <a:off x="7588866" y="0"/>
            <a:ext cx="1555134" cy="1275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144418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5270" y="815447"/>
            <a:ext cx="8954941" cy="4320000"/>
            <a:chOff x="371466" y="764703"/>
            <a:chExt cx="8954941" cy="4823898"/>
          </a:xfrm>
        </p:grpSpPr>
        <p:graphicFrame>
          <p:nvGraphicFramePr>
            <p:cNvPr id="11" name="차트 1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254104695"/>
                </p:ext>
              </p:extLst>
            </p:nvPr>
          </p:nvGraphicFramePr>
          <p:xfrm>
            <a:off x="371466" y="764703"/>
            <a:ext cx="4533580" cy="48238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12" name="차트 1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064193661"/>
                </p:ext>
              </p:extLst>
            </p:nvPr>
          </p:nvGraphicFramePr>
          <p:xfrm>
            <a:off x="4788024" y="764703"/>
            <a:ext cx="4538383" cy="48238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sp>
        <p:nvSpPr>
          <p:cNvPr id="18" name="TextBox 17"/>
          <p:cNvSpPr txBox="1"/>
          <p:nvPr/>
        </p:nvSpPr>
        <p:spPr>
          <a:xfrm>
            <a:off x="611560" y="4827857"/>
            <a:ext cx="7852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5 Mass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balance results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Slag A (C/S= 1.49), Slag B (C/S=1.01) and Slag C (C/S=0.76)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(Left : Manganese, Right : Phosphorus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1" name="직사각형 20"/>
          <p:cNvSpPr/>
          <p:nvPr/>
        </p:nvSpPr>
        <p:spPr>
          <a:xfrm>
            <a:off x="0" y="3459"/>
            <a:ext cx="9144000" cy="692696"/>
          </a:xfrm>
          <a:prstGeom prst="rect">
            <a:avLst/>
          </a:prstGeom>
          <a:solidFill>
            <a:srgbClr val="FDFBFF"/>
          </a:soli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タイトル 1"/>
          <p:cNvSpPr txBox="1">
            <a:spLocks/>
          </p:cNvSpPr>
          <p:nvPr/>
        </p:nvSpPr>
        <p:spPr>
          <a:xfrm>
            <a:off x="231596" y="116906"/>
            <a:ext cx="6644659" cy="4679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 Influence of Slag Basicity (</a:t>
            </a:r>
            <a:r>
              <a:rPr lang="en-US" altLang="ko-KR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CaO</a:t>
            </a:r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/SiO</a:t>
            </a:r>
            <a:r>
              <a:rPr lang="en-US" altLang="ko-KR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06747" y="5517232"/>
            <a:ext cx="8853464" cy="1174662"/>
            <a:chOff x="106747" y="5566706"/>
            <a:chExt cx="8853464" cy="1174662"/>
          </a:xfrm>
        </p:grpSpPr>
        <p:sp>
          <p:nvSpPr>
            <p:cNvPr id="5" name="TextBox 4"/>
            <p:cNvSpPr txBox="1"/>
            <p:nvPr/>
          </p:nvSpPr>
          <p:spPr>
            <a:xfrm>
              <a:off x="293495" y="5626801"/>
              <a:ext cx="401904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Decreasing slag basicity</a:t>
              </a:r>
            </a:p>
            <a:p>
              <a:r>
                <a:rPr lang="en-US" sz="6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Reduction of manganese - suppressed 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Reduction of phosphorus - promoted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888333" y="5886917"/>
              <a:ext cx="3472425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en-US" sz="1600" dirty="0" smtClean="0">
                  <a:latin typeface="Times New Roman" pitchFamily="18" charset="0"/>
                  <a:cs typeface="Times New Roman" pitchFamily="18" charset="0"/>
                </a:rPr>
                <a:t>Slag E(C/S=0.76) 20 mins reduction</a:t>
              </a:r>
            </a:p>
            <a:p>
              <a:pPr>
                <a:lnSpc>
                  <a:spcPct val="150000"/>
                </a:lnSpc>
              </a:pPr>
              <a:r>
                <a:rPr lang="en-US" sz="14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     Separation of P and </a:t>
              </a:r>
              <a:r>
                <a:rPr lang="en-US" sz="1400" dirty="0" err="1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Mn</a:t>
              </a:r>
              <a:r>
                <a:rPr lang="en-US" sz="14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was achieved </a:t>
              </a:r>
              <a:endParaRPr lang="en-US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모서리가 둥근 직사각형 7"/>
            <p:cNvSpPr/>
            <p:nvPr/>
          </p:nvSpPr>
          <p:spPr>
            <a:xfrm>
              <a:off x="106747" y="5566706"/>
              <a:ext cx="8853464" cy="1174662"/>
            </a:xfrm>
            <a:prstGeom prst="round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6" name="직선 연결선 15"/>
          <p:cNvCxnSpPr/>
          <p:nvPr/>
        </p:nvCxnSpPr>
        <p:spPr>
          <a:xfrm>
            <a:off x="106747" y="683760"/>
            <a:ext cx="8929749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250822" y="168165"/>
            <a:ext cx="707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>
            <a:spLocks/>
          </p:cNvSpPr>
          <p:nvPr/>
        </p:nvSpPr>
        <p:spPr>
          <a:xfrm>
            <a:off x="874193" y="3618621"/>
            <a:ext cx="360040" cy="21602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55.00</a:t>
            </a:r>
            <a:endParaRPr lang="en-US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>
            <a:spLocks/>
          </p:cNvSpPr>
          <p:nvPr/>
        </p:nvSpPr>
        <p:spPr>
          <a:xfrm>
            <a:off x="874193" y="2841433"/>
            <a:ext cx="360040" cy="21602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33.58</a:t>
            </a:r>
            <a:endParaRPr lang="en-US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>
            <a:spLocks/>
          </p:cNvSpPr>
          <p:nvPr/>
        </p:nvSpPr>
        <p:spPr>
          <a:xfrm>
            <a:off x="874193" y="2393545"/>
            <a:ext cx="360040" cy="21602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11.42</a:t>
            </a:r>
            <a:endParaRPr lang="en-US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>
            <a:spLocks/>
          </p:cNvSpPr>
          <p:nvPr/>
        </p:nvSpPr>
        <p:spPr>
          <a:xfrm>
            <a:off x="1251464" y="3501008"/>
            <a:ext cx="360040" cy="21602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67.33</a:t>
            </a:r>
            <a:endParaRPr lang="en-US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>
            <a:spLocks/>
          </p:cNvSpPr>
          <p:nvPr/>
        </p:nvSpPr>
        <p:spPr>
          <a:xfrm>
            <a:off x="1251464" y="2680366"/>
            <a:ext cx="360040" cy="21602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25.96</a:t>
            </a:r>
            <a:endParaRPr lang="en-US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>
            <a:spLocks/>
          </p:cNvSpPr>
          <p:nvPr/>
        </p:nvSpPr>
        <p:spPr>
          <a:xfrm>
            <a:off x="1251464" y="2393545"/>
            <a:ext cx="360040" cy="21602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6.71</a:t>
            </a:r>
            <a:endParaRPr lang="en-US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>
            <a:spLocks/>
          </p:cNvSpPr>
          <p:nvPr/>
        </p:nvSpPr>
        <p:spPr>
          <a:xfrm>
            <a:off x="2648010" y="4037723"/>
            <a:ext cx="360040" cy="21602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12.62</a:t>
            </a:r>
            <a:endParaRPr lang="en-US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>
            <a:spLocks/>
          </p:cNvSpPr>
          <p:nvPr/>
        </p:nvSpPr>
        <p:spPr>
          <a:xfrm>
            <a:off x="2648010" y="3140813"/>
            <a:ext cx="360040" cy="21602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72.33</a:t>
            </a:r>
            <a:endParaRPr lang="en-US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>
            <a:spLocks/>
          </p:cNvSpPr>
          <p:nvPr/>
        </p:nvSpPr>
        <p:spPr>
          <a:xfrm>
            <a:off x="2648010" y="2365438"/>
            <a:ext cx="360040" cy="21602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15.05</a:t>
            </a:r>
            <a:endParaRPr lang="en-US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>
            <a:spLocks/>
          </p:cNvSpPr>
          <p:nvPr/>
        </p:nvSpPr>
        <p:spPr>
          <a:xfrm>
            <a:off x="2294535" y="4098817"/>
            <a:ext cx="360040" cy="21602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5.85</a:t>
            </a:r>
            <a:endParaRPr lang="en-US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>
            <a:spLocks/>
          </p:cNvSpPr>
          <p:nvPr/>
        </p:nvSpPr>
        <p:spPr>
          <a:xfrm>
            <a:off x="2294535" y="3201907"/>
            <a:ext cx="360040" cy="21602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87.83</a:t>
            </a:r>
            <a:endParaRPr lang="en-US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>
            <a:spLocks/>
          </p:cNvSpPr>
          <p:nvPr/>
        </p:nvSpPr>
        <p:spPr>
          <a:xfrm>
            <a:off x="2294535" y="2270045"/>
            <a:ext cx="360040" cy="21602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6.32</a:t>
            </a:r>
            <a:endParaRPr lang="en-US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>
            <a:spLocks/>
          </p:cNvSpPr>
          <p:nvPr/>
        </p:nvSpPr>
        <p:spPr>
          <a:xfrm>
            <a:off x="4042417" y="4072675"/>
            <a:ext cx="360040" cy="21602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11.51</a:t>
            </a:r>
            <a:endParaRPr lang="en-US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>
            <a:spLocks/>
          </p:cNvSpPr>
          <p:nvPr/>
        </p:nvSpPr>
        <p:spPr>
          <a:xfrm>
            <a:off x="4061278" y="3057457"/>
            <a:ext cx="360040" cy="21602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88.71</a:t>
            </a:r>
            <a:endParaRPr lang="en-US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>
            <a:spLocks/>
          </p:cNvSpPr>
          <p:nvPr/>
        </p:nvSpPr>
        <p:spPr>
          <a:xfrm>
            <a:off x="4010688" y="2365438"/>
            <a:ext cx="360040" cy="21602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endParaRPr lang="en-US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>
            <a:spLocks/>
          </p:cNvSpPr>
          <p:nvPr/>
        </p:nvSpPr>
        <p:spPr>
          <a:xfrm>
            <a:off x="3695313" y="4098817"/>
            <a:ext cx="360040" cy="21602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4.70</a:t>
            </a:r>
            <a:endParaRPr lang="en-US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>
            <a:spLocks/>
          </p:cNvSpPr>
          <p:nvPr/>
        </p:nvSpPr>
        <p:spPr>
          <a:xfrm>
            <a:off x="3695313" y="3201907"/>
            <a:ext cx="360040" cy="21602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95.30</a:t>
            </a:r>
            <a:endParaRPr lang="en-US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>
            <a:spLocks/>
          </p:cNvSpPr>
          <p:nvPr/>
        </p:nvSpPr>
        <p:spPr>
          <a:xfrm>
            <a:off x="3657213" y="2270045"/>
            <a:ext cx="360040" cy="21602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ctr"/>
            <a:endParaRPr lang="en-US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374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0" y="3459"/>
            <a:ext cx="9144000" cy="692696"/>
          </a:xfrm>
          <a:prstGeom prst="rect">
            <a:avLst/>
          </a:prstGeom>
          <a:solidFill>
            <a:srgbClr val="FDFBFF"/>
          </a:soli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タイトル 1"/>
          <p:cNvSpPr txBox="1">
            <a:spLocks/>
          </p:cNvSpPr>
          <p:nvPr/>
        </p:nvSpPr>
        <p:spPr>
          <a:xfrm>
            <a:off x="231596" y="116906"/>
            <a:ext cx="7652771" cy="4679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3.2 Influence of Temperature </a:t>
            </a:r>
            <a:r>
              <a:rPr lang="en-US" altLang="ko-K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(Slag C, C/S=0.76)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-559791" y="1876294"/>
            <a:ext cx="2006770" cy="277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Slag Composition (Mass %)</a:t>
            </a:r>
            <a:endParaRPr 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-596217" y="4292830"/>
            <a:ext cx="2079625" cy="284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Metal Composition (Mass %)</a:t>
            </a:r>
            <a:endParaRPr 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8" name="그룹 37"/>
          <p:cNvGrpSpPr/>
          <p:nvPr/>
        </p:nvGrpSpPr>
        <p:grpSpPr>
          <a:xfrm>
            <a:off x="424857" y="929301"/>
            <a:ext cx="8525172" cy="4879347"/>
            <a:chOff x="424857" y="1372657"/>
            <a:chExt cx="8525172" cy="4879347"/>
          </a:xfrm>
        </p:grpSpPr>
        <p:grpSp>
          <p:nvGrpSpPr>
            <p:cNvPr id="37" name="그룹 36"/>
            <p:cNvGrpSpPr/>
            <p:nvPr/>
          </p:nvGrpSpPr>
          <p:grpSpPr>
            <a:xfrm>
              <a:off x="424857" y="1372657"/>
              <a:ext cx="8525172" cy="4879347"/>
              <a:chOff x="424857" y="1372657"/>
              <a:chExt cx="8525172" cy="4879347"/>
            </a:xfrm>
          </p:grpSpPr>
          <p:grpSp>
            <p:nvGrpSpPr>
              <p:cNvPr id="10" name="그룹 9"/>
              <p:cNvGrpSpPr/>
              <p:nvPr/>
            </p:nvGrpSpPr>
            <p:grpSpPr>
              <a:xfrm>
                <a:off x="424857" y="1372657"/>
                <a:ext cx="8525172" cy="4879347"/>
                <a:chOff x="3057070" y="1099456"/>
                <a:chExt cx="9290962" cy="4879347"/>
              </a:xfrm>
            </p:grpSpPr>
            <p:graphicFrame>
              <p:nvGraphicFramePr>
                <p:cNvPr id="11" name="차트 10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3985726043"/>
                    </p:ext>
                  </p:extLst>
                </p:nvPr>
              </p:nvGraphicFramePr>
              <p:xfrm>
                <a:off x="3057070" y="1099456"/>
                <a:ext cx="4696282" cy="24660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graphicFrame>
              <p:nvGraphicFramePr>
                <p:cNvPr id="12" name="차트 11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766535905"/>
                    </p:ext>
                  </p:extLst>
                </p:nvPr>
              </p:nvGraphicFramePr>
              <p:xfrm>
                <a:off x="7651750" y="1099456"/>
                <a:ext cx="4696282" cy="24660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graphicFrame>
              <p:nvGraphicFramePr>
                <p:cNvPr id="13" name="차트 12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2590794894"/>
                    </p:ext>
                  </p:extLst>
                </p:nvPr>
              </p:nvGraphicFramePr>
              <p:xfrm>
                <a:off x="3061605" y="3503655"/>
                <a:ext cx="4696282" cy="24660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  <p:graphicFrame>
              <p:nvGraphicFramePr>
                <p:cNvPr id="14" name="차트 13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524612495"/>
                    </p:ext>
                  </p:extLst>
                </p:nvPr>
              </p:nvGraphicFramePr>
              <p:xfrm>
                <a:off x="7651750" y="3512803"/>
                <a:ext cx="4696282" cy="24660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</p:grpSp>
          <p:sp>
            <p:nvSpPr>
              <p:cNvPr id="28" name="TextBox 27"/>
              <p:cNvSpPr txBox="1"/>
              <p:nvPr/>
            </p:nvSpPr>
            <p:spPr>
              <a:xfrm>
                <a:off x="8042619" y="2830105"/>
                <a:ext cx="8640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1773K</a:t>
                </a:r>
                <a:endParaRPr lang="en-US" sz="1400" b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7386743" y="2633588"/>
                <a:ext cx="8640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33BB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1673K</a:t>
                </a:r>
                <a:endParaRPr lang="en-US" sz="1400" b="1" dirty="0">
                  <a:solidFill>
                    <a:srgbClr val="33BB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8046780" y="3020585"/>
                <a:ext cx="8640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1873K</a:t>
                </a:r>
                <a:endParaRPr lang="en-US" sz="14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3862573" y="2193014"/>
              <a:ext cx="8640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1773K</a:t>
              </a:r>
              <a:endParaRPr lang="en-US" sz="1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859199" y="1959826"/>
              <a:ext cx="8640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33BB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1673K</a:t>
              </a:r>
              <a:endParaRPr lang="en-US" sz="1400" b="1" dirty="0">
                <a:solidFill>
                  <a:srgbClr val="33BB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855038" y="2479700"/>
              <a:ext cx="8640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1873K</a:t>
              </a:r>
              <a:endParaRPr lang="en-US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843323" y="4777165"/>
              <a:ext cx="8640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1773K</a:t>
              </a:r>
              <a:endParaRPr lang="en-US" sz="1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843686" y="5055824"/>
              <a:ext cx="8640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33BB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1673K</a:t>
              </a:r>
              <a:endParaRPr lang="en-US" sz="1400" b="1" dirty="0">
                <a:solidFill>
                  <a:srgbClr val="33BB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853311" y="4321065"/>
              <a:ext cx="8640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1873K</a:t>
              </a:r>
              <a:endParaRPr lang="en-US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015703" y="4377163"/>
              <a:ext cx="8640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1773K</a:t>
              </a:r>
              <a:endParaRPr lang="en-US" sz="1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016066" y="4609543"/>
              <a:ext cx="8640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33BB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1673K</a:t>
              </a:r>
              <a:endParaRPr lang="en-US" sz="1400" b="1" dirty="0">
                <a:solidFill>
                  <a:srgbClr val="33BB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006441" y="4179002"/>
              <a:ext cx="8640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1873K</a:t>
              </a:r>
              <a:endParaRPr lang="en-US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1073266" y="5985611"/>
            <a:ext cx="73151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6 Slag C (C/S = 0.76) composition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changes analyzed by ICP with reduction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(Influence of temperature)</a:t>
            </a:r>
          </a:p>
        </p:txBody>
      </p:sp>
      <p:cxnSp>
        <p:nvCxnSpPr>
          <p:cNvPr id="40" name="직선 연결선 39"/>
          <p:cNvCxnSpPr/>
          <p:nvPr/>
        </p:nvCxnSpPr>
        <p:spPr>
          <a:xfrm>
            <a:off x="106747" y="683760"/>
            <a:ext cx="8929749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8250822" y="168165"/>
            <a:ext cx="707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338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660018" y="4841000"/>
            <a:ext cx="63683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7 Slag C (C/S = 0.76) mass balance result with different temperature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en-US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(Left : Manganese, Right : Phosphorus)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0" y="3459"/>
            <a:ext cx="9144000" cy="692696"/>
          </a:xfrm>
          <a:prstGeom prst="rect">
            <a:avLst/>
          </a:prstGeom>
          <a:solidFill>
            <a:srgbClr val="FDFBFF"/>
          </a:soli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タイトル 1"/>
          <p:cNvSpPr txBox="1">
            <a:spLocks/>
          </p:cNvSpPr>
          <p:nvPr/>
        </p:nvSpPr>
        <p:spPr>
          <a:xfrm>
            <a:off x="231596" y="116906"/>
            <a:ext cx="6901893" cy="4679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3.2 Influence of Temperature </a:t>
            </a:r>
            <a:r>
              <a:rPr lang="en-US" altLang="ko-K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(Slag C, C/S=0.76)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24858" y="5807706"/>
            <a:ext cx="79975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Increasing temperature promotes reduction of phosphorus and manganese simultaneously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424858" y="6231560"/>
            <a:ext cx="75296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Reduction of phosphorus at higher temperature is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favorable than manganese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차트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9198417"/>
              </p:ext>
            </p:extLst>
          </p:nvPr>
        </p:nvGraphicFramePr>
        <p:xfrm>
          <a:off x="0" y="971144"/>
          <a:ext cx="4572000" cy="39897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1" name="차트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5929159"/>
              </p:ext>
            </p:extLst>
          </p:nvPr>
        </p:nvGraphicFramePr>
        <p:xfrm>
          <a:off x="4320480" y="991396"/>
          <a:ext cx="4572000" cy="39897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2" name="모서리가 둥근 직사각형 31"/>
          <p:cNvSpPr/>
          <p:nvPr/>
        </p:nvSpPr>
        <p:spPr>
          <a:xfrm>
            <a:off x="106747" y="5694930"/>
            <a:ext cx="8853464" cy="1046438"/>
          </a:xfrm>
          <a:prstGeom prst="roundRect">
            <a:avLst>
              <a:gd name="adj" fmla="val 8475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직선 연결선 13"/>
          <p:cNvCxnSpPr/>
          <p:nvPr/>
        </p:nvCxnSpPr>
        <p:spPr>
          <a:xfrm>
            <a:off x="106747" y="683760"/>
            <a:ext cx="8929749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250822" y="168165"/>
            <a:ext cx="707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5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차트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0232816"/>
              </p:ext>
            </p:extLst>
          </p:nvPr>
        </p:nvGraphicFramePr>
        <p:xfrm>
          <a:off x="4467412" y="777112"/>
          <a:ext cx="3921499" cy="2352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675398" y="3108251"/>
            <a:ext cx="14991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Basicity (</a:t>
            </a:r>
            <a:r>
              <a:rPr lang="en-US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CaO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/SiO</a:t>
            </a:r>
            <a:r>
              <a:rPr lang="en-US" sz="12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" name="그룹 17"/>
          <p:cNvGrpSpPr/>
          <p:nvPr/>
        </p:nvGrpSpPr>
        <p:grpSpPr>
          <a:xfrm>
            <a:off x="507267" y="750217"/>
            <a:ext cx="3921500" cy="2645967"/>
            <a:chOff x="-171823" y="471914"/>
            <a:chExt cx="4572000" cy="3084881"/>
          </a:xfrm>
        </p:grpSpPr>
        <p:graphicFrame>
          <p:nvGraphicFramePr>
            <p:cNvPr id="5" name="차트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57443401"/>
                </p:ext>
              </p:extLst>
            </p:nvPr>
          </p:nvGraphicFramePr>
          <p:xfrm>
            <a:off x="-171823" y="471914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2" name="TextBox 11"/>
            <p:cNvSpPr txBox="1"/>
            <p:nvPr/>
          </p:nvSpPr>
          <p:spPr>
            <a:xfrm>
              <a:off x="1244006" y="3233847"/>
              <a:ext cx="1747804" cy="3229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Basicity (</a:t>
              </a:r>
              <a:r>
                <a:rPr lang="en-US" sz="12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CaO</a:t>
              </a:r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/SiO</a:t>
              </a:r>
              <a:r>
                <a:rPr lang="en-US" sz="1200" b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8" name="차트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4013461"/>
              </p:ext>
            </p:extLst>
          </p:nvPr>
        </p:nvGraphicFramePr>
        <p:xfrm>
          <a:off x="4518747" y="3415450"/>
          <a:ext cx="3921500" cy="2352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828132" y="5850016"/>
            <a:ext cx="13027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(K)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507267" y="3437437"/>
            <a:ext cx="3921501" cy="2678205"/>
            <a:chOff x="0" y="3464112"/>
            <a:chExt cx="4572000" cy="3122467"/>
          </a:xfrm>
        </p:grpSpPr>
        <p:graphicFrame>
          <p:nvGraphicFramePr>
            <p:cNvPr id="7" name="차트 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85131751"/>
                </p:ext>
              </p:extLst>
            </p:nvPr>
          </p:nvGraphicFramePr>
          <p:xfrm>
            <a:off x="0" y="3464112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4" name="TextBox 13"/>
            <p:cNvSpPr txBox="1"/>
            <p:nvPr/>
          </p:nvSpPr>
          <p:spPr>
            <a:xfrm>
              <a:off x="1644806" y="6263631"/>
              <a:ext cx="1518826" cy="3229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Temperature (K)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9" name="직사각형 18"/>
          <p:cNvSpPr/>
          <p:nvPr/>
        </p:nvSpPr>
        <p:spPr>
          <a:xfrm>
            <a:off x="0" y="3459"/>
            <a:ext cx="9144000" cy="692696"/>
          </a:xfrm>
          <a:prstGeom prst="rect">
            <a:avLst/>
          </a:prstGeom>
          <a:solidFill>
            <a:srgbClr val="FDFBFF"/>
          </a:soli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タイトル 1"/>
          <p:cNvSpPr txBox="1">
            <a:spLocks/>
          </p:cNvSpPr>
          <p:nvPr/>
        </p:nvSpPr>
        <p:spPr>
          <a:xfrm>
            <a:off x="231596" y="116906"/>
            <a:ext cx="6901893" cy="4679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3.3 Thermodynamic discussion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04646" y="6174679"/>
            <a:ext cx="65347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8 Activities changes by basicity and temperature calculated by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Factsage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직선 연결선 25"/>
          <p:cNvCxnSpPr/>
          <p:nvPr/>
        </p:nvCxnSpPr>
        <p:spPr>
          <a:xfrm>
            <a:off x="106747" y="683760"/>
            <a:ext cx="8929749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250822" y="168165"/>
            <a:ext cx="707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69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4"/>
          <p:cNvSpPr txBox="1">
            <a:spLocks noChangeArrowheads="1"/>
          </p:cNvSpPr>
          <p:nvPr/>
        </p:nvSpPr>
        <p:spPr bwMode="auto">
          <a:xfrm>
            <a:off x="571500" y="939482"/>
            <a:ext cx="8248972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 sz="2800" b="1" baseline="-25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800" b="1" baseline="-25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800" b="1" baseline="-25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800" b="1" baseline="-25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800" b="1" baseline="-25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baseline="-25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baseline="-25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baseline="-25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baseline="-25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indent="0" algn="just">
              <a:spcBef>
                <a:spcPts val="1200"/>
              </a:spcBef>
              <a:buClr>
                <a:srgbClr val="7030A0"/>
              </a:buClr>
              <a:buSzPct val="120000"/>
            </a:pPr>
            <a:endParaRPr kumimoji="1" lang="en-US" altLang="ja-JP" sz="100" b="0" baseline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spcBef>
                <a:spcPts val="1200"/>
              </a:spcBef>
              <a:buClr>
                <a:srgbClr val="7030A0"/>
              </a:buClr>
              <a:buSzPct val="120000"/>
              <a:buFont typeface="Wingdings" pitchFamily="2" charset="2"/>
              <a:buChar char="§"/>
            </a:pPr>
            <a:r>
              <a:rPr kumimoji="1" lang="en-US" altLang="ja-JP" sz="2000" b="0" baseline="0" dirty="0" smtClean="0">
                <a:latin typeface="Times New Roman" pitchFamily="18" charset="0"/>
                <a:cs typeface="Times New Roman" pitchFamily="18" charset="0"/>
              </a:rPr>
              <a:t>Influence of slag basicity</a:t>
            </a:r>
          </a:p>
          <a:p>
            <a:pPr marL="0" indent="0" algn="just">
              <a:spcBef>
                <a:spcPts val="1200"/>
              </a:spcBef>
              <a:buClr>
                <a:srgbClr val="7030A0"/>
              </a:buClr>
              <a:buSzPct val="120000"/>
            </a:pPr>
            <a:r>
              <a:rPr kumimoji="1" lang="en-US" altLang="ja-JP" sz="1800" b="0" baseline="0" dirty="0" smtClean="0">
                <a:latin typeface="Times New Roman" pitchFamily="18" charset="0"/>
                <a:cs typeface="Times New Roman" pitchFamily="18" charset="0"/>
              </a:rPr>
              <a:t>     - Decreasing slag basicity increased reduction of phosphorus while </a:t>
            </a:r>
          </a:p>
          <a:p>
            <a:pPr marL="0" indent="0" algn="just">
              <a:spcBef>
                <a:spcPts val="1200"/>
              </a:spcBef>
              <a:buClr>
                <a:srgbClr val="7030A0"/>
              </a:buClr>
              <a:buSzPct val="120000"/>
            </a:pPr>
            <a:r>
              <a:rPr kumimoji="1" lang="en-US" altLang="ja-JP" sz="1800" b="0" baseline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altLang="ja-JP" sz="1800" b="0" baseline="0" dirty="0" smtClean="0">
                <a:latin typeface="Times New Roman" pitchFamily="18" charset="0"/>
                <a:cs typeface="Times New Roman" pitchFamily="18" charset="0"/>
              </a:rPr>
              <a:t>      suppressing that of manganese. </a:t>
            </a:r>
          </a:p>
          <a:p>
            <a:pPr marL="0" indent="0" algn="just">
              <a:spcBef>
                <a:spcPts val="1200"/>
              </a:spcBef>
              <a:buClr>
                <a:srgbClr val="7030A0"/>
              </a:buClr>
              <a:buSzPct val="120000"/>
            </a:pPr>
            <a:r>
              <a:rPr kumimoji="1" lang="en-US" altLang="ja-JP" sz="1800" b="0" baseline="0" dirty="0" smtClean="0">
                <a:latin typeface="Times New Roman" pitchFamily="18" charset="0"/>
                <a:cs typeface="Times New Roman" pitchFamily="18" charset="0"/>
              </a:rPr>
              <a:t>     - Separation of phosphorus and manganese was achieved at 0.76 slag </a:t>
            </a:r>
          </a:p>
          <a:p>
            <a:pPr marL="0" indent="0" algn="just">
              <a:spcBef>
                <a:spcPts val="1200"/>
              </a:spcBef>
              <a:buClr>
                <a:srgbClr val="7030A0"/>
              </a:buClr>
              <a:buSzPct val="120000"/>
            </a:pPr>
            <a:r>
              <a:rPr kumimoji="1" lang="en-US" altLang="ja-JP" sz="1800" b="0" baseline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altLang="ja-JP" sz="1800" b="0" baseline="0" dirty="0" smtClean="0">
                <a:latin typeface="Times New Roman" pitchFamily="18" charset="0"/>
                <a:cs typeface="Times New Roman" pitchFamily="18" charset="0"/>
              </a:rPr>
              <a:t>      basicity after 20 min </a:t>
            </a:r>
            <a:r>
              <a:rPr kumimoji="1" lang="en-US" altLang="ja-JP" sz="1800" b="0" baseline="0" dirty="0" err="1" smtClean="0">
                <a:latin typeface="Times New Roman" pitchFamily="18" charset="0"/>
                <a:cs typeface="Times New Roman" pitchFamily="18" charset="0"/>
              </a:rPr>
              <a:t>carbothermic</a:t>
            </a:r>
            <a:r>
              <a:rPr kumimoji="1" lang="en-US" altLang="ja-JP" sz="1800" b="0" baseline="0" dirty="0" smtClean="0">
                <a:latin typeface="Times New Roman" pitchFamily="18" charset="0"/>
                <a:cs typeface="Times New Roman" pitchFamily="18" charset="0"/>
              </a:rPr>
              <a:t> reduction </a:t>
            </a:r>
          </a:p>
          <a:p>
            <a:pPr marL="0" indent="0" algn="just">
              <a:spcBef>
                <a:spcPts val="1200"/>
              </a:spcBef>
              <a:buClr>
                <a:srgbClr val="7030A0"/>
              </a:buClr>
              <a:buSzPct val="120000"/>
            </a:pPr>
            <a:endParaRPr kumimoji="1" lang="en-US" altLang="ja-JP" sz="100" b="0" baseline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spcBef>
                <a:spcPts val="1200"/>
              </a:spcBef>
              <a:buClr>
                <a:srgbClr val="7030A0"/>
              </a:buClr>
              <a:buSzPct val="120000"/>
              <a:buFont typeface="Wingdings" pitchFamily="2" charset="2"/>
              <a:buChar char="§"/>
            </a:pPr>
            <a:r>
              <a:rPr kumimoji="1" lang="en-US" altLang="ja-JP" sz="2000" b="0" baseline="0" dirty="0" smtClean="0">
                <a:latin typeface="Times New Roman" pitchFamily="18" charset="0"/>
                <a:cs typeface="Times New Roman" pitchFamily="18" charset="0"/>
              </a:rPr>
              <a:t>Influence of temperature </a:t>
            </a:r>
          </a:p>
          <a:p>
            <a:pPr marL="0" indent="0" algn="just">
              <a:spcBef>
                <a:spcPts val="1200"/>
              </a:spcBef>
              <a:buClr>
                <a:srgbClr val="7030A0"/>
              </a:buClr>
              <a:buSzPct val="120000"/>
            </a:pPr>
            <a:r>
              <a:rPr kumimoji="1" lang="en-US" altLang="ja-JP" sz="1800" b="0" baseline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altLang="ja-JP" sz="1800" b="0" baseline="0" dirty="0" smtClean="0">
                <a:latin typeface="Times New Roman" pitchFamily="18" charset="0"/>
                <a:cs typeface="Times New Roman" pitchFamily="18" charset="0"/>
              </a:rPr>
              <a:t>    - Higher temperature </a:t>
            </a:r>
            <a:r>
              <a:rPr kumimoji="1" lang="en-US" altLang="ja-JP" sz="1800" b="0" baseline="0" dirty="0" err="1" smtClean="0">
                <a:latin typeface="Times New Roman" pitchFamily="18" charset="0"/>
                <a:cs typeface="Times New Roman" pitchFamily="18" charset="0"/>
              </a:rPr>
              <a:t>carbothermic</a:t>
            </a:r>
            <a:r>
              <a:rPr kumimoji="1" lang="en-US" altLang="ja-JP" sz="1800" b="0" baseline="0" dirty="0" smtClean="0">
                <a:latin typeface="Times New Roman" pitchFamily="18" charset="0"/>
                <a:cs typeface="Times New Roman" pitchFamily="18" charset="0"/>
              </a:rPr>
              <a:t> reduction promotes both P and </a:t>
            </a:r>
            <a:r>
              <a:rPr kumimoji="1" lang="en-US" altLang="ja-JP" sz="1800" b="0" baseline="0" dirty="0" err="1" smtClean="0">
                <a:latin typeface="Times New Roman" pitchFamily="18" charset="0"/>
                <a:cs typeface="Times New Roman" pitchFamily="18" charset="0"/>
              </a:rPr>
              <a:t>Mn</a:t>
            </a:r>
            <a:r>
              <a:rPr kumimoji="1" lang="en-US" altLang="ja-JP" sz="1800" b="0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just">
              <a:spcBef>
                <a:spcPts val="1200"/>
              </a:spcBef>
              <a:buClr>
                <a:srgbClr val="7030A0"/>
              </a:buClr>
              <a:buSzPct val="120000"/>
            </a:pPr>
            <a:r>
              <a:rPr kumimoji="1" lang="en-US" altLang="ja-JP" sz="1800" b="0" baseline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altLang="ja-JP" sz="1800" b="0" baseline="0" dirty="0" smtClean="0">
                <a:latin typeface="Times New Roman" pitchFamily="18" charset="0"/>
                <a:cs typeface="Times New Roman" pitchFamily="18" charset="0"/>
              </a:rPr>
              <a:t>      than low temperature</a:t>
            </a:r>
          </a:p>
          <a:p>
            <a:pPr marL="0" indent="0" algn="just">
              <a:spcBef>
                <a:spcPts val="1200"/>
              </a:spcBef>
              <a:buClr>
                <a:srgbClr val="7030A0"/>
              </a:buClr>
              <a:buSzPct val="120000"/>
            </a:pPr>
            <a:r>
              <a:rPr kumimoji="1" lang="en-US" altLang="ja-JP" sz="1800" b="0" baseline="0" dirty="0">
                <a:latin typeface="Times New Roman" pitchFamily="18" charset="0"/>
                <a:cs typeface="Times New Roman" pitchFamily="18" charset="0"/>
              </a:rPr>
              <a:t>     - Reduction of phosphorus at higher temperature is more favorable than manganese </a:t>
            </a:r>
          </a:p>
          <a:p>
            <a:pPr marL="0" indent="0" algn="just">
              <a:spcBef>
                <a:spcPts val="1200"/>
              </a:spcBef>
              <a:buClr>
                <a:srgbClr val="7030A0"/>
              </a:buClr>
              <a:buSzPct val="120000"/>
            </a:pPr>
            <a:endParaRPr kumimoji="1" lang="en-US" altLang="ja-JP" sz="1800" b="0" baseline="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1200"/>
              </a:spcBef>
              <a:buClr>
                <a:srgbClr val="0000FF"/>
              </a:buClr>
              <a:buSzPct val="120000"/>
            </a:pPr>
            <a:r>
              <a:rPr kumimoji="1" lang="en-US" altLang="ja-JP" sz="1800" b="0" baseline="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endParaRPr kumimoji="1" lang="en-US" altLang="ja-JP" sz="1800" b="0" baseline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0" y="3459"/>
            <a:ext cx="9144000" cy="692696"/>
          </a:xfrm>
          <a:prstGeom prst="rect">
            <a:avLst/>
          </a:prstGeom>
          <a:solidFill>
            <a:srgbClr val="FDFBFF"/>
          </a:soli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タイトル 1"/>
          <p:cNvSpPr txBox="1">
            <a:spLocks/>
          </p:cNvSpPr>
          <p:nvPr/>
        </p:nvSpPr>
        <p:spPr>
          <a:xfrm>
            <a:off x="231597" y="116906"/>
            <a:ext cx="3912502" cy="4679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latinLnBrk="1">
              <a:lnSpc>
                <a:spcPct val="100000"/>
              </a:lnSpc>
              <a:defRPr/>
            </a:pPr>
            <a:r>
              <a:rPr lang="en-US" altLang="ko-KR" sz="2800" b="1" dirty="0" smtClean="0">
                <a:latin typeface="Times New Roman" panose="02020603050405020304" pitchFamily="18" charset="0"/>
                <a:ea typeface="Arial Unicode MS" pitchFamily="50" charset="-127"/>
                <a:cs typeface="Times New Roman" panose="02020603050405020304" pitchFamily="18" charset="0"/>
              </a:rPr>
              <a:t>4. Conclusion</a:t>
            </a:r>
            <a:endParaRPr lang="ko-KR" altLang="en-US" sz="2800" b="1" dirty="0">
              <a:latin typeface="Times New Roman" panose="02020603050405020304" pitchFamily="18" charset="0"/>
              <a:ea typeface="Arial Unicode MS" pitchFamily="50" charset="-127"/>
              <a:cs typeface="Times New Roman" panose="02020603050405020304" pitchFamily="18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437828" y="5415168"/>
            <a:ext cx="82489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LISTENING</a:t>
            </a:r>
            <a:endParaRPr lang="ko-KR" altLang="en-US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61423" y="6166256"/>
            <a:ext cx="39757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Shin Dong Jun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E-mail : Shindj@mail.tagen.tohoku.ac.jp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직선 연결선 12"/>
          <p:cNvCxnSpPr/>
          <p:nvPr/>
        </p:nvCxnSpPr>
        <p:spPr>
          <a:xfrm>
            <a:off x="106747" y="683760"/>
            <a:ext cx="8929749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6165304"/>
            <a:ext cx="1828666" cy="638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그룹 14"/>
          <p:cNvGrpSpPr/>
          <p:nvPr/>
        </p:nvGrpSpPr>
        <p:grpSpPr>
          <a:xfrm>
            <a:off x="330195" y="6282116"/>
            <a:ext cx="2016224" cy="521915"/>
            <a:chOff x="1" y="6002170"/>
            <a:chExt cx="3306186" cy="855830"/>
          </a:xfrm>
        </p:grpSpPr>
        <p:pic>
          <p:nvPicPr>
            <p:cNvPr id="21" name="그림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1612" y="6002170"/>
              <a:ext cx="2314575" cy="855830"/>
            </a:xfrm>
            <a:prstGeom prst="rect">
              <a:avLst/>
            </a:prstGeom>
          </p:spPr>
        </p:pic>
        <p:pic>
          <p:nvPicPr>
            <p:cNvPr id="22" name="그림 2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19800"/>
              <a:ext cx="838200" cy="838200"/>
            </a:xfrm>
            <a:prstGeom prst="rect">
              <a:avLst/>
            </a:prstGeom>
          </p:spPr>
        </p:pic>
      </p:grpSp>
      <p:sp>
        <p:nvSpPr>
          <p:cNvPr id="23" name="TextBox 22"/>
          <p:cNvSpPr txBox="1"/>
          <p:nvPr/>
        </p:nvSpPr>
        <p:spPr>
          <a:xfrm>
            <a:off x="8250822" y="168165"/>
            <a:ext cx="707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521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63627" y="1196752"/>
            <a:ext cx="5760640" cy="42259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1.  Introduction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2.  Experimental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3.  Result &amp; Discussion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 smtClean="0"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000" dirty="0" smtClean="0"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4.  Conclusion </a:t>
            </a:r>
            <a:endParaRPr lang="en-US" dirty="0"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3419872" y="341034"/>
            <a:ext cx="2880320" cy="4679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latinLnBrk="1">
              <a:lnSpc>
                <a:spcPct val="100000"/>
              </a:lnSpc>
              <a:defRPr/>
            </a:pPr>
            <a:r>
              <a:rPr lang="en-US" altLang="ko-KR" sz="4400" b="1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Contents</a:t>
            </a:r>
            <a:endParaRPr lang="ko-KR" altLang="en-US" sz="4400" b="1" dirty="0"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17975" y="2924944"/>
            <a:ext cx="555152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3.1 Influence of Slag Basicity (</a:t>
            </a:r>
            <a:r>
              <a:rPr lang="en-US" sz="2400" b="1" dirty="0" err="1" smtClean="0">
                <a:solidFill>
                  <a:srgbClr val="7030A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CaO</a:t>
            </a: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/SiO</a:t>
            </a:r>
            <a:r>
              <a:rPr lang="en-US" sz="2400" b="1" baseline="-25000" dirty="0" smtClean="0">
                <a:solidFill>
                  <a:srgbClr val="7030A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2</a:t>
            </a: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3.2 Influence of Temperature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3.3 Thermodynamic discussion</a:t>
            </a:r>
            <a:endParaRPr lang="en-US" sz="2400" b="1" baseline="-25000" dirty="0" smtClean="0">
              <a:solidFill>
                <a:srgbClr val="7030A0"/>
              </a:solidFill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cxnSp>
        <p:nvCxnSpPr>
          <p:cNvPr id="18" name="직선 연결선 17"/>
          <p:cNvCxnSpPr/>
          <p:nvPr/>
        </p:nvCxnSpPr>
        <p:spPr>
          <a:xfrm>
            <a:off x="107504" y="1048252"/>
            <a:ext cx="7026743" cy="0"/>
          </a:xfrm>
          <a:prstGeom prst="line">
            <a:avLst/>
          </a:prstGeom>
          <a:ln w="25400">
            <a:solidFill>
              <a:srgbClr val="5008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DFDF8"/>
              </a:clrFrom>
              <a:clrTo>
                <a:srgbClr val="FDFDF8">
                  <a:alpha val="0"/>
                </a:srgbClr>
              </a:clrTo>
            </a:clrChange>
            <a:biLevel thresh="2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5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038" b="59102"/>
          <a:stretch/>
        </p:blipFill>
        <p:spPr bwMode="auto">
          <a:xfrm rot="10800000">
            <a:off x="7588866" y="0"/>
            <a:ext cx="1555134" cy="1275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0" name="그룹 19"/>
          <p:cNvGrpSpPr/>
          <p:nvPr/>
        </p:nvGrpSpPr>
        <p:grpSpPr>
          <a:xfrm>
            <a:off x="107504" y="6252550"/>
            <a:ext cx="2016224" cy="521915"/>
            <a:chOff x="1" y="6002170"/>
            <a:chExt cx="3306186" cy="855830"/>
          </a:xfrm>
        </p:grpSpPr>
        <p:pic>
          <p:nvPicPr>
            <p:cNvPr id="21" name="그림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91612" y="6002170"/>
              <a:ext cx="2314575" cy="855830"/>
            </a:xfrm>
            <a:prstGeom prst="rect">
              <a:avLst/>
            </a:prstGeom>
          </p:spPr>
        </p:pic>
        <p:pic>
          <p:nvPicPr>
            <p:cNvPr id="22" name="그림 2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19800"/>
              <a:ext cx="838200" cy="838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1030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5006" y="941679"/>
            <a:ext cx="1027811" cy="1776504"/>
          </a:xfrm>
          <a:prstGeom prst="rect">
            <a:avLst/>
          </a:prstGeom>
        </p:spPr>
      </p:pic>
      <p:cxnSp>
        <p:nvCxnSpPr>
          <p:cNvPr id="188" name="직선 화살표 연결선 187"/>
          <p:cNvCxnSpPr/>
          <p:nvPr/>
        </p:nvCxnSpPr>
        <p:spPr>
          <a:xfrm>
            <a:off x="1612100" y="2019149"/>
            <a:ext cx="394634" cy="9349"/>
          </a:xfrm>
          <a:prstGeom prst="straightConnector1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0" name="그림 18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6268" y="1188476"/>
            <a:ext cx="1078160" cy="1442951"/>
          </a:xfrm>
          <a:prstGeom prst="rect">
            <a:avLst/>
          </a:prstGeom>
        </p:spPr>
      </p:pic>
      <p:cxnSp>
        <p:nvCxnSpPr>
          <p:cNvPr id="192" name="직선 화살표 연결선 191"/>
          <p:cNvCxnSpPr/>
          <p:nvPr/>
        </p:nvCxnSpPr>
        <p:spPr>
          <a:xfrm>
            <a:off x="3377047" y="2019149"/>
            <a:ext cx="394634" cy="9349"/>
          </a:xfrm>
          <a:prstGeom prst="straightConnector1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직선 화살표 연결선 192"/>
          <p:cNvCxnSpPr/>
          <p:nvPr/>
        </p:nvCxnSpPr>
        <p:spPr>
          <a:xfrm>
            <a:off x="5168657" y="2019149"/>
            <a:ext cx="394634" cy="9349"/>
          </a:xfrm>
          <a:prstGeom prst="straightConnector1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6" name="그림 19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0542" y="1506691"/>
            <a:ext cx="1050147" cy="1050147"/>
          </a:xfrm>
          <a:prstGeom prst="rect">
            <a:avLst/>
          </a:prstGeom>
        </p:spPr>
      </p:pic>
      <p:cxnSp>
        <p:nvCxnSpPr>
          <p:cNvPr id="200" name="직선 화살표 연결선 199"/>
          <p:cNvCxnSpPr/>
          <p:nvPr/>
        </p:nvCxnSpPr>
        <p:spPr>
          <a:xfrm>
            <a:off x="6929516" y="2019149"/>
            <a:ext cx="394634" cy="9349"/>
          </a:xfrm>
          <a:prstGeom prst="straightConnector1">
            <a:avLst/>
          </a:prstGeom>
          <a:ln w="508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그룹 7"/>
          <p:cNvGrpSpPr/>
          <p:nvPr/>
        </p:nvGrpSpPr>
        <p:grpSpPr>
          <a:xfrm>
            <a:off x="-73727" y="1035230"/>
            <a:ext cx="1865277" cy="1702834"/>
            <a:chOff x="-192864" y="2572186"/>
            <a:chExt cx="1865277" cy="1702834"/>
          </a:xfrm>
        </p:grpSpPr>
        <p:sp>
          <p:nvSpPr>
            <p:cNvPr id="371" name="이등변 삼각형 370"/>
            <p:cNvSpPr/>
            <p:nvPr/>
          </p:nvSpPr>
          <p:spPr>
            <a:xfrm>
              <a:off x="781229" y="3125046"/>
              <a:ext cx="516653" cy="45602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45492" y="3967243"/>
              <a:ext cx="955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Iron Ore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-192864" y="2572186"/>
              <a:ext cx="1865277" cy="999650"/>
              <a:chOff x="37687" y="2424020"/>
              <a:chExt cx="1865277" cy="999650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37687" y="2424020"/>
                <a:ext cx="11692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Lime</a:t>
                </a:r>
              </a:p>
              <a:p>
                <a:pPr algn="ctr"/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Stone</a:t>
                </a:r>
                <a:endPara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" name="이등변 삼각형 2"/>
              <p:cNvSpPr/>
              <p:nvPr/>
            </p:nvSpPr>
            <p:spPr>
              <a:xfrm>
                <a:off x="402462" y="2974399"/>
                <a:ext cx="509007" cy="449271"/>
              </a:xfrm>
              <a:prstGeom prst="triangle">
                <a:avLst/>
              </a:prstGeom>
              <a:solidFill>
                <a:schemeClr val="bg1">
                  <a:alpha val="99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2" name="TextBox 371"/>
              <p:cNvSpPr txBox="1"/>
              <p:nvPr/>
            </p:nvSpPr>
            <p:spPr>
              <a:xfrm>
                <a:off x="733709" y="2639463"/>
                <a:ext cx="11692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Coke</a:t>
                </a:r>
                <a:endPara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70" name="이등변 삼각형 369"/>
            <p:cNvSpPr/>
            <p:nvPr/>
          </p:nvSpPr>
          <p:spPr>
            <a:xfrm>
              <a:off x="389762" y="3336794"/>
              <a:ext cx="666880" cy="588617"/>
            </a:xfrm>
            <a:prstGeom prst="triangle">
              <a:avLst/>
            </a:prstGeom>
            <a:solidFill>
              <a:schemeClr val="accent6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78" name="직사각형 377"/>
          <p:cNvSpPr/>
          <p:nvPr/>
        </p:nvSpPr>
        <p:spPr>
          <a:xfrm>
            <a:off x="7645359" y="1735705"/>
            <a:ext cx="881178" cy="541167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〮</a:t>
            </a:r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8" name="모서리가 둥근 직사각형 387"/>
          <p:cNvSpPr/>
          <p:nvPr/>
        </p:nvSpPr>
        <p:spPr>
          <a:xfrm>
            <a:off x="141961" y="3574300"/>
            <a:ext cx="3107616" cy="3006619"/>
          </a:xfrm>
          <a:prstGeom prst="roundRect">
            <a:avLst>
              <a:gd name="adj" fmla="val 2175"/>
            </a:avLst>
          </a:prstGeom>
          <a:ln>
            <a:solidFill>
              <a:srgbClr val="F4793B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364629" y="2798433"/>
            <a:ext cx="109517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Sintering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9" name="TextBox 388"/>
          <p:cNvSpPr txBox="1"/>
          <p:nvPr/>
        </p:nvSpPr>
        <p:spPr>
          <a:xfrm>
            <a:off x="2017626" y="2815068"/>
            <a:ext cx="136030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Ironmaking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0" name="TextBox 389"/>
          <p:cNvSpPr txBox="1"/>
          <p:nvPr/>
        </p:nvSpPr>
        <p:spPr>
          <a:xfrm>
            <a:off x="3740119" y="2799567"/>
            <a:ext cx="140294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Steelmaking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1" name="TextBox 390"/>
          <p:cNvSpPr txBox="1"/>
          <p:nvPr/>
        </p:nvSpPr>
        <p:spPr>
          <a:xfrm>
            <a:off x="5398825" y="2799567"/>
            <a:ext cx="1695153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Refining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2" name="직사각형 391"/>
          <p:cNvSpPr/>
          <p:nvPr/>
        </p:nvSpPr>
        <p:spPr>
          <a:xfrm>
            <a:off x="0" y="3459"/>
            <a:ext cx="9144000" cy="692696"/>
          </a:xfrm>
          <a:prstGeom prst="rect">
            <a:avLst/>
          </a:prstGeom>
          <a:solidFill>
            <a:srgbClr val="FDFBFF"/>
          </a:solidFill>
          <a:ln>
            <a:noFill/>
          </a:ln>
          <a:effectLst>
            <a:glow rad="63500">
              <a:srgbClr val="7030A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effectLst>
                <a:glow rad="127000">
                  <a:srgbClr val="F4793B"/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3" name="タイトル 1"/>
          <p:cNvSpPr txBox="1">
            <a:spLocks/>
          </p:cNvSpPr>
          <p:nvPr/>
        </p:nvSpPr>
        <p:spPr>
          <a:xfrm>
            <a:off x="121261" y="168165"/>
            <a:ext cx="3912502" cy="4679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latinLnBrk="1">
              <a:lnSpc>
                <a:spcPct val="100000"/>
              </a:lnSpc>
              <a:defRPr/>
            </a:pPr>
            <a:r>
              <a:rPr lang="en-US" altLang="ko-KR" sz="2800" b="1" dirty="0" smtClean="0">
                <a:latin typeface="Times New Roman" panose="02020603050405020304" pitchFamily="18" charset="0"/>
                <a:ea typeface="Arial Unicode MS" pitchFamily="50" charset="-127"/>
                <a:cs typeface="Times New Roman" panose="02020603050405020304" pitchFamily="18" charset="0"/>
              </a:rPr>
              <a:t>1. Introduction</a:t>
            </a:r>
            <a:endParaRPr lang="ko-KR" altLang="en-US" sz="2800" b="1" dirty="0">
              <a:latin typeface="Times New Roman" panose="02020603050405020304" pitchFamily="18" charset="0"/>
              <a:ea typeface="Arial Unicode MS" pitchFamily="50" charset="-127"/>
              <a:cs typeface="Times New Roman" panose="02020603050405020304" pitchFamily="18" charset="0"/>
            </a:endParaRPr>
          </a:p>
        </p:txBody>
      </p:sp>
      <p:sp>
        <p:nvSpPr>
          <p:cNvPr id="411" name="TextBox 410"/>
          <p:cNvSpPr txBox="1"/>
          <p:nvPr/>
        </p:nvSpPr>
        <p:spPr>
          <a:xfrm>
            <a:off x="3926268" y="3505162"/>
            <a:ext cx="31673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Recycling into sintering process…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18" name="그룹 417"/>
          <p:cNvGrpSpPr/>
          <p:nvPr/>
        </p:nvGrpSpPr>
        <p:grpSpPr>
          <a:xfrm>
            <a:off x="3926269" y="3910315"/>
            <a:ext cx="4659554" cy="2018438"/>
            <a:chOff x="4239269" y="4051626"/>
            <a:chExt cx="4659554" cy="2018438"/>
          </a:xfrm>
        </p:grpSpPr>
        <p:grpSp>
          <p:nvGrpSpPr>
            <p:cNvPr id="401" name="그룹 400"/>
            <p:cNvGrpSpPr/>
            <p:nvPr/>
          </p:nvGrpSpPr>
          <p:grpSpPr>
            <a:xfrm>
              <a:off x="4239269" y="4051626"/>
              <a:ext cx="4659554" cy="1338275"/>
              <a:chOff x="5012802" y="894526"/>
              <a:chExt cx="4632243" cy="1486051"/>
            </a:xfrm>
          </p:grpSpPr>
          <p:sp>
            <p:nvSpPr>
              <p:cNvPr id="402" name="모서리가 둥근 직사각형 401"/>
              <p:cNvSpPr/>
              <p:nvPr/>
            </p:nvSpPr>
            <p:spPr>
              <a:xfrm>
                <a:off x="5012802" y="894526"/>
                <a:ext cx="4625937" cy="1486051"/>
              </a:xfrm>
              <a:prstGeom prst="roundRect">
                <a:avLst>
                  <a:gd name="adj" fmla="val 4951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3" name="타원 402"/>
              <p:cNvSpPr/>
              <p:nvPr/>
            </p:nvSpPr>
            <p:spPr>
              <a:xfrm>
                <a:off x="5908535" y="1199343"/>
                <a:ext cx="842753" cy="432000"/>
              </a:xfrm>
              <a:prstGeom prst="ellipse">
                <a:avLst/>
              </a:prstGeom>
              <a:ln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</a:t>
                </a:r>
                <a:r>
                  <a:rPr lang="en-US" sz="1100" b="1" baseline="-25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11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n-US" sz="1100" b="1" baseline="-25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endParaRPr lang="en-US" sz="1100" b="1" baseline="-25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4" name="타원 403"/>
              <p:cNvSpPr/>
              <p:nvPr/>
            </p:nvSpPr>
            <p:spPr>
              <a:xfrm>
                <a:off x="6155001" y="1744671"/>
                <a:ext cx="792000" cy="432000"/>
              </a:xfrm>
              <a:prstGeom prst="ellipse">
                <a:avLst/>
              </a:prstGeom>
              <a:ln/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MgO</a:t>
                </a:r>
                <a:endParaRPr lang="en-US" sz="11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5" name="타원 404"/>
              <p:cNvSpPr/>
              <p:nvPr/>
            </p:nvSpPr>
            <p:spPr>
              <a:xfrm>
                <a:off x="8143423" y="1330848"/>
                <a:ext cx="792000" cy="432000"/>
              </a:xfrm>
              <a:prstGeom prst="ellipse">
                <a:avLst/>
              </a:prstGeom>
              <a:ln/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SiO</a:t>
                </a:r>
                <a:r>
                  <a:rPr lang="en-US" sz="1100" b="1" baseline="-25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sz="1100" b="1" baseline="-25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6" name="타원 405"/>
              <p:cNvSpPr/>
              <p:nvPr/>
            </p:nvSpPr>
            <p:spPr>
              <a:xfrm>
                <a:off x="8678842" y="1765126"/>
                <a:ext cx="792000" cy="432000"/>
              </a:xfrm>
              <a:prstGeom prst="ellipse">
                <a:avLst/>
              </a:prstGeom>
              <a:gradFill>
                <a:gsLst>
                  <a:gs pos="39000">
                    <a:schemeClr val="accent2">
                      <a:lumMod val="60000"/>
                      <a:lumOff val="40000"/>
                    </a:schemeClr>
                  </a:gs>
                  <a:gs pos="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1">
                      <a:tint val="15000"/>
                      <a:satMod val="350000"/>
                    </a:schemeClr>
                  </a:gs>
                </a:gsLst>
                <a:lin ang="16200000" scaled="1"/>
              </a:gradFill>
              <a:ln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sz="1100" b="1" baseline="-25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sz="11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n-US" sz="1100" b="1" baseline="-25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endParaRPr lang="en-US" sz="1100" b="1" baseline="-25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7" name="타원 406"/>
              <p:cNvSpPr/>
              <p:nvPr/>
            </p:nvSpPr>
            <p:spPr>
              <a:xfrm>
                <a:off x="5286563" y="1631343"/>
                <a:ext cx="792000" cy="432000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65000"/>
                    </a:schemeClr>
                  </a:gs>
                  <a:gs pos="35000">
                    <a:schemeClr val="bg1">
                      <a:lumMod val="85000"/>
                    </a:schemeClr>
                  </a:gs>
                  <a:gs pos="100000">
                    <a:schemeClr val="accent6">
                      <a:tint val="15000"/>
                      <a:satMod val="350000"/>
                    </a:schemeClr>
                  </a:gs>
                </a:gsLst>
                <a:lin ang="16200000" scaled="1"/>
              </a:gradFill>
              <a:ln/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FeO</a:t>
                </a:r>
                <a:endParaRPr lang="en-US" sz="1100" b="1" baseline="-25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8" name="타원 407"/>
              <p:cNvSpPr/>
              <p:nvPr/>
            </p:nvSpPr>
            <p:spPr>
              <a:xfrm>
                <a:off x="7333922" y="1780390"/>
                <a:ext cx="792000" cy="432000"/>
              </a:xfrm>
              <a:prstGeom prst="ellipse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MnO</a:t>
                </a:r>
                <a:endParaRPr lang="en-US" sz="11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09" name="타원 408"/>
              <p:cNvSpPr/>
              <p:nvPr/>
            </p:nvSpPr>
            <p:spPr>
              <a:xfrm>
                <a:off x="6861783" y="1321873"/>
                <a:ext cx="792000" cy="432000"/>
              </a:xfrm>
              <a:prstGeom prst="ellipse">
                <a:avLst/>
              </a:prstGeom>
              <a:ln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 err="1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CaO</a:t>
                </a:r>
                <a:endParaRPr lang="en-US" sz="1100" b="1" baseline="-25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10" name="TextBox 409"/>
              <p:cNvSpPr txBox="1"/>
              <p:nvPr/>
            </p:nvSpPr>
            <p:spPr>
              <a:xfrm>
                <a:off x="7957096" y="901724"/>
                <a:ext cx="1687949" cy="375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Steelmaking Slag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412" name="직선 화살표 연결선 411"/>
            <p:cNvCxnSpPr/>
            <p:nvPr/>
          </p:nvCxnSpPr>
          <p:spPr>
            <a:xfrm>
              <a:off x="4885000" y="5257664"/>
              <a:ext cx="0" cy="39426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413" name="TextBox 412"/>
            <p:cNvSpPr txBox="1"/>
            <p:nvPr/>
          </p:nvSpPr>
          <p:spPr>
            <a:xfrm>
              <a:off x="4284467" y="5700732"/>
              <a:ext cx="1332000" cy="369332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Fe Source</a:t>
              </a:r>
              <a:endPara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15" name="직선 화살표 연결선 414"/>
            <p:cNvCxnSpPr/>
            <p:nvPr/>
          </p:nvCxnSpPr>
          <p:spPr>
            <a:xfrm>
              <a:off x="8316416" y="5304324"/>
              <a:ext cx="0" cy="34760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416" name="TextBox 415"/>
            <p:cNvSpPr txBox="1"/>
            <p:nvPr/>
          </p:nvSpPr>
          <p:spPr>
            <a:xfrm>
              <a:off x="6417333" y="5700732"/>
              <a:ext cx="2306260" cy="36933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Accumulation</a:t>
              </a:r>
              <a:endPara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17" name="직선 화살표 연결선 416"/>
            <p:cNvCxnSpPr/>
            <p:nvPr/>
          </p:nvCxnSpPr>
          <p:spPr>
            <a:xfrm>
              <a:off x="6974748" y="5286847"/>
              <a:ext cx="0" cy="365077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22" name="TextBox 421"/>
          <p:cNvSpPr txBox="1"/>
          <p:nvPr/>
        </p:nvSpPr>
        <p:spPr>
          <a:xfrm>
            <a:off x="3995936" y="6093296"/>
            <a:ext cx="4668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b="1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b="1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MnO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necessary to be separated.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0" name="TextBox 379"/>
          <p:cNvSpPr txBox="1"/>
          <p:nvPr/>
        </p:nvSpPr>
        <p:spPr>
          <a:xfrm>
            <a:off x="477332" y="4068361"/>
            <a:ext cx="2813380" cy="584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 raw materials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Cement</a:t>
            </a:r>
            <a:endParaRPr lang="en-US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1" name="TextBox 380"/>
          <p:cNvSpPr txBox="1"/>
          <p:nvPr/>
        </p:nvSpPr>
        <p:spPr>
          <a:xfrm>
            <a:off x="282160" y="4772854"/>
            <a:ext cx="2716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Ladle Slag (2</a:t>
            </a:r>
            <a:r>
              <a:rPr lang="en-US" sz="16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Refining)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6" name="TextBox 385"/>
          <p:cNvSpPr txBox="1"/>
          <p:nvPr/>
        </p:nvSpPr>
        <p:spPr>
          <a:xfrm>
            <a:off x="280000" y="3684831"/>
            <a:ext cx="23477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Ironmaking Slag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4" name="TextBox 383"/>
          <p:cNvSpPr txBox="1"/>
          <p:nvPr/>
        </p:nvSpPr>
        <p:spPr>
          <a:xfrm>
            <a:off x="282161" y="5596328"/>
            <a:ext cx="30377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Dephosphorization Slag</a:t>
            </a:r>
            <a:endParaRPr lang="en-US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8" name="TextBox 397"/>
          <p:cNvSpPr txBox="1"/>
          <p:nvPr/>
        </p:nvSpPr>
        <p:spPr>
          <a:xfrm>
            <a:off x="466035" y="5129870"/>
            <a:ext cx="2813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Recycle into steelmaking</a:t>
            </a:r>
          </a:p>
        </p:txBody>
      </p:sp>
      <p:sp>
        <p:nvSpPr>
          <p:cNvPr id="400" name="TextBox 399"/>
          <p:cNvSpPr txBox="1"/>
          <p:nvPr/>
        </p:nvSpPr>
        <p:spPr>
          <a:xfrm>
            <a:off x="466034" y="6041815"/>
            <a:ext cx="2813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6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MnO</a:t>
            </a:r>
            <a:endParaRPr lang="en-US" sz="1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238371" y="2690711"/>
            <a:ext cx="169515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Continuous</a:t>
            </a:r>
          </a:p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Casting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7" name="직선 연결선 56"/>
          <p:cNvCxnSpPr/>
          <p:nvPr/>
        </p:nvCxnSpPr>
        <p:spPr>
          <a:xfrm>
            <a:off x="106747" y="683760"/>
            <a:ext cx="8929749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250822" y="168165"/>
            <a:ext cx="707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97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/>
        </p:nvSpPr>
        <p:spPr>
          <a:xfrm>
            <a:off x="0" y="5611529"/>
            <a:ext cx="9144000" cy="124647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아래쪽 화살표 설명선 4"/>
          <p:cNvSpPr/>
          <p:nvPr/>
        </p:nvSpPr>
        <p:spPr>
          <a:xfrm>
            <a:off x="175624" y="1232814"/>
            <a:ext cx="4224289" cy="1959828"/>
          </a:xfrm>
          <a:prstGeom prst="downArrowCallout">
            <a:avLst>
              <a:gd name="adj1" fmla="val 126661"/>
              <a:gd name="adj2" fmla="val 100645"/>
              <a:gd name="adj3" fmla="val 0"/>
              <a:gd name="adj4" fmla="val 100000"/>
            </a:avLst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spcBef>
                <a:spcPts val="600"/>
              </a:spcBef>
              <a:buFont typeface="Wingdings" pitchFamily="2" charset="2"/>
              <a:buChar char="§"/>
            </a:pPr>
            <a:endParaRPr lang="en-US" altLang="ko-KR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§"/>
            </a:pPr>
            <a:endParaRPr lang="en-US" altLang="ko-KR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US" altLang="ko-KR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Shiomi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 al</a:t>
            </a:r>
            <a:r>
              <a:rPr lang="en-US" altLang="ko-KR" sz="1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[1]</a:t>
            </a: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spcBef>
                <a:spcPts val="600"/>
              </a:spcBef>
            </a:pP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- Recovery of Fe and P by carbon reduction 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 et al</a:t>
            </a:r>
            <a:r>
              <a:rPr lang="en-US" altLang="ko-KR" sz="1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[2]</a:t>
            </a: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spcBef>
                <a:spcPts val="600"/>
              </a:spcBef>
            </a:pP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- Slag resurrection (P removal by carbon reduction) </a:t>
            </a:r>
            <a:endParaRPr lang="en-US" altLang="ko-KR" sz="1400" baseline="30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en-US" altLang="ko-KR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Kazuki</a:t>
            </a: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Mortia</a:t>
            </a: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</a:t>
            </a:r>
            <a:r>
              <a:rPr lang="en-US" altLang="ko-KR" sz="1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[3]</a:t>
            </a:r>
          </a:p>
          <a:p>
            <a:pPr>
              <a:spcBef>
                <a:spcPts val="600"/>
              </a:spcBef>
            </a:pP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- P and Fe recovery by microwave heating processing</a:t>
            </a:r>
            <a:endParaRPr lang="en-US" altLang="ko-KR" sz="1400" baseline="30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§"/>
            </a:pPr>
            <a:endParaRPr lang="en-US" altLang="ko-KR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§"/>
            </a:pPr>
            <a:endParaRPr lang="en-US" altLang="ko-K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>
            <a:spLocks/>
          </p:cNvSpPr>
          <p:nvPr/>
        </p:nvSpPr>
        <p:spPr>
          <a:xfrm>
            <a:off x="145995" y="819470"/>
            <a:ext cx="4714038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Removal of phosphorus by </a:t>
            </a:r>
            <a:r>
              <a:rPr lang="en-U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Carbothermic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reduction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175624" y="3262223"/>
            <a:ext cx="4224289" cy="519427"/>
          </a:xfrm>
          <a:prstGeom prst="roundRect">
            <a:avLst>
              <a:gd name="adj" fmla="val 0"/>
            </a:avLst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Removal of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not paid attention 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5625" y="3823880"/>
            <a:ext cx="4224288" cy="147732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Phosphorus 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Essential 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nutrients in agricultural production. </a:t>
            </a:r>
            <a:endParaRPr lang="en-US" altLang="ko-KR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Manganese 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Resource for</a:t>
            </a: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improving mechanic properties 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ko-KR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steel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1095" y="5795972"/>
            <a:ext cx="7832016" cy="369332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285750" indent="-285750" algn="ctr">
              <a:buFont typeface="Wingdings" pitchFamily="2" charset="2"/>
              <a:buChar char="§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Investigate the possibility of separation of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carbothermic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reduction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AutoShape 5"/>
          <p:cNvSpPr>
            <a:spLocks noChangeArrowheads="1"/>
          </p:cNvSpPr>
          <p:nvPr/>
        </p:nvSpPr>
        <p:spPr bwMode="gray">
          <a:xfrm>
            <a:off x="237233" y="5325576"/>
            <a:ext cx="2736304" cy="425482"/>
          </a:xfrm>
          <a:prstGeom prst="roundRect">
            <a:avLst>
              <a:gd name="adj" fmla="val 25116"/>
            </a:avLst>
          </a:prstGeom>
          <a:noFill/>
          <a:ln>
            <a:noFill/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en-US" altLang="zh-CN" sz="2000" b="1" cap="all" baseline="0" dirty="0" smtClean="0">
                <a:ln w="9000" cmpd="sng">
                  <a:solidFill>
                    <a:srgbClr val="C00000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Research</a:t>
            </a:r>
            <a:r>
              <a:rPr lang="en-US" altLang="zh-CN" sz="2000" b="1" cap="all" dirty="0" smtClean="0">
                <a:ln w="9000" cmpd="sng">
                  <a:solidFill>
                    <a:srgbClr val="C00000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2000" b="1" cap="all" baseline="0" dirty="0" smtClean="0">
                <a:ln w="9000" cmpd="sng">
                  <a:solidFill>
                    <a:srgbClr val="C00000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Purpose</a:t>
            </a:r>
            <a:endParaRPr lang="zh-CN" altLang="en-US" sz="2000" b="1" cap="all" baseline="0" dirty="0">
              <a:ln w="9000" cmpd="sng">
                <a:solidFill>
                  <a:srgbClr val="C00000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45" name="직사각형 44"/>
          <p:cNvSpPr/>
          <p:nvPr/>
        </p:nvSpPr>
        <p:spPr>
          <a:xfrm>
            <a:off x="0" y="3459"/>
            <a:ext cx="9144000" cy="692696"/>
          </a:xfrm>
          <a:prstGeom prst="rect">
            <a:avLst/>
          </a:prstGeom>
          <a:solidFill>
            <a:srgbClr val="FDFBFF"/>
          </a:soli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タイトル 1"/>
          <p:cNvSpPr txBox="1">
            <a:spLocks/>
          </p:cNvSpPr>
          <p:nvPr/>
        </p:nvSpPr>
        <p:spPr>
          <a:xfrm>
            <a:off x="121261" y="168165"/>
            <a:ext cx="3912502" cy="4679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latinLnBrk="1">
              <a:lnSpc>
                <a:spcPct val="100000"/>
              </a:lnSpc>
              <a:defRPr/>
            </a:pPr>
            <a:r>
              <a:rPr lang="en-US" altLang="ko-KR" sz="2800" b="1" dirty="0" smtClean="0">
                <a:latin typeface="Times New Roman" panose="02020603050405020304" pitchFamily="18" charset="0"/>
                <a:ea typeface="Arial Unicode MS" pitchFamily="50" charset="-127"/>
                <a:cs typeface="Times New Roman" panose="02020603050405020304" pitchFamily="18" charset="0"/>
              </a:rPr>
              <a:t>1. Introduction</a:t>
            </a:r>
            <a:endParaRPr lang="ko-KR" altLang="en-US" sz="2800" b="1" dirty="0">
              <a:latin typeface="Times New Roman" panose="02020603050405020304" pitchFamily="18" charset="0"/>
              <a:ea typeface="Arial Unicode MS" pitchFamily="50" charset="-127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44008" y="1884739"/>
            <a:ext cx="95542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en-US" sz="12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Ore</a:t>
            </a:r>
            <a:endParaRPr lang="en-US" sz="1200" b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이등변 삼각형 17"/>
          <p:cNvSpPr/>
          <p:nvPr/>
        </p:nvSpPr>
        <p:spPr>
          <a:xfrm>
            <a:off x="4884355" y="1417561"/>
            <a:ext cx="453122" cy="399945"/>
          </a:xfrm>
          <a:prstGeom prst="triangle">
            <a:avLst/>
          </a:prstGeom>
          <a:solidFill>
            <a:schemeClr val="bg2">
              <a:lumMod val="5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5549368" y="1278016"/>
            <a:ext cx="102752" cy="1050390"/>
            <a:chOff x="5168987" y="2458190"/>
            <a:chExt cx="361521" cy="1508719"/>
          </a:xfrm>
        </p:grpSpPr>
        <p:cxnSp>
          <p:nvCxnSpPr>
            <p:cNvPr id="3" name="직선 연결선 2"/>
            <p:cNvCxnSpPr/>
            <p:nvPr/>
          </p:nvCxnSpPr>
          <p:spPr>
            <a:xfrm>
              <a:off x="5168987" y="2473638"/>
              <a:ext cx="36152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연결선 21"/>
            <p:cNvCxnSpPr/>
            <p:nvPr/>
          </p:nvCxnSpPr>
          <p:spPr>
            <a:xfrm>
              <a:off x="5168987" y="3158667"/>
              <a:ext cx="36152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연결선 22"/>
            <p:cNvCxnSpPr/>
            <p:nvPr/>
          </p:nvCxnSpPr>
          <p:spPr>
            <a:xfrm>
              <a:off x="5168987" y="3966909"/>
              <a:ext cx="36152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>
              <a:off x="5168987" y="2458190"/>
              <a:ext cx="0" cy="150871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5735155" y="1047185"/>
            <a:ext cx="98456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Carbon</a:t>
            </a:r>
          </a:p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Fe-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(303)</a:t>
            </a:r>
            <a:endParaRPr lang="en-US" sz="1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37598" y="1579357"/>
            <a:ext cx="95891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 Carbon</a:t>
            </a:r>
          </a:p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Fe-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(48)</a:t>
            </a:r>
            <a:endParaRPr lang="en-US" sz="1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724128" y="2143222"/>
            <a:ext cx="949299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Si-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(186)</a:t>
            </a:r>
            <a:endParaRPr lang="en-US" sz="1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6698206" y="1239067"/>
            <a:ext cx="106042" cy="1089339"/>
            <a:chOff x="5168987" y="2402246"/>
            <a:chExt cx="361521" cy="1564663"/>
          </a:xfrm>
        </p:grpSpPr>
        <p:cxnSp>
          <p:nvCxnSpPr>
            <p:cNvPr id="33" name="직선 연결선 32"/>
            <p:cNvCxnSpPr/>
            <p:nvPr/>
          </p:nvCxnSpPr>
          <p:spPr>
            <a:xfrm>
              <a:off x="5168987" y="2403572"/>
              <a:ext cx="36152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직선 연결선 33"/>
            <p:cNvCxnSpPr/>
            <p:nvPr/>
          </p:nvCxnSpPr>
          <p:spPr>
            <a:xfrm>
              <a:off x="5168987" y="3158667"/>
              <a:ext cx="36152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직선 연결선 34"/>
            <p:cNvCxnSpPr/>
            <p:nvPr/>
          </p:nvCxnSpPr>
          <p:spPr>
            <a:xfrm>
              <a:off x="5168987" y="3966909"/>
              <a:ext cx="36152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직선 연결선 35"/>
            <p:cNvCxnSpPr/>
            <p:nvPr/>
          </p:nvCxnSpPr>
          <p:spPr>
            <a:xfrm>
              <a:off x="5530508" y="2402246"/>
              <a:ext cx="0" cy="156466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7" name="그림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256" y="1105669"/>
            <a:ext cx="864096" cy="1156459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8125999" y="1346557"/>
            <a:ext cx="884068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LD Slag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116035" y="1772039"/>
            <a:ext cx="884068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 Slag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183994" y="991761"/>
            <a:ext cx="853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Kton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/year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775789" y="3831431"/>
            <a:ext cx="80432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Mineral</a:t>
            </a:r>
          </a:p>
          <a:p>
            <a:pPr algn="ctr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resources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8075840" y="3853906"/>
            <a:ext cx="99578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Steelmaking </a:t>
            </a:r>
          </a:p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Slag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716433" y="1262669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410</a:t>
            </a:r>
            <a:endParaRPr lang="en-US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720664" y="1615282"/>
            <a:ext cx="407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110</a:t>
            </a:r>
            <a:endParaRPr lang="en-US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1" name="그림 9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8264" y="3284984"/>
            <a:ext cx="864096" cy="1156459"/>
          </a:xfrm>
          <a:prstGeom prst="rect">
            <a:avLst/>
          </a:prstGeom>
        </p:spPr>
      </p:pic>
      <p:sp>
        <p:nvSpPr>
          <p:cNvPr id="92" name="TextBox 91"/>
          <p:cNvSpPr txBox="1"/>
          <p:nvPr/>
        </p:nvSpPr>
        <p:spPr>
          <a:xfrm>
            <a:off x="4707308" y="2112428"/>
            <a:ext cx="808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Imported</a:t>
            </a:r>
          </a:p>
          <a:p>
            <a:pPr algn="ctr"/>
            <a:r>
              <a:rPr lang="en-US" sz="1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(537)</a:t>
            </a:r>
            <a:endParaRPr lang="en-US" sz="1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8182339" y="1998779"/>
            <a:ext cx="747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Dumped</a:t>
            </a:r>
          </a:p>
          <a:p>
            <a:pPr algn="ctr"/>
            <a:r>
              <a:rPr lang="en-US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(520)</a:t>
            </a:r>
            <a:endParaRPr lang="en-US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5" name="직선 연결선 104"/>
          <p:cNvCxnSpPr/>
          <p:nvPr/>
        </p:nvCxnSpPr>
        <p:spPr>
          <a:xfrm>
            <a:off x="6754640" y="4077071"/>
            <a:ext cx="193624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직선 연결선 107"/>
          <p:cNvCxnSpPr/>
          <p:nvPr/>
        </p:nvCxnSpPr>
        <p:spPr>
          <a:xfrm flipV="1">
            <a:off x="5675732" y="4077071"/>
            <a:ext cx="224882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5958551" y="3790781"/>
            <a:ext cx="75719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Steel </a:t>
            </a:r>
          </a:p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Industry </a:t>
            </a:r>
          </a:p>
          <a:p>
            <a:pPr algn="ctr"/>
            <a:r>
              <a:rPr lang="en-US" sz="1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(112)</a:t>
            </a:r>
            <a:endParaRPr lang="en-US" sz="1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4918005" y="4236700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(156)</a:t>
            </a:r>
            <a:endParaRPr lang="en-US" sz="1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7" name="직선 연결선 116"/>
          <p:cNvCxnSpPr/>
          <p:nvPr/>
        </p:nvCxnSpPr>
        <p:spPr>
          <a:xfrm>
            <a:off x="7812360" y="4077072"/>
            <a:ext cx="2245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8200072" y="4263479"/>
            <a:ext cx="747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Dumped</a:t>
            </a:r>
          </a:p>
          <a:p>
            <a:pPr algn="ctr"/>
            <a:r>
              <a:rPr lang="en-US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(93)</a:t>
            </a:r>
            <a:endParaRPr lang="en-US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5" name="그룹 124"/>
          <p:cNvGrpSpPr/>
          <p:nvPr/>
        </p:nvGrpSpPr>
        <p:grpSpPr>
          <a:xfrm>
            <a:off x="4572000" y="2708920"/>
            <a:ext cx="1222272" cy="1055779"/>
            <a:chOff x="4088599" y="5001793"/>
            <a:chExt cx="1222272" cy="1055779"/>
          </a:xfrm>
        </p:grpSpPr>
        <p:sp>
          <p:nvSpPr>
            <p:cNvPr id="122" name="TextBox 121"/>
            <p:cNvSpPr txBox="1"/>
            <p:nvPr/>
          </p:nvSpPr>
          <p:spPr>
            <a:xfrm>
              <a:off x="4287759" y="5595907"/>
              <a:ext cx="8082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Imported</a:t>
              </a:r>
            </a:p>
            <a:p>
              <a:pPr algn="ctr"/>
              <a:r>
                <a:rPr lang="en-US" sz="1200" b="1" dirty="0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(110)</a:t>
              </a:r>
              <a:endParaRPr lang="en-US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" name="이등변 삼각형 122"/>
            <p:cNvSpPr/>
            <p:nvPr/>
          </p:nvSpPr>
          <p:spPr>
            <a:xfrm>
              <a:off x="4455027" y="5001793"/>
              <a:ext cx="453122" cy="399945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4088599" y="5414845"/>
              <a:ext cx="122227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Phosphate Ore</a:t>
              </a:r>
              <a:endParaRPr lang="en-US" sz="1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28" name="직선 화살표 연결선 127"/>
          <p:cNvCxnSpPr/>
          <p:nvPr/>
        </p:nvCxnSpPr>
        <p:spPr>
          <a:xfrm>
            <a:off x="5845123" y="3036857"/>
            <a:ext cx="52707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6532711" y="2770806"/>
            <a:ext cx="91960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Fertilizer</a:t>
            </a:r>
          </a:p>
          <a:p>
            <a:pPr algn="ctr"/>
            <a:r>
              <a:rPr lang="en-US" sz="1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(110)</a:t>
            </a:r>
            <a:endParaRPr lang="en-US" sz="1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2" name="직선 화살표 연결선 131"/>
          <p:cNvCxnSpPr/>
          <p:nvPr/>
        </p:nvCxnSpPr>
        <p:spPr>
          <a:xfrm>
            <a:off x="7596336" y="3036857"/>
            <a:ext cx="32784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8103607" y="2875386"/>
            <a:ext cx="919609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Food, Plant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4775788" y="4870901"/>
            <a:ext cx="4260707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Recycling </a:t>
            </a:r>
            <a:r>
              <a:rPr lang="en-US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and P in Steelmaking Slag 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Alternative Resource</a:t>
            </a:r>
            <a:endParaRPr lang="en-US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6876256" y="2247255"/>
            <a:ext cx="957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Steelmaking</a:t>
            </a:r>
          </a:p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process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6927055" y="4398468"/>
            <a:ext cx="957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Steelmaking</a:t>
            </a:r>
          </a:p>
          <a:p>
            <a:pPr algn="ctr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process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8" name="그룹 37"/>
          <p:cNvGrpSpPr/>
          <p:nvPr/>
        </p:nvGrpSpPr>
        <p:grpSpPr>
          <a:xfrm>
            <a:off x="7739061" y="1477360"/>
            <a:ext cx="323720" cy="422723"/>
            <a:chOff x="5165647" y="2820386"/>
            <a:chExt cx="364861" cy="691991"/>
          </a:xfrm>
        </p:grpSpPr>
        <p:cxnSp>
          <p:nvCxnSpPr>
            <p:cNvPr id="40" name="직선 연결선 39"/>
            <p:cNvCxnSpPr/>
            <p:nvPr/>
          </p:nvCxnSpPr>
          <p:spPr>
            <a:xfrm>
              <a:off x="5168987" y="2820386"/>
              <a:ext cx="36152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직선 연결선 40"/>
            <p:cNvCxnSpPr/>
            <p:nvPr/>
          </p:nvCxnSpPr>
          <p:spPr>
            <a:xfrm flipV="1">
              <a:off x="5165647" y="3511252"/>
              <a:ext cx="346663" cy="11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직선 연결선 41"/>
            <p:cNvCxnSpPr/>
            <p:nvPr/>
          </p:nvCxnSpPr>
          <p:spPr>
            <a:xfrm flipH="1">
              <a:off x="5175518" y="2824555"/>
              <a:ext cx="1" cy="68669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TextBox 64"/>
          <p:cNvSpPr txBox="1"/>
          <p:nvPr/>
        </p:nvSpPr>
        <p:spPr>
          <a:xfrm>
            <a:off x="106747" y="6188151"/>
            <a:ext cx="90372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Reference; 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[1]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 </a:t>
            </a:r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Shiomi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Sano and Y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Matsushita: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Tetsu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-to-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Hagané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63 (1977)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1520–1528, [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2]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Li, H-J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et al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ISIJ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35.9 (1995): 1079-1088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[3]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Morita </a:t>
            </a:r>
            <a:r>
              <a:rPr lang="en-US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Kazuki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al,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Journal of Material Cycles and Waste Management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4.2 (2002): 93-101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4572000" y="1278016"/>
            <a:ext cx="0" cy="4023192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직선 연결선 63"/>
          <p:cNvCxnSpPr/>
          <p:nvPr/>
        </p:nvCxnSpPr>
        <p:spPr>
          <a:xfrm>
            <a:off x="106747" y="683760"/>
            <a:ext cx="8929749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8250822" y="168165"/>
            <a:ext cx="707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125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3459"/>
            <a:ext cx="9144000" cy="692696"/>
          </a:xfrm>
          <a:prstGeom prst="rect">
            <a:avLst/>
          </a:prstGeom>
          <a:solidFill>
            <a:srgbClr val="FDFBFF"/>
          </a:soli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121261" y="168165"/>
            <a:ext cx="3912502" cy="4679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latinLnBrk="1">
              <a:lnSpc>
                <a:spcPct val="100000"/>
              </a:lnSpc>
              <a:defRPr/>
            </a:pPr>
            <a:r>
              <a:rPr lang="en-US" altLang="ko-KR" sz="2800" b="1" dirty="0" smtClean="0">
                <a:latin typeface="Times New Roman" panose="02020603050405020304" pitchFamily="18" charset="0"/>
                <a:ea typeface="Arial Unicode MS" pitchFamily="50" charset="-127"/>
                <a:cs typeface="Times New Roman" panose="02020603050405020304" pitchFamily="18" charset="0"/>
              </a:rPr>
              <a:t>1. Introduction</a:t>
            </a:r>
            <a:endParaRPr lang="ko-KR" altLang="en-US" sz="2800" b="1" dirty="0">
              <a:latin typeface="Times New Roman" panose="02020603050405020304" pitchFamily="18" charset="0"/>
              <a:ea typeface="Arial Unicode MS" pitchFamily="50" charset="-127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>
            <a:spLocks/>
          </p:cNvSpPr>
          <p:nvPr/>
        </p:nvSpPr>
        <p:spPr>
          <a:xfrm>
            <a:off x="241058" y="818869"/>
            <a:ext cx="3133611" cy="36933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Thermodynamic background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106747" y="1146676"/>
            <a:ext cx="3145206" cy="2428068"/>
            <a:chOff x="153920" y="1316377"/>
            <a:chExt cx="3145206" cy="2779799"/>
          </a:xfrm>
        </p:grpSpPr>
        <p:graphicFrame>
          <p:nvGraphicFramePr>
            <p:cNvPr id="12" name="차트 1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45917126"/>
                </p:ext>
              </p:extLst>
            </p:nvPr>
          </p:nvGraphicFramePr>
          <p:xfrm>
            <a:off x="457538" y="1367232"/>
            <a:ext cx="2841588" cy="242180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5" name="TextBox 14"/>
            <p:cNvSpPr txBox="1"/>
            <p:nvPr/>
          </p:nvSpPr>
          <p:spPr>
            <a:xfrm>
              <a:off x="1796055" y="2872158"/>
              <a:ext cx="309700" cy="387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endParaRPr lang="en-US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-772311" y="2242608"/>
              <a:ext cx="21602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Activity coefficient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124980" y="3788399"/>
              <a:ext cx="21602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Basicity (</a:t>
              </a:r>
              <a:r>
                <a:rPr lang="en-US" sz="14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CaO</a:t>
              </a:r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/SiO</a:t>
              </a:r>
              <a:r>
                <a:rPr lang="en-US" sz="1400" b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120506" y="3535579"/>
            <a:ext cx="3299366" cy="2485926"/>
            <a:chOff x="3237387" y="1259369"/>
            <a:chExt cx="3299366" cy="2846038"/>
          </a:xfrm>
        </p:grpSpPr>
        <p:graphicFrame>
          <p:nvGraphicFramePr>
            <p:cNvPr id="13" name="차트 1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30818564"/>
                </p:ext>
              </p:extLst>
            </p:nvPr>
          </p:nvGraphicFramePr>
          <p:xfrm>
            <a:off x="3599819" y="1364062"/>
            <a:ext cx="2841588" cy="242180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6" name="TextBox 1"/>
            <p:cNvSpPr txBox="1"/>
            <p:nvPr/>
          </p:nvSpPr>
          <p:spPr>
            <a:xfrm>
              <a:off x="5035356" y="1937987"/>
              <a:ext cx="1501397" cy="382935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600" b="1" dirty="0" err="1" smtClean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Mn</a:t>
              </a:r>
              <a:endParaRPr lang="en-US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331310" y="3797630"/>
              <a:ext cx="21602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Temperature (K)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2157378" y="2339378"/>
              <a:ext cx="24677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Equilibrium Constant (K)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33" name="모서리가 둥근 직사각형 132"/>
          <p:cNvSpPr/>
          <p:nvPr/>
        </p:nvSpPr>
        <p:spPr>
          <a:xfrm>
            <a:off x="4277291" y="5722060"/>
            <a:ext cx="4152052" cy="831142"/>
          </a:xfrm>
          <a:prstGeom prst="roundRect">
            <a:avLst>
              <a:gd name="adj" fmla="val 6353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TextBox 131"/>
          <p:cNvSpPr txBox="1"/>
          <p:nvPr/>
        </p:nvSpPr>
        <p:spPr>
          <a:xfrm>
            <a:off x="4810139" y="5831371"/>
            <a:ext cx="30405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Influence of Slag basicity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Influence of Temperature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3820761" y="826614"/>
            <a:ext cx="5278741" cy="4715216"/>
            <a:chOff x="3597869" y="837011"/>
            <a:chExt cx="5601389" cy="5003420"/>
          </a:xfrm>
        </p:grpSpPr>
        <p:pic>
          <p:nvPicPr>
            <p:cNvPr id="96" name="그림 9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15930" y="4013855"/>
              <a:ext cx="1672519" cy="1682637"/>
            </a:xfrm>
            <a:prstGeom prst="rect">
              <a:avLst/>
            </a:prstGeom>
          </p:spPr>
        </p:pic>
        <p:pic>
          <p:nvPicPr>
            <p:cNvPr id="91" name="그림 9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97869" y="1509203"/>
              <a:ext cx="1629302" cy="1647242"/>
            </a:xfrm>
            <a:prstGeom prst="rect">
              <a:avLst/>
            </a:prstGeom>
          </p:spPr>
        </p:pic>
        <p:sp>
          <p:nvSpPr>
            <p:cNvPr id="62" name="정오각형 61"/>
            <p:cNvSpPr/>
            <p:nvPr/>
          </p:nvSpPr>
          <p:spPr>
            <a:xfrm>
              <a:off x="4598899" y="843710"/>
              <a:ext cx="364491" cy="347134"/>
            </a:xfrm>
            <a:prstGeom prst="pentagon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다이아몬드 62"/>
            <p:cNvSpPr/>
            <p:nvPr/>
          </p:nvSpPr>
          <p:spPr>
            <a:xfrm>
              <a:off x="8134278" y="3671927"/>
              <a:ext cx="427768" cy="427768"/>
            </a:xfrm>
            <a:prstGeom prst="diamond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정오각형 66"/>
            <p:cNvSpPr/>
            <p:nvPr/>
          </p:nvSpPr>
          <p:spPr>
            <a:xfrm>
              <a:off x="7832899" y="3748531"/>
              <a:ext cx="364491" cy="347134"/>
            </a:xfrm>
            <a:prstGeom prst="pentagon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원형 화살표 74"/>
            <p:cNvSpPr/>
            <p:nvPr/>
          </p:nvSpPr>
          <p:spPr>
            <a:xfrm rot="18577253" flipH="1">
              <a:off x="4321572" y="1206921"/>
              <a:ext cx="948875" cy="1067546"/>
            </a:xfrm>
            <a:prstGeom prst="circularArrow">
              <a:avLst>
                <a:gd name="adj1" fmla="val 3452"/>
                <a:gd name="adj2" fmla="val 552118"/>
                <a:gd name="adj3" fmla="val 19401844"/>
                <a:gd name="adj4" fmla="val 14597006"/>
                <a:gd name="adj5" fmla="val 6690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992952" y="837011"/>
              <a:ext cx="6066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Coke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138295" y="1116645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SiO</a:t>
              </a:r>
              <a:r>
                <a:rPr lang="en-US" sz="1400" b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sz="14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타원 77"/>
            <p:cNvSpPr/>
            <p:nvPr/>
          </p:nvSpPr>
          <p:spPr>
            <a:xfrm>
              <a:off x="4809023" y="1065823"/>
              <a:ext cx="351955" cy="35195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7293631" y="3574244"/>
              <a:ext cx="6066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Coke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이등변 삼각형 80"/>
            <p:cNvSpPr/>
            <p:nvPr/>
          </p:nvSpPr>
          <p:spPr>
            <a:xfrm>
              <a:off x="7930843" y="3395077"/>
              <a:ext cx="362679" cy="312655"/>
            </a:xfrm>
            <a:prstGeom prst="triangle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8235120" y="3307889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CaO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8544912" y="3604946"/>
              <a:ext cx="65434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Scrap</a:t>
              </a:r>
            </a:p>
            <a:p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sz="14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FeO</a:t>
              </a:r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3630148" y="2492136"/>
              <a:ext cx="1571261" cy="3248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Steelmaking Slag</a:t>
              </a:r>
              <a:endParaRPr lang="en-US" sz="13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원형 화살표 91"/>
            <p:cNvSpPr/>
            <p:nvPr/>
          </p:nvSpPr>
          <p:spPr>
            <a:xfrm rot="18577253" flipH="1">
              <a:off x="7845667" y="4049715"/>
              <a:ext cx="832457" cy="936568"/>
            </a:xfrm>
            <a:prstGeom prst="circularArrow">
              <a:avLst>
                <a:gd name="adj1" fmla="val 3452"/>
                <a:gd name="adj2" fmla="val 552118"/>
                <a:gd name="adj3" fmla="val 19401844"/>
                <a:gd name="adj4" fmla="val 15259778"/>
                <a:gd name="adj5" fmla="val 6690"/>
              </a:avLst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93" name="그림 9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063782" y="1509203"/>
              <a:ext cx="1672519" cy="1647242"/>
            </a:xfrm>
            <a:prstGeom prst="rect">
              <a:avLst/>
            </a:prstGeom>
          </p:spPr>
        </p:pic>
        <p:sp>
          <p:nvSpPr>
            <p:cNvPr id="94" name="TextBox 93"/>
            <p:cNvSpPr txBox="1"/>
            <p:nvPr/>
          </p:nvSpPr>
          <p:spPr>
            <a:xfrm>
              <a:off x="7522871" y="2727878"/>
              <a:ext cx="7312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Fe-C-P</a:t>
              </a:r>
              <a:endParaRPr lang="en-US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7505401" y="1320647"/>
              <a:ext cx="83708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H: </a:t>
              </a:r>
              <a:r>
                <a:rPr lang="en-US" sz="14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MnO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L: P</a:t>
              </a:r>
              <a:r>
                <a:rPr lang="en-US" sz="1400" b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en-US" sz="1400" b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 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7168389" y="4812525"/>
              <a:ext cx="1557941" cy="7838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High: </a:t>
              </a:r>
              <a:r>
                <a:rPr lang="en-US" sz="14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MnO</a:t>
              </a:r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pPr algn="ctr"/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Low: P</a:t>
              </a:r>
              <a:r>
                <a:rPr lang="en-US" sz="1400" b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en-US" sz="1400" b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</a:p>
            <a:p>
              <a:pPr algn="ctr"/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Slag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98" name="그림 9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597869" y="4013855"/>
              <a:ext cx="1672519" cy="1682637"/>
            </a:xfrm>
            <a:prstGeom prst="rect">
              <a:avLst/>
            </a:prstGeom>
          </p:spPr>
        </p:pic>
        <p:sp>
          <p:nvSpPr>
            <p:cNvPr id="99" name="TextBox 98"/>
            <p:cNvSpPr txBox="1"/>
            <p:nvPr/>
          </p:nvSpPr>
          <p:spPr>
            <a:xfrm>
              <a:off x="3998810" y="5288561"/>
              <a:ext cx="8915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Fe-</a:t>
              </a:r>
              <a:r>
                <a:rPr lang="en-US" sz="1400" b="1" dirty="0" err="1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Mn</a:t>
              </a:r>
              <a:r>
                <a:rPr lang="en-US" sz="14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-C</a:t>
              </a:r>
              <a:endParaRPr lang="en-US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1" name="직선 화살표 연결선 100"/>
            <p:cNvCxnSpPr/>
            <p:nvPr/>
          </p:nvCxnSpPr>
          <p:spPr>
            <a:xfrm>
              <a:off x="5498220" y="2531550"/>
              <a:ext cx="1337353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직선 화살표 연결선 101"/>
            <p:cNvCxnSpPr/>
            <p:nvPr/>
          </p:nvCxnSpPr>
          <p:spPr>
            <a:xfrm flipH="1">
              <a:off x="5410164" y="4599079"/>
              <a:ext cx="1467499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04"/>
            <p:cNvSpPr txBox="1"/>
            <p:nvPr/>
          </p:nvSpPr>
          <p:spPr>
            <a:xfrm>
              <a:off x="5163693" y="1952574"/>
              <a:ext cx="1960918" cy="5813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Selective Reduction </a:t>
              </a:r>
            </a:p>
            <a:p>
              <a:pPr algn="ctr"/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(Phosphorus)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5508930" y="2570617"/>
              <a:ext cx="1218244" cy="555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High Temp.</a:t>
              </a:r>
            </a:p>
            <a:p>
              <a:pPr algn="ctr"/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Low Basicity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5201409" y="4035320"/>
              <a:ext cx="19549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Selective Reduction </a:t>
              </a:r>
            </a:p>
            <a:p>
              <a:pPr algn="ctr"/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(Manganese)</a:t>
              </a:r>
              <a:endPara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5596807" y="4651664"/>
              <a:ext cx="1250562" cy="555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Low Temp.</a:t>
              </a:r>
            </a:p>
            <a:p>
              <a:pPr algn="ctr"/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High Basicity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3845580" y="4797908"/>
              <a:ext cx="11865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Cleaned Slag</a:t>
              </a: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6375766" y="3171543"/>
              <a:ext cx="1003098" cy="581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Fertilizer</a:t>
              </a:r>
            </a:p>
            <a:p>
              <a:pPr algn="ctr"/>
              <a:r>
                <a:rPr lang="en-US" sz="1400" b="1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400" b="1" dirty="0" smtClean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Source</a:t>
              </a:r>
              <a:endParaRPr lang="en-US" sz="1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5418044" y="5259090"/>
              <a:ext cx="1631746" cy="581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Ferromanganese</a:t>
              </a:r>
            </a:p>
            <a:p>
              <a:pPr algn="ctr"/>
              <a:r>
                <a:rPr lang="en-US" sz="1400" b="1" dirty="0" smtClean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Source</a:t>
              </a:r>
              <a:endParaRPr lang="en-US" sz="1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5" name="직선 화살표 연결선 114"/>
            <p:cNvCxnSpPr/>
            <p:nvPr/>
          </p:nvCxnSpPr>
          <p:spPr>
            <a:xfrm flipV="1">
              <a:off x="7143120" y="3009572"/>
              <a:ext cx="342047" cy="21996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직선 화살표 연결선 117"/>
            <p:cNvCxnSpPr>
              <a:stCxn id="111" idx="1"/>
              <a:endCxn id="99" idx="3"/>
            </p:cNvCxnSpPr>
            <p:nvPr/>
          </p:nvCxnSpPr>
          <p:spPr>
            <a:xfrm flipH="1" flipV="1">
              <a:off x="4890401" y="5442450"/>
              <a:ext cx="527642" cy="10731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TextBox 120"/>
            <p:cNvSpPr txBox="1"/>
            <p:nvPr/>
          </p:nvSpPr>
          <p:spPr>
            <a:xfrm>
              <a:off x="3608192" y="4080922"/>
              <a:ext cx="1681616" cy="5813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Recycle </a:t>
              </a:r>
            </a:p>
            <a:p>
              <a:pPr algn="ctr"/>
              <a:r>
                <a:rPr lang="en-US" sz="1400" b="1" dirty="0" smtClean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Sintering Process</a:t>
              </a:r>
              <a:endParaRPr lang="en-US" sz="1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23" name="직선 화살표 연결선 122"/>
            <p:cNvCxnSpPr/>
            <p:nvPr/>
          </p:nvCxnSpPr>
          <p:spPr>
            <a:xfrm>
              <a:off x="4156211" y="4580155"/>
              <a:ext cx="149834" cy="35266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직선 화살표 연결선 135"/>
            <p:cNvCxnSpPr/>
            <p:nvPr/>
          </p:nvCxnSpPr>
          <p:spPr>
            <a:xfrm flipH="1">
              <a:off x="7757034" y="1859224"/>
              <a:ext cx="64115" cy="48691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106746" y="6094892"/>
            <a:ext cx="36011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1 Effect of slag basicity and temperature 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for phosphorus and manganese oxidation 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7144357" y="2200163"/>
            <a:ext cx="141997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Reduced Slag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0" name="직선 연결선 59"/>
          <p:cNvCxnSpPr/>
          <p:nvPr/>
        </p:nvCxnSpPr>
        <p:spPr>
          <a:xfrm>
            <a:off x="3419872" y="1361472"/>
            <a:ext cx="0" cy="4023192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직선 연결선 60"/>
          <p:cNvCxnSpPr/>
          <p:nvPr/>
        </p:nvCxnSpPr>
        <p:spPr>
          <a:xfrm>
            <a:off x="106747" y="683760"/>
            <a:ext cx="8929749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8250822" y="168165"/>
            <a:ext cx="707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566433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모서리가 둥근 직사각형 2"/>
          <p:cNvSpPr/>
          <p:nvPr/>
        </p:nvSpPr>
        <p:spPr>
          <a:xfrm>
            <a:off x="794662" y="2482743"/>
            <a:ext cx="7508558" cy="1264190"/>
          </a:xfrm>
          <a:prstGeom prst="roundRect">
            <a:avLst>
              <a:gd name="adj" fmla="val 1583"/>
            </a:avLst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444588"/>
              </p:ext>
            </p:extLst>
          </p:nvPr>
        </p:nvGraphicFramePr>
        <p:xfrm>
          <a:off x="406848" y="4547626"/>
          <a:ext cx="8267371" cy="1849695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818934"/>
                <a:gridCol w="723091"/>
                <a:gridCol w="723091"/>
                <a:gridCol w="723091"/>
                <a:gridCol w="716244"/>
                <a:gridCol w="719669"/>
                <a:gridCol w="718814"/>
                <a:gridCol w="723091"/>
                <a:gridCol w="1190759"/>
                <a:gridCol w="1210587"/>
              </a:tblGrid>
              <a:tr h="6319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21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FeO</a:t>
                      </a:r>
                      <a:endParaRPr lang="en-US" sz="2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CaO</a:t>
                      </a:r>
                      <a:endParaRPr lang="en-US" sz="2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SiO</a:t>
                      </a:r>
                      <a:r>
                        <a:rPr lang="en-US" sz="1500" baseline="-25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2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en-US" sz="1500" baseline="-25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lang="en-US" sz="1500" baseline="-25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2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MnO</a:t>
                      </a:r>
                      <a:endParaRPr lang="en-US" sz="2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MgO</a:t>
                      </a:r>
                      <a:endParaRPr lang="en-US" sz="2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r>
                        <a:rPr lang="en-US" sz="1500" baseline="-25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lang="en-US" sz="1500" baseline="-25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2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Basicity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5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CaO</a:t>
                      </a:r>
                      <a:r>
                        <a:rPr lang="en-US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/SiO</a:t>
                      </a:r>
                      <a:r>
                        <a:rPr lang="en-US" sz="150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2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Note</a:t>
                      </a:r>
                      <a:endParaRPr lang="en-US" sz="2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</a:tr>
              <a:tr h="4059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Slag </a:t>
                      </a:r>
                      <a:r>
                        <a:rPr lang="en-US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2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23.36</a:t>
                      </a:r>
                      <a:endParaRPr lang="en-US" sz="21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29.87</a:t>
                      </a:r>
                      <a:endParaRPr lang="en-US" sz="21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20.07</a:t>
                      </a:r>
                      <a:endParaRPr lang="en-US" sz="21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4.06</a:t>
                      </a:r>
                      <a:endParaRPr lang="en-US" sz="2100" b="1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5.61</a:t>
                      </a:r>
                      <a:endParaRPr lang="en-US" sz="2100" b="1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3.43</a:t>
                      </a:r>
                      <a:endParaRPr lang="en-US" sz="21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13.60</a:t>
                      </a:r>
                      <a:endParaRPr lang="en-US" sz="21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1.49</a:t>
                      </a:r>
                      <a:endParaRPr lang="en-US" sz="21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High </a:t>
                      </a:r>
                      <a:r>
                        <a:rPr lang="en-US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C/S</a:t>
                      </a:r>
                      <a:endParaRPr lang="en-US" sz="21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</a:tr>
              <a:tr h="4059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Slag </a:t>
                      </a:r>
                      <a:r>
                        <a:rPr lang="en-US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2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26.27</a:t>
                      </a:r>
                      <a:endParaRPr lang="en-US" sz="21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25.70</a:t>
                      </a:r>
                      <a:endParaRPr lang="en-US" sz="21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25.54</a:t>
                      </a:r>
                      <a:endParaRPr lang="en-US" sz="21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3.77</a:t>
                      </a:r>
                      <a:endParaRPr lang="en-US" sz="2100" b="1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6.02</a:t>
                      </a:r>
                      <a:endParaRPr lang="en-US" sz="2100" b="1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3.67</a:t>
                      </a:r>
                      <a:endParaRPr lang="en-US" sz="21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9.03</a:t>
                      </a:r>
                      <a:endParaRPr lang="en-US" sz="21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1.01</a:t>
                      </a:r>
                      <a:endParaRPr lang="en-US" sz="21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Middle </a:t>
                      </a:r>
                      <a:r>
                        <a:rPr lang="en-US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C/S</a:t>
                      </a:r>
                      <a:endParaRPr lang="en-US" sz="21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</a:tr>
              <a:tr h="4059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Slag </a:t>
                      </a:r>
                      <a:r>
                        <a:rPr lang="en-US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2100" b="1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25.10</a:t>
                      </a:r>
                      <a:endParaRPr lang="en-US" sz="21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23.10</a:t>
                      </a:r>
                      <a:endParaRPr lang="en-US" sz="21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30.43</a:t>
                      </a:r>
                      <a:endParaRPr lang="en-US" sz="21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3.91</a:t>
                      </a:r>
                      <a:endParaRPr lang="en-US" sz="2100" b="1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5.54</a:t>
                      </a:r>
                      <a:endParaRPr lang="en-US" sz="2100" b="1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3.71</a:t>
                      </a:r>
                      <a:endParaRPr lang="en-US" sz="21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8.22</a:t>
                      </a:r>
                      <a:endParaRPr lang="en-US" sz="21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0.76</a:t>
                      </a:r>
                      <a:endParaRPr lang="en-US" sz="21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Low </a:t>
                      </a:r>
                      <a:r>
                        <a:rPr lang="en-US" sz="1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C/S</a:t>
                      </a:r>
                      <a:endParaRPr lang="en-US" sz="21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72906" marR="72906" marT="0" marB="0" anchor="ctr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02556" y="796153"/>
            <a:ext cx="2508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2.1 Sample Preparation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14080" y="4136496"/>
            <a:ext cx="44314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Table. 1 Synthesized slag compositions (mass %)</a:t>
            </a:r>
            <a:endParaRPr lang="en-US" sz="1600" b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93515" y="1507259"/>
            <a:ext cx="1512000" cy="720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Crush &amp;</a:t>
            </a: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Mixing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94662" y="1507259"/>
            <a:ext cx="1512000" cy="720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Synthesis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92368" y="1507259"/>
            <a:ext cx="1512000" cy="720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Carbothermic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Reduction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91220" y="1507259"/>
            <a:ext cx="1512000" cy="72000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 anchor="ctr">
            <a:no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직선 화살표 연결선 19"/>
          <p:cNvCxnSpPr>
            <a:stCxn id="16" idx="3"/>
            <a:endCxn id="4" idx="1"/>
          </p:cNvCxnSpPr>
          <p:nvPr/>
        </p:nvCxnSpPr>
        <p:spPr>
          <a:xfrm>
            <a:off x="2306662" y="1867259"/>
            <a:ext cx="48685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21" name="직선 화살표 연결선 20"/>
          <p:cNvCxnSpPr>
            <a:stCxn id="17" idx="3"/>
            <a:endCxn id="18" idx="1"/>
          </p:cNvCxnSpPr>
          <p:nvPr/>
        </p:nvCxnSpPr>
        <p:spPr>
          <a:xfrm>
            <a:off x="6304368" y="1867259"/>
            <a:ext cx="48685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26" name="직선 화살표 연결선 25"/>
          <p:cNvCxnSpPr>
            <a:stCxn id="4" idx="3"/>
            <a:endCxn id="17" idx="1"/>
          </p:cNvCxnSpPr>
          <p:nvPr/>
        </p:nvCxnSpPr>
        <p:spPr>
          <a:xfrm>
            <a:off x="4305515" y="1867259"/>
            <a:ext cx="48685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29" name="TextBox 28"/>
          <p:cNvSpPr txBox="1"/>
          <p:nvPr/>
        </p:nvSpPr>
        <p:spPr>
          <a:xfrm>
            <a:off x="1002041" y="2503740"/>
            <a:ext cx="30621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Crucible : Al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Atmosphere :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gas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: 1400 ℃ (1 hour)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433503" y="2707081"/>
            <a:ext cx="37417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Slag Powder Size :  Less than (500 </a:t>
            </a:r>
            <a:r>
              <a:rPr kumimoji="1" lang="el-GR" altLang="ja-JP" sz="1600" dirty="0" smtClean="0">
                <a:latin typeface="Times New Roman"/>
                <a:cs typeface="Times New Roman"/>
              </a:rPr>
              <a:t>μ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Mixing slag with graphite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0" y="3459"/>
            <a:ext cx="9144000" cy="692696"/>
          </a:xfrm>
          <a:prstGeom prst="rect">
            <a:avLst/>
          </a:prstGeom>
          <a:solidFill>
            <a:srgbClr val="FDFBFF"/>
          </a:soli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226398" y="115851"/>
            <a:ext cx="3912502" cy="4679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latinLnBrk="1">
              <a:lnSpc>
                <a:spcPct val="100000"/>
              </a:lnSpc>
              <a:defRPr/>
            </a:pPr>
            <a:r>
              <a:rPr lang="en-US" altLang="ko-KR" sz="2800" b="1" dirty="0" smtClean="0">
                <a:latin typeface="Times New Roman" panose="02020603050405020304" pitchFamily="18" charset="0"/>
                <a:ea typeface="Arial Unicode MS" pitchFamily="50" charset="-127"/>
                <a:cs typeface="Times New Roman" panose="02020603050405020304" pitchFamily="18" charset="0"/>
              </a:rPr>
              <a:t>2. Experimental</a:t>
            </a:r>
            <a:endParaRPr lang="ko-KR" altLang="en-US" sz="2800" b="1" dirty="0">
              <a:latin typeface="Times New Roman" panose="02020603050405020304" pitchFamily="18" charset="0"/>
              <a:ea typeface="Arial Unicode MS" pitchFamily="50" charset="-127"/>
              <a:cs typeface="Times New Roman" panose="02020603050405020304" pitchFamily="18" charset="0"/>
            </a:endParaRPr>
          </a:p>
        </p:txBody>
      </p:sp>
      <p:cxnSp>
        <p:nvCxnSpPr>
          <p:cNvPr id="22" name="직선 연결선 21"/>
          <p:cNvCxnSpPr/>
          <p:nvPr/>
        </p:nvCxnSpPr>
        <p:spPr>
          <a:xfrm>
            <a:off x="106747" y="683760"/>
            <a:ext cx="8929749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250822" y="168165"/>
            <a:ext cx="707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202577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747124"/>
            <a:ext cx="4044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2.2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Carbothermic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Reduction Condition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2" name="표 10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434925"/>
              </p:ext>
            </p:extLst>
          </p:nvPr>
        </p:nvGraphicFramePr>
        <p:xfrm>
          <a:off x="4932040" y="992164"/>
          <a:ext cx="4074052" cy="194083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37026"/>
                <a:gridCol w="2037026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Table. 2 </a:t>
                      </a:r>
                      <a:r>
                        <a:rPr lang="en-US" sz="1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Carbothermic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Reduction Condition </a:t>
                      </a:r>
                      <a:endParaRPr 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39249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Temperature (K)</a:t>
                      </a:r>
                      <a:endParaRPr lang="en-US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1673, 1773, 1873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9249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Reduction</a:t>
                      </a:r>
                      <a:r>
                        <a:rPr lang="en-US" sz="1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Time (min)</a:t>
                      </a:r>
                      <a:endParaRPr lang="en-US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20,</a:t>
                      </a:r>
                      <a:r>
                        <a:rPr lang="en-US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40, 80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9249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Ar</a:t>
                      </a:r>
                      <a:r>
                        <a:rPr lang="en-US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gas flow (ml/min)</a:t>
                      </a:r>
                      <a:endParaRPr lang="en-US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500 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9249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Graphite</a:t>
                      </a:r>
                      <a:r>
                        <a:rPr lang="en-US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amount</a:t>
                      </a:r>
                      <a:endParaRPr lang="en-US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200 % (Stoichiometry)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4" name="TextBox 103"/>
          <p:cNvSpPr txBox="1"/>
          <p:nvPr/>
        </p:nvSpPr>
        <p:spPr>
          <a:xfrm>
            <a:off x="441256" y="4635045"/>
            <a:ext cx="27638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2.3 Mass Balance Calculation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5" name="직사각형 104"/>
          <p:cNvSpPr/>
          <p:nvPr/>
        </p:nvSpPr>
        <p:spPr>
          <a:xfrm>
            <a:off x="735013" y="5057818"/>
            <a:ext cx="7920880" cy="169277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mass of Slag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(g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=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CaO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mass (g)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initial in slag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(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CaO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%)</a:t>
            </a:r>
            <a:r>
              <a:rPr lang="en-US" sz="1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</a:t>
            </a:r>
            <a:r>
              <a:rPr lang="en-US" sz="1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reduction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* 100 </a:t>
            </a:r>
            <a:r>
              <a:rPr lang="en-US" sz="1400" dirty="0" smtClean="0"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························· (1)</a:t>
            </a:r>
            <a:endParaRPr lang="en-US" sz="1400" dirty="0" smtClean="0"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US" sz="1400" b="1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Total mass of Metal</a:t>
            </a:r>
            <a:r>
              <a:rPr lang="en-US" sz="14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(g</a:t>
            </a:r>
            <a:r>
              <a:rPr lang="en-US" sz="14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)</a:t>
            </a:r>
            <a:r>
              <a:rPr lang="en-US" sz="1400" baseline="-250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=</a:t>
            </a:r>
            <a:r>
              <a:rPr lang="en-US" sz="1400" baseline="-250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Iron mass (g)</a:t>
            </a:r>
            <a:r>
              <a:rPr lang="en-US" sz="1400" baseline="-250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reduced mass from slag</a:t>
            </a:r>
            <a:r>
              <a:rPr lang="en-US" sz="14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/ [</a:t>
            </a:r>
            <a:r>
              <a:rPr lang="en-US" sz="14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Fe %]</a:t>
            </a:r>
            <a:r>
              <a:rPr lang="en-US" sz="1400" baseline="-250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</a:t>
            </a:r>
            <a:r>
              <a:rPr lang="en-US" sz="1400" baseline="-250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after </a:t>
            </a:r>
            <a:r>
              <a:rPr lang="en-US" sz="1400" baseline="-250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reduction</a:t>
            </a:r>
            <a:r>
              <a:rPr lang="en-US" sz="14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* 100 </a:t>
            </a:r>
            <a:r>
              <a:rPr lang="en-US" sz="1400" dirty="0"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················ </a:t>
            </a:r>
            <a:r>
              <a:rPr lang="en-US" sz="1400" dirty="0" smtClean="0">
                <a:latin typeface="Malgun Gothic" panose="020B0503020000020004" pitchFamily="34" charset="-127"/>
                <a:ea typeface="Malgun Gothic" panose="020B0503020000020004" pitchFamily="34" charset="-127"/>
                <a:cs typeface="Times New Roman" panose="02020603050405020304" pitchFamily="18" charset="0"/>
              </a:rPr>
              <a:t>(2)</a:t>
            </a:r>
            <a:endParaRPr lang="en-US" sz="1400" dirty="0"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L="800100" indent="-257175">
              <a:lnSpc>
                <a:spcPct val="150000"/>
              </a:lnSpc>
              <a:spcAft>
                <a:spcPts val="800"/>
              </a:spcAft>
              <a:buFont typeface="Wingdings" pitchFamily="2" charset="2"/>
              <a:buChar char="§"/>
            </a:pPr>
            <a:r>
              <a:rPr lang="en-US" sz="14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Phosphorus mass (g</a:t>
            </a:r>
            <a:r>
              <a:rPr lang="en-US" sz="14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) </a:t>
            </a:r>
            <a:r>
              <a:rPr lang="en-US" sz="1400" baseline="-250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in Metal</a:t>
            </a:r>
            <a:r>
              <a:rPr lang="en-US" sz="14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= Total metal mass (g) x [</a:t>
            </a:r>
            <a:r>
              <a:rPr lang="en-US" sz="14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P %] </a:t>
            </a:r>
            <a:r>
              <a:rPr lang="en-US" sz="1400" baseline="-250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after </a:t>
            </a:r>
            <a:r>
              <a:rPr lang="en-US" sz="1400" baseline="-250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reduction </a:t>
            </a:r>
            <a:r>
              <a:rPr lang="en-US" sz="14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* 100</a:t>
            </a:r>
            <a:endParaRPr lang="en-US" sz="1400" dirty="0"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L="800100" indent="-257175">
              <a:lnSpc>
                <a:spcPct val="150000"/>
              </a:lnSpc>
              <a:spcAft>
                <a:spcPts val="800"/>
              </a:spcAft>
              <a:buFont typeface="Wingdings" pitchFamily="2" charset="2"/>
              <a:buChar char="§"/>
            </a:pPr>
            <a:r>
              <a:rPr lang="en-US" sz="14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Manganese mass (g</a:t>
            </a:r>
            <a:r>
              <a:rPr lang="en-US" sz="14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) </a:t>
            </a:r>
            <a:r>
              <a:rPr lang="en-US" sz="1400" baseline="-250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in Metal</a:t>
            </a:r>
            <a:r>
              <a:rPr lang="en-US" sz="14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= Total metal mass (g) x [</a:t>
            </a:r>
            <a:r>
              <a:rPr lang="en-US" sz="1400" dirty="0" err="1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Mn</a:t>
            </a:r>
            <a:r>
              <a:rPr lang="en-US" sz="14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%] </a:t>
            </a:r>
            <a:r>
              <a:rPr lang="en-US" sz="1400" baseline="-25000" dirty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after </a:t>
            </a:r>
            <a:r>
              <a:rPr lang="en-US" sz="1400" baseline="-250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reduction </a:t>
            </a:r>
            <a:r>
              <a:rPr lang="en-US" sz="1400" dirty="0" smtClean="0">
                <a:latin typeface="Times New Roman" panose="02020603050405020304" pitchFamily="18" charset="0"/>
                <a:ea typeface="Malgun Gothic" panose="020B0503020000020004" pitchFamily="34" charset="-127"/>
                <a:cs typeface="Times New Roman" panose="02020603050405020304" pitchFamily="18" charset="0"/>
              </a:rPr>
              <a:t>* 100</a:t>
            </a:r>
            <a:endParaRPr lang="en-US" sz="1400" dirty="0">
              <a:effectLst/>
              <a:latin typeface="Times New Roman" panose="02020603050405020304" pitchFamily="18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929625" y="3843549"/>
            <a:ext cx="1436355" cy="30777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Sample Analysis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직사각형 107"/>
          <p:cNvSpPr/>
          <p:nvPr/>
        </p:nvSpPr>
        <p:spPr>
          <a:xfrm>
            <a:off x="5188785" y="4116896"/>
            <a:ext cx="34671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ICP-AES (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inductively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coupled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plasma)</a:t>
            </a:r>
            <a:endParaRPr lang="en-US" altLang="ja-JP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  <a:defRPr/>
            </a:pP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CIP (c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ombustion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infrared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spectrometer)</a:t>
            </a:r>
            <a:endParaRPr lang="ja-JP" altLang="en-US" sz="1400" dirty="0">
              <a:latin typeface="Times New Roman" panose="02020603050405020304" pitchFamily="18" charset="0"/>
              <a:ea typeface="宋体" pitchFamily="2" charset="-122"/>
              <a:cs typeface="Times New Roman" panose="02020603050405020304" pitchFamily="18" charset="0"/>
            </a:endParaRPr>
          </a:p>
        </p:txBody>
      </p:sp>
      <p:sp>
        <p:nvSpPr>
          <p:cNvPr id="93" name="직사각형 92"/>
          <p:cNvSpPr/>
          <p:nvPr/>
        </p:nvSpPr>
        <p:spPr>
          <a:xfrm>
            <a:off x="0" y="3459"/>
            <a:ext cx="9144000" cy="692696"/>
          </a:xfrm>
          <a:prstGeom prst="rect">
            <a:avLst/>
          </a:prstGeom>
          <a:solidFill>
            <a:srgbClr val="FDFBFF"/>
          </a:soli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" name="タイトル 1"/>
          <p:cNvSpPr txBox="1">
            <a:spLocks/>
          </p:cNvSpPr>
          <p:nvPr/>
        </p:nvSpPr>
        <p:spPr>
          <a:xfrm>
            <a:off x="226398" y="115851"/>
            <a:ext cx="3912502" cy="4679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latinLnBrk="1">
              <a:lnSpc>
                <a:spcPct val="100000"/>
              </a:lnSpc>
              <a:defRPr/>
            </a:pPr>
            <a:r>
              <a:rPr lang="en-US" altLang="ko-KR" sz="2800" b="1" dirty="0" smtClean="0">
                <a:latin typeface="Times New Roman" panose="02020603050405020304" pitchFamily="18" charset="0"/>
                <a:ea typeface="Arial Unicode MS" pitchFamily="50" charset="-127"/>
                <a:cs typeface="Times New Roman" panose="02020603050405020304" pitchFamily="18" charset="0"/>
              </a:rPr>
              <a:t>2. Experimental</a:t>
            </a:r>
            <a:endParaRPr lang="ko-KR" altLang="en-US" sz="2800" b="1" dirty="0">
              <a:latin typeface="Times New Roman" panose="02020603050405020304" pitchFamily="18" charset="0"/>
              <a:ea typeface="Arial Unicode MS" pitchFamily="50" charset="-127"/>
              <a:cs typeface="Times New Roman" panose="02020603050405020304" pitchFamily="18" charset="0"/>
            </a:endParaRPr>
          </a:p>
        </p:txBody>
      </p:sp>
      <p:sp>
        <p:nvSpPr>
          <p:cNvPr id="43" name="フローチャート: 処理 177"/>
          <p:cNvSpPr/>
          <p:nvPr/>
        </p:nvSpPr>
        <p:spPr>
          <a:xfrm>
            <a:off x="1227673" y="1824223"/>
            <a:ext cx="641848" cy="2108833"/>
          </a:xfrm>
          <a:prstGeom prst="flowChartProcess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38"/>
          <p:cNvSpPr txBox="1"/>
          <p:nvPr/>
        </p:nvSpPr>
        <p:spPr>
          <a:xfrm>
            <a:off x="226398" y="1483101"/>
            <a:ext cx="10213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Gas Inlet</a:t>
            </a:r>
          </a:p>
          <a:p>
            <a:pPr algn="ctr"/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(Al</a:t>
            </a:r>
            <a:r>
              <a:rPr lang="en-US" altLang="ko-KR" sz="1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ko-KR" sz="1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tube)</a:t>
            </a:r>
            <a:endParaRPr lang="ko-KR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0"/>
          <p:cNvSpPr txBox="1"/>
          <p:nvPr/>
        </p:nvSpPr>
        <p:spPr>
          <a:xfrm>
            <a:off x="336462" y="2104196"/>
            <a:ext cx="803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Ceramic </a:t>
            </a:r>
          </a:p>
          <a:p>
            <a:pPr algn="ctr"/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Reaction </a:t>
            </a:r>
          </a:p>
          <a:p>
            <a:pPr algn="ctr"/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Tube</a:t>
            </a:r>
            <a:endParaRPr lang="ko-KR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원통 35"/>
          <p:cNvSpPr/>
          <p:nvPr/>
        </p:nvSpPr>
        <p:spPr>
          <a:xfrm>
            <a:off x="1561032" y="1727002"/>
            <a:ext cx="112178" cy="306740"/>
          </a:xfrm>
          <a:prstGeom prst="can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TextBox 38"/>
          <p:cNvSpPr txBox="1"/>
          <p:nvPr/>
        </p:nvSpPr>
        <p:spPr>
          <a:xfrm>
            <a:off x="1794236" y="1703764"/>
            <a:ext cx="602608" cy="359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Gas </a:t>
            </a:r>
          </a:p>
          <a:p>
            <a:pPr algn="ctr"/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Outlet </a:t>
            </a:r>
            <a:endParaRPr lang="ko-KR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원통 35"/>
          <p:cNvSpPr/>
          <p:nvPr/>
        </p:nvSpPr>
        <p:spPr>
          <a:xfrm>
            <a:off x="1392765" y="1517484"/>
            <a:ext cx="112178" cy="1009489"/>
          </a:xfrm>
          <a:prstGeom prst="can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フローチャート: 処理 220"/>
          <p:cNvSpPr/>
          <p:nvPr/>
        </p:nvSpPr>
        <p:spPr>
          <a:xfrm>
            <a:off x="1273876" y="3166495"/>
            <a:ext cx="549442" cy="755192"/>
          </a:xfrm>
          <a:prstGeom prst="flowChartProcess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テキスト ボックス 209"/>
          <p:cNvSpPr txBox="1"/>
          <p:nvPr/>
        </p:nvSpPr>
        <p:spPr>
          <a:xfrm>
            <a:off x="2487459" y="1872961"/>
            <a:ext cx="1265206" cy="215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Gas Flow Controller</a:t>
            </a:r>
            <a:endParaRPr lang="ko-KR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8" name="그룹 37"/>
          <p:cNvGrpSpPr/>
          <p:nvPr/>
        </p:nvGrpSpPr>
        <p:grpSpPr>
          <a:xfrm>
            <a:off x="2949043" y="1645161"/>
            <a:ext cx="336534" cy="268397"/>
            <a:chOff x="2889157" y="1613333"/>
            <a:chExt cx="432048" cy="344573"/>
          </a:xfrm>
        </p:grpSpPr>
        <p:sp>
          <p:nvSpPr>
            <p:cNvPr id="59" name="直方体 208"/>
            <p:cNvSpPr/>
            <p:nvPr/>
          </p:nvSpPr>
          <p:spPr>
            <a:xfrm>
              <a:off x="2889157" y="1613333"/>
              <a:ext cx="432048" cy="344573"/>
            </a:xfrm>
            <a:prstGeom prst="cube">
              <a:avLst>
                <a:gd name="adj" fmla="val 1324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額縁 210"/>
            <p:cNvSpPr/>
            <p:nvPr/>
          </p:nvSpPr>
          <p:spPr>
            <a:xfrm>
              <a:off x="2947744" y="1687480"/>
              <a:ext cx="180020" cy="65155"/>
            </a:xfrm>
            <a:prstGeom prst="bevel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2" name="テキスト ボックス 211"/>
          <p:cNvSpPr txBox="1"/>
          <p:nvPr/>
        </p:nvSpPr>
        <p:spPr>
          <a:xfrm>
            <a:off x="1251274" y="2700202"/>
            <a:ext cx="689792" cy="215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Sample</a:t>
            </a:r>
            <a:endParaRPr lang="ko-KR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テキスト ボックス 212"/>
          <p:cNvSpPr txBox="1"/>
          <p:nvPr/>
        </p:nvSpPr>
        <p:spPr>
          <a:xfrm>
            <a:off x="3536429" y="1625203"/>
            <a:ext cx="899557" cy="239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n-US" altLang="ko-KR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Gas</a:t>
            </a:r>
            <a:endParaRPr lang="ko-KR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7" name="그룹 96"/>
          <p:cNvGrpSpPr/>
          <p:nvPr/>
        </p:nvGrpSpPr>
        <p:grpSpPr>
          <a:xfrm>
            <a:off x="2349452" y="2606737"/>
            <a:ext cx="871012" cy="1199004"/>
            <a:chOff x="6289985" y="3499390"/>
            <a:chExt cx="1204302" cy="1657800"/>
          </a:xfrm>
        </p:grpSpPr>
        <p:grpSp>
          <p:nvGrpSpPr>
            <p:cNvPr id="92" name="그룹 91"/>
            <p:cNvGrpSpPr/>
            <p:nvPr/>
          </p:nvGrpSpPr>
          <p:grpSpPr>
            <a:xfrm>
              <a:off x="6289985" y="3499390"/>
              <a:ext cx="1204302" cy="1657800"/>
              <a:chOff x="6289985" y="3233299"/>
              <a:chExt cx="1397604" cy="1923894"/>
            </a:xfrm>
          </p:grpSpPr>
          <p:grpSp>
            <p:nvGrpSpPr>
              <p:cNvPr id="88" name="그룹 87"/>
              <p:cNvGrpSpPr/>
              <p:nvPr/>
            </p:nvGrpSpPr>
            <p:grpSpPr>
              <a:xfrm>
                <a:off x="6289985" y="3284985"/>
                <a:ext cx="1397604" cy="1872208"/>
                <a:chOff x="6289985" y="3284984"/>
                <a:chExt cx="1397604" cy="1890201"/>
              </a:xfrm>
              <a:solidFill>
                <a:schemeClr val="tx1"/>
              </a:solidFill>
            </p:grpSpPr>
            <p:sp>
              <p:nvSpPr>
                <p:cNvPr id="86" name="타원 85"/>
                <p:cNvSpPr/>
                <p:nvPr/>
              </p:nvSpPr>
              <p:spPr>
                <a:xfrm>
                  <a:off x="6289985" y="4223566"/>
                  <a:ext cx="1397604" cy="95161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7" name="직사각형 86"/>
                <p:cNvSpPr/>
                <p:nvPr/>
              </p:nvSpPr>
              <p:spPr>
                <a:xfrm>
                  <a:off x="6289985" y="3284984"/>
                  <a:ext cx="1397604" cy="139760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89" name="그룹 88"/>
              <p:cNvGrpSpPr/>
              <p:nvPr/>
            </p:nvGrpSpPr>
            <p:grpSpPr>
              <a:xfrm>
                <a:off x="6371421" y="3233299"/>
                <a:ext cx="1238033" cy="1834224"/>
                <a:chOff x="6318403" y="3284986"/>
                <a:chExt cx="1339683" cy="1846943"/>
              </a:xfrm>
              <a:solidFill>
                <a:schemeClr val="bg1"/>
              </a:solidFill>
            </p:grpSpPr>
            <p:sp>
              <p:nvSpPr>
                <p:cNvPr id="90" name="타원 89"/>
                <p:cNvSpPr/>
                <p:nvPr/>
              </p:nvSpPr>
              <p:spPr>
                <a:xfrm>
                  <a:off x="6318403" y="4266823"/>
                  <a:ext cx="1339683" cy="865106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1" name="직사각형 90"/>
                <p:cNvSpPr/>
                <p:nvPr/>
              </p:nvSpPr>
              <p:spPr>
                <a:xfrm>
                  <a:off x="6318403" y="3284986"/>
                  <a:ext cx="1339683" cy="139748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cxnSp>
          <p:nvCxnSpPr>
            <p:cNvPr id="94" name="직선 연결선 93"/>
            <p:cNvCxnSpPr/>
            <p:nvPr/>
          </p:nvCxnSpPr>
          <p:spPr>
            <a:xfrm>
              <a:off x="6360158" y="4085185"/>
              <a:ext cx="106680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타원 94"/>
            <p:cNvSpPr/>
            <p:nvPr/>
          </p:nvSpPr>
          <p:spPr>
            <a:xfrm>
              <a:off x="6358982" y="4358338"/>
              <a:ext cx="1066801" cy="740319"/>
            </a:xfrm>
            <a:prstGeom prst="ellipse">
              <a:avLst/>
            </a:prstGeom>
            <a:pattFill prst="pct60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직사각형 95"/>
            <p:cNvSpPr/>
            <p:nvPr/>
          </p:nvSpPr>
          <p:spPr>
            <a:xfrm>
              <a:off x="6358982" y="4085186"/>
              <a:ext cx="1066801" cy="643312"/>
            </a:xfrm>
            <a:prstGeom prst="rect">
              <a:avLst/>
            </a:prstGeom>
            <a:pattFill prst="pct60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1" name="テキスト ボックス 94"/>
          <p:cNvSpPr txBox="1"/>
          <p:nvPr/>
        </p:nvSpPr>
        <p:spPr>
          <a:xfrm>
            <a:off x="3384174" y="3324407"/>
            <a:ext cx="971801" cy="461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Mixed with Graphite</a:t>
            </a:r>
            <a:endParaRPr lang="ko-KR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3" name="直線矢印コネクタ 97"/>
          <p:cNvCxnSpPr/>
          <p:nvPr/>
        </p:nvCxnSpPr>
        <p:spPr>
          <a:xfrm flipH="1" flipV="1">
            <a:off x="2983248" y="3525417"/>
            <a:ext cx="51960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テキスト ボックス 112"/>
          <p:cNvSpPr txBox="1"/>
          <p:nvPr/>
        </p:nvSpPr>
        <p:spPr>
          <a:xfrm>
            <a:off x="3401937" y="2736205"/>
            <a:ext cx="783042" cy="359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Crucible</a:t>
            </a:r>
            <a:endParaRPr lang="en-US" altLang="ko-KR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en-US" altLang="ko-KR" sz="12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ko-KR" sz="12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ko-KR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5" name="直線矢印コネクタ 113"/>
          <p:cNvCxnSpPr/>
          <p:nvPr/>
        </p:nvCxnSpPr>
        <p:spPr>
          <a:xfrm flipH="1">
            <a:off x="3202438" y="2954682"/>
            <a:ext cx="29194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8" name="그림 9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5637" y="2916859"/>
            <a:ext cx="289979" cy="460890"/>
          </a:xfrm>
          <a:prstGeom prst="rect">
            <a:avLst/>
          </a:prstGeom>
        </p:spPr>
      </p:pic>
      <p:sp>
        <p:nvSpPr>
          <p:cNvPr id="3" name="타원 2"/>
          <p:cNvSpPr/>
          <p:nvPr/>
        </p:nvSpPr>
        <p:spPr>
          <a:xfrm>
            <a:off x="1290147" y="2901128"/>
            <a:ext cx="509988" cy="509988"/>
          </a:xfrm>
          <a:prstGeom prst="ellipse">
            <a:avLst/>
          </a:prstGeom>
          <a:noFill/>
          <a:ln w="63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1" name="直線矢印コネクタ 97"/>
          <p:cNvCxnSpPr/>
          <p:nvPr/>
        </p:nvCxnSpPr>
        <p:spPr>
          <a:xfrm>
            <a:off x="969337" y="2351120"/>
            <a:ext cx="26501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直線矢印コネクタ 97"/>
          <p:cNvCxnSpPr/>
          <p:nvPr/>
        </p:nvCxnSpPr>
        <p:spPr>
          <a:xfrm>
            <a:off x="1192746" y="1651242"/>
            <a:ext cx="26501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아래쪽 화살표 18"/>
          <p:cNvSpPr/>
          <p:nvPr/>
        </p:nvSpPr>
        <p:spPr>
          <a:xfrm>
            <a:off x="1377637" y="2564362"/>
            <a:ext cx="136209" cy="153777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5" name="아래쪽 화살표 114"/>
          <p:cNvSpPr/>
          <p:nvPr/>
        </p:nvSpPr>
        <p:spPr>
          <a:xfrm flipV="1">
            <a:off x="1543951" y="1546903"/>
            <a:ext cx="161829" cy="149562"/>
          </a:xfrm>
          <a:prstGeom prst="down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8" name="직선 화살표 연결선 27"/>
          <p:cNvCxnSpPr/>
          <p:nvPr/>
        </p:nvCxnSpPr>
        <p:spPr>
          <a:xfrm>
            <a:off x="1443712" y="1403062"/>
            <a:ext cx="0" cy="14384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/>
          <p:cNvCxnSpPr/>
          <p:nvPr/>
        </p:nvCxnSpPr>
        <p:spPr>
          <a:xfrm>
            <a:off x="1441434" y="1403062"/>
            <a:ext cx="10688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/>
          <p:nvPr/>
        </p:nvCxnSpPr>
        <p:spPr>
          <a:xfrm>
            <a:off x="2510299" y="1403062"/>
            <a:ext cx="0" cy="3762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직선 연결선 36"/>
          <p:cNvCxnSpPr/>
          <p:nvPr/>
        </p:nvCxnSpPr>
        <p:spPr>
          <a:xfrm>
            <a:off x="2510299" y="1779360"/>
            <a:ext cx="43536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직선 연결선 115"/>
          <p:cNvCxnSpPr/>
          <p:nvPr/>
        </p:nvCxnSpPr>
        <p:spPr>
          <a:xfrm>
            <a:off x="3296600" y="1786806"/>
            <a:ext cx="43536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타원 116"/>
          <p:cNvSpPr/>
          <p:nvPr/>
        </p:nvSpPr>
        <p:spPr>
          <a:xfrm>
            <a:off x="2017811" y="2380156"/>
            <a:ext cx="1534293" cy="1534293"/>
          </a:xfrm>
          <a:prstGeom prst="ellipse">
            <a:avLst/>
          </a:prstGeom>
          <a:noFill/>
          <a:ln w="63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줄무늬가 있는 오른쪽 화살표 4"/>
          <p:cNvSpPr/>
          <p:nvPr/>
        </p:nvSpPr>
        <p:spPr>
          <a:xfrm>
            <a:off x="1805282" y="3042030"/>
            <a:ext cx="319814" cy="229307"/>
          </a:xfrm>
          <a:prstGeom prst="stripedRightArrow">
            <a:avLst>
              <a:gd name="adj1" fmla="val 58349"/>
              <a:gd name="adj2" fmla="val 56261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18" name="直線矢印コネクタ 97"/>
          <p:cNvCxnSpPr/>
          <p:nvPr/>
        </p:nvCxnSpPr>
        <p:spPr>
          <a:xfrm flipH="1">
            <a:off x="1667063" y="1925338"/>
            <a:ext cx="30880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991144" y="3970795"/>
            <a:ext cx="1598515" cy="307777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 anchor="ctr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3g slag +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Graphite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685326" y="3143815"/>
            <a:ext cx="2680542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r>
              <a:rPr lang="en-U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sz="1600" b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1600" b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+  </a:t>
            </a:r>
            <a:r>
              <a:rPr lang="en-U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bC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=  </a:t>
            </a:r>
            <a:r>
              <a:rPr lang="en-U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+  </a:t>
            </a:r>
            <a:r>
              <a:rPr lang="en-U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bCO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8" name="직선 연결선 57"/>
          <p:cNvCxnSpPr/>
          <p:nvPr/>
        </p:nvCxnSpPr>
        <p:spPr>
          <a:xfrm>
            <a:off x="106747" y="683760"/>
            <a:ext cx="8929749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8250822" y="168165"/>
            <a:ext cx="707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821200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892427" y="6357078"/>
            <a:ext cx="3956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3 Slag and metal composition changes analyzed 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by ICP with reduction time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8" name="차트 3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5501205"/>
              </p:ext>
            </p:extLst>
          </p:nvPr>
        </p:nvGraphicFramePr>
        <p:xfrm>
          <a:off x="4892427" y="4328284"/>
          <a:ext cx="3950965" cy="2002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차트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1201567"/>
              </p:ext>
            </p:extLst>
          </p:nvPr>
        </p:nvGraphicFramePr>
        <p:xfrm>
          <a:off x="4718961" y="795098"/>
          <a:ext cx="4124431" cy="37012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277972" y="862889"/>
            <a:ext cx="1533897" cy="236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Slag B (C/S=1.01)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3835690" y="2289692"/>
            <a:ext cx="186140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Slag Composition (Mass %)</a:t>
            </a:r>
            <a:endParaRPr 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01733" y="6119594"/>
            <a:ext cx="1638697" cy="225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Reduction time (min)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84920" y="6391895"/>
            <a:ext cx="3384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2 Sample image after 20 mins reduction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0" y="3459"/>
            <a:ext cx="9144000" cy="692696"/>
          </a:xfrm>
          <a:prstGeom prst="rect">
            <a:avLst/>
          </a:prstGeom>
          <a:solidFill>
            <a:srgbClr val="FDFBFF"/>
          </a:soli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タイトル 1"/>
          <p:cNvSpPr txBox="1">
            <a:spLocks/>
          </p:cNvSpPr>
          <p:nvPr/>
        </p:nvSpPr>
        <p:spPr>
          <a:xfrm>
            <a:off x="231596" y="116906"/>
            <a:ext cx="7411607" cy="4679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3.1 </a:t>
            </a:r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Influence of Slag Basicity (</a:t>
            </a:r>
            <a:r>
              <a:rPr lang="en-US" altLang="ko-KR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CaO</a:t>
            </a:r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/SiO</a:t>
            </a:r>
            <a:r>
              <a:rPr lang="en-US" altLang="ko-KR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79512" y="2708920"/>
            <a:ext cx="2396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concentration </a:t>
            </a:r>
          </a:p>
        </p:txBody>
      </p:sp>
      <p:sp>
        <p:nvSpPr>
          <p:cNvPr id="50" name="직사각형 49"/>
          <p:cNvSpPr/>
          <p:nvPr/>
        </p:nvSpPr>
        <p:spPr>
          <a:xfrm>
            <a:off x="538527" y="3140968"/>
            <a:ext cx="28134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Dissolution from Al</a:t>
            </a:r>
            <a:r>
              <a:rPr lang="en-US" sz="1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1600" baseline="-25000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crucible</a:t>
            </a:r>
          </a:p>
        </p:txBody>
      </p:sp>
      <p:sp>
        <p:nvSpPr>
          <p:cNvPr id="52" name="직사각형 51"/>
          <p:cNvSpPr/>
          <p:nvPr/>
        </p:nvSpPr>
        <p:spPr>
          <a:xfrm>
            <a:off x="198228" y="1916832"/>
            <a:ext cx="3329619" cy="335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General reduction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tendency</a:t>
            </a:r>
          </a:p>
        </p:txBody>
      </p:sp>
      <p:grpSp>
        <p:nvGrpSpPr>
          <p:cNvPr id="58" name="그룹 57"/>
          <p:cNvGrpSpPr/>
          <p:nvPr/>
        </p:nvGrpSpPr>
        <p:grpSpPr>
          <a:xfrm>
            <a:off x="582440" y="2300791"/>
            <a:ext cx="1605952" cy="335757"/>
            <a:chOff x="835949" y="1677368"/>
            <a:chExt cx="1947195" cy="369332"/>
          </a:xfrm>
        </p:grpSpPr>
        <p:sp>
          <p:nvSpPr>
            <p:cNvPr id="49" name="TextBox 48"/>
            <p:cNvSpPr txBox="1"/>
            <p:nvPr/>
          </p:nvSpPr>
          <p:spPr>
            <a:xfrm>
              <a:off x="835949" y="1677368"/>
              <a:ext cx="19471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Times New Roman" pitchFamily="18" charset="0"/>
                  <a:cs typeface="Times New Roman" pitchFamily="18" charset="0"/>
                </a:rPr>
                <a:t>Fe  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     P      </a:t>
              </a:r>
              <a:r>
                <a:rPr lang="en-US" dirty="0" err="1" smtClean="0">
                  <a:latin typeface="Times New Roman" pitchFamily="18" charset="0"/>
                  <a:cs typeface="Times New Roman" pitchFamily="18" charset="0"/>
                </a:rPr>
                <a:t>Mn</a:t>
              </a:r>
              <a:endParaRPr lang="en-US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5" name="직선 화살표 연결선 54"/>
            <p:cNvCxnSpPr/>
            <p:nvPr/>
          </p:nvCxnSpPr>
          <p:spPr>
            <a:xfrm>
              <a:off x="1343082" y="1864488"/>
              <a:ext cx="21602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직선 화살표 연결선 56"/>
            <p:cNvCxnSpPr/>
            <p:nvPr/>
          </p:nvCxnSpPr>
          <p:spPr>
            <a:xfrm>
              <a:off x="1963515" y="1864488"/>
              <a:ext cx="21602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그룹 21"/>
          <p:cNvGrpSpPr/>
          <p:nvPr/>
        </p:nvGrpSpPr>
        <p:grpSpPr>
          <a:xfrm>
            <a:off x="503586" y="3678236"/>
            <a:ext cx="3329618" cy="2562036"/>
            <a:chOff x="832443" y="4176167"/>
            <a:chExt cx="2523786" cy="2066175"/>
          </a:xfrm>
        </p:grpSpPr>
        <p:grpSp>
          <p:nvGrpSpPr>
            <p:cNvPr id="32" name="그룹 31"/>
            <p:cNvGrpSpPr/>
            <p:nvPr/>
          </p:nvGrpSpPr>
          <p:grpSpPr>
            <a:xfrm>
              <a:off x="832443" y="4176167"/>
              <a:ext cx="2523786" cy="2052678"/>
              <a:chOff x="634476" y="3697348"/>
              <a:chExt cx="2523786" cy="2052678"/>
            </a:xfrm>
          </p:grpSpPr>
          <p:pic>
            <p:nvPicPr>
              <p:cNvPr id="14" name="그림 13"/>
              <p:cNvPicPr>
                <a:picLocks noChangeAspect="1"/>
              </p:cNvPicPr>
              <p:nvPr/>
            </p:nvPicPr>
            <p:blipFill rotWithShape="1">
              <a:blip r:embed="rId5"/>
              <a:srcRect l="11478" r="3168" b="17114"/>
              <a:stretch/>
            </p:blipFill>
            <p:spPr>
              <a:xfrm>
                <a:off x="637982" y="3697348"/>
                <a:ext cx="2520280" cy="2052678"/>
              </a:xfrm>
              <a:prstGeom prst="rect">
                <a:avLst/>
              </a:prstGeom>
              <a:noFill/>
              <a:ln>
                <a:solidFill>
                  <a:schemeClr val="accent3">
                    <a:lumMod val="75000"/>
                  </a:schemeClr>
                </a:solidFill>
              </a:ln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634476" y="5030823"/>
                <a:ext cx="16658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Al</a:t>
                </a:r>
                <a:r>
                  <a:rPr lang="en-US" b="1" baseline="-25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O</a:t>
                </a:r>
                <a:r>
                  <a:rPr lang="en-US" b="1" baseline="-25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3</a:t>
                </a:r>
                <a:r>
                  <a:rPr lang="en-US" b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 Crucible</a:t>
                </a:r>
                <a:endParaRPr lang="en-US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827584" y="3753703"/>
                <a:ext cx="15247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B050"/>
                    </a:solidFill>
                    <a:latin typeface="Times New Roman" pitchFamily="18" charset="0"/>
                    <a:cs typeface="Times New Roman" pitchFamily="18" charset="0"/>
                  </a:rPr>
                  <a:t>Reduced Slag</a:t>
                </a:r>
                <a:endParaRPr lang="en-US" b="1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374332" y="4789802"/>
                <a:ext cx="7617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70C0"/>
                    </a:solidFill>
                    <a:latin typeface="Times New Roman" pitchFamily="18" charset="0"/>
                    <a:cs typeface="Times New Roman" pitchFamily="18" charset="0"/>
                  </a:rPr>
                  <a:t>Metal</a:t>
                </a:r>
                <a:endParaRPr lang="en-US" b="1" dirty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19" name="직선 화살표 연결선 18"/>
              <p:cNvCxnSpPr/>
              <p:nvPr/>
            </p:nvCxnSpPr>
            <p:spPr>
              <a:xfrm>
                <a:off x="1402484" y="4296837"/>
                <a:ext cx="56332" cy="486102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직선 화살표 연결선 19"/>
              <p:cNvCxnSpPr>
                <a:stCxn id="17" idx="1"/>
              </p:cNvCxnSpPr>
              <p:nvPr/>
            </p:nvCxnSpPr>
            <p:spPr>
              <a:xfrm flipH="1" flipV="1">
                <a:off x="1898122" y="4805456"/>
                <a:ext cx="476210" cy="169012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" name="직선 연결선 2"/>
            <p:cNvCxnSpPr/>
            <p:nvPr/>
          </p:nvCxnSpPr>
          <p:spPr>
            <a:xfrm>
              <a:off x="2530563" y="6021288"/>
              <a:ext cx="64910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연결선 8"/>
            <p:cNvCxnSpPr/>
            <p:nvPr/>
          </p:nvCxnSpPr>
          <p:spPr>
            <a:xfrm>
              <a:off x="2530563" y="5949280"/>
              <a:ext cx="0" cy="14401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직선 연결선 36"/>
            <p:cNvCxnSpPr/>
            <p:nvPr/>
          </p:nvCxnSpPr>
          <p:spPr>
            <a:xfrm>
              <a:off x="3179670" y="5949280"/>
              <a:ext cx="0" cy="14401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2606286" y="6009372"/>
              <a:ext cx="532810" cy="232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 mm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 rot="16200000">
            <a:off x="3799633" y="5095753"/>
            <a:ext cx="19543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Metal Composition (Mass %)</a:t>
            </a:r>
            <a:endParaRPr 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직사각형 39"/>
          <p:cNvSpPr/>
          <p:nvPr/>
        </p:nvSpPr>
        <p:spPr>
          <a:xfrm>
            <a:off x="179512" y="836712"/>
            <a:ext cx="33296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Metal &amp; Slag Separation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179512" y="1268760"/>
            <a:ext cx="43528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Residual graphite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Carbon composition in metal = saturated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1" name="직선 연결선 50"/>
          <p:cNvCxnSpPr/>
          <p:nvPr/>
        </p:nvCxnSpPr>
        <p:spPr>
          <a:xfrm>
            <a:off x="106747" y="683760"/>
            <a:ext cx="8929749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250822" y="168165"/>
            <a:ext cx="707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36197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187625" y="5954137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4 Slag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metal composition changes analyzed by ICP with reduction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(Influence of slag basicity) 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0" y="3459"/>
            <a:ext cx="9144000" cy="692696"/>
          </a:xfrm>
          <a:prstGeom prst="rect">
            <a:avLst/>
          </a:prstGeom>
          <a:solidFill>
            <a:srgbClr val="FDFBFF"/>
          </a:solidFill>
          <a:ln>
            <a:noFill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タイトル 1"/>
          <p:cNvSpPr txBox="1">
            <a:spLocks/>
          </p:cNvSpPr>
          <p:nvPr/>
        </p:nvSpPr>
        <p:spPr>
          <a:xfrm>
            <a:off x="231596" y="116906"/>
            <a:ext cx="6808603" cy="4679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3.1 Influence of Slag Basicity (</a:t>
            </a:r>
            <a:r>
              <a:rPr lang="en-US" altLang="ko-KR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CaO</a:t>
            </a:r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/SiO</a:t>
            </a:r>
            <a:r>
              <a:rPr lang="en-US" altLang="ko-KR" sz="2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ko-K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301311" y="917448"/>
            <a:ext cx="8541378" cy="4820808"/>
            <a:chOff x="518345" y="1192901"/>
            <a:chExt cx="8541378" cy="4820808"/>
          </a:xfrm>
        </p:grpSpPr>
        <p:grpSp>
          <p:nvGrpSpPr>
            <p:cNvPr id="5" name="그룹 4"/>
            <p:cNvGrpSpPr/>
            <p:nvPr/>
          </p:nvGrpSpPr>
          <p:grpSpPr>
            <a:xfrm>
              <a:off x="518345" y="1192901"/>
              <a:ext cx="8541378" cy="4820808"/>
              <a:chOff x="518345" y="1278537"/>
              <a:chExt cx="8064895" cy="4551878"/>
            </a:xfrm>
          </p:grpSpPr>
          <p:grpSp>
            <p:nvGrpSpPr>
              <p:cNvPr id="3" name="그룹 2"/>
              <p:cNvGrpSpPr/>
              <p:nvPr/>
            </p:nvGrpSpPr>
            <p:grpSpPr>
              <a:xfrm>
                <a:off x="713079" y="1278537"/>
                <a:ext cx="7870161" cy="4551878"/>
                <a:chOff x="205514" y="1049900"/>
                <a:chExt cx="6375222" cy="3687247"/>
              </a:xfrm>
            </p:grpSpPr>
            <p:graphicFrame>
              <p:nvGraphicFramePr>
                <p:cNvPr id="10" name="차트 9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3868627472"/>
                    </p:ext>
                  </p:extLst>
                </p:nvPr>
              </p:nvGraphicFramePr>
              <p:xfrm>
                <a:off x="205514" y="1049900"/>
                <a:ext cx="3294648" cy="1886934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graphicFrame>
              <p:nvGraphicFramePr>
                <p:cNvPr id="11" name="차트 10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485111380"/>
                    </p:ext>
                  </p:extLst>
                </p:nvPr>
              </p:nvGraphicFramePr>
              <p:xfrm>
                <a:off x="3286088" y="1049900"/>
                <a:ext cx="3294648" cy="1886934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graphicFrame>
              <p:nvGraphicFramePr>
                <p:cNvPr id="12" name="차트 11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4180484868"/>
                    </p:ext>
                  </p:extLst>
                </p:nvPr>
              </p:nvGraphicFramePr>
              <p:xfrm>
                <a:off x="205514" y="2850212"/>
                <a:ext cx="3294648" cy="1886934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  <p:graphicFrame>
              <p:nvGraphicFramePr>
                <p:cNvPr id="13" name="차트 12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2654448592"/>
                    </p:ext>
                  </p:extLst>
                </p:nvPr>
              </p:nvGraphicFramePr>
              <p:xfrm>
                <a:off x="3286088" y="2850213"/>
                <a:ext cx="3294648" cy="1886934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</p:grpSp>
          <p:sp>
            <p:nvSpPr>
              <p:cNvPr id="2" name="TextBox 1"/>
              <p:cNvSpPr txBox="1"/>
              <p:nvPr/>
            </p:nvSpPr>
            <p:spPr>
              <a:xfrm rot="16200000">
                <a:off x="-294720" y="2220749"/>
                <a:ext cx="189482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Slag Composition (Mass %)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rot="16200000">
                <a:off x="-329115" y="4512130"/>
                <a:ext cx="1963613" cy="2686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Metal Composition (Mass %)</a:t>
                </a:r>
                <a:endParaRPr 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1218393" y="1676511"/>
              <a:ext cx="575799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1773K</a:t>
              </a:r>
              <a:endPara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46019" y="1709599"/>
              <a:ext cx="575799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1773K</a:t>
              </a:r>
              <a:endPara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18393" y="4054215"/>
              <a:ext cx="575799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1773K</a:t>
              </a:r>
              <a:endPara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246019" y="4025871"/>
              <a:ext cx="575799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1773K</a:t>
              </a:r>
              <a:endPara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23" name="직선 연결선 22"/>
          <p:cNvCxnSpPr/>
          <p:nvPr/>
        </p:nvCxnSpPr>
        <p:spPr>
          <a:xfrm>
            <a:off x="106747" y="683760"/>
            <a:ext cx="8929749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250822" y="168165"/>
            <a:ext cx="707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133775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맑은 고딕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21002</TotalTime>
  <Words>1432</Words>
  <Application>Microsoft Office PowerPoint</Application>
  <PresentationFormat>화면 슬라이드 쇼(4:3)</PresentationFormat>
  <Paragraphs>478</Paragraphs>
  <Slides>14</Slides>
  <Notes>10</Notes>
  <HiddenSlides>0</HiddenSlides>
  <MMClips>0</MMClips>
  <ScaleCrop>false</ScaleCrop>
  <HeadingPairs>
    <vt:vector size="6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25" baseType="lpstr">
      <vt:lpstr>Arial Unicode MS</vt:lpstr>
      <vt:lpstr>Malgun Gothic</vt:lpstr>
      <vt:lpstr>Malgun Gothic</vt:lpstr>
      <vt:lpstr>ＭＳ Ｐゴシック</vt:lpstr>
      <vt:lpstr>宋体</vt:lpstr>
      <vt:lpstr>Arial</vt:lpstr>
      <vt:lpstr>Calibri</vt:lpstr>
      <vt:lpstr>Courier New</vt:lpstr>
      <vt:lpstr>Times New Roman</vt:lpstr>
      <vt:lpstr>Wingdings</vt:lpstr>
      <vt:lpstr>Office ​​テーマ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Report October</dc:title>
  <dc:creator>shin dongjun</dc:creator>
  <cp:lastModifiedBy>shin dongjun</cp:lastModifiedBy>
  <cp:revision>641</cp:revision>
  <cp:lastPrinted>2017-03-27T00:44:05Z</cp:lastPrinted>
  <dcterms:created xsi:type="dcterms:W3CDTF">2015-11-01T18:37:40Z</dcterms:created>
  <dcterms:modified xsi:type="dcterms:W3CDTF">2017-03-31T06:41:39Z</dcterms:modified>
</cp:coreProperties>
</file>